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75" r:id="rId2"/>
    <p:sldId id="666" r:id="rId3"/>
    <p:sldId id="667" r:id="rId4"/>
    <p:sldId id="265" r:id="rId5"/>
    <p:sldId id="262" r:id="rId6"/>
    <p:sldId id="266" r:id="rId7"/>
    <p:sldId id="258" r:id="rId8"/>
    <p:sldId id="260" r:id="rId9"/>
    <p:sldId id="668" r:id="rId10"/>
    <p:sldId id="259"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　浩之" initials="東　浩之" lastIdx="9" clrIdx="0">
    <p:extLst>
      <p:ext uri="{19B8F6BF-5375-455C-9EA6-DF929625EA0E}">
        <p15:presenceInfo xmlns:p15="http://schemas.microsoft.com/office/powerpoint/2012/main" userId="S::AzumaH@lan.pref.osaka.jp::681db020-a859-4a51-b5a0-d444366cbd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38" autoAdjust="0"/>
    <p:restoredTop sz="95796" autoAdjust="0"/>
  </p:normalViewPr>
  <p:slideViewPr>
    <p:cSldViewPr snapToGrid="0">
      <p:cViewPr varScale="1">
        <p:scale>
          <a:sx n="63" d="100"/>
          <a:sy n="63" d="100"/>
        </p:scale>
        <p:origin x="43"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0912116908917"/>
          <c:y val="7.7495771571089472E-2"/>
          <c:w val="0.78703035317300729"/>
          <c:h val="0.78660482537379095"/>
        </c:manualLayout>
      </c:layout>
      <c:lineChart>
        <c:grouping val="standard"/>
        <c:varyColors val="0"/>
        <c:ser>
          <c:idx val="0"/>
          <c:order val="0"/>
          <c:tx>
            <c:strRef>
              <c:f>入院料別病床利用率!$A$16</c:f>
              <c:strCache>
                <c:ptCount val="1"/>
                <c:pt idx="0">
                  <c:v>急性期一般</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5.1274711447076751E-2"/>
                  <c:y val="-8.751223017079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81-411A-81A5-B8A152BACB1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入院料別病床利用率!$B$15:$G$15</c:f>
              <c:strCache>
                <c:ptCount val="6"/>
                <c:pt idx="0">
                  <c:v>R1</c:v>
                </c:pt>
                <c:pt idx="1">
                  <c:v>2</c:v>
                </c:pt>
                <c:pt idx="2">
                  <c:v>3</c:v>
                </c:pt>
                <c:pt idx="3">
                  <c:v>4</c:v>
                </c:pt>
                <c:pt idx="4">
                  <c:v>5</c:v>
                </c:pt>
                <c:pt idx="5">
                  <c:v>6</c:v>
                </c:pt>
              </c:strCache>
            </c:strRef>
          </c:cat>
          <c:val>
            <c:numRef>
              <c:f>入院料別病床利用率!$B$16:$G$16</c:f>
              <c:numCache>
                <c:formatCode>0%</c:formatCode>
                <c:ptCount val="6"/>
                <c:pt idx="0">
                  <c:v>0.83853509878100041</c:v>
                </c:pt>
                <c:pt idx="1">
                  <c:v>0.69723919915700738</c:v>
                </c:pt>
                <c:pt idx="2">
                  <c:v>0.67033719704952577</c:v>
                </c:pt>
                <c:pt idx="3">
                  <c:v>0.67265542676501577</c:v>
                </c:pt>
                <c:pt idx="4">
                  <c:v>0.67484008322564404</c:v>
                </c:pt>
                <c:pt idx="5">
                  <c:v>0.73129324355700021</c:v>
                </c:pt>
              </c:numCache>
            </c:numRef>
          </c:val>
          <c:smooth val="0"/>
          <c:extLst>
            <c:ext xmlns:c16="http://schemas.microsoft.com/office/drawing/2014/chart" uri="{C3380CC4-5D6E-409C-BE32-E72D297353CC}">
              <c16:uniqueId val="{00000000-29F7-423D-AC24-44530BE7C3CA}"/>
            </c:ext>
          </c:extLst>
        </c:ser>
        <c:ser>
          <c:idx val="1"/>
          <c:order val="1"/>
          <c:tx>
            <c:strRef>
              <c:f>入院料別病床利用率!$A$17</c:f>
              <c:strCache>
                <c:ptCount val="1"/>
                <c:pt idx="0">
                  <c:v>HCU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5.2085180344950674E-2"/>
                  <c:y val="5.033068446326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F7-423D-AC24-44530BE7C3CA}"/>
                </c:ext>
              </c:extLst>
            </c:dLbl>
            <c:dLbl>
              <c:idx val="3"/>
              <c:layout>
                <c:manualLayout>
                  <c:x val="-5.2085180344950729E-2"/>
                  <c:y val="5.5156253443442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F7-423D-AC24-44530BE7C3C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入院料別病床利用率!$B$15:$G$15</c:f>
              <c:strCache>
                <c:ptCount val="6"/>
                <c:pt idx="0">
                  <c:v>R1</c:v>
                </c:pt>
                <c:pt idx="1">
                  <c:v>2</c:v>
                </c:pt>
                <c:pt idx="2">
                  <c:v>3</c:v>
                </c:pt>
                <c:pt idx="3">
                  <c:v>4</c:v>
                </c:pt>
                <c:pt idx="4">
                  <c:v>5</c:v>
                </c:pt>
                <c:pt idx="5">
                  <c:v>6</c:v>
                </c:pt>
              </c:strCache>
            </c:strRef>
          </c:cat>
          <c:val>
            <c:numRef>
              <c:f>入院料別病床利用率!$B$17:$G$17</c:f>
              <c:numCache>
                <c:formatCode>0%</c:formatCode>
                <c:ptCount val="6"/>
                <c:pt idx="0">
                  <c:v>0.66393442622950816</c:v>
                </c:pt>
                <c:pt idx="1">
                  <c:v>0.57054794520547947</c:v>
                </c:pt>
                <c:pt idx="2">
                  <c:v>0.45119863013698625</c:v>
                </c:pt>
                <c:pt idx="3">
                  <c:v>0.44640410958904103</c:v>
                </c:pt>
                <c:pt idx="4">
                  <c:v>0.61112500000000003</c:v>
                </c:pt>
                <c:pt idx="5">
                  <c:v>0.62106164383561646</c:v>
                </c:pt>
              </c:numCache>
            </c:numRef>
          </c:val>
          <c:smooth val="0"/>
          <c:extLst>
            <c:ext xmlns:c16="http://schemas.microsoft.com/office/drawing/2014/chart" uri="{C3380CC4-5D6E-409C-BE32-E72D297353CC}">
              <c16:uniqueId val="{00000003-29F7-423D-AC24-44530BE7C3CA}"/>
            </c:ext>
          </c:extLst>
        </c:ser>
        <c:ser>
          <c:idx val="2"/>
          <c:order val="2"/>
          <c:tx>
            <c:strRef>
              <c:f>入院料別病床利用率!$A$18</c:f>
              <c:strCache>
                <c:ptCount val="1"/>
                <c:pt idx="0">
                  <c:v>全体</c:v>
                </c:pt>
              </c:strCache>
            </c:strRef>
          </c:tx>
          <c:spPr>
            <a:ln w="28575" cap="rnd">
              <a:solidFill>
                <a:schemeClr val="bg2">
                  <a:lumMod val="75000"/>
                </a:schemeClr>
              </a:solidFill>
              <a:round/>
            </a:ln>
            <a:effectLst/>
          </c:spPr>
          <c:marker>
            <c:symbol val="circle"/>
            <c:size val="5"/>
            <c:spPr>
              <a:solidFill>
                <a:schemeClr val="bg2">
                  <a:lumMod val="75000"/>
                </a:schemeClr>
              </a:solidFill>
              <a:ln w="9525">
                <a:noFill/>
              </a:ln>
              <a:effectLst/>
            </c:spPr>
          </c:marker>
          <c:cat>
            <c:strRef>
              <c:f>入院料別病床利用率!$B$15:$G$15</c:f>
              <c:strCache>
                <c:ptCount val="6"/>
                <c:pt idx="0">
                  <c:v>R1</c:v>
                </c:pt>
                <c:pt idx="1">
                  <c:v>2</c:v>
                </c:pt>
                <c:pt idx="2">
                  <c:v>3</c:v>
                </c:pt>
                <c:pt idx="3">
                  <c:v>4</c:v>
                </c:pt>
                <c:pt idx="4">
                  <c:v>5</c:v>
                </c:pt>
                <c:pt idx="5">
                  <c:v>6</c:v>
                </c:pt>
              </c:strCache>
            </c:strRef>
          </c:cat>
          <c:val>
            <c:numRef>
              <c:f>入院料別病床利用率!$B$18:$G$18</c:f>
              <c:numCache>
                <c:formatCode>0%</c:formatCode>
                <c:ptCount val="6"/>
                <c:pt idx="0">
                  <c:v>0.78667359347340871</c:v>
                </c:pt>
                <c:pt idx="1">
                  <c:v>0.62409158145218346</c:v>
                </c:pt>
                <c:pt idx="2">
                  <c:v>0.55827384397710467</c:v>
                </c:pt>
                <c:pt idx="3">
                  <c:v>0.57004952086950933</c:v>
                </c:pt>
                <c:pt idx="4">
                  <c:v>0.63910985802034037</c:v>
                </c:pt>
                <c:pt idx="5">
                  <c:v>0.69704041941484862</c:v>
                </c:pt>
              </c:numCache>
            </c:numRef>
          </c:val>
          <c:smooth val="0"/>
          <c:extLst>
            <c:ext xmlns:c16="http://schemas.microsoft.com/office/drawing/2014/chart" uri="{C3380CC4-5D6E-409C-BE32-E72D297353CC}">
              <c16:uniqueId val="{00000004-29F7-423D-AC24-44530BE7C3CA}"/>
            </c:ext>
          </c:extLst>
        </c:ser>
        <c:dLbls>
          <c:showLegendKey val="0"/>
          <c:showVal val="0"/>
          <c:showCatName val="0"/>
          <c:showSerName val="0"/>
          <c:showPercent val="0"/>
          <c:showBubbleSize val="0"/>
        </c:dLbls>
        <c:marker val="1"/>
        <c:smooth val="0"/>
        <c:axId val="1138952095"/>
        <c:axId val="1139496447"/>
      </c:lineChart>
      <c:catAx>
        <c:axId val="113895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39496447"/>
        <c:crosses val="autoZero"/>
        <c:auto val="1"/>
        <c:lblAlgn val="ctr"/>
        <c:lblOffset val="100"/>
        <c:noMultiLvlLbl val="0"/>
      </c:catAx>
      <c:valAx>
        <c:axId val="1139496447"/>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38952095"/>
        <c:crosses val="autoZero"/>
        <c:crossBetween val="between"/>
        <c:majorUnit val="0.2"/>
      </c:valAx>
      <c:spPr>
        <a:noFill/>
        <a:ln>
          <a:noFill/>
        </a:ln>
        <a:effectLst/>
      </c:spPr>
    </c:plotArea>
    <c:legend>
      <c:legendPos val="b"/>
      <c:layout>
        <c:manualLayout>
          <c:xMode val="edge"/>
          <c:yMode val="edge"/>
          <c:x val="0.18100204536895603"/>
          <c:y val="5.7491144890938331E-2"/>
          <c:w val="0.75430508925391671"/>
          <c:h val="8.355757663725475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自院病床利用率!$A$12</c:f>
              <c:strCache>
                <c:ptCount val="1"/>
                <c:pt idx="0">
                  <c:v>病床利用率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8893781329136506E-2"/>
                  <c:y val="-5.7747247343352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D4-4CB8-9B04-EB30110F9517}"/>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D4-4CB8-9B04-EB30110F951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自院病床利用率!$C$11:$N$11</c:f>
              <c:strCache>
                <c:ptCount val="12"/>
                <c:pt idx="0">
                  <c:v>H25</c:v>
                </c:pt>
                <c:pt idx="1">
                  <c:v>26 </c:v>
                </c:pt>
                <c:pt idx="2">
                  <c:v>27 </c:v>
                </c:pt>
                <c:pt idx="3">
                  <c:v>28 </c:v>
                </c:pt>
                <c:pt idx="4">
                  <c:v>29 </c:v>
                </c:pt>
                <c:pt idx="5">
                  <c:v>30 </c:v>
                </c:pt>
                <c:pt idx="6">
                  <c:v>R1</c:v>
                </c:pt>
                <c:pt idx="7">
                  <c:v>2 </c:v>
                </c:pt>
                <c:pt idx="8">
                  <c:v>3 </c:v>
                </c:pt>
                <c:pt idx="9">
                  <c:v>4 </c:v>
                </c:pt>
                <c:pt idx="10">
                  <c:v>5 </c:v>
                </c:pt>
                <c:pt idx="11">
                  <c:v>6 </c:v>
                </c:pt>
              </c:strCache>
            </c:strRef>
          </c:cat>
          <c:val>
            <c:numRef>
              <c:f>自院病床利用率!$C$12:$N$12</c:f>
              <c:numCache>
                <c:formatCode>0.0%</c:formatCode>
                <c:ptCount val="12"/>
                <c:pt idx="0">
                  <c:v>0.87</c:v>
                </c:pt>
                <c:pt idx="1">
                  <c:v>0.84499999999999997</c:v>
                </c:pt>
                <c:pt idx="2">
                  <c:v>0.85899999999999999</c:v>
                </c:pt>
                <c:pt idx="3">
                  <c:v>0.85099999999999998</c:v>
                </c:pt>
                <c:pt idx="4">
                  <c:v>0.83785224014596427</c:v>
                </c:pt>
                <c:pt idx="5">
                  <c:v>0.86799999999999999</c:v>
                </c:pt>
                <c:pt idx="6">
                  <c:v>0.86894488152589566</c:v>
                </c:pt>
                <c:pt idx="7">
                  <c:v>0.7897477482695705</c:v>
                </c:pt>
                <c:pt idx="8">
                  <c:v>0.73624505674881568</c:v>
                </c:pt>
                <c:pt idx="9">
                  <c:v>0.68874523039924762</c:v>
                </c:pt>
                <c:pt idx="10">
                  <c:v>0.69261998743525</c:v>
                </c:pt>
                <c:pt idx="11">
                  <c:v>0.72275874364841175</c:v>
                </c:pt>
              </c:numCache>
            </c:numRef>
          </c:val>
          <c:smooth val="0"/>
          <c:extLst>
            <c:ext xmlns:c16="http://schemas.microsoft.com/office/drawing/2014/chart" uri="{C3380CC4-5D6E-409C-BE32-E72D297353CC}">
              <c16:uniqueId val="{00000002-ABD4-4CB8-9B04-EB30110F9517}"/>
            </c:ext>
          </c:extLst>
        </c:ser>
        <c:dLbls>
          <c:showLegendKey val="0"/>
          <c:showVal val="0"/>
          <c:showCatName val="0"/>
          <c:showSerName val="0"/>
          <c:showPercent val="0"/>
          <c:showBubbleSize val="0"/>
        </c:dLbls>
        <c:marker val="1"/>
        <c:smooth val="0"/>
        <c:axId val="1442779007"/>
        <c:axId val="1442779423"/>
      </c:lineChart>
      <c:catAx>
        <c:axId val="144277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42779423"/>
        <c:crosses val="autoZero"/>
        <c:auto val="1"/>
        <c:lblAlgn val="ctr"/>
        <c:lblOffset val="100"/>
        <c:noMultiLvlLbl val="0"/>
      </c:catAx>
      <c:valAx>
        <c:axId val="1442779423"/>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4277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8294706039732"/>
          <c:y val="5.7853168975673622E-2"/>
          <c:w val="0.76216457302344742"/>
          <c:h val="0.80504145303807151"/>
        </c:manualLayout>
      </c:layout>
      <c:lineChart>
        <c:grouping val="standard"/>
        <c:varyColors val="0"/>
        <c:ser>
          <c:idx val="0"/>
          <c:order val="0"/>
          <c:tx>
            <c:strRef>
              <c:f>入院料別の病床稼働率の推移!$A$3</c:f>
              <c:strCache>
                <c:ptCount val="1"/>
                <c:pt idx="0">
                  <c:v>精神科救急</c:v>
                </c:pt>
              </c:strCache>
            </c:strRef>
          </c:tx>
          <c:spPr>
            <a:ln w="25400" cap="rnd">
              <a:solidFill>
                <a:schemeClr val="bg2">
                  <a:lumMod val="75000"/>
                </a:schemeClr>
              </a:solidFill>
              <a:round/>
            </a:ln>
            <a:effectLst/>
          </c:spPr>
          <c:marker>
            <c:symbol val="square"/>
            <c:size val="4"/>
            <c:spPr>
              <a:solidFill>
                <a:schemeClr val="bg1"/>
              </a:solidFill>
              <a:ln w="9525">
                <a:solidFill>
                  <a:schemeClr val="bg2">
                    <a:lumMod val="75000"/>
                  </a:schemeClr>
                </a:solidFill>
              </a:ln>
              <a:effectLst/>
            </c:spPr>
          </c:marker>
          <c:cat>
            <c:strRef>
              <c:f>入院料別の病床稼働率の推移!$B$2:$M$2</c:f>
              <c:strCache>
                <c:ptCount val="6"/>
                <c:pt idx="0">
                  <c:v>R1</c:v>
                </c:pt>
                <c:pt idx="1">
                  <c:v>2</c:v>
                </c:pt>
                <c:pt idx="2">
                  <c:v>3</c:v>
                </c:pt>
                <c:pt idx="3">
                  <c:v>4</c:v>
                </c:pt>
                <c:pt idx="4">
                  <c:v>5</c:v>
                </c:pt>
                <c:pt idx="5">
                  <c:v>6</c:v>
                </c:pt>
              </c:strCache>
            </c:strRef>
          </c:cat>
          <c:val>
            <c:numRef>
              <c:f>入院料別の病床稼働率の推移!$B$3:$M$3</c:f>
              <c:numCache>
                <c:formatCode>0.0%</c:formatCode>
                <c:ptCount val="6"/>
                <c:pt idx="0">
                  <c:v>0.89280677009873055</c:v>
                </c:pt>
                <c:pt idx="1">
                  <c:v>0.86234357224118319</c:v>
                </c:pt>
                <c:pt idx="2">
                  <c:v>0.86616702355460384</c:v>
                </c:pt>
                <c:pt idx="3">
                  <c:v>0.80658105939004821</c:v>
                </c:pt>
                <c:pt idx="4">
                  <c:v>0.85559921414538309</c:v>
                </c:pt>
                <c:pt idx="5">
                  <c:v>0.8585445625511039</c:v>
                </c:pt>
              </c:numCache>
            </c:numRef>
          </c:val>
          <c:smooth val="0"/>
          <c:extLst>
            <c:ext xmlns:c16="http://schemas.microsoft.com/office/drawing/2014/chart" uri="{C3380CC4-5D6E-409C-BE32-E72D297353CC}">
              <c16:uniqueId val="{00000000-29D9-4B9A-8173-68716FDA4388}"/>
            </c:ext>
          </c:extLst>
        </c:ser>
        <c:ser>
          <c:idx val="1"/>
          <c:order val="1"/>
          <c:tx>
            <c:strRef>
              <c:f>入院料別の病床稼働率の推移!$A$4</c:f>
              <c:strCache>
                <c:ptCount val="1"/>
                <c:pt idx="0">
                  <c:v>急性期治療病棟</c:v>
                </c:pt>
              </c:strCache>
            </c:strRef>
          </c:tx>
          <c:spPr>
            <a:ln w="25400" cap="rnd">
              <a:solidFill>
                <a:schemeClr val="bg2">
                  <a:lumMod val="75000"/>
                </a:schemeClr>
              </a:solidFill>
              <a:round/>
            </a:ln>
            <a:effectLst/>
          </c:spPr>
          <c:marker>
            <c:symbol val="diamond"/>
            <c:size val="5"/>
            <c:spPr>
              <a:solidFill>
                <a:schemeClr val="bg1"/>
              </a:solidFill>
              <a:ln w="9525">
                <a:solidFill>
                  <a:schemeClr val="bg2">
                    <a:lumMod val="75000"/>
                  </a:schemeClr>
                </a:solidFill>
              </a:ln>
              <a:effectLst/>
            </c:spPr>
          </c:marker>
          <c:cat>
            <c:strRef>
              <c:f>入院料別の病床稼働率の推移!$B$2:$M$2</c:f>
              <c:strCache>
                <c:ptCount val="6"/>
                <c:pt idx="0">
                  <c:v>R1</c:v>
                </c:pt>
                <c:pt idx="1">
                  <c:v>2</c:v>
                </c:pt>
                <c:pt idx="2">
                  <c:v>3</c:v>
                </c:pt>
                <c:pt idx="3">
                  <c:v>4</c:v>
                </c:pt>
                <c:pt idx="4">
                  <c:v>5</c:v>
                </c:pt>
                <c:pt idx="5">
                  <c:v>6</c:v>
                </c:pt>
              </c:strCache>
            </c:strRef>
          </c:cat>
          <c:val>
            <c:numRef>
              <c:f>入院料別の病床稼働率の推移!$B$4:$M$4</c:f>
              <c:numCache>
                <c:formatCode>0.0%</c:formatCode>
                <c:ptCount val="6"/>
                <c:pt idx="0">
                  <c:v>0.83240740740740737</c:v>
                </c:pt>
                <c:pt idx="1">
                  <c:v>0.80138768430182139</c:v>
                </c:pt>
                <c:pt idx="2">
                  <c:v>0.74102564102564106</c:v>
                </c:pt>
                <c:pt idx="3">
                  <c:v>0.75514626218851566</c:v>
                </c:pt>
                <c:pt idx="4">
                  <c:v>0.77615571776155723</c:v>
                </c:pt>
                <c:pt idx="5">
                  <c:v>0.77373558118899732</c:v>
                </c:pt>
              </c:numCache>
            </c:numRef>
          </c:val>
          <c:smooth val="0"/>
          <c:extLst>
            <c:ext xmlns:c16="http://schemas.microsoft.com/office/drawing/2014/chart" uri="{C3380CC4-5D6E-409C-BE32-E72D297353CC}">
              <c16:uniqueId val="{00000001-29D9-4B9A-8173-68716FDA4388}"/>
            </c:ext>
          </c:extLst>
        </c:ser>
        <c:ser>
          <c:idx val="2"/>
          <c:order val="2"/>
          <c:tx>
            <c:strRef>
              <c:f>入院料別の病床稼働率の推移!$A$5</c:f>
              <c:strCache>
                <c:ptCount val="1"/>
                <c:pt idx="0">
                  <c:v>児童・思春期</c:v>
                </c:pt>
              </c:strCache>
            </c:strRef>
          </c:tx>
          <c:spPr>
            <a:ln w="25400" cap="rnd">
              <a:solidFill>
                <a:schemeClr val="bg2">
                  <a:lumMod val="75000"/>
                </a:schemeClr>
              </a:solidFill>
              <a:round/>
            </a:ln>
            <a:effectLst/>
          </c:spPr>
          <c:marker>
            <c:symbol val="triangle"/>
            <c:size val="5"/>
            <c:spPr>
              <a:solidFill>
                <a:schemeClr val="bg1"/>
              </a:solidFill>
              <a:ln w="9525">
                <a:solidFill>
                  <a:schemeClr val="bg2">
                    <a:lumMod val="75000"/>
                  </a:schemeClr>
                </a:solidFill>
              </a:ln>
              <a:effectLst/>
            </c:spPr>
          </c:marker>
          <c:cat>
            <c:strRef>
              <c:f>入院料別の病床稼働率の推移!$B$2:$M$2</c:f>
              <c:strCache>
                <c:ptCount val="6"/>
                <c:pt idx="0">
                  <c:v>R1</c:v>
                </c:pt>
                <c:pt idx="1">
                  <c:v>2</c:v>
                </c:pt>
                <c:pt idx="2">
                  <c:v>3</c:v>
                </c:pt>
                <c:pt idx="3">
                  <c:v>4</c:v>
                </c:pt>
                <c:pt idx="4">
                  <c:v>5</c:v>
                </c:pt>
                <c:pt idx="5">
                  <c:v>6</c:v>
                </c:pt>
              </c:strCache>
            </c:strRef>
          </c:cat>
          <c:val>
            <c:numRef>
              <c:f>入院料別の病床稼働率の推移!$B$5:$M$5</c:f>
              <c:numCache>
                <c:formatCode>0.0%</c:formatCode>
                <c:ptCount val="6"/>
                <c:pt idx="0">
                  <c:v>0.67289719626168221</c:v>
                </c:pt>
                <c:pt idx="1">
                  <c:v>0.57943925233644855</c:v>
                </c:pt>
                <c:pt idx="2">
                  <c:v>0.64485981308411211</c:v>
                </c:pt>
                <c:pt idx="3">
                  <c:v>0.60747663551401865</c:v>
                </c:pt>
                <c:pt idx="4">
                  <c:v>0.71028037383177567</c:v>
                </c:pt>
                <c:pt idx="5">
                  <c:v>0.72727272727272729</c:v>
                </c:pt>
              </c:numCache>
            </c:numRef>
          </c:val>
          <c:smooth val="0"/>
          <c:extLst>
            <c:ext xmlns:c16="http://schemas.microsoft.com/office/drawing/2014/chart" uri="{C3380CC4-5D6E-409C-BE32-E72D297353CC}">
              <c16:uniqueId val="{00000002-29D9-4B9A-8173-68716FDA4388}"/>
            </c:ext>
          </c:extLst>
        </c:ser>
        <c:ser>
          <c:idx val="3"/>
          <c:order val="3"/>
          <c:tx>
            <c:strRef>
              <c:f>入院料別の病床稼働率の推移!$A$6</c:f>
              <c:strCache>
                <c:ptCount val="1"/>
                <c:pt idx="0">
                  <c:v>精神一般</c:v>
                </c:pt>
              </c:strCache>
            </c:strRef>
          </c:tx>
          <c:spPr>
            <a:ln w="28575" cap="rnd">
              <a:solidFill>
                <a:schemeClr val="accent2"/>
              </a:solidFill>
              <a:round/>
            </a:ln>
            <a:effectLst/>
          </c:spPr>
          <c:marker>
            <c:symbol val="circle"/>
            <c:size val="6"/>
            <c:spPr>
              <a:solidFill>
                <a:schemeClr val="bg1"/>
              </a:solidFill>
              <a:ln w="9525">
                <a:solidFill>
                  <a:schemeClr val="accent2"/>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9C-4E4A-94B7-A83AD2959B22}"/>
                </c:ext>
              </c:extLst>
            </c:dLbl>
            <c:dLbl>
              <c:idx val="5"/>
              <c:layout>
                <c:manualLayout>
                  <c:x val="0"/>
                  <c:y val="6.8937304223355194E-17"/>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D9-4B9A-8173-68716FDA438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入院料別の病床稼働率の推移!$B$2:$M$2</c:f>
              <c:strCache>
                <c:ptCount val="6"/>
                <c:pt idx="0">
                  <c:v>R1</c:v>
                </c:pt>
                <c:pt idx="1">
                  <c:v>2</c:v>
                </c:pt>
                <c:pt idx="2">
                  <c:v>3</c:v>
                </c:pt>
                <c:pt idx="3">
                  <c:v>4</c:v>
                </c:pt>
                <c:pt idx="4">
                  <c:v>5</c:v>
                </c:pt>
                <c:pt idx="5">
                  <c:v>6</c:v>
                </c:pt>
              </c:strCache>
            </c:strRef>
          </c:cat>
          <c:val>
            <c:numRef>
              <c:f>入院料別の病床稼働率の推移!$B$6:$M$6</c:f>
              <c:numCache>
                <c:formatCode>0.0%</c:formatCode>
                <c:ptCount val="6"/>
                <c:pt idx="0">
                  <c:v>0.88854279523293611</c:v>
                </c:pt>
                <c:pt idx="1">
                  <c:v>0.86079981125398131</c:v>
                </c:pt>
                <c:pt idx="2">
                  <c:v>0.84145334434351771</c:v>
                </c:pt>
                <c:pt idx="3">
                  <c:v>0.82510161349919942</c:v>
                </c:pt>
                <c:pt idx="4">
                  <c:v>0.7951024487756122</c:v>
                </c:pt>
                <c:pt idx="5">
                  <c:v>0.79544873433904373</c:v>
                </c:pt>
              </c:numCache>
            </c:numRef>
          </c:val>
          <c:smooth val="0"/>
          <c:extLst>
            <c:ext xmlns:c16="http://schemas.microsoft.com/office/drawing/2014/chart" uri="{C3380CC4-5D6E-409C-BE32-E72D297353CC}">
              <c16:uniqueId val="{00000003-29D9-4B9A-8173-68716FDA4388}"/>
            </c:ext>
          </c:extLst>
        </c:ser>
        <c:dLbls>
          <c:showLegendKey val="0"/>
          <c:showVal val="0"/>
          <c:showCatName val="0"/>
          <c:showSerName val="0"/>
          <c:showPercent val="0"/>
          <c:showBubbleSize val="0"/>
        </c:dLbls>
        <c:marker val="1"/>
        <c:smooth val="0"/>
        <c:axId val="915180751"/>
        <c:axId val="915163695"/>
      </c:lineChart>
      <c:catAx>
        <c:axId val="91518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5163695"/>
        <c:crosses val="autoZero"/>
        <c:auto val="1"/>
        <c:lblAlgn val="ctr"/>
        <c:lblOffset val="100"/>
        <c:noMultiLvlLbl val="0"/>
      </c:catAx>
      <c:valAx>
        <c:axId val="915163695"/>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518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7832334603022E-2"/>
          <c:y val="7.6062147729351604E-2"/>
          <c:w val="0.90233216766539692"/>
          <c:h val="0.76964766401547158"/>
        </c:manualLayout>
      </c:layout>
      <c:barChart>
        <c:barDir val="col"/>
        <c:grouping val="stacked"/>
        <c:varyColors val="0"/>
        <c:ser>
          <c:idx val="0"/>
          <c:order val="0"/>
          <c:tx>
            <c:strRef>
              <c:f>'疾患別推移（厚労省資料）'!$A$17</c:f>
              <c:strCache>
                <c:ptCount val="1"/>
                <c:pt idx="0">
                  <c:v>認知症（ｱﾙﾂﾊｲﾏｰ病）</c:v>
                </c:pt>
              </c:strCache>
            </c:strRef>
          </c:tx>
          <c:spPr>
            <a:solidFill>
              <a:schemeClr val="accent1">
                <a:alpha val="2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9-A195-479D-880F-D91DDEEC063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D-A195-479D-880F-D91DDEEC063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95-479D-880F-D91DDEEC0632}"/>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95-479D-880F-D91DDEEC063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'疾患別推移（厚労省資料）'!$B$16:$F$16</c:f>
              <c:strCache>
                <c:ptCount val="5"/>
                <c:pt idx="0">
                  <c:v>H23</c:v>
                </c:pt>
                <c:pt idx="1">
                  <c:v>H26</c:v>
                </c:pt>
                <c:pt idx="2">
                  <c:v>H29</c:v>
                </c:pt>
                <c:pt idx="3">
                  <c:v>R2</c:v>
                </c:pt>
                <c:pt idx="4">
                  <c:v>R5</c:v>
                </c:pt>
              </c:strCache>
            </c:strRef>
          </c:cat>
          <c:val>
            <c:numRef>
              <c:f>'疾患別推移（厚労省資料）'!$B$17:$F$17</c:f>
              <c:numCache>
                <c:formatCode>General</c:formatCode>
                <c:ptCount val="5"/>
                <c:pt idx="0">
                  <c:v>4.0999999999999996</c:v>
                </c:pt>
                <c:pt idx="1">
                  <c:v>4.7</c:v>
                </c:pt>
                <c:pt idx="2">
                  <c:v>4.9000000000000004</c:v>
                </c:pt>
                <c:pt idx="3">
                  <c:v>5.0999999999999996</c:v>
                </c:pt>
                <c:pt idx="4">
                  <c:v>5.3</c:v>
                </c:pt>
              </c:numCache>
            </c:numRef>
          </c:val>
          <c:extLst>
            <c:ext xmlns:c16="http://schemas.microsoft.com/office/drawing/2014/chart" uri="{C3380CC4-5D6E-409C-BE32-E72D297353CC}">
              <c16:uniqueId val="{00000000-A195-479D-880F-D91DDEEC0632}"/>
            </c:ext>
          </c:extLst>
        </c:ser>
        <c:ser>
          <c:idx val="1"/>
          <c:order val="1"/>
          <c:tx>
            <c:strRef>
              <c:f>'疾患別推移（厚労省資料）'!$A$18</c:f>
              <c:strCache>
                <c:ptCount val="1"/>
                <c:pt idx="0">
                  <c:v>統合失調症等</c:v>
                </c:pt>
              </c:strCache>
            </c:strRef>
          </c:tx>
          <c:spPr>
            <a:solidFill>
              <a:schemeClr val="accent2">
                <a:alpha val="25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8-A195-479D-880F-D91DDEEC063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C-A195-479D-880F-D91DDEEC063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95-479D-880F-D91DDEEC063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95-479D-880F-D91DDEEC063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'疾患別推移（厚労省資料）'!$B$16:$F$16</c:f>
              <c:strCache>
                <c:ptCount val="5"/>
                <c:pt idx="0">
                  <c:v>H23</c:v>
                </c:pt>
                <c:pt idx="1">
                  <c:v>H26</c:v>
                </c:pt>
                <c:pt idx="2">
                  <c:v>H29</c:v>
                </c:pt>
                <c:pt idx="3">
                  <c:v>R2</c:v>
                </c:pt>
                <c:pt idx="4">
                  <c:v>R5</c:v>
                </c:pt>
              </c:strCache>
            </c:strRef>
          </c:cat>
          <c:val>
            <c:numRef>
              <c:f>'疾患別推移（厚労省資料）'!$B$18:$F$18</c:f>
              <c:numCache>
                <c:formatCode>General</c:formatCode>
                <c:ptCount val="5"/>
                <c:pt idx="0">
                  <c:v>17.399999999999999</c:v>
                </c:pt>
                <c:pt idx="1">
                  <c:v>16.600000000000001</c:v>
                </c:pt>
                <c:pt idx="2">
                  <c:v>15.4</c:v>
                </c:pt>
                <c:pt idx="3">
                  <c:v>14.3</c:v>
                </c:pt>
                <c:pt idx="4">
                  <c:v>12.6</c:v>
                </c:pt>
              </c:numCache>
            </c:numRef>
          </c:val>
          <c:extLst>
            <c:ext xmlns:c16="http://schemas.microsoft.com/office/drawing/2014/chart" uri="{C3380CC4-5D6E-409C-BE32-E72D297353CC}">
              <c16:uniqueId val="{00000001-A195-479D-880F-D91DDEEC0632}"/>
            </c:ext>
          </c:extLst>
        </c:ser>
        <c:ser>
          <c:idx val="2"/>
          <c:order val="2"/>
          <c:tx>
            <c:strRef>
              <c:f>'疾患別推移（厚労省資料）'!$A$19</c:f>
              <c:strCache>
                <c:ptCount val="1"/>
                <c:pt idx="0">
                  <c:v>気分［感情］障害</c:v>
                </c:pt>
              </c:strCache>
            </c:strRef>
          </c:tx>
          <c:spPr>
            <a:solidFill>
              <a:schemeClr val="accent3">
                <a:alpha val="25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7-A195-479D-880F-D91DDEEC0632}"/>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B-A195-479D-880F-D91DDEEC0632}"/>
              </c:ext>
            </c:extLst>
          </c:dPt>
          <c:cat>
            <c:strRef>
              <c:f>'疾患別推移（厚労省資料）'!$B$16:$F$16</c:f>
              <c:strCache>
                <c:ptCount val="5"/>
                <c:pt idx="0">
                  <c:v>H23</c:v>
                </c:pt>
                <c:pt idx="1">
                  <c:v>H26</c:v>
                </c:pt>
                <c:pt idx="2">
                  <c:v>H29</c:v>
                </c:pt>
                <c:pt idx="3">
                  <c:v>R2</c:v>
                </c:pt>
                <c:pt idx="4">
                  <c:v>R5</c:v>
                </c:pt>
              </c:strCache>
            </c:strRef>
          </c:cat>
          <c:val>
            <c:numRef>
              <c:f>'疾患別推移（厚労省資料）'!$B$19:$F$19</c:f>
              <c:numCache>
                <c:formatCode>General</c:formatCode>
                <c:ptCount val="5"/>
                <c:pt idx="0">
                  <c:v>2.9</c:v>
                </c:pt>
                <c:pt idx="1">
                  <c:v>2.9</c:v>
                </c:pt>
                <c:pt idx="2">
                  <c:v>3</c:v>
                </c:pt>
                <c:pt idx="3">
                  <c:v>2.8</c:v>
                </c:pt>
                <c:pt idx="4">
                  <c:v>2.7</c:v>
                </c:pt>
              </c:numCache>
            </c:numRef>
          </c:val>
          <c:extLst>
            <c:ext xmlns:c16="http://schemas.microsoft.com/office/drawing/2014/chart" uri="{C3380CC4-5D6E-409C-BE32-E72D297353CC}">
              <c16:uniqueId val="{00000002-A195-479D-880F-D91DDEEC0632}"/>
            </c:ext>
          </c:extLst>
        </c:ser>
        <c:ser>
          <c:idx val="3"/>
          <c:order val="3"/>
          <c:tx>
            <c:strRef>
              <c:f>'疾患別推移（厚労省資料）'!$A$20</c:f>
              <c:strCache>
                <c:ptCount val="1"/>
                <c:pt idx="0">
                  <c:v>その他</c:v>
                </c:pt>
              </c:strCache>
            </c:strRef>
          </c:tx>
          <c:spPr>
            <a:solidFill>
              <a:schemeClr val="accent4">
                <a:alpha val="25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6-A195-479D-880F-D91DDEEC0632}"/>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A-A195-479D-880F-D91DDEEC0632}"/>
              </c:ext>
            </c:extLst>
          </c:dPt>
          <c:cat>
            <c:strRef>
              <c:f>'疾患別推移（厚労省資料）'!$B$16:$F$16</c:f>
              <c:strCache>
                <c:ptCount val="5"/>
                <c:pt idx="0">
                  <c:v>H23</c:v>
                </c:pt>
                <c:pt idx="1">
                  <c:v>H26</c:v>
                </c:pt>
                <c:pt idx="2">
                  <c:v>H29</c:v>
                </c:pt>
                <c:pt idx="3">
                  <c:v>R2</c:v>
                </c:pt>
                <c:pt idx="4">
                  <c:v>R5</c:v>
                </c:pt>
              </c:strCache>
            </c:strRef>
          </c:cat>
          <c:val>
            <c:numRef>
              <c:f>'疾患別推移（厚労省資料）'!$B$20:$F$20</c:f>
              <c:numCache>
                <c:formatCode>General</c:formatCode>
                <c:ptCount val="5"/>
                <c:pt idx="0">
                  <c:v>8</c:v>
                </c:pt>
                <c:pt idx="1">
                  <c:v>7.2</c:v>
                </c:pt>
                <c:pt idx="2">
                  <c:v>7.0000000000000009</c:v>
                </c:pt>
                <c:pt idx="3">
                  <c:v>6.6000000000000005</c:v>
                </c:pt>
                <c:pt idx="4">
                  <c:v>6.1000000000000005</c:v>
                </c:pt>
              </c:numCache>
            </c:numRef>
          </c:val>
          <c:extLst>
            <c:ext xmlns:c16="http://schemas.microsoft.com/office/drawing/2014/chart" uri="{C3380CC4-5D6E-409C-BE32-E72D297353CC}">
              <c16:uniqueId val="{00000003-A195-479D-880F-D91DDEEC0632}"/>
            </c:ext>
          </c:extLst>
        </c:ser>
        <c:dLbls>
          <c:showLegendKey val="0"/>
          <c:showVal val="0"/>
          <c:showCatName val="0"/>
          <c:showSerName val="0"/>
          <c:showPercent val="0"/>
          <c:showBubbleSize val="0"/>
        </c:dLbls>
        <c:gapWidth val="100"/>
        <c:overlap val="100"/>
        <c:axId val="1371997264"/>
        <c:axId val="1371996848"/>
      </c:barChart>
      <c:barChart>
        <c:barDir val="col"/>
        <c:grouping val="stacked"/>
        <c:varyColors val="0"/>
        <c:ser>
          <c:idx val="4"/>
          <c:order val="4"/>
          <c:tx>
            <c:strRef>
              <c:f>'疾患別推移（厚労省資料）'!$A$21</c:f>
              <c:strCache>
                <c:ptCount val="1"/>
                <c:pt idx="0">
                  <c:v>合計</c:v>
                </c:pt>
              </c:strCache>
            </c:strRef>
          </c:tx>
          <c:spPr>
            <a:noFill/>
            <a:ln>
              <a:noFill/>
            </a:ln>
            <a:effectLst/>
          </c:spPr>
          <c:invertIfNegative val="0"/>
          <c:dLbls>
            <c:dLbl>
              <c:idx val="0"/>
              <c:layout>
                <c:manualLayout>
                  <c:x val="0"/>
                  <c:y val="-0.410828701727487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95-479D-880F-D91DDEEC0632}"/>
                </c:ext>
              </c:extLst>
            </c:dLbl>
            <c:dLbl>
              <c:idx val="4"/>
              <c:layout>
                <c:manualLayout>
                  <c:x val="-1.4708872689532308E-16"/>
                  <c:y val="-0.341242453676681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95-479D-880F-D91DDEEC063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'疾患別推移（厚労省資料）'!$B$16:$F$16</c:f>
              <c:strCache>
                <c:ptCount val="5"/>
                <c:pt idx="0">
                  <c:v>H23</c:v>
                </c:pt>
                <c:pt idx="1">
                  <c:v>H26</c:v>
                </c:pt>
                <c:pt idx="2">
                  <c:v>H29</c:v>
                </c:pt>
                <c:pt idx="3">
                  <c:v>R2</c:v>
                </c:pt>
                <c:pt idx="4">
                  <c:v>R5</c:v>
                </c:pt>
              </c:strCache>
            </c:strRef>
          </c:cat>
          <c:val>
            <c:numRef>
              <c:f>'疾患別推移（厚労省資料）'!$B$21:$F$21</c:f>
              <c:numCache>
                <c:formatCode>General</c:formatCode>
                <c:ptCount val="5"/>
                <c:pt idx="0">
                  <c:v>32.4</c:v>
                </c:pt>
                <c:pt idx="1">
                  <c:v>31.4</c:v>
                </c:pt>
                <c:pt idx="2">
                  <c:v>30.3</c:v>
                </c:pt>
                <c:pt idx="3">
                  <c:v>28.8</c:v>
                </c:pt>
                <c:pt idx="4">
                  <c:v>26.7</c:v>
                </c:pt>
              </c:numCache>
            </c:numRef>
          </c:val>
          <c:extLst>
            <c:ext xmlns:c16="http://schemas.microsoft.com/office/drawing/2014/chart" uri="{C3380CC4-5D6E-409C-BE32-E72D297353CC}">
              <c16:uniqueId val="{00000004-A195-479D-880F-D91DDEEC0632}"/>
            </c:ext>
          </c:extLst>
        </c:ser>
        <c:dLbls>
          <c:showLegendKey val="0"/>
          <c:showVal val="0"/>
          <c:showCatName val="0"/>
          <c:showSerName val="0"/>
          <c:showPercent val="0"/>
          <c:showBubbleSize val="0"/>
        </c:dLbls>
        <c:gapWidth val="200"/>
        <c:overlap val="100"/>
        <c:axId val="1638838544"/>
        <c:axId val="1638842288"/>
      </c:barChart>
      <c:catAx>
        <c:axId val="137199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71996848"/>
        <c:crosses val="autoZero"/>
        <c:auto val="1"/>
        <c:lblAlgn val="ctr"/>
        <c:lblOffset val="100"/>
        <c:noMultiLvlLbl val="0"/>
      </c:catAx>
      <c:valAx>
        <c:axId val="137199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71997264"/>
        <c:crosses val="autoZero"/>
        <c:crossBetween val="between"/>
      </c:valAx>
      <c:valAx>
        <c:axId val="1638842288"/>
        <c:scaling>
          <c:orientation val="minMax"/>
        </c:scaling>
        <c:delete val="1"/>
        <c:axPos val="r"/>
        <c:numFmt formatCode="General" sourceLinked="1"/>
        <c:majorTickMark val="out"/>
        <c:minorTickMark val="none"/>
        <c:tickLblPos val="nextTo"/>
        <c:crossAx val="1638838544"/>
        <c:crosses val="max"/>
        <c:crossBetween val="between"/>
      </c:valAx>
      <c:catAx>
        <c:axId val="1638838544"/>
        <c:scaling>
          <c:orientation val="minMax"/>
        </c:scaling>
        <c:delete val="1"/>
        <c:axPos val="b"/>
        <c:numFmt formatCode="General" sourceLinked="1"/>
        <c:majorTickMark val="out"/>
        <c:minorTickMark val="none"/>
        <c:tickLblPos val="nextTo"/>
        <c:crossAx val="16388422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33789662815979"/>
          <c:y val="4.4823338921285746E-2"/>
          <c:w val="0.75140220153422599"/>
          <c:h val="0.87119070030383905"/>
        </c:manualLayout>
      </c:layout>
      <c:barChart>
        <c:barDir val="col"/>
        <c:grouping val="clustered"/>
        <c:varyColors val="0"/>
        <c:ser>
          <c:idx val="0"/>
          <c:order val="0"/>
          <c:tx>
            <c:strRef>
              <c:f>統合失調症による入院患者数の推計!$A$19</c:f>
              <c:strCache>
                <c:ptCount val="1"/>
                <c:pt idx="0">
                  <c:v>北河内</c:v>
                </c:pt>
              </c:strCache>
            </c:strRef>
          </c:tx>
          <c:spPr>
            <a:solidFill>
              <a:schemeClr val="accent1"/>
            </a:solidFill>
            <a:ln>
              <a:noFill/>
            </a:ln>
            <a:effectLst/>
          </c:spPr>
          <c:invertIfNegative val="0"/>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340E-4751-B440-79210BEB8140}"/>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340E-4751-B440-79210BEB8140}"/>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340E-4751-B440-79210BEB8140}"/>
              </c:ext>
            </c:extLst>
          </c:dPt>
          <c:dPt>
            <c:idx val="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7-340E-4751-B440-79210BEB8140}"/>
              </c:ext>
            </c:extLst>
          </c:dPt>
          <c:dPt>
            <c:idx val="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340E-4751-B440-79210BEB8140}"/>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B-340E-4751-B440-79210BEB814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0E-4751-B440-79210BEB814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0E-4751-B440-79210BEB814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統合失調症による入院患者数の推計!$B$18:$H$18</c:f>
              <c:strCache>
                <c:ptCount val="7"/>
                <c:pt idx="0">
                  <c:v>R2</c:v>
                </c:pt>
                <c:pt idx="1">
                  <c:v>7</c:v>
                </c:pt>
                <c:pt idx="2">
                  <c:v>12</c:v>
                </c:pt>
                <c:pt idx="3">
                  <c:v>17</c:v>
                </c:pt>
                <c:pt idx="4">
                  <c:v>22</c:v>
                </c:pt>
                <c:pt idx="5">
                  <c:v>27</c:v>
                </c:pt>
                <c:pt idx="6">
                  <c:v>32</c:v>
                </c:pt>
              </c:strCache>
            </c:strRef>
          </c:cat>
          <c:val>
            <c:numRef>
              <c:f>統合失調症による入院患者数の推計!$B$19:$H$19</c:f>
              <c:numCache>
                <c:formatCode>#,##0_ </c:formatCode>
                <c:ptCount val="7"/>
                <c:pt idx="0">
                  <c:v>884.05074999999999</c:v>
                </c:pt>
                <c:pt idx="1">
                  <c:v>877.31908999999996</c:v>
                </c:pt>
                <c:pt idx="2">
                  <c:v>861.15007000000003</c:v>
                </c:pt>
                <c:pt idx="3">
                  <c:v>829.99941999999987</c:v>
                </c:pt>
                <c:pt idx="4">
                  <c:v>800.99554000000001</c:v>
                </c:pt>
                <c:pt idx="5">
                  <c:v>771.07454999999993</c:v>
                </c:pt>
                <c:pt idx="6">
                  <c:v>730.49185</c:v>
                </c:pt>
              </c:numCache>
            </c:numRef>
          </c:val>
          <c:extLst>
            <c:ext xmlns:c16="http://schemas.microsoft.com/office/drawing/2014/chart" uri="{C3380CC4-5D6E-409C-BE32-E72D297353CC}">
              <c16:uniqueId val="{0000000D-340E-4751-B440-79210BEB8140}"/>
            </c:ext>
          </c:extLst>
        </c:ser>
        <c:dLbls>
          <c:showLegendKey val="0"/>
          <c:showVal val="0"/>
          <c:showCatName val="0"/>
          <c:showSerName val="0"/>
          <c:showPercent val="0"/>
          <c:showBubbleSize val="0"/>
        </c:dLbls>
        <c:gapWidth val="100"/>
        <c:axId val="1441734639"/>
        <c:axId val="1907940735"/>
      </c:barChart>
      <c:catAx>
        <c:axId val="144173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07940735"/>
        <c:crosses val="autoZero"/>
        <c:auto val="1"/>
        <c:lblAlgn val="ctr"/>
        <c:lblOffset val="100"/>
        <c:noMultiLvlLbl val="0"/>
      </c:catAx>
      <c:valAx>
        <c:axId val="1907940735"/>
        <c:scaling>
          <c:orientation val="minMax"/>
          <c:max val="1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41734639"/>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5851011881846"/>
          <c:y val="7.4564134196513851E-2"/>
          <c:w val="0.85387182401866257"/>
          <c:h val="0.58105731688123952"/>
        </c:manualLayout>
      </c:layout>
      <c:barChart>
        <c:barDir val="col"/>
        <c:grouping val="clustered"/>
        <c:varyColors val="0"/>
        <c:ser>
          <c:idx val="0"/>
          <c:order val="0"/>
          <c:tx>
            <c:strRef>
              <c:f>'認知症MCI推計（厚労省資料）'!$B$4</c:f>
              <c:strCache>
                <c:ptCount val="1"/>
                <c:pt idx="0">
                  <c:v>R4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'認知症MCI推計（厚労省資料）'!$A$5:$A$6</c:f>
              <c:strCache>
                <c:ptCount val="2"/>
                <c:pt idx="0">
                  <c:v>認知症</c:v>
                </c:pt>
                <c:pt idx="1">
                  <c:v>MCI</c:v>
                </c:pt>
              </c:strCache>
            </c:strRef>
          </c:cat>
          <c:val>
            <c:numRef>
              <c:f>'認知症MCI推計（厚労省資料）'!$B$5:$B$6</c:f>
              <c:numCache>
                <c:formatCode>General</c:formatCode>
                <c:ptCount val="2"/>
                <c:pt idx="0">
                  <c:v>443.2</c:v>
                </c:pt>
                <c:pt idx="1">
                  <c:v>558.79999999999995</c:v>
                </c:pt>
              </c:numCache>
            </c:numRef>
          </c:val>
          <c:extLst>
            <c:ext xmlns:c16="http://schemas.microsoft.com/office/drawing/2014/chart" uri="{C3380CC4-5D6E-409C-BE32-E72D297353CC}">
              <c16:uniqueId val="{00000000-960D-424E-A52E-51B07B89F617}"/>
            </c:ext>
          </c:extLst>
        </c:ser>
        <c:ser>
          <c:idx val="1"/>
          <c:order val="1"/>
          <c:tx>
            <c:strRef>
              <c:f>'認知症MCI推計（厚労省資料）'!$C$4</c:f>
              <c:strCache>
                <c:ptCount val="1"/>
                <c:pt idx="0">
                  <c:v>7</c:v>
                </c:pt>
              </c:strCache>
            </c:strRef>
          </c:tx>
          <c:spPr>
            <a:solidFill>
              <a:schemeClr val="accent1">
                <a:lumMod val="20000"/>
                <a:lumOff val="80000"/>
              </a:schemeClr>
            </a:solidFill>
            <a:ln>
              <a:noFill/>
            </a:ln>
            <a:effectLst/>
          </c:spPr>
          <c:invertIfNegative val="0"/>
          <c:cat>
            <c:strRef>
              <c:f>'認知症MCI推計（厚労省資料）'!$A$5:$A$6</c:f>
              <c:strCache>
                <c:ptCount val="2"/>
                <c:pt idx="0">
                  <c:v>認知症</c:v>
                </c:pt>
                <c:pt idx="1">
                  <c:v>MCI</c:v>
                </c:pt>
              </c:strCache>
            </c:strRef>
          </c:cat>
          <c:val>
            <c:numRef>
              <c:f>'認知症MCI推計（厚労省資料）'!$C$5:$C$6</c:f>
              <c:numCache>
                <c:formatCode>General</c:formatCode>
                <c:ptCount val="2"/>
                <c:pt idx="0">
                  <c:v>471.6</c:v>
                </c:pt>
                <c:pt idx="1">
                  <c:v>564.29999999999995</c:v>
                </c:pt>
              </c:numCache>
            </c:numRef>
          </c:val>
          <c:extLst>
            <c:ext xmlns:c16="http://schemas.microsoft.com/office/drawing/2014/chart" uri="{C3380CC4-5D6E-409C-BE32-E72D297353CC}">
              <c16:uniqueId val="{00000001-960D-424E-A52E-51B07B89F617}"/>
            </c:ext>
          </c:extLst>
        </c:ser>
        <c:ser>
          <c:idx val="2"/>
          <c:order val="2"/>
          <c:tx>
            <c:strRef>
              <c:f>'認知症MCI推計（厚労省資料）'!$D$4</c:f>
              <c:strCache>
                <c:ptCount val="1"/>
                <c:pt idx="0">
                  <c:v>12</c:v>
                </c:pt>
              </c:strCache>
            </c:strRef>
          </c:tx>
          <c:spPr>
            <a:solidFill>
              <a:schemeClr val="accent1">
                <a:lumMod val="20000"/>
                <a:lumOff val="80000"/>
              </a:schemeClr>
            </a:solidFill>
            <a:ln>
              <a:noFill/>
            </a:ln>
            <a:effectLst/>
          </c:spPr>
          <c:invertIfNegative val="0"/>
          <c:cat>
            <c:strRef>
              <c:f>'認知症MCI推計（厚労省資料）'!$A$5:$A$6</c:f>
              <c:strCache>
                <c:ptCount val="2"/>
                <c:pt idx="0">
                  <c:v>認知症</c:v>
                </c:pt>
                <c:pt idx="1">
                  <c:v>MCI</c:v>
                </c:pt>
              </c:strCache>
            </c:strRef>
          </c:cat>
          <c:val>
            <c:numRef>
              <c:f>'認知症MCI推計（厚労省資料）'!$D$5:$D$6</c:f>
              <c:numCache>
                <c:formatCode>General</c:formatCode>
                <c:ptCount val="2"/>
                <c:pt idx="0">
                  <c:v>523.1</c:v>
                </c:pt>
                <c:pt idx="1">
                  <c:v>593.1</c:v>
                </c:pt>
              </c:numCache>
            </c:numRef>
          </c:val>
          <c:extLst>
            <c:ext xmlns:c16="http://schemas.microsoft.com/office/drawing/2014/chart" uri="{C3380CC4-5D6E-409C-BE32-E72D297353CC}">
              <c16:uniqueId val="{00000002-960D-424E-A52E-51B07B89F617}"/>
            </c:ext>
          </c:extLst>
        </c:ser>
        <c:ser>
          <c:idx val="3"/>
          <c:order val="3"/>
          <c:tx>
            <c:strRef>
              <c:f>'認知症MCI推計（厚労省資料）'!$E$4</c:f>
              <c:strCache>
                <c:ptCount val="1"/>
                <c:pt idx="0">
                  <c:v>22</c:v>
                </c:pt>
              </c:strCache>
            </c:strRef>
          </c:tx>
          <c:spPr>
            <a:solidFill>
              <a:schemeClr val="accent1">
                <a:lumMod val="20000"/>
                <a:lumOff val="80000"/>
              </a:schemeClr>
            </a:solidFill>
            <a:ln>
              <a:noFill/>
            </a:ln>
            <a:effectLst/>
          </c:spPr>
          <c:invertIfNegative val="0"/>
          <c:cat>
            <c:strRef>
              <c:f>'認知症MCI推計（厚労省資料）'!$A$5:$A$6</c:f>
              <c:strCache>
                <c:ptCount val="2"/>
                <c:pt idx="0">
                  <c:v>認知症</c:v>
                </c:pt>
                <c:pt idx="1">
                  <c:v>MCI</c:v>
                </c:pt>
              </c:strCache>
            </c:strRef>
          </c:cat>
          <c:val>
            <c:numRef>
              <c:f>'認知症MCI推計（厚労省資料）'!$E$5:$E$6</c:f>
              <c:numCache>
                <c:formatCode>General</c:formatCode>
                <c:ptCount val="2"/>
                <c:pt idx="0">
                  <c:v>584.20000000000005</c:v>
                </c:pt>
                <c:pt idx="1">
                  <c:v>612.79999999999995</c:v>
                </c:pt>
              </c:numCache>
            </c:numRef>
          </c:val>
          <c:extLst>
            <c:ext xmlns:c16="http://schemas.microsoft.com/office/drawing/2014/chart" uri="{C3380CC4-5D6E-409C-BE32-E72D297353CC}">
              <c16:uniqueId val="{00000003-960D-424E-A52E-51B07B89F617}"/>
            </c:ext>
          </c:extLst>
        </c:ser>
        <c:ser>
          <c:idx val="4"/>
          <c:order val="4"/>
          <c:tx>
            <c:strRef>
              <c:f>'認知症MCI推計（厚労省資料）'!$F$4</c:f>
              <c:strCache>
                <c:ptCount val="1"/>
                <c:pt idx="0">
                  <c:v>32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'認知症MCI推計（厚労省資料）'!$A$5:$A$6</c:f>
              <c:strCache>
                <c:ptCount val="2"/>
                <c:pt idx="0">
                  <c:v>認知症</c:v>
                </c:pt>
                <c:pt idx="1">
                  <c:v>MCI</c:v>
                </c:pt>
              </c:strCache>
            </c:strRef>
          </c:cat>
          <c:val>
            <c:numRef>
              <c:f>'認知症MCI推計（厚労省資料）'!$F$5:$F$6</c:f>
              <c:numCache>
                <c:formatCode>General</c:formatCode>
                <c:ptCount val="2"/>
                <c:pt idx="0">
                  <c:v>586.6</c:v>
                </c:pt>
                <c:pt idx="1">
                  <c:v>631.20000000000005</c:v>
                </c:pt>
              </c:numCache>
            </c:numRef>
          </c:val>
          <c:extLst>
            <c:ext xmlns:c16="http://schemas.microsoft.com/office/drawing/2014/chart" uri="{C3380CC4-5D6E-409C-BE32-E72D297353CC}">
              <c16:uniqueId val="{00000004-960D-424E-A52E-51B07B89F617}"/>
            </c:ext>
          </c:extLst>
        </c:ser>
        <c:dLbls>
          <c:showLegendKey val="0"/>
          <c:showVal val="0"/>
          <c:showCatName val="0"/>
          <c:showSerName val="0"/>
          <c:showPercent val="0"/>
          <c:showBubbleSize val="0"/>
        </c:dLbls>
        <c:gapWidth val="200"/>
        <c:overlap val="-27"/>
        <c:axId val="812935615"/>
        <c:axId val="812935199"/>
      </c:barChart>
      <c:catAx>
        <c:axId val="81293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440"/>
              </a:lnSpc>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2935199"/>
        <c:crosses val="autoZero"/>
        <c:auto val="1"/>
        <c:lblAlgn val="ctr"/>
        <c:lblOffset val="100"/>
        <c:noMultiLvlLbl val="0"/>
      </c:catAx>
      <c:valAx>
        <c:axId val="812935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2935615"/>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5278271300186"/>
          <c:y val="4.4133608686799719E-2"/>
          <c:w val="0.64708925223447156"/>
          <c:h val="0.81850828433256129"/>
        </c:manualLayout>
      </c:layout>
      <c:barChart>
        <c:barDir val="col"/>
        <c:grouping val="clustered"/>
        <c:varyColors val="0"/>
        <c:ser>
          <c:idx val="0"/>
          <c:order val="0"/>
          <c:tx>
            <c:strRef>
              <c:f>新入院患者数・平均在院日数!$A$2</c:f>
              <c:strCache>
                <c:ptCount val="1"/>
                <c:pt idx="0">
                  <c:v>新入院患者数</c:v>
                </c:pt>
              </c:strCache>
            </c:strRef>
          </c:tx>
          <c:spPr>
            <a:solidFill>
              <a:schemeClr val="accent1"/>
            </a:solidFill>
            <a:ln>
              <a:noFill/>
            </a:ln>
            <a:effectLst/>
          </c:spPr>
          <c:invertIfNegative val="0"/>
          <c:dLbls>
            <c:dLbl>
              <c:idx val="0"/>
              <c:layout>
                <c:manualLayout>
                  <c:x val="-3.8018272120422729E-3"/>
                  <c:y val="0.38696673866884246"/>
                </c:manualLayout>
              </c:layout>
              <c:spPr>
                <a:solidFill>
                  <a:schemeClr val="accent1"/>
                </a:solidFill>
                <a:ln w="19050">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79-405A-AD46-6116B82BD1C6}"/>
                </c:ext>
              </c:extLst>
            </c:dLbl>
            <c:dLbl>
              <c:idx val="5"/>
              <c:layout>
                <c:manualLayout>
                  <c:x val="-4.349350201871177E-3"/>
                  <c:y val="0.41318389947659362"/>
                </c:manualLayout>
              </c:layout>
              <c:spPr>
                <a:solidFill>
                  <a:schemeClr val="accent1"/>
                </a:solidFill>
                <a:ln w="19050">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79-405A-AD46-6116B82BD1C6}"/>
                </c:ext>
              </c:extLst>
            </c:dLbl>
            <c:spPr>
              <a:solidFill>
                <a:schemeClr val="accent1"/>
              </a:solid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新入院患者数・平均在院日数!$B$1:$G$1</c:f>
              <c:strCache>
                <c:ptCount val="6"/>
                <c:pt idx="0">
                  <c:v>R1</c:v>
                </c:pt>
                <c:pt idx="1">
                  <c:v>2</c:v>
                </c:pt>
                <c:pt idx="2">
                  <c:v>3</c:v>
                </c:pt>
                <c:pt idx="3">
                  <c:v>4</c:v>
                </c:pt>
                <c:pt idx="4">
                  <c:v>5</c:v>
                </c:pt>
                <c:pt idx="5">
                  <c:v>6</c:v>
                </c:pt>
              </c:strCache>
            </c:strRef>
          </c:cat>
          <c:val>
            <c:numRef>
              <c:f>新入院患者数・平均在院日数!$B$2:$G$2</c:f>
              <c:numCache>
                <c:formatCode>#,##0_ </c:formatCode>
                <c:ptCount val="6"/>
                <c:pt idx="0">
                  <c:v>10034</c:v>
                </c:pt>
                <c:pt idx="1">
                  <c:v>8284</c:v>
                </c:pt>
                <c:pt idx="2">
                  <c:v>8568</c:v>
                </c:pt>
                <c:pt idx="3">
                  <c:v>8585</c:v>
                </c:pt>
                <c:pt idx="4">
                  <c:v>10291</c:v>
                </c:pt>
                <c:pt idx="5">
                  <c:v>10667</c:v>
                </c:pt>
              </c:numCache>
            </c:numRef>
          </c:val>
          <c:extLst>
            <c:ext xmlns:c16="http://schemas.microsoft.com/office/drawing/2014/chart" uri="{C3380CC4-5D6E-409C-BE32-E72D297353CC}">
              <c16:uniqueId val="{00000002-2079-405A-AD46-6116B82BD1C6}"/>
            </c:ext>
          </c:extLst>
        </c:ser>
        <c:dLbls>
          <c:showLegendKey val="0"/>
          <c:showVal val="0"/>
          <c:showCatName val="0"/>
          <c:showSerName val="0"/>
          <c:showPercent val="0"/>
          <c:showBubbleSize val="0"/>
        </c:dLbls>
        <c:gapWidth val="100"/>
        <c:axId val="1797568223"/>
        <c:axId val="1797567807"/>
      </c:barChart>
      <c:lineChart>
        <c:grouping val="standard"/>
        <c:varyColors val="0"/>
        <c:ser>
          <c:idx val="1"/>
          <c:order val="1"/>
          <c:tx>
            <c:strRef>
              <c:f>新入院患者数・平均在院日数!$A$3</c:f>
              <c:strCache>
                <c:ptCount val="1"/>
                <c:pt idx="0">
                  <c:v>平均在院日数（急性期）</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79-405A-AD46-6116B82BD1C6}"/>
                </c:ext>
              </c:extLst>
            </c:dLbl>
            <c:dLbl>
              <c:idx val="5"/>
              <c:layout>
                <c:manualLayout>
                  <c:x val="2.4076343085269597E-2"/>
                  <c:y val="-5.600872765921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79-405A-AD46-6116B82BD1C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新入院患者数・平均在院日数!$B$1:$G$1</c:f>
              <c:strCache>
                <c:ptCount val="6"/>
                <c:pt idx="0">
                  <c:v>R1</c:v>
                </c:pt>
                <c:pt idx="1">
                  <c:v>2</c:v>
                </c:pt>
                <c:pt idx="2">
                  <c:v>3</c:v>
                </c:pt>
                <c:pt idx="3">
                  <c:v>4</c:v>
                </c:pt>
                <c:pt idx="4">
                  <c:v>5</c:v>
                </c:pt>
                <c:pt idx="5">
                  <c:v>6</c:v>
                </c:pt>
              </c:strCache>
            </c:strRef>
          </c:cat>
          <c:val>
            <c:numRef>
              <c:f>新入院患者数・平均在院日数!$B$3:$G$3</c:f>
              <c:numCache>
                <c:formatCode>0.0</c:formatCode>
                <c:ptCount val="6"/>
                <c:pt idx="0">
                  <c:v>10.158635</c:v>
                </c:pt>
                <c:pt idx="1">
                  <c:v>9.7501599999999993</c:v>
                </c:pt>
                <c:pt idx="2">
                  <c:v>8.6994690000000006</c:v>
                </c:pt>
                <c:pt idx="3">
                  <c:v>8.6779460000000004</c:v>
                </c:pt>
                <c:pt idx="4">
                  <c:v>8.1620019999999993</c:v>
                </c:pt>
                <c:pt idx="5">
                  <c:v>8.4453309999999995</c:v>
                </c:pt>
              </c:numCache>
            </c:numRef>
          </c:val>
          <c:smooth val="0"/>
          <c:extLst>
            <c:ext xmlns:c16="http://schemas.microsoft.com/office/drawing/2014/chart" uri="{C3380CC4-5D6E-409C-BE32-E72D297353CC}">
              <c16:uniqueId val="{00000005-2079-405A-AD46-6116B82BD1C6}"/>
            </c:ext>
          </c:extLst>
        </c:ser>
        <c:dLbls>
          <c:showLegendKey val="0"/>
          <c:showVal val="0"/>
          <c:showCatName val="0"/>
          <c:showSerName val="0"/>
          <c:showPercent val="0"/>
          <c:showBubbleSize val="0"/>
        </c:dLbls>
        <c:marker val="1"/>
        <c:smooth val="0"/>
        <c:axId val="1797562399"/>
        <c:axId val="1797566975"/>
      </c:lineChart>
      <c:catAx>
        <c:axId val="179756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97567807"/>
        <c:crosses val="autoZero"/>
        <c:auto val="1"/>
        <c:lblAlgn val="ctr"/>
        <c:lblOffset val="100"/>
        <c:noMultiLvlLbl val="0"/>
      </c:catAx>
      <c:valAx>
        <c:axId val="1797567807"/>
        <c:scaling>
          <c:orientation val="minMax"/>
          <c:max val="12000"/>
          <c:min val="6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97568223"/>
        <c:crosses val="autoZero"/>
        <c:crossBetween val="between"/>
        <c:majorUnit val="2000"/>
      </c:valAx>
      <c:valAx>
        <c:axId val="1797566975"/>
        <c:scaling>
          <c:orientation val="minMax"/>
          <c:min val="6"/>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97562399"/>
        <c:crosses val="max"/>
        <c:crossBetween val="between"/>
      </c:valAx>
      <c:catAx>
        <c:axId val="1797562399"/>
        <c:scaling>
          <c:orientation val="minMax"/>
        </c:scaling>
        <c:delete val="1"/>
        <c:axPos val="b"/>
        <c:numFmt formatCode="General" sourceLinked="1"/>
        <c:majorTickMark val="out"/>
        <c:minorTickMark val="none"/>
        <c:tickLblPos val="nextTo"/>
        <c:crossAx val="1797566975"/>
        <c:crosses val="autoZero"/>
        <c:auto val="1"/>
        <c:lblAlgn val="ctr"/>
        <c:lblOffset val="100"/>
        <c:noMultiLvlLbl val="0"/>
      </c:catAx>
      <c:spPr>
        <a:noFill/>
        <a:ln>
          <a:noFill/>
        </a:ln>
        <a:effectLst/>
      </c:spPr>
    </c:plotArea>
    <c:legend>
      <c:legendPos val="b"/>
      <c:layout>
        <c:manualLayout>
          <c:xMode val="edge"/>
          <c:yMode val="edge"/>
          <c:x val="8.7881780536380946E-2"/>
          <c:y val="0.93367022799328248"/>
          <c:w val="0.83944344841893381"/>
          <c:h val="6.24413483338716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04208703080074"/>
          <c:y val="6.5218623734370221E-2"/>
          <c:w val="0.82980119832150578"/>
          <c:h val="0.83006893717681585"/>
        </c:manualLayout>
      </c:layout>
      <c:barChart>
        <c:barDir val="col"/>
        <c:grouping val="clustered"/>
        <c:varyColors val="0"/>
        <c:ser>
          <c:idx val="0"/>
          <c:order val="0"/>
          <c:tx>
            <c:strRef>
              <c:f>診療実績!$B$16</c:f>
              <c:strCache>
                <c:ptCount val="1"/>
                <c:pt idx="0">
                  <c:v>R1</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診療実績!$A$17:$A$19</c:f>
              <c:strCache>
                <c:ptCount val="3"/>
                <c:pt idx="0">
                  <c:v>救急搬送件数</c:v>
                </c:pt>
                <c:pt idx="1">
                  <c:v>手術件数</c:v>
                </c:pt>
                <c:pt idx="2">
                  <c:v>分娩件数</c:v>
                </c:pt>
              </c:strCache>
            </c:strRef>
          </c:cat>
          <c:val>
            <c:numRef>
              <c:f>診療実績!$B$17:$B$19</c:f>
              <c:numCache>
                <c:formatCode>General</c:formatCode>
                <c:ptCount val="3"/>
                <c:pt idx="0">
                  <c:v>1092</c:v>
                </c:pt>
                <c:pt idx="1">
                  <c:v>2317</c:v>
                </c:pt>
                <c:pt idx="2">
                  <c:v>918</c:v>
                </c:pt>
              </c:numCache>
            </c:numRef>
          </c:val>
          <c:extLst>
            <c:ext xmlns:c16="http://schemas.microsoft.com/office/drawing/2014/chart" uri="{C3380CC4-5D6E-409C-BE32-E72D297353CC}">
              <c16:uniqueId val="{00000000-4228-48E2-A914-61D6303481E1}"/>
            </c:ext>
          </c:extLst>
        </c:ser>
        <c:ser>
          <c:idx val="1"/>
          <c:order val="1"/>
          <c:tx>
            <c:strRef>
              <c:f>診療実績!$C$16</c:f>
              <c:strCache>
                <c:ptCount val="1"/>
                <c:pt idx="0">
                  <c:v>2</c:v>
                </c:pt>
              </c:strCache>
            </c:strRef>
          </c:tx>
          <c:spPr>
            <a:solidFill>
              <a:schemeClr val="accent1">
                <a:lumMod val="20000"/>
                <a:lumOff val="80000"/>
              </a:schemeClr>
            </a:solidFill>
            <a:ln>
              <a:noFill/>
            </a:ln>
            <a:effectLst/>
          </c:spPr>
          <c:invertIfNegative val="0"/>
          <c:cat>
            <c:strRef>
              <c:f>診療実績!$A$17:$A$19</c:f>
              <c:strCache>
                <c:ptCount val="3"/>
                <c:pt idx="0">
                  <c:v>救急搬送件数</c:v>
                </c:pt>
                <c:pt idx="1">
                  <c:v>手術件数</c:v>
                </c:pt>
                <c:pt idx="2">
                  <c:v>分娩件数</c:v>
                </c:pt>
              </c:strCache>
            </c:strRef>
          </c:cat>
          <c:val>
            <c:numRef>
              <c:f>診療実績!$C$17:$C$19</c:f>
              <c:numCache>
                <c:formatCode>General</c:formatCode>
                <c:ptCount val="3"/>
                <c:pt idx="0">
                  <c:v>1067</c:v>
                </c:pt>
                <c:pt idx="1">
                  <c:v>1825</c:v>
                </c:pt>
                <c:pt idx="2">
                  <c:v>902</c:v>
                </c:pt>
              </c:numCache>
            </c:numRef>
          </c:val>
          <c:extLst>
            <c:ext xmlns:c16="http://schemas.microsoft.com/office/drawing/2014/chart" uri="{C3380CC4-5D6E-409C-BE32-E72D297353CC}">
              <c16:uniqueId val="{00000001-4228-48E2-A914-61D6303481E1}"/>
            </c:ext>
          </c:extLst>
        </c:ser>
        <c:ser>
          <c:idx val="2"/>
          <c:order val="2"/>
          <c:tx>
            <c:strRef>
              <c:f>診療実績!$D$16</c:f>
              <c:strCache>
                <c:ptCount val="1"/>
                <c:pt idx="0">
                  <c:v>3</c:v>
                </c:pt>
              </c:strCache>
            </c:strRef>
          </c:tx>
          <c:spPr>
            <a:solidFill>
              <a:schemeClr val="accent1">
                <a:lumMod val="20000"/>
                <a:lumOff val="80000"/>
              </a:schemeClr>
            </a:solidFill>
            <a:ln>
              <a:noFill/>
            </a:ln>
            <a:effectLst/>
          </c:spPr>
          <c:invertIfNegative val="0"/>
          <c:cat>
            <c:strRef>
              <c:f>診療実績!$A$17:$A$19</c:f>
              <c:strCache>
                <c:ptCount val="3"/>
                <c:pt idx="0">
                  <c:v>救急搬送件数</c:v>
                </c:pt>
                <c:pt idx="1">
                  <c:v>手術件数</c:v>
                </c:pt>
                <c:pt idx="2">
                  <c:v>分娩件数</c:v>
                </c:pt>
              </c:strCache>
            </c:strRef>
          </c:cat>
          <c:val>
            <c:numRef>
              <c:f>診療実績!$D$17:$D$19</c:f>
              <c:numCache>
                <c:formatCode>General</c:formatCode>
                <c:ptCount val="3"/>
                <c:pt idx="0">
                  <c:v>1458</c:v>
                </c:pt>
                <c:pt idx="1">
                  <c:v>1891</c:v>
                </c:pt>
                <c:pt idx="2">
                  <c:v>938</c:v>
                </c:pt>
              </c:numCache>
            </c:numRef>
          </c:val>
          <c:extLst>
            <c:ext xmlns:c16="http://schemas.microsoft.com/office/drawing/2014/chart" uri="{C3380CC4-5D6E-409C-BE32-E72D297353CC}">
              <c16:uniqueId val="{00000002-4228-48E2-A914-61D6303481E1}"/>
            </c:ext>
          </c:extLst>
        </c:ser>
        <c:ser>
          <c:idx val="3"/>
          <c:order val="3"/>
          <c:tx>
            <c:strRef>
              <c:f>診療実績!$E$16</c:f>
              <c:strCache>
                <c:ptCount val="1"/>
                <c:pt idx="0">
                  <c:v>4</c:v>
                </c:pt>
              </c:strCache>
            </c:strRef>
          </c:tx>
          <c:spPr>
            <a:solidFill>
              <a:schemeClr val="accent1">
                <a:lumMod val="20000"/>
                <a:lumOff val="80000"/>
              </a:schemeClr>
            </a:solidFill>
            <a:ln>
              <a:noFill/>
            </a:ln>
            <a:effectLst/>
          </c:spPr>
          <c:invertIfNegative val="0"/>
          <c:cat>
            <c:strRef>
              <c:f>診療実績!$A$17:$A$19</c:f>
              <c:strCache>
                <c:ptCount val="3"/>
                <c:pt idx="0">
                  <c:v>救急搬送件数</c:v>
                </c:pt>
                <c:pt idx="1">
                  <c:v>手術件数</c:v>
                </c:pt>
                <c:pt idx="2">
                  <c:v>分娩件数</c:v>
                </c:pt>
              </c:strCache>
            </c:strRef>
          </c:cat>
          <c:val>
            <c:numRef>
              <c:f>診療実績!$E$17:$E$19</c:f>
              <c:numCache>
                <c:formatCode>General</c:formatCode>
                <c:ptCount val="3"/>
                <c:pt idx="0">
                  <c:v>2081</c:v>
                </c:pt>
                <c:pt idx="1">
                  <c:v>2025</c:v>
                </c:pt>
                <c:pt idx="2">
                  <c:v>958</c:v>
                </c:pt>
              </c:numCache>
            </c:numRef>
          </c:val>
          <c:extLst>
            <c:ext xmlns:c16="http://schemas.microsoft.com/office/drawing/2014/chart" uri="{C3380CC4-5D6E-409C-BE32-E72D297353CC}">
              <c16:uniqueId val="{00000003-4228-48E2-A914-61D6303481E1}"/>
            </c:ext>
          </c:extLst>
        </c:ser>
        <c:ser>
          <c:idx val="4"/>
          <c:order val="4"/>
          <c:tx>
            <c:strRef>
              <c:f>診療実績!$F$16</c:f>
              <c:strCache>
                <c:ptCount val="1"/>
                <c:pt idx="0">
                  <c:v>5</c:v>
                </c:pt>
              </c:strCache>
            </c:strRef>
          </c:tx>
          <c:spPr>
            <a:solidFill>
              <a:schemeClr val="accent1">
                <a:lumMod val="20000"/>
                <a:lumOff val="80000"/>
              </a:schemeClr>
            </a:solidFill>
            <a:ln>
              <a:noFill/>
            </a:ln>
            <a:effectLst/>
          </c:spPr>
          <c:invertIfNegative val="0"/>
          <c:cat>
            <c:strRef>
              <c:f>診療実績!$A$17:$A$19</c:f>
              <c:strCache>
                <c:ptCount val="3"/>
                <c:pt idx="0">
                  <c:v>救急搬送件数</c:v>
                </c:pt>
                <c:pt idx="1">
                  <c:v>手術件数</c:v>
                </c:pt>
                <c:pt idx="2">
                  <c:v>分娩件数</c:v>
                </c:pt>
              </c:strCache>
            </c:strRef>
          </c:cat>
          <c:val>
            <c:numRef>
              <c:f>診療実績!$F$17:$F$19</c:f>
              <c:numCache>
                <c:formatCode>General</c:formatCode>
                <c:ptCount val="3"/>
                <c:pt idx="0">
                  <c:v>2750</c:v>
                </c:pt>
                <c:pt idx="1">
                  <c:v>2537</c:v>
                </c:pt>
                <c:pt idx="2">
                  <c:v>957</c:v>
                </c:pt>
              </c:numCache>
            </c:numRef>
          </c:val>
          <c:extLst>
            <c:ext xmlns:c16="http://schemas.microsoft.com/office/drawing/2014/chart" uri="{C3380CC4-5D6E-409C-BE32-E72D297353CC}">
              <c16:uniqueId val="{00000004-4228-48E2-A914-61D6303481E1}"/>
            </c:ext>
          </c:extLst>
        </c:ser>
        <c:ser>
          <c:idx val="5"/>
          <c:order val="5"/>
          <c:tx>
            <c:strRef>
              <c:f>診療実績!$G$16</c:f>
              <c:strCache>
                <c:ptCount val="1"/>
                <c:pt idx="0">
                  <c:v>6</c:v>
                </c:pt>
              </c:strCache>
            </c:strRef>
          </c:tx>
          <c:spPr>
            <a:solidFill>
              <a:schemeClr val="accent2"/>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診療実績!$A$17:$A$19</c:f>
              <c:strCache>
                <c:ptCount val="3"/>
                <c:pt idx="0">
                  <c:v>救急搬送件数</c:v>
                </c:pt>
                <c:pt idx="1">
                  <c:v>手術件数</c:v>
                </c:pt>
                <c:pt idx="2">
                  <c:v>分娩件数</c:v>
                </c:pt>
              </c:strCache>
            </c:strRef>
          </c:cat>
          <c:val>
            <c:numRef>
              <c:f>診療実績!$G$17:$G$19</c:f>
              <c:numCache>
                <c:formatCode>General</c:formatCode>
                <c:ptCount val="3"/>
                <c:pt idx="0">
                  <c:v>2572</c:v>
                </c:pt>
                <c:pt idx="1">
                  <c:v>2895</c:v>
                </c:pt>
                <c:pt idx="2">
                  <c:v>985</c:v>
                </c:pt>
              </c:numCache>
            </c:numRef>
          </c:val>
          <c:extLst>
            <c:ext xmlns:c16="http://schemas.microsoft.com/office/drawing/2014/chart" uri="{C3380CC4-5D6E-409C-BE32-E72D297353CC}">
              <c16:uniqueId val="{00000005-4228-48E2-A914-61D6303481E1}"/>
            </c:ext>
          </c:extLst>
        </c:ser>
        <c:dLbls>
          <c:showLegendKey val="0"/>
          <c:showVal val="0"/>
          <c:showCatName val="0"/>
          <c:showSerName val="0"/>
          <c:showPercent val="0"/>
          <c:showBubbleSize val="0"/>
        </c:dLbls>
        <c:gapWidth val="219"/>
        <c:overlap val="-27"/>
        <c:axId val="889331600"/>
        <c:axId val="889352400"/>
      </c:barChart>
      <c:catAx>
        <c:axId val="88933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89352400"/>
        <c:crosses val="autoZero"/>
        <c:auto val="1"/>
        <c:lblAlgn val="ctr"/>
        <c:lblOffset val="100"/>
        <c:noMultiLvlLbl val="0"/>
      </c:catAx>
      <c:valAx>
        <c:axId val="889352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89331600"/>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80695145664927E-2"/>
          <c:y val="6.0185185185185182E-2"/>
          <c:w val="0.85260592425946757"/>
          <c:h val="0.80531662950755956"/>
        </c:manualLayout>
      </c:layout>
      <c:barChart>
        <c:barDir val="col"/>
        <c:grouping val="clustered"/>
        <c:varyColors val="0"/>
        <c:ser>
          <c:idx val="0"/>
          <c:order val="0"/>
          <c:tx>
            <c:strRef>
              <c:f>年齢別救急搬送件数推計!$A$12</c:f>
              <c:strCache>
                <c:ptCount val="1"/>
                <c:pt idx="0">
                  <c:v>全年齢</c:v>
                </c:pt>
              </c:strCache>
            </c:strRef>
          </c:tx>
          <c:spPr>
            <a:solidFill>
              <a:schemeClr val="accent1"/>
            </a:solidFill>
            <a:ln>
              <a:noFill/>
            </a:ln>
            <a:effectLst/>
          </c:spPr>
          <c:invertIfNegative val="0"/>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4-A6A9-4028-9436-6C9EDE4EDDB0}"/>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A6A9-4028-9436-6C9EDE4EDDB0}"/>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6-A6A9-4028-9436-6C9EDE4EDDB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A6A9-4028-9436-6C9EDE4EDDB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A9-4028-9436-6C9EDE4EDDB0}"/>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A9-4028-9436-6C9EDE4EDD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年齢別救急搬送件数推計!$B$11:$F$11</c:f>
              <c:strCache>
                <c:ptCount val="5"/>
                <c:pt idx="0">
                  <c:v>R2</c:v>
                </c:pt>
                <c:pt idx="1">
                  <c:v>7</c:v>
                </c:pt>
                <c:pt idx="2">
                  <c:v>12</c:v>
                </c:pt>
                <c:pt idx="3">
                  <c:v>17</c:v>
                </c:pt>
                <c:pt idx="4">
                  <c:v>22</c:v>
                </c:pt>
              </c:strCache>
            </c:strRef>
          </c:cat>
          <c:val>
            <c:numRef>
              <c:f>年齢別救急搬送件数推計!$B$12:$F$12</c:f>
              <c:numCache>
                <c:formatCode>#,##0_ </c:formatCode>
                <c:ptCount val="5"/>
                <c:pt idx="0">
                  <c:v>20880</c:v>
                </c:pt>
                <c:pt idx="1">
                  <c:v>20377</c:v>
                </c:pt>
                <c:pt idx="2">
                  <c:v>19839</c:v>
                </c:pt>
                <c:pt idx="3">
                  <c:v>19376</c:v>
                </c:pt>
                <c:pt idx="4">
                  <c:v>18990</c:v>
                </c:pt>
              </c:numCache>
            </c:numRef>
          </c:val>
          <c:extLst>
            <c:ext xmlns:c16="http://schemas.microsoft.com/office/drawing/2014/chart" uri="{C3380CC4-5D6E-409C-BE32-E72D297353CC}">
              <c16:uniqueId val="{00000000-A6A9-4028-9436-6C9EDE4EDDB0}"/>
            </c:ext>
          </c:extLst>
        </c:ser>
        <c:ser>
          <c:idx val="1"/>
          <c:order val="1"/>
          <c:tx>
            <c:strRef>
              <c:f>年齢別救急搬送件数推計!$A$13</c:f>
              <c:strCache>
                <c:ptCount val="1"/>
                <c:pt idx="0">
                  <c:v>うち高齢者</c:v>
                </c:pt>
              </c:strCache>
            </c:strRef>
          </c:tx>
          <c:spPr>
            <a:solidFill>
              <a:schemeClr val="bg2">
                <a:lumMod val="75000"/>
              </a:schemeClr>
            </a:solidFill>
            <a:ln>
              <a:solidFill>
                <a:schemeClr val="bg1"/>
              </a:solidFill>
            </a:ln>
            <a:effectLst/>
          </c:spPr>
          <c:invertIfNegative val="0"/>
          <c:dPt>
            <c:idx val="1"/>
            <c:invertIfNegative val="0"/>
            <c:bubble3D val="0"/>
            <c:spPr>
              <a:solidFill>
                <a:schemeClr val="bg2"/>
              </a:solidFill>
              <a:ln>
                <a:solidFill>
                  <a:schemeClr val="bg1"/>
                </a:solidFill>
              </a:ln>
              <a:effectLst/>
            </c:spPr>
            <c:extLst>
              <c:ext xmlns:c16="http://schemas.microsoft.com/office/drawing/2014/chart" uri="{C3380CC4-5D6E-409C-BE32-E72D297353CC}">
                <c16:uniqueId val="{00000008-A6A9-4028-9436-6C9EDE4EDDB0}"/>
              </c:ext>
            </c:extLst>
          </c:dPt>
          <c:dPt>
            <c:idx val="2"/>
            <c:invertIfNegative val="0"/>
            <c:bubble3D val="0"/>
            <c:spPr>
              <a:solidFill>
                <a:schemeClr val="bg2"/>
              </a:solidFill>
              <a:ln>
                <a:solidFill>
                  <a:schemeClr val="bg1"/>
                </a:solidFill>
              </a:ln>
              <a:effectLst/>
            </c:spPr>
            <c:extLst>
              <c:ext xmlns:c16="http://schemas.microsoft.com/office/drawing/2014/chart" uri="{C3380CC4-5D6E-409C-BE32-E72D297353CC}">
                <c16:uniqueId val="{00000009-A6A9-4028-9436-6C9EDE4EDDB0}"/>
              </c:ext>
            </c:extLst>
          </c:dPt>
          <c:dPt>
            <c:idx val="3"/>
            <c:invertIfNegative val="0"/>
            <c:bubble3D val="0"/>
            <c:spPr>
              <a:solidFill>
                <a:schemeClr val="bg2"/>
              </a:solidFill>
              <a:ln>
                <a:solidFill>
                  <a:schemeClr val="bg1"/>
                </a:solidFill>
              </a:ln>
              <a:effectLst/>
            </c:spPr>
            <c:extLst>
              <c:ext xmlns:c16="http://schemas.microsoft.com/office/drawing/2014/chart" uri="{C3380CC4-5D6E-409C-BE32-E72D297353CC}">
                <c16:uniqueId val="{0000000A-A6A9-4028-9436-6C9EDE4EDDB0}"/>
              </c:ext>
            </c:extLst>
          </c:dPt>
          <c:dLbls>
            <c:dLbl>
              <c:idx val="0"/>
              <c:layout>
                <c:manualLayout>
                  <c:x val="0"/>
                  <c:y val="0.38967999488241795"/>
                </c:manualLayout>
              </c:layout>
              <c:spPr>
                <a:solidFill>
                  <a:schemeClr val="bg2">
                    <a:lumMod val="75000"/>
                  </a:schemeClr>
                </a:solidFill>
                <a:ln w="19050">
                  <a:solidFill>
                    <a:schemeClr val="bg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A9-4028-9436-6C9EDE4EDDB0}"/>
                </c:ext>
              </c:extLst>
            </c:dLbl>
            <c:dLbl>
              <c:idx val="4"/>
              <c:layout>
                <c:manualLayout>
                  <c:x val="-1.4063460482006947E-16"/>
                  <c:y val="0.40694593846461335"/>
                </c:manualLayout>
              </c:layout>
              <c:spPr>
                <a:solidFill>
                  <a:schemeClr val="bg2">
                    <a:lumMod val="75000"/>
                  </a:schemeClr>
                </a:solidFill>
                <a:ln w="19050">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A9-4028-9436-6C9EDE4EDDB0}"/>
                </c:ext>
              </c:extLst>
            </c:dLbl>
            <c:spPr>
              <a:solidFill>
                <a:schemeClr val="bg2">
                  <a:lumMod val="75000"/>
                </a:schemeClr>
              </a:solidFill>
              <a:ln>
                <a:solidFill>
                  <a:schemeClr val="bg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年齢別救急搬送件数推計!$B$11:$F$11</c:f>
              <c:strCache>
                <c:ptCount val="5"/>
                <c:pt idx="0">
                  <c:v>R2</c:v>
                </c:pt>
                <c:pt idx="1">
                  <c:v>7</c:v>
                </c:pt>
                <c:pt idx="2">
                  <c:v>12</c:v>
                </c:pt>
                <c:pt idx="3">
                  <c:v>17</c:v>
                </c:pt>
                <c:pt idx="4">
                  <c:v>22</c:v>
                </c:pt>
              </c:strCache>
            </c:strRef>
          </c:cat>
          <c:val>
            <c:numRef>
              <c:f>年齢別救急搬送件数推計!$B$13:$F$13</c:f>
              <c:numCache>
                <c:formatCode>#,##0_ </c:formatCode>
                <c:ptCount val="5"/>
                <c:pt idx="0">
                  <c:v>13608</c:v>
                </c:pt>
                <c:pt idx="1">
                  <c:v>13668</c:v>
                </c:pt>
                <c:pt idx="2">
                  <c:v>13728</c:v>
                </c:pt>
                <c:pt idx="3">
                  <c:v>13865</c:v>
                </c:pt>
                <c:pt idx="4">
                  <c:v>14144</c:v>
                </c:pt>
              </c:numCache>
            </c:numRef>
          </c:val>
          <c:extLst>
            <c:ext xmlns:c16="http://schemas.microsoft.com/office/drawing/2014/chart" uri="{C3380CC4-5D6E-409C-BE32-E72D297353CC}">
              <c16:uniqueId val="{00000001-A6A9-4028-9436-6C9EDE4EDDB0}"/>
            </c:ext>
          </c:extLst>
        </c:ser>
        <c:dLbls>
          <c:showLegendKey val="0"/>
          <c:showVal val="0"/>
          <c:showCatName val="0"/>
          <c:showSerName val="0"/>
          <c:showPercent val="0"/>
          <c:showBubbleSize val="0"/>
        </c:dLbls>
        <c:gapWidth val="100"/>
        <c:overlap val="50"/>
        <c:axId val="1225902351"/>
        <c:axId val="1225876975"/>
      </c:barChart>
      <c:lineChart>
        <c:grouping val="standard"/>
        <c:varyColors val="0"/>
        <c:dLbls>
          <c:showLegendKey val="0"/>
          <c:showVal val="0"/>
          <c:showCatName val="0"/>
          <c:showSerName val="0"/>
          <c:showPercent val="0"/>
          <c:showBubbleSize val="0"/>
        </c:dLbls>
        <c:marker val="1"/>
        <c:smooth val="0"/>
        <c:axId val="1770395231"/>
        <c:axId val="1770391903"/>
        <c:extLst>
          <c:ext xmlns:c15="http://schemas.microsoft.com/office/drawing/2012/chart" uri="{02D57815-91ED-43cb-92C2-25804820EDAC}">
            <c15:filteredLineSeries>
              <c15:ser>
                <c:idx val="2"/>
                <c:order val="2"/>
                <c:tx>
                  <c:strRef>
                    <c:extLst>
                      <c:ext uri="{02D57815-91ED-43cb-92C2-25804820EDAC}">
                        <c15:formulaRef>
                          <c15:sqref>年齢別救急搬送件数推計!$A$14</c15:sqref>
                        </c15:formulaRef>
                      </c:ext>
                    </c:extLst>
                    <c:strCache>
                      <c:ptCount val="1"/>
                      <c:pt idx="0">
                        <c:v>高齢者割合</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年齢別救急搬送件数推計!$B$11:$F$11</c15:sqref>
                        </c15:formulaRef>
                      </c:ext>
                    </c:extLst>
                    <c:strCache>
                      <c:ptCount val="5"/>
                      <c:pt idx="0">
                        <c:v>R2</c:v>
                      </c:pt>
                      <c:pt idx="1">
                        <c:v>7</c:v>
                      </c:pt>
                      <c:pt idx="2">
                        <c:v>12</c:v>
                      </c:pt>
                      <c:pt idx="3">
                        <c:v>17</c:v>
                      </c:pt>
                      <c:pt idx="4">
                        <c:v>22</c:v>
                      </c:pt>
                    </c:strCache>
                  </c:strRef>
                </c:cat>
                <c:val>
                  <c:numRef>
                    <c:extLst>
                      <c:ext uri="{02D57815-91ED-43cb-92C2-25804820EDAC}">
                        <c15:formulaRef>
                          <c15:sqref>年齢別救急搬送件数推計!$B$14:$F$14</c15:sqref>
                        </c15:formulaRef>
                      </c:ext>
                    </c:extLst>
                    <c:numCache>
                      <c:formatCode>0.0%</c:formatCode>
                      <c:ptCount val="5"/>
                      <c:pt idx="0">
                        <c:v>0.65172413793103445</c:v>
                      </c:pt>
                      <c:pt idx="1">
                        <c:v>0.67075624478578788</c:v>
                      </c:pt>
                      <c:pt idx="2">
                        <c:v>0.6919703614093452</c:v>
                      </c:pt>
                      <c:pt idx="3">
                        <c:v>0.71557597027250208</c:v>
                      </c:pt>
                      <c:pt idx="4">
                        <c:v>0.74481305950500265</c:v>
                      </c:pt>
                    </c:numCache>
                  </c:numRef>
                </c:val>
                <c:smooth val="0"/>
                <c:extLst>
                  <c:ext xmlns:c16="http://schemas.microsoft.com/office/drawing/2014/chart" uri="{C3380CC4-5D6E-409C-BE32-E72D297353CC}">
                    <c16:uniqueId val="{00000002-A6A9-4028-9436-6C9EDE4EDDB0}"/>
                  </c:ext>
                </c:extLst>
              </c15:ser>
            </c15:filteredLineSeries>
          </c:ext>
        </c:extLst>
      </c:lineChart>
      <c:catAx>
        <c:axId val="1225902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25876975"/>
        <c:crosses val="autoZero"/>
        <c:auto val="1"/>
        <c:lblAlgn val="ctr"/>
        <c:lblOffset val="100"/>
        <c:noMultiLvlLbl val="0"/>
      </c:catAx>
      <c:valAx>
        <c:axId val="1225876975"/>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25902351"/>
        <c:crosses val="autoZero"/>
        <c:crossBetween val="between"/>
        <c:majorUnit val="5000"/>
      </c:valAx>
      <c:valAx>
        <c:axId val="1770391903"/>
        <c:scaling>
          <c:orientation val="minMax"/>
          <c:max val="1"/>
        </c:scaling>
        <c:delete val="1"/>
        <c:axPos val="r"/>
        <c:numFmt formatCode="0%" sourceLinked="0"/>
        <c:majorTickMark val="out"/>
        <c:minorTickMark val="none"/>
        <c:tickLblPos val="nextTo"/>
        <c:crossAx val="1770395231"/>
        <c:crosses val="max"/>
        <c:crossBetween val="between"/>
      </c:valAx>
      <c:catAx>
        <c:axId val="1770395231"/>
        <c:scaling>
          <c:orientation val="minMax"/>
        </c:scaling>
        <c:delete val="1"/>
        <c:axPos val="b"/>
        <c:numFmt formatCode="General" sourceLinked="1"/>
        <c:majorTickMark val="out"/>
        <c:minorTickMark val="none"/>
        <c:tickLblPos val="nextTo"/>
        <c:crossAx val="1770391903"/>
        <c:crosses val="autoZero"/>
        <c:auto val="1"/>
        <c:lblAlgn val="ctr"/>
        <c:lblOffset val="100"/>
        <c:noMultiLvlLbl val="0"/>
      </c:catAx>
      <c:spPr>
        <a:noFill/>
        <a:ln>
          <a:noFill/>
        </a:ln>
        <a:effectLst/>
      </c:spPr>
    </c:plotArea>
    <c:legend>
      <c:legendPos val="b"/>
      <c:layout>
        <c:manualLayout>
          <c:xMode val="edge"/>
          <c:yMode val="edge"/>
          <c:x val="0.16481649992162828"/>
          <c:y val="0.9314768734521599"/>
          <c:w val="0.73954031877663529"/>
          <c:h val="6.85232575094779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Sheet1!$A$6</c:f>
              <c:strCache>
                <c:ptCount val="1"/>
                <c:pt idx="0">
                  <c:v>人口</c:v>
                </c:pt>
              </c:strCache>
            </c:strRef>
          </c:tx>
          <c:spPr>
            <a:solidFill>
              <a:schemeClr val="bg2">
                <a:lumMod val="75000"/>
              </a:schemeClr>
            </a:solidFill>
            <a:ln>
              <a:noFill/>
            </a:ln>
            <a:effectLst/>
          </c:spPr>
          <c:invertIfNegative val="0"/>
          <c:val>
            <c:numRef>
              <c:f>Sheet1!$D$6:$M$6</c:f>
              <c:numCache>
                <c:formatCode>0.0</c:formatCode>
                <c:ptCount val="10"/>
                <c:pt idx="0">
                  <c:v>57.114699999999999</c:v>
                </c:pt>
                <c:pt idx="1">
                  <c:v>56.7271</c:v>
                </c:pt>
                <c:pt idx="2">
                  <c:v>56.2012</c:v>
                </c:pt>
                <c:pt idx="3">
                  <c:v>55.802</c:v>
                </c:pt>
                <c:pt idx="4">
                  <c:v>55.373699999999999</c:v>
                </c:pt>
                <c:pt idx="5">
                  <c:v>54.935499999999998</c:v>
                </c:pt>
                <c:pt idx="6">
                  <c:v>54.470300000000002</c:v>
                </c:pt>
                <c:pt idx="7">
                  <c:v>54.004399999999997</c:v>
                </c:pt>
                <c:pt idx="8">
                  <c:v>53.491799999999998</c:v>
                </c:pt>
                <c:pt idx="9">
                  <c:v>53.069899999999997</c:v>
                </c:pt>
              </c:numCache>
            </c:numRef>
          </c:val>
          <c:extLst>
            <c:ext xmlns:c16="http://schemas.microsoft.com/office/drawing/2014/chart" uri="{C3380CC4-5D6E-409C-BE32-E72D297353CC}">
              <c16:uniqueId val="{00000000-6EF7-4740-B393-C91662450BFF}"/>
            </c:ext>
          </c:extLst>
        </c:ser>
        <c:dLbls>
          <c:showLegendKey val="0"/>
          <c:showVal val="0"/>
          <c:showCatName val="0"/>
          <c:showSerName val="0"/>
          <c:showPercent val="0"/>
          <c:showBubbleSize val="0"/>
        </c:dLbls>
        <c:gapWidth val="100"/>
        <c:axId val="746183856"/>
        <c:axId val="746183440"/>
      </c:barChart>
      <c:lineChart>
        <c:grouping val="standard"/>
        <c:varyColors val="0"/>
        <c:ser>
          <c:idx val="0"/>
          <c:order val="0"/>
          <c:tx>
            <c:strRef>
              <c:f>Sheet1!$A$4</c:f>
              <c:strCache>
                <c:ptCount val="1"/>
                <c:pt idx="0">
                  <c:v>稼働率全体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Sheet1!$D$3:$M$3</c:f>
              <c:strCache>
                <c:ptCount val="10"/>
                <c:pt idx="0">
                  <c:v>H26</c:v>
                </c:pt>
                <c:pt idx="1">
                  <c:v>27</c:v>
                </c:pt>
                <c:pt idx="2">
                  <c:v>28</c:v>
                </c:pt>
                <c:pt idx="3">
                  <c:v>29</c:v>
                </c:pt>
                <c:pt idx="4">
                  <c:v>30</c:v>
                </c:pt>
                <c:pt idx="5">
                  <c:v>R1</c:v>
                </c:pt>
                <c:pt idx="6">
                  <c:v>2</c:v>
                </c:pt>
                <c:pt idx="7">
                  <c:v>3</c:v>
                </c:pt>
                <c:pt idx="8">
                  <c:v>4</c:v>
                </c:pt>
                <c:pt idx="9">
                  <c:v>5</c:v>
                </c:pt>
              </c:strCache>
            </c:strRef>
          </c:cat>
          <c:val>
            <c:numRef>
              <c:f>Sheet1!$D$4:$M$4</c:f>
              <c:numCache>
                <c:formatCode>0.0%</c:formatCode>
                <c:ptCount val="10"/>
                <c:pt idx="0">
                  <c:v>0.77524582487903859</c:v>
                </c:pt>
                <c:pt idx="1">
                  <c:v>0.81155703077851538</c:v>
                </c:pt>
                <c:pt idx="2">
                  <c:v>0.80807931340633321</c:v>
                </c:pt>
                <c:pt idx="3">
                  <c:v>0.82971068805276571</c:v>
                </c:pt>
                <c:pt idx="4">
                  <c:v>0.82846497764530547</c:v>
                </c:pt>
                <c:pt idx="5">
                  <c:v>0.80361140128339059</c:v>
                </c:pt>
                <c:pt idx="6">
                  <c:v>0.78341793570219964</c:v>
                </c:pt>
                <c:pt idx="7">
                  <c:v>0.71305007587253411</c:v>
                </c:pt>
                <c:pt idx="8">
                  <c:v>0.67284435369875928</c:v>
                </c:pt>
                <c:pt idx="9">
                  <c:v>0.72920699453551918</c:v>
                </c:pt>
              </c:numCache>
            </c:numRef>
          </c:val>
          <c:smooth val="0"/>
          <c:extLst>
            <c:ext xmlns:c16="http://schemas.microsoft.com/office/drawing/2014/chart" uri="{C3380CC4-5D6E-409C-BE32-E72D297353CC}">
              <c16:uniqueId val="{00000001-6EF7-4740-B393-C91662450BFF}"/>
            </c:ext>
          </c:extLst>
        </c:ser>
        <c:ser>
          <c:idx val="1"/>
          <c:order val="1"/>
          <c:tx>
            <c:strRef>
              <c:f>Sheet1!$A$5</c:f>
              <c:strCache>
                <c:ptCount val="1"/>
                <c:pt idx="0">
                  <c:v>高度急性期＋急性期</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Sheet1!$D$3:$M$3</c:f>
              <c:strCache>
                <c:ptCount val="10"/>
                <c:pt idx="0">
                  <c:v>H26</c:v>
                </c:pt>
                <c:pt idx="1">
                  <c:v>27</c:v>
                </c:pt>
                <c:pt idx="2">
                  <c:v>28</c:v>
                </c:pt>
                <c:pt idx="3">
                  <c:v>29</c:v>
                </c:pt>
                <c:pt idx="4">
                  <c:v>30</c:v>
                </c:pt>
                <c:pt idx="5">
                  <c:v>R1</c:v>
                </c:pt>
                <c:pt idx="6">
                  <c:v>2</c:v>
                </c:pt>
                <c:pt idx="7">
                  <c:v>3</c:v>
                </c:pt>
                <c:pt idx="8">
                  <c:v>4</c:v>
                </c:pt>
                <c:pt idx="9">
                  <c:v>5</c:v>
                </c:pt>
              </c:strCache>
            </c:strRef>
          </c:cat>
          <c:val>
            <c:numRef>
              <c:f>Sheet1!$D$5:$M$5</c:f>
              <c:numCache>
                <c:formatCode>0.0%</c:formatCode>
                <c:ptCount val="10"/>
                <c:pt idx="0">
                  <c:v>0.75096061479346787</c:v>
                </c:pt>
                <c:pt idx="1">
                  <c:v>0.77737314882252972</c:v>
                </c:pt>
                <c:pt idx="2">
                  <c:v>0.77412116679132381</c:v>
                </c:pt>
                <c:pt idx="3">
                  <c:v>0.79073319755600813</c:v>
                </c:pt>
                <c:pt idx="4">
                  <c:v>0.79908675799086759</c:v>
                </c:pt>
                <c:pt idx="5">
                  <c:v>0.78913420987348049</c:v>
                </c:pt>
                <c:pt idx="6">
                  <c:v>0.74935333678220384</c:v>
                </c:pt>
                <c:pt idx="7">
                  <c:v>0.68422438767447991</c:v>
                </c:pt>
                <c:pt idx="8">
                  <c:v>0.62153344208809136</c:v>
                </c:pt>
                <c:pt idx="9">
                  <c:v>0.70933671985751146</c:v>
                </c:pt>
              </c:numCache>
            </c:numRef>
          </c:val>
          <c:smooth val="0"/>
          <c:extLst>
            <c:ext xmlns:c16="http://schemas.microsoft.com/office/drawing/2014/chart" uri="{C3380CC4-5D6E-409C-BE32-E72D297353CC}">
              <c16:uniqueId val="{00000002-6EF7-4740-B393-C91662450BFF}"/>
            </c:ext>
          </c:extLst>
        </c:ser>
        <c:dLbls>
          <c:showLegendKey val="0"/>
          <c:showVal val="0"/>
          <c:showCatName val="0"/>
          <c:showSerName val="0"/>
          <c:showPercent val="0"/>
          <c:showBubbleSize val="0"/>
        </c:dLbls>
        <c:marker val="1"/>
        <c:smooth val="0"/>
        <c:axId val="746185520"/>
        <c:axId val="746185936"/>
      </c:lineChart>
      <c:catAx>
        <c:axId val="74618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46185936"/>
        <c:crosses val="autoZero"/>
        <c:auto val="1"/>
        <c:lblAlgn val="ctr"/>
        <c:lblOffset val="100"/>
        <c:noMultiLvlLbl val="0"/>
      </c:catAx>
      <c:valAx>
        <c:axId val="746185936"/>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46185520"/>
        <c:crosses val="autoZero"/>
        <c:crossBetween val="between"/>
      </c:valAx>
      <c:valAx>
        <c:axId val="746183440"/>
        <c:scaling>
          <c:orientation val="minMax"/>
          <c:max val="60"/>
          <c:min val="4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46183856"/>
        <c:crosses val="max"/>
        <c:crossBetween val="between"/>
        <c:majorUnit val="5"/>
      </c:valAx>
      <c:catAx>
        <c:axId val="746183856"/>
        <c:scaling>
          <c:orientation val="minMax"/>
        </c:scaling>
        <c:delete val="1"/>
        <c:axPos val="b"/>
        <c:majorTickMark val="out"/>
        <c:minorTickMark val="none"/>
        <c:tickLblPos val="nextTo"/>
        <c:crossAx val="746183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5"/>
            <c:spPr>
              <a:solidFill>
                <a:schemeClr val="accent1"/>
              </a:solidFill>
              <a:ln w="19050">
                <a:solidFill>
                  <a:schemeClr val="lt1"/>
                </a:solidFill>
              </a:ln>
              <a:effectLst/>
            </c:spPr>
            <c:extLst>
              <c:ext xmlns:c16="http://schemas.microsoft.com/office/drawing/2014/chart" uri="{C3380CC4-5D6E-409C-BE32-E72D297353CC}">
                <c16:uniqueId val="{00000001-656C-445D-AE18-1C9C84FAC7AF}"/>
              </c:ext>
            </c:extLst>
          </c:dPt>
          <c:dPt>
            <c:idx val="1"/>
            <c:bubble3D val="0"/>
            <c:explosion val="5"/>
            <c:spPr>
              <a:solidFill>
                <a:schemeClr val="accent2"/>
              </a:solidFill>
              <a:ln w="19050">
                <a:solidFill>
                  <a:schemeClr val="lt1"/>
                </a:solidFill>
              </a:ln>
              <a:effectLst/>
            </c:spPr>
            <c:extLst>
              <c:ext xmlns:c16="http://schemas.microsoft.com/office/drawing/2014/chart" uri="{C3380CC4-5D6E-409C-BE32-E72D297353CC}">
                <c16:uniqueId val="{00000003-656C-445D-AE18-1C9C84FAC7AF}"/>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656C-445D-AE18-1C9C84FAC7AF}"/>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656C-445D-AE18-1C9C84FAC7AF}"/>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656C-445D-AE18-1C9C84FAC7AF}"/>
              </c:ext>
            </c:extLst>
          </c:dPt>
          <c:dPt>
            <c:idx val="5"/>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B-656C-445D-AE18-1C9C84FAC7AF}"/>
              </c:ext>
            </c:extLst>
          </c:dPt>
          <c:dLbls>
            <c:dLbl>
              <c:idx val="0"/>
              <c:layout>
                <c:manualLayout>
                  <c:x val="-0.21860451349233115"/>
                  <c:y val="0.18454551687436535"/>
                </c:manualLayout>
              </c:layout>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594783244488655"/>
                      <c:h val="0.29459863594662627"/>
                    </c:manualLayout>
                  </c15:layout>
                </c:ext>
                <c:ext xmlns:c16="http://schemas.microsoft.com/office/drawing/2014/chart" uri="{C3380CC4-5D6E-409C-BE32-E72D297353CC}">
                  <c16:uniqueId val="{00000001-656C-445D-AE18-1C9C84FAC7AF}"/>
                </c:ext>
              </c:extLst>
            </c:dLbl>
            <c:dLbl>
              <c:idx val="1"/>
              <c:layout>
                <c:manualLayout>
                  <c:x val="-0.15860026387335596"/>
                  <c:y val="-9.2951843565862072E-2"/>
                </c:manualLayout>
              </c:layout>
              <c:tx>
                <c:rich>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0B1B9ECC-FC48-487E-811A-E80B6C2E8A24}" type="CATEGORYNAME">
                      <a:rPr lang="en-US" altLang="ja-JP" smtClean="0"/>
                      <a:pPr>
                        <a:defRPr b="1"/>
                      </a:pPr>
                      <a:t>[分類名]</a:t>
                    </a:fld>
                    <a:r>
                      <a:rPr lang="ja-JP" altLang="en-US" baseline="0" dirty="0"/>
                      <a:t>
</a:t>
                    </a:r>
                    <a:fld id="{19B85A3B-EFF9-4EB0-B8AE-E1E867CD4C52}" type="PERCENTAGE">
                      <a:rPr lang="en-US" altLang="ja-JP" baseline="0"/>
                      <a:pPr>
                        <a:defRPr b="1"/>
                      </a:pPr>
                      <a:t>[パーセンテージ]</a:t>
                    </a:fld>
                    <a:endParaRPr lang="ja-JP" altLang="en-US" baseline="0" dirty="0"/>
                  </a:p>
                </c:rich>
              </c:tx>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464254197471302"/>
                      <c:h val="0.2945986423371178"/>
                    </c:manualLayout>
                  </c15:layout>
                  <c15:dlblFieldTable/>
                  <c15:showDataLabelsRange val="0"/>
                </c:ext>
                <c:ext xmlns:c16="http://schemas.microsoft.com/office/drawing/2014/chart" uri="{C3380CC4-5D6E-409C-BE32-E72D297353CC}">
                  <c16:uniqueId val="{00000003-656C-445D-AE18-1C9C84FAC7A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21850292520074238"/>
                      <c:h val="0.20407588296726184"/>
                    </c:manualLayout>
                  </c15:layout>
                </c:ext>
                <c:ext xmlns:c16="http://schemas.microsoft.com/office/drawing/2014/chart" uri="{C3380CC4-5D6E-409C-BE32-E72D297353CC}">
                  <c16:uniqueId val="{00000009-656C-445D-AE18-1C9C84FAC7A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病院別シェア!$B$2:$G$2</c:f>
              <c:strCache>
                <c:ptCount val="6"/>
                <c:pt idx="0">
                  <c:v>近畿大学病院</c:v>
                </c:pt>
                <c:pt idx="1">
                  <c:v>はびきの医療C</c:v>
                </c:pt>
                <c:pt idx="2">
                  <c:v>大阪南医療C</c:v>
                </c:pt>
                <c:pt idx="3">
                  <c:v>PL病院</c:v>
                </c:pt>
                <c:pt idx="4">
                  <c:v>城山病院</c:v>
                </c:pt>
                <c:pt idx="5">
                  <c:v>その他</c:v>
                </c:pt>
              </c:strCache>
            </c:strRef>
          </c:cat>
          <c:val>
            <c:numRef>
              <c:f>病院別シェア!$B$3:$G$3</c:f>
              <c:numCache>
                <c:formatCode>General</c:formatCode>
                <c:ptCount val="6"/>
                <c:pt idx="0">
                  <c:v>21084</c:v>
                </c:pt>
                <c:pt idx="1">
                  <c:v>7654</c:v>
                </c:pt>
                <c:pt idx="2">
                  <c:v>6960</c:v>
                </c:pt>
                <c:pt idx="3">
                  <c:v>6247</c:v>
                </c:pt>
                <c:pt idx="4">
                  <c:v>5437</c:v>
                </c:pt>
                <c:pt idx="5">
                  <c:v>16614</c:v>
                </c:pt>
              </c:numCache>
            </c:numRef>
          </c:val>
          <c:extLst>
            <c:ext xmlns:c16="http://schemas.microsoft.com/office/drawing/2014/chart" uri="{C3380CC4-5D6E-409C-BE32-E72D297353CC}">
              <c16:uniqueId val="{0000000C-656C-445D-AE18-1C9C84FAC7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89063268822219"/>
          <c:y val="9.0290331566521095E-2"/>
          <c:w val="0.70151953742817064"/>
          <c:h val="0.70863979187903325"/>
        </c:manualLayout>
      </c:layout>
      <c:barChart>
        <c:barDir val="col"/>
        <c:grouping val="percentStacked"/>
        <c:varyColors val="0"/>
        <c:ser>
          <c:idx val="0"/>
          <c:order val="0"/>
          <c:tx>
            <c:strRef>
              <c:f>流出入状況!$C$2</c:f>
              <c:strCache>
                <c:ptCount val="1"/>
                <c:pt idx="0">
                  <c:v>圏域外</c:v>
                </c:pt>
              </c:strCache>
            </c:strRef>
          </c:tx>
          <c:spPr>
            <a:solidFill>
              <a:schemeClr val="accent1"/>
            </a:solidFill>
            <a:ln>
              <a:noFill/>
            </a:ln>
            <a:effectLst/>
          </c:spPr>
          <c:invertIfNegative val="0"/>
          <c:cat>
            <c:strRef>
              <c:f>流出入状況!$B$3:$B$6</c:f>
              <c:strCache>
                <c:ptCount val="4"/>
                <c:pt idx="0">
                  <c:v>救急</c:v>
                </c:pt>
                <c:pt idx="1">
                  <c:v>がん</c:v>
                </c:pt>
                <c:pt idx="2">
                  <c:v>小児</c:v>
                </c:pt>
                <c:pt idx="3">
                  <c:v>周産期</c:v>
                </c:pt>
              </c:strCache>
            </c:strRef>
          </c:cat>
          <c:val>
            <c:numRef>
              <c:f>流出入状況!$C$3:$C$6</c:f>
              <c:numCache>
                <c:formatCode>General</c:formatCode>
                <c:ptCount val="4"/>
                <c:pt idx="0">
                  <c:v>25.5</c:v>
                </c:pt>
                <c:pt idx="1">
                  <c:v>24.999999999999993</c:v>
                </c:pt>
                <c:pt idx="2">
                  <c:v>36.299999999999997</c:v>
                </c:pt>
                <c:pt idx="3">
                  <c:v>17.399999999999999</c:v>
                </c:pt>
              </c:numCache>
            </c:numRef>
          </c:val>
          <c:extLst>
            <c:ext xmlns:c16="http://schemas.microsoft.com/office/drawing/2014/chart" uri="{C3380CC4-5D6E-409C-BE32-E72D297353CC}">
              <c16:uniqueId val="{00000000-9BFE-4DD1-B91D-716355E06A99}"/>
            </c:ext>
          </c:extLst>
        </c:ser>
        <c:ser>
          <c:idx val="1"/>
          <c:order val="1"/>
          <c:tx>
            <c:strRef>
              <c:f>流出入状況!$D$2</c:f>
              <c:strCache>
                <c:ptCount val="1"/>
                <c:pt idx="0">
                  <c:v>圏域内</c:v>
                </c:pt>
              </c:strCache>
            </c:strRef>
          </c:tx>
          <c:spPr>
            <a:solidFill>
              <a:schemeClr val="bg2">
                <a:lumMod val="90000"/>
              </a:schemeClr>
            </a:solidFill>
            <a:ln>
              <a:noFill/>
            </a:ln>
            <a:effectLst/>
          </c:spPr>
          <c:invertIfNegative val="0"/>
          <c:cat>
            <c:strRef>
              <c:f>流出入状況!$B$3:$B$6</c:f>
              <c:strCache>
                <c:ptCount val="4"/>
                <c:pt idx="0">
                  <c:v>救急</c:v>
                </c:pt>
                <c:pt idx="1">
                  <c:v>がん</c:v>
                </c:pt>
                <c:pt idx="2">
                  <c:v>小児</c:v>
                </c:pt>
                <c:pt idx="3">
                  <c:v>周産期</c:v>
                </c:pt>
              </c:strCache>
            </c:strRef>
          </c:cat>
          <c:val>
            <c:numRef>
              <c:f>流出入状況!$D$3:$D$6</c:f>
              <c:numCache>
                <c:formatCode>General</c:formatCode>
                <c:ptCount val="4"/>
                <c:pt idx="0">
                  <c:v>74.5</c:v>
                </c:pt>
                <c:pt idx="1">
                  <c:v>75</c:v>
                </c:pt>
                <c:pt idx="2">
                  <c:v>63.7</c:v>
                </c:pt>
                <c:pt idx="3">
                  <c:v>82.6</c:v>
                </c:pt>
              </c:numCache>
            </c:numRef>
          </c:val>
          <c:extLst>
            <c:ext xmlns:c16="http://schemas.microsoft.com/office/drawing/2014/chart" uri="{C3380CC4-5D6E-409C-BE32-E72D297353CC}">
              <c16:uniqueId val="{00000001-9BFE-4DD1-B91D-716355E06A99}"/>
            </c:ext>
          </c:extLst>
        </c:ser>
        <c:dLbls>
          <c:showLegendKey val="0"/>
          <c:showVal val="0"/>
          <c:showCatName val="0"/>
          <c:showSerName val="0"/>
          <c:showPercent val="0"/>
          <c:showBubbleSize val="0"/>
        </c:dLbls>
        <c:gapWidth val="100"/>
        <c:overlap val="100"/>
        <c:axId val="369323055"/>
        <c:axId val="369320143"/>
      </c:barChart>
      <c:catAx>
        <c:axId val="36932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9320143"/>
        <c:crosses val="autoZero"/>
        <c:auto val="1"/>
        <c:lblAlgn val="ctr"/>
        <c:lblOffset val="100"/>
        <c:noMultiLvlLbl val="0"/>
      </c:catAx>
      <c:valAx>
        <c:axId val="369320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9323055"/>
        <c:crosses val="autoZero"/>
        <c:crossBetween val="between"/>
        <c:majorUnit val="0.2"/>
      </c:valAx>
      <c:spPr>
        <a:noFill/>
        <a:ln>
          <a:noFill/>
        </a:ln>
        <a:effectLst/>
      </c:spPr>
    </c:plotArea>
    <c:legend>
      <c:legendPos val="b"/>
      <c:layout>
        <c:manualLayout>
          <c:xMode val="edge"/>
          <c:yMode val="edge"/>
          <c:x val="0.25561537208353025"/>
          <c:y val="0.91504036986776471"/>
          <c:w val="0.4887692990252453"/>
          <c:h val="7.820364816694701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8899956217163"/>
          <c:y val="0.10239431145853642"/>
          <c:w val="0.79771278127804857"/>
          <c:h val="0.82139695157466874"/>
        </c:manualLayout>
      </c:layout>
      <c:barChart>
        <c:barDir val="col"/>
        <c:grouping val="clustered"/>
        <c:varyColors val="0"/>
        <c:ser>
          <c:idx val="0"/>
          <c:order val="0"/>
          <c:tx>
            <c:strRef>
              <c:f>自院病床利用率!$A$2</c:f>
              <c:strCache>
                <c:ptCount val="1"/>
                <c:pt idx="0">
                  <c:v>延入院患者数</c:v>
                </c:pt>
              </c:strCache>
            </c:strRef>
          </c:tx>
          <c:spPr>
            <a:solidFill>
              <a:schemeClr val="accent1"/>
            </a:solidFill>
            <a:ln>
              <a:noFill/>
            </a:ln>
            <a:effectLst/>
          </c:spPr>
          <c:invertIfNegative val="0"/>
          <c:cat>
            <c:strRef>
              <c:f>自院病床利用率!$C$1:$N$1</c:f>
              <c:strCache>
                <c:ptCount val="12"/>
                <c:pt idx="0">
                  <c:v>H25</c:v>
                </c:pt>
                <c:pt idx="1">
                  <c:v>26 </c:v>
                </c:pt>
                <c:pt idx="2">
                  <c:v>27 </c:v>
                </c:pt>
                <c:pt idx="3">
                  <c:v>28 </c:v>
                </c:pt>
                <c:pt idx="4">
                  <c:v>29 </c:v>
                </c:pt>
                <c:pt idx="5">
                  <c:v>30 </c:v>
                </c:pt>
                <c:pt idx="6">
                  <c:v>R1</c:v>
                </c:pt>
                <c:pt idx="7">
                  <c:v>2 </c:v>
                </c:pt>
                <c:pt idx="8">
                  <c:v>3 </c:v>
                </c:pt>
                <c:pt idx="9">
                  <c:v>4 </c:v>
                </c:pt>
                <c:pt idx="10">
                  <c:v>5 </c:v>
                </c:pt>
                <c:pt idx="11">
                  <c:v>6 </c:v>
                </c:pt>
              </c:strCache>
            </c:strRef>
          </c:cat>
          <c:val>
            <c:numRef>
              <c:f>自院病床利用率!$C$2:$N$2</c:f>
              <c:numCache>
                <c:formatCode>#,##0_ </c:formatCode>
                <c:ptCount val="12"/>
                <c:pt idx="0">
                  <c:v>150199</c:v>
                </c:pt>
                <c:pt idx="1">
                  <c:v>145825</c:v>
                </c:pt>
                <c:pt idx="2">
                  <c:v>148634</c:v>
                </c:pt>
                <c:pt idx="3">
                  <c:v>146917</c:v>
                </c:pt>
                <c:pt idx="4">
                  <c:v>144651</c:v>
                </c:pt>
                <c:pt idx="5">
                  <c:v>149843</c:v>
                </c:pt>
                <c:pt idx="6">
                  <c:v>150430</c:v>
                </c:pt>
                <c:pt idx="7">
                  <c:v>136346</c:v>
                </c:pt>
                <c:pt idx="8">
                  <c:v>126040</c:v>
                </c:pt>
                <c:pt idx="9">
                  <c:v>115703</c:v>
                </c:pt>
                <c:pt idx="10">
                  <c:v>116863</c:v>
                </c:pt>
                <c:pt idx="11">
                  <c:v>121615</c:v>
                </c:pt>
              </c:numCache>
            </c:numRef>
          </c:val>
          <c:extLst>
            <c:ext xmlns:c16="http://schemas.microsoft.com/office/drawing/2014/chart" uri="{C3380CC4-5D6E-409C-BE32-E72D297353CC}">
              <c16:uniqueId val="{00000000-CA8E-46CF-B16A-2DA77751DE19}"/>
            </c:ext>
          </c:extLst>
        </c:ser>
        <c:dLbls>
          <c:showLegendKey val="0"/>
          <c:showVal val="0"/>
          <c:showCatName val="0"/>
          <c:showSerName val="0"/>
          <c:showPercent val="0"/>
          <c:showBubbleSize val="0"/>
        </c:dLbls>
        <c:gapWidth val="100"/>
        <c:overlap val="-27"/>
        <c:axId val="680617104"/>
        <c:axId val="680617584"/>
      </c:barChart>
      <c:lineChart>
        <c:grouping val="standard"/>
        <c:varyColors val="0"/>
        <c:ser>
          <c:idx val="1"/>
          <c:order val="1"/>
          <c:tx>
            <c:strRef>
              <c:f>自院病床利用率!$A$3</c:f>
              <c:strCache>
                <c:ptCount val="1"/>
                <c:pt idx="0">
                  <c:v>平均在院日数</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3202586480601037E-2"/>
                  <c:y val="1.9007484936497839E-2"/>
                </c:manualLayout>
              </c:layout>
              <c:spPr>
                <a:solidFill>
                  <a:srgbClr val="FFC000"/>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5850293391865922"/>
                      <c:h val="6.4731253559255686E-2"/>
                    </c:manualLayout>
                  </c15:layout>
                </c:ext>
                <c:ext xmlns:c16="http://schemas.microsoft.com/office/drawing/2014/chart" uri="{C3380CC4-5D6E-409C-BE32-E72D297353CC}">
                  <c16:uniqueId val="{00000001-CA8E-46CF-B16A-2DA77751DE19}"/>
                </c:ext>
              </c:extLst>
            </c:dLbl>
            <c:dLbl>
              <c:idx val="11"/>
              <c:layout>
                <c:manualLayout>
                  <c:x val="-7.3980489060005455E-2"/>
                  <c:y val="-6.1440362864912806E-2"/>
                </c:manualLayout>
              </c:layout>
              <c:spPr>
                <a:solidFill>
                  <a:srgbClr val="FFC000"/>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5850293391865922"/>
                      <c:h val="6.4731253559255686E-2"/>
                    </c:manualLayout>
                  </c15:layout>
                </c:ext>
                <c:ext xmlns:c16="http://schemas.microsoft.com/office/drawing/2014/chart" uri="{C3380CC4-5D6E-409C-BE32-E72D297353CC}">
                  <c16:uniqueId val="{00000002-CA8E-46CF-B16A-2DA77751DE19}"/>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accent2"/>
                      </a:solidFill>
                      <a:prstDash val="solid"/>
                      <a:miter lim="800000"/>
                    </a:ln>
                    <a:effectLst/>
                  </c:spPr>
                </c15:leaderLines>
              </c:ext>
            </c:extLst>
          </c:dLbls>
          <c:cat>
            <c:strRef>
              <c:f>自院病床利用率!$C$1:$N$1</c:f>
              <c:strCache>
                <c:ptCount val="12"/>
                <c:pt idx="0">
                  <c:v>H25</c:v>
                </c:pt>
                <c:pt idx="1">
                  <c:v>26 </c:v>
                </c:pt>
                <c:pt idx="2">
                  <c:v>27 </c:v>
                </c:pt>
                <c:pt idx="3">
                  <c:v>28 </c:v>
                </c:pt>
                <c:pt idx="4">
                  <c:v>29 </c:v>
                </c:pt>
                <c:pt idx="5">
                  <c:v>30 </c:v>
                </c:pt>
                <c:pt idx="6">
                  <c:v>R1</c:v>
                </c:pt>
                <c:pt idx="7">
                  <c:v>2 </c:v>
                </c:pt>
                <c:pt idx="8">
                  <c:v>3 </c:v>
                </c:pt>
                <c:pt idx="9">
                  <c:v>4 </c:v>
                </c:pt>
                <c:pt idx="10">
                  <c:v>5 </c:v>
                </c:pt>
                <c:pt idx="11">
                  <c:v>6 </c:v>
                </c:pt>
              </c:strCache>
            </c:strRef>
          </c:cat>
          <c:val>
            <c:numRef>
              <c:f>自院病床利用率!$C$3:$N$3</c:f>
              <c:numCache>
                <c:formatCode>#,##0.0_ </c:formatCode>
                <c:ptCount val="12"/>
                <c:pt idx="0">
                  <c:v>211.3</c:v>
                </c:pt>
                <c:pt idx="1">
                  <c:v>175.4</c:v>
                </c:pt>
                <c:pt idx="2">
                  <c:v>162.19999999999999</c:v>
                </c:pt>
                <c:pt idx="3">
                  <c:v>163.1</c:v>
                </c:pt>
                <c:pt idx="4">
                  <c:v>150.9</c:v>
                </c:pt>
                <c:pt idx="5">
                  <c:v>133.69999999999999</c:v>
                </c:pt>
                <c:pt idx="6">
                  <c:v>130.69999999999999</c:v>
                </c:pt>
                <c:pt idx="7">
                  <c:v>113.3</c:v>
                </c:pt>
                <c:pt idx="8">
                  <c:v>105</c:v>
                </c:pt>
                <c:pt idx="9">
                  <c:v>113</c:v>
                </c:pt>
                <c:pt idx="10">
                  <c:v>120.4</c:v>
                </c:pt>
                <c:pt idx="11">
                  <c:v>118.5</c:v>
                </c:pt>
              </c:numCache>
            </c:numRef>
          </c:val>
          <c:smooth val="0"/>
          <c:extLst>
            <c:ext xmlns:c16="http://schemas.microsoft.com/office/drawing/2014/chart" uri="{C3380CC4-5D6E-409C-BE32-E72D297353CC}">
              <c16:uniqueId val="{00000003-CA8E-46CF-B16A-2DA77751DE19}"/>
            </c:ext>
          </c:extLst>
        </c:ser>
        <c:dLbls>
          <c:showLegendKey val="0"/>
          <c:showVal val="0"/>
          <c:showCatName val="0"/>
          <c:showSerName val="0"/>
          <c:showPercent val="0"/>
          <c:showBubbleSize val="0"/>
        </c:dLbls>
        <c:marker val="1"/>
        <c:smooth val="0"/>
        <c:axId val="680609424"/>
        <c:axId val="680625264"/>
      </c:lineChart>
      <c:catAx>
        <c:axId val="6806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80617584"/>
        <c:crosses val="autoZero"/>
        <c:auto val="1"/>
        <c:lblAlgn val="ctr"/>
        <c:lblOffset val="100"/>
        <c:noMultiLvlLbl val="0"/>
      </c:catAx>
      <c:valAx>
        <c:axId val="680617584"/>
        <c:scaling>
          <c:orientation val="minMax"/>
          <c:max val="160000"/>
          <c:min val="5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80617104"/>
        <c:crosses val="autoZero"/>
        <c:crossBetween val="between"/>
      </c:valAx>
      <c:valAx>
        <c:axId val="680625264"/>
        <c:scaling>
          <c:orientation val="minMax"/>
          <c:max val="250"/>
          <c:min val="50"/>
        </c:scaling>
        <c:delete val="0"/>
        <c:axPos val="r"/>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80609424"/>
        <c:crosses val="max"/>
        <c:crossBetween val="between"/>
      </c:valAx>
      <c:catAx>
        <c:axId val="680609424"/>
        <c:scaling>
          <c:orientation val="minMax"/>
        </c:scaling>
        <c:delete val="1"/>
        <c:axPos val="b"/>
        <c:numFmt formatCode="General" sourceLinked="1"/>
        <c:majorTickMark val="out"/>
        <c:minorTickMark val="none"/>
        <c:tickLblPos val="nextTo"/>
        <c:crossAx val="680625264"/>
        <c:crosses val="autoZero"/>
        <c:auto val="1"/>
        <c:lblAlgn val="ctr"/>
        <c:lblOffset val="100"/>
        <c:noMultiLvlLbl val="0"/>
      </c:catAx>
      <c:spPr>
        <a:noFill/>
        <a:ln>
          <a:noFill/>
        </a:ln>
        <a:effectLst/>
      </c:spPr>
    </c:plotArea>
    <c:legend>
      <c:legendPos val="t"/>
      <c:layout>
        <c:manualLayout>
          <c:xMode val="edge"/>
          <c:yMode val="edge"/>
          <c:x val="0.24353108581436081"/>
          <c:y val="4.2778625020838582E-2"/>
          <c:w val="0.63706759402825763"/>
          <c:h val="9.33694930563886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40594925634289E-2"/>
          <c:y val="5.0925925925925923E-2"/>
          <c:w val="0.87420384951881014"/>
          <c:h val="0.86892023913677452"/>
        </c:manualLayout>
      </c:layout>
      <c:barChart>
        <c:barDir val="col"/>
        <c:grouping val="stacked"/>
        <c:varyColors val="0"/>
        <c:ser>
          <c:idx val="0"/>
          <c:order val="0"/>
          <c:tx>
            <c:strRef>
              <c:f>'精神C新入院（加工）'!$C$4</c:f>
              <c:strCache>
                <c:ptCount val="1"/>
                <c:pt idx="0">
                  <c:v>統合失調症</c:v>
                </c:pt>
              </c:strCache>
            </c:strRef>
          </c:tx>
          <c:spPr>
            <a:solidFill>
              <a:schemeClr val="accent1"/>
            </a:solidFill>
            <a:ln>
              <a:solidFill>
                <a:schemeClr val="accent1"/>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'精神C新入院（加工）'!$D$4:$O$4</c:f>
              <c:numCache>
                <c:formatCode>General</c:formatCode>
                <c:ptCount val="12"/>
                <c:pt idx="0">
                  <c:v>339</c:v>
                </c:pt>
                <c:pt idx="1">
                  <c:v>378</c:v>
                </c:pt>
                <c:pt idx="2">
                  <c:v>431</c:v>
                </c:pt>
                <c:pt idx="3">
                  <c:v>397</c:v>
                </c:pt>
                <c:pt idx="4">
                  <c:v>420</c:v>
                </c:pt>
                <c:pt idx="5">
                  <c:v>451</c:v>
                </c:pt>
                <c:pt idx="6">
                  <c:v>452</c:v>
                </c:pt>
                <c:pt idx="7">
                  <c:v>394</c:v>
                </c:pt>
                <c:pt idx="8">
                  <c:v>368</c:v>
                </c:pt>
                <c:pt idx="9">
                  <c:v>369</c:v>
                </c:pt>
                <c:pt idx="10">
                  <c:v>341</c:v>
                </c:pt>
                <c:pt idx="11">
                  <c:v>346</c:v>
                </c:pt>
              </c:numCache>
            </c:numRef>
          </c:val>
          <c:extLst>
            <c:ext xmlns:c16="http://schemas.microsoft.com/office/drawing/2014/chart" uri="{C3380CC4-5D6E-409C-BE32-E72D297353CC}">
              <c16:uniqueId val="{00000000-2191-4C53-9CC4-685267EC1BCA}"/>
            </c:ext>
          </c:extLst>
        </c:ser>
        <c:ser>
          <c:idx val="1"/>
          <c:order val="1"/>
          <c:tx>
            <c:strRef>
              <c:f>'精神C新入院（加工）'!$C$5</c:f>
              <c:strCache>
                <c:ptCount val="1"/>
                <c:pt idx="0">
                  <c:v>気分（感情）障害</c:v>
                </c:pt>
              </c:strCache>
            </c:strRef>
          </c:tx>
          <c:spPr>
            <a:solidFill>
              <a:schemeClr val="accent2"/>
            </a:solidFill>
            <a:ln>
              <a:solidFill>
                <a:schemeClr val="accent2"/>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'精神C新入院（加工）'!$D$5:$O$5</c:f>
              <c:numCache>
                <c:formatCode>General</c:formatCode>
                <c:ptCount val="12"/>
                <c:pt idx="0">
                  <c:v>93</c:v>
                </c:pt>
                <c:pt idx="1">
                  <c:v>112</c:v>
                </c:pt>
                <c:pt idx="2">
                  <c:v>144</c:v>
                </c:pt>
                <c:pt idx="3">
                  <c:v>129</c:v>
                </c:pt>
                <c:pt idx="4">
                  <c:v>141</c:v>
                </c:pt>
                <c:pt idx="5">
                  <c:v>151</c:v>
                </c:pt>
                <c:pt idx="6">
                  <c:v>168</c:v>
                </c:pt>
                <c:pt idx="7">
                  <c:v>171</c:v>
                </c:pt>
                <c:pt idx="8">
                  <c:v>177</c:v>
                </c:pt>
                <c:pt idx="9">
                  <c:v>145</c:v>
                </c:pt>
                <c:pt idx="10">
                  <c:v>154</c:v>
                </c:pt>
                <c:pt idx="11">
                  <c:v>179</c:v>
                </c:pt>
              </c:numCache>
            </c:numRef>
          </c:val>
          <c:extLst>
            <c:ext xmlns:c16="http://schemas.microsoft.com/office/drawing/2014/chart" uri="{C3380CC4-5D6E-409C-BE32-E72D297353CC}">
              <c16:uniqueId val="{00000001-2191-4C53-9CC4-685267EC1BCA}"/>
            </c:ext>
          </c:extLst>
        </c:ser>
        <c:ser>
          <c:idx val="2"/>
          <c:order val="2"/>
          <c:tx>
            <c:strRef>
              <c:f>'精神C新入院（加工）'!$C$6</c:f>
              <c:strCache>
                <c:ptCount val="1"/>
                <c:pt idx="0">
                  <c:v>心理的発達の障害</c:v>
                </c:pt>
              </c:strCache>
            </c:strRef>
          </c:tx>
          <c:spPr>
            <a:solidFill>
              <a:schemeClr val="accent3"/>
            </a:solidFill>
            <a:ln>
              <a:solidFill>
                <a:schemeClr val="accent3"/>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'精神C新入院（加工）'!$D$6:$O$6</c:f>
              <c:numCache>
                <c:formatCode>General</c:formatCode>
                <c:ptCount val="12"/>
                <c:pt idx="0">
                  <c:v>60</c:v>
                </c:pt>
                <c:pt idx="1">
                  <c:v>70</c:v>
                </c:pt>
                <c:pt idx="2">
                  <c:v>81</c:v>
                </c:pt>
                <c:pt idx="3">
                  <c:v>88</c:v>
                </c:pt>
                <c:pt idx="4">
                  <c:v>82</c:v>
                </c:pt>
                <c:pt idx="5">
                  <c:v>109</c:v>
                </c:pt>
                <c:pt idx="6">
                  <c:v>114</c:v>
                </c:pt>
                <c:pt idx="7">
                  <c:v>127</c:v>
                </c:pt>
                <c:pt idx="8">
                  <c:v>141</c:v>
                </c:pt>
                <c:pt idx="9">
                  <c:v>141</c:v>
                </c:pt>
                <c:pt idx="10">
                  <c:v>144</c:v>
                </c:pt>
                <c:pt idx="11">
                  <c:v>165</c:v>
                </c:pt>
              </c:numCache>
            </c:numRef>
          </c:val>
          <c:extLst>
            <c:ext xmlns:c16="http://schemas.microsoft.com/office/drawing/2014/chart" uri="{C3380CC4-5D6E-409C-BE32-E72D297353CC}">
              <c16:uniqueId val="{00000002-2191-4C53-9CC4-685267EC1BCA}"/>
            </c:ext>
          </c:extLst>
        </c:ser>
        <c:ser>
          <c:idx val="3"/>
          <c:order val="3"/>
          <c:tx>
            <c:strRef>
              <c:f>'精神C新入院（加工）'!$C$7</c:f>
              <c:strCache>
                <c:ptCount val="1"/>
                <c:pt idx="0">
                  <c:v>神経症性障害等</c:v>
                </c:pt>
              </c:strCache>
            </c:strRef>
          </c:tx>
          <c:spPr>
            <a:solidFill>
              <a:schemeClr val="accent4"/>
            </a:solidFill>
            <a:ln>
              <a:solidFill>
                <a:schemeClr val="accent4"/>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'精神C新入院（加工）'!$D$7:$O$7</c:f>
              <c:numCache>
                <c:formatCode>General</c:formatCode>
                <c:ptCount val="12"/>
                <c:pt idx="0">
                  <c:v>53</c:v>
                </c:pt>
                <c:pt idx="1">
                  <c:v>71</c:v>
                </c:pt>
                <c:pt idx="2">
                  <c:v>83</c:v>
                </c:pt>
                <c:pt idx="3">
                  <c:v>92</c:v>
                </c:pt>
                <c:pt idx="4">
                  <c:v>115</c:v>
                </c:pt>
                <c:pt idx="5">
                  <c:v>113</c:v>
                </c:pt>
                <c:pt idx="6">
                  <c:v>116</c:v>
                </c:pt>
                <c:pt idx="7">
                  <c:v>116</c:v>
                </c:pt>
                <c:pt idx="8">
                  <c:v>124</c:v>
                </c:pt>
                <c:pt idx="9">
                  <c:v>83</c:v>
                </c:pt>
                <c:pt idx="10">
                  <c:v>104</c:v>
                </c:pt>
                <c:pt idx="11">
                  <c:v>96</c:v>
                </c:pt>
              </c:numCache>
            </c:numRef>
          </c:val>
          <c:extLst>
            <c:ext xmlns:c16="http://schemas.microsoft.com/office/drawing/2014/chart" uri="{C3380CC4-5D6E-409C-BE32-E72D297353CC}">
              <c16:uniqueId val="{00000003-2191-4C53-9CC4-685267EC1BCA}"/>
            </c:ext>
          </c:extLst>
        </c:ser>
        <c:ser>
          <c:idx val="4"/>
          <c:order val="4"/>
          <c:tx>
            <c:strRef>
              <c:f>'精神C新入院（加工）'!$C$8</c:f>
              <c:strCache>
                <c:ptCount val="1"/>
                <c:pt idx="0">
                  <c:v>中毒性精神障害</c:v>
                </c:pt>
              </c:strCache>
            </c:strRef>
          </c:tx>
          <c:spPr>
            <a:solidFill>
              <a:schemeClr val="accent5"/>
            </a:solidFill>
            <a:ln>
              <a:solidFill>
                <a:schemeClr val="accent5"/>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'精神C新入院（加工）'!$D$8:$O$8</c:f>
              <c:numCache>
                <c:formatCode>General</c:formatCode>
                <c:ptCount val="12"/>
                <c:pt idx="0">
                  <c:v>72</c:v>
                </c:pt>
                <c:pt idx="1">
                  <c:v>83</c:v>
                </c:pt>
                <c:pt idx="2">
                  <c:v>57</c:v>
                </c:pt>
                <c:pt idx="3">
                  <c:v>69</c:v>
                </c:pt>
                <c:pt idx="4">
                  <c:v>78</c:v>
                </c:pt>
                <c:pt idx="5">
                  <c:v>110</c:v>
                </c:pt>
                <c:pt idx="6">
                  <c:v>125</c:v>
                </c:pt>
                <c:pt idx="7">
                  <c:v>103</c:v>
                </c:pt>
                <c:pt idx="8">
                  <c:v>91</c:v>
                </c:pt>
                <c:pt idx="9">
                  <c:v>81</c:v>
                </c:pt>
                <c:pt idx="10">
                  <c:v>77</c:v>
                </c:pt>
                <c:pt idx="11">
                  <c:v>90</c:v>
                </c:pt>
              </c:numCache>
            </c:numRef>
          </c:val>
          <c:extLst>
            <c:ext xmlns:c16="http://schemas.microsoft.com/office/drawing/2014/chart" uri="{C3380CC4-5D6E-409C-BE32-E72D297353CC}">
              <c16:uniqueId val="{00000004-2191-4C53-9CC4-685267EC1BCA}"/>
            </c:ext>
          </c:extLst>
        </c:ser>
        <c:ser>
          <c:idx val="5"/>
          <c:order val="5"/>
          <c:tx>
            <c:strRef>
              <c:f>'精神C新入院（加工）'!$C$9</c:f>
              <c:strCache>
                <c:ptCount val="1"/>
                <c:pt idx="0">
                  <c:v>その他</c:v>
                </c:pt>
              </c:strCache>
            </c:strRef>
          </c:tx>
          <c:spPr>
            <a:solidFill>
              <a:schemeClr val="accent6"/>
            </a:solidFill>
            <a:ln>
              <a:solidFill>
                <a:schemeClr val="accent6"/>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'精神C新入院（加工）'!$D$9:$O$9</c:f>
              <c:numCache>
                <c:formatCode>General</c:formatCode>
                <c:ptCount val="12"/>
                <c:pt idx="0">
                  <c:v>104</c:v>
                </c:pt>
                <c:pt idx="1">
                  <c:v>112</c:v>
                </c:pt>
                <c:pt idx="2">
                  <c:v>114</c:v>
                </c:pt>
                <c:pt idx="3">
                  <c:v>115</c:v>
                </c:pt>
                <c:pt idx="4">
                  <c:v>122</c:v>
                </c:pt>
                <c:pt idx="5">
                  <c:v>177</c:v>
                </c:pt>
                <c:pt idx="6">
                  <c:v>160</c:v>
                </c:pt>
                <c:pt idx="7">
                  <c:v>147</c:v>
                </c:pt>
                <c:pt idx="8">
                  <c:v>115</c:v>
                </c:pt>
                <c:pt idx="9">
                  <c:v>122</c:v>
                </c:pt>
                <c:pt idx="10">
                  <c:v>141</c:v>
                </c:pt>
                <c:pt idx="11">
                  <c:v>146</c:v>
                </c:pt>
              </c:numCache>
            </c:numRef>
          </c:val>
          <c:extLst>
            <c:ext xmlns:c16="http://schemas.microsoft.com/office/drawing/2014/chart" uri="{C3380CC4-5D6E-409C-BE32-E72D297353CC}">
              <c16:uniqueId val="{00000005-2191-4C53-9CC4-685267EC1BCA}"/>
            </c:ext>
          </c:extLst>
        </c:ser>
        <c:ser>
          <c:idx val="6"/>
          <c:order val="6"/>
          <c:tx>
            <c:strRef>
              <c:f>'精神C新入院（加工）'!$C$10</c:f>
              <c:strCache>
                <c:ptCount val="1"/>
                <c:pt idx="0">
                  <c:v>コロナ</c:v>
                </c:pt>
              </c:strCache>
            </c:strRef>
          </c:tx>
          <c:spPr>
            <a:solidFill>
              <a:schemeClr val="bg1"/>
            </a:solidFill>
            <a:ln>
              <a:solidFill>
                <a:schemeClr val="tx1">
                  <a:lumMod val="50000"/>
                  <a:lumOff val="50000"/>
                </a:schemeClr>
              </a:solidFill>
            </a:ln>
            <a:effectLst/>
          </c:spPr>
          <c:invertIfNegative val="0"/>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'精神C新入院（加工）'!$D$10:$O$10</c:f>
              <c:numCache>
                <c:formatCode>General</c:formatCode>
                <c:ptCount val="12"/>
                <c:pt idx="7">
                  <c:v>119</c:v>
                </c:pt>
                <c:pt idx="8">
                  <c:v>156</c:v>
                </c:pt>
                <c:pt idx="9">
                  <c:v>80</c:v>
                </c:pt>
              </c:numCache>
            </c:numRef>
          </c:val>
          <c:extLst>
            <c:ext xmlns:c16="http://schemas.microsoft.com/office/drawing/2014/chart" uri="{C3380CC4-5D6E-409C-BE32-E72D297353CC}">
              <c16:uniqueId val="{00000006-2191-4C53-9CC4-685267EC1BCA}"/>
            </c:ext>
          </c:extLst>
        </c:ser>
        <c:ser>
          <c:idx val="7"/>
          <c:order val="7"/>
          <c:tx>
            <c:strRef>
              <c:f>'精神C新入院（加工）'!$C$11</c:f>
              <c:strCache>
                <c:ptCount val="1"/>
                <c:pt idx="0">
                  <c:v>合計</c:v>
                </c:pt>
              </c:strCache>
            </c:strRef>
          </c:tx>
          <c:spPr>
            <a:noFill/>
            <a:ln>
              <a:noFill/>
            </a:ln>
            <a:effectLst/>
          </c:spPr>
          <c:invertIfNegative val="0"/>
          <c:dLbls>
            <c:dLbl>
              <c:idx val="5"/>
              <c:layout>
                <c:manualLayout>
                  <c:x val="-9.9252189028251475E-3"/>
                  <c:y val="0.225279530041643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91-4C53-9CC4-685267EC1BCA}"/>
                </c:ext>
              </c:extLst>
            </c:dLbl>
            <c:dLbl>
              <c:idx val="6"/>
              <c:layout>
                <c:manualLayout>
                  <c:x val="-6.1974647162195756E-3"/>
                  <c:y val="0.197968057254002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91-4C53-9CC4-685267EC1BCA}"/>
                </c:ext>
              </c:extLst>
            </c:dLbl>
            <c:dLbl>
              <c:idx val="8"/>
              <c:layout>
                <c:manualLayout>
                  <c:x val="4.9857978435969364E-3"/>
                  <c:y val="0.196647777498283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91-4C53-9CC4-685267EC1BCA}"/>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'精神C新入院（加工）'!$D$3:$O$3</c:f>
              <c:strCache>
                <c:ptCount val="12"/>
                <c:pt idx="0">
                  <c:v>H25</c:v>
                </c:pt>
                <c:pt idx="1">
                  <c:v>26</c:v>
                </c:pt>
                <c:pt idx="2">
                  <c:v>27</c:v>
                </c:pt>
                <c:pt idx="3">
                  <c:v>28</c:v>
                </c:pt>
                <c:pt idx="4">
                  <c:v>29</c:v>
                </c:pt>
                <c:pt idx="5">
                  <c:v>30</c:v>
                </c:pt>
                <c:pt idx="6">
                  <c:v>R1</c:v>
                </c:pt>
                <c:pt idx="7">
                  <c:v>2</c:v>
                </c:pt>
                <c:pt idx="8">
                  <c:v>3</c:v>
                </c:pt>
                <c:pt idx="9">
                  <c:v>4</c:v>
                </c:pt>
                <c:pt idx="10">
                  <c:v>5</c:v>
                </c:pt>
                <c:pt idx="11">
                  <c:v>6</c:v>
                </c:pt>
              </c:strCache>
            </c:strRef>
          </c:cat>
          <c:val>
            <c:numRef>
              <c:f>'精神C新入院（加工）'!$D$11:$O$11</c:f>
              <c:numCache>
                <c:formatCode>General</c:formatCode>
                <c:ptCount val="12"/>
                <c:pt idx="0">
                  <c:v>721</c:v>
                </c:pt>
                <c:pt idx="1">
                  <c:v>826</c:v>
                </c:pt>
                <c:pt idx="2">
                  <c:v>910</c:v>
                </c:pt>
                <c:pt idx="3">
                  <c:v>890</c:v>
                </c:pt>
                <c:pt idx="4">
                  <c:v>958</c:v>
                </c:pt>
                <c:pt idx="5">
                  <c:v>1111</c:v>
                </c:pt>
                <c:pt idx="6">
                  <c:v>1135</c:v>
                </c:pt>
                <c:pt idx="7">
                  <c:v>1177</c:v>
                </c:pt>
                <c:pt idx="8">
                  <c:v>1172</c:v>
                </c:pt>
                <c:pt idx="9">
                  <c:v>1021</c:v>
                </c:pt>
                <c:pt idx="10">
                  <c:v>961</c:v>
                </c:pt>
                <c:pt idx="11">
                  <c:v>1022</c:v>
                </c:pt>
              </c:numCache>
            </c:numRef>
          </c:val>
          <c:extLst>
            <c:ext xmlns:c16="http://schemas.microsoft.com/office/drawing/2014/chart" uri="{C3380CC4-5D6E-409C-BE32-E72D297353CC}">
              <c16:uniqueId val="{0000000A-2191-4C53-9CC4-685267EC1BCA}"/>
            </c:ext>
          </c:extLst>
        </c:ser>
        <c:dLbls>
          <c:showLegendKey val="0"/>
          <c:showVal val="0"/>
          <c:showCatName val="0"/>
          <c:showSerName val="0"/>
          <c:showPercent val="0"/>
          <c:showBubbleSize val="0"/>
        </c:dLbls>
        <c:gapWidth val="75"/>
        <c:overlap val="100"/>
        <c:axId val="56053343"/>
        <c:axId val="56055839"/>
      </c:barChart>
      <c:catAx>
        <c:axId val="5605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55839"/>
        <c:crosses val="autoZero"/>
        <c:auto val="1"/>
        <c:lblAlgn val="ctr"/>
        <c:lblOffset val="100"/>
        <c:noMultiLvlLbl val="0"/>
      </c:catAx>
      <c:valAx>
        <c:axId val="56055839"/>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53343"/>
        <c:crosses val="autoZero"/>
        <c:crossBetween val="between"/>
      </c:valAx>
      <c:spPr>
        <a:noFill/>
        <a:ln>
          <a:noFill/>
        </a:ln>
        <a:effectLst/>
      </c:spPr>
    </c:plotArea>
    <c:legend>
      <c:legendPos val="b"/>
      <c:legendEntry>
        <c:idx val="7"/>
        <c:delete val="1"/>
      </c:legendEntry>
      <c:layout>
        <c:manualLayout>
          <c:xMode val="edge"/>
          <c:yMode val="edge"/>
          <c:x val="5.7985761427800576E-2"/>
          <c:y val="2.5457106682500133E-2"/>
          <c:w val="0.91491092868923651"/>
          <c:h val="0.162319783181124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0.14547</cdr:x>
      <cdr:y>0.93852</cdr:y>
    </cdr:from>
    <cdr:to>
      <cdr:x>1</cdr:x>
      <cdr:y>1</cdr:y>
    </cdr:to>
    <cdr:sp macro="" textlink="">
      <cdr:nvSpPr>
        <cdr:cNvPr id="2" name="テキスト ボックス 32">
          <a:extLst xmlns:a="http://schemas.openxmlformats.org/drawingml/2006/main">
            <a:ext uri="{FF2B5EF4-FFF2-40B4-BE49-F238E27FC236}">
              <a16:creationId xmlns:a16="http://schemas.microsoft.com/office/drawing/2014/main" id="{E682F5C9-30D1-4347-BD84-4C01EEF5FDE9}"/>
            </a:ext>
          </a:extLst>
        </cdr:cNvPr>
        <cdr:cNvSpPr txBox="1"/>
      </cdr:nvSpPr>
      <cdr:spPr>
        <a:xfrm xmlns:a="http://schemas.openxmlformats.org/drawingml/2006/main">
          <a:off x="460537" y="3288888"/>
          <a:ext cx="2705316" cy="2154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804565" rtl="0" eaLnBrk="1" latinLnBrk="0" hangingPunct="1">
            <a:defRPr kumimoji="1" sz="1584" kern="1200">
              <a:solidFill>
                <a:schemeClr val="tx1"/>
              </a:solidFill>
              <a:latin typeface="+mn-lt"/>
              <a:ea typeface="+mn-ea"/>
              <a:cs typeface="+mn-cs"/>
            </a:defRPr>
          </a:lvl1pPr>
          <a:lvl2pPr marL="402282" algn="l" defTabSz="804565" rtl="0" eaLnBrk="1" latinLnBrk="0" hangingPunct="1">
            <a:defRPr kumimoji="1" sz="1584" kern="1200">
              <a:solidFill>
                <a:schemeClr val="tx1"/>
              </a:solidFill>
              <a:latin typeface="+mn-lt"/>
              <a:ea typeface="+mn-ea"/>
              <a:cs typeface="+mn-cs"/>
            </a:defRPr>
          </a:lvl2pPr>
          <a:lvl3pPr marL="804565" algn="l" defTabSz="804565" rtl="0" eaLnBrk="1" latinLnBrk="0" hangingPunct="1">
            <a:defRPr kumimoji="1" sz="1584" kern="1200">
              <a:solidFill>
                <a:schemeClr val="tx1"/>
              </a:solidFill>
              <a:latin typeface="+mn-lt"/>
              <a:ea typeface="+mn-ea"/>
              <a:cs typeface="+mn-cs"/>
            </a:defRPr>
          </a:lvl3pPr>
          <a:lvl4pPr marL="1206848" algn="l" defTabSz="804565" rtl="0" eaLnBrk="1" latinLnBrk="0" hangingPunct="1">
            <a:defRPr kumimoji="1" sz="1584" kern="1200">
              <a:solidFill>
                <a:schemeClr val="tx1"/>
              </a:solidFill>
              <a:latin typeface="+mn-lt"/>
              <a:ea typeface="+mn-ea"/>
              <a:cs typeface="+mn-cs"/>
            </a:defRPr>
          </a:lvl4pPr>
          <a:lvl5pPr marL="1609131" algn="l" defTabSz="804565" rtl="0" eaLnBrk="1" latinLnBrk="0" hangingPunct="1">
            <a:defRPr kumimoji="1" sz="1584" kern="1200">
              <a:solidFill>
                <a:schemeClr val="tx1"/>
              </a:solidFill>
              <a:latin typeface="+mn-lt"/>
              <a:ea typeface="+mn-ea"/>
              <a:cs typeface="+mn-cs"/>
            </a:defRPr>
          </a:lvl5pPr>
          <a:lvl6pPr marL="2011413" algn="l" defTabSz="804565" rtl="0" eaLnBrk="1" latinLnBrk="0" hangingPunct="1">
            <a:defRPr kumimoji="1" sz="1584" kern="1200">
              <a:solidFill>
                <a:schemeClr val="tx1"/>
              </a:solidFill>
              <a:latin typeface="+mn-lt"/>
              <a:ea typeface="+mn-ea"/>
              <a:cs typeface="+mn-cs"/>
            </a:defRPr>
          </a:lvl6pPr>
          <a:lvl7pPr marL="2413695" algn="l" defTabSz="804565" rtl="0" eaLnBrk="1" latinLnBrk="0" hangingPunct="1">
            <a:defRPr kumimoji="1" sz="1584" kern="1200">
              <a:solidFill>
                <a:schemeClr val="tx1"/>
              </a:solidFill>
              <a:latin typeface="+mn-lt"/>
              <a:ea typeface="+mn-ea"/>
              <a:cs typeface="+mn-cs"/>
            </a:defRPr>
          </a:lvl7pPr>
          <a:lvl8pPr marL="2815978" algn="l" defTabSz="804565" rtl="0" eaLnBrk="1" latinLnBrk="0" hangingPunct="1">
            <a:defRPr kumimoji="1" sz="1584" kern="1200">
              <a:solidFill>
                <a:schemeClr val="tx1"/>
              </a:solidFill>
              <a:latin typeface="+mn-lt"/>
              <a:ea typeface="+mn-ea"/>
              <a:cs typeface="+mn-cs"/>
            </a:defRPr>
          </a:lvl8pPr>
          <a:lvl9pPr marL="3218261" algn="l" defTabSz="804565" rtl="0" eaLnBrk="1" latinLnBrk="0" hangingPunct="1">
            <a:defRPr kumimoji="1" sz="1584" kern="1200">
              <a:solidFill>
                <a:schemeClr val="tx1"/>
              </a:solidFill>
              <a:latin typeface="+mn-lt"/>
              <a:ea typeface="+mn-ea"/>
              <a:cs typeface="+mn-cs"/>
            </a:defRPr>
          </a:lvl9pPr>
        </a:lstStyle>
        <a:p xmlns:a="http://schemas.openxmlformats.org/drawingml/2006/main">
          <a:pPr algn="r"/>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a:t>
          </a:r>
          <a:r>
            <a:rPr lang="en-US" altLang="ja-JP" sz="800" dirty="0">
              <a:latin typeface="Meiryo UI" panose="020B0604030504040204" pitchFamily="50" charset="-128"/>
              <a:ea typeface="Meiryo UI" panose="020B0604030504040204" pitchFamily="50" charset="-128"/>
              <a:sym typeface="Wingdings" panose="05000000000000000000" pitchFamily="2" charset="2"/>
            </a:rPr>
            <a:t>630</a:t>
          </a:r>
          <a:r>
            <a:rPr lang="ja-JP" altLang="en-US" sz="800" dirty="0">
              <a:latin typeface="Meiryo UI" panose="020B0604030504040204" pitchFamily="50" charset="-128"/>
              <a:ea typeface="Meiryo UI" panose="020B0604030504040204" pitchFamily="50" charset="-128"/>
              <a:sym typeface="Wingdings" panose="05000000000000000000" pitchFamily="2" charset="2"/>
            </a:rPr>
            <a:t>調査」（国立精神・神経医療研究センター）</a:t>
          </a:r>
          <a:endParaRPr lang="ja-JP" altLang="en-US" sz="800" dirty="0">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0.2289</cdr:x>
      <cdr:y>0.43877</cdr:y>
    </cdr:from>
    <cdr:to>
      <cdr:x>0.81265</cdr:x>
      <cdr:y>0.58781</cdr:y>
    </cdr:to>
    <cdr:sp macro="" textlink="">
      <cdr:nvSpPr>
        <cdr:cNvPr id="2" name="テキスト ボックス 8">
          <a:extLst xmlns:a="http://schemas.openxmlformats.org/drawingml/2006/main">
            <a:ext uri="{FF2B5EF4-FFF2-40B4-BE49-F238E27FC236}">
              <a16:creationId xmlns:a16="http://schemas.microsoft.com/office/drawing/2014/main" id="{486B63EB-FB7D-462B-B4E7-0F7C60822454}"/>
            </a:ext>
          </a:extLst>
        </cdr:cNvPr>
        <cdr:cNvSpPr txBox="1"/>
      </cdr:nvSpPr>
      <cdr:spPr>
        <a:xfrm xmlns:a="http://schemas.openxmlformats.org/drawingml/2006/main">
          <a:off x="724664" y="1540328"/>
          <a:ext cx="184806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804565" rtl="0" eaLnBrk="1" latinLnBrk="0" hangingPunct="1">
            <a:defRPr kumimoji="1" sz="1584" kern="1200">
              <a:solidFill>
                <a:schemeClr val="tx1"/>
              </a:solidFill>
              <a:latin typeface="+mn-lt"/>
              <a:ea typeface="+mn-ea"/>
              <a:cs typeface="+mn-cs"/>
            </a:defRPr>
          </a:lvl1pPr>
          <a:lvl2pPr marL="402282" algn="l" defTabSz="804565" rtl="0" eaLnBrk="1" latinLnBrk="0" hangingPunct="1">
            <a:defRPr kumimoji="1" sz="1584" kern="1200">
              <a:solidFill>
                <a:schemeClr val="tx1"/>
              </a:solidFill>
              <a:latin typeface="+mn-lt"/>
              <a:ea typeface="+mn-ea"/>
              <a:cs typeface="+mn-cs"/>
            </a:defRPr>
          </a:lvl2pPr>
          <a:lvl3pPr marL="804565" algn="l" defTabSz="804565" rtl="0" eaLnBrk="1" latinLnBrk="0" hangingPunct="1">
            <a:defRPr kumimoji="1" sz="1584" kern="1200">
              <a:solidFill>
                <a:schemeClr val="tx1"/>
              </a:solidFill>
              <a:latin typeface="+mn-lt"/>
              <a:ea typeface="+mn-ea"/>
              <a:cs typeface="+mn-cs"/>
            </a:defRPr>
          </a:lvl3pPr>
          <a:lvl4pPr marL="1206848" algn="l" defTabSz="804565" rtl="0" eaLnBrk="1" latinLnBrk="0" hangingPunct="1">
            <a:defRPr kumimoji="1" sz="1584" kern="1200">
              <a:solidFill>
                <a:schemeClr val="tx1"/>
              </a:solidFill>
              <a:latin typeface="+mn-lt"/>
              <a:ea typeface="+mn-ea"/>
              <a:cs typeface="+mn-cs"/>
            </a:defRPr>
          </a:lvl4pPr>
          <a:lvl5pPr marL="1609131" algn="l" defTabSz="804565" rtl="0" eaLnBrk="1" latinLnBrk="0" hangingPunct="1">
            <a:defRPr kumimoji="1" sz="1584" kern="1200">
              <a:solidFill>
                <a:schemeClr val="tx1"/>
              </a:solidFill>
              <a:latin typeface="+mn-lt"/>
              <a:ea typeface="+mn-ea"/>
              <a:cs typeface="+mn-cs"/>
            </a:defRPr>
          </a:lvl5pPr>
          <a:lvl6pPr marL="2011413" algn="l" defTabSz="804565" rtl="0" eaLnBrk="1" latinLnBrk="0" hangingPunct="1">
            <a:defRPr kumimoji="1" sz="1584" kern="1200">
              <a:solidFill>
                <a:schemeClr val="tx1"/>
              </a:solidFill>
              <a:latin typeface="+mn-lt"/>
              <a:ea typeface="+mn-ea"/>
              <a:cs typeface="+mn-cs"/>
            </a:defRPr>
          </a:lvl6pPr>
          <a:lvl7pPr marL="2413695" algn="l" defTabSz="804565" rtl="0" eaLnBrk="1" latinLnBrk="0" hangingPunct="1">
            <a:defRPr kumimoji="1" sz="1584" kern="1200">
              <a:solidFill>
                <a:schemeClr val="tx1"/>
              </a:solidFill>
              <a:latin typeface="+mn-lt"/>
              <a:ea typeface="+mn-ea"/>
              <a:cs typeface="+mn-cs"/>
            </a:defRPr>
          </a:lvl7pPr>
          <a:lvl8pPr marL="2815978" algn="l" defTabSz="804565" rtl="0" eaLnBrk="1" latinLnBrk="0" hangingPunct="1">
            <a:defRPr kumimoji="1" sz="1584" kern="1200">
              <a:solidFill>
                <a:schemeClr val="tx1"/>
              </a:solidFill>
              <a:latin typeface="+mn-lt"/>
              <a:ea typeface="+mn-ea"/>
              <a:cs typeface="+mn-cs"/>
            </a:defRPr>
          </a:lvl8pPr>
          <a:lvl9pPr marL="3218261" algn="l" defTabSz="804565" rtl="0" eaLnBrk="1" latinLnBrk="0" hangingPunct="1">
            <a:defRPr kumimoji="1" sz="1584" kern="1200">
              <a:solidFill>
                <a:schemeClr val="tx1"/>
              </a:solidFill>
              <a:latin typeface="+mn-lt"/>
              <a:ea typeface="+mn-ea"/>
              <a:cs typeface="+mn-cs"/>
            </a:defRPr>
          </a:lvl9pPr>
        </a:lstStyle>
        <a:p xmlns:a="http://schemas.openxmlformats.org/drawingml/2006/main">
          <a:pPr algn="ctr"/>
          <a:r>
            <a:rPr lang="ja-JP" altLang="en-US" sz="1400" b="1" dirty="0">
              <a:latin typeface="Meiryo UI" panose="020B0604030504040204" pitchFamily="50" charset="-128"/>
              <a:ea typeface="Meiryo UI" panose="020B0604030504040204" pitchFamily="50" charset="-128"/>
            </a:rPr>
            <a:t>統合失調症等：△</a:t>
          </a:r>
          <a:r>
            <a:rPr lang="en-US" altLang="ja-JP" sz="1400" b="1" dirty="0">
              <a:latin typeface="Meiryo UI" panose="020B0604030504040204" pitchFamily="50" charset="-128"/>
              <a:ea typeface="Meiryo UI" panose="020B0604030504040204" pitchFamily="50" charset="-128"/>
            </a:rPr>
            <a:t>4.8</a:t>
          </a:r>
          <a:r>
            <a:rPr lang="ja-JP" altLang="en-US" sz="1400" b="1" dirty="0">
              <a:latin typeface="Meiryo UI" panose="020B0604030504040204" pitchFamily="50" charset="-128"/>
              <a:ea typeface="Meiryo UI" panose="020B0604030504040204" pitchFamily="50" charset="-128"/>
            </a:rPr>
            <a:t>万人</a:t>
          </a:r>
        </a:p>
      </cdr:txBody>
    </cdr:sp>
  </cdr:relSizeAnchor>
  <cdr:relSizeAnchor xmlns:cdr="http://schemas.openxmlformats.org/drawingml/2006/chartDrawing">
    <cdr:from>
      <cdr:x>0.21384</cdr:x>
      <cdr:y>0.763</cdr:y>
    </cdr:from>
    <cdr:to>
      <cdr:x>0.90503</cdr:x>
      <cdr:y>0.83752</cdr:y>
    </cdr:to>
    <cdr:sp macro="" textlink="">
      <cdr:nvSpPr>
        <cdr:cNvPr id="3" name="テキスト ボックス 8">
          <a:extLst xmlns:a="http://schemas.openxmlformats.org/drawingml/2006/main">
            <a:ext uri="{FF2B5EF4-FFF2-40B4-BE49-F238E27FC236}">
              <a16:creationId xmlns:a16="http://schemas.microsoft.com/office/drawing/2014/main" id="{89C97F20-CE8E-4D7F-8F83-3586F38C00B3}"/>
            </a:ext>
          </a:extLst>
        </cdr:cNvPr>
        <cdr:cNvSpPr txBox="1"/>
      </cdr:nvSpPr>
      <cdr:spPr>
        <a:xfrm xmlns:a="http://schemas.openxmlformats.org/drawingml/2006/main">
          <a:off x="676975" y="2678566"/>
          <a:ext cx="218820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100" b="0" dirty="0">
              <a:latin typeface="Meiryo UI" panose="020B0604030504040204" pitchFamily="50" charset="-128"/>
              <a:ea typeface="Meiryo UI" panose="020B0604030504040204" pitchFamily="50" charset="-128"/>
            </a:rPr>
            <a:t>認知症</a:t>
          </a:r>
          <a:r>
            <a:rPr lang="en-US" altLang="ja-JP" sz="1100" b="0" dirty="0">
              <a:latin typeface="Meiryo UI" panose="020B0604030504040204" pitchFamily="50" charset="-128"/>
              <a:ea typeface="Meiryo UI" panose="020B0604030504040204" pitchFamily="50" charset="-128"/>
            </a:rPr>
            <a:t>(</a:t>
          </a:r>
          <a:r>
            <a:rPr lang="ja-JP" altLang="en-US" sz="1100" b="0" dirty="0">
              <a:latin typeface="Meiryo UI" panose="020B0604030504040204" pitchFamily="50" charset="-128"/>
              <a:ea typeface="Meiryo UI" panose="020B0604030504040204" pitchFamily="50" charset="-128"/>
            </a:rPr>
            <a:t>ｱﾙﾂﾊｲﾏｰ病</a:t>
          </a:r>
          <a:r>
            <a:rPr lang="en-US" altLang="ja-JP" sz="1100" b="0" dirty="0">
              <a:latin typeface="Meiryo UI" panose="020B0604030504040204" pitchFamily="50" charset="-128"/>
              <a:ea typeface="Meiryo UI" panose="020B0604030504040204" pitchFamily="50" charset="-128"/>
            </a:rPr>
            <a:t>)</a:t>
          </a:r>
          <a:r>
            <a:rPr lang="ja-JP" altLang="en-US" sz="1100" b="0" dirty="0">
              <a:latin typeface="Meiryo UI" panose="020B0604030504040204" pitchFamily="50" charset="-128"/>
              <a:ea typeface="Meiryo UI" panose="020B0604030504040204" pitchFamily="50" charset="-128"/>
            </a:rPr>
            <a:t>：＋</a:t>
          </a:r>
          <a:r>
            <a:rPr lang="en-US" altLang="ja-JP" sz="1100" b="0" dirty="0">
              <a:latin typeface="Meiryo UI" panose="020B0604030504040204" pitchFamily="50" charset="-128"/>
              <a:ea typeface="Meiryo UI" panose="020B0604030504040204" pitchFamily="50" charset="-128"/>
            </a:rPr>
            <a:t>0.8</a:t>
          </a:r>
          <a:r>
            <a:rPr lang="ja-JP" altLang="en-US" sz="1100" b="0" dirty="0">
              <a:latin typeface="Meiryo UI" panose="020B0604030504040204" pitchFamily="50" charset="-128"/>
              <a:ea typeface="Meiryo UI" panose="020B0604030504040204" pitchFamily="50" charset="-128"/>
            </a:rPr>
            <a:t>万人</a:t>
          </a:r>
        </a:p>
      </cdr:txBody>
    </cdr:sp>
  </cdr:relSizeAnchor>
  <cdr:relSizeAnchor xmlns:cdr="http://schemas.openxmlformats.org/drawingml/2006/chartDrawing">
    <cdr:from>
      <cdr:x>0.23907</cdr:x>
      <cdr:y>0.93863</cdr:y>
    </cdr:from>
    <cdr:to>
      <cdr:x>1</cdr:x>
      <cdr:y>1</cdr:y>
    </cdr:to>
    <cdr:sp macro="" textlink="">
      <cdr:nvSpPr>
        <cdr:cNvPr id="7" name="テキスト ボックス 40">
          <a:extLst xmlns:a="http://schemas.openxmlformats.org/drawingml/2006/main">
            <a:ext uri="{FF2B5EF4-FFF2-40B4-BE49-F238E27FC236}">
              <a16:creationId xmlns:a16="http://schemas.microsoft.com/office/drawing/2014/main" id="{E6869D40-9E2B-4630-A063-A955B8ACE433}"/>
            </a:ext>
          </a:extLst>
        </cdr:cNvPr>
        <cdr:cNvSpPr txBox="1"/>
      </cdr:nvSpPr>
      <cdr:spPr>
        <a:xfrm xmlns:a="http://schemas.openxmlformats.org/drawingml/2006/main">
          <a:off x="756872" y="3310503"/>
          <a:ext cx="240898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804565" rtl="0" eaLnBrk="1" latinLnBrk="0" hangingPunct="1">
            <a:defRPr kumimoji="1" sz="1584" kern="1200">
              <a:solidFill>
                <a:schemeClr val="tx1"/>
              </a:solidFill>
              <a:latin typeface="+mn-lt"/>
              <a:ea typeface="+mn-ea"/>
              <a:cs typeface="+mn-cs"/>
            </a:defRPr>
          </a:lvl1pPr>
          <a:lvl2pPr marL="402282" algn="l" defTabSz="804565" rtl="0" eaLnBrk="1" latinLnBrk="0" hangingPunct="1">
            <a:defRPr kumimoji="1" sz="1584" kern="1200">
              <a:solidFill>
                <a:schemeClr val="tx1"/>
              </a:solidFill>
              <a:latin typeface="+mn-lt"/>
              <a:ea typeface="+mn-ea"/>
              <a:cs typeface="+mn-cs"/>
            </a:defRPr>
          </a:lvl2pPr>
          <a:lvl3pPr marL="804565" algn="l" defTabSz="804565" rtl="0" eaLnBrk="1" latinLnBrk="0" hangingPunct="1">
            <a:defRPr kumimoji="1" sz="1584" kern="1200">
              <a:solidFill>
                <a:schemeClr val="tx1"/>
              </a:solidFill>
              <a:latin typeface="+mn-lt"/>
              <a:ea typeface="+mn-ea"/>
              <a:cs typeface="+mn-cs"/>
            </a:defRPr>
          </a:lvl3pPr>
          <a:lvl4pPr marL="1206848" algn="l" defTabSz="804565" rtl="0" eaLnBrk="1" latinLnBrk="0" hangingPunct="1">
            <a:defRPr kumimoji="1" sz="1584" kern="1200">
              <a:solidFill>
                <a:schemeClr val="tx1"/>
              </a:solidFill>
              <a:latin typeface="+mn-lt"/>
              <a:ea typeface="+mn-ea"/>
              <a:cs typeface="+mn-cs"/>
            </a:defRPr>
          </a:lvl4pPr>
          <a:lvl5pPr marL="1609131" algn="l" defTabSz="804565" rtl="0" eaLnBrk="1" latinLnBrk="0" hangingPunct="1">
            <a:defRPr kumimoji="1" sz="1584" kern="1200">
              <a:solidFill>
                <a:schemeClr val="tx1"/>
              </a:solidFill>
              <a:latin typeface="+mn-lt"/>
              <a:ea typeface="+mn-ea"/>
              <a:cs typeface="+mn-cs"/>
            </a:defRPr>
          </a:lvl5pPr>
          <a:lvl6pPr marL="2011413" algn="l" defTabSz="804565" rtl="0" eaLnBrk="1" latinLnBrk="0" hangingPunct="1">
            <a:defRPr kumimoji="1" sz="1584" kern="1200">
              <a:solidFill>
                <a:schemeClr val="tx1"/>
              </a:solidFill>
              <a:latin typeface="+mn-lt"/>
              <a:ea typeface="+mn-ea"/>
              <a:cs typeface="+mn-cs"/>
            </a:defRPr>
          </a:lvl6pPr>
          <a:lvl7pPr marL="2413695" algn="l" defTabSz="804565" rtl="0" eaLnBrk="1" latinLnBrk="0" hangingPunct="1">
            <a:defRPr kumimoji="1" sz="1584" kern="1200">
              <a:solidFill>
                <a:schemeClr val="tx1"/>
              </a:solidFill>
              <a:latin typeface="+mn-lt"/>
              <a:ea typeface="+mn-ea"/>
              <a:cs typeface="+mn-cs"/>
            </a:defRPr>
          </a:lvl7pPr>
          <a:lvl8pPr marL="2815978" algn="l" defTabSz="804565" rtl="0" eaLnBrk="1" latinLnBrk="0" hangingPunct="1">
            <a:defRPr kumimoji="1" sz="1584" kern="1200">
              <a:solidFill>
                <a:schemeClr val="tx1"/>
              </a:solidFill>
              <a:latin typeface="+mn-lt"/>
              <a:ea typeface="+mn-ea"/>
              <a:cs typeface="+mn-cs"/>
            </a:defRPr>
          </a:lvl8pPr>
          <a:lvl9pPr marL="3218261" algn="l" defTabSz="804565" rtl="0" eaLnBrk="1" latinLnBrk="0" hangingPunct="1">
            <a:defRPr kumimoji="1" sz="1584" kern="1200">
              <a:solidFill>
                <a:schemeClr val="tx1"/>
              </a:solidFill>
              <a:latin typeface="+mn-lt"/>
              <a:ea typeface="+mn-ea"/>
              <a:cs typeface="+mn-cs"/>
            </a:defRPr>
          </a:lvl9pPr>
        </a:lstStyle>
        <a:p xmlns:a="http://schemas.openxmlformats.org/drawingml/2006/main">
          <a:pPr algn="r"/>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：「患者調査」（厚生労働省）</a:t>
          </a:r>
          <a:endParaRPr lang="ja-JP" altLang="en-US" sz="8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E45A415-33EA-4F5F-A52E-A71E7FDCB24A}"/>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CCAB699-1CEE-4F85-B571-09D8D711D152}"/>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F068573-0F07-4542-95BE-A2470150E91F}" type="datetimeFigureOut">
              <a:rPr kumimoji="1" lang="ja-JP" altLang="en-US" smtClean="0"/>
              <a:t>2026/1/9</a:t>
            </a:fld>
            <a:endParaRPr kumimoji="1" lang="ja-JP" altLang="en-US"/>
          </a:p>
        </p:txBody>
      </p:sp>
      <p:sp>
        <p:nvSpPr>
          <p:cNvPr id="4" name="フッター プレースホルダー 3">
            <a:extLst>
              <a:ext uri="{FF2B5EF4-FFF2-40B4-BE49-F238E27FC236}">
                <a16:creationId xmlns:a16="http://schemas.microsoft.com/office/drawing/2014/main" id="{6AAE9FF9-2A11-4A36-B012-0FE9E048299E}"/>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F70303-66E1-459C-A6E9-504EAB81ECAE}"/>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B81D04A-2952-4AD6-A6E8-8BD82027DFB8}" type="slidenum">
              <a:rPr kumimoji="1" lang="ja-JP" altLang="en-US" smtClean="0"/>
              <a:t>‹#›</a:t>
            </a:fld>
            <a:endParaRPr kumimoji="1" lang="ja-JP" altLang="en-US"/>
          </a:p>
        </p:txBody>
      </p:sp>
    </p:spTree>
    <p:extLst>
      <p:ext uri="{BB962C8B-B14F-4D97-AF65-F5344CB8AC3E}">
        <p14:creationId xmlns:p14="http://schemas.microsoft.com/office/powerpoint/2010/main" val="1055623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08B0BF4-2145-4E38-AEB1-0B478F67AD02}" type="datetimeFigureOut">
              <a:rPr kumimoji="1" lang="ja-JP" altLang="en-US" smtClean="0"/>
              <a:t>2026/1/9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AAFC42A-C0DA-46D1-B80B-6346CFBA25C1}" type="slidenum">
              <a:rPr kumimoji="1" lang="ja-JP" altLang="en-US" smtClean="0"/>
              <a:t>‹#›</a:t>
            </a:fld>
            <a:endParaRPr kumimoji="1" lang="ja-JP" altLang="en-US"/>
          </a:p>
        </p:txBody>
      </p:sp>
    </p:spTree>
    <p:extLst>
      <p:ext uri="{BB962C8B-B14F-4D97-AF65-F5344CB8AC3E}">
        <p14:creationId xmlns:p14="http://schemas.microsoft.com/office/powerpoint/2010/main" val="33774538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2</a:t>
            </a:fld>
            <a:endParaRPr kumimoji="1" lang="ja-JP" altLang="en-US"/>
          </a:p>
        </p:txBody>
      </p:sp>
    </p:spTree>
    <p:extLst>
      <p:ext uri="{BB962C8B-B14F-4D97-AF65-F5344CB8AC3E}">
        <p14:creationId xmlns:p14="http://schemas.microsoft.com/office/powerpoint/2010/main" val="27369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7E6FE-2D25-4761-B352-86BC88689DAB}"/>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C525065-E30E-4580-A16E-D76F2B8D442B}"/>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F2A7D9-AA8F-400D-832B-80E467B1E05E}"/>
              </a:ext>
            </a:extLst>
          </p:cNvPr>
          <p:cNvSpPr>
            <a:spLocks noGrp="1"/>
          </p:cNvSpPr>
          <p:nvPr>
            <p:ph type="dt" sz="half" idx="10"/>
          </p:nvPr>
        </p:nvSpPr>
        <p:spPr/>
        <p:txBody>
          <a:bodyPr/>
          <a:lstStyle/>
          <a:p>
            <a:fld id="{9DF9F461-5CFE-4572-AB47-9919345F51D8}" type="datetime1">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1F1F519F-D3E1-49FB-BE3A-9C6D0A1A74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BE70F2-8FB1-47BC-AA51-842F9E898221}"/>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44768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7821E-3827-4E0B-B645-36AC35E048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0613B0-8C25-428F-9136-B439952FEA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9E0A99-C154-450F-9144-21D562A932BC}"/>
              </a:ext>
            </a:extLst>
          </p:cNvPr>
          <p:cNvSpPr>
            <a:spLocks noGrp="1"/>
          </p:cNvSpPr>
          <p:nvPr>
            <p:ph type="dt" sz="half" idx="10"/>
          </p:nvPr>
        </p:nvSpPr>
        <p:spPr/>
        <p:txBody>
          <a:bodyPr/>
          <a:lstStyle/>
          <a:p>
            <a:fld id="{A661893B-2132-4007-A71B-EAF9D4000092}" type="datetime1">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FAB8D3A5-1C5F-4222-B8B0-D9CD50F647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9FB457-7572-4D12-86DD-B8648778B455}"/>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186282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803737-256D-4177-9774-6524095F9F0A}"/>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8A230B-DD3F-4728-AD0B-3065BC9892C6}"/>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7661CC-CD4D-4977-B1E6-0A0545D8B916}"/>
              </a:ext>
            </a:extLst>
          </p:cNvPr>
          <p:cNvSpPr>
            <a:spLocks noGrp="1"/>
          </p:cNvSpPr>
          <p:nvPr>
            <p:ph type="dt" sz="half" idx="10"/>
          </p:nvPr>
        </p:nvSpPr>
        <p:spPr/>
        <p:txBody>
          <a:bodyPr/>
          <a:lstStyle/>
          <a:p>
            <a:fld id="{9B4B6C92-1F0F-43D1-AA89-99B40CD88F96}" type="datetime1">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87E117E7-1C18-414F-8E4F-40B3088A46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4E6586-9E6C-4FA8-BACA-A82691D5CB3A}"/>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253111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B42EDF-8719-4BD0-A255-83BA824029E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058588-4FF1-4BB5-BC7D-4D2B129B7E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79AF42-AFAA-4C43-A6CF-1340A44EA84A}"/>
              </a:ext>
            </a:extLst>
          </p:cNvPr>
          <p:cNvSpPr>
            <a:spLocks noGrp="1"/>
          </p:cNvSpPr>
          <p:nvPr>
            <p:ph type="dt" sz="half" idx="10"/>
          </p:nvPr>
        </p:nvSpPr>
        <p:spPr/>
        <p:txBody>
          <a:bodyPr/>
          <a:lstStyle/>
          <a:p>
            <a:fld id="{A27BC0DD-21A5-4E25-9F25-E81645DB62F9}" type="datetime1">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2B6A6FA7-E0E9-4EA6-BFD8-062750FC90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9CFC87-CF2D-425D-9391-FBA70F11391A}"/>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314529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67B97-CCD5-49A3-8F93-83EE471D9992}"/>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59F02B-49BF-41F9-B257-11C7B85264E0}"/>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F0DFBE9-CCAE-49F4-BF15-04E7DF908622}"/>
              </a:ext>
            </a:extLst>
          </p:cNvPr>
          <p:cNvSpPr>
            <a:spLocks noGrp="1"/>
          </p:cNvSpPr>
          <p:nvPr>
            <p:ph type="dt" sz="half" idx="10"/>
          </p:nvPr>
        </p:nvSpPr>
        <p:spPr/>
        <p:txBody>
          <a:bodyPr/>
          <a:lstStyle/>
          <a:p>
            <a:fld id="{D4C80E6E-1610-4BC6-83AF-8CB62178A5D1}" type="datetime1">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8407DA1E-4BDC-4E52-AA69-A195B89766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4A5F46-E0DF-451A-967E-FABE635B5D7B}"/>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265967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27015B-FD2F-4FBF-8501-3C43AE0EB4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52A0B1-46FD-46BC-8C9F-99AD90672C79}"/>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2326C9-00FD-40BF-A850-687699A6324C}"/>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076EB04-D75D-4719-A765-80FF44B2B5FD}"/>
              </a:ext>
            </a:extLst>
          </p:cNvPr>
          <p:cNvSpPr>
            <a:spLocks noGrp="1"/>
          </p:cNvSpPr>
          <p:nvPr>
            <p:ph type="dt" sz="half" idx="10"/>
          </p:nvPr>
        </p:nvSpPr>
        <p:spPr/>
        <p:txBody>
          <a:bodyPr/>
          <a:lstStyle/>
          <a:p>
            <a:fld id="{E7FD6412-E838-465D-A2F3-1400098C770A}" type="datetime1">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C4CB4D72-06BA-4F6E-8CF1-2555C9B1FE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848D02-652C-41D5-830E-CDDA6EFB553A}"/>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302869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5E991-F699-4473-9D21-9048BA8D5CB2}"/>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35DE8-6F99-40DD-B2B1-ECD2EAE2B37D}"/>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370F5C-3E03-4B0A-927A-096ADB6C6C95}"/>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77AA71-A837-4219-9089-6360798371D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5AFDCE8-B685-4C8E-B2A7-89664070BB5F}"/>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7C5DE6-8428-45DF-8AA5-F4746F49945A}"/>
              </a:ext>
            </a:extLst>
          </p:cNvPr>
          <p:cNvSpPr>
            <a:spLocks noGrp="1"/>
          </p:cNvSpPr>
          <p:nvPr>
            <p:ph type="dt" sz="half" idx="10"/>
          </p:nvPr>
        </p:nvSpPr>
        <p:spPr/>
        <p:txBody>
          <a:bodyPr/>
          <a:lstStyle/>
          <a:p>
            <a:fld id="{F53A7C4B-A82B-46F9-8860-3E33F2ADC4D8}" type="datetime1">
              <a:rPr kumimoji="1" lang="ja-JP" altLang="en-US" smtClean="0"/>
              <a:t>2026/1/9</a:t>
            </a:fld>
            <a:endParaRPr kumimoji="1" lang="ja-JP" altLang="en-US"/>
          </a:p>
        </p:txBody>
      </p:sp>
      <p:sp>
        <p:nvSpPr>
          <p:cNvPr id="8" name="フッター プレースホルダー 7">
            <a:extLst>
              <a:ext uri="{FF2B5EF4-FFF2-40B4-BE49-F238E27FC236}">
                <a16:creationId xmlns:a16="http://schemas.microsoft.com/office/drawing/2014/main" id="{01B80E3D-C083-4421-B5F9-BB1415F617F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1F02ED9-27FE-4A5F-B4A6-094CF85C141C}"/>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323610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10A6C-41BE-48F5-9167-EF530781B02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64ED76-9013-4C94-A226-67871731C070}"/>
              </a:ext>
            </a:extLst>
          </p:cNvPr>
          <p:cNvSpPr>
            <a:spLocks noGrp="1"/>
          </p:cNvSpPr>
          <p:nvPr>
            <p:ph type="dt" sz="half" idx="10"/>
          </p:nvPr>
        </p:nvSpPr>
        <p:spPr/>
        <p:txBody>
          <a:bodyPr/>
          <a:lstStyle/>
          <a:p>
            <a:fld id="{2B0678CA-9013-4D5A-A126-8F0B6D8DF0AA}" type="datetime1">
              <a:rPr kumimoji="1" lang="ja-JP" altLang="en-US" smtClean="0"/>
              <a:t>2026/1/9</a:t>
            </a:fld>
            <a:endParaRPr kumimoji="1" lang="ja-JP" altLang="en-US"/>
          </a:p>
        </p:txBody>
      </p:sp>
      <p:sp>
        <p:nvSpPr>
          <p:cNvPr id="4" name="フッター プレースホルダー 3">
            <a:extLst>
              <a:ext uri="{FF2B5EF4-FFF2-40B4-BE49-F238E27FC236}">
                <a16:creationId xmlns:a16="http://schemas.microsoft.com/office/drawing/2014/main" id="{96A21B36-CA5E-43E6-B1D8-F5C3AD1A57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3CD20DE-D5E9-4B47-9D12-CA50A8221CC5}"/>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323314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F15339-E913-4CAB-A659-92050DB90608}"/>
              </a:ext>
            </a:extLst>
          </p:cNvPr>
          <p:cNvSpPr>
            <a:spLocks noGrp="1"/>
          </p:cNvSpPr>
          <p:nvPr>
            <p:ph type="dt" sz="half" idx="10"/>
          </p:nvPr>
        </p:nvSpPr>
        <p:spPr/>
        <p:txBody>
          <a:bodyPr/>
          <a:lstStyle/>
          <a:p>
            <a:fld id="{811157C3-4030-4E98-8A3C-A016D632767E}" type="datetime1">
              <a:rPr kumimoji="1" lang="ja-JP" altLang="en-US" smtClean="0"/>
              <a:t>2026/1/9</a:t>
            </a:fld>
            <a:endParaRPr kumimoji="1" lang="ja-JP" altLang="en-US"/>
          </a:p>
        </p:txBody>
      </p:sp>
      <p:sp>
        <p:nvSpPr>
          <p:cNvPr id="3" name="フッター プレースホルダー 2">
            <a:extLst>
              <a:ext uri="{FF2B5EF4-FFF2-40B4-BE49-F238E27FC236}">
                <a16:creationId xmlns:a16="http://schemas.microsoft.com/office/drawing/2014/main" id="{1B692C12-A248-4086-8667-7FEE6FDAC7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A468F7-ED89-40C7-A334-A1D075EF2AD8}"/>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152298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90271-19CE-41BE-88AF-6860A58731C9}"/>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E4C9A-312A-4FE4-8CC6-C1F9DCD328A5}"/>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DC59B4E-9C76-4BFB-B00A-80F9B870593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487A09-33BB-4D46-AEC4-383403A9F0B3}"/>
              </a:ext>
            </a:extLst>
          </p:cNvPr>
          <p:cNvSpPr>
            <a:spLocks noGrp="1"/>
          </p:cNvSpPr>
          <p:nvPr>
            <p:ph type="dt" sz="half" idx="10"/>
          </p:nvPr>
        </p:nvSpPr>
        <p:spPr/>
        <p:txBody>
          <a:bodyPr/>
          <a:lstStyle/>
          <a:p>
            <a:fld id="{E8BEA07E-A69B-4D96-BF85-213D825478C0}" type="datetime1">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D0264949-DCAE-4759-AB0B-E3F5000874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55CE09-26BD-4589-A376-3BAB468AAB0F}"/>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417974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13B2C-1E45-48FF-B905-82B003165163}"/>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C867637-A920-47FC-AD35-8815B7095D00}"/>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D5565A04-4BC7-4778-AAE4-C12828F1E6D4}"/>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EF2D04-859F-438B-8A08-C6E1548B1F17}"/>
              </a:ext>
            </a:extLst>
          </p:cNvPr>
          <p:cNvSpPr>
            <a:spLocks noGrp="1"/>
          </p:cNvSpPr>
          <p:nvPr>
            <p:ph type="dt" sz="half" idx="10"/>
          </p:nvPr>
        </p:nvSpPr>
        <p:spPr/>
        <p:txBody>
          <a:bodyPr/>
          <a:lstStyle/>
          <a:p>
            <a:fld id="{EC306E16-CC8B-4C46-8C4E-B0B3A2BFDAE4}" type="datetime1">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E4FDA65A-781C-4B86-B1AA-4EC98BA346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D11729-67E8-4C57-8BEB-49C16A348B2C}"/>
              </a:ext>
            </a:extLst>
          </p:cNvPr>
          <p:cNvSpPr>
            <a:spLocks noGrp="1"/>
          </p:cNvSpPr>
          <p:nvPr>
            <p:ph type="sldNum" sz="quarter" idx="12"/>
          </p:nvPr>
        </p:nvSpPr>
        <p:spPr/>
        <p:txBody>
          <a:body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83383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70006-B7EC-4878-AA12-CF81669CED29}"/>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AF2AE3-8F1D-48A0-93B5-8B99F15622E0}"/>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5A909F-C43B-4575-BAF3-E05F4B33D86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66FE443-A736-4E40-AD4F-503A85070658}" type="datetime1">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306533C7-C2DF-451D-B60A-05122C374732}"/>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943877-3C5F-4370-95C7-BA3C9E9C5AB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0264393-7457-4B7D-B73A-62AB858859B2}" type="slidenum">
              <a:rPr kumimoji="1" lang="ja-JP" altLang="en-US" smtClean="0"/>
              <a:t>‹#›</a:t>
            </a:fld>
            <a:endParaRPr kumimoji="1" lang="ja-JP" altLang="en-US"/>
          </a:p>
        </p:txBody>
      </p:sp>
    </p:spTree>
    <p:extLst>
      <p:ext uri="{BB962C8B-B14F-4D97-AF65-F5344CB8AC3E}">
        <p14:creationId xmlns:p14="http://schemas.microsoft.com/office/powerpoint/2010/main" val="1121168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DD157E1-C470-4E25-8069-1873369642D3}"/>
              </a:ext>
            </a:extLst>
          </p:cNvPr>
          <p:cNvSpPr/>
          <p:nvPr/>
        </p:nvSpPr>
        <p:spPr>
          <a:xfrm>
            <a:off x="0" y="4871439"/>
            <a:ext cx="9906000" cy="903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50" b="1">
                <a:solidFill>
                  <a:schemeClr val="tx1"/>
                </a:solidFill>
                <a:latin typeface="+mn-ea"/>
              </a:rPr>
              <a:t>令和８年</a:t>
            </a:r>
            <a:r>
              <a:rPr lang="ja-JP" altLang="en-US" sz="1950" b="1" dirty="0">
                <a:solidFill>
                  <a:schemeClr val="tx1"/>
                </a:solidFill>
                <a:latin typeface="+mn-ea"/>
              </a:rPr>
              <a:t>１月１９日（月）</a:t>
            </a:r>
            <a:endParaRPr lang="en-US" altLang="ja-JP" sz="1950" b="1" dirty="0">
              <a:solidFill>
                <a:schemeClr val="tx1"/>
              </a:solidFill>
              <a:latin typeface="+mn-ea"/>
            </a:endParaRPr>
          </a:p>
          <a:p>
            <a:pPr algn="ctr">
              <a:lnSpc>
                <a:spcPts val="1219"/>
              </a:lnSpc>
            </a:pPr>
            <a:r>
              <a:rPr lang="ja-JP" altLang="en-US" sz="1950" b="1" dirty="0">
                <a:solidFill>
                  <a:schemeClr val="tx1"/>
                </a:solidFill>
                <a:latin typeface="+mn-ea"/>
              </a:rPr>
              <a:t> </a:t>
            </a:r>
            <a:endParaRPr lang="en-US" altLang="ja-JP" sz="1950" b="1" dirty="0">
              <a:solidFill>
                <a:schemeClr val="tx1"/>
              </a:solidFill>
              <a:latin typeface="+mn-ea"/>
            </a:endParaRPr>
          </a:p>
          <a:p>
            <a:pPr algn="ctr"/>
            <a:r>
              <a:rPr lang="ja-JP" altLang="en-US" sz="1950" b="1" dirty="0">
                <a:solidFill>
                  <a:schemeClr val="tx1"/>
                </a:solidFill>
                <a:latin typeface="+mn-ea"/>
              </a:rPr>
              <a:t>大阪府　健康医療部　</a:t>
            </a:r>
            <a:endParaRPr lang="en-US" altLang="ja-JP" sz="1950" b="1" dirty="0">
              <a:solidFill>
                <a:schemeClr val="tx1"/>
              </a:solidFill>
              <a:latin typeface="+mn-ea"/>
            </a:endParaRPr>
          </a:p>
          <a:p>
            <a:pPr algn="ctr"/>
            <a:r>
              <a:rPr lang="ja-JP" altLang="en-US" sz="1950" b="1" dirty="0">
                <a:solidFill>
                  <a:schemeClr val="tx1"/>
                </a:solidFill>
                <a:latin typeface="+mn-ea"/>
              </a:rPr>
              <a:t>地方独立行政法人　大阪府立病院機構</a:t>
            </a:r>
          </a:p>
        </p:txBody>
      </p:sp>
      <p:sp>
        <p:nvSpPr>
          <p:cNvPr id="5" name="正方形/長方形 4">
            <a:extLst>
              <a:ext uri="{FF2B5EF4-FFF2-40B4-BE49-F238E27FC236}">
                <a16:creationId xmlns:a16="http://schemas.microsoft.com/office/drawing/2014/main" id="{9F2AA150-3428-497D-84B5-0DA4F7FEF4BB}"/>
              </a:ext>
            </a:extLst>
          </p:cNvPr>
          <p:cNvSpPr/>
          <p:nvPr/>
        </p:nvSpPr>
        <p:spPr>
          <a:xfrm>
            <a:off x="153185" y="2717633"/>
            <a:ext cx="9906000" cy="70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575" b="1" spc="569" dirty="0">
                <a:solidFill>
                  <a:schemeClr val="tx1"/>
                </a:solidFill>
                <a:latin typeface="+mn-ea"/>
              </a:rPr>
              <a:t>病床規模の最適化に向けた</a:t>
            </a:r>
            <a:endParaRPr lang="en-US" altLang="ja-JP" sz="3575" b="1" spc="569" dirty="0">
              <a:solidFill>
                <a:schemeClr val="tx1"/>
              </a:solidFill>
              <a:latin typeface="+mn-ea"/>
            </a:endParaRPr>
          </a:p>
          <a:p>
            <a:pPr algn="ctr">
              <a:lnSpc>
                <a:spcPct val="150000"/>
              </a:lnSpc>
            </a:pPr>
            <a:r>
              <a:rPr lang="ja-JP" altLang="en-US" sz="3575" b="1" spc="569" dirty="0">
                <a:solidFill>
                  <a:schemeClr val="tx1"/>
                </a:solidFill>
                <a:latin typeface="+mn-ea"/>
              </a:rPr>
              <a:t>検討状況について　</a:t>
            </a:r>
            <a:endParaRPr lang="en-US" altLang="ja-JP" sz="3575" b="1" spc="569" dirty="0">
              <a:solidFill>
                <a:schemeClr val="tx1"/>
              </a:solidFill>
              <a:latin typeface="+mn-ea"/>
            </a:endParaRPr>
          </a:p>
        </p:txBody>
      </p:sp>
      <p:cxnSp>
        <p:nvCxnSpPr>
          <p:cNvPr id="7" name="直線コネクタ 6">
            <a:extLst>
              <a:ext uri="{FF2B5EF4-FFF2-40B4-BE49-F238E27FC236}">
                <a16:creationId xmlns:a16="http://schemas.microsoft.com/office/drawing/2014/main" id="{70EA9868-A455-4479-9B4F-3F646363BADC}"/>
              </a:ext>
            </a:extLst>
          </p:cNvPr>
          <p:cNvCxnSpPr/>
          <p:nvPr/>
        </p:nvCxnSpPr>
        <p:spPr>
          <a:xfrm>
            <a:off x="565500" y="3889861"/>
            <a:ext cx="8775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76DDAF8-FDEE-43FF-B97C-CC07F7F34283}"/>
              </a:ext>
            </a:extLst>
          </p:cNvPr>
          <p:cNvSpPr>
            <a:spLocks noGrp="1"/>
          </p:cNvSpPr>
          <p:nvPr>
            <p:ph type="sldNum" sz="quarter" idx="12"/>
          </p:nvPr>
        </p:nvSpPr>
        <p:spPr>
          <a:xfrm>
            <a:off x="7677150" y="6356351"/>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1</a:t>
            </a:fld>
            <a:endParaRPr kumimoji="1" lang="ja-JP" altLang="en-US" sz="1600" b="1">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25AB587-34C6-4A44-9DBF-5E87FA23F77D}"/>
              </a:ext>
            </a:extLst>
          </p:cNvPr>
          <p:cNvSpPr/>
          <p:nvPr/>
        </p:nvSpPr>
        <p:spPr>
          <a:xfrm>
            <a:off x="8036224" y="340979"/>
            <a:ext cx="1510701" cy="3743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dirty="0"/>
              <a:t>資料４</a:t>
            </a:r>
          </a:p>
        </p:txBody>
      </p:sp>
    </p:spTree>
    <p:extLst>
      <p:ext uri="{BB962C8B-B14F-4D97-AF65-F5344CB8AC3E}">
        <p14:creationId xmlns:p14="http://schemas.microsoft.com/office/powerpoint/2010/main" val="203634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5EF8C0F1-A804-43C5-B639-280A0E1638FE}"/>
              </a:ext>
            </a:extLst>
          </p:cNvPr>
          <p:cNvSpPr txBox="1"/>
          <p:nvPr/>
        </p:nvSpPr>
        <p:spPr>
          <a:xfrm>
            <a:off x="0" y="1750895"/>
            <a:ext cx="9906000" cy="2662267"/>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これまでの依存症・認知症対策</a:t>
            </a:r>
            <a:r>
              <a:rPr lang="en-US" altLang="ja-JP" sz="1400" b="1" dirty="0">
                <a:latin typeface="Meiryo UI" panose="020B0604030504040204" pitchFamily="50" charset="-128"/>
                <a:ea typeface="Meiryo UI" panose="020B0604030504040204" pitchFamily="50" charset="-128"/>
              </a:rPr>
              <a:t>】</a:t>
            </a:r>
          </a:p>
          <a:p>
            <a:endParaRPr lang="en-US" altLang="ja-JP" sz="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依存症・・・府内で唯一の依存症治療拠点機関として、ギャンブル依存や、アルコール・薬物・ゲーム等をはじめとした依存症の専門治療・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プログラムの充実（家族プログラム）、次世代を担う臨床人材・研究者の育成</a:t>
            </a:r>
          </a:p>
          <a:p>
            <a:r>
              <a:rPr lang="ja-JP" altLang="en-US" sz="1400" dirty="0">
                <a:latin typeface="Meiryo UI" panose="020B0604030504040204" pitchFamily="50" charset="-128"/>
                <a:ea typeface="Meiryo UI" panose="020B0604030504040204" pitchFamily="50" charset="-128"/>
              </a:rPr>
              <a:t>○ 認知症・・・対応困難な周辺症状（ＢＰＳＤ（暴力・暴言・徘徊等））を呈した患者の受入れ、また超高齢社会に対応するため、内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科医等を確保し、身体合併症のある患者を受入</a:t>
            </a:r>
          </a:p>
          <a:p>
            <a:endParaRPr lang="en-US" altLang="ja-JP" sz="105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今後の取組</a:t>
            </a:r>
            <a:r>
              <a:rPr lang="en-US" altLang="ja-JP" sz="1400" b="1" dirty="0">
                <a:latin typeface="Meiryo UI" panose="020B0604030504040204" pitchFamily="50" charset="-128"/>
                <a:ea typeface="Meiryo UI" panose="020B0604030504040204" pitchFamily="50" charset="-128"/>
              </a:rPr>
              <a:t>】</a:t>
            </a:r>
          </a:p>
          <a:p>
            <a:endParaRPr lang="en-US" altLang="ja-JP" sz="600" b="1" u="sng" dirty="0">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長寿健康科学センター</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仮称</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の設置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令和８年度予定）</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依存症により生じる体の変調・認知症の早期発見と予防などに役立つ診療を提供し、精神症状を有する人の身体的健康の維持を支</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援、健康寿命の延伸をめざす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精神医療Ｃの一部門として、長寿健康科学センターを設置し、専門外来、ドック、予防プログラム等の取組みを推進</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60B4B6C-B67B-481B-9F6A-4ECB474D70EC}"/>
              </a:ext>
            </a:extLst>
          </p:cNvPr>
          <p:cNvSpPr/>
          <p:nvPr/>
        </p:nvSpPr>
        <p:spPr>
          <a:xfrm>
            <a:off x="0" y="0"/>
            <a:ext cx="9922308"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２</a:t>
            </a:r>
            <a:r>
              <a:rPr lang="en-US" altLang="ja-JP" sz="1600" b="1" dirty="0">
                <a:latin typeface="Meiryo UI" panose="020B0604030504040204" pitchFamily="50" charset="-128"/>
                <a:ea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rPr>
              <a:t>．大阪精神医療センターの今後の取組</a:t>
            </a:r>
          </a:p>
        </p:txBody>
      </p:sp>
      <p:sp>
        <p:nvSpPr>
          <p:cNvPr id="21" name="テキスト ボックス 20">
            <a:extLst>
              <a:ext uri="{FF2B5EF4-FFF2-40B4-BE49-F238E27FC236}">
                <a16:creationId xmlns:a16="http://schemas.microsoft.com/office/drawing/2014/main" id="{2DC30519-8BD1-4413-A9FD-3511CAADC1F1}"/>
              </a:ext>
            </a:extLst>
          </p:cNvPr>
          <p:cNvSpPr txBox="1"/>
          <p:nvPr/>
        </p:nvSpPr>
        <p:spPr>
          <a:xfrm>
            <a:off x="5571688" y="4320892"/>
            <a:ext cx="2582160"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認知症・</a:t>
            </a:r>
            <a:r>
              <a:rPr lang="en-US" altLang="ja-JP" sz="1200" dirty="0">
                <a:latin typeface="Meiryo UI" panose="020B0604030504040204" pitchFamily="50" charset="-128"/>
                <a:ea typeface="Meiryo UI" panose="020B0604030504040204" pitchFamily="50" charset="-128"/>
              </a:rPr>
              <a:t>MCI</a:t>
            </a:r>
            <a:r>
              <a:rPr lang="ja-JP" altLang="en-US" sz="1200" dirty="0">
                <a:latin typeface="Meiryo UI" panose="020B0604030504040204" pitchFamily="50" charset="-128"/>
                <a:ea typeface="Meiryo UI" panose="020B0604030504040204" pitchFamily="50" charset="-128"/>
              </a:rPr>
              <a:t>有病者数の推計</a:t>
            </a:r>
          </a:p>
        </p:txBody>
      </p:sp>
      <p:graphicFrame>
        <p:nvGraphicFramePr>
          <p:cNvPr id="22" name="グラフ 21">
            <a:extLst>
              <a:ext uri="{FF2B5EF4-FFF2-40B4-BE49-F238E27FC236}">
                <a16:creationId xmlns:a16="http://schemas.microsoft.com/office/drawing/2014/main" id="{6FD94E92-A7CE-4EB9-BFA3-398B87E5CAE4}"/>
              </a:ext>
            </a:extLst>
          </p:cNvPr>
          <p:cNvGraphicFramePr>
            <a:graphicFrameLocks/>
          </p:cNvGraphicFramePr>
          <p:nvPr>
            <p:extLst>
              <p:ext uri="{D42A27DB-BD31-4B8C-83A1-F6EECF244321}">
                <p14:modId xmlns:p14="http://schemas.microsoft.com/office/powerpoint/2010/main" val="1783927698"/>
              </p:ext>
            </p:extLst>
          </p:nvPr>
        </p:nvGraphicFramePr>
        <p:xfrm>
          <a:off x="3852804" y="4476269"/>
          <a:ext cx="5780567" cy="2521582"/>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a:extLst>
              <a:ext uri="{FF2B5EF4-FFF2-40B4-BE49-F238E27FC236}">
                <a16:creationId xmlns:a16="http://schemas.microsoft.com/office/drawing/2014/main" id="{3B866BD5-A825-4729-A765-798852263020}"/>
              </a:ext>
            </a:extLst>
          </p:cNvPr>
          <p:cNvSpPr txBox="1"/>
          <p:nvPr/>
        </p:nvSpPr>
        <p:spPr>
          <a:xfrm>
            <a:off x="4119733" y="4403803"/>
            <a:ext cx="4320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万人</a:t>
            </a:r>
          </a:p>
        </p:txBody>
      </p:sp>
      <p:sp>
        <p:nvSpPr>
          <p:cNvPr id="24" name="矢印: 右 23">
            <a:extLst>
              <a:ext uri="{FF2B5EF4-FFF2-40B4-BE49-F238E27FC236}">
                <a16:creationId xmlns:a16="http://schemas.microsoft.com/office/drawing/2014/main" id="{9274D13A-DFC8-4F99-8024-08D8A53889AD}"/>
              </a:ext>
            </a:extLst>
          </p:cNvPr>
          <p:cNvSpPr/>
          <p:nvPr/>
        </p:nvSpPr>
        <p:spPr>
          <a:xfrm rot="20678117">
            <a:off x="5164525" y="5014634"/>
            <a:ext cx="924409" cy="288244"/>
          </a:xfrm>
          <a:prstGeom prst="rightArrow">
            <a:avLst/>
          </a:prstGeom>
          <a:solidFill>
            <a:schemeClr val="accent2">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C2657142-374A-46C4-BE2F-6718C2690C8B}"/>
              </a:ext>
            </a:extLst>
          </p:cNvPr>
          <p:cNvSpPr/>
          <p:nvPr/>
        </p:nvSpPr>
        <p:spPr>
          <a:xfrm>
            <a:off x="-16308" y="338555"/>
            <a:ext cx="9922308" cy="1370482"/>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 高齢者人口の増加に伴って、認知症・</a:t>
            </a:r>
            <a:r>
              <a:rPr lang="en-US" altLang="ja-JP" sz="1600" dirty="0">
                <a:solidFill>
                  <a:schemeClr val="tx1"/>
                </a:solidFill>
                <a:latin typeface="Meiryo UI" panose="020B0604030504040204" pitchFamily="50" charset="-128"/>
                <a:ea typeface="Meiryo UI" panose="020B0604030504040204" pitchFamily="50" charset="-128"/>
              </a:rPr>
              <a:t>MCI</a:t>
            </a:r>
            <a:r>
              <a:rPr lang="ja-JP" altLang="en-US" sz="1600" dirty="0">
                <a:solidFill>
                  <a:schemeClr val="tx1"/>
                </a:solidFill>
                <a:latin typeface="Meiryo UI" panose="020B0604030504040204" pitchFamily="50" charset="-128"/>
                <a:ea typeface="Meiryo UI" panose="020B0604030504040204" pitchFamily="50" charset="-128"/>
              </a:rPr>
              <a:t>（軽度認知障害）の有病者数が増加するなど、精神科医療のニーズがさ</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らに変化していくことが見込まれる</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800"/>
              </a:lnSpc>
            </a:pP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入院医療以外の精神科医療に係るニーズにも適切に対応していく</a:t>
            </a:r>
            <a:endParaRPr lang="en-US" altLang="ja-JP" sz="1600" strike="sngStrike" dirty="0">
              <a:solidFill>
                <a:schemeClr val="tx1"/>
              </a:solidFill>
              <a:highlight>
                <a:srgbClr val="00FFFF"/>
              </a:highlight>
              <a:latin typeface="Meiryo UI" panose="020B0604030504040204" pitchFamily="50" charset="-128"/>
              <a:ea typeface="Meiryo UI" panose="020B0604030504040204" pitchFamily="50" charset="-128"/>
            </a:endParaRPr>
          </a:p>
          <a:p>
            <a:pPr>
              <a:lnSpc>
                <a:spcPts val="800"/>
              </a:lnSpc>
              <a:spcBef>
                <a:spcPts val="600"/>
              </a:spcBef>
            </a:pP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最適化により生じた医療資源を活用し、依存症・認知症への対応力の向上を図る。</a:t>
            </a:r>
            <a:r>
              <a:rPr lang="ja-JP" altLang="en-US" sz="1100" dirty="0">
                <a:solidFill>
                  <a:schemeClr val="tx1"/>
                </a:solidFill>
                <a:latin typeface="Meiryo UI" panose="020B0604030504040204" pitchFamily="50" charset="-128"/>
                <a:ea typeface="Meiryo UI" panose="020B0604030504040204" pitchFamily="50" charset="-128"/>
              </a:rPr>
              <a:t>（ 長寿健康科学センター</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仮称</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の設置）</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3DDFF70A-85BF-443D-A028-C52741FD17E0}"/>
              </a:ext>
            </a:extLst>
          </p:cNvPr>
          <p:cNvSpPr/>
          <p:nvPr/>
        </p:nvSpPr>
        <p:spPr>
          <a:xfrm rot="21245002">
            <a:off x="7768913" y="4899454"/>
            <a:ext cx="821149" cy="288244"/>
          </a:xfrm>
          <a:prstGeom prst="rightArrow">
            <a:avLst/>
          </a:prstGeom>
          <a:solidFill>
            <a:schemeClr val="accent2">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テキスト ボックス 29">
            <a:extLst>
              <a:ext uri="{FF2B5EF4-FFF2-40B4-BE49-F238E27FC236}">
                <a16:creationId xmlns:a16="http://schemas.microsoft.com/office/drawing/2014/main" id="{F1E286A6-F66B-4D7E-82CF-6ED5DFB66590}"/>
              </a:ext>
            </a:extLst>
          </p:cNvPr>
          <p:cNvSpPr txBox="1"/>
          <p:nvPr/>
        </p:nvSpPr>
        <p:spPr>
          <a:xfrm>
            <a:off x="1710330" y="6632877"/>
            <a:ext cx="7760675"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sym typeface="Wingdings" panose="05000000000000000000" pitchFamily="2" charset="2"/>
              </a:rPr>
              <a:t>：</a:t>
            </a:r>
            <a:r>
              <a:rPr lang="ja-JP" altLang="en-US" sz="900" dirty="0">
                <a:latin typeface="Meiryo UI" panose="020B0604030504040204" pitchFamily="50" charset="-128"/>
                <a:ea typeface="Meiryo UI" panose="020B0604030504040204" pitchFamily="50" charset="-128"/>
              </a:rPr>
              <a:t>：「認知症及び軽度認知障害の有病率調査並びに将来推計に関する研究」（令和５年度老人保健事業推進費等補助金 九州大学 二宮利治教授）</a:t>
            </a:r>
            <a:r>
              <a:rPr lang="ja-JP" altLang="en-US" sz="900" dirty="0">
                <a:latin typeface="Meiryo UI" panose="020B0604030504040204" pitchFamily="50" charset="-128"/>
                <a:ea typeface="Meiryo UI" panose="020B0604030504040204" pitchFamily="50" charset="-128"/>
                <a:sym typeface="Wingdings" panose="05000000000000000000" pitchFamily="2" charset="2"/>
              </a:rPr>
              <a:t>）</a:t>
            </a:r>
            <a:endParaRPr lang="ja-JP" altLang="en-US"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07E6F96-E96B-4159-A250-0689874B6062}"/>
              </a:ext>
            </a:extLst>
          </p:cNvPr>
          <p:cNvSpPr txBox="1"/>
          <p:nvPr/>
        </p:nvSpPr>
        <p:spPr>
          <a:xfrm>
            <a:off x="4707622" y="6386889"/>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R4</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7C8DCF5-D4A7-471C-985B-1233EE78ACF4}"/>
              </a:ext>
            </a:extLst>
          </p:cNvPr>
          <p:cNvSpPr txBox="1"/>
          <p:nvPr/>
        </p:nvSpPr>
        <p:spPr>
          <a:xfrm>
            <a:off x="5079704" y="6397682"/>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7</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A5C2696-0974-43A5-AACC-4DF66813E1D8}"/>
              </a:ext>
            </a:extLst>
          </p:cNvPr>
          <p:cNvSpPr txBox="1"/>
          <p:nvPr/>
        </p:nvSpPr>
        <p:spPr>
          <a:xfrm>
            <a:off x="5464657" y="6407647"/>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12</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E24677C-A7A4-4AA3-A5C3-0207AF33C37C}"/>
              </a:ext>
            </a:extLst>
          </p:cNvPr>
          <p:cNvSpPr txBox="1"/>
          <p:nvPr/>
        </p:nvSpPr>
        <p:spPr>
          <a:xfrm>
            <a:off x="5897475" y="6397682"/>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22</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C241042-FAD5-4212-9BDB-4D1ECB693701}"/>
              </a:ext>
            </a:extLst>
          </p:cNvPr>
          <p:cNvSpPr txBox="1"/>
          <p:nvPr/>
        </p:nvSpPr>
        <p:spPr>
          <a:xfrm>
            <a:off x="6251676" y="6383771"/>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32</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06079E24-1E6E-4B67-B381-B00684CD1A57}"/>
              </a:ext>
            </a:extLst>
          </p:cNvPr>
          <p:cNvSpPr txBox="1"/>
          <p:nvPr/>
        </p:nvSpPr>
        <p:spPr>
          <a:xfrm>
            <a:off x="7175506" y="6397682"/>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R4</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93266F3-5783-41A2-BF96-88638FCF576E}"/>
              </a:ext>
            </a:extLst>
          </p:cNvPr>
          <p:cNvSpPr txBox="1"/>
          <p:nvPr/>
        </p:nvSpPr>
        <p:spPr>
          <a:xfrm>
            <a:off x="7554541" y="6397682"/>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7</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9633E2C5-349A-4EFC-8465-7FD7E53D98C2}"/>
              </a:ext>
            </a:extLst>
          </p:cNvPr>
          <p:cNvSpPr txBox="1"/>
          <p:nvPr/>
        </p:nvSpPr>
        <p:spPr>
          <a:xfrm>
            <a:off x="7942105" y="6391586"/>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12</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856D5793-2858-42F4-8B96-1F8DF774C6C7}"/>
              </a:ext>
            </a:extLst>
          </p:cNvPr>
          <p:cNvSpPr txBox="1"/>
          <p:nvPr/>
        </p:nvSpPr>
        <p:spPr>
          <a:xfrm>
            <a:off x="8374921" y="6397682"/>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22</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8374F6F-853D-4598-8160-A35E558478A7}"/>
              </a:ext>
            </a:extLst>
          </p:cNvPr>
          <p:cNvSpPr txBox="1"/>
          <p:nvPr/>
        </p:nvSpPr>
        <p:spPr>
          <a:xfrm>
            <a:off x="8807739" y="6392488"/>
            <a:ext cx="409192" cy="253916"/>
          </a:xfrm>
          <a:prstGeom prst="rect">
            <a:avLst/>
          </a:prstGeom>
          <a:noFill/>
        </p:spPr>
        <p:txBody>
          <a:bodyPr wrap="square" rtlCol="0">
            <a:spAutoFit/>
          </a:bodyPr>
          <a:lstStyle/>
          <a:p>
            <a:pPr algn="ct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32</a:t>
            </a:r>
            <a:endParaRPr lang="ja-JP" altLang="en-US"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3" name="スライド番号プレースホルダー 1">
            <a:extLst>
              <a:ext uri="{FF2B5EF4-FFF2-40B4-BE49-F238E27FC236}">
                <a16:creationId xmlns:a16="http://schemas.microsoft.com/office/drawing/2014/main" id="{A2E3B003-7CFB-47AB-A61C-3FF091E552A7}"/>
              </a:ext>
            </a:extLst>
          </p:cNvPr>
          <p:cNvSpPr txBox="1">
            <a:spLocks/>
          </p:cNvSpPr>
          <p:nvPr/>
        </p:nvSpPr>
        <p:spPr>
          <a:xfrm>
            <a:off x="7677150" y="6514070"/>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0264393-7457-4B7D-B73A-62AB858859B2}" type="slidenum">
              <a:rPr lang="ja-JP" altLang="en-US" sz="1600" b="1" smtClean="0">
                <a:latin typeface="Meiryo UI" panose="020B0604030504040204" pitchFamily="50" charset="-128"/>
                <a:ea typeface="Meiryo UI" panose="020B0604030504040204" pitchFamily="50" charset="-128"/>
              </a:rPr>
              <a:pPr/>
              <a:t>10</a:t>
            </a:fld>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180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263747" y="598379"/>
            <a:ext cx="4272323" cy="715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600" b="1" spc="569" dirty="0">
                <a:solidFill>
                  <a:schemeClr val="tx1"/>
                </a:solidFill>
                <a:latin typeface="+mn-ea"/>
              </a:rPr>
              <a:t>目次</a:t>
            </a:r>
            <a:endParaRPr lang="en-US" altLang="ja-JP" sz="2600" b="1" spc="569" dirty="0">
              <a:solidFill>
                <a:schemeClr val="tx1"/>
              </a:solidFill>
              <a:latin typeface="+mn-ea"/>
            </a:endParaRPr>
          </a:p>
        </p:txBody>
      </p:sp>
      <p:cxnSp>
        <p:nvCxnSpPr>
          <p:cNvPr id="69" name="直線コネクタ 68"/>
          <p:cNvCxnSpPr>
            <a:cxnSpLocks/>
          </p:cNvCxnSpPr>
          <p:nvPr/>
        </p:nvCxnSpPr>
        <p:spPr>
          <a:xfrm>
            <a:off x="274236" y="1308684"/>
            <a:ext cx="92560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AEC77361-BA69-4B0D-B1FE-8D41FCB53208}"/>
              </a:ext>
            </a:extLst>
          </p:cNvPr>
          <p:cNvSpPr/>
          <p:nvPr/>
        </p:nvSpPr>
        <p:spPr>
          <a:xfrm>
            <a:off x="378372" y="2026013"/>
            <a:ext cx="9317421" cy="2799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229000"/>
              </a:lnSpc>
            </a:pPr>
            <a:r>
              <a:rPr lang="ja-JP" altLang="en-US" sz="2000" b="1" spc="569" dirty="0">
                <a:solidFill>
                  <a:schemeClr val="tx1"/>
                </a:solidFill>
                <a:latin typeface="+mn-ea"/>
              </a:rPr>
              <a:t>１　大阪はびきの医療センターにおける検討状況</a:t>
            </a:r>
            <a:endParaRPr lang="en-US" altLang="ja-JP" sz="2000" b="1" spc="569" dirty="0">
              <a:solidFill>
                <a:schemeClr val="tx1"/>
              </a:solidFill>
              <a:latin typeface="+mn-ea"/>
            </a:endParaRPr>
          </a:p>
          <a:p>
            <a:pPr>
              <a:lnSpc>
                <a:spcPct val="229000"/>
              </a:lnSpc>
            </a:pPr>
            <a:r>
              <a:rPr lang="ja-JP" altLang="en-US" sz="2000" b="1" spc="569" dirty="0">
                <a:solidFill>
                  <a:schemeClr val="tx1"/>
                </a:solidFill>
                <a:latin typeface="+mn-ea"/>
              </a:rPr>
              <a:t>２　大阪精神医療センターにおける検討状況</a:t>
            </a:r>
            <a:endParaRPr lang="en-US" altLang="ja-JP" sz="2000" b="1" spc="569" dirty="0">
              <a:solidFill>
                <a:schemeClr val="tx1"/>
              </a:solidFill>
              <a:latin typeface="+mn-ea"/>
            </a:endParaRPr>
          </a:p>
        </p:txBody>
      </p:sp>
      <p:sp>
        <p:nvSpPr>
          <p:cNvPr id="10" name="スライド番号プレースホルダー 1">
            <a:extLst>
              <a:ext uri="{FF2B5EF4-FFF2-40B4-BE49-F238E27FC236}">
                <a16:creationId xmlns:a16="http://schemas.microsoft.com/office/drawing/2014/main" id="{A2D8F80B-89BB-44EF-8038-E1F0B0BC8202}"/>
              </a:ext>
            </a:extLst>
          </p:cNvPr>
          <p:cNvSpPr>
            <a:spLocks noGrp="1"/>
          </p:cNvSpPr>
          <p:nvPr>
            <p:ph type="sldNum" sz="quarter" idx="12"/>
          </p:nvPr>
        </p:nvSpPr>
        <p:spPr>
          <a:xfrm>
            <a:off x="7677150" y="6356351"/>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2</a:t>
            </a:fld>
            <a:endParaRPr kumimoji="1" lang="ja-JP" altLang="en-US" sz="1600"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326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98A10D55-E689-4D6C-95AF-2CD2F2FB47ED}"/>
              </a:ext>
            </a:extLst>
          </p:cNvPr>
          <p:cNvGraphicFramePr>
            <a:graphicFrameLocks/>
          </p:cNvGraphicFramePr>
          <p:nvPr>
            <p:extLst>
              <p:ext uri="{D42A27DB-BD31-4B8C-83A1-F6EECF244321}">
                <p14:modId xmlns:p14="http://schemas.microsoft.com/office/powerpoint/2010/main" val="4104464689"/>
              </p:ext>
            </p:extLst>
          </p:nvPr>
        </p:nvGraphicFramePr>
        <p:xfrm>
          <a:off x="3439954" y="3048743"/>
          <a:ext cx="3000836" cy="2939452"/>
        </p:xfrm>
        <a:graphic>
          <a:graphicData uri="http://schemas.openxmlformats.org/drawingml/2006/chart">
            <c:chart xmlns:c="http://schemas.openxmlformats.org/drawingml/2006/chart" xmlns:r="http://schemas.openxmlformats.org/officeDocument/2006/relationships" r:id="rId2"/>
          </a:graphicData>
        </a:graphic>
      </p:graphicFrame>
      <p:sp>
        <p:nvSpPr>
          <p:cNvPr id="16" name="正方形/長方形 15">
            <a:extLst>
              <a:ext uri="{FF2B5EF4-FFF2-40B4-BE49-F238E27FC236}">
                <a16:creationId xmlns:a16="http://schemas.microsoft.com/office/drawing/2014/main" id="{795A8DEF-E430-4BC7-A08D-662FE543C91F}"/>
              </a:ext>
            </a:extLst>
          </p:cNvPr>
          <p:cNvSpPr/>
          <p:nvPr/>
        </p:nvSpPr>
        <p:spPr>
          <a:xfrm>
            <a:off x="-8154" y="-5884"/>
            <a:ext cx="9922308"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１．大阪はびきの医療センターの概要</a:t>
            </a:r>
          </a:p>
        </p:txBody>
      </p:sp>
      <p:graphicFrame>
        <p:nvGraphicFramePr>
          <p:cNvPr id="11" name="グラフ 10">
            <a:extLst>
              <a:ext uri="{FF2B5EF4-FFF2-40B4-BE49-F238E27FC236}">
                <a16:creationId xmlns:a16="http://schemas.microsoft.com/office/drawing/2014/main" id="{ED655C84-9EB9-45DF-A341-019A3F9195B0}"/>
              </a:ext>
            </a:extLst>
          </p:cNvPr>
          <p:cNvGraphicFramePr>
            <a:graphicFrameLocks/>
          </p:cNvGraphicFramePr>
          <p:nvPr>
            <p:extLst>
              <p:ext uri="{D42A27DB-BD31-4B8C-83A1-F6EECF244321}">
                <p14:modId xmlns:p14="http://schemas.microsoft.com/office/powerpoint/2010/main" val="105345017"/>
              </p:ext>
            </p:extLst>
          </p:nvPr>
        </p:nvGraphicFramePr>
        <p:xfrm>
          <a:off x="6551976" y="3048743"/>
          <a:ext cx="3340499" cy="2939452"/>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87E7E3C7-1FA2-4553-AC66-19158FFBEBB5}"/>
              </a:ext>
            </a:extLst>
          </p:cNvPr>
          <p:cNvSpPr/>
          <p:nvPr/>
        </p:nvSpPr>
        <p:spPr>
          <a:xfrm>
            <a:off x="0" y="338213"/>
            <a:ext cx="9906000" cy="177478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600" dirty="0">
                <a:solidFill>
                  <a:schemeClr val="tx1"/>
                </a:solidFill>
                <a:latin typeface="Meiryo UI" panose="020B0604030504040204" pitchFamily="50" charset="-128"/>
                <a:ea typeface="Meiryo UI" panose="020B0604030504040204" pitchFamily="50" charset="-128"/>
              </a:rPr>
              <a:t>○ 新病院開院に伴い、従来の呼吸器・アレルギー等に加え泌尿器科・整形外科等の診療科を拡充、総合病院化に向</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け取り組み、救急搬送・手術・分娩件数は順調に増加</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000"/>
              </a:lnSpc>
            </a:pP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600" dirty="0">
                <a:solidFill>
                  <a:schemeClr val="tx1"/>
                </a:solidFill>
                <a:latin typeface="Meiryo UI" panose="020B0604030504040204" pitchFamily="50" charset="-128"/>
                <a:ea typeface="Meiryo UI" panose="020B0604030504040204" pitchFamily="50" charset="-128"/>
              </a:rPr>
              <a:t>○ コロナ禍では、多数の中等症患者の受入やコロナ患者の分娩・透析への対応等大きな役割を果たした一方で、</a:t>
            </a:r>
            <a:r>
              <a:rPr lang="ja-JP" altLang="en-US" sz="1600" b="1" u="sng" dirty="0">
                <a:solidFill>
                  <a:schemeClr val="tx1"/>
                </a:solidFill>
                <a:latin typeface="Meiryo UI" panose="020B0604030504040204" pitchFamily="50" charset="-128"/>
                <a:ea typeface="Meiryo UI" panose="020B0604030504040204" pitchFamily="50" charset="-128"/>
              </a:rPr>
              <a:t>病床利  </a:t>
            </a:r>
            <a:endParaRPr lang="en-US" altLang="ja-JP" sz="1600" b="1" u="sng" dirty="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用率は大きく低下し、医療の高度化・低侵襲化に伴う平均在院日数の短縮、がん治療等における外来医療の充実</a:t>
            </a:r>
            <a:endParaRPr lang="en-US" altLang="ja-JP" sz="1600" b="1" u="sng" dirty="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など、入院需要自体が減少したことで、依然としてコロナ前の水準には戻っていない</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graphicFrame>
        <p:nvGraphicFramePr>
          <p:cNvPr id="18" name="グラフ 17">
            <a:extLst>
              <a:ext uri="{FF2B5EF4-FFF2-40B4-BE49-F238E27FC236}">
                <a16:creationId xmlns:a16="http://schemas.microsoft.com/office/drawing/2014/main" id="{C398CB01-F17C-44CD-8D6C-E20A0E58A583}"/>
              </a:ext>
            </a:extLst>
          </p:cNvPr>
          <p:cNvGraphicFramePr>
            <a:graphicFrameLocks/>
          </p:cNvGraphicFramePr>
          <p:nvPr>
            <p:extLst>
              <p:ext uri="{D42A27DB-BD31-4B8C-83A1-F6EECF244321}">
                <p14:modId xmlns:p14="http://schemas.microsoft.com/office/powerpoint/2010/main" val="708518532"/>
              </p:ext>
            </p:extLst>
          </p:nvPr>
        </p:nvGraphicFramePr>
        <p:xfrm>
          <a:off x="13525" y="2884482"/>
          <a:ext cx="3207684" cy="3023408"/>
        </p:xfrm>
        <a:graphic>
          <a:graphicData uri="http://schemas.openxmlformats.org/drawingml/2006/chart">
            <c:chart xmlns:c="http://schemas.openxmlformats.org/drawingml/2006/chart" xmlns:r="http://schemas.openxmlformats.org/officeDocument/2006/relationships" r:id="rId4"/>
          </a:graphicData>
        </a:graphic>
      </p:graphicFrame>
      <p:sp>
        <p:nvSpPr>
          <p:cNvPr id="19" name="矢印: 右 18">
            <a:extLst>
              <a:ext uri="{FF2B5EF4-FFF2-40B4-BE49-F238E27FC236}">
                <a16:creationId xmlns:a16="http://schemas.microsoft.com/office/drawing/2014/main" id="{2CC4A2F5-096A-4698-BFB8-610148C16174}"/>
              </a:ext>
            </a:extLst>
          </p:cNvPr>
          <p:cNvSpPr/>
          <p:nvPr/>
        </p:nvSpPr>
        <p:spPr>
          <a:xfrm rot="17644359" flipV="1">
            <a:off x="540236" y="3966488"/>
            <a:ext cx="761505" cy="217345"/>
          </a:xfrm>
          <a:prstGeom prst="rightArrow">
            <a:avLst/>
          </a:prstGeom>
          <a:solidFill>
            <a:schemeClr val="accent2">
              <a:alpha val="6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3"/>
          </a:p>
        </p:txBody>
      </p:sp>
      <p:sp>
        <p:nvSpPr>
          <p:cNvPr id="20" name="矢印: 右 19">
            <a:extLst>
              <a:ext uri="{FF2B5EF4-FFF2-40B4-BE49-F238E27FC236}">
                <a16:creationId xmlns:a16="http://schemas.microsoft.com/office/drawing/2014/main" id="{056F64F4-29A0-4B12-86B6-48CD8890AEE3}"/>
              </a:ext>
            </a:extLst>
          </p:cNvPr>
          <p:cNvSpPr/>
          <p:nvPr/>
        </p:nvSpPr>
        <p:spPr>
          <a:xfrm rot="19667011" flipV="1">
            <a:off x="1593633" y="3463346"/>
            <a:ext cx="407875" cy="204013"/>
          </a:xfrm>
          <a:prstGeom prst="rightArrow">
            <a:avLst/>
          </a:prstGeom>
          <a:solidFill>
            <a:schemeClr val="accent2">
              <a:alpha val="6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3"/>
          </a:p>
        </p:txBody>
      </p:sp>
      <p:sp>
        <p:nvSpPr>
          <p:cNvPr id="21" name="矢印: 右 20">
            <a:extLst>
              <a:ext uri="{FF2B5EF4-FFF2-40B4-BE49-F238E27FC236}">
                <a16:creationId xmlns:a16="http://schemas.microsoft.com/office/drawing/2014/main" id="{D07769B7-F540-4033-8473-CE13BE26A38E}"/>
              </a:ext>
            </a:extLst>
          </p:cNvPr>
          <p:cNvSpPr/>
          <p:nvPr/>
        </p:nvSpPr>
        <p:spPr>
          <a:xfrm rot="20834887" flipV="1">
            <a:off x="2605814" y="4686244"/>
            <a:ext cx="324000" cy="206448"/>
          </a:xfrm>
          <a:prstGeom prst="rightArrow">
            <a:avLst/>
          </a:prstGeom>
          <a:solidFill>
            <a:schemeClr val="accent2">
              <a:alpha val="6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3"/>
          </a:p>
        </p:txBody>
      </p:sp>
      <p:sp>
        <p:nvSpPr>
          <p:cNvPr id="22" name="テキスト ボックス 21">
            <a:extLst>
              <a:ext uri="{FF2B5EF4-FFF2-40B4-BE49-F238E27FC236}">
                <a16:creationId xmlns:a16="http://schemas.microsoft.com/office/drawing/2014/main" id="{72269FA8-B153-4E2E-899E-B3D24C4A2937}"/>
              </a:ext>
            </a:extLst>
          </p:cNvPr>
          <p:cNvSpPr txBox="1"/>
          <p:nvPr/>
        </p:nvSpPr>
        <p:spPr>
          <a:xfrm>
            <a:off x="658253" y="2534786"/>
            <a:ext cx="260330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救急搬送件数等の推移</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R1</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R6</a:t>
            </a:r>
            <a:r>
              <a:rPr lang="ja-JP" altLang="en-US" sz="9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131D0A4-6DC9-4D8C-A54C-EBFC981E8EB8}"/>
              </a:ext>
            </a:extLst>
          </p:cNvPr>
          <p:cNvSpPr txBox="1"/>
          <p:nvPr/>
        </p:nvSpPr>
        <p:spPr>
          <a:xfrm>
            <a:off x="3761660" y="2570590"/>
            <a:ext cx="2362200"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入院料別病床利用率の推移</a:t>
            </a:r>
          </a:p>
        </p:txBody>
      </p:sp>
      <p:sp>
        <p:nvSpPr>
          <p:cNvPr id="24" name="テキスト ボックス 23">
            <a:extLst>
              <a:ext uri="{FF2B5EF4-FFF2-40B4-BE49-F238E27FC236}">
                <a16:creationId xmlns:a16="http://schemas.microsoft.com/office/drawing/2014/main" id="{1A2C3B22-8A30-4FB0-94DB-083BF39045F9}"/>
              </a:ext>
            </a:extLst>
          </p:cNvPr>
          <p:cNvSpPr txBox="1"/>
          <p:nvPr/>
        </p:nvSpPr>
        <p:spPr>
          <a:xfrm>
            <a:off x="250157" y="3134770"/>
            <a:ext cx="330514" cy="215444"/>
          </a:xfrm>
          <a:prstGeom prst="rect">
            <a:avLst/>
          </a:prstGeom>
          <a:noFill/>
        </p:spPr>
        <p:txBody>
          <a:bodyPr wrap="square" rtlCol="0">
            <a:spAutoFit/>
          </a:bodyPr>
          <a:lstStyle/>
          <a:p>
            <a:pPr algn="ctr"/>
            <a:r>
              <a:rPr lang="ja-JP" altLang="en-US" sz="800" dirty="0">
                <a:solidFill>
                  <a:schemeClr val="tx1">
                    <a:lumMod val="50000"/>
                    <a:lumOff val="50000"/>
                  </a:schemeClr>
                </a:solidFill>
                <a:latin typeface="Meiryo UI" panose="020B0604030504040204" pitchFamily="50" charset="-128"/>
                <a:ea typeface="Meiryo UI" panose="020B0604030504040204" pitchFamily="50" charset="-128"/>
              </a:rPr>
              <a:t>件</a:t>
            </a:r>
          </a:p>
        </p:txBody>
      </p:sp>
      <p:sp>
        <p:nvSpPr>
          <p:cNvPr id="25" name="テキスト ボックス 24">
            <a:extLst>
              <a:ext uri="{FF2B5EF4-FFF2-40B4-BE49-F238E27FC236}">
                <a16:creationId xmlns:a16="http://schemas.microsoft.com/office/drawing/2014/main" id="{30C4C3B2-2388-47C1-8194-0E22C9FFA719}"/>
              </a:ext>
            </a:extLst>
          </p:cNvPr>
          <p:cNvSpPr txBox="1"/>
          <p:nvPr/>
        </p:nvSpPr>
        <p:spPr>
          <a:xfrm>
            <a:off x="6001579" y="4114766"/>
            <a:ext cx="585355" cy="215444"/>
          </a:xfrm>
          <a:prstGeom prst="rect">
            <a:avLst/>
          </a:prstGeom>
          <a:noFill/>
        </p:spPr>
        <p:txBody>
          <a:bodyPr wrap="square" rtlCol="0">
            <a:spAutoFit/>
          </a:bodyPr>
          <a:lstStyle/>
          <a:p>
            <a:pPr algn="ctr"/>
            <a:r>
              <a:rPr lang="en-US" altLang="ja-JP" sz="800" dirty="0">
                <a:solidFill>
                  <a:schemeClr val="tx1">
                    <a:lumMod val="65000"/>
                    <a:lumOff val="35000"/>
                  </a:schemeClr>
                </a:solidFill>
                <a:latin typeface="Meiryo UI" panose="020B0604030504040204" pitchFamily="50" charset="-128"/>
                <a:ea typeface="Meiryo UI" panose="020B0604030504040204" pitchFamily="50" charset="-128"/>
              </a:rPr>
              <a:t>295</a:t>
            </a:r>
            <a:r>
              <a:rPr lang="ja-JP" altLang="en-US" sz="800" dirty="0">
                <a:solidFill>
                  <a:schemeClr val="tx1">
                    <a:lumMod val="65000"/>
                    <a:lumOff val="35000"/>
                  </a:schemeClr>
                </a:solidFill>
                <a:latin typeface="Meiryo UI" panose="020B0604030504040204" pitchFamily="50" charset="-128"/>
                <a:ea typeface="Meiryo UI" panose="020B0604030504040204" pitchFamily="50" charset="-128"/>
              </a:rPr>
              <a:t>床</a:t>
            </a:r>
          </a:p>
        </p:txBody>
      </p:sp>
      <p:sp>
        <p:nvSpPr>
          <p:cNvPr id="26" name="テキスト ボックス 25">
            <a:extLst>
              <a:ext uri="{FF2B5EF4-FFF2-40B4-BE49-F238E27FC236}">
                <a16:creationId xmlns:a16="http://schemas.microsoft.com/office/drawing/2014/main" id="{A446054D-B93A-47B8-8643-9C32D4D78FA1}"/>
              </a:ext>
            </a:extLst>
          </p:cNvPr>
          <p:cNvSpPr txBox="1"/>
          <p:nvPr/>
        </p:nvSpPr>
        <p:spPr>
          <a:xfrm>
            <a:off x="6033828" y="4600675"/>
            <a:ext cx="585355" cy="215444"/>
          </a:xfrm>
          <a:prstGeom prst="rect">
            <a:avLst/>
          </a:prstGeom>
          <a:noFill/>
        </p:spPr>
        <p:txBody>
          <a:bodyPr wrap="square" rtlCol="0">
            <a:spAutoFit/>
          </a:bodyPr>
          <a:lstStyle/>
          <a:p>
            <a:pPr algn="ctr"/>
            <a:r>
              <a:rPr lang="en-US" altLang="ja-JP" sz="800" dirty="0">
                <a:solidFill>
                  <a:schemeClr val="tx1">
                    <a:lumMod val="65000"/>
                    <a:lumOff val="35000"/>
                  </a:schemeClr>
                </a:solidFill>
                <a:latin typeface="Meiryo UI" panose="020B0604030504040204" pitchFamily="50" charset="-128"/>
                <a:ea typeface="Meiryo UI" panose="020B0604030504040204" pitchFamily="50" charset="-128"/>
              </a:rPr>
              <a:t>16</a:t>
            </a:r>
            <a:r>
              <a:rPr lang="ja-JP" altLang="en-US" sz="800" dirty="0">
                <a:solidFill>
                  <a:schemeClr val="tx1">
                    <a:lumMod val="65000"/>
                    <a:lumOff val="35000"/>
                  </a:schemeClr>
                </a:solidFill>
                <a:latin typeface="Meiryo UI" panose="020B0604030504040204" pitchFamily="50" charset="-128"/>
                <a:ea typeface="Meiryo UI" panose="020B0604030504040204" pitchFamily="50" charset="-128"/>
              </a:rPr>
              <a:t>床</a:t>
            </a:r>
          </a:p>
        </p:txBody>
      </p:sp>
      <p:grpSp>
        <p:nvGrpSpPr>
          <p:cNvPr id="28" name="グループ化 27">
            <a:extLst>
              <a:ext uri="{FF2B5EF4-FFF2-40B4-BE49-F238E27FC236}">
                <a16:creationId xmlns:a16="http://schemas.microsoft.com/office/drawing/2014/main" id="{EDB6E5CD-D6ED-4CB1-B1B0-DAA9F0629958}"/>
              </a:ext>
            </a:extLst>
          </p:cNvPr>
          <p:cNvGrpSpPr/>
          <p:nvPr/>
        </p:nvGrpSpPr>
        <p:grpSpPr>
          <a:xfrm>
            <a:off x="2478771" y="4173087"/>
            <a:ext cx="542363" cy="459163"/>
            <a:chOff x="2719731" y="5210275"/>
            <a:chExt cx="542363" cy="459163"/>
          </a:xfrm>
        </p:grpSpPr>
        <p:sp>
          <p:nvSpPr>
            <p:cNvPr id="29" name="吹き出し: 円形 28">
              <a:extLst>
                <a:ext uri="{FF2B5EF4-FFF2-40B4-BE49-F238E27FC236}">
                  <a16:creationId xmlns:a16="http://schemas.microsoft.com/office/drawing/2014/main" id="{D936C011-1229-4D9B-AD31-5C0891194F5F}"/>
                </a:ext>
              </a:extLst>
            </p:cNvPr>
            <p:cNvSpPr/>
            <p:nvPr/>
          </p:nvSpPr>
          <p:spPr>
            <a:xfrm>
              <a:off x="2760640" y="5210275"/>
              <a:ext cx="477144" cy="459163"/>
            </a:xfrm>
            <a:prstGeom prst="wedgeEllipseCallout">
              <a:avLst>
                <a:gd name="adj1" fmla="val 37054"/>
                <a:gd name="adj2" fmla="val 60579"/>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CCC511DA-9144-49AD-B694-B8F5F8D530CF}"/>
                </a:ext>
              </a:extLst>
            </p:cNvPr>
            <p:cNvSpPr txBox="1"/>
            <p:nvPr/>
          </p:nvSpPr>
          <p:spPr>
            <a:xfrm>
              <a:off x="2719731" y="5256435"/>
              <a:ext cx="542363" cy="338554"/>
            </a:xfrm>
            <a:prstGeom prst="rect">
              <a:avLst/>
            </a:prstGeom>
            <a:noFill/>
          </p:spPr>
          <p:txBody>
            <a:bodyPr wrap="square" rtlCol="0">
              <a:spAutoFit/>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rPr>
                <a:t>圏域</a:t>
              </a:r>
              <a:endParaRPr kumimoji="1" lang="en-US" altLang="ja-JP" sz="700" b="1" dirty="0">
                <a:solidFill>
                  <a:schemeClr val="bg1"/>
                </a:solidFill>
                <a:latin typeface="Meiryo UI" panose="020B0604030504040204" pitchFamily="50" charset="-128"/>
                <a:ea typeface="Meiryo UI" panose="020B0604030504040204" pitchFamily="50" charset="-128"/>
              </a:endParaRPr>
            </a:p>
            <a:p>
              <a:pPr algn="ctr"/>
              <a:r>
                <a:rPr lang="en-US" altLang="ja-JP" sz="900" b="1" dirty="0">
                  <a:solidFill>
                    <a:schemeClr val="bg1"/>
                  </a:solidFill>
                  <a:latin typeface="Meiryo UI" panose="020B0604030504040204" pitchFamily="50" charset="-128"/>
                  <a:ea typeface="Meiryo UI" panose="020B0604030504040204" pitchFamily="50" charset="-128"/>
                </a:rPr>
                <a:t>No.1</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grpSp>
      <p:sp>
        <p:nvSpPr>
          <p:cNvPr id="31" name="テキスト ボックス 30">
            <a:extLst>
              <a:ext uri="{FF2B5EF4-FFF2-40B4-BE49-F238E27FC236}">
                <a16:creationId xmlns:a16="http://schemas.microsoft.com/office/drawing/2014/main" id="{0DB69D23-3BED-4984-9530-59FF8EEFE9CF}"/>
              </a:ext>
            </a:extLst>
          </p:cNvPr>
          <p:cNvSpPr txBox="1"/>
          <p:nvPr/>
        </p:nvSpPr>
        <p:spPr>
          <a:xfrm>
            <a:off x="553976" y="5535703"/>
            <a:ext cx="330514" cy="215444"/>
          </a:xfrm>
          <a:prstGeom prst="rect">
            <a:avLst/>
          </a:prstGeom>
          <a:noFill/>
        </p:spPr>
        <p:txBody>
          <a:bodyPr wrap="square" rtlCol="0">
            <a:spAutoFit/>
          </a:bodyPr>
          <a:lstStyle/>
          <a:p>
            <a:pPr algn="ctr"/>
            <a:r>
              <a:rPr lang="en-US" altLang="ja-JP" sz="800" dirty="0">
                <a:solidFill>
                  <a:schemeClr val="tx1">
                    <a:lumMod val="50000"/>
                    <a:lumOff val="50000"/>
                  </a:schemeClr>
                </a:solidFill>
                <a:latin typeface="Meiryo UI" panose="020B0604030504040204" pitchFamily="50" charset="-128"/>
                <a:ea typeface="Meiryo UI" panose="020B0604030504040204" pitchFamily="50" charset="-128"/>
              </a:rPr>
              <a:t>R1</a:t>
            </a:r>
            <a:endParaRPr lang="ja-JP" altLang="en-US" sz="8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C2DA98-090F-49D6-A10B-80D03BEA616B}"/>
              </a:ext>
            </a:extLst>
          </p:cNvPr>
          <p:cNvSpPr txBox="1"/>
          <p:nvPr/>
        </p:nvSpPr>
        <p:spPr>
          <a:xfrm>
            <a:off x="2319174" y="5529394"/>
            <a:ext cx="330514" cy="215444"/>
          </a:xfrm>
          <a:prstGeom prst="rect">
            <a:avLst/>
          </a:prstGeom>
          <a:noFill/>
        </p:spPr>
        <p:txBody>
          <a:bodyPr wrap="square" rtlCol="0">
            <a:spAutoFit/>
          </a:bodyPr>
          <a:lstStyle/>
          <a:p>
            <a:pPr algn="ctr"/>
            <a:r>
              <a:rPr lang="en-US" altLang="ja-JP" sz="800" dirty="0">
                <a:solidFill>
                  <a:schemeClr val="tx1">
                    <a:lumMod val="50000"/>
                    <a:lumOff val="50000"/>
                  </a:schemeClr>
                </a:solidFill>
                <a:latin typeface="Meiryo UI" panose="020B0604030504040204" pitchFamily="50" charset="-128"/>
                <a:ea typeface="Meiryo UI" panose="020B0604030504040204" pitchFamily="50" charset="-128"/>
              </a:rPr>
              <a:t>R1</a:t>
            </a:r>
            <a:endParaRPr lang="ja-JP" altLang="en-US" sz="8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EDBFB55-F4B8-4AB0-9202-799D86599301}"/>
              </a:ext>
            </a:extLst>
          </p:cNvPr>
          <p:cNvSpPr txBox="1"/>
          <p:nvPr/>
        </p:nvSpPr>
        <p:spPr>
          <a:xfrm>
            <a:off x="1438793" y="5529391"/>
            <a:ext cx="330514" cy="215444"/>
          </a:xfrm>
          <a:prstGeom prst="rect">
            <a:avLst/>
          </a:prstGeom>
          <a:noFill/>
        </p:spPr>
        <p:txBody>
          <a:bodyPr wrap="square" rtlCol="0">
            <a:spAutoFit/>
          </a:bodyPr>
          <a:lstStyle/>
          <a:p>
            <a:pPr algn="ctr"/>
            <a:r>
              <a:rPr lang="en-US" altLang="ja-JP" sz="800" dirty="0">
                <a:solidFill>
                  <a:schemeClr val="tx1">
                    <a:lumMod val="50000"/>
                    <a:lumOff val="50000"/>
                  </a:schemeClr>
                </a:solidFill>
                <a:latin typeface="Meiryo UI" panose="020B0604030504040204" pitchFamily="50" charset="-128"/>
                <a:ea typeface="Meiryo UI" panose="020B0604030504040204" pitchFamily="50" charset="-128"/>
              </a:rPr>
              <a:t>R1</a:t>
            </a:r>
            <a:endParaRPr lang="ja-JP" altLang="en-US" sz="8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4C58ECCC-5A1D-46C6-BFCE-57F7251B132A}"/>
              </a:ext>
            </a:extLst>
          </p:cNvPr>
          <p:cNvSpPr txBox="1"/>
          <p:nvPr/>
        </p:nvSpPr>
        <p:spPr>
          <a:xfrm>
            <a:off x="2915340" y="5529392"/>
            <a:ext cx="330514" cy="215444"/>
          </a:xfrm>
          <a:prstGeom prst="rect">
            <a:avLst/>
          </a:prstGeom>
          <a:noFill/>
        </p:spPr>
        <p:txBody>
          <a:bodyPr wrap="square" rtlCol="0">
            <a:spAutoFit/>
          </a:bodyPr>
          <a:lstStyle/>
          <a:p>
            <a:pPr algn="ctr"/>
            <a:r>
              <a:rPr lang="en-US" altLang="ja-JP" sz="800" dirty="0">
                <a:solidFill>
                  <a:schemeClr val="tx1">
                    <a:lumMod val="50000"/>
                    <a:lumOff val="50000"/>
                  </a:schemeClr>
                </a:solidFill>
                <a:latin typeface="Meiryo UI" panose="020B0604030504040204" pitchFamily="50" charset="-128"/>
                <a:ea typeface="Meiryo UI" panose="020B0604030504040204" pitchFamily="50" charset="-128"/>
              </a:rPr>
              <a:t>R6</a:t>
            </a:r>
            <a:endParaRPr lang="ja-JP" altLang="en-US" sz="8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2973A18-A64D-4BBE-A7DC-F79C712C43BD}"/>
              </a:ext>
            </a:extLst>
          </p:cNvPr>
          <p:cNvSpPr txBox="1"/>
          <p:nvPr/>
        </p:nvSpPr>
        <p:spPr>
          <a:xfrm>
            <a:off x="2030412" y="5528883"/>
            <a:ext cx="330514" cy="215444"/>
          </a:xfrm>
          <a:prstGeom prst="rect">
            <a:avLst/>
          </a:prstGeom>
          <a:noFill/>
        </p:spPr>
        <p:txBody>
          <a:bodyPr wrap="square" rtlCol="0">
            <a:spAutoFit/>
          </a:bodyPr>
          <a:lstStyle/>
          <a:p>
            <a:pPr algn="ctr"/>
            <a:r>
              <a:rPr lang="en-US" altLang="ja-JP" sz="800" dirty="0">
                <a:solidFill>
                  <a:schemeClr val="tx1">
                    <a:lumMod val="50000"/>
                    <a:lumOff val="50000"/>
                  </a:schemeClr>
                </a:solidFill>
                <a:latin typeface="Meiryo UI" panose="020B0604030504040204" pitchFamily="50" charset="-128"/>
                <a:ea typeface="Meiryo UI" panose="020B0604030504040204" pitchFamily="50" charset="-128"/>
              </a:rPr>
              <a:t>R6</a:t>
            </a:r>
            <a:endParaRPr lang="ja-JP" altLang="en-US" sz="8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91821C42-1C58-47B6-81B0-6D28C13117FD}"/>
              </a:ext>
            </a:extLst>
          </p:cNvPr>
          <p:cNvSpPr txBox="1"/>
          <p:nvPr/>
        </p:nvSpPr>
        <p:spPr>
          <a:xfrm>
            <a:off x="1129484" y="5529397"/>
            <a:ext cx="330514" cy="215444"/>
          </a:xfrm>
          <a:prstGeom prst="rect">
            <a:avLst/>
          </a:prstGeom>
          <a:noFill/>
        </p:spPr>
        <p:txBody>
          <a:bodyPr wrap="square" rtlCol="0">
            <a:spAutoFit/>
          </a:bodyPr>
          <a:lstStyle/>
          <a:p>
            <a:pPr algn="ctr"/>
            <a:r>
              <a:rPr lang="en-US" altLang="ja-JP" sz="800" dirty="0">
                <a:solidFill>
                  <a:schemeClr val="tx1">
                    <a:lumMod val="50000"/>
                    <a:lumOff val="50000"/>
                  </a:schemeClr>
                </a:solidFill>
                <a:latin typeface="Meiryo UI" panose="020B0604030504040204" pitchFamily="50" charset="-128"/>
                <a:ea typeface="Meiryo UI" panose="020B0604030504040204" pitchFamily="50" charset="-128"/>
              </a:rPr>
              <a:t>R6</a:t>
            </a:r>
            <a:endParaRPr lang="ja-JP" altLang="en-US" sz="8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42B8C81-1CB8-4B88-A76B-1100F96C989B}"/>
              </a:ext>
            </a:extLst>
          </p:cNvPr>
          <p:cNvSpPr txBox="1"/>
          <p:nvPr/>
        </p:nvSpPr>
        <p:spPr>
          <a:xfrm>
            <a:off x="6767683" y="3242492"/>
            <a:ext cx="330514" cy="215444"/>
          </a:xfrm>
          <a:prstGeom prst="rect">
            <a:avLst/>
          </a:prstGeom>
          <a:noFill/>
        </p:spPr>
        <p:txBody>
          <a:bodyPr wrap="square" rtlCol="0">
            <a:spAutoFit/>
          </a:bodyPr>
          <a:lstStyle/>
          <a:p>
            <a:pPr algn="ctr"/>
            <a:r>
              <a:rPr lang="ja-JP" altLang="en-US" sz="800" dirty="0">
                <a:solidFill>
                  <a:schemeClr val="tx1">
                    <a:lumMod val="50000"/>
                    <a:lumOff val="50000"/>
                  </a:schemeClr>
                </a:solidFill>
                <a:latin typeface="Meiryo UI" panose="020B0604030504040204" pitchFamily="50" charset="-128"/>
                <a:ea typeface="Meiryo UI" panose="020B0604030504040204" pitchFamily="50" charset="-128"/>
              </a:rPr>
              <a:t>人</a:t>
            </a:r>
          </a:p>
        </p:txBody>
      </p:sp>
      <p:sp>
        <p:nvSpPr>
          <p:cNvPr id="38" name="テキスト ボックス 37">
            <a:extLst>
              <a:ext uri="{FF2B5EF4-FFF2-40B4-BE49-F238E27FC236}">
                <a16:creationId xmlns:a16="http://schemas.microsoft.com/office/drawing/2014/main" id="{D5390114-52D5-41DA-B06B-144D13225B20}"/>
              </a:ext>
            </a:extLst>
          </p:cNvPr>
          <p:cNvSpPr txBox="1"/>
          <p:nvPr/>
        </p:nvSpPr>
        <p:spPr>
          <a:xfrm>
            <a:off x="9604294" y="3218020"/>
            <a:ext cx="330514" cy="215444"/>
          </a:xfrm>
          <a:prstGeom prst="rect">
            <a:avLst/>
          </a:prstGeom>
          <a:noFill/>
        </p:spPr>
        <p:txBody>
          <a:bodyPr wrap="square" rtlCol="0">
            <a:spAutoFit/>
          </a:bodyPr>
          <a:lstStyle/>
          <a:p>
            <a:pPr algn="ctr"/>
            <a:r>
              <a:rPr lang="ja-JP" altLang="en-US" sz="800" dirty="0">
                <a:solidFill>
                  <a:schemeClr val="tx1">
                    <a:lumMod val="50000"/>
                    <a:lumOff val="50000"/>
                  </a:schemeClr>
                </a:solidFill>
                <a:latin typeface="Meiryo UI" panose="020B0604030504040204" pitchFamily="50" charset="-128"/>
                <a:ea typeface="Meiryo UI" panose="020B0604030504040204" pitchFamily="50" charset="-128"/>
              </a:rPr>
              <a:t>日</a:t>
            </a:r>
          </a:p>
        </p:txBody>
      </p:sp>
      <p:sp>
        <p:nvSpPr>
          <p:cNvPr id="39" name="テキスト ボックス 38">
            <a:extLst>
              <a:ext uri="{FF2B5EF4-FFF2-40B4-BE49-F238E27FC236}">
                <a16:creationId xmlns:a16="http://schemas.microsoft.com/office/drawing/2014/main" id="{CD898FB1-097B-4B65-A4D0-6B964AF9A7C1}"/>
              </a:ext>
            </a:extLst>
          </p:cNvPr>
          <p:cNvSpPr txBox="1"/>
          <p:nvPr/>
        </p:nvSpPr>
        <p:spPr>
          <a:xfrm>
            <a:off x="6767683" y="2570589"/>
            <a:ext cx="304408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新入院患者数・平均在院日数の推移</a:t>
            </a:r>
          </a:p>
        </p:txBody>
      </p:sp>
      <p:sp>
        <p:nvSpPr>
          <p:cNvPr id="40" name="スライド番号プレースホルダー 1">
            <a:extLst>
              <a:ext uri="{FF2B5EF4-FFF2-40B4-BE49-F238E27FC236}">
                <a16:creationId xmlns:a16="http://schemas.microsoft.com/office/drawing/2014/main" id="{2E41F812-641C-4930-ABA0-C146E5F4B5CD}"/>
              </a:ext>
            </a:extLst>
          </p:cNvPr>
          <p:cNvSpPr>
            <a:spLocks noGrp="1"/>
          </p:cNvSpPr>
          <p:nvPr>
            <p:ph type="sldNum" sz="quarter" idx="12"/>
          </p:nvPr>
        </p:nvSpPr>
        <p:spPr>
          <a:xfrm>
            <a:off x="7677150" y="6493222"/>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3</a:t>
            </a:fld>
            <a:endParaRPr kumimoji="1" lang="ja-JP" altLang="en-US" sz="1600" b="1"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35DB41D8-273E-4356-AABE-536743C6088B}"/>
              </a:ext>
            </a:extLst>
          </p:cNvPr>
          <p:cNvSpPr txBox="1"/>
          <p:nvPr/>
        </p:nvSpPr>
        <p:spPr>
          <a:xfrm>
            <a:off x="6440790" y="6224258"/>
            <a:ext cx="283279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：大阪はびきの医療センター診療実績より作成</a:t>
            </a:r>
            <a:endParaRPr lang="ja-JP" altLang="en-US" sz="8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0C8E537D-C188-424F-BA0E-E298FCFDAD81}"/>
              </a:ext>
            </a:extLst>
          </p:cNvPr>
          <p:cNvSpPr txBox="1"/>
          <p:nvPr/>
        </p:nvSpPr>
        <p:spPr>
          <a:xfrm>
            <a:off x="6033828" y="4322689"/>
            <a:ext cx="585355" cy="215444"/>
          </a:xfrm>
          <a:prstGeom prst="rect">
            <a:avLst/>
          </a:prstGeom>
          <a:noFill/>
        </p:spPr>
        <p:txBody>
          <a:bodyPr wrap="square" rtlCol="0">
            <a:spAutoFit/>
          </a:bodyPr>
          <a:lstStyle/>
          <a:p>
            <a:pPr algn="ctr"/>
            <a:r>
              <a:rPr lang="en-US" altLang="ja-JP" sz="800" dirty="0">
                <a:solidFill>
                  <a:schemeClr val="tx1">
                    <a:lumMod val="65000"/>
                    <a:lumOff val="35000"/>
                  </a:schemeClr>
                </a:solidFill>
                <a:latin typeface="Meiryo UI" panose="020B0604030504040204" pitchFamily="50" charset="-128"/>
                <a:ea typeface="Meiryo UI" panose="020B0604030504040204" pitchFamily="50" charset="-128"/>
              </a:rPr>
              <a:t>405</a:t>
            </a:r>
            <a:r>
              <a:rPr lang="ja-JP" altLang="en-US" sz="800" dirty="0">
                <a:solidFill>
                  <a:schemeClr val="tx1">
                    <a:lumMod val="65000"/>
                    <a:lumOff val="35000"/>
                  </a:schemeClr>
                </a:solidFill>
                <a:latin typeface="Meiryo UI" panose="020B0604030504040204" pitchFamily="50" charset="-128"/>
                <a:ea typeface="Meiryo UI" panose="020B0604030504040204" pitchFamily="50" charset="-128"/>
              </a:rPr>
              <a:t>床</a:t>
            </a:r>
          </a:p>
        </p:txBody>
      </p:sp>
    </p:spTree>
    <p:extLst>
      <p:ext uri="{BB962C8B-B14F-4D97-AF65-F5344CB8AC3E}">
        <p14:creationId xmlns:p14="http://schemas.microsoft.com/office/powerpoint/2010/main" val="404912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グラフ 65">
            <a:extLst>
              <a:ext uri="{FF2B5EF4-FFF2-40B4-BE49-F238E27FC236}">
                <a16:creationId xmlns:a16="http://schemas.microsoft.com/office/drawing/2014/main" id="{695EC59F-D325-4B1E-A7BF-16CEC648AC09}"/>
              </a:ext>
            </a:extLst>
          </p:cNvPr>
          <p:cNvGraphicFramePr>
            <a:graphicFrameLocks/>
          </p:cNvGraphicFramePr>
          <p:nvPr>
            <p:extLst>
              <p:ext uri="{D42A27DB-BD31-4B8C-83A1-F6EECF244321}">
                <p14:modId xmlns:p14="http://schemas.microsoft.com/office/powerpoint/2010/main" val="4220907482"/>
              </p:ext>
            </p:extLst>
          </p:nvPr>
        </p:nvGraphicFramePr>
        <p:xfrm>
          <a:off x="3618905" y="2629854"/>
          <a:ext cx="3311143" cy="3392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グラフ 47">
            <a:extLst>
              <a:ext uri="{FF2B5EF4-FFF2-40B4-BE49-F238E27FC236}">
                <a16:creationId xmlns:a16="http://schemas.microsoft.com/office/drawing/2014/main" id="{FDA6B570-991C-4307-B8C4-9A9F2057B7AE}"/>
              </a:ext>
            </a:extLst>
          </p:cNvPr>
          <p:cNvGraphicFramePr>
            <a:graphicFrameLocks/>
          </p:cNvGraphicFramePr>
          <p:nvPr>
            <p:extLst>
              <p:ext uri="{D42A27DB-BD31-4B8C-83A1-F6EECF244321}">
                <p14:modId xmlns:p14="http://schemas.microsoft.com/office/powerpoint/2010/main" val="1236837818"/>
              </p:ext>
            </p:extLst>
          </p:nvPr>
        </p:nvGraphicFramePr>
        <p:xfrm>
          <a:off x="-51857" y="2684836"/>
          <a:ext cx="3560654" cy="3531913"/>
        </p:xfrm>
        <a:graphic>
          <a:graphicData uri="http://schemas.openxmlformats.org/drawingml/2006/chart">
            <c:chart xmlns:c="http://schemas.openxmlformats.org/drawingml/2006/chart" xmlns:r="http://schemas.openxmlformats.org/officeDocument/2006/relationships" r:id="rId3"/>
          </a:graphicData>
        </a:graphic>
      </p:graphicFrame>
      <p:sp>
        <p:nvSpPr>
          <p:cNvPr id="51" name="テキスト ボックス 50">
            <a:extLst>
              <a:ext uri="{FF2B5EF4-FFF2-40B4-BE49-F238E27FC236}">
                <a16:creationId xmlns:a16="http://schemas.microsoft.com/office/drawing/2014/main" id="{66684CBC-BC55-4A45-ACB0-C6798C33F065}"/>
              </a:ext>
            </a:extLst>
          </p:cNvPr>
          <p:cNvSpPr txBox="1"/>
          <p:nvPr/>
        </p:nvSpPr>
        <p:spPr>
          <a:xfrm>
            <a:off x="3714404" y="6206378"/>
            <a:ext cx="3278277" cy="46166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：「人口推計</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令和４年</a:t>
            </a:r>
            <a:r>
              <a:rPr lang="en-US" altLang="ja-JP" sz="800" dirty="0">
                <a:latin typeface="Meiryo UI" panose="020B0604030504040204" pitchFamily="50" charset="-128"/>
                <a:ea typeface="Meiryo UI" panose="020B0604030504040204" pitchFamily="50" charset="-128"/>
                <a:sym typeface="Wingdings" panose="05000000000000000000" pitchFamily="2" charset="2"/>
              </a:rPr>
              <a:t>10</a:t>
            </a:r>
            <a:r>
              <a:rPr lang="ja-JP" altLang="en-US" sz="800" dirty="0">
                <a:latin typeface="Meiryo UI" panose="020B0604030504040204" pitchFamily="50" charset="-128"/>
                <a:ea typeface="Meiryo UI" panose="020B0604030504040204" pitchFamily="50" charset="-128"/>
                <a:sym typeface="Wingdings" panose="05000000000000000000" pitchFamily="2" charset="2"/>
              </a:rPr>
              <a:t>月</a:t>
            </a:r>
            <a:r>
              <a:rPr lang="en-US" altLang="ja-JP" sz="800" dirty="0">
                <a:latin typeface="Meiryo UI" panose="020B0604030504040204" pitchFamily="50" charset="-128"/>
                <a:ea typeface="Meiryo UI" panose="020B0604030504040204" pitchFamily="50" charset="-128"/>
                <a:sym typeface="Wingdings" panose="05000000000000000000" pitchFamily="2" charset="2"/>
              </a:rPr>
              <a:t>1</a:t>
            </a:r>
            <a:r>
              <a:rPr lang="ja-JP" altLang="en-US" sz="800" dirty="0">
                <a:latin typeface="Meiryo UI" panose="020B0604030504040204" pitchFamily="50" charset="-128"/>
                <a:ea typeface="Meiryo UI" panose="020B0604030504040204" pitchFamily="50" charset="-128"/>
                <a:sym typeface="Wingdings" panose="05000000000000000000" pitchFamily="2" charset="2"/>
              </a:rPr>
              <a:t>日現在</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総務省統計局</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、「救急救助の状況令和</a:t>
            </a:r>
            <a:r>
              <a:rPr lang="en-US" altLang="ja-JP" sz="800" dirty="0">
                <a:latin typeface="Meiryo UI" panose="020B0604030504040204" pitchFamily="50" charset="-128"/>
                <a:ea typeface="Meiryo UI" panose="020B0604030504040204" pitchFamily="50" charset="-128"/>
                <a:sym typeface="Wingdings" panose="05000000000000000000" pitchFamily="2" charset="2"/>
              </a:rPr>
              <a:t>5</a:t>
            </a:r>
            <a:r>
              <a:rPr lang="ja-JP" altLang="en-US" sz="800" dirty="0">
                <a:latin typeface="Meiryo UI" panose="020B0604030504040204" pitchFamily="50" charset="-128"/>
                <a:ea typeface="Meiryo UI" panose="020B0604030504040204" pitchFamily="50" charset="-128"/>
                <a:sym typeface="Wingdings" panose="05000000000000000000" pitchFamily="2" charset="2"/>
              </a:rPr>
              <a:t>年度版」</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総務省消防庁</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、「日本の将来人口推計</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令和</a:t>
            </a:r>
            <a:r>
              <a:rPr lang="en-US" altLang="ja-JP" sz="800" dirty="0">
                <a:latin typeface="Meiryo UI" panose="020B0604030504040204" pitchFamily="50" charset="-128"/>
                <a:ea typeface="Meiryo UI" panose="020B0604030504040204" pitchFamily="50" charset="-128"/>
                <a:sym typeface="Wingdings" panose="05000000000000000000" pitchFamily="2" charset="2"/>
              </a:rPr>
              <a:t>5</a:t>
            </a:r>
            <a:r>
              <a:rPr lang="ja-JP" altLang="en-US" sz="800" dirty="0">
                <a:latin typeface="Meiryo UI" panose="020B0604030504040204" pitchFamily="50" charset="-128"/>
                <a:ea typeface="Meiryo UI" panose="020B0604030504040204" pitchFamily="50" charset="-128"/>
                <a:sym typeface="Wingdings" panose="05000000000000000000" pitchFamily="2" charset="2"/>
              </a:rPr>
              <a:t>年推計</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国立社会保障・人口問題研究所</a:t>
            </a:r>
            <a:r>
              <a:rPr lang="en-US" altLang="ja-JP" sz="800" dirty="0">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latin typeface="Meiryo UI" panose="020B0604030504040204" pitchFamily="50" charset="-128"/>
                <a:ea typeface="Meiryo UI" panose="020B0604030504040204" pitchFamily="50" charset="-128"/>
                <a:sym typeface="Wingdings" panose="05000000000000000000" pitchFamily="2" charset="2"/>
              </a:rPr>
              <a:t>を用いて推計</a:t>
            </a:r>
            <a:endParaRPr lang="en-US" altLang="ja-JP" sz="800" dirty="0">
              <a:latin typeface="Meiryo UI" panose="020B0604030504040204" pitchFamily="50" charset="-128"/>
              <a:ea typeface="Meiryo UI" panose="020B0604030504040204" pitchFamily="50" charset="-128"/>
              <a:sym typeface="Wingdings" panose="05000000000000000000" pitchFamily="2" charset="2"/>
            </a:endParaRPr>
          </a:p>
        </p:txBody>
      </p:sp>
      <p:sp>
        <p:nvSpPr>
          <p:cNvPr id="52" name="テキスト ボックス 51">
            <a:extLst>
              <a:ext uri="{FF2B5EF4-FFF2-40B4-BE49-F238E27FC236}">
                <a16:creationId xmlns:a16="http://schemas.microsoft.com/office/drawing/2014/main" id="{F21DFB0D-8B73-4124-9C28-F8302B1846CD}"/>
              </a:ext>
            </a:extLst>
          </p:cNvPr>
          <p:cNvSpPr txBox="1"/>
          <p:nvPr/>
        </p:nvSpPr>
        <p:spPr>
          <a:xfrm>
            <a:off x="3607074" y="2424071"/>
            <a:ext cx="343399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南河内医療圏における救急搬送件数の推計</a:t>
            </a:r>
          </a:p>
        </p:txBody>
      </p:sp>
      <p:cxnSp>
        <p:nvCxnSpPr>
          <p:cNvPr id="53" name="直線コネクタ 52">
            <a:extLst>
              <a:ext uri="{FF2B5EF4-FFF2-40B4-BE49-F238E27FC236}">
                <a16:creationId xmlns:a16="http://schemas.microsoft.com/office/drawing/2014/main" id="{65ECA806-C906-4551-ACCE-DE7D7C43F054}"/>
              </a:ext>
            </a:extLst>
          </p:cNvPr>
          <p:cNvCxnSpPr>
            <a:cxnSpLocks/>
          </p:cNvCxnSpPr>
          <p:nvPr/>
        </p:nvCxnSpPr>
        <p:spPr>
          <a:xfrm>
            <a:off x="4720352" y="2939161"/>
            <a:ext cx="0" cy="2160000"/>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55" name="テキスト ボックス 54">
            <a:extLst>
              <a:ext uri="{FF2B5EF4-FFF2-40B4-BE49-F238E27FC236}">
                <a16:creationId xmlns:a16="http://schemas.microsoft.com/office/drawing/2014/main" id="{081B385D-0FCA-4C94-88B1-9BF5D97E3717}"/>
              </a:ext>
            </a:extLst>
          </p:cNvPr>
          <p:cNvSpPr txBox="1"/>
          <p:nvPr/>
        </p:nvSpPr>
        <p:spPr>
          <a:xfrm>
            <a:off x="4700912" y="2856945"/>
            <a:ext cx="631783"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推計値</a:t>
            </a:r>
          </a:p>
        </p:txBody>
      </p:sp>
      <p:sp>
        <p:nvSpPr>
          <p:cNvPr id="56" name="テキスト ボックス 55">
            <a:extLst>
              <a:ext uri="{FF2B5EF4-FFF2-40B4-BE49-F238E27FC236}">
                <a16:creationId xmlns:a16="http://schemas.microsoft.com/office/drawing/2014/main" id="{211C6824-403F-45E7-9943-3E137ED5ED9B}"/>
              </a:ext>
            </a:extLst>
          </p:cNvPr>
          <p:cNvSpPr txBox="1"/>
          <p:nvPr/>
        </p:nvSpPr>
        <p:spPr>
          <a:xfrm>
            <a:off x="3202241" y="2558853"/>
            <a:ext cx="475609" cy="200055"/>
          </a:xfrm>
          <a:prstGeom prst="rect">
            <a:avLst/>
          </a:prstGeom>
          <a:noFill/>
        </p:spPr>
        <p:txBody>
          <a:bodyPr wrap="square" rtlCol="0">
            <a:spAutoFit/>
          </a:bodyPr>
          <a:lstStyle/>
          <a:p>
            <a:pPr algn="ctr"/>
            <a:r>
              <a:rPr lang="ja-JP" altLang="en-US" sz="700" dirty="0">
                <a:solidFill>
                  <a:schemeClr val="tx1">
                    <a:lumMod val="50000"/>
                    <a:lumOff val="50000"/>
                  </a:schemeClr>
                </a:solidFill>
                <a:latin typeface="Meiryo UI" panose="020B0604030504040204" pitchFamily="50" charset="-128"/>
                <a:ea typeface="Meiryo UI" panose="020B0604030504040204" pitchFamily="50" charset="-128"/>
              </a:rPr>
              <a:t>万人</a:t>
            </a:r>
          </a:p>
        </p:txBody>
      </p:sp>
      <p:sp>
        <p:nvSpPr>
          <p:cNvPr id="58" name="正方形/長方形 57">
            <a:extLst>
              <a:ext uri="{FF2B5EF4-FFF2-40B4-BE49-F238E27FC236}">
                <a16:creationId xmlns:a16="http://schemas.microsoft.com/office/drawing/2014/main" id="{0958D092-1E28-48C0-A56D-EF74B32EE459}"/>
              </a:ext>
            </a:extLst>
          </p:cNvPr>
          <p:cNvSpPr/>
          <p:nvPr/>
        </p:nvSpPr>
        <p:spPr>
          <a:xfrm>
            <a:off x="0" y="336295"/>
            <a:ext cx="9906000" cy="1845004"/>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 圏域内の総人口の減少等に伴い、医療圏全体で病床稼働率は低下傾向にあり、救急搬送件数全体は減少が見込</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まれている一方で、</a:t>
            </a:r>
            <a:r>
              <a:rPr lang="ja-JP" altLang="en-US" sz="1600" b="1" u="sng" dirty="0">
                <a:solidFill>
                  <a:schemeClr val="tx1"/>
                </a:solidFill>
                <a:latin typeface="Meiryo UI" panose="020B0604030504040204" pitchFamily="50" charset="-128"/>
                <a:ea typeface="Meiryo UI" panose="020B0604030504040204" pitchFamily="50" charset="-128"/>
              </a:rPr>
              <a:t>高齢者人口の増加により、救急搬送のうち高齢者搬送件数の割合が拡大するなど、医療ニーズ</a:t>
            </a:r>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の変化が見込まれる</a:t>
            </a:r>
            <a:endParaRPr lang="en-US" altLang="ja-JP" sz="1600" b="1" u="sng"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圏域内で中核的な機能を担っている近畿大学病院が、令和</a:t>
            </a:r>
            <a:r>
              <a:rPr lang="en-US" altLang="ja-JP" sz="1600" dirty="0">
                <a:solidFill>
                  <a:schemeClr val="tx1"/>
                </a:solidFill>
                <a:latin typeface="Meiryo UI" panose="020B0604030504040204" pitchFamily="50" charset="-128"/>
                <a:ea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rPr>
              <a:t>月に堺市医療圏へ移転し、南河内医療圏におけ</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る医療提供体制についても変化していくことが見込まれており、その動向を引き続き注視していく必要がある</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9E031709-58A0-4B70-9264-22A75306909D}"/>
              </a:ext>
            </a:extLst>
          </p:cNvPr>
          <p:cNvSpPr txBox="1"/>
          <p:nvPr/>
        </p:nvSpPr>
        <p:spPr>
          <a:xfrm>
            <a:off x="49256" y="2426849"/>
            <a:ext cx="331039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南河内医療圏の人口・病床稼働率の推移</a:t>
            </a:r>
          </a:p>
        </p:txBody>
      </p:sp>
      <p:sp>
        <p:nvSpPr>
          <p:cNvPr id="60" name="テキスト ボックス 59">
            <a:extLst>
              <a:ext uri="{FF2B5EF4-FFF2-40B4-BE49-F238E27FC236}">
                <a16:creationId xmlns:a16="http://schemas.microsoft.com/office/drawing/2014/main" id="{6E6B8B5E-F855-4B31-A879-02FE8C8C6DEB}"/>
              </a:ext>
            </a:extLst>
          </p:cNvPr>
          <p:cNvSpPr txBox="1"/>
          <p:nvPr/>
        </p:nvSpPr>
        <p:spPr>
          <a:xfrm>
            <a:off x="3834112" y="2627683"/>
            <a:ext cx="330514" cy="200055"/>
          </a:xfrm>
          <a:prstGeom prst="rect">
            <a:avLst/>
          </a:prstGeom>
          <a:noFill/>
        </p:spPr>
        <p:txBody>
          <a:bodyPr wrap="square" rtlCol="0">
            <a:spAutoFit/>
          </a:bodyPr>
          <a:lstStyle/>
          <a:p>
            <a:pPr algn="ctr"/>
            <a:r>
              <a:rPr lang="ja-JP" altLang="en-US" sz="700" dirty="0">
                <a:solidFill>
                  <a:schemeClr val="tx1">
                    <a:lumMod val="50000"/>
                    <a:lumOff val="50000"/>
                  </a:schemeClr>
                </a:solidFill>
                <a:latin typeface="Meiryo UI" panose="020B0604030504040204" pitchFamily="50" charset="-128"/>
                <a:ea typeface="Meiryo UI" panose="020B0604030504040204" pitchFamily="50" charset="-128"/>
              </a:rPr>
              <a:t>件</a:t>
            </a:r>
          </a:p>
        </p:txBody>
      </p:sp>
      <p:sp>
        <p:nvSpPr>
          <p:cNvPr id="61" name="テキスト ボックス 60">
            <a:extLst>
              <a:ext uri="{FF2B5EF4-FFF2-40B4-BE49-F238E27FC236}">
                <a16:creationId xmlns:a16="http://schemas.microsoft.com/office/drawing/2014/main" id="{CF341E25-BB23-4C36-9F8E-8674E87E775C}"/>
              </a:ext>
            </a:extLst>
          </p:cNvPr>
          <p:cNvSpPr txBox="1"/>
          <p:nvPr/>
        </p:nvSpPr>
        <p:spPr>
          <a:xfrm>
            <a:off x="312072" y="6208887"/>
            <a:ext cx="283279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：病床機能報告、大阪府の住民基本台帳人口より作成</a:t>
            </a:r>
            <a:endParaRPr lang="ja-JP" altLang="en-US" sz="8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C2269AB7-825D-4837-A0E3-1489D5E30C87}"/>
              </a:ext>
            </a:extLst>
          </p:cNvPr>
          <p:cNvSpPr txBox="1"/>
          <p:nvPr/>
        </p:nvSpPr>
        <p:spPr>
          <a:xfrm>
            <a:off x="6070127" y="5819006"/>
            <a:ext cx="748450" cy="200055"/>
          </a:xfrm>
          <a:prstGeom prst="rect">
            <a:avLst/>
          </a:prstGeom>
          <a:noFill/>
        </p:spPr>
        <p:txBody>
          <a:bodyPr wrap="square" rtlCol="0">
            <a:spAutoFit/>
          </a:bodyPr>
          <a:lstStyle/>
          <a:p>
            <a:pPr algn="ctr"/>
            <a:r>
              <a:rPr lang="ja-JP" altLang="en-US" sz="7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700" dirty="0">
                <a:solidFill>
                  <a:schemeClr val="tx1">
                    <a:lumMod val="50000"/>
                    <a:lumOff val="50000"/>
                  </a:schemeClr>
                </a:solidFill>
                <a:latin typeface="Meiryo UI" panose="020B0604030504040204" pitchFamily="50" charset="-128"/>
                <a:ea typeface="Meiryo UI" panose="020B0604030504040204" pitchFamily="50" charset="-128"/>
              </a:rPr>
              <a:t>65</a:t>
            </a:r>
            <a:r>
              <a:rPr lang="ja-JP" altLang="en-US" sz="700" dirty="0">
                <a:solidFill>
                  <a:schemeClr val="tx1">
                    <a:lumMod val="50000"/>
                    <a:lumOff val="50000"/>
                  </a:schemeClr>
                </a:solidFill>
                <a:latin typeface="Meiryo UI" panose="020B0604030504040204" pitchFamily="50" charset="-128"/>
                <a:ea typeface="Meiryo UI" panose="020B0604030504040204" pitchFamily="50" charset="-128"/>
              </a:rPr>
              <a:t>歳以上）</a:t>
            </a:r>
          </a:p>
        </p:txBody>
      </p:sp>
      <p:sp>
        <p:nvSpPr>
          <p:cNvPr id="64" name="テキスト ボックス 63">
            <a:extLst>
              <a:ext uri="{FF2B5EF4-FFF2-40B4-BE49-F238E27FC236}">
                <a16:creationId xmlns:a16="http://schemas.microsoft.com/office/drawing/2014/main" id="{D07CDC61-A7BB-4E2C-A466-6407D88520E5}"/>
              </a:ext>
            </a:extLst>
          </p:cNvPr>
          <p:cNvSpPr txBox="1"/>
          <p:nvPr/>
        </p:nvSpPr>
        <p:spPr>
          <a:xfrm>
            <a:off x="7524176" y="2320358"/>
            <a:ext cx="2163406"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南河内医療圏に所在する</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医療機関の入院患者割合</a:t>
            </a:r>
          </a:p>
        </p:txBody>
      </p:sp>
      <p:sp>
        <p:nvSpPr>
          <p:cNvPr id="65" name="テキスト ボックス 64">
            <a:extLst>
              <a:ext uri="{FF2B5EF4-FFF2-40B4-BE49-F238E27FC236}">
                <a16:creationId xmlns:a16="http://schemas.microsoft.com/office/drawing/2014/main" id="{BA42D84D-8E84-41CF-9646-B283DFD7B62A}"/>
              </a:ext>
            </a:extLst>
          </p:cNvPr>
          <p:cNvSpPr txBox="1"/>
          <p:nvPr/>
        </p:nvSpPr>
        <p:spPr>
          <a:xfrm>
            <a:off x="7659040" y="6209964"/>
            <a:ext cx="189367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a:t>
            </a:r>
            <a:r>
              <a:rPr lang="en-US" altLang="ja-JP" sz="800" dirty="0">
                <a:latin typeface="Meiryo UI" panose="020B0604030504040204" pitchFamily="50" charset="-128"/>
                <a:ea typeface="Meiryo UI" panose="020B0604030504040204" pitchFamily="50" charset="-128"/>
                <a:sym typeface="Wingdings" panose="05000000000000000000" pitchFamily="2" charset="2"/>
              </a:rPr>
              <a:t>2023</a:t>
            </a:r>
            <a:r>
              <a:rPr lang="ja-JP" altLang="en-US" sz="800" dirty="0">
                <a:latin typeface="Meiryo UI" panose="020B0604030504040204" pitchFamily="50" charset="-128"/>
                <a:ea typeface="Meiryo UI" panose="020B0604030504040204" pitchFamily="50" charset="-128"/>
                <a:sym typeface="Wingdings" panose="05000000000000000000" pitchFamily="2" charset="2"/>
              </a:rPr>
              <a:t>年度退院患者調査</a:t>
            </a:r>
            <a:endParaRPr lang="ja-JP" altLang="en-US" sz="800" dirty="0">
              <a:latin typeface="Meiryo UI" panose="020B0604030504040204" pitchFamily="50" charset="-128"/>
              <a:ea typeface="Meiryo UI" panose="020B0604030504040204" pitchFamily="50" charset="-128"/>
            </a:endParaRPr>
          </a:p>
        </p:txBody>
      </p:sp>
      <p:sp>
        <p:nvSpPr>
          <p:cNvPr id="50" name="矢印: 右 49">
            <a:extLst>
              <a:ext uri="{FF2B5EF4-FFF2-40B4-BE49-F238E27FC236}">
                <a16:creationId xmlns:a16="http://schemas.microsoft.com/office/drawing/2014/main" id="{E0D87903-B679-4DD9-B86D-C7935BE800B0}"/>
              </a:ext>
            </a:extLst>
          </p:cNvPr>
          <p:cNvSpPr/>
          <p:nvPr/>
        </p:nvSpPr>
        <p:spPr>
          <a:xfrm flipV="1">
            <a:off x="4817558" y="5156559"/>
            <a:ext cx="1512000" cy="177360"/>
          </a:xfrm>
          <a:prstGeom prst="rightArrow">
            <a:avLst/>
          </a:prstGeom>
          <a:solidFill>
            <a:schemeClr val="accent2">
              <a:alpha val="65000"/>
            </a:schemeClr>
          </a:solidFill>
          <a:ln w="19050">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p>
        </p:txBody>
      </p:sp>
      <p:sp>
        <p:nvSpPr>
          <p:cNvPr id="67" name="矢印: 右 66">
            <a:extLst>
              <a:ext uri="{FF2B5EF4-FFF2-40B4-BE49-F238E27FC236}">
                <a16:creationId xmlns:a16="http://schemas.microsoft.com/office/drawing/2014/main" id="{20E37E6A-27D6-4FA1-85C3-66339EDA08D8}"/>
              </a:ext>
            </a:extLst>
          </p:cNvPr>
          <p:cNvSpPr/>
          <p:nvPr/>
        </p:nvSpPr>
        <p:spPr>
          <a:xfrm rot="426941" flipV="1">
            <a:off x="4757064" y="3142717"/>
            <a:ext cx="1586010" cy="180000"/>
          </a:xfrm>
          <a:prstGeom prst="rightArrow">
            <a:avLst/>
          </a:prstGeom>
          <a:solidFill>
            <a:schemeClr val="accent2">
              <a:alpha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p>
        </p:txBody>
      </p:sp>
      <p:grpSp>
        <p:nvGrpSpPr>
          <p:cNvPr id="16" name="グループ化 15">
            <a:extLst>
              <a:ext uri="{FF2B5EF4-FFF2-40B4-BE49-F238E27FC236}">
                <a16:creationId xmlns:a16="http://schemas.microsoft.com/office/drawing/2014/main" id="{8CF2E83A-1DFA-4A8B-BFD8-6BF9390419A4}"/>
              </a:ext>
            </a:extLst>
          </p:cNvPr>
          <p:cNvGrpSpPr/>
          <p:nvPr/>
        </p:nvGrpSpPr>
        <p:grpSpPr>
          <a:xfrm>
            <a:off x="4237334" y="4511771"/>
            <a:ext cx="1029377" cy="378336"/>
            <a:chOff x="2653813" y="5773875"/>
            <a:chExt cx="477145" cy="458091"/>
          </a:xfrm>
        </p:grpSpPr>
        <p:sp>
          <p:nvSpPr>
            <p:cNvPr id="17" name="吹き出し: 円形 16">
              <a:extLst>
                <a:ext uri="{FF2B5EF4-FFF2-40B4-BE49-F238E27FC236}">
                  <a16:creationId xmlns:a16="http://schemas.microsoft.com/office/drawing/2014/main" id="{D47A0542-E844-4DD0-8467-4BA40471D7EF}"/>
                </a:ext>
              </a:extLst>
            </p:cNvPr>
            <p:cNvSpPr/>
            <p:nvPr/>
          </p:nvSpPr>
          <p:spPr>
            <a:xfrm>
              <a:off x="2710927" y="5773875"/>
              <a:ext cx="341761" cy="458091"/>
            </a:xfrm>
            <a:prstGeom prst="wedgeEllipseCallout">
              <a:avLst>
                <a:gd name="adj1" fmla="val -33263"/>
                <a:gd name="adj2" fmla="val 88245"/>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644F720A-A7FE-4C35-AE62-A3A94D47870C}"/>
                </a:ext>
              </a:extLst>
            </p:cNvPr>
            <p:cNvSpPr txBox="1"/>
            <p:nvPr/>
          </p:nvSpPr>
          <p:spPr>
            <a:xfrm>
              <a:off x="2653813" y="5859145"/>
              <a:ext cx="477145" cy="298125"/>
            </a:xfrm>
            <a:prstGeom prst="rect">
              <a:avLst/>
            </a:prstGeom>
            <a:noFill/>
          </p:spPr>
          <p:txBody>
            <a:bodyPr wrap="square" rtlCol="0">
              <a:spAutoFit/>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65.2%</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grpSp>
      <p:grpSp>
        <p:nvGrpSpPr>
          <p:cNvPr id="71" name="グループ化 70">
            <a:extLst>
              <a:ext uri="{FF2B5EF4-FFF2-40B4-BE49-F238E27FC236}">
                <a16:creationId xmlns:a16="http://schemas.microsoft.com/office/drawing/2014/main" id="{A22CD44C-2247-41DA-919E-336584A48B4E}"/>
              </a:ext>
            </a:extLst>
          </p:cNvPr>
          <p:cNvGrpSpPr/>
          <p:nvPr/>
        </p:nvGrpSpPr>
        <p:grpSpPr>
          <a:xfrm>
            <a:off x="6109563" y="4504325"/>
            <a:ext cx="900566" cy="392087"/>
            <a:chOff x="2378698" y="5690954"/>
            <a:chExt cx="552151" cy="375124"/>
          </a:xfrm>
        </p:grpSpPr>
        <p:sp>
          <p:nvSpPr>
            <p:cNvPr id="72" name="吹き出し: 円形 71">
              <a:extLst>
                <a:ext uri="{FF2B5EF4-FFF2-40B4-BE49-F238E27FC236}">
                  <a16:creationId xmlns:a16="http://schemas.microsoft.com/office/drawing/2014/main" id="{7B38E59B-079A-4CB9-994B-65DABD73E069}"/>
                </a:ext>
              </a:extLst>
            </p:cNvPr>
            <p:cNvSpPr/>
            <p:nvPr/>
          </p:nvSpPr>
          <p:spPr>
            <a:xfrm>
              <a:off x="2410326" y="5690954"/>
              <a:ext cx="478163" cy="375124"/>
            </a:xfrm>
            <a:prstGeom prst="wedgeEllipseCallout">
              <a:avLst>
                <a:gd name="adj1" fmla="val 20654"/>
                <a:gd name="adj2" fmla="val 91547"/>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61732DD4-C10B-48C5-88CE-1557896EB066}"/>
                </a:ext>
              </a:extLst>
            </p:cNvPr>
            <p:cNvSpPr txBox="1"/>
            <p:nvPr/>
          </p:nvSpPr>
          <p:spPr>
            <a:xfrm>
              <a:off x="2378698" y="5761322"/>
              <a:ext cx="552151" cy="204433"/>
            </a:xfrm>
            <a:prstGeom prst="rect">
              <a:avLst/>
            </a:prstGeom>
            <a:noFill/>
          </p:spPr>
          <p:txBody>
            <a:bodyPr wrap="square" rtlCol="0">
              <a:spAutoFit/>
            </a:bodyPr>
            <a:lstStyle/>
            <a:p>
              <a:pPr algn="ctr"/>
              <a:r>
                <a:rPr kumimoji="1" lang="en-US" altLang="ja-JP" sz="1000" b="1" dirty="0">
                  <a:solidFill>
                    <a:schemeClr val="bg1"/>
                  </a:solidFill>
                  <a:latin typeface="Meiryo UI" panose="020B0604030504040204" pitchFamily="50" charset="-128"/>
                  <a:ea typeface="Meiryo UI" panose="020B0604030504040204" pitchFamily="50" charset="-128"/>
                </a:rPr>
                <a:t>74.5%</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grpSp>
      <p:cxnSp>
        <p:nvCxnSpPr>
          <p:cNvPr id="54" name="直線矢印コネクタ 53">
            <a:extLst>
              <a:ext uri="{FF2B5EF4-FFF2-40B4-BE49-F238E27FC236}">
                <a16:creationId xmlns:a16="http://schemas.microsoft.com/office/drawing/2014/main" id="{660EC61F-02DC-4E4B-8DA8-AB98C80315A3}"/>
              </a:ext>
            </a:extLst>
          </p:cNvPr>
          <p:cNvCxnSpPr/>
          <p:nvPr/>
        </p:nvCxnSpPr>
        <p:spPr>
          <a:xfrm>
            <a:off x="4728979" y="2872759"/>
            <a:ext cx="502674" cy="0"/>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85" name="テキスト ボックス 84">
            <a:extLst>
              <a:ext uri="{FF2B5EF4-FFF2-40B4-BE49-F238E27FC236}">
                <a16:creationId xmlns:a16="http://schemas.microsoft.com/office/drawing/2014/main" id="{8B55F366-89D4-4FF7-B148-6E6D298DDF54}"/>
              </a:ext>
            </a:extLst>
          </p:cNvPr>
          <p:cNvSpPr txBox="1"/>
          <p:nvPr/>
        </p:nvSpPr>
        <p:spPr>
          <a:xfrm>
            <a:off x="4790961" y="4825216"/>
            <a:ext cx="1558226"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件数は概ね横ばいだが、</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割合は増加</a:t>
            </a:r>
          </a:p>
        </p:txBody>
      </p:sp>
      <p:graphicFrame>
        <p:nvGraphicFramePr>
          <p:cNvPr id="80" name="グラフ 79">
            <a:extLst>
              <a:ext uri="{FF2B5EF4-FFF2-40B4-BE49-F238E27FC236}">
                <a16:creationId xmlns:a16="http://schemas.microsoft.com/office/drawing/2014/main" id="{DE2D8B4A-E221-4BDB-85B9-4A8A5F9329CC}"/>
              </a:ext>
            </a:extLst>
          </p:cNvPr>
          <p:cNvGraphicFramePr>
            <a:graphicFrameLocks/>
          </p:cNvGraphicFramePr>
          <p:nvPr>
            <p:extLst>
              <p:ext uri="{D42A27DB-BD31-4B8C-83A1-F6EECF244321}">
                <p14:modId xmlns:p14="http://schemas.microsoft.com/office/powerpoint/2010/main" val="4145559070"/>
              </p:ext>
            </p:extLst>
          </p:nvPr>
        </p:nvGraphicFramePr>
        <p:xfrm>
          <a:off x="7171575" y="2594380"/>
          <a:ext cx="2789894" cy="3269034"/>
        </p:xfrm>
        <a:graphic>
          <a:graphicData uri="http://schemas.openxmlformats.org/drawingml/2006/chart">
            <c:chart xmlns:c="http://schemas.openxmlformats.org/drawingml/2006/chart" xmlns:r="http://schemas.openxmlformats.org/officeDocument/2006/relationships" r:id="rId4"/>
          </a:graphicData>
        </a:graphic>
      </p:graphicFrame>
      <p:sp>
        <p:nvSpPr>
          <p:cNvPr id="31" name="スライド番号プレースホルダー 1">
            <a:extLst>
              <a:ext uri="{FF2B5EF4-FFF2-40B4-BE49-F238E27FC236}">
                <a16:creationId xmlns:a16="http://schemas.microsoft.com/office/drawing/2014/main" id="{CA305900-10AB-4566-ABCA-B4623683D37C}"/>
              </a:ext>
            </a:extLst>
          </p:cNvPr>
          <p:cNvSpPr>
            <a:spLocks noGrp="1"/>
          </p:cNvSpPr>
          <p:nvPr>
            <p:ph type="sldNum" sz="quarter" idx="12"/>
          </p:nvPr>
        </p:nvSpPr>
        <p:spPr>
          <a:xfrm>
            <a:off x="7666256" y="6483147"/>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4</a:t>
            </a:fld>
            <a:endParaRPr kumimoji="1" lang="ja-JP" altLang="en-US" sz="16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40208349-86F6-438E-B60E-9AB1B1CD379E}"/>
              </a:ext>
            </a:extLst>
          </p:cNvPr>
          <p:cNvSpPr/>
          <p:nvPr/>
        </p:nvSpPr>
        <p:spPr>
          <a:xfrm>
            <a:off x="0" y="0"/>
            <a:ext cx="9906000"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２．南河内医療圏の現状</a:t>
            </a:r>
          </a:p>
        </p:txBody>
      </p:sp>
    </p:spTree>
    <p:extLst>
      <p:ext uri="{BB962C8B-B14F-4D97-AF65-F5344CB8AC3E}">
        <p14:creationId xmlns:p14="http://schemas.microsoft.com/office/powerpoint/2010/main" val="91984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
            <a:extLst>
              <a:ext uri="{FF2B5EF4-FFF2-40B4-BE49-F238E27FC236}">
                <a16:creationId xmlns:a16="http://schemas.microsoft.com/office/drawing/2014/main" id="{0B0014E5-5E56-4D14-B430-086CAD5C26EC}"/>
              </a:ext>
            </a:extLst>
          </p:cNvPr>
          <p:cNvSpPr>
            <a:spLocks noGrp="1"/>
          </p:cNvSpPr>
          <p:nvPr>
            <p:ph type="sldNum" sz="quarter" idx="12"/>
          </p:nvPr>
        </p:nvSpPr>
        <p:spPr>
          <a:xfrm>
            <a:off x="7687486" y="6485820"/>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5</a:t>
            </a:fld>
            <a:endParaRPr kumimoji="1" lang="ja-JP" altLang="en-US" sz="1600" b="1"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B7EB6E4F-6363-4D4C-A37F-8CB545AB3BCA}"/>
              </a:ext>
            </a:extLst>
          </p:cNvPr>
          <p:cNvSpPr/>
          <p:nvPr/>
        </p:nvSpPr>
        <p:spPr>
          <a:xfrm>
            <a:off x="0" y="-9553"/>
            <a:ext cx="9906000"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．大阪はびきの医療センターにおける病床規模の最適化の考え方</a:t>
            </a:r>
          </a:p>
        </p:txBody>
      </p:sp>
      <p:sp>
        <p:nvSpPr>
          <p:cNvPr id="29" name="正方形/長方形 28">
            <a:extLst>
              <a:ext uri="{FF2B5EF4-FFF2-40B4-BE49-F238E27FC236}">
                <a16:creationId xmlns:a16="http://schemas.microsoft.com/office/drawing/2014/main" id="{49EE61DF-8E4A-449B-A3B4-87EF1BCFABC3}"/>
              </a:ext>
            </a:extLst>
          </p:cNvPr>
          <p:cNvSpPr/>
          <p:nvPr/>
        </p:nvSpPr>
        <p:spPr>
          <a:xfrm>
            <a:off x="0" y="342268"/>
            <a:ext cx="9906000" cy="168126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入院需要の変化やそれに伴う病床利用率の状況を踏まえ、暫定的に病床を休床し、強みを持つ診療科の対応力を</a:t>
            </a:r>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強化するなど、現在有する医療機能の維持・向上を図るため、医療資源の集約・重点化を行っていく</a:t>
            </a:r>
            <a:endParaRPr lang="en-US" altLang="ja-JP" sz="1600" b="1" u="sng"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併せて、圏域の医療体制の変化や高齢化等に伴う将来も見据えた地域ニーズへの対応、 新たな地域医療構想の方</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向性や診療報酬の改定状況等も踏まえ、当センターが果たすべき役割や機能、病床のあり方を検討していく</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2A8160D-0175-445B-8C14-8796499E0936}"/>
              </a:ext>
            </a:extLst>
          </p:cNvPr>
          <p:cNvSpPr txBox="1"/>
          <p:nvPr/>
        </p:nvSpPr>
        <p:spPr>
          <a:xfrm>
            <a:off x="352396" y="2400174"/>
            <a:ext cx="9370111" cy="2354491"/>
          </a:xfrm>
          <a:prstGeom prst="rect">
            <a:avLst/>
          </a:prstGeom>
          <a:noFill/>
        </p:spPr>
        <p:txBody>
          <a:bodyPr wrap="square">
            <a:spAutoFit/>
          </a:bodyPr>
          <a:lstStyle/>
          <a:p>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休床</a:t>
            </a:r>
            <a:r>
              <a:rPr lang="ja-JP" altLang="en-US" sz="1400" b="1" dirty="0">
                <a:latin typeface="Meiryo UI" panose="020B0604030504040204" pitchFamily="50" charset="-128"/>
                <a:ea typeface="Meiryo UI" panose="020B0604030504040204" pitchFamily="50" charset="-128"/>
              </a:rPr>
              <a:t>の具体的な検討状況</a:t>
            </a:r>
            <a:r>
              <a:rPr lang="en-US" altLang="ja-JP" sz="1400" b="1" dirty="0">
                <a:solidFill>
                  <a:schemeClr val="tx1"/>
                </a:solidFill>
                <a:latin typeface="Meiryo UI" panose="020B0604030504040204" pitchFamily="50" charset="-128"/>
                <a:ea typeface="Meiryo UI" panose="020B0604030504040204" pitchFamily="50" charset="-128"/>
              </a:rPr>
              <a:t>】</a:t>
            </a:r>
          </a:p>
          <a:p>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対象病床：急性期病床の一部</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急性期一般：１病棟・</a:t>
            </a:r>
            <a:r>
              <a:rPr lang="en-US" altLang="ja-JP" sz="1400" dirty="0">
                <a:solidFill>
                  <a:schemeClr val="tx1"/>
                </a:solidFill>
                <a:latin typeface="Meiryo UI" panose="020B0604030504040204" pitchFamily="50" charset="-128"/>
                <a:ea typeface="Meiryo UI" panose="020B0604030504040204" pitchFamily="50" charset="-128"/>
              </a:rPr>
              <a:t>48</a:t>
            </a:r>
            <a:r>
              <a:rPr lang="ja-JP" altLang="en-US" sz="1400" dirty="0">
                <a:solidFill>
                  <a:schemeClr val="tx1"/>
                </a:solidFill>
                <a:latin typeface="Meiryo UI" panose="020B0604030504040204" pitchFamily="50" charset="-128"/>
                <a:ea typeface="Meiryo UI" panose="020B0604030504040204" pitchFamily="50" charset="-128"/>
              </a:rPr>
              <a:t>床（７病棟・</a:t>
            </a:r>
            <a:r>
              <a:rPr lang="en-US" altLang="ja-JP" sz="1400" dirty="0">
                <a:solidFill>
                  <a:schemeClr val="tx1"/>
                </a:solidFill>
                <a:latin typeface="Meiryo UI" panose="020B0604030504040204" pitchFamily="50" charset="-128"/>
                <a:ea typeface="Meiryo UI" panose="020B0604030504040204" pitchFamily="50" charset="-128"/>
              </a:rPr>
              <a:t>295</a:t>
            </a:r>
            <a:r>
              <a:rPr lang="ja-JP" altLang="en-US" sz="1400" dirty="0">
                <a:solidFill>
                  <a:schemeClr val="tx1"/>
                </a:solidFill>
                <a:latin typeface="Meiryo UI" panose="020B0604030504040204" pitchFamily="50" charset="-128"/>
                <a:ea typeface="Meiryo UI" panose="020B0604030504040204" pitchFamily="50" charset="-128"/>
              </a:rPr>
              <a:t>床 → ６病棟・</a:t>
            </a:r>
            <a:r>
              <a:rPr lang="en-US" altLang="ja-JP" sz="1400" dirty="0">
                <a:solidFill>
                  <a:schemeClr val="tx1"/>
                </a:solidFill>
                <a:latin typeface="Meiryo UI" panose="020B0604030504040204" pitchFamily="50" charset="-128"/>
                <a:ea typeface="Meiryo UI" panose="020B0604030504040204" pitchFamily="50" charset="-128"/>
              </a:rPr>
              <a:t>247</a:t>
            </a:r>
            <a:r>
              <a:rPr lang="ja-JP" altLang="en-US" sz="1400" dirty="0">
                <a:solidFill>
                  <a:schemeClr val="tx1"/>
                </a:solidFill>
                <a:latin typeface="Meiryo UI" panose="020B0604030504040204" pitchFamily="50" charset="-128"/>
                <a:ea typeface="Meiryo UI" panose="020B0604030504040204" pitchFamily="50" charset="-128"/>
              </a:rPr>
              <a:t>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a:t>
            </a:r>
            <a:r>
              <a:rPr lang="en-US" altLang="ja-JP" sz="1400" dirty="0">
                <a:solidFill>
                  <a:schemeClr val="tx1"/>
                </a:solidFill>
                <a:latin typeface="Meiryo UI" panose="020B0604030504040204" pitchFamily="50" charset="-128"/>
                <a:ea typeface="Meiryo UI" panose="020B0604030504040204" pitchFamily="50" charset="-128"/>
              </a:rPr>
              <a:t>HCU</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床（</a:t>
            </a:r>
            <a:r>
              <a:rPr lang="en-US" altLang="ja-JP" sz="1400" dirty="0">
                <a:solidFill>
                  <a:schemeClr val="tx1"/>
                </a:solidFill>
                <a:latin typeface="Meiryo UI" panose="020B0604030504040204" pitchFamily="50" charset="-128"/>
                <a:ea typeface="Meiryo UI" panose="020B0604030504040204" pitchFamily="50" charset="-128"/>
              </a:rPr>
              <a:t>16</a:t>
            </a:r>
            <a:r>
              <a:rPr lang="ja-JP" altLang="en-US" sz="1400" dirty="0">
                <a:solidFill>
                  <a:schemeClr val="tx1"/>
                </a:solidFill>
                <a:latin typeface="Meiryo UI" panose="020B0604030504040204" pitchFamily="50" charset="-128"/>
                <a:ea typeface="Meiryo UI" panose="020B0604030504040204" pitchFamily="50" charset="-128"/>
              </a:rPr>
              <a:t>床 → </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計：</a:t>
            </a:r>
            <a:r>
              <a:rPr lang="en-US" altLang="ja-JP" sz="1400" dirty="0">
                <a:solidFill>
                  <a:schemeClr val="tx1"/>
                </a:solidFill>
                <a:latin typeface="Meiryo UI" panose="020B0604030504040204" pitchFamily="50" charset="-128"/>
                <a:ea typeface="Meiryo UI" panose="020B0604030504040204" pitchFamily="50" charset="-128"/>
              </a:rPr>
              <a:t>52</a:t>
            </a:r>
            <a:r>
              <a:rPr lang="ja-JP" altLang="en-US" sz="1400" dirty="0">
                <a:solidFill>
                  <a:schemeClr val="tx1"/>
                </a:solidFill>
                <a:latin typeface="Meiryo UI" panose="020B0604030504040204" pitchFamily="50" charset="-128"/>
                <a:ea typeface="Meiryo UI" panose="020B0604030504040204" pitchFamily="50" charset="-128"/>
              </a:rPr>
              <a:t>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小児・周産期病床や感染症病床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結核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については、地域医療等への影響を考慮し、現状の病床数を維持</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実施時期：令和８年４月</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対象病床・休床数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p:txBody>
      </p:sp>
      <p:graphicFrame>
        <p:nvGraphicFramePr>
          <p:cNvPr id="17" name="表 2">
            <a:extLst>
              <a:ext uri="{FF2B5EF4-FFF2-40B4-BE49-F238E27FC236}">
                <a16:creationId xmlns:a16="http://schemas.microsoft.com/office/drawing/2014/main" id="{738176B9-825E-49D7-97FA-CCD224EE2860}"/>
              </a:ext>
            </a:extLst>
          </p:cNvPr>
          <p:cNvGraphicFramePr>
            <a:graphicFrameLocks noGrp="1"/>
          </p:cNvGraphicFramePr>
          <p:nvPr>
            <p:extLst>
              <p:ext uri="{D42A27DB-BD31-4B8C-83A1-F6EECF244321}">
                <p14:modId xmlns:p14="http://schemas.microsoft.com/office/powerpoint/2010/main" val="2339789825"/>
              </p:ext>
            </p:extLst>
          </p:nvPr>
        </p:nvGraphicFramePr>
        <p:xfrm>
          <a:off x="840467" y="4505570"/>
          <a:ext cx="7961444" cy="1508760"/>
        </p:xfrm>
        <a:graphic>
          <a:graphicData uri="http://schemas.openxmlformats.org/drawingml/2006/table">
            <a:tbl>
              <a:tblPr firstRow="1" bandRow="1">
                <a:tableStyleId>{5C22544A-7EE6-4342-B048-85BDC9FD1C3A}</a:tableStyleId>
              </a:tblPr>
              <a:tblGrid>
                <a:gridCol w="1118789">
                  <a:extLst>
                    <a:ext uri="{9D8B030D-6E8A-4147-A177-3AD203B41FA5}">
                      <a16:colId xmlns:a16="http://schemas.microsoft.com/office/drawing/2014/main" val="2605647169"/>
                    </a:ext>
                  </a:extLst>
                </a:gridCol>
                <a:gridCol w="1368531">
                  <a:extLst>
                    <a:ext uri="{9D8B030D-6E8A-4147-A177-3AD203B41FA5}">
                      <a16:colId xmlns:a16="http://schemas.microsoft.com/office/drawing/2014/main" val="1839577057"/>
                    </a:ext>
                  </a:extLst>
                </a:gridCol>
                <a:gridCol w="1368531">
                  <a:extLst>
                    <a:ext uri="{9D8B030D-6E8A-4147-A177-3AD203B41FA5}">
                      <a16:colId xmlns:a16="http://schemas.microsoft.com/office/drawing/2014/main" val="779840459"/>
                    </a:ext>
                  </a:extLst>
                </a:gridCol>
                <a:gridCol w="1368531">
                  <a:extLst>
                    <a:ext uri="{9D8B030D-6E8A-4147-A177-3AD203B41FA5}">
                      <a16:colId xmlns:a16="http://schemas.microsoft.com/office/drawing/2014/main" val="3417264760"/>
                    </a:ext>
                  </a:extLst>
                </a:gridCol>
                <a:gridCol w="1368531">
                  <a:extLst>
                    <a:ext uri="{9D8B030D-6E8A-4147-A177-3AD203B41FA5}">
                      <a16:colId xmlns:a16="http://schemas.microsoft.com/office/drawing/2014/main" val="3439402175"/>
                    </a:ext>
                  </a:extLst>
                </a:gridCol>
                <a:gridCol w="1368531">
                  <a:extLst>
                    <a:ext uri="{9D8B030D-6E8A-4147-A177-3AD203B41FA5}">
                      <a16:colId xmlns:a16="http://schemas.microsoft.com/office/drawing/2014/main" val="793097829"/>
                    </a:ext>
                  </a:extLst>
                </a:gridCol>
              </a:tblGrid>
              <a:tr h="362902">
                <a:tc>
                  <a:txBody>
                    <a:bodyPr/>
                    <a:lstStyle/>
                    <a:p>
                      <a:pPr algn="ctr">
                        <a:lnSpc>
                          <a:spcPts val="1000"/>
                        </a:lnSpc>
                      </a:pPr>
                      <a:endParaRPr kumimoji="1" lang="ja-JP" altLang="en-US" sz="1400" dirty="0">
                        <a:latin typeface="Meiryo UI" panose="020B0604030504040204" pitchFamily="50" charset="-128"/>
                        <a:ea typeface="Meiryo UI" panose="020B0604030504040204" pitchFamily="50" charset="-128"/>
                      </a:endParaRPr>
                    </a:p>
                  </a:txBody>
                  <a:tcPr anchor="ctr">
                    <a:solidFill>
                      <a:srgbClr val="002060"/>
                    </a:solidFill>
                  </a:tcPr>
                </a:tc>
                <a:tc>
                  <a:txBody>
                    <a:bodyPr/>
                    <a:lstStyle/>
                    <a:p>
                      <a:pPr algn="ctr">
                        <a:lnSpc>
                          <a:spcPts val="1500"/>
                        </a:lnSpc>
                      </a:pPr>
                      <a:r>
                        <a:rPr kumimoji="1" lang="ja-JP" altLang="en-US" sz="1400" b="1" u="sng" dirty="0">
                          <a:latin typeface="Meiryo UI" panose="020B0604030504040204" pitchFamily="50" charset="-128"/>
                          <a:ea typeface="Meiryo UI" panose="020B0604030504040204" pitchFamily="50" charset="-128"/>
                        </a:rPr>
                        <a:t>急性期一般</a:t>
                      </a:r>
                      <a:endParaRPr kumimoji="1" lang="en-US" altLang="ja-JP" sz="1400" b="1" u="sng" dirty="0">
                        <a:latin typeface="Meiryo UI" panose="020B0604030504040204" pitchFamily="50" charset="-128"/>
                        <a:ea typeface="Meiryo UI" panose="020B0604030504040204" pitchFamily="50" charset="-128"/>
                      </a:endParaRPr>
                    </a:p>
                    <a:p>
                      <a:pPr algn="ctr">
                        <a:lnSpc>
                          <a:spcPts val="1500"/>
                        </a:lnSpc>
                      </a:pPr>
                      <a:r>
                        <a:rPr kumimoji="1" lang="en-US" altLang="ja-JP" sz="1400" b="1" u="none" dirty="0">
                          <a:latin typeface="Meiryo UI" panose="020B0604030504040204" pitchFamily="50" charset="-128"/>
                          <a:ea typeface="Meiryo UI" panose="020B0604030504040204" pitchFamily="50" charset="-128"/>
                        </a:rPr>
                        <a:t>〔</a:t>
                      </a:r>
                      <a:r>
                        <a:rPr kumimoji="1" lang="ja-JP" altLang="en-US" sz="1400" b="1" u="none" dirty="0">
                          <a:latin typeface="Meiryo UI" panose="020B0604030504040204" pitchFamily="50" charset="-128"/>
                          <a:ea typeface="Meiryo UI" panose="020B0604030504040204" pitchFamily="50" charset="-128"/>
                        </a:rPr>
                        <a:t>利用率</a:t>
                      </a:r>
                      <a:r>
                        <a:rPr kumimoji="1" lang="en-US" altLang="ja-JP" sz="1400" b="1" u="none" dirty="0">
                          <a:latin typeface="Meiryo UI" panose="020B0604030504040204" pitchFamily="50" charset="-128"/>
                          <a:ea typeface="Meiryo UI" panose="020B0604030504040204" pitchFamily="50" charset="-128"/>
                        </a:rPr>
                        <a:t>〕</a:t>
                      </a:r>
                      <a:endParaRPr kumimoji="1" lang="ja-JP" altLang="en-US" sz="1400" b="1" u="none" dirty="0">
                        <a:latin typeface="Meiryo UI" panose="020B0604030504040204" pitchFamily="50" charset="-128"/>
                        <a:ea typeface="Meiryo UI" panose="020B0604030504040204" pitchFamily="50" charset="-128"/>
                      </a:endParaRPr>
                    </a:p>
                  </a:txBody>
                  <a:tcPr anchor="ctr">
                    <a:solidFill>
                      <a:srgbClr val="002060"/>
                    </a:solidFill>
                  </a:tcPr>
                </a:tc>
                <a:tc>
                  <a:txBody>
                    <a:bodyPr/>
                    <a:lstStyle/>
                    <a:p>
                      <a:pPr algn="ctr">
                        <a:lnSpc>
                          <a:spcPts val="1500"/>
                        </a:lnSpc>
                      </a:pPr>
                      <a:r>
                        <a:rPr kumimoji="1" lang="en-US" altLang="ja-JP" sz="1400" b="1" u="sng" dirty="0">
                          <a:latin typeface="Meiryo UI" panose="020B0604030504040204" pitchFamily="50" charset="-128"/>
                          <a:ea typeface="Meiryo UI" panose="020B0604030504040204" pitchFamily="50" charset="-128"/>
                        </a:rPr>
                        <a:t>HCU</a:t>
                      </a:r>
                    </a:p>
                    <a:p>
                      <a:pPr algn="ctr">
                        <a:lnSpc>
                          <a:spcPts val="1500"/>
                        </a:lnSpc>
                      </a:pPr>
                      <a:r>
                        <a:rPr kumimoji="1" lang="en-US" altLang="ja-JP" sz="1400" b="1" u="none" dirty="0">
                          <a:latin typeface="Meiryo UI" panose="020B0604030504040204" pitchFamily="50" charset="-128"/>
                          <a:ea typeface="Meiryo UI" panose="020B0604030504040204" pitchFamily="50" charset="-128"/>
                        </a:rPr>
                        <a:t>〔</a:t>
                      </a:r>
                      <a:r>
                        <a:rPr kumimoji="1" lang="ja-JP" altLang="en-US" sz="1400" b="1" u="none" dirty="0">
                          <a:latin typeface="Meiryo UI" panose="020B0604030504040204" pitchFamily="50" charset="-128"/>
                          <a:ea typeface="Meiryo UI" panose="020B0604030504040204" pitchFamily="50" charset="-128"/>
                        </a:rPr>
                        <a:t>利用率</a:t>
                      </a:r>
                      <a:r>
                        <a:rPr kumimoji="1" lang="en-US" altLang="ja-JP" sz="1400" b="1" u="none" dirty="0">
                          <a:latin typeface="Meiryo UI" panose="020B0604030504040204" pitchFamily="50" charset="-128"/>
                          <a:ea typeface="Meiryo UI" panose="020B0604030504040204" pitchFamily="50" charset="-128"/>
                        </a:rPr>
                        <a:t>〕</a:t>
                      </a:r>
                      <a:endParaRPr kumimoji="1" lang="ja-JP" altLang="en-US" sz="1400" b="1" u="none" dirty="0">
                        <a:latin typeface="Meiryo UI" panose="020B0604030504040204" pitchFamily="50" charset="-128"/>
                        <a:ea typeface="Meiryo UI" panose="020B0604030504040204" pitchFamily="50" charset="-128"/>
                      </a:endParaRPr>
                    </a:p>
                  </a:txBody>
                  <a:tcPr anchor="ctr">
                    <a:solidFill>
                      <a:srgbClr val="002060"/>
                    </a:solidFill>
                  </a:tcPr>
                </a:tc>
                <a:tc>
                  <a:txBody>
                    <a:bodyPr/>
                    <a:lstStyle/>
                    <a:p>
                      <a:pPr algn="ctr">
                        <a:lnSpc>
                          <a:spcPts val="1000"/>
                        </a:lnSpc>
                      </a:pPr>
                      <a:r>
                        <a:rPr kumimoji="1" lang="ja-JP" altLang="en-US" sz="1400" dirty="0">
                          <a:latin typeface="Meiryo UI" panose="020B0604030504040204" pitchFamily="50" charset="-128"/>
                          <a:ea typeface="Meiryo UI" panose="020B0604030504040204" pitchFamily="50" charset="-128"/>
                        </a:rPr>
                        <a:t>小児・</a:t>
                      </a:r>
                      <a:r>
                        <a:rPr kumimoji="1" lang="en-US" altLang="ja-JP" sz="1400" dirty="0">
                          <a:latin typeface="Meiryo UI" panose="020B0604030504040204" pitchFamily="50" charset="-128"/>
                          <a:ea typeface="Meiryo UI" panose="020B0604030504040204" pitchFamily="50" charset="-128"/>
                        </a:rPr>
                        <a:t>NICU</a:t>
                      </a:r>
                      <a:endParaRPr kumimoji="1" lang="ja-JP" altLang="en-US" sz="1400" dirty="0">
                        <a:latin typeface="Meiryo UI" panose="020B0604030504040204" pitchFamily="50" charset="-128"/>
                        <a:ea typeface="Meiryo UI" panose="020B0604030504040204" pitchFamily="50" charset="-128"/>
                      </a:endParaRPr>
                    </a:p>
                  </a:txBody>
                  <a:tcPr anchor="ctr">
                    <a:solidFill>
                      <a:srgbClr val="002060"/>
                    </a:solidFill>
                  </a:tcPr>
                </a:tc>
                <a:tc>
                  <a:txBody>
                    <a:bodyPr/>
                    <a:lstStyle/>
                    <a:p>
                      <a:pPr algn="ctr">
                        <a:lnSpc>
                          <a:spcPts val="1000"/>
                        </a:lnSpc>
                      </a:pPr>
                      <a:r>
                        <a:rPr kumimoji="1" lang="ja-JP" altLang="en-US" sz="1400" dirty="0">
                          <a:latin typeface="Meiryo UI" panose="020B0604030504040204" pitchFamily="50" charset="-128"/>
                          <a:ea typeface="Meiryo UI" panose="020B0604030504040204" pitchFamily="50" charset="-128"/>
                        </a:rPr>
                        <a:t>結核</a:t>
                      </a:r>
                    </a:p>
                  </a:txBody>
                  <a:tcPr anchor="ctr">
                    <a:solidFill>
                      <a:srgbClr val="002060"/>
                    </a:solidFill>
                  </a:tcPr>
                </a:tc>
                <a:tc>
                  <a:txBody>
                    <a:bodyPr/>
                    <a:lstStyle/>
                    <a:p>
                      <a:pPr algn="ctr">
                        <a:lnSpc>
                          <a:spcPts val="1000"/>
                        </a:lnSpc>
                      </a:pPr>
                      <a:r>
                        <a:rPr kumimoji="1" lang="ja-JP" altLang="en-US" sz="1400" dirty="0">
                          <a:solidFill>
                            <a:schemeClr val="bg1"/>
                          </a:solidFill>
                          <a:latin typeface="Meiryo UI" panose="020B0604030504040204" pitchFamily="50" charset="-128"/>
                          <a:ea typeface="Meiryo UI" panose="020B0604030504040204" pitchFamily="50" charset="-128"/>
                        </a:rPr>
                        <a:t>計</a:t>
                      </a:r>
                    </a:p>
                  </a:txBody>
                  <a:tcPr anchor="ctr">
                    <a:solidFill>
                      <a:srgbClr val="002060"/>
                    </a:solidFill>
                  </a:tcPr>
                </a:tc>
                <a:extLst>
                  <a:ext uri="{0D108BD9-81ED-4DB2-BD59-A6C34878D82A}">
                    <a16:rowId xmlns:a16="http://schemas.microsoft.com/office/drawing/2014/main" val="264944539"/>
                  </a:ext>
                </a:extLst>
              </a:tr>
              <a:tr h="343391">
                <a:tc>
                  <a:txBody>
                    <a:bodyPr/>
                    <a:lstStyle/>
                    <a:p>
                      <a:pPr algn="ctr">
                        <a:lnSpc>
                          <a:spcPts val="1000"/>
                        </a:lnSpc>
                      </a:pPr>
                      <a:r>
                        <a:rPr kumimoji="1" lang="ja-JP" altLang="en-US" sz="1400" b="1" dirty="0">
                          <a:solidFill>
                            <a:schemeClr val="bg1"/>
                          </a:solidFill>
                          <a:latin typeface="Meiryo UI" panose="020B0604030504040204" pitchFamily="50" charset="-128"/>
                          <a:ea typeface="Meiryo UI" panose="020B0604030504040204" pitchFamily="50" charset="-128"/>
                        </a:rPr>
                        <a:t>現行</a:t>
                      </a:r>
                    </a:p>
                  </a:txBody>
                  <a:tcPr anchor="ctr">
                    <a:solidFill>
                      <a:srgbClr val="002060"/>
                    </a:solidFill>
                  </a:tcPr>
                </a:tc>
                <a:tc>
                  <a:txBody>
                    <a:bodyPr/>
                    <a:lstStyle/>
                    <a:p>
                      <a:pPr algn="ctr">
                        <a:lnSpc>
                          <a:spcPct val="100000"/>
                        </a:lnSpc>
                      </a:pPr>
                      <a:r>
                        <a:rPr kumimoji="1" lang="en-US" altLang="ja-JP" sz="1400" b="1" u="sng" dirty="0">
                          <a:latin typeface="Meiryo UI" panose="020B0604030504040204" pitchFamily="50" charset="-128"/>
                          <a:ea typeface="Meiryo UI" panose="020B0604030504040204" pitchFamily="50" charset="-128"/>
                        </a:rPr>
                        <a:t>295</a:t>
                      </a:r>
                    </a:p>
                    <a:p>
                      <a:pPr algn="ctr">
                        <a:lnSpc>
                          <a:spcPct val="100000"/>
                        </a:lnSpc>
                      </a:pPr>
                      <a:r>
                        <a:rPr kumimoji="1" lang="en-US" altLang="ja-JP" sz="1400" b="0" u="none" dirty="0">
                          <a:latin typeface="Meiryo UI" panose="020B0604030504040204" pitchFamily="50" charset="-128"/>
                          <a:ea typeface="Meiryo UI" panose="020B0604030504040204" pitchFamily="50" charset="-128"/>
                        </a:rPr>
                        <a:t>〔73.1</a:t>
                      </a:r>
                      <a:r>
                        <a:rPr kumimoji="1" lang="ja-JP" altLang="en-US" sz="1400" b="0" u="none" dirty="0">
                          <a:latin typeface="Meiryo UI" panose="020B0604030504040204" pitchFamily="50" charset="-128"/>
                          <a:ea typeface="Meiryo UI" panose="020B0604030504040204" pitchFamily="50" charset="-128"/>
                        </a:rPr>
                        <a:t>％</a:t>
                      </a:r>
                      <a:r>
                        <a:rPr kumimoji="1" lang="en-US" altLang="ja-JP" sz="1400" b="0" u="none" dirty="0">
                          <a:latin typeface="Meiryo UI" panose="020B0604030504040204" pitchFamily="50" charset="-128"/>
                          <a:ea typeface="Meiryo UI" panose="020B0604030504040204" pitchFamily="50" charset="-128"/>
                        </a:rPr>
                        <a:t>〕</a:t>
                      </a:r>
                      <a:endParaRPr kumimoji="1" lang="ja-JP" altLang="en-US" sz="1400" b="0" u="none"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b="1" u="sng" dirty="0">
                          <a:latin typeface="Meiryo UI" panose="020B0604030504040204" pitchFamily="50" charset="-128"/>
                          <a:ea typeface="Meiryo UI" panose="020B0604030504040204" pitchFamily="50" charset="-128"/>
                        </a:rPr>
                        <a:t>16</a:t>
                      </a:r>
                    </a:p>
                    <a:p>
                      <a:pPr algn="ctr">
                        <a:lnSpc>
                          <a:spcPct val="100000"/>
                        </a:lnSpc>
                      </a:pPr>
                      <a:r>
                        <a:rPr kumimoji="1" lang="en-US" altLang="ja-JP" sz="1400" b="0" u="none" dirty="0">
                          <a:latin typeface="Meiryo UI" panose="020B0604030504040204" pitchFamily="50" charset="-128"/>
                          <a:ea typeface="Meiryo UI" panose="020B0604030504040204" pitchFamily="50" charset="-128"/>
                        </a:rPr>
                        <a:t>〔62.1</a:t>
                      </a:r>
                      <a:r>
                        <a:rPr kumimoji="1" lang="ja-JP" altLang="en-US" sz="1400" b="0" u="none" dirty="0">
                          <a:latin typeface="Meiryo UI" panose="020B0604030504040204" pitchFamily="50" charset="-128"/>
                          <a:ea typeface="Meiryo UI" panose="020B0604030504040204" pitchFamily="50" charset="-128"/>
                        </a:rPr>
                        <a:t>％</a:t>
                      </a:r>
                      <a:r>
                        <a:rPr kumimoji="1" lang="en-US" altLang="ja-JP" sz="1400" b="0" u="none" dirty="0">
                          <a:latin typeface="Meiryo UI" panose="020B0604030504040204" pitchFamily="50" charset="-128"/>
                          <a:ea typeface="Meiryo UI" panose="020B0604030504040204" pitchFamily="50" charset="-128"/>
                        </a:rPr>
                        <a:t>〕</a:t>
                      </a:r>
                    </a:p>
                  </a:txBody>
                  <a:tcPr anchor="ctr"/>
                </a:tc>
                <a:tc>
                  <a:txBody>
                    <a:bodyPr/>
                    <a:lstStyle/>
                    <a:p>
                      <a:pPr algn="ctr">
                        <a:lnSpc>
                          <a:spcPts val="1000"/>
                        </a:lnSpc>
                      </a:pPr>
                      <a:r>
                        <a:rPr kumimoji="1" lang="en-US" altLang="ja-JP" sz="1400" dirty="0">
                          <a:latin typeface="Meiryo UI" panose="020B0604030504040204" pitchFamily="50" charset="-128"/>
                          <a:ea typeface="Meiryo UI" panose="020B0604030504040204" pitchFamily="50" charset="-128"/>
                        </a:rPr>
                        <a:t>49</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000"/>
                        </a:lnSpc>
                      </a:pPr>
                      <a:r>
                        <a:rPr kumimoji="1" lang="en-US" altLang="ja-JP" sz="1400" dirty="0">
                          <a:latin typeface="Meiryo UI" panose="020B0604030504040204" pitchFamily="50" charset="-128"/>
                          <a:ea typeface="Meiryo UI" panose="020B0604030504040204" pitchFamily="50" charset="-128"/>
                        </a:rPr>
                        <a:t>45</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000"/>
                        </a:lnSpc>
                      </a:pPr>
                      <a:r>
                        <a:rPr kumimoji="1" lang="en-US" altLang="ja-JP" sz="1400" dirty="0">
                          <a:solidFill>
                            <a:schemeClr val="tx1"/>
                          </a:solidFill>
                          <a:latin typeface="Meiryo UI" panose="020B0604030504040204" pitchFamily="50" charset="-128"/>
                          <a:ea typeface="Meiryo UI" panose="020B0604030504040204" pitchFamily="50" charset="-128"/>
                        </a:rPr>
                        <a:t>405</a:t>
                      </a:r>
                    </a:p>
                  </a:txBody>
                  <a:tcPr anchor="ctr"/>
                </a:tc>
                <a:extLst>
                  <a:ext uri="{0D108BD9-81ED-4DB2-BD59-A6C34878D82A}">
                    <a16:rowId xmlns:a16="http://schemas.microsoft.com/office/drawing/2014/main" val="827121945"/>
                  </a:ext>
                </a:extLst>
              </a:tr>
              <a:tr h="343391">
                <a:tc>
                  <a:txBody>
                    <a:bodyPr/>
                    <a:lstStyle/>
                    <a:p>
                      <a:pPr algn="ctr">
                        <a:lnSpc>
                          <a:spcPts val="1000"/>
                        </a:lnSpc>
                      </a:pPr>
                      <a:r>
                        <a:rPr kumimoji="1" lang="ja-JP" altLang="en-US" sz="1400" b="1" dirty="0">
                          <a:solidFill>
                            <a:schemeClr val="bg1"/>
                          </a:solidFill>
                          <a:latin typeface="Meiryo UI" panose="020B0604030504040204" pitchFamily="50" charset="-128"/>
                          <a:ea typeface="Meiryo UI" panose="020B0604030504040204" pitchFamily="50" charset="-128"/>
                        </a:rPr>
                        <a:t>休床後</a:t>
                      </a:r>
                    </a:p>
                  </a:txBody>
                  <a:tcPr anchor="ctr">
                    <a:solidFill>
                      <a:srgbClr val="002060"/>
                    </a:solidFill>
                  </a:tcPr>
                </a:tc>
                <a:tc>
                  <a:txBody>
                    <a:bodyPr/>
                    <a:lstStyle/>
                    <a:p>
                      <a:pPr algn="ctr">
                        <a:lnSpc>
                          <a:spcPct val="100000"/>
                        </a:lnSpc>
                      </a:pPr>
                      <a:r>
                        <a:rPr kumimoji="1" lang="en-US" altLang="ja-JP" sz="1400" b="1" u="sng" dirty="0">
                          <a:latin typeface="Meiryo UI" panose="020B0604030504040204" pitchFamily="50" charset="-128"/>
                          <a:ea typeface="Meiryo UI" panose="020B0604030504040204" pitchFamily="50" charset="-128"/>
                        </a:rPr>
                        <a:t>247</a:t>
                      </a:r>
                    </a:p>
                    <a:p>
                      <a:pPr algn="ctr">
                        <a:lnSpc>
                          <a:spcPct val="100000"/>
                        </a:lnSpc>
                      </a:pPr>
                      <a:r>
                        <a:rPr kumimoji="1" lang="en-US" altLang="ja-JP" sz="1400" b="0" u="none" dirty="0">
                          <a:latin typeface="Meiryo UI" panose="020B0604030504040204" pitchFamily="50" charset="-128"/>
                          <a:ea typeface="Meiryo UI" panose="020B0604030504040204" pitchFamily="50" charset="-128"/>
                        </a:rPr>
                        <a:t>〔87.3</a:t>
                      </a:r>
                      <a:r>
                        <a:rPr kumimoji="1" lang="ja-JP" altLang="en-US" sz="1400" b="0" u="none" dirty="0">
                          <a:latin typeface="Meiryo UI" panose="020B0604030504040204" pitchFamily="50" charset="-128"/>
                          <a:ea typeface="Meiryo UI" panose="020B0604030504040204" pitchFamily="50" charset="-128"/>
                        </a:rPr>
                        <a:t>％</a:t>
                      </a:r>
                      <a:r>
                        <a:rPr kumimoji="1" lang="en-US" altLang="ja-JP" sz="1400" b="0" u="none" dirty="0">
                          <a:latin typeface="Meiryo UI" panose="020B0604030504040204" pitchFamily="50" charset="-128"/>
                          <a:ea typeface="Meiryo UI" panose="020B0604030504040204" pitchFamily="50" charset="-128"/>
                        </a:rPr>
                        <a:t>〕※</a:t>
                      </a:r>
                      <a:endParaRPr kumimoji="1" lang="ja-JP" altLang="en-US" sz="1400" b="0" u="none"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b="1" u="sng" dirty="0">
                          <a:latin typeface="Meiryo UI" panose="020B0604030504040204" pitchFamily="50" charset="-128"/>
                          <a:ea typeface="Meiryo UI" panose="020B0604030504040204" pitchFamily="50" charset="-128"/>
                        </a:rPr>
                        <a:t>12</a:t>
                      </a:r>
                    </a:p>
                    <a:p>
                      <a:pPr algn="ctr">
                        <a:lnSpc>
                          <a:spcPct val="100000"/>
                        </a:lnSpc>
                      </a:pPr>
                      <a:r>
                        <a:rPr kumimoji="1" lang="en-US" altLang="ja-JP" sz="1400" b="0" u="none" dirty="0">
                          <a:latin typeface="Meiryo UI" panose="020B0604030504040204" pitchFamily="50" charset="-128"/>
                          <a:ea typeface="Meiryo UI" panose="020B0604030504040204" pitchFamily="50" charset="-128"/>
                        </a:rPr>
                        <a:t>〔82.8</a:t>
                      </a:r>
                      <a:r>
                        <a:rPr kumimoji="1" lang="ja-JP" altLang="en-US" sz="1400" b="0" u="none" dirty="0">
                          <a:latin typeface="Meiryo UI" panose="020B0604030504040204" pitchFamily="50" charset="-128"/>
                          <a:ea typeface="Meiryo UI" panose="020B0604030504040204" pitchFamily="50" charset="-128"/>
                        </a:rPr>
                        <a:t>％</a:t>
                      </a:r>
                      <a:r>
                        <a:rPr kumimoji="1" lang="en-US" altLang="ja-JP" sz="1400" b="0" u="none" dirty="0">
                          <a:latin typeface="Meiryo UI" panose="020B0604030504040204" pitchFamily="50" charset="-128"/>
                          <a:ea typeface="Meiryo UI" panose="020B0604030504040204" pitchFamily="50" charset="-128"/>
                        </a:rPr>
                        <a:t>〕</a:t>
                      </a:r>
                      <a:r>
                        <a:rPr kumimoji="1" lang="en-US" altLang="ja-JP" sz="1000" b="0" u="none" dirty="0">
                          <a:latin typeface="Meiryo UI" panose="020B0604030504040204" pitchFamily="50" charset="-128"/>
                          <a:ea typeface="Meiryo UI" panose="020B0604030504040204" pitchFamily="50" charset="-128"/>
                        </a:rPr>
                        <a:t>※</a:t>
                      </a:r>
                      <a:endParaRPr kumimoji="1" lang="ja-JP" altLang="en-US" sz="1400" b="0" u="none" dirty="0">
                        <a:latin typeface="Meiryo UI" panose="020B0604030504040204" pitchFamily="50" charset="-128"/>
                        <a:ea typeface="Meiryo UI" panose="020B0604030504040204" pitchFamily="50" charset="-128"/>
                      </a:endParaRPr>
                    </a:p>
                  </a:txBody>
                  <a:tcPr anchor="ctr"/>
                </a:tc>
                <a:tc>
                  <a:txBody>
                    <a:bodyPr/>
                    <a:lstStyle/>
                    <a:p>
                      <a:pPr algn="ctr">
                        <a:lnSpc>
                          <a:spcPts val="1000"/>
                        </a:lnSpc>
                      </a:pPr>
                      <a:r>
                        <a:rPr kumimoji="1" lang="en-US" altLang="ja-JP" sz="1400" dirty="0">
                          <a:latin typeface="Meiryo UI" panose="020B0604030504040204" pitchFamily="50" charset="-128"/>
                          <a:ea typeface="Meiryo UI" panose="020B0604030504040204" pitchFamily="50" charset="-128"/>
                        </a:rPr>
                        <a:t>49</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000"/>
                        </a:lnSpc>
                      </a:pPr>
                      <a:r>
                        <a:rPr kumimoji="1" lang="en-US" altLang="ja-JP" sz="1400" dirty="0">
                          <a:latin typeface="Meiryo UI" panose="020B0604030504040204" pitchFamily="50" charset="-128"/>
                          <a:ea typeface="Meiryo UI" panose="020B0604030504040204" pitchFamily="50" charset="-128"/>
                        </a:rPr>
                        <a:t>45</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000"/>
                        </a:lnSpc>
                      </a:pPr>
                      <a:r>
                        <a:rPr kumimoji="1" lang="en-US" altLang="ja-JP" sz="1400" dirty="0">
                          <a:solidFill>
                            <a:schemeClr val="tx1"/>
                          </a:solidFill>
                          <a:latin typeface="Meiryo UI" panose="020B0604030504040204" pitchFamily="50" charset="-128"/>
                          <a:ea typeface="Meiryo UI" panose="020B0604030504040204" pitchFamily="50" charset="-128"/>
                        </a:rPr>
                        <a:t>353</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1234359"/>
                  </a:ext>
                </a:extLst>
              </a:tr>
            </a:tbl>
          </a:graphicData>
        </a:graphic>
      </p:graphicFrame>
      <p:sp>
        <p:nvSpPr>
          <p:cNvPr id="19" name="テキスト ボックス 18">
            <a:extLst>
              <a:ext uri="{FF2B5EF4-FFF2-40B4-BE49-F238E27FC236}">
                <a16:creationId xmlns:a16="http://schemas.microsoft.com/office/drawing/2014/main" id="{31529D8F-22EA-43BC-B093-F27D05E08999}"/>
              </a:ext>
            </a:extLst>
          </p:cNvPr>
          <p:cNvSpPr txBox="1"/>
          <p:nvPr/>
        </p:nvSpPr>
        <p:spPr>
          <a:xfrm>
            <a:off x="4821189" y="6051555"/>
            <a:ext cx="464845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休床後も延べ入院患者数が変わらないと仮定した場合の病床利用率</a:t>
            </a:r>
          </a:p>
        </p:txBody>
      </p:sp>
    </p:spTree>
    <p:extLst>
      <p:ext uri="{BB962C8B-B14F-4D97-AF65-F5344CB8AC3E}">
        <p14:creationId xmlns:p14="http://schemas.microsoft.com/office/powerpoint/2010/main" val="275010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0223F45A-0022-4CDA-ABB2-07D1786355E9}"/>
              </a:ext>
            </a:extLst>
          </p:cNvPr>
          <p:cNvSpPr txBox="1"/>
          <p:nvPr/>
        </p:nvSpPr>
        <p:spPr>
          <a:xfrm>
            <a:off x="6583365" y="1354183"/>
            <a:ext cx="3010716"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南河内医療圏に住所地のある患者の</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入院先医療機関の所在地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割合</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BAAE994A-966C-4510-A65F-9EB7FB861A53}"/>
              </a:ext>
            </a:extLst>
          </p:cNvPr>
          <p:cNvSpPr/>
          <p:nvPr/>
        </p:nvSpPr>
        <p:spPr>
          <a:xfrm>
            <a:off x="0" y="334909"/>
            <a:ext cx="9906000" cy="93056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〇 引き続き、南河内医療圏唯一の公立病院として不採算医療や高度専門医療等の政策医療を担いながら、当セン</a:t>
            </a:r>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ターの強みを活かし、以下の取組みを推進</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0C03FDF1-F464-4C65-B497-8839B564930C}"/>
              </a:ext>
            </a:extLst>
          </p:cNvPr>
          <p:cNvSpPr txBox="1"/>
          <p:nvPr/>
        </p:nvSpPr>
        <p:spPr>
          <a:xfrm>
            <a:off x="0" y="4243555"/>
            <a:ext cx="29288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２）高齢者医療</a:t>
            </a:r>
          </a:p>
        </p:txBody>
      </p:sp>
      <p:sp>
        <p:nvSpPr>
          <p:cNvPr id="63" name="テキスト ボックス 62">
            <a:extLst>
              <a:ext uri="{FF2B5EF4-FFF2-40B4-BE49-F238E27FC236}">
                <a16:creationId xmlns:a16="http://schemas.microsoft.com/office/drawing/2014/main" id="{D52BCDF7-1CC2-412B-A2FA-51E1D788259F}"/>
              </a:ext>
            </a:extLst>
          </p:cNvPr>
          <p:cNvSpPr txBox="1"/>
          <p:nvPr/>
        </p:nvSpPr>
        <p:spPr>
          <a:xfrm>
            <a:off x="0" y="1317979"/>
            <a:ext cx="596894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１）地域で完結する医療</a:t>
            </a:r>
          </a:p>
        </p:txBody>
      </p:sp>
      <p:sp>
        <p:nvSpPr>
          <p:cNvPr id="65" name="テキスト ボックス 64">
            <a:extLst>
              <a:ext uri="{FF2B5EF4-FFF2-40B4-BE49-F238E27FC236}">
                <a16:creationId xmlns:a16="http://schemas.microsoft.com/office/drawing/2014/main" id="{21E0D2A4-ABF4-4A91-A6F5-16E11130DC5F}"/>
              </a:ext>
            </a:extLst>
          </p:cNvPr>
          <p:cNvSpPr txBox="1"/>
          <p:nvPr/>
        </p:nvSpPr>
        <p:spPr>
          <a:xfrm>
            <a:off x="-1" y="5703145"/>
            <a:ext cx="2644492"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）感染症医療</a:t>
            </a:r>
          </a:p>
        </p:txBody>
      </p:sp>
      <p:sp>
        <p:nvSpPr>
          <p:cNvPr id="67" name="正方形/長方形 66">
            <a:extLst>
              <a:ext uri="{FF2B5EF4-FFF2-40B4-BE49-F238E27FC236}">
                <a16:creationId xmlns:a16="http://schemas.microsoft.com/office/drawing/2014/main" id="{6C7487F8-B1B6-4C1E-A28A-5D6400BD6A69}"/>
              </a:ext>
            </a:extLst>
          </p:cNvPr>
          <p:cNvSpPr/>
          <p:nvPr/>
        </p:nvSpPr>
        <p:spPr>
          <a:xfrm>
            <a:off x="-1" y="6106241"/>
            <a:ext cx="9588727" cy="523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400" dirty="0">
                <a:solidFill>
                  <a:schemeClr val="tx1"/>
                </a:solidFill>
                <a:latin typeface="Meiryo UI" panose="020B0604030504040204" pitchFamily="50" charset="-128"/>
                <a:ea typeface="Meiryo UI" panose="020B0604030504040204" pitchFamily="50" charset="-128"/>
              </a:rPr>
              <a:t>　➡ 第２種感染症指定医療機関、結核病床を有する医療機関として、引き続き新興感染症の発生・まん延時の医療措置協定に</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基づく措置など感染症に関する高度医療を提供</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089EAE2D-6E1B-4E6F-A32D-B0AE4DDE30B3}"/>
              </a:ext>
            </a:extLst>
          </p:cNvPr>
          <p:cNvSpPr txBox="1"/>
          <p:nvPr/>
        </p:nvSpPr>
        <p:spPr>
          <a:xfrm>
            <a:off x="6583365" y="4356850"/>
            <a:ext cx="3285431" cy="261610"/>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sym typeface="Wingdings" panose="05000000000000000000" pitchFamily="2" charset="2"/>
              </a:rPr>
              <a:t>：</a:t>
            </a:r>
            <a:r>
              <a:rPr lang="en-US" altLang="ja-JP" sz="1050" dirty="0">
                <a:latin typeface="Meiryo UI" panose="020B0604030504040204" pitchFamily="50" charset="-128"/>
                <a:ea typeface="Meiryo UI" panose="020B0604030504040204" pitchFamily="50" charset="-128"/>
                <a:sym typeface="Wingdings" panose="05000000000000000000" pitchFamily="2" charset="2"/>
              </a:rPr>
              <a:t>2023</a:t>
            </a:r>
            <a:r>
              <a:rPr lang="ja-JP" altLang="en-US" sz="1050" dirty="0">
                <a:latin typeface="Meiryo UI" panose="020B0604030504040204" pitchFamily="50" charset="-128"/>
                <a:ea typeface="Meiryo UI" panose="020B0604030504040204" pitchFamily="50" charset="-128"/>
                <a:sym typeface="Wingdings" panose="05000000000000000000" pitchFamily="2" charset="2"/>
              </a:rPr>
              <a:t>年度退院患者調査</a:t>
            </a:r>
            <a:endParaRPr lang="ja-JP" altLang="en-US" sz="1050" dirty="0">
              <a:latin typeface="Meiryo UI" panose="020B0604030504040204" pitchFamily="50" charset="-128"/>
              <a:ea typeface="Meiryo UI" panose="020B0604030504040204" pitchFamily="50" charset="-128"/>
            </a:endParaRPr>
          </a:p>
        </p:txBody>
      </p:sp>
      <p:graphicFrame>
        <p:nvGraphicFramePr>
          <p:cNvPr id="70" name="グラフ 69">
            <a:extLst>
              <a:ext uri="{FF2B5EF4-FFF2-40B4-BE49-F238E27FC236}">
                <a16:creationId xmlns:a16="http://schemas.microsoft.com/office/drawing/2014/main" id="{BA687E63-4ECB-4A6E-B151-D535C1F499CE}"/>
              </a:ext>
            </a:extLst>
          </p:cNvPr>
          <p:cNvGraphicFramePr>
            <a:graphicFrameLocks/>
          </p:cNvGraphicFramePr>
          <p:nvPr>
            <p:extLst>
              <p:ext uri="{D42A27DB-BD31-4B8C-83A1-F6EECF244321}">
                <p14:modId xmlns:p14="http://schemas.microsoft.com/office/powerpoint/2010/main" val="3597636101"/>
              </p:ext>
            </p:extLst>
          </p:nvPr>
        </p:nvGraphicFramePr>
        <p:xfrm>
          <a:off x="6015523" y="1692947"/>
          <a:ext cx="4013371" cy="2640115"/>
        </p:xfrm>
        <a:graphic>
          <a:graphicData uri="http://schemas.openxmlformats.org/drawingml/2006/chart">
            <c:chart xmlns:c="http://schemas.openxmlformats.org/drawingml/2006/chart" xmlns:r="http://schemas.openxmlformats.org/officeDocument/2006/relationships" r:id="rId2"/>
          </a:graphicData>
        </a:graphic>
      </p:graphicFrame>
      <p:sp>
        <p:nvSpPr>
          <p:cNvPr id="29" name="正方形/長方形 28">
            <a:extLst>
              <a:ext uri="{FF2B5EF4-FFF2-40B4-BE49-F238E27FC236}">
                <a16:creationId xmlns:a16="http://schemas.microsoft.com/office/drawing/2014/main" id="{730E95C6-1A2E-4DD4-93B4-AE433174C3D6}"/>
              </a:ext>
            </a:extLst>
          </p:cNvPr>
          <p:cNvSpPr/>
          <p:nvPr/>
        </p:nvSpPr>
        <p:spPr>
          <a:xfrm>
            <a:off x="0" y="1697758"/>
            <a:ext cx="6148552" cy="2238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南河内医療圏では、救急、がん、周産期医療等で、２～</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割が他圏域へ流出</a:t>
            </a:r>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近畿大学病院の堺市医療圏への移転に伴い、これらの疾患を中心に、当センター</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の役割はこれまで以上に重要となる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➡地域の医療機関や消防本部との連携強化などの取組みを通じ、近畿大学病院</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移転後の南河内医療圏の拠点病院としての役割を発揮</a:t>
            </a:r>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➡引き続き、肺がんの専門医療を提供するとともに、より幅広いがんにも対応できるよ</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う、大阪府がん診療拠点病院をめざしていく</a:t>
            </a:r>
          </a:p>
        </p:txBody>
      </p:sp>
      <p:sp>
        <p:nvSpPr>
          <p:cNvPr id="30" name="正方形/長方形 29">
            <a:extLst>
              <a:ext uri="{FF2B5EF4-FFF2-40B4-BE49-F238E27FC236}">
                <a16:creationId xmlns:a16="http://schemas.microsoft.com/office/drawing/2014/main" id="{66ED16F3-11B0-4004-928C-8369644F8B06}"/>
              </a:ext>
            </a:extLst>
          </p:cNvPr>
          <p:cNvSpPr/>
          <p:nvPr/>
        </p:nvSpPr>
        <p:spPr>
          <a:xfrm>
            <a:off x="0" y="4691402"/>
            <a:ext cx="9588727" cy="934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高齢者人口の増加に伴い、救急搬送への対応、</a:t>
            </a:r>
            <a:r>
              <a:rPr lang="en-US" altLang="ja-JP" sz="1400" dirty="0">
                <a:solidFill>
                  <a:schemeClr val="tx1"/>
                </a:solidFill>
                <a:latin typeface="Meiryo UI" panose="020B0604030504040204" pitchFamily="50" charset="-128"/>
                <a:ea typeface="Meiryo UI" panose="020B0604030504040204" pitchFamily="50" charset="-128"/>
              </a:rPr>
              <a:t>ADL</a:t>
            </a:r>
            <a:r>
              <a:rPr lang="ja-JP" altLang="en-US" sz="1400" dirty="0">
                <a:solidFill>
                  <a:schemeClr val="tx1"/>
                </a:solidFill>
                <a:latin typeface="Meiryo UI" panose="020B0604030504040204" pitchFamily="50" charset="-128"/>
                <a:ea typeface="Meiryo UI" panose="020B0604030504040204" pitchFamily="50" charset="-128"/>
              </a:rPr>
              <a:t>の維持・向上、退院後の在宅復帰支援などの役割が一層重要となる。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（現在、国で検討中の新たな地域医療構想でも重要性が示されている）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6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高齢者特有の疾病に対応できる体制を強化し、多疾患併存患者や高齢者救急への対応力を向上していく</a:t>
            </a:r>
            <a:endParaRPr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2E234CC0-A830-4C87-869B-0CAA80DE0532}"/>
              </a:ext>
            </a:extLst>
          </p:cNvPr>
          <p:cNvCxnSpPr>
            <a:cxnSpLocks/>
          </p:cNvCxnSpPr>
          <p:nvPr/>
        </p:nvCxnSpPr>
        <p:spPr>
          <a:xfrm>
            <a:off x="46583" y="6053730"/>
            <a:ext cx="596894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4" name="スライド番号プレースホルダー 1">
            <a:extLst>
              <a:ext uri="{FF2B5EF4-FFF2-40B4-BE49-F238E27FC236}">
                <a16:creationId xmlns:a16="http://schemas.microsoft.com/office/drawing/2014/main" id="{02E494CF-4472-49E3-B753-349A927C71CE}"/>
              </a:ext>
            </a:extLst>
          </p:cNvPr>
          <p:cNvSpPr>
            <a:spLocks noGrp="1"/>
          </p:cNvSpPr>
          <p:nvPr>
            <p:ph type="sldNum" sz="quarter" idx="12"/>
          </p:nvPr>
        </p:nvSpPr>
        <p:spPr>
          <a:xfrm>
            <a:off x="7677150" y="6464462"/>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6</a:t>
            </a:fld>
            <a:endParaRPr kumimoji="1" lang="ja-JP" altLang="en-US" sz="1600" b="1"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D462B11A-49D0-4C34-940C-EEC79F263BCA}"/>
              </a:ext>
            </a:extLst>
          </p:cNvPr>
          <p:cNvSpPr/>
          <p:nvPr/>
        </p:nvSpPr>
        <p:spPr>
          <a:xfrm>
            <a:off x="0" y="-3645"/>
            <a:ext cx="9906000"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４．大阪はびきの医療センターが地域ニーズに応えていくための取組</a:t>
            </a:r>
          </a:p>
        </p:txBody>
      </p:sp>
      <p:cxnSp>
        <p:nvCxnSpPr>
          <p:cNvPr id="20" name="直線コネクタ 19">
            <a:extLst>
              <a:ext uri="{FF2B5EF4-FFF2-40B4-BE49-F238E27FC236}">
                <a16:creationId xmlns:a16="http://schemas.microsoft.com/office/drawing/2014/main" id="{88164CEA-A4A7-474B-AEF8-EDD8F7E1095B}"/>
              </a:ext>
            </a:extLst>
          </p:cNvPr>
          <p:cNvCxnSpPr>
            <a:cxnSpLocks/>
          </p:cNvCxnSpPr>
          <p:nvPr/>
        </p:nvCxnSpPr>
        <p:spPr>
          <a:xfrm>
            <a:off x="46583" y="4582109"/>
            <a:ext cx="596894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AC997EF1-2FAA-401E-AC90-BD055F5F3775}"/>
              </a:ext>
            </a:extLst>
          </p:cNvPr>
          <p:cNvCxnSpPr>
            <a:cxnSpLocks/>
          </p:cNvCxnSpPr>
          <p:nvPr/>
        </p:nvCxnSpPr>
        <p:spPr>
          <a:xfrm>
            <a:off x="46583" y="1656533"/>
            <a:ext cx="5968940" cy="0"/>
          </a:xfrm>
          <a:prstGeom prst="line">
            <a:avLst/>
          </a:prstGeom>
          <a:ln w="190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05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a:extLst>
              <a:ext uri="{FF2B5EF4-FFF2-40B4-BE49-F238E27FC236}">
                <a16:creationId xmlns:a16="http://schemas.microsoft.com/office/drawing/2014/main" id="{AC66C70B-BAE0-477B-8FBA-F9006EEB3F1E}"/>
              </a:ext>
            </a:extLst>
          </p:cNvPr>
          <p:cNvSpPr>
            <a:spLocks noGrp="1"/>
          </p:cNvSpPr>
          <p:nvPr>
            <p:ph type="sldNum" sz="quarter" idx="12"/>
          </p:nvPr>
        </p:nvSpPr>
        <p:spPr>
          <a:xfrm>
            <a:off x="7718428" y="6562304"/>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7</a:t>
            </a:fld>
            <a:endParaRPr kumimoji="1" lang="ja-JP" altLang="en-US" sz="1600"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13F1484-602A-43F4-8F5E-8CB164959A65}"/>
              </a:ext>
            </a:extLst>
          </p:cNvPr>
          <p:cNvSpPr/>
          <p:nvPr/>
        </p:nvSpPr>
        <p:spPr>
          <a:xfrm>
            <a:off x="0" y="-1014"/>
            <a:ext cx="9906000"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２</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１．大阪精神医療センターの概要</a:t>
            </a:r>
          </a:p>
        </p:txBody>
      </p:sp>
      <p:sp>
        <p:nvSpPr>
          <p:cNvPr id="20" name="テキスト ボックス 19">
            <a:extLst>
              <a:ext uri="{FF2B5EF4-FFF2-40B4-BE49-F238E27FC236}">
                <a16:creationId xmlns:a16="http://schemas.microsoft.com/office/drawing/2014/main" id="{33A80245-0153-4B79-A4F6-349094F02A48}"/>
              </a:ext>
            </a:extLst>
          </p:cNvPr>
          <p:cNvSpPr txBox="1"/>
          <p:nvPr/>
        </p:nvSpPr>
        <p:spPr>
          <a:xfrm>
            <a:off x="6959998" y="2403671"/>
            <a:ext cx="2682253"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新入院患者数（疾患別）</a:t>
            </a:r>
          </a:p>
        </p:txBody>
      </p:sp>
      <p:sp>
        <p:nvSpPr>
          <p:cNvPr id="21" name="テキスト ボックス 20">
            <a:extLst>
              <a:ext uri="{FF2B5EF4-FFF2-40B4-BE49-F238E27FC236}">
                <a16:creationId xmlns:a16="http://schemas.microsoft.com/office/drawing/2014/main" id="{E2A33076-68ED-4E83-8A00-9CDF1FE1CB34}"/>
              </a:ext>
            </a:extLst>
          </p:cNvPr>
          <p:cNvSpPr txBox="1"/>
          <p:nvPr/>
        </p:nvSpPr>
        <p:spPr>
          <a:xfrm>
            <a:off x="3333550" y="2403671"/>
            <a:ext cx="2682253"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延入院患者数等の推移</a:t>
            </a:r>
          </a:p>
        </p:txBody>
      </p:sp>
      <p:graphicFrame>
        <p:nvGraphicFramePr>
          <p:cNvPr id="22" name="グラフ 21">
            <a:extLst>
              <a:ext uri="{FF2B5EF4-FFF2-40B4-BE49-F238E27FC236}">
                <a16:creationId xmlns:a16="http://schemas.microsoft.com/office/drawing/2014/main" id="{E08FE872-FDAD-4721-92B7-4710351F5C81}"/>
              </a:ext>
            </a:extLst>
          </p:cNvPr>
          <p:cNvGraphicFramePr>
            <a:graphicFrameLocks/>
          </p:cNvGraphicFramePr>
          <p:nvPr>
            <p:extLst>
              <p:ext uri="{D42A27DB-BD31-4B8C-83A1-F6EECF244321}">
                <p14:modId xmlns:p14="http://schemas.microsoft.com/office/powerpoint/2010/main" val="3931915829"/>
              </p:ext>
            </p:extLst>
          </p:nvPr>
        </p:nvGraphicFramePr>
        <p:xfrm>
          <a:off x="2831579" y="2765906"/>
          <a:ext cx="3406877" cy="3599604"/>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a:extLst>
              <a:ext uri="{FF2B5EF4-FFF2-40B4-BE49-F238E27FC236}">
                <a16:creationId xmlns:a16="http://schemas.microsoft.com/office/drawing/2014/main" id="{13A19173-151B-4446-83D3-D5BB1F319C53}"/>
              </a:ext>
            </a:extLst>
          </p:cNvPr>
          <p:cNvSpPr txBox="1"/>
          <p:nvPr/>
        </p:nvSpPr>
        <p:spPr>
          <a:xfrm>
            <a:off x="3045093" y="3413117"/>
            <a:ext cx="39758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人</a:t>
            </a:r>
          </a:p>
        </p:txBody>
      </p:sp>
      <p:sp>
        <p:nvSpPr>
          <p:cNvPr id="24" name="テキスト ボックス 23">
            <a:extLst>
              <a:ext uri="{FF2B5EF4-FFF2-40B4-BE49-F238E27FC236}">
                <a16:creationId xmlns:a16="http://schemas.microsoft.com/office/drawing/2014/main" id="{5A571AA9-9E53-4BC4-8B26-71795473A11A}"/>
              </a:ext>
            </a:extLst>
          </p:cNvPr>
          <p:cNvSpPr txBox="1"/>
          <p:nvPr/>
        </p:nvSpPr>
        <p:spPr>
          <a:xfrm>
            <a:off x="6015803" y="3167453"/>
            <a:ext cx="39758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日</a:t>
            </a:r>
          </a:p>
        </p:txBody>
      </p:sp>
      <p:graphicFrame>
        <p:nvGraphicFramePr>
          <p:cNvPr id="25" name="グラフ 24">
            <a:extLst>
              <a:ext uri="{FF2B5EF4-FFF2-40B4-BE49-F238E27FC236}">
                <a16:creationId xmlns:a16="http://schemas.microsoft.com/office/drawing/2014/main" id="{3539D3DC-1D97-41F0-905E-6C07B5D3013D}"/>
              </a:ext>
            </a:extLst>
          </p:cNvPr>
          <p:cNvGraphicFramePr>
            <a:graphicFrameLocks/>
          </p:cNvGraphicFramePr>
          <p:nvPr>
            <p:extLst>
              <p:ext uri="{D42A27DB-BD31-4B8C-83A1-F6EECF244321}">
                <p14:modId xmlns:p14="http://schemas.microsoft.com/office/powerpoint/2010/main" val="833078770"/>
              </p:ext>
            </p:extLst>
          </p:nvPr>
        </p:nvGraphicFramePr>
        <p:xfrm>
          <a:off x="6425862" y="2682507"/>
          <a:ext cx="3406877" cy="3503047"/>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a:extLst>
              <a:ext uri="{FF2B5EF4-FFF2-40B4-BE49-F238E27FC236}">
                <a16:creationId xmlns:a16="http://schemas.microsoft.com/office/drawing/2014/main" id="{6A4DC01D-4237-4431-8FBE-94F783FEA799}"/>
              </a:ext>
            </a:extLst>
          </p:cNvPr>
          <p:cNvSpPr txBox="1"/>
          <p:nvPr/>
        </p:nvSpPr>
        <p:spPr>
          <a:xfrm>
            <a:off x="6604839" y="3081723"/>
            <a:ext cx="355159"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人</a:t>
            </a:r>
          </a:p>
        </p:txBody>
      </p:sp>
      <p:sp>
        <p:nvSpPr>
          <p:cNvPr id="27" name="テキスト ボックス 26">
            <a:extLst>
              <a:ext uri="{FF2B5EF4-FFF2-40B4-BE49-F238E27FC236}">
                <a16:creationId xmlns:a16="http://schemas.microsoft.com/office/drawing/2014/main" id="{E8E0F545-25D8-4D4B-BED3-5D8DF4C41E63}"/>
              </a:ext>
            </a:extLst>
          </p:cNvPr>
          <p:cNvSpPr txBox="1"/>
          <p:nvPr/>
        </p:nvSpPr>
        <p:spPr>
          <a:xfrm>
            <a:off x="395097" y="2403671"/>
            <a:ext cx="2022755"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病床利用率の推移</a:t>
            </a:r>
          </a:p>
        </p:txBody>
      </p:sp>
      <p:graphicFrame>
        <p:nvGraphicFramePr>
          <p:cNvPr id="28" name="グラフ 27">
            <a:extLst>
              <a:ext uri="{FF2B5EF4-FFF2-40B4-BE49-F238E27FC236}">
                <a16:creationId xmlns:a16="http://schemas.microsoft.com/office/drawing/2014/main" id="{49500463-5B1D-46C0-8A7A-45EB7D99158C}"/>
              </a:ext>
            </a:extLst>
          </p:cNvPr>
          <p:cNvGraphicFramePr>
            <a:graphicFrameLocks/>
          </p:cNvGraphicFramePr>
          <p:nvPr>
            <p:extLst>
              <p:ext uri="{D42A27DB-BD31-4B8C-83A1-F6EECF244321}">
                <p14:modId xmlns:p14="http://schemas.microsoft.com/office/powerpoint/2010/main" val="119697304"/>
              </p:ext>
            </p:extLst>
          </p:nvPr>
        </p:nvGraphicFramePr>
        <p:xfrm>
          <a:off x="110258" y="2923771"/>
          <a:ext cx="2592435" cy="3416336"/>
        </p:xfrm>
        <a:graphic>
          <a:graphicData uri="http://schemas.openxmlformats.org/drawingml/2006/chart">
            <c:chart xmlns:c="http://schemas.openxmlformats.org/drawingml/2006/chart" xmlns:r="http://schemas.openxmlformats.org/officeDocument/2006/relationships" r:id="rId4"/>
          </a:graphicData>
        </a:graphic>
      </p:graphicFrame>
      <p:sp>
        <p:nvSpPr>
          <p:cNvPr id="30" name="正方形/長方形 29">
            <a:extLst>
              <a:ext uri="{FF2B5EF4-FFF2-40B4-BE49-F238E27FC236}">
                <a16:creationId xmlns:a16="http://schemas.microsoft.com/office/drawing/2014/main" id="{5D68A499-170C-4902-94AE-C0D8BFD73AA9}"/>
              </a:ext>
            </a:extLst>
          </p:cNvPr>
          <p:cNvSpPr/>
          <p:nvPr/>
        </p:nvSpPr>
        <p:spPr>
          <a:xfrm>
            <a:off x="0" y="321732"/>
            <a:ext cx="9906000" cy="1507068"/>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ja-JP" altLang="en-US" sz="1600" dirty="0">
                <a:solidFill>
                  <a:schemeClr val="tx1"/>
                </a:solidFill>
                <a:latin typeface="Meiryo UI" panose="020B0604030504040204" pitchFamily="50" charset="-128"/>
                <a:ea typeface="Meiryo UI" panose="020B0604030504040204" pitchFamily="50" charset="-128"/>
              </a:rPr>
              <a:t>○ 平成</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年の新病院開院後、令和元年度までは病床利用率は</a:t>
            </a:r>
            <a:r>
              <a:rPr lang="en-US" altLang="ja-JP" sz="1600" dirty="0">
                <a:solidFill>
                  <a:schemeClr val="tx1"/>
                </a:solidFill>
                <a:latin typeface="Meiryo UI" panose="020B0604030504040204" pitchFamily="50" charset="-128"/>
                <a:ea typeface="Meiryo UI" panose="020B0604030504040204" pitchFamily="50" charset="-128"/>
              </a:rPr>
              <a:t>85</a:t>
            </a:r>
            <a:r>
              <a:rPr lang="ja-JP" altLang="en-US" sz="1600" dirty="0">
                <a:solidFill>
                  <a:schemeClr val="tx1"/>
                </a:solidFill>
                <a:latin typeface="Meiryo UI" panose="020B0604030504040204" pitchFamily="50" charset="-128"/>
                <a:ea typeface="Meiryo UI" panose="020B0604030504040204" pitchFamily="50" charset="-128"/>
              </a:rPr>
              <a:t>％程度で推移してきたが、コロナ禍を契機に大幅に</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悪化</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延入院患者数・新入院患者数は、近年増加傾向にあるものの、</a:t>
            </a:r>
            <a:r>
              <a:rPr lang="ja-JP" altLang="en-US" sz="1600" b="1" u="sng" dirty="0">
                <a:solidFill>
                  <a:schemeClr val="tx1"/>
                </a:solidFill>
                <a:latin typeface="Meiryo UI" panose="020B0604030504040204" pitchFamily="50" charset="-128"/>
                <a:ea typeface="Meiryo UI" panose="020B0604030504040204" pitchFamily="50" charset="-128"/>
              </a:rPr>
              <a:t>平均在院日数の短縮などにより、入院需要は平成</a:t>
            </a:r>
            <a:endParaRPr lang="en-US" altLang="ja-JP" sz="1600" b="1" u="sng"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b="1" u="sng" dirty="0">
                <a:solidFill>
                  <a:schemeClr val="tx1"/>
                </a:solidFill>
                <a:latin typeface="Meiryo UI" panose="020B0604030504040204" pitchFamily="50" charset="-128"/>
                <a:ea typeface="Meiryo UI" panose="020B0604030504040204" pitchFamily="50" charset="-128"/>
              </a:rPr>
              <a:t>25</a:t>
            </a:r>
            <a:r>
              <a:rPr lang="ja-JP" altLang="en-US" sz="1600" b="1" u="sng" dirty="0">
                <a:solidFill>
                  <a:schemeClr val="tx1"/>
                </a:solidFill>
                <a:latin typeface="Meiryo UI" panose="020B0604030504040204" pitchFamily="50" charset="-128"/>
                <a:ea typeface="Meiryo UI" panose="020B0604030504040204" pitchFamily="50" charset="-128"/>
              </a:rPr>
              <a:t>年度と比較し大幅に減少</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25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グラフ 75">
            <a:extLst>
              <a:ext uri="{FF2B5EF4-FFF2-40B4-BE49-F238E27FC236}">
                <a16:creationId xmlns:a16="http://schemas.microsoft.com/office/drawing/2014/main" id="{DD0A3D42-9E32-4DEA-8F46-A46069E7B537}"/>
              </a:ext>
            </a:extLst>
          </p:cNvPr>
          <p:cNvGraphicFramePr>
            <a:graphicFrameLocks/>
          </p:cNvGraphicFramePr>
          <p:nvPr>
            <p:extLst>
              <p:ext uri="{D42A27DB-BD31-4B8C-83A1-F6EECF244321}">
                <p14:modId xmlns:p14="http://schemas.microsoft.com/office/powerpoint/2010/main" val="2629803623"/>
              </p:ext>
            </p:extLst>
          </p:nvPr>
        </p:nvGraphicFramePr>
        <p:xfrm>
          <a:off x="3404260" y="3199824"/>
          <a:ext cx="3165853" cy="3377426"/>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a:extLst>
              <a:ext uri="{FF2B5EF4-FFF2-40B4-BE49-F238E27FC236}">
                <a16:creationId xmlns:a16="http://schemas.microsoft.com/office/drawing/2014/main" id="{72DF0551-9629-501F-C062-F270EC4BDAE8}"/>
              </a:ext>
            </a:extLst>
          </p:cNvPr>
          <p:cNvSpPr/>
          <p:nvPr/>
        </p:nvSpPr>
        <p:spPr>
          <a:xfrm>
            <a:off x="0" y="332299"/>
            <a:ext cx="9906000" cy="222349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ja-JP" altLang="en-US" sz="1600" dirty="0">
                <a:solidFill>
                  <a:schemeClr val="tx1"/>
                </a:solidFill>
                <a:latin typeface="Meiryo UI" panose="020B0604030504040204" pitchFamily="50" charset="-128"/>
                <a:ea typeface="Meiryo UI" panose="020B0604030504040204" pitchFamily="50" charset="-128"/>
              </a:rPr>
              <a:t>○ 精神疾患よる入院患者数は、</a:t>
            </a:r>
            <a:r>
              <a:rPr lang="ja-JP" altLang="en-US" sz="1600" b="1" u="sng" dirty="0">
                <a:solidFill>
                  <a:schemeClr val="tx1"/>
                </a:solidFill>
                <a:latin typeface="Meiryo UI" panose="020B0604030504040204" pitchFamily="50" charset="-128"/>
                <a:ea typeface="Meiryo UI" panose="020B0604030504040204" pitchFamily="50" charset="-128"/>
              </a:rPr>
              <a:t>薬物療法等の医療の向上、地域支援体制の整備などにより全国的に減少し、統合</a:t>
            </a:r>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失調症による全国の入院患者は平成</a:t>
            </a:r>
            <a:r>
              <a:rPr lang="en-US" altLang="ja-JP" sz="1600" b="1" u="sng" dirty="0">
                <a:solidFill>
                  <a:schemeClr val="tx1"/>
                </a:solidFill>
                <a:latin typeface="Meiryo UI" panose="020B0604030504040204" pitchFamily="50" charset="-128"/>
                <a:ea typeface="Meiryo UI" panose="020B0604030504040204" pitchFamily="50" charset="-128"/>
              </a:rPr>
              <a:t>23</a:t>
            </a:r>
            <a:r>
              <a:rPr lang="ja-JP" altLang="en-US" sz="1600" b="1" u="sng" dirty="0">
                <a:solidFill>
                  <a:schemeClr val="tx1"/>
                </a:solidFill>
                <a:latin typeface="Meiryo UI" panose="020B0604030504040204" pitchFamily="50" charset="-128"/>
                <a:ea typeface="Meiryo UI" panose="020B0604030504040204" pitchFamily="50" charset="-128"/>
              </a:rPr>
              <a:t>年度から令和</a:t>
            </a:r>
            <a:r>
              <a:rPr lang="en-US" altLang="ja-JP" sz="1600" b="1" u="sng" dirty="0">
                <a:solidFill>
                  <a:schemeClr val="tx1"/>
                </a:solidFill>
                <a:latin typeface="Meiryo UI" panose="020B0604030504040204" pitchFamily="50" charset="-128"/>
                <a:ea typeface="Meiryo UI" panose="020B0604030504040204" pitchFamily="50" charset="-128"/>
              </a:rPr>
              <a:t>5</a:t>
            </a:r>
            <a:r>
              <a:rPr lang="ja-JP" altLang="en-US" sz="1600" b="1" u="sng" dirty="0">
                <a:solidFill>
                  <a:schemeClr val="tx1"/>
                </a:solidFill>
                <a:latin typeface="Meiryo UI" panose="020B0604030504040204" pitchFamily="50" charset="-128"/>
                <a:ea typeface="Meiryo UI" panose="020B0604030504040204" pitchFamily="50" charset="-128"/>
              </a:rPr>
              <a:t>年度にかけて約</a:t>
            </a:r>
            <a:r>
              <a:rPr lang="en-US" altLang="ja-JP" sz="1600" b="1" u="sng" dirty="0">
                <a:solidFill>
                  <a:schemeClr val="tx1"/>
                </a:solidFill>
                <a:latin typeface="Meiryo UI" panose="020B0604030504040204" pitchFamily="50" charset="-128"/>
                <a:ea typeface="Meiryo UI" panose="020B0604030504040204" pitchFamily="50" charset="-128"/>
              </a:rPr>
              <a:t>4.8</a:t>
            </a:r>
            <a:r>
              <a:rPr lang="ja-JP" altLang="en-US" sz="1600" b="1" u="sng" dirty="0">
                <a:solidFill>
                  <a:schemeClr val="tx1"/>
                </a:solidFill>
                <a:latin typeface="Meiryo UI" panose="020B0604030504040204" pitchFamily="50" charset="-128"/>
                <a:ea typeface="Meiryo UI" panose="020B0604030504040204" pitchFamily="50" charset="-128"/>
              </a:rPr>
              <a:t>万人減少（△</a:t>
            </a:r>
            <a:r>
              <a:rPr lang="en-US" altLang="ja-JP" sz="1600" b="1" u="sng" dirty="0">
                <a:solidFill>
                  <a:schemeClr val="tx1"/>
                </a:solidFill>
                <a:latin typeface="Meiryo UI" panose="020B0604030504040204" pitchFamily="50" charset="-128"/>
                <a:ea typeface="Meiryo UI" panose="020B0604030504040204" pitchFamily="50" charset="-128"/>
              </a:rPr>
              <a:t>28%</a:t>
            </a:r>
            <a:r>
              <a:rPr lang="ja-JP" altLang="en-US" sz="1600" b="1" u="sng" dirty="0">
                <a:solidFill>
                  <a:schemeClr val="tx1"/>
                </a:solidFill>
                <a:latin typeface="Meiryo UI" panose="020B0604030504040204" pitchFamily="50" charset="-128"/>
                <a:ea typeface="Meiryo UI" panose="020B0604030504040204" pitchFamily="50" charset="-128"/>
              </a:rPr>
              <a:t>）している</a:t>
            </a:r>
            <a:r>
              <a:rPr lang="ja-JP" altLang="en-US" sz="1600" dirty="0">
                <a:solidFill>
                  <a:schemeClr val="tx1"/>
                </a:solidFill>
                <a:latin typeface="Meiryo UI" panose="020B0604030504040204" pitchFamily="50" charset="-128"/>
                <a:ea typeface="Meiryo UI" panose="020B0604030504040204" pitchFamily="50" charset="-128"/>
              </a:rPr>
              <a:t>一方</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で、認知症（アルツハイマー病）による入院患者数は約</a:t>
            </a:r>
            <a:r>
              <a:rPr lang="en-US" altLang="ja-JP" sz="1600" dirty="0">
                <a:solidFill>
                  <a:schemeClr val="tx1"/>
                </a:solidFill>
                <a:latin typeface="Meiryo UI" panose="020B0604030504040204" pitchFamily="50" charset="-128"/>
                <a:ea typeface="Meiryo UI" panose="020B0604030504040204" pitchFamily="50" charset="-128"/>
              </a:rPr>
              <a:t>0.8</a:t>
            </a:r>
            <a:r>
              <a:rPr lang="ja-JP" altLang="en-US" sz="1600" dirty="0">
                <a:solidFill>
                  <a:schemeClr val="tx1"/>
                </a:solidFill>
                <a:latin typeface="Meiryo UI" panose="020B0604030504040204" pitchFamily="50" charset="-128"/>
                <a:ea typeface="Meiryo UI" panose="020B0604030504040204" pitchFamily="50" charset="-128"/>
              </a:rPr>
              <a:t>万人増加（＋</a:t>
            </a:r>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また、救急、急性期、児童・思春期入院料の病床稼働率は概ね横ばいで推移するなか、精神一般入院料の病床稼</a:t>
            </a:r>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働率は減少傾向</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統合失調症による入院患者数は、人口減少に伴い今後も減少することが見込まれ</a:t>
            </a:r>
            <a:r>
              <a:rPr lang="ja-JP" altLang="en-US" sz="1600" dirty="0">
                <a:solidFill>
                  <a:schemeClr val="tx1"/>
                </a:solidFill>
                <a:latin typeface="Meiryo UI" panose="020B0604030504040204" pitchFamily="50" charset="-128"/>
                <a:ea typeface="Meiryo UI" panose="020B0604030504040204" pitchFamily="50" charset="-128"/>
              </a:rPr>
              <a:t>、当センターが所在する北河内医</a:t>
            </a:r>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療圏では大阪府全体に比べ、顕著に減少</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FA262509-FB5F-48DA-8222-B753012341E7}"/>
              </a:ext>
            </a:extLst>
          </p:cNvPr>
          <p:cNvSpPr txBox="1"/>
          <p:nvPr/>
        </p:nvSpPr>
        <p:spPr>
          <a:xfrm>
            <a:off x="3506290" y="2792716"/>
            <a:ext cx="3485695"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入院料別の病床稼働率の推移（大阪府）</a:t>
            </a:r>
          </a:p>
        </p:txBody>
      </p:sp>
      <p:graphicFrame>
        <p:nvGraphicFramePr>
          <p:cNvPr id="39" name="グラフ 38">
            <a:extLst>
              <a:ext uri="{FF2B5EF4-FFF2-40B4-BE49-F238E27FC236}">
                <a16:creationId xmlns:a16="http://schemas.microsoft.com/office/drawing/2014/main" id="{30344B81-9F30-4316-91ED-53B947F87040}"/>
              </a:ext>
            </a:extLst>
          </p:cNvPr>
          <p:cNvGraphicFramePr>
            <a:graphicFrameLocks/>
          </p:cNvGraphicFramePr>
          <p:nvPr>
            <p:extLst>
              <p:ext uri="{D42A27DB-BD31-4B8C-83A1-F6EECF244321}">
                <p14:modId xmlns:p14="http://schemas.microsoft.com/office/powerpoint/2010/main" val="520288100"/>
              </p:ext>
            </p:extLst>
          </p:nvPr>
        </p:nvGraphicFramePr>
        <p:xfrm>
          <a:off x="65855" y="3178551"/>
          <a:ext cx="3165853" cy="3383424"/>
        </p:xfrm>
        <a:graphic>
          <a:graphicData uri="http://schemas.openxmlformats.org/drawingml/2006/chart">
            <c:chart xmlns:c="http://schemas.openxmlformats.org/drawingml/2006/chart" xmlns:r="http://schemas.openxmlformats.org/officeDocument/2006/relationships" r:id="rId3"/>
          </a:graphicData>
        </a:graphic>
      </p:graphicFrame>
      <p:sp>
        <p:nvSpPr>
          <p:cNvPr id="2" name="矢印: 右 1">
            <a:extLst>
              <a:ext uri="{FF2B5EF4-FFF2-40B4-BE49-F238E27FC236}">
                <a16:creationId xmlns:a16="http://schemas.microsoft.com/office/drawing/2014/main" id="{B74F263C-4A02-4E5B-ABF2-AC4C75EE9CA3}"/>
              </a:ext>
            </a:extLst>
          </p:cNvPr>
          <p:cNvSpPr/>
          <p:nvPr/>
        </p:nvSpPr>
        <p:spPr>
          <a:xfrm rot="382377">
            <a:off x="956723" y="5033205"/>
            <a:ext cx="1692000" cy="344049"/>
          </a:xfrm>
          <a:prstGeom prst="rightArrow">
            <a:avLst/>
          </a:prstGeom>
          <a:solidFill>
            <a:schemeClr val="accent2">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1" name="テキスト ボックス 50">
            <a:extLst>
              <a:ext uri="{FF2B5EF4-FFF2-40B4-BE49-F238E27FC236}">
                <a16:creationId xmlns:a16="http://schemas.microsoft.com/office/drawing/2014/main" id="{F8C9A091-7511-462A-9AAA-573D47845682}"/>
              </a:ext>
            </a:extLst>
          </p:cNvPr>
          <p:cNvSpPr txBox="1"/>
          <p:nvPr/>
        </p:nvSpPr>
        <p:spPr>
          <a:xfrm>
            <a:off x="231695" y="2789338"/>
            <a:ext cx="303772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精神疾患による入院患者数の推移（全国）</a:t>
            </a:r>
          </a:p>
        </p:txBody>
      </p:sp>
      <p:sp>
        <p:nvSpPr>
          <p:cNvPr id="62" name="テキスト ボックス 61">
            <a:extLst>
              <a:ext uri="{FF2B5EF4-FFF2-40B4-BE49-F238E27FC236}">
                <a16:creationId xmlns:a16="http://schemas.microsoft.com/office/drawing/2014/main" id="{FF7E934C-FAC2-4840-AE02-63C2BFD55589}"/>
              </a:ext>
            </a:extLst>
          </p:cNvPr>
          <p:cNvSpPr txBox="1"/>
          <p:nvPr/>
        </p:nvSpPr>
        <p:spPr>
          <a:xfrm>
            <a:off x="80027" y="3137002"/>
            <a:ext cx="52157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万人</a:t>
            </a:r>
          </a:p>
        </p:txBody>
      </p:sp>
      <p:sp>
        <p:nvSpPr>
          <p:cNvPr id="6" name="吹き出し: 角を丸めた四角形 5">
            <a:extLst>
              <a:ext uri="{FF2B5EF4-FFF2-40B4-BE49-F238E27FC236}">
                <a16:creationId xmlns:a16="http://schemas.microsoft.com/office/drawing/2014/main" id="{B73969ED-B0B6-4537-B009-9041E2174EB3}"/>
              </a:ext>
            </a:extLst>
          </p:cNvPr>
          <p:cNvSpPr/>
          <p:nvPr/>
        </p:nvSpPr>
        <p:spPr>
          <a:xfrm>
            <a:off x="4944530" y="3450449"/>
            <a:ext cx="780677" cy="438846"/>
          </a:xfrm>
          <a:prstGeom prst="wedgeRoundRectCallout">
            <a:avLst>
              <a:gd name="adj1" fmla="val 79857"/>
              <a:gd name="adj2" fmla="val 80671"/>
              <a:gd name="adj3" fmla="val 16667"/>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テキスト ボックス 6">
            <a:extLst>
              <a:ext uri="{FF2B5EF4-FFF2-40B4-BE49-F238E27FC236}">
                <a16:creationId xmlns:a16="http://schemas.microsoft.com/office/drawing/2014/main" id="{010D0F2B-005A-482B-98BC-C98E46E76E94}"/>
              </a:ext>
            </a:extLst>
          </p:cNvPr>
          <p:cNvSpPr txBox="1"/>
          <p:nvPr/>
        </p:nvSpPr>
        <p:spPr>
          <a:xfrm>
            <a:off x="4617869" y="3450449"/>
            <a:ext cx="1372092"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救急</a:t>
            </a:r>
            <a:endParaRPr kumimoji="1" lang="en-US" altLang="ja-JP" sz="1200" dirty="0">
              <a:latin typeface="Meiryo UI" panose="020B0604030504040204" pitchFamily="50" charset="-128"/>
              <a:ea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rPr>
              <a:t>1,223</a:t>
            </a:r>
            <a:r>
              <a:rPr lang="ja-JP" altLang="en-US" sz="1200" dirty="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820AED6-5B2D-4CBA-BD40-AE6EC2B964E0}"/>
              </a:ext>
            </a:extLst>
          </p:cNvPr>
          <p:cNvGrpSpPr/>
          <p:nvPr/>
        </p:nvGrpSpPr>
        <p:grpSpPr>
          <a:xfrm>
            <a:off x="6076405" y="4776920"/>
            <a:ext cx="1257092" cy="482203"/>
            <a:chOff x="6313121" y="3279700"/>
            <a:chExt cx="554461" cy="265688"/>
          </a:xfrm>
        </p:grpSpPr>
        <p:sp>
          <p:nvSpPr>
            <p:cNvPr id="67" name="吹き出し: 角を丸めた四角形 66">
              <a:extLst>
                <a:ext uri="{FF2B5EF4-FFF2-40B4-BE49-F238E27FC236}">
                  <a16:creationId xmlns:a16="http://schemas.microsoft.com/office/drawing/2014/main" id="{45E5B477-03A6-4B23-8640-F8B9638E38C0}"/>
                </a:ext>
              </a:extLst>
            </p:cNvPr>
            <p:cNvSpPr/>
            <p:nvPr/>
          </p:nvSpPr>
          <p:spPr>
            <a:xfrm>
              <a:off x="6422870" y="3283080"/>
              <a:ext cx="338054" cy="262308"/>
            </a:xfrm>
            <a:prstGeom prst="wedgeRoundRectCallout">
              <a:avLst>
                <a:gd name="adj1" fmla="val -72757"/>
                <a:gd name="adj2" fmla="val -78243"/>
                <a:gd name="adj3" fmla="val 16667"/>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70" name="テキスト ボックス 69">
              <a:extLst>
                <a:ext uri="{FF2B5EF4-FFF2-40B4-BE49-F238E27FC236}">
                  <a16:creationId xmlns:a16="http://schemas.microsoft.com/office/drawing/2014/main" id="{BCD5F3E9-C641-4803-835F-DF4C850F09F9}"/>
                </a:ext>
              </a:extLst>
            </p:cNvPr>
            <p:cNvSpPr txBox="1"/>
            <p:nvPr/>
          </p:nvSpPr>
          <p:spPr>
            <a:xfrm>
              <a:off x="6313121" y="3279700"/>
              <a:ext cx="554461" cy="244044"/>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急性期</a:t>
              </a:r>
              <a:endParaRPr lang="en-US" altLang="ja-JP" sz="1200" dirty="0">
                <a:latin typeface="Meiryo UI" panose="020B0604030504040204" pitchFamily="50" charset="-128"/>
                <a:ea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rPr>
                <a:t>1,127</a:t>
              </a:r>
              <a:r>
                <a:rPr lang="ja-JP" altLang="en-US" sz="1200" dirty="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p:txBody>
        </p:sp>
      </p:grpSp>
      <p:sp>
        <p:nvSpPr>
          <p:cNvPr id="73" name="吹き出し: 角を丸めた四角形 72">
            <a:extLst>
              <a:ext uri="{FF2B5EF4-FFF2-40B4-BE49-F238E27FC236}">
                <a16:creationId xmlns:a16="http://schemas.microsoft.com/office/drawing/2014/main" id="{80D138A4-2F42-4A3A-92DF-3B3605B5D036}"/>
              </a:ext>
            </a:extLst>
          </p:cNvPr>
          <p:cNvSpPr/>
          <p:nvPr/>
        </p:nvSpPr>
        <p:spPr>
          <a:xfrm>
            <a:off x="5554133" y="5312993"/>
            <a:ext cx="1080910" cy="391589"/>
          </a:xfrm>
          <a:prstGeom prst="wedgeRoundRectCallout">
            <a:avLst>
              <a:gd name="adj1" fmla="val -842"/>
              <a:gd name="adj2" fmla="val -139510"/>
              <a:gd name="adj3" fmla="val 16667"/>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4" name="テキスト ボックス 73">
            <a:extLst>
              <a:ext uri="{FF2B5EF4-FFF2-40B4-BE49-F238E27FC236}">
                <a16:creationId xmlns:a16="http://schemas.microsoft.com/office/drawing/2014/main" id="{7DDDB02D-BAD9-4F4B-B228-5EDE47233CD8}"/>
              </a:ext>
            </a:extLst>
          </p:cNvPr>
          <p:cNvSpPr txBox="1"/>
          <p:nvPr/>
        </p:nvSpPr>
        <p:spPr>
          <a:xfrm>
            <a:off x="5406705" y="5268318"/>
            <a:ext cx="1372092"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児童・思春期</a:t>
            </a:r>
            <a:endParaRPr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99</a:t>
            </a:r>
            <a:r>
              <a:rPr kumimoji="1" lang="ja-JP" altLang="en-US" sz="1200" dirty="0">
                <a:latin typeface="Meiryo UI" panose="020B0604030504040204" pitchFamily="50" charset="-128"/>
                <a:ea typeface="Meiryo UI" panose="020B0604030504040204" pitchFamily="50" charset="-128"/>
              </a:rPr>
              <a:t>床</a:t>
            </a:r>
          </a:p>
        </p:txBody>
      </p:sp>
      <p:sp>
        <p:nvSpPr>
          <p:cNvPr id="79" name="吹き出し: 角を丸めた四角形 78">
            <a:extLst>
              <a:ext uri="{FF2B5EF4-FFF2-40B4-BE49-F238E27FC236}">
                <a16:creationId xmlns:a16="http://schemas.microsoft.com/office/drawing/2014/main" id="{EA67F9E7-7282-405D-9D48-8007528FFA93}"/>
              </a:ext>
            </a:extLst>
          </p:cNvPr>
          <p:cNvSpPr/>
          <p:nvPr/>
        </p:nvSpPr>
        <p:spPr>
          <a:xfrm>
            <a:off x="6165673" y="3764472"/>
            <a:ext cx="845022" cy="482203"/>
          </a:xfrm>
          <a:prstGeom prst="wedgeRoundRectCallout">
            <a:avLst>
              <a:gd name="adj1" fmla="val -54625"/>
              <a:gd name="adj2" fmla="val 93554"/>
              <a:gd name="adj3" fmla="val 1666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0" name="テキスト ボックス 79">
            <a:extLst>
              <a:ext uri="{FF2B5EF4-FFF2-40B4-BE49-F238E27FC236}">
                <a16:creationId xmlns:a16="http://schemas.microsoft.com/office/drawing/2014/main" id="{ABF6E3B3-BEBA-462F-B4A0-F71F471475AC}"/>
              </a:ext>
            </a:extLst>
          </p:cNvPr>
          <p:cNvSpPr txBox="1"/>
          <p:nvPr/>
        </p:nvSpPr>
        <p:spPr>
          <a:xfrm>
            <a:off x="6097061" y="3789607"/>
            <a:ext cx="954949" cy="461665"/>
          </a:xfrm>
          <a:prstGeom prst="rect">
            <a:avLst/>
          </a:prstGeom>
          <a:noFill/>
        </p:spPr>
        <p:txBody>
          <a:bodyPr wrap="square"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精神一般</a:t>
            </a:r>
            <a:endParaRPr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en-US" altLang="ja-JP" sz="1200" b="1" dirty="0">
                <a:solidFill>
                  <a:schemeClr val="bg1"/>
                </a:solidFill>
                <a:latin typeface="Meiryo UI" panose="020B0604030504040204" pitchFamily="50" charset="-128"/>
                <a:ea typeface="Meiryo UI" panose="020B0604030504040204" pitchFamily="50" charset="-128"/>
              </a:rPr>
              <a:t>7,822</a:t>
            </a:r>
            <a:r>
              <a:rPr lang="ja-JP" altLang="en-US" sz="1200" b="1" dirty="0">
                <a:solidFill>
                  <a:schemeClr val="bg1"/>
                </a:solidFill>
                <a:latin typeface="Meiryo UI" panose="020B0604030504040204" pitchFamily="50" charset="-128"/>
                <a:ea typeface="Meiryo UI" panose="020B0604030504040204" pitchFamily="50" charset="-128"/>
              </a:rPr>
              <a:t>床</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sp>
        <p:nvSpPr>
          <p:cNvPr id="25" name="スライド番号プレースホルダー 1">
            <a:extLst>
              <a:ext uri="{FF2B5EF4-FFF2-40B4-BE49-F238E27FC236}">
                <a16:creationId xmlns:a16="http://schemas.microsoft.com/office/drawing/2014/main" id="{2E46C9B5-D198-4FF1-87CF-30AF8886567A}"/>
              </a:ext>
            </a:extLst>
          </p:cNvPr>
          <p:cNvSpPr>
            <a:spLocks noGrp="1"/>
          </p:cNvSpPr>
          <p:nvPr>
            <p:ph type="sldNum" sz="quarter" idx="12"/>
          </p:nvPr>
        </p:nvSpPr>
        <p:spPr>
          <a:xfrm>
            <a:off x="7677150" y="6493085"/>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8</a:t>
            </a:fld>
            <a:endParaRPr kumimoji="1" lang="ja-JP" altLang="en-US" sz="1600" b="1">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C05C8327-F75C-4D58-A199-7B15609D2272}"/>
              </a:ext>
            </a:extLst>
          </p:cNvPr>
          <p:cNvSpPr/>
          <p:nvPr/>
        </p:nvSpPr>
        <p:spPr>
          <a:xfrm>
            <a:off x="0" y="-6255"/>
            <a:ext cx="9906000"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２</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２．精神科医療の現状（患者数の推移）</a:t>
            </a:r>
          </a:p>
        </p:txBody>
      </p:sp>
      <p:graphicFrame>
        <p:nvGraphicFramePr>
          <p:cNvPr id="31" name="グラフ 30">
            <a:extLst>
              <a:ext uri="{FF2B5EF4-FFF2-40B4-BE49-F238E27FC236}">
                <a16:creationId xmlns:a16="http://schemas.microsoft.com/office/drawing/2014/main" id="{782BF513-0532-4EF6-946F-F948F8B4567F}"/>
              </a:ext>
            </a:extLst>
          </p:cNvPr>
          <p:cNvGraphicFramePr>
            <a:graphicFrameLocks/>
          </p:cNvGraphicFramePr>
          <p:nvPr>
            <p:extLst>
              <p:ext uri="{D42A27DB-BD31-4B8C-83A1-F6EECF244321}">
                <p14:modId xmlns:p14="http://schemas.microsoft.com/office/powerpoint/2010/main" val="182273869"/>
              </p:ext>
            </p:extLst>
          </p:nvPr>
        </p:nvGraphicFramePr>
        <p:xfrm>
          <a:off x="6931875" y="3152601"/>
          <a:ext cx="3019894" cy="3227818"/>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a:extLst>
              <a:ext uri="{FF2B5EF4-FFF2-40B4-BE49-F238E27FC236}">
                <a16:creationId xmlns:a16="http://schemas.microsoft.com/office/drawing/2014/main" id="{D1A8C1DB-34DB-41B0-8431-8D194C2EEB39}"/>
              </a:ext>
            </a:extLst>
          </p:cNvPr>
          <p:cNvSpPr txBox="1"/>
          <p:nvPr/>
        </p:nvSpPr>
        <p:spPr>
          <a:xfrm>
            <a:off x="7213300" y="3028907"/>
            <a:ext cx="64419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人</a:t>
            </a:r>
          </a:p>
        </p:txBody>
      </p:sp>
      <p:sp>
        <p:nvSpPr>
          <p:cNvPr id="33" name="テキスト ボックス 32">
            <a:extLst>
              <a:ext uri="{FF2B5EF4-FFF2-40B4-BE49-F238E27FC236}">
                <a16:creationId xmlns:a16="http://schemas.microsoft.com/office/drawing/2014/main" id="{7F282380-74F3-4767-B9A4-7BDD980F8B92}"/>
              </a:ext>
            </a:extLst>
          </p:cNvPr>
          <p:cNvSpPr txBox="1"/>
          <p:nvPr/>
        </p:nvSpPr>
        <p:spPr>
          <a:xfrm>
            <a:off x="7990834" y="3385390"/>
            <a:ext cx="1118624" cy="276999"/>
          </a:xfrm>
          <a:prstGeom prst="rect">
            <a:avLst/>
          </a:prstGeom>
          <a:noFill/>
        </p:spPr>
        <p:txBody>
          <a:bodyPr wrap="square" rtlCol="0">
            <a:spAutoFit/>
          </a:bodyPr>
          <a:lstStyle/>
          <a:p>
            <a:pPr algn="ctr"/>
            <a:r>
              <a:rPr lang="ja-JP" altLang="en-US" sz="1200" b="1" dirty="0">
                <a:solidFill>
                  <a:schemeClr val="accent2"/>
                </a:solidFill>
                <a:latin typeface="Meiryo UI" panose="020B0604030504040204" pitchFamily="50" charset="-128"/>
                <a:ea typeface="Meiryo UI" panose="020B0604030504040204" pitchFamily="50" charset="-128"/>
              </a:rPr>
              <a:t>△</a:t>
            </a:r>
            <a:r>
              <a:rPr lang="en-US" altLang="ja-JP" sz="1200" b="1" dirty="0">
                <a:solidFill>
                  <a:schemeClr val="accent2"/>
                </a:solidFill>
                <a:latin typeface="Meiryo UI" panose="020B0604030504040204" pitchFamily="50" charset="-128"/>
                <a:ea typeface="Meiryo UI" panose="020B0604030504040204" pitchFamily="50" charset="-128"/>
              </a:rPr>
              <a:t>17</a:t>
            </a:r>
            <a:r>
              <a:rPr lang="ja-JP" altLang="en-US" sz="1200" b="1" dirty="0">
                <a:solidFill>
                  <a:schemeClr val="accent2"/>
                </a:solidFill>
                <a:latin typeface="Meiryo UI" panose="020B0604030504040204" pitchFamily="50" charset="-128"/>
                <a:ea typeface="Meiryo UI" panose="020B0604030504040204" pitchFamily="50" charset="-128"/>
              </a:rPr>
              <a:t>％</a:t>
            </a:r>
          </a:p>
        </p:txBody>
      </p:sp>
      <p:sp>
        <p:nvSpPr>
          <p:cNvPr id="34" name="テキスト ボックス 33">
            <a:extLst>
              <a:ext uri="{FF2B5EF4-FFF2-40B4-BE49-F238E27FC236}">
                <a16:creationId xmlns:a16="http://schemas.microsoft.com/office/drawing/2014/main" id="{2404863B-B12A-4321-84CE-AE5F7BEF5AF5}"/>
              </a:ext>
            </a:extLst>
          </p:cNvPr>
          <p:cNvSpPr txBox="1"/>
          <p:nvPr/>
        </p:nvSpPr>
        <p:spPr>
          <a:xfrm>
            <a:off x="7596192" y="2841009"/>
            <a:ext cx="2390765"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統合失調症による入院患数の推計</a:t>
            </a:r>
          </a:p>
          <a:p>
            <a:pPr algn="ctr"/>
            <a:r>
              <a:rPr lang="ja-JP" altLang="en-US" sz="1200" dirty="0">
                <a:latin typeface="Meiryo UI" panose="020B0604030504040204" pitchFamily="50" charset="-128"/>
                <a:ea typeface="Meiryo UI" panose="020B0604030504040204" pitchFamily="50" charset="-128"/>
              </a:rPr>
              <a:t>（北河内医療圏）</a:t>
            </a:r>
          </a:p>
        </p:txBody>
      </p:sp>
      <p:sp>
        <p:nvSpPr>
          <p:cNvPr id="35" name="矢印: 右 34">
            <a:extLst>
              <a:ext uri="{FF2B5EF4-FFF2-40B4-BE49-F238E27FC236}">
                <a16:creationId xmlns:a16="http://schemas.microsoft.com/office/drawing/2014/main" id="{ACF8B4BA-FB34-4378-AF9F-1150FDFA18FF}"/>
              </a:ext>
            </a:extLst>
          </p:cNvPr>
          <p:cNvSpPr/>
          <p:nvPr/>
        </p:nvSpPr>
        <p:spPr>
          <a:xfrm rot="574950">
            <a:off x="7767198" y="3608056"/>
            <a:ext cx="1711883" cy="343405"/>
          </a:xfrm>
          <a:prstGeom prst="rightArrow">
            <a:avLst/>
          </a:prstGeom>
          <a:solidFill>
            <a:schemeClr val="accent2">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a:extLst>
              <a:ext uri="{FF2B5EF4-FFF2-40B4-BE49-F238E27FC236}">
                <a16:creationId xmlns:a16="http://schemas.microsoft.com/office/drawing/2014/main" id="{BD01FE79-17D3-44CE-BE7B-C1B34ADA2284}"/>
              </a:ext>
            </a:extLst>
          </p:cNvPr>
          <p:cNvSpPr txBox="1"/>
          <p:nvPr/>
        </p:nvSpPr>
        <p:spPr>
          <a:xfrm>
            <a:off x="7416469" y="6403492"/>
            <a:ext cx="2408981"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sym typeface="Wingdings" panose="05000000000000000000" pitchFamily="2" charset="2"/>
              </a:rPr>
              <a:t>：「患者調査」（厚生労働省）</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254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
            <a:extLst>
              <a:ext uri="{FF2B5EF4-FFF2-40B4-BE49-F238E27FC236}">
                <a16:creationId xmlns:a16="http://schemas.microsoft.com/office/drawing/2014/main" id="{C6659C06-ECA8-41AA-B6C0-AAC6B78FEFB5}"/>
              </a:ext>
            </a:extLst>
          </p:cNvPr>
          <p:cNvSpPr>
            <a:spLocks noGrp="1"/>
          </p:cNvSpPr>
          <p:nvPr>
            <p:ph type="sldNum" sz="quarter" idx="12"/>
          </p:nvPr>
        </p:nvSpPr>
        <p:spPr>
          <a:xfrm>
            <a:off x="7677150" y="6514070"/>
            <a:ext cx="2228850" cy="365125"/>
          </a:xfrm>
        </p:spPr>
        <p:txBody>
          <a:bodyPr/>
          <a:lstStyle/>
          <a:p>
            <a:fld id="{80264393-7457-4B7D-B73A-62AB858859B2}" type="slidenum">
              <a:rPr kumimoji="1" lang="ja-JP" altLang="en-US" sz="1600" b="1" smtClean="0">
                <a:latin typeface="Meiryo UI" panose="020B0604030504040204" pitchFamily="50" charset="-128"/>
                <a:ea typeface="Meiryo UI" panose="020B0604030504040204" pitchFamily="50" charset="-128"/>
              </a:rPr>
              <a:t>9</a:t>
            </a:fld>
            <a:endParaRPr kumimoji="1" lang="ja-JP" altLang="en-US" sz="1600" b="1"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F8E121C-8E51-4B59-8879-D7E9E05280A0}"/>
              </a:ext>
            </a:extLst>
          </p:cNvPr>
          <p:cNvSpPr/>
          <p:nvPr/>
        </p:nvSpPr>
        <p:spPr>
          <a:xfrm>
            <a:off x="0" y="-7959"/>
            <a:ext cx="9906000"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２</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３．大阪精神医療センターにおける病床規模の最適化の考え方</a:t>
            </a:r>
          </a:p>
        </p:txBody>
      </p:sp>
      <p:sp>
        <p:nvSpPr>
          <p:cNvPr id="25" name="正方形/長方形 24">
            <a:extLst>
              <a:ext uri="{FF2B5EF4-FFF2-40B4-BE49-F238E27FC236}">
                <a16:creationId xmlns:a16="http://schemas.microsoft.com/office/drawing/2014/main" id="{14DF4059-672F-41F0-BDEF-DBF12FC87836}"/>
              </a:ext>
            </a:extLst>
          </p:cNvPr>
          <p:cNvSpPr/>
          <p:nvPr/>
        </p:nvSpPr>
        <p:spPr>
          <a:xfrm>
            <a:off x="0" y="325651"/>
            <a:ext cx="9906000" cy="163014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 平成</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年の新病院開院後、入院需要は大幅に減少し、今後の人口動態の変化等に伴い、将来的にさらに減少する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ことが見込まれる</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地域ニーズに沿った効率的・効果的な医療提供体制を構築するため、精神一般病床の一部を休床し、病床のあり</a:t>
            </a:r>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lang="en-US" altLang="ja-JP"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方を検討</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5F299EC-1171-4D96-A994-A301F094A1C1}"/>
              </a:ext>
            </a:extLst>
          </p:cNvPr>
          <p:cNvSpPr txBox="1"/>
          <p:nvPr/>
        </p:nvSpPr>
        <p:spPr>
          <a:xfrm>
            <a:off x="620434" y="2522355"/>
            <a:ext cx="9183962" cy="1477328"/>
          </a:xfrm>
          <a:prstGeom prst="rect">
            <a:avLst/>
          </a:prstGeom>
          <a:noFill/>
        </p:spPr>
        <p:txBody>
          <a:bodyPr wrap="square">
            <a:spAutoFit/>
          </a:bodyPr>
          <a:lstStyle/>
          <a:p>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休床の具体的な検討状況</a:t>
            </a:r>
            <a:r>
              <a:rPr lang="en-US" altLang="ja-JP" sz="1400" b="1" dirty="0">
                <a:solidFill>
                  <a:schemeClr val="tx1"/>
                </a:solidFill>
                <a:latin typeface="Meiryo UI" panose="020B0604030504040204" pitchFamily="50" charset="-128"/>
                <a:ea typeface="Meiryo UI" panose="020B0604030504040204" pitchFamily="50" charset="-128"/>
              </a:rPr>
              <a:t>】</a:t>
            </a:r>
          </a:p>
          <a:p>
            <a:endParaRPr lang="en-US" altLang="ja-JP" sz="6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対象病床：精神一般病床（統合失調症の入院患者数の減を考慮</a:t>
            </a:r>
            <a:r>
              <a:rPr lang="ja-JP" altLang="en-US" sz="1400" dirty="0">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精神科救急、医療観察法、児童思春期の病棟については、精神センターが担う役割等を考慮し、現状の病床数を維持</a:t>
            </a:r>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休床数：</a:t>
            </a:r>
            <a:r>
              <a:rPr lang="en-US" altLang="ja-JP" sz="1400" dirty="0">
                <a:solidFill>
                  <a:schemeClr val="tx1"/>
                </a:solidFill>
                <a:latin typeface="Meiryo UI" panose="020B0604030504040204" pitchFamily="50" charset="-128"/>
                <a:ea typeface="Meiryo UI" panose="020B0604030504040204" pitchFamily="50" charset="-128"/>
              </a:rPr>
              <a:t>50</a:t>
            </a:r>
            <a:r>
              <a:rPr lang="ja-JP" altLang="en-US" sz="1400" dirty="0">
                <a:solidFill>
                  <a:schemeClr val="tx1"/>
                </a:solidFill>
                <a:latin typeface="Meiryo UI" panose="020B0604030504040204" pitchFamily="50" charset="-128"/>
                <a:ea typeface="Meiryo UI" panose="020B0604030504040204" pitchFamily="50" charset="-128"/>
              </a:rPr>
              <a:t>床（</a:t>
            </a:r>
            <a:r>
              <a:rPr lang="en-US" altLang="ja-JP" sz="1400" dirty="0">
                <a:solidFill>
                  <a:schemeClr val="tx1"/>
                </a:solidFill>
                <a:latin typeface="Meiryo UI" panose="020B0604030504040204" pitchFamily="50" charset="-128"/>
                <a:ea typeface="Meiryo UI" panose="020B0604030504040204" pitchFamily="50" charset="-128"/>
              </a:rPr>
              <a:t>295</a:t>
            </a:r>
            <a:r>
              <a:rPr lang="ja-JP" altLang="en-US" sz="1400" dirty="0">
                <a:solidFill>
                  <a:schemeClr val="tx1"/>
                </a:solidFill>
                <a:latin typeface="Meiryo UI" panose="020B0604030504040204" pitchFamily="50" charset="-128"/>
                <a:ea typeface="Meiryo UI" panose="020B0604030504040204" pitchFamily="50" charset="-128"/>
              </a:rPr>
              <a:t>床 → </a:t>
            </a:r>
            <a:r>
              <a:rPr lang="en-US" altLang="ja-JP" sz="1400" dirty="0">
                <a:solidFill>
                  <a:schemeClr val="tx1"/>
                </a:solidFill>
                <a:latin typeface="Meiryo UI" panose="020B0604030504040204" pitchFamily="50" charset="-128"/>
                <a:ea typeface="Meiryo UI" panose="020B0604030504040204" pitchFamily="50" charset="-128"/>
              </a:rPr>
              <a:t>245</a:t>
            </a:r>
            <a:r>
              <a:rPr lang="ja-JP" altLang="en-US" sz="1400" dirty="0">
                <a:solidFill>
                  <a:schemeClr val="tx1"/>
                </a:solidFill>
                <a:latin typeface="Meiryo UI" panose="020B0604030504040204" pitchFamily="50" charset="-128"/>
                <a:ea typeface="Meiryo UI" panose="020B0604030504040204" pitchFamily="50" charset="-128"/>
              </a:rPr>
              <a:t>床）</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 実施時期：令和８年４月</a:t>
            </a:r>
            <a:endParaRPr lang="en-US" altLang="ja-JP" sz="1400" b="1" dirty="0">
              <a:solidFill>
                <a:schemeClr val="tx1"/>
              </a:solidFill>
              <a:latin typeface="Meiryo UI" panose="020B0604030504040204" pitchFamily="50" charset="-128"/>
              <a:ea typeface="Meiryo UI" panose="020B0604030504040204" pitchFamily="50" charset="-128"/>
            </a:endParaRPr>
          </a:p>
        </p:txBody>
      </p:sp>
      <p:graphicFrame>
        <p:nvGraphicFramePr>
          <p:cNvPr id="21" name="表 2">
            <a:extLst>
              <a:ext uri="{FF2B5EF4-FFF2-40B4-BE49-F238E27FC236}">
                <a16:creationId xmlns:a16="http://schemas.microsoft.com/office/drawing/2014/main" id="{4E60EF7F-C0E4-4357-B3A8-BD36EBB3C569}"/>
              </a:ext>
            </a:extLst>
          </p:cNvPr>
          <p:cNvGraphicFramePr>
            <a:graphicFrameLocks noGrp="1"/>
          </p:cNvGraphicFramePr>
          <p:nvPr>
            <p:extLst>
              <p:ext uri="{D42A27DB-BD31-4B8C-83A1-F6EECF244321}">
                <p14:modId xmlns:p14="http://schemas.microsoft.com/office/powerpoint/2010/main" val="592212929"/>
              </p:ext>
            </p:extLst>
          </p:nvPr>
        </p:nvGraphicFramePr>
        <p:xfrm>
          <a:off x="1157172" y="4062103"/>
          <a:ext cx="7880555" cy="1554480"/>
        </p:xfrm>
        <a:graphic>
          <a:graphicData uri="http://schemas.openxmlformats.org/drawingml/2006/table">
            <a:tbl>
              <a:tblPr firstRow="1" bandRow="1">
                <a:tableStyleId>{5C22544A-7EE6-4342-B048-85BDC9FD1C3A}</a:tableStyleId>
              </a:tblPr>
              <a:tblGrid>
                <a:gridCol w="918948">
                  <a:extLst>
                    <a:ext uri="{9D8B030D-6E8A-4147-A177-3AD203B41FA5}">
                      <a16:colId xmlns:a16="http://schemas.microsoft.com/office/drawing/2014/main" val="2605647169"/>
                    </a:ext>
                  </a:extLst>
                </a:gridCol>
                <a:gridCol w="1297339">
                  <a:extLst>
                    <a:ext uri="{9D8B030D-6E8A-4147-A177-3AD203B41FA5}">
                      <a16:colId xmlns:a16="http://schemas.microsoft.com/office/drawing/2014/main" val="1839577057"/>
                    </a:ext>
                  </a:extLst>
                </a:gridCol>
                <a:gridCol w="1189227">
                  <a:extLst>
                    <a:ext uri="{9D8B030D-6E8A-4147-A177-3AD203B41FA5}">
                      <a16:colId xmlns:a16="http://schemas.microsoft.com/office/drawing/2014/main" val="779840459"/>
                    </a:ext>
                  </a:extLst>
                </a:gridCol>
                <a:gridCol w="1297339">
                  <a:extLst>
                    <a:ext uri="{9D8B030D-6E8A-4147-A177-3AD203B41FA5}">
                      <a16:colId xmlns:a16="http://schemas.microsoft.com/office/drawing/2014/main" val="1161633417"/>
                    </a:ext>
                  </a:extLst>
                </a:gridCol>
                <a:gridCol w="1405452">
                  <a:extLst>
                    <a:ext uri="{9D8B030D-6E8A-4147-A177-3AD203B41FA5}">
                      <a16:colId xmlns:a16="http://schemas.microsoft.com/office/drawing/2014/main" val="3417264760"/>
                    </a:ext>
                  </a:extLst>
                </a:gridCol>
                <a:gridCol w="756782">
                  <a:extLst>
                    <a:ext uri="{9D8B030D-6E8A-4147-A177-3AD203B41FA5}">
                      <a16:colId xmlns:a16="http://schemas.microsoft.com/office/drawing/2014/main" val="3439402175"/>
                    </a:ext>
                  </a:extLst>
                </a:gridCol>
                <a:gridCol w="312743">
                  <a:extLst>
                    <a:ext uri="{9D8B030D-6E8A-4147-A177-3AD203B41FA5}">
                      <a16:colId xmlns:a16="http://schemas.microsoft.com/office/drawing/2014/main" val="610092813"/>
                    </a:ext>
                  </a:extLst>
                </a:gridCol>
                <a:gridCol w="702725">
                  <a:extLst>
                    <a:ext uri="{9D8B030D-6E8A-4147-A177-3AD203B41FA5}">
                      <a16:colId xmlns:a16="http://schemas.microsoft.com/office/drawing/2014/main" val="793097829"/>
                    </a:ext>
                  </a:extLst>
                </a:gridCol>
              </a:tblGrid>
              <a:tr h="457574">
                <a:tc>
                  <a:txBody>
                    <a:bodyPr/>
                    <a:lstStyle/>
                    <a:p>
                      <a:pPr>
                        <a:lnSpc>
                          <a:spcPct val="100000"/>
                        </a:lnSpc>
                      </a:pPr>
                      <a:endParaRPr kumimoji="1" lang="ja-JP" altLang="en-US" sz="1400" dirty="0">
                        <a:latin typeface="Meiryo UI" panose="020B0604030504040204" pitchFamily="50" charset="-128"/>
                        <a:ea typeface="Meiryo UI" panose="020B0604030504040204" pitchFamily="50" charset="-128"/>
                      </a:endParaRPr>
                    </a:p>
                  </a:txBody>
                  <a:tcPr>
                    <a:solidFill>
                      <a:srgbClr val="002060"/>
                    </a:solidFill>
                  </a:tcPr>
                </a:tc>
                <a:tc>
                  <a:txBody>
                    <a:bodyPr/>
                    <a:lstStyle/>
                    <a:p>
                      <a:pPr algn="ctr">
                        <a:lnSpc>
                          <a:spcPct val="100000"/>
                        </a:lnSpc>
                      </a:pPr>
                      <a:r>
                        <a:rPr kumimoji="1" lang="ja-JP" altLang="en-US" sz="1400" dirty="0">
                          <a:latin typeface="Meiryo UI" panose="020B0604030504040204" pitchFamily="50" charset="-128"/>
                          <a:ea typeface="Meiryo UI" panose="020B0604030504040204" pitchFamily="50" charset="-128"/>
                        </a:rPr>
                        <a:t>精神科救急</a:t>
                      </a:r>
                    </a:p>
                  </a:txBody>
                  <a:tcPr anchor="ctr">
                    <a:solidFill>
                      <a:srgbClr val="002060"/>
                    </a:solidFill>
                  </a:tcPr>
                </a:tc>
                <a:tc>
                  <a:txBody>
                    <a:bodyPr/>
                    <a:lstStyle/>
                    <a:p>
                      <a:pPr algn="ctr">
                        <a:lnSpc>
                          <a:spcPct val="100000"/>
                        </a:lnSpc>
                      </a:pPr>
                      <a:r>
                        <a:rPr kumimoji="1" lang="ja-JP" altLang="en-US" sz="1400" b="1" u="sng" dirty="0">
                          <a:latin typeface="Meiryo UI" panose="020B0604030504040204" pitchFamily="50" charset="-128"/>
                          <a:ea typeface="Meiryo UI" panose="020B0604030504040204" pitchFamily="50" charset="-128"/>
                        </a:rPr>
                        <a:t>精神一般</a:t>
                      </a:r>
                      <a:endParaRPr kumimoji="1" lang="en-US" altLang="ja-JP" sz="1400" b="1" u="sng" dirty="0">
                        <a:latin typeface="Meiryo UI" panose="020B0604030504040204" pitchFamily="50" charset="-128"/>
                        <a:ea typeface="Meiryo UI" panose="020B0604030504040204" pitchFamily="50" charset="-128"/>
                      </a:endParaRPr>
                    </a:p>
                    <a:p>
                      <a:pPr algn="ctr">
                        <a:lnSpc>
                          <a:spcPct val="100000"/>
                        </a:lnSpc>
                      </a:pP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利用率</a:t>
                      </a:r>
                      <a:r>
                        <a:rPr kumimoji="1" lang="en-US" altLang="ja-JP" sz="1400" b="1" u="sng" dirty="0">
                          <a:latin typeface="Meiryo UI" panose="020B0604030504040204" pitchFamily="50" charset="-128"/>
                          <a:ea typeface="Meiryo UI" panose="020B0604030504040204" pitchFamily="50" charset="-128"/>
                        </a:rPr>
                        <a:t>〕</a:t>
                      </a:r>
                      <a:endParaRPr kumimoji="1" lang="ja-JP" altLang="en-US" sz="1400" b="1" u="sng" dirty="0">
                        <a:latin typeface="Meiryo UI" panose="020B0604030504040204" pitchFamily="50" charset="-128"/>
                        <a:ea typeface="Meiryo UI" panose="020B0604030504040204" pitchFamily="50" charset="-128"/>
                      </a:endParaRPr>
                    </a:p>
                  </a:txBody>
                  <a:tcPr anchor="ctr">
                    <a:solidFill>
                      <a:srgbClr val="002060"/>
                    </a:solidFill>
                  </a:tcPr>
                </a:tc>
                <a:tc>
                  <a:txBody>
                    <a:bodyPr/>
                    <a:lstStyle/>
                    <a:p>
                      <a:pPr algn="ctr">
                        <a:lnSpc>
                          <a:spcPct val="100000"/>
                        </a:lnSpc>
                      </a:pPr>
                      <a:r>
                        <a:rPr kumimoji="1" lang="ja-JP" altLang="en-US" sz="1400" dirty="0">
                          <a:latin typeface="Meiryo UI" panose="020B0604030504040204" pitchFamily="50" charset="-128"/>
                          <a:ea typeface="Meiryo UI" panose="020B0604030504040204" pitchFamily="50" charset="-128"/>
                        </a:rPr>
                        <a:t>医療観察法</a:t>
                      </a:r>
                    </a:p>
                  </a:txBody>
                  <a:tcPr anchor="ctr">
                    <a:solidFill>
                      <a:srgbClr val="002060"/>
                    </a:solidFill>
                  </a:tcPr>
                </a:tc>
                <a:tc>
                  <a:txBody>
                    <a:bodyPr/>
                    <a:lstStyle/>
                    <a:p>
                      <a:pPr algn="ctr">
                        <a:lnSpc>
                          <a:spcPct val="100000"/>
                        </a:lnSpc>
                      </a:pPr>
                      <a:r>
                        <a:rPr kumimoji="1" lang="ja-JP" altLang="en-US" sz="1400" dirty="0">
                          <a:latin typeface="Meiryo UI" panose="020B0604030504040204" pitchFamily="50" charset="-128"/>
                          <a:ea typeface="Meiryo UI" panose="020B0604030504040204" pitchFamily="50" charset="-128"/>
                        </a:rPr>
                        <a:t>児童・思春期</a:t>
                      </a:r>
                    </a:p>
                  </a:txBody>
                  <a:tcPr anchor="ctr">
                    <a:solidFill>
                      <a:srgbClr val="002060"/>
                    </a:solidFill>
                  </a:tcPr>
                </a:tc>
                <a:tc>
                  <a:txBody>
                    <a:bodyPr/>
                    <a:lstStyle/>
                    <a:p>
                      <a:pPr algn="ctr">
                        <a:lnSpc>
                          <a:spcPct val="100000"/>
                        </a:lnSpc>
                      </a:pPr>
                      <a:r>
                        <a:rPr kumimoji="1" lang="ja-JP" altLang="en-US" sz="1400" dirty="0">
                          <a:latin typeface="Meiryo UI" panose="020B0604030504040204" pitchFamily="50" charset="-128"/>
                          <a:ea typeface="Meiryo UI" panose="020B0604030504040204" pitchFamily="50" charset="-128"/>
                        </a:rPr>
                        <a:t>計</a:t>
                      </a:r>
                    </a:p>
                  </a:txBody>
                  <a:tcPr anchor="ctr">
                    <a:solidFill>
                      <a:srgbClr val="002060"/>
                    </a:solidFill>
                  </a:tcPr>
                </a:tc>
                <a:tc>
                  <a:txBody>
                    <a:bodyPr/>
                    <a:lstStyle/>
                    <a:p>
                      <a:pPr algn="ctr">
                        <a:lnSpc>
                          <a:spcPct val="100000"/>
                        </a:lnSpc>
                      </a:pP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ctr">
                        <a:lnSpc>
                          <a:spcPct val="100000"/>
                        </a:lnSpc>
                      </a:pPr>
                      <a:r>
                        <a:rPr kumimoji="1" lang="ja-JP" altLang="en-US" sz="1400" dirty="0">
                          <a:solidFill>
                            <a:schemeClr val="bg1"/>
                          </a:solidFill>
                          <a:latin typeface="Meiryo UI" panose="020B0604030504040204" pitchFamily="50" charset="-128"/>
                          <a:ea typeface="Meiryo UI" panose="020B0604030504040204" pitchFamily="50" charset="-128"/>
                        </a:rPr>
                        <a:t>休床</a:t>
                      </a:r>
                    </a:p>
                  </a:txBody>
                  <a:tcPr anchor="ctr">
                    <a:solidFill>
                      <a:srgbClr val="002060"/>
                    </a:solidFill>
                  </a:tcPr>
                </a:tc>
                <a:extLst>
                  <a:ext uri="{0D108BD9-81ED-4DB2-BD59-A6C34878D82A}">
                    <a16:rowId xmlns:a16="http://schemas.microsoft.com/office/drawing/2014/main" val="264944539"/>
                  </a:ext>
                </a:extLst>
              </a:tr>
              <a:tr h="457574">
                <a:tc>
                  <a:txBody>
                    <a:bodyPr/>
                    <a:lstStyle/>
                    <a:p>
                      <a:pPr algn="ctr">
                        <a:lnSpc>
                          <a:spcPct val="100000"/>
                        </a:lnSpc>
                      </a:pPr>
                      <a:r>
                        <a:rPr kumimoji="1" lang="ja-JP" altLang="en-US" sz="1400" b="1" dirty="0">
                          <a:solidFill>
                            <a:schemeClr val="bg1"/>
                          </a:solidFill>
                          <a:latin typeface="Meiryo UI" panose="020B0604030504040204" pitchFamily="50" charset="-128"/>
                          <a:ea typeface="Meiryo UI" panose="020B0604030504040204" pitchFamily="50" charset="-128"/>
                        </a:rPr>
                        <a:t>現行</a:t>
                      </a:r>
                    </a:p>
                  </a:txBody>
                  <a:tcPr anchor="ctr">
                    <a:solidFill>
                      <a:srgbClr val="002060"/>
                    </a:solidFill>
                  </a:tcP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83</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b="1" u="sng" dirty="0">
                          <a:latin typeface="Meiryo UI" panose="020B0604030504040204" pitchFamily="50" charset="-128"/>
                          <a:ea typeface="Meiryo UI" panose="020B0604030504040204" pitchFamily="50" charset="-128"/>
                        </a:rPr>
                        <a:t>295</a:t>
                      </a:r>
                    </a:p>
                    <a:p>
                      <a:pPr algn="ctr">
                        <a:lnSpc>
                          <a:spcPct val="100000"/>
                        </a:lnSpc>
                      </a:pPr>
                      <a:r>
                        <a:rPr kumimoji="1" lang="en-US" altLang="ja-JP" sz="1400" b="0" u="none" dirty="0">
                          <a:latin typeface="Meiryo UI" panose="020B0604030504040204" pitchFamily="50" charset="-128"/>
                          <a:ea typeface="Meiryo UI" panose="020B0604030504040204" pitchFamily="50" charset="-128"/>
                        </a:rPr>
                        <a:t>〔70.1%〕</a:t>
                      </a:r>
                      <a:endParaRPr kumimoji="1" lang="ja-JP" altLang="en-US" sz="1400" b="0" u="none"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33</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50</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461</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ctr">
                        <a:lnSpc>
                          <a:spcPct val="100000"/>
                        </a:lnSpc>
                      </a:pP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27121945"/>
                  </a:ext>
                </a:extLst>
              </a:tr>
              <a:tr h="457574">
                <a:tc>
                  <a:txBody>
                    <a:bodyPr/>
                    <a:lstStyle/>
                    <a:p>
                      <a:pPr algn="ctr">
                        <a:lnSpc>
                          <a:spcPct val="100000"/>
                        </a:lnSpc>
                      </a:pPr>
                      <a:r>
                        <a:rPr kumimoji="1" lang="ja-JP" altLang="en-US" sz="1400" b="1" dirty="0">
                          <a:solidFill>
                            <a:schemeClr val="bg1"/>
                          </a:solidFill>
                          <a:latin typeface="Meiryo UI" panose="020B0604030504040204" pitchFamily="50" charset="-128"/>
                          <a:ea typeface="Meiryo UI" panose="020B0604030504040204" pitchFamily="50" charset="-128"/>
                        </a:rPr>
                        <a:t>休床後</a:t>
                      </a:r>
                    </a:p>
                  </a:txBody>
                  <a:tcPr anchor="ctr">
                    <a:solidFill>
                      <a:srgbClr val="002060"/>
                    </a:solidFill>
                  </a:tcP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83</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b="1" u="sng" dirty="0">
                          <a:latin typeface="Meiryo UI" panose="020B0604030504040204" pitchFamily="50" charset="-128"/>
                          <a:ea typeface="Meiryo UI" panose="020B0604030504040204" pitchFamily="50" charset="-128"/>
                        </a:rPr>
                        <a:t>245</a:t>
                      </a:r>
                    </a:p>
                    <a:p>
                      <a:pPr algn="ctr">
                        <a:lnSpc>
                          <a:spcPct val="100000"/>
                        </a:lnSpc>
                      </a:pPr>
                      <a:r>
                        <a:rPr kumimoji="1" lang="en-US" altLang="ja-JP" sz="1400" b="0" u="none" dirty="0">
                          <a:latin typeface="Meiryo UI" panose="020B0604030504040204" pitchFamily="50" charset="-128"/>
                          <a:ea typeface="Meiryo UI" panose="020B0604030504040204" pitchFamily="50" charset="-128"/>
                        </a:rPr>
                        <a:t>〔84.4%〕</a:t>
                      </a:r>
                      <a:endParaRPr kumimoji="1" lang="ja-JP" altLang="en-US" sz="1400" b="0" u="none"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33</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50</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en-US" altLang="ja-JP" sz="1400" dirty="0">
                          <a:latin typeface="Meiryo UI" panose="020B0604030504040204" pitchFamily="50" charset="-128"/>
                          <a:ea typeface="Meiryo UI" panose="020B0604030504040204" pitchFamily="50" charset="-128"/>
                        </a:rPr>
                        <a:t>411</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ctr">
                        <a:lnSpc>
                          <a:spcPct val="100000"/>
                        </a:lnSpc>
                      </a:pPr>
                      <a:r>
                        <a:rPr kumimoji="1" lang="en-US" altLang="ja-JP" sz="1400" dirty="0">
                          <a:solidFill>
                            <a:schemeClr val="tx1"/>
                          </a:solidFill>
                          <a:latin typeface="Meiryo UI" panose="020B0604030504040204" pitchFamily="50" charset="-128"/>
                          <a:ea typeface="Meiryo UI" panose="020B0604030504040204" pitchFamily="50" charset="-128"/>
                        </a:rPr>
                        <a:t>62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1234359"/>
                  </a:ext>
                </a:extLst>
              </a:tr>
            </a:tbl>
          </a:graphicData>
        </a:graphic>
      </p:graphicFrame>
      <p:sp>
        <p:nvSpPr>
          <p:cNvPr id="22" name="テキスト ボックス 21">
            <a:extLst>
              <a:ext uri="{FF2B5EF4-FFF2-40B4-BE49-F238E27FC236}">
                <a16:creationId xmlns:a16="http://schemas.microsoft.com/office/drawing/2014/main" id="{99DA8250-FC50-48F0-9F37-E816849D920C}"/>
              </a:ext>
            </a:extLst>
          </p:cNvPr>
          <p:cNvSpPr txBox="1"/>
          <p:nvPr/>
        </p:nvSpPr>
        <p:spPr>
          <a:xfrm>
            <a:off x="3813824" y="5631378"/>
            <a:ext cx="5286345" cy="246221"/>
          </a:xfrm>
          <a:prstGeom prst="rect">
            <a:avLst/>
          </a:prstGeom>
          <a:noFill/>
        </p:spPr>
        <p:txBody>
          <a:bodyPr wrap="square">
            <a:spAutoFit/>
          </a:bodyPr>
          <a:lstStyle/>
          <a:p>
            <a:pPr algn="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精神科救急の受入れ体制強化（主に感染症対応）に伴う個室化により休床済</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295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2384</TotalTime>
  <Words>2136</Words>
  <Application>Microsoft Office PowerPoint</Application>
  <PresentationFormat>A4 210 x 297 mm</PresentationFormat>
  <Paragraphs>247</Paragraphs>
  <Slides>10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石原　悠人</dc:creator>
  <cp:lastModifiedBy>森口　直之</cp:lastModifiedBy>
  <cp:revision>268</cp:revision>
  <cp:lastPrinted>2025-10-16T05:27:16Z</cp:lastPrinted>
  <dcterms:created xsi:type="dcterms:W3CDTF">2025-09-03T15:22:40Z</dcterms:created>
  <dcterms:modified xsi:type="dcterms:W3CDTF">2026-01-09T05:29:46Z</dcterms:modified>
</cp:coreProperties>
</file>