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sldIdLst>
    <p:sldId id="269" r:id="rId5"/>
  </p:sldIdLst>
  <p:sldSz cx="9601200" cy="12801600" type="A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工藤　洋介" initials="工藤　洋介" lastIdx="1" clrIdx="0">
    <p:extLst>
      <p:ext uri="{19B8F6BF-5375-455C-9EA6-DF929625EA0E}">
        <p15:presenceInfo xmlns:p15="http://schemas.microsoft.com/office/powerpoint/2012/main" userId="S::KudoYo@lan.pref.osaka.jp::25b010be-c05a-4870-98fd-6306322d1ee9" providerId="AD"/>
      </p:ext>
    </p:extLst>
  </p:cmAuthor>
  <p:cmAuthor id="2" name="石原　悠人" initials="石原　悠人" lastIdx="1" clrIdx="1">
    <p:extLst>
      <p:ext uri="{19B8F6BF-5375-455C-9EA6-DF929625EA0E}">
        <p15:presenceInfo xmlns:p15="http://schemas.microsoft.com/office/powerpoint/2012/main" userId="S::IshiharaYut@lan.pref.osaka.jp::1c79a3bc-c13b-4d32-a069-c24f2ef2ccb6" providerId="AD"/>
      </p:ext>
    </p:extLst>
  </p:cmAuthor>
  <p:cmAuthor id="3" name="品田　雅" initials="品田　雅" lastIdx="2" clrIdx="2">
    <p:extLst>
      <p:ext uri="{19B8F6BF-5375-455C-9EA6-DF929625EA0E}">
        <p15:presenceInfo xmlns:p15="http://schemas.microsoft.com/office/powerpoint/2012/main" userId="S::ShinadaMi@lan.pref.osaka.jp::1edd7ae0-f400-4c15-bdba-d32637e6b59d"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976C7"/>
    <a:srgbClr val="EAE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FD0F851-EC5A-4D38-B0AD-8093EC10F338}" styleName="淡色スタイル 1 - アクセント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FABFCF23-3B69-468F-B69F-88F6DE6A72F2}" styleName="中間スタイル 1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024" autoAdjust="0"/>
    <p:restoredTop sz="94660"/>
  </p:normalViewPr>
  <p:slideViewPr>
    <p:cSldViewPr snapToGrid="0">
      <p:cViewPr varScale="1">
        <p:scale>
          <a:sx n="61" d="100"/>
          <a:sy n="61" d="100"/>
        </p:scale>
        <p:origin x="930"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commentAuthors" Target="commentAuthors.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20090" y="2095078"/>
            <a:ext cx="8161020" cy="4456853"/>
          </a:xfrm>
        </p:spPr>
        <p:txBody>
          <a:bodyPr anchor="b"/>
          <a:lstStyle>
            <a:lvl1pPr algn="ctr">
              <a:defRPr sz="6300"/>
            </a:lvl1pPr>
          </a:lstStyle>
          <a:p>
            <a:r>
              <a:rPr lang="ja-JP" altLang="en-US"/>
              <a:t>マスター タイトルの書式設定</a:t>
            </a:r>
            <a:endParaRPr lang="en-US" dirty="0"/>
          </a:p>
        </p:txBody>
      </p:sp>
      <p:sp>
        <p:nvSpPr>
          <p:cNvPr id="3" name="Subtitle 2"/>
          <p:cNvSpPr>
            <a:spLocks noGrp="1"/>
          </p:cNvSpPr>
          <p:nvPr>
            <p:ph type="subTitle" idx="1"/>
          </p:nvPr>
        </p:nvSpPr>
        <p:spPr>
          <a:xfrm>
            <a:off x="1200150" y="6723804"/>
            <a:ext cx="7200900" cy="3090756"/>
          </a:xfrm>
        </p:spPr>
        <p:txBody>
          <a:bodyPr/>
          <a:lstStyle>
            <a:lvl1pPr marL="0" indent="0" algn="ctr">
              <a:buNone/>
              <a:defRPr sz="2520"/>
            </a:lvl1pPr>
            <a:lvl2pPr marL="480060" indent="0" algn="ctr">
              <a:buNone/>
              <a:defRPr sz="2100"/>
            </a:lvl2pPr>
            <a:lvl3pPr marL="960120" indent="0" algn="ctr">
              <a:buNone/>
              <a:defRPr sz="1890"/>
            </a:lvl3pPr>
            <a:lvl4pPr marL="1440180" indent="0" algn="ctr">
              <a:buNone/>
              <a:defRPr sz="1680"/>
            </a:lvl4pPr>
            <a:lvl5pPr marL="1920240" indent="0" algn="ctr">
              <a:buNone/>
              <a:defRPr sz="1680"/>
            </a:lvl5pPr>
            <a:lvl6pPr marL="2400300" indent="0" algn="ctr">
              <a:buNone/>
              <a:defRPr sz="1680"/>
            </a:lvl6pPr>
            <a:lvl7pPr marL="2880360" indent="0" algn="ctr">
              <a:buNone/>
              <a:defRPr sz="1680"/>
            </a:lvl7pPr>
            <a:lvl8pPr marL="3360420" indent="0" algn="ctr">
              <a:buNone/>
              <a:defRPr sz="1680"/>
            </a:lvl8pPr>
            <a:lvl9pPr marL="3840480" indent="0" algn="ctr">
              <a:buNone/>
              <a:defRPr sz="168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B9396F1F-33B7-4521-A2FA-82C52746DEAC}" type="datetimeFigureOut">
              <a:rPr kumimoji="1" lang="ja-JP" altLang="en-US" smtClean="0"/>
              <a:t>2026/1/9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A2801FF-8DEB-425D-81D2-94EF3C4C47B5}" type="slidenum">
              <a:rPr kumimoji="1" lang="ja-JP" altLang="en-US" smtClean="0"/>
              <a:t>‹#›</a:t>
            </a:fld>
            <a:endParaRPr kumimoji="1" lang="ja-JP" altLang="en-US"/>
          </a:p>
        </p:txBody>
      </p:sp>
    </p:spTree>
    <p:extLst>
      <p:ext uri="{BB962C8B-B14F-4D97-AF65-F5344CB8AC3E}">
        <p14:creationId xmlns:p14="http://schemas.microsoft.com/office/powerpoint/2010/main" val="9912867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9396F1F-33B7-4521-A2FA-82C52746DEAC}" type="datetimeFigureOut">
              <a:rPr kumimoji="1" lang="ja-JP" altLang="en-US" smtClean="0"/>
              <a:t>2026/1/9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A2801FF-8DEB-425D-81D2-94EF3C4C47B5}" type="slidenum">
              <a:rPr kumimoji="1" lang="ja-JP" altLang="en-US" smtClean="0"/>
              <a:t>‹#›</a:t>
            </a:fld>
            <a:endParaRPr kumimoji="1" lang="ja-JP" altLang="en-US"/>
          </a:p>
        </p:txBody>
      </p:sp>
    </p:spTree>
    <p:extLst>
      <p:ext uri="{BB962C8B-B14F-4D97-AF65-F5344CB8AC3E}">
        <p14:creationId xmlns:p14="http://schemas.microsoft.com/office/powerpoint/2010/main" val="19780325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0859" y="681567"/>
            <a:ext cx="2070259" cy="10848764"/>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60083" y="681567"/>
            <a:ext cx="6090761" cy="10848764"/>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9396F1F-33B7-4521-A2FA-82C52746DEAC}" type="datetimeFigureOut">
              <a:rPr kumimoji="1" lang="ja-JP" altLang="en-US" smtClean="0"/>
              <a:t>2026/1/9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A2801FF-8DEB-425D-81D2-94EF3C4C47B5}" type="slidenum">
              <a:rPr kumimoji="1" lang="ja-JP" altLang="en-US" smtClean="0"/>
              <a:t>‹#›</a:t>
            </a:fld>
            <a:endParaRPr kumimoji="1" lang="ja-JP" altLang="en-US"/>
          </a:p>
        </p:txBody>
      </p:sp>
    </p:spTree>
    <p:extLst>
      <p:ext uri="{BB962C8B-B14F-4D97-AF65-F5344CB8AC3E}">
        <p14:creationId xmlns:p14="http://schemas.microsoft.com/office/powerpoint/2010/main" val="33849532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9396F1F-33B7-4521-A2FA-82C52746DEAC}" type="datetimeFigureOut">
              <a:rPr kumimoji="1" lang="ja-JP" altLang="en-US" smtClean="0"/>
              <a:t>2026/1/9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A2801FF-8DEB-425D-81D2-94EF3C4C47B5}" type="slidenum">
              <a:rPr kumimoji="1" lang="ja-JP" altLang="en-US" smtClean="0"/>
              <a:t>‹#›</a:t>
            </a:fld>
            <a:endParaRPr kumimoji="1" lang="ja-JP" altLang="en-US"/>
          </a:p>
        </p:txBody>
      </p:sp>
    </p:spTree>
    <p:extLst>
      <p:ext uri="{BB962C8B-B14F-4D97-AF65-F5344CB8AC3E}">
        <p14:creationId xmlns:p14="http://schemas.microsoft.com/office/powerpoint/2010/main" val="41189810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55082" y="3191514"/>
            <a:ext cx="8281035" cy="5325109"/>
          </a:xfrm>
        </p:spPr>
        <p:txBody>
          <a:bodyPr anchor="b"/>
          <a:lstStyle>
            <a:lvl1pPr>
              <a:defRPr sz="63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55082" y="8567000"/>
            <a:ext cx="8281035" cy="2800349"/>
          </a:xfrm>
        </p:spPr>
        <p:txBody>
          <a:bodyPr/>
          <a:lstStyle>
            <a:lvl1pPr marL="0" indent="0">
              <a:buNone/>
              <a:defRPr sz="2520">
                <a:solidFill>
                  <a:schemeClr val="tx1"/>
                </a:solidFill>
              </a:defRPr>
            </a:lvl1pPr>
            <a:lvl2pPr marL="480060" indent="0">
              <a:buNone/>
              <a:defRPr sz="2100">
                <a:solidFill>
                  <a:schemeClr val="tx1">
                    <a:tint val="75000"/>
                  </a:schemeClr>
                </a:solidFill>
              </a:defRPr>
            </a:lvl2pPr>
            <a:lvl3pPr marL="960120" indent="0">
              <a:buNone/>
              <a:defRPr sz="1890">
                <a:solidFill>
                  <a:schemeClr val="tx1">
                    <a:tint val="75000"/>
                  </a:schemeClr>
                </a:solidFill>
              </a:defRPr>
            </a:lvl3pPr>
            <a:lvl4pPr marL="1440180" indent="0">
              <a:buNone/>
              <a:defRPr sz="1680">
                <a:solidFill>
                  <a:schemeClr val="tx1">
                    <a:tint val="75000"/>
                  </a:schemeClr>
                </a:solidFill>
              </a:defRPr>
            </a:lvl4pPr>
            <a:lvl5pPr marL="1920240" indent="0">
              <a:buNone/>
              <a:defRPr sz="1680">
                <a:solidFill>
                  <a:schemeClr val="tx1">
                    <a:tint val="75000"/>
                  </a:schemeClr>
                </a:solidFill>
              </a:defRPr>
            </a:lvl5pPr>
            <a:lvl6pPr marL="2400300" indent="0">
              <a:buNone/>
              <a:defRPr sz="1680">
                <a:solidFill>
                  <a:schemeClr val="tx1">
                    <a:tint val="75000"/>
                  </a:schemeClr>
                </a:solidFill>
              </a:defRPr>
            </a:lvl6pPr>
            <a:lvl7pPr marL="2880360" indent="0">
              <a:buNone/>
              <a:defRPr sz="1680">
                <a:solidFill>
                  <a:schemeClr val="tx1">
                    <a:tint val="75000"/>
                  </a:schemeClr>
                </a:solidFill>
              </a:defRPr>
            </a:lvl7pPr>
            <a:lvl8pPr marL="3360420" indent="0">
              <a:buNone/>
              <a:defRPr sz="1680">
                <a:solidFill>
                  <a:schemeClr val="tx1">
                    <a:tint val="75000"/>
                  </a:schemeClr>
                </a:solidFill>
              </a:defRPr>
            </a:lvl8pPr>
            <a:lvl9pPr marL="3840480" indent="0">
              <a:buNone/>
              <a:defRPr sz="168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9396F1F-33B7-4521-A2FA-82C52746DEAC}" type="datetimeFigureOut">
              <a:rPr kumimoji="1" lang="ja-JP" altLang="en-US" smtClean="0"/>
              <a:t>2026/1/9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A2801FF-8DEB-425D-81D2-94EF3C4C47B5}" type="slidenum">
              <a:rPr kumimoji="1" lang="ja-JP" altLang="en-US" smtClean="0"/>
              <a:t>‹#›</a:t>
            </a:fld>
            <a:endParaRPr kumimoji="1" lang="ja-JP" altLang="en-US"/>
          </a:p>
        </p:txBody>
      </p:sp>
    </p:spTree>
    <p:extLst>
      <p:ext uri="{BB962C8B-B14F-4D97-AF65-F5344CB8AC3E}">
        <p14:creationId xmlns:p14="http://schemas.microsoft.com/office/powerpoint/2010/main" val="15563597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60083" y="3407833"/>
            <a:ext cx="4080510" cy="812249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860608" y="3407833"/>
            <a:ext cx="4080510" cy="812249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9396F1F-33B7-4521-A2FA-82C52746DEAC}" type="datetimeFigureOut">
              <a:rPr kumimoji="1" lang="ja-JP" altLang="en-US" smtClean="0"/>
              <a:t>2026/1/9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A2801FF-8DEB-425D-81D2-94EF3C4C47B5}" type="slidenum">
              <a:rPr kumimoji="1" lang="ja-JP" altLang="en-US" smtClean="0"/>
              <a:t>‹#›</a:t>
            </a:fld>
            <a:endParaRPr kumimoji="1" lang="ja-JP" altLang="en-US"/>
          </a:p>
        </p:txBody>
      </p:sp>
    </p:spTree>
    <p:extLst>
      <p:ext uri="{BB962C8B-B14F-4D97-AF65-F5344CB8AC3E}">
        <p14:creationId xmlns:p14="http://schemas.microsoft.com/office/powerpoint/2010/main" val="18831040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61333" y="681570"/>
            <a:ext cx="8281035" cy="2474384"/>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61334" y="3138171"/>
            <a:ext cx="4061757" cy="1537969"/>
          </a:xfrm>
        </p:spPr>
        <p:txBody>
          <a:bodyPr anchor="b"/>
          <a:lstStyle>
            <a:lvl1pPr marL="0" indent="0">
              <a:buNone/>
              <a:defRPr sz="2520" b="1"/>
            </a:lvl1pPr>
            <a:lvl2pPr marL="480060" indent="0">
              <a:buNone/>
              <a:defRPr sz="2100" b="1"/>
            </a:lvl2pPr>
            <a:lvl3pPr marL="960120" indent="0">
              <a:buNone/>
              <a:defRPr sz="1890" b="1"/>
            </a:lvl3pPr>
            <a:lvl4pPr marL="1440180" indent="0">
              <a:buNone/>
              <a:defRPr sz="1680" b="1"/>
            </a:lvl4pPr>
            <a:lvl5pPr marL="1920240" indent="0">
              <a:buNone/>
              <a:defRPr sz="1680" b="1"/>
            </a:lvl5pPr>
            <a:lvl6pPr marL="2400300" indent="0">
              <a:buNone/>
              <a:defRPr sz="1680" b="1"/>
            </a:lvl6pPr>
            <a:lvl7pPr marL="2880360" indent="0">
              <a:buNone/>
              <a:defRPr sz="1680" b="1"/>
            </a:lvl7pPr>
            <a:lvl8pPr marL="3360420" indent="0">
              <a:buNone/>
              <a:defRPr sz="1680" b="1"/>
            </a:lvl8pPr>
            <a:lvl9pPr marL="3840480" indent="0">
              <a:buNone/>
              <a:defRPr sz="1680" b="1"/>
            </a:lvl9pPr>
          </a:lstStyle>
          <a:p>
            <a:pPr lvl="0"/>
            <a:r>
              <a:rPr lang="ja-JP" altLang="en-US"/>
              <a:t>マスター テキストの書式設定</a:t>
            </a:r>
          </a:p>
        </p:txBody>
      </p:sp>
      <p:sp>
        <p:nvSpPr>
          <p:cNvPr id="4" name="Content Placeholder 3"/>
          <p:cNvSpPr>
            <a:spLocks noGrp="1"/>
          </p:cNvSpPr>
          <p:nvPr>
            <p:ph sz="half" idx="2"/>
          </p:nvPr>
        </p:nvSpPr>
        <p:spPr>
          <a:xfrm>
            <a:off x="661334" y="4676140"/>
            <a:ext cx="4061757" cy="687789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860608" y="3138171"/>
            <a:ext cx="4081761" cy="1537969"/>
          </a:xfrm>
        </p:spPr>
        <p:txBody>
          <a:bodyPr anchor="b"/>
          <a:lstStyle>
            <a:lvl1pPr marL="0" indent="0">
              <a:buNone/>
              <a:defRPr sz="2520" b="1"/>
            </a:lvl1pPr>
            <a:lvl2pPr marL="480060" indent="0">
              <a:buNone/>
              <a:defRPr sz="2100" b="1"/>
            </a:lvl2pPr>
            <a:lvl3pPr marL="960120" indent="0">
              <a:buNone/>
              <a:defRPr sz="1890" b="1"/>
            </a:lvl3pPr>
            <a:lvl4pPr marL="1440180" indent="0">
              <a:buNone/>
              <a:defRPr sz="1680" b="1"/>
            </a:lvl4pPr>
            <a:lvl5pPr marL="1920240" indent="0">
              <a:buNone/>
              <a:defRPr sz="1680" b="1"/>
            </a:lvl5pPr>
            <a:lvl6pPr marL="2400300" indent="0">
              <a:buNone/>
              <a:defRPr sz="1680" b="1"/>
            </a:lvl6pPr>
            <a:lvl7pPr marL="2880360" indent="0">
              <a:buNone/>
              <a:defRPr sz="1680" b="1"/>
            </a:lvl7pPr>
            <a:lvl8pPr marL="3360420" indent="0">
              <a:buNone/>
              <a:defRPr sz="1680" b="1"/>
            </a:lvl8pPr>
            <a:lvl9pPr marL="3840480" indent="0">
              <a:buNone/>
              <a:defRPr sz="1680" b="1"/>
            </a:lvl9pPr>
          </a:lstStyle>
          <a:p>
            <a:pPr lvl="0"/>
            <a:r>
              <a:rPr lang="ja-JP" altLang="en-US"/>
              <a:t>マスター テキストの書式設定</a:t>
            </a:r>
          </a:p>
        </p:txBody>
      </p:sp>
      <p:sp>
        <p:nvSpPr>
          <p:cNvPr id="6" name="Content Placeholder 5"/>
          <p:cNvSpPr>
            <a:spLocks noGrp="1"/>
          </p:cNvSpPr>
          <p:nvPr>
            <p:ph sz="quarter" idx="4"/>
          </p:nvPr>
        </p:nvSpPr>
        <p:spPr>
          <a:xfrm>
            <a:off x="4860608" y="4676140"/>
            <a:ext cx="4081761" cy="687789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9396F1F-33B7-4521-A2FA-82C52746DEAC}" type="datetimeFigureOut">
              <a:rPr kumimoji="1" lang="ja-JP" altLang="en-US" smtClean="0"/>
              <a:t>2026/1/9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AA2801FF-8DEB-425D-81D2-94EF3C4C47B5}" type="slidenum">
              <a:rPr kumimoji="1" lang="ja-JP" altLang="en-US" smtClean="0"/>
              <a:t>‹#›</a:t>
            </a:fld>
            <a:endParaRPr kumimoji="1" lang="ja-JP" altLang="en-US"/>
          </a:p>
        </p:txBody>
      </p:sp>
    </p:spTree>
    <p:extLst>
      <p:ext uri="{BB962C8B-B14F-4D97-AF65-F5344CB8AC3E}">
        <p14:creationId xmlns:p14="http://schemas.microsoft.com/office/powerpoint/2010/main" val="27729542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B9396F1F-33B7-4521-A2FA-82C52746DEAC}" type="datetimeFigureOut">
              <a:rPr kumimoji="1" lang="ja-JP" altLang="en-US" smtClean="0"/>
              <a:t>2026/1/9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AA2801FF-8DEB-425D-81D2-94EF3C4C47B5}" type="slidenum">
              <a:rPr kumimoji="1" lang="ja-JP" altLang="en-US" smtClean="0"/>
              <a:t>‹#›</a:t>
            </a:fld>
            <a:endParaRPr kumimoji="1" lang="ja-JP" altLang="en-US"/>
          </a:p>
        </p:txBody>
      </p:sp>
    </p:spTree>
    <p:extLst>
      <p:ext uri="{BB962C8B-B14F-4D97-AF65-F5344CB8AC3E}">
        <p14:creationId xmlns:p14="http://schemas.microsoft.com/office/powerpoint/2010/main" val="8470819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9396F1F-33B7-4521-A2FA-82C52746DEAC}" type="datetimeFigureOut">
              <a:rPr kumimoji="1" lang="ja-JP" altLang="en-US" smtClean="0"/>
              <a:t>2026/1/9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AA2801FF-8DEB-425D-81D2-94EF3C4C47B5}" type="slidenum">
              <a:rPr kumimoji="1" lang="ja-JP" altLang="en-US" smtClean="0"/>
              <a:t>‹#›</a:t>
            </a:fld>
            <a:endParaRPr kumimoji="1" lang="ja-JP" altLang="en-US"/>
          </a:p>
        </p:txBody>
      </p:sp>
    </p:spTree>
    <p:extLst>
      <p:ext uri="{BB962C8B-B14F-4D97-AF65-F5344CB8AC3E}">
        <p14:creationId xmlns:p14="http://schemas.microsoft.com/office/powerpoint/2010/main" val="10575673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61333" y="853440"/>
            <a:ext cx="3096637" cy="2987040"/>
          </a:xfrm>
        </p:spPr>
        <p:txBody>
          <a:bodyPr anchor="b"/>
          <a:lstStyle>
            <a:lvl1pPr>
              <a:defRPr sz="3360"/>
            </a:lvl1pPr>
          </a:lstStyle>
          <a:p>
            <a:r>
              <a:rPr lang="ja-JP" altLang="en-US"/>
              <a:t>マスター タイトルの書式設定</a:t>
            </a:r>
            <a:endParaRPr lang="en-US" dirty="0"/>
          </a:p>
        </p:txBody>
      </p:sp>
      <p:sp>
        <p:nvSpPr>
          <p:cNvPr id="3" name="Content Placeholder 2"/>
          <p:cNvSpPr>
            <a:spLocks noGrp="1"/>
          </p:cNvSpPr>
          <p:nvPr>
            <p:ph idx="1"/>
          </p:nvPr>
        </p:nvSpPr>
        <p:spPr>
          <a:xfrm>
            <a:off x="4081760" y="1843196"/>
            <a:ext cx="4860608" cy="9097433"/>
          </a:xfrm>
        </p:spPr>
        <p:txBody>
          <a:bodyPr/>
          <a:lstStyle>
            <a:lvl1pPr>
              <a:defRPr sz="3360"/>
            </a:lvl1pPr>
            <a:lvl2pPr>
              <a:defRPr sz="2940"/>
            </a:lvl2pPr>
            <a:lvl3pPr>
              <a:defRPr sz="2520"/>
            </a:lvl3pPr>
            <a:lvl4pPr>
              <a:defRPr sz="2100"/>
            </a:lvl4pPr>
            <a:lvl5pPr>
              <a:defRPr sz="2100"/>
            </a:lvl5pPr>
            <a:lvl6pPr>
              <a:defRPr sz="2100"/>
            </a:lvl6pPr>
            <a:lvl7pPr>
              <a:defRPr sz="2100"/>
            </a:lvl7pPr>
            <a:lvl8pPr>
              <a:defRPr sz="2100"/>
            </a:lvl8pPr>
            <a:lvl9pPr>
              <a:defRPr sz="21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61333" y="3840480"/>
            <a:ext cx="3096637" cy="7114964"/>
          </a:xfrm>
        </p:spPr>
        <p:txBody>
          <a:bodyPr/>
          <a:lstStyle>
            <a:lvl1pPr marL="0" indent="0">
              <a:buNone/>
              <a:defRPr sz="1680"/>
            </a:lvl1pPr>
            <a:lvl2pPr marL="480060" indent="0">
              <a:buNone/>
              <a:defRPr sz="1470"/>
            </a:lvl2pPr>
            <a:lvl3pPr marL="960120" indent="0">
              <a:buNone/>
              <a:defRPr sz="1260"/>
            </a:lvl3pPr>
            <a:lvl4pPr marL="1440180" indent="0">
              <a:buNone/>
              <a:defRPr sz="1050"/>
            </a:lvl4pPr>
            <a:lvl5pPr marL="1920240" indent="0">
              <a:buNone/>
              <a:defRPr sz="1050"/>
            </a:lvl5pPr>
            <a:lvl6pPr marL="2400300" indent="0">
              <a:buNone/>
              <a:defRPr sz="1050"/>
            </a:lvl6pPr>
            <a:lvl7pPr marL="2880360" indent="0">
              <a:buNone/>
              <a:defRPr sz="1050"/>
            </a:lvl7pPr>
            <a:lvl8pPr marL="3360420" indent="0">
              <a:buNone/>
              <a:defRPr sz="1050"/>
            </a:lvl8pPr>
            <a:lvl9pPr marL="3840480" indent="0">
              <a:buNone/>
              <a:defRPr sz="10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9396F1F-33B7-4521-A2FA-82C52746DEAC}" type="datetimeFigureOut">
              <a:rPr kumimoji="1" lang="ja-JP" altLang="en-US" smtClean="0"/>
              <a:t>2026/1/9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A2801FF-8DEB-425D-81D2-94EF3C4C47B5}" type="slidenum">
              <a:rPr kumimoji="1" lang="ja-JP" altLang="en-US" smtClean="0"/>
              <a:t>‹#›</a:t>
            </a:fld>
            <a:endParaRPr kumimoji="1" lang="ja-JP" altLang="en-US"/>
          </a:p>
        </p:txBody>
      </p:sp>
    </p:spTree>
    <p:extLst>
      <p:ext uri="{BB962C8B-B14F-4D97-AF65-F5344CB8AC3E}">
        <p14:creationId xmlns:p14="http://schemas.microsoft.com/office/powerpoint/2010/main" val="14424577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61333" y="853440"/>
            <a:ext cx="3096637" cy="2987040"/>
          </a:xfrm>
        </p:spPr>
        <p:txBody>
          <a:bodyPr anchor="b"/>
          <a:lstStyle>
            <a:lvl1pPr>
              <a:defRPr sz="336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081760" y="1843196"/>
            <a:ext cx="4860608" cy="9097433"/>
          </a:xfrm>
        </p:spPr>
        <p:txBody>
          <a:bodyPr anchor="t"/>
          <a:lstStyle>
            <a:lvl1pPr marL="0" indent="0">
              <a:buNone/>
              <a:defRPr sz="3360"/>
            </a:lvl1pPr>
            <a:lvl2pPr marL="480060" indent="0">
              <a:buNone/>
              <a:defRPr sz="2940"/>
            </a:lvl2pPr>
            <a:lvl3pPr marL="960120" indent="0">
              <a:buNone/>
              <a:defRPr sz="2520"/>
            </a:lvl3pPr>
            <a:lvl4pPr marL="1440180" indent="0">
              <a:buNone/>
              <a:defRPr sz="2100"/>
            </a:lvl4pPr>
            <a:lvl5pPr marL="1920240" indent="0">
              <a:buNone/>
              <a:defRPr sz="2100"/>
            </a:lvl5pPr>
            <a:lvl6pPr marL="2400300" indent="0">
              <a:buNone/>
              <a:defRPr sz="2100"/>
            </a:lvl6pPr>
            <a:lvl7pPr marL="2880360" indent="0">
              <a:buNone/>
              <a:defRPr sz="2100"/>
            </a:lvl7pPr>
            <a:lvl8pPr marL="3360420" indent="0">
              <a:buNone/>
              <a:defRPr sz="2100"/>
            </a:lvl8pPr>
            <a:lvl9pPr marL="3840480" indent="0">
              <a:buNone/>
              <a:defRPr sz="2100"/>
            </a:lvl9pPr>
          </a:lstStyle>
          <a:p>
            <a:r>
              <a:rPr lang="ja-JP" altLang="en-US"/>
              <a:t>図を追加</a:t>
            </a:r>
            <a:endParaRPr lang="en-US" dirty="0"/>
          </a:p>
        </p:txBody>
      </p:sp>
      <p:sp>
        <p:nvSpPr>
          <p:cNvPr id="4" name="Text Placeholder 3"/>
          <p:cNvSpPr>
            <a:spLocks noGrp="1"/>
          </p:cNvSpPr>
          <p:nvPr>
            <p:ph type="body" sz="half" idx="2"/>
          </p:nvPr>
        </p:nvSpPr>
        <p:spPr>
          <a:xfrm>
            <a:off x="661333" y="3840480"/>
            <a:ext cx="3096637" cy="7114964"/>
          </a:xfrm>
        </p:spPr>
        <p:txBody>
          <a:bodyPr/>
          <a:lstStyle>
            <a:lvl1pPr marL="0" indent="0">
              <a:buNone/>
              <a:defRPr sz="1680"/>
            </a:lvl1pPr>
            <a:lvl2pPr marL="480060" indent="0">
              <a:buNone/>
              <a:defRPr sz="1470"/>
            </a:lvl2pPr>
            <a:lvl3pPr marL="960120" indent="0">
              <a:buNone/>
              <a:defRPr sz="1260"/>
            </a:lvl3pPr>
            <a:lvl4pPr marL="1440180" indent="0">
              <a:buNone/>
              <a:defRPr sz="1050"/>
            </a:lvl4pPr>
            <a:lvl5pPr marL="1920240" indent="0">
              <a:buNone/>
              <a:defRPr sz="1050"/>
            </a:lvl5pPr>
            <a:lvl6pPr marL="2400300" indent="0">
              <a:buNone/>
              <a:defRPr sz="1050"/>
            </a:lvl6pPr>
            <a:lvl7pPr marL="2880360" indent="0">
              <a:buNone/>
              <a:defRPr sz="1050"/>
            </a:lvl7pPr>
            <a:lvl8pPr marL="3360420" indent="0">
              <a:buNone/>
              <a:defRPr sz="1050"/>
            </a:lvl8pPr>
            <a:lvl9pPr marL="3840480" indent="0">
              <a:buNone/>
              <a:defRPr sz="10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9396F1F-33B7-4521-A2FA-82C52746DEAC}" type="datetimeFigureOut">
              <a:rPr kumimoji="1" lang="ja-JP" altLang="en-US" smtClean="0"/>
              <a:t>2026/1/9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A2801FF-8DEB-425D-81D2-94EF3C4C47B5}" type="slidenum">
              <a:rPr kumimoji="1" lang="ja-JP" altLang="en-US" smtClean="0"/>
              <a:t>‹#›</a:t>
            </a:fld>
            <a:endParaRPr kumimoji="1" lang="ja-JP" altLang="en-US"/>
          </a:p>
        </p:txBody>
      </p:sp>
    </p:spTree>
    <p:extLst>
      <p:ext uri="{BB962C8B-B14F-4D97-AF65-F5344CB8AC3E}">
        <p14:creationId xmlns:p14="http://schemas.microsoft.com/office/powerpoint/2010/main" val="23853344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60083" y="681570"/>
            <a:ext cx="8281035" cy="2474384"/>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60083" y="3407833"/>
            <a:ext cx="8281035" cy="812249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60083" y="11865189"/>
            <a:ext cx="2160270" cy="681567"/>
          </a:xfrm>
          <a:prstGeom prst="rect">
            <a:avLst/>
          </a:prstGeom>
        </p:spPr>
        <p:txBody>
          <a:bodyPr vert="horz" lIns="91440" tIns="45720" rIns="91440" bIns="45720" rtlCol="0" anchor="ctr"/>
          <a:lstStyle>
            <a:lvl1pPr algn="l">
              <a:defRPr sz="1260">
                <a:solidFill>
                  <a:schemeClr val="tx1">
                    <a:tint val="75000"/>
                  </a:schemeClr>
                </a:solidFill>
              </a:defRPr>
            </a:lvl1pPr>
          </a:lstStyle>
          <a:p>
            <a:fld id="{B9396F1F-33B7-4521-A2FA-82C52746DEAC}" type="datetimeFigureOut">
              <a:rPr kumimoji="1" lang="ja-JP" altLang="en-US" smtClean="0"/>
              <a:t>2026/1/9</a:t>
            </a:fld>
            <a:endParaRPr kumimoji="1" lang="ja-JP" altLang="en-US"/>
          </a:p>
        </p:txBody>
      </p:sp>
      <p:sp>
        <p:nvSpPr>
          <p:cNvPr id="5" name="Footer Placeholder 4"/>
          <p:cNvSpPr>
            <a:spLocks noGrp="1"/>
          </p:cNvSpPr>
          <p:nvPr>
            <p:ph type="ftr" sz="quarter" idx="3"/>
          </p:nvPr>
        </p:nvSpPr>
        <p:spPr>
          <a:xfrm>
            <a:off x="3180398" y="11865189"/>
            <a:ext cx="3240405" cy="681567"/>
          </a:xfrm>
          <a:prstGeom prst="rect">
            <a:avLst/>
          </a:prstGeom>
        </p:spPr>
        <p:txBody>
          <a:bodyPr vert="horz" lIns="91440" tIns="45720" rIns="91440" bIns="45720" rtlCol="0" anchor="ctr"/>
          <a:lstStyle>
            <a:lvl1pPr algn="ctr">
              <a:defRPr sz="126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780848" y="11865189"/>
            <a:ext cx="2160270" cy="681567"/>
          </a:xfrm>
          <a:prstGeom prst="rect">
            <a:avLst/>
          </a:prstGeom>
        </p:spPr>
        <p:txBody>
          <a:bodyPr vert="horz" lIns="91440" tIns="45720" rIns="91440" bIns="45720" rtlCol="0" anchor="ctr"/>
          <a:lstStyle>
            <a:lvl1pPr algn="r">
              <a:defRPr sz="1260">
                <a:solidFill>
                  <a:schemeClr val="tx1">
                    <a:tint val="75000"/>
                  </a:schemeClr>
                </a:solidFill>
              </a:defRPr>
            </a:lvl1pPr>
          </a:lstStyle>
          <a:p>
            <a:fld id="{AA2801FF-8DEB-425D-81D2-94EF3C4C47B5}" type="slidenum">
              <a:rPr kumimoji="1" lang="ja-JP" altLang="en-US" smtClean="0"/>
              <a:t>‹#›</a:t>
            </a:fld>
            <a:endParaRPr kumimoji="1" lang="ja-JP" altLang="en-US"/>
          </a:p>
        </p:txBody>
      </p:sp>
    </p:spTree>
    <p:extLst>
      <p:ext uri="{BB962C8B-B14F-4D97-AF65-F5344CB8AC3E}">
        <p14:creationId xmlns:p14="http://schemas.microsoft.com/office/powerpoint/2010/main" val="328230170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60120" rtl="0" eaLnBrk="1" latinLnBrk="0" hangingPunct="1">
        <a:lnSpc>
          <a:spcPct val="90000"/>
        </a:lnSpc>
        <a:spcBef>
          <a:spcPct val="0"/>
        </a:spcBef>
        <a:buNone/>
        <a:defRPr kumimoji="1" sz="4620" kern="1200">
          <a:solidFill>
            <a:schemeClr val="tx1"/>
          </a:solidFill>
          <a:latin typeface="+mj-lt"/>
          <a:ea typeface="+mj-ea"/>
          <a:cs typeface="+mj-cs"/>
        </a:defRPr>
      </a:lvl1pPr>
    </p:titleStyle>
    <p:bodyStyle>
      <a:lvl1pPr marL="240030" indent="-240030" algn="l" defTabSz="960120" rtl="0" eaLnBrk="1" latinLnBrk="0" hangingPunct="1">
        <a:lnSpc>
          <a:spcPct val="90000"/>
        </a:lnSpc>
        <a:spcBef>
          <a:spcPts val="1050"/>
        </a:spcBef>
        <a:buFont typeface="Arial" panose="020B0604020202020204" pitchFamily="34" charset="0"/>
        <a:buChar char="•"/>
        <a:defRPr kumimoji="1" sz="2940" kern="1200">
          <a:solidFill>
            <a:schemeClr val="tx1"/>
          </a:solidFill>
          <a:latin typeface="+mn-lt"/>
          <a:ea typeface="+mn-ea"/>
          <a:cs typeface="+mn-cs"/>
        </a:defRPr>
      </a:lvl1pPr>
      <a:lvl2pPr marL="720090" indent="-240030" algn="l" defTabSz="960120" rtl="0" eaLnBrk="1" latinLnBrk="0" hangingPunct="1">
        <a:lnSpc>
          <a:spcPct val="90000"/>
        </a:lnSpc>
        <a:spcBef>
          <a:spcPts val="525"/>
        </a:spcBef>
        <a:buFont typeface="Arial" panose="020B0604020202020204" pitchFamily="34" charset="0"/>
        <a:buChar char="•"/>
        <a:defRPr kumimoji="1" sz="2520" kern="1200">
          <a:solidFill>
            <a:schemeClr val="tx1"/>
          </a:solidFill>
          <a:latin typeface="+mn-lt"/>
          <a:ea typeface="+mn-ea"/>
          <a:cs typeface="+mn-cs"/>
        </a:defRPr>
      </a:lvl2pPr>
      <a:lvl3pPr marL="1200150" indent="-240030" algn="l" defTabSz="960120" rtl="0" eaLnBrk="1" latinLnBrk="0" hangingPunct="1">
        <a:lnSpc>
          <a:spcPct val="90000"/>
        </a:lnSpc>
        <a:spcBef>
          <a:spcPts val="525"/>
        </a:spcBef>
        <a:buFont typeface="Arial" panose="020B0604020202020204" pitchFamily="34" charset="0"/>
        <a:buChar char="•"/>
        <a:defRPr kumimoji="1" sz="2100" kern="1200">
          <a:solidFill>
            <a:schemeClr val="tx1"/>
          </a:solidFill>
          <a:latin typeface="+mn-lt"/>
          <a:ea typeface="+mn-ea"/>
          <a:cs typeface="+mn-cs"/>
        </a:defRPr>
      </a:lvl3pPr>
      <a:lvl4pPr marL="1680210" indent="-240030" algn="l" defTabSz="960120"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4pPr>
      <a:lvl5pPr marL="2160270" indent="-240030" algn="l" defTabSz="960120"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5pPr>
      <a:lvl6pPr marL="2640330" indent="-240030" algn="l" defTabSz="960120"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6pPr>
      <a:lvl7pPr marL="3120390" indent="-240030" algn="l" defTabSz="960120"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7pPr>
      <a:lvl8pPr marL="3600450" indent="-240030" algn="l" defTabSz="960120"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8pPr>
      <a:lvl9pPr marL="4080510" indent="-240030" algn="l" defTabSz="960120"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9pPr>
    </p:bodyStyle>
    <p:otherStyle>
      <a:defPPr>
        <a:defRPr lang="en-US"/>
      </a:defPPr>
      <a:lvl1pPr marL="0" algn="l" defTabSz="960120" rtl="0" eaLnBrk="1" latinLnBrk="0" hangingPunct="1">
        <a:defRPr kumimoji="1" sz="1890" kern="1200">
          <a:solidFill>
            <a:schemeClr val="tx1"/>
          </a:solidFill>
          <a:latin typeface="+mn-lt"/>
          <a:ea typeface="+mn-ea"/>
          <a:cs typeface="+mn-cs"/>
        </a:defRPr>
      </a:lvl1pPr>
      <a:lvl2pPr marL="480060" algn="l" defTabSz="960120" rtl="0" eaLnBrk="1" latinLnBrk="0" hangingPunct="1">
        <a:defRPr kumimoji="1" sz="1890" kern="1200">
          <a:solidFill>
            <a:schemeClr val="tx1"/>
          </a:solidFill>
          <a:latin typeface="+mn-lt"/>
          <a:ea typeface="+mn-ea"/>
          <a:cs typeface="+mn-cs"/>
        </a:defRPr>
      </a:lvl2pPr>
      <a:lvl3pPr marL="960120" algn="l" defTabSz="960120" rtl="0" eaLnBrk="1" latinLnBrk="0" hangingPunct="1">
        <a:defRPr kumimoji="1" sz="1890" kern="1200">
          <a:solidFill>
            <a:schemeClr val="tx1"/>
          </a:solidFill>
          <a:latin typeface="+mn-lt"/>
          <a:ea typeface="+mn-ea"/>
          <a:cs typeface="+mn-cs"/>
        </a:defRPr>
      </a:lvl3pPr>
      <a:lvl4pPr marL="1440180" algn="l" defTabSz="960120" rtl="0" eaLnBrk="1" latinLnBrk="0" hangingPunct="1">
        <a:defRPr kumimoji="1" sz="1890" kern="1200">
          <a:solidFill>
            <a:schemeClr val="tx1"/>
          </a:solidFill>
          <a:latin typeface="+mn-lt"/>
          <a:ea typeface="+mn-ea"/>
          <a:cs typeface="+mn-cs"/>
        </a:defRPr>
      </a:lvl4pPr>
      <a:lvl5pPr marL="1920240" algn="l" defTabSz="960120" rtl="0" eaLnBrk="1" latinLnBrk="0" hangingPunct="1">
        <a:defRPr kumimoji="1" sz="1890" kern="1200">
          <a:solidFill>
            <a:schemeClr val="tx1"/>
          </a:solidFill>
          <a:latin typeface="+mn-lt"/>
          <a:ea typeface="+mn-ea"/>
          <a:cs typeface="+mn-cs"/>
        </a:defRPr>
      </a:lvl5pPr>
      <a:lvl6pPr marL="2400300" algn="l" defTabSz="960120" rtl="0" eaLnBrk="1" latinLnBrk="0" hangingPunct="1">
        <a:defRPr kumimoji="1" sz="1890" kern="1200">
          <a:solidFill>
            <a:schemeClr val="tx1"/>
          </a:solidFill>
          <a:latin typeface="+mn-lt"/>
          <a:ea typeface="+mn-ea"/>
          <a:cs typeface="+mn-cs"/>
        </a:defRPr>
      </a:lvl6pPr>
      <a:lvl7pPr marL="2880360" algn="l" defTabSz="960120" rtl="0" eaLnBrk="1" latinLnBrk="0" hangingPunct="1">
        <a:defRPr kumimoji="1" sz="1890" kern="1200">
          <a:solidFill>
            <a:schemeClr val="tx1"/>
          </a:solidFill>
          <a:latin typeface="+mn-lt"/>
          <a:ea typeface="+mn-ea"/>
          <a:cs typeface="+mn-cs"/>
        </a:defRPr>
      </a:lvl7pPr>
      <a:lvl8pPr marL="3360420" algn="l" defTabSz="960120" rtl="0" eaLnBrk="1" latinLnBrk="0" hangingPunct="1">
        <a:defRPr kumimoji="1" sz="1890" kern="1200">
          <a:solidFill>
            <a:schemeClr val="tx1"/>
          </a:solidFill>
          <a:latin typeface="+mn-lt"/>
          <a:ea typeface="+mn-ea"/>
          <a:cs typeface="+mn-cs"/>
        </a:defRPr>
      </a:lvl8pPr>
      <a:lvl9pPr marL="3840480" algn="l" defTabSz="960120" rtl="0" eaLnBrk="1" latinLnBrk="0" hangingPunct="1">
        <a:defRPr kumimoji="1" sz="189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正方形/長方形 29">
            <a:extLst>
              <a:ext uri="{FF2B5EF4-FFF2-40B4-BE49-F238E27FC236}">
                <a16:creationId xmlns:a16="http://schemas.microsoft.com/office/drawing/2014/main" id="{CF1462C2-7C38-4FAF-9993-44EF502FCD49}"/>
              </a:ext>
            </a:extLst>
          </p:cNvPr>
          <p:cNvSpPr/>
          <p:nvPr/>
        </p:nvSpPr>
        <p:spPr>
          <a:xfrm>
            <a:off x="0" y="504880"/>
            <a:ext cx="9614452" cy="43200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ja-JP" altLang="en-US" b="1" dirty="0">
                <a:solidFill>
                  <a:schemeClr val="bg1"/>
                </a:solidFill>
                <a:latin typeface="Meiryo UI" panose="020B0604030504040204" pitchFamily="50" charset="-128"/>
                <a:ea typeface="Meiryo UI" panose="020B0604030504040204" pitchFamily="50" charset="-128"/>
              </a:rPr>
              <a:t>地方独立行政法人</a:t>
            </a:r>
            <a:r>
              <a:rPr lang="zh-TW" altLang="en-US" b="1" dirty="0">
                <a:solidFill>
                  <a:schemeClr val="bg1"/>
                </a:solidFill>
                <a:latin typeface="Meiryo UI" panose="020B0604030504040204" pitchFamily="50" charset="-128"/>
                <a:ea typeface="Meiryo UI" panose="020B0604030504040204" pitchFamily="50" charset="-128"/>
              </a:rPr>
              <a:t>大阪府立病院機構</a:t>
            </a:r>
            <a:r>
              <a:rPr lang="ja-JP" altLang="en-US" b="1" dirty="0">
                <a:solidFill>
                  <a:schemeClr val="bg1"/>
                </a:solidFill>
                <a:latin typeface="Meiryo UI" panose="020B0604030504040204" pitchFamily="50" charset="-128"/>
                <a:ea typeface="Meiryo UI" panose="020B0604030504040204" pitchFamily="50" charset="-128"/>
              </a:rPr>
              <a:t>　第５期中期目標について</a:t>
            </a:r>
          </a:p>
        </p:txBody>
      </p:sp>
      <p:sp>
        <p:nvSpPr>
          <p:cNvPr id="46" name="正方形/長方形 45">
            <a:extLst>
              <a:ext uri="{FF2B5EF4-FFF2-40B4-BE49-F238E27FC236}">
                <a16:creationId xmlns:a16="http://schemas.microsoft.com/office/drawing/2014/main" id="{AD2AE4C9-16E9-4533-869B-19E5D5E6C2CC}"/>
              </a:ext>
            </a:extLst>
          </p:cNvPr>
          <p:cNvSpPr/>
          <p:nvPr/>
        </p:nvSpPr>
        <p:spPr>
          <a:xfrm>
            <a:off x="159019" y="3706874"/>
            <a:ext cx="9283162" cy="8930383"/>
          </a:xfrm>
          <a:prstGeom prst="rect">
            <a:avLst/>
          </a:prstGeom>
          <a:no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a:p>
        </p:txBody>
      </p:sp>
      <p:sp>
        <p:nvSpPr>
          <p:cNvPr id="49" name="ホームベース 82">
            <a:extLst>
              <a:ext uri="{FF2B5EF4-FFF2-40B4-BE49-F238E27FC236}">
                <a16:creationId xmlns:a16="http://schemas.microsoft.com/office/drawing/2014/main" id="{A58AD8A6-128B-4663-9476-E740C89950E2}"/>
              </a:ext>
            </a:extLst>
          </p:cNvPr>
          <p:cNvSpPr/>
          <p:nvPr/>
        </p:nvSpPr>
        <p:spPr>
          <a:xfrm>
            <a:off x="159019" y="3525084"/>
            <a:ext cx="5968042" cy="338554"/>
          </a:xfrm>
          <a:prstGeom prst="homePlate">
            <a:avLst/>
          </a:prstGeom>
          <a:solidFill>
            <a:srgbClr val="002060"/>
          </a:solidFill>
          <a:ln/>
        </p:spPr>
        <p:style>
          <a:lnRef idx="0">
            <a:schemeClr val="accent5"/>
          </a:lnRef>
          <a:fillRef idx="3">
            <a:schemeClr val="accent5"/>
          </a:fillRef>
          <a:effectRef idx="3">
            <a:schemeClr val="accent5"/>
          </a:effectRef>
          <a:fontRef idx="minor">
            <a:schemeClr val="lt1"/>
          </a:fontRef>
        </p:style>
        <p:txBody>
          <a:bodyPr wrap="square" rtlCol="0" anchor="ctr">
            <a:spAutoFit/>
          </a:bodyPr>
          <a:lstStyle/>
          <a:p>
            <a:pPr algn="just"/>
            <a:r>
              <a:rPr kumimoji="1" lang="ja-JP" altLang="en-US" sz="1600" b="1" dirty="0">
                <a:solidFill>
                  <a:schemeClr val="bg1"/>
                </a:solidFill>
                <a:latin typeface="Meiryo UI" panose="020B0604030504040204" pitchFamily="50" charset="-128"/>
                <a:ea typeface="Meiryo UI" panose="020B0604030504040204" pitchFamily="50" charset="-128"/>
              </a:rPr>
              <a:t>２　</a:t>
            </a:r>
            <a:r>
              <a:rPr lang="ja-JP" altLang="en-US" sz="1600" b="1" kern="0" dirty="0">
                <a:solidFill>
                  <a:schemeClr val="bg1"/>
                </a:solidFill>
                <a:latin typeface="Meiryo UI" panose="020B0604030504040204" pitchFamily="50" charset="-128"/>
                <a:ea typeface="Meiryo UI" panose="020B0604030504040204" pitchFamily="50" charset="-128"/>
                <a:cs typeface="ＭＳ Ｐゴシック" panose="020B0600070205080204" pitchFamily="50" charset="-128"/>
              </a:rPr>
              <a:t>第５期</a:t>
            </a:r>
            <a:r>
              <a:rPr lang="ja-JP" altLang="en-US" sz="1600" b="1" kern="0" dirty="0">
                <a:solidFill>
                  <a:srgbClr val="FFFFFF"/>
                </a:solidFill>
                <a:latin typeface="Meiryo UI" panose="020B0604030504040204" pitchFamily="50" charset="-128"/>
                <a:ea typeface="Meiryo UI" panose="020B0604030504040204" pitchFamily="50" charset="-128"/>
                <a:cs typeface="ＭＳ Ｐゴシック" panose="020B0600070205080204" pitchFamily="50" charset="-128"/>
              </a:rPr>
              <a:t>中期目標の概要</a:t>
            </a:r>
            <a:endParaRPr lang="ja-JP" altLang="en-US" sz="700" kern="100" dirty="0">
              <a:latin typeface="Meiryo UI" panose="020B0604030504040204" pitchFamily="50" charset="-128"/>
              <a:ea typeface="Meiryo UI" panose="020B0604030504040204" pitchFamily="50" charset="-128"/>
              <a:cs typeface="Times New Roman" panose="02020603050405020304" pitchFamily="18" charset="0"/>
            </a:endParaRPr>
          </a:p>
        </p:txBody>
      </p:sp>
      <p:sp>
        <p:nvSpPr>
          <p:cNvPr id="58" name="テキスト ボックス 57">
            <a:extLst>
              <a:ext uri="{FF2B5EF4-FFF2-40B4-BE49-F238E27FC236}">
                <a16:creationId xmlns:a16="http://schemas.microsoft.com/office/drawing/2014/main" id="{B70683D5-E133-4E7B-9B4A-EF94695E99B6}"/>
              </a:ext>
            </a:extLst>
          </p:cNvPr>
          <p:cNvSpPr txBox="1"/>
          <p:nvPr/>
        </p:nvSpPr>
        <p:spPr>
          <a:xfrm>
            <a:off x="165646" y="1529605"/>
            <a:ext cx="9276536" cy="1762021"/>
          </a:xfrm>
          <a:prstGeom prst="rect">
            <a:avLst/>
          </a:prstGeom>
          <a:noFill/>
        </p:spPr>
        <p:txBody>
          <a:bodyPr wrap="square">
            <a:spAutoFit/>
          </a:bodyPr>
          <a:lstStyle/>
          <a:p>
            <a:pPr lvl="0">
              <a:defRPr/>
            </a:pPr>
            <a:r>
              <a:rPr lang="ja-JP" altLang="en-US" sz="1300" kern="100" dirty="0">
                <a:latin typeface="Meiryo UI" panose="020B0604030504040204" pitchFamily="50" charset="-128"/>
                <a:ea typeface="Meiryo UI" panose="020B0604030504040204" pitchFamily="50" charset="-128"/>
                <a:cs typeface="Courier New" panose="02070309020205020404" pitchFamily="49" charset="0"/>
              </a:rPr>
              <a:t>● 府民の信頼と期待に的確に応え、社会的使命を果たし続けられる持続可能な医療提供体制の確立に向けた対応</a:t>
            </a:r>
            <a:endParaRPr lang="en-US" altLang="ja-JP" sz="1300" kern="100" dirty="0">
              <a:latin typeface="Meiryo UI" panose="020B0604030504040204" pitchFamily="50" charset="-128"/>
              <a:ea typeface="Meiryo UI" panose="020B0604030504040204" pitchFamily="50" charset="-128"/>
              <a:cs typeface="Courier New" panose="02070309020205020404" pitchFamily="49" charset="0"/>
            </a:endParaRPr>
          </a:p>
          <a:p>
            <a:pPr lvl="0">
              <a:spcBef>
                <a:spcPts val="300"/>
              </a:spcBef>
              <a:defRPr/>
            </a:pPr>
            <a:r>
              <a:rPr lang="ja-JP" altLang="en-US" sz="1300" kern="100" dirty="0">
                <a:latin typeface="Meiryo UI" panose="020B0604030504040204" pitchFamily="50" charset="-128"/>
                <a:ea typeface="Meiryo UI" panose="020B0604030504040204" pitchFamily="50" charset="-128"/>
                <a:cs typeface="Courier New" panose="02070309020205020404" pitchFamily="49" charset="0"/>
              </a:rPr>
              <a:t>　➡　高齢化や人口減少がさらに進む</a:t>
            </a:r>
            <a:r>
              <a:rPr lang="en-US" altLang="ja-JP" sz="1300" kern="100" dirty="0">
                <a:latin typeface="Meiryo UI" panose="020B0604030504040204" pitchFamily="50" charset="-128"/>
                <a:ea typeface="Meiryo UI" panose="020B0604030504040204" pitchFamily="50" charset="-128"/>
                <a:cs typeface="Courier New" panose="02070309020205020404" pitchFamily="49" charset="0"/>
              </a:rPr>
              <a:t>2040</a:t>
            </a:r>
            <a:r>
              <a:rPr lang="ja-JP" altLang="en-US" sz="1300" kern="100" dirty="0">
                <a:latin typeface="Meiryo UI" panose="020B0604030504040204" pitchFamily="50" charset="-128"/>
                <a:ea typeface="Meiryo UI" panose="020B0604030504040204" pitchFamily="50" charset="-128"/>
                <a:cs typeface="Courier New" panose="02070309020205020404" pitchFamily="49" charset="0"/>
              </a:rPr>
              <a:t>年を見据え、新たな地域医療構想の考え方も踏まえ、引き続き高度専門医療の提供や府域</a:t>
            </a:r>
            <a:endParaRPr lang="en-US" altLang="ja-JP" sz="1300" kern="100" dirty="0">
              <a:latin typeface="Meiryo UI" panose="020B0604030504040204" pitchFamily="50" charset="-128"/>
              <a:ea typeface="Meiryo UI" panose="020B0604030504040204" pitchFamily="50" charset="-128"/>
              <a:cs typeface="Courier New" panose="02070309020205020404" pitchFamily="49" charset="0"/>
            </a:endParaRPr>
          </a:p>
          <a:p>
            <a:pPr lvl="0">
              <a:defRPr/>
            </a:pPr>
            <a:r>
              <a:rPr lang="ja-JP" altLang="en-US" sz="1300" kern="100" dirty="0">
                <a:latin typeface="Meiryo UI" panose="020B0604030504040204" pitchFamily="50" charset="-128"/>
                <a:ea typeface="Meiryo UI" panose="020B0604030504040204" pitchFamily="50" charset="-128"/>
                <a:cs typeface="Courier New" panose="02070309020205020404" pitchFamily="49" charset="0"/>
              </a:rPr>
              <a:t>　　　 の医療水準向上、感染症や大規模災害等有事に備えた医療提供体制の整備に向けた取組を指示</a:t>
            </a:r>
            <a:endParaRPr lang="en-US" altLang="ja-JP" sz="1300" kern="100" dirty="0">
              <a:latin typeface="Meiryo UI" panose="020B0604030504040204" pitchFamily="50" charset="-128"/>
              <a:ea typeface="Meiryo UI" panose="020B0604030504040204" pitchFamily="50" charset="-128"/>
              <a:cs typeface="Courier New" panose="02070309020205020404" pitchFamily="49" charset="0"/>
            </a:endParaRPr>
          </a:p>
          <a:p>
            <a:pPr>
              <a:spcBef>
                <a:spcPts val="600"/>
              </a:spcBef>
              <a:defRPr/>
            </a:pPr>
            <a:r>
              <a:rPr lang="ja-JP" altLang="en-US" sz="1300" kern="100" dirty="0">
                <a:latin typeface="Meiryo UI" panose="020B0604030504040204" pitchFamily="50" charset="-128"/>
                <a:ea typeface="Meiryo UI" panose="020B0604030504040204" pitchFamily="50" charset="-128"/>
                <a:cs typeface="Courier New" panose="02070309020205020404" pitchFamily="49" charset="0"/>
              </a:rPr>
              <a:t>● 生産年齢人口の減少や、病院運営における環境の変化、専門性の高まりへの対応</a:t>
            </a:r>
            <a:endParaRPr lang="en-US" altLang="ja-JP" sz="1300" kern="100" dirty="0">
              <a:latin typeface="Meiryo UI" panose="020B0604030504040204" pitchFamily="50" charset="-128"/>
              <a:ea typeface="Meiryo UI" panose="020B0604030504040204" pitchFamily="50" charset="-128"/>
              <a:cs typeface="Courier New" panose="02070309020205020404" pitchFamily="49" charset="0"/>
            </a:endParaRPr>
          </a:p>
          <a:p>
            <a:pPr>
              <a:spcBef>
                <a:spcPts val="300"/>
              </a:spcBef>
              <a:defRPr/>
            </a:pPr>
            <a:r>
              <a:rPr lang="ja-JP" altLang="en-US" sz="1300" kern="100" dirty="0">
                <a:latin typeface="Meiryo UI" panose="020B0604030504040204" pitchFamily="50" charset="-128"/>
                <a:ea typeface="Meiryo UI" panose="020B0604030504040204" pitchFamily="50" charset="-128"/>
                <a:cs typeface="Courier New" panose="02070309020205020404" pitchFamily="49" charset="0"/>
              </a:rPr>
              <a:t>　➡　医療</a:t>
            </a:r>
            <a:r>
              <a:rPr lang="en-US" altLang="ja-JP" sz="1300" kern="100" dirty="0">
                <a:latin typeface="Meiryo UI" panose="020B0604030504040204" pitchFamily="50" charset="-128"/>
                <a:ea typeface="Meiryo UI" panose="020B0604030504040204" pitchFamily="50" charset="-128"/>
                <a:cs typeface="Courier New" panose="02070309020205020404" pitchFamily="49" charset="0"/>
              </a:rPr>
              <a:t>DX</a:t>
            </a:r>
            <a:r>
              <a:rPr lang="ja-JP" altLang="en-US" sz="1300" kern="100" dirty="0">
                <a:latin typeface="Meiryo UI" panose="020B0604030504040204" pitchFamily="50" charset="-128"/>
                <a:ea typeface="Meiryo UI" panose="020B0604030504040204" pitchFamily="50" charset="-128"/>
                <a:cs typeface="Courier New" panose="02070309020205020404" pitchFamily="49" charset="0"/>
              </a:rPr>
              <a:t>、タスク・シフト／シェア、医療従事者・事務職員の確保・育成等による医療の質の向上に向けた取組を指示</a:t>
            </a:r>
            <a:endParaRPr lang="en-US" altLang="ja-JP" sz="1300" kern="100" dirty="0">
              <a:latin typeface="Meiryo UI" panose="020B0604030504040204" pitchFamily="50" charset="-128"/>
              <a:ea typeface="Meiryo UI" panose="020B0604030504040204" pitchFamily="50" charset="-128"/>
              <a:cs typeface="Courier New" panose="02070309020205020404" pitchFamily="49" charset="0"/>
            </a:endParaRPr>
          </a:p>
          <a:p>
            <a:pPr>
              <a:spcBef>
                <a:spcPts val="600"/>
              </a:spcBef>
              <a:defRPr/>
            </a:pPr>
            <a:r>
              <a:rPr lang="ja-JP" altLang="en-US" sz="1300" kern="100" dirty="0">
                <a:latin typeface="Meiryo UI" panose="020B0604030504040204" pitchFamily="50" charset="-128"/>
                <a:ea typeface="Meiryo UI" panose="020B0604030504040204" pitchFamily="50" charset="-128"/>
                <a:cs typeface="Courier New" panose="02070309020205020404" pitchFamily="49" charset="0"/>
              </a:rPr>
              <a:t>● 物価・人件費の高騰など厳しい経営環境においても将来にわたり公的な役割を果たしていくための対応</a:t>
            </a:r>
            <a:endParaRPr lang="en-US" altLang="ja-JP" sz="1300" kern="100" dirty="0">
              <a:latin typeface="Meiryo UI" panose="020B0604030504040204" pitchFamily="50" charset="-128"/>
              <a:ea typeface="Meiryo UI" panose="020B0604030504040204" pitchFamily="50" charset="-128"/>
              <a:cs typeface="Courier New" panose="02070309020205020404" pitchFamily="49" charset="0"/>
            </a:endParaRPr>
          </a:p>
          <a:p>
            <a:pPr>
              <a:spcBef>
                <a:spcPts val="300"/>
              </a:spcBef>
              <a:defRPr/>
            </a:pPr>
            <a:r>
              <a:rPr lang="ja-JP" altLang="en-US" sz="1300" kern="100" dirty="0">
                <a:latin typeface="Meiryo UI" panose="020B0604030504040204" pitchFamily="50" charset="-128"/>
                <a:ea typeface="Meiryo UI" panose="020B0604030504040204" pitchFamily="50" charset="-128"/>
                <a:cs typeface="Courier New" panose="02070309020205020404" pitchFamily="49" charset="0"/>
              </a:rPr>
              <a:t>　➡　持続可能な医療提供体制の実現のための、業務運営の抜本的改善・効率化に向けた取組・経営体制の強化を指示</a:t>
            </a:r>
            <a:endParaRPr lang="en-US" altLang="ja-JP" sz="1300" kern="100" dirty="0">
              <a:latin typeface="Meiryo UI" panose="020B0604030504040204" pitchFamily="50" charset="-128"/>
              <a:ea typeface="Meiryo UI" panose="020B0604030504040204" pitchFamily="50" charset="-128"/>
              <a:cs typeface="Courier New" panose="02070309020205020404" pitchFamily="49" charset="0"/>
            </a:endParaRPr>
          </a:p>
        </p:txBody>
      </p:sp>
      <p:sp>
        <p:nvSpPr>
          <p:cNvPr id="61" name="テキスト ボックス 60">
            <a:extLst>
              <a:ext uri="{FF2B5EF4-FFF2-40B4-BE49-F238E27FC236}">
                <a16:creationId xmlns:a16="http://schemas.microsoft.com/office/drawing/2014/main" id="{581C46B1-F84E-42BB-9AC7-40A2241A3F14}"/>
              </a:ext>
            </a:extLst>
          </p:cNvPr>
          <p:cNvSpPr txBox="1"/>
          <p:nvPr/>
        </p:nvSpPr>
        <p:spPr>
          <a:xfrm>
            <a:off x="391247" y="7580154"/>
            <a:ext cx="8929516" cy="2292935"/>
          </a:xfrm>
          <a:prstGeom prst="rect">
            <a:avLst/>
          </a:prstGeom>
          <a:noFill/>
        </p:spPr>
        <p:txBody>
          <a:bodyPr wrap="square" rtlCol="0">
            <a:spAutoFit/>
          </a:bodyPr>
          <a:lstStyle/>
          <a:p>
            <a:r>
              <a:rPr kumimoji="1" lang="ja-JP" altLang="en-US" sz="1300" dirty="0">
                <a:latin typeface="Meiryo UI" panose="020B0604030504040204" pitchFamily="50" charset="-128"/>
                <a:ea typeface="Meiryo UI" panose="020B0604030504040204" pitchFamily="50" charset="-128"/>
              </a:rPr>
              <a:t>● 感染症対策、障がい者医療、精神医療、高度な小児・周産期医療等政策医療の実施や他の医療機関では対応が困難な患者の</a:t>
            </a:r>
            <a:endParaRPr kumimoji="1" lang="en-US" altLang="ja-JP" sz="1300" dirty="0">
              <a:latin typeface="Meiryo UI" panose="020B0604030504040204" pitchFamily="50" charset="-128"/>
              <a:ea typeface="Meiryo UI" panose="020B0604030504040204" pitchFamily="50" charset="-128"/>
            </a:endParaRPr>
          </a:p>
          <a:p>
            <a:r>
              <a:rPr kumimoji="1" lang="ja-JP" altLang="en-US" sz="1300" dirty="0">
                <a:latin typeface="Meiryo UI" panose="020B0604030504040204" pitchFamily="50" charset="-128"/>
                <a:ea typeface="Meiryo UI" panose="020B0604030504040204" pitchFamily="50" charset="-128"/>
              </a:rPr>
              <a:t>　　積極的な受入れや在宅医療への支援</a:t>
            </a:r>
            <a:endParaRPr kumimoji="1" lang="en-US" altLang="ja-JP" sz="1300" dirty="0">
              <a:latin typeface="Meiryo UI" panose="020B0604030504040204" pitchFamily="50" charset="-128"/>
              <a:ea typeface="Meiryo UI" panose="020B0604030504040204" pitchFamily="50" charset="-128"/>
            </a:endParaRPr>
          </a:p>
          <a:p>
            <a:endParaRPr kumimoji="1" lang="en-US" altLang="ja-JP" sz="1300" dirty="0">
              <a:latin typeface="Meiryo UI" panose="020B0604030504040204" pitchFamily="50" charset="-128"/>
              <a:ea typeface="Meiryo UI" panose="020B0604030504040204" pitchFamily="50" charset="-128"/>
            </a:endParaRPr>
          </a:p>
          <a:p>
            <a:endParaRPr kumimoji="1" lang="en-US" altLang="ja-JP" sz="1300" dirty="0">
              <a:latin typeface="Meiryo UI" panose="020B0604030504040204" pitchFamily="50" charset="-128"/>
              <a:ea typeface="Meiryo UI" panose="020B0604030504040204" pitchFamily="50" charset="-128"/>
            </a:endParaRPr>
          </a:p>
          <a:p>
            <a:endParaRPr kumimoji="1" lang="en-US" altLang="ja-JP" sz="1300" dirty="0">
              <a:latin typeface="Meiryo UI" panose="020B0604030504040204" pitchFamily="50" charset="-128"/>
              <a:ea typeface="Meiryo UI" panose="020B0604030504040204" pitchFamily="50" charset="-128"/>
            </a:endParaRPr>
          </a:p>
          <a:p>
            <a:endParaRPr kumimoji="1" lang="en-US" altLang="ja-JP" sz="1300" dirty="0">
              <a:latin typeface="Meiryo UI" panose="020B0604030504040204" pitchFamily="50" charset="-128"/>
              <a:ea typeface="Meiryo UI" panose="020B0604030504040204" pitchFamily="50" charset="-128"/>
            </a:endParaRPr>
          </a:p>
          <a:p>
            <a:r>
              <a:rPr kumimoji="1" lang="ja-JP" altLang="en-US" sz="1300" dirty="0">
                <a:latin typeface="Meiryo UI" panose="020B0604030504040204" pitchFamily="50" charset="-128"/>
                <a:ea typeface="Meiryo UI" panose="020B0604030504040204" pitchFamily="50" charset="-128"/>
              </a:rPr>
              <a:t>● 新たな地域医療構想の考え方等も踏まえ、今後各センターに求められる医療機能等について検討</a:t>
            </a:r>
            <a:endParaRPr kumimoji="1" lang="en-US" altLang="ja-JP" sz="1300" dirty="0">
              <a:latin typeface="Meiryo UI" panose="020B0604030504040204" pitchFamily="50" charset="-128"/>
              <a:ea typeface="Meiryo UI" panose="020B0604030504040204" pitchFamily="50" charset="-128"/>
            </a:endParaRPr>
          </a:p>
          <a:p>
            <a:r>
              <a:rPr kumimoji="1" lang="ja-JP" altLang="en-US" sz="1300" dirty="0">
                <a:latin typeface="Meiryo UI" panose="020B0604030504040204" pitchFamily="50" charset="-128"/>
                <a:ea typeface="Meiryo UI" panose="020B0604030504040204" pitchFamily="50" charset="-128"/>
              </a:rPr>
              <a:t>● 災害や健康危機における医療協力（基幹災害拠点病院等としての役割、災害対応の研修・訓練の強化、新型インフルエンザ等</a:t>
            </a:r>
            <a:endParaRPr kumimoji="1" lang="en-US" altLang="ja-JP" sz="1300" dirty="0">
              <a:latin typeface="Meiryo UI" panose="020B0604030504040204" pitchFamily="50" charset="-128"/>
              <a:ea typeface="Meiryo UI" panose="020B0604030504040204" pitchFamily="50" charset="-128"/>
            </a:endParaRPr>
          </a:p>
          <a:p>
            <a:r>
              <a:rPr kumimoji="1" lang="ja-JP" altLang="en-US" sz="1300" dirty="0">
                <a:latin typeface="Meiryo UI" panose="020B0604030504040204" pitchFamily="50" charset="-128"/>
                <a:ea typeface="Meiryo UI" panose="020B0604030504040204" pitchFamily="50" charset="-128"/>
              </a:rPr>
              <a:t>　　感染症等の医療措置協定に基づく措置の実施・専門人材の育成等）</a:t>
            </a:r>
            <a:endParaRPr kumimoji="1" lang="en-US" altLang="ja-JP" sz="1300" dirty="0">
              <a:latin typeface="Meiryo UI" panose="020B0604030504040204" pitchFamily="50" charset="-128"/>
              <a:ea typeface="Meiryo UI" panose="020B0604030504040204" pitchFamily="50" charset="-128"/>
            </a:endParaRPr>
          </a:p>
          <a:p>
            <a:r>
              <a:rPr kumimoji="1" lang="ja-JP" altLang="en-US" sz="1300" dirty="0">
                <a:latin typeface="Meiryo UI" panose="020B0604030504040204" pitchFamily="50" charset="-128"/>
                <a:ea typeface="Meiryo UI" panose="020B0604030504040204" pitchFamily="50" charset="-128"/>
              </a:rPr>
              <a:t>● 地域の医療機関等との連携強化による府域の医療水準の向上への貢献</a:t>
            </a:r>
            <a:endParaRPr kumimoji="1" lang="en-US" altLang="ja-JP" sz="1300" dirty="0">
              <a:latin typeface="Meiryo UI" panose="020B0604030504040204" pitchFamily="50" charset="-128"/>
              <a:ea typeface="Meiryo UI" panose="020B0604030504040204" pitchFamily="50" charset="-128"/>
            </a:endParaRPr>
          </a:p>
          <a:p>
            <a:r>
              <a:rPr kumimoji="1" lang="ja-JP" altLang="en-US" sz="1300" dirty="0">
                <a:latin typeface="Meiryo UI" panose="020B0604030504040204" pitchFamily="50" charset="-128"/>
                <a:ea typeface="Meiryo UI" panose="020B0604030504040204" pitchFamily="50" charset="-128"/>
              </a:rPr>
              <a:t>● 患者等に対するホスピタリティ向上をめざしたサービスの充実</a:t>
            </a:r>
          </a:p>
        </p:txBody>
      </p:sp>
      <p:sp>
        <p:nvSpPr>
          <p:cNvPr id="62" name="テキスト ボックス 61">
            <a:extLst>
              <a:ext uri="{FF2B5EF4-FFF2-40B4-BE49-F238E27FC236}">
                <a16:creationId xmlns:a16="http://schemas.microsoft.com/office/drawing/2014/main" id="{DC32FA94-7F70-4625-A351-A1B4F837A1E5}"/>
              </a:ext>
            </a:extLst>
          </p:cNvPr>
          <p:cNvSpPr txBox="1"/>
          <p:nvPr/>
        </p:nvSpPr>
        <p:spPr>
          <a:xfrm>
            <a:off x="177245" y="4235119"/>
            <a:ext cx="5667580" cy="299569"/>
          </a:xfrm>
          <a:prstGeom prst="rect">
            <a:avLst/>
          </a:prstGeom>
          <a:noFill/>
        </p:spPr>
        <p:txBody>
          <a:bodyPr wrap="square" rtlCol="0">
            <a:spAutoFit/>
          </a:bodyPr>
          <a:lstStyle/>
          <a:p>
            <a:pPr>
              <a:lnSpc>
                <a:spcPts val="1800"/>
              </a:lnSpc>
              <a:spcBef>
                <a:spcPts val="600"/>
              </a:spcBef>
            </a:pPr>
            <a:r>
              <a:rPr kumimoji="1" lang="ja-JP" altLang="en-US" sz="1400" b="1" dirty="0">
                <a:latin typeface="BIZ UDPゴシック" panose="020B0400000000000000" pitchFamily="50" charset="-128"/>
                <a:ea typeface="BIZ UDPゴシック" panose="020B0400000000000000" pitchFamily="50" charset="-128"/>
              </a:rPr>
              <a:t>　</a:t>
            </a:r>
            <a:r>
              <a:rPr kumimoji="1" lang="ja-JP" altLang="en-US" sz="1400" b="1" u="sng" dirty="0">
                <a:latin typeface="Meiryo UI" panose="020B0604030504040204" pitchFamily="50" charset="-128"/>
                <a:ea typeface="Meiryo UI" panose="020B0604030504040204" pitchFamily="50" charset="-128"/>
              </a:rPr>
              <a:t>第２　府民に提供するサービスその他の業務の質の向上に関する事項</a:t>
            </a:r>
          </a:p>
        </p:txBody>
      </p:sp>
      <p:sp>
        <p:nvSpPr>
          <p:cNvPr id="63" name="テキスト ボックス 62">
            <a:extLst>
              <a:ext uri="{FF2B5EF4-FFF2-40B4-BE49-F238E27FC236}">
                <a16:creationId xmlns:a16="http://schemas.microsoft.com/office/drawing/2014/main" id="{D094F006-761F-44C4-9187-D6E473B0C28C}"/>
              </a:ext>
            </a:extLst>
          </p:cNvPr>
          <p:cNvSpPr txBox="1"/>
          <p:nvPr/>
        </p:nvSpPr>
        <p:spPr>
          <a:xfrm>
            <a:off x="351622" y="9937856"/>
            <a:ext cx="6371179" cy="301108"/>
          </a:xfrm>
          <a:prstGeom prst="rect">
            <a:avLst/>
          </a:prstGeom>
          <a:noFill/>
        </p:spPr>
        <p:txBody>
          <a:bodyPr wrap="square" rtlCol="0">
            <a:spAutoFit/>
          </a:bodyPr>
          <a:lstStyle/>
          <a:p>
            <a:pPr>
              <a:lnSpc>
                <a:spcPts val="1800"/>
              </a:lnSpc>
              <a:spcBef>
                <a:spcPts val="600"/>
              </a:spcBef>
            </a:pPr>
            <a:r>
              <a:rPr kumimoji="1" lang="ja-JP" altLang="en-US" sz="1400" b="1" u="sng" dirty="0">
                <a:latin typeface="Meiryo UI" panose="020B0604030504040204" pitchFamily="50" charset="-128"/>
                <a:ea typeface="Meiryo UI" panose="020B0604030504040204" pitchFamily="50" charset="-128"/>
              </a:rPr>
              <a:t>第３　業務運営の改善及び効率化に関する事項</a:t>
            </a:r>
          </a:p>
        </p:txBody>
      </p:sp>
      <p:sp>
        <p:nvSpPr>
          <p:cNvPr id="64" name="テキスト ボックス 63">
            <a:extLst>
              <a:ext uri="{FF2B5EF4-FFF2-40B4-BE49-F238E27FC236}">
                <a16:creationId xmlns:a16="http://schemas.microsoft.com/office/drawing/2014/main" id="{48E04B80-2738-41E7-B25B-C7ABE4700207}"/>
              </a:ext>
            </a:extLst>
          </p:cNvPr>
          <p:cNvSpPr txBox="1"/>
          <p:nvPr/>
        </p:nvSpPr>
        <p:spPr>
          <a:xfrm>
            <a:off x="391247" y="10211716"/>
            <a:ext cx="8929516" cy="692497"/>
          </a:xfrm>
          <a:prstGeom prst="rect">
            <a:avLst/>
          </a:prstGeom>
          <a:noFill/>
        </p:spPr>
        <p:txBody>
          <a:bodyPr wrap="square" rtlCol="0">
            <a:spAutoFit/>
          </a:bodyPr>
          <a:lstStyle/>
          <a:p>
            <a:r>
              <a:rPr kumimoji="1" lang="ja-JP" altLang="en-US" sz="1300" dirty="0">
                <a:latin typeface="Meiryo UI" panose="020B0604030504040204" pitchFamily="50" charset="-128"/>
                <a:ea typeface="Meiryo UI" panose="020B0604030504040204" pitchFamily="50" charset="-128"/>
              </a:rPr>
              <a:t>● 組織マネジメントの強化による経営企画機能の発揮、業務運営の抜本的な改善等による経営体制の強化</a:t>
            </a:r>
            <a:endParaRPr kumimoji="1" lang="en-US" altLang="ja-JP" sz="1300" dirty="0">
              <a:latin typeface="Meiryo UI" panose="020B0604030504040204" pitchFamily="50" charset="-128"/>
              <a:ea typeface="Meiryo UI" panose="020B0604030504040204" pitchFamily="50" charset="-128"/>
            </a:endParaRPr>
          </a:p>
          <a:p>
            <a:r>
              <a:rPr kumimoji="1" lang="ja-JP" altLang="en-US" sz="1300" dirty="0">
                <a:latin typeface="Meiryo UI" panose="020B0604030504040204" pitchFamily="50" charset="-128"/>
                <a:ea typeface="Meiryo UI" panose="020B0604030504040204" pitchFamily="50" charset="-128"/>
              </a:rPr>
              <a:t>● 働き方改革及びタスク･シフト</a:t>
            </a:r>
            <a:r>
              <a:rPr kumimoji="1" lang="en-US" altLang="ja-JP" sz="1300" dirty="0">
                <a:latin typeface="Meiryo UI" panose="020B0604030504040204" pitchFamily="50" charset="-128"/>
                <a:ea typeface="Meiryo UI" panose="020B0604030504040204" pitchFamily="50" charset="-128"/>
              </a:rPr>
              <a:t>/</a:t>
            </a:r>
            <a:r>
              <a:rPr kumimoji="1" lang="ja-JP" altLang="en-US" sz="1300" dirty="0">
                <a:latin typeface="Meiryo UI" panose="020B0604030504040204" pitchFamily="50" charset="-128"/>
                <a:ea typeface="Meiryo UI" panose="020B0604030504040204" pitchFamily="50" charset="-128"/>
              </a:rPr>
              <a:t>シェアの推進、</a:t>
            </a:r>
            <a:r>
              <a:rPr lang="ja-JP" altLang="en-US" sz="1300" dirty="0">
                <a:latin typeface="Meiryo UI" panose="020B0604030504040204" pitchFamily="50" charset="-128"/>
                <a:ea typeface="Meiryo UI" panose="020B0604030504040204" pitchFamily="50" charset="-128"/>
              </a:rPr>
              <a:t>医療ＤＸの推進による業務効率・サービス水準の向上</a:t>
            </a:r>
            <a:endParaRPr lang="en-US" altLang="ja-JP" sz="1300" dirty="0">
              <a:latin typeface="Meiryo UI" panose="020B0604030504040204" pitchFamily="50" charset="-128"/>
              <a:ea typeface="Meiryo UI" panose="020B0604030504040204" pitchFamily="50" charset="-128"/>
            </a:endParaRPr>
          </a:p>
          <a:p>
            <a:r>
              <a:rPr kumimoji="1" lang="ja-JP" altLang="en-US" sz="1300" dirty="0">
                <a:latin typeface="Meiryo UI" panose="020B0604030504040204" pitchFamily="50" charset="-128"/>
                <a:ea typeface="Meiryo UI" panose="020B0604030504040204" pitchFamily="50" charset="-128"/>
              </a:rPr>
              <a:t>● 効率的な高度専門医療の提供等による収入の確保、契約内容の検証・見直し等による費用の抑制</a:t>
            </a:r>
            <a:endParaRPr kumimoji="1" lang="en-US" altLang="ja-JP" sz="1300" dirty="0">
              <a:latin typeface="Meiryo UI" panose="020B0604030504040204" pitchFamily="50" charset="-128"/>
              <a:ea typeface="Meiryo UI" panose="020B0604030504040204" pitchFamily="50" charset="-128"/>
            </a:endParaRPr>
          </a:p>
        </p:txBody>
      </p:sp>
      <p:sp>
        <p:nvSpPr>
          <p:cNvPr id="67" name="テキスト ボックス 66">
            <a:extLst>
              <a:ext uri="{FF2B5EF4-FFF2-40B4-BE49-F238E27FC236}">
                <a16:creationId xmlns:a16="http://schemas.microsoft.com/office/drawing/2014/main" id="{8E485F1C-F200-4637-BDD6-51387B8FA09E}"/>
              </a:ext>
            </a:extLst>
          </p:cNvPr>
          <p:cNvSpPr txBox="1"/>
          <p:nvPr/>
        </p:nvSpPr>
        <p:spPr>
          <a:xfrm>
            <a:off x="391247" y="11697710"/>
            <a:ext cx="3277459" cy="307777"/>
          </a:xfrm>
          <a:prstGeom prst="rect">
            <a:avLst/>
          </a:prstGeom>
          <a:noFill/>
        </p:spPr>
        <p:txBody>
          <a:bodyPr wrap="square" rtlCol="0">
            <a:spAutoFit/>
          </a:bodyPr>
          <a:lstStyle/>
          <a:p>
            <a:r>
              <a:rPr kumimoji="1" lang="ja-JP" altLang="en-US" sz="1400" b="1" u="sng" dirty="0">
                <a:latin typeface="Meiryo UI" panose="020B0604030504040204" pitchFamily="50" charset="-128"/>
                <a:ea typeface="Meiryo UI" panose="020B0604030504040204" pitchFamily="50" charset="-128"/>
              </a:rPr>
              <a:t>第５　その他業務運営に関する重要事項</a:t>
            </a:r>
          </a:p>
        </p:txBody>
      </p:sp>
      <p:sp>
        <p:nvSpPr>
          <p:cNvPr id="68" name="テキスト ボックス 67">
            <a:extLst>
              <a:ext uri="{FF2B5EF4-FFF2-40B4-BE49-F238E27FC236}">
                <a16:creationId xmlns:a16="http://schemas.microsoft.com/office/drawing/2014/main" id="{025CDE49-1244-4EA1-AFF2-5FBDC0E6CD12}"/>
              </a:ext>
            </a:extLst>
          </p:cNvPr>
          <p:cNvSpPr txBox="1"/>
          <p:nvPr/>
        </p:nvSpPr>
        <p:spPr>
          <a:xfrm>
            <a:off x="391247" y="11953494"/>
            <a:ext cx="8984820" cy="692497"/>
          </a:xfrm>
          <a:prstGeom prst="rect">
            <a:avLst/>
          </a:prstGeom>
          <a:noFill/>
        </p:spPr>
        <p:txBody>
          <a:bodyPr wrap="square" rtlCol="0">
            <a:spAutoFit/>
          </a:bodyPr>
          <a:lstStyle/>
          <a:p>
            <a:r>
              <a:rPr kumimoji="1" lang="ja-JP" altLang="en-US" sz="1300" dirty="0">
                <a:latin typeface="Meiryo UI" panose="020B0604030504040204" pitchFamily="50" charset="-128"/>
                <a:ea typeface="Meiryo UI" panose="020B0604030504040204" pitchFamily="50" charset="-128"/>
              </a:rPr>
              <a:t>● 府市の地方独立行政法人の統合について引き続き検討</a:t>
            </a:r>
          </a:p>
          <a:p>
            <a:r>
              <a:rPr kumimoji="1" lang="ja-JP" altLang="en-US" sz="1300" dirty="0">
                <a:latin typeface="Meiryo UI" panose="020B0604030504040204" pitchFamily="50" charset="-128"/>
                <a:ea typeface="Meiryo UI" panose="020B0604030504040204" pitchFamily="50" charset="-128"/>
              </a:rPr>
              <a:t>● 大阪母子医療センターの建替え整備に向けた取組</a:t>
            </a:r>
          </a:p>
          <a:p>
            <a:r>
              <a:rPr kumimoji="1" lang="ja-JP" altLang="en-US" sz="1300" dirty="0">
                <a:latin typeface="Meiryo UI" panose="020B0604030504040204" pitchFamily="50" charset="-128"/>
                <a:ea typeface="Meiryo UI" panose="020B0604030504040204" pitchFamily="50" charset="-128"/>
              </a:rPr>
              <a:t>● 個人情報保護、情報セキュリティ強化、コンプライアンスの徹底</a:t>
            </a:r>
            <a:endParaRPr kumimoji="1" lang="ja-JP" altLang="en-US" sz="1300" strike="sngStrike" dirty="0">
              <a:latin typeface="Meiryo UI" panose="020B0604030504040204" pitchFamily="50" charset="-128"/>
              <a:ea typeface="Meiryo UI" panose="020B0604030504040204" pitchFamily="50" charset="-128"/>
            </a:endParaRPr>
          </a:p>
        </p:txBody>
      </p:sp>
      <p:sp>
        <p:nvSpPr>
          <p:cNvPr id="28" name="正方形/長方形 27">
            <a:extLst>
              <a:ext uri="{FF2B5EF4-FFF2-40B4-BE49-F238E27FC236}">
                <a16:creationId xmlns:a16="http://schemas.microsoft.com/office/drawing/2014/main" id="{0A3F0CA8-6980-4C49-9278-CAEF9EF7D4E0}"/>
              </a:ext>
            </a:extLst>
          </p:cNvPr>
          <p:cNvSpPr/>
          <p:nvPr/>
        </p:nvSpPr>
        <p:spPr>
          <a:xfrm>
            <a:off x="159019" y="1274062"/>
            <a:ext cx="9283162" cy="2002212"/>
          </a:xfrm>
          <a:prstGeom prst="rect">
            <a:avLst/>
          </a:prstGeom>
          <a:no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a:p>
        </p:txBody>
      </p:sp>
      <p:sp>
        <p:nvSpPr>
          <p:cNvPr id="27" name="ホームベース 82">
            <a:extLst>
              <a:ext uri="{FF2B5EF4-FFF2-40B4-BE49-F238E27FC236}">
                <a16:creationId xmlns:a16="http://schemas.microsoft.com/office/drawing/2014/main" id="{E595B820-7694-420C-9315-67D7CBB1BA35}"/>
              </a:ext>
            </a:extLst>
          </p:cNvPr>
          <p:cNvSpPr/>
          <p:nvPr/>
        </p:nvSpPr>
        <p:spPr>
          <a:xfrm>
            <a:off x="149879" y="1107920"/>
            <a:ext cx="5968042" cy="338554"/>
          </a:xfrm>
          <a:prstGeom prst="homePlate">
            <a:avLst/>
          </a:prstGeom>
          <a:solidFill>
            <a:srgbClr val="002060"/>
          </a:solidFill>
          <a:ln>
            <a:solidFill>
              <a:srgbClr val="002060"/>
            </a:solidFill>
          </a:ln>
        </p:spPr>
        <p:style>
          <a:lnRef idx="0">
            <a:schemeClr val="accent5"/>
          </a:lnRef>
          <a:fillRef idx="3">
            <a:schemeClr val="accent5"/>
          </a:fillRef>
          <a:effectRef idx="3">
            <a:schemeClr val="accent5"/>
          </a:effectRef>
          <a:fontRef idx="minor">
            <a:schemeClr val="lt1"/>
          </a:fontRef>
        </p:style>
        <p:txBody>
          <a:bodyPr wrap="square" rtlCol="0" anchor="ctr">
            <a:spAutoFit/>
          </a:bodyPr>
          <a:lstStyle/>
          <a:p>
            <a:pPr algn="just"/>
            <a:r>
              <a:rPr kumimoji="1" lang="ja-JP" altLang="en-US" sz="1600" b="1" dirty="0">
                <a:solidFill>
                  <a:schemeClr val="bg1"/>
                </a:solidFill>
                <a:latin typeface="Meiryo UI" panose="020B0604030504040204" pitchFamily="50" charset="-128"/>
                <a:ea typeface="Meiryo UI" panose="020B0604030504040204" pitchFamily="50" charset="-128"/>
              </a:rPr>
              <a:t>１　策定のポイント</a:t>
            </a:r>
            <a:endParaRPr lang="ja-JP" altLang="en-US" sz="700" kern="100" dirty="0">
              <a:solidFill>
                <a:schemeClr val="bg1"/>
              </a:solidFill>
              <a:latin typeface="Meiryo UI" panose="020B0604030504040204" pitchFamily="50" charset="-128"/>
              <a:ea typeface="Meiryo UI" panose="020B0604030504040204" pitchFamily="50" charset="-128"/>
              <a:cs typeface="Times New Roman" panose="02020603050405020304" pitchFamily="18" charset="0"/>
            </a:endParaRPr>
          </a:p>
        </p:txBody>
      </p:sp>
      <p:sp>
        <p:nvSpPr>
          <p:cNvPr id="2" name="テキスト ボックス 1">
            <a:extLst>
              <a:ext uri="{FF2B5EF4-FFF2-40B4-BE49-F238E27FC236}">
                <a16:creationId xmlns:a16="http://schemas.microsoft.com/office/drawing/2014/main" id="{D5973B05-C9F4-4A31-8EE6-F8277E110EE9}"/>
              </a:ext>
            </a:extLst>
          </p:cNvPr>
          <p:cNvSpPr txBox="1"/>
          <p:nvPr/>
        </p:nvSpPr>
        <p:spPr>
          <a:xfrm>
            <a:off x="7409543" y="504880"/>
            <a:ext cx="2191657" cy="430887"/>
          </a:xfrm>
          <a:prstGeom prst="rect">
            <a:avLst/>
          </a:prstGeom>
          <a:noFill/>
        </p:spPr>
        <p:txBody>
          <a:bodyPr wrap="square" rtlCol="0">
            <a:spAutoFit/>
          </a:bodyPr>
          <a:lstStyle/>
          <a:p>
            <a:pPr algn="r"/>
            <a:r>
              <a:rPr kumimoji="1" lang="ja-JP" altLang="en-US" sz="1100" dirty="0">
                <a:solidFill>
                  <a:schemeClr val="bg1"/>
                </a:solidFill>
                <a:latin typeface="Meiryo UI" panose="020B0604030504040204" pitchFamily="50" charset="-128"/>
                <a:ea typeface="Meiryo UI" panose="020B0604030504040204" pitchFamily="50" charset="-128"/>
              </a:rPr>
              <a:t>令和８年１月</a:t>
            </a:r>
            <a:r>
              <a:rPr kumimoji="1" lang="en-US" altLang="ja-JP" sz="1100" dirty="0">
                <a:solidFill>
                  <a:schemeClr val="bg1"/>
                </a:solidFill>
                <a:latin typeface="Meiryo UI" panose="020B0604030504040204" pitchFamily="50" charset="-128"/>
                <a:ea typeface="Meiryo UI" panose="020B0604030504040204" pitchFamily="50" charset="-128"/>
              </a:rPr>
              <a:t>19</a:t>
            </a:r>
            <a:r>
              <a:rPr kumimoji="1" lang="ja-JP" altLang="en-US" sz="1100" dirty="0">
                <a:solidFill>
                  <a:schemeClr val="bg1"/>
                </a:solidFill>
                <a:latin typeface="Meiryo UI" panose="020B0604030504040204" pitchFamily="50" charset="-128"/>
                <a:ea typeface="Meiryo UI" panose="020B0604030504040204" pitchFamily="50" charset="-128"/>
              </a:rPr>
              <a:t>日</a:t>
            </a:r>
            <a:endParaRPr kumimoji="1" lang="en-US" altLang="ja-JP" sz="1100" dirty="0">
              <a:solidFill>
                <a:schemeClr val="bg1"/>
              </a:solidFill>
              <a:latin typeface="Meiryo UI" panose="020B0604030504040204" pitchFamily="50" charset="-128"/>
              <a:ea typeface="Meiryo UI" panose="020B0604030504040204" pitchFamily="50" charset="-128"/>
            </a:endParaRPr>
          </a:p>
          <a:p>
            <a:pPr algn="r"/>
            <a:r>
              <a:rPr kumimoji="1" lang="ja-JP" altLang="en-US" sz="1100" dirty="0">
                <a:solidFill>
                  <a:schemeClr val="bg1"/>
                </a:solidFill>
                <a:latin typeface="Meiryo UI" panose="020B0604030504040204" pitchFamily="50" charset="-128"/>
                <a:ea typeface="Meiryo UI" panose="020B0604030504040204" pitchFamily="50" charset="-128"/>
              </a:rPr>
              <a:t>健康医療部</a:t>
            </a:r>
          </a:p>
        </p:txBody>
      </p:sp>
      <p:graphicFrame>
        <p:nvGraphicFramePr>
          <p:cNvPr id="3" name="表 2">
            <a:extLst>
              <a:ext uri="{FF2B5EF4-FFF2-40B4-BE49-F238E27FC236}">
                <a16:creationId xmlns:a16="http://schemas.microsoft.com/office/drawing/2014/main" id="{800ADFAC-2780-413D-9055-4DB7481CDBE9}"/>
              </a:ext>
            </a:extLst>
          </p:cNvPr>
          <p:cNvGraphicFramePr>
            <a:graphicFrameLocks noGrp="1"/>
          </p:cNvGraphicFramePr>
          <p:nvPr>
            <p:extLst>
              <p:ext uri="{D42A27DB-BD31-4B8C-83A1-F6EECF244321}">
                <p14:modId xmlns:p14="http://schemas.microsoft.com/office/powerpoint/2010/main" val="2803116133"/>
              </p:ext>
            </p:extLst>
          </p:nvPr>
        </p:nvGraphicFramePr>
        <p:xfrm>
          <a:off x="351622" y="4846988"/>
          <a:ext cx="8865410" cy="2448000"/>
        </p:xfrm>
        <a:graphic>
          <a:graphicData uri="http://schemas.openxmlformats.org/drawingml/2006/table">
            <a:tbl>
              <a:tblPr firstRow="1" firstCol="1" bandRow="1">
                <a:tableStyleId>{5C22544A-7EE6-4342-B048-85BDC9FD1C3A}</a:tableStyleId>
              </a:tblPr>
              <a:tblGrid>
                <a:gridCol w="1119342">
                  <a:extLst>
                    <a:ext uri="{9D8B030D-6E8A-4147-A177-3AD203B41FA5}">
                      <a16:colId xmlns:a16="http://schemas.microsoft.com/office/drawing/2014/main" val="2894276646"/>
                    </a:ext>
                  </a:extLst>
                </a:gridCol>
                <a:gridCol w="7746068">
                  <a:extLst>
                    <a:ext uri="{9D8B030D-6E8A-4147-A177-3AD203B41FA5}">
                      <a16:colId xmlns:a16="http://schemas.microsoft.com/office/drawing/2014/main" val="1050434911"/>
                    </a:ext>
                  </a:extLst>
                </a:gridCol>
              </a:tblGrid>
              <a:tr h="288000">
                <a:tc>
                  <a:txBody>
                    <a:bodyPr/>
                    <a:lstStyle/>
                    <a:p>
                      <a:pPr algn="ctr"/>
                      <a:r>
                        <a:rPr lang="ja-JP" sz="1300" kern="100" dirty="0">
                          <a:effectLst/>
                          <a:latin typeface="Meiryo UI" panose="020B0604030504040204" pitchFamily="50" charset="-128"/>
                          <a:ea typeface="Meiryo UI" panose="020B0604030504040204" pitchFamily="50" charset="-128"/>
                        </a:rPr>
                        <a:t>センター名</a:t>
                      </a:r>
                      <a:endParaRPr lang="ja-JP" sz="13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solidFill>
                      <a:schemeClr val="accent5">
                        <a:lumMod val="75000"/>
                      </a:schemeClr>
                    </a:solidFill>
                  </a:tcPr>
                </a:tc>
                <a:tc>
                  <a:txBody>
                    <a:bodyPr/>
                    <a:lstStyle/>
                    <a:p>
                      <a:pPr algn="ctr"/>
                      <a:r>
                        <a:rPr lang="ja-JP" sz="1300" kern="100" dirty="0">
                          <a:effectLst/>
                          <a:latin typeface="Meiryo UI" panose="020B0604030504040204" pitchFamily="50" charset="-128"/>
                          <a:ea typeface="Meiryo UI" panose="020B0604030504040204" pitchFamily="50" charset="-128"/>
                        </a:rPr>
                        <a:t>基本的な機能</a:t>
                      </a:r>
                      <a:endParaRPr lang="ja-JP" sz="13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solidFill>
                      <a:schemeClr val="accent5">
                        <a:lumMod val="75000"/>
                      </a:schemeClr>
                    </a:solidFill>
                  </a:tcPr>
                </a:tc>
                <a:extLst>
                  <a:ext uri="{0D108BD9-81ED-4DB2-BD59-A6C34878D82A}">
                    <a16:rowId xmlns:a16="http://schemas.microsoft.com/office/drawing/2014/main" val="2681626794"/>
                  </a:ext>
                </a:extLst>
              </a:tr>
              <a:tr h="432000">
                <a:tc>
                  <a:txBody>
                    <a:bodyPr/>
                    <a:lstStyle/>
                    <a:p>
                      <a:pPr algn="ctr"/>
                      <a:r>
                        <a:rPr lang="ja-JP" sz="1300" kern="100" dirty="0">
                          <a:effectLst/>
                          <a:latin typeface="Meiryo UI" panose="020B0604030504040204" pitchFamily="50" charset="-128"/>
                          <a:ea typeface="Meiryo UI" panose="020B0604030504040204" pitchFamily="50" charset="-128"/>
                        </a:rPr>
                        <a:t>急性期</a:t>
                      </a:r>
                      <a:r>
                        <a:rPr lang="en-US" altLang="ja-JP" sz="1300" kern="100" dirty="0">
                          <a:effectLst/>
                          <a:latin typeface="Meiryo UI" panose="020B0604030504040204" pitchFamily="50" charset="-128"/>
                          <a:ea typeface="Meiryo UI" panose="020B0604030504040204" pitchFamily="50" charset="-128"/>
                        </a:rPr>
                        <a:t>C</a:t>
                      </a:r>
                    </a:p>
                  </a:txBody>
                  <a:tcPr marL="68580" marR="68580" marT="0" marB="0" anchor="ctr">
                    <a:solidFill>
                      <a:schemeClr val="accent5">
                        <a:lumMod val="75000"/>
                      </a:schemeClr>
                    </a:solidFill>
                  </a:tcPr>
                </a:tc>
                <a:tc>
                  <a:txBody>
                    <a:bodyPr/>
                    <a:lstStyle/>
                    <a:p>
                      <a:pPr algn="just"/>
                      <a:r>
                        <a:rPr lang="ja-JP" sz="1300" kern="100" dirty="0">
                          <a:effectLst/>
                          <a:latin typeface="Meiryo UI" panose="020B0604030504040204" pitchFamily="50" charset="-128"/>
                          <a:ea typeface="Meiryo UI" panose="020B0604030504040204" pitchFamily="50" charset="-128"/>
                        </a:rPr>
                        <a:t>・救命救急医療等緊急性の高い急性期医療</a:t>
                      </a:r>
                      <a:r>
                        <a:rPr lang="ja-JP" altLang="en-US" sz="1300" kern="100" dirty="0">
                          <a:effectLst/>
                          <a:latin typeface="Meiryo UI" panose="020B0604030504040204" pitchFamily="50" charset="-128"/>
                          <a:ea typeface="Meiryo UI" panose="020B0604030504040204" pitchFamily="50" charset="-128"/>
                        </a:rPr>
                        <a:t>、</a:t>
                      </a:r>
                      <a:r>
                        <a:rPr lang="ja-JP" sz="1300" kern="100" dirty="0">
                          <a:effectLst/>
                          <a:latin typeface="Meiryo UI" panose="020B0604030504040204" pitchFamily="50" charset="-128"/>
                          <a:ea typeface="Meiryo UI" panose="020B0604030504040204" pitchFamily="50" charset="-128"/>
                        </a:rPr>
                        <a:t>がん、心疾患・脳血管疾患等に対する専門医療及び合併症医療</a:t>
                      </a:r>
                    </a:p>
                    <a:p>
                      <a:pPr marL="127000" indent="-127000" algn="just"/>
                      <a:r>
                        <a:rPr lang="ja-JP" sz="1300" kern="100" dirty="0">
                          <a:effectLst/>
                          <a:latin typeface="Meiryo UI" panose="020B0604030504040204" pitchFamily="50" charset="-128"/>
                          <a:ea typeface="Meiryo UI" panose="020B0604030504040204" pitchFamily="50" charset="-128"/>
                        </a:rPr>
                        <a:t>・障がい者医療及びリハビリテーション医療</a:t>
                      </a:r>
                      <a:r>
                        <a:rPr lang="ja-JP" altLang="en-US" sz="1300" kern="100" dirty="0">
                          <a:effectLst/>
                          <a:latin typeface="Meiryo UI" panose="020B0604030504040204" pitchFamily="50" charset="-128"/>
                          <a:ea typeface="Meiryo UI" panose="020B0604030504040204" pitchFamily="50" charset="-128"/>
                        </a:rPr>
                        <a:t>の</a:t>
                      </a:r>
                      <a:r>
                        <a:rPr lang="ja-JP" sz="1300" kern="100" dirty="0">
                          <a:effectLst/>
                          <a:latin typeface="Meiryo UI" panose="020B0604030504040204" pitchFamily="50" charset="-128"/>
                          <a:ea typeface="Meiryo UI" panose="020B0604030504040204" pitchFamily="50" charset="-128"/>
                        </a:rPr>
                        <a:t>推進</a:t>
                      </a:r>
                      <a:r>
                        <a:rPr lang="ja-JP" altLang="en-US" sz="1300" kern="100" dirty="0">
                          <a:effectLst/>
                          <a:latin typeface="Meiryo UI" panose="020B0604030504040204" pitchFamily="50" charset="-128"/>
                          <a:ea typeface="Meiryo UI" panose="020B0604030504040204" pitchFamily="50" charset="-128"/>
                        </a:rPr>
                        <a:t>、</a:t>
                      </a:r>
                      <a:r>
                        <a:rPr lang="ja-JP" sz="1300" kern="100" dirty="0">
                          <a:effectLst/>
                          <a:latin typeface="Meiryo UI" panose="020B0604030504040204" pitchFamily="50" charset="-128"/>
                          <a:ea typeface="Meiryo UI" panose="020B0604030504040204" pitchFamily="50" charset="-128"/>
                        </a:rPr>
                        <a:t>災害発生時の医療提供</a:t>
                      </a:r>
                      <a:r>
                        <a:rPr lang="ja-JP" altLang="en-US" sz="1300" kern="100" dirty="0">
                          <a:effectLst/>
                          <a:latin typeface="Meiryo UI" panose="020B0604030504040204" pitchFamily="50" charset="-128"/>
                          <a:ea typeface="Meiryo UI" panose="020B0604030504040204" pitchFamily="50" charset="-128"/>
                        </a:rPr>
                        <a:t>　など</a:t>
                      </a:r>
                      <a:endParaRPr lang="ja-JP" sz="13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1499760773"/>
                  </a:ext>
                </a:extLst>
              </a:tr>
              <a:tr h="432000">
                <a:tc>
                  <a:txBody>
                    <a:bodyPr/>
                    <a:lstStyle/>
                    <a:p>
                      <a:pPr algn="ctr"/>
                      <a:r>
                        <a:rPr lang="ja-JP" sz="1300" kern="100" dirty="0">
                          <a:effectLst/>
                          <a:latin typeface="Meiryo UI" panose="020B0604030504040204" pitchFamily="50" charset="-128"/>
                          <a:ea typeface="Meiryo UI" panose="020B0604030504040204" pitchFamily="50" charset="-128"/>
                        </a:rPr>
                        <a:t>はびきの</a:t>
                      </a:r>
                      <a:r>
                        <a:rPr lang="en-US" altLang="ja-JP" sz="1300" kern="100" dirty="0">
                          <a:effectLst/>
                          <a:latin typeface="Meiryo UI" panose="020B0604030504040204" pitchFamily="50" charset="-128"/>
                          <a:ea typeface="Meiryo UI" panose="020B0604030504040204" pitchFamily="50" charset="-128"/>
                        </a:rPr>
                        <a:t>C</a:t>
                      </a:r>
                      <a:endParaRPr lang="ja-JP" sz="13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solidFill>
                      <a:schemeClr val="accent5">
                        <a:lumMod val="75000"/>
                      </a:schemeClr>
                    </a:solidFill>
                  </a:tcPr>
                </a:tc>
                <a:tc>
                  <a:txBody>
                    <a:bodyPr/>
                    <a:lstStyle/>
                    <a:p>
                      <a:pPr marL="127000" indent="-127000" algn="just"/>
                      <a:r>
                        <a:rPr lang="ja-JP" sz="1300" kern="100" dirty="0">
                          <a:effectLst/>
                          <a:latin typeface="Meiryo UI" panose="020B0604030504040204" pitchFamily="50" charset="-128"/>
                          <a:ea typeface="Meiryo UI" panose="020B0604030504040204" pitchFamily="50" charset="-128"/>
                        </a:rPr>
                        <a:t>・地域の基幹病院としての急性期・高度専門医療（救急医療、がん、小児・周産期等に対する専門医療）</a:t>
                      </a:r>
                    </a:p>
                    <a:p>
                      <a:pPr marL="127000" indent="-127000" algn="just"/>
                      <a:r>
                        <a:rPr lang="ja-JP" sz="1300" kern="100" dirty="0">
                          <a:effectLst/>
                          <a:latin typeface="Meiryo UI" panose="020B0604030504040204" pitchFamily="50" charset="-128"/>
                          <a:ea typeface="Meiryo UI" panose="020B0604030504040204" pitchFamily="50" charset="-128"/>
                        </a:rPr>
                        <a:t>・呼吸器疾患、アレルギー性疾患</a:t>
                      </a:r>
                      <a:r>
                        <a:rPr lang="ja-JP" altLang="en-US" sz="1300" kern="100" dirty="0">
                          <a:effectLst/>
                          <a:latin typeface="Meiryo UI" panose="020B0604030504040204" pitchFamily="50" charset="-128"/>
                          <a:ea typeface="Meiryo UI" panose="020B0604030504040204" pitchFamily="50" charset="-128"/>
                        </a:rPr>
                        <a:t>等</a:t>
                      </a:r>
                      <a:r>
                        <a:rPr lang="ja-JP" sz="1300" kern="100" dirty="0">
                          <a:effectLst/>
                          <a:latin typeface="Meiryo UI" panose="020B0604030504040204" pitchFamily="50" charset="-128"/>
                          <a:ea typeface="Meiryo UI" panose="020B0604030504040204" pitchFamily="50" charset="-128"/>
                        </a:rPr>
                        <a:t>を対象に、急性期から慢性期在宅ケアに至る合併症を含めた包括医療</a:t>
                      </a:r>
                      <a:r>
                        <a:rPr lang="ja-JP" altLang="en-US" sz="1300" kern="100" dirty="0">
                          <a:effectLst/>
                          <a:latin typeface="Meiryo UI" panose="020B0604030504040204" pitchFamily="50" charset="-128"/>
                          <a:ea typeface="Meiryo UI" panose="020B0604030504040204" pitchFamily="50" charset="-128"/>
                        </a:rPr>
                        <a:t>　など</a:t>
                      </a:r>
                      <a:endParaRPr lang="ja-JP" sz="13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1704780080"/>
                  </a:ext>
                </a:extLst>
              </a:tr>
              <a:tr h="432000">
                <a:tc>
                  <a:txBody>
                    <a:bodyPr/>
                    <a:lstStyle/>
                    <a:p>
                      <a:pPr algn="ctr"/>
                      <a:r>
                        <a:rPr lang="ja-JP" sz="1300" kern="100" dirty="0">
                          <a:effectLst/>
                          <a:latin typeface="Meiryo UI" panose="020B0604030504040204" pitchFamily="50" charset="-128"/>
                          <a:ea typeface="Meiryo UI" panose="020B0604030504040204" pitchFamily="50" charset="-128"/>
                        </a:rPr>
                        <a:t>精神</a:t>
                      </a:r>
                      <a:r>
                        <a:rPr lang="en-US" altLang="ja-JP" sz="1300" kern="100" dirty="0">
                          <a:effectLst/>
                          <a:latin typeface="Meiryo UI" panose="020B0604030504040204" pitchFamily="50" charset="-128"/>
                          <a:ea typeface="Meiryo UI" panose="020B0604030504040204" pitchFamily="50" charset="-128"/>
                        </a:rPr>
                        <a:t>C</a:t>
                      </a:r>
                      <a:endParaRPr lang="ja-JP" sz="13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solidFill>
                      <a:schemeClr val="accent5">
                        <a:lumMod val="75000"/>
                      </a:schemeClr>
                    </a:solidFill>
                  </a:tcPr>
                </a:tc>
                <a:tc>
                  <a:txBody>
                    <a:bodyPr/>
                    <a:lstStyle/>
                    <a:p>
                      <a:pPr marL="127000" indent="-127000" algn="just"/>
                      <a:r>
                        <a:rPr lang="ja-JP" sz="1300" kern="100" dirty="0">
                          <a:effectLst/>
                          <a:latin typeface="Meiryo UI" panose="020B0604030504040204" pitchFamily="50" charset="-128"/>
                          <a:ea typeface="Meiryo UI" panose="020B0604030504040204" pitchFamily="50" charset="-128"/>
                        </a:rPr>
                        <a:t>・精神障がい者の医療及び保護並びに医療水準の向上のための調査、研究及び教育研修</a:t>
                      </a:r>
                    </a:p>
                    <a:p>
                      <a:pPr algn="just"/>
                      <a:r>
                        <a:rPr lang="ja-JP" sz="1300" kern="100" dirty="0">
                          <a:effectLst/>
                          <a:latin typeface="Meiryo UI" panose="020B0604030504040204" pitchFamily="50" charset="-128"/>
                          <a:ea typeface="Meiryo UI" panose="020B0604030504040204" pitchFamily="50" charset="-128"/>
                        </a:rPr>
                        <a:t>・発達障がい児者の医療、調査、研究及び教育研修</a:t>
                      </a:r>
                      <a:endParaRPr lang="ja-JP" sz="13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1981372038"/>
                  </a:ext>
                </a:extLst>
              </a:tr>
              <a:tr h="432000">
                <a:tc>
                  <a:txBody>
                    <a:bodyPr/>
                    <a:lstStyle/>
                    <a:p>
                      <a:pPr algn="ctr"/>
                      <a:r>
                        <a:rPr lang="ja-JP" sz="1300" kern="100" dirty="0">
                          <a:effectLst/>
                          <a:latin typeface="Meiryo UI" panose="020B0604030504040204" pitchFamily="50" charset="-128"/>
                          <a:ea typeface="Meiryo UI" panose="020B0604030504040204" pitchFamily="50" charset="-128"/>
                        </a:rPr>
                        <a:t>がん</a:t>
                      </a:r>
                      <a:r>
                        <a:rPr lang="en-US" altLang="ja-JP" sz="1300" kern="100" dirty="0">
                          <a:effectLst/>
                          <a:latin typeface="Meiryo UI" panose="020B0604030504040204" pitchFamily="50" charset="-128"/>
                          <a:ea typeface="Meiryo UI" panose="020B0604030504040204" pitchFamily="50" charset="-128"/>
                        </a:rPr>
                        <a:t>C</a:t>
                      </a:r>
                      <a:endParaRPr lang="ja-JP" sz="13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solidFill>
                      <a:schemeClr val="accent5">
                        <a:lumMod val="75000"/>
                      </a:schemeClr>
                    </a:solidFill>
                  </a:tcPr>
                </a:tc>
                <a:tc>
                  <a:txBody>
                    <a:bodyPr/>
                    <a:lstStyle/>
                    <a:p>
                      <a:pPr algn="just"/>
                      <a:r>
                        <a:rPr lang="ja-JP" sz="1300" kern="100" dirty="0">
                          <a:effectLst/>
                          <a:latin typeface="Meiryo UI" panose="020B0604030504040204" pitchFamily="50" charset="-128"/>
                          <a:ea typeface="Meiryo UI" panose="020B0604030504040204" pitchFamily="50" charset="-128"/>
                        </a:rPr>
                        <a:t>・がんに関する診断、治療及び検診</a:t>
                      </a:r>
                    </a:p>
                    <a:p>
                      <a:pPr algn="just"/>
                      <a:r>
                        <a:rPr lang="ja-JP" sz="1300" kern="100" dirty="0">
                          <a:effectLst/>
                          <a:latin typeface="Meiryo UI" panose="020B0604030504040204" pitchFamily="50" charset="-128"/>
                          <a:ea typeface="Meiryo UI" panose="020B0604030504040204" pitchFamily="50" charset="-128"/>
                        </a:rPr>
                        <a:t>・がんに関する調査、研究、治療法の開発及び教育研修</a:t>
                      </a:r>
                      <a:endParaRPr lang="ja-JP" sz="13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3187345830"/>
                  </a:ext>
                </a:extLst>
              </a:tr>
              <a:tr h="432000">
                <a:tc>
                  <a:txBody>
                    <a:bodyPr/>
                    <a:lstStyle/>
                    <a:p>
                      <a:pPr algn="ctr"/>
                      <a:r>
                        <a:rPr lang="ja-JP" sz="1300" kern="100" dirty="0">
                          <a:effectLst/>
                          <a:latin typeface="Meiryo UI" panose="020B0604030504040204" pitchFamily="50" charset="-128"/>
                          <a:ea typeface="Meiryo UI" panose="020B0604030504040204" pitchFamily="50" charset="-128"/>
                        </a:rPr>
                        <a:t>母子</a:t>
                      </a:r>
                      <a:r>
                        <a:rPr lang="en-US" altLang="ja-JP" sz="1300" kern="100" dirty="0">
                          <a:effectLst/>
                          <a:latin typeface="Meiryo UI" panose="020B0604030504040204" pitchFamily="50" charset="-128"/>
                          <a:ea typeface="Meiryo UI" panose="020B0604030504040204" pitchFamily="50" charset="-128"/>
                        </a:rPr>
                        <a:t>C</a:t>
                      </a:r>
                      <a:endParaRPr lang="ja-JP" sz="13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solidFill>
                      <a:schemeClr val="accent5">
                        <a:lumMod val="75000"/>
                      </a:schemeClr>
                    </a:solidFill>
                  </a:tcPr>
                </a:tc>
                <a:tc>
                  <a:txBody>
                    <a:bodyPr/>
                    <a:lstStyle/>
                    <a:p>
                      <a:pPr algn="just"/>
                      <a:r>
                        <a:rPr lang="ja-JP" sz="1300" kern="100" dirty="0">
                          <a:effectLst/>
                          <a:latin typeface="Meiryo UI" panose="020B0604030504040204" pitchFamily="50" charset="-128"/>
                          <a:ea typeface="Meiryo UI" panose="020B0604030504040204" pitchFamily="50" charset="-128"/>
                        </a:rPr>
                        <a:t>・母性及び小児に対する高度専門医療</a:t>
                      </a:r>
                    </a:p>
                    <a:p>
                      <a:pPr marL="127000" indent="-127000" algn="just"/>
                      <a:r>
                        <a:rPr lang="ja-JP" sz="1300" kern="100" dirty="0">
                          <a:effectLst/>
                          <a:latin typeface="Meiryo UI" panose="020B0604030504040204" pitchFamily="50" charset="-128"/>
                          <a:ea typeface="Meiryo UI" panose="020B0604030504040204" pitchFamily="50" charset="-128"/>
                        </a:rPr>
                        <a:t>・周産期疾患、小児疾患、母子保健等に関する調査、研究、治療法の開発及び教育研修</a:t>
                      </a:r>
                      <a:endParaRPr lang="ja-JP" sz="13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899711885"/>
                  </a:ext>
                </a:extLst>
              </a:tr>
            </a:tbl>
          </a:graphicData>
        </a:graphic>
      </p:graphicFrame>
      <p:sp>
        <p:nvSpPr>
          <p:cNvPr id="23" name="テキスト ボックス 22">
            <a:extLst>
              <a:ext uri="{FF2B5EF4-FFF2-40B4-BE49-F238E27FC236}">
                <a16:creationId xmlns:a16="http://schemas.microsoft.com/office/drawing/2014/main" id="{56601E99-CF13-4837-8C8E-564594B92F30}"/>
              </a:ext>
            </a:extLst>
          </p:cNvPr>
          <p:cNvSpPr txBox="1"/>
          <p:nvPr/>
        </p:nvSpPr>
        <p:spPr>
          <a:xfrm>
            <a:off x="363595" y="4573988"/>
            <a:ext cx="3381856" cy="276999"/>
          </a:xfrm>
          <a:prstGeom prst="rect">
            <a:avLst/>
          </a:prstGeom>
          <a:noFill/>
          <a:ln>
            <a:noFill/>
          </a:ln>
        </p:spPr>
        <p:txBody>
          <a:bodyPr wrap="square" rtlCol="0">
            <a:spAutoFit/>
          </a:bodyPr>
          <a:lstStyle/>
          <a:p>
            <a:r>
              <a:rPr kumimoji="1" lang="ja-JP" altLang="en-US" sz="1200" b="1" u="sng" dirty="0">
                <a:latin typeface="Meiryo UI" panose="020B0604030504040204" pitchFamily="50" charset="-128"/>
                <a:ea typeface="Meiryo UI" panose="020B0604030504040204" pitchFamily="50" charset="-128"/>
              </a:rPr>
              <a:t>◆ 各センターの基本的な機能</a:t>
            </a:r>
            <a:endParaRPr kumimoji="1" lang="en-US" altLang="ja-JP" sz="1200" b="1" u="sng" dirty="0">
              <a:latin typeface="Meiryo UI" panose="020B0604030504040204" pitchFamily="50" charset="-128"/>
              <a:ea typeface="Meiryo UI" panose="020B0604030504040204" pitchFamily="50" charset="-128"/>
            </a:endParaRPr>
          </a:p>
        </p:txBody>
      </p:sp>
      <p:sp>
        <p:nvSpPr>
          <p:cNvPr id="24" name="テキスト ボックス 23">
            <a:extLst>
              <a:ext uri="{FF2B5EF4-FFF2-40B4-BE49-F238E27FC236}">
                <a16:creationId xmlns:a16="http://schemas.microsoft.com/office/drawing/2014/main" id="{20222E5B-B728-4FAF-BEBF-386235744B65}"/>
              </a:ext>
            </a:extLst>
          </p:cNvPr>
          <p:cNvSpPr txBox="1"/>
          <p:nvPr/>
        </p:nvSpPr>
        <p:spPr>
          <a:xfrm>
            <a:off x="391247" y="7323100"/>
            <a:ext cx="5797849" cy="276999"/>
          </a:xfrm>
          <a:prstGeom prst="rect">
            <a:avLst/>
          </a:prstGeom>
          <a:noFill/>
          <a:ln>
            <a:noFill/>
          </a:ln>
        </p:spPr>
        <p:txBody>
          <a:bodyPr wrap="square" rtlCol="0">
            <a:spAutoFit/>
          </a:bodyPr>
          <a:lstStyle/>
          <a:p>
            <a:r>
              <a:rPr kumimoji="1" lang="ja-JP" altLang="en-US" sz="1200" b="1" u="sng" dirty="0">
                <a:latin typeface="Meiryo UI" panose="020B0604030504040204" pitchFamily="50" charset="-128"/>
                <a:ea typeface="Meiryo UI" panose="020B0604030504040204" pitchFamily="50" charset="-128"/>
              </a:rPr>
              <a:t>◆ 高度専門医療の提供及び医療水準の向上・患者等の満足度向上</a:t>
            </a:r>
            <a:endParaRPr kumimoji="1" lang="en-US" altLang="ja-JP" sz="1200" b="1" u="sng" dirty="0">
              <a:latin typeface="Meiryo UI" panose="020B0604030504040204" pitchFamily="50" charset="-128"/>
              <a:ea typeface="Meiryo UI" panose="020B0604030504040204" pitchFamily="50" charset="-128"/>
            </a:endParaRPr>
          </a:p>
        </p:txBody>
      </p:sp>
      <p:sp>
        <p:nvSpPr>
          <p:cNvPr id="25" name="テキスト ボックス 24">
            <a:extLst>
              <a:ext uri="{FF2B5EF4-FFF2-40B4-BE49-F238E27FC236}">
                <a16:creationId xmlns:a16="http://schemas.microsoft.com/office/drawing/2014/main" id="{AFF515D3-6C1F-416E-9D2F-1286AB145D39}"/>
              </a:ext>
            </a:extLst>
          </p:cNvPr>
          <p:cNvSpPr txBox="1"/>
          <p:nvPr/>
        </p:nvSpPr>
        <p:spPr>
          <a:xfrm>
            <a:off x="659398" y="8108317"/>
            <a:ext cx="8689017" cy="646331"/>
          </a:xfrm>
          <a:prstGeom prst="rect">
            <a:avLst/>
          </a:prstGeom>
          <a:noFill/>
          <a:ln>
            <a:solidFill>
              <a:srgbClr val="002060"/>
            </a:solidFill>
            <a:prstDash val="sysDash"/>
          </a:ln>
        </p:spPr>
        <p:txBody>
          <a:bodyPr wrap="square" rtlCol="0">
            <a:spAutoFit/>
          </a:bodyPr>
          <a:lstStyle/>
          <a:p>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 新たに記載した具体的な項目（主なもの）</a:t>
            </a:r>
            <a:r>
              <a:rPr kumimoji="1" lang="en-US" altLang="ja-JP" sz="1200" dirty="0">
                <a:latin typeface="Meiryo UI" panose="020B0604030504040204" pitchFamily="50" charset="-128"/>
                <a:ea typeface="Meiryo UI" panose="020B0604030504040204" pitchFamily="50" charset="-128"/>
              </a:rPr>
              <a:t>〕</a:t>
            </a:r>
          </a:p>
          <a:p>
            <a:r>
              <a:rPr kumimoji="1" lang="ja-JP" altLang="en-US" sz="1200" dirty="0">
                <a:latin typeface="Meiryo UI" panose="020B0604030504040204" pitchFamily="50" charset="-128"/>
                <a:ea typeface="Meiryo UI" panose="020B0604030504040204" pitchFamily="50" charset="-128"/>
              </a:rPr>
              <a:t>・希少がん、難治性がんの診療機能等の充実　　・</a:t>
            </a:r>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仮称</a:t>
            </a:r>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大阪依存症対策センターへの協力　　・合併症認知症患者等の積極的な受入れ</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・小児中核病院等としての役割の発揮　　・難病患者に対する専門医療の提供・各種支援　　・府の施策推進への協力　　など</a:t>
            </a:r>
            <a:endParaRPr kumimoji="1" lang="en-US" altLang="ja-JP" sz="1200" dirty="0">
              <a:latin typeface="Meiryo UI" panose="020B0604030504040204" pitchFamily="50" charset="-128"/>
              <a:ea typeface="Meiryo UI" panose="020B0604030504040204" pitchFamily="50" charset="-128"/>
            </a:endParaRPr>
          </a:p>
        </p:txBody>
      </p:sp>
      <p:sp>
        <p:nvSpPr>
          <p:cNvPr id="26" name="テキスト ボックス 25">
            <a:extLst>
              <a:ext uri="{FF2B5EF4-FFF2-40B4-BE49-F238E27FC236}">
                <a16:creationId xmlns:a16="http://schemas.microsoft.com/office/drawing/2014/main" id="{6904FEF8-F797-4AC5-B206-B1556DE1B628}"/>
              </a:ext>
            </a:extLst>
          </p:cNvPr>
          <p:cNvSpPr txBox="1"/>
          <p:nvPr/>
        </p:nvSpPr>
        <p:spPr>
          <a:xfrm>
            <a:off x="177245" y="3914419"/>
            <a:ext cx="5667580" cy="299569"/>
          </a:xfrm>
          <a:prstGeom prst="rect">
            <a:avLst/>
          </a:prstGeom>
          <a:noFill/>
        </p:spPr>
        <p:txBody>
          <a:bodyPr wrap="square" rtlCol="0">
            <a:spAutoFit/>
          </a:bodyPr>
          <a:lstStyle/>
          <a:p>
            <a:pPr>
              <a:lnSpc>
                <a:spcPts val="1800"/>
              </a:lnSpc>
              <a:spcBef>
                <a:spcPts val="600"/>
              </a:spcBef>
            </a:pPr>
            <a:r>
              <a:rPr kumimoji="1" lang="ja-JP" altLang="en-US" sz="1400" b="1" dirty="0">
                <a:latin typeface="BIZ UDPゴシック" panose="020B0400000000000000" pitchFamily="50" charset="-128"/>
                <a:ea typeface="BIZ UDPゴシック" panose="020B0400000000000000" pitchFamily="50" charset="-128"/>
              </a:rPr>
              <a:t>　</a:t>
            </a:r>
            <a:r>
              <a:rPr kumimoji="1" lang="ja-JP" altLang="en-US" sz="1400" b="1" u="sng" dirty="0">
                <a:latin typeface="Meiryo UI" panose="020B0604030504040204" pitchFamily="50" charset="-128"/>
                <a:ea typeface="Meiryo UI" panose="020B0604030504040204" pitchFamily="50" charset="-128"/>
              </a:rPr>
              <a:t>第１　中期目標の期間</a:t>
            </a:r>
          </a:p>
        </p:txBody>
      </p:sp>
      <p:sp>
        <p:nvSpPr>
          <p:cNvPr id="33" name="テキスト ボックス 32">
            <a:extLst>
              <a:ext uri="{FF2B5EF4-FFF2-40B4-BE49-F238E27FC236}">
                <a16:creationId xmlns:a16="http://schemas.microsoft.com/office/drawing/2014/main" id="{122AF36B-EEA0-4A6C-9466-5D578C9A238E}"/>
              </a:ext>
            </a:extLst>
          </p:cNvPr>
          <p:cNvSpPr txBox="1"/>
          <p:nvPr/>
        </p:nvSpPr>
        <p:spPr>
          <a:xfrm>
            <a:off x="269829" y="11048273"/>
            <a:ext cx="5667580" cy="299569"/>
          </a:xfrm>
          <a:prstGeom prst="rect">
            <a:avLst/>
          </a:prstGeom>
          <a:noFill/>
        </p:spPr>
        <p:txBody>
          <a:bodyPr wrap="square" rtlCol="0">
            <a:spAutoFit/>
          </a:bodyPr>
          <a:lstStyle/>
          <a:p>
            <a:pPr>
              <a:lnSpc>
                <a:spcPts val="1800"/>
              </a:lnSpc>
              <a:spcBef>
                <a:spcPts val="600"/>
              </a:spcBef>
            </a:pPr>
            <a:r>
              <a:rPr kumimoji="1" lang="ja-JP" altLang="en-US" sz="1400" b="1" dirty="0">
                <a:latin typeface="BIZ UDPゴシック" panose="020B0400000000000000" pitchFamily="50" charset="-128"/>
                <a:ea typeface="BIZ UDPゴシック" panose="020B0400000000000000" pitchFamily="50" charset="-128"/>
              </a:rPr>
              <a:t>　</a:t>
            </a:r>
            <a:r>
              <a:rPr kumimoji="1" lang="ja-JP" altLang="en-US" sz="1400" b="1" u="sng" dirty="0">
                <a:latin typeface="Meiryo UI" panose="020B0604030504040204" pitchFamily="50" charset="-128"/>
                <a:ea typeface="Meiryo UI" panose="020B0604030504040204" pitchFamily="50" charset="-128"/>
              </a:rPr>
              <a:t>第４　財務内容の改善に関する事項</a:t>
            </a:r>
          </a:p>
        </p:txBody>
      </p:sp>
      <p:sp>
        <p:nvSpPr>
          <p:cNvPr id="34" name="テキスト ボックス 33">
            <a:extLst>
              <a:ext uri="{FF2B5EF4-FFF2-40B4-BE49-F238E27FC236}">
                <a16:creationId xmlns:a16="http://schemas.microsoft.com/office/drawing/2014/main" id="{956C547C-4596-4A04-A179-BEE3A65CF9C1}"/>
              </a:ext>
            </a:extLst>
          </p:cNvPr>
          <p:cNvSpPr txBox="1"/>
          <p:nvPr/>
        </p:nvSpPr>
        <p:spPr>
          <a:xfrm>
            <a:off x="391247" y="11303474"/>
            <a:ext cx="8929516" cy="292388"/>
          </a:xfrm>
          <a:prstGeom prst="rect">
            <a:avLst/>
          </a:prstGeom>
          <a:noFill/>
        </p:spPr>
        <p:txBody>
          <a:bodyPr wrap="square" rtlCol="0">
            <a:spAutoFit/>
          </a:bodyPr>
          <a:lstStyle/>
          <a:p>
            <a:r>
              <a:rPr kumimoji="1" lang="ja-JP" altLang="en-US" sz="1300" dirty="0">
                <a:latin typeface="Meiryo UI" panose="020B0604030504040204" pitchFamily="50" charset="-128"/>
                <a:ea typeface="Meiryo UI" panose="020B0604030504040204" pitchFamily="50" charset="-128"/>
              </a:rPr>
              <a:t>● 早期の経常黒字化達成・維持と繰越欠損金の解消に向けた取組の検討等中長期的な経営管理の強化、財務内容の健全化等</a:t>
            </a:r>
          </a:p>
        </p:txBody>
      </p:sp>
      <p:sp>
        <p:nvSpPr>
          <p:cNvPr id="36" name="テキスト ボックス 35">
            <a:extLst>
              <a:ext uri="{FF2B5EF4-FFF2-40B4-BE49-F238E27FC236}">
                <a16:creationId xmlns:a16="http://schemas.microsoft.com/office/drawing/2014/main" id="{05ABA2D2-BAD2-4677-AB63-0FFE86847201}"/>
              </a:ext>
            </a:extLst>
          </p:cNvPr>
          <p:cNvSpPr txBox="1"/>
          <p:nvPr/>
        </p:nvSpPr>
        <p:spPr>
          <a:xfrm>
            <a:off x="2365777" y="3916483"/>
            <a:ext cx="5064734" cy="292388"/>
          </a:xfrm>
          <a:prstGeom prst="rect">
            <a:avLst/>
          </a:prstGeom>
          <a:noFill/>
        </p:spPr>
        <p:txBody>
          <a:bodyPr wrap="square" rtlCol="0">
            <a:spAutoFit/>
          </a:bodyPr>
          <a:lstStyle/>
          <a:p>
            <a:r>
              <a:rPr kumimoji="1" lang="ja-JP" altLang="en-US" sz="1300" dirty="0">
                <a:latin typeface="Meiryo UI" panose="020B0604030504040204" pitchFamily="50" charset="-128"/>
                <a:ea typeface="Meiryo UI" panose="020B0604030504040204" pitchFamily="50" charset="-128"/>
              </a:rPr>
              <a:t>令和８年４月１日から令和</a:t>
            </a:r>
            <a:r>
              <a:rPr kumimoji="1" lang="en-US" altLang="ja-JP" sz="1300" dirty="0">
                <a:latin typeface="Meiryo UI" panose="020B0604030504040204" pitchFamily="50" charset="-128"/>
                <a:ea typeface="Meiryo UI" panose="020B0604030504040204" pitchFamily="50" charset="-128"/>
              </a:rPr>
              <a:t>13</a:t>
            </a:r>
            <a:r>
              <a:rPr kumimoji="1" lang="ja-JP" altLang="en-US" sz="1300" dirty="0">
                <a:latin typeface="Meiryo UI" panose="020B0604030504040204" pitchFamily="50" charset="-128"/>
                <a:ea typeface="Meiryo UI" panose="020B0604030504040204" pitchFamily="50" charset="-128"/>
              </a:rPr>
              <a:t>年３月</a:t>
            </a:r>
            <a:r>
              <a:rPr kumimoji="1" lang="en-US" altLang="ja-JP" sz="1300" dirty="0">
                <a:latin typeface="Meiryo UI" panose="020B0604030504040204" pitchFamily="50" charset="-128"/>
                <a:ea typeface="Meiryo UI" panose="020B0604030504040204" pitchFamily="50" charset="-128"/>
              </a:rPr>
              <a:t>31</a:t>
            </a:r>
            <a:r>
              <a:rPr kumimoji="1" lang="ja-JP" altLang="en-US" sz="1300" dirty="0">
                <a:latin typeface="Meiryo UI" panose="020B0604030504040204" pitchFamily="50" charset="-128"/>
                <a:ea typeface="Meiryo UI" panose="020B0604030504040204" pitchFamily="50" charset="-128"/>
              </a:rPr>
              <a:t>日までの５年間</a:t>
            </a:r>
          </a:p>
        </p:txBody>
      </p:sp>
      <p:sp>
        <p:nvSpPr>
          <p:cNvPr id="4" name="正方形/長方形 3">
            <a:extLst>
              <a:ext uri="{FF2B5EF4-FFF2-40B4-BE49-F238E27FC236}">
                <a16:creationId xmlns:a16="http://schemas.microsoft.com/office/drawing/2014/main" id="{125AB587-34C6-4A44-9DBF-5E87FA23F77D}"/>
              </a:ext>
            </a:extLst>
          </p:cNvPr>
          <p:cNvSpPr/>
          <p:nvPr/>
        </p:nvSpPr>
        <p:spPr>
          <a:xfrm>
            <a:off x="8043201" y="49009"/>
            <a:ext cx="1510701" cy="374332"/>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dirty="0"/>
              <a:t>資料１</a:t>
            </a:r>
          </a:p>
        </p:txBody>
      </p:sp>
    </p:spTree>
    <p:extLst>
      <p:ext uri="{BB962C8B-B14F-4D97-AF65-F5344CB8AC3E}">
        <p14:creationId xmlns:p14="http://schemas.microsoft.com/office/powerpoint/2010/main" val="339252266"/>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E8746D7FFC1F654FAD61CA2012E0EF5D" ma:contentTypeVersion="2" ma:contentTypeDescription="新しいドキュメントを作成します。" ma:contentTypeScope="" ma:versionID="d768b147d438f47c1093bbb282a1436b">
  <xsd:schema xmlns:xsd="http://www.w3.org/2001/XMLSchema" xmlns:xs="http://www.w3.org/2001/XMLSchema" xmlns:p="http://schemas.microsoft.com/office/2006/metadata/properties" xmlns:ns2="593365d6-ff8f-42ea-b041-1cf5a6bd90ad" xmlns:ns3="37ef2d1b-1235-44d9-8c81-ea4e54386f8b" targetNamespace="http://schemas.microsoft.com/office/2006/metadata/properties" ma:root="true" ma:fieldsID="d1bb835cc652d21d17a3641e173e7e6b" ns2:_="" ns3:_="">
    <xsd:import namespace="593365d6-ff8f-42ea-b041-1cf5a6bd90ad"/>
    <xsd:import namespace="37ef2d1b-1235-44d9-8c81-ea4e54386f8b"/>
    <xsd:element name="properties">
      <xsd:complexType>
        <xsd:sequence>
          <xsd:element name="documentManagement">
            <xsd:complexType>
              <xsd:all>
                <xsd:element ref="ns2:_x5bfe__x8c61__x30e6__x30fc__x30b6__x30fc_"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93365d6-ff8f-42ea-b041-1cf5a6bd90ad" elementFormDefault="qualified">
    <xsd:import namespace="http://schemas.microsoft.com/office/2006/documentManagement/types"/>
    <xsd:import namespace="http://schemas.microsoft.com/office/infopath/2007/PartnerControls"/>
    <xsd:element name="_x5bfe__x8c61__x30e6__x30fc__x30b6__x30fc_" ma:index="8" nillable="true" ma:displayName="対象ユーザー" ma:internalName="_x5bfe__x8c61__x30e6__x30fc__x30b6__x30fc_">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37ef2d1b-1235-44d9-8c81-ea4e54386f8b" elementFormDefault="qualified">
    <xsd:import namespace="http://schemas.microsoft.com/office/2006/documentManagement/types"/>
    <xsd:import namespace="http://schemas.microsoft.com/office/infopath/2007/PartnerControls"/>
    <xsd:element name="SharedWithUsers" ma:index="9"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x5bfe__x8c61__x30e6__x30fc__x30b6__x30fc_ xmlns="593365d6-ff8f-42ea-b041-1cf5a6bd90ad" xsi:nil="true"/>
  </documentManagement>
</p:properties>
</file>

<file path=customXml/itemProps1.xml><?xml version="1.0" encoding="utf-8"?>
<ds:datastoreItem xmlns:ds="http://schemas.openxmlformats.org/officeDocument/2006/customXml" ds:itemID="{D4413FBA-33B3-49DF-A6EA-2489A14B4ACC}">
  <ds:schemaRefs>
    <ds:schemaRef ds:uri="http://schemas.microsoft.com/sharepoint/v3/contenttype/forms"/>
  </ds:schemaRefs>
</ds:datastoreItem>
</file>

<file path=customXml/itemProps2.xml><?xml version="1.0" encoding="utf-8"?>
<ds:datastoreItem xmlns:ds="http://schemas.openxmlformats.org/officeDocument/2006/customXml" ds:itemID="{3262F713-11BA-4F25-9660-630BF3F7548F}">
  <ds:schemaRefs>
    <ds:schemaRef ds:uri="http://schemas.microsoft.com/office/2006/metadata/contentType"/>
    <ds:schemaRef ds:uri="http://schemas.microsoft.com/office/2006/metadata/properties/metaAttributes"/>
    <ds:schemaRef ds:uri="http://www.w3.org/2000/xmlns/"/>
    <ds:schemaRef ds:uri="http://www.w3.org/2001/XMLSchema"/>
    <ds:schemaRef ds:uri="593365d6-ff8f-42ea-b041-1cf5a6bd90ad"/>
    <ds:schemaRef ds:uri="37ef2d1b-1235-44d9-8c81-ea4e54386f8b"/>
    <ds:schemaRef ds:uri="http://schemas.microsoft.com/office/2006/metadata/propertie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2DDB9A4-A876-461C-A488-1B0A98FFD9DA}">
  <ds:schemaRefs>
    <ds:schemaRef ds:uri="37ef2d1b-1235-44d9-8c81-ea4e54386f8b"/>
    <ds:schemaRef ds:uri="http://schemas.microsoft.com/office/2006/documentManagement/types"/>
    <ds:schemaRef ds:uri="http://www.w3.org/XML/1998/namespace"/>
    <ds:schemaRef ds:uri="http://purl.org/dc/terms/"/>
    <ds:schemaRef ds:uri="http://schemas.microsoft.com/office/2006/metadata/properties"/>
    <ds:schemaRef ds:uri="593365d6-ff8f-42ea-b041-1cf5a6bd90ad"/>
    <ds:schemaRef ds:uri="http://purl.org/dc/dcmitype/"/>
    <ds:schemaRef ds:uri="http://schemas.microsoft.com/office/infopath/2007/PartnerControls"/>
    <ds:schemaRef ds:uri="http://schemas.openxmlformats.org/package/2006/metadata/core-properties"/>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Office Theme</Template>
  <TotalTime>6730</TotalTime>
  <Words>894</Words>
  <Application>Microsoft Office PowerPoint</Application>
  <PresentationFormat>A3 297x420 mm</PresentationFormat>
  <Paragraphs>59</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BIZ UDPゴシック</vt:lpstr>
      <vt:lpstr>Meiryo UI</vt:lpstr>
      <vt:lpstr>Arial</vt:lpstr>
      <vt:lpstr>Calibri</vt:lpstr>
      <vt:lpstr>Calibri Light</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三林　広奈</dc:creator>
  <cp:lastModifiedBy>山岡　優士</cp:lastModifiedBy>
  <cp:revision>696</cp:revision>
  <cp:lastPrinted>2025-11-06T02:20:58Z</cp:lastPrinted>
  <dcterms:created xsi:type="dcterms:W3CDTF">2020-10-19T13:28:05Z</dcterms:created>
  <dcterms:modified xsi:type="dcterms:W3CDTF">2026-01-09T02:29:43Z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0x010100E8746D7FFC1F654FAD61CA2012E0EF5D</vt:lpwstr>
  </property>
</Properties>
</file>