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7775575" cy="109077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D5"/>
    <a:srgbClr val="FF99FF"/>
    <a:srgbClr val="FFFF3B"/>
    <a:srgbClr val="FFFF99"/>
    <a:srgbClr val="FFFF66"/>
    <a:srgbClr val="99FF99"/>
    <a:srgbClr val="FFC5C5"/>
    <a:srgbClr val="FFB9B9"/>
    <a:srgbClr val="FFB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09" autoAdjust="0"/>
    <p:restoredTop sz="94434" autoAdjust="0"/>
  </p:normalViewPr>
  <p:slideViewPr>
    <p:cSldViewPr showGuides="1">
      <p:cViewPr>
        <p:scale>
          <a:sx n="96" d="100"/>
          <a:sy n="96" d="100"/>
        </p:scale>
        <p:origin x="1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9577" cy="498473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5"/>
            <a:ext cx="2949577" cy="498473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r">
              <a:defRPr sz="1400"/>
            </a:lvl1pPr>
          </a:lstStyle>
          <a:p>
            <a:fld id="{0B552AEE-2AFB-4EBB-8816-81CEA85198F8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6"/>
            <a:ext cx="2949577" cy="498473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6"/>
            <a:ext cx="2949577" cy="498473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r">
              <a:defRPr sz="1400"/>
            </a:lvl1pPr>
          </a:lstStyle>
          <a:p>
            <a:fld id="{14F1D10B-445A-4083-B07E-5B3779571E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21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16"/>
            <a:ext cx="2949577" cy="498473"/>
          </a:xfrm>
          <a:prstGeom prst="rect">
            <a:avLst/>
          </a:prstGeom>
        </p:spPr>
        <p:txBody>
          <a:bodyPr vert="horz" lIns="91184" tIns="45595" rIns="91184" bIns="45595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16"/>
            <a:ext cx="2949577" cy="498473"/>
          </a:xfrm>
          <a:prstGeom prst="rect">
            <a:avLst/>
          </a:prstGeom>
        </p:spPr>
        <p:txBody>
          <a:bodyPr vert="horz" lIns="91184" tIns="45595" rIns="91184" bIns="45595" rtlCol="0"/>
          <a:lstStyle>
            <a:lvl1pPr algn="r">
              <a:defRPr sz="1400"/>
            </a:lvl1pPr>
          </a:lstStyle>
          <a:p>
            <a:fld id="{744DF693-57BC-440D-ADC4-6276E66EB123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3013"/>
            <a:ext cx="23907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4" tIns="45595" rIns="91184" bIns="455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51" y="4783151"/>
            <a:ext cx="5445120" cy="3913187"/>
          </a:xfrm>
          <a:prstGeom prst="rect">
            <a:avLst/>
          </a:prstGeom>
        </p:spPr>
        <p:txBody>
          <a:bodyPr vert="horz" lIns="91184" tIns="45595" rIns="91184" bIns="455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9440876"/>
            <a:ext cx="2949577" cy="498473"/>
          </a:xfrm>
          <a:prstGeom prst="rect">
            <a:avLst/>
          </a:prstGeom>
        </p:spPr>
        <p:txBody>
          <a:bodyPr vert="horz" lIns="91184" tIns="45595" rIns="91184" bIns="45595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76"/>
            <a:ext cx="2949577" cy="498473"/>
          </a:xfrm>
          <a:prstGeom prst="rect">
            <a:avLst/>
          </a:prstGeom>
        </p:spPr>
        <p:txBody>
          <a:bodyPr vert="horz" lIns="91184" tIns="45595" rIns="91184" bIns="45595" rtlCol="0" anchor="b"/>
          <a:lstStyle>
            <a:lvl1pPr algn="r">
              <a:defRPr sz="1400"/>
            </a:lvl1pPr>
          </a:lstStyle>
          <a:p>
            <a:fld id="{F4FF0296-05C6-4BF2-88D5-7E22D5607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701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1pPr>
    <a:lvl2pPr marL="46799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2pPr>
    <a:lvl3pPr marL="93598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3pPr>
    <a:lvl4pPr marL="140397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4pPr>
    <a:lvl5pPr marL="187196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5pPr>
    <a:lvl6pPr marL="233995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6pPr>
    <a:lvl7pPr marL="2807940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7pPr>
    <a:lvl8pPr marL="3275929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8pPr>
    <a:lvl9pPr marL="3743919" algn="l" defTabSz="935980" rtl="0" eaLnBrk="1" latinLnBrk="0" hangingPunct="1">
      <a:defRPr kumimoji="1" sz="12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497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0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1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3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9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9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0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3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6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9">
          <p15:clr>
            <a:srgbClr val="F26B43"/>
          </p15:clr>
        </p15:guide>
        <p15:guide id="2" pos="70">
          <p15:clr>
            <a:srgbClr val="F26B43"/>
          </p15:clr>
        </p15:guide>
        <p15:guide id="3" pos="4828">
          <p15:clr>
            <a:srgbClr val="F26B43"/>
          </p15:clr>
        </p15:guide>
        <p15:guide id="4" orient="horz" pos="68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openxmlformats.org/officeDocument/2006/relationships/hyperlink" Target="https://www.pref.osaka.lg.jp/o120020/eneseisaku/sec/es-whole-support.html" TargetMode="External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4B26933-5163-4E50-BA0C-0709B87B7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33" y="2789560"/>
            <a:ext cx="6185366" cy="2538490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-6859" y="-5577"/>
            <a:ext cx="7782434" cy="2429743"/>
            <a:chOff x="-36445" y="38063"/>
            <a:chExt cx="7625597" cy="2981265"/>
          </a:xfrm>
          <a:solidFill>
            <a:srgbClr val="00B050"/>
          </a:solidFill>
        </p:grpSpPr>
        <p:sp>
          <p:nvSpPr>
            <p:cNvPr id="2" name="テキスト ボックス 1"/>
            <p:cNvSpPr txBox="1"/>
            <p:nvPr/>
          </p:nvSpPr>
          <p:spPr>
            <a:xfrm>
              <a:off x="-36445" y="38063"/>
              <a:ext cx="7625597" cy="2981265"/>
            </a:xfrm>
            <a:prstGeom prst="rect">
              <a:avLst/>
            </a:prstGeom>
            <a:grpFill/>
          </p:spPr>
          <p:txBody>
            <a:bodyPr wrap="square" rtlCol="0" anchor="t" anchorCtr="0">
              <a:noAutofit/>
            </a:bodyPr>
            <a:lstStyle/>
            <a:p>
              <a:endParaRPr kumimoji="1" lang="en-US" altLang="ja-JP" sz="102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kumimoji="1" lang="en-US" altLang="ja-JP" sz="4693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kumimoji="1" lang="en-US" altLang="ja-JP" sz="326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kumimoji="1" lang="en-US" altLang="ja-JP" sz="326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kumimoji="1" lang="en-US" altLang="ja-JP" sz="326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kumimoji="1" lang="ja-JP" altLang="en-US" sz="326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63543" y="1065696"/>
              <a:ext cx="3986461" cy="490930"/>
            </a:xfrm>
            <a:prstGeom prst="rect">
              <a:avLst/>
            </a:prstGeom>
            <a:grpFill/>
          </p:spPr>
          <p:txBody>
            <a:bodyPr wrap="square" rtlCol="0" anchor="ctr" anchorCtr="0">
              <a:spAutoFit/>
            </a:bodyPr>
            <a:lstStyle/>
            <a:p>
              <a:pPr>
                <a:spcAft>
                  <a:spcPts val="612"/>
                </a:spcAft>
              </a:pPr>
              <a:r>
                <a:rPr kumimoji="1" lang="ja-JP" altLang="en-US" sz="2000" b="1" spc="-102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大阪府内の中小事業者のみなさまへ</a:t>
              </a:r>
              <a:endParaRPr kumimoji="1" lang="en-US" altLang="ja-JP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1663008" y="298523"/>
              <a:ext cx="3838660" cy="71900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8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  </a:t>
              </a:r>
              <a:endParaRPr kumimoji="1" lang="en-US" altLang="ja-JP" sz="408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200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200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年度</a:t>
              </a:r>
              <a:endParaRPr kumimoji="1" lang="en-US" altLang="ja-JP" sz="1200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spc="-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省エネコストカットまるごとサポート事業</a:t>
              </a:r>
              <a:endParaRPr kumimoji="1" lang="en-US" altLang="ja-JP" sz="1600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7" name="テキスト ボックス 116"/>
          <p:cNvSpPr txBox="1"/>
          <p:nvPr/>
        </p:nvSpPr>
        <p:spPr>
          <a:xfrm>
            <a:off x="603028" y="2517787"/>
            <a:ext cx="2456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まるごとサポートの流れ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059696" y="8728332"/>
            <a:ext cx="40324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（但し、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支援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件数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が上限に達した時点で、 申込受付を終了します。）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48244" y="9316445"/>
            <a:ext cx="7054346" cy="1249979"/>
            <a:chOff x="310353" y="9221985"/>
            <a:chExt cx="6938971" cy="1248127"/>
          </a:xfrm>
        </p:grpSpPr>
        <p:grpSp>
          <p:nvGrpSpPr>
            <p:cNvPr id="105" name="グループ化 104"/>
            <p:cNvGrpSpPr/>
            <p:nvPr/>
          </p:nvGrpSpPr>
          <p:grpSpPr>
            <a:xfrm>
              <a:off x="310353" y="9221985"/>
              <a:ext cx="6938971" cy="1248127"/>
              <a:chOff x="603179" y="9366221"/>
              <a:chExt cx="6793456" cy="1157259"/>
            </a:xfrm>
          </p:grpSpPr>
          <p:sp>
            <p:nvSpPr>
              <p:cNvPr id="106" name="正方形/長方形 105"/>
              <p:cNvSpPr/>
              <p:nvPr/>
            </p:nvSpPr>
            <p:spPr>
              <a:xfrm>
                <a:off x="3629292" y="9606950"/>
                <a:ext cx="3743598" cy="5357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680" tIns="50341" rIns="100680" bIns="50341" rtlCol="0" anchor="ctr"/>
              <a:lstStyle/>
              <a:p>
                <a:r>
                  <a:rPr lang="ja-JP" altLang="en-US" sz="121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大阪府環境農林水産部　脱炭素・エネルギー政策課内</a:t>
                </a:r>
                <a:endParaRPr lang="en-US" altLang="ja-JP" sz="121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en-US" altLang="ja-JP" sz="1122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TEL</a:t>
                </a:r>
                <a:r>
                  <a:rPr lang="ja-JP" altLang="en-US" sz="1122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en-US" altLang="ja-JP" sz="1428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06-6210-9254</a:t>
                </a:r>
                <a:r>
                  <a:rPr lang="ja-JP" altLang="en-US" sz="1632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en-US" altLang="ja-JP" sz="1122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FAX</a:t>
                </a:r>
                <a:r>
                  <a:rPr lang="ja-JP" altLang="en-US" sz="1122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en-US" altLang="ja-JP" sz="1428" spc="-9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06-6210-9259</a:t>
                </a:r>
                <a:r>
                  <a:rPr lang="ja-JP" altLang="en-US" sz="1542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en-US" altLang="ja-JP" sz="107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https://www.pref.osaka.lg.jp/eneseisaku/sec/</a:t>
                </a:r>
              </a:p>
            </p:txBody>
          </p:sp>
          <p:pic>
            <p:nvPicPr>
              <p:cNvPr id="107" name="Picture 11" descr="D:\YoshimotoH\Desktop\suma-toenerugi-sennta-rogo[1]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6976" y="9619150"/>
                <a:ext cx="2865774" cy="7639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8" name="グループ化 107"/>
              <p:cNvGrpSpPr/>
              <p:nvPr/>
            </p:nvGrpSpPr>
            <p:grpSpPr>
              <a:xfrm>
                <a:off x="603179" y="9366221"/>
                <a:ext cx="6793456" cy="195805"/>
                <a:chOff x="268219" y="8615977"/>
                <a:chExt cx="6779784" cy="199584"/>
              </a:xfrm>
            </p:grpSpPr>
            <p:cxnSp>
              <p:nvCxnSpPr>
                <p:cNvPr id="115" name="直線コネクタ 114"/>
                <p:cNvCxnSpPr/>
                <p:nvPr/>
              </p:nvCxnSpPr>
              <p:spPr>
                <a:xfrm>
                  <a:off x="268219" y="8687245"/>
                  <a:ext cx="6779784" cy="0"/>
                </a:xfrm>
                <a:prstGeom prst="line">
                  <a:avLst/>
                </a:prstGeom>
                <a:ln w="34925">
                  <a:solidFill>
                    <a:srgbClr val="00642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正方形/長方形 113"/>
                <p:cNvSpPr/>
                <p:nvPr/>
              </p:nvSpPr>
              <p:spPr>
                <a:xfrm>
                  <a:off x="718861" y="8615977"/>
                  <a:ext cx="5871945" cy="19958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ja-JP" altLang="en-US" sz="1400" b="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気になった方は今すぐ</a:t>
                  </a:r>
                  <a:r>
                    <a:rPr lang="en-US" altLang="ja-JP" sz="1400" b="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!!</a:t>
                  </a:r>
                  <a:r>
                    <a:rPr lang="ja-JP" altLang="en-US" sz="140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</a:t>
                  </a:r>
                  <a:r>
                    <a:rPr lang="ja-JP" altLang="en-US" sz="1400" b="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おおさかスマートエネルギーセンター </a:t>
                  </a:r>
                  <a:r>
                    <a:rPr lang="ja-JP" altLang="en-US" sz="1400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まで</a:t>
                  </a:r>
                  <a:endParaRPr lang="en-US" altLang="ja-JP" sz="14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109" name="テキスト ボックス 108"/>
              <p:cNvSpPr txBox="1"/>
              <p:nvPr/>
            </p:nvSpPr>
            <p:spPr>
              <a:xfrm>
                <a:off x="3815450" y="10200800"/>
                <a:ext cx="1859354" cy="2651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lIns="100680" tIns="50341" rIns="100680" bIns="50341" rtlCol="0">
                <a:spAutoFit/>
              </a:bodyPr>
              <a:lstStyle/>
              <a:p>
                <a:pPr algn="ctr"/>
                <a:r>
                  <a:rPr lang="ja-JP" altLang="en-US" sz="1211" b="1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おおさかスマート　</a:t>
                </a:r>
              </a:p>
            </p:txBody>
          </p:sp>
          <p:sp>
            <p:nvSpPr>
              <p:cNvPr id="110" name="テキスト ボックス 109"/>
              <p:cNvSpPr txBox="1"/>
              <p:nvPr/>
            </p:nvSpPr>
            <p:spPr>
              <a:xfrm>
                <a:off x="5776468" y="10200800"/>
                <a:ext cx="499583" cy="26516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txBody>
              <a:bodyPr wrap="none" lIns="100680" tIns="50341" rIns="100680" bIns="50341" rtlCol="0">
                <a:spAutoFit/>
              </a:bodyPr>
              <a:lstStyle/>
              <a:p>
                <a:r>
                  <a:rPr lang="ja-JP" altLang="en-US" sz="1211" b="1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検索</a:t>
                </a:r>
              </a:p>
            </p:txBody>
          </p:sp>
          <p:sp>
            <p:nvSpPr>
              <p:cNvPr id="112" name="正方形/長方形 111"/>
              <p:cNvSpPr/>
              <p:nvPr/>
            </p:nvSpPr>
            <p:spPr>
              <a:xfrm>
                <a:off x="624190" y="10399761"/>
                <a:ext cx="2995830" cy="1237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67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おおさかスマートエネルギーセンターは大阪府と大阪市の共同設置です。　</a:t>
                </a:r>
              </a:p>
            </p:txBody>
          </p:sp>
          <p:pic>
            <p:nvPicPr>
              <p:cNvPr id="113" name="Picture 4" descr="D:\YoshimotoH\Downloads\QR_Code1505102808.png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720" t="7279" r="5934" b="7106"/>
              <a:stretch/>
            </p:blipFill>
            <p:spPr bwMode="auto">
              <a:xfrm>
                <a:off x="6694182" y="9876678"/>
                <a:ext cx="622708" cy="6034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2140323" flipV="1">
              <a:off x="5952205" y="10152674"/>
              <a:ext cx="341387" cy="270597"/>
            </a:xfrm>
            <a:prstGeom prst="rect">
              <a:avLst/>
            </a:prstGeom>
          </p:spPr>
        </p:pic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AAB1FF0-721A-4B3D-B5A8-8C6C07181BDC}"/>
              </a:ext>
            </a:extLst>
          </p:cNvPr>
          <p:cNvSpPr txBox="1"/>
          <p:nvPr/>
        </p:nvSpPr>
        <p:spPr>
          <a:xfrm>
            <a:off x="3867547" y="7254056"/>
            <a:ext cx="3440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電気・ガスなどの年間エネルギー使用量を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ご用意いただき、お申込みください！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817902" y="7254056"/>
            <a:ext cx="2776597" cy="44053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03010" y="7311546"/>
            <a:ext cx="2568493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お申込みはこちらから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37199" y="7801084"/>
            <a:ext cx="21356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利用者登録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大阪府行政オンラインシステムの利用者登録を行っていない方は、こちらから利用者登録を行ってください</a:t>
            </a:r>
            <a:r>
              <a:rPr lang="ja-JP" altLang="en-US" sz="900" dirty="0"/>
              <a:t>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1F83D9C-CCE2-4D8B-8CC5-C5E497EBD0A5}"/>
              </a:ext>
            </a:extLst>
          </p:cNvPr>
          <p:cNvGrpSpPr/>
          <p:nvPr/>
        </p:nvGrpSpPr>
        <p:grpSpPr>
          <a:xfrm>
            <a:off x="359395" y="249525"/>
            <a:ext cx="1379612" cy="271783"/>
            <a:chOff x="-67388" y="569131"/>
            <a:chExt cx="2846971" cy="551024"/>
          </a:xfrm>
        </p:grpSpPr>
        <p:pic>
          <p:nvPicPr>
            <p:cNvPr id="83" name="図 82">
              <a:extLst>
                <a:ext uri="{FF2B5EF4-FFF2-40B4-BE49-F238E27FC236}">
                  <a16:creationId xmlns:a16="http://schemas.microsoft.com/office/drawing/2014/main" id="{6B1AA90B-1988-419B-AA2E-7FD6A2B9D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-67388" y="641306"/>
              <a:ext cx="1435456" cy="422726"/>
            </a:xfrm>
            <a:prstGeom prst="rect">
              <a:avLst/>
            </a:prstGeom>
          </p:spPr>
        </p:pic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353AF67A-A6C5-412E-AD23-81EDF5A5A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61578" y="569131"/>
              <a:ext cx="1518005" cy="551024"/>
            </a:xfrm>
            <a:prstGeom prst="rect">
              <a:avLst/>
            </a:prstGeom>
          </p:spPr>
        </p:pic>
      </p:grpSp>
      <p:sp>
        <p:nvSpPr>
          <p:cNvPr id="85" name="テキスト ボックス 84"/>
          <p:cNvSpPr txBox="1"/>
          <p:nvPr/>
        </p:nvSpPr>
        <p:spPr>
          <a:xfrm>
            <a:off x="831784" y="5343956"/>
            <a:ext cx="6440379" cy="1766084"/>
          </a:xfrm>
          <a:prstGeom prst="rect">
            <a:avLst/>
          </a:prstGeom>
          <a:noFill/>
          <a:ln>
            <a:noFill/>
          </a:ln>
        </p:spPr>
        <p:txBody>
          <a:bodyPr wrap="square" lIns="106412" tIns="53206" rIns="106412" bIns="53206" rtlCol="0">
            <a:noAutofit/>
          </a:bodyPr>
          <a:lstStyle/>
          <a:p>
            <a:pPr>
              <a:lnSpc>
                <a:spcPts val="168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本事業は、経済産業省の「地域エネルギー利用最適化・省エネルギー診断拡充事業」の補助金を活用するため、省エネ診断や伴走支援を受ける事業者の負担額は総額の１割となります。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詳しくは大阪府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をご確認ください。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9"/>
              </a:rPr>
              <a:t>https://www.pref.osaka.lg.jp/o120020/eneseisaku/sec/es-whole-support.html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省エネお助け隊：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(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一社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カーボンマネジメントイニシアティブ、 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一社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省エネプラットフォーム協会、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 　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公社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大阪技術振興協会、 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みのりアソシエイツ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lang="ja-JP" altLang="en-US" sz="1200" kern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要望をお聞きして支援内容を決定します。国の補助により、おトクに支援を受けられます。</a:t>
            </a:r>
            <a:endParaRPr lang="en-US" altLang="ja-JP" sz="1200" kern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43211" y="7801084"/>
            <a:ext cx="26848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お申込みフォーム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ＱＲコードが利用できない方は、裏面の申込書を、電子メール又は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で、おおさかスマートエネルギーセンターまでお送りください。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0055" y="7808960"/>
            <a:ext cx="714862" cy="714862"/>
          </a:xfrm>
          <a:prstGeom prst="rect">
            <a:avLst/>
          </a:prstGeom>
        </p:spPr>
      </p:pic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2A7501CF-6899-42A9-8175-A401B40CA928}"/>
              </a:ext>
            </a:extLst>
          </p:cNvPr>
          <p:cNvSpPr txBox="1"/>
          <p:nvPr/>
        </p:nvSpPr>
        <p:spPr>
          <a:xfrm>
            <a:off x="713119" y="1287021"/>
            <a:ext cx="6771110" cy="710451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612"/>
              </a:spcAft>
            </a:pPr>
            <a:r>
              <a:rPr kumimoji="1" lang="ja-JP" altLang="en-US" sz="24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おトクに省エネ診断を受診し、伴走支援により</a:t>
            </a:r>
            <a:endParaRPr kumimoji="1" lang="en-US" altLang="ja-JP" sz="2400" b="1" spc="-102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  <a:spcAft>
                <a:spcPts val="612"/>
              </a:spcAft>
            </a:pPr>
            <a:r>
              <a:rPr kumimoji="1" lang="ja-JP" altLang="en-US" sz="24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光熱費削減とカーボンニュートラルを実現！</a:t>
            </a:r>
            <a:endParaRPr kumimoji="1" lang="en-US" altLang="ja-JP" sz="2400" b="1" spc="-102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A07C9364-4E0E-4E1E-8EEA-EA0E9DACD3DD}"/>
              </a:ext>
            </a:extLst>
          </p:cNvPr>
          <p:cNvGrpSpPr/>
          <p:nvPr/>
        </p:nvGrpSpPr>
        <p:grpSpPr>
          <a:xfrm>
            <a:off x="863455" y="8621020"/>
            <a:ext cx="2088232" cy="552164"/>
            <a:chOff x="4580599" y="4159415"/>
            <a:chExt cx="2880000" cy="864887"/>
          </a:xfrm>
        </p:grpSpPr>
        <p:sp>
          <p:nvSpPr>
            <p:cNvPr id="133" name="片側の 2 つの角を丸めた四角形 47">
              <a:extLst>
                <a:ext uri="{FF2B5EF4-FFF2-40B4-BE49-F238E27FC236}">
                  <a16:creationId xmlns:a16="http://schemas.microsoft.com/office/drawing/2014/main" id="{185AC4D2-5940-4C4D-9425-D1AA84DAD2E9}"/>
                </a:ext>
              </a:extLst>
            </p:cNvPr>
            <p:cNvSpPr/>
            <p:nvPr/>
          </p:nvSpPr>
          <p:spPr>
            <a:xfrm flipV="1">
              <a:off x="4580600" y="4519413"/>
              <a:ext cx="2879999" cy="50488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kumimoji="1" lang="en-US" altLang="ja-JP" sz="1836" b="1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34" name="グループ化 133">
              <a:extLst>
                <a:ext uri="{FF2B5EF4-FFF2-40B4-BE49-F238E27FC236}">
                  <a16:creationId xmlns:a16="http://schemas.microsoft.com/office/drawing/2014/main" id="{4649D5BD-12C8-4405-85F3-859B947F63D3}"/>
                </a:ext>
              </a:extLst>
            </p:cNvPr>
            <p:cNvGrpSpPr/>
            <p:nvPr/>
          </p:nvGrpSpPr>
          <p:grpSpPr>
            <a:xfrm>
              <a:off x="4580599" y="4159415"/>
              <a:ext cx="2880000" cy="773869"/>
              <a:chOff x="4580599" y="4159415"/>
              <a:chExt cx="2880000" cy="773869"/>
            </a:xfrm>
          </p:grpSpPr>
          <p:sp>
            <p:nvSpPr>
              <p:cNvPr id="135" name="片側の 2 つの角を丸めた四角形 8">
                <a:extLst>
                  <a:ext uri="{FF2B5EF4-FFF2-40B4-BE49-F238E27FC236}">
                    <a16:creationId xmlns:a16="http://schemas.microsoft.com/office/drawing/2014/main" id="{EB5DC92E-426E-425A-953A-4BDF892CF372}"/>
                  </a:ext>
                </a:extLst>
              </p:cNvPr>
              <p:cNvSpPr/>
              <p:nvPr/>
            </p:nvSpPr>
            <p:spPr>
              <a:xfrm>
                <a:off x="4580599" y="4159415"/>
                <a:ext cx="2880000" cy="3600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bg1"/>
                    </a:solidFill>
                    <a:effectLst>
                      <a:outerShdw blurRad="50800" dist="38100" algn="l" rotWithShape="0">
                        <a:prstClr val="black">
                          <a:alpha val="40000"/>
                        </a:prst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申込期限</a:t>
                </a:r>
                <a:endParaRPr kumimoji="1" lang="en-US" altLang="ja-JP" sz="14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89390B9A-A919-4842-8B88-BF21C1DCBE91}"/>
                  </a:ext>
                </a:extLst>
              </p:cNvPr>
              <p:cNvSpPr txBox="1"/>
              <p:nvPr/>
            </p:nvSpPr>
            <p:spPr>
              <a:xfrm>
                <a:off x="4691660" y="4556042"/>
                <a:ext cx="2669623" cy="37724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kumimoji="1" lang="ja-JP" altLang="en-US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令和</a:t>
                </a:r>
                <a:r>
                  <a:rPr kumimoji="1" lang="en-US" altLang="ja-JP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7</a:t>
                </a:r>
                <a:r>
                  <a:rPr kumimoji="1" lang="ja-JP" altLang="en-US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年</a:t>
                </a:r>
                <a:r>
                  <a:rPr kumimoji="1" lang="en-US" altLang="ja-JP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11</a:t>
                </a:r>
                <a:r>
                  <a:rPr kumimoji="1" lang="ja-JP" altLang="en-US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月</a:t>
                </a:r>
                <a:r>
                  <a:rPr kumimoji="1" lang="en-US" altLang="ja-JP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14</a:t>
                </a:r>
                <a:r>
                  <a:rPr kumimoji="1" lang="ja-JP" altLang="en-US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</a:t>
                </a:r>
                <a:r>
                  <a:rPr kumimoji="1" lang="en-US" altLang="ja-JP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金</a:t>
                </a:r>
                <a:r>
                  <a:rPr kumimoji="1" lang="en-US" altLang="ja-JP" sz="1400" b="1" spc="-153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endParaRPr kumimoji="1" lang="ja-JP" altLang="en-US" sz="1400" b="1" spc="-153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2BAE2425-3967-444F-88F8-DD40087811BB}"/>
              </a:ext>
            </a:extLst>
          </p:cNvPr>
          <p:cNvSpPr txBox="1"/>
          <p:nvPr/>
        </p:nvSpPr>
        <p:spPr>
          <a:xfrm>
            <a:off x="1221688" y="1957402"/>
            <a:ext cx="6396344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ctr" anchorCtr="0">
            <a:spAutoFit/>
          </a:bodyPr>
          <a:lstStyle/>
          <a:p>
            <a:pPr>
              <a:spcAft>
                <a:spcPts val="612"/>
              </a:spcAft>
            </a:pPr>
            <a:r>
              <a:rPr kumimoji="1" lang="ja-JP" altLang="en-US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大阪府と連携した省エネのプロ</a:t>
            </a:r>
            <a:r>
              <a:rPr kumimoji="1" lang="en-US" altLang="ja-JP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お助け隊</a:t>
            </a:r>
            <a:r>
              <a:rPr kumimoji="1" lang="en-US" altLang="ja-JP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2000" b="1" spc="-102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がサポート</a:t>
            </a:r>
            <a:endParaRPr kumimoji="1" lang="en-US" altLang="ja-JP" sz="2000" b="1" spc="-102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63B7F1EF-132D-4AD0-B112-E838DCA4C46B}"/>
              </a:ext>
            </a:extLst>
          </p:cNvPr>
          <p:cNvGrpSpPr>
            <a:grpSpLocks noChangeAspect="1"/>
          </p:cNvGrpSpPr>
          <p:nvPr/>
        </p:nvGrpSpPr>
        <p:grpSpPr>
          <a:xfrm>
            <a:off x="5680826" y="269280"/>
            <a:ext cx="1807361" cy="778661"/>
            <a:chOff x="4566231" y="661186"/>
            <a:chExt cx="1728000" cy="852035"/>
          </a:xfrm>
        </p:grpSpPr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BF5D510A-E52B-4E2B-B7AB-CDB15420F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6231" y="937221"/>
              <a:ext cx="576000" cy="576000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3C5EF5BF-02B4-4FF8-B5CF-1348A4671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2231" y="937221"/>
              <a:ext cx="576000" cy="576000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B3343D31-D0EC-4789-A15A-A75C6EF9A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8231" y="937221"/>
              <a:ext cx="576000" cy="576000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C64296D2-C456-448A-9FDD-D23B94DEC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566231" y="661186"/>
              <a:ext cx="1724216" cy="276035"/>
            </a:xfrm>
            <a:prstGeom prst="rect">
              <a:avLst/>
            </a:prstGeom>
          </p:spPr>
        </p:pic>
      </p:grpSp>
      <p:grpSp>
        <p:nvGrpSpPr>
          <p:cNvPr id="79" name="グループ化 78"/>
          <p:cNvGrpSpPr/>
          <p:nvPr/>
        </p:nvGrpSpPr>
        <p:grpSpPr>
          <a:xfrm rot="21100416">
            <a:off x="6038178" y="2581343"/>
            <a:ext cx="1259308" cy="950135"/>
            <a:chOff x="5521020" y="2287407"/>
            <a:chExt cx="1823915" cy="1760079"/>
          </a:xfrm>
          <a:effectLst>
            <a:glow rad="50800">
              <a:schemeClr val="bg1"/>
            </a:glow>
          </a:effectLst>
        </p:grpSpPr>
        <p:pic>
          <p:nvPicPr>
            <p:cNvPr id="80" name="図 79"/>
            <p:cNvPicPr>
              <a:picLocks noChangeAspect="1"/>
            </p:cNvPicPr>
            <p:nvPr/>
          </p:nvPicPr>
          <p:blipFill>
            <a:blip r:embed="rId15" cstate="hq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1020" y="2287407"/>
              <a:ext cx="1823915" cy="1760079"/>
            </a:xfrm>
            <a:prstGeom prst="rect">
              <a:avLst/>
            </a:prstGeom>
            <a:effectLst>
              <a:glow rad="12700">
                <a:schemeClr val="bg1"/>
              </a:glow>
            </a:effectLst>
          </p:spPr>
        </p:pic>
        <p:sp>
          <p:nvSpPr>
            <p:cNvPr id="82" name="テキスト ボックス 81"/>
            <p:cNvSpPr txBox="1"/>
            <p:nvPr/>
          </p:nvSpPr>
          <p:spPr>
            <a:xfrm>
              <a:off x="5748580" y="2587513"/>
              <a:ext cx="1399739" cy="784840"/>
            </a:xfrm>
            <a:prstGeom prst="rect">
              <a:avLst/>
            </a:prstGeom>
            <a:noFill/>
            <a:effectLst>
              <a:outerShdw sx="90000" sy="90000" algn="t" rotWithShape="0">
                <a:schemeClr val="bg1"/>
              </a:outerShdw>
            </a:effectLst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b="1" dirty="0">
                  <a:effectLst>
                    <a:outerShdw dist="50800" dir="5400000" sx="101000" sy="101000" algn="t" rotWithShape="0">
                      <a:schemeClr val="bg1"/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経済産業省</a:t>
              </a:r>
              <a:endParaRPr kumimoji="1" lang="en-US" altLang="ja-JP" sz="1200" b="1" dirty="0">
                <a:effectLst>
                  <a:outerShdw dist="50800" dir="5400000" sx="101000" sy="101000" algn="t" rotWithShape="0">
                    <a:schemeClr val="bg1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b="1" dirty="0">
                  <a:effectLst>
                    <a:outerShdw dist="50800" dir="5400000" sx="101000" sy="101000" algn="t" rotWithShape="0">
                      <a:schemeClr val="bg1"/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補助金活用</a:t>
              </a:r>
            </a:p>
          </p:txBody>
        </p: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31BF3F29-360A-4A2F-AC2F-C7332F328F3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960" y="7830120"/>
            <a:ext cx="666843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6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C867EE0-AC6E-4AE9-B0A6-7F5C41D7D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26" y="413296"/>
            <a:ext cx="6646037" cy="1015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01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358</Words>
  <Application>Microsoft Office PowerPoint</Application>
  <PresentationFormat>ユーザー設定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中谷　泰治</dc:creator>
  <cp:lastModifiedBy>城山　裕司</cp:lastModifiedBy>
  <cp:revision>215</cp:revision>
  <cp:lastPrinted>2024-06-20T03:29:50Z</cp:lastPrinted>
  <dcterms:modified xsi:type="dcterms:W3CDTF">2025-06-26T06:54:03Z</dcterms:modified>
</cp:coreProperties>
</file>