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2017/12/25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2051152" y="2597319"/>
            <a:ext cx="2131664" cy="22432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411760" y="2697903"/>
            <a:ext cx="1488687" cy="6706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近経局</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2411760" y="3861048"/>
            <a:ext cx="1440160" cy="72008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エネ課</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2426613" y="5900379"/>
            <a:ext cx="1440160" cy="552957"/>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560182" y="3861048"/>
            <a:ext cx="1152128" cy="72008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関係法令所管課</a:t>
            </a:r>
            <a:endParaRPr kumimoji="1" lang="ja-JP" altLang="en-US" dirty="0"/>
          </a:p>
        </p:txBody>
      </p:sp>
      <p:sp>
        <p:nvSpPr>
          <p:cNvPr id="11" name="正方形/長方形 10"/>
          <p:cNvSpPr/>
          <p:nvPr/>
        </p:nvSpPr>
        <p:spPr>
          <a:xfrm>
            <a:off x="395536" y="3749124"/>
            <a:ext cx="3600400" cy="97602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51520" y="3435510"/>
            <a:ext cx="218881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＜府庁内</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連絡調整会議＞</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左右矢印 13"/>
          <p:cNvSpPr/>
          <p:nvPr/>
        </p:nvSpPr>
        <p:spPr>
          <a:xfrm>
            <a:off x="1822591" y="4077072"/>
            <a:ext cx="504056"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395536" y="467380"/>
            <a:ext cx="8528856"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大阪府域における太陽光発電施設の地域との共生を推進する</a:t>
            </a:r>
            <a:r>
              <a:rPr lang="ja-JP" altLang="en-US" dirty="0">
                <a:latin typeface="Meiryo UI" panose="020B0604030504040204" pitchFamily="50" charset="-128"/>
                <a:ea typeface="Meiryo UI" panose="020B0604030504040204" pitchFamily="50" charset="-128"/>
                <a:cs typeface="Meiryo UI" panose="020B0604030504040204" pitchFamily="50" charset="-128"/>
              </a:rPr>
              <a:t>体制＜大阪モデル＞（案）</a:t>
            </a:r>
          </a:p>
        </p:txBody>
      </p:sp>
      <p:sp>
        <p:nvSpPr>
          <p:cNvPr id="20" name="テキスト ボックス 19"/>
          <p:cNvSpPr txBox="1"/>
          <p:nvPr/>
        </p:nvSpPr>
        <p:spPr>
          <a:xfrm>
            <a:off x="377372" y="757153"/>
            <a:ext cx="8650514" cy="1015663"/>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太陽光発電施設の不適切な設置や事業者と地域住民とのトラブルの未然防止等を図り、もって地域との共生を推進するため、国・府・関係市町村の「情報共有」「連携協力」を図る場を設ける。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そのため、近畿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経済産業局と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情報共有」「連携協力」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等を目的とした連携協力会議を設置する。あわせて、その会議で具体的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かつ効果的な意見交換や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検討が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図れ、さらにその内容が円滑に実現できるよう、大阪府において、庁内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に太陽光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発電施設の関係法令</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所管部局による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連絡調整</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を設置するほか、府内市町村における関連情報を把握するとともに、トラブル対応を支援する仕組みを構築する。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425108" y="2144731"/>
            <a:ext cx="4602778" cy="461665"/>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構成員</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経済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産業局 資源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環境部 エネルギー対策課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・大阪府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環境農林水産部 エネルギー政策課</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上下矢印 22"/>
          <p:cNvSpPr/>
          <p:nvPr/>
        </p:nvSpPr>
        <p:spPr>
          <a:xfrm>
            <a:off x="3015819" y="4609799"/>
            <a:ext cx="228600" cy="125318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503937" y="3355226"/>
            <a:ext cx="4371379" cy="461665"/>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太陽光発電施設の地域共生に</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向けた</a:t>
            </a:r>
            <a:endParaRPr lang="en-US" altLang="ja-JP"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大阪府庁内連絡調整会議</a:t>
            </a:r>
            <a:r>
              <a:rPr kumimoji="1"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上下矢印 23"/>
          <p:cNvSpPr/>
          <p:nvPr/>
        </p:nvSpPr>
        <p:spPr>
          <a:xfrm>
            <a:off x="3001531" y="3421222"/>
            <a:ext cx="242888" cy="425538"/>
          </a:xfrm>
          <a:prstGeom prst="up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324739" y="1728677"/>
            <a:ext cx="4279315"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③</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＜①と②の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合同会議</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4479540" y="2587551"/>
            <a:ext cx="4358525" cy="769441"/>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FIT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法、固定価格買取制度等に係る情報共有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・不適切案件及びトラブルの未然防止等に向けた取組みの検討・実施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・府内及び全国でのトラブル発生状況及びその対応についての情報交換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に応じて、個別事案に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ついて部会を設ける　　等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大かっこ 30"/>
          <p:cNvSpPr/>
          <p:nvPr/>
        </p:nvSpPr>
        <p:spPr>
          <a:xfrm>
            <a:off x="4510338" y="2592320"/>
            <a:ext cx="4399735" cy="732504"/>
          </a:xfrm>
          <a:prstGeom prst="bracketPair">
            <a:avLst>
              <a:gd name="adj" fmla="val 1041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テキスト ボックス 31"/>
          <p:cNvSpPr txBox="1"/>
          <p:nvPr/>
        </p:nvSpPr>
        <p:spPr>
          <a:xfrm>
            <a:off x="4499992" y="4023935"/>
            <a:ext cx="4480996" cy="1277273"/>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FIT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法、固定価格買取</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制度等に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情報共有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・今後の設置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見込みに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ついて情報</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共有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・ガイドライン推奨事項の周知徹底に向けた意見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交換</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各種苦情、トラブルへの対応状況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の情報共有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・庁内における太陽光発電設備の設置に関する情報共有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体制の構築・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改善</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・関係法令所管課の認定情報公開システム利用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・必要に応じて、個別事案に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ついて部会を設ける　　等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大かっこ 32"/>
          <p:cNvSpPr/>
          <p:nvPr/>
        </p:nvSpPr>
        <p:spPr>
          <a:xfrm>
            <a:off x="4528568" y="4023934"/>
            <a:ext cx="4345095" cy="1277273"/>
          </a:xfrm>
          <a:prstGeom prst="bracketPair">
            <a:avLst>
              <a:gd name="adj" fmla="val 1316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テキスト ボックス 29"/>
          <p:cNvSpPr txBox="1"/>
          <p:nvPr/>
        </p:nvSpPr>
        <p:spPr>
          <a:xfrm>
            <a:off x="4534267" y="1725679"/>
            <a:ext cx="4303797" cy="461665"/>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太陽光発電施設の地域共生に</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向けた</a:t>
            </a:r>
            <a:endParaRPr lang="en-US" altLang="ja-JP"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近畿</a:t>
            </a:r>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経済産業局</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・大阪府連携協力会議</a:t>
            </a:r>
            <a:r>
              <a:rPr kumimoji="1"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427984" y="3752573"/>
            <a:ext cx="4325650"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構成員</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関係法令所管部局</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円/楕円 1"/>
          <p:cNvSpPr/>
          <p:nvPr/>
        </p:nvSpPr>
        <p:spPr>
          <a:xfrm>
            <a:off x="2352609" y="4940646"/>
            <a:ext cx="1540732" cy="65891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u="sng" dirty="0" smtClean="0"/>
              <a:t>情報共有</a:t>
            </a:r>
            <a:endParaRPr kumimoji="1" lang="en-US" altLang="ja-JP" sz="1600" u="sng" dirty="0" smtClean="0"/>
          </a:p>
          <a:p>
            <a:pPr algn="ctr">
              <a:spcBef>
                <a:spcPts val="300"/>
              </a:spcBef>
            </a:pPr>
            <a:r>
              <a:rPr lang="ja-JP" altLang="en-US" sz="1600" u="sng" dirty="0"/>
              <a:t>連携協力</a:t>
            </a:r>
            <a:endParaRPr kumimoji="1" lang="ja-JP" altLang="en-US" sz="1600" u="sng" dirty="0"/>
          </a:p>
        </p:txBody>
      </p:sp>
      <p:sp>
        <p:nvSpPr>
          <p:cNvPr id="4" name="正方形/長方形 3"/>
          <p:cNvSpPr/>
          <p:nvPr/>
        </p:nvSpPr>
        <p:spPr>
          <a:xfrm>
            <a:off x="286956" y="2057046"/>
            <a:ext cx="4110748" cy="283558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559660" y="5380307"/>
            <a:ext cx="4036454" cy="461665"/>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＜①と②の合同会議＞</a:t>
            </a:r>
            <a:endParaRPr lang="en-US" altLang="ja-JP"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4600611" y="5816938"/>
            <a:ext cx="4358525" cy="430887"/>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・国・府・市町村の連携協力とその体制に関する認識の共有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大かっこ 33"/>
          <p:cNvSpPr/>
          <p:nvPr/>
        </p:nvSpPr>
        <p:spPr>
          <a:xfrm>
            <a:off x="4534268" y="5846909"/>
            <a:ext cx="4424868" cy="462991"/>
          </a:xfrm>
          <a:prstGeom prst="bracketPair">
            <a:avLst>
              <a:gd name="adj" fmla="val 1041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テキスト ボックス 34"/>
          <p:cNvSpPr txBox="1"/>
          <p:nvPr/>
        </p:nvSpPr>
        <p:spPr>
          <a:xfrm>
            <a:off x="1158343" y="2189201"/>
            <a:ext cx="3269641"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＜近畿</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経済産業局</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・大阪府連携協力会議</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4529028" y="5589240"/>
            <a:ext cx="4395364"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構成員</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① ②のメンバー</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4549020" y="6294511"/>
            <a:ext cx="4395364"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①、②、③について、必要に応じて、市町村など関係行政機関の出席を求める。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1"/>
          <p:cNvSpPr txBox="1"/>
          <p:nvPr/>
        </p:nvSpPr>
        <p:spPr>
          <a:xfrm>
            <a:off x="7956376" y="95672"/>
            <a:ext cx="1092175" cy="381000"/>
          </a:xfrm>
          <a:prstGeom prst="rect">
            <a:avLst/>
          </a:prstGeom>
          <a:no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600" kern="100" dirty="0">
                <a:effectLst/>
                <a:ea typeface="Meiryo UI"/>
                <a:cs typeface="Times New Roman"/>
              </a:rPr>
              <a:t>資料</a:t>
            </a:r>
            <a:r>
              <a:rPr lang="en-US" sz="1600" kern="100" dirty="0">
                <a:effectLst/>
                <a:ea typeface="Meiryo UI"/>
                <a:cs typeface="Times New Roman"/>
              </a:rPr>
              <a:t>2</a:t>
            </a:r>
            <a:r>
              <a:rPr lang="ja-JP" sz="1600" kern="100" dirty="0" smtClean="0">
                <a:effectLst/>
                <a:ea typeface="Meiryo UI"/>
                <a:cs typeface="Times New Roman"/>
              </a:rPr>
              <a:t>－</a:t>
            </a:r>
            <a:r>
              <a:rPr lang="en-US" altLang="ja-JP" sz="1600" kern="100" dirty="0">
                <a:ea typeface="Meiryo UI"/>
                <a:cs typeface="Times New Roman"/>
              </a:rPr>
              <a:t>2</a:t>
            </a:r>
            <a:endParaRPr lang="ja-JP" sz="1400" kern="100" dirty="0">
              <a:effectLst/>
              <a:ea typeface="ＭＳ 明朝"/>
              <a:cs typeface="Times New Roman"/>
            </a:endParaRPr>
          </a:p>
        </p:txBody>
      </p:sp>
      <p:sp>
        <p:nvSpPr>
          <p:cNvPr id="8" name="テキスト ボックス 7"/>
          <p:cNvSpPr txBox="1"/>
          <p:nvPr/>
        </p:nvSpPr>
        <p:spPr>
          <a:xfrm>
            <a:off x="192617" y="5380307"/>
            <a:ext cx="2233996" cy="646331"/>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大阪モデル」の対象事業：</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土地、水面に設置される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50kW</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以上の太陽光発電施設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6952676" y="107340"/>
            <a:ext cx="1008112" cy="338554"/>
          </a:xfrm>
          <a:prstGeom prst="rect">
            <a:avLst/>
          </a:prstGeom>
          <a:noFill/>
        </p:spPr>
        <p:txBody>
          <a:bodyPr wrap="square" rtlCol="0">
            <a:spAutoFit/>
          </a:bodyPr>
          <a:lstStyle/>
          <a:p>
            <a:pPr algn="r"/>
            <a:r>
              <a:rPr kumimoji="1" lang="ja-JP" altLang="en-US" sz="1600" dirty="0" smtClean="0"/>
              <a:t>大阪府</a:t>
            </a:r>
            <a:endParaRPr kumimoji="1" lang="ja-JP" altLang="en-US" sz="1600" dirty="0"/>
          </a:p>
        </p:txBody>
      </p:sp>
    </p:spTree>
    <p:extLst>
      <p:ext uri="{BB962C8B-B14F-4D97-AF65-F5344CB8AC3E}">
        <p14:creationId xmlns:p14="http://schemas.microsoft.com/office/powerpoint/2010/main" val="1589275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80828" y="771028"/>
            <a:ext cx="461665" cy="4478785"/>
          </a:xfrm>
          <a:prstGeom prst="rect">
            <a:avLst/>
          </a:prstGeom>
          <a:noFill/>
          <a:ln>
            <a:solidFill>
              <a:schemeClr val="tx1"/>
            </a:solidFill>
          </a:ln>
        </p:spPr>
        <p:txBody>
          <a:bodyPr vert="eaVert" wrap="square" rtlCol="0">
            <a:spAutoFit/>
          </a:bodyPr>
          <a:lstStyle/>
          <a:p>
            <a:pPr algn="ctr"/>
            <a:r>
              <a:rPr lang="ja-JP" altLang="en-US" dirty="0"/>
              <a:t>　</a:t>
            </a:r>
            <a:r>
              <a:rPr lang="ja-JP" altLang="en-US" dirty="0" smtClean="0"/>
              <a:t>太　陽　光　発　電　事　業　者　</a:t>
            </a:r>
            <a:endParaRPr kumimoji="1" lang="ja-JP" altLang="en-US" dirty="0"/>
          </a:p>
        </p:txBody>
      </p:sp>
      <p:sp>
        <p:nvSpPr>
          <p:cNvPr id="6" name="角丸四角形 5"/>
          <p:cNvSpPr/>
          <p:nvPr/>
        </p:nvSpPr>
        <p:spPr>
          <a:xfrm>
            <a:off x="718938" y="756739"/>
            <a:ext cx="1000800" cy="10143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国</a:t>
            </a:r>
            <a:endParaRPr kumimoji="1" lang="ja-JP" altLang="en-US" dirty="0"/>
          </a:p>
        </p:txBody>
      </p:sp>
      <p:sp>
        <p:nvSpPr>
          <p:cNvPr id="7" name="角丸四角形 6"/>
          <p:cNvSpPr/>
          <p:nvPr/>
        </p:nvSpPr>
        <p:spPr>
          <a:xfrm>
            <a:off x="749241" y="2728396"/>
            <a:ext cx="1185760" cy="7689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府</a:t>
            </a:r>
            <a:endParaRPr kumimoji="1" lang="ja-JP" altLang="en-US" dirty="0"/>
          </a:p>
        </p:txBody>
      </p:sp>
      <p:sp>
        <p:nvSpPr>
          <p:cNvPr id="8" name="角丸四角形 7"/>
          <p:cNvSpPr/>
          <p:nvPr/>
        </p:nvSpPr>
        <p:spPr>
          <a:xfrm>
            <a:off x="749240" y="4507629"/>
            <a:ext cx="1000800" cy="742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市町村</a:t>
            </a:r>
            <a:endParaRPr kumimoji="1" lang="ja-JP" altLang="en-US" dirty="0"/>
          </a:p>
        </p:txBody>
      </p:sp>
      <p:sp>
        <p:nvSpPr>
          <p:cNvPr id="9" name="左矢印 8"/>
          <p:cNvSpPr/>
          <p:nvPr/>
        </p:nvSpPr>
        <p:spPr>
          <a:xfrm>
            <a:off x="2360548" y="771028"/>
            <a:ext cx="2232248" cy="1440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006916" y="569293"/>
            <a:ext cx="1009248"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事前相談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右矢印 10"/>
          <p:cNvSpPr/>
          <p:nvPr/>
        </p:nvSpPr>
        <p:spPr>
          <a:xfrm>
            <a:off x="2360548" y="1059060"/>
            <a:ext cx="22322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792596" y="866155"/>
            <a:ext cx="1368152"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ガイドライン説明</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左矢印 12"/>
          <p:cNvSpPr/>
          <p:nvPr/>
        </p:nvSpPr>
        <p:spPr>
          <a:xfrm>
            <a:off x="2360548" y="2771845"/>
            <a:ext cx="2232248" cy="1440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648580" y="2570110"/>
            <a:ext cx="1872208"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関係法令等手続相談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左矢印 14"/>
          <p:cNvSpPr/>
          <p:nvPr/>
        </p:nvSpPr>
        <p:spPr>
          <a:xfrm>
            <a:off x="2360548" y="4550509"/>
            <a:ext cx="2232248" cy="1440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648580" y="4348774"/>
            <a:ext cx="1872208"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関係法令等手続相談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右矢印 16"/>
          <p:cNvSpPr/>
          <p:nvPr/>
        </p:nvSpPr>
        <p:spPr>
          <a:xfrm>
            <a:off x="2360548" y="3050462"/>
            <a:ext cx="22322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2792596" y="2857557"/>
            <a:ext cx="1368152"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ガイドライン説明</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右矢印 18"/>
          <p:cNvSpPr/>
          <p:nvPr/>
        </p:nvSpPr>
        <p:spPr>
          <a:xfrm>
            <a:off x="2360548" y="4824805"/>
            <a:ext cx="22322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792596" y="4631900"/>
            <a:ext cx="1368152"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ガイドライン説明</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306886" y="188640"/>
            <a:ext cx="6713385" cy="369332"/>
          </a:xfrm>
          <a:prstGeom prst="rect">
            <a:avLst/>
          </a:prstGeom>
          <a:noFill/>
        </p:spPr>
        <p:txBody>
          <a:bodyPr wrap="square" rtlCol="0">
            <a:spAutoFit/>
          </a:bodyPr>
          <a:lstStyle/>
          <a:p>
            <a:r>
              <a:rPr lang="ja-JP" altLang="en-US" b="1" u="sng" dirty="0"/>
              <a:t>「</a:t>
            </a:r>
            <a:r>
              <a:rPr kumimoji="1" lang="ja-JP" altLang="en-US" b="1" u="sng" dirty="0" smtClean="0"/>
              <a:t>大阪モデル」の取組み</a:t>
            </a:r>
            <a:endParaRPr kumimoji="1" lang="ja-JP" altLang="en-US" b="1" u="sng" dirty="0"/>
          </a:p>
        </p:txBody>
      </p:sp>
      <p:sp>
        <p:nvSpPr>
          <p:cNvPr id="24" name="左矢印 23"/>
          <p:cNvSpPr/>
          <p:nvPr/>
        </p:nvSpPr>
        <p:spPr>
          <a:xfrm>
            <a:off x="2360548" y="1361381"/>
            <a:ext cx="2232248" cy="1440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2360548" y="1649413"/>
            <a:ext cx="22322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008620" y="1154188"/>
            <a:ext cx="1009248"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認定申請</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3008620" y="1435180"/>
            <a:ext cx="1009248"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指導・認定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251520" y="1608397"/>
            <a:ext cx="677108" cy="1453880"/>
          </a:xfrm>
          <a:prstGeom prst="rect">
            <a:avLst/>
          </a:prstGeom>
          <a:noFill/>
        </p:spPr>
        <p:txBody>
          <a:bodyPr vert="eaVert"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情報共有」</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「連携協力」</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右矢印 29"/>
          <p:cNvSpPr/>
          <p:nvPr/>
        </p:nvSpPr>
        <p:spPr>
          <a:xfrm>
            <a:off x="2346733" y="5105797"/>
            <a:ext cx="22322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2346733" y="4898604"/>
            <a:ext cx="2174055"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関係法令等に基づく指導等</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右矢印 31"/>
          <p:cNvSpPr/>
          <p:nvPr/>
        </p:nvSpPr>
        <p:spPr>
          <a:xfrm>
            <a:off x="2346733" y="3353350"/>
            <a:ext cx="22322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403980" y="3146157"/>
            <a:ext cx="2188816"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関係法令等に基づく指導等</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5900531" y="260648"/>
            <a:ext cx="2987824" cy="3885679"/>
          </a:xfrm>
          <a:prstGeom prst="rect">
            <a:avLst/>
          </a:prstGeom>
          <a:noFill/>
          <a:ln>
            <a:solidFill>
              <a:schemeClr val="tx1"/>
            </a:solidFill>
            <a:prstDash val="sysDash"/>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＜トラブルの未然防止＞</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■事業計画認定に係る</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「申請／認定情報」の共有</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・府・市町村は、所定の手続きのもと、国から提供を受ける。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法令等遵守に向けた</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認定前</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相談・対応状況の集約</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・関係法令等所管部局</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市町村への相談状況及び対応状況をエネルギー政策課に集約。必要に応じて、近畿経済産業局へ</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情報提供</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事業計画策定ガイドライン</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の周知徹底</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業者に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対し、あらゆる機会を捉え、ガイドラインに沿った適切な事業実施を求める。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円/楕円 37"/>
          <p:cNvSpPr/>
          <p:nvPr/>
        </p:nvSpPr>
        <p:spPr>
          <a:xfrm>
            <a:off x="4427183" y="5733256"/>
            <a:ext cx="1368953" cy="50405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住民</a:t>
            </a:r>
            <a:endParaRPr kumimoji="1" lang="ja-JP" altLang="en-US" dirty="0"/>
          </a:p>
        </p:txBody>
      </p:sp>
      <p:sp>
        <p:nvSpPr>
          <p:cNvPr id="39" name="上下矢印 38"/>
          <p:cNvSpPr/>
          <p:nvPr/>
        </p:nvSpPr>
        <p:spPr>
          <a:xfrm>
            <a:off x="4982781" y="5321821"/>
            <a:ext cx="230834" cy="339427"/>
          </a:xfrm>
          <a:prstGeom prst="upDown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5899387" y="4251573"/>
            <a:ext cx="2987824" cy="1769715"/>
          </a:xfrm>
          <a:prstGeom prst="rect">
            <a:avLst/>
          </a:prstGeom>
          <a:noFill/>
          <a:ln>
            <a:solidFill>
              <a:schemeClr val="tx1"/>
            </a:solidFill>
            <a:prstDash val="sysDash"/>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トラブル対応</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■国、府、市町村が</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役割分担のもと、連携協力</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・関係法令、ガイドライン等に基づき、それぞれが事業者指導を行う。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・不適切な案件について情報共有し、連携して市町村の対応を支援する。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1201272" y="3720485"/>
            <a:ext cx="3038435" cy="2312640"/>
            <a:chOff x="1785637" y="4203928"/>
            <a:chExt cx="3038435" cy="2312640"/>
          </a:xfrm>
        </p:grpSpPr>
        <p:sp>
          <p:nvSpPr>
            <p:cNvPr id="46" name="屈折矢印 45"/>
            <p:cNvSpPr/>
            <p:nvPr/>
          </p:nvSpPr>
          <p:spPr>
            <a:xfrm>
              <a:off x="2340072" y="4203928"/>
              <a:ext cx="2484000" cy="2304000"/>
            </a:xfrm>
            <a:prstGeom prst="bentUpArrow">
              <a:avLst>
                <a:gd name="adj1" fmla="val 1944"/>
                <a:gd name="adj2" fmla="val 3252"/>
                <a:gd name="adj3" fmla="val 7286"/>
              </a:avLst>
            </a:prstGeom>
            <a:solidFill>
              <a:schemeClr val="accent4"/>
            </a:solidFill>
            <a:ln>
              <a:solidFill>
                <a:schemeClr val="accent4"/>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屈折矢印 40"/>
            <p:cNvSpPr/>
            <p:nvPr/>
          </p:nvSpPr>
          <p:spPr>
            <a:xfrm>
              <a:off x="1785637" y="5904568"/>
              <a:ext cx="3023984" cy="612000"/>
            </a:xfrm>
            <a:prstGeom prst="bentUpArrow">
              <a:avLst>
                <a:gd name="adj1" fmla="val 13326"/>
                <a:gd name="adj2" fmla="val 20330"/>
                <a:gd name="adj3" fmla="val 20331"/>
              </a:avLst>
            </a:prstGeom>
            <a:solidFill>
              <a:schemeClr val="accent4"/>
            </a:solidFill>
            <a:ln>
              <a:solidFill>
                <a:schemeClr val="accent4"/>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3" name="テキスト ボックス 42"/>
          <p:cNvSpPr txBox="1"/>
          <p:nvPr/>
        </p:nvSpPr>
        <p:spPr>
          <a:xfrm>
            <a:off x="2342257" y="5661248"/>
            <a:ext cx="1673907"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相談・トラブル情報</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上下矢印 46"/>
          <p:cNvSpPr/>
          <p:nvPr/>
        </p:nvSpPr>
        <p:spPr>
          <a:xfrm>
            <a:off x="1016312" y="1885430"/>
            <a:ext cx="360000" cy="76008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上下矢印 47"/>
          <p:cNvSpPr/>
          <p:nvPr/>
        </p:nvSpPr>
        <p:spPr>
          <a:xfrm>
            <a:off x="1016312" y="3625628"/>
            <a:ext cx="360000" cy="76008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251520" y="3350237"/>
            <a:ext cx="677108" cy="1453880"/>
          </a:xfrm>
          <a:prstGeom prst="rect">
            <a:avLst/>
          </a:prstGeom>
          <a:noFill/>
        </p:spPr>
        <p:txBody>
          <a:bodyPr vert="eaVert"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情報共有」</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「連携協力」</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744514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2001</TotalTime>
  <Words>360</Words>
  <Application>Microsoft Office PowerPoint</Application>
  <PresentationFormat>画面に合わせる (4:3)</PresentationFormat>
  <Paragraphs>78</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2017-11-15T09:37:14Z</cp:lastPrinted>
  <dcterms:created xsi:type="dcterms:W3CDTF">2017-08-14T04:40:18Z</dcterms:created>
  <dcterms:modified xsi:type="dcterms:W3CDTF">2017-12-25T04:10:05Z</dcterms:modified>
</cp:coreProperties>
</file>