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8" r:id="rId2"/>
  </p:sldIdLst>
  <p:sldSz cx="10691813" cy="15119350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清瀬　智文" initials="清瀬　智文" lastIdx="1" clrIdx="0">
    <p:extLst>
      <p:ext uri="{19B8F6BF-5375-455C-9EA6-DF929625EA0E}">
        <p15:presenceInfo xmlns:p15="http://schemas.microsoft.com/office/powerpoint/2012/main" userId="S::KiyoseTo@lan.pref.osaka.jp::c5e6cfc1-b138-4f1d-8094-7ab6cd9101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FF99"/>
    <a:srgbClr val="33CC33"/>
    <a:srgbClr val="66FF33"/>
    <a:srgbClr val="FF339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5796" autoAdjust="0"/>
  </p:normalViewPr>
  <p:slideViewPr>
    <p:cSldViewPr snapToGrid="0">
      <p:cViewPr>
        <p:scale>
          <a:sx n="72" d="100"/>
          <a:sy n="72" d="100"/>
        </p:scale>
        <p:origin x="1349" y="-25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5" cy="720918"/>
          </a:xfrm>
          <a:prstGeom prst="rect">
            <a:avLst/>
          </a:prstGeom>
        </p:spPr>
        <p:txBody>
          <a:bodyPr vert="horz" lIns="138888" tIns="69444" rIns="138888" bIns="69444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3" y="1"/>
            <a:ext cx="4307045" cy="720918"/>
          </a:xfrm>
          <a:prstGeom prst="rect">
            <a:avLst/>
          </a:prstGeom>
        </p:spPr>
        <p:txBody>
          <a:bodyPr vert="horz" lIns="138888" tIns="69444" rIns="138888" bIns="69444" rtlCol="0"/>
          <a:lstStyle>
            <a:lvl1pPr algn="r">
              <a:defRPr sz="1700"/>
            </a:lvl1pPr>
          </a:lstStyle>
          <a:p>
            <a:fld id="{B6C012BF-0CF7-416C-B0A4-F6AC4E2B4C7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1793875"/>
            <a:ext cx="3430588" cy="4852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8" tIns="69444" rIns="138888" bIns="694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6914824"/>
            <a:ext cx="7951470" cy="5657582"/>
          </a:xfrm>
          <a:prstGeom prst="rect">
            <a:avLst/>
          </a:prstGeom>
        </p:spPr>
        <p:txBody>
          <a:bodyPr vert="horz" lIns="138888" tIns="69444" rIns="138888" bIns="694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647547"/>
            <a:ext cx="4307045" cy="720917"/>
          </a:xfrm>
          <a:prstGeom prst="rect">
            <a:avLst/>
          </a:prstGeom>
        </p:spPr>
        <p:txBody>
          <a:bodyPr vert="horz" lIns="138888" tIns="69444" rIns="138888" bIns="69444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3" y="13647547"/>
            <a:ext cx="4307045" cy="720917"/>
          </a:xfrm>
          <a:prstGeom prst="rect">
            <a:avLst/>
          </a:prstGeom>
        </p:spPr>
        <p:txBody>
          <a:bodyPr vert="horz" lIns="138888" tIns="69444" rIns="138888" bIns="69444" rtlCol="0" anchor="b"/>
          <a:lstStyle>
            <a:lvl1pPr algn="r">
              <a:defRPr sz="1700"/>
            </a:lvl1pPr>
          </a:lstStyle>
          <a:p>
            <a:fld id="{5B0838F3-3960-449B-9332-3EF10CA6A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54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4595" rtl="0" eaLnBrk="1" latinLnBrk="0" hangingPunct="1">
      <a:defRPr kumimoji="1" sz="1935" kern="1200">
        <a:solidFill>
          <a:schemeClr val="tx1"/>
        </a:solidFill>
        <a:latin typeface="+mn-lt"/>
        <a:ea typeface="+mn-ea"/>
        <a:cs typeface="+mn-cs"/>
      </a:defRPr>
    </a:lvl1pPr>
    <a:lvl2pPr marL="737297" algn="l" defTabSz="1474595" rtl="0" eaLnBrk="1" latinLnBrk="0" hangingPunct="1">
      <a:defRPr kumimoji="1" sz="1935" kern="1200">
        <a:solidFill>
          <a:schemeClr val="tx1"/>
        </a:solidFill>
        <a:latin typeface="+mn-lt"/>
        <a:ea typeface="+mn-ea"/>
        <a:cs typeface="+mn-cs"/>
      </a:defRPr>
    </a:lvl2pPr>
    <a:lvl3pPr marL="1474595" algn="l" defTabSz="1474595" rtl="0" eaLnBrk="1" latinLnBrk="0" hangingPunct="1">
      <a:defRPr kumimoji="1" sz="1935" kern="1200">
        <a:solidFill>
          <a:schemeClr val="tx1"/>
        </a:solidFill>
        <a:latin typeface="+mn-lt"/>
        <a:ea typeface="+mn-ea"/>
        <a:cs typeface="+mn-cs"/>
      </a:defRPr>
    </a:lvl3pPr>
    <a:lvl4pPr marL="2211892" algn="l" defTabSz="1474595" rtl="0" eaLnBrk="1" latinLnBrk="0" hangingPunct="1">
      <a:defRPr kumimoji="1" sz="1935" kern="1200">
        <a:solidFill>
          <a:schemeClr val="tx1"/>
        </a:solidFill>
        <a:latin typeface="+mn-lt"/>
        <a:ea typeface="+mn-ea"/>
        <a:cs typeface="+mn-cs"/>
      </a:defRPr>
    </a:lvl4pPr>
    <a:lvl5pPr marL="2949191" algn="l" defTabSz="1474595" rtl="0" eaLnBrk="1" latinLnBrk="0" hangingPunct="1">
      <a:defRPr kumimoji="1" sz="1935" kern="1200">
        <a:solidFill>
          <a:schemeClr val="tx1"/>
        </a:solidFill>
        <a:latin typeface="+mn-lt"/>
        <a:ea typeface="+mn-ea"/>
        <a:cs typeface="+mn-cs"/>
      </a:defRPr>
    </a:lvl5pPr>
    <a:lvl6pPr marL="3686486" algn="l" defTabSz="1474595" rtl="0" eaLnBrk="1" latinLnBrk="0" hangingPunct="1">
      <a:defRPr kumimoji="1" sz="1935" kern="1200">
        <a:solidFill>
          <a:schemeClr val="tx1"/>
        </a:solidFill>
        <a:latin typeface="+mn-lt"/>
        <a:ea typeface="+mn-ea"/>
        <a:cs typeface="+mn-cs"/>
      </a:defRPr>
    </a:lvl6pPr>
    <a:lvl7pPr marL="4423785" algn="l" defTabSz="1474595" rtl="0" eaLnBrk="1" latinLnBrk="0" hangingPunct="1">
      <a:defRPr kumimoji="1" sz="1935" kern="1200">
        <a:solidFill>
          <a:schemeClr val="tx1"/>
        </a:solidFill>
        <a:latin typeface="+mn-lt"/>
        <a:ea typeface="+mn-ea"/>
        <a:cs typeface="+mn-cs"/>
      </a:defRPr>
    </a:lvl7pPr>
    <a:lvl8pPr marL="5161082" algn="l" defTabSz="1474595" rtl="0" eaLnBrk="1" latinLnBrk="0" hangingPunct="1">
      <a:defRPr kumimoji="1" sz="1935" kern="1200">
        <a:solidFill>
          <a:schemeClr val="tx1"/>
        </a:solidFill>
        <a:latin typeface="+mn-lt"/>
        <a:ea typeface="+mn-ea"/>
        <a:cs typeface="+mn-cs"/>
      </a:defRPr>
    </a:lvl8pPr>
    <a:lvl9pPr marL="5898380" algn="l" defTabSz="1474595" rtl="0" eaLnBrk="1" latinLnBrk="0" hangingPunct="1">
      <a:defRPr kumimoji="1" sz="19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54375" y="1793875"/>
            <a:ext cx="3430588" cy="4852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38F3-3960-449B-9332-3EF10CA6AE1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43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52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18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54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98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18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6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44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58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01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98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17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094C-159F-41FD-B042-4A2D19A6915B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3DD96-A948-46FA-B7D8-768C5BC8A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8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F21275F8-3592-447A-9CC8-651DB3C40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73"/>
          <a:stretch/>
        </p:blipFill>
        <p:spPr>
          <a:xfrm>
            <a:off x="-152988" y="9423636"/>
            <a:ext cx="10975954" cy="578205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704FC0B-FF9F-4B3F-B44C-5C29EAFC1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82" y="-88405"/>
            <a:ext cx="10926940" cy="9514433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E385F4E-F8DD-4CDF-8F1A-5FCCC454ADEE}"/>
              </a:ext>
            </a:extLst>
          </p:cNvPr>
          <p:cNvGrpSpPr/>
          <p:nvPr/>
        </p:nvGrpSpPr>
        <p:grpSpPr>
          <a:xfrm>
            <a:off x="6387902" y="11505622"/>
            <a:ext cx="4189344" cy="3247862"/>
            <a:chOff x="-2194868" y="7158954"/>
            <a:chExt cx="2813284" cy="1913114"/>
          </a:xfrm>
          <a:solidFill>
            <a:schemeClr val="accent2"/>
          </a:solidFill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268F2965-130B-428E-AF70-B891161B2070}"/>
                </a:ext>
              </a:extLst>
            </p:cNvPr>
            <p:cNvSpPr/>
            <p:nvPr/>
          </p:nvSpPr>
          <p:spPr>
            <a:xfrm>
              <a:off x="-2194868" y="7158954"/>
              <a:ext cx="2792928" cy="1913114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26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0C289F0-3E15-493D-B553-5D3480742718}"/>
                </a:ext>
              </a:extLst>
            </p:cNvPr>
            <p:cNvSpPr txBox="1"/>
            <p:nvPr/>
          </p:nvSpPr>
          <p:spPr>
            <a:xfrm>
              <a:off x="-2132166" y="7253359"/>
              <a:ext cx="2408926" cy="278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94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★キックオフイベント！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28F6C66-4B35-42A4-9E08-59335A011735}"/>
                </a:ext>
              </a:extLst>
            </p:cNvPr>
            <p:cNvSpPr txBox="1"/>
            <p:nvPr/>
          </p:nvSpPr>
          <p:spPr>
            <a:xfrm>
              <a:off x="-2122716" y="7548281"/>
              <a:ext cx="2741132" cy="14014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食品ロスの楽しいクイズ大会、ブース</a:t>
              </a:r>
              <a:endParaRPr kumimoji="1" lang="en-US" altLang="ja-JP" sz="187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「もずやん」も登場</a:t>
              </a:r>
              <a:endParaRPr kumimoji="1" lang="en-US" altLang="ja-JP" sz="187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＜開催日時＞</a:t>
              </a:r>
              <a:endParaRPr kumimoji="1" lang="en-US" altLang="ja-JP" sz="187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2025</a:t>
              </a:r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</a:t>
              </a:r>
              <a:r>
                <a:rPr kumimoji="1" lang="en-US" altLang="ja-JP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r>
                <a:rPr kumimoji="1" lang="en-US" altLang="ja-JP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</a:t>
              </a:r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日（日）</a:t>
              </a:r>
              <a:endParaRPr kumimoji="1" lang="en-US" altLang="ja-JP" sz="187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13:00</a:t>
              </a:r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kumimoji="1" lang="en-US" altLang="ja-JP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16:00</a:t>
              </a:r>
            </a:p>
            <a:p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＜開催場所＞</a:t>
              </a:r>
              <a:endParaRPr kumimoji="1" lang="en-US" altLang="ja-JP" sz="187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セブンパーク天美１</a:t>
              </a:r>
              <a:r>
                <a:rPr kumimoji="1" lang="en-US" altLang="ja-JP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F</a:t>
              </a:r>
            </a:p>
            <a:p>
              <a:r>
                <a:rPr kumimoji="1" lang="en-US" altLang="ja-JP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AMAMI</a:t>
              </a:r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en-US" altLang="ja-JP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STADIUM</a:t>
              </a:r>
              <a:endParaRPr kumimoji="1" lang="en-US" altLang="ja-JP" sz="1559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FD804C1-C01E-4C93-BD22-2756A4B5A9AE}"/>
              </a:ext>
            </a:extLst>
          </p:cNvPr>
          <p:cNvSpPr/>
          <p:nvPr/>
        </p:nvSpPr>
        <p:spPr>
          <a:xfrm>
            <a:off x="208532" y="11212597"/>
            <a:ext cx="6082972" cy="3773784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526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9A527A9-29A1-47EC-BA81-EE7FBDA9E5BA}"/>
              </a:ext>
            </a:extLst>
          </p:cNvPr>
          <p:cNvSpPr txBox="1"/>
          <p:nvPr/>
        </p:nvSpPr>
        <p:spPr>
          <a:xfrm>
            <a:off x="357489" y="11241861"/>
            <a:ext cx="6498734" cy="3739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83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●主催：大阪府</a:t>
            </a:r>
            <a:endParaRPr kumimoji="1" lang="en-US" altLang="ja-JP" sz="2183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183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●協力：松原市、堺市、森永製菓株式会社</a:t>
            </a:r>
            <a:endParaRPr kumimoji="1" lang="en-US" altLang="ja-JP" sz="2183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183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●参加店舗（大阪府内店舗のみ）</a:t>
            </a:r>
            <a:endParaRPr kumimoji="1" lang="en-US" altLang="ja-JP" sz="2183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イオン、イオンスタイル、イオンフードスタイル、イズミヤ、</a:t>
            </a:r>
            <a:endParaRPr kumimoji="1" lang="en-US" altLang="ja-JP" sz="187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大阪いずみ市民生活協同組合、関西スーパー、</a:t>
            </a:r>
            <a:endParaRPr kumimoji="1" lang="en-US" altLang="ja-JP" sz="187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グルメシティ、 生活協同組合コープこうべ、</a:t>
            </a:r>
            <a:r>
              <a:rPr kumimoji="1" lang="en-US" altLang="ja-JP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KOHYO</a:t>
            </a:r>
            <a:r>
              <a:rPr kumimoji="1" lang="ja-JP" altLang="en-US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kumimoji="1" lang="en-US" altLang="ja-JP" sz="187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サンプラザ、食品ロス削減ショップ</a:t>
            </a:r>
            <a:r>
              <a:rPr kumimoji="1" lang="en-US" altLang="ja-JP" sz="187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ecoeat</a:t>
            </a:r>
            <a:r>
              <a:rPr kumimoji="1" lang="ja-JP" altLang="en-US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kumimoji="1" lang="en-US" altLang="ja-JP" sz="187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セントラルスクエア、ダイエー、</a:t>
            </a:r>
            <a:endParaRPr kumimoji="1" lang="en-US" altLang="ja-JP" sz="187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デイリーカナート、阪急オアシス、ビオラル、</a:t>
            </a:r>
            <a:endParaRPr kumimoji="1" lang="en-US" altLang="ja-JP" sz="187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フレスト、</a:t>
            </a:r>
            <a:r>
              <a:rPr kumimoji="1" lang="en-US" altLang="ja-JP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87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MaxValu</a:t>
            </a:r>
            <a:r>
              <a:rPr kumimoji="1" lang="ja-JP" altLang="en-US" sz="187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、万代、ライフ</a:t>
            </a:r>
            <a:endParaRPr kumimoji="1" lang="en-US" altLang="ja-JP" sz="187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87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871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  </a:t>
            </a:r>
            <a:r>
              <a:rPr kumimoji="1" lang="ja-JP" altLang="en-US" sz="2183" b="1" u="heavy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キャンペーンの詳細はこちら→</a:t>
            </a:r>
            <a:endParaRPr kumimoji="1" lang="en-US" altLang="ja-JP" sz="2183" b="1" u="heavy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8F8511C-40E3-4B34-955A-60E43B726E49}"/>
              </a:ext>
            </a:extLst>
          </p:cNvPr>
          <p:cNvGrpSpPr/>
          <p:nvPr/>
        </p:nvGrpSpPr>
        <p:grpSpPr>
          <a:xfrm>
            <a:off x="200085" y="9397084"/>
            <a:ext cx="11282079" cy="1666624"/>
            <a:chOff x="-285712" y="7343124"/>
            <a:chExt cx="4576164" cy="1123127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FB2DC014-D87F-455C-AFBF-0BE0AD6A56BB}"/>
                </a:ext>
              </a:extLst>
            </p:cNvPr>
            <p:cNvSpPr/>
            <p:nvPr/>
          </p:nvSpPr>
          <p:spPr>
            <a:xfrm>
              <a:off x="-285712" y="7347525"/>
              <a:ext cx="4206527" cy="111872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26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675B95D-CF0C-4F94-BC65-C541AF45E1C2}"/>
                </a:ext>
              </a:extLst>
            </p:cNvPr>
            <p:cNvSpPr txBox="1"/>
            <p:nvPr/>
          </p:nvSpPr>
          <p:spPr>
            <a:xfrm>
              <a:off x="-265240" y="7343124"/>
              <a:ext cx="3994029" cy="28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●キャンペーン期間：</a:t>
              </a:r>
              <a:r>
                <a:rPr kumimoji="1" lang="en-US" altLang="ja-JP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2025</a:t>
              </a:r>
              <a:r>
                <a:rPr kumimoji="1" lang="ja-JP" altLang="en-US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</a:t>
              </a:r>
              <a:r>
                <a:rPr kumimoji="1" lang="en-US" altLang="ja-JP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kumimoji="1" lang="ja-JP" altLang="en-US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r>
                <a:rPr kumimoji="1" lang="en-US" altLang="ja-JP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日～</a:t>
              </a:r>
              <a:r>
                <a:rPr kumimoji="1" lang="en-US" altLang="ja-JP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kumimoji="1" lang="ja-JP" altLang="en-US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r>
                <a:rPr kumimoji="1" lang="en-US" altLang="ja-JP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31</a:t>
              </a:r>
              <a:r>
                <a:rPr kumimoji="1" lang="ja-JP" altLang="en-US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AD6B69E-7971-4295-A81E-13FCBCD7278B}"/>
                </a:ext>
              </a:extLst>
            </p:cNvPr>
            <p:cNvSpPr txBox="1"/>
            <p:nvPr/>
          </p:nvSpPr>
          <p:spPr>
            <a:xfrm>
              <a:off x="-265240" y="7549850"/>
              <a:ext cx="4555692" cy="916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183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●キャンペーン内容</a:t>
              </a:r>
              <a:endParaRPr kumimoji="1" lang="en-US" altLang="ja-JP" sz="2183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・各店舗で食品ロスを減らす取組を実施中</a:t>
              </a:r>
              <a:endPara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・店舗掲示ポスター内</a:t>
              </a:r>
              <a:r>
                <a:rPr kumimoji="1" lang="en-US" altLang="ja-JP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QR</a:t>
              </a:r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コードより食品ロスを減らす行動を報告、抽選で景品を</a:t>
              </a:r>
              <a:r>
                <a:rPr kumimoji="1" lang="en-US" altLang="ja-JP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GET</a:t>
              </a:r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871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ja-JP" altLang="en-US" sz="187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食品ロスを減らす行動の例：食材を使い切るようにしている、てまえどり　</a:t>
              </a:r>
              <a:endParaRPr kumimoji="1" lang="en-US" altLang="ja-JP" sz="187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06030E-7F32-4818-849C-3D7213CDB64F}"/>
              </a:ext>
            </a:extLst>
          </p:cNvPr>
          <p:cNvSpPr txBox="1"/>
          <p:nvPr/>
        </p:nvSpPr>
        <p:spPr>
          <a:xfrm>
            <a:off x="430507" y="5692762"/>
            <a:ext cx="10146739" cy="2969787"/>
          </a:xfrm>
          <a:prstGeom prst="rect">
            <a:avLst/>
          </a:prstGeom>
          <a:noFill/>
          <a:ln w="0">
            <a:noFill/>
          </a:ln>
          <a:effectLst>
            <a:outerShdw blurRad="50800" dist="50800" dir="5400000" sx="3000" sy="3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8575"/>
              </a:lnSpc>
            </a:pPr>
            <a:r>
              <a:rPr kumimoji="1" lang="ja-JP" altLang="en-US" sz="8419" b="1" dirty="0">
                <a:ln w="38100"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大阪もったいない</a:t>
            </a:r>
            <a:endParaRPr kumimoji="1" lang="en-US" altLang="ja-JP" sz="8419" b="1" dirty="0">
              <a:ln w="38100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accent2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>
              <a:lnSpc>
                <a:spcPts val="8575"/>
              </a:lnSpc>
            </a:pPr>
            <a:r>
              <a:rPr kumimoji="1" lang="ja-JP" altLang="en-US" sz="8419" b="1" dirty="0">
                <a:ln w="38100"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キャンペーン</a:t>
            </a:r>
            <a:endParaRPr kumimoji="1" lang="en-US" altLang="ja-JP" sz="8419" b="1" dirty="0">
              <a:ln w="38100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accent2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4365" b="1" dirty="0">
                <a:ln w="19050"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～買い物から始める食品ロス削減～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3719331-0A8A-4AD3-B9CD-3319E81A1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4" y="206097"/>
            <a:ext cx="849145" cy="95688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7D5E410-6D5D-48C5-A281-D76F9A28DD07}"/>
              </a:ext>
            </a:extLst>
          </p:cNvPr>
          <p:cNvSpPr txBox="1"/>
          <p:nvPr/>
        </p:nvSpPr>
        <p:spPr>
          <a:xfrm>
            <a:off x="950654" y="112567"/>
            <a:ext cx="7011091" cy="764055"/>
          </a:xfrm>
          <a:prstGeom prst="rect">
            <a:avLst/>
          </a:prstGeom>
          <a:noFill/>
          <a:ln w="0">
            <a:noFill/>
          </a:ln>
          <a:effectLst>
            <a:outerShdw blurRad="50800" dist="50800" dir="5400000" sx="3000" sy="3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365" b="1" dirty="0">
                <a:ln w="15875"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kumimoji="1" lang="ja-JP" altLang="en-US" sz="4365" b="1" dirty="0">
                <a:ln w="15875"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月は食品ロス削減月間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946A0649-D9D2-4B28-8ED9-8B2B70A00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562" y="13609026"/>
            <a:ext cx="1372064" cy="137206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69379A2-A4CD-4492-A356-EA0DA8BD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847" flipH="1">
            <a:off x="9732" y="3243401"/>
            <a:ext cx="2510694" cy="217979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BE207B5-7E2F-484E-9850-B4F8407226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591">
            <a:off x="8413016" y="2524078"/>
            <a:ext cx="2072542" cy="19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6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</TotalTime>
  <Words>220</Words>
  <Application>Microsoft Office PowerPoint</Application>
  <PresentationFormat>ユーザー設定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HGS創英角ﾎﾟｯﾌﾟ体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矢倉　由士</dc:creator>
  <cp:lastModifiedBy>清瀬　智文</cp:lastModifiedBy>
  <cp:revision>82</cp:revision>
  <cp:lastPrinted>2025-08-01T08:17:19Z</cp:lastPrinted>
  <dcterms:created xsi:type="dcterms:W3CDTF">2025-07-07T07:25:48Z</dcterms:created>
  <dcterms:modified xsi:type="dcterms:W3CDTF">2025-09-08T03:06:37Z</dcterms:modified>
</cp:coreProperties>
</file>