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57"/>
  </p:notesMasterIdLst>
  <p:sldIdLst>
    <p:sldId id="641" r:id="rId2"/>
    <p:sldId id="1176" r:id="rId3"/>
    <p:sldId id="333" r:id="rId4"/>
    <p:sldId id="1177" r:id="rId5"/>
    <p:sldId id="1108" r:id="rId6"/>
    <p:sldId id="1066" r:id="rId7"/>
    <p:sldId id="1178" r:id="rId8"/>
    <p:sldId id="1262" r:id="rId9"/>
    <p:sldId id="1179" r:id="rId10"/>
    <p:sldId id="1241" r:id="rId11"/>
    <p:sldId id="975" r:id="rId12"/>
    <p:sldId id="1097" r:id="rId13"/>
    <p:sldId id="986" r:id="rId14"/>
    <p:sldId id="1182" r:id="rId15"/>
    <p:sldId id="1183" r:id="rId16"/>
    <p:sldId id="1184" r:id="rId17"/>
    <p:sldId id="1107" r:id="rId18"/>
    <p:sldId id="962" r:id="rId19"/>
    <p:sldId id="980" r:id="rId20"/>
    <p:sldId id="1242" r:id="rId21"/>
    <p:sldId id="1230" r:id="rId22"/>
    <p:sldId id="988" r:id="rId23"/>
    <p:sldId id="990" r:id="rId24"/>
    <p:sldId id="989" r:id="rId25"/>
    <p:sldId id="953" r:id="rId26"/>
    <p:sldId id="1253" r:id="rId27"/>
    <p:sldId id="1185" r:id="rId28"/>
    <p:sldId id="1186" r:id="rId29"/>
    <p:sldId id="1188" r:id="rId30"/>
    <p:sldId id="1245" r:id="rId31"/>
    <p:sldId id="1240" r:id="rId32"/>
    <p:sldId id="1237" r:id="rId33"/>
    <p:sldId id="1227" r:id="rId34"/>
    <p:sldId id="949" r:id="rId35"/>
    <p:sldId id="950" r:id="rId36"/>
    <p:sldId id="1189" r:id="rId37"/>
    <p:sldId id="1239" r:id="rId38"/>
    <p:sldId id="958" r:id="rId39"/>
    <p:sldId id="419" r:id="rId40"/>
    <p:sldId id="1244" r:id="rId41"/>
    <p:sldId id="1192" r:id="rId42"/>
    <p:sldId id="1193" r:id="rId43"/>
    <p:sldId id="1194" r:id="rId44"/>
    <p:sldId id="1199" r:id="rId45"/>
    <p:sldId id="1252" r:id="rId46"/>
    <p:sldId id="259" r:id="rId47"/>
    <p:sldId id="1218" r:id="rId48"/>
    <p:sldId id="1231" r:id="rId49"/>
    <p:sldId id="964" r:id="rId50"/>
    <p:sldId id="1111" r:id="rId51"/>
    <p:sldId id="1113" r:id="rId52"/>
    <p:sldId id="959" r:id="rId53"/>
    <p:sldId id="1030" r:id="rId54"/>
    <p:sldId id="1035" r:id="rId55"/>
    <p:sldId id="1110" r:id="rId56"/>
  </p:sldIdLst>
  <p:sldSz cx="12192000" cy="6858000"/>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89" autoAdjust="0"/>
    <p:restoredTop sz="92245" autoAdjust="0"/>
  </p:normalViewPr>
  <p:slideViewPr>
    <p:cSldViewPr snapToGrid="0">
      <p:cViewPr varScale="1">
        <p:scale>
          <a:sx n="115" d="100"/>
          <a:sy n="115" d="100"/>
        </p:scale>
        <p:origin x="40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4" y="3"/>
            <a:ext cx="2949575" cy="498475"/>
          </a:xfrm>
          <a:prstGeom prst="rect">
            <a:avLst/>
          </a:prstGeom>
        </p:spPr>
        <p:txBody>
          <a:bodyPr vert="horz" lIns="91410" tIns="45707" rIns="91410" bIns="45707"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42" y="3"/>
            <a:ext cx="2949575" cy="498475"/>
          </a:xfrm>
          <a:prstGeom prst="rect">
            <a:avLst/>
          </a:prstGeom>
        </p:spPr>
        <p:txBody>
          <a:bodyPr vert="horz" lIns="91410" tIns="45707" rIns="91410" bIns="45707" rtlCol="0"/>
          <a:lstStyle>
            <a:lvl1pPr algn="r">
              <a:defRPr sz="1200"/>
            </a:lvl1pPr>
          </a:lstStyle>
          <a:p>
            <a:fld id="{F2EA6373-2DC8-4306-A4CC-A5A9EE98E462}" type="datetimeFigureOut">
              <a:rPr kumimoji="1" lang="ja-JP" altLang="en-US" smtClean="0"/>
              <a:t>2025/8/1</a:t>
            </a:fld>
            <a:endParaRPr kumimoji="1" lang="ja-JP" altLang="en-US"/>
          </a:p>
        </p:txBody>
      </p:sp>
      <p:sp>
        <p:nvSpPr>
          <p:cNvPr id="4" name="スライド イメージ プレースホルダー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10" tIns="45707" rIns="91410" bIns="45707" rtlCol="0" anchor="ctr"/>
          <a:lstStyle/>
          <a:p>
            <a:endParaRPr lang="ja-JP" altLang="en-US"/>
          </a:p>
        </p:txBody>
      </p:sp>
      <p:sp>
        <p:nvSpPr>
          <p:cNvPr id="5" name="ノート プレースホルダー 4"/>
          <p:cNvSpPr>
            <a:spLocks noGrp="1"/>
          </p:cNvSpPr>
          <p:nvPr>
            <p:ph type="body" sz="quarter" idx="3"/>
          </p:nvPr>
        </p:nvSpPr>
        <p:spPr>
          <a:xfrm>
            <a:off x="681038" y="4783142"/>
            <a:ext cx="5445125" cy="3913187"/>
          </a:xfrm>
          <a:prstGeom prst="rect">
            <a:avLst/>
          </a:prstGeom>
        </p:spPr>
        <p:txBody>
          <a:bodyPr vert="horz" lIns="91410" tIns="45707" rIns="91410" bIns="45707"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4" y="9440864"/>
            <a:ext cx="2949575" cy="498475"/>
          </a:xfrm>
          <a:prstGeom prst="rect">
            <a:avLst/>
          </a:prstGeom>
        </p:spPr>
        <p:txBody>
          <a:bodyPr vert="horz" lIns="91410" tIns="45707" rIns="91410" bIns="45707"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42" y="9440864"/>
            <a:ext cx="2949575" cy="498475"/>
          </a:xfrm>
          <a:prstGeom prst="rect">
            <a:avLst/>
          </a:prstGeom>
        </p:spPr>
        <p:txBody>
          <a:bodyPr vert="horz" lIns="91410" tIns="45707" rIns="91410" bIns="45707" rtlCol="0" anchor="b"/>
          <a:lstStyle>
            <a:lvl1pPr algn="r">
              <a:defRPr sz="1200"/>
            </a:lvl1pPr>
          </a:lstStyle>
          <a:p>
            <a:fld id="{B886BA63-3FD8-463C-99D7-0BD885C7C531}" type="slidenum">
              <a:rPr kumimoji="1" lang="ja-JP" altLang="en-US" smtClean="0"/>
              <a:t>‹#›</a:t>
            </a:fld>
            <a:endParaRPr kumimoji="1" lang="ja-JP" altLang="en-US"/>
          </a:p>
        </p:txBody>
      </p:sp>
    </p:spTree>
    <p:extLst>
      <p:ext uri="{BB962C8B-B14F-4D97-AF65-F5344CB8AC3E}">
        <p14:creationId xmlns:p14="http://schemas.microsoft.com/office/powerpoint/2010/main" val="242080179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5</a:t>
            </a:fld>
            <a:endParaRPr kumimoji="1" lang="ja-JP" altLang="en-US" dirty="0"/>
          </a:p>
        </p:txBody>
      </p:sp>
    </p:spTree>
    <p:extLst>
      <p:ext uri="{BB962C8B-B14F-4D97-AF65-F5344CB8AC3E}">
        <p14:creationId xmlns:p14="http://schemas.microsoft.com/office/powerpoint/2010/main" val="19944572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Rot="1" noChangeAspect="1" noChangeArrowheads="1" noTextEdit="1"/>
          </p:cNvSpPr>
          <p:nvPr>
            <p:ph type="sldImg"/>
          </p:nvPr>
        </p:nvSpPr>
        <p:spPr>
          <a:xfrm>
            <a:off x="-217488" y="812800"/>
            <a:ext cx="7194551" cy="4046538"/>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ea typeface="ＭＳ Ｐ明朝" charset="-128"/>
            </a:endParaRPr>
          </a:p>
        </p:txBody>
      </p:sp>
    </p:spTree>
    <p:extLst>
      <p:ext uri="{BB962C8B-B14F-4D97-AF65-F5344CB8AC3E}">
        <p14:creationId xmlns:p14="http://schemas.microsoft.com/office/powerpoint/2010/main" val="33003688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17</a:t>
            </a:fld>
            <a:endParaRPr kumimoji="1" lang="ja-JP" altLang="en-US" dirty="0"/>
          </a:p>
        </p:txBody>
      </p:sp>
    </p:spTree>
    <p:extLst>
      <p:ext uri="{BB962C8B-B14F-4D97-AF65-F5344CB8AC3E}">
        <p14:creationId xmlns:p14="http://schemas.microsoft.com/office/powerpoint/2010/main" val="17657346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19</a:t>
            </a:fld>
            <a:endParaRPr kumimoji="1" lang="ja-JP" altLang="en-US" dirty="0"/>
          </a:p>
        </p:txBody>
      </p:sp>
    </p:spTree>
    <p:extLst>
      <p:ext uri="{BB962C8B-B14F-4D97-AF65-F5344CB8AC3E}">
        <p14:creationId xmlns:p14="http://schemas.microsoft.com/office/powerpoint/2010/main" val="8838189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Rot="1" noChangeAspect="1" noChangeArrowheads="1" noTextEdit="1"/>
          </p:cNvSpPr>
          <p:nvPr>
            <p:ph type="sldImg"/>
          </p:nvPr>
        </p:nvSpPr>
        <p:spPr>
          <a:xfrm>
            <a:off x="-217488" y="812800"/>
            <a:ext cx="7194551" cy="4046538"/>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ea typeface="ＭＳ Ｐ明朝" charset="-128"/>
            </a:endParaRPr>
          </a:p>
        </p:txBody>
      </p:sp>
    </p:spTree>
    <p:extLst>
      <p:ext uri="{BB962C8B-B14F-4D97-AF65-F5344CB8AC3E}">
        <p14:creationId xmlns:p14="http://schemas.microsoft.com/office/powerpoint/2010/main" val="18769437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22</a:t>
            </a:fld>
            <a:endParaRPr kumimoji="1" lang="ja-JP" altLang="en-US" dirty="0"/>
          </a:p>
        </p:txBody>
      </p:sp>
    </p:spTree>
    <p:extLst>
      <p:ext uri="{BB962C8B-B14F-4D97-AF65-F5344CB8AC3E}">
        <p14:creationId xmlns:p14="http://schemas.microsoft.com/office/powerpoint/2010/main" val="9797083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23</a:t>
            </a:fld>
            <a:endParaRPr kumimoji="1" lang="ja-JP" altLang="en-US" dirty="0"/>
          </a:p>
        </p:txBody>
      </p:sp>
    </p:spTree>
    <p:extLst>
      <p:ext uri="{BB962C8B-B14F-4D97-AF65-F5344CB8AC3E}">
        <p14:creationId xmlns:p14="http://schemas.microsoft.com/office/powerpoint/2010/main" val="35337860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24</a:t>
            </a:fld>
            <a:endParaRPr kumimoji="1" lang="ja-JP" altLang="en-US" dirty="0"/>
          </a:p>
        </p:txBody>
      </p:sp>
    </p:spTree>
    <p:extLst>
      <p:ext uri="{BB962C8B-B14F-4D97-AF65-F5344CB8AC3E}">
        <p14:creationId xmlns:p14="http://schemas.microsoft.com/office/powerpoint/2010/main" val="10542098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25</a:t>
            </a:fld>
            <a:endParaRPr kumimoji="1" lang="ja-JP" altLang="en-US" dirty="0"/>
          </a:p>
        </p:txBody>
      </p:sp>
    </p:spTree>
    <p:extLst>
      <p:ext uri="{BB962C8B-B14F-4D97-AF65-F5344CB8AC3E}">
        <p14:creationId xmlns:p14="http://schemas.microsoft.com/office/powerpoint/2010/main" val="31408199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Rot="1" noChangeAspect="1" noChangeArrowheads="1" noTextEdit="1"/>
          </p:cNvSpPr>
          <p:nvPr>
            <p:ph type="sldImg"/>
          </p:nvPr>
        </p:nvSpPr>
        <p:spPr>
          <a:xfrm>
            <a:off x="-555625" y="884238"/>
            <a:ext cx="7816850" cy="4397375"/>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a:ea typeface="ＭＳ Ｐ明朝" charset="-128"/>
            </a:endParaRPr>
          </a:p>
        </p:txBody>
      </p:sp>
    </p:spTree>
    <p:extLst>
      <p:ext uri="{BB962C8B-B14F-4D97-AF65-F5344CB8AC3E}">
        <p14:creationId xmlns:p14="http://schemas.microsoft.com/office/powerpoint/2010/main" val="20427383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3827476" y="10262026"/>
            <a:ext cx="2927726" cy="540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nchor="b"/>
          <a:lstStyle>
            <a:lvl1pPr algn="l" defTabSz="906463" eaLnBrk="0" hangingPunct="0">
              <a:spcBef>
                <a:spcPct val="30000"/>
              </a:spcBef>
              <a:defRPr sz="1200">
                <a:solidFill>
                  <a:srgbClr val="000000"/>
                </a:solidFill>
                <a:latin typeface="Times New Roman" pitchFamily="16" charset="0"/>
              </a:defRPr>
            </a:lvl1pPr>
            <a:lvl2pPr algn="l" defTabSz="906463" eaLnBrk="0" hangingPunct="0">
              <a:spcBef>
                <a:spcPct val="30000"/>
              </a:spcBef>
              <a:defRPr sz="1200">
                <a:solidFill>
                  <a:srgbClr val="000000"/>
                </a:solidFill>
                <a:latin typeface="Times New Roman" pitchFamily="16" charset="0"/>
              </a:defRPr>
            </a:lvl2pPr>
            <a:lvl3pPr algn="l" defTabSz="906463" eaLnBrk="0" hangingPunct="0">
              <a:spcBef>
                <a:spcPct val="30000"/>
              </a:spcBef>
              <a:defRPr sz="1200">
                <a:solidFill>
                  <a:srgbClr val="000000"/>
                </a:solidFill>
                <a:latin typeface="Times New Roman" pitchFamily="16" charset="0"/>
              </a:defRPr>
            </a:lvl3pPr>
            <a:lvl4pPr algn="l" defTabSz="906463" eaLnBrk="0" hangingPunct="0">
              <a:spcBef>
                <a:spcPct val="30000"/>
              </a:spcBef>
              <a:defRPr sz="1200">
                <a:solidFill>
                  <a:srgbClr val="000000"/>
                </a:solidFill>
                <a:latin typeface="Times New Roman" pitchFamily="16" charset="0"/>
              </a:defRPr>
            </a:lvl4pPr>
            <a:lvl5pPr algn="l" defTabSz="906463" eaLnBrk="0" hangingPunct="0">
              <a:spcBef>
                <a:spcPct val="30000"/>
              </a:spcBef>
              <a:defRPr sz="1200">
                <a:solidFill>
                  <a:srgbClr val="000000"/>
                </a:solidFill>
                <a:latin typeface="Times New Roman" pitchFamily="16" charset="0"/>
              </a:defRPr>
            </a:lvl5pPr>
            <a:lvl6pPr marL="25146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6pPr>
            <a:lvl7pPr marL="29718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7pPr>
            <a:lvl8pPr marL="34290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8pPr>
            <a:lvl9pPr marL="38862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9pPr>
          </a:lstStyle>
          <a:p>
            <a:pPr algn="r" eaLnBrk="1" hangingPunct="1">
              <a:spcBef>
                <a:spcPct val="0"/>
              </a:spcBef>
            </a:pPr>
            <a:fld id="{A0394F64-0B0F-44FA-96DE-02C82AA58B2D}" type="slidenum">
              <a:rPr kumimoji="1" lang="en-US" altLang="ja-JP">
                <a:solidFill>
                  <a:schemeClr val="tx1"/>
                </a:solidFill>
                <a:latin typeface="Arial" charset="0"/>
              </a:rPr>
              <a:pPr algn="r" eaLnBrk="1" hangingPunct="1">
                <a:spcBef>
                  <a:spcPct val="0"/>
                </a:spcBef>
              </a:pPr>
              <a:t>28</a:t>
            </a:fld>
            <a:endParaRPr kumimoji="1" lang="en-US" altLang="ja-JP" dirty="0">
              <a:solidFill>
                <a:schemeClr val="tx1"/>
              </a:solidFill>
              <a:latin typeface="Arial" charset="0"/>
            </a:endParaRPr>
          </a:p>
        </p:txBody>
      </p:sp>
      <p:sp>
        <p:nvSpPr>
          <p:cNvPr id="50179" name="Rectangle 2"/>
          <p:cNvSpPr>
            <a:spLocks noGrp="1" noRot="1" noChangeAspect="1" noChangeArrowheads="1" noTextEdit="1"/>
          </p:cNvSpPr>
          <p:nvPr>
            <p:ph type="sldImg"/>
          </p:nvPr>
        </p:nvSpPr>
        <p:spPr>
          <a:xfrm>
            <a:off x="-217488" y="811213"/>
            <a:ext cx="7199313" cy="4049712"/>
          </a:xfrm>
          <a:ln/>
        </p:spPr>
      </p:sp>
      <p:sp>
        <p:nvSpPr>
          <p:cNvPr id="50180" name="Rectangle 3"/>
          <p:cNvSpPr>
            <a:spLocks noGrp="1" noChangeArrowheads="1"/>
          </p:cNvSpPr>
          <p:nvPr>
            <p:ph type="body" idx="1"/>
          </p:nvPr>
        </p:nvSpPr>
        <p:spPr>
          <a:xfrm>
            <a:off x="677571" y="5131876"/>
            <a:ext cx="5401639" cy="4860958"/>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a:ea typeface="ＭＳ Ｐ明朝" charset="-128"/>
            </a:endParaRPr>
          </a:p>
        </p:txBody>
      </p:sp>
    </p:spTree>
    <p:extLst>
      <p:ext uri="{BB962C8B-B14F-4D97-AF65-F5344CB8AC3E}">
        <p14:creationId xmlns:p14="http://schemas.microsoft.com/office/powerpoint/2010/main" val="2934638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6</a:t>
            </a:fld>
            <a:endParaRPr kumimoji="1" lang="ja-JP" altLang="en-US" dirty="0"/>
          </a:p>
        </p:txBody>
      </p:sp>
    </p:spTree>
    <p:extLst>
      <p:ext uri="{BB962C8B-B14F-4D97-AF65-F5344CB8AC3E}">
        <p14:creationId xmlns:p14="http://schemas.microsoft.com/office/powerpoint/2010/main" val="13668514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3864562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9892314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txBox="1">
            <a:spLocks noGrp="1" noChangeArrowheads="1"/>
          </p:cNvSpPr>
          <p:nvPr/>
        </p:nvSpPr>
        <p:spPr bwMode="auto">
          <a:xfrm>
            <a:off x="5630286" y="6465810"/>
            <a:ext cx="4306737" cy="340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nchor="b"/>
          <a:lstStyle>
            <a:lvl1pPr algn="l" defTabSz="906463" eaLnBrk="0" hangingPunct="0">
              <a:spcBef>
                <a:spcPct val="30000"/>
              </a:spcBef>
              <a:defRPr sz="1200">
                <a:solidFill>
                  <a:srgbClr val="000000"/>
                </a:solidFill>
                <a:latin typeface="Times New Roman" pitchFamily="16" charset="0"/>
              </a:defRPr>
            </a:lvl1pPr>
            <a:lvl2pPr algn="l" defTabSz="906463" eaLnBrk="0" hangingPunct="0">
              <a:spcBef>
                <a:spcPct val="30000"/>
              </a:spcBef>
              <a:defRPr sz="1200">
                <a:solidFill>
                  <a:srgbClr val="000000"/>
                </a:solidFill>
                <a:latin typeface="Times New Roman" pitchFamily="16" charset="0"/>
              </a:defRPr>
            </a:lvl2pPr>
            <a:lvl3pPr algn="l" defTabSz="906463" eaLnBrk="0" hangingPunct="0">
              <a:spcBef>
                <a:spcPct val="30000"/>
              </a:spcBef>
              <a:defRPr sz="1200">
                <a:solidFill>
                  <a:srgbClr val="000000"/>
                </a:solidFill>
                <a:latin typeface="Times New Roman" pitchFamily="16" charset="0"/>
              </a:defRPr>
            </a:lvl3pPr>
            <a:lvl4pPr algn="l" defTabSz="906463" eaLnBrk="0" hangingPunct="0">
              <a:spcBef>
                <a:spcPct val="30000"/>
              </a:spcBef>
              <a:defRPr sz="1200">
                <a:solidFill>
                  <a:srgbClr val="000000"/>
                </a:solidFill>
                <a:latin typeface="Times New Roman" pitchFamily="16" charset="0"/>
              </a:defRPr>
            </a:lvl4pPr>
            <a:lvl5pPr algn="l" defTabSz="906463" eaLnBrk="0" hangingPunct="0">
              <a:spcBef>
                <a:spcPct val="30000"/>
              </a:spcBef>
              <a:defRPr sz="1200">
                <a:solidFill>
                  <a:srgbClr val="000000"/>
                </a:solidFill>
                <a:latin typeface="Times New Roman" pitchFamily="16" charset="0"/>
              </a:defRPr>
            </a:lvl5pPr>
            <a:lvl6pPr marL="25146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6pPr>
            <a:lvl7pPr marL="29718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7pPr>
            <a:lvl8pPr marL="34290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8pPr>
            <a:lvl9pPr marL="38862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9pPr>
          </a:lstStyle>
          <a:p>
            <a:pPr algn="r" eaLnBrk="1" hangingPunct="1">
              <a:spcBef>
                <a:spcPct val="0"/>
              </a:spcBef>
            </a:pPr>
            <a:fld id="{D48875C2-A9E5-4665-BF49-3006D396299E}" type="slidenum">
              <a:rPr kumimoji="1" lang="en-US" altLang="ja-JP">
                <a:solidFill>
                  <a:schemeClr val="tx1"/>
                </a:solidFill>
                <a:latin typeface="Arial" charset="0"/>
              </a:rPr>
              <a:pPr algn="r" eaLnBrk="1" hangingPunct="1">
                <a:spcBef>
                  <a:spcPct val="0"/>
                </a:spcBef>
              </a:pPr>
              <a:t>32</a:t>
            </a:fld>
            <a:endParaRPr kumimoji="1" lang="en-US" altLang="ja-JP">
              <a:solidFill>
                <a:schemeClr val="tx1"/>
              </a:solidFill>
              <a:latin typeface="Arial" charset="0"/>
            </a:endParaRPr>
          </a:p>
        </p:txBody>
      </p:sp>
      <p:sp>
        <p:nvSpPr>
          <p:cNvPr id="51203" name="Rectangle 2"/>
          <p:cNvSpPr>
            <a:spLocks noGrp="1" noRot="1" noChangeAspect="1" noChangeArrowheads="1" noTextEdit="1"/>
          </p:cNvSpPr>
          <p:nvPr>
            <p:ph type="sldImg"/>
          </p:nvPr>
        </p:nvSpPr>
        <p:spPr>
          <a:xfrm>
            <a:off x="2708275" y="511175"/>
            <a:ext cx="4533900" cy="2551113"/>
          </a:xfrm>
          <a:ln/>
        </p:spPr>
      </p:sp>
      <p:sp>
        <p:nvSpPr>
          <p:cNvPr id="51204" name="Rectangle 3"/>
          <p:cNvSpPr>
            <a:spLocks noGrp="1" noChangeArrowheads="1"/>
          </p:cNvSpPr>
          <p:nvPr>
            <p:ph type="body" idx="1"/>
          </p:nvPr>
        </p:nvSpPr>
        <p:spPr>
          <a:xfrm>
            <a:off x="996718" y="3233449"/>
            <a:ext cx="7945907" cy="3062751"/>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a:ea typeface="ＭＳ Ｐ明朝" charset="-128"/>
            </a:endParaRPr>
          </a:p>
        </p:txBody>
      </p:sp>
    </p:spTree>
    <p:extLst>
      <p:ext uri="{BB962C8B-B14F-4D97-AF65-F5344CB8AC3E}">
        <p14:creationId xmlns:p14="http://schemas.microsoft.com/office/powerpoint/2010/main" val="21175891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txBox="1">
            <a:spLocks noGrp="1" noChangeArrowheads="1"/>
          </p:cNvSpPr>
          <p:nvPr/>
        </p:nvSpPr>
        <p:spPr bwMode="auto">
          <a:xfrm>
            <a:off x="5630286" y="6465810"/>
            <a:ext cx="4306737" cy="340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nchor="b"/>
          <a:lstStyle>
            <a:lvl1pPr algn="l" defTabSz="906463" eaLnBrk="0" hangingPunct="0">
              <a:spcBef>
                <a:spcPct val="30000"/>
              </a:spcBef>
              <a:defRPr sz="1200">
                <a:solidFill>
                  <a:srgbClr val="000000"/>
                </a:solidFill>
                <a:latin typeface="Times New Roman" pitchFamily="16" charset="0"/>
              </a:defRPr>
            </a:lvl1pPr>
            <a:lvl2pPr algn="l" defTabSz="906463" eaLnBrk="0" hangingPunct="0">
              <a:spcBef>
                <a:spcPct val="30000"/>
              </a:spcBef>
              <a:defRPr sz="1200">
                <a:solidFill>
                  <a:srgbClr val="000000"/>
                </a:solidFill>
                <a:latin typeface="Times New Roman" pitchFamily="16" charset="0"/>
              </a:defRPr>
            </a:lvl2pPr>
            <a:lvl3pPr algn="l" defTabSz="906463" eaLnBrk="0" hangingPunct="0">
              <a:spcBef>
                <a:spcPct val="30000"/>
              </a:spcBef>
              <a:defRPr sz="1200">
                <a:solidFill>
                  <a:srgbClr val="000000"/>
                </a:solidFill>
                <a:latin typeface="Times New Roman" pitchFamily="16" charset="0"/>
              </a:defRPr>
            </a:lvl3pPr>
            <a:lvl4pPr algn="l" defTabSz="906463" eaLnBrk="0" hangingPunct="0">
              <a:spcBef>
                <a:spcPct val="30000"/>
              </a:spcBef>
              <a:defRPr sz="1200">
                <a:solidFill>
                  <a:srgbClr val="000000"/>
                </a:solidFill>
                <a:latin typeface="Times New Roman" pitchFamily="16" charset="0"/>
              </a:defRPr>
            </a:lvl4pPr>
            <a:lvl5pPr algn="l" defTabSz="906463" eaLnBrk="0" hangingPunct="0">
              <a:spcBef>
                <a:spcPct val="30000"/>
              </a:spcBef>
              <a:defRPr sz="1200">
                <a:solidFill>
                  <a:srgbClr val="000000"/>
                </a:solidFill>
                <a:latin typeface="Times New Roman" pitchFamily="16" charset="0"/>
              </a:defRPr>
            </a:lvl5pPr>
            <a:lvl6pPr marL="25146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6pPr>
            <a:lvl7pPr marL="29718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7pPr>
            <a:lvl8pPr marL="34290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8pPr>
            <a:lvl9pPr marL="38862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9pPr>
          </a:lstStyle>
          <a:p>
            <a:pPr algn="r" eaLnBrk="1" hangingPunct="1">
              <a:spcBef>
                <a:spcPct val="0"/>
              </a:spcBef>
            </a:pPr>
            <a:fld id="{D48875C2-A9E5-4665-BF49-3006D396299E}" type="slidenum">
              <a:rPr kumimoji="1" lang="en-US" altLang="ja-JP">
                <a:solidFill>
                  <a:schemeClr val="tx1"/>
                </a:solidFill>
                <a:latin typeface="Arial" charset="0"/>
              </a:rPr>
              <a:pPr algn="r" eaLnBrk="1" hangingPunct="1">
                <a:spcBef>
                  <a:spcPct val="0"/>
                </a:spcBef>
              </a:pPr>
              <a:t>33</a:t>
            </a:fld>
            <a:endParaRPr kumimoji="1" lang="en-US" altLang="ja-JP">
              <a:solidFill>
                <a:schemeClr val="tx1"/>
              </a:solidFill>
              <a:latin typeface="Arial" charset="0"/>
            </a:endParaRPr>
          </a:p>
        </p:txBody>
      </p:sp>
      <p:sp>
        <p:nvSpPr>
          <p:cNvPr id="51203" name="Rectangle 2"/>
          <p:cNvSpPr>
            <a:spLocks noGrp="1" noRot="1" noChangeAspect="1" noChangeArrowheads="1" noTextEdit="1"/>
          </p:cNvSpPr>
          <p:nvPr>
            <p:ph type="sldImg"/>
          </p:nvPr>
        </p:nvSpPr>
        <p:spPr>
          <a:xfrm>
            <a:off x="2708275" y="511175"/>
            <a:ext cx="4533900" cy="2551113"/>
          </a:xfrm>
          <a:ln/>
        </p:spPr>
      </p:sp>
      <p:sp>
        <p:nvSpPr>
          <p:cNvPr id="51204" name="Rectangle 3"/>
          <p:cNvSpPr>
            <a:spLocks noGrp="1" noChangeArrowheads="1"/>
          </p:cNvSpPr>
          <p:nvPr>
            <p:ph type="body" idx="1"/>
          </p:nvPr>
        </p:nvSpPr>
        <p:spPr>
          <a:xfrm>
            <a:off x="996718" y="3233449"/>
            <a:ext cx="7945907" cy="3062751"/>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ea typeface="ＭＳ Ｐ明朝" charset="-128"/>
            </a:endParaRPr>
          </a:p>
        </p:txBody>
      </p:sp>
    </p:spTree>
    <p:extLst>
      <p:ext uri="{BB962C8B-B14F-4D97-AF65-F5344CB8AC3E}">
        <p14:creationId xmlns:p14="http://schemas.microsoft.com/office/powerpoint/2010/main" val="32376370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34</a:t>
            </a:fld>
            <a:endParaRPr kumimoji="1" lang="ja-JP" altLang="en-US" dirty="0"/>
          </a:p>
        </p:txBody>
      </p:sp>
    </p:spTree>
    <p:extLst>
      <p:ext uri="{BB962C8B-B14F-4D97-AF65-F5344CB8AC3E}">
        <p14:creationId xmlns:p14="http://schemas.microsoft.com/office/powerpoint/2010/main" val="1477273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35</a:t>
            </a:fld>
            <a:endParaRPr kumimoji="1" lang="ja-JP" altLang="en-US" dirty="0"/>
          </a:p>
        </p:txBody>
      </p:sp>
    </p:spTree>
    <p:extLst>
      <p:ext uri="{BB962C8B-B14F-4D97-AF65-F5344CB8AC3E}">
        <p14:creationId xmlns:p14="http://schemas.microsoft.com/office/powerpoint/2010/main" val="30381047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7CAB5-E355-8E4C-82E2-2C86D7E3AF48}"/>
            </a:ext>
          </a:extLst>
        </p:cNvPr>
        <p:cNvGrpSpPr/>
        <p:nvPr/>
      </p:nvGrpSpPr>
      <p:grpSpPr>
        <a:xfrm>
          <a:off x="0" y="0"/>
          <a:ext cx="0" cy="0"/>
          <a:chOff x="0" y="0"/>
          <a:chExt cx="0" cy="0"/>
        </a:xfrm>
      </p:grpSpPr>
      <p:sp>
        <p:nvSpPr>
          <p:cNvPr id="50178" name="Rectangle 7">
            <a:extLst>
              <a:ext uri="{FF2B5EF4-FFF2-40B4-BE49-F238E27FC236}">
                <a16:creationId xmlns:a16="http://schemas.microsoft.com/office/drawing/2014/main" id="{62130D7C-8DA9-656B-0815-86ABF664757B}"/>
              </a:ext>
            </a:extLst>
          </p:cNvPr>
          <p:cNvSpPr txBox="1">
            <a:spLocks noGrp="1" noChangeArrowheads="1"/>
          </p:cNvSpPr>
          <p:nvPr/>
        </p:nvSpPr>
        <p:spPr bwMode="auto">
          <a:xfrm>
            <a:off x="3827476" y="10262026"/>
            <a:ext cx="2927726" cy="540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nchor="b"/>
          <a:lstStyle>
            <a:lvl1pPr algn="l" defTabSz="906463" eaLnBrk="0" hangingPunct="0">
              <a:spcBef>
                <a:spcPct val="30000"/>
              </a:spcBef>
              <a:defRPr sz="1200">
                <a:solidFill>
                  <a:srgbClr val="000000"/>
                </a:solidFill>
                <a:latin typeface="Times New Roman" pitchFamily="16" charset="0"/>
              </a:defRPr>
            </a:lvl1pPr>
            <a:lvl2pPr algn="l" defTabSz="906463" eaLnBrk="0" hangingPunct="0">
              <a:spcBef>
                <a:spcPct val="30000"/>
              </a:spcBef>
              <a:defRPr sz="1200">
                <a:solidFill>
                  <a:srgbClr val="000000"/>
                </a:solidFill>
                <a:latin typeface="Times New Roman" pitchFamily="16" charset="0"/>
              </a:defRPr>
            </a:lvl2pPr>
            <a:lvl3pPr algn="l" defTabSz="906463" eaLnBrk="0" hangingPunct="0">
              <a:spcBef>
                <a:spcPct val="30000"/>
              </a:spcBef>
              <a:defRPr sz="1200">
                <a:solidFill>
                  <a:srgbClr val="000000"/>
                </a:solidFill>
                <a:latin typeface="Times New Roman" pitchFamily="16" charset="0"/>
              </a:defRPr>
            </a:lvl3pPr>
            <a:lvl4pPr algn="l" defTabSz="906463" eaLnBrk="0" hangingPunct="0">
              <a:spcBef>
                <a:spcPct val="30000"/>
              </a:spcBef>
              <a:defRPr sz="1200">
                <a:solidFill>
                  <a:srgbClr val="000000"/>
                </a:solidFill>
                <a:latin typeface="Times New Roman" pitchFamily="16" charset="0"/>
              </a:defRPr>
            </a:lvl4pPr>
            <a:lvl5pPr algn="l" defTabSz="906463" eaLnBrk="0" hangingPunct="0">
              <a:spcBef>
                <a:spcPct val="30000"/>
              </a:spcBef>
              <a:defRPr sz="1200">
                <a:solidFill>
                  <a:srgbClr val="000000"/>
                </a:solidFill>
                <a:latin typeface="Times New Roman" pitchFamily="16" charset="0"/>
              </a:defRPr>
            </a:lvl5pPr>
            <a:lvl6pPr marL="25146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6pPr>
            <a:lvl7pPr marL="29718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7pPr>
            <a:lvl8pPr marL="34290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8pPr>
            <a:lvl9pPr marL="38862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9pPr>
          </a:lstStyle>
          <a:p>
            <a:pPr algn="r" eaLnBrk="1" hangingPunct="1">
              <a:spcBef>
                <a:spcPct val="0"/>
              </a:spcBef>
            </a:pPr>
            <a:fld id="{A0394F64-0B0F-44FA-96DE-02C82AA58B2D}" type="slidenum">
              <a:rPr kumimoji="1" lang="en-US" altLang="ja-JP">
                <a:solidFill>
                  <a:schemeClr val="tx1"/>
                </a:solidFill>
                <a:latin typeface="Arial" charset="0"/>
              </a:rPr>
              <a:pPr algn="r" eaLnBrk="1" hangingPunct="1">
                <a:spcBef>
                  <a:spcPct val="0"/>
                </a:spcBef>
              </a:pPr>
              <a:t>36</a:t>
            </a:fld>
            <a:endParaRPr kumimoji="1" lang="en-US" altLang="ja-JP" dirty="0">
              <a:solidFill>
                <a:schemeClr val="tx1"/>
              </a:solidFill>
              <a:latin typeface="Arial" charset="0"/>
            </a:endParaRPr>
          </a:p>
        </p:txBody>
      </p:sp>
      <p:sp>
        <p:nvSpPr>
          <p:cNvPr id="50179" name="Rectangle 2">
            <a:extLst>
              <a:ext uri="{FF2B5EF4-FFF2-40B4-BE49-F238E27FC236}">
                <a16:creationId xmlns:a16="http://schemas.microsoft.com/office/drawing/2014/main" id="{122B4551-BA19-1088-87C6-5E4DDF69F1DC}"/>
              </a:ext>
            </a:extLst>
          </p:cNvPr>
          <p:cNvSpPr>
            <a:spLocks noGrp="1" noRot="1" noChangeAspect="1" noChangeArrowheads="1" noTextEdit="1"/>
          </p:cNvSpPr>
          <p:nvPr>
            <p:ph type="sldImg"/>
          </p:nvPr>
        </p:nvSpPr>
        <p:spPr>
          <a:xfrm>
            <a:off x="-217488" y="811213"/>
            <a:ext cx="7199313" cy="4049712"/>
          </a:xfrm>
          <a:ln/>
        </p:spPr>
      </p:sp>
      <p:sp>
        <p:nvSpPr>
          <p:cNvPr id="50180" name="Rectangle 3">
            <a:extLst>
              <a:ext uri="{FF2B5EF4-FFF2-40B4-BE49-F238E27FC236}">
                <a16:creationId xmlns:a16="http://schemas.microsoft.com/office/drawing/2014/main" id="{BFB130FE-4957-7D97-4439-9658ECB103B0}"/>
              </a:ext>
            </a:extLst>
          </p:cNvPr>
          <p:cNvSpPr>
            <a:spLocks noGrp="1" noChangeArrowheads="1"/>
          </p:cNvSpPr>
          <p:nvPr>
            <p:ph type="body" idx="1"/>
          </p:nvPr>
        </p:nvSpPr>
        <p:spPr>
          <a:xfrm>
            <a:off x="677571" y="5131876"/>
            <a:ext cx="5401639" cy="4860958"/>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a:ea typeface="ＭＳ Ｐ明朝" charset="-128"/>
            </a:endParaRPr>
          </a:p>
        </p:txBody>
      </p:sp>
    </p:spTree>
    <p:extLst>
      <p:ext uri="{BB962C8B-B14F-4D97-AF65-F5344CB8AC3E}">
        <p14:creationId xmlns:p14="http://schemas.microsoft.com/office/powerpoint/2010/main" val="38835101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59780-81B0-D0FB-5631-A4BB8EA48E0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42A7A80-B9EE-F8E3-0F2D-9BA5221F011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3834B36-6F41-A09B-78DE-210FE19C95AB}"/>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9138341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9542942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Rot="1" noChangeAspect="1" noChangeArrowheads="1" noTextEdit="1"/>
          </p:cNvSpPr>
          <p:nvPr>
            <p:ph type="sldImg"/>
          </p:nvPr>
        </p:nvSpPr>
        <p:spPr>
          <a:xfrm>
            <a:off x="-555625" y="884238"/>
            <a:ext cx="7816850" cy="4397375"/>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a:ea typeface="ＭＳ Ｐ明朝" charset="-128"/>
            </a:endParaRPr>
          </a:p>
        </p:txBody>
      </p:sp>
    </p:spTree>
    <p:extLst>
      <p:ext uri="{BB962C8B-B14F-4D97-AF65-F5344CB8AC3E}">
        <p14:creationId xmlns:p14="http://schemas.microsoft.com/office/powerpoint/2010/main" val="2552421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Rot="1" noChangeAspect="1" noChangeArrowheads="1" noTextEdit="1"/>
          </p:cNvSpPr>
          <p:nvPr>
            <p:ph type="sldImg"/>
          </p:nvPr>
        </p:nvSpPr>
        <p:spPr>
          <a:xfrm>
            <a:off x="-217488" y="812800"/>
            <a:ext cx="7194551" cy="4046538"/>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a:ea typeface="ＭＳ Ｐ明朝" charset="-128"/>
            </a:endParaRPr>
          </a:p>
        </p:txBody>
      </p:sp>
    </p:spTree>
    <p:extLst>
      <p:ext uri="{BB962C8B-B14F-4D97-AF65-F5344CB8AC3E}">
        <p14:creationId xmlns:p14="http://schemas.microsoft.com/office/powerpoint/2010/main" val="40173433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6DA7E-FCAB-1E47-3CF2-D1942285B91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7AB403D-4A5F-5F21-F370-AF69A6E854B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2CBAE85-8C01-A6CF-C54C-100F96B2AF9A}"/>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5581854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79821-B64A-2043-6F07-729683F5083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91961D7-ABEE-4CA3-D692-7E7502E76C6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253AA6D-0B5B-8AC7-920C-2FB5B4381054}"/>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1788675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79821-B64A-2043-6F07-729683F5083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91961D7-ABEE-4CA3-D692-7E7502E76C6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253AA6D-0B5B-8AC7-920C-2FB5B4381054}"/>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7065526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ED0FD-4248-3B1F-3B24-69651D5D2E1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3F750CD-4BD5-74FC-949F-18A2D7A58F9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1A9C7CC-D70E-A3FD-636D-6D09BFF21EF5}"/>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41708376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6917659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79821-B64A-2043-6F07-729683F5083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91961D7-ABEE-4CA3-D692-7E7502E76C6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253AA6D-0B5B-8AC7-920C-2FB5B4381054}"/>
              </a:ext>
            </a:extLst>
          </p:cNvPr>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5835039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txBox="1">
            <a:spLocks noGrp="1" noChangeArrowheads="1"/>
          </p:cNvSpPr>
          <p:nvPr/>
        </p:nvSpPr>
        <p:spPr bwMode="auto">
          <a:xfrm>
            <a:off x="5630286" y="6465810"/>
            <a:ext cx="4306737" cy="340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nchor="b"/>
          <a:lstStyle>
            <a:lvl1pPr algn="l" defTabSz="906463" eaLnBrk="0" hangingPunct="0">
              <a:spcBef>
                <a:spcPct val="30000"/>
              </a:spcBef>
              <a:defRPr sz="1200">
                <a:solidFill>
                  <a:srgbClr val="000000"/>
                </a:solidFill>
                <a:latin typeface="Times New Roman" pitchFamily="16" charset="0"/>
              </a:defRPr>
            </a:lvl1pPr>
            <a:lvl2pPr algn="l" defTabSz="906463" eaLnBrk="0" hangingPunct="0">
              <a:spcBef>
                <a:spcPct val="30000"/>
              </a:spcBef>
              <a:defRPr sz="1200">
                <a:solidFill>
                  <a:srgbClr val="000000"/>
                </a:solidFill>
                <a:latin typeface="Times New Roman" pitchFamily="16" charset="0"/>
              </a:defRPr>
            </a:lvl2pPr>
            <a:lvl3pPr algn="l" defTabSz="906463" eaLnBrk="0" hangingPunct="0">
              <a:spcBef>
                <a:spcPct val="30000"/>
              </a:spcBef>
              <a:defRPr sz="1200">
                <a:solidFill>
                  <a:srgbClr val="000000"/>
                </a:solidFill>
                <a:latin typeface="Times New Roman" pitchFamily="16" charset="0"/>
              </a:defRPr>
            </a:lvl3pPr>
            <a:lvl4pPr algn="l" defTabSz="906463" eaLnBrk="0" hangingPunct="0">
              <a:spcBef>
                <a:spcPct val="30000"/>
              </a:spcBef>
              <a:defRPr sz="1200">
                <a:solidFill>
                  <a:srgbClr val="000000"/>
                </a:solidFill>
                <a:latin typeface="Times New Roman" pitchFamily="16" charset="0"/>
              </a:defRPr>
            </a:lvl4pPr>
            <a:lvl5pPr algn="l" defTabSz="906463" eaLnBrk="0" hangingPunct="0">
              <a:spcBef>
                <a:spcPct val="30000"/>
              </a:spcBef>
              <a:defRPr sz="1200">
                <a:solidFill>
                  <a:srgbClr val="000000"/>
                </a:solidFill>
                <a:latin typeface="Times New Roman" pitchFamily="16" charset="0"/>
              </a:defRPr>
            </a:lvl5pPr>
            <a:lvl6pPr marL="25146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6pPr>
            <a:lvl7pPr marL="29718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7pPr>
            <a:lvl8pPr marL="34290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8pPr>
            <a:lvl9pPr marL="38862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9pPr>
          </a:lstStyle>
          <a:p>
            <a:pPr algn="r" eaLnBrk="1" hangingPunct="1">
              <a:spcBef>
                <a:spcPct val="0"/>
              </a:spcBef>
            </a:pPr>
            <a:fld id="{D48875C2-A9E5-4665-BF49-3006D396299E}" type="slidenum">
              <a:rPr kumimoji="1" lang="en-US" altLang="ja-JP">
                <a:solidFill>
                  <a:schemeClr val="tx1"/>
                </a:solidFill>
                <a:latin typeface="Arial" charset="0"/>
              </a:rPr>
              <a:pPr algn="r" eaLnBrk="1" hangingPunct="1">
                <a:spcBef>
                  <a:spcPct val="0"/>
                </a:spcBef>
              </a:pPr>
              <a:t>47</a:t>
            </a:fld>
            <a:endParaRPr kumimoji="1" lang="en-US" altLang="ja-JP">
              <a:solidFill>
                <a:schemeClr val="tx1"/>
              </a:solidFill>
              <a:latin typeface="Arial" charset="0"/>
            </a:endParaRPr>
          </a:p>
        </p:txBody>
      </p:sp>
      <p:sp>
        <p:nvSpPr>
          <p:cNvPr id="51203" name="Rectangle 2"/>
          <p:cNvSpPr>
            <a:spLocks noGrp="1" noRot="1" noChangeAspect="1" noChangeArrowheads="1" noTextEdit="1"/>
          </p:cNvSpPr>
          <p:nvPr>
            <p:ph type="sldImg"/>
          </p:nvPr>
        </p:nvSpPr>
        <p:spPr>
          <a:xfrm>
            <a:off x="2708275" y="511175"/>
            <a:ext cx="4533900" cy="2551113"/>
          </a:xfrm>
          <a:ln/>
        </p:spPr>
      </p:sp>
      <p:sp>
        <p:nvSpPr>
          <p:cNvPr id="51204" name="Rectangle 3"/>
          <p:cNvSpPr>
            <a:spLocks noGrp="1" noChangeArrowheads="1"/>
          </p:cNvSpPr>
          <p:nvPr>
            <p:ph type="body" idx="1"/>
          </p:nvPr>
        </p:nvSpPr>
        <p:spPr>
          <a:xfrm>
            <a:off x="996718" y="3233449"/>
            <a:ext cx="7945907" cy="3062751"/>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ea typeface="ＭＳ Ｐ明朝"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49</a:t>
            </a:fld>
            <a:endParaRPr kumimoji="1" lang="ja-JP" altLang="en-US" dirty="0"/>
          </a:p>
        </p:txBody>
      </p:sp>
    </p:spTree>
    <p:extLst>
      <p:ext uri="{BB962C8B-B14F-4D97-AF65-F5344CB8AC3E}">
        <p14:creationId xmlns:p14="http://schemas.microsoft.com/office/powerpoint/2010/main" val="17010429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50</a:t>
            </a:fld>
            <a:endParaRPr kumimoji="1" lang="ja-JP" altLang="en-US" dirty="0"/>
          </a:p>
        </p:txBody>
      </p:sp>
    </p:spTree>
    <p:extLst>
      <p:ext uri="{BB962C8B-B14F-4D97-AF65-F5344CB8AC3E}">
        <p14:creationId xmlns:p14="http://schemas.microsoft.com/office/powerpoint/2010/main" val="11757346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51</a:t>
            </a:fld>
            <a:endParaRPr kumimoji="1" lang="ja-JP" altLang="en-US" dirty="0"/>
          </a:p>
        </p:txBody>
      </p:sp>
    </p:spTree>
    <p:extLst>
      <p:ext uri="{BB962C8B-B14F-4D97-AF65-F5344CB8AC3E}">
        <p14:creationId xmlns:p14="http://schemas.microsoft.com/office/powerpoint/2010/main" val="3645941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8</a:t>
            </a:fld>
            <a:endParaRPr kumimoji="1" lang="ja-JP" altLang="en-US" dirty="0"/>
          </a:p>
        </p:txBody>
      </p:sp>
    </p:spTree>
    <p:extLst>
      <p:ext uri="{BB962C8B-B14F-4D97-AF65-F5344CB8AC3E}">
        <p14:creationId xmlns:p14="http://schemas.microsoft.com/office/powerpoint/2010/main" val="10590698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52</a:t>
            </a:fld>
            <a:endParaRPr kumimoji="1" lang="ja-JP" altLang="en-US" dirty="0"/>
          </a:p>
        </p:txBody>
      </p:sp>
    </p:spTree>
    <p:extLst>
      <p:ext uri="{BB962C8B-B14F-4D97-AF65-F5344CB8AC3E}">
        <p14:creationId xmlns:p14="http://schemas.microsoft.com/office/powerpoint/2010/main" val="33734349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53</a:t>
            </a:fld>
            <a:endParaRPr kumimoji="1" lang="ja-JP" altLang="en-US" dirty="0"/>
          </a:p>
        </p:txBody>
      </p:sp>
    </p:spTree>
    <p:extLst>
      <p:ext uri="{BB962C8B-B14F-4D97-AF65-F5344CB8AC3E}">
        <p14:creationId xmlns:p14="http://schemas.microsoft.com/office/powerpoint/2010/main" val="31886986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54</a:t>
            </a:fld>
            <a:endParaRPr kumimoji="1" lang="ja-JP" altLang="en-US" dirty="0"/>
          </a:p>
        </p:txBody>
      </p:sp>
    </p:spTree>
    <p:extLst>
      <p:ext uri="{BB962C8B-B14F-4D97-AF65-F5344CB8AC3E}">
        <p14:creationId xmlns:p14="http://schemas.microsoft.com/office/powerpoint/2010/main" val="14827575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55</a:t>
            </a:fld>
            <a:endParaRPr kumimoji="1" lang="ja-JP" altLang="en-US" dirty="0"/>
          </a:p>
        </p:txBody>
      </p:sp>
    </p:spTree>
    <p:extLst>
      <p:ext uri="{BB962C8B-B14F-4D97-AF65-F5344CB8AC3E}">
        <p14:creationId xmlns:p14="http://schemas.microsoft.com/office/powerpoint/2010/main" val="1197379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Rot="1" noChangeAspect="1" noChangeArrowheads="1" noTextEdit="1"/>
          </p:cNvSpPr>
          <p:nvPr>
            <p:ph type="sldImg"/>
          </p:nvPr>
        </p:nvSpPr>
        <p:spPr>
          <a:xfrm>
            <a:off x="-217488" y="812800"/>
            <a:ext cx="7194551" cy="4046538"/>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ea typeface="ＭＳ Ｐ明朝" charset="-128"/>
            </a:endParaRPr>
          </a:p>
        </p:txBody>
      </p:sp>
    </p:spTree>
    <p:extLst>
      <p:ext uri="{BB962C8B-B14F-4D97-AF65-F5344CB8AC3E}">
        <p14:creationId xmlns:p14="http://schemas.microsoft.com/office/powerpoint/2010/main" val="155869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Rot="1" noChangeAspect="1" noChangeArrowheads="1" noTextEdit="1"/>
          </p:cNvSpPr>
          <p:nvPr>
            <p:ph type="sldImg"/>
          </p:nvPr>
        </p:nvSpPr>
        <p:spPr>
          <a:xfrm>
            <a:off x="-217488" y="812800"/>
            <a:ext cx="7194551" cy="4046538"/>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ea typeface="ＭＳ Ｐ明朝" charset="-128"/>
            </a:endParaRPr>
          </a:p>
        </p:txBody>
      </p:sp>
    </p:spTree>
    <p:extLst>
      <p:ext uri="{BB962C8B-B14F-4D97-AF65-F5344CB8AC3E}">
        <p14:creationId xmlns:p14="http://schemas.microsoft.com/office/powerpoint/2010/main" val="760220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11</a:t>
            </a:fld>
            <a:endParaRPr kumimoji="1" lang="ja-JP" altLang="en-US" dirty="0"/>
          </a:p>
        </p:txBody>
      </p:sp>
    </p:spTree>
    <p:extLst>
      <p:ext uri="{BB962C8B-B14F-4D97-AF65-F5344CB8AC3E}">
        <p14:creationId xmlns:p14="http://schemas.microsoft.com/office/powerpoint/2010/main" val="110882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12</a:t>
            </a:fld>
            <a:endParaRPr kumimoji="1" lang="ja-JP" altLang="en-US" dirty="0"/>
          </a:p>
        </p:txBody>
      </p:sp>
    </p:spTree>
    <p:extLst>
      <p:ext uri="{BB962C8B-B14F-4D97-AF65-F5344CB8AC3E}">
        <p14:creationId xmlns:p14="http://schemas.microsoft.com/office/powerpoint/2010/main" val="3925921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07631" indent="-207631" algn="l" defTabSz="877850" eaLnBrk="0" hangingPunct="0">
              <a:spcBef>
                <a:spcPct val="30000"/>
              </a:spcBef>
              <a:tabLst>
                <a:tab pos="696172" algn="l"/>
                <a:tab pos="1392345" algn="l"/>
                <a:tab pos="2088517" algn="l"/>
                <a:tab pos="2784691" algn="l"/>
              </a:tabLst>
              <a:defRPr sz="1200">
                <a:solidFill>
                  <a:srgbClr val="000000"/>
                </a:solidFill>
                <a:latin typeface="Times New Roman" pitchFamily="16" charset="0"/>
              </a:defRPr>
            </a:lvl1pPr>
            <a:lvl2pPr marL="720601" indent="-276332" algn="l" defTabSz="877850" eaLnBrk="0" hangingPunct="0">
              <a:spcBef>
                <a:spcPct val="30000"/>
              </a:spcBef>
              <a:tabLst>
                <a:tab pos="696172" algn="l"/>
                <a:tab pos="1392345" algn="l"/>
                <a:tab pos="2088517" algn="l"/>
                <a:tab pos="2784691" algn="l"/>
              </a:tabLst>
              <a:defRPr sz="1200">
                <a:solidFill>
                  <a:srgbClr val="000000"/>
                </a:solidFill>
                <a:latin typeface="Times New Roman" pitchFamily="16" charset="0"/>
              </a:defRPr>
            </a:lvl2pPr>
            <a:lvl3pPr marL="1108380" indent="-221370" algn="l" defTabSz="877850" eaLnBrk="0" hangingPunct="0">
              <a:spcBef>
                <a:spcPct val="30000"/>
              </a:spcBef>
              <a:tabLst>
                <a:tab pos="696172" algn="l"/>
                <a:tab pos="1392345" algn="l"/>
                <a:tab pos="2088517" algn="l"/>
                <a:tab pos="2784691" algn="l"/>
              </a:tabLst>
              <a:defRPr sz="1200">
                <a:solidFill>
                  <a:srgbClr val="000000"/>
                </a:solidFill>
                <a:latin typeface="Times New Roman" pitchFamily="16" charset="0"/>
              </a:defRPr>
            </a:lvl3pPr>
            <a:lvl4pPr marL="1551121" indent="-221370" algn="l" defTabSz="877850" eaLnBrk="0" hangingPunct="0">
              <a:spcBef>
                <a:spcPct val="30000"/>
              </a:spcBef>
              <a:tabLst>
                <a:tab pos="696172" algn="l"/>
                <a:tab pos="1392345" algn="l"/>
                <a:tab pos="2088517" algn="l"/>
                <a:tab pos="2784691" algn="l"/>
              </a:tabLst>
              <a:defRPr sz="1200">
                <a:solidFill>
                  <a:srgbClr val="000000"/>
                </a:solidFill>
                <a:latin typeface="Times New Roman" pitchFamily="16" charset="0"/>
              </a:defRPr>
            </a:lvl4pPr>
            <a:lvl5pPr marL="1995390" indent="-221370" algn="l" defTabSz="877850" eaLnBrk="0" hangingPunct="0">
              <a:spcBef>
                <a:spcPct val="30000"/>
              </a:spcBef>
              <a:tabLst>
                <a:tab pos="696172" algn="l"/>
                <a:tab pos="1392345" algn="l"/>
                <a:tab pos="2088517" algn="l"/>
                <a:tab pos="2784691" algn="l"/>
              </a:tabLst>
              <a:defRPr sz="1200">
                <a:solidFill>
                  <a:srgbClr val="000000"/>
                </a:solidFill>
                <a:latin typeface="Times New Roman" pitchFamily="16" charset="0"/>
              </a:defRPr>
            </a:lvl5pPr>
            <a:lvl6pPr marL="2435077" indent="-221370" defTabSz="877850" eaLnBrk="0" fontAlgn="base" hangingPunct="0">
              <a:spcBef>
                <a:spcPct val="30000"/>
              </a:spcBef>
              <a:spcAft>
                <a:spcPct val="0"/>
              </a:spcAft>
              <a:buClr>
                <a:srgbClr val="000000"/>
              </a:buClr>
              <a:buSzPct val="100000"/>
              <a:buFont typeface="Times New Roman" pitchFamily="16" charset="0"/>
              <a:tabLst>
                <a:tab pos="696172" algn="l"/>
                <a:tab pos="1392345" algn="l"/>
                <a:tab pos="2088517" algn="l"/>
                <a:tab pos="2784691" algn="l"/>
              </a:tabLst>
              <a:defRPr sz="1200">
                <a:solidFill>
                  <a:srgbClr val="000000"/>
                </a:solidFill>
                <a:latin typeface="Times New Roman" pitchFamily="16" charset="0"/>
              </a:defRPr>
            </a:lvl6pPr>
            <a:lvl7pPr marL="2874766" indent="-221370" defTabSz="877850" eaLnBrk="0" fontAlgn="base" hangingPunct="0">
              <a:spcBef>
                <a:spcPct val="30000"/>
              </a:spcBef>
              <a:spcAft>
                <a:spcPct val="0"/>
              </a:spcAft>
              <a:buClr>
                <a:srgbClr val="000000"/>
              </a:buClr>
              <a:buSzPct val="100000"/>
              <a:buFont typeface="Times New Roman" pitchFamily="16" charset="0"/>
              <a:tabLst>
                <a:tab pos="696172" algn="l"/>
                <a:tab pos="1392345" algn="l"/>
                <a:tab pos="2088517" algn="l"/>
                <a:tab pos="2784691" algn="l"/>
              </a:tabLst>
              <a:defRPr sz="1200">
                <a:solidFill>
                  <a:srgbClr val="000000"/>
                </a:solidFill>
                <a:latin typeface="Times New Roman" pitchFamily="16" charset="0"/>
              </a:defRPr>
            </a:lvl7pPr>
            <a:lvl8pPr marL="3314453" indent="-221370" defTabSz="877850" eaLnBrk="0" fontAlgn="base" hangingPunct="0">
              <a:spcBef>
                <a:spcPct val="30000"/>
              </a:spcBef>
              <a:spcAft>
                <a:spcPct val="0"/>
              </a:spcAft>
              <a:buClr>
                <a:srgbClr val="000000"/>
              </a:buClr>
              <a:buSzPct val="100000"/>
              <a:buFont typeface="Times New Roman" pitchFamily="16" charset="0"/>
              <a:tabLst>
                <a:tab pos="696172" algn="l"/>
                <a:tab pos="1392345" algn="l"/>
                <a:tab pos="2088517" algn="l"/>
                <a:tab pos="2784691" algn="l"/>
              </a:tabLst>
              <a:defRPr sz="1200">
                <a:solidFill>
                  <a:srgbClr val="000000"/>
                </a:solidFill>
                <a:latin typeface="Times New Roman" pitchFamily="16" charset="0"/>
              </a:defRPr>
            </a:lvl8pPr>
            <a:lvl9pPr marL="3754141" indent="-221370" defTabSz="877850" eaLnBrk="0" fontAlgn="base" hangingPunct="0">
              <a:spcBef>
                <a:spcPct val="30000"/>
              </a:spcBef>
              <a:spcAft>
                <a:spcPct val="0"/>
              </a:spcAft>
              <a:buClr>
                <a:srgbClr val="000000"/>
              </a:buClr>
              <a:buSzPct val="100000"/>
              <a:buFont typeface="Times New Roman" pitchFamily="16" charset="0"/>
              <a:tabLst>
                <a:tab pos="696172" algn="l"/>
                <a:tab pos="1392345" algn="l"/>
                <a:tab pos="2088517" algn="l"/>
                <a:tab pos="2784691" algn="l"/>
              </a:tabLst>
              <a:defRPr sz="1200">
                <a:solidFill>
                  <a:srgbClr val="000000"/>
                </a:solidFill>
                <a:latin typeface="Times New Roman" pitchFamily="16" charset="0"/>
              </a:defRPr>
            </a:lvl9pPr>
          </a:lstStyle>
          <a:p>
            <a:pPr algn="r" eaLnBrk="1" hangingPunct="1">
              <a:spcBef>
                <a:spcPct val="0"/>
              </a:spcBef>
            </a:pPr>
            <a:fld id="{7B7D0DB0-2704-4E11-B7A0-3C7BCFDABDEC}" type="slidenum">
              <a:rPr kumimoji="1" lang="en-US" altLang="ja-JP">
                <a:solidFill>
                  <a:schemeClr val="tx1"/>
                </a:solidFill>
                <a:latin typeface="Arial" charset="0"/>
                <a:ea typeface="ＭＳ Ｐゴシック" charset="-128"/>
              </a:rPr>
              <a:pPr algn="r" eaLnBrk="1" hangingPunct="1">
                <a:spcBef>
                  <a:spcPct val="0"/>
                </a:spcBef>
              </a:pPr>
              <a:t>13</a:t>
            </a:fld>
            <a:endParaRPr kumimoji="1" lang="en-US" altLang="ja-JP">
              <a:solidFill>
                <a:schemeClr val="tx1"/>
              </a:solidFill>
              <a:latin typeface="Arial" charset="0"/>
              <a:ea typeface="ＭＳ Ｐゴシック" charset="-128"/>
            </a:endParaRPr>
          </a:p>
        </p:txBody>
      </p:sp>
      <p:sp>
        <p:nvSpPr>
          <p:cNvPr id="41987" name="Rectangle 2"/>
          <p:cNvSpPr>
            <a:spLocks noGrp="1" noRot="1" noChangeAspect="1" noChangeArrowheads="1" noTextEdit="1"/>
          </p:cNvSpPr>
          <p:nvPr>
            <p:ph type="sldImg"/>
          </p:nvPr>
        </p:nvSpPr>
        <p:spPr>
          <a:xfrm>
            <a:off x="42863" y="722313"/>
            <a:ext cx="6403975" cy="3603625"/>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ea typeface="ＭＳ Ｐ明朝" charset="-128"/>
            </a:endParaRPr>
          </a:p>
        </p:txBody>
      </p:sp>
    </p:spTree>
    <p:extLst>
      <p:ext uri="{BB962C8B-B14F-4D97-AF65-F5344CB8AC3E}">
        <p14:creationId xmlns:p14="http://schemas.microsoft.com/office/powerpoint/2010/main" val="9528511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DE557C-268C-4DEC-969E-95CC65BA530A}"/>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5304DF42-5CA2-49CA-9090-D0CEC6A7D3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EF89F2AE-96EC-45B0-9D81-2DFC56007C74}"/>
              </a:ext>
            </a:extLst>
          </p:cNvPr>
          <p:cNvSpPr>
            <a:spLocks noGrp="1"/>
          </p:cNvSpPr>
          <p:nvPr>
            <p:ph type="dt" sz="half" idx="10"/>
          </p:nvPr>
        </p:nvSpPr>
        <p:spPr/>
        <p:txBody>
          <a:bodyPr/>
          <a:lstStyle/>
          <a:p>
            <a:fld id="{42EDEE9F-28ED-48F8-8389-A6813D8FF8D2}" type="datetimeFigureOut">
              <a:rPr kumimoji="1" lang="ja-JP" altLang="en-US" smtClean="0"/>
              <a:t>2025/8/1</a:t>
            </a:fld>
            <a:endParaRPr kumimoji="1" lang="ja-JP" altLang="en-US"/>
          </a:p>
        </p:txBody>
      </p:sp>
      <p:sp>
        <p:nvSpPr>
          <p:cNvPr id="5" name="フッター プレースホルダー 4">
            <a:extLst>
              <a:ext uri="{FF2B5EF4-FFF2-40B4-BE49-F238E27FC236}">
                <a16:creationId xmlns:a16="http://schemas.microsoft.com/office/drawing/2014/main" id="{F91D110D-0699-4B8E-9AE3-9E09685A6C9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1842A94-F8BF-4CE4-BD4D-5D26ACAC0751}"/>
              </a:ext>
            </a:extLst>
          </p:cNvPr>
          <p:cNvSpPr>
            <a:spLocks noGrp="1"/>
          </p:cNvSpPr>
          <p:nvPr>
            <p:ph type="sldNum" sz="quarter" idx="12"/>
          </p:nvPr>
        </p:nvSpPr>
        <p:spPr/>
        <p:txBody>
          <a:bodyPr/>
          <a:lstStyle/>
          <a:p>
            <a:fld id="{6890B04D-50DF-4A0C-92B8-5CDA8FD37562}" type="slidenum">
              <a:rPr kumimoji="1" lang="ja-JP" altLang="en-US" smtClean="0"/>
              <a:t>‹#›</a:t>
            </a:fld>
            <a:endParaRPr kumimoji="1" lang="ja-JP" altLang="en-US"/>
          </a:p>
        </p:txBody>
      </p:sp>
    </p:spTree>
    <p:extLst>
      <p:ext uri="{BB962C8B-B14F-4D97-AF65-F5344CB8AC3E}">
        <p14:creationId xmlns:p14="http://schemas.microsoft.com/office/powerpoint/2010/main" val="2163991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30B531-BD64-4D31-83C4-F388BFAAAA20}"/>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CA2CF03-AD33-4E2F-BD0A-49AC92D3868F}"/>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A0D60FE-AF9B-4012-9C61-93201F70E207}"/>
              </a:ext>
            </a:extLst>
          </p:cNvPr>
          <p:cNvSpPr>
            <a:spLocks noGrp="1"/>
          </p:cNvSpPr>
          <p:nvPr>
            <p:ph type="dt" sz="half" idx="10"/>
          </p:nvPr>
        </p:nvSpPr>
        <p:spPr/>
        <p:txBody>
          <a:bodyPr/>
          <a:lstStyle/>
          <a:p>
            <a:fld id="{42EDEE9F-28ED-48F8-8389-A6813D8FF8D2}" type="datetimeFigureOut">
              <a:rPr kumimoji="1" lang="ja-JP" altLang="en-US" smtClean="0"/>
              <a:t>2025/8/1</a:t>
            </a:fld>
            <a:endParaRPr kumimoji="1" lang="ja-JP" altLang="en-US"/>
          </a:p>
        </p:txBody>
      </p:sp>
      <p:sp>
        <p:nvSpPr>
          <p:cNvPr id="5" name="フッター プレースホルダー 4">
            <a:extLst>
              <a:ext uri="{FF2B5EF4-FFF2-40B4-BE49-F238E27FC236}">
                <a16:creationId xmlns:a16="http://schemas.microsoft.com/office/drawing/2014/main" id="{05725BE9-4FEC-4D8D-8F6B-5097A10F649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5EED59E-A095-46D2-A2BC-7AD639251E36}"/>
              </a:ext>
            </a:extLst>
          </p:cNvPr>
          <p:cNvSpPr>
            <a:spLocks noGrp="1"/>
          </p:cNvSpPr>
          <p:nvPr>
            <p:ph type="sldNum" sz="quarter" idx="12"/>
          </p:nvPr>
        </p:nvSpPr>
        <p:spPr/>
        <p:txBody>
          <a:bodyPr/>
          <a:lstStyle/>
          <a:p>
            <a:fld id="{6890B04D-50DF-4A0C-92B8-5CDA8FD37562}" type="slidenum">
              <a:rPr kumimoji="1" lang="ja-JP" altLang="en-US" smtClean="0"/>
              <a:t>‹#›</a:t>
            </a:fld>
            <a:endParaRPr kumimoji="1" lang="ja-JP" altLang="en-US"/>
          </a:p>
        </p:txBody>
      </p:sp>
    </p:spTree>
    <p:extLst>
      <p:ext uri="{BB962C8B-B14F-4D97-AF65-F5344CB8AC3E}">
        <p14:creationId xmlns:p14="http://schemas.microsoft.com/office/powerpoint/2010/main" val="1112146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E8FE8F53-9B2A-484D-9C59-32A5B7EFA69D}"/>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374E6CB-2843-4234-8698-F877B882CCBD}"/>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E37FD18-EDDB-4508-8F09-5D90A0718A41}"/>
              </a:ext>
            </a:extLst>
          </p:cNvPr>
          <p:cNvSpPr>
            <a:spLocks noGrp="1"/>
          </p:cNvSpPr>
          <p:nvPr>
            <p:ph type="dt" sz="half" idx="10"/>
          </p:nvPr>
        </p:nvSpPr>
        <p:spPr/>
        <p:txBody>
          <a:bodyPr/>
          <a:lstStyle/>
          <a:p>
            <a:fld id="{42EDEE9F-28ED-48F8-8389-A6813D8FF8D2}" type="datetimeFigureOut">
              <a:rPr kumimoji="1" lang="ja-JP" altLang="en-US" smtClean="0"/>
              <a:t>2025/8/1</a:t>
            </a:fld>
            <a:endParaRPr kumimoji="1" lang="ja-JP" altLang="en-US"/>
          </a:p>
        </p:txBody>
      </p:sp>
      <p:sp>
        <p:nvSpPr>
          <p:cNvPr id="5" name="フッター プレースホルダー 4">
            <a:extLst>
              <a:ext uri="{FF2B5EF4-FFF2-40B4-BE49-F238E27FC236}">
                <a16:creationId xmlns:a16="http://schemas.microsoft.com/office/drawing/2014/main" id="{1E224F50-3DD8-4FFA-BA5D-D93F3D6AFBA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BADD886-B7AA-4D33-AD18-8570F95A9A7E}"/>
              </a:ext>
            </a:extLst>
          </p:cNvPr>
          <p:cNvSpPr>
            <a:spLocks noGrp="1"/>
          </p:cNvSpPr>
          <p:nvPr>
            <p:ph type="sldNum" sz="quarter" idx="12"/>
          </p:nvPr>
        </p:nvSpPr>
        <p:spPr/>
        <p:txBody>
          <a:bodyPr/>
          <a:lstStyle/>
          <a:p>
            <a:fld id="{6890B04D-50DF-4A0C-92B8-5CDA8FD37562}" type="slidenum">
              <a:rPr kumimoji="1" lang="ja-JP" altLang="en-US" smtClean="0"/>
              <a:t>‹#›</a:t>
            </a:fld>
            <a:endParaRPr kumimoji="1" lang="ja-JP" altLang="en-US"/>
          </a:p>
        </p:txBody>
      </p:sp>
    </p:spTree>
    <p:extLst>
      <p:ext uri="{BB962C8B-B14F-4D97-AF65-F5344CB8AC3E}">
        <p14:creationId xmlns:p14="http://schemas.microsoft.com/office/powerpoint/2010/main" val="26861652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609600" y="274640"/>
            <a:ext cx="109728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日付プレースホルダ 3"/>
          <p:cNvSpPr>
            <a:spLocks noGrp="1"/>
          </p:cNvSpPr>
          <p:nvPr>
            <p:ph type="dt" sz="half" idx="10"/>
          </p:nvPr>
        </p:nvSpPr>
        <p:spPr>
          <a:xfrm>
            <a:off x="609600" y="6356352"/>
            <a:ext cx="2844800" cy="365125"/>
          </a:xfrm>
          <a:prstGeom prst="rect">
            <a:avLst/>
          </a:prstGeom>
        </p:spPr>
        <p:txBody>
          <a:bodyPr/>
          <a:lstStyle>
            <a:lvl1pPr>
              <a:defRPr/>
            </a:lvl1pPr>
          </a:lstStyle>
          <a:p>
            <a:pPr>
              <a:defRPr/>
            </a:pPr>
            <a:endParaRPr lang="en-US" altLang="ja-JP"/>
          </a:p>
        </p:txBody>
      </p:sp>
      <p:sp>
        <p:nvSpPr>
          <p:cNvPr id="4" name="フッター プレースホルダ 4"/>
          <p:cNvSpPr>
            <a:spLocks noGrp="1"/>
          </p:cNvSpPr>
          <p:nvPr>
            <p:ph type="ftr" sz="quarter" idx="11"/>
          </p:nvPr>
        </p:nvSpPr>
        <p:spPr>
          <a:xfrm>
            <a:off x="4165600" y="6356352"/>
            <a:ext cx="3860800" cy="365125"/>
          </a:xfrm>
          <a:prstGeom prst="rect">
            <a:avLst/>
          </a:prstGeom>
        </p:spPr>
        <p:txBody>
          <a:bodyPr/>
          <a:lstStyle>
            <a:lvl1pPr>
              <a:defRPr/>
            </a:lvl1pPr>
          </a:lstStyle>
          <a:p>
            <a:pPr>
              <a:defRPr/>
            </a:pPr>
            <a:endParaRPr lang="en-US" altLang="ja-JP"/>
          </a:p>
        </p:txBody>
      </p:sp>
      <p:sp>
        <p:nvSpPr>
          <p:cNvPr id="5" name="スライド番号プレースホルダ 5"/>
          <p:cNvSpPr>
            <a:spLocks noGrp="1"/>
          </p:cNvSpPr>
          <p:nvPr>
            <p:ph type="sldNum" sz="quarter" idx="12"/>
          </p:nvPr>
        </p:nvSpPr>
        <p:spPr/>
        <p:txBody>
          <a:bodyPr/>
          <a:lstStyle>
            <a:lvl1pPr>
              <a:defRPr/>
            </a:lvl1pPr>
          </a:lstStyle>
          <a:p>
            <a:pPr>
              <a:defRPr/>
            </a:pPr>
            <a:fld id="{4C4AE124-F07C-4949-85EC-055B3F0DE189}" type="slidenum">
              <a:rPr lang="en-US" altLang="ja-JP"/>
              <a:pPr>
                <a:defRPr/>
              </a:pPr>
              <a:t>‹#›</a:t>
            </a:fld>
            <a:endParaRPr lang="en-US" altLang="ja-JP"/>
          </a:p>
        </p:txBody>
      </p:sp>
    </p:spTree>
    <p:extLst>
      <p:ext uri="{BB962C8B-B14F-4D97-AF65-F5344CB8AC3E}">
        <p14:creationId xmlns:p14="http://schemas.microsoft.com/office/powerpoint/2010/main" val="538200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3821F1A-48E4-4172-AE44-F73A51DB347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47DC0FC-BEE2-4E1D-91F3-4C6711F45EC8}"/>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9C6661F-85A6-4460-A04B-F0A6C9F0B43E}"/>
              </a:ext>
            </a:extLst>
          </p:cNvPr>
          <p:cNvSpPr>
            <a:spLocks noGrp="1"/>
          </p:cNvSpPr>
          <p:nvPr>
            <p:ph type="dt" sz="half" idx="10"/>
          </p:nvPr>
        </p:nvSpPr>
        <p:spPr/>
        <p:txBody>
          <a:bodyPr/>
          <a:lstStyle/>
          <a:p>
            <a:fld id="{42EDEE9F-28ED-48F8-8389-A6813D8FF8D2}" type="datetimeFigureOut">
              <a:rPr kumimoji="1" lang="ja-JP" altLang="en-US" smtClean="0"/>
              <a:t>2025/8/1</a:t>
            </a:fld>
            <a:endParaRPr kumimoji="1" lang="ja-JP" altLang="en-US"/>
          </a:p>
        </p:txBody>
      </p:sp>
      <p:sp>
        <p:nvSpPr>
          <p:cNvPr id="5" name="フッター プレースホルダー 4">
            <a:extLst>
              <a:ext uri="{FF2B5EF4-FFF2-40B4-BE49-F238E27FC236}">
                <a16:creationId xmlns:a16="http://schemas.microsoft.com/office/drawing/2014/main" id="{61E4FF5D-F838-4FB9-B386-D6E0E99936B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95C916B-EDAF-4030-BA12-F8C851E6AE81}"/>
              </a:ext>
            </a:extLst>
          </p:cNvPr>
          <p:cNvSpPr>
            <a:spLocks noGrp="1"/>
          </p:cNvSpPr>
          <p:nvPr>
            <p:ph type="sldNum" sz="quarter" idx="12"/>
          </p:nvPr>
        </p:nvSpPr>
        <p:spPr/>
        <p:txBody>
          <a:bodyPr/>
          <a:lstStyle/>
          <a:p>
            <a:fld id="{6890B04D-50DF-4A0C-92B8-5CDA8FD37562}" type="slidenum">
              <a:rPr kumimoji="1" lang="ja-JP" altLang="en-US" smtClean="0"/>
              <a:t>‹#›</a:t>
            </a:fld>
            <a:endParaRPr kumimoji="1" lang="ja-JP" altLang="en-US"/>
          </a:p>
        </p:txBody>
      </p:sp>
    </p:spTree>
    <p:extLst>
      <p:ext uri="{BB962C8B-B14F-4D97-AF65-F5344CB8AC3E}">
        <p14:creationId xmlns:p14="http://schemas.microsoft.com/office/powerpoint/2010/main" val="9468285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B2AA106-5CD2-47B0-A2F4-E363E732DE72}"/>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4368EB9-6B10-4A02-881F-245AF37275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29A54866-5F61-4D14-A5D5-FEE10FBE2339}"/>
              </a:ext>
            </a:extLst>
          </p:cNvPr>
          <p:cNvSpPr>
            <a:spLocks noGrp="1"/>
          </p:cNvSpPr>
          <p:nvPr>
            <p:ph type="dt" sz="half" idx="10"/>
          </p:nvPr>
        </p:nvSpPr>
        <p:spPr/>
        <p:txBody>
          <a:bodyPr/>
          <a:lstStyle/>
          <a:p>
            <a:fld id="{42EDEE9F-28ED-48F8-8389-A6813D8FF8D2}" type="datetimeFigureOut">
              <a:rPr kumimoji="1" lang="ja-JP" altLang="en-US" smtClean="0"/>
              <a:t>2025/8/1</a:t>
            </a:fld>
            <a:endParaRPr kumimoji="1" lang="ja-JP" altLang="en-US"/>
          </a:p>
        </p:txBody>
      </p:sp>
      <p:sp>
        <p:nvSpPr>
          <p:cNvPr id="5" name="フッター プレースホルダー 4">
            <a:extLst>
              <a:ext uri="{FF2B5EF4-FFF2-40B4-BE49-F238E27FC236}">
                <a16:creationId xmlns:a16="http://schemas.microsoft.com/office/drawing/2014/main" id="{35631C71-9B4A-49EC-A6BC-7E26275ED07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A9B9656-36FA-41C8-A00C-A813FD188E43}"/>
              </a:ext>
            </a:extLst>
          </p:cNvPr>
          <p:cNvSpPr>
            <a:spLocks noGrp="1"/>
          </p:cNvSpPr>
          <p:nvPr>
            <p:ph type="sldNum" sz="quarter" idx="12"/>
          </p:nvPr>
        </p:nvSpPr>
        <p:spPr/>
        <p:txBody>
          <a:bodyPr/>
          <a:lstStyle/>
          <a:p>
            <a:fld id="{6890B04D-50DF-4A0C-92B8-5CDA8FD37562}" type="slidenum">
              <a:rPr kumimoji="1" lang="ja-JP" altLang="en-US" smtClean="0"/>
              <a:t>‹#›</a:t>
            </a:fld>
            <a:endParaRPr kumimoji="1" lang="ja-JP" altLang="en-US"/>
          </a:p>
        </p:txBody>
      </p:sp>
    </p:spTree>
    <p:extLst>
      <p:ext uri="{BB962C8B-B14F-4D97-AF65-F5344CB8AC3E}">
        <p14:creationId xmlns:p14="http://schemas.microsoft.com/office/powerpoint/2010/main" val="3554494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07E8897-054D-4851-A7AC-B7B64FEF385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BB89DDB-EDA4-40CF-A222-23D1C8D1C55B}"/>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BB64B410-FFFE-456F-B2B6-BF4D8EC176B2}"/>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867F2885-F84D-4334-8DF6-D8E66B65A5EE}"/>
              </a:ext>
            </a:extLst>
          </p:cNvPr>
          <p:cNvSpPr>
            <a:spLocks noGrp="1"/>
          </p:cNvSpPr>
          <p:nvPr>
            <p:ph type="dt" sz="half" idx="10"/>
          </p:nvPr>
        </p:nvSpPr>
        <p:spPr/>
        <p:txBody>
          <a:bodyPr/>
          <a:lstStyle/>
          <a:p>
            <a:fld id="{42EDEE9F-28ED-48F8-8389-A6813D8FF8D2}" type="datetimeFigureOut">
              <a:rPr kumimoji="1" lang="ja-JP" altLang="en-US" smtClean="0"/>
              <a:t>2025/8/1</a:t>
            </a:fld>
            <a:endParaRPr kumimoji="1" lang="ja-JP" altLang="en-US"/>
          </a:p>
        </p:txBody>
      </p:sp>
      <p:sp>
        <p:nvSpPr>
          <p:cNvPr id="6" name="フッター プレースホルダー 5">
            <a:extLst>
              <a:ext uri="{FF2B5EF4-FFF2-40B4-BE49-F238E27FC236}">
                <a16:creationId xmlns:a16="http://schemas.microsoft.com/office/drawing/2014/main" id="{A0D9B468-C0C4-4730-A21A-A4A6B2B901A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1CFE8C2-E579-4D53-81F7-BC9B5033C949}"/>
              </a:ext>
            </a:extLst>
          </p:cNvPr>
          <p:cNvSpPr>
            <a:spLocks noGrp="1"/>
          </p:cNvSpPr>
          <p:nvPr>
            <p:ph type="sldNum" sz="quarter" idx="12"/>
          </p:nvPr>
        </p:nvSpPr>
        <p:spPr/>
        <p:txBody>
          <a:bodyPr/>
          <a:lstStyle/>
          <a:p>
            <a:fld id="{6890B04D-50DF-4A0C-92B8-5CDA8FD37562}" type="slidenum">
              <a:rPr kumimoji="1" lang="ja-JP" altLang="en-US" smtClean="0"/>
              <a:t>‹#›</a:t>
            </a:fld>
            <a:endParaRPr kumimoji="1" lang="ja-JP" altLang="en-US"/>
          </a:p>
        </p:txBody>
      </p:sp>
    </p:spTree>
    <p:extLst>
      <p:ext uri="{BB962C8B-B14F-4D97-AF65-F5344CB8AC3E}">
        <p14:creationId xmlns:p14="http://schemas.microsoft.com/office/powerpoint/2010/main" val="2995594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EF51D58-D2FB-4B18-924E-A418FA30B281}"/>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0D7355C-DC6D-49E2-B184-785DB80510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EB00537A-ADDF-44CC-A09B-282F01AA3B65}"/>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B7535529-2206-4513-9119-84CA763EAB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9D143762-5837-4892-9911-001B3EA9A460}"/>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ABA9185C-7104-45B7-857F-42957B5FAA77}"/>
              </a:ext>
            </a:extLst>
          </p:cNvPr>
          <p:cNvSpPr>
            <a:spLocks noGrp="1"/>
          </p:cNvSpPr>
          <p:nvPr>
            <p:ph type="dt" sz="half" idx="10"/>
          </p:nvPr>
        </p:nvSpPr>
        <p:spPr/>
        <p:txBody>
          <a:bodyPr/>
          <a:lstStyle/>
          <a:p>
            <a:fld id="{42EDEE9F-28ED-48F8-8389-A6813D8FF8D2}" type="datetimeFigureOut">
              <a:rPr kumimoji="1" lang="ja-JP" altLang="en-US" smtClean="0"/>
              <a:t>2025/8/1</a:t>
            </a:fld>
            <a:endParaRPr kumimoji="1" lang="ja-JP" altLang="en-US"/>
          </a:p>
        </p:txBody>
      </p:sp>
      <p:sp>
        <p:nvSpPr>
          <p:cNvPr id="8" name="フッター プレースホルダー 7">
            <a:extLst>
              <a:ext uri="{FF2B5EF4-FFF2-40B4-BE49-F238E27FC236}">
                <a16:creationId xmlns:a16="http://schemas.microsoft.com/office/drawing/2014/main" id="{B1BAE4D6-98EB-4ADB-B4EE-17AB9EE2ECF9}"/>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34564B26-DC88-4A7C-95DF-07613595BDDA}"/>
              </a:ext>
            </a:extLst>
          </p:cNvPr>
          <p:cNvSpPr>
            <a:spLocks noGrp="1"/>
          </p:cNvSpPr>
          <p:nvPr>
            <p:ph type="sldNum" sz="quarter" idx="12"/>
          </p:nvPr>
        </p:nvSpPr>
        <p:spPr/>
        <p:txBody>
          <a:bodyPr/>
          <a:lstStyle/>
          <a:p>
            <a:fld id="{6890B04D-50DF-4A0C-92B8-5CDA8FD37562}" type="slidenum">
              <a:rPr kumimoji="1" lang="ja-JP" altLang="en-US" smtClean="0"/>
              <a:t>‹#›</a:t>
            </a:fld>
            <a:endParaRPr kumimoji="1" lang="ja-JP" altLang="en-US"/>
          </a:p>
        </p:txBody>
      </p:sp>
    </p:spTree>
    <p:extLst>
      <p:ext uri="{BB962C8B-B14F-4D97-AF65-F5344CB8AC3E}">
        <p14:creationId xmlns:p14="http://schemas.microsoft.com/office/powerpoint/2010/main" val="2723685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8EF1B4-8F4D-4D05-A296-E82223826501}"/>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FF3D6A89-E1B8-4F4D-940F-7F1AF6D6FD56}"/>
              </a:ext>
            </a:extLst>
          </p:cNvPr>
          <p:cNvSpPr>
            <a:spLocks noGrp="1"/>
          </p:cNvSpPr>
          <p:nvPr>
            <p:ph type="dt" sz="half" idx="10"/>
          </p:nvPr>
        </p:nvSpPr>
        <p:spPr/>
        <p:txBody>
          <a:bodyPr/>
          <a:lstStyle/>
          <a:p>
            <a:fld id="{42EDEE9F-28ED-48F8-8389-A6813D8FF8D2}" type="datetimeFigureOut">
              <a:rPr kumimoji="1" lang="ja-JP" altLang="en-US" smtClean="0"/>
              <a:t>2025/8/1</a:t>
            </a:fld>
            <a:endParaRPr kumimoji="1" lang="ja-JP" altLang="en-US"/>
          </a:p>
        </p:txBody>
      </p:sp>
      <p:sp>
        <p:nvSpPr>
          <p:cNvPr id="4" name="フッター プレースホルダー 3">
            <a:extLst>
              <a:ext uri="{FF2B5EF4-FFF2-40B4-BE49-F238E27FC236}">
                <a16:creationId xmlns:a16="http://schemas.microsoft.com/office/drawing/2014/main" id="{F96AEB79-1B47-4FF7-9328-6375228A3234}"/>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C95F6529-8913-4191-8B29-2E5BDC70BF70}"/>
              </a:ext>
            </a:extLst>
          </p:cNvPr>
          <p:cNvSpPr>
            <a:spLocks noGrp="1"/>
          </p:cNvSpPr>
          <p:nvPr>
            <p:ph type="sldNum" sz="quarter" idx="12"/>
          </p:nvPr>
        </p:nvSpPr>
        <p:spPr/>
        <p:txBody>
          <a:bodyPr/>
          <a:lstStyle/>
          <a:p>
            <a:fld id="{6890B04D-50DF-4A0C-92B8-5CDA8FD37562}" type="slidenum">
              <a:rPr kumimoji="1" lang="ja-JP" altLang="en-US" smtClean="0"/>
              <a:t>‹#›</a:t>
            </a:fld>
            <a:endParaRPr kumimoji="1" lang="ja-JP" altLang="en-US"/>
          </a:p>
        </p:txBody>
      </p:sp>
    </p:spTree>
    <p:extLst>
      <p:ext uri="{BB962C8B-B14F-4D97-AF65-F5344CB8AC3E}">
        <p14:creationId xmlns:p14="http://schemas.microsoft.com/office/powerpoint/2010/main" val="3115854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0EB5BDEA-E08E-47B5-9EA4-8D26018DF2F7}"/>
              </a:ext>
            </a:extLst>
          </p:cNvPr>
          <p:cNvSpPr>
            <a:spLocks noGrp="1"/>
          </p:cNvSpPr>
          <p:nvPr>
            <p:ph type="dt" sz="half" idx="10"/>
          </p:nvPr>
        </p:nvSpPr>
        <p:spPr/>
        <p:txBody>
          <a:bodyPr/>
          <a:lstStyle/>
          <a:p>
            <a:fld id="{42EDEE9F-28ED-48F8-8389-A6813D8FF8D2}" type="datetimeFigureOut">
              <a:rPr kumimoji="1" lang="ja-JP" altLang="en-US" smtClean="0"/>
              <a:t>2025/8/1</a:t>
            </a:fld>
            <a:endParaRPr kumimoji="1" lang="ja-JP" altLang="en-US"/>
          </a:p>
        </p:txBody>
      </p:sp>
      <p:sp>
        <p:nvSpPr>
          <p:cNvPr id="3" name="フッター プレースホルダー 2">
            <a:extLst>
              <a:ext uri="{FF2B5EF4-FFF2-40B4-BE49-F238E27FC236}">
                <a16:creationId xmlns:a16="http://schemas.microsoft.com/office/drawing/2014/main" id="{F2126008-56E5-4E33-A03B-19D0889D2481}"/>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E794F1E-4416-4189-91EF-623B036DD701}"/>
              </a:ext>
            </a:extLst>
          </p:cNvPr>
          <p:cNvSpPr>
            <a:spLocks noGrp="1"/>
          </p:cNvSpPr>
          <p:nvPr>
            <p:ph type="sldNum" sz="quarter" idx="12"/>
          </p:nvPr>
        </p:nvSpPr>
        <p:spPr/>
        <p:txBody>
          <a:bodyPr/>
          <a:lstStyle/>
          <a:p>
            <a:fld id="{6890B04D-50DF-4A0C-92B8-5CDA8FD37562}" type="slidenum">
              <a:rPr kumimoji="1" lang="ja-JP" altLang="en-US" smtClean="0"/>
              <a:t>‹#›</a:t>
            </a:fld>
            <a:endParaRPr kumimoji="1" lang="ja-JP" altLang="en-US"/>
          </a:p>
        </p:txBody>
      </p:sp>
    </p:spTree>
    <p:extLst>
      <p:ext uri="{BB962C8B-B14F-4D97-AF65-F5344CB8AC3E}">
        <p14:creationId xmlns:p14="http://schemas.microsoft.com/office/powerpoint/2010/main" val="340715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1EF9A9-82FD-429F-A49F-253DBA3650BB}"/>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531BC92-07FA-4F78-BE8B-415532481B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7D16D663-25DC-4D4E-A307-80F9E6A45C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602B7ED1-040C-4CA9-9E35-BFE93074FC03}"/>
              </a:ext>
            </a:extLst>
          </p:cNvPr>
          <p:cNvSpPr>
            <a:spLocks noGrp="1"/>
          </p:cNvSpPr>
          <p:nvPr>
            <p:ph type="dt" sz="half" idx="10"/>
          </p:nvPr>
        </p:nvSpPr>
        <p:spPr/>
        <p:txBody>
          <a:bodyPr/>
          <a:lstStyle/>
          <a:p>
            <a:fld id="{42EDEE9F-28ED-48F8-8389-A6813D8FF8D2}" type="datetimeFigureOut">
              <a:rPr kumimoji="1" lang="ja-JP" altLang="en-US" smtClean="0"/>
              <a:t>2025/8/1</a:t>
            </a:fld>
            <a:endParaRPr kumimoji="1" lang="ja-JP" altLang="en-US"/>
          </a:p>
        </p:txBody>
      </p:sp>
      <p:sp>
        <p:nvSpPr>
          <p:cNvPr id="6" name="フッター プレースホルダー 5">
            <a:extLst>
              <a:ext uri="{FF2B5EF4-FFF2-40B4-BE49-F238E27FC236}">
                <a16:creationId xmlns:a16="http://schemas.microsoft.com/office/drawing/2014/main" id="{7CAA6AD6-FDE7-4715-A0C6-494F2BBFC5B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D073288-F1E0-49D2-B090-1621BD638248}"/>
              </a:ext>
            </a:extLst>
          </p:cNvPr>
          <p:cNvSpPr>
            <a:spLocks noGrp="1"/>
          </p:cNvSpPr>
          <p:nvPr>
            <p:ph type="sldNum" sz="quarter" idx="12"/>
          </p:nvPr>
        </p:nvSpPr>
        <p:spPr/>
        <p:txBody>
          <a:bodyPr/>
          <a:lstStyle/>
          <a:p>
            <a:fld id="{6890B04D-50DF-4A0C-92B8-5CDA8FD37562}" type="slidenum">
              <a:rPr kumimoji="1" lang="ja-JP" altLang="en-US" smtClean="0"/>
              <a:t>‹#›</a:t>
            </a:fld>
            <a:endParaRPr kumimoji="1" lang="ja-JP" altLang="en-US"/>
          </a:p>
        </p:txBody>
      </p:sp>
    </p:spTree>
    <p:extLst>
      <p:ext uri="{BB962C8B-B14F-4D97-AF65-F5344CB8AC3E}">
        <p14:creationId xmlns:p14="http://schemas.microsoft.com/office/powerpoint/2010/main" val="2191257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57DF4D-60DA-49BC-A5F3-C217A730CD2B}"/>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5FA9BBFC-8C3D-45C5-919B-A3295DD580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C1A6E2AB-AA1A-429E-854A-BBDCDCEA7B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434D7DB-368F-4A87-A9DF-232A90C76D55}"/>
              </a:ext>
            </a:extLst>
          </p:cNvPr>
          <p:cNvSpPr>
            <a:spLocks noGrp="1"/>
          </p:cNvSpPr>
          <p:nvPr>
            <p:ph type="dt" sz="half" idx="10"/>
          </p:nvPr>
        </p:nvSpPr>
        <p:spPr/>
        <p:txBody>
          <a:bodyPr/>
          <a:lstStyle/>
          <a:p>
            <a:fld id="{42EDEE9F-28ED-48F8-8389-A6813D8FF8D2}" type="datetimeFigureOut">
              <a:rPr kumimoji="1" lang="ja-JP" altLang="en-US" smtClean="0"/>
              <a:t>2025/8/1</a:t>
            </a:fld>
            <a:endParaRPr kumimoji="1" lang="ja-JP" altLang="en-US"/>
          </a:p>
        </p:txBody>
      </p:sp>
      <p:sp>
        <p:nvSpPr>
          <p:cNvPr id="6" name="フッター プレースホルダー 5">
            <a:extLst>
              <a:ext uri="{FF2B5EF4-FFF2-40B4-BE49-F238E27FC236}">
                <a16:creationId xmlns:a16="http://schemas.microsoft.com/office/drawing/2014/main" id="{1311AA59-EAF2-4346-B743-A871E08014C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39CF6E3-5498-4505-9DCC-F2F098EE4EF3}"/>
              </a:ext>
            </a:extLst>
          </p:cNvPr>
          <p:cNvSpPr>
            <a:spLocks noGrp="1"/>
          </p:cNvSpPr>
          <p:nvPr>
            <p:ph type="sldNum" sz="quarter" idx="12"/>
          </p:nvPr>
        </p:nvSpPr>
        <p:spPr/>
        <p:txBody>
          <a:bodyPr/>
          <a:lstStyle/>
          <a:p>
            <a:fld id="{6890B04D-50DF-4A0C-92B8-5CDA8FD37562}" type="slidenum">
              <a:rPr kumimoji="1" lang="ja-JP" altLang="en-US" smtClean="0"/>
              <a:t>‹#›</a:t>
            </a:fld>
            <a:endParaRPr kumimoji="1" lang="ja-JP" altLang="en-US"/>
          </a:p>
        </p:txBody>
      </p:sp>
    </p:spTree>
    <p:extLst>
      <p:ext uri="{BB962C8B-B14F-4D97-AF65-F5344CB8AC3E}">
        <p14:creationId xmlns:p14="http://schemas.microsoft.com/office/powerpoint/2010/main" val="3034878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DF927079-E682-4FAF-9746-E0191416DF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62DD731-5752-4A4B-AEFE-7B6474DC80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A48208B-99D8-4C52-9384-9AF44FF6A8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EDEE9F-28ED-48F8-8389-A6813D8FF8D2}" type="datetimeFigureOut">
              <a:rPr kumimoji="1" lang="ja-JP" altLang="en-US" smtClean="0"/>
              <a:t>2025/8/1</a:t>
            </a:fld>
            <a:endParaRPr kumimoji="1" lang="ja-JP" altLang="en-US"/>
          </a:p>
        </p:txBody>
      </p:sp>
      <p:sp>
        <p:nvSpPr>
          <p:cNvPr id="5" name="フッター プレースホルダー 4">
            <a:extLst>
              <a:ext uri="{FF2B5EF4-FFF2-40B4-BE49-F238E27FC236}">
                <a16:creationId xmlns:a16="http://schemas.microsoft.com/office/drawing/2014/main" id="{CEF11C39-9868-441C-9638-D065304B47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F290010D-03C1-48A1-BF07-A959639006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0B04D-50DF-4A0C-92B8-5CDA8FD37562}" type="slidenum">
              <a:rPr kumimoji="1" lang="ja-JP" altLang="en-US" smtClean="0"/>
              <a:t>‹#›</a:t>
            </a:fld>
            <a:endParaRPr kumimoji="1" lang="ja-JP" altLang="en-US"/>
          </a:p>
        </p:txBody>
      </p:sp>
    </p:spTree>
    <p:extLst>
      <p:ext uri="{BB962C8B-B14F-4D97-AF65-F5344CB8AC3E}">
        <p14:creationId xmlns:p14="http://schemas.microsoft.com/office/powerpoint/2010/main" val="11376219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3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notesSlide" Target="../notesSlides/notesSlide10.xml"/><Relationship Id="rId16" Type="http://schemas.openxmlformats.org/officeDocument/2006/relationships/image" Target="../media/image35.png"/><Relationship Id="rId20" Type="http://schemas.openxmlformats.org/officeDocument/2006/relationships/image" Target="../media/image39.png"/><Relationship Id="rId1" Type="http://schemas.openxmlformats.org/officeDocument/2006/relationships/slideLayout" Target="../slideLayouts/slideLayout1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19" Type="http://schemas.openxmlformats.org/officeDocument/2006/relationships/image" Target="../media/image38.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83.png"/></Relationships>
</file>

<file path=ppt/slides/_rels/slide4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85.png"/></Relationships>
</file>

<file path=ppt/slides/_rels/slide4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88.png"/></Relationships>
</file>

<file path=ppt/slides/_rels/slide4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92.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01.png"/></Relationships>
</file>

<file path=ppt/slides/_rels/slide5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5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0" y="2209800"/>
            <a:ext cx="12192000" cy="1435224"/>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r>
              <a:rPr lang="ja-JP" altLang="en-US" sz="2400" b="1" dirty="0">
                <a:solidFill>
                  <a:srgbClr val="000000"/>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今後の住宅・建築政策のあり方 関連データ</a:t>
            </a:r>
          </a:p>
        </p:txBody>
      </p:sp>
      <p:sp>
        <p:nvSpPr>
          <p:cNvPr id="5" name="Rectangle 1">
            <a:extLst>
              <a:ext uri="{FF2B5EF4-FFF2-40B4-BE49-F238E27FC236}">
                <a16:creationId xmlns:a16="http://schemas.microsoft.com/office/drawing/2014/main" id="{8D7066A6-56D1-498D-89DE-2AF4379FEE2D}"/>
              </a:ext>
            </a:extLst>
          </p:cNvPr>
          <p:cNvSpPr>
            <a:spLocks noChangeArrowheads="1"/>
          </p:cNvSpPr>
          <p:nvPr/>
        </p:nvSpPr>
        <p:spPr bwMode="auto">
          <a:xfrm>
            <a:off x="3240794" y="5284111"/>
            <a:ext cx="6048672" cy="792088"/>
          </a:xfrm>
          <a:prstGeom prst="rect">
            <a:avLst/>
          </a:prstGeom>
          <a:noFill/>
          <a:ln>
            <a:noFill/>
          </a:ln>
          <a:effec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ctr" defTabSz="914290" rtl="0" eaLnBrk="1" fontAlgn="auto" latinLnBrk="0" hangingPunct="1">
              <a:lnSpc>
                <a:spcPct val="15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1" lang="ja-JP" altLang="en-US" sz="1800" b="0"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令和７年</a:t>
            </a:r>
            <a:r>
              <a:rPr lang="ja-JP" altLang="en-US" sz="1800" b="0"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６</a:t>
            </a:r>
            <a:r>
              <a:rPr kumimoji="1" lang="ja-JP" altLang="en-US" sz="1800" b="0"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月</a:t>
            </a:r>
            <a:r>
              <a:rPr lang="en-US" altLang="ja-JP" sz="1800" b="0"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20</a:t>
            </a:r>
            <a:r>
              <a:rPr kumimoji="1" lang="ja-JP" altLang="en-US" sz="1800" b="0"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日</a:t>
            </a:r>
            <a:endParaRPr kumimoji="1" lang="en-US" altLang="ja-JP" sz="1800" b="0"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a:p>
            <a:pPr marL="0" marR="0" lvl="0" indent="0" algn="ctr" defTabSz="914290" rtl="0" eaLnBrk="1" fontAlgn="auto" latinLnBrk="0" hangingPunct="1">
              <a:lnSpc>
                <a:spcPct val="15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1" lang="zh-TW" altLang="en-US" sz="1800" b="0"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令和</a:t>
            </a:r>
            <a:r>
              <a:rPr kumimoji="1" lang="ja-JP" altLang="en-US" sz="1800" b="0"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７</a:t>
            </a:r>
            <a:r>
              <a:rPr kumimoji="1" lang="zh-TW" altLang="en-US" sz="1800" b="0"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年度 第</a:t>
            </a:r>
            <a:r>
              <a:rPr lang="ja-JP" altLang="en-US" sz="1800" dirty="0">
                <a:solidFill>
                  <a:srgbClr val="000000"/>
                </a:solidFill>
                <a:latin typeface="UD デジタル 教科書体 NP-R" panose="02020400000000000000" pitchFamily="18" charset="-128"/>
                <a:ea typeface="UD デジタル 教科書体 NP-R" panose="02020400000000000000" pitchFamily="18" charset="-128"/>
                <a:cs typeface="Meiryo UI" panose="020B0604030504040204" pitchFamily="50" charset="-128"/>
              </a:rPr>
              <a:t>３</a:t>
            </a:r>
            <a:r>
              <a:rPr kumimoji="1" lang="zh-TW" altLang="en-US" sz="1800" b="0"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回 住生活基本計画推進部会 資料</a:t>
            </a:r>
            <a:endParaRPr kumimoji="1" lang="ja-JP" altLang="en-US" sz="1800" b="0" i="0" u="none" strike="noStrike" kern="1200" cap="none" spc="0" normalizeH="0" baseline="0" noProof="0" dirty="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p:txBody>
      </p:sp>
      <p:sp>
        <p:nvSpPr>
          <p:cNvPr id="6" name="テキスト ボックス 5">
            <a:extLst>
              <a:ext uri="{FF2B5EF4-FFF2-40B4-BE49-F238E27FC236}">
                <a16:creationId xmlns:a16="http://schemas.microsoft.com/office/drawing/2014/main" id="{9316D1C2-A602-4F81-A0A4-5ED488CC37D3}"/>
              </a:ext>
            </a:extLst>
          </p:cNvPr>
          <p:cNvSpPr txBox="1"/>
          <p:nvPr/>
        </p:nvSpPr>
        <p:spPr>
          <a:xfrm>
            <a:off x="10176641" y="196334"/>
            <a:ext cx="1781903" cy="349702"/>
          </a:xfrm>
          <a:prstGeom prst="rect">
            <a:avLst/>
          </a:prstGeom>
          <a:noFill/>
          <a:ln>
            <a:solidFill>
              <a:schemeClr val="tx1"/>
            </a:solidFill>
          </a:ln>
        </p:spPr>
        <p:txBody>
          <a:bodyPr wrap="square" tIns="7200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kern="100" dirty="0">
                <a:solidFill>
                  <a:prstClr val="black"/>
                </a:solidFill>
                <a:latin typeface="UD デジタル 教科書体 NP-R" panose="02020400000000000000" pitchFamily="18" charset="-128"/>
                <a:ea typeface="UD デジタル 教科書体 NP-R" panose="02020400000000000000" pitchFamily="18" charset="-128"/>
                <a:cs typeface="Times New Roman" panose="02020603050405020304" pitchFamily="18" charset="0"/>
              </a:rPr>
              <a:t>参考資料２</a:t>
            </a:r>
            <a:endParaRPr kumimoji="1" lang="ja-JP" altLang="en-US" sz="18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endParaRPr>
          </a:p>
        </p:txBody>
      </p:sp>
      <p:sp>
        <p:nvSpPr>
          <p:cNvPr id="7" name="スライド番号プレースホルダー 1">
            <a:extLst>
              <a:ext uri="{FF2B5EF4-FFF2-40B4-BE49-F238E27FC236}">
                <a16:creationId xmlns:a16="http://schemas.microsoft.com/office/drawing/2014/main" id="{2CEA1D6A-0C1F-46B4-9305-AB2BBBAC9ED8}"/>
              </a:ext>
            </a:extLst>
          </p:cNvPr>
          <p:cNvSpPr>
            <a:spLocks noGrp="1"/>
          </p:cNvSpPr>
          <p:nvPr>
            <p:ph type="sldNum" sz="quarter" idx="12"/>
          </p:nvPr>
        </p:nvSpPr>
        <p:spPr>
          <a:xfrm>
            <a:off x="9421015" y="6487200"/>
            <a:ext cx="2743200" cy="365125"/>
          </a:xfrm>
        </p:spPr>
        <p:txBody>
          <a:bodyPr/>
          <a:lstStyle/>
          <a:p>
            <a:pPr>
              <a:defRPr/>
            </a:pPr>
            <a:fld id="{4C4AE124-F07C-4949-85EC-055B3F0DE189}" type="slidenum">
              <a:rPr lang="en-US" altLang="ja-JP" smtClean="0"/>
              <a:pPr>
                <a:defRPr/>
              </a:pPr>
              <a:t>1</a:t>
            </a:fld>
            <a:endParaRPr lang="en-US" altLang="ja-JP" dirty="0"/>
          </a:p>
        </p:txBody>
      </p:sp>
    </p:spTree>
    <p:extLst>
      <p:ext uri="{BB962C8B-B14F-4D97-AF65-F5344CB8AC3E}">
        <p14:creationId xmlns:p14="http://schemas.microsoft.com/office/powerpoint/2010/main" val="27939787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E329A167-E7BC-4553-8FEF-977522782707}"/>
              </a:ext>
            </a:extLst>
          </p:cNvPr>
          <p:cNvPicPr>
            <a:picLocks noChangeAspect="1"/>
          </p:cNvPicPr>
          <p:nvPr/>
        </p:nvPicPr>
        <p:blipFill>
          <a:blip r:embed="rId3"/>
          <a:stretch>
            <a:fillRect/>
          </a:stretch>
        </p:blipFill>
        <p:spPr>
          <a:xfrm>
            <a:off x="784132" y="4955737"/>
            <a:ext cx="10260457" cy="1883827"/>
          </a:xfrm>
          <a:prstGeom prst="rect">
            <a:avLst/>
          </a:prstGeom>
        </p:spPr>
      </p:pic>
      <p:pic>
        <p:nvPicPr>
          <p:cNvPr id="3" name="図 2">
            <a:extLst>
              <a:ext uri="{FF2B5EF4-FFF2-40B4-BE49-F238E27FC236}">
                <a16:creationId xmlns:a16="http://schemas.microsoft.com/office/drawing/2014/main" id="{14F908FF-1A95-43B6-AA9B-A09794FEECAE}"/>
              </a:ext>
            </a:extLst>
          </p:cNvPr>
          <p:cNvPicPr>
            <a:picLocks noChangeAspect="1"/>
          </p:cNvPicPr>
          <p:nvPr/>
        </p:nvPicPr>
        <p:blipFill>
          <a:blip r:embed="rId4"/>
          <a:stretch>
            <a:fillRect/>
          </a:stretch>
        </p:blipFill>
        <p:spPr>
          <a:xfrm>
            <a:off x="867771" y="1642232"/>
            <a:ext cx="10486029" cy="2987299"/>
          </a:xfrm>
          <a:prstGeom prst="rect">
            <a:avLst/>
          </a:prstGeom>
        </p:spPr>
      </p:pic>
      <p:sp>
        <p:nvSpPr>
          <p:cNvPr id="43" name="正方形/長方形 42">
            <a:extLst>
              <a:ext uri="{FF2B5EF4-FFF2-40B4-BE49-F238E27FC236}">
                <a16:creationId xmlns:a16="http://schemas.microsoft.com/office/drawing/2014/main" id="{7DD727BB-7698-4BCB-97F2-D0E49A7F815C}"/>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１</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７　大阪府の家族類型別世帯数の推移（将来推計）</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2" name="スライド番号プレースホルダー 1">
            <a:extLst>
              <a:ext uri="{FF2B5EF4-FFF2-40B4-BE49-F238E27FC236}">
                <a16:creationId xmlns:a16="http://schemas.microsoft.com/office/drawing/2014/main" id="{B29E8A7B-A147-28EF-0D19-1DA67B55BCC2}"/>
              </a:ext>
            </a:extLst>
          </p:cNvPr>
          <p:cNvSpPr>
            <a:spLocks noGrp="1"/>
          </p:cNvSpPr>
          <p:nvPr>
            <p:ph type="sldNum" sz="quarter" idx="12"/>
          </p:nvPr>
        </p:nvSpPr>
        <p:spPr>
          <a:xfrm>
            <a:off x="9421015" y="6487200"/>
            <a:ext cx="2743200" cy="365125"/>
          </a:xfrm>
        </p:spPr>
        <p:txBody>
          <a:bodyPr/>
          <a:lstStyle/>
          <a:p>
            <a:pPr>
              <a:defRPr/>
            </a:pPr>
            <a:fld id="{4C4AE124-F07C-4949-85EC-055B3F0DE189}" type="slidenum">
              <a:rPr lang="en-US" altLang="ja-JP" smtClean="0"/>
              <a:pPr>
                <a:defRPr/>
              </a:pPr>
              <a:t>10</a:t>
            </a:fld>
            <a:endParaRPr lang="en-US" altLang="ja-JP" dirty="0"/>
          </a:p>
        </p:txBody>
      </p:sp>
      <p:sp>
        <p:nvSpPr>
          <p:cNvPr id="19" name="テキスト ボックス 18">
            <a:extLst>
              <a:ext uri="{FF2B5EF4-FFF2-40B4-BE49-F238E27FC236}">
                <a16:creationId xmlns:a16="http://schemas.microsoft.com/office/drawing/2014/main" id="{983B8C11-73F5-4369-A131-D87525E3BE69}"/>
              </a:ext>
            </a:extLst>
          </p:cNvPr>
          <p:cNvSpPr txBox="1"/>
          <p:nvPr/>
        </p:nvSpPr>
        <p:spPr>
          <a:xfrm>
            <a:off x="2585641" y="4431618"/>
            <a:ext cx="792088" cy="261610"/>
          </a:xfrm>
          <a:prstGeom prst="rect">
            <a:avLst/>
          </a:prstGeom>
          <a:noFill/>
          <a:ln>
            <a:solidFill>
              <a:schemeClr val="tx1"/>
            </a:solidFill>
          </a:ln>
        </p:spPr>
        <p:txBody>
          <a:bodyPr wrap="square" rtlCol="0">
            <a:spAutoFit/>
          </a:bodyPr>
          <a:lstStyle/>
          <a:p>
            <a:pPr algn="ctr"/>
            <a:r>
              <a:rPr lang="ja-JP" altLang="en-US" sz="1100" dirty="0"/>
              <a:t>夫婦のみ</a:t>
            </a:r>
          </a:p>
        </p:txBody>
      </p:sp>
      <p:sp>
        <p:nvSpPr>
          <p:cNvPr id="20" name="テキスト ボックス 19">
            <a:extLst>
              <a:ext uri="{FF2B5EF4-FFF2-40B4-BE49-F238E27FC236}">
                <a16:creationId xmlns:a16="http://schemas.microsoft.com/office/drawing/2014/main" id="{54CDBF8A-279E-4D3E-8BB7-80E4A35071AC}"/>
              </a:ext>
            </a:extLst>
          </p:cNvPr>
          <p:cNvSpPr txBox="1"/>
          <p:nvPr/>
        </p:nvSpPr>
        <p:spPr>
          <a:xfrm>
            <a:off x="4241824" y="4431618"/>
            <a:ext cx="990079" cy="261610"/>
          </a:xfrm>
          <a:prstGeom prst="rect">
            <a:avLst/>
          </a:prstGeom>
          <a:noFill/>
          <a:ln>
            <a:solidFill>
              <a:schemeClr val="tx1"/>
            </a:solidFill>
          </a:ln>
        </p:spPr>
        <p:txBody>
          <a:bodyPr wrap="square" rtlCol="0">
            <a:spAutoFit/>
          </a:bodyPr>
          <a:lstStyle/>
          <a:p>
            <a:pPr algn="ctr"/>
            <a:r>
              <a:rPr lang="ja-JP" altLang="en-US" sz="1100" dirty="0"/>
              <a:t>夫婦と子供</a:t>
            </a:r>
          </a:p>
        </p:txBody>
      </p:sp>
      <p:sp>
        <p:nvSpPr>
          <p:cNvPr id="21" name="テキスト ボックス 20">
            <a:extLst>
              <a:ext uri="{FF2B5EF4-FFF2-40B4-BE49-F238E27FC236}">
                <a16:creationId xmlns:a16="http://schemas.microsoft.com/office/drawing/2014/main" id="{9996A054-B76C-47FF-BB9B-47A138594D29}"/>
              </a:ext>
            </a:extLst>
          </p:cNvPr>
          <p:cNvSpPr txBox="1"/>
          <p:nvPr/>
        </p:nvSpPr>
        <p:spPr>
          <a:xfrm>
            <a:off x="5914361" y="4431618"/>
            <a:ext cx="900418" cy="261610"/>
          </a:xfrm>
          <a:prstGeom prst="rect">
            <a:avLst/>
          </a:prstGeom>
          <a:noFill/>
          <a:ln>
            <a:solidFill>
              <a:schemeClr val="tx1"/>
            </a:solidFill>
          </a:ln>
        </p:spPr>
        <p:txBody>
          <a:bodyPr wrap="square" rtlCol="0">
            <a:spAutoFit/>
          </a:bodyPr>
          <a:lstStyle/>
          <a:p>
            <a:pPr algn="ctr"/>
            <a:r>
              <a:rPr lang="ja-JP" altLang="en-US" sz="1100" dirty="0"/>
              <a:t>片親と子供</a:t>
            </a:r>
          </a:p>
        </p:txBody>
      </p:sp>
      <p:sp>
        <p:nvSpPr>
          <p:cNvPr id="22" name="テキスト ボックス 21">
            <a:extLst>
              <a:ext uri="{FF2B5EF4-FFF2-40B4-BE49-F238E27FC236}">
                <a16:creationId xmlns:a16="http://schemas.microsoft.com/office/drawing/2014/main" id="{37591072-978D-4F78-9401-47242D06893A}"/>
              </a:ext>
            </a:extLst>
          </p:cNvPr>
          <p:cNvSpPr txBox="1"/>
          <p:nvPr/>
        </p:nvSpPr>
        <p:spPr>
          <a:xfrm>
            <a:off x="8294972" y="4431618"/>
            <a:ext cx="792088" cy="261610"/>
          </a:xfrm>
          <a:prstGeom prst="rect">
            <a:avLst/>
          </a:prstGeom>
          <a:noFill/>
          <a:ln>
            <a:solidFill>
              <a:schemeClr val="tx1"/>
            </a:solidFill>
          </a:ln>
        </p:spPr>
        <p:txBody>
          <a:bodyPr wrap="square" rtlCol="0">
            <a:spAutoFit/>
          </a:bodyPr>
          <a:lstStyle/>
          <a:p>
            <a:pPr algn="ctr"/>
            <a:r>
              <a:rPr lang="ja-JP" altLang="en-US" sz="1100" dirty="0"/>
              <a:t>単独世帯</a:t>
            </a:r>
          </a:p>
        </p:txBody>
      </p:sp>
      <p:sp>
        <p:nvSpPr>
          <p:cNvPr id="23" name="テキスト ボックス 22">
            <a:extLst>
              <a:ext uri="{FF2B5EF4-FFF2-40B4-BE49-F238E27FC236}">
                <a16:creationId xmlns:a16="http://schemas.microsoft.com/office/drawing/2014/main" id="{A13E2F72-9CF3-439D-BC28-4FD2BA0D7E1B}"/>
              </a:ext>
            </a:extLst>
          </p:cNvPr>
          <p:cNvSpPr txBox="1"/>
          <p:nvPr/>
        </p:nvSpPr>
        <p:spPr>
          <a:xfrm>
            <a:off x="10092694" y="4431618"/>
            <a:ext cx="900000" cy="261610"/>
          </a:xfrm>
          <a:prstGeom prst="rect">
            <a:avLst/>
          </a:prstGeom>
          <a:noFill/>
          <a:ln>
            <a:solidFill>
              <a:schemeClr val="tx1"/>
            </a:solidFill>
          </a:ln>
        </p:spPr>
        <p:txBody>
          <a:bodyPr wrap="square" rtlCol="0">
            <a:spAutoFit/>
          </a:bodyPr>
          <a:lstStyle/>
          <a:p>
            <a:pPr algn="ctr"/>
            <a:r>
              <a:rPr lang="ja-JP" altLang="en-US" sz="1100" dirty="0"/>
              <a:t>その他世帯</a:t>
            </a:r>
            <a:endParaRPr lang="ja-JP" altLang="en-US" sz="1600" dirty="0"/>
          </a:p>
        </p:txBody>
      </p:sp>
      <p:sp>
        <p:nvSpPr>
          <p:cNvPr id="24" name="テキスト ボックス 23">
            <a:extLst>
              <a:ext uri="{FF2B5EF4-FFF2-40B4-BE49-F238E27FC236}">
                <a16:creationId xmlns:a16="http://schemas.microsoft.com/office/drawing/2014/main" id="{FA611583-090E-415E-80AC-542082E88545}"/>
              </a:ext>
            </a:extLst>
          </p:cNvPr>
          <p:cNvSpPr txBox="1"/>
          <p:nvPr/>
        </p:nvSpPr>
        <p:spPr>
          <a:xfrm flipH="1">
            <a:off x="564995" y="4707180"/>
            <a:ext cx="8343736" cy="307777"/>
          </a:xfrm>
          <a:prstGeom prst="rect">
            <a:avLst/>
          </a:prstGeom>
          <a:noFill/>
        </p:spPr>
        <p:txBody>
          <a:bodyPr vert="horz" wrap="square" rtlCol="0" anchor="ctr">
            <a:spAutoFit/>
          </a:bodyPr>
          <a:lstStyle/>
          <a:p>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参考　国立社会保障人口問題研究所推計値</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角丸四角形 8">
            <a:extLst>
              <a:ext uri="{FF2B5EF4-FFF2-40B4-BE49-F238E27FC236}">
                <a16:creationId xmlns:a16="http://schemas.microsoft.com/office/drawing/2014/main" id="{F75A04C7-6E5F-4F07-98B6-5871A190155F}"/>
              </a:ext>
            </a:extLst>
          </p:cNvPr>
          <p:cNvSpPr/>
          <p:nvPr/>
        </p:nvSpPr>
        <p:spPr>
          <a:xfrm>
            <a:off x="6833066" y="4234959"/>
            <a:ext cx="3744000" cy="216024"/>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6" name="Text Box 4">
            <a:extLst>
              <a:ext uri="{FF2B5EF4-FFF2-40B4-BE49-F238E27FC236}">
                <a16:creationId xmlns:a16="http://schemas.microsoft.com/office/drawing/2014/main" id="{3D09F8E3-1B99-4149-966B-19B0C26D4DBC}"/>
              </a:ext>
            </a:extLst>
          </p:cNvPr>
          <p:cNvSpPr txBox="1">
            <a:spLocks noChangeArrowheads="1"/>
          </p:cNvSpPr>
          <p:nvPr/>
        </p:nvSpPr>
        <p:spPr bwMode="auto">
          <a:xfrm>
            <a:off x="2585641" y="6535821"/>
            <a:ext cx="8662029" cy="359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8890" rIns="36000" bIns="8890" numCol="1" anchor="ctr" anchorCtr="0" compatLnSpc="1">
            <a:prstTxWarp prst="textNoShape">
              <a:avLst/>
            </a:prstTxWarp>
          </a:bodyPr>
          <a:lstStyle/>
          <a:p>
            <a:pPr marL="180975" fontAlgn="base">
              <a:lnSpc>
                <a:spcPts val="800"/>
              </a:lnSpc>
              <a:spcBef>
                <a:spcPct val="50000"/>
              </a:spcBef>
              <a:spcAft>
                <a:spcPct val="0"/>
              </a:spcAft>
            </a:pP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年以前：「国勢調査」（総務省統計局）、</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年以降： 「地域別将来推計」国立社会保障人口問題研究所推計（</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R6.11</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）より大阪府作成</a:t>
            </a:r>
            <a:endPar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a:extLst>
              <a:ext uri="{FF2B5EF4-FFF2-40B4-BE49-F238E27FC236}">
                <a16:creationId xmlns:a16="http://schemas.microsoft.com/office/drawing/2014/main" id="{FB79A8BE-85AA-48D6-A837-E3F684ADEA74}"/>
              </a:ext>
            </a:extLst>
          </p:cNvPr>
          <p:cNvSpPr/>
          <p:nvPr/>
        </p:nvSpPr>
        <p:spPr>
          <a:xfrm>
            <a:off x="465058" y="519932"/>
            <a:ext cx="11261884" cy="1089529"/>
          </a:xfrm>
          <a:prstGeom prst="rect">
            <a:avLst/>
          </a:prstGeom>
          <a:ln w="6350" cmpd="sng">
            <a:solidFill>
              <a:schemeClr val="tx1"/>
            </a:solidFill>
          </a:ln>
        </p:spPr>
        <p:txBody>
          <a:bodyPr wrap="square">
            <a:spAutoFit/>
          </a:bodyPr>
          <a:lstStyle/>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全体に対して「夫婦と子供」「その他の親族世帯」が占める割合が減少する一方、 「単独世帯」 「夫婦のみ」「片親と子供」が占める割合が増加している。</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平成</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年以降は「単独世帯」が最も多く、令和２年は全世帯の約</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42</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％を占める。</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a:extLst>
              <a:ext uri="{FF2B5EF4-FFF2-40B4-BE49-F238E27FC236}">
                <a16:creationId xmlns:a16="http://schemas.microsoft.com/office/drawing/2014/main" id="{CD60F31B-E2DD-4447-BD00-C36C4C3BE07C}"/>
              </a:ext>
            </a:extLst>
          </p:cNvPr>
          <p:cNvSpPr txBox="1"/>
          <p:nvPr/>
        </p:nvSpPr>
        <p:spPr>
          <a:xfrm>
            <a:off x="10060784" y="120632"/>
            <a:ext cx="1792940" cy="257369"/>
          </a:xfrm>
          <a:prstGeom prst="rect">
            <a:avLst/>
          </a:prstGeom>
          <a:noFill/>
          <a:ln>
            <a:solidFill>
              <a:schemeClr val="tx1"/>
            </a:solidFill>
            <a:prstDash val="sysDash"/>
          </a:ln>
        </p:spPr>
        <p:txBody>
          <a:bodyPr wrap="square" tIns="72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再掲</a:t>
            </a:r>
            <a:endParaRPr lang="ja-JP" altLang="en-US" sz="12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4343913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ECF52F7E-75FC-4AAB-9F4E-F659208CB035}"/>
              </a:ext>
            </a:extLst>
          </p:cNvPr>
          <p:cNvSpPr>
            <a:spLocks/>
          </p:cNvSpPr>
          <p:nvPr/>
        </p:nvSpPr>
        <p:spPr>
          <a:xfrm>
            <a:off x="0" y="0"/>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１</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８ （地域別） 　大阪府の家族類型別世帯数</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11</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a:extLst>
              <a:ext uri="{FF2B5EF4-FFF2-40B4-BE49-F238E27FC236}">
                <a16:creationId xmlns:a16="http://schemas.microsoft.com/office/drawing/2014/main" id="{0B606F6A-CE18-451E-82B3-7373D3B90759}"/>
              </a:ext>
            </a:extLst>
          </p:cNvPr>
          <p:cNvSpPr txBox="1"/>
          <p:nvPr/>
        </p:nvSpPr>
        <p:spPr>
          <a:xfrm>
            <a:off x="288000" y="1080000"/>
            <a:ext cx="11520000" cy="442035"/>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・大阪市は単身世帯が５割弱、親族世帯が４割を占める</a:t>
            </a:r>
          </a:p>
          <a:p>
            <a:pPr marL="146050" indent="-146050" algn="just"/>
            <a:r>
              <a:rPr lang="ja-JP" altLang="en-US" sz="1200" dirty="0">
                <a:latin typeface="メイリオ" panose="020B0604030504040204" pitchFamily="50" charset="-128"/>
                <a:ea typeface="メイリオ" panose="020B0604030504040204" pitchFamily="50" charset="-128"/>
              </a:rPr>
              <a:t>・他地域においては単身世帯が３割前後、親族世帯が６割程度となっている</a:t>
            </a:r>
          </a:p>
        </p:txBody>
      </p:sp>
      <p:sp>
        <p:nvSpPr>
          <p:cNvPr id="23" name="テキスト ボックス 22">
            <a:extLst>
              <a:ext uri="{FF2B5EF4-FFF2-40B4-BE49-F238E27FC236}">
                <a16:creationId xmlns:a16="http://schemas.microsoft.com/office/drawing/2014/main" id="{A82F66BF-1AB2-4DBA-8E1C-A9BC1F46169F}"/>
              </a:ext>
            </a:extLst>
          </p:cNvPr>
          <p:cNvSpPr txBox="1"/>
          <p:nvPr/>
        </p:nvSpPr>
        <p:spPr>
          <a:xfrm>
            <a:off x="1182335" y="6427177"/>
            <a:ext cx="10872984" cy="234286"/>
          </a:xfrm>
          <a:prstGeom prst="rect">
            <a:avLst/>
          </a:prstGeom>
          <a:noFill/>
        </p:spPr>
        <p:txBody>
          <a:bodyPr wrap="square" tIns="72000" bIns="0">
            <a:spAutoFit/>
          </a:bodyPr>
          <a:lstStyle/>
          <a:p>
            <a:pPr algn="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出典：平成</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年住宅・土地統計調査（大阪府独自集計）</a:t>
            </a:r>
          </a:p>
        </p:txBody>
      </p:sp>
      <p:sp>
        <p:nvSpPr>
          <p:cNvPr id="24" name="テキスト ボックス 23">
            <a:extLst>
              <a:ext uri="{FF2B5EF4-FFF2-40B4-BE49-F238E27FC236}">
                <a16:creationId xmlns:a16="http://schemas.microsoft.com/office/drawing/2014/main" id="{98AD3B19-88BB-46A1-89FD-401468A4D2CB}"/>
              </a:ext>
            </a:extLst>
          </p:cNvPr>
          <p:cNvSpPr txBox="1"/>
          <p:nvPr/>
        </p:nvSpPr>
        <p:spPr>
          <a:xfrm>
            <a:off x="5125857" y="149808"/>
            <a:ext cx="504000" cy="221018"/>
          </a:xfrm>
          <a:prstGeom prst="rect">
            <a:avLst/>
          </a:prstGeom>
          <a:solidFill>
            <a:schemeClr val="bg1"/>
          </a:solidFill>
          <a:ln>
            <a:solidFill>
              <a:schemeClr val="tx1"/>
            </a:solidFill>
            <a:prstDash val="sysDash"/>
          </a:ln>
        </p:spPr>
        <p:txBody>
          <a:bodyPr wrap="square" tIns="36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割合</a:t>
            </a:r>
            <a:endParaRPr lang="ja-JP" altLang="en-US" sz="1200" dirty="0">
              <a:latin typeface="メイリオ" panose="020B0604030504040204" pitchFamily="50" charset="-128"/>
              <a:ea typeface="メイリオ" panose="020B0604030504040204" pitchFamily="50" charset="-128"/>
            </a:endParaRPr>
          </a:p>
        </p:txBody>
      </p:sp>
      <p:sp>
        <p:nvSpPr>
          <p:cNvPr id="14" name="テキスト ボックス 13">
            <a:extLst>
              <a:ext uri="{FF2B5EF4-FFF2-40B4-BE49-F238E27FC236}">
                <a16:creationId xmlns:a16="http://schemas.microsoft.com/office/drawing/2014/main" id="{0D3A8310-488A-428F-AE68-83F0CD8E1791}"/>
              </a:ext>
            </a:extLst>
          </p:cNvPr>
          <p:cNvSpPr txBox="1"/>
          <p:nvPr/>
        </p:nvSpPr>
        <p:spPr>
          <a:xfrm>
            <a:off x="10060784" y="120632"/>
            <a:ext cx="1792940" cy="257369"/>
          </a:xfrm>
          <a:prstGeom prst="rect">
            <a:avLst/>
          </a:prstGeom>
          <a:noFill/>
          <a:ln>
            <a:solidFill>
              <a:schemeClr val="tx1"/>
            </a:solidFill>
            <a:prstDash val="sysDash"/>
          </a:ln>
        </p:spPr>
        <p:txBody>
          <a:bodyPr wrap="square" tIns="72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再掲</a:t>
            </a:r>
            <a:endParaRPr lang="ja-JP" altLang="en-US" sz="1200" dirty="0">
              <a:latin typeface="メイリオ" panose="020B0604030504040204" pitchFamily="50" charset="-128"/>
              <a:ea typeface="メイリオ" panose="020B0604030504040204" pitchFamily="50" charset="-128"/>
            </a:endParaRPr>
          </a:p>
        </p:txBody>
      </p:sp>
      <p:pic>
        <p:nvPicPr>
          <p:cNvPr id="2" name="図 1">
            <a:extLst>
              <a:ext uri="{FF2B5EF4-FFF2-40B4-BE49-F238E27FC236}">
                <a16:creationId xmlns:a16="http://schemas.microsoft.com/office/drawing/2014/main" id="{7246193F-59FA-48D2-9B17-CD7A83EB25B6}"/>
              </a:ext>
            </a:extLst>
          </p:cNvPr>
          <p:cNvPicPr>
            <a:picLocks noChangeAspect="1"/>
          </p:cNvPicPr>
          <p:nvPr/>
        </p:nvPicPr>
        <p:blipFill>
          <a:blip r:embed="rId3"/>
          <a:stretch>
            <a:fillRect/>
          </a:stretch>
        </p:blipFill>
        <p:spPr>
          <a:xfrm>
            <a:off x="369286" y="1711913"/>
            <a:ext cx="11522439" cy="4682134"/>
          </a:xfrm>
          <a:prstGeom prst="rect">
            <a:avLst/>
          </a:prstGeom>
        </p:spPr>
      </p:pic>
    </p:spTree>
    <p:extLst>
      <p:ext uri="{BB962C8B-B14F-4D97-AF65-F5344CB8AC3E}">
        <p14:creationId xmlns:p14="http://schemas.microsoft.com/office/powerpoint/2010/main" val="17076131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863D45AA-3A6D-4690-B20C-86452BA87A47}"/>
              </a:ext>
            </a:extLst>
          </p:cNvPr>
          <p:cNvSpPr>
            <a:spLocks/>
          </p:cNvSpPr>
          <p:nvPr/>
        </p:nvSpPr>
        <p:spPr>
          <a:xfrm>
            <a:off x="0" y="0"/>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１</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９ （地域別） 　大阪府の家族類型別世帯数</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17" name="テキスト ボックス 16">
            <a:extLst>
              <a:ext uri="{FF2B5EF4-FFF2-40B4-BE49-F238E27FC236}">
                <a16:creationId xmlns:a16="http://schemas.microsoft.com/office/drawing/2014/main" id="{C59B0B3F-F69D-4A6F-B8E3-46950358D391}"/>
              </a:ext>
            </a:extLst>
          </p:cNvPr>
          <p:cNvSpPr txBox="1"/>
          <p:nvPr/>
        </p:nvSpPr>
        <p:spPr>
          <a:xfrm>
            <a:off x="10060784" y="120632"/>
            <a:ext cx="1792940" cy="257369"/>
          </a:xfrm>
          <a:prstGeom prst="rect">
            <a:avLst/>
          </a:prstGeom>
          <a:noFill/>
          <a:ln>
            <a:solidFill>
              <a:schemeClr val="tx1"/>
            </a:solidFill>
            <a:prstDash val="sysDash"/>
          </a:ln>
        </p:spPr>
        <p:txBody>
          <a:bodyPr wrap="square" tIns="72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再掲</a:t>
            </a:r>
            <a:endParaRPr lang="ja-JP" altLang="en-US" sz="1200" dirty="0">
              <a:latin typeface="メイリオ" panose="020B0604030504040204" pitchFamily="50" charset="-128"/>
              <a:ea typeface="メイリオ" panose="020B0604030504040204" pitchFamily="50" charset="-128"/>
            </a:endParaRPr>
          </a:p>
        </p:txBody>
      </p:sp>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12</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a:extLst>
              <a:ext uri="{FF2B5EF4-FFF2-40B4-BE49-F238E27FC236}">
                <a16:creationId xmlns:a16="http://schemas.microsoft.com/office/drawing/2014/main" id="{F73600CA-CEED-4371-8C84-D8F7D09B095B}"/>
              </a:ext>
            </a:extLst>
          </p:cNvPr>
          <p:cNvSpPr txBox="1"/>
          <p:nvPr/>
        </p:nvSpPr>
        <p:spPr>
          <a:xfrm>
            <a:off x="288000" y="1080000"/>
            <a:ext cx="11520000" cy="442035"/>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・大阪市は単身世帯が５割弱、親族世帯が４割を占める</a:t>
            </a:r>
          </a:p>
          <a:p>
            <a:pPr marL="146050" indent="-146050" algn="just"/>
            <a:r>
              <a:rPr lang="ja-JP" altLang="en-US" sz="1200" dirty="0">
                <a:latin typeface="メイリオ" panose="020B0604030504040204" pitchFamily="50" charset="-128"/>
                <a:ea typeface="メイリオ" panose="020B0604030504040204" pitchFamily="50" charset="-128"/>
              </a:rPr>
              <a:t>・他地域においては単身世帯が３割前後、親族世帯が６割程度となっている</a:t>
            </a:r>
          </a:p>
        </p:txBody>
      </p:sp>
      <p:sp>
        <p:nvSpPr>
          <p:cNvPr id="22" name="テキスト ボックス 21">
            <a:extLst>
              <a:ext uri="{FF2B5EF4-FFF2-40B4-BE49-F238E27FC236}">
                <a16:creationId xmlns:a16="http://schemas.microsoft.com/office/drawing/2014/main" id="{4EFD82EB-96BE-442B-8698-08C97EF7D5A3}"/>
              </a:ext>
            </a:extLst>
          </p:cNvPr>
          <p:cNvSpPr txBox="1"/>
          <p:nvPr/>
        </p:nvSpPr>
        <p:spPr>
          <a:xfrm>
            <a:off x="1182335" y="6427177"/>
            <a:ext cx="10872984" cy="234286"/>
          </a:xfrm>
          <a:prstGeom prst="rect">
            <a:avLst/>
          </a:prstGeom>
          <a:noFill/>
        </p:spPr>
        <p:txBody>
          <a:bodyPr wrap="square" tIns="72000" bIns="0">
            <a:spAutoFit/>
          </a:bodyPr>
          <a:lstStyle/>
          <a:p>
            <a:pPr algn="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出典：平成</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年住宅・土地統計調査（大阪府独自集計）</a:t>
            </a:r>
          </a:p>
        </p:txBody>
      </p:sp>
      <p:sp>
        <p:nvSpPr>
          <p:cNvPr id="23" name="テキスト ボックス 22">
            <a:extLst>
              <a:ext uri="{FF2B5EF4-FFF2-40B4-BE49-F238E27FC236}">
                <a16:creationId xmlns:a16="http://schemas.microsoft.com/office/drawing/2014/main" id="{6FFEC255-5AEE-4005-84B8-660FD123F083}"/>
              </a:ext>
            </a:extLst>
          </p:cNvPr>
          <p:cNvSpPr txBox="1"/>
          <p:nvPr/>
        </p:nvSpPr>
        <p:spPr>
          <a:xfrm>
            <a:off x="5203639" y="134222"/>
            <a:ext cx="504000" cy="221018"/>
          </a:xfrm>
          <a:prstGeom prst="rect">
            <a:avLst/>
          </a:prstGeom>
          <a:solidFill>
            <a:schemeClr val="bg1"/>
          </a:solidFill>
          <a:ln>
            <a:solidFill>
              <a:schemeClr val="tx1"/>
            </a:solidFill>
            <a:prstDash val="sysDash"/>
          </a:ln>
        </p:spPr>
        <p:txBody>
          <a:bodyPr wrap="square" tIns="36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実数</a:t>
            </a:r>
            <a:endParaRPr lang="ja-JP" altLang="en-US" sz="1200" dirty="0">
              <a:latin typeface="メイリオ" panose="020B0604030504040204" pitchFamily="50" charset="-128"/>
              <a:ea typeface="メイリオ" panose="020B0604030504040204" pitchFamily="50" charset="-128"/>
            </a:endParaRPr>
          </a:p>
        </p:txBody>
      </p:sp>
      <p:pic>
        <p:nvPicPr>
          <p:cNvPr id="3" name="図 2">
            <a:extLst>
              <a:ext uri="{FF2B5EF4-FFF2-40B4-BE49-F238E27FC236}">
                <a16:creationId xmlns:a16="http://schemas.microsoft.com/office/drawing/2014/main" id="{0EAB9DEE-ED4A-45FF-BED7-B21018BEEE70}"/>
              </a:ext>
            </a:extLst>
          </p:cNvPr>
          <p:cNvPicPr>
            <a:picLocks noChangeAspect="1"/>
          </p:cNvPicPr>
          <p:nvPr/>
        </p:nvPicPr>
        <p:blipFill>
          <a:blip r:embed="rId3"/>
          <a:stretch>
            <a:fillRect/>
          </a:stretch>
        </p:blipFill>
        <p:spPr>
          <a:xfrm>
            <a:off x="360000" y="2630349"/>
            <a:ext cx="11522439" cy="3913971"/>
          </a:xfrm>
          <a:prstGeom prst="rect">
            <a:avLst/>
          </a:prstGeom>
        </p:spPr>
      </p:pic>
      <p:pic>
        <p:nvPicPr>
          <p:cNvPr id="4" name="図 3">
            <a:extLst>
              <a:ext uri="{FF2B5EF4-FFF2-40B4-BE49-F238E27FC236}">
                <a16:creationId xmlns:a16="http://schemas.microsoft.com/office/drawing/2014/main" id="{1F1977B8-5CCA-4AAC-B06F-1E39DEA2C7BB}"/>
              </a:ext>
            </a:extLst>
          </p:cNvPr>
          <p:cNvPicPr>
            <a:picLocks noChangeAspect="1"/>
          </p:cNvPicPr>
          <p:nvPr/>
        </p:nvPicPr>
        <p:blipFill>
          <a:blip r:embed="rId4"/>
          <a:stretch>
            <a:fillRect/>
          </a:stretch>
        </p:blipFill>
        <p:spPr>
          <a:xfrm>
            <a:off x="361709" y="1637881"/>
            <a:ext cx="11571211" cy="755970"/>
          </a:xfrm>
          <a:prstGeom prst="rect">
            <a:avLst/>
          </a:prstGeom>
        </p:spPr>
      </p:pic>
    </p:spTree>
    <p:extLst>
      <p:ext uri="{BB962C8B-B14F-4D97-AF65-F5344CB8AC3E}">
        <p14:creationId xmlns:p14="http://schemas.microsoft.com/office/powerpoint/2010/main" val="764570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4B369FA2-23E2-44E1-92EE-9AB9530166F6}"/>
              </a:ext>
            </a:extLst>
          </p:cNvPr>
          <p:cNvPicPr>
            <a:picLocks noChangeAspect="1"/>
          </p:cNvPicPr>
          <p:nvPr/>
        </p:nvPicPr>
        <p:blipFill>
          <a:blip r:embed="rId3"/>
          <a:stretch>
            <a:fillRect/>
          </a:stretch>
        </p:blipFill>
        <p:spPr>
          <a:xfrm>
            <a:off x="448245" y="1587883"/>
            <a:ext cx="11522439" cy="4718713"/>
          </a:xfrm>
          <a:prstGeom prst="rect">
            <a:avLst/>
          </a:prstGeom>
        </p:spPr>
      </p:pic>
      <p:sp>
        <p:nvSpPr>
          <p:cNvPr id="46" name="正方形/長方形 45">
            <a:extLst>
              <a:ext uri="{FF2B5EF4-FFF2-40B4-BE49-F238E27FC236}">
                <a16:creationId xmlns:a16="http://schemas.microsoft.com/office/drawing/2014/main" id="{3582470E-3CFD-4ED4-8A1F-A2A39B8B200F}"/>
              </a:ext>
            </a:extLst>
          </p:cNvPr>
          <p:cNvSpPr>
            <a:spLocks/>
          </p:cNvSpPr>
          <p:nvPr/>
        </p:nvSpPr>
        <p:spPr>
          <a:xfrm>
            <a:off x="0" y="0"/>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１</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１０　大阪府の世帯人員構成の推移（全体）</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51" name="テキスト ボックス 50">
            <a:extLst>
              <a:ext uri="{FF2B5EF4-FFF2-40B4-BE49-F238E27FC236}">
                <a16:creationId xmlns:a16="http://schemas.microsoft.com/office/drawing/2014/main" id="{E8E04532-8C1D-4414-8C3B-E020052C312E}"/>
              </a:ext>
            </a:extLst>
          </p:cNvPr>
          <p:cNvSpPr txBox="1"/>
          <p:nvPr/>
        </p:nvSpPr>
        <p:spPr>
          <a:xfrm>
            <a:off x="10060784" y="120632"/>
            <a:ext cx="1792940" cy="257369"/>
          </a:xfrm>
          <a:prstGeom prst="rect">
            <a:avLst/>
          </a:prstGeom>
          <a:noFill/>
          <a:ln>
            <a:solidFill>
              <a:schemeClr val="tx1"/>
            </a:solidFill>
            <a:prstDash val="sysDash"/>
          </a:ln>
        </p:spPr>
        <p:txBody>
          <a:bodyPr wrap="square" tIns="72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再掲</a:t>
            </a:r>
            <a:endParaRPr lang="ja-JP" altLang="en-US" sz="1200" dirty="0">
              <a:latin typeface="メイリオ" panose="020B0604030504040204" pitchFamily="50" charset="-128"/>
              <a:ea typeface="メイリオ" panose="020B0604030504040204" pitchFamily="50" charset="-128"/>
            </a:endParaRPr>
          </a:p>
        </p:txBody>
      </p:sp>
      <p:sp>
        <p:nvSpPr>
          <p:cNvPr id="12" name="テキスト ボックス 9">
            <a:extLst>
              <a:ext uri="{FF2B5EF4-FFF2-40B4-BE49-F238E27FC236}">
                <a16:creationId xmlns:a16="http://schemas.microsoft.com/office/drawing/2014/main" id="{00000000-0008-0000-0100-00000A000000}"/>
              </a:ext>
            </a:extLst>
          </p:cNvPr>
          <p:cNvSpPr txBox="1"/>
          <p:nvPr/>
        </p:nvSpPr>
        <p:spPr>
          <a:xfrm>
            <a:off x="2112144" y="5700669"/>
            <a:ext cx="468000" cy="15434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r"/>
            <a:r>
              <a:rPr lang="en-US" altLang="ja-JP" sz="1000" dirty="0">
                <a:solidFill>
                  <a:schemeClr val="tx1"/>
                </a:solidFill>
                <a:effectLst>
                  <a:glow rad="63500">
                    <a:schemeClr val="bg1"/>
                  </a:glow>
                </a:effectLst>
                <a:latin typeface="メイリオ" panose="020B0604030504040204" pitchFamily="50" charset="-128"/>
                <a:ea typeface="メイリオ" panose="020B0604030504040204" pitchFamily="50" charset="-128"/>
              </a:rPr>
              <a:t>29.8%</a:t>
            </a:r>
            <a:r>
              <a:rPr lang="ja-JP" altLang="en-US" sz="1000" dirty="0">
                <a:solidFill>
                  <a:schemeClr val="tx1"/>
                </a:solidFill>
                <a:effectLst>
                  <a:glow rad="63500">
                    <a:schemeClr val="bg1"/>
                  </a:glow>
                </a:effectLst>
                <a:latin typeface="メイリオ" panose="020B0604030504040204" pitchFamily="50" charset="-128"/>
                <a:ea typeface="メイリオ" panose="020B0604030504040204" pitchFamily="50" charset="-128"/>
              </a:rPr>
              <a:t> </a:t>
            </a:r>
            <a:r>
              <a:rPr lang="en-US" altLang="ja-JP" sz="1000" dirty="0">
                <a:solidFill>
                  <a:schemeClr val="tx1"/>
                </a:solidFill>
                <a:effectLst>
                  <a:glow rad="63500">
                    <a:schemeClr val="bg1"/>
                  </a:glow>
                </a:effectLst>
                <a:latin typeface="メイリオ" panose="020B0604030504040204" pitchFamily="50" charset="-128"/>
                <a:ea typeface="メイリオ" panose="020B0604030504040204" pitchFamily="50" charset="-128"/>
              </a:rPr>
              <a:t> </a:t>
            </a:r>
            <a:endParaRPr lang="ja-JP" altLang="en-US" sz="1000" dirty="0">
              <a:solidFill>
                <a:schemeClr val="tx1"/>
              </a:solidFill>
              <a:effectLst>
                <a:glow rad="63500">
                  <a:schemeClr val="bg1"/>
                </a:glow>
              </a:effectLst>
              <a:latin typeface="メイリオ" panose="020B0604030504040204" pitchFamily="50" charset="-128"/>
              <a:ea typeface="メイリオ" panose="020B0604030504040204" pitchFamily="50" charset="-128"/>
            </a:endParaRPr>
          </a:p>
        </p:txBody>
      </p:sp>
      <p:sp>
        <p:nvSpPr>
          <p:cNvPr id="13" name="テキスト ボックス 10">
            <a:extLst>
              <a:ext uri="{FF2B5EF4-FFF2-40B4-BE49-F238E27FC236}">
                <a16:creationId xmlns:a16="http://schemas.microsoft.com/office/drawing/2014/main" id="{00000000-0008-0000-0100-00000B000000}"/>
              </a:ext>
            </a:extLst>
          </p:cNvPr>
          <p:cNvSpPr txBox="1"/>
          <p:nvPr/>
        </p:nvSpPr>
        <p:spPr>
          <a:xfrm>
            <a:off x="2112144" y="4890224"/>
            <a:ext cx="468000" cy="11389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r"/>
            <a:r>
              <a:rPr lang="en-US" altLang="ja-JP" sz="1000" dirty="0">
                <a:solidFill>
                  <a:schemeClr val="tx1"/>
                </a:solidFill>
                <a:effectLst>
                  <a:glow rad="63500">
                    <a:schemeClr val="bg1"/>
                  </a:glow>
                </a:effectLst>
                <a:latin typeface="メイリオ" panose="020B0604030504040204" pitchFamily="50" charset="-128"/>
                <a:ea typeface="メイリオ" panose="020B0604030504040204" pitchFamily="50" charset="-128"/>
              </a:rPr>
              <a:t>25.8%</a:t>
            </a:r>
            <a:r>
              <a:rPr lang="ja-JP" altLang="en-US" sz="1000" dirty="0">
                <a:solidFill>
                  <a:schemeClr val="tx1"/>
                </a:solidFill>
                <a:effectLst>
                  <a:glow rad="63500">
                    <a:schemeClr val="bg1"/>
                  </a:glow>
                </a:effectLst>
                <a:latin typeface="メイリオ" panose="020B0604030504040204" pitchFamily="50" charset="-128"/>
                <a:ea typeface="メイリオ" panose="020B0604030504040204" pitchFamily="50" charset="-128"/>
              </a:rPr>
              <a:t> </a:t>
            </a:r>
          </a:p>
        </p:txBody>
      </p:sp>
      <p:sp>
        <p:nvSpPr>
          <p:cNvPr id="14" name="テキスト ボックス 11">
            <a:extLst>
              <a:ext uri="{FF2B5EF4-FFF2-40B4-BE49-F238E27FC236}">
                <a16:creationId xmlns:a16="http://schemas.microsoft.com/office/drawing/2014/main" id="{00000000-0008-0000-0100-00000C000000}"/>
              </a:ext>
            </a:extLst>
          </p:cNvPr>
          <p:cNvSpPr txBox="1"/>
          <p:nvPr/>
        </p:nvSpPr>
        <p:spPr>
          <a:xfrm>
            <a:off x="2112144" y="4224501"/>
            <a:ext cx="468000" cy="13602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r"/>
            <a:r>
              <a:rPr lang="en-US" altLang="ja-JP" sz="1000" dirty="0">
                <a:solidFill>
                  <a:schemeClr val="tx1"/>
                </a:solidFill>
                <a:effectLst>
                  <a:glow rad="63500">
                    <a:schemeClr val="bg1"/>
                  </a:glow>
                </a:effectLst>
                <a:latin typeface="メイリオ" panose="020B0604030504040204" pitchFamily="50" charset="-128"/>
                <a:ea typeface="メイリオ" panose="020B0604030504040204" pitchFamily="50" charset="-128"/>
              </a:rPr>
              <a:t>18.9%</a:t>
            </a:r>
            <a:r>
              <a:rPr lang="ja-JP" altLang="en-US" sz="1000" dirty="0">
                <a:solidFill>
                  <a:schemeClr val="tx1"/>
                </a:solidFill>
                <a:effectLst>
                  <a:glow rad="63500">
                    <a:schemeClr val="bg1"/>
                  </a:glow>
                </a:effectLst>
                <a:latin typeface="メイリオ" panose="020B0604030504040204" pitchFamily="50" charset="-128"/>
                <a:ea typeface="メイリオ" panose="020B0604030504040204" pitchFamily="50" charset="-128"/>
              </a:rPr>
              <a:t>  </a:t>
            </a:r>
          </a:p>
        </p:txBody>
      </p:sp>
      <p:sp>
        <p:nvSpPr>
          <p:cNvPr id="15" name="テキスト ボックス 12">
            <a:extLst>
              <a:ext uri="{FF2B5EF4-FFF2-40B4-BE49-F238E27FC236}">
                <a16:creationId xmlns:a16="http://schemas.microsoft.com/office/drawing/2014/main" id="{00000000-0008-0000-0100-00000D000000}"/>
              </a:ext>
            </a:extLst>
          </p:cNvPr>
          <p:cNvSpPr txBox="1"/>
          <p:nvPr/>
        </p:nvSpPr>
        <p:spPr>
          <a:xfrm>
            <a:off x="2112144" y="3717899"/>
            <a:ext cx="468000" cy="10706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r"/>
            <a:r>
              <a:rPr lang="en-US" altLang="ja-JP" sz="1000" dirty="0">
                <a:solidFill>
                  <a:schemeClr val="tx1"/>
                </a:solidFill>
                <a:effectLst>
                  <a:glow rad="63500">
                    <a:schemeClr val="bg1"/>
                  </a:glow>
                </a:effectLst>
                <a:latin typeface="メイリオ" panose="020B0604030504040204" pitchFamily="50" charset="-128"/>
                <a:ea typeface="メイリオ" panose="020B0604030504040204" pitchFamily="50" charset="-128"/>
              </a:rPr>
              <a:t>17.5%</a:t>
            </a:r>
            <a:r>
              <a:rPr lang="ja-JP" altLang="en-US" sz="1000" dirty="0">
                <a:solidFill>
                  <a:schemeClr val="tx1"/>
                </a:solidFill>
                <a:effectLst>
                  <a:glow rad="63500">
                    <a:schemeClr val="bg1"/>
                  </a:glow>
                </a:effectLst>
                <a:latin typeface="メイリオ" panose="020B0604030504040204" pitchFamily="50" charset="-128"/>
                <a:ea typeface="メイリオ" panose="020B0604030504040204" pitchFamily="50" charset="-128"/>
              </a:rPr>
              <a:t> </a:t>
            </a:r>
          </a:p>
        </p:txBody>
      </p:sp>
      <p:sp>
        <p:nvSpPr>
          <p:cNvPr id="16" name="テキスト ボックス 13">
            <a:extLst>
              <a:ext uri="{FF2B5EF4-FFF2-40B4-BE49-F238E27FC236}">
                <a16:creationId xmlns:a16="http://schemas.microsoft.com/office/drawing/2014/main" id="{00000000-0008-0000-0100-00000E000000}"/>
              </a:ext>
            </a:extLst>
          </p:cNvPr>
          <p:cNvSpPr txBox="1"/>
          <p:nvPr/>
        </p:nvSpPr>
        <p:spPr>
          <a:xfrm>
            <a:off x="2112144" y="3312513"/>
            <a:ext cx="468000" cy="14400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r"/>
            <a:r>
              <a:rPr lang="en-US" altLang="ja-JP" sz="1000" dirty="0">
                <a:solidFill>
                  <a:schemeClr val="tx1"/>
                </a:solidFill>
                <a:effectLst>
                  <a:glow rad="63500">
                    <a:schemeClr val="bg1"/>
                  </a:glow>
                </a:effectLst>
                <a:latin typeface="メイリオ" panose="020B0604030504040204" pitchFamily="50" charset="-128"/>
                <a:ea typeface="メイリオ" panose="020B0604030504040204" pitchFamily="50" charset="-128"/>
              </a:rPr>
              <a:t>8.0%</a:t>
            </a:r>
            <a:r>
              <a:rPr lang="ja-JP" altLang="en-US" sz="1000" dirty="0">
                <a:solidFill>
                  <a:schemeClr val="tx1"/>
                </a:solidFill>
                <a:effectLst>
                  <a:glow rad="63500">
                    <a:schemeClr val="bg1"/>
                  </a:glow>
                </a:effectLst>
                <a:latin typeface="メイリオ" panose="020B0604030504040204" pitchFamily="50" charset="-128"/>
                <a:ea typeface="メイリオ" panose="020B0604030504040204" pitchFamily="50" charset="-128"/>
              </a:rPr>
              <a:t> </a:t>
            </a:r>
          </a:p>
        </p:txBody>
      </p:sp>
      <p:sp>
        <p:nvSpPr>
          <p:cNvPr id="17" name="テキスト ボックス 14">
            <a:extLst>
              <a:ext uri="{FF2B5EF4-FFF2-40B4-BE49-F238E27FC236}">
                <a16:creationId xmlns:a16="http://schemas.microsoft.com/office/drawing/2014/main" id="{00000000-0008-0000-0100-00000F000000}"/>
              </a:ext>
            </a:extLst>
          </p:cNvPr>
          <p:cNvSpPr txBox="1"/>
          <p:nvPr/>
        </p:nvSpPr>
        <p:spPr>
          <a:xfrm>
            <a:off x="4121808" y="5642925"/>
            <a:ext cx="468000" cy="9720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r"/>
            <a:r>
              <a:rPr lang="en-US" altLang="ja-JP" sz="1000" dirty="0">
                <a:solidFill>
                  <a:schemeClr val="tx1"/>
                </a:solidFill>
                <a:effectLst>
                  <a:glow rad="63500">
                    <a:schemeClr val="bg1"/>
                  </a:glow>
                </a:effectLst>
                <a:latin typeface="メイリオ" panose="020B0604030504040204" pitchFamily="50" charset="-128"/>
                <a:ea typeface="メイリオ" panose="020B0604030504040204" pitchFamily="50" charset="-128"/>
              </a:rPr>
              <a:t>32.1% </a:t>
            </a:r>
            <a:endParaRPr lang="ja-JP" altLang="en-US" sz="1000" dirty="0">
              <a:solidFill>
                <a:schemeClr val="tx1"/>
              </a:solidFill>
              <a:effectLst>
                <a:glow rad="63500">
                  <a:schemeClr val="bg1"/>
                </a:glow>
              </a:effectLst>
              <a:latin typeface="メイリオ" panose="020B0604030504040204" pitchFamily="50" charset="-128"/>
              <a:ea typeface="メイリオ" panose="020B0604030504040204" pitchFamily="50" charset="-128"/>
            </a:endParaRPr>
          </a:p>
        </p:txBody>
      </p:sp>
      <p:sp>
        <p:nvSpPr>
          <p:cNvPr id="18" name="テキスト ボックス 15">
            <a:extLst>
              <a:ext uri="{FF2B5EF4-FFF2-40B4-BE49-F238E27FC236}">
                <a16:creationId xmlns:a16="http://schemas.microsoft.com/office/drawing/2014/main" id="{00000000-0008-0000-0100-000010000000}"/>
              </a:ext>
            </a:extLst>
          </p:cNvPr>
          <p:cNvSpPr txBox="1"/>
          <p:nvPr/>
        </p:nvSpPr>
        <p:spPr>
          <a:xfrm>
            <a:off x="4121808" y="4739495"/>
            <a:ext cx="468000" cy="15712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r"/>
            <a:r>
              <a:rPr lang="en-US" altLang="ja-JP" sz="1000" dirty="0">
                <a:solidFill>
                  <a:schemeClr val="tx1"/>
                </a:solidFill>
                <a:effectLst>
                  <a:glow rad="63500">
                    <a:schemeClr val="bg1"/>
                  </a:glow>
                </a:effectLst>
                <a:latin typeface="メイリオ" panose="020B0604030504040204" pitchFamily="50" charset="-128"/>
                <a:ea typeface="メイリオ" panose="020B0604030504040204" pitchFamily="50" charset="-128"/>
              </a:rPr>
              <a:t>27.1% </a:t>
            </a:r>
            <a:endParaRPr lang="ja-JP" altLang="en-US" sz="1000" dirty="0">
              <a:solidFill>
                <a:schemeClr val="tx1"/>
              </a:solidFill>
              <a:effectLst>
                <a:glow rad="63500">
                  <a:schemeClr val="bg1"/>
                </a:glow>
              </a:effectLst>
              <a:latin typeface="メイリオ" panose="020B0604030504040204" pitchFamily="50" charset="-128"/>
              <a:ea typeface="メイリオ" panose="020B0604030504040204" pitchFamily="50" charset="-128"/>
            </a:endParaRPr>
          </a:p>
        </p:txBody>
      </p:sp>
      <p:sp>
        <p:nvSpPr>
          <p:cNvPr id="19" name="テキスト ボックス 16">
            <a:extLst>
              <a:ext uri="{FF2B5EF4-FFF2-40B4-BE49-F238E27FC236}">
                <a16:creationId xmlns:a16="http://schemas.microsoft.com/office/drawing/2014/main" id="{00000000-0008-0000-0100-000011000000}"/>
              </a:ext>
            </a:extLst>
          </p:cNvPr>
          <p:cNvSpPr txBox="1"/>
          <p:nvPr/>
        </p:nvSpPr>
        <p:spPr>
          <a:xfrm>
            <a:off x="4121808" y="4068348"/>
            <a:ext cx="468000" cy="15403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r"/>
            <a:r>
              <a:rPr lang="en-US" altLang="ja-JP" sz="1000" dirty="0">
                <a:solidFill>
                  <a:schemeClr val="tx1"/>
                </a:solidFill>
                <a:effectLst>
                  <a:glow rad="63500">
                    <a:schemeClr val="bg1"/>
                  </a:glow>
                </a:effectLst>
                <a:latin typeface="メイリオ" panose="020B0604030504040204" pitchFamily="50" charset="-128"/>
                <a:ea typeface="メイリオ" panose="020B0604030504040204" pitchFamily="50" charset="-128"/>
              </a:rPr>
              <a:t>18.3% </a:t>
            </a:r>
            <a:endParaRPr lang="ja-JP" altLang="en-US" sz="1000" dirty="0">
              <a:solidFill>
                <a:schemeClr val="tx1"/>
              </a:solidFill>
              <a:effectLst>
                <a:glow rad="63500">
                  <a:schemeClr val="bg1"/>
                </a:glow>
              </a:effectLst>
              <a:latin typeface="メイリオ" panose="020B0604030504040204" pitchFamily="50" charset="-128"/>
              <a:ea typeface="メイリオ" panose="020B0604030504040204" pitchFamily="50" charset="-128"/>
            </a:endParaRPr>
          </a:p>
        </p:txBody>
      </p:sp>
      <p:sp>
        <p:nvSpPr>
          <p:cNvPr id="20" name="テキスト ボックス 17">
            <a:extLst>
              <a:ext uri="{FF2B5EF4-FFF2-40B4-BE49-F238E27FC236}">
                <a16:creationId xmlns:a16="http://schemas.microsoft.com/office/drawing/2014/main" id="{00000000-0008-0000-0100-000012000000}"/>
              </a:ext>
            </a:extLst>
          </p:cNvPr>
          <p:cNvSpPr txBox="1"/>
          <p:nvPr/>
        </p:nvSpPr>
        <p:spPr>
          <a:xfrm>
            <a:off x="3796158" y="3665724"/>
            <a:ext cx="468000" cy="17683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r"/>
            <a:r>
              <a:rPr lang="en-US" altLang="ja-JP" sz="1000" dirty="0">
                <a:solidFill>
                  <a:schemeClr val="tx1"/>
                </a:solidFill>
                <a:effectLst>
                  <a:glow rad="63500">
                    <a:schemeClr val="bg1"/>
                  </a:glow>
                </a:effectLst>
                <a:latin typeface="メイリオ" panose="020B0604030504040204" pitchFamily="50" charset="-128"/>
                <a:ea typeface="メイリオ" panose="020B0604030504040204" pitchFamily="50" charset="-128"/>
              </a:rPr>
              <a:t>15.8% </a:t>
            </a:r>
            <a:endParaRPr lang="ja-JP" altLang="en-US" sz="1000" dirty="0">
              <a:solidFill>
                <a:schemeClr val="tx1"/>
              </a:solidFill>
              <a:effectLst>
                <a:glow rad="63500">
                  <a:schemeClr val="bg1"/>
                </a:glow>
              </a:effectLst>
              <a:latin typeface="メイリオ" panose="020B0604030504040204" pitchFamily="50" charset="-128"/>
              <a:ea typeface="メイリオ" panose="020B0604030504040204" pitchFamily="50" charset="-128"/>
            </a:endParaRPr>
          </a:p>
        </p:txBody>
      </p:sp>
      <p:sp>
        <p:nvSpPr>
          <p:cNvPr id="21" name="テキスト ボックス 18">
            <a:extLst>
              <a:ext uri="{FF2B5EF4-FFF2-40B4-BE49-F238E27FC236}">
                <a16:creationId xmlns:a16="http://schemas.microsoft.com/office/drawing/2014/main" id="{00000000-0008-0000-0100-000013000000}"/>
              </a:ext>
            </a:extLst>
          </p:cNvPr>
          <p:cNvSpPr txBox="1"/>
          <p:nvPr/>
        </p:nvSpPr>
        <p:spPr>
          <a:xfrm>
            <a:off x="4121808" y="3191343"/>
            <a:ext cx="468000" cy="14400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r"/>
            <a:r>
              <a:rPr lang="en-US" altLang="ja-JP" sz="1000" dirty="0">
                <a:solidFill>
                  <a:schemeClr val="tx1"/>
                </a:solidFill>
                <a:effectLst>
                  <a:glow rad="63500">
                    <a:schemeClr val="bg1"/>
                  </a:glow>
                </a:effectLst>
                <a:latin typeface="メイリオ" panose="020B0604030504040204" pitchFamily="50" charset="-128"/>
                <a:ea typeface="メイリオ" panose="020B0604030504040204" pitchFamily="50" charset="-128"/>
              </a:rPr>
              <a:t>6.7%</a:t>
            </a:r>
            <a:r>
              <a:rPr lang="ja-JP" altLang="en-US" sz="1000" dirty="0">
                <a:solidFill>
                  <a:schemeClr val="tx1"/>
                </a:solidFill>
                <a:effectLst>
                  <a:glow rad="63500">
                    <a:schemeClr val="bg1"/>
                  </a:glow>
                </a:effectLst>
                <a:latin typeface="メイリオ" panose="020B0604030504040204" pitchFamily="50" charset="-128"/>
                <a:ea typeface="メイリオ" panose="020B0604030504040204" pitchFamily="50" charset="-128"/>
              </a:rPr>
              <a:t> </a:t>
            </a:r>
          </a:p>
        </p:txBody>
      </p:sp>
      <p:sp>
        <p:nvSpPr>
          <p:cNvPr id="22" name="テキスト ボックス 19">
            <a:extLst>
              <a:ext uri="{FF2B5EF4-FFF2-40B4-BE49-F238E27FC236}">
                <a16:creationId xmlns:a16="http://schemas.microsoft.com/office/drawing/2014/main" id="{00000000-0008-0000-0100-000014000000}"/>
              </a:ext>
            </a:extLst>
          </p:cNvPr>
          <p:cNvSpPr txBox="1"/>
          <p:nvPr/>
        </p:nvSpPr>
        <p:spPr>
          <a:xfrm>
            <a:off x="6112798" y="5460305"/>
            <a:ext cx="468000" cy="14400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r"/>
            <a:r>
              <a:rPr lang="en-US" altLang="ja-JP" sz="1000" dirty="0">
                <a:solidFill>
                  <a:schemeClr val="tx1"/>
                </a:solidFill>
                <a:effectLst>
                  <a:glow rad="63500">
                    <a:schemeClr val="bg1"/>
                  </a:glow>
                </a:effectLst>
                <a:latin typeface="メイリオ" panose="020B0604030504040204" pitchFamily="50" charset="-128"/>
                <a:ea typeface="メイリオ" panose="020B0604030504040204" pitchFamily="50" charset="-128"/>
              </a:rPr>
              <a:t>35.8% </a:t>
            </a:r>
            <a:endParaRPr lang="ja-JP" altLang="en-US" sz="1000" dirty="0">
              <a:solidFill>
                <a:schemeClr val="tx1"/>
              </a:solidFill>
              <a:effectLst>
                <a:glow rad="63500">
                  <a:schemeClr val="bg1"/>
                </a:glow>
              </a:effectLst>
              <a:latin typeface="メイリオ" panose="020B0604030504040204" pitchFamily="50" charset="-128"/>
              <a:ea typeface="メイリオ" panose="020B0604030504040204" pitchFamily="50" charset="-128"/>
            </a:endParaRPr>
          </a:p>
        </p:txBody>
      </p:sp>
      <p:sp>
        <p:nvSpPr>
          <p:cNvPr id="23" name="テキスト ボックス 20">
            <a:extLst>
              <a:ext uri="{FF2B5EF4-FFF2-40B4-BE49-F238E27FC236}">
                <a16:creationId xmlns:a16="http://schemas.microsoft.com/office/drawing/2014/main" id="{00000000-0008-0000-0100-000015000000}"/>
              </a:ext>
            </a:extLst>
          </p:cNvPr>
          <p:cNvSpPr txBox="1"/>
          <p:nvPr/>
        </p:nvSpPr>
        <p:spPr>
          <a:xfrm>
            <a:off x="6112798" y="4509326"/>
            <a:ext cx="468000" cy="14400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r"/>
            <a:r>
              <a:rPr lang="en-US" altLang="ja-JP" sz="1000" dirty="0">
                <a:solidFill>
                  <a:schemeClr val="tx1"/>
                </a:solidFill>
                <a:effectLst>
                  <a:glow rad="63500">
                    <a:schemeClr val="bg1"/>
                  </a:glow>
                </a:effectLst>
                <a:latin typeface="メイリオ" panose="020B0604030504040204" pitchFamily="50" charset="-128"/>
                <a:ea typeface="メイリオ" panose="020B0604030504040204" pitchFamily="50" charset="-128"/>
              </a:rPr>
              <a:t>27.2% </a:t>
            </a:r>
            <a:endParaRPr lang="ja-JP" altLang="en-US" sz="1000" dirty="0">
              <a:solidFill>
                <a:schemeClr val="tx1"/>
              </a:solidFill>
              <a:effectLst>
                <a:glow rad="63500">
                  <a:schemeClr val="bg1"/>
                </a:glow>
              </a:effectLst>
              <a:latin typeface="メイリオ" panose="020B0604030504040204" pitchFamily="50" charset="-128"/>
              <a:ea typeface="メイリオ" panose="020B0604030504040204" pitchFamily="50" charset="-128"/>
            </a:endParaRPr>
          </a:p>
        </p:txBody>
      </p:sp>
      <p:sp>
        <p:nvSpPr>
          <p:cNvPr id="24" name="テキスト ボックス 21">
            <a:extLst>
              <a:ext uri="{FF2B5EF4-FFF2-40B4-BE49-F238E27FC236}">
                <a16:creationId xmlns:a16="http://schemas.microsoft.com/office/drawing/2014/main" id="{00000000-0008-0000-0100-000016000000}"/>
              </a:ext>
            </a:extLst>
          </p:cNvPr>
          <p:cNvSpPr txBox="1"/>
          <p:nvPr/>
        </p:nvSpPr>
        <p:spPr>
          <a:xfrm>
            <a:off x="6112798" y="3723524"/>
            <a:ext cx="468000" cy="14400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r"/>
            <a:r>
              <a:rPr lang="en-US" altLang="ja-JP" sz="1000" dirty="0">
                <a:solidFill>
                  <a:schemeClr val="tx1"/>
                </a:solidFill>
                <a:effectLst>
                  <a:glow rad="63500">
                    <a:schemeClr val="bg1"/>
                  </a:glow>
                </a:effectLst>
                <a:latin typeface="メイリオ" panose="020B0604030504040204" pitchFamily="50" charset="-128"/>
                <a:ea typeface="メイリオ" panose="020B0604030504040204" pitchFamily="50" charset="-128"/>
              </a:rPr>
              <a:t>17.4% </a:t>
            </a:r>
            <a:endParaRPr lang="ja-JP" altLang="en-US" sz="1000" dirty="0">
              <a:solidFill>
                <a:schemeClr val="tx1"/>
              </a:solidFill>
              <a:effectLst>
                <a:glow rad="63500">
                  <a:schemeClr val="bg1"/>
                </a:glow>
              </a:effectLst>
              <a:latin typeface="メイリオ" panose="020B0604030504040204" pitchFamily="50" charset="-128"/>
              <a:ea typeface="メイリオ" panose="020B0604030504040204" pitchFamily="50" charset="-128"/>
            </a:endParaRPr>
          </a:p>
        </p:txBody>
      </p:sp>
      <p:sp>
        <p:nvSpPr>
          <p:cNvPr id="25" name="テキスト ボックス 22">
            <a:extLst>
              <a:ext uri="{FF2B5EF4-FFF2-40B4-BE49-F238E27FC236}">
                <a16:creationId xmlns:a16="http://schemas.microsoft.com/office/drawing/2014/main" id="{00000000-0008-0000-0100-000017000000}"/>
              </a:ext>
            </a:extLst>
          </p:cNvPr>
          <p:cNvSpPr txBox="1"/>
          <p:nvPr/>
        </p:nvSpPr>
        <p:spPr>
          <a:xfrm>
            <a:off x="6112798" y="3236633"/>
            <a:ext cx="468000" cy="14400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r"/>
            <a:r>
              <a:rPr lang="en-US" altLang="ja-JP" sz="1000" dirty="0">
                <a:solidFill>
                  <a:schemeClr val="tx1"/>
                </a:solidFill>
                <a:effectLst>
                  <a:glow rad="63500">
                    <a:schemeClr val="bg1"/>
                  </a:glow>
                </a:effectLst>
                <a:latin typeface="メイリオ" panose="020B0604030504040204" pitchFamily="50" charset="-128"/>
                <a:ea typeface="メイリオ" panose="020B0604030504040204" pitchFamily="50" charset="-128"/>
              </a:rPr>
              <a:t>14.1% </a:t>
            </a:r>
            <a:endParaRPr lang="ja-JP" altLang="en-US" sz="1000" dirty="0">
              <a:solidFill>
                <a:schemeClr val="tx1"/>
              </a:solidFill>
              <a:effectLst>
                <a:glow rad="63500">
                  <a:schemeClr val="bg1"/>
                </a:glow>
              </a:effectLst>
              <a:latin typeface="メイリオ" panose="020B0604030504040204" pitchFamily="50" charset="-128"/>
              <a:ea typeface="メイリオ" panose="020B0604030504040204" pitchFamily="50" charset="-128"/>
            </a:endParaRPr>
          </a:p>
        </p:txBody>
      </p:sp>
      <p:sp>
        <p:nvSpPr>
          <p:cNvPr id="26" name="テキスト ボックス 23">
            <a:extLst>
              <a:ext uri="{FF2B5EF4-FFF2-40B4-BE49-F238E27FC236}">
                <a16:creationId xmlns:a16="http://schemas.microsoft.com/office/drawing/2014/main" id="{00000000-0008-0000-0100-000018000000}"/>
              </a:ext>
            </a:extLst>
          </p:cNvPr>
          <p:cNvSpPr txBox="1"/>
          <p:nvPr/>
        </p:nvSpPr>
        <p:spPr>
          <a:xfrm>
            <a:off x="6112798" y="3003297"/>
            <a:ext cx="468000" cy="14400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r"/>
            <a:r>
              <a:rPr lang="en-US" altLang="ja-JP" sz="1000" dirty="0">
                <a:solidFill>
                  <a:schemeClr val="tx1"/>
                </a:solidFill>
                <a:effectLst>
                  <a:glow rad="63500">
                    <a:schemeClr val="bg1"/>
                  </a:glow>
                </a:effectLst>
                <a:latin typeface="メイリオ" panose="020B0604030504040204" pitchFamily="50" charset="-128"/>
                <a:ea typeface="メイリオ" panose="020B0604030504040204" pitchFamily="50" charset="-128"/>
              </a:rPr>
              <a:t>5.5% </a:t>
            </a:r>
            <a:endParaRPr lang="ja-JP" altLang="en-US" sz="1000" dirty="0">
              <a:solidFill>
                <a:schemeClr val="tx1"/>
              </a:solidFill>
              <a:effectLst>
                <a:glow rad="63500">
                  <a:schemeClr val="bg1"/>
                </a:glow>
              </a:effectLst>
              <a:latin typeface="メイリオ" panose="020B0604030504040204" pitchFamily="50" charset="-128"/>
              <a:ea typeface="メイリオ" panose="020B0604030504040204" pitchFamily="50" charset="-128"/>
            </a:endParaRPr>
          </a:p>
        </p:txBody>
      </p:sp>
      <p:sp>
        <p:nvSpPr>
          <p:cNvPr id="27" name="テキスト ボックス 24">
            <a:extLst>
              <a:ext uri="{FF2B5EF4-FFF2-40B4-BE49-F238E27FC236}">
                <a16:creationId xmlns:a16="http://schemas.microsoft.com/office/drawing/2014/main" id="{00000000-0008-0000-0100-000019000000}"/>
              </a:ext>
            </a:extLst>
          </p:cNvPr>
          <p:cNvSpPr txBox="1"/>
          <p:nvPr/>
        </p:nvSpPr>
        <p:spPr>
          <a:xfrm>
            <a:off x="8135521" y="5497482"/>
            <a:ext cx="468000" cy="14400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r"/>
            <a:r>
              <a:rPr lang="en-US" altLang="ja-JP" sz="1000" dirty="0">
                <a:solidFill>
                  <a:schemeClr val="tx1"/>
                </a:solidFill>
                <a:effectLst>
                  <a:glow rad="63500">
                    <a:schemeClr val="bg1"/>
                  </a:glow>
                </a:effectLst>
                <a:latin typeface="メイリオ" panose="020B0604030504040204" pitchFamily="50" charset="-128"/>
                <a:ea typeface="メイリオ" panose="020B0604030504040204" pitchFamily="50" charset="-128"/>
              </a:rPr>
              <a:t>37.5% </a:t>
            </a:r>
            <a:endParaRPr lang="ja-JP" altLang="en-US" sz="1000" dirty="0">
              <a:solidFill>
                <a:schemeClr val="tx1"/>
              </a:solidFill>
              <a:effectLst>
                <a:glow rad="63500">
                  <a:schemeClr val="bg1"/>
                </a:glow>
              </a:effectLst>
              <a:latin typeface="メイリオ" panose="020B0604030504040204" pitchFamily="50" charset="-128"/>
              <a:ea typeface="メイリオ" panose="020B0604030504040204" pitchFamily="50" charset="-128"/>
            </a:endParaRPr>
          </a:p>
        </p:txBody>
      </p:sp>
      <p:sp>
        <p:nvSpPr>
          <p:cNvPr id="28" name="テキスト ボックス 25">
            <a:extLst>
              <a:ext uri="{FF2B5EF4-FFF2-40B4-BE49-F238E27FC236}">
                <a16:creationId xmlns:a16="http://schemas.microsoft.com/office/drawing/2014/main" id="{00000000-0008-0000-0100-00001A000000}"/>
              </a:ext>
            </a:extLst>
          </p:cNvPr>
          <p:cNvSpPr txBox="1"/>
          <p:nvPr/>
        </p:nvSpPr>
        <p:spPr>
          <a:xfrm>
            <a:off x="8135521" y="4407493"/>
            <a:ext cx="468000" cy="14400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r"/>
            <a:r>
              <a:rPr lang="en-US" altLang="ja-JP" sz="1000" dirty="0">
                <a:solidFill>
                  <a:schemeClr val="tx1"/>
                </a:solidFill>
                <a:effectLst>
                  <a:glow rad="63500">
                    <a:schemeClr val="bg1"/>
                  </a:glow>
                </a:effectLst>
                <a:latin typeface="メイリオ" panose="020B0604030504040204" pitchFamily="50" charset="-128"/>
                <a:ea typeface="メイリオ" panose="020B0604030504040204" pitchFamily="50" charset="-128"/>
              </a:rPr>
              <a:t>27.8% </a:t>
            </a:r>
            <a:endParaRPr lang="ja-JP" altLang="en-US" sz="1000" dirty="0">
              <a:solidFill>
                <a:schemeClr val="tx1"/>
              </a:solidFill>
              <a:effectLst>
                <a:glow rad="63500">
                  <a:schemeClr val="bg1"/>
                </a:glow>
              </a:effectLst>
              <a:latin typeface="メイリオ" panose="020B0604030504040204" pitchFamily="50" charset="-128"/>
              <a:ea typeface="メイリオ" panose="020B0604030504040204" pitchFamily="50" charset="-128"/>
            </a:endParaRPr>
          </a:p>
        </p:txBody>
      </p:sp>
      <p:sp>
        <p:nvSpPr>
          <p:cNvPr id="29" name="テキスト ボックス 26">
            <a:extLst>
              <a:ext uri="{FF2B5EF4-FFF2-40B4-BE49-F238E27FC236}">
                <a16:creationId xmlns:a16="http://schemas.microsoft.com/office/drawing/2014/main" id="{00000000-0008-0000-0100-00001B000000}"/>
              </a:ext>
            </a:extLst>
          </p:cNvPr>
          <p:cNvSpPr txBox="1"/>
          <p:nvPr/>
        </p:nvSpPr>
        <p:spPr>
          <a:xfrm>
            <a:off x="8135521" y="3713042"/>
            <a:ext cx="468000" cy="14400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r"/>
            <a:r>
              <a:rPr lang="en-US" altLang="ja-JP" sz="1000" dirty="0">
                <a:solidFill>
                  <a:schemeClr val="tx1"/>
                </a:solidFill>
                <a:effectLst>
                  <a:glow rad="63500">
                    <a:schemeClr val="bg1"/>
                  </a:glow>
                </a:effectLst>
                <a:latin typeface="メイリオ" panose="020B0604030504040204" pitchFamily="50" charset="-128"/>
                <a:ea typeface="メイリオ" panose="020B0604030504040204" pitchFamily="50" charset="-128"/>
              </a:rPr>
              <a:t>16.6% </a:t>
            </a:r>
            <a:endParaRPr lang="ja-JP" altLang="en-US" sz="1000" dirty="0">
              <a:solidFill>
                <a:schemeClr val="tx1"/>
              </a:solidFill>
              <a:effectLst>
                <a:glow rad="63500">
                  <a:schemeClr val="bg1"/>
                </a:glow>
              </a:effectLst>
              <a:latin typeface="メイリオ" panose="020B0604030504040204" pitchFamily="50" charset="-128"/>
              <a:ea typeface="メイリオ" panose="020B0604030504040204" pitchFamily="50" charset="-128"/>
            </a:endParaRPr>
          </a:p>
        </p:txBody>
      </p:sp>
      <p:sp>
        <p:nvSpPr>
          <p:cNvPr id="30" name="テキスト ボックス 27">
            <a:extLst>
              <a:ext uri="{FF2B5EF4-FFF2-40B4-BE49-F238E27FC236}">
                <a16:creationId xmlns:a16="http://schemas.microsoft.com/office/drawing/2014/main" id="{00000000-0008-0000-0100-00001C000000}"/>
              </a:ext>
            </a:extLst>
          </p:cNvPr>
          <p:cNvSpPr txBox="1"/>
          <p:nvPr/>
        </p:nvSpPr>
        <p:spPr>
          <a:xfrm>
            <a:off x="8135521" y="3221590"/>
            <a:ext cx="468000" cy="14400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r"/>
            <a:r>
              <a:rPr lang="en-US" altLang="ja-JP" sz="1000" dirty="0">
                <a:solidFill>
                  <a:schemeClr val="tx1"/>
                </a:solidFill>
                <a:effectLst>
                  <a:glow rad="63500">
                    <a:schemeClr val="bg1"/>
                  </a:glow>
                </a:effectLst>
                <a:latin typeface="メイリオ" panose="020B0604030504040204" pitchFamily="50" charset="-128"/>
                <a:ea typeface="メイリオ" panose="020B0604030504040204" pitchFamily="50" charset="-128"/>
              </a:rPr>
              <a:t>13.0% </a:t>
            </a:r>
            <a:endParaRPr lang="ja-JP" altLang="en-US" sz="1000" dirty="0">
              <a:solidFill>
                <a:schemeClr val="tx1"/>
              </a:solidFill>
              <a:effectLst>
                <a:glow rad="63500">
                  <a:schemeClr val="bg1"/>
                </a:glow>
              </a:effectLst>
              <a:latin typeface="メイリオ" panose="020B0604030504040204" pitchFamily="50" charset="-128"/>
              <a:ea typeface="メイリオ" panose="020B0604030504040204" pitchFamily="50" charset="-128"/>
            </a:endParaRPr>
          </a:p>
        </p:txBody>
      </p:sp>
      <p:sp>
        <p:nvSpPr>
          <p:cNvPr id="31" name="テキスト ボックス 28">
            <a:extLst>
              <a:ext uri="{FF2B5EF4-FFF2-40B4-BE49-F238E27FC236}">
                <a16:creationId xmlns:a16="http://schemas.microsoft.com/office/drawing/2014/main" id="{00000000-0008-0000-0100-00001D000000}"/>
              </a:ext>
            </a:extLst>
          </p:cNvPr>
          <p:cNvSpPr txBox="1"/>
          <p:nvPr/>
        </p:nvSpPr>
        <p:spPr>
          <a:xfrm>
            <a:off x="10130575" y="2981675"/>
            <a:ext cx="468000" cy="14400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r"/>
            <a:r>
              <a:rPr lang="en-US" altLang="ja-JP" sz="1000" dirty="0">
                <a:solidFill>
                  <a:schemeClr val="tx1"/>
                </a:solidFill>
                <a:effectLst>
                  <a:glow rad="63500">
                    <a:schemeClr val="bg1"/>
                  </a:glow>
                </a:effectLst>
                <a:latin typeface="メイリオ" panose="020B0604030504040204" pitchFamily="50" charset="-128"/>
                <a:ea typeface="メイリオ" panose="020B0604030504040204" pitchFamily="50" charset="-128"/>
              </a:rPr>
              <a:t>12.0% </a:t>
            </a:r>
            <a:endParaRPr lang="ja-JP" altLang="en-US" sz="1000" dirty="0">
              <a:solidFill>
                <a:schemeClr val="tx1"/>
              </a:solidFill>
              <a:effectLst>
                <a:glow rad="63500">
                  <a:schemeClr val="bg1"/>
                </a:glow>
              </a:effectLst>
              <a:latin typeface="メイリオ" panose="020B0604030504040204" pitchFamily="50" charset="-128"/>
              <a:ea typeface="メイリオ" panose="020B0604030504040204" pitchFamily="50" charset="-128"/>
            </a:endParaRPr>
          </a:p>
        </p:txBody>
      </p:sp>
      <p:sp>
        <p:nvSpPr>
          <p:cNvPr id="32" name="テキスト ボックス 70">
            <a:extLst>
              <a:ext uri="{FF2B5EF4-FFF2-40B4-BE49-F238E27FC236}">
                <a16:creationId xmlns:a16="http://schemas.microsoft.com/office/drawing/2014/main" id="{00000000-0008-0000-0100-000047000000}"/>
              </a:ext>
            </a:extLst>
          </p:cNvPr>
          <p:cNvSpPr txBox="1"/>
          <p:nvPr/>
        </p:nvSpPr>
        <p:spPr>
          <a:xfrm>
            <a:off x="10130574" y="2721354"/>
            <a:ext cx="468000" cy="14400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r"/>
            <a:r>
              <a:rPr lang="en-US" altLang="ja-JP" sz="1000" dirty="0">
                <a:solidFill>
                  <a:schemeClr val="tx1"/>
                </a:solidFill>
                <a:effectLst>
                  <a:glow rad="63500">
                    <a:schemeClr val="bg1"/>
                  </a:glow>
                </a:effectLst>
                <a:latin typeface="メイリオ" panose="020B0604030504040204" pitchFamily="50" charset="-128"/>
                <a:ea typeface="メイリオ" panose="020B0604030504040204" pitchFamily="50" charset="-128"/>
              </a:rPr>
              <a:t>4.3% </a:t>
            </a:r>
            <a:endParaRPr lang="ja-JP" altLang="en-US" sz="1000" dirty="0">
              <a:solidFill>
                <a:schemeClr val="tx1"/>
              </a:solidFill>
              <a:effectLst>
                <a:glow rad="63500">
                  <a:schemeClr val="bg1"/>
                </a:glow>
              </a:effectLst>
              <a:latin typeface="メイリオ" panose="020B0604030504040204" pitchFamily="50" charset="-128"/>
              <a:ea typeface="メイリオ" panose="020B0604030504040204" pitchFamily="50" charset="-128"/>
            </a:endParaRPr>
          </a:p>
        </p:txBody>
      </p:sp>
      <p:sp>
        <p:nvSpPr>
          <p:cNvPr id="33" name="テキスト ボックス 71">
            <a:extLst>
              <a:ext uri="{FF2B5EF4-FFF2-40B4-BE49-F238E27FC236}">
                <a16:creationId xmlns:a16="http://schemas.microsoft.com/office/drawing/2014/main" id="{00000000-0008-0000-0100-000048000000}"/>
              </a:ext>
            </a:extLst>
          </p:cNvPr>
          <p:cNvSpPr txBox="1"/>
          <p:nvPr/>
        </p:nvSpPr>
        <p:spPr>
          <a:xfrm>
            <a:off x="10130575" y="3475121"/>
            <a:ext cx="468000" cy="14400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r"/>
            <a:r>
              <a:rPr lang="en-US" altLang="ja-JP" sz="1000" dirty="0">
                <a:solidFill>
                  <a:schemeClr val="tx1"/>
                </a:solidFill>
                <a:effectLst>
                  <a:glow rad="63500">
                    <a:schemeClr val="bg1"/>
                  </a:glow>
                </a:effectLst>
                <a:latin typeface="メイリオ" panose="020B0604030504040204" pitchFamily="50" charset="-128"/>
                <a:ea typeface="メイリオ" panose="020B0604030504040204" pitchFamily="50" charset="-128"/>
              </a:rPr>
              <a:t>16.3% </a:t>
            </a:r>
            <a:endParaRPr lang="ja-JP" altLang="en-US" sz="1000" dirty="0">
              <a:solidFill>
                <a:schemeClr val="tx1"/>
              </a:solidFill>
              <a:effectLst>
                <a:glow rad="63500">
                  <a:schemeClr val="bg1"/>
                </a:glow>
              </a:effectLst>
              <a:latin typeface="メイリオ" panose="020B0604030504040204" pitchFamily="50" charset="-128"/>
              <a:ea typeface="メイリオ" panose="020B0604030504040204" pitchFamily="50" charset="-128"/>
            </a:endParaRPr>
          </a:p>
        </p:txBody>
      </p:sp>
      <p:sp>
        <p:nvSpPr>
          <p:cNvPr id="34" name="テキスト ボックス 72">
            <a:extLst>
              <a:ext uri="{FF2B5EF4-FFF2-40B4-BE49-F238E27FC236}">
                <a16:creationId xmlns:a16="http://schemas.microsoft.com/office/drawing/2014/main" id="{00000000-0008-0000-0100-000049000000}"/>
              </a:ext>
            </a:extLst>
          </p:cNvPr>
          <p:cNvSpPr txBox="1"/>
          <p:nvPr/>
        </p:nvSpPr>
        <p:spPr>
          <a:xfrm>
            <a:off x="10130575" y="4215490"/>
            <a:ext cx="468000" cy="14400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r"/>
            <a:r>
              <a:rPr lang="en-US" altLang="ja-JP" sz="1000" dirty="0">
                <a:solidFill>
                  <a:schemeClr val="tx1"/>
                </a:solidFill>
                <a:effectLst>
                  <a:glow rad="63500">
                    <a:schemeClr val="bg1"/>
                  </a:glow>
                </a:effectLst>
                <a:latin typeface="メイリオ" panose="020B0604030504040204" pitchFamily="50" charset="-128"/>
                <a:ea typeface="メイリオ" panose="020B0604030504040204" pitchFamily="50" charset="-128"/>
              </a:rPr>
              <a:t>28.6% </a:t>
            </a:r>
            <a:endParaRPr lang="ja-JP" altLang="en-US" sz="1000" dirty="0">
              <a:solidFill>
                <a:schemeClr val="tx1"/>
              </a:solidFill>
              <a:effectLst>
                <a:glow rad="63500">
                  <a:schemeClr val="bg1"/>
                </a:glow>
              </a:effectLst>
              <a:latin typeface="メイリオ" panose="020B0604030504040204" pitchFamily="50" charset="-128"/>
              <a:ea typeface="メイリオ" panose="020B0604030504040204" pitchFamily="50" charset="-128"/>
            </a:endParaRPr>
          </a:p>
        </p:txBody>
      </p:sp>
      <p:sp>
        <p:nvSpPr>
          <p:cNvPr id="35" name="テキスト ボックス 73">
            <a:extLst>
              <a:ext uri="{FF2B5EF4-FFF2-40B4-BE49-F238E27FC236}">
                <a16:creationId xmlns:a16="http://schemas.microsoft.com/office/drawing/2014/main" id="{00000000-0008-0000-0100-00004A000000}"/>
              </a:ext>
            </a:extLst>
          </p:cNvPr>
          <p:cNvSpPr txBox="1"/>
          <p:nvPr/>
        </p:nvSpPr>
        <p:spPr>
          <a:xfrm>
            <a:off x="10130575" y="4969257"/>
            <a:ext cx="468000" cy="14400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r"/>
            <a:r>
              <a:rPr lang="en-US" altLang="ja-JP" sz="1000" dirty="0">
                <a:solidFill>
                  <a:schemeClr val="tx1"/>
                </a:solidFill>
                <a:effectLst>
                  <a:glow rad="63500">
                    <a:schemeClr val="bg1"/>
                  </a:glow>
                </a:effectLst>
                <a:latin typeface="メイリオ" panose="020B0604030504040204" pitchFamily="50" charset="-128"/>
                <a:ea typeface="メイリオ" panose="020B0604030504040204" pitchFamily="50" charset="-128"/>
              </a:rPr>
              <a:t>44.1% </a:t>
            </a:r>
            <a:endParaRPr lang="ja-JP" altLang="en-US" sz="1000" dirty="0">
              <a:solidFill>
                <a:schemeClr val="tx1"/>
              </a:solidFill>
              <a:effectLst>
                <a:glow rad="63500">
                  <a:schemeClr val="bg1"/>
                </a:glow>
              </a:effectLst>
              <a:latin typeface="メイリオ" panose="020B0604030504040204" pitchFamily="50" charset="-128"/>
              <a:ea typeface="メイリオ" panose="020B0604030504040204" pitchFamily="50" charset="-128"/>
            </a:endParaRPr>
          </a:p>
        </p:txBody>
      </p:sp>
      <p:sp>
        <p:nvSpPr>
          <p:cNvPr id="36" name="テキスト ボックス 74">
            <a:extLst>
              <a:ext uri="{FF2B5EF4-FFF2-40B4-BE49-F238E27FC236}">
                <a16:creationId xmlns:a16="http://schemas.microsoft.com/office/drawing/2014/main" id="{00000000-0008-0000-0100-00004B000000}"/>
              </a:ext>
            </a:extLst>
          </p:cNvPr>
          <p:cNvSpPr txBox="1"/>
          <p:nvPr/>
        </p:nvSpPr>
        <p:spPr>
          <a:xfrm>
            <a:off x="8135520" y="2909675"/>
            <a:ext cx="468000" cy="14400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r"/>
            <a:r>
              <a:rPr lang="en-US" altLang="ja-JP" sz="1000" dirty="0">
                <a:solidFill>
                  <a:schemeClr val="tx1"/>
                </a:solidFill>
                <a:effectLst>
                  <a:glow rad="63500">
                    <a:schemeClr val="bg1"/>
                  </a:glow>
                </a:effectLst>
                <a:latin typeface="メイリオ" panose="020B0604030504040204" pitchFamily="50" charset="-128"/>
                <a:ea typeface="メイリオ" panose="020B0604030504040204" pitchFamily="50" charset="-128"/>
              </a:rPr>
              <a:t>5.0% </a:t>
            </a:r>
            <a:endParaRPr lang="ja-JP" altLang="en-US" sz="1000" dirty="0">
              <a:solidFill>
                <a:schemeClr val="tx1"/>
              </a:solidFill>
              <a:effectLst>
                <a:glow rad="63500">
                  <a:schemeClr val="bg1"/>
                </a:glow>
              </a:effectLst>
              <a:latin typeface="メイリオ" panose="020B0604030504040204" pitchFamily="50" charset="-128"/>
              <a:ea typeface="メイリオ" panose="020B0604030504040204" pitchFamily="50" charset="-128"/>
            </a:endParaRPr>
          </a:p>
        </p:txBody>
      </p:sp>
      <p:sp>
        <p:nvSpPr>
          <p:cNvPr id="38" name="テキスト ボックス 30">
            <a:extLst>
              <a:ext uri="{FF2B5EF4-FFF2-40B4-BE49-F238E27FC236}">
                <a16:creationId xmlns:a16="http://schemas.microsoft.com/office/drawing/2014/main" id="{00000000-0008-0000-0100-00001F000000}"/>
              </a:ext>
            </a:extLst>
          </p:cNvPr>
          <p:cNvSpPr txBox="1"/>
          <p:nvPr/>
        </p:nvSpPr>
        <p:spPr>
          <a:xfrm>
            <a:off x="1957562" y="3089323"/>
            <a:ext cx="587926" cy="16927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altLang="ja-JP" i="1" dirty="0">
                <a:solidFill>
                  <a:sysClr val="windowText" lastClr="000000"/>
                </a:solidFill>
                <a:effectLst>
                  <a:glow rad="76200">
                    <a:schemeClr val="bg1"/>
                  </a:glow>
                </a:effectLst>
                <a:latin typeface="メイリオ" panose="020B0604030504040204" pitchFamily="50" charset="-128"/>
                <a:ea typeface="メイリオ" panose="020B0604030504040204" pitchFamily="50" charset="-128"/>
              </a:rPr>
              <a:t>34,548 </a:t>
            </a:r>
            <a:endParaRPr lang="ja-JP" altLang="en-US" i="1" dirty="0">
              <a:solidFill>
                <a:sysClr val="windowText" lastClr="000000"/>
              </a:solidFill>
              <a:effectLst>
                <a:glow rad="76200">
                  <a:schemeClr val="bg1"/>
                </a:glow>
              </a:effectLst>
              <a:latin typeface="メイリオ" panose="020B0604030504040204" pitchFamily="50" charset="-128"/>
              <a:ea typeface="メイリオ" panose="020B0604030504040204" pitchFamily="50" charset="-128"/>
            </a:endParaRPr>
          </a:p>
        </p:txBody>
      </p:sp>
      <p:sp>
        <p:nvSpPr>
          <p:cNvPr id="39" name="テキスト ボックス 31">
            <a:extLst>
              <a:ext uri="{FF2B5EF4-FFF2-40B4-BE49-F238E27FC236}">
                <a16:creationId xmlns:a16="http://schemas.microsoft.com/office/drawing/2014/main" id="{00000000-0008-0000-0100-000020000000}"/>
              </a:ext>
            </a:extLst>
          </p:cNvPr>
          <p:cNvSpPr txBox="1"/>
          <p:nvPr/>
        </p:nvSpPr>
        <p:spPr>
          <a:xfrm>
            <a:off x="3970195" y="3004887"/>
            <a:ext cx="587926" cy="16927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altLang="ja-JP" i="1" dirty="0">
                <a:solidFill>
                  <a:sysClr val="windowText" lastClr="000000"/>
                </a:solidFill>
                <a:effectLst>
                  <a:glow rad="76200">
                    <a:schemeClr val="bg1"/>
                  </a:glow>
                </a:effectLst>
                <a:latin typeface="メイリオ" panose="020B0604030504040204" pitchFamily="50" charset="-128"/>
                <a:ea typeface="メイリオ" panose="020B0604030504040204" pitchFamily="50" charset="-128"/>
              </a:rPr>
              <a:t>35,906</a:t>
            </a:r>
            <a:r>
              <a:rPr lang="ja-JP" altLang="en-US" i="1" dirty="0">
                <a:solidFill>
                  <a:sysClr val="windowText" lastClr="000000"/>
                </a:solidFill>
                <a:effectLst>
                  <a:glow rad="76200">
                    <a:schemeClr val="bg1"/>
                  </a:glow>
                </a:effectLst>
                <a:latin typeface="メイリオ" panose="020B0604030504040204" pitchFamily="50" charset="-128"/>
                <a:ea typeface="メイリオ" panose="020B0604030504040204" pitchFamily="50" charset="-128"/>
              </a:rPr>
              <a:t> </a:t>
            </a:r>
            <a:r>
              <a:rPr lang="en-US" altLang="ja-JP" i="1" dirty="0">
                <a:solidFill>
                  <a:sysClr val="windowText" lastClr="000000"/>
                </a:solidFill>
                <a:effectLst>
                  <a:glow rad="76200">
                    <a:schemeClr val="bg1"/>
                  </a:glow>
                </a:effectLst>
                <a:latin typeface="メイリオ" panose="020B0604030504040204" pitchFamily="50" charset="-128"/>
                <a:ea typeface="メイリオ" panose="020B0604030504040204" pitchFamily="50" charset="-128"/>
              </a:rPr>
              <a:t> </a:t>
            </a:r>
            <a:endParaRPr lang="ja-JP" altLang="en-US" i="1" dirty="0">
              <a:solidFill>
                <a:sysClr val="windowText" lastClr="000000"/>
              </a:solidFill>
              <a:effectLst>
                <a:glow rad="76200">
                  <a:schemeClr val="bg1"/>
                </a:glow>
              </a:effectLst>
              <a:latin typeface="メイリオ" panose="020B0604030504040204" pitchFamily="50" charset="-128"/>
              <a:ea typeface="メイリオ" panose="020B0604030504040204" pitchFamily="50" charset="-128"/>
            </a:endParaRPr>
          </a:p>
        </p:txBody>
      </p:sp>
      <p:sp>
        <p:nvSpPr>
          <p:cNvPr id="40" name="テキスト ボックス 32">
            <a:extLst>
              <a:ext uri="{FF2B5EF4-FFF2-40B4-BE49-F238E27FC236}">
                <a16:creationId xmlns:a16="http://schemas.microsoft.com/office/drawing/2014/main" id="{00000000-0008-0000-0100-000021000000}"/>
              </a:ext>
            </a:extLst>
          </p:cNvPr>
          <p:cNvSpPr txBox="1"/>
          <p:nvPr/>
        </p:nvSpPr>
        <p:spPr>
          <a:xfrm>
            <a:off x="5969196" y="2806760"/>
            <a:ext cx="587926" cy="16927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altLang="ja-JP" i="1" dirty="0">
                <a:solidFill>
                  <a:sysClr val="windowText" lastClr="000000"/>
                </a:solidFill>
                <a:effectLst>
                  <a:glow rad="76200">
                    <a:schemeClr val="bg1"/>
                  </a:glow>
                </a:effectLst>
                <a:latin typeface="メイリオ" panose="020B0604030504040204" pitchFamily="50" charset="-128"/>
                <a:ea typeface="メイリオ" panose="020B0604030504040204" pitchFamily="50" charset="-128"/>
              </a:rPr>
              <a:t>38,233  </a:t>
            </a:r>
            <a:endParaRPr lang="ja-JP" altLang="en-US" i="1" dirty="0">
              <a:solidFill>
                <a:sysClr val="windowText" lastClr="000000"/>
              </a:solidFill>
              <a:effectLst>
                <a:glow rad="76200">
                  <a:schemeClr val="bg1"/>
                </a:glow>
              </a:effectLst>
              <a:latin typeface="メイリオ" panose="020B0604030504040204" pitchFamily="50" charset="-128"/>
              <a:ea typeface="メイリオ" panose="020B0604030504040204" pitchFamily="50" charset="-128"/>
            </a:endParaRPr>
          </a:p>
        </p:txBody>
      </p:sp>
      <p:sp>
        <p:nvSpPr>
          <p:cNvPr id="41" name="テキスト ボックス 33">
            <a:extLst>
              <a:ext uri="{FF2B5EF4-FFF2-40B4-BE49-F238E27FC236}">
                <a16:creationId xmlns:a16="http://schemas.microsoft.com/office/drawing/2014/main" id="{00000000-0008-0000-0100-000022000000}"/>
              </a:ext>
            </a:extLst>
          </p:cNvPr>
          <p:cNvSpPr txBox="1"/>
          <p:nvPr/>
        </p:nvSpPr>
        <p:spPr>
          <a:xfrm>
            <a:off x="7986308" y="2717195"/>
            <a:ext cx="587926" cy="16927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altLang="ja-JP" i="1" dirty="0">
                <a:solidFill>
                  <a:sysClr val="windowText" lastClr="000000"/>
                </a:solidFill>
                <a:effectLst>
                  <a:glow rad="76200">
                    <a:schemeClr val="bg1"/>
                  </a:glow>
                </a:effectLst>
                <a:latin typeface="メイリオ" panose="020B0604030504040204" pitchFamily="50" charset="-128"/>
                <a:ea typeface="メイリオ" panose="020B0604030504040204" pitchFamily="50" charset="-128"/>
              </a:rPr>
              <a:t>39,184  </a:t>
            </a:r>
            <a:endParaRPr lang="ja-JP" altLang="en-US" i="1" dirty="0">
              <a:solidFill>
                <a:sysClr val="windowText" lastClr="000000"/>
              </a:solidFill>
              <a:effectLst>
                <a:glow rad="76200">
                  <a:schemeClr val="bg1"/>
                </a:glow>
              </a:effectLst>
              <a:latin typeface="メイリオ" panose="020B0604030504040204" pitchFamily="50" charset="-128"/>
              <a:ea typeface="メイリオ" panose="020B0604030504040204" pitchFamily="50" charset="-128"/>
            </a:endParaRPr>
          </a:p>
        </p:txBody>
      </p:sp>
      <p:sp>
        <p:nvSpPr>
          <p:cNvPr id="42" name="テキスト ボックス 69">
            <a:extLst>
              <a:ext uri="{FF2B5EF4-FFF2-40B4-BE49-F238E27FC236}">
                <a16:creationId xmlns:a16="http://schemas.microsoft.com/office/drawing/2014/main" id="{00000000-0008-0000-0100-000046000000}"/>
              </a:ext>
            </a:extLst>
          </p:cNvPr>
          <p:cNvSpPr txBox="1"/>
          <p:nvPr/>
        </p:nvSpPr>
        <p:spPr>
          <a:xfrm>
            <a:off x="9992633" y="2559677"/>
            <a:ext cx="587926" cy="16927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altLang="ja-JP" i="1" dirty="0">
                <a:solidFill>
                  <a:sysClr val="windowText" lastClr="000000"/>
                </a:solidFill>
                <a:effectLst>
                  <a:glow rad="76200">
                    <a:schemeClr val="bg1"/>
                  </a:glow>
                </a:effectLst>
                <a:latin typeface="メイリオ" panose="020B0604030504040204" pitchFamily="50" charset="-128"/>
                <a:ea typeface="メイリオ" panose="020B0604030504040204" pitchFamily="50" charset="-128"/>
              </a:rPr>
              <a:t>41,270 </a:t>
            </a:r>
            <a:endParaRPr lang="ja-JP" altLang="en-US" i="1" dirty="0">
              <a:solidFill>
                <a:sysClr val="windowText" lastClr="000000"/>
              </a:solidFill>
              <a:effectLst>
                <a:glow rad="76200">
                  <a:schemeClr val="bg1"/>
                </a:glow>
              </a:effectLst>
              <a:latin typeface="メイリオ" panose="020B0604030504040204" pitchFamily="50" charset="-128"/>
              <a:ea typeface="メイリオ" panose="020B0604030504040204" pitchFamily="50" charset="-128"/>
            </a:endParaRPr>
          </a:p>
        </p:txBody>
      </p:sp>
      <p:sp>
        <p:nvSpPr>
          <p:cNvPr id="50" name="正方形/長方形 49">
            <a:extLst>
              <a:ext uri="{FF2B5EF4-FFF2-40B4-BE49-F238E27FC236}">
                <a16:creationId xmlns:a16="http://schemas.microsoft.com/office/drawing/2014/main" id="{CDA4F665-9D6C-4504-B26D-6CC7D2F5A153}"/>
              </a:ext>
            </a:extLst>
          </p:cNvPr>
          <p:cNvSpPr/>
          <p:nvPr/>
        </p:nvSpPr>
        <p:spPr>
          <a:xfrm>
            <a:off x="326306" y="576696"/>
            <a:ext cx="9015814"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r>
              <a:rPr lang="ja-JP" altLang="en-US" sz="2000" b="1" dirty="0">
                <a:solidFill>
                  <a:schemeClr val="tx1"/>
                </a:solidFill>
                <a:latin typeface="メイリオ" panose="020B0604030504040204" pitchFamily="50" charset="-128"/>
                <a:ea typeface="メイリオ" panose="020B0604030504040204" pitchFamily="50" charset="-128"/>
              </a:rPr>
              <a:t>　</a:t>
            </a:r>
            <a:endParaRPr lang="zh-TW" altLang="en-US" sz="2000" b="1" dirty="0">
              <a:solidFill>
                <a:schemeClr val="tx1"/>
              </a:solidFill>
              <a:latin typeface="メイリオ" panose="020B0604030504040204" pitchFamily="50" charset="-128"/>
              <a:ea typeface="メイリオ" panose="020B0604030504040204" pitchFamily="50" charset="-128"/>
            </a:endParaRPr>
          </a:p>
        </p:txBody>
      </p:sp>
      <p:sp>
        <p:nvSpPr>
          <p:cNvPr id="52" name="テキスト ボックス 51">
            <a:extLst>
              <a:ext uri="{FF2B5EF4-FFF2-40B4-BE49-F238E27FC236}">
                <a16:creationId xmlns:a16="http://schemas.microsoft.com/office/drawing/2014/main" id="{773DD815-6090-495F-A785-F62AF0C68343}"/>
              </a:ext>
            </a:extLst>
          </p:cNvPr>
          <p:cNvSpPr txBox="1"/>
          <p:nvPr/>
        </p:nvSpPr>
        <p:spPr>
          <a:xfrm>
            <a:off x="288000" y="1080000"/>
            <a:ext cx="11520000" cy="257369"/>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a:t>
            </a:r>
            <a:r>
              <a:rPr lang="en-US" altLang="ja-JP" sz="1200" dirty="0">
                <a:latin typeface="メイリオ" panose="020B0604030504040204" pitchFamily="50" charset="-128"/>
                <a:ea typeface="メイリオ" panose="020B0604030504040204" pitchFamily="50" charset="-128"/>
              </a:rPr>
              <a:t>1</a:t>
            </a:r>
            <a:r>
              <a:rPr lang="ja-JP" altLang="en-US" sz="1200" dirty="0">
                <a:latin typeface="メイリオ" panose="020B0604030504040204" pitchFamily="50" charset="-128"/>
                <a:ea typeface="メイリオ" panose="020B0604030504040204" pitchFamily="50" charset="-128"/>
              </a:rPr>
              <a:t>人世帯、</a:t>
            </a:r>
            <a:r>
              <a:rPr lang="en-US" altLang="ja-JP" sz="1200" dirty="0">
                <a:latin typeface="メイリオ" panose="020B0604030504040204" pitchFamily="50" charset="-128"/>
                <a:ea typeface="メイリオ" panose="020B0604030504040204" pitchFamily="50" charset="-128"/>
              </a:rPr>
              <a:t>2</a:t>
            </a:r>
            <a:r>
              <a:rPr lang="ja-JP" altLang="en-US" sz="1200" dirty="0">
                <a:latin typeface="メイリオ" panose="020B0604030504040204" pitchFamily="50" charset="-128"/>
                <a:ea typeface="メイリオ" panose="020B0604030504040204" pitchFamily="50" charset="-128"/>
              </a:rPr>
              <a:t>人世帯の割合は増加、</a:t>
            </a:r>
            <a:r>
              <a:rPr lang="en-US" altLang="ja-JP" sz="1200" dirty="0">
                <a:latin typeface="メイリオ" panose="020B0604030504040204" pitchFamily="50" charset="-128"/>
                <a:ea typeface="メイリオ" panose="020B0604030504040204" pitchFamily="50" charset="-128"/>
              </a:rPr>
              <a:t>3</a:t>
            </a:r>
            <a:r>
              <a:rPr lang="ja-JP" altLang="en-US" sz="1200" dirty="0">
                <a:latin typeface="メイリオ" panose="020B0604030504040204" pitchFamily="50" charset="-128"/>
                <a:ea typeface="メイリオ" panose="020B0604030504040204" pitchFamily="50" charset="-128"/>
              </a:rPr>
              <a:t>人以上の世帯は減少しており、世帯当たり人員は減少傾向にある</a:t>
            </a:r>
          </a:p>
        </p:txBody>
      </p:sp>
      <p:sp>
        <p:nvSpPr>
          <p:cNvPr id="53" name="テキスト ボックス 52">
            <a:extLst>
              <a:ext uri="{FF2B5EF4-FFF2-40B4-BE49-F238E27FC236}">
                <a16:creationId xmlns:a16="http://schemas.microsoft.com/office/drawing/2014/main" id="{450D245B-8F30-4559-913F-A7FD6632617C}"/>
              </a:ext>
            </a:extLst>
          </p:cNvPr>
          <p:cNvSpPr txBox="1"/>
          <p:nvPr/>
        </p:nvSpPr>
        <p:spPr>
          <a:xfrm>
            <a:off x="1182335" y="6427177"/>
            <a:ext cx="10872984" cy="234286"/>
          </a:xfrm>
          <a:prstGeom prst="rect">
            <a:avLst/>
          </a:prstGeom>
          <a:noFill/>
        </p:spPr>
        <p:txBody>
          <a:bodyPr wrap="square" tIns="72000" bIns="0">
            <a:spAutoFit/>
          </a:bodyPr>
          <a:lstStyle/>
          <a:p>
            <a:pPr algn="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「国勢調査」（総務省統計局）より大阪府作成</a:t>
            </a:r>
          </a:p>
        </p:txBody>
      </p:sp>
      <p:sp>
        <p:nvSpPr>
          <p:cNvPr id="54" name="スライド番号プレースホルダー 2">
            <a:extLst>
              <a:ext uri="{FF2B5EF4-FFF2-40B4-BE49-F238E27FC236}">
                <a16:creationId xmlns:a16="http://schemas.microsoft.com/office/drawing/2014/main" id="{2780C4BA-07AE-4C7C-88D4-BD20CF1058DB}"/>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13</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7615648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25C578F-E93A-4677-BEF5-B8EE324404C1}"/>
              </a:ext>
            </a:extLst>
          </p:cNvPr>
          <p:cNvPicPr>
            <a:picLocks noChangeAspect="1"/>
          </p:cNvPicPr>
          <p:nvPr/>
        </p:nvPicPr>
        <p:blipFill>
          <a:blip r:embed="rId2"/>
          <a:stretch>
            <a:fillRect/>
          </a:stretch>
        </p:blipFill>
        <p:spPr>
          <a:xfrm>
            <a:off x="909471" y="1417288"/>
            <a:ext cx="10217782" cy="4950381"/>
          </a:xfrm>
          <a:prstGeom prst="rect">
            <a:avLst/>
          </a:prstGeom>
        </p:spPr>
      </p:pic>
      <p:sp>
        <p:nvSpPr>
          <p:cNvPr id="12" name="正方形/長方形 11">
            <a:extLst>
              <a:ext uri="{FF2B5EF4-FFF2-40B4-BE49-F238E27FC236}">
                <a16:creationId xmlns:a16="http://schemas.microsoft.com/office/drawing/2014/main" id="{81436C83-D52A-4E08-8F62-15B486875475}"/>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１</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１１　大阪府の年齢階級別転出入の状況（令和６年）</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8" name="テキスト ボックス 9"/>
          <p:cNvSpPr txBox="1"/>
          <p:nvPr/>
        </p:nvSpPr>
        <p:spPr>
          <a:xfrm>
            <a:off x="1799400" y="404664"/>
            <a:ext cx="8593200" cy="387414"/>
          </a:xfrm>
          <a:prstGeom prst="rect">
            <a:avLst/>
          </a:prstGeom>
          <a:noFill/>
          <a:ln>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177800" indent="-177800">
              <a:lnSpc>
                <a:spcPct val="120000"/>
              </a:lnSpc>
            </a:pP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Rectangle 57"/>
          <p:cNvSpPr>
            <a:spLocks noChangeArrowheads="1"/>
          </p:cNvSpPr>
          <p:nvPr/>
        </p:nvSpPr>
        <p:spPr bwMode="auto">
          <a:xfrm>
            <a:off x="360000" y="720000"/>
            <a:ext cx="11520000" cy="432000"/>
          </a:xfrm>
          <a:prstGeom prst="rect">
            <a:avLst/>
          </a:prstGeom>
          <a:solidFill>
            <a:schemeClr val="bg1"/>
          </a:solidFill>
          <a:ln w="9525">
            <a:solidFill>
              <a:schemeClr val="tx1"/>
            </a:solidFill>
            <a:prstDash val="solid"/>
            <a:miter lim="800000"/>
            <a:headEnd/>
            <a:tailEnd/>
          </a:ln>
        </p:spPr>
        <p:txBody>
          <a:bodyPr wrap="square" anchor="ctr">
            <a:spAutoFit/>
          </a:bodyP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800" b="0" i="0" u="none" strike="noStrike" kern="1200" cap="none" normalizeH="0" noProof="0" dirty="0">
                <a:ln>
                  <a:noFill/>
                </a:ln>
                <a:effectLst/>
                <a:uLnTx/>
                <a:uFillTx/>
                <a:latin typeface="メイリオ" panose="020B0604030504040204" pitchFamily="50" charset="-128"/>
                <a:ea typeface="メイリオ" panose="020B0604030504040204" pitchFamily="50" charset="-128"/>
              </a:rPr>
              <a:t>15</a:t>
            </a:r>
            <a:r>
              <a:rPr kumimoji="1" lang="ja-JP" altLang="en-US" sz="1800" b="0" i="0" u="none" strike="noStrike" kern="1200" cap="none" normalizeH="0" noProof="0" dirty="0">
                <a:ln>
                  <a:noFill/>
                </a:ln>
                <a:effectLst/>
                <a:uLnTx/>
                <a:uFillTx/>
                <a:latin typeface="メイリオ" panose="020B0604030504040204" pitchFamily="50" charset="-128"/>
                <a:ea typeface="メイリオ" panose="020B0604030504040204" pitchFamily="50" charset="-128"/>
              </a:rPr>
              <a:t>～</a:t>
            </a:r>
            <a:r>
              <a:rPr kumimoji="1" lang="en-US" altLang="ja-JP" sz="1800" b="0" i="0" u="none" strike="noStrike" kern="1200" cap="none" normalizeH="0" noProof="0" dirty="0">
                <a:ln>
                  <a:noFill/>
                </a:ln>
                <a:effectLst/>
                <a:uLnTx/>
                <a:uFillTx/>
                <a:latin typeface="メイリオ" panose="020B0604030504040204" pitchFamily="50" charset="-128"/>
                <a:ea typeface="メイリオ" panose="020B0604030504040204" pitchFamily="50" charset="-128"/>
              </a:rPr>
              <a:t>29</a:t>
            </a:r>
            <a:r>
              <a:rPr kumimoji="1" lang="ja-JP" altLang="en-US" sz="1800" b="0" i="0" u="none" strike="noStrike" kern="1200" cap="none" normalizeH="0" noProof="0" dirty="0">
                <a:ln>
                  <a:noFill/>
                </a:ln>
                <a:effectLst/>
                <a:uLnTx/>
                <a:uFillTx/>
                <a:latin typeface="メイリオ" panose="020B0604030504040204" pitchFamily="50" charset="-128"/>
                <a:ea typeface="メイリオ" panose="020B0604030504040204" pitchFamily="50" charset="-128"/>
              </a:rPr>
              <a:t>歳の若い世代において多くの転入超過が見られる。</a:t>
            </a:r>
            <a:endParaRPr kumimoji="1" lang="en-US" altLang="ja-JP" sz="1800" b="0" i="0" u="none" strike="noStrike" kern="1200" cap="none" normalizeH="0" noProof="0" dirty="0">
              <a:ln>
                <a:noFill/>
              </a:ln>
              <a:effectLst/>
              <a:uLnTx/>
              <a:uFillTx/>
              <a:latin typeface="メイリオ" panose="020B0604030504040204" pitchFamily="50" charset="-128"/>
              <a:ea typeface="メイリオ" panose="020B0604030504040204" pitchFamily="50" charset="-128"/>
            </a:endParaRPr>
          </a:p>
        </p:txBody>
      </p:sp>
      <p:sp>
        <p:nvSpPr>
          <p:cNvPr id="2" name="スライド番号プレースホルダー 1">
            <a:extLst>
              <a:ext uri="{FF2B5EF4-FFF2-40B4-BE49-F238E27FC236}">
                <a16:creationId xmlns:a16="http://schemas.microsoft.com/office/drawing/2014/main" id="{69A5307A-DFA5-E44F-1A10-C23DB429DD51}"/>
              </a:ext>
            </a:extLst>
          </p:cNvPr>
          <p:cNvSpPr>
            <a:spLocks noGrp="1"/>
          </p:cNvSpPr>
          <p:nvPr>
            <p:ph type="sldNum" sz="quarter" idx="12"/>
          </p:nvPr>
        </p:nvSpPr>
        <p:spPr>
          <a:xfrm>
            <a:off x="9448800" y="6487200"/>
            <a:ext cx="2743200" cy="365125"/>
          </a:xfrm>
        </p:spPr>
        <p:txBody>
          <a:bodyPr/>
          <a:lstStyle/>
          <a:p>
            <a:fld id="{939419F8-C6ED-4129-B08A-7AC8488EBEA0}" type="slidenum">
              <a:rPr kumimoji="1" lang="ja-JP" altLang="en-US" smtClean="0"/>
              <a:t>14</a:t>
            </a:fld>
            <a:endParaRPr kumimoji="1" lang="ja-JP" altLang="en-US" dirty="0"/>
          </a:p>
        </p:txBody>
      </p:sp>
      <p:sp>
        <p:nvSpPr>
          <p:cNvPr id="13" name="テキスト ボックス 12">
            <a:extLst>
              <a:ext uri="{FF2B5EF4-FFF2-40B4-BE49-F238E27FC236}">
                <a16:creationId xmlns:a16="http://schemas.microsoft.com/office/drawing/2014/main" id="{6ADDC69C-7F0E-4BFC-8313-E5B181C90DD5}"/>
              </a:ext>
            </a:extLst>
          </p:cNvPr>
          <p:cNvSpPr txBox="1"/>
          <p:nvPr/>
        </p:nvSpPr>
        <p:spPr>
          <a:xfrm>
            <a:off x="6600825" y="6502528"/>
            <a:ext cx="5279175" cy="253916"/>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「住民基本台帳人口移動報告令和６年結果」（総務省統計局）を基に大阪府作成</a:t>
            </a:r>
          </a:p>
        </p:txBody>
      </p:sp>
      <p:sp>
        <p:nvSpPr>
          <p:cNvPr id="10" name="正方形/長方形 9">
            <a:extLst>
              <a:ext uri="{FF2B5EF4-FFF2-40B4-BE49-F238E27FC236}">
                <a16:creationId xmlns:a16="http://schemas.microsoft.com/office/drawing/2014/main" id="{A4DFAF28-95CE-4F1D-8FDE-35CB2D799153}"/>
              </a:ext>
            </a:extLst>
          </p:cNvPr>
          <p:cNvSpPr/>
          <p:nvPr/>
        </p:nvSpPr>
        <p:spPr>
          <a:xfrm>
            <a:off x="1498075" y="1633809"/>
            <a:ext cx="602650" cy="1949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ja-JP" altLang="en-US" sz="1000" dirty="0">
                <a:solidFill>
                  <a:schemeClr val="tx1"/>
                </a:solidFill>
                <a:latin typeface="Meiryo UI" panose="020B0604030504040204" pitchFamily="50" charset="-128"/>
                <a:ea typeface="Meiryo UI" panose="020B0604030504040204" pitchFamily="50" charset="-128"/>
              </a:rPr>
              <a:t>（人）</a:t>
            </a:r>
            <a:endParaRPr lang="ja-JP" sz="1000" dirty="0">
              <a:solidFill>
                <a:schemeClr val="tx1"/>
              </a:solidFill>
              <a:latin typeface="Meiryo UI" panose="020B0604030504040204" pitchFamily="50" charset="-128"/>
              <a:ea typeface="Meiryo UI" panose="020B0604030504040204" pitchFamily="50" charset="-128"/>
            </a:endParaRPr>
          </a:p>
        </p:txBody>
      </p:sp>
      <p:sp>
        <p:nvSpPr>
          <p:cNvPr id="4" name="正方形/長方形 3">
            <a:extLst>
              <a:ext uri="{FF2B5EF4-FFF2-40B4-BE49-F238E27FC236}">
                <a16:creationId xmlns:a16="http://schemas.microsoft.com/office/drawing/2014/main" id="{9DE5E941-6DCC-3D1B-C23F-383FDD108404}"/>
              </a:ext>
            </a:extLst>
          </p:cNvPr>
          <p:cNvSpPr/>
          <p:nvPr/>
        </p:nvSpPr>
        <p:spPr>
          <a:xfrm>
            <a:off x="3759890" y="2141621"/>
            <a:ext cx="473064" cy="18034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D7A811D5-91B9-3331-E726-E6B4FA7DCAF3}"/>
              </a:ext>
            </a:extLst>
          </p:cNvPr>
          <p:cNvSpPr/>
          <p:nvPr/>
        </p:nvSpPr>
        <p:spPr>
          <a:xfrm>
            <a:off x="4232954" y="2464169"/>
            <a:ext cx="473064" cy="18034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D8089EEA-1350-FE1D-2051-6905894AFEA1}"/>
              </a:ext>
            </a:extLst>
          </p:cNvPr>
          <p:cNvSpPr/>
          <p:nvPr/>
        </p:nvSpPr>
        <p:spPr>
          <a:xfrm>
            <a:off x="3235456" y="4934480"/>
            <a:ext cx="473064" cy="18034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C7024AA7-9004-4931-B1D7-10B7ABFCCE44}"/>
              </a:ext>
            </a:extLst>
          </p:cNvPr>
          <p:cNvSpPr txBox="1"/>
          <p:nvPr/>
        </p:nvSpPr>
        <p:spPr>
          <a:xfrm>
            <a:off x="10060784" y="120632"/>
            <a:ext cx="1792940" cy="257369"/>
          </a:xfrm>
          <a:prstGeom prst="rect">
            <a:avLst/>
          </a:prstGeom>
          <a:noFill/>
          <a:ln>
            <a:solidFill>
              <a:schemeClr val="tx1"/>
            </a:solidFill>
            <a:prstDash val="sysDash"/>
          </a:ln>
        </p:spPr>
        <p:txBody>
          <a:bodyPr wrap="square" tIns="72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再掲</a:t>
            </a:r>
            <a:endParaRPr lang="ja-JP" altLang="en-US" sz="12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9942743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図 37">
            <a:extLst>
              <a:ext uri="{FF2B5EF4-FFF2-40B4-BE49-F238E27FC236}">
                <a16:creationId xmlns:a16="http://schemas.microsoft.com/office/drawing/2014/main" id="{807F8A21-1D6A-4CC3-BD89-4FFD8AC93AD4}"/>
              </a:ext>
            </a:extLst>
          </p:cNvPr>
          <p:cNvPicPr>
            <a:picLocks noChangeAspect="1"/>
          </p:cNvPicPr>
          <p:nvPr/>
        </p:nvPicPr>
        <p:blipFill>
          <a:blip r:embed="rId3"/>
          <a:stretch>
            <a:fillRect/>
          </a:stretch>
        </p:blipFill>
        <p:spPr>
          <a:xfrm>
            <a:off x="7349896" y="5415481"/>
            <a:ext cx="3023878" cy="786452"/>
          </a:xfrm>
          <a:prstGeom prst="rect">
            <a:avLst/>
          </a:prstGeom>
        </p:spPr>
      </p:pic>
      <p:pic>
        <p:nvPicPr>
          <p:cNvPr id="2" name="図 1">
            <a:extLst>
              <a:ext uri="{FF2B5EF4-FFF2-40B4-BE49-F238E27FC236}">
                <a16:creationId xmlns:a16="http://schemas.microsoft.com/office/drawing/2014/main" id="{AD607ABF-4959-47BD-9701-285B1B4C287D}"/>
              </a:ext>
            </a:extLst>
          </p:cNvPr>
          <p:cNvPicPr>
            <a:picLocks noChangeAspect="1"/>
          </p:cNvPicPr>
          <p:nvPr/>
        </p:nvPicPr>
        <p:blipFill>
          <a:blip r:embed="rId4"/>
          <a:stretch>
            <a:fillRect/>
          </a:stretch>
        </p:blipFill>
        <p:spPr>
          <a:xfrm>
            <a:off x="1946003" y="1607602"/>
            <a:ext cx="2877561" cy="786452"/>
          </a:xfrm>
          <a:prstGeom prst="rect">
            <a:avLst/>
          </a:prstGeom>
        </p:spPr>
      </p:pic>
      <p:sp>
        <p:nvSpPr>
          <p:cNvPr id="35" name="正方形/長方形 34">
            <a:extLst>
              <a:ext uri="{FF2B5EF4-FFF2-40B4-BE49-F238E27FC236}">
                <a16:creationId xmlns:a16="http://schemas.microsoft.com/office/drawing/2014/main" id="{F84028A7-D5B6-4B99-BBDA-9A4F5D714E11}"/>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１</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１２　大阪府内外への人口移動の状況（令和６年）</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58" name="Rectangle 57"/>
          <p:cNvSpPr>
            <a:spLocks noChangeArrowheads="1"/>
          </p:cNvSpPr>
          <p:nvPr/>
        </p:nvSpPr>
        <p:spPr bwMode="auto">
          <a:xfrm>
            <a:off x="360000" y="720000"/>
            <a:ext cx="11520000" cy="720000"/>
          </a:xfrm>
          <a:prstGeom prst="rect">
            <a:avLst/>
          </a:prstGeom>
          <a:solidFill>
            <a:schemeClr val="bg1"/>
          </a:solidFill>
          <a:ln w="6350">
            <a:solidFill>
              <a:schemeClr val="tx1"/>
            </a:solidFill>
            <a:prstDash val="solid"/>
            <a:miter lim="800000"/>
            <a:headEnd/>
            <a:tailEnd/>
          </a:ln>
        </p:spPr>
        <p:txBody>
          <a:bodyPr wrap="none" anchor="ct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buFont typeface="Wingdings" pitchFamily="2" charset="2"/>
              <a:buNone/>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a:latin typeface="メイリオ" panose="020B0604030504040204" pitchFamily="50" charset="-128"/>
                <a:ea typeface="メイリオ" panose="020B0604030504040204" pitchFamily="50" charset="-128"/>
                <a:cs typeface="Meiryo UI" panose="020B0604030504040204" pitchFamily="50" charset="-128"/>
              </a:rPr>
              <a:t>令和６年の大阪府への日本人の転入超過者数は、</a:t>
            </a:r>
            <a:r>
              <a:rPr lang="en-US" altLang="ja-JP" sz="1800" dirty="0">
                <a:latin typeface="メイリオ" panose="020B0604030504040204" pitchFamily="50" charset="-128"/>
                <a:ea typeface="メイリオ" panose="020B0604030504040204" pitchFamily="50" charset="-128"/>
                <a:cs typeface="Meiryo UI" panose="020B0604030504040204" pitchFamily="50" charset="-128"/>
              </a:rPr>
              <a:t>18,800</a:t>
            </a:r>
            <a:r>
              <a:rPr lang="ja-JP" altLang="en-US" sz="1800" dirty="0">
                <a:latin typeface="メイリオ" panose="020B0604030504040204" pitchFamily="50" charset="-128"/>
                <a:ea typeface="メイリオ" panose="020B0604030504040204" pitchFamily="50" charset="-128"/>
                <a:cs typeface="Meiryo UI" panose="020B0604030504040204" pitchFamily="50" charset="-128"/>
              </a:rPr>
              <a:t>人</a:t>
            </a:r>
            <a:endParaRPr lang="en-US" altLang="ja-JP" sz="1800" dirty="0">
              <a:latin typeface="メイリオ" panose="020B0604030504040204" pitchFamily="50" charset="-128"/>
              <a:ea typeface="メイリオ" panose="020B0604030504040204" pitchFamily="50" charset="-128"/>
              <a:cs typeface="Meiryo UI" panose="020B0604030504040204" pitchFamily="50" charset="-128"/>
            </a:endParaRPr>
          </a:p>
          <a:p>
            <a:pPr eaLnBrk="1" hangingPunct="1">
              <a:buFont typeface="Wingdings" pitchFamily="2" charset="2"/>
              <a:buNone/>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a:latin typeface="メイリオ" panose="020B0604030504040204" pitchFamily="50" charset="-128"/>
                <a:ea typeface="メイリオ" panose="020B0604030504040204" pitchFamily="50" charset="-128"/>
                <a:cs typeface="Meiryo UI" panose="020B0604030504040204" pitchFamily="50" charset="-128"/>
              </a:rPr>
              <a:t>関東圏に対する日本人の転出超過者数は、</a:t>
            </a:r>
            <a:r>
              <a:rPr lang="en-US" altLang="ja-JP" sz="1800" dirty="0">
                <a:latin typeface="メイリオ" panose="020B0604030504040204" pitchFamily="50" charset="-128"/>
                <a:ea typeface="メイリオ" panose="020B0604030504040204" pitchFamily="50" charset="-128"/>
                <a:cs typeface="Meiryo UI" panose="020B0604030504040204" pitchFamily="50" charset="-128"/>
              </a:rPr>
              <a:t>8,568</a:t>
            </a:r>
            <a:r>
              <a:rPr lang="ja-JP" altLang="en-US" sz="1800" dirty="0">
                <a:latin typeface="メイリオ" panose="020B0604030504040204" pitchFamily="50" charset="-128"/>
                <a:ea typeface="メイリオ" panose="020B0604030504040204" pitchFamily="50" charset="-128"/>
                <a:cs typeface="Meiryo UI" panose="020B0604030504040204" pitchFamily="50" charset="-128"/>
              </a:rPr>
              <a:t>人（関東地方以外は全て転入超過）</a:t>
            </a:r>
          </a:p>
        </p:txBody>
      </p:sp>
      <p:pic>
        <p:nvPicPr>
          <p:cNvPr id="4" name="図 3">
            <a:extLst>
              <a:ext uri="{FF2B5EF4-FFF2-40B4-BE49-F238E27FC236}">
                <a16:creationId xmlns:a16="http://schemas.microsoft.com/office/drawing/2014/main" id="{7409CEB3-69BE-22E4-C01E-52DA37FC6A8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1734" y="3860620"/>
            <a:ext cx="1356949" cy="765504"/>
          </a:xfrm>
          <a:prstGeom prst="rect">
            <a:avLst/>
          </a:prstGeom>
        </p:spPr>
      </p:pic>
      <p:pic>
        <p:nvPicPr>
          <p:cNvPr id="5" name="図 4">
            <a:extLst>
              <a:ext uri="{FF2B5EF4-FFF2-40B4-BE49-F238E27FC236}">
                <a16:creationId xmlns:a16="http://schemas.microsoft.com/office/drawing/2014/main" id="{DB114B8A-8EF8-000C-BE24-CE04259E2D0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74854" y="4626793"/>
            <a:ext cx="1232621" cy="1253934"/>
          </a:xfrm>
          <a:prstGeom prst="rect">
            <a:avLst/>
          </a:prstGeom>
        </p:spPr>
      </p:pic>
      <p:pic>
        <p:nvPicPr>
          <p:cNvPr id="6" name="図 5">
            <a:extLst>
              <a:ext uri="{FF2B5EF4-FFF2-40B4-BE49-F238E27FC236}">
                <a16:creationId xmlns:a16="http://schemas.microsoft.com/office/drawing/2014/main" id="{5B842A2E-8966-BF4B-3039-E72B59A8FE7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946341" y="3580893"/>
            <a:ext cx="1115397" cy="1593171"/>
          </a:xfrm>
          <a:prstGeom prst="rect">
            <a:avLst/>
          </a:prstGeom>
        </p:spPr>
      </p:pic>
      <p:pic>
        <p:nvPicPr>
          <p:cNvPr id="7" name="図 6">
            <a:extLst>
              <a:ext uri="{FF2B5EF4-FFF2-40B4-BE49-F238E27FC236}">
                <a16:creationId xmlns:a16="http://schemas.microsoft.com/office/drawing/2014/main" id="{114C4426-DD39-E596-0722-7BA580000A8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967258" y="5719611"/>
            <a:ext cx="1143815" cy="911144"/>
          </a:xfrm>
          <a:prstGeom prst="rect">
            <a:avLst/>
          </a:prstGeom>
        </p:spPr>
      </p:pic>
      <p:pic>
        <p:nvPicPr>
          <p:cNvPr id="8" name="図 7">
            <a:extLst>
              <a:ext uri="{FF2B5EF4-FFF2-40B4-BE49-F238E27FC236}">
                <a16:creationId xmlns:a16="http://schemas.microsoft.com/office/drawing/2014/main" id="{121430CE-05D6-6825-E562-02DA48DA297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416000" y="5030483"/>
            <a:ext cx="921801" cy="1015935"/>
          </a:xfrm>
          <a:prstGeom prst="rect">
            <a:avLst/>
          </a:prstGeom>
        </p:spPr>
      </p:pic>
      <p:pic>
        <p:nvPicPr>
          <p:cNvPr id="10" name="図 9">
            <a:extLst>
              <a:ext uri="{FF2B5EF4-FFF2-40B4-BE49-F238E27FC236}">
                <a16:creationId xmlns:a16="http://schemas.microsoft.com/office/drawing/2014/main" id="{FD51E11B-4175-E956-1101-A86622F7811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211657" y="2535575"/>
            <a:ext cx="1110069" cy="1150919"/>
          </a:xfrm>
          <a:prstGeom prst="rect">
            <a:avLst/>
          </a:prstGeom>
        </p:spPr>
      </p:pic>
      <p:pic>
        <p:nvPicPr>
          <p:cNvPr id="11" name="図 10">
            <a:extLst>
              <a:ext uri="{FF2B5EF4-FFF2-40B4-BE49-F238E27FC236}">
                <a16:creationId xmlns:a16="http://schemas.microsoft.com/office/drawing/2014/main" id="{AF746BE3-ADCD-9E10-41A8-A74AA66846D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490834" y="3271437"/>
            <a:ext cx="1209531" cy="1277023"/>
          </a:xfrm>
          <a:prstGeom prst="rect">
            <a:avLst/>
          </a:prstGeom>
        </p:spPr>
      </p:pic>
      <p:pic>
        <p:nvPicPr>
          <p:cNvPr id="12" name="図 11">
            <a:extLst>
              <a:ext uri="{FF2B5EF4-FFF2-40B4-BE49-F238E27FC236}">
                <a16:creationId xmlns:a16="http://schemas.microsoft.com/office/drawing/2014/main" id="{C8221D9A-A67E-1635-5D7F-653871580FD3}"/>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932587" y="1561282"/>
            <a:ext cx="1090532" cy="1070995"/>
          </a:xfrm>
          <a:prstGeom prst="rect">
            <a:avLst/>
          </a:prstGeom>
        </p:spPr>
      </p:pic>
      <p:pic>
        <p:nvPicPr>
          <p:cNvPr id="13" name="図 12">
            <a:extLst>
              <a:ext uri="{FF2B5EF4-FFF2-40B4-BE49-F238E27FC236}">
                <a16:creationId xmlns:a16="http://schemas.microsoft.com/office/drawing/2014/main" id="{26CCB51D-E605-3AB7-F35A-0A43B5DFA3FB}"/>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133955" y="1884482"/>
            <a:ext cx="799250" cy="1507918"/>
          </a:xfrm>
          <a:prstGeom prst="rect">
            <a:avLst/>
          </a:prstGeom>
        </p:spPr>
      </p:pic>
      <p:sp>
        <p:nvSpPr>
          <p:cNvPr id="14" name="右矢印 13">
            <a:extLst>
              <a:ext uri="{FF2B5EF4-FFF2-40B4-BE49-F238E27FC236}">
                <a16:creationId xmlns:a16="http://schemas.microsoft.com/office/drawing/2014/main" id="{6DCB2D18-3AA3-AD94-DFB7-B8768D3E89F7}"/>
              </a:ext>
            </a:extLst>
          </p:cNvPr>
          <p:cNvSpPr/>
          <p:nvPr/>
        </p:nvSpPr>
        <p:spPr>
          <a:xfrm rot="2473144">
            <a:off x="5426126" y="3409387"/>
            <a:ext cx="720000" cy="288000"/>
          </a:xfrm>
          <a:prstGeom prst="rightArrow">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5" name="右矢印 14">
            <a:extLst>
              <a:ext uri="{FF2B5EF4-FFF2-40B4-BE49-F238E27FC236}">
                <a16:creationId xmlns:a16="http://schemas.microsoft.com/office/drawing/2014/main" id="{56A60175-AF8C-87C3-B022-1D25F39434AD}"/>
              </a:ext>
            </a:extLst>
          </p:cNvPr>
          <p:cNvSpPr/>
          <p:nvPr/>
        </p:nvSpPr>
        <p:spPr>
          <a:xfrm rot="274565">
            <a:off x="5130639" y="4145258"/>
            <a:ext cx="720000" cy="288000"/>
          </a:xfrm>
          <a:prstGeom prst="rightArrow">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6" name="右矢印 15">
            <a:extLst>
              <a:ext uri="{FF2B5EF4-FFF2-40B4-BE49-F238E27FC236}">
                <a16:creationId xmlns:a16="http://schemas.microsoft.com/office/drawing/2014/main" id="{D04DD5A4-EC77-A0D8-3C8A-4BCC0BF4575E}"/>
              </a:ext>
            </a:extLst>
          </p:cNvPr>
          <p:cNvSpPr/>
          <p:nvPr/>
        </p:nvSpPr>
        <p:spPr>
          <a:xfrm rot="20650955">
            <a:off x="5288217" y="4904498"/>
            <a:ext cx="585827" cy="288000"/>
          </a:xfrm>
          <a:prstGeom prst="rightArrow">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7" name="右矢印 16">
            <a:extLst>
              <a:ext uri="{FF2B5EF4-FFF2-40B4-BE49-F238E27FC236}">
                <a16:creationId xmlns:a16="http://schemas.microsoft.com/office/drawing/2014/main" id="{49AB0774-DEA8-737B-28CF-CF3E7F3A2E2D}"/>
              </a:ext>
            </a:extLst>
          </p:cNvPr>
          <p:cNvSpPr/>
          <p:nvPr/>
        </p:nvSpPr>
        <p:spPr>
          <a:xfrm rot="3097742">
            <a:off x="6673274" y="5220259"/>
            <a:ext cx="720000" cy="288000"/>
          </a:xfrm>
          <a:prstGeom prst="rightArrow">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8" name="右矢印 17">
            <a:extLst>
              <a:ext uri="{FF2B5EF4-FFF2-40B4-BE49-F238E27FC236}">
                <a16:creationId xmlns:a16="http://schemas.microsoft.com/office/drawing/2014/main" id="{8ED787A8-F23C-06CB-702D-A582790F9560}"/>
              </a:ext>
            </a:extLst>
          </p:cNvPr>
          <p:cNvSpPr/>
          <p:nvPr/>
        </p:nvSpPr>
        <p:spPr>
          <a:xfrm rot="5010134">
            <a:off x="6013594" y="2866404"/>
            <a:ext cx="720000" cy="288000"/>
          </a:xfrm>
          <a:prstGeom prst="rightArrow">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9" name="右矢印 18">
            <a:extLst>
              <a:ext uri="{FF2B5EF4-FFF2-40B4-BE49-F238E27FC236}">
                <a16:creationId xmlns:a16="http://schemas.microsoft.com/office/drawing/2014/main" id="{3E91C4EB-5504-573B-5B0B-0DE246518AE4}"/>
              </a:ext>
            </a:extLst>
          </p:cNvPr>
          <p:cNvSpPr/>
          <p:nvPr/>
        </p:nvSpPr>
        <p:spPr>
          <a:xfrm rot="7973889">
            <a:off x="6882428" y="3248400"/>
            <a:ext cx="751638" cy="288000"/>
          </a:xfrm>
          <a:prstGeom prst="rightArrow">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20" name="右矢印 19">
            <a:extLst>
              <a:ext uri="{FF2B5EF4-FFF2-40B4-BE49-F238E27FC236}">
                <a16:creationId xmlns:a16="http://schemas.microsoft.com/office/drawing/2014/main" id="{02DEEAA3-4D33-C1CB-88A7-D99A3734F330}"/>
              </a:ext>
            </a:extLst>
          </p:cNvPr>
          <p:cNvSpPr/>
          <p:nvPr/>
        </p:nvSpPr>
        <p:spPr>
          <a:xfrm rot="18337270">
            <a:off x="5706644" y="5457479"/>
            <a:ext cx="777576" cy="288000"/>
          </a:xfrm>
          <a:prstGeom prst="rightArrow">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21" name="右矢印 20">
            <a:extLst>
              <a:ext uri="{FF2B5EF4-FFF2-40B4-BE49-F238E27FC236}">
                <a16:creationId xmlns:a16="http://schemas.microsoft.com/office/drawing/2014/main" id="{135B4B16-097D-E4D8-BE11-15F024C86823}"/>
              </a:ext>
            </a:extLst>
          </p:cNvPr>
          <p:cNvSpPr/>
          <p:nvPr/>
        </p:nvSpPr>
        <p:spPr>
          <a:xfrm rot="10800000">
            <a:off x="7093410" y="4181898"/>
            <a:ext cx="720000" cy="288000"/>
          </a:xfrm>
          <a:prstGeom prst="rightArrow">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31" name="正方形/長方形 30">
            <a:extLst>
              <a:ext uri="{FF2B5EF4-FFF2-40B4-BE49-F238E27FC236}">
                <a16:creationId xmlns:a16="http://schemas.microsoft.com/office/drawing/2014/main" id="{3FE8E7D3-8D25-2596-9031-0F3003A55352}"/>
              </a:ext>
            </a:extLst>
          </p:cNvPr>
          <p:cNvSpPr/>
          <p:nvPr/>
        </p:nvSpPr>
        <p:spPr>
          <a:xfrm>
            <a:off x="8193505" y="5946947"/>
            <a:ext cx="720000" cy="18144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2F5EF0CA-53E6-4636-A006-51964FDFF5B4}"/>
              </a:ext>
            </a:extLst>
          </p:cNvPr>
          <p:cNvSpPr/>
          <p:nvPr/>
        </p:nvSpPr>
        <p:spPr>
          <a:xfrm>
            <a:off x="2751073" y="2148776"/>
            <a:ext cx="677927" cy="17645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034D7DE7-40EB-4CE9-9E64-B54667FABF5C}"/>
              </a:ext>
            </a:extLst>
          </p:cNvPr>
          <p:cNvSpPr txBox="1"/>
          <p:nvPr/>
        </p:nvSpPr>
        <p:spPr>
          <a:xfrm>
            <a:off x="6600825" y="6502528"/>
            <a:ext cx="5279175" cy="253916"/>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「住民基本台帳人口移動報告令和６年結果」（総務省統計局）を基に大阪府作成</a:t>
            </a:r>
          </a:p>
        </p:txBody>
      </p:sp>
      <p:sp>
        <p:nvSpPr>
          <p:cNvPr id="34" name="スライド番号プレースホルダー 1">
            <a:extLst>
              <a:ext uri="{FF2B5EF4-FFF2-40B4-BE49-F238E27FC236}">
                <a16:creationId xmlns:a16="http://schemas.microsoft.com/office/drawing/2014/main" id="{13AD2018-87BF-4460-8CE2-3E93E86531B7}"/>
              </a:ext>
            </a:extLst>
          </p:cNvPr>
          <p:cNvSpPr>
            <a:spLocks noGrp="1"/>
          </p:cNvSpPr>
          <p:nvPr>
            <p:ph type="sldNum" sz="quarter" idx="12"/>
          </p:nvPr>
        </p:nvSpPr>
        <p:spPr>
          <a:xfrm>
            <a:off x="9448800" y="6487200"/>
            <a:ext cx="2743200" cy="365125"/>
          </a:xfrm>
        </p:spPr>
        <p:txBody>
          <a:bodyPr/>
          <a:lstStyle/>
          <a:p>
            <a:fld id="{939419F8-C6ED-4129-B08A-7AC8488EBEA0}" type="slidenum">
              <a:rPr kumimoji="1" lang="ja-JP" altLang="en-US" smtClean="0"/>
              <a:t>15</a:t>
            </a:fld>
            <a:endParaRPr kumimoji="1" lang="ja-JP" altLang="en-US" dirty="0"/>
          </a:p>
        </p:txBody>
      </p:sp>
      <p:sp>
        <p:nvSpPr>
          <p:cNvPr id="37" name="テキスト ボックス 36">
            <a:extLst>
              <a:ext uri="{FF2B5EF4-FFF2-40B4-BE49-F238E27FC236}">
                <a16:creationId xmlns:a16="http://schemas.microsoft.com/office/drawing/2014/main" id="{C7B5DCAA-0BC4-4A98-AFC8-8D444550A13C}"/>
              </a:ext>
            </a:extLst>
          </p:cNvPr>
          <p:cNvSpPr txBox="1"/>
          <p:nvPr/>
        </p:nvSpPr>
        <p:spPr>
          <a:xfrm>
            <a:off x="10060784" y="120632"/>
            <a:ext cx="1792940" cy="257369"/>
          </a:xfrm>
          <a:prstGeom prst="rect">
            <a:avLst/>
          </a:prstGeom>
          <a:noFill/>
          <a:ln>
            <a:solidFill>
              <a:schemeClr val="tx1"/>
            </a:solidFill>
            <a:prstDash val="sysDash"/>
          </a:ln>
        </p:spPr>
        <p:txBody>
          <a:bodyPr wrap="square" tIns="72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再掲</a:t>
            </a:r>
            <a:endParaRPr lang="ja-JP" altLang="en-US" sz="1200" dirty="0">
              <a:latin typeface="メイリオ" panose="020B0604030504040204" pitchFamily="50" charset="-128"/>
              <a:ea typeface="メイリオ" panose="020B0604030504040204" pitchFamily="50" charset="-128"/>
            </a:endParaRPr>
          </a:p>
        </p:txBody>
      </p:sp>
      <p:pic>
        <p:nvPicPr>
          <p:cNvPr id="3" name="図 2">
            <a:extLst>
              <a:ext uri="{FF2B5EF4-FFF2-40B4-BE49-F238E27FC236}">
                <a16:creationId xmlns:a16="http://schemas.microsoft.com/office/drawing/2014/main" id="{8092E6AA-6B14-4F54-ABF6-5AFA2B64AFAD}"/>
              </a:ext>
            </a:extLst>
          </p:cNvPr>
          <p:cNvPicPr>
            <a:picLocks noChangeAspect="1"/>
          </p:cNvPicPr>
          <p:nvPr/>
        </p:nvPicPr>
        <p:blipFill>
          <a:blip r:embed="rId14"/>
          <a:stretch>
            <a:fillRect/>
          </a:stretch>
        </p:blipFill>
        <p:spPr>
          <a:xfrm>
            <a:off x="5222385" y="1730152"/>
            <a:ext cx="2591025" cy="762066"/>
          </a:xfrm>
          <a:prstGeom prst="rect">
            <a:avLst/>
          </a:prstGeom>
        </p:spPr>
      </p:pic>
      <p:pic>
        <p:nvPicPr>
          <p:cNvPr id="9" name="図 8">
            <a:extLst>
              <a:ext uri="{FF2B5EF4-FFF2-40B4-BE49-F238E27FC236}">
                <a16:creationId xmlns:a16="http://schemas.microsoft.com/office/drawing/2014/main" id="{D25C8468-92F1-4D4D-B368-32427674DA30}"/>
              </a:ext>
            </a:extLst>
          </p:cNvPr>
          <p:cNvPicPr>
            <a:picLocks noChangeAspect="1"/>
          </p:cNvPicPr>
          <p:nvPr/>
        </p:nvPicPr>
        <p:blipFill>
          <a:blip r:embed="rId15"/>
          <a:stretch>
            <a:fillRect/>
          </a:stretch>
        </p:blipFill>
        <p:spPr>
          <a:xfrm>
            <a:off x="7689565" y="2766935"/>
            <a:ext cx="2438611" cy="786452"/>
          </a:xfrm>
          <a:prstGeom prst="rect">
            <a:avLst/>
          </a:prstGeom>
        </p:spPr>
      </p:pic>
      <p:pic>
        <p:nvPicPr>
          <p:cNvPr id="32" name="図 31">
            <a:extLst>
              <a:ext uri="{FF2B5EF4-FFF2-40B4-BE49-F238E27FC236}">
                <a16:creationId xmlns:a16="http://schemas.microsoft.com/office/drawing/2014/main" id="{F7B509EE-ABF0-4CD6-B154-5E56FC368996}"/>
              </a:ext>
            </a:extLst>
          </p:cNvPr>
          <p:cNvPicPr>
            <a:picLocks noChangeAspect="1"/>
          </p:cNvPicPr>
          <p:nvPr/>
        </p:nvPicPr>
        <p:blipFill>
          <a:blip r:embed="rId16"/>
          <a:stretch>
            <a:fillRect/>
          </a:stretch>
        </p:blipFill>
        <p:spPr>
          <a:xfrm>
            <a:off x="7838844" y="3897813"/>
            <a:ext cx="2651990" cy="786452"/>
          </a:xfrm>
          <a:prstGeom prst="rect">
            <a:avLst/>
          </a:prstGeom>
        </p:spPr>
      </p:pic>
      <p:pic>
        <p:nvPicPr>
          <p:cNvPr id="39" name="図 38">
            <a:extLst>
              <a:ext uri="{FF2B5EF4-FFF2-40B4-BE49-F238E27FC236}">
                <a16:creationId xmlns:a16="http://schemas.microsoft.com/office/drawing/2014/main" id="{69C1901D-E7AA-4AC1-97F2-207C04CAD686}"/>
              </a:ext>
            </a:extLst>
          </p:cNvPr>
          <p:cNvPicPr>
            <a:picLocks noChangeAspect="1"/>
          </p:cNvPicPr>
          <p:nvPr/>
        </p:nvPicPr>
        <p:blipFill>
          <a:blip r:embed="rId17"/>
          <a:stretch>
            <a:fillRect/>
          </a:stretch>
        </p:blipFill>
        <p:spPr>
          <a:xfrm>
            <a:off x="3318883" y="5744774"/>
            <a:ext cx="2432515" cy="786452"/>
          </a:xfrm>
          <a:prstGeom prst="rect">
            <a:avLst/>
          </a:prstGeom>
        </p:spPr>
      </p:pic>
      <p:pic>
        <p:nvPicPr>
          <p:cNvPr id="40" name="図 39">
            <a:extLst>
              <a:ext uri="{FF2B5EF4-FFF2-40B4-BE49-F238E27FC236}">
                <a16:creationId xmlns:a16="http://schemas.microsoft.com/office/drawing/2014/main" id="{93868C3B-1419-4DDB-ADEC-F2D9E565F7C2}"/>
              </a:ext>
            </a:extLst>
          </p:cNvPr>
          <p:cNvPicPr>
            <a:picLocks noChangeAspect="1"/>
          </p:cNvPicPr>
          <p:nvPr/>
        </p:nvPicPr>
        <p:blipFill>
          <a:blip r:embed="rId18"/>
          <a:stretch>
            <a:fillRect/>
          </a:stretch>
        </p:blipFill>
        <p:spPr>
          <a:xfrm>
            <a:off x="2607556" y="4777470"/>
            <a:ext cx="2578832" cy="786452"/>
          </a:xfrm>
          <a:prstGeom prst="rect">
            <a:avLst/>
          </a:prstGeom>
        </p:spPr>
      </p:pic>
      <p:pic>
        <p:nvPicPr>
          <p:cNvPr id="41" name="図 40">
            <a:extLst>
              <a:ext uri="{FF2B5EF4-FFF2-40B4-BE49-F238E27FC236}">
                <a16:creationId xmlns:a16="http://schemas.microsoft.com/office/drawing/2014/main" id="{C31D2BCE-E477-4695-8A0B-3CE1EE9DE6B3}"/>
              </a:ext>
            </a:extLst>
          </p:cNvPr>
          <p:cNvPicPr>
            <a:picLocks noChangeAspect="1"/>
          </p:cNvPicPr>
          <p:nvPr/>
        </p:nvPicPr>
        <p:blipFill>
          <a:blip r:embed="rId19"/>
          <a:stretch>
            <a:fillRect/>
          </a:stretch>
        </p:blipFill>
        <p:spPr>
          <a:xfrm>
            <a:off x="2374020" y="3717034"/>
            <a:ext cx="2651990" cy="786452"/>
          </a:xfrm>
          <a:prstGeom prst="rect">
            <a:avLst/>
          </a:prstGeom>
        </p:spPr>
      </p:pic>
      <p:pic>
        <p:nvPicPr>
          <p:cNvPr id="42" name="図 41">
            <a:extLst>
              <a:ext uri="{FF2B5EF4-FFF2-40B4-BE49-F238E27FC236}">
                <a16:creationId xmlns:a16="http://schemas.microsoft.com/office/drawing/2014/main" id="{52D260A7-1117-4113-A5F7-266F8BBCA5E7}"/>
              </a:ext>
            </a:extLst>
          </p:cNvPr>
          <p:cNvPicPr>
            <a:picLocks noChangeAspect="1"/>
          </p:cNvPicPr>
          <p:nvPr/>
        </p:nvPicPr>
        <p:blipFill>
          <a:blip r:embed="rId20"/>
          <a:stretch>
            <a:fillRect/>
          </a:stretch>
        </p:blipFill>
        <p:spPr>
          <a:xfrm>
            <a:off x="2485071" y="2671551"/>
            <a:ext cx="2865368" cy="786452"/>
          </a:xfrm>
          <a:prstGeom prst="rect">
            <a:avLst/>
          </a:prstGeom>
        </p:spPr>
      </p:pic>
    </p:spTree>
    <p:extLst>
      <p:ext uri="{BB962C8B-B14F-4D97-AF65-F5344CB8AC3E}">
        <p14:creationId xmlns:p14="http://schemas.microsoft.com/office/powerpoint/2010/main" val="41567836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47879256-2757-4D1B-B1CB-A565F4166157}"/>
              </a:ext>
            </a:extLst>
          </p:cNvPr>
          <p:cNvPicPr>
            <a:picLocks noChangeAspect="1"/>
          </p:cNvPicPr>
          <p:nvPr/>
        </p:nvPicPr>
        <p:blipFill>
          <a:blip r:embed="rId2"/>
          <a:stretch>
            <a:fillRect/>
          </a:stretch>
        </p:blipFill>
        <p:spPr>
          <a:xfrm>
            <a:off x="1608210" y="1347372"/>
            <a:ext cx="4450466" cy="5096698"/>
          </a:xfrm>
          <a:prstGeom prst="rect">
            <a:avLst/>
          </a:prstGeom>
        </p:spPr>
      </p:pic>
      <p:sp>
        <p:nvSpPr>
          <p:cNvPr id="11" name="正方形/長方形 10">
            <a:extLst>
              <a:ext uri="{FF2B5EF4-FFF2-40B4-BE49-F238E27FC236}">
                <a16:creationId xmlns:a16="http://schemas.microsoft.com/office/drawing/2014/main" id="{92DDD783-D8D4-4F6B-9A0B-4F8BA778E8CF}"/>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１</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１３　大阪府内の人口移動の状況（令和５年）</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3" name="テキスト ボックス 9"/>
          <p:cNvSpPr txBox="1"/>
          <p:nvPr/>
        </p:nvSpPr>
        <p:spPr>
          <a:xfrm>
            <a:off x="360000" y="720000"/>
            <a:ext cx="11520000" cy="431657"/>
          </a:xfrm>
          <a:prstGeom prst="rect">
            <a:avLst/>
          </a:prstGeom>
          <a:noFill/>
          <a:ln w="6350">
            <a:solidFill>
              <a:sysClr val="windowText" lastClr="000000"/>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nSpc>
                <a:spcPct val="130000"/>
              </a:lnSpc>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　府内市町村別では、大阪市、</a:t>
            </a:r>
            <a:r>
              <a:rPr lang="ja-JP" altLang="en-US" sz="1800" dirty="0">
                <a:latin typeface="メイリオ" panose="020B0604030504040204" pitchFamily="50" charset="-128"/>
                <a:ea typeface="メイリオ" panose="020B0604030504040204" pitchFamily="50" charset="-128"/>
                <a:cs typeface="Meiryo UI" panose="020B0604030504040204" pitchFamily="50" charset="-128"/>
              </a:rPr>
              <a:t>茨木市、吹田市が</a:t>
            </a:r>
            <a:r>
              <a:rPr lang="en-US" altLang="ja-JP" sz="1800" dirty="0">
                <a:latin typeface="メイリオ" panose="020B0604030504040204" pitchFamily="50" charset="-128"/>
                <a:ea typeface="メイリオ" panose="020B0604030504040204" pitchFamily="50" charset="-128"/>
                <a:cs typeface="Meiryo UI" panose="020B0604030504040204" pitchFamily="50" charset="-128"/>
              </a:rPr>
              <a:t>1,000</a:t>
            </a:r>
            <a:r>
              <a:rPr lang="ja-JP" altLang="en-US" sz="1800" dirty="0">
                <a:latin typeface="メイリオ" panose="020B0604030504040204" pitchFamily="50" charset="-128"/>
                <a:ea typeface="メイリオ" panose="020B0604030504040204" pitchFamily="50" charset="-128"/>
                <a:cs typeface="Meiryo UI" panose="020B0604030504040204" pitchFamily="50" charset="-128"/>
              </a:rPr>
              <a:t>人を超える転入超過。</a:t>
            </a:r>
            <a:endParaRPr lang="ja-JP" altLang="en-US" sz="18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3" name="直線コネクタ 12"/>
          <p:cNvCxnSpPr>
            <a:cxnSpLocks/>
          </p:cNvCxnSpPr>
          <p:nvPr/>
        </p:nvCxnSpPr>
        <p:spPr>
          <a:xfrm>
            <a:off x="1253196" y="5728949"/>
            <a:ext cx="4796854"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7" name="直線矢印コネクタ 16"/>
          <p:cNvCxnSpPr/>
          <p:nvPr/>
        </p:nvCxnSpPr>
        <p:spPr>
          <a:xfrm flipV="1">
            <a:off x="1257133" y="5123741"/>
            <a:ext cx="0" cy="619496"/>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18" name="テキスト ボックス 17"/>
          <p:cNvSpPr txBox="1"/>
          <p:nvPr/>
        </p:nvSpPr>
        <p:spPr>
          <a:xfrm>
            <a:off x="1053140" y="4285621"/>
            <a:ext cx="400110" cy="978640"/>
          </a:xfrm>
          <a:prstGeom prst="rect">
            <a:avLst/>
          </a:prstGeom>
          <a:noFill/>
        </p:spPr>
        <p:txBody>
          <a:bodyPr vert="eaVert" wrap="square" rtlCol="0">
            <a:spAutoFit/>
          </a:bodyPr>
          <a:lstStyle/>
          <a:p>
            <a:r>
              <a:rPr lang="ja-JP" altLang="en-US" sz="1400" dirty="0">
                <a:latin typeface="Meiryo UI" panose="020B0604030504040204" pitchFamily="50" charset="-128"/>
                <a:ea typeface="Meiryo UI" panose="020B0604030504040204" pitchFamily="50" charset="-128"/>
              </a:rPr>
              <a:t>転入超過</a:t>
            </a:r>
          </a:p>
        </p:txBody>
      </p:sp>
      <p:sp>
        <p:nvSpPr>
          <p:cNvPr id="2" name="スライド番号プレースホルダー 1">
            <a:extLst>
              <a:ext uri="{FF2B5EF4-FFF2-40B4-BE49-F238E27FC236}">
                <a16:creationId xmlns:a16="http://schemas.microsoft.com/office/drawing/2014/main" id="{F6EB3CC7-3AC8-3D98-C773-760824E1ED8B}"/>
              </a:ext>
            </a:extLst>
          </p:cNvPr>
          <p:cNvSpPr>
            <a:spLocks noGrp="1"/>
          </p:cNvSpPr>
          <p:nvPr>
            <p:ph type="sldNum" sz="quarter" idx="12"/>
          </p:nvPr>
        </p:nvSpPr>
        <p:spPr>
          <a:xfrm>
            <a:off x="9448800" y="6487200"/>
            <a:ext cx="2743200" cy="365125"/>
          </a:xfrm>
        </p:spPr>
        <p:txBody>
          <a:bodyPr/>
          <a:lstStyle/>
          <a:p>
            <a:fld id="{939419F8-C6ED-4129-B08A-7AC8488EBEA0}" type="slidenum">
              <a:rPr kumimoji="1" lang="ja-JP" altLang="en-US" smtClean="0"/>
              <a:t>16</a:t>
            </a:fld>
            <a:endParaRPr kumimoji="1" lang="ja-JP" altLang="en-US" dirty="0"/>
          </a:p>
        </p:txBody>
      </p:sp>
      <p:sp>
        <p:nvSpPr>
          <p:cNvPr id="12" name="テキスト ボックス 11">
            <a:extLst>
              <a:ext uri="{FF2B5EF4-FFF2-40B4-BE49-F238E27FC236}">
                <a16:creationId xmlns:a16="http://schemas.microsoft.com/office/drawing/2014/main" id="{CFCA0BB4-8B5A-4025-B73A-8CF311FC81AC}"/>
              </a:ext>
            </a:extLst>
          </p:cNvPr>
          <p:cNvSpPr txBox="1"/>
          <p:nvPr/>
        </p:nvSpPr>
        <p:spPr>
          <a:xfrm>
            <a:off x="6600825" y="6502528"/>
            <a:ext cx="5279175" cy="253916"/>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「住民基本台帳人口移動報告令和５年結果」（総務省統計局）を基に大阪府作成</a:t>
            </a:r>
          </a:p>
        </p:txBody>
      </p:sp>
      <p:sp>
        <p:nvSpPr>
          <p:cNvPr id="4" name="正方形/長方形 3">
            <a:extLst>
              <a:ext uri="{FF2B5EF4-FFF2-40B4-BE49-F238E27FC236}">
                <a16:creationId xmlns:a16="http://schemas.microsoft.com/office/drawing/2014/main" id="{8FAFA81B-1DE6-B073-E58B-3C76FA156257}"/>
              </a:ext>
            </a:extLst>
          </p:cNvPr>
          <p:cNvSpPr/>
          <p:nvPr/>
        </p:nvSpPr>
        <p:spPr>
          <a:xfrm>
            <a:off x="4946650" y="1987553"/>
            <a:ext cx="1103400" cy="59634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189127D0-DFCF-440B-A04E-9EAC7AC2E151}"/>
              </a:ext>
            </a:extLst>
          </p:cNvPr>
          <p:cNvSpPr txBox="1"/>
          <p:nvPr/>
        </p:nvSpPr>
        <p:spPr>
          <a:xfrm>
            <a:off x="10060784" y="120632"/>
            <a:ext cx="1792940" cy="257369"/>
          </a:xfrm>
          <a:prstGeom prst="rect">
            <a:avLst/>
          </a:prstGeom>
          <a:noFill/>
          <a:ln>
            <a:solidFill>
              <a:schemeClr val="tx1"/>
            </a:solidFill>
            <a:prstDash val="sysDash"/>
          </a:ln>
        </p:spPr>
        <p:txBody>
          <a:bodyPr wrap="square" tIns="72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再掲</a:t>
            </a:r>
            <a:endParaRPr lang="ja-JP" altLang="en-US" sz="1200" dirty="0">
              <a:latin typeface="メイリオ" panose="020B0604030504040204" pitchFamily="50" charset="-128"/>
              <a:ea typeface="メイリオ" panose="020B0604030504040204" pitchFamily="50" charset="-128"/>
            </a:endParaRPr>
          </a:p>
        </p:txBody>
      </p:sp>
      <p:pic>
        <p:nvPicPr>
          <p:cNvPr id="8" name="図 7">
            <a:extLst>
              <a:ext uri="{FF2B5EF4-FFF2-40B4-BE49-F238E27FC236}">
                <a16:creationId xmlns:a16="http://schemas.microsoft.com/office/drawing/2014/main" id="{7D5A86B4-7B71-4E60-9417-B875807CA761}"/>
              </a:ext>
            </a:extLst>
          </p:cNvPr>
          <p:cNvPicPr>
            <a:picLocks noChangeAspect="1"/>
          </p:cNvPicPr>
          <p:nvPr/>
        </p:nvPicPr>
        <p:blipFill>
          <a:blip r:embed="rId3"/>
          <a:stretch>
            <a:fillRect/>
          </a:stretch>
        </p:blipFill>
        <p:spPr>
          <a:xfrm>
            <a:off x="6254043" y="1347372"/>
            <a:ext cx="4450466" cy="5096698"/>
          </a:xfrm>
          <a:prstGeom prst="rect">
            <a:avLst/>
          </a:prstGeom>
        </p:spPr>
      </p:pic>
    </p:spTree>
    <p:extLst>
      <p:ext uri="{BB962C8B-B14F-4D97-AF65-F5344CB8AC3E}">
        <p14:creationId xmlns:p14="http://schemas.microsoft.com/office/powerpoint/2010/main" val="31980366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F5042B5-8306-4078-B36E-EF56860F636A}"/>
              </a:ext>
            </a:extLst>
          </p:cNvPr>
          <p:cNvPicPr>
            <a:picLocks noChangeAspect="1"/>
          </p:cNvPicPr>
          <p:nvPr/>
        </p:nvPicPr>
        <p:blipFill>
          <a:blip r:embed="rId3"/>
          <a:stretch>
            <a:fillRect/>
          </a:stretch>
        </p:blipFill>
        <p:spPr>
          <a:xfrm>
            <a:off x="360000" y="2061373"/>
            <a:ext cx="11522439" cy="4426080"/>
          </a:xfrm>
          <a:prstGeom prst="rect">
            <a:avLst/>
          </a:prstGeom>
        </p:spPr>
      </p:pic>
      <p:sp>
        <p:nvSpPr>
          <p:cNvPr id="14" name="正方形/長方形 13">
            <a:extLst>
              <a:ext uri="{FF2B5EF4-FFF2-40B4-BE49-F238E27FC236}">
                <a16:creationId xmlns:a16="http://schemas.microsoft.com/office/drawing/2014/main" id="{FBFEEFB0-5CD1-45A0-9186-8660C9816DED}"/>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１</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１４　大阪府の外国人居住の状況（地域別）</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17</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a:extLst>
              <a:ext uri="{FF2B5EF4-FFF2-40B4-BE49-F238E27FC236}">
                <a16:creationId xmlns:a16="http://schemas.microsoft.com/office/drawing/2014/main" id="{BAF8805C-175E-45BF-960B-84422074DACA}"/>
              </a:ext>
            </a:extLst>
          </p:cNvPr>
          <p:cNvSpPr txBox="1"/>
          <p:nvPr/>
        </p:nvSpPr>
        <p:spPr>
          <a:xfrm>
            <a:off x="288000" y="1080000"/>
            <a:ext cx="11520000" cy="442035"/>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・大阪市では、「韓国・朝鮮」が</a:t>
            </a:r>
            <a:r>
              <a:rPr lang="en-US" altLang="ja-JP" sz="1200" dirty="0">
                <a:latin typeface="メイリオ" panose="020B0604030504040204" pitchFamily="50" charset="-128"/>
                <a:ea typeface="メイリオ" panose="020B0604030504040204" pitchFamily="50" charset="-128"/>
              </a:rPr>
              <a:t>54,304</a:t>
            </a:r>
            <a:r>
              <a:rPr lang="ja-JP" altLang="en-US" sz="1200" dirty="0">
                <a:latin typeface="メイリオ" panose="020B0604030504040204" pitchFamily="50" charset="-128"/>
                <a:ea typeface="メイリオ" panose="020B0604030504040204" pitchFamily="50" charset="-128"/>
              </a:rPr>
              <a:t>人で最も多く、次いで「中国」が</a:t>
            </a:r>
            <a:r>
              <a:rPr lang="en-US" altLang="ja-JP" sz="1200" dirty="0">
                <a:latin typeface="メイリオ" panose="020B0604030504040204" pitchFamily="50" charset="-128"/>
                <a:ea typeface="メイリオ" panose="020B0604030504040204" pitchFamily="50" charset="-128"/>
              </a:rPr>
              <a:t>35,867</a:t>
            </a:r>
            <a:r>
              <a:rPr lang="ja-JP" altLang="en-US" sz="1200" dirty="0">
                <a:latin typeface="メイリオ" panose="020B0604030504040204" pitchFamily="50" charset="-128"/>
                <a:ea typeface="メイリオ" panose="020B0604030504040204" pitchFamily="50" charset="-128"/>
              </a:rPr>
              <a:t>人、「ベトナム」が</a:t>
            </a:r>
            <a:r>
              <a:rPr lang="en-US" altLang="ja-JP" sz="1200" dirty="0">
                <a:latin typeface="メイリオ" panose="020B0604030504040204" pitchFamily="50" charset="-128"/>
                <a:ea typeface="メイリオ" panose="020B0604030504040204" pitchFamily="50" charset="-128"/>
              </a:rPr>
              <a:t>13,575</a:t>
            </a:r>
            <a:r>
              <a:rPr lang="ja-JP" altLang="en-US" sz="1200" dirty="0">
                <a:latin typeface="メイリオ" panose="020B0604030504040204" pitchFamily="50" charset="-128"/>
                <a:ea typeface="メイリオ" panose="020B0604030504040204" pitchFamily="50" charset="-128"/>
              </a:rPr>
              <a:t>人となっている</a:t>
            </a:r>
          </a:p>
          <a:p>
            <a:pPr marL="146050" indent="-146050" algn="just"/>
            <a:r>
              <a:rPr lang="ja-JP" altLang="en-US" sz="1200" dirty="0">
                <a:latin typeface="メイリオ" panose="020B0604030504040204" pitchFamily="50" charset="-128"/>
                <a:ea typeface="メイリオ" panose="020B0604030504040204" pitchFamily="50" charset="-128"/>
              </a:rPr>
              <a:t>・堺市、三島地域、北河内地域、泉南地域では、「中国」が最も多く、次いで「韓国・朝鮮」、「ベトナム」の順で多い</a:t>
            </a:r>
          </a:p>
        </p:txBody>
      </p:sp>
      <p:sp>
        <p:nvSpPr>
          <p:cNvPr id="17" name="テキスト ボックス 16">
            <a:extLst>
              <a:ext uri="{FF2B5EF4-FFF2-40B4-BE49-F238E27FC236}">
                <a16:creationId xmlns:a16="http://schemas.microsoft.com/office/drawing/2014/main" id="{65B4045F-DA84-419F-B0E9-045FE12CDD7C}"/>
              </a:ext>
            </a:extLst>
          </p:cNvPr>
          <p:cNvSpPr txBox="1"/>
          <p:nvPr/>
        </p:nvSpPr>
        <p:spPr>
          <a:xfrm>
            <a:off x="1182335" y="6427177"/>
            <a:ext cx="10872984" cy="234286"/>
          </a:xfrm>
          <a:prstGeom prst="rect">
            <a:avLst/>
          </a:prstGeom>
          <a:noFill/>
        </p:spPr>
        <p:txBody>
          <a:bodyPr wrap="square" tIns="72000" bIns="0">
            <a:spAutoFit/>
          </a:bodyPr>
          <a:lstStyle/>
          <a:p>
            <a:pPr algn="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出典：令和</a:t>
            </a:r>
            <a:r>
              <a:rPr lang="en-US" altLang="zh-TW"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年国勢調査</a:t>
            </a:r>
          </a:p>
        </p:txBody>
      </p:sp>
      <p:sp>
        <p:nvSpPr>
          <p:cNvPr id="8" name="正方形/長方形 7">
            <a:extLst>
              <a:ext uri="{FF2B5EF4-FFF2-40B4-BE49-F238E27FC236}">
                <a16:creationId xmlns:a16="http://schemas.microsoft.com/office/drawing/2014/main" id="{F06E31B3-AC15-4E1F-812A-83E9297D99B6}"/>
              </a:ext>
            </a:extLst>
          </p:cNvPr>
          <p:cNvSpPr/>
          <p:nvPr/>
        </p:nvSpPr>
        <p:spPr>
          <a:xfrm>
            <a:off x="2051050" y="6182882"/>
            <a:ext cx="808038" cy="234286"/>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8A6D10F0-AC76-489A-8642-2AB16642433A}"/>
              </a:ext>
            </a:extLst>
          </p:cNvPr>
          <p:cNvSpPr/>
          <p:nvPr/>
        </p:nvSpPr>
        <p:spPr>
          <a:xfrm>
            <a:off x="2917825" y="6182882"/>
            <a:ext cx="484188" cy="234286"/>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CFA9760A-8BD2-4650-94A2-0BC35E17D2E6}"/>
              </a:ext>
            </a:extLst>
          </p:cNvPr>
          <p:cNvSpPr/>
          <p:nvPr/>
        </p:nvSpPr>
        <p:spPr>
          <a:xfrm>
            <a:off x="5805487" y="6182882"/>
            <a:ext cx="712788" cy="234286"/>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A310E26B-D099-461B-80A2-8644B34BD246}"/>
              </a:ext>
            </a:extLst>
          </p:cNvPr>
          <p:cNvSpPr txBox="1"/>
          <p:nvPr/>
        </p:nvSpPr>
        <p:spPr>
          <a:xfrm>
            <a:off x="10060784" y="120632"/>
            <a:ext cx="1792940" cy="257369"/>
          </a:xfrm>
          <a:prstGeom prst="rect">
            <a:avLst/>
          </a:prstGeom>
          <a:noFill/>
          <a:ln>
            <a:solidFill>
              <a:schemeClr val="tx1"/>
            </a:solidFill>
            <a:prstDash val="sysDash"/>
          </a:ln>
        </p:spPr>
        <p:txBody>
          <a:bodyPr wrap="square" tIns="72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再掲</a:t>
            </a:r>
            <a:endParaRPr lang="ja-JP" altLang="en-US" sz="1200" dirty="0">
              <a:latin typeface="メイリオ" panose="020B0604030504040204" pitchFamily="50" charset="-128"/>
              <a:ea typeface="メイリオ" panose="020B0604030504040204" pitchFamily="50" charset="-128"/>
            </a:endParaRPr>
          </a:p>
        </p:txBody>
      </p:sp>
      <p:pic>
        <p:nvPicPr>
          <p:cNvPr id="2" name="図 1">
            <a:extLst>
              <a:ext uri="{FF2B5EF4-FFF2-40B4-BE49-F238E27FC236}">
                <a16:creationId xmlns:a16="http://schemas.microsoft.com/office/drawing/2014/main" id="{65FEB42A-1B4D-4E9D-AF2C-6240986D6504}"/>
              </a:ext>
            </a:extLst>
          </p:cNvPr>
          <p:cNvPicPr>
            <a:picLocks noChangeAspect="1"/>
          </p:cNvPicPr>
          <p:nvPr/>
        </p:nvPicPr>
        <p:blipFill>
          <a:blip r:embed="rId4"/>
          <a:stretch>
            <a:fillRect/>
          </a:stretch>
        </p:blipFill>
        <p:spPr>
          <a:xfrm>
            <a:off x="360000" y="1626213"/>
            <a:ext cx="11522439" cy="786452"/>
          </a:xfrm>
          <a:prstGeom prst="rect">
            <a:avLst/>
          </a:prstGeom>
        </p:spPr>
      </p:pic>
    </p:spTree>
    <p:extLst>
      <p:ext uri="{BB962C8B-B14F-4D97-AF65-F5344CB8AC3E}">
        <p14:creationId xmlns:p14="http://schemas.microsoft.com/office/powerpoint/2010/main" val="2642557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779CD2F0-1168-CC7E-47BD-CBAF749E842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1271294" y="1678506"/>
            <a:ext cx="4066153" cy="4450447"/>
          </a:xfrm>
          <a:prstGeom prst="rect">
            <a:avLst/>
          </a:prstGeom>
          <a:ln>
            <a:noFill/>
          </a:ln>
          <a:extLst>
            <a:ext uri="{53640926-AAD7-44D8-BBD7-CCE9431645EC}">
              <a14:shadowObscured xmlns:a14="http://schemas.microsoft.com/office/drawing/2010/main"/>
            </a:ext>
          </a:extLst>
        </p:spPr>
      </p:pic>
      <p:pic>
        <p:nvPicPr>
          <p:cNvPr id="6" name="図 5">
            <a:extLst>
              <a:ext uri="{FF2B5EF4-FFF2-40B4-BE49-F238E27FC236}">
                <a16:creationId xmlns:a16="http://schemas.microsoft.com/office/drawing/2014/main" id="{CACB018F-AB25-2BC5-DD60-300A4E8F65D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7151423" y="1678506"/>
            <a:ext cx="4036660" cy="4450447"/>
          </a:xfrm>
          <a:prstGeom prst="rect">
            <a:avLst/>
          </a:prstGeom>
          <a:ln>
            <a:noFill/>
          </a:ln>
          <a:extLst>
            <a:ext uri="{53640926-AAD7-44D8-BBD7-CCE9431645EC}">
              <a14:shadowObscured xmlns:a14="http://schemas.microsoft.com/office/drawing/2010/main"/>
            </a:ext>
          </a:extLst>
        </p:spPr>
      </p:pic>
      <p:sp>
        <p:nvSpPr>
          <p:cNvPr id="35" name="テキスト ボックス 34">
            <a:extLst>
              <a:ext uri="{FF2B5EF4-FFF2-40B4-BE49-F238E27FC236}">
                <a16:creationId xmlns:a16="http://schemas.microsoft.com/office/drawing/2014/main" id="{DE121CE3-1581-4F1A-B251-613AEBFD7BA9}"/>
              </a:ext>
            </a:extLst>
          </p:cNvPr>
          <p:cNvSpPr txBox="1"/>
          <p:nvPr/>
        </p:nvSpPr>
        <p:spPr>
          <a:xfrm>
            <a:off x="325492" y="835956"/>
            <a:ext cx="5940000" cy="792000"/>
          </a:xfrm>
          <a:prstGeom prst="rect">
            <a:avLst/>
          </a:prstGeom>
          <a:noFill/>
        </p:spPr>
        <p:txBody>
          <a:bodyPr wrap="square" tIns="72000" bIns="0">
            <a:spAutoFit/>
          </a:bodyPr>
          <a:lstStyle/>
          <a:p>
            <a:r>
              <a:rPr lang="ja-JP" altLang="en-US" b="1" dirty="0">
                <a:latin typeface="メイリオ" panose="020B0604030504040204" pitchFamily="50" charset="-128"/>
                <a:ea typeface="メイリオ" panose="020B0604030504040204" pitchFamily="50" charset="-128"/>
              </a:rPr>
              <a:t>○ 外国人人口の分布</a:t>
            </a:r>
            <a:r>
              <a:rPr lang="ja-JP" altLang="en-US" sz="1200" b="1" dirty="0">
                <a:latin typeface="メイリオ" panose="020B0604030504040204" pitchFamily="50" charset="-128"/>
                <a:ea typeface="メイリオ" panose="020B0604030504040204" pitchFamily="50" charset="-128"/>
              </a:rPr>
              <a:t>（</a:t>
            </a:r>
            <a:r>
              <a:rPr lang="en-US" altLang="ja-JP" sz="1200" b="1" dirty="0">
                <a:latin typeface="メイリオ" panose="020B0604030504040204" pitchFamily="50" charset="-128"/>
                <a:ea typeface="メイリオ" panose="020B0604030504040204" pitchFamily="50" charset="-128"/>
              </a:rPr>
              <a:t>R2</a:t>
            </a:r>
            <a:r>
              <a:rPr lang="ja-JP" altLang="en-US" sz="1200" b="1" dirty="0">
                <a:latin typeface="メイリオ" panose="020B0604030504040204" pitchFamily="50" charset="-128"/>
                <a:ea typeface="メイリオ" panose="020B0604030504040204" pitchFamily="50" charset="-128"/>
              </a:rPr>
              <a:t>）</a:t>
            </a:r>
            <a:endParaRPr lang="en-US" altLang="ja-JP" sz="1200" b="1" dirty="0">
              <a:latin typeface="メイリオ" panose="020B0604030504040204" pitchFamily="50" charset="-128"/>
              <a:ea typeface="メイリオ" panose="020B0604030504040204" pitchFamily="50" charset="-128"/>
            </a:endParaRPr>
          </a:p>
          <a:p>
            <a:endParaRPr lang="en-US" altLang="ja-JP" sz="400" dirty="0">
              <a:latin typeface="メイリオ" panose="020B0604030504040204" pitchFamily="50" charset="-128"/>
              <a:ea typeface="メイリオ" panose="020B0604030504040204" pitchFamily="50" charset="-128"/>
            </a:endParaRPr>
          </a:p>
          <a:p>
            <a:pPr marL="180975"/>
            <a:r>
              <a:rPr lang="ja-JP" altLang="en-US" sz="1200" dirty="0">
                <a:latin typeface="メイリオ" panose="020B0604030504040204" pitchFamily="50" charset="-128"/>
                <a:ea typeface="メイリオ" panose="020B0604030504040204" pitchFamily="50" charset="-128"/>
              </a:rPr>
              <a:t>令和２年における「外国人人口」の分布をみると、最大階級の「</a:t>
            </a:r>
            <a:r>
              <a:rPr lang="en-US" altLang="ja-JP" sz="1200" dirty="0">
                <a:latin typeface="メイリオ" panose="020B0604030504040204" pitchFamily="50" charset="-128"/>
                <a:ea typeface="メイリオ" panose="020B0604030504040204" pitchFamily="50" charset="-128"/>
              </a:rPr>
              <a:t>101</a:t>
            </a:r>
            <a:r>
              <a:rPr lang="ja-JP" altLang="en-US" sz="1200" dirty="0">
                <a:latin typeface="メイリオ" panose="020B0604030504040204" pitchFamily="50" charset="-128"/>
                <a:ea typeface="メイリオ" panose="020B0604030504040204" pitchFamily="50" charset="-128"/>
              </a:rPr>
              <a:t>以上」は</a:t>
            </a:r>
            <a:r>
              <a:rPr lang="en-US" altLang="ja-JP" sz="1200" dirty="0">
                <a:latin typeface="メイリオ" panose="020B0604030504040204" pitchFamily="50" charset="-128"/>
                <a:ea typeface="メイリオ" panose="020B0604030504040204" pitchFamily="50" charset="-128"/>
              </a:rPr>
              <a:t>724</a:t>
            </a:r>
            <a:r>
              <a:rPr lang="ja-JP" altLang="en-US" sz="1200" dirty="0">
                <a:latin typeface="メイリオ" panose="020B0604030504040204" pitchFamily="50" charset="-128"/>
                <a:ea typeface="メイリオ" panose="020B0604030504040204" pitchFamily="50" charset="-128"/>
              </a:rPr>
              <a:t>あり、そのうち</a:t>
            </a:r>
            <a:r>
              <a:rPr lang="en-US" altLang="ja-JP" sz="1200" dirty="0">
                <a:latin typeface="メイリオ" panose="020B0604030504040204" pitchFamily="50" charset="-128"/>
                <a:ea typeface="メイリオ" panose="020B0604030504040204" pitchFamily="50" charset="-128"/>
              </a:rPr>
              <a:t>77</a:t>
            </a:r>
            <a:r>
              <a:rPr lang="ja-JP" altLang="en-US" sz="1200" dirty="0">
                <a:latin typeface="メイリオ" panose="020B0604030504040204" pitchFamily="50" charset="-128"/>
                <a:ea typeface="メイリオ" panose="020B0604030504040204" pitchFamily="50" charset="-128"/>
              </a:rPr>
              <a:t>％が大阪市内に集中している。</a:t>
            </a:r>
            <a:endParaRPr lang="ja-JP" altLang="en-US" sz="1200" dirty="0">
              <a:solidFill>
                <a:schemeClr val="tx1"/>
              </a:solidFill>
              <a:latin typeface="メイリオ" panose="020B0604030504040204" pitchFamily="50" charset="-128"/>
              <a:ea typeface="メイリオ" panose="020B0604030504040204" pitchFamily="50" charset="-128"/>
            </a:endParaRPr>
          </a:p>
        </p:txBody>
      </p:sp>
      <p:sp>
        <p:nvSpPr>
          <p:cNvPr id="36" name="テキスト ボックス 35">
            <a:extLst>
              <a:ext uri="{FF2B5EF4-FFF2-40B4-BE49-F238E27FC236}">
                <a16:creationId xmlns:a16="http://schemas.microsoft.com/office/drawing/2014/main" id="{ED309892-9F85-4589-AEBB-6C4149971C7F}"/>
              </a:ext>
            </a:extLst>
          </p:cNvPr>
          <p:cNvSpPr txBox="1"/>
          <p:nvPr/>
        </p:nvSpPr>
        <p:spPr>
          <a:xfrm>
            <a:off x="6199753" y="6048142"/>
            <a:ext cx="5777761" cy="253916"/>
          </a:xfrm>
          <a:prstGeom prst="rect">
            <a:avLst/>
          </a:prstGeom>
          <a:noFill/>
        </p:spPr>
        <p:txBody>
          <a:bodyPr wrap="square" rtlCol="0">
            <a:spAutoFit/>
          </a:bodyPr>
          <a:lstStyle/>
          <a:p>
            <a:pPr algn="r" fontAlgn="base">
              <a:spcBef>
                <a:spcPct val="50000"/>
              </a:spcBef>
              <a:spcAft>
                <a:spcPct val="0"/>
              </a:spcAft>
            </a:pP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令和</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年国勢調査に関する大阪府地域メッシュ統計報告書）</a:t>
            </a:r>
          </a:p>
        </p:txBody>
      </p:sp>
      <p:sp>
        <p:nvSpPr>
          <p:cNvPr id="7" name="テキスト ボックス 6">
            <a:extLst>
              <a:ext uri="{FF2B5EF4-FFF2-40B4-BE49-F238E27FC236}">
                <a16:creationId xmlns:a16="http://schemas.microsoft.com/office/drawing/2014/main" id="{040C90A6-5E8F-F67C-9604-8AA001EA3DB4}"/>
              </a:ext>
            </a:extLst>
          </p:cNvPr>
          <p:cNvSpPr txBox="1"/>
          <p:nvPr/>
        </p:nvSpPr>
        <p:spPr>
          <a:xfrm>
            <a:off x="6199753" y="835956"/>
            <a:ext cx="5940000" cy="792000"/>
          </a:xfrm>
          <a:prstGeom prst="rect">
            <a:avLst/>
          </a:prstGeom>
          <a:noFill/>
        </p:spPr>
        <p:txBody>
          <a:bodyPr wrap="square" tIns="72000" bIns="0">
            <a:spAutoFit/>
          </a:bodyPr>
          <a:lstStyle/>
          <a:p>
            <a:r>
              <a:rPr lang="ja-JP" altLang="en-US" b="1" dirty="0">
                <a:latin typeface="メイリオ" panose="020B0604030504040204" pitchFamily="50" charset="-128"/>
                <a:ea typeface="メイリオ" panose="020B0604030504040204" pitchFamily="50" charset="-128"/>
              </a:rPr>
              <a:t>○ 外国人人口の増減</a:t>
            </a:r>
            <a:r>
              <a:rPr lang="ja-JP" altLang="en-US" sz="1200" b="1" dirty="0">
                <a:latin typeface="メイリオ" panose="020B0604030504040204" pitchFamily="50" charset="-128"/>
                <a:ea typeface="メイリオ" panose="020B0604030504040204" pitchFamily="50" charset="-128"/>
              </a:rPr>
              <a:t>（</a:t>
            </a:r>
            <a:r>
              <a:rPr lang="en-US" altLang="ja-JP" sz="1200" b="1" dirty="0">
                <a:latin typeface="メイリオ" panose="020B0604030504040204" pitchFamily="50" charset="-128"/>
                <a:ea typeface="メイリオ" panose="020B0604030504040204" pitchFamily="50" charset="-128"/>
              </a:rPr>
              <a:t>H27</a:t>
            </a:r>
            <a:r>
              <a:rPr lang="ja-JP" altLang="en-US" sz="1200" b="1" dirty="0">
                <a:latin typeface="メイリオ" panose="020B0604030504040204" pitchFamily="50" charset="-128"/>
                <a:ea typeface="メイリオ" panose="020B0604030504040204" pitchFamily="50" charset="-128"/>
              </a:rPr>
              <a:t> → </a:t>
            </a:r>
            <a:r>
              <a:rPr lang="en-US" altLang="ja-JP" sz="1200" b="1" dirty="0">
                <a:latin typeface="メイリオ" panose="020B0604030504040204" pitchFamily="50" charset="-128"/>
                <a:ea typeface="メイリオ" panose="020B0604030504040204" pitchFamily="50" charset="-128"/>
              </a:rPr>
              <a:t>R2</a:t>
            </a:r>
            <a:r>
              <a:rPr lang="ja-JP" altLang="en-US" sz="1200" b="1" dirty="0">
                <a:latin typeface="メイリオ" panose="020B0604030504040204" pitchFamily="50" charset="-128"/>
                <a:ea typeface="メイリオ" panose="020B0604030504040204" pitchFamily="50" charset="-128"/>
              </a:rPr>
              <a:t>）</a:t>
            </a:r>
            <a:endParaRPr lang="en-US" altLang="ja-JP" b="1" dirty="0">
              <a:latin typeface="メイリオ" panose="020B0604030504040204" pitchFamily="50" charset="-128"/>
              <a:ea typeface="メイリオ" panose="020B0604030504040204" pitchFamily="50" charset="-128"/>
            </a:endParaRPr>
          </a:p>
          <a:p>
            <a:endParaRPr lang="en-US" altLang="ja-JP" sz="400" dirty="0">
              <a:latin typeface="メイリオ" panose="020B0604030504040204" pitchFamily="50" charset="-128"/>
              <a:ea typeface="メイリオ" panose="020B0604030504040204" pitchFamily="50" charset="-128"/>
            </a:endParaRPr>
          </a:p>
          <a:p>
            <a:pPr marL="180975"/>
            <a:r>
              <a:rPr lang="ja-JP" altLang="en-US" sz="1200" dirty="0">
                <a:latin typeface="メイリオ" panose="020B0604030504040204" pitchFamily="50" charset="-128"/>
                <a:ea typeface="メイリオ" panose="020B0604030504040204" pitchFamily="50" charset="-128"/>
              </a:rPr>
              <a:t>平成</a:t>
            </a:r>
            <a:r>
              <a:rPr lang="en-US" altLang="ja-JP" sz="1200" dirty="0">
                <a:latin typeface="メイリオ" panose="020B0604030504040204" pitchFamily="50" charset="-128"/>
                <a:ea typeface="メイリオ" panose="020B0604030504040204" pitchFamily="50" charset="-128"/>
              </a:rPr>
              <a:t>27</a:t>
            </a:r>
            <a:r>
              <a:rPr lang="ja-JP" altLang="en-US" sz="1200" dirty="0">
                <a:latin typeface="メイリオ" panose="020B0604030504040204" pitchFamily="50" charset="-128"/>
                <a:ea typeface="メイリオ" panose="020B0604030504040204" pitchFamily="50" charset="-128"/>
              </a:rPr>
              <a:t>年から令和２年にかけて外国人人口の増減をみると、増加を示す赤色が多く、「</a:t>
            </a:r>
            <a:r>
              <a:rPr lang="en-US" altLang="ja-JP" sz="1200" dirty="0">
                <a:latin typeface="メイリオ" panose="020B0604030504040204" pitchFamily="50" charset="-128"/>
                <a:ea typeface="メイリオ" panose="020B0604030504040204" pitchFamily="50" charset="-128"/>
              </a:rPr>
              <a:t>11</a:t>
            </a:r>
            <a:r>
              <a:rPr lang="ja-JP" altLang="en-US" sz="1200" dirty="0">
                <a:latin typeface="メイリオ" panose="020B0604030504040204" pitchFamily="50" charset="-128"/>
                <a:ea typeface="メイリオ" panose="020B0604030504040204" pitchFamily="50" charset="-128"/>
              </a:rPr>
              <a:t>以上」の約半数が大阪市内に集中している。</a:t>
            </a:r>
            <a:endParaRPr lang="ja-JP" altLang="en-US" sz="1200" dirty="0">
              <a:solidFill>
                <a:schemeClr val="tx1"/>
              </a:solidFill>
              <a:latin typeface="メイリオ" panose="020B0604030504040204" pitchFamily="50" charset="-128"/>
              <a:ea typeface="メイリオ" panose="020B0604030504040204" pitchFamily="50" charset="-128"/>
            </a:endParaRPr>
          </a:p>
        </p:txBody>
      </p:sp>
      <p:sp>
        <p:nvSpPr>
          <p:cNvPr id="17" name="Text Box 2">
            <a:extLst>
              <a:ext uri="{FF2B5EF4-FFF2-40B4-BE49-F238E27FC236}">
                <a16:creationId xmlns:a16="http://schemas.microsoft.com/office/drawing/2014/main" id="{0DA52348-86B1-4D09-BB22-90C4E7D67860}"/>
              </a:ext>
            </a:extLst>
          </p:cNvPr>
          <p:cNvSpPr txBox="1">
            <a:spLocks noChangeArrowheads="1"/>
          </p:cNvSpPr>
          <p:nvPr/>
        </p:nvSpPr>
        <p:spPr bwMode="auto">
          <a:xfrm>
            <a:off x="10003722" y="6479485"/>
            <a:ext cx="2133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r" eaLnBrk="1" hangingPunct="1">
              <a:buClrTx/>
              <a:buFontTx/>
              <a:buNone/>
            </a:pPr>
            <a:fld id="{CD1E3EF9-C8F1-45E4-AD9D-B4C5D7756A5D}" type="slidenum">
              <a:rPr lang="en-US" altLang="ja-JP" sz="1200">
                <a:solidFill>
                  <a:schemeClr val="tx1"/>
                </a:solidFill>
                <a:latin typeface="UD デジタル 教科書体 NP-R" panose="02020400000000000000" pitchFamily="18" charset="-128"/>
                <a:ea typeface="UD デジタル 教科書体 NP-R" panose="02020400000000000000" pitchFamily="18" charset="-128"/>
              </a:rPr>
              <a:pPr algn="r" eaLnBrk="1" hangingPunct="1">
                <a:buClrTx/>
                <a:buFontTx/>
                <a:buNone/>
              </a:pPr>
              <a:t>18</a:t>
            </a:fld>
            <a:endParaRPr lang="en-US" altLang="ja-JP" sz="1200" dirty="0">
              <a:solidFill>
                <a:schemeClr val="tx1"/>
              </a:solidFill>
              <a:latin typeface="UD デジタル 教科書体 NP-R" panose="02020400000000000000" pitchFamily="18" charset="-128"/>
              <a:ea typeface="UD デジタル 教科書体 NP-R" panose="02020400000000000000" pitchFamily="18" charset="-128"/>
            </a:endParaRPr>
          </a:p>
        </p:txBody>
      </p:sp>
      <p:sp>
        <p:nvSpPr>
          <p:cNvPr id="9" name="正方形/長方形 8">
            <a:extLst>
              <a:ext uri="{FF2B5EF4-FFF2-40B4-BE49-F238E27FC236}">
                <a16:creationId xmlns:a16="http://schemas.microsoft.com/office/drawing/2014/main" id="{0598C61B-C381-423A-8827-C73E55403045}"/>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１</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１５　大阪府の外国人居住の状況（地域別）</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Tree>
    <p:extLst>
      <p:ext uri="{BB962C8B-B14F-4D97-AF65-F5344CB8AC3E}">
        <p14:creationId xmlns:p14="http://schemas.microsoft.com/office/powerpoint/2010/main" val="35729451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a:extLst>
              <a:ext uri="{FF2B5EF4-FFF2-40B4-BE49-F238E27FC236}">
                <a16:creationId xmlns:a16="http://schemas.microsoft.com/office/drawing/2014/main" id="{7C80C77A-669C-4D09-AC1B-CB3CB80E9ACA}"/>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１</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１０　健康寿命と平均寿命の推移</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19</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
            <a:extLst>
              <a:ext uri="{FF2B5EF4-FFF2-40B4-BE49-F238E27FC236}">
                <a16:creationId xmlns:a16="http://schemas.microsoft.com/office/drawing/2014/main" id="{54168130-DA36-42E6-AF39-C4C15327C817}"/>
              </a:ext>
            </a:extLst>
          </p:cNvPr>
          <p:cNvSpPr txBox="1">
            <a:spLocks noChangeArrowheads="1"/>
          </p:cNvSpPr>
          <p:nvPr/>
        </p:nvSpPr>
        <p:spPr bwMode="auto">
          <a:xfrm>
            <a:off x="5760000" y="1782089"/>
            <a:ext cx="2483043" cy="184666"/>
          </a:xfrm>
          <a:prstGeom prst="rect">
            <a:avLst/>
          </a:prstGeom>
          <a:noFill/>
          <a:ln w="9525">
            <a:noFill/>
            <a:miter lim="800000"/>
            <a:headEnd/>
            <a:tailEnd/>
          </a:ln>
        </p:spPr>
        <p:txBody>
          <a:bodyPr rot="0" vert="horz" wrap="square" lIns="72000" tIns="0" rIns="72000" bIns="0" anchor="t" anchorCtr="0">
            <a:spAutoFit/>
          </a:bodyPr>
          <a:lstStyle/>
          <a:p>
            <a:pPr lvl="0" algn="ctr">
              <a:defRPr/>
            </a:pPr>
            <a:r>
              <a:rPr lang="ja-JP" altLang="en-US" sz="1200" b="1" kern="100" dirty="0">
                <a:solidFill>
                  <a:prstClr val="black"/>
                </a:solidFill>
                <a:latin typeface="メイリオ" panose="020B0604030504040204" pitchFamily="50" charset="-128"/>
                <a:ea typeface="メイリオ" panose="020B0604030504040204" pitchFamily="50" charset="-128"/>
                <a:cs typeface="Times New Roman"/>
              </a:rPr>
              <a:t>平均寿命の推移（大阪府・全国）</a:t>
            </a:r>
            <a:endParaRPr kumimoji="1" lang="zh-TW" altLang="en-US" sz="1200" b="1"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a:endParaRPr>
          </a:p>
        </p:txBody>
      </p:sp>
      <p:sp>
        <p:nvSpPr>
          <p:cNvPr id="23" name="テキスト ボックス 2">
            <a:extLst>
              <a:ext uri="{FF2B5EF4-FFF2-40B4-BE49-F238E27FC236}">
                <a16:creationId xmlns:a16="http://schemas.microsoft.com/office/drawing/2014/main" id="{54168130-DA36-42E6-AF39-C4C15327C817}"/>
              </a:ext>
            </a:extLst>
          </p:cNvPr>
          <p:cNvSpPr txBox="1">
            <a:spLocks noChangeArrowheads="1"/>
          </p:cNvSpPr>
          <p:nvPr/>
        </p:nvSpPr>
        <p:spPr bwMode="auto">
          <a:xfrm>
            <a:off x="360000" y="1782089"/>
            <a:ext cx="2483043" cy="184666"/>
          </a:xfrm>
          <a:prstGeom prst="rect">
            <a:avLst/>
          </a:prstGeom>
          <a:noFill/>
          <a:ln w="9525">
            <a:noFill/>
            <a:miter lim="800000"/>
            <a:headEnd/>
            <a:tailEnd/>
          </a:ln>
        </p:spPr>
        <p:txBody>
          <a:bodyPr rot="0" vert="horz" wrap="square" lIns="72000" tIns="0" rIns="72000" bIns="0" anchor="t" anchorCtr="0">
            <a:spAutoFit/>
          </a:bodyPr>
          <a:lstStyle/>
          <a:p>
            <a:pPr lvl="0" algn="ctr">
              <a:defRPr/>
            </a:pPr>
            <a:r>
              <a:rPr lang="ja-JP" altLang="en-US" sz="1200" b="1" kern="100" dirty="0">
                <a:solidFill>
                  <a:prstClr val="black"/>
                </a:solidFill>
                <a:latin typeface="メイリオ" panose="020B0604030504040204" pitchFamily="50" charset="-128"/>
                <a:ea typeface="メイリオ" panose="020B0604030504040204" pitchFamily="50" charset="-128"/>
                <a:cs typeface="Times New Roman"/>
              </a:rPr>
              <a:t>健康寿命の推移（大阪府・全国）</a:t>
            </a:r>
            <a:endParaRPr kumimoji="1" lang="zh-TW" altLang="en-US" sz="1200" b="1"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a:endParaRPr>
          </a:p>
        </p:txBody>
      </p:sp>
      <p:sp>
        <p:nvSpPr>
          <p:cNvPr id="24" name="テキスト ボックス 23">
            <a:extLst>
              <a:ext uri="{FF2B5EF4-FFF2-40B4-BE49-F238E27FC236}">
                <a16:creationId xmlns:a16="http://schemas.microsoft.com/office/drawing/2014/main" id="{FD44EDBA-D7BD-4B7B-867F-E65D516F27DE}"/>
              </a:ext>
            </a:extLst>
          </p:cNvPr>
          <p:cNvSpPr txBox="1"/>
          <p:nvPr/>
        </p:nvSpPr>
        <p:spPr>
          <a:xfrm>
            <a:off x="288000" y="1080000"/>
            <a:ext cx="11520000" cy="442035"/>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・大阪府の「平均寿命」は、男性 </a:t>
            </a:r>
            <a:r>
              <a:rPr lang="en-US" altLang="ja-JP" sz="1200" dirty="0">
                <a:latin typeface="メイリオ" panose="020B0604030504040204" pitchFamily="50" charset="-128"/>
                <a:ea typeface="メイリオ" panose="020B0604030504040204" pitchFamily="50" charset="-128"/>
              </a:rPr>
              <a:t>80.81 </a:t>
            </a:r>
            <a:r>
              <a:rPr lang="ja-JP" altLang="en-US" sz="1200" dirty="0">
                <a:latin typeface="メイリオ" panose="020B0604030504040204" pitchFamily="50" charset="-128"/>
                <a:ea typeface="メイリオ" panose="020B0604030504040204" pitchFamily="50" charset="-128"/>
              </a:rPr>
              <a:t>歳・女性 </a:t>
            </a:r>
            <a:r>
              <a:rPr lang="en-US" altLang="ja-JP" sz="1200" dirty="0">
                <a:latin typeface="メイリオ" panose="020B0604030504040204" pitchFamily="50" charset="-128"/>
                <a:ea typeface="メイリオ" panose="020B0604030504040204" pitchFamily="50" charset="-128"/>
              </a:rPr>
              <a:t>87.37 </a:t>
            </a:r>
            <a:r>
              <a:rPr lang="ja-JP" altLang="en-US" sz="1200" dirty="0">
                <a:latin typeface="メイリオ" panose="020B0604030504040204" pitchFamily="50" charset="-128"/>
                <a:ea typeface="メイリオ" panose="020B0604030504040204" pitchFamily="50" charset="-128"/>
              </a:rPr>
              <a:t>歳（令和 </a:t>
            </a:r>
            <a:r>
              <a:rPr lang="en-US" altLang="ja-JP" sz="1200" dirty="0">
                <a:latin typeface="メイリオ" panose="020B0604030504040204" pitchFamily="50" charset="-128"/>
                <a:ea typeface="メイリオ" panose="020B0604030504040204" pitchFamily="50" charset="-128"/>
              </a:rPr>
              <a:t>2 </a:t>
            </a:r>
            <a:r>
              <a:rPr lang="ja-JP" altLang="en-US" sz="1200" dirty="0">
                <a:latin typeface="メイリオ" panose="020B0604030504040204" pitchFamily="50" charset="-128"/>
                <a:ea typeface="メイリオ" panose="020B0604030504040204" pitchFamily="50" charset="-128"/>
              </a:rPr>
              <a:t>年）、「健康寿命」は、男性 </a:t>
            </a:r>
            <a:r>
              <a:rPr lang="en-US" altLang="ja-JP" sz="1200" dirty="0">
                <a:latin typeface="メイリオ" panose="020B0604030504040204" pitchFamily="50" charset="-128"/>
                <a:ea typeface="メイリオ" panose="020B0604030504040204" pitchFamily="50" charset="-128"/>
              </a:rPr>
              <a:t>71.88 </a:t>
            </a:r>
            <a:r>
              <a:rPr lang="ja-JP" altLang="en-US" sz="1200" dirty="0">
                <a:latin typeface="メイリオ" panose="020B0604030504040204" pitchFamily="50" charset="-128"/>
                <a:ea typeface="メイリオ" panose="020B0604030504040204" pitchFamily="50" charset="-128"/>
              </a:rPr>
              <a:t>歳・女性 </a:t>
            </a:r>
            <a:r>
              <a:rPr lang="en-US" altLang="ja-JP" sz="1200" dirty="0">
                <a:latin typeface="メイリオ" panose="020B0604030504040204" pitchFamily="50" charset="-128"/>
                <a:ea typeface="メイリオ" panose="020B0604030504040204" pitchFamily="50" charset="-128"/>
              </a:rPr>
              <a:t>74.78 </a:t>
            </a:r>
            <a:r>
              <a:rPr lang="ja-JP" altLang="en-US" sz="1200" dirty="0">
                <a:latin typeface="メイリオ" panose="020B0604030504040204" pitchFamily="50" charset="-128"/>
                <a:ea typeface="メイリオ" panose="020B0604030504040204" pitchFamily="50" charset="-128"/>
              </a:rPr>
              <a:t>歳（令和元年）</a:t>
            </a:r>
          </a:p>
          <a:p>
            <a:pPr marL="146050" indent="-146050" algn="just"/>
            <a:r>
              <a:rPr lang="ja-JP" altLang="en-US" sz="1200" dirty="0">
                <a:latin typeface="メイリオ" panose="020B0604030504040204" pitchFamily="50" charset="-128"/>
                <a:ea typeface="メイリオ" panose="020B0604030504040204" pitchFamily="50" charset="-128"/>
              </a:rPr>
              <a:t>・平均寿命・健康寿命ともに延びているものの、全国を下回る</a:t>
            </a:r>
          </a:p>
        </p:txBody>
      </p:sp>
      <p:sp>
        <p:nvSpPr>
          <p:cNvPr id="26" name="テキスト ボックス 25">
            <a:extLst>
              <a:ext uri="{FF2B5EF4-FFF2-40B4-BE49-F238E27FC236}">
                <a16:creationId xmlns:a16="http://schemas.microsoft.com/office/drawing/2014/main" id="{E51A5418-4DFA-4841-B9DD-5B20F9A8DFF2}"/>
              </a:ext>
            </a:extLst>
          </p:cNvPr>
          <p:cNvSpPr txBox="1"/>
          <p:nvPr/>
        </p:nvSpPr>
        <p:spPr>
          <a:xfrm>
            <a:off x="1182335" y="6427177"/>
            <a:ext cx="10872984" cy="234286"/>
          </a:xfrm>
          <a:prstGeom prst="rect">
            <a:avLst/>
          </a:prstGeom>
          <a:noFill/>
        </p:spPr>
        <p:txBody>
          <a:bodyPr wrap="square" tIns="72000" bIns="0">
            <a:spAutoFit/>
          </a:bodyPr>
          <a:lstStyle/>
          <a:p>
            <a:pPr algn="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出典：第４次大阪府健康増進計画</a:t>
            </a:r>
          </a:p>
        </p:txBody>
      </p:sp>
      <p:sp>
        <p:nvSpPr>
          <p:cNvPr id="17" name="テキスト ボックス 16">
            <a:extLst>
              <a:ext uri="{FF2B5EF4-FFF2-40B4-BE49-F238E27FC236}">
                <a16:creationId xmlns:a16="http://schemas.microsoft.com/office/drawing/2014/main" id="{05782B64-2AFD-44CD-ABD5-0CADFBC6273C}"/>
              </a:ext>
            </a:extLst>
          </p:cNvPr>
          <p:cNvSpPr txBox="1"/>
          <p:nvPr/>
        </p:nvSpPr>
        <p:spPr>
          <a:xfrm>
            <a:off x="10060784" y="120632"/>
            <a:ext cx="1792940" cy="257369"/>
          </a:xfrm>
          <a:prstGeom prst="rect">
            <a:avLst/>
          </a:prstGeom>
          <a:noFill/>
          <a:ln>
            <a:solidFill>
              <a:schemeClr val="tx1"/>
            </a:solidFill>
            <a:prstDash val="sysDash"/>
          </a:ln>
        </p:spPr>
        <p:txBody>
          <a:bodyPr wrap="square" tIns="72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再掲</a:t>
            </a:r>
            <a:endParaRPr lang="ja-JP" altLang="en-US" sz="1200" dirty="0">
              <a:latin typeface="メイリオ" panose="020B0604030504040204" pitchFamily="50" charset="-128"/>
              <a:ea typeface="メイリオ" panose="020B0604030504040204" pitchFamily="50" charset="-128"/>
            </a:endParaRPr>
          </a:p>
        </p:txBody>
      </p:sp>
      <p:pic>
        <p:nvPicPr>
          <p:cNvPr id="2" name="図 1">
            <a:extLst>
              <a:ext uri="{FF2B5EF4-FFF2-40B4-BE49-F238E27FC236}">
                <a16:creationId xmlns:a16="http://schemas.microsoft.com/office/drawing/2014/main" id="{150206A9-1768-4614-BEFF-302562E5D9D6}"/>
              </a:ext>
            </a:extLst>
          </p:cNvPr>
          <p:cNvPicPr>
            <a:picLocks noChangeAspect="1"/>
          </p:cNvPicPr>
          <p:nvPr/>
        </p:nvPicPr>
        <p:blipFill>
          <a:blip r:embed="rId3"/>
          <a:stretch>
            <a:fillRect/>
          </a:stretch>
        </p:blipFill>
        <p:spPr>
          <a:xfrm>
            <a:off x="645013" y="2020667"/>
            <a:ext cx="5114987" cy="3907875"/>
          </a:xfrm>
          <a:prstGeom prst="rect">
            <a:avLst/>
          </a:prstGeom>
        </p:spPr>
      </p:pic>
      <p:pic>
        <p:nvPicPr>
          <p:cNvPr id="6" name="図 5">
            <a:extLst>
              <a:ext uri="{FF2B5EF4-FFF2-40B4-BE49-F238E27FC236}">
                <a16:creationId xmlns:a16="http://schemas.microsoft.com/office/drawing/2014/main" id="{B907DC59-FCA6-4B8F-8F74-4D79F68D5155}"/>
              </a:ext>
            </a:extLst>
          </p:cNvPr>
          <p:cNvPicPr>
            <a:picLocks noChangeAspect="1"/>
          </p:cNvPicPr>
          <p:nvPr/>
        </p:nvPicPr>
        <p:blipFill>
          <a:blip r:embed="rId4"/>
          <a:stretch>
            <a:fillRect/>
          </a:stretch>
        </p:blipFill>
        <p:spPr>
          <a:xfrm>
            <a:off x="5766340" y="1904834"/>
            <a:ext cx="6041660" cy="4139543"/>
          </a:xfrm>
          <a:prstGeom prst="rect">
            <a:avLst/>
          </a:prstGeom>
        </p:spPr>
      </p:pic>
    </p:spTree>
    <p:extLst>
      <p:ext uri="{BB962C8B-B14F-4D97-AF65-F5344CB8AC3E}">
        <p14:creationId xmlns:p14="http://schemas.microsoft.com/office/powerpoint/2010/main" val="9698299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E3050-0605-74BA-D728-1823265B489A}"/>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561C9D1D-41CF-4ED4-9108-62238876508D}"/>
              </a:ext>
            </a:extLst>
          </p:cNvPr>
          <p:cNvSpPr/>
          <p:nvPr/>
        </p:nvSpPr>
        <p:spPr>
          <a:xfrm>
            <a:off x="1969114" y="326208"/>
            <a:ext cx="8253772" cy="504056"/>
          </a:xfrm>
          <a:prstGeom prst="rect">
            <a:avLst/>
          </a:prstGeom>
          <a:noFill/>
          <a:ln w="12700">
            <a:noFill/>
          </a:ln>
        </p:spPr>
        <p:style>
          <a:lnRef idx="2">
            <a:schemeClr val="dk1"/>
          </a:lnRef>
          <a:fillRef idx="1">
            <a:schemeClr val="lt1"/>
          </a:fillRef>
          <a:effectRef idx="0">
            <a:schemeClr val="dk1"/>
          </a:effectRef>
          <a:fontRef idx="minor">
            <a:schemeClr val="dk1"/>
          </a:fontRef>
        </p:style>
        <p:txBody>
          <a:bodyPr vert="horz" rtlCol="0" anchor="t" anchorCtr="0"/>
          <a:lstStyle/>
          <a:p>
            <a:pPr marL="92075" indent="-92075" algn="ctr">
              <a:spcBef>
                <a:spcPts val="600"/>
              </a:spcBef>
            </a:pPr>
            <a:r>
              <a:rPr lang="ja-JP" altLang="en-US" sz="1800" b="1" dirty="0">
                <a:solidFill>
                  <a:srgbClr val="000000"/>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〇今後の住宅・建築政策のあり方 関連データ</a:t>
            </a:r>
            <a:endParaRPr lang="en-US" altLang="ja-JP" sz="1800" b="1" dirty="0">
              <a:solidFill>
                <a:srgbClr val="000000"/>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a:p>
            <a:pPr marL="92075" indent="-92075" algn="ctr">
              <a:spcBef>
                <a:spcPts val="600"/>
              </a:spcBef>
            </a:pPr>
            <a:r>
              <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目　次</a:t>
            </a:r>
            <a:r>
              <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marL="176213">
              <a:spcBef>
                <a:spcPts val="600"/>
              </a:spcBef>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表 4">
            <a:extLst>
              <a:ext uri="{FF2B5EF4-FFF2-40B4-BE49-F238E27FC236}">
                <a16:creationId xmlns:a16="http://schemas.microsoft.com/office/drawing/2014/main" id="{AEFE579A-22B5-46D8-B7FE-676B8C3F641E}"/>
              </a:ext>
            </a:extLst>
          </p:cNvPr>
          <p:cNvGraphicFramePr>
            <a:graphicFrameLocks noGrp="1"/>
          </p:cNvGraphicFramePr>
          <p:nvPr>
            <p:extLst>
              <p:ext uri="{D42A27DB-BD31-4B8C-83A1-F6EECF244321}">
                <p14:modId xmlns:p14="http://schemas.microsoft.com/office/powerpoint/2010/main" val="1343653375"/>
              </p:ext>
            </p:extLst>
          </p:nvPr>
        </p:nvGraphicFramePr>
        <p:xfrm>
          <a:off x="2531644" y="1281420"/>
          <a:ext cx="7128712" cy="2821861"/>
        </p:xfrm>
        <a:graphic>
          <a:graphicData uri="http://schemas.openxmlformats.org/drawingml/2006/table">
            <a:tbl>
              <a:tblPr firstRow="1" bandRow="1">
                <a:tableStyleId>{5C22544A-7EE6-4342-B048-85BDC9FD1C3A}</a:tableStyleId>
              </a:tblPr>
              <a:tblGrid>
                <a:gridCol w="5835979">
                  <a:extLst>
                    <a:ext uri="{9D8B030D-6E8A-4147-A177-3AD203B41FA5}">
                      <a16:colId xmlns:a16="http://schemas.microsoft.com/office/drawing/2014/main" val="1326004190"/>
                    </a:ext>
                  </a:extLst>
                </a:gridCol>
                <a:gridCol w="348964">
                  <a:extLst>
                    <a:ext uri="{9D8B030D-6E8A-4147-A177-3AD203B41FA5}">
                      <a16:colId xmlns:a16="http://schemas.microsoft.com/office/drawing/2014/main" val="622283939"/>
                    </a:ext>
                  </a:extLst>
                </a:gridCol>
                <a:gridCol w="943769">
                  <a:extLst>
                    <a:ext uri="{9D8B030D-6E8A-4147-A177-3AD203B41FA5}">
                      <a16:colId xmlns:a16="http://schemas.microsoft.com/office/drawing/2014/main" val="172850306"/>
                    </a:ext>
                  </a:extLst>
                </a:gridCol>
              </a:tblGrid>
              <a:tr h="540000">
                <a:tc>
                  <a:txBody>
                    <a:bodyPr/>
                    <a:lstStyle/>
                    <a:p>
                      <a:pPr>
                        <a:lnSpc>
                          <a:spcPct val="120000"/>
                        </a:lnSpc>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a:t>
                      </a: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1</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人口動態</a:t>
                      </a:r>
                      <a:endPar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endParaRPr>
                    </a:p>
                    <a:p>
                      <a:pPr>
                        <a:lnSpc>
                          <a:spcPct val="120000"/>
                        </a:lnSpc>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3</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26951872"/>
                  </a:ext>
                </a:extLst>
              </a:tr>
              <a:tr h="540000">
                <a:tc>
                  <a:txBody>
                    <a:bodyPr/>
                    <a:lstStyle/>
                    <a:p>
                      <a:pPr>
                        <a:lnSpc>
                          <a:spcPct val="120000"/>
                        </a:lnSpc>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a:t>
                      </a: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2</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）自然の脅威</a:t>
                      </a:r>
                      <a:endParaRPr kumimoji="1" lang="ja-JP" altLang="en-US" sz="1600"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20000"/>
                        </a:lnSpc>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２１</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4058418"/>
                  </a:ext>
                </a:extLst>
              </a:tr>
              <a:tr h="540000">
                <a:tc>
                  <a:txBody>
                    <a:bodyPr/>
                    <a:lstStyle/>
                    <a:p>
                      <a:pPr>
                        <a:lnSpc>
                          <a:spcPct val="120000"/>
                        </a:lnSpc>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（３）</a:t>
                      </a: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 </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住宅ストック・市場等</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20000"/>
                        </a:lnSpc>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２６</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8572204"/>
                  </a:ext>
                </a:extLst>
              </a:tr>
              <a:tr h="540000">
                <a:tc>
                  <a:txBody>
                    <a:bodyPr/>
                    <a:lstStyle/>
                    <a:p>
                      <a:pPr>
                        <a:lnSpc>
                          <a:spcPct val="120000"/>
                        </a:lnSpc>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（４）新たな潮流</a:t>
                      </a:r>
                      <a:endPar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20000"/>
                        </a:lnSpc>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４８</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99269820"/>
                  </a:ext>
                </a:extLst>
              </a:tr>
              <a:tr h="540000">
                <a:tc>
                  <a:txBody>
                    <a:bodyPr/>
                    <a:lstStyle/>
                    <a:p>
                      <a:pPr>
                        <a:lnSpc>
                          <a:spcPct val="120000"/>
                        </a:lnSpc>
                      </a:pP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20000"/>
                        </a:lnSpc>
                      </a:pP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0721390"/>
                  </a:ext>
                </a:extLst>
              </a:tr>
            </a:tbl>
          </a:graphicData>
        </a:graphic>
      </p:graphicFrame>
      <p:sp>
        <p:nvSpPr>
          <p:cNvPr id="6" name="スライド番号プレースホルダー 1">
            <a:extLst>
              <a:ext uri="{FF2B5EF4-FFF2-40B4-BE49-F238E27FC236}">
                <a16:creationId xmlns:a16="http://schemas.microsoft.com/office/drawing/2014/main" id="{34381A8B-BD65-429A-91CE-F7E4C1A836B7}"/>
              </a:ext>
            </a:extLst>
          </p:cNvPr>
          <p:cNvSpPr>
            <a:spLocks noGrp="1"/>
          </p:cNvSpPr>
          <p:nvPr>
            <p:ph type="sldNum" sz="quarter" idx="12"/>
          </p:nvPr>
        </p:nvSpPr>
        <p:spPr>
          <a:xfrm>
            <a:off x="9421015" y="6487200"/>
            <a:ext cx="2743200" cy="365125"/>
          </a:xfrm>
        </p:spPr>
        <p:txBody>
          <a:bodyPr/>
          <a:lstStyle/>
          <a:p>
            <a:pPr>
              <a:defRPr/>
            </a:pPr>
            <a:fld id="{4C4AE124-F07C-4949-85EC-055B3F0DE189}" type="slidenum">
              <a:rPr lang="en-US" altLang="ja-JP" smtClean="0"/>
              <a:pPr>
                <a:defRPr/>
              </a:pPr>
              <a:t>2</a:t>
            </a:fld>
            <a:endParaRPr lang="en-US" altLang="ja-JP" dirty="0"/>
          </a:p>
        </p:txBody>
      </p:sp>
    </p:spTree>
    <p:extLst>
      <p:ext uri="{BB962C8B-B14F-4D97-AF65-F5344CB8AC3E}">
        <p14:creationId xmlns:p14="http://schemas.microsoft.com/office/powerpoint/2010/main" val="12572366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AB37AD18-612B-4CCB-9E6A-E161D96A1791}"/>
              </a:ext>
            </a:extLst>
          </p:cNvPr>
          <p:cNvPicPr>
            <a:picLocks noChangeAspect="1"/>
          </p:cNvPicPr>
          <p:nvPr/>
        </p:nvPicPr>
        <p:blipFill>
          <a:blip r:embed="rId3"/>
          <a:stretch>
            <a:fillRect/>
          </a:stretch>
        </p:blipFill>
        <p:spPr>
          <a:xfrm>
            <a:off x="5772653" y="1913236"/>
            <a:ext cx="6151397" cy="4566300"/>
          </a:xfrm>
          <a:prstGeom prst="rect">
            <a:avLst/>
          </a:prstGeom>
        </p:spPr>
      </p:pic>
      <p:sp>
        <p:nvSpPr>
          <p:cNvPr id="43" name="正方形/長方形 42">
            <a:extLst>
              <a:ext uri="{FF2B5EF4-FFF2-40B4-BE49-F238E27FC236}">
                <a16:creationId xmlns:a16="http://schemas.microsoft.com/office/drawing/2014/main" id="{7DD727BB-7698-4BCB-97F2-D0E49A7F815C}"/>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１</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１１　大阪府の年収別世帯数</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2" name="スライド番号プレースホルダー 1">
            <a:extLst>
              <a:ext uri="{FF2B5EF4-FFF2-40B4-BE49-F238E27FC236}">
                <a16:creationId xmlns:a16="http://schemas.microsoft.com/office/drawing/2014/main" id="{B29E8A7B-A147-28EF-0D19-1DA67B55BCC2}"/>
              </a:ext>
            </a:extLst>
          </p:cNvPr>
          <p:cNvSpPr>
            <a:spLocks noGrp="1"/>
          </p:cNvSpPr>
          <p:nvPr>
            <p:ph type="sldNum" sz="quarter" idx="12"/>
          </p:nvPr>
        </p:nvSpPr>
        <p:spPr>
          <a:xfrm>
            <a:off x="9421015" y="6487200"/>
            <a:ext cx="2743200" cy="365125"/>
          </a:xfrm>
        </p:spPr>
        <p:txBody>
          <a:bodyPr/>
          <a:lstStyle/>
          <a:p>
            <a:pPr>
              <a:defRPr/>
            </a:pPr>
            <a:fld id="{4C4AE124-F07C-4949-85EC-055B3F0DE189}" type="slidenum">
              <a:rPr lang="en-US" altLang="ja-JP" smtClean="0"/>
              <a:pPr>
                <a:defRPr/>
              </a:pPr>
              <a:t>20</a:t>
            </a:fld>
            <a:endParaRPr lang="en-US" altLang="ja-JP" dirty="0"/>
          </a:p>
        </p:txBody>
      </p:sp>
      <p:sp>
        <p:nvSpPr>
          <p:cNvPr id="14" name="テキスト ボックス 9">
            <a:extLst>
              <a:ext uri="{FF2B5EF4-FFF2-40B4-BE49-F238E27FC236}">
                <a16:creationId xmlns:a16="http://schemas.microsoft.com/office/drawing/2014/main" id="{F684AF73-1C65-486A-8390-D3A49F0C9543}"/>
              </a:ext>
            </a:extLst>
          </p:cNvPr>
          <p:cNvSpPr txBox="1"/>
          <p:nvPr/>
        </p:nvSpPr>
        <p:spPr>
          <a:xfrm>
            <a:off x="360000" y="720000"/>
            <a:ext cx="11520000" cy="720000"/>
          </a:xfrm>
          <a:prstGeom prst="rect">
            <a:avLst/>
          </a:prstGeom>
          <a:no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square" tIns="10800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180000" marR="0" lvl="0" indent="-180000" algn="just"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　</a:t>
            </a:r>
            <a:r>
              <a:rPr lang="ja-JP" altLang="en-US" sz="1800" dirty="0">
                <a:latin typeface="Meiryo UI" panose="020B0604030504040204" pitchFamily="50" charset="-128"/>
                <a:ea typeface="Meiryo UI" panose="020B0604030504040204" pitchFamily="50" charset="-128"/>
              </a:rPr>
              <a:t>年収</a:t>
            </a:r>
            <a:r>
              <a:rPr lang="en-US" altLang="ja-JP" sz="1800" dirty="0">
                <a:latin typeface="Meiryo UI" panose="020B0604030504040204" pitchFamily="50" charset="-128"/>
                <a:ea typeface="Meiryo UI" panose="020B0604030504040204" pitchFamily="50" charset="-128"/>
              </a:rPr>
              <a:t>400</a:t>
            </a:r>
            <a:r>
              <a:rPr lang="ja-JP" altLang="en-US" sz="1800" dirty="0">
                <a:latin typeface="Meiryo UI" panose="020B0604030504040204" pitchFamily="50" charset="-128"/>
                <a:ea typeface="Meiryo UI" panose="020B0604030504040204" pitchFamily="50" charset="-128"/>
              </a:rPr>
              <a:t>万円未満の世帯の割合は</a:t>
            </a:r>
            <a:r>
              <a:rPr lang="en-US" altLang="ja-JP" sz="1800" dirty="0">
                <a:latin typeface="Meiryo UI" panose="020B0604030504040204" pitchFamily="50" charset="-128"/>
                <a:ea typeface="Meiryo UI" panose="020B0604030504040204" pitchFamily="50" charset="-128"/>
              </a:rPr>
              <a:t>H25</a:t>
            </a:r>
            <a:r>
              <a:rPr lang="ja-JP" altLang="en-US" sz="1800" dirty="0">
                <a:latin typeface="Meiryo UI" panose="020B0604030504040204" pitchFamily="50" charset="-128"/>
                <a:ea typeface="Meiryo UI" panose="020B0604030504040204" pitchFamily="50" charset="-128"/>
              </a:rPr>
              <a:t>年をピークに減少傾向。</a:t>
            </a:r>
            <a:endParaRPr lang="en-US" altLang="ja-JP" sz="1800" dirty="0">
              <a:latin typeface="Meiryo UI" panose="020B0604030504040204" pitchFamily="50" charset="-128"/>
              <a:ea typeface="Meiryo UI" panose="020B0604030504040204" pitchFamily="50" charset="-128"/>
            </a:endParaRPr>
          </a:p>
          <a:p>
            <a:pPr marL="180000" marR="0" lvl="0" indent="-180000" algn="just"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　</a:t>
            </a:r>
            <a:r>
              <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H25</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年から</a:t>
            </a:r>
            <a:r>
              <a:rPr lang="ja-JP" altLang="en-US" sz="1800" dirty="0">
                <a:latin typeface="Meiryo UI" panose="020B0604030504040204" pitchFamily="50" charset="-128"/>
                <a:ea typeface="Meiryo UI" panose="020B0604030504040204" pitchFamily="50" charset="-128"/>
              </a:rPr>
              <a:t>年収</a:t>
            </a:r>
            <a:r>
              <a:rPr lang="en-US" altLang="ja-JP" sz="1800" dirty="0">
                <a:latin typeface="Meiryo UI" panose="020B0604030504040204" pitchFamily="50" charset="-128"/>
                <a:ea typeface="Meiryo UI" panose="020B0604030504040204" pitchFamily="50" charset="-128"/>
              </a:rPr>
              <a:t>400</a:t>
            </a:r>
            <a:r>
              <a:rPr lang="ja-JP" altLang="en-US" sz="1800" dirty="0">
                <a:latin typeface="Meiryo UI" panose="020B0604030504040204" pitchFamily="50" charset="-128"/>
                <a:ea typeface="Meiryo UI" panose="020B0604030504040204" pitchFamily="50" charset="-128"/>
              </a:rPr>
              <a:t>万円以上の世帯は増加傾向。</a:t>
            </a:r>
            <a:endPar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endParaRPr>
          </a:p>
        </p:txBody>
      </p:sp>
      <p:sp>
        <p:nvSpPr>
          <p:cNvPr id="7" name="テキスト ボックス 6">
            <a:extLst>
              <a:ext uri="{FF2B5EF4-FFF2-40B4-BE49-F238E27FC236}">
                <a16:creationId xmlns:a16="http://schemas.microsoft.com/office/drawing/2014/main" id="{FFD4C656-55DD-4C47-93A1-E64D82D30C34}"/>
              </a:ext>
            </a:extLst>
          </p:cNvPr>
          <p:cNvSpPr txBox="1"/>
          <p:nvPr/>
        </p:nvSpPr>
        <p:spPr>
          <a:xfrm>
            <a:off x="7253409" y="650252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各年「住宅・土地統計調査」（総務省統計局）を基に大阪府作成</a:t>
            </a:r>
          </a:p>
        </p:txBody>
      </p:sp>
      <p:sp>
        <p:nvSpPr>
          <p:cNvPr id="8" name="正方形/長方形 7">
            <a:extLst>
              <a:ext uri="{FF2B5EF4-FFF2-40B4-BE49-F238E27FC236}">
                <a16:creationId xmlns:a16="http://schemas.microsoft.com/office/drawing/2014/main" id="{0A76A2FA-01B1-4DA4-AE97-D997F48E9B2A}"/>
              </a:ext>
            </a:extLst>
          </p:cNvPr>
          <p:cNvSpPr/>
          <p:nvPr/>
        </p:nvSpPr>
        <p:spPr>
          <a:xfrm>
            <a:off x="995145" y="2307577"/>
            <a:ext cx="602650" cy="1949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ja-JP" altLang="en-US" sz="1000" dirty="0">
                <a:solidFill>
                  <a:schemeClr val="tx1"/>
                </a:solidFill>
                <a:latin typeface="Meiryo UI" panose="020B0604030504040204" pitchFamily="50" charset="-128"/>
                <a:ea typeface="Meiryo UI" panose="020B0604030504040204" pitchFamily="50" charset="-128"/>
              </a:rPr>
              <a:t>（世帯）</a:t>
            </a:r>
            <a:endParaRPr lang="ja-JP" sz="1000" dirty="0">
              <a:solidFill>
                <a:schemeClr val="tx1"/>
              </a:solidFill>
              <a:latin typeface="Meiryo UI" panose="020B0604030504040204" pitchFamily="50" charset="-128"/>
              <a:ea typeface="Meiryo UI" panose="020B0604030504040204" pitchFamily="50" charset="-128"/>
            </a:endParaRPr>
          </a:p>
        </p:txBody>
      </p:sp>
      <p:sp>
        <p:nvSpPr>
          <p:cNvPr id="13" name="正方形/長方形 12">
            <a:extLst>
              <a:ext uri="{FF2B5EF4-FFF2-40B4-BE49-F238E27FC236}">
                <a16:creationId xmlns:a16="http://schemas.microsoft.com/office/drawing/2014/main" id="{4CD2E3D8-4888-48DE-8F5D-E2A2574593E9}"/>
              </a:ext>
            </a:extLst>
          </p:cNvPr>
          <p:cNvSpPr/>
          <p:nvPr/>
        </p:nvSpPr>
        <p:spPr>
          <a:xfrm>
            <a:off x="11084095" y="2502568"/>
            <a:ext cx="1080120"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latin typeface="Meiryo UI" panose="020B0604030504040204" pitchFamily="50" charset="-128"/>
                <a:ea typeface="Meiryo UI" panose="020B0604030504040204" pitchFamily="50" charset="-128"/>
              </a:rPr>
              <a:t>(%)</a:t>
            </a:r>
            <a:endParaRPr lang="ja-JP" altLang="en-US" sz="1400" dirty="0">
              <a:solidFill>
                <a:schemeClr val="tx1"/>
              </a:solidFill>
              <a:latin typeface="Meiryo UI" panose="020B0604030504040204" pitchFamily="50" charset="-128"/>
              <a:ea typeface="Meiryo UI" panose="020B0604030504040204" pitchFamily="50" charset="-128"/>
            </a:endParaRPr>
          </a:p>
        </p:txBody>
      </p:sp>
      <p:sp>
        <p:nvSpPr>
          <p:cNvPr id="10" name="テキスト ボックス 9">
            <a:extLst>
              <a:ext uri="{FF2B5EF4-FFF2-40B4-BE49-F238E27FC236}">
                <a16:creationId xmlns:a16="http://schemas.microsoft.com/office/drawing/2014/main" id="{A96376F2-7ED2-43F1-8331-7E163086B25D}"/>
              </a:ext>
            </a:extLst>
          </p:cNvPr>
          <p:cNvSpPr txBox="1"/>
          <p:nvPr/>
        </p:nvSpPr>
        <p:spPr>
          <a:xfrm>
            <a:off x="10060784" y="120632"/>
            <a:ext cx="1792940" cy="257369"/>
          </a:xfrm>
          <a:prstGeom prst="rect">
            <a:avLst/>
          </a:prstGeom>
          <a:noFill/>
          <a:ln>
            <a:solidFill>
              <a:schemeClr val="tx1"/>
            </a:solidFill>
            <a:prstDash val="sysDash"/>
          </a:ln>
        </p:spPr>
        <p:txBody>
          <a:bodyPr wrap="square" tIns="72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再掲</a:t>
            </a:r>
            <a:endParaRPr lang="ja-JP" altLang="en-US" sz="1200" dirty="0">
              <a:latin typeface="メイリオ" panose="020B0604030504040204" pitchFamily="50" charset="-128"/>
              <a:ea typeface="メイリオ" panose="020B0604030504040204" pitchFamily="50" charset="-128"/>
            </a:endParaRPr>
          </a:p>
        </p:txBody>
      </p:sp>
      <p:pic>
        <p:nvPicPr>
          <p:cNvPr id="3" name="図 2">
            <a:extLst>
              <a:ext uri="{FF2B5EF4-FFF2-40B4-BE49-F238E27FC236}">
                <a16:creationId xmlns:a16="http://schemas.microsoft.com/office/drawing/2014/main" id="{F48D9405-3C19-4AAF-A62A-4532FE27C1D2}"/>
              </a:ext>
            </a:extLst>
          </p:cNvPr>
          <p:cNvPicPr>
            <a:picLocks noChangeAspect="1"/>
          </p:cNvPicPr>
          <p:nvPr/>
        </p:nvPicPr>
        <p:blipFill>
          <a:blip r:embed="rId4"/>
          <a:stretch>
            <a:fillRect/>
          </a:stretch>
        </p:blipFill>
        <p:spPr>
          <a:xfrm>
            <a:off x="371129" y="1919138"/>
            <a:ext cx="5401524" cy="4322439"/>
          </a:xfrm>
          <a:prstGeom prst="rect">
            <a:avLst/>
          </a:prstGeom>
        </p:spPr>
      </p:pic>
    </p:spTree>
    <p:extLst>
      <p:ext uri="{BB962C8B-B14F-4D97-AF65-F5344CB8AC3E}">
        <p14:creationId xmlns:p14="http://schemas.microsoft.com/office/powerpoint/2010/main" val="29509495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2996952"/>
            <a:ext cx="12192000" cy="792088"/>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r>
              <a:rPr lang="ja-JP" altLang="en-US" sz="2400" b="1" dirty="0">
                <a:solidFill>
                  <a:srgbClr val="000000"/>
                </a:solidFill>
                <a:latin typeface="UD デジタル 教科書体 NP-R" panose="02020400000000000000" pitchFamily="18" charset="-128"/>
                <a:ea typeface="UD デジタル 教科書体 NP-R" panose="02020400000000000000" pitchFamily="18" charset="-128"/>
                <a:cs typeface="Meiryo UI" panose="020B0604030504040204" pitchFamily="50" charset="-128"/>
              </a:rPr>
              <a:t>（２）自然の脅威</a:t>
            </a:r>
            <a:endParaRPr lang="en-US" altLang="ja-JP" sz="2400" b="1" dirty="0">
              <a:solidFill>
                <a:srgbClr val="000000"/>
              </a:solidFill>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p:txBody>
      </p:sp>
      <p:sp>
        <p:nvSpPr>
          <p:cNvPr id="6" name="スライド番号プレースホルダー 1">
            <a:extLst>
              <a:ext uri="{FF2B5EF4-FFF2-40B4-BE49-F238E27FC236}">
                <a16:creationId xmlns:a16="http://schemas.microsoft.com/office/drawing/2014/main" id="{719ED604-32F1-43EA-ACF9-FBC642ACC17F}"/>
              </a:ext>
            </a:extLst>
          </p:cNvPr>
          <p:cNvSpPr>
            <a:spLocks noGrp="1"/>
          </p:cNvSpPr>
          <p:nvPr>
            <p:ph type="sldNum" sz="quarter" idx="12"/>
          </p:nvPr>
        </p:nvSpPr>
        <p:spPr>
          <a:xfrm>
            <a:off x="9448800" y="6487200"/>
            <a:ext cx="2743200" cy="365125"/>
          </a:xfrm>
        </p:spPr>
        <p:txBody>
          <a:bodyPr/>
          <a:lstStyle/>
          <a:p>
            <a:fld id="{939419F8-C6ED-4129-B08A-7AC8488EBEA0}" type="slidenum">
              <a:rPr kumimoji="1" lang="ja-JP" altLang="en-US" smtClean="0"/>
              <a:t>21</a:t>
            </a:fld>
            <a:endParaRPr kumimoji="1" lang="ja-JP" altLang="en-US" dirty="0"/>
          </a:p>
        </p:txBody>
      </p:sp>
    </p:spTree>
    <p:extLst>
      <p:ext uri="{BB962C8B-B14F-4D97-AF65-F5344CB8AC3E}">
        <p14:creationId xmlns:p14="http://schemas.microsoft.com/office/powerpoint/2010/main" val="8393428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0A978C12-CEAC-456A-9042-E2A957D515B3}"/>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２</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１　地球規模での平均気温の上昇</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22</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15" name="図 14">
            <a:extLst>
              <a:ext uri="{FF2B5EF4-FFF2-40B4-BE49-F238E27FC236}">
                <a16:creationId xmlns:a16="http://schemas.microsoft.com/office/drawing/2014/main" id="{1A5A9EC7-53F7-4909-B831-ABD03B010B9F}"/>
              </a:ext>
            </a:extLst>
          </p:cNvPr>
          <p:cNvPicPr>
            <a:picLocks noChangeAspect="1"/>
          </p:cNvPicPr>
          <p:nvPr/>
        </p:nvPicPr>
        <p:blipFill>
          <a:blip r:embed="rId3"/>
          <a:stretch>
            <a:fillRect/>
          </a:stretch>
        </p:blipFill>
        <p:spPr>
          <a:xfrm>
            <a:off x="719999" y="1691999"/>
            <a:ext cx="7134789" cy="4680000"/>
          </a:xfrm>
          <a:prstGeom prst="rect">
            <a:avLst/>
          </a:prstGeom>
        </p:spPr>
      </p:pic>
      <p:sp>
        <p:nvSpPr>
          <p:cNvPr id="22" name="テキスト ボックス 21">
            <a:extLst>
              <a:ext uri="{FF2B5EF4-FFF2-40B4-BE49-F238E27FC236}">
                <a16:creationId xmlns:a16="http://schemas.microsoft.com/office/drawing/2014/main" id="{CF235F11-4D39-46EF-9B2B-550461A4EF76}"/>
              </a:ext>
            </a:extLst>
          </p:cNvPr>
          <p:cNvSpPr txBox="1"/>
          <p:nvPr/>
        </p:nvSpPr>
        <p:spPr>
          <a:xfrm>
            <a:off x="540000" y="1440000"/>
            <a:ext cx="6152369" cy="184666"/>
          </a:xfrm>
          <a:prstGeom prst="rect">
            <a:avLst/>
          </a:prstGeom>
          <a:noFill/>
        </p:spPr>
        <p:txBody>
          <a:bodyPr wrap="square" lIns="0" tIns="0" rIns="0" bIns="0">
            <a:spAutoFit/>
          </a:bodyPr>
          <a:lstStyle/>
          <a:p>
            <a:r>
              <a:rPr lang="ja-JP" altLang="en-US" sz="1200" b="1" dirty="0">
                <a:latin typeface="メイリオ" panose="020B0604030504040204" pitchFamily="50" charset="-128"/>
                <a:ea typeface="メイリオ" panose="020B0604030504040204" pitchFamily="50" charset="-128"/>
              </a:rPr>
              <a:t>観測された日本の平均地上気温の変化</a:t>
            </a:r>
          </a:p>
        </p:txBody>
      </p:sp>
      <p:sp>
        <p:nvSpPr>
          <p:cNvPr id="23" name="テキスト ボックス 22">
            <a:extLst>
              <a:ext uri="{FF2B5EF4-FFF2-40B4-BE49-F238E27FC236}">
                <a16:creationId xmlns:a16="http://schemas.microsoft.com/office/drawing/2014/main" id="{7D83F796-51A7-4669-B37A-E172CBC4BE0D}"/>
              </a:ext>
            </a:extLst>
          </p:cNvPr>
          <p:cNvSpPr txBox="1"/>
          <p:nvPr/>
        </p:nvSpPr>
        <p:spPr>
          <a:xfrm>
            <a:off x="288000" y="1080000"/>
            <a:ext cx="11520000" cy="257369"/>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・日本の年平均気温については</a:t>
            </a:r>
            <a:r>
              <a:rPr lang="en-US" altLang="ja-JP" sz="1200" dirty="0">
                <a:latin typeface="メイリオ" panose="020B0604030504040204" pitchFamily="50" charset="-128"/>
                <a:ea typeface="メイリオ" panose="020B0604030504040204" pitchFamily="50" charset="-128"/>
              </a:rPr>
              <a:t>100</a:t>
            </a:r>
            <a:r>
              <a:rPr lang="ja-JP" altLang="en-US" sz="1200" dirty="0">
                <a:latin typeface="メイリオ" panose="020B0604030504040204" pitchFamily="50" charset="-128"/>
                <a:ea typeface="メイリオ" panose="020B0604030504040204" pitchFamily="50" charset="-128"/>
              </a:rPr>
              <a:t>年当たり</a:t>
            </a:r>
            <a:r>
              <a:rPr lang="en-US" altLang="ja-JP" sz="1200" dirty="0">
                <a:latin typeface="メイリオ" panose="020B0604030504040204" pitchFamily="50" charset="-128"/>
                <a:ea typeface="メイリオ" panose="020B0604030504040204" pitchFamily="50" charset="-128"/>
              </a:rPr>
              <a:t>1.24℃</a:t>
            </a:r>
            <a:r>
              <a:rPr lang="ja-JP" altLang="en-US" sz="1200" dirty="0">
                <a:latin typeface="メイリオ" panose="020B0604030504040204" pitchFamily="50" charset="-128"/>
                <a:ea typeface="メイリオ" panose="020B0604030504040204" pitchFamily="50" charset="-128"/>
              </a:rPr>
              <a:t>と、世界平均を上回るペースで気温が上昇</a:t>
            </a:r>
          </a:p>
        </p:txBody>
      </p:sp>
      <p:sp>
        <p:nvSpPr>
          <p:cNvPr id="24" name="テキスト ボックス 23">
            <a:extLst>
              <a:ext uri="{FF2B5EF4-FFF2-40B4-BE49-F238E27FC236}">
                <a16:creationId xmlns:a16="http://schemas.microsoft.com/office/drawing/2014/main" id="{0D296D31-FAFA-4A39-9772-5CD5DC5F3B5F}"/>
              </a:ext>
            </a:extLst>
          </p:cNvPr>
          <p:cNvSpPr txBox="1"/>
          <p:nvPr/>
        </p:nvSpPr>
        <p:spPr>
          <a:xfrm>
            <a:off x="7429423" y="6427177"/>
            <a:ext cx="4625896" cy="234286"/>
          </a:xfrm>
          <a:prstGeom prst="rect">
            <a:avLst/>
          </a:prstGeom>
          <a:noFill/>
        </p:spPr>
        <p:txBody>
          <a:bodyPr wrap="square" tIns="72000" bIns="0">
            <a:spAutoFit/>
          </a:bodyPr>
          <a:lstStyle/>
          <a:p>
            <a:pPr algn="r"/>
            <a:r>
              <a:rPr lang="ja-JP" altLang="en-US" sz="1050" dirty="0">
                <a:latin typeface="メイリオ" panose="020B0604030504040204" pitchFamily="50" charset="-128"/>
                <a:ea typeface="メイリオ" panose="020B0604030504040204" pitchFamily="50" charset="-128"/>
              </a:rPr>
              <a:t>出典：気象庁</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a:extLst>
              <a:ext uri="{FF2B5EF4-FFF2-40B4-BE49-F238E27FC236}">
                <a16:creationId xmlns:a16="http://schemas.microsoft.com/office/drawing/2014/main" id="{4220562D-1569-4903-BC96-7A57D19A8261}"/>
              </a:ext>
            </a:extLst>
          </p:cNvPr>
          <p:cNvSpPr txBox="1"/>
          <p:nvPr/>
        </p:nvSpPr>
        <p:spPr>
          <a:xfrm>
            <a:off x="10060784" y="120632"/>
            <a:ext cx="1792940" cy="257369"/>
          </a:xfrm>
          <a:prstGeom prst="rect">
            <a:avLst/>
          </a:prstGeom>
          <a:noFill/>
          <a:ln>
            <a:solidFill>
              <a:schemeClr val="tx1"/>
            </a:solidFill>
            <a:prstDash val="sysDash"/>
          </a:ln>
        </p:spPr>
        <p:txBody>
          <a:bodyPr wrap="square" tIns="72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再掲</a:t>
            </a:r>
            <a:endParaRPr lang="ja-JP" altLang="en-US" sz="12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2341112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23</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15" name="図 14">
            <a:extLst>
              <a:ext uri="{FF2B5EF4-FFF2-40B4-BE49-F238E27FC236}">
                <a16:creationId xmlns:a16="http://schemas.microsoft.com/office/drawing/2014/main" id="{1C1179D8-A331-4727-BDC2-30739205E9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0000" y="1692000"/>
            <a:ext cx="8784586" cy="4680000"/>
          </a:xfrm>
          <a:prstGeom prst="rect">
            <a:avLst/>
          </a:prstGeom>
        </p:spPr>
      </p:pic>
      <p:sp>
        <p:nvSpPr>
          <p:cNvPr id="22" name="テキスト ボックス 21">
            <a:extLst>
              <a:ext uri="{FF2B5EF4-FFF2-40B4-BE49-F238E27FC236}">
                <a16:creationId xmlns:a16="http://schemas.microsoft.com/office/drawing/2014/main" id="{1A1138A0-1508-43AC-A232-4069F0AA6C4A}"/>
              </a:ext>
            </a:extLst>
          </p:cNvPr>
          <p:cNvSpPr txBox="1"/>
          <p:nvPr/>
        </p:nvSpPr>
        <p:spPr>
          <a:xfrm>
            <a:off x="288000" y="1080000"/>
            <a:ext cx="11520000" cy="257369"/>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a:t>
            </a:r>
            <a:r>
              <a:rPr lang="en-US" altLang="ja-JP" sz="1200" dirty="0">
                <a:latin typeface="メイリオ" panose="020B0604030504040204" pitchFamily="50" charset="-128"/>
                <a:ea typeface="メイリオ" panose="020B0604030504040204" pitchFamily="50" charset="-128"/>
              </a:rPr>
              <a:t>2018</a:t>
            </a:r>
            <a:r>
              <a:rPr lang="ja-JP" altLang="en-US" sz="1200" dirty="0">
                <a:latin typeface="メイリオ" panose="020B0604030504040204" pitchFamily="50" charset="-128"/>
                <a:ea typeface="メイリオ" panose="020B0604030504040204" pitchFamily="50" charset="-128"/>
              </a:rPr>
              <a:t>年（平成</a:t>
            </a:r>
            <a:r>
              <a:rPr lang="en-US" altLang="ja-JP" sz="1200" dirty="0">
                <a:latin typeface="メイリオ" panose="020B0604030504040204" pitchFamily="50" charset="-128"/>
                <a:ea typeface="メイリオ" panose="020B0604030504040204" pitchFamily="50" charset="-128"/>
              </a:rPr>
              <a:t>30</a:t>
            </a:r>
            <a:r>
              <a:rPr lang="ja-JP" altLang="en-US" sz="1200" dirty="0">
                <a:latin typeface="メイリオ" panose="020B0604030504040204" pitchFamily="50" charset="-128"/>
                <a:ea typeface="メイリオ" panose="020B0604030504040204" pitchFamily="50" charset="-128"/>
              </a:rPr>
              <a:t>年）は過去最多の</a:t>
            </a:r>
            <a:r>
              <a:rPr lang="en-US" altLang="ja-JP" sz="1200" dirty="0">
                <a:latin typeface="メイリオ" panose="020B0604030504040204" pitchFamily="50" charset="-128"/>
                <a:ea typeface="メイリオ" panose="020B0604030504040204" pitchFamily="50" charset="-128"/>
              </a:rPr>
              <a:t>3,459</a:t>
            </a:r>
            <a:r>
              <a:rPr lang="ja-JP" altLang="en-US" sz="1200" dirty="0">
                <a:latin typeface="メイリオ" panose="020B0604030504040204" pitchFamily="50" charset="-128"/>
                <a:ea typeface="メイリオ" panose="020B0604030504040204" pitchFamily="50" charset="-128"/>
              </a:rPr>
              <a:t>件、</a:t>
            </a:r>
            <a:r>
              <a:rPr lang="en-US" altLang="ja-JP" sz="1200" dirty="0">
                <a:latin typeface="メイリオ" panose="020B0604030504040204" pitchFamily="50" charset="-128"/>
                <a:ea typeface="メイリオ" panose="020B0604030504040204" pitchFamily="50" charset="-128"/>
              </a:rPr>
              <a:t>2019</a:t>
            </a:r>
            <a:r>
              <a:rPr lang="ja-JP" altLang="en-US" sz="1200" dirty="0">
                <a:latin typeface="メイリオ" panose="020B0604030504040204" pitchFamily="50" charset="-128"/>
                <a:ea typeface="メイリオ" panose="020B0604030504040204" pitchFamily="50" charset="-128"/>
              </a:rPr>
              <a:t>年も</a:t>
            </a:r>
            <a:r>
              <a:rPr lang="en-US" altLang="ja-JP" sz="1200" dirty="0">
                <a:latin typeface="メイリオ" panose="020B0604030504040204" pitchFamily="50" charset="-128"/>
                <a:ea typeface="メイリオ" panose="020B0604030504040204" pitchFamily="50" charset="-128"/>
              </a:rPr>
              <a:t>1,996</a:t>
            </a:r>
            <a:r>
              <a:rPr lang="ja-JP" altLang="en-US" sz="1200" dirty="0">
                <a:latin typeface="メイリオ" panose="020B0604030504040204" pitchFamily="50" charset="-128"/>
                <a:ea typeface="メイリオ" panose="020B0604030504040204" pitchFamily="50" charset="-128"/>
              </a:rPr>
              <a:t>件と非常に多くの土砂災害が発生</a:t>
            </a:r>
          </a:p>
        </p:txBody>
      </p:sp>
      <p:sp>
        <p:nvSpPr>
          <p:cNvPr id="26" name="テキスト ボックス 25">
            <a:extLst>
              <a:ext uri="{FF2B5EF4-FFF2-40B4-BE49-F238E27FC236}">
                <a16:creationId xmlns:a16="http://schemas.microsoft.com/office/drawing/2014/main" id="{F8EFC5D9-7F57-4834-8B29-23492B29CFBB}"/>
              </a:ext>
            </a:extLst>
          </p:cNvPr>
          <p:cNvSpPr txBox="1"/>
          <p:nvPr/>
        </p:nvSpPr>
        <p:spPr>
          <a:xfrm>
            <a:off x="7429423" y="6427177"/>
            <a:ext cx="4625896" cy="234286"/>
          </a:xfrm>
          <a:prstGeom prst="rect">
            <a:avLst/>
          </a:prstGeom>
          <a:noFill/>
        </p:spPr>
        <p:txBody>
          <a:bodyPr wrap="square" tIns="72000" bIns="0">
            <a:spAutoFit/>
          </a:bodyPr>
          <a:lstStyle/>
          <a:p>
            <a:pPr algn="r"/>
            <a:r>
              <a:rPr lang="ja-JP" altLang="en-US" sz="1050" dirty="0">
                <a:latin typeface="メイリオ" panose="020B0604030504040204" pitchFamily="50" charset="-128"/>
                <a:ea typeface="メイリオ" panose="020B0604030504040204" pitchFamily="50" charset="-128"/>
              </a:rPr>
              <a:t>出典：国土交通省</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a:extLst>
              <a:ext uri="{FF2B5EF4-FFF2-40B4-BE49-F238E27FC236}">
                <a16:creationId xmlns:a16="http://schemas.microsoft.com/office/drawing/2014/main" id="{63DFC5A6-DA99-4D19-96E4-7FC4A2EFE608}"/>
              </a:ext>
            </a:extLst>
          </p:cNvPr>
          <p:cNvSpPr txBox="1"/>
          <p:nvPr/>
        </p:nvSpPr>
        <p:spPr>
          <a:xfrm>
            <a:off x="540000" y="1440000"/>
            <a:ext cx="6152369" cy="184666"/>
          </a:xfrm>
          <a:prstGeom prst="rect">
            <a:avLst/>
          </a:prstGeom>
          <a:noFill/>
        </p:spPr>
        <p:txBody>
          <a:bodyPr wrap="square" lIns="0" tIns="0" rIns="0" bIns="0">
            <a:spAutoFit/>
          </a:bodyPr>
          <a:lstStyle/>
          <a:p>
            <a:r>
              <a:rPr lang="ja-JP" altLang="en-US" sz="1200" b="1" dirty="0">
                <a:latin typeface="メイリオ" panose="020B0604030504040204" pitchFamily="50" charset="-128"/>
                <a:ea typeface="メイリオ" panose="020B0604030504040204" pitchFamily="50" charset="-128"/>
              </a:rPr>
              <a:t>土砂災害の発生件数の推移</a:t>
            </a:r>
          </a:p>
        </p:txBody>
      </p:sp>
      <p:sp>
        <p:nvSpPr>
          <p:cNvPr id="16" name="正方形/長方形 15">
            <a:extLst>
              <a:ext uri="{FF2B5EF4-FFF2-40B4-BE49-F238E27FC236}">
                <a16:creationId xmlns:a16="http://schemas.microsoft.com/office/drawing/2014/main" id="{B510EAAA-96E2-4381-B1B0-551766E15781}"/>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２</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２　激甚化・頻発化する豪雨災害</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17" name="テキスト ボックス 16">
            <a:extLst>
              <a:ext uri="{FF2B5EF4-FFF2-40B4-BE49-F238E27FC236}">
                <a16:creationId xmlns:a16="http://schemas.microsoft.com/office/drawing/2014/main" id="{F4807FB8-53AB-4E19-8FD7-469CE81CE024}"/>
              </a:ext>
            </a:extLst>
          </p:cNvPr>
          <p:cNvSpPr txBox="1"/>
          <p:nvPr/>
        </p:nvSpPr>
        <p:spPr>
          <a:xfrm>
            <a:off x="10060784" y="120632"/>
            <a:ext cx="1792940" cy="257369"/>
          </a:xfrm>
          <a:prstGeom prst="rect">
            <a:avLst/>
          </a:prstGeom>
          <a:noFill/>
          <a:ln>
            <a:solidFill>
              <a:schemeClr val="tx1"/>
            </a:solidFill>
            <a:prstDash val="sysDash"/>
          </a:ln>
        </p:spPr>
        <p:txBody>
          <a:bodyPr wrap="square" tIns="72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再掲</a:t>
            </a:r>
            <a:endParaRPr lang="ja-JP" altLang="en-US" sz="12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1778505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24</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図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92000" y="2251608"/>
            <a:ext cx="5323694" cy="2739013"/>
          </a:xfrm>
          <a:prstGeom prst="rect">
            <a:avLst/>
          </a:prstGeom>
        </p:spPr>
      </p:pic>
      <p:pic>
        <p:nvPicPr>
          <p:cNvPr id="4" name="図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0000" y="5344137"/>
            <a:ext cx="2791550" cy="1442589"/>
          </a:xfrm>
          <a:prstGeom prst="rect">
            <a:avLst/>
          </a:prstGeom>
        </p:spPr>
      </p:pic>
      <p:sp>
        <p:nvSpPr>
          <p:cNvPr id="6" name="テキスト ボックス 5"/>
          <p:cNvSpPr txBox="1"/>
          <p:nvPr/>
        </p:nvSpPr>
        <p:spPr>
          <a:xfrm>
            <a:off x="540000" y="1980000"/>
            <a:ext cx="3881120" cy="257369"/>
          </a:xfrm>
          <a:prstGeom prst="rect">
            <a:avLst/>
          </a:prstGeom>
          <a:noFill/>
        </p:spPr>
        <p:txBody>
          <a:bodyPr wrap="square" tIns="72000" bIns="0">
            <a:spAutoFit/>
          </a:bodyPr>
          <a:lstStyle>
            <a:defPPr>
              <a:defRPr lang="ja-JP"/>
            </a:defPPr>
            <a:lvl1pPr marL="261938" algn="just">
              <a:defRPr sz="1200">
                <a:latin typeface="メイリオ" panose="020B0604030504040204" pitchFamily="50" charset="-128"/>
                <a:ea typeface="メイリオ" panose="020B0604030504040204" pitchFamily="50" charset="-128"/>
              </a:defRPr>
            </a:lvl1pPr>
          </a:lstStyle>
          <a:p>
            <a:pPr marL="0"/>
            <a:r>
              <a:rPr lang="ja-JP" altLang="en-US" b="1" dirty="0"/>
              <a:t>日降水量</a:t>
            </a:r>
            <a:r>
              <a:rPr lang="en-US" altLang="ja-JP" b="1" dirty="0"/>
              <a:t>200</a:t>
            </a:r>
            <a:r>
              <a:rPr lang="ja-JP" altLang="en-US" b="1" dirty="0"/>
              <a:t>ミリ以上の年間日数の変化</a:t>
            </a:r>
          </a:p>
        </p:txBody>
      </p:sp>
      <p:sp>
        <p:nvSpPr>
          <p:cNvPr id="22" name="テキスト ボックス 21"/>
          <p:cNvSpPr txBox="1"/>
          <p:nvPr/>
        </p:nvSpPr>
        <p:spPr>
          <a:xfrm>
            <a:off x="5112000" y="1980000"/>
            <a:ext cx="6573862" cy="257369"/>
          </a:xfrm>
          <a:prstGeom prst="rect">
            <a:avLst/>
          </a:prstGeom>
          <a:noFill/>
        </p:spPr>
        <p:txBody>
          <a:bodyPr wrap="square" tIns="72000" bIns="0">
            <a:spAutoFit/>
          </a:bodyPr>
          <a:lstStyle>
            <a:defPPr>
              <a:defRPr lang="ja-JP"/>
            </a:defPPr>
            <a:lvl1pPr marL="261938" algn="just">
              <a:defRPr sz="1200">
                <a:latin typeface="メイリオ" panose="020B0604030504040204" pitchFamily="50" charset="-128"/>
                <a:ea typeface="メイリオ" panose="020B0604030504040204" pitchFamily="50" charset="-128"/>
              </a:defRPr>
            </a:lvl1pPr>
          </a:lstStyle>
          <a:p>
            <a:pPr marL="0"/>
            <a:r>
              <a:rPr lang="ja-JP" altLang="en-US" b="1" dirty="0"/>
              <a:t>日降水量</a:t>
            </a:r>
            <a:r>
              <a:rPr lang="en-US" altLang="ja-JP" b="1" dirty="0"/>
              <a:t>200</a:t>
            </a:r>
            <a:r>
              <a:rPr lang="ja-JP" altLang="en-US" b="1" dirty="0"/>
              <a:t>ミリ以上の大雨の年間発生回数の変化</a:t>
            </a:r>
            <a:r>
              <a:rPr lang="ja-JP" altLang="en-US" sz="1050" dirty="0"/>
              <a:t>（二酸化炭素の排出が高いレベルで続く場合）</a:t>
            </a:r>
            <a:endParaRPr lang="ja-JP" altLang="en-US" dirty="0"/>
          </a:p>
        </p:txBody>
      </p:sp>
      <p:sp>
        <p:nvSpPr>
          <p:cNvPr id="23" name="テキスト ボックス 22"/>
          <p:cNvSpPr txBox="1"/>
          <p:nvPr/>
        </p:nvSpPr>
        <p:spPr>
          <a:xfrm>
            <a:off x="540000" y="5047556"/>
            <a:ext cx="3881120" cy="257369"/>
          </a:xfrm>
          <a:prstGeom prst="rect">
            <a:avLst/>
          </a:prstGeom>
          <a:noFill/>
        </p:spPr>
        <p:txBody>
          <a:bodyPr wrap="square" tIns="72000" bIns="0">
            <a:spAutoFit/>
          </a:bodyPr>
          <a:lstStyle>
            <a:defPPr>
              <a:defRPr lang="ja-JP"/>
            </a:defPPr>
            <a:lvl1pPr marL="261938" algn="just">
              <a:defRPr sz="1200">
                <a:latin typeface="メイリオ" panose="020B0604030504040204" pitchFamily="50" charset="-128"/>
                <a:ea typeface="メイリオ" panose="020B0604030504040204" pitchFamily="50" charset="-128"/>
              </a:defRPr>
            </a:lvl1pPr>
          </a:lstStyle>
          <a:p>
            <a:pPr marL="0"/>
            <a:r>
              <a:rPr lang="ja-JP" altLang="en-US" b="1" dirty="0"/>
              <a:t>緯度別の台風の移動速度の変化</a:t>
            </a:r>
          </a:p>
        </p:txBody>
      </p:sp>
      <p:sp>
        <p:nvSpPr>
          <p:cNvPr id="24" name="テキスト ボックス 23">
            <a:extLst>
              <a:ext uri="{FF2B5EF4-FFF2-40B4-BE49-F238E27FC236}">
                <a16:creationId xmlns:a16="http://schemas.microsoft.com/office/drawing/2014/main" id="{53BB10D3-29C4-4441-B4C6-957029611C38}"/>
              </a:ext>
            </a:extLst>
          </p:cNvPr>
          <p:cNvSpPr txBox="1"/>
          <p:nvPr/>
        </p:nvSpPr>
        <p:spPr>
          <a:xfrm>
            <a:off x="288000" y="1080000"/>
            <a:ext cx="11520000" cy="811367"/>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・気象庁によると、</a:t>
            </a:r>
            <a:r>
              <a:rPr lang="en-US" altLang="ja-JP" sz="1200" dirty="0">
                <a:latin typeface="メイリオ" panose="020B0604030504040204" pitchFamily="50" charset="-128"/>
                <a:ea typeface="メイリオ" panose="020B0604030504040204" pitchFamily="50" charset="-128"/>
              </a:rPr>
              <a:t>1</a:t>
            </a:r>
            <a:r>
              <a:rPr lang="ja-JP" altLang="en-US" sz="1200" dirty="0">
                <a:latin typeface="メイリオ" panose="020B0604030504040204" pitchFamily="50" charset="-128"/>
                <a:ea typeface="メイリオ" panose="020B0604030504040204" pitchFamily="50" charset="-128"/>
              </a:rPr>
              <a:t>日の降水量が</a:t>
            </a:r>
            <a:r>
              <a:rPr lang="en-US" altLang="ja-JP" sz="1200" dirty="0">
                <a:latin typeface="メイリオ" panose="020B0604030504040204" pitchFamily="50" charset="-128"/>
                <a:ea typeface="メイリオ" panose="020B0604030504040204" pitchFamily="50" charset="-128"/>
              </a:rPr>
              <a:t>200</a:t>
            </a:r>
            <a:r>
              <a:rPr lang="ja-JP" altLang="en-US" sz="1200" dirty="0">
                <a:latin typeface="メイリオ" panose="020B0604030504040204" pitchFamily="50" charset="-128"/>
                <a:ea typeface="メイリオ" panose="020B0604030504040204" pitchFamily="50" charset="-128"/>
              </a:rPr>
              <a:t>ミリ以上という大雨を観測した日数は、増減を繰り返しながらも長期的に見れば増加傾向にある。また、「滝のように降る」</a:t>
            </a:r>
            <a:r>
              <a:rPr lang="en-US" altLang="ja-JP" sz="1200" dirty="0">
                <a:latin typeface="メイリオ" panose="020B0604030504040204" pitchFamily="50" charset="-128"/>
                <a:ea typeface="メイリオ" panose="020B0604030504040204" pitchFamily="50" charset="-128"/>
              </a:rPr>
              <a:t>1</a:t>
            </a:r>
            <a:r>
              <a:rPr lang="ja-JP" altLang="en-US" sz="1200" dirty="0">
                <a:latin typeface="メイリオ" panose="020B0604030504040204" pitchFamily="50" charset="-128"/>
                <a:ea typeface="メイリオ" panose="020B0604030504040204" pitchFamily="50" charset="-128"/>
              </a:rPr>
              <a:t>時間あたり</a:t>
            </a:r>
            <a:r>
              <a:rPr lang="en-US" altLang="ja-JP" sz="1200" dirty="0">
                <a:latin typeface="メイリオ" panose="020B0604030504040204" pitchFamily="50" charset="-128"/>
                <a:ea typeface="メイリオ" panose="020B0604030504040204" pitchFamily="50" charset="-128"/>
              </a:rPr>
              <a:t>50</a:t>
            </a:r>
            <a:r>
              <a:rPr lang="ja-JP" altLang="en-US" sz="1200" dirty="0">
                <a:latin typeface="メイリオ" panose="020B0604030504040204" pitchFamily="50" charset="-128"/>
                <a:ea typeface="メイリオ" panose="020B0604030504040204" pitchFamily="50" charset="-128"/>
              </a:rPr>
              <a:t>ミリ以上の短時間の強い雨の頻度が長期的に増加傾向にあるなど、雨の降り方に変化が見られる</a:t>
            </a:r>
          </a:p>
          <a:p>
            <a:pPr marL="146050" indent="-146050" algn="just"/>
            <a:r>
              <a:rPr lang="ja-JP" altLang="en-US" sz="1200" dirty="0">
                <a:latin typeface="メイリオ" panose="020B0604030504040204" pitchFamily="50" charset="-128"/>
                <a:ea typeface="メイリオ" panose="020B0604030504040204" pitchFamily="50" charset="-128"/>
              </a:rPr>
              <a:t>・気象庁の将来予測においても、温暖化が進むと、ほぼすべての地域で大雨の頻度が増加すると考えられており、増加リスクが懸念されている</a:t>
            </a:r>
          </a:p>
          <a:p>
            <a:pPr marL="146050" indent="-146050" algn="just"/>
            <a:r>
              <a:rPr lang="ja-JP" altLang="en-US" sz="1200" dirty="0">
                <a:latin typeface="メイリオ" panose="020B0604030504040204" pitchFamily="50" charset="-128"/>
                <a:ea typeface="メイリオ" panose="020B0604030504040204" pitchFamily="50" charset="-128"/>
              </a:rPr>
              <a:t>・また、今世紀末に地球の平均気温が工業化以前と比較して</a:t>
            </a:r>
            <a:r>
              <a:rPr lang="en-US" altLang="ja-JP" sz="1200" dirty="0">
                <a:latin typeface="メイリオ" panose="020B0604030504040204" pitchFamily="50" charset="-128"/>
                <a:ea typeface="メイリオ" panose="020B0604030504040204" pitchFamily="50" charset="-128"/>
              </a:rPr>
              <a:t>4℃</a:t>
            </a:r>
            <a:r>
              <a:rPr lang="ja-JP" altLang="en-US" sz="1200" dirty="0">
                <a:latin typeface="メイリオ" panose="020B0604030504040204" pitchFamily="50" charset="-128"/>
                <a:ea typeface="メイリオ" panose="020B0604030504040204" pitchFamily="50" charset="-128"/>
              </a:rPr>
              <a:t>上昇した状態では、台風の移動速度が約</a:t>
            </a:r>
            <a:r>
              <a:rPr lang="en-US" altLang="ja-JP" sz="1200" dirty="0">
                <a:latin typeface="メイリオ" panose="020B0604030504040204" pitchFamily="50" charset="-128"/>
                <a:ea typeface="メイリオ" panose="020B0604030504040204" pitchFamily="50" charset="-128"/>
              </a:rPr>
              <a:t>10%</a:t>
            </a:r>
            <a:r>
              <a:rPr lang="ja-JP" altLang="en-US" sz="1200" dirty="0">
                <a:latin typeface="メイリオ" panose="020B0604030504040204" pitchFamily="50" charset="-128"/>
                <a:ea typeface="メイリオ" panose="020B0604030504040204" pitchFamily="50" charset="-128"/>
              </a:rPr>
              <a:t>遅くなると予測されている</a:t>
            </a:r>
          </a:p>
        </p:txBody>
      </p:sp>
      <p:grpSp>
        <p:nvGrpSpPr>
          <p:cNvPr id="7" name="グループ化 6">
            <a:extLst>
              <a:ext uri="{FF2B5EF4-FFF2-40B4-BE49-F238E27FC236}">
                <a16:creationId xmlns:a16="http://schemas.microsoft.com/office/drawing/2014/main" id="{C2D3A23A-3943-4397-9344-275E41E6E76A}"/>
              </a:ext>
            </a:extLst>
          </p:cNvPr>
          <p:cNvGrpSpPr/>
          <p:nvPr/>
        </p:nvGrpSpPr>
        <p:grpSpPr>
          <a:xfrm>
            <a:off x="720000" y="2251609"/>
            <a:ext cx="4320000" cy="2696195"/>
            <a:chOff x="720000" y="2251609"/>
            <a:chExt cx="4320000" cy="2696195"/>
          </a:xfrm>
        </p:grpSpPr>
        <p:pic>
          <p:nvPicPr>
            <p:cNvPr id="2" name="図 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20000" y="2450077"/>
              <a:ext cx="4320000" cy="2244469"/>
            </a:xfrm>
            <a:prstGeom prst="rect">
              <a:avLst/>
            </a:prstGeom>
          </p:spPr>
        </p:pic>
        <p:sp>
          <p:nvSpPr>
            <p:cNvPr id="25" name="テキスト ボックス 24">
              <a:extLst>
                <a:ext uri="{FF2B5EF4-FFF2-40B4-BE49-F238E27FC236}">
                  <a16:creationId xmlns:a16="http://schemas.microsoft.com/office/drawing/2014/main" id="{E460A9C3-733D-48C2-A28E-A32822041710}"/>
                </a:ext>
              </a:extLst>
            </p:cNvPr>
            <p:cNvSpPr txBox="1"/>
            <p:nvPr/>
          </p:nvSpPr>
          <p:spPr>
            <a:xfrm>
              <a:off x="720000" y="4696009"/>
              <a:ext cx="4320000" cy="251795"/>
            </a:xfrm>
            <a:prstGeom prst="rect">
              <a:avLst/>
            </a:prstGeom>
            <a:noFill/>
          </p:spPr>
          <p:txBody>
            <a:bodyPr wrap="square" lIns="36000" tIns="36000" rIns="36000" bIns="0">
              <a:spAutoFit/>
            </a:bodyPr>
            <a:lstStyle/>
            <a:p>
              <a:pPr algn="just"/>
              <a:r>
                <a:rPr lang="ja-JP" altLang="en-US" sz="700" spc="-40" dirty="0">
                  <a:latin typeface="メイリオ" panose="020B0604030504040204" pitchFamily="50" charset="-128"/>
                  <a:ea typeface="メイリオ" panose="020B0604030504040204" pitchFamily="50" charset="-128"/>
                </a:rPr>
                <a:t>棒グラフ（緑）は</a:t>
              </a:r>
              <a:r>
                <a:rPr lang="en-US" altLang="ja-JP" sz="700" spc="-40" dirty="0">
                  <a:latin typeface="メイリオ" panose="020B0604030504040204" pitchFamily="50" charset="-128"/>
                  <a:ea typeface="メイリオ" panose="020B0604030504040204" pitchFamily="50" charset="-128"/>
                </a:rPr>
                <a:t>1</a:t>
              </a:r>
              <a:r>
                <a:rPr lang="ja-JP" altLang="en-US" sz="700" spc="-40" dirty="0">
                  <a:latin typeface="メイリオ" panose="020B0604030504040204" pitchFamily="50" charset="-128"/>
                  <a:ea typeface="メイリオ" panose="020B0604030504040204" pitchFamily="50" charset="-128"/>
                </a:rPr>
                <a:t>地点当たりの各年の日降水量</a:t>
              </a:r>
              <a:r>
                <a:rPr lang="en-US" altLang="ja-JP" sz="700" spc="-40" dirty="0">
                  <a:latin typeface="メイリオ" panose="020B0604030504040204" pitchFamily="50" charset="-128"/>
                  <a:ea typeface="メイリオ" panose="020B0604030504040204" pitchFamily="50" charset="-128"/>
                </a:rPr>
                <a:t>200</a:t>
              </a:r>
              <a:r>
                <a:rPr lang="ja-JP" altLang="en-US" sz="700" spc="-40" dirty="0">
                  <a:latin typeface="メイリオ" panose="020B0604030504040204" pitchFamily="50" charset="-128"/>
                  <a:ea typeface="メイリオ" panose="020B0604030504040204" pitchFamily="50" charset="-128"/>
                </a:rPr>
                <a:t>ミリ以上の年間日数。年ごと、あるいは青線（</a:t>
              </a:r>
              <a:r>
                <a:rPr lang="en-US" altLang="ja-JP" sz="700" spc="-40" dirty="0">
                  <a:latin typeface="メイリオ" panose="020B0604030504040204" pitchFamily="50" charset="-128"/>
                  <a:ea typeface="メイリオ" panose="020B0604030504040204" pitchFamily="50" charset="-128"/>
                </a:rPr>
                <a:t>5</a:t>
              </a:r>
              <a:r>
                <a:rPr lang="ja-JP" altLang="en-US" sz="700" spc="-40" dirty="0">
                  <a:latin typeface="メイリオ" panose="020B0604030504040204" pitchFamily="50" charset="-128"/>
                  <a:ea typeface="メイリオ" panose="020B0604030504040204" pitchFamily="50" charset="-128"/>
                </a:rPr>
                <a:t>年移動平均）で示される数年ごとの変動を繰り返しながらも、赤線で示されるように長期的に大雨の頻度は増加している。</a:t>
              </a:r>
            </a:p>
          </p:txBody>
        </p:sp>
        <p:sp>
          <p:nvSpPr>
            <p:cNvPr id="26" name="テキスト ボックス 25">
              <a:extLst>
                <a:ext uri="{FF2B5EF4-FFF2-40B4-BE49-F238E27FC236}">
                  <a16:creationId xmlns:a16="http://schemas.microsoft.com/office/drawing/2014/main" id="{3CF40A6F-985E-49DA-95C5-C4CE15495E4B}"/>
                </a:ext>
              </a:extLst>
            </p:cNvPr>
            <p:cNvSpPr txBox="1"/>
            <p:nvPr/>
          </p:nvSpPr>
          <p:spPr>
            <a:xfrm>
              <a:off x="720000" y="2251609"/>
              <a:ext cx="4320000" cy="180425"/>
            </a:xfrm>
            <a:prstGeom prst="rect">
              <a:avLst/>
            </a:prstGeom>
            <a:noFill/>
          </p:spPr>
          <p:txBody>
            <a:bodyPr wrap="square" tIns="72000" bIns="0">
              <a:spAutoFit/>
            </a:bodyPr>
            <a:lstStyle/>
            <a:p>
              <a:pPr algn="ctr"/>
              <a:r>
                <a:rPr lang="en-US" altLang="ja-JP" sz="700" dirty="0">
                  <a:latin typeface="メイリオ" panose="020B0604030504040204" pitchFamily="50" charset="-128"/>
                  <a:ea typeface="メイリオ" panose="020B0604030504040204" pitchFamily="50" charset="-128"/>
                </a:rPr>
                <a:t>[51</a:t>
              </a:r>
              <a:r>
                <a:rPr lang="ja-JP" altLang="en-US" sz="700" dirty="0">
                  <a:latin typeface="メイリオ" panose="020B0604030504040204" pitchFamily="50" charset="-128"/>
                  <a:ea typeface="メイリオ" panose="020B0604030504040204" pitchFamily="50" charset="-128"/>
                </a:rPr>
                <a:t>地点平均</a:t>
              </a:r>
              <a:r>
                <a:rPr lang="en-US" altLang="ja-JP" sz="700" dirty="0">
                  <a:latin typeface="メイリオ" panose="020B0604030504040204" pitchFamily="50" charset="-128"/>
                  <a:ea typeface="メイリオ" panose="020B0604030504040204" pitchFamily="50" charset="-128"/>
                </a:rPr>
                <a:t>]</a:t>
              </a:r>
              <a:r>
                <a:rPr lang="ja-JP" altLang="en-US" sz="700" dirty="0">
                  <a:latin typeface="メイリオ" panose="020B0604030504040204" pitchFamily="50" charset="-128"/>
                  <a:ea typeface="メイリオ" panose="020B0604030504040204" pitchFamily="50" charset="-128"/>
                </a:rPr>
                <a:t>日降水量</a:t>
              </a:r>
              <a:r>
                <a:rPr lang="en-US" altLang="ja-JP" sz="700" dirty="0">
                  <a:latin typeface="メイリオ" panose="020B0604030504040204" pitchFamily="50" charset="-128"/>
                  <a:ea typeface="メイリオ" panose="020B0604030504040204" pitchFamily="50" charset="-128"/>
                </a:rPr>
                <a:t>200</a:t>
              </a:r>
              <a:r>
                <a:rPr lang="ja-JP" altLang="en-US" sz="700" dirty="0">
                  <a:latin typeface="メイリオ" panose="020B0604030504040204" pitchFamily="50" charset="-128"/>
                  <a:ea typeface="メイリオ" panose="020B0604030504040204" pitchFamily="50" charset="-128"/>
                </a:rPr>
                <a:t>ミリ以上の年間日数</a:t>
              </a:r>
            </a:p>
          </p:txBody>
        </p:sp>
      </p:grpSp>
      <p:sp>
        <p:nvSpPr>
          <p:cNvPr id="27" name="テキスト ボックス 26">
            <a:extLst>
              <a:ext uri="{FF2B5EF4-FFF2-40B4-BE49-F238E27FC236}">
                <a16:creationId xmlns:a16="http://schemas.microsoft.com/office/drawing/2014/main" id="{2DA0CDE6-0767-45D4-B054-3D8A0B2789FB}"/>
              </a:ext>
            </a:extLst>
          </p:cNvPr>
          <p:cNvSpPr txBox="1"/>
          <p:nvPr/>
        </p:nvSpPr>
        <p:spPr>
          <a:xfrm>
            <a:off x="10488168" y="2582294"/>
            <a:ext cx="1436796" cy="1042199"/>
          </a:xfrm>
          <a:prstGeom prst="rect">
            <a:avLst/>
          </a:prstGeom>
          <a:noFill/>
        </p:spPr>
        <p:txBody>
          <a:bodyPr wrap="square" tIns="72000" bIns="0">
            <a:spAutoFit/>
          </a:bodyPr>
          <a:lstStyle/>
          <a:p>
            <a:pPr algn="just"/>
            <a:r>
              <a:rPr lang="ja-JP" altLang="en-US" sz="700" dirty="0">
                <a:latin typeface="メイリオ" panose="020B0604030504040204" pitchFamily="50" charset="-128"/>
                <a:ea typeface="メイリオ" panose="020B0604030504040204" pitchFamily="50" charset="-128"/>
              </a:rPr>
              <a:t>青い棒グラフは将来（</a:t>
            </a:r>
            <a:r>
              <a:rPr lang="en-US" altLang="ja-JP" sz="700" dirty="0">
                <a:latin typeface="メイリオ" panose="020B0604030504040204" pitchFamily="50" charset="-128"/>
                <a:ea typeface="メイリオ" panose="020B0604030504040204" pitchFamily="50" charset="-128"/>
              </a:rPr>
              <a:t>2076</a:t>
            </a:r>
            <a:r>
              <a:rPr lang="ja-JP" altLang="en-US" sz="700" dirty="0">
                <a:latin typeface="メイリオ" panose="020B0604030504040204" pitchFamily="50" charset="-128"/>
                <a:ea typeface="メイリオ" panose="020B0604030504040204" pitchFamily="50" charset="-128"/>
              </a:rPr>
              <a:t>～</a:t>
            </a:r>
            <a:r>
              <a:rPr lang="en-US" altLang="ja-JP" sz="700" dirty="0">
                <a:latin typeface="メイリオ" panose="020B0604030504040204" pitchFamily="50" charset="-128"/>
                <a:ea typeface="メイリオ" panose="020B0604030504040204" pitchFamily="50" charset="-128"/>
              </a:rPr>
              <a:t>2095</a:t>
            </a:r>
            <a:r>
              <a:rPr lang="ja-JP" altLang="en-US" sz="700" dirty="0">
                <a:latin typeface="メイリオ" panose="020B0604030504040204" pitchFamily="50" charset="-128"/>
                <a:ea typeface="メイリオ" panose="020B0604030504040204" pitchFamily="50" charset="-128"/>
              </a:rPr>
              <a:t>年の平均）における、灰色の棒グラフは現在（</a:t>
            </a:r>
            <a:r>
              <a:rPr lang="en-US" altLang="ja-JP" sz="700" dirty="0">
                <a:latin typeface="メイリオ" panose="020B0604030504040204" pitchFamily="50" charset="-128"/>
                <a:ea typeface="メイリオ" panose="020B0604030504040204" pitchFamily="50" charset="-128"/>
              </a:rPr>
              <a:t>1980</a:t>
            </a:r>
            <a:r>
              <a:rPr lang="ja-JP" altLang="en-US" sz="700" dirty="0">
                <a:latin typeface="メイリオ" panose="020B0604030504040204" pitchFamily="50" charset="-128"/>
                <a:ea typeface="メイリオ" panose="020B0604030504040204" pitchFamily="50" charset="-128"/>
              </a:rPr>
              <a:t>～</a:t>
            </a:r>
            <a:r>
              <a:rPr lang="en-US" altLang="ja-JP" sz="700" dirty="0">
                <a:latin typeface="メイリオ" panose="020B0604030504040204" pitchFamily="50" charset="-128"/>
                <a:ea typeface="メイリオ" panose="020B0604030504040204" pitchFamily="50" charset="-128"/>
              </a:rPr>
              <a:t>1999</a:t>
            </a:r>
            <a:r>
              <a:rPr lang="ja-JP" altLang="en-US" sz="700" dirty="0">
                <a:latin typeface="メイリオ" panose="020B0604030504040204" pitchFamily="50" charset="-128"/>
                <a:ea typeface="メイリオ" panose="020B0604030504040204" pitchFamily="50" charset="-128"/>
              </a:rPr>
              <a:t>年の平均）における、それぞれの日降水量</a:t>
            </a:r>
            <a:r>
              <a:rPr lang="en-US" altLang="ja-JP" sz="700" dirty="0">
                <a:latin typeface="メイリオ" panose="020B0604030504040204" pitchFamily="50" charset="-128"/>
                <a:ea typeface="メイリオ" panose="020B0604030504040204" pitchFamily="50" charset="-128"/>
              </a:rPr>
              <a:t>200</a:t>
            </a:r>
            <a:r>
              <a:rPr lang="ja-JP" altLang="en-US" sz="700" dirty="0">
                <a:latin typeface="メイリオ" panose="020B0604030504040204" pitchFamily="50" charset="-128"/>
                <a:ea typeface="メイリオ" panose="020B0604030504040204" pitchFamily="50" charset="-128"/>
              </a:rPr>
              <a:t>ミリ以上の大雨の年間発生回数（</a:t>
            </a:r>
            <a:r>
              <a:rPr lang="en-US" altLang="ja-JP" sz="700" dirty="0">
                <a:latin typeface="メイリオ" panose="020B0604030504040204" pitchFamily="50" charset="-128"/>
                <a:ea typeface="メイリオ" panose="020B0604030504040204" pitchFamily="50" charset="-128"/>
              </a:rPr>
              <a:t>1</a:t>
            </a:r>
            <a:r>
              <a:rPr lang="ja-JP" altLang="en-US" sz="700" dirty="0">
                <a:latin typeface="メイリオ" panose="020B0604030504040204" pitchFamily="50" charset="-128"/>
                <a:ea typeface="メイリオ" panose="020B0604030504040204" pitchFamily="50" charset="-128"/>
              </a:rPr>
              <a:t>地点あたり）を示している。細い縦棒はそれぞれの期間の年ごとの変動の幅を示している。</a:t>
            </a:r>
          </a:p>
        </p:txBody>
      </p:sp>
      <p:sp>
        <p:nvSpPr>
          <p:cNvPr id="28" name="テキスト ボックス 27">
            <a:extLst>
              <a:ext uri="{FF2B5EF4-FFF2-40B4-BE49-F238E27FC236}">
                <a16:creationId xmlns:a16="http://schemas.microsoft.com/office/drawing/2014/main" id="{CE39CE28-0B12-4868-A209-47581936E208}"/>
              </a:ext>
            </a:extLst>
          </p:cNvPr>
          <p:cNvSpPr txBox="1"/>
          <p:nvPr/>
        </p:nvSpPr>
        <p:spPr>
          <a:xfrm>
            <a:off x="2831904" y="5937888"/>
            <a:ext cx="4320000" cy="574961"/>
          </a:xfrm>
          <a:prstGeom prst="rect">
            <a:avLst/>
          </a:prstGeom>
          <a:noFill/>
        </p:spPr>
        <p:txBody>
          <a:bodyPr wrap="square" lIns="36000" tIns="36000" rIns="36000" bIns="0">
            <a:spAutoFit/>
          </a:bodyPr>
          <a:lstStyle/>
          <a:p>
            <a:pPr algn="just"/>
            <a:r>
              <a:rPr lang="ja-JP" altLang="en-US" sz="700" dirty="0">
                <a:latin typeface="メイリオ" panose="020B0604030504040204" pitchFamily="50" charset="-128"/>
                <a:ea typeface="メイリオ" panose="020B0604030504040204" pitchFamily="50" charset="-128"/>
              </a:rPr>
              <a:t>「現在気候実験」と「将来気候実験」における台風の移動速度。黒線は、現在の気候を再現する「現在気候実験」に基づく各緯度帯における台風の平均移動速度。赤線は、地球温暖化が進行した将来の気候を予測する「将来気候変動」に基づく各緯度帯における他風の平均移動速度。横軸は緯度、縦軸は移動速度（キロメートル毎時）。地球温暖化により、将来、相対的に移動速度の速い中緯度帯において台風の移動速度が約</a:t>
            </a:r>
            <a:r>
              <a:rPr lang="en-US" altLang="ja-JP" sz="700" dirty="0">
                <a:latin typeface="メイリオ" panose="020B0604030504040204" pitchFamily="50" charset="-128"/>
                <a:ea typeface="メイリオ" panose="020B0604030504040204" pitchFamily="50" charset="-128"/>
              </a:rPr>
              <a:t>10%</a:t>
            </a:r>
            <a:r>
              <a:rPr lang="ja-JP" altLang="en-US" sz="700" dirty="0">
                <a:latin typeface="メイリオ" panose="020B0604030504040204" pitchFamily="50" charset="-128"/>
                <a:ea typeface="メイリオ" panose="020B0604030504040204" pitchFamily="50" charset="-128"/>
              </a:rPr>
              <a:t>遅くなります。</a:t>
            </a:r>
          </a:p>
        </p:txBody>
      </p:sp>
      <p:sp>
        <p:nvSpPr>
          <p:cNvPr id="29" name="テキスト ボックス 28">
            <a:extLst>
              <a:ext uri="{FF2B5EF4-FFF2-40B4-BE49-F238E27FC236}">
                <a16:creationId xmlns:a16="http://schemas.microsoft.com/office/drawing/2014/main" id="{8FA12200-D0C3-4986-A051-E1FEDA771045}"/>
              </a:ext>
            </a:extLst>
          </p:cNvPr>
          <p:cNvSpPr txBox="1"/>
          <p:nvPr/>
        </p:nvSpPr>
        <p:spPr>
          <a:xfrm>
            <a:off x="2773970" y="5505987"/>
            <a:ext cx="1340830" cy="316134"/>
          </a:xfrm>
          <a:prstGeom prst="rect">
            <a:avLst/>
          </a:prstGeom>
          <a:solidFill>
            <a:schemeClr val="bg1"/>
          </a:solidFill>
        </p:spPr>
        <p:txBody>
          <a:bodyPr wrap="square" lIns="36000" tIns="36000" rIns="36000" bIns="0">
            <a:noAutofit/>
          </a:bodyPr>
          <a:lstStyle/>
          <a:p>
            <a:pPr algn="just"/>
            <a:r>
              <a:rPr lang="ja-JP" altLang="en-US" sz="800" u="sng" dirty="0">
                <a:latin typeface="メイリオ" panose="020B0604030504040204" pitchFamily="50" charset="-128"/>
                <a:ea typeface="メイリオ" panose="020B0604030504040204" pitchFamily="50" charset="-128"/>
              </a:rPr>
              <a:t>日本の位置する中緯度帯で移動速度が約</a:t>
            </a:r>
            <a:r>
              <a:rPr lang="en-US" altLang="ja-JP" sz="800" u="sng" dirty="0">
                <a:latin typeface="メイリオ" panose="020B0604030504040204" pitchFamily="50" charset="-128"/>
                <a:ea typeface="メイリオ" panose="020B0604030504040204" pitchFamily="50" charset="-128"/>
              </a:rPr>
              <a:t>10%</a:t>
            </a:r>
            <a:r>
              <a:rPr lang="ja-JP" altLang="en-US" sz="800" u="sng" dirty="0">
                <a:latin typeface="メイリオ" panose="020B0604030504040204" pitchFamily="50" charset="-128"/>
                <a:ea typeface="メイリオ" panose="020B0604030504040204" pitchFamily="50" charset="-128"/>
              </a:rPr>
              <a:t>遅くなる</a:t>
            </a:r>
          </a:p>
        </p:txBody>
      </p:sp>
      <p:sp>
        <p:nvSpPr>
          <p:cNvPr id="30" name="テキスト ボックス 29">
            <a:extLst>
              <a:ext uri="{FF2B5EF4-FFF2-40B4-BE49-F238E27FC236}">
                <a16:creationId xmlns:a16="http://schemas.microsoft.com/office/drawing/2014/main" id="{E9D22501-07FA-4912-84E0-8ACB68A98A16}"/>
              </a:ext>
            </a:extLst>
          </p:cNvPr>
          <p:cNvSpPr txBox="1"/>
          <p:nvPr/>
        </p:nvSpPr>
        <p:spPr>
          <a:xfrm>
            <a:off x="7429423" y="6427177"/>
            <a:ext cx="4625896" cy="234286"/>
          </a:xfrm>
          <a:prstGeom prst="rect">
            <a:avLst/>
          </a:prstGeom>
          <a:noFill/>
        </p:spPr>
        <p:txBody>
          <a:bodyPr wrap="square" tIns="72000" bIns="0">
            <a:spAutoFit/>
          </a:bodyPr>
          <a:lstStyle/>
          <a:p>
            <a:pPr algn="r"/>
            <a:r>
              <a:rPr lang="ja-JP" altLang="en-US" sz="1050" dirty="0">
                <a:latin typeface="メイリオ" panose="020B0604030504040204" pitchFamily="50" charset="-128"/>
                <a:ea typeface="メイリオ" panose="020B0604030504040204" pitchFamily="50" charset="-128"/>
              </a:rPr>
              <a:t>出典：気象業務はいま</a:t>
            </a:r>
            <a:r>
              <a:rPr lang="en-US" altLang="ja-JP" sz="1050" dirty="0">
                <a:latin typeface="メイリオ" panose="020B0604030504040204" pitchFamily="50" charset="-128"/>
                <a:ea typeface="メイリオ" panose="020B0604030504040204" pitchFamily="50" charset="-128"/>
              </a:rPr>
              <a:t>2020</a:t>
            </a:r>
            <a:r>
              <a:rPr lang="ja-JP" altLang="en-US" sz="1050" dirty="0">
                <a:latin typeface="メイリオ" panose="020B0604030504040204" pitchFamily="50" charset="-128"/>
                <a:ea typeface="メイリオ" panose="020B0604030504040204" pitchFamily="50" charset="-128"/>
              </a:rPr>
              <a:t>、</a:t>
            </a:r>
            <a:r>
              <a:rPr lang="en-US" altLang="ja-JP" sz="1050" dirty="0">
                <a:latin typeface="メイリオ" panose="020B0604030504040204" pitchFamily="50" charset="-128"/>
                <a:ea typeface="メイリオ" panose="020B0604030504040204" pitchFamily="50" charset="-128"/>
              </a:rPr>
              <a:t>2021</a:t>
            </a:r>
            <a:r>
              <a:rPr lang="ja-JP" altLang="en-US" sz="1050" dirty="0">
                <a:latin typeface="メイリオ" panose="020B0604030504040204" pitchFamily="50" charset="-128"/>
                <a:ea typeface="メイリオ" panose="020B0604030504040204" pitchFamily="50" charset="-128"/>
              </a:rPr>
              <a:t>（気象庁）</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正方形/長方形 31">
            <a:extLst>
              <a:ext uri="{FF2B5EF4-FFF2-40B4-BE49-F238E27FC236}">
                <a16:creationId xmlns:a16="http://schemas.microsoft.com/office/drawing/2014/main" id="{6DE54610-048E-45F1-974F-663AC4DFC0F8}"/>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２</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３　地球温暖化による大型台風・大雨リスクの増加</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33" name="テキスト ボックス 32">
            <a:extLst>
              <a:ext uri="{FF2B5EF4-FFF2-40B4-BE49-F238E27FC236}">
                <a16:creationId xmlns:a16="http://schemas.microsoft.com/office/drawing/2014/main" id="{91101A03-AE22-4EBF-A60E-F4E07AE084AB}"/>
              </a:ext>
            </a:extLst>
          </p:cNvPr>
          <p:cNvSpPr txBox="1"/>
          <p:nvPr/>
        </p:nvSpPr>
        <p:spPr>
          <a:xfrm>
            <a:off x="10060784" y="120632"/>
            <a:ext cx="1792940" cy="257369"/>
          </a:xfrm>
          <a:prstGeom prst="rect">
            <a:avLst/>
          </a:prstGeom>
          <a:noFill/>
          <a:ln>
            <a:solidFill>
              <a:schemeClr val="tx1"/>
            </a:solidFill>
            <a:prstDash val="sysDash"/>
          </a:ln>
        </p:spPr>
        <p:txBody>
          <a:bodyPr wrap="square" tIns="72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再掲</a:t>
            </a:r>
            <a:endParaRPr lang="ja-JP" altLang="en-US" sz="12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6772178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25</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a:extLst>
              <a:ext uri="{FF2B5EF4-FFF2-40B4-BE49-F238E27FC236}">
                <a16:creationId xmlns:a16="http://schemas.microsoft.com/office/drawing/2014/main" id="{C08EE6A9-1A7E-454B-9C01-F87D9BC6D5A8}"/>
              </a:ext>
            </a:extLst>
          </p:cNvPr>
          <p:cNvSpPr txBox="1"/>
          <p:nvPr/>
        </p:nvSpPr>
        <p:spPr>
          <a:xfrm>
            <a:off x="288000" y="1080000"/>
            <a:ext cx="11520000" cy="811367"/>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・令和６年１月に令和</a:t>
            </a:r>
            <a:r>
              <a:rPr lang="en-US" altLang="ja-JP" sz="1200" dirty="0">
                <a:latin typeface="メイリオ" panose="020B0604030504040204" pitchFamily="50" charset="-128"/>
                <a:ea typeface="メイリオ" panose="020B0604030504040204" pitchFamily="50" charset="-128"/>
              </a:rPr>
              <a:t>6</a:t>
            </a:r>
            <a:r>
              <a:rPr lang="ja-JP" altLang="en-US" sz="1200" dirty="0">
                <a:latin typeface="メイリオ" panose="020B0604030504040204" pitchFamily="50" charset="-128"/>
                <a:ea typeface="メイリオ" panose="020B0604030504040204" pitchFamily="50" charset="-128"/>
              </a:rPr>
              <a:t>年能登半島地震が発生するなど、従来から自然災害による甚大な被害に見舞われてきた。海岸線が長く複雑であるため、地震の際は津波による被害が発生しやすい特徴がある</a:t>
            </a:r>
          </a:p>
          <a:p>
            <a:pPr marL="146050" indent="-146050" algn="just"/>
            <a:r>
              <a:rPr lang="ja-JP" altLang="en-US" sz="1200" dirty="0">
                <a:latin typeface="メイリオ" panose="020B0604030504040204" pitchFamily="50" charset="-128"/>
                <a:ea typeface="メイリオ" panose="020B0604030504040204" pitchFamily="50" charset="-128"/>
              </a:rPr>
              <a:t>・南海トラフ地震、首都直下地震や日本海溝・千島海溝周辺海溝型地震といった大規模地震の発生確率が高まっており、とくに南海トラフ地震は大阪府を含む広い範囲での被害想定がなされている</a:t>
            </a:r>
          </a:p>
        </p:txBody>
      </p:sp>
      <p:sp>
        <p:nvSpPr>
          <p:cNvPr id="25" name="テキスト ボックス 24">
            <a:extLst>
              <a:ext uri="{FF2B5EF4-FFF2-40B4-BE49-F238E27FC236}">
                <a16:creationId xmlns:a16="http://schemas.microsoft.com/office/drawing/2014/main" id="{05BBA964-F183-4476-8970-70716023EF3D}"/>
              </a:ext>
            </a:extLst>
          </p:cNvPr>
          <p:cNvSpPr txBox="1"/>
          <p:nvPr/>
        </p:nvSpPr>
        <p:spPr>
          <a:xfrm>
            <a:off x="7429423" y="6427177"/>
            <a:ext cx="4625896" cy="234286"/>
          </a:xfrm>
          <a:prstGeom prst="rect">
            <a:avLst/>
          </a:prstGeom>
          <a:noFill/>
        </p:spPr>
        <p:txBody>
          <a:bodyPr wrap="square" tIns="72000" bIns="0">
            <a:spAutoFit/>
          </a:bodyPr>
          <a:lstStyle/>
          <a:p>
            <a:pPr algn="r"/>
            <a:r>
              <a:rPr lang="ja-JP" altLang="en-US" sz="1050" dirty="0">
                <a:latin typeface="メイリオ" panose="020B0604030504040204" pitchFamily="50" charset="-128"/>
                <a:ea typeface="メイリオ" panose="020B0604030504040204" pitchFamily="50" charset="-128"/>
              </a:rPr>
              <a:t>出典：国土交通白書</a:t>
            </a:r>
            <a:r>
              <a:rPr lang="en-US" altLang="ja-JP" sz="1050" dirty="0">
                <a:latin typeface="メイリオ" panose="020B0604030504040204" pitchFamily="50" charset="-128"/>
                <a:ea typeface="メイリオ" panose="020B0604030504040204" pitchFamily="50" charset="-128"/>
              </a:rPr>
              <a:t>2021</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050" name="Picture 2" descr="図表Ⅰ-1-1-27 南海トラフ地震の震度分布">
            <a:extLst>
              <a:ext uri="{FF2B5EF4-FFF2-40B4-BE49-F238E27FC236}">
                <a16:creationId xmlns:a16="http://schemas.microsoft.com/office/drawing/2014/main" id="{BEFEBF27-2F68-4FC5-A3AB-E25D99D8B80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300000" y="2246506"/>
            <a:ext cx="5040607" cy="3240000"/>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4" descr="図表Ⅰ-1-1-26 大規模地震による被害想定">
            <a:extLst>
              <a:ext uri="{FF2B5EF4-FFF2-40B4-BE49-F238E27FC236}">
                <a16:creationId xmlns:a16="http://schemas.microsoft.com/office/drawing/2014/main" id="{02553F74-1161-42B7-91D3-D3C1EE640D3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98991" y="2246506"/>
            <a:ext cx="4962257" cy="3240000"/>
          </a:xfrm>
          <a:prstGeom prst="rect">
            <a:avLst/>
          </a:prstGeom>
          <a:noFill/>
          <a:extLst>
            <a:ext uri="{909E8E84-426E-40DD-AFC4-6F175D3DCCD1}">
              <a14:hiddenFill xmlns:a14="http://schemas.microsoft.com/office/drawing/2010/main">
                <a:solidFill>
                  <a:srgbClr val="FFFFFF"/>
                </a:solidFill>
              </a14:hiddenFill>
            </a:ext>
          </a:extLst>
        </p:spPr>
      </p:pic>
      <p:sp>
        <p:nvSpPr>
          <p:cNvPr id="26" name="テキスト ボックス 25">
            <a:extLst>
              <a:ext uri="{FF2B5EF4-FFF2-40B4-BE49-F238E27FC236}">
                <a16:creationId xmlns:a16="http://schemas.microsoft.com/office/drawing/2014/main" id="{33F1D97E-8929-490B-B91E-8B67F62F7F01}"/>
              </a:ext>
            </a:extLst>
          </p:cNvPr>
          <p:cNvSpPr txBox="1"/>
          <p:nvPr/>
        </p:nvSpPr>
        <p:spPr>
          <a:xfrm>
            <a:off x="6300000" y="5508000"/>
            <a:ext cx="4366425" cy="498016"/>
          </a:xfrm>
          <a:prstGeom prst="rect">
            <a:avLst/>
          </a:prstGeom>
          <a:noFill/>
        </p:spPr>
        <p:txBody>
          <a:bodyPr wrap="square" lIns="0" tIns="36000" rIns="0" bIns="0">
            <a:spAutoFit/>
          </a:bodyPr>
          <a:lstStyle/>
          <a:p>
            <a:pPr algn="just"/>
            <a:r>
              <a:rPr lang="ja-JP" altLang="en-US" sz="1000" dirty="0">
                <a:latin typeface="メイリオ" panose="020B0604030504040204" pitchFamily="50" charset="-128"/>
                <a:ea typeface="メイリオ" panose="020B0604030504040204" pitchFamily="50" charset="-128"/>
              </a:rPr>
              <a:t>（注）強震波形</a:t>
            </a:r>
            <a:r>
              <a:rPr lang="en-US" altLang="ja-JP" sz="1000" dirty="0">
                <a:latin typeface="メイリオ" panose="020B0604030504040204" pitchFamily="50" charset="-128"/>
                <a:ea typeface="メイリオ" panose="020B0604030504040204" pitchFamily="50" charset="-128"/>
              </a:rPr>
              <a:t>4</a:t>
            </a:r>
            <a:r>
              <a:rPr lang="ja-JP" altLang="en-US" sz="1000" dirty="0">
                <a:latin typeface="メイリオ" panose="020B0604030504040204" pitchFamily="50" charset="-128"/>
                <a:ea typeface="メイリオ" panose="020B0604030504040204" pitchFamily="50" charset="-128"/>
              </a:rPr>
              <a:t>ケースと経験的手法の震度の最大値の分布</a:t>
            </a:r>
          </a:p>
          <a:p>
            <a:pPr algn="just"/>
            <a:r>
              <a:rPr lang="ja-JP" altLang="en-US" sz="1000" dirty="0">
                <a:latin typeface="メイリオ" panose="020B0604030504040204" pitchFamily="50" charset="-128"/>
                <a:ea typeface="メイリオ" panose="020B0604030504040204" pitchFamily="50" charset="-128"/>
              </a:rPr>
              <a:t>（一つの地震でこのような震度分布が生じるものではない）</a:t>
            </a:r>
          </a:p>
          <a:p>
            <a:pPr algn="just"/>
            <a:r>
              <a:rPr lang="ja-JP" altLang="en-US" sz="1000" dirty="0">
                <a:latin typeface="メイリオ" panose="020B0604030504040204" pitchFamily="50" charset="-128"/>
                <a:ea typeface="メイリオ" panose="020B0604030504040204" pitchFamily="50" charset="-128"/>
              </a:rPr>
              <a:t>資料）内閣府「南海トラフ巨大地震対策について（最終報告）」</a:t>
            </a:r>
            <a:endParaRPr lang="en-US" altLang="ja-JP" sz="1000" dirty="0">
              <a:latin typeface="メイリオ" panose="020B0604030504040204" pitchFamily="50" charset="-128"/>
              <a:ea typeface="メイリオ" panose="020B0604030504040204" pitchFamily="50" charset="-128"/>
            </a:endParaRPr>
          </a:p>
        </p:txBody>
      </p:sp>
      <p:sp>
        <p:nvSpPr>
          <p:cNvPr id="21" name="テキスト ボックス 20">
            <a:extLst>
              <a:ext uri="{FF2B5EF4-FFF2-40B4-BE49-F238E27FC236}">
                <a16:creationId xmlns:a16="http://schemas.microsoft.com/office/drawing/2014/main" id="{FB24E4D4-2BF3-4A03-A7FE-FAAAF5DD03DC}"/>
              </a:ext>
            </a:extLst>
          </p:cNvPr>
          <p:cNvSpPr txBox="1"/>
          <p:nvPr/>
        </p:nvSpPr>
        <p:spPr>
          <a:xfrm>
            <a:off x="708516" y="5508000"/>
            <a:ext cx="2436151" cy="190240"/>
          </a:xfrm>
          <a:prstGeom prst="rect">
            <a:avLst/>
          </a:prstGeom>
          <a:noFill/>
        </p:spPr>
        <p:txBody>
          <a:bodyPr wrap="square" lIns="0" tIns="36000" rIns="0" bIns="0">
            <a:spAutoFit/>
          </a:bodyPr>
          <a:lstStyle/>
          <a:p>
            <a:pPr algn="just"/>
            <a:r>
              <a:rPr lang="ja-JP" altLang="en-US" sz="1000" dirty="0">
                <a:latin typeface="メイリオ" panose="020B0604030504040204" pitchFamily="50" charset="-128"/>
                <a:ea typeface="メイリオ" panose="020B0604030504040204" pitchFamily="50" charset="-128"/>
              </a:rPr>
              <a:t>（注）被害が最大となるケース</a:t>
            </a:r>
            <a:endParaRPr lang="en-US" altLang="ja-JP" sz="1000" dirty="0">
              <a:latin typeface="メイリオ" panose="020B0604030504040204" pitchFamily="50" charset="-128"/>
              <a:ea typeface="メイリオ" panose="020B0604030504040204" pitchFamily="50" charset="-128"/>
            </a:endParaRPr>
          </a:p>
        </p:txBody>
      </p:sp>
      <p:sp>
        <p:nvSpPr>
          <p:cNvPr id="29" name="テキスト ボックス 28">
            <a:extLst>
              <a:ext uri="{FF2B5EF4-FFF2-40B4-BE49-F238E27FC236}">
                <a16:creationId xmlns:a16="http://schemas.microsoft.com/office/drawing/2014/main" id="{BD973830-5341-4ABD-AF7C-B48FBE245010}"/>
              </a:ext>
            </a:extLst>
          </p:cNvPr>
          <p:cNvSpPr txBox="1"/>
          <p:nvPr/>
        </p:nvSpPr>
        <p:spPr>
          <a:xfrm>
            <a:off x="540000" y="1980000"/>
            <a:ext cx="3881120" cy="257369"/>
          </a:xfrm>
          <a:prstGeom prst="rect">
            <a:avLst/>
          </a:prstGeom>
          <a:noFill/>
        </p:spPr>
        <p:txBody>
          <a:bodyPr wrap="square" tIns="72000" bIns="0">
            <a:spAutoFit/>
          </a:bodyPr>
          <a:lstStyle>
            <a:defPPr>
              <a:defRPr lang="ja-JP"/>
            </a:defPPr>
            <a:lvl1pPr marL="261938" algn="just">
              <a:defRPr sz="1200">
                <a:latin typeface="メイリオ" panose="020B0604030504040204" pitchFamily="50" charset="-128"/>
                <a:ea typeface="メイリオ" panose="020B0604030504040204" pitchFamily="50" charset="-128"/>
              </a:defRPr>
            </a:lvl1pPr>
          </a:lstStyle>
          <a:p>
            <a:pPr marL="0"/>
            <a:r>
              <a:rPr lang="ja-JP" altLang="en-US" b="1" dirty="0"/>
              <a:t>大規模地震による被害想定</a:t>
            </a:r>
          </a:p>
        </p:txBody>
      </p:sp>
      <p:sp>
        <p:nvSpPr>
          <p:cNvPr id="30" name="テキスト ボックス 29">
            <a:extLst>
              <a:ext uri="{FF2B5EF4-FFF2-40B4-BE49-F238E27FC236}">
                <a16:creationId xmlns:a16="http://schemas.microsoft.com/office/drawing/2014/main" id="{42322C58-D67A-411C-8C7E-60C46D413BE7}"/>
              </a:ext>
            </a:extLst>
          </p:cNvPr>
          <p:cNvSpPr txBox="1"/>
          <p:nvPr/>
        </p:nvSpPr>
        <p:spPr>
          <a:xfrm>
            <a:off x="6120000" y="1980000"/>
            <a:ext cx="3881120" cy="257369"/>
          </a:xfrm>
          <a:prstGeom prst="rect">
            <a:avLst/>
          </a:prstGeom>
          <a:noFill/>
        </p:spPr>
        <p:txBody>
          <a:bodyPr wrap="square" tIns="72000" bIns="0">
            <a:spAutoFit/>
          </a:bodyPr>
          <a:lstStyle>
            <a:defPPr>
              <a:defRPr lang="ja-JP"/>
            </a:defPPr>
            <a:lvl1pPr marL="261938" algn="just">
              <a:defRPr sz="1200">
                <a:latin typeface="メイリオ" panose="020B0604030504040204" pitchFamily="50" charset="-128"/>
                <a:ea typeface="メイリオ" panose="020B0604030504040204" pitchFamily="50" charset="-128"/>
              </a:defRPr>
            </a:lvl1pPr>
          </a:lstStyle>
          <a:p>
            <a:pPr marL="0"/>
            <a:r>
              <a:rPr lang="ja-JP" altLang="en-US" b="1" dirty="0"/>
              <a:t>南海トラフ地震の震度分布</a:t>
            </a:r>
          </a:p>
        </p:txBody>
      </p:sp>
      <p:sp>
        <p:nvSpPr>
          <p:cNvPr id="15" name="正方形/長方形 14">
            <a:extLst>
              <a:ext uri="{FF2B5EF4-FFF2-40B4-BE49-F238E27FC236}">
                <a16:creationId xmlns:a16="http://schemas.microsoft.com/office/drawing/2014/main" id="{BC0D08AB-95FE-4C73-AA6E-C3816EC6222A}"/>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２</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４　多発する大規模地震</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16" name="テキスト ボックス 15">
            <a:extLst>
              <a:ext uri="{FF2B5EF4-FFF2-40B4-BE49-F238E27FC236}">
                <a16:creationId xmlns:a16="http://schemas.microsoft.com/office/drawing/2014/main" id="{7D1100BC-7FF4-41CC-B9CA-04AA59CA8C17}"/>
              </a:ext>
            </a:extLst>
          </p:cNvPr>
          <p:cNvSpPr txBox="1"/>
          <p:nvPr/>
        </p:nvSpPr>
        <p:spPr>
          <a:xfrm>
            <a:off x="10060784" y="120632"/>
            <a:ext cx="1792940" cy="257369"/>
          </a:xfrm>
          <a:prstGeom prst="rect">
            <a:avLst/>
          </a:prstGeom>
          <a:noFill/>
          <a:ln>
            <a:solidFill>
              <a:schemeClr val="tx1"/>
            </a:solidFill>
            <a:prstDash val="sysDash"/>
          </a:ln>
        </p:spPr>
        <p:txBody>
          <a:bodyPr wrap="square" tIns="72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再掲</a:t>
            </a:r>
            <a:endParaRPr lang="ja-JP" altLang="en-US" sz="12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037733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2996952"/>
            <a:ext cx="12192000" cy="792088"/>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r>
              <a:rPr lang="ja-JP" altLang="en-US" sz="2400" b="1" dirty="0">
                <a:solidFill>
                  <a:srgbClr val="000000"/>
                </a:solidFill>
                <a:latin typeface="UD デジタル 教科書体 NP-R" panose="02020400000000000000" pitchFamily="18" charset="-128"/>
                <a:ea typeface="UD デジタル 教科書体 NP-R" panose="02020400000000000000" pitchFamily="18" charset="-128"/>
                <a:cs typeface="Meiryo UI" panose="020B0604030504040204" pitchFamily="50" charset="-128"/>
              </a:rPr>
              <a:t>（３）住宅ストック・市場等</a:t>
            </a:r>
            <a:endParaRPr lang="en-US" altLang="ja-JP" sz="2400" b="1" dirty="0">
              <a:solidFill>
                <a:srgbClr val="000000"/>
              </a:solidFill>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p:txBody>
      </p:sp>
      <p:sp>
        <p:nvSpPr>
          <p:cNvPr id="6" name="スライド番号プレースホルダー 1">
            <a:extLst>
              <a:ext uri="{FF2B5EF4-FFF2-40B4-BE49-F238E27FC236}">
                <a16:creationId xmlns:a16="http://schemas.microsoft.com/office/drawing/2014/main" id="{719ED604-32F1-43EA-ACF9-FBC642ACC17F}"/>
              </a:ext>
            </a:extLst>
          </p:cNvPr>
          <p:cNvSpPr>
            <a:spLocks noGrp="1"/>
          </p:cNvSpPr>
          <p:nvPr>
            <p:ph type="sldNum" sz="quarter" idx="12"/>
          </p:nvPr>
        </p:nvSpPr>
        <p:spPr>
          <a:xfrm>
            <a:off x="9448800" y="6487200"/>
            <a:ext cx="2743200" cy="365125"/>
          </a:xfrm>
        </p:spPr>
        <p:txBody>
          <a:bodyPr/>
          <a:lstStyle/>
          <a:p>
            <a:fld id="{939419F8-C6ED-4129-B08A-7AC8488EBEA0}" type="slidenum">
              <a:rPr kumimoji="1" lang="ja-JP" altLang="en-US" smtClean="0"/>
              <a:t>26</a:t>
            </a:fld>
            <a:endParaRPr kumimoji="1" lang="ja-JP" altLang="en-US" dirty="0"/>
          </a:p>
        </p:txBody>
      </p:sp>
    </p:spTree>
    <p:extLst>
      <p:ext uri="{BB962C8B-B14F-4D97-AF65-F5344CB8AC3E}">
        <p14:creationId xmlns:p14="http://schemas.microsoft.com/office/powerpoint/2010/main" val="40992869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33">
            <a:extLst>
              <a:ext uri="{FF2B5EF4-FFF2-40B4-BE49-F238E27FC236}">
                <a16:creationId xmlns:a16="http://schemas.microsoft.com/office/drawing/2014/main" id="{77479694-A76B-4FC9-B4CD-A7ECE606D67A}"/>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３</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- 1</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大阪府の所有関係別の住宅ストックの状況</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7" name="テキスト ボックス 9"/>
          <p:cNvSpPr txBox="1"/>
          <p:nvPr/>
        </p:nvSpPr>
        <p:spPr>
          <a:xfrm>
            <a:off x="360000" y="720000"/>
            <a:ext cx="11520000" cy="923330"/>
          </a:xfrm>
          <a:prstGeom prst="rect">
            <a:avLst/>
          </a:prstGeom>
          <a:no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355600" indent="-355600"/>
            <a:r>
              <a:rPr lang="ja-JP" altLang="en-US" sz="1800" dirty="0">
                <a:latin typeface="Meiryo UI" panose="020B0604030504040204" pitchFamily="50" charset="-128"/>
                <a:ea typeface="Meiryo UI" panose="020B0604030504040204" pitchFamily="50" charset="-128"/>
                <a:cs typeface="Meiryo UI" panose="020B0604030504040204" pitchFamily="50" charset="-128"/>
              </a:rPr>
              <a:t>・　住宅ストックの</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45.6</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225</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万戸）が賃貸住宅と推計され、うち公的賃貸住宅は約</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39</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万戸で、賃貸住宅ストックの約２割を占めている。</a:t>
            </a: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800" dirty="0">
                <a:latin typeface="Meiryo UI" panose="020B0604030504040204" pitchFamily="50" charset="-128"/>
                <a:ea typeface="Meiryo UI" panose="020B0604030504040204" pitchFamily="50" charset="-128"/>
                <a:cs typeface="Meiryo UI" panose="020B0604030504040204" pitchFamily="50" charset="-128"/>
              </a:rPr>
              <a:t>・　住宅全体の約９割を、民間住宅（民間賃貸住宅及び持家）が占めている。</a:t>
            </a: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Text Box 78"/>
          <p:cNvSpPr txBox="1">
            <a:spLocks noChangeArrowheads="1"/>
          </p:cNvSpPr>
          <p:nvPr/>
        </p:nvSpPr>
        <p:spPr bwMode="auto">
          <a:xfrm>
            <a:off x="8426191" y="4854634"/>
            <a:ext cx="2667907" cy="111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wrap="square" lIns="74295" tIns="8890" rIns="74295" bIns="889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lnSpc>
                <a:spcPts val="1200"/>
              </a:lnSpc>
              <a:spcBef>
                <a:spcPct val="50000"/>
              </a:spcBef>
            </a:pP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公的賃貸住宅戸数は</a:t>
            </a: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R6.3.31</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時点</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ts val="1200"/>
              </a:lnSpc>
              <a:spcBef>
                <a:spcPct val="50000"/>
              </a:spcBef>
            </a:pP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公的賃貸住宅以外の住宅数については、</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ts val="1200"/>
              </a:lnSpc>
              <a:spcBef>
                <a:spcPct val="50000"/>
              </a:spcBef>
            </a:pP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R6</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住宅･土地統計調査より推計</a:t>
            </a:r>
          </a:p>
          <a:p>
            <a:pPr eaLnBrk="1" hangingPunct="1">
              <a:lnSpc>
                <a:spcPts val="1200"/>
              </a:lnSpc>
              <a:spcBef>
                <a:spcPct val="50000"/>
              </a:spcBef>
            </a:pP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特定公共賃貸住宅は特優賃として計上</a:t>
            </a:r>
          </a:p>
          <a:p>
            <a:pPr eaLnBrk="1" hangingPunct="1">
              <a:lnSpc>
                <a:spcPts val="1200"/>
              </a:lnSpc>
              <a:spcBef>
                <a:spcPct val="50000"/>
              </a:spcBef>
            </a:pP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高優賃には、公社・ＵＲ分を含む</a:t>
            </a:r>
          </a:p>
        </p:txBody>
      </p:sp>
      <p:sp>
        <p:nvSpPr>
          <p:cNvPr id="35" name="テキスト ボックス 34">
            <a:extLst>
              <a:ext uri="{FF2B5EF4-FFF2-40B4-BE49-F238E27FC236}">
                <a16:creationId xmlns:a16="http://schemas.microsoft.com/office/drawing/2014/main" id="{CA030C37-7C7C-42AC-8D11-DD1A612F5E76}"/>
              </a:ext>
            </a:extLst>
          </p:cNvPr>
          <p:cNvSpPr txBox="1"/>
          <p:nvPr/>
        </p:nvSpPr>
        <p:spPr>
          <a:xfrm>
            <a:off x="6878367" y="6502528"/>
            <a:ext cx="5001634" cy="253916"/>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「令和５年 住宅・土地統計調査」（総務省統計局）、大阪府資料を基に大阪府作成</a:t>
            </a:r>
          </a:p>
        </p:txBody>
      </p:sp>
      <p:sp>
        <p:nvSpPr>
          <p:cNvPr id="26" name="スライド番号プレースホルダー 1">
            <a:extLst>
              <a:ext uri="{FF2B5EF4-FFF2-40B4-BE49-F238E27FC236}">
                <a16:creationId xmlns:a16="http://schemas.microsoft.com/office/drawing/2014/main" id="{87A1C87C-2F33-49DB-91C0-E36DBF17506C}"/>
              </a:ext>
            </a:extLst>
          </p:cNvPr>
          <p:cNvSpPr>
            <a:spLocks noGrp="1"/>
          </p:cNvSpPr>
          <p:nvPr>
            <p:ph type="sldNum" sz="quarter" idx="12"/>
          </p:nvPr>
        </p:nvSpPr>
        <p:spPr>
          <a:xfrm>
            <a:off x="9448800" y="6487200"/>
            <a:ext cx="2743200" cy="365125"/>
          </a:xfrm>
        </p:spPr>
        <p:txBody>
          <a:bodyPr/>
          <a:lstStyle/>
          <a:p>
            <a:fld id="{939419F8-C6ED-4129-B08A-7AC8488EBEA0}" type="slidenum">
              <a:rPr kumimoji="1" lang="ja-JP" altLang="en-US" smtClean="0"/>
              <a:t>27</a:t>
            </a:fld>
            <a:endParaRPr kumimoji="1" lang="ja-JP" altLang="en-US" dirty="0"/>
          </a:p>
        </p:txBody>
      </p:sp>
      <p:sp>
        <p:nvSpPr>
          <p:cNvPr id="24" name="テキスト ボックス 23">
            <a:extLst>
              <a:ext uri="{FF2B5EF4-FFF2-40B4-BE49-F238E27FC236}">
                <a16:creationId xmlns:a16="http://schemas.microsoft.com/office/drawing/2014/main" id="{8C133955-6693-4911-9D5A-F2B680CCBAA3}"/>
              </a:ext>
            </a:extLst>
          </p:cNvPr>
          <p:cNvSpPr txBox="1"/>
          <p:nvPr/>
        </p:nvSpPr>
        <p:spPr>
          <a:xfrm>
            <a:off x="10060784" y="120632"/>
            <a:ext cx="1792940" cy="257369"/>
          </a:xfrm>
          <a:prstGeom prst="rect">
            <a:avLst/>
          </a:prstGeom>
          <a:noFill/>
          <a:ln>
            <a:solidFill>
              <a:schemeClr val="tx1"/>
            </a:solidFill>
            <a:prstDash val="sysDash"/>
          </a:ln>
        </p:spPr>
        <p:txBody>
          <a:bodyPr wrap="square" tIns="72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再掲</a:t>
            </a:r>
            <a:endParaRPr lang="ja-JP" altLang="en-US" sz="1200" dirty="0">
              <a:latin typeface="メイリオ" panose="020B0604030504040204" pitchFamily="50" charset="-128"/>
              <a:ea typeface="メイリオ" panose="020B0604030504040204" pitchFamily="50" charset="-128"/>
            </a:endParaRPr>
          </a:p>
        </p:txBody>
      </p:sp>
      <p:pic>
        <p:nvPicPr>
          <p:cNvPr id="2" name="図 1">
            <a:extLst>
              <a:ext uri="{FF2B5EF4-FFF2-40B4-BE49-F238E27FC236}">
                <a16:creationId xmlns:a16="http://schemas.microsoft.com/office/drawing/2014/main" id="{DE8CCDE7-ABDE-468A-B93F-1EFB304C782D}"/>
              </a:ext>
            </a:extLst>
          </p:cNvPr>
          <p:cNvPicPr>
            <a:picLocks noChangeAspect="1"/>
          </p:cNvPicPr>
          <p:nvPr/>
        </p:nvPicPr>
        <p:blipFill>
          <a:blip r:embed="rId3"/>
          <a:stretch>
            <a:fillRect/>
          </a:stretch>
        </p:blipFill>
        <p:spPr>
          <a:xfrm>
            <a:off x="1659333" y="1643330"/>
            <a:ext cx="5035732" cy="5145470"/>
          </a:xfrm>
          <a:prstGeom prst="rect">
            <a:avLst/>
          </a:prstGeom>
        </p:spPr>
      </p:pic>
    </p:spTree>
    <p:extLst>
      <p:ext uri="{BB962C8B-B14F-4D97-AF65-F5344CB8AC3E}">
        <p14:creationId xmlns:p14="http://schemas.microsoft.com/office/powerpoint/2010/main" val="32340872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479D8DFF-D877-437A-8BB4-55C2E6F6991F}"/>
              </a:ext>
            </a:extLst>
          </p:cNvPr>
          <p:cNvPicPr>
            <a:picLocks noChangeAspect="1"/>
          </p:cNvPicPr>
          <p:nvPr/>
        </p:nvPicPr>
        <p:blipFill>
          <a:blip r:embed="rId3"/>
          <a:stretch>
            <a:fillRect/>
          </a:stretch>
        </p:blipFill>
        <p:spPr>
          <a:xfrm>
            <a:off x="947404" y="1351591"/>
            <a:ext cx="9827604" cy="4944285"/>
          </a:xfrm>
          <a:prstGeom prst="rect">
            <a:avLst/>
          </a:prstGeom>
        </p:spPr>
      </p:pic>
      <p:sp>
        <p:nvSpPr>
          <p:cNvPr id="8" name="正方形/長方形 7">
            <a:extLst>
              <a:ext uri="{FF2B5EF4-FFF2-40B4-BE49-F238E27FC236}">
                <a16:creationId xmlns:a16="http://schemas.microsoft.com/office/drawing/2014/main" id="{BC95E6BE-CBEE-4D3A-99BE-6F22F141A948}"/>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３</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- 2</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大阪府の所有関係別の新設住宅着工戸数</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13" name="テキスト ボックス 12"/>
          <p:cNvSpPr txBox="1"/>
          <p:nvPr/>
        </p:nvSpPr>
        <p:spPr>
          <a:xfrm>
            <a:off x="1669217" y="6269998"/>
            <a:ext cx="4306740" cy="584775"/>
          </a:xfrm>
          <a:prstGeom prst="rect">
            <a:avLst/>
          </a:prstGeom>
          <a:noFill/>
        </p:spPr>
        <p:txBody>
          <a:bodyPr wrap="square" rtlCol="0">
            <a:spAutoFit/>
          </a:bodyPr>
          <a:lstStyle/>
          <a:p>
            <a:r>
              <a:rPr lang="ja-JP" altLang="en-US" sz="800" dirty="0">
                <a:latin typeface="Meiryo UI" panose="020B0604030504040204" pitchFamily="50" charset="-128"/>
                <a:ea typeface="Meiryo UI" panose="020B0604030504040204" pitchFamily="50" charset="-128"/>
              </a:rPr>
              <a:t>持家：建築主（個人）が自分で居住する目的で建築するもの。</a:t>
            </a:r>
            <a:endParaRPr lang="en-US" altLang="ja-JP" sz="800" dirty="0">
              <a:latin typeface="Meiryo UI" panose="020B0604030504040204" pitchFamily="50" charset="-128"/>
              <a:ea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rPr>
              <a:t>貸家：建築主が賃貸する目的で建築するもの。</a:t>
            </a:r>
            <a:endParaRPr lang="en-US" altLang="ja-JP" sz="800" dirty="0">
              <a:latin typeface="Meiryo UI" panose="020B0604030504040204" pitchFamily="50" charset="-128"/>
              <a:ea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rPr>
              <a:t>給与住宅：会社、官公署、学校等がその社員、職員、教員等を居住させる目的で建築するもの。</a:t>
            </a:r>
            <a:endParaRPr lang="en-US" altLang="ja-JP" sz="800" dirty="0">
              <a:latin typeface="Meiryo UI" panose="020B0604030504040204" pitchFamily="50" charset="-128"/>
              <a:ea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rPr>
              <a:t>分譲住宅：建て売り又は分譲の目的で建築するもの。</a:t>
            </a:r>
            <a:endParaRPr lang="en-US" altLang="ja-JP" sz="800" dirty="0">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1E195306-F568-4BDD-8A6D-2CB8A263F76F}"/>
              </a:ext>
            </a:extLst>
          </p:cNvPr>
          <p:cNvSpPr txBox="1"/>
          <p:nvPr/>
        </p:nvSpPr>
        <p:spPr>
          <a:xfrm>
            <a:off x="6878367" y="6502528"/>
            <a:ext cx="5001634" cy="253916"/>
          </a:xfrm>
          <a:prstGeom prst="rect">
            <a:avLst/>
          </a:prstGeom>
          <a:noFill/>
        </p:spPr>
        <p:txBody>
          <a:bodyPr wrap="square" rtlCol="0">
            <a:spAutoFit/>
          </a:bodyPr>
          <a:lstStyle/>
          <a:p>
            <a:pPr algn="r" fontAlgn="base">
              <a:spcBef>
                <a:spcPct val="50000"/>
              </a:spcBef>
              <a:spcAft>
                <a:spcPct val="0"/>
              </a:spcAft>
            </a:pP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「建築統計年報」（国土交通省）</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を基に大阪府作成</a:t>
            </a:r>
          </a:p>
        </p:txBody>
      </p:sp>
      <p:sp>
        <p:nvSpPr>
          <p:cNvPr id="21510" name="Rectangle 6"/>
          <p:cNvSpPr>
            <a:spLocks noChangeArrowheads="1"/>
          </p:cNvSpPr>
          <p:nvPr/>
        </p:nvSpPr>
        <p:spPr bwMode="auto">
          <a:xfrm>
            <a:off x="360000" y="720000"/>
            <a:ext cx="11520000" cy="646331"/>
          </a:xfrm>
          <a:prstGeom prst="rect">
            <a:avLst/>
          </a:prstGeom>
          <a:solidFill>
            <a:schemeClr val="bg1"/>
          </a:solidFill>
          <a:ln w="9525">
            <a:solidFill>
              <a:schemeClr val="tx1"/>
            </a:solidFill>
            <a:prstDash val="sysDot"/>
            <a:miter lim="800000"/>
            <a:headEnd/>
            <a:tailEnd/>
          </a:ln>
        </p:spPr>
        <p:txBody>
          <a:bodyPr wrap="square" lIns="72000" rIns="72000" anchor="ctr">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266700" indent="-266700" eaLnBrk="1" hangingPunct="1">
              <a:spcBef>
                <a:spcPct val="0"/>
              </a:spcBef>
            </a:pP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800" dirty="0">
                <a:latin typeface="メイリオ" panose="020B0604030504040204" pitchFamily="50" charset="-128"/>
                <a:ea typeface="メイリオ" panose="020B0604030504040204" pitchFamily="50" charset="-128"/>
                <a:cs typeface="Meiryo UI" panose="020B0604030504040204" pitchFamily="50" charset="-128"/>
              </a:rPr>
              <a:t>着工新設住宅戸数は、令和</a:t>
            </a:r>
            <a:r>
              <a:rPr kumimoji="1" lang="en-US" altLang="ja-JP" sz="1800" dirty="0">
                <a:latin typeface="メイリオ" panose="020B0604030504040204" pitchFamily="50" charset="-128"/>
                <a:ea typeface="メイリオ" panose="020B0604030504040204" pitchFamily="50" charset="-128"/>
                <a:cs typeface="Meiryo UI" panose="020B0604030504040204" pitchFamily="50" charset="-128"/>
              </a:rPr>
              <a:t>3</a:t>
            </a:r>
            <a:r>
              <a:rPr kumimoji="1" lang="ja-JP" altLang="en-US" sz="1800" dirty="0">
                <a:latin typeface="メイリオ" panose="020B0604030504040204" pitchFamily="50" charset="-128"/>
                <a:ea typeface="メイリオ" panose="020B0604030504040204" pitchFamily="50" charset="-128"/>
                <a:cs typeface="Meiryo UI" panose="020B0604030504040204" pitchFamily="50" charset="-128"/>
              </a:rPr>
              <a:t>年度以降増加傾向であったが減少に転じている。新設住宅は約６万６千戸（前年度比約</a:t>
            </a:r>
            <a:r>
              <a:rPr kumimoji="1" lang="en-US" altLang="ja-JP" sz="1800" dirty="0">
                <a:latin typeface="メイリオ" panose="020B0604030504040204" pitchFamily="50" charset="-128"/>
                <a:ea typeface="メイリオ" panose="020B0604030504040204" pitchFamily="50" charset="-128"/>
                <a:cs typeface="Meiryo UI" panose="020B0604030504040204" pitchFamily="50" charset="-128"/>
              </a:rPr>
              <a:t>11</a:t>
            </a:r>
            <a:r>
              <a:rPr kumimoji="1" lang="ja-JP" altLang="en-US" sz="1800" dirty="0">
                <a:latin typeface="メイリオ" panose="020B0604030504040204" pitchFamily="50" charset="-128"/>
                <a:ea typeface="メイリオ" panose="020B0604030504040204" pitchFamily="50" charset="-128"/>
                <a:cs typeface="Meiryo UI" panose="020B0604030504040204" pitchFamily="50" charset="-128"/>
              </a:rPr>
              <a:t>％減）であった。</a:t>
            </a:r>
            <a:endPar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正方形/長方形 2">
            <a:extLst>
              <a:ext uri="{FF2B5EF4-FFF2-40B4-BE49-F238E27FC236}">
                <a16:creationId xmlns:a16="http://schemas.microsoft.com/office/drawing/2014/main" id="{EB91CEFA-7086-389A-B4FD-6A5B8138849B}"/>
              </a:ext>
            </a:extLst>
          </p:cNvPr>
          <p:cNvSpPr/>
          <p:nvPr/>
        </p:nvSpPr>
        <p:spPr>
          <a:xfrm>
            <a:off x="9842191" y="2306008"/>
            <a:ext cx="514160" cy="20088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 name="直線矢印コネクタ 4">
            <a:extLst>
              <a:ext uri="{FF2B5EF4-FFF2-40B4-BE49-F238E27FC236}">
                <a16:creationId xmlns:a16="http://schemas.microsoft.com/office/drawing/2014/main" id="{369E9E43-4DBA-95EA-9E4D-0AA984D83EC0}"/>
              </a:ext>
            </a:extLst>
          </p:cNvPr>
          <p:cNvCxnSpPr>
            <a:cxnSpLocks/>
          </p:cNvCxnSpPr>
          <p:nvPr/>
        </p:nvCxnSpPr>
        <p:spPr>
          <a:xfrm flipV="1">
            <a:off x="8620018" y="1991794"/>
            <a:ext cx="359596" cy="22742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矢印コネクタ 10">
            <a:extLst>
              <a:ext uri="{FF2B5EF4-FFF2-40B4-BE49-F238E27FC236}">
                <a16:creationId xmlns:a16="http://schemas.microsoft.com/office/drawing/2014/main" id="{769A4239-E094-BD96-E4EF-A89B5B8A1D6A}"/>
              </a:ext>
            </a:extLst>
          </p:cNvPr>
          <p:cNvCxnSpPr>
            <a:cxnSpLocks/>
          </p:cNvCxnSpPr>
          <p:nvPr/>
        </p:nvCxnSpPr>
        <p:spPr>
          <a:xfrm>
            <a:off x="9519895" y="1993277"/>
            <a:ext cx="322296" cy="31273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スライド番号プレースホルダー 1">
            <a:extLst>
              <a:ext uri="{FF2B5EF4-FFF2-40B4-BE49-F238E27FC236}">
                <a16:creationId xmlns:a16="http://schemas.microsoft.com/office/drawing/2014/main" id="{E27A58F2-D0C1-4020-960C-5C75AC5925D8}"/>
              </a:ext>
            </a:extLst>
          </p:cNvPr>
          <p:cNvSpPr>
            <a:spLocks noGrp="1"/>
          </p:cNvSpPr>
          <p:nvPr>
            <p:ph type="sldNum" sz="quarter" idx="12"/>
          </p:nvPr>
        </p:nvSpPr>
        <p:spPr>
          <a:xfrm>
            <a:off x="9448800" y="6487200"/>
            <a:ext cx="2743200" cy="365125"/>
          </a:xfrm>
        </p:spPr>
        <p:txBody>
          <a:bodyPr/>
          <a:lstStyle/>
          <a:p>
            <a:fld id="{939419F8-C6ED-4129-B08A-7AC8488EBEA0}" type="slidenum">
              <a:rPr kumimoji="1" lang="ja-JP" altLang="en-US" smtClean="0"/>
              <a:t>28</a:t>
            </a:fld>
            <a:endParaRPr kumimoji="1" lang="ja-JP" altLang="en-US" dirty="0"/>
          </a:p>
        </p:txBody>
      </p:sp>
      <p:sp>
        <p:nvSpPr>
          <p:cNvPr id="14" name="テキスト ボックス 13">
            <a:extLst>
              <a:ext uri="{FF2B5EF4-FFF2-40B4-BE49-F238E27FC236}">
                <a16:creationId xmlns:a16="http://schemas.microsoft.com/office/drawing/2014/main" id="{36CC8E04-2185-407B-9705-B3B7943DA572}"/>
              </a:ext>
            </a:extLst>
          </p:cNvPr>
          <p:cNvSpPr txBox="1"/>
          <p:nvPr/>
        </p:nvSpPr>
        <p:spPr>
          <a:xfrm>
            <a:off x="10060784" y="120632"/>
            <a:ext cx="1792940" cy="257369"/>
          </a:xfrm>
          <a:prstGeom prst="rect">
            <a:avLst/>
          </a:prstGeom>
          <a:noFill/>
          <a:ln>
            <a:solidFill>
              <a:schemeClr val="tx1"/>
            </a:solidFill>
            <a:prstDash val="sysDash"/>
          </a:ln>
        </p:spPr>
        <p:txBody>
          <a:bodyPr wrap="square" tIns="72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再掲</a:t>
            </a:r>
            <a:endParaRPr lang="ja-JP" altLang="en-US" sz="12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0357491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正方形/長方形 29">
            <a:extLst>
              <a:ext uri="{FF2B5EF4-FFF2-40B4-BE49-F238E27FC236}">
                <a16:creationId xmlns:a16="http://schemas.microsoft.com/office/drawing/2014/main" id="{DB557D1F-D3FB-446A-87E4-0A4920919AB4}"/>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３</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３　大阪府の住宅数・世帯数・空家数の推移</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7" name="スライド番号プレースホルダー 6">
            <a:extLst>
              <a:ext uri="{FF2B5EF4-FFF2-40B4-BE49-F238E27FC236}">
                <a16:creationId xmlns:a16="http://schemas.microsoft.com/office/drawing/2014/main" id="{82A1CC59-C51B-FE41-77E1-7C56DA073AC6}"/>
              </a:ext>
            </a:extLst>
          </p:cNvPr>
          <p:cNvSpPr>
            <a:spLocks noGrp="1"/>
          </p:cNvSpPr>
          <p:nvPr>
            <p:ph type="sldNum" sz="quarter" idx="12"/>
          </p:nvPr>
        </p:nvSpPr>
        <p:spPr>
          <a:xfrm>
            <a:off x="9448800" y="6487155"/>
            <a:ext cx="2743200" cy="365125"/>
          </a:xfrm>
        </p:spPr>
        <p:txBody>
          <a:bodyPr/>
          <a:lstStyle/>
          <a:p>
            <a:fld id="{939419F8-C6ED-4129-B08A-7AC8488EBEA0}" type="slidenum">
              <a:rPr kumimoji="1" lang="ja-JP" altLang="en-US" smtClean="0"/>
              <a:t>29</a:t>
            </a:fld>
            <a:endParaRPr kumimoji="1" lang="ja-JP" altLang="en-US" dirty="0"/>
          </a:p>
        </p:txBody>
      </p:sp>
      <p:sp>
        <p:nvSpPr>
          <p:cNvPr id="3" name="正方形/長方形 2"/>
          <p:cNvSpPr/>
          <p:nvPr/>
        </p:nvSpPr>
        <p:spPr>
          <a:xfrm>
            <a:off x="360000" y="720000"/>
            <a:ext cx="11520000" cy="923330"/>
          </a:xfrm>
          <a:prstGeom prst="rect">
            <a:avLst/>
          </a:prstGeom>
          <a:ln cmpd="sng">
            <a:solidFill>
              <a:schemeClr val="tx1"/>
            </a:solidFill>
          </a:ln>
        </p:spPr>
        <p:txBody>
          <a:bodyPr wrap="square">
            <a:spAutoFit/>
          </a:bodyPr>
          <a:lstStyle/>
          <a:p>
            <a:pPr marL="274638" indent="-274638"/>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大阪府の住宅数は、令和</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年では約</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493</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万戸となり、前回調査の平成</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年に比べ、約</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25</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5.3%</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）増加している。</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空家数は、年々増加しているが、令和</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年では、空家数約</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70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万戸、空家率が</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14.2%</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となり、平成</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年に比べるとほぼ横ばいである。</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テキスト ボックス 30">
            <a:extLst>
              <a:ext uri="{FF2B5EF4-FFF2-40B4-BE49-F238E27FC236}">
                <a16:creationId xmlns:a16="http://schemas.microsoft.com/office/drawing/2014/main" id="{545A8518-7861-4801-9B88-928E3F9E5CDD}"/>
              </a:ext>
            </a:extLst>
          </p:cNvPr>
          <p:cNvSpPr txBox="1"/>
          <p:nvPr/>
        </p:nvSpPr>
        <p:spPr>
          <a:xfrm>
            <a:off x="7253409" y="650252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各年「住宅・土地統計調査」（総務省統計局）より大阪府作成</a:t>
            </a:r>
          </a:p>
        </p:txBody>
      </p:sp>
      <p:sp>
        <p:nvSpPr>
          <p:cNvPr id="32" name="テキスト ボックス 31">
            <a:extLst>
              <a:ext uri="{FF2B5EF4-FFF2-40B4-BE49-F238E27FC236}">
                <a16:creationId xmlns:a16="http://schemas.microsoft.com/office/drawing/2014/main" id="{A0AC7E09-FF17-43EF-B16F-62B594F35491}"/>
              </a:ext>
            </a:extLst>
          </p:cNvPr>
          <p:cNvSpPr txBox="1"/>
          <p:nvPr/>
        </p:nvSpPr>
        <p:spPr>
          <a:xfrm>
            <a:off x="10060784" y="120632"/>
            <a:ext cx="1792940" cy="257369"/>
          </a:xfrm>
          <a:prstGeom prst="rect">
            <a:avLst/>
          </a:prstGeom>
          <a:noFill/>
          <a:ln>
            <a:solidFill>
              <a:schemeClr val="tx1"/>
            </a:solidFill>
            <a:prstDash val="sysDash"/>
          </a:ln>
        </p:spPr>
        <p:txBody>
          <a:bodyPr wrap="square" tIns="72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再掲</a:t>
            </a:r>
            <a:endParaRPr lang="ja-JP" altLang="en-US" sz="1200" dirty="0">
              <a:latin typeface="メイリオ" panose="020B0604030504040204" pitchFamily="50" charset="-128"/>
              <a:ea typeface="メイリオ" panose="020B0604030504040204" pitchFamily="50" charset="-128"/>
            </a:endParaRPr>
          </a:p>
        </p:txBody>
      </p:sp>
      <p:pic>
        <p:nvPicPr>
          <p:cNvPr id="6" name="図 5">
            <a:extLst>
              <a:ext uri="{FF2B5EF4-FFF2-40B4-BE49-F238E27FC236}">
                <a16:creationId xmlns:a16="http://schemas.microsoft.com/office/drawing/2014/main" id="{86AECE68-CDF2-41BF-B904-8D4F35BBCE2B}"/>
              </a:ext>
            </a:extLst>
          </p:cNvPr>
          <p:cNvPicPr>
            <a:picLocks noChangeAspect="1"/>
          </p:cNvPicPr>
          <p:nvPr/>
        </p:nvPicPr>
        <p:blipFill>
          <a:blip r:embed="rId3"/>
          <a:stretch>
            <a:fillRect/>
          </a:stretch>
        </p:blipFill>
        <p:spPr>
          <a:xfrm>
            <a:off x="424144" y="2070609"/>
            <a:ext cx="11528535" cy="4133446"/>
          </a:xfrm>
          <a:prstGeom prst="rect">
            <a:avLst/>
          </a:prstGeom>
        </p:spPr>
      </p:pic>
    </p:spTree>
    <p:extLst>
      <p:ext uri="{BB962C8B-B14F-4D97-AF65-F5344CB8AC3E}">
        <p14:creationId xmlns:p14="http://schemas.microsoft.com/office/powerpoint/2010/main" val="28307814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2996952"/>
            <a:ext cx="12192000" cy="792088"/>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r>
              <a:rPr lang="ja-JP" altLang="en-US" sz="2400" b="1" dirty="0">
                <a:solidFill>
                  <a:srgbClr val="000000"/>
                </a:solidFill>
                <a:latin typeface="UD デジタル 教科書体 NP-R" panose="02020400000000000000" pitchFamily="18" charset="-128"/>
                <a:ea typeface="UD デジタル 教科書体 NP-R" panose="02020400000000000000" pitchFamily="18" charset="-128"/>
                <a:cs typeface="Meiryo UI" panose="020B0604030504040204" pitchFamily="50" charset="-128"/>
              </a:rPr>
              <a:t>（</a:t>
            </a:r>
            <a:r>
              <a:rPr lang="en-US" altLang="ja-JP" sz="2400" b="1" dirty="0">
                <a:solidFill>
                  <a:srgbClr val="000000"/>
                </a:solidFill>
                <a:latin typeface="UD デジタル 教科書体 NP-R" panose="02020400000000000000" pitchFamily="18" charset="-128"/>
                <a:ea typeface="UD デジタル 教科書体 NP-R" panose="02020400000000000000" pitchFamily="18" charset="-128"/>
                <a:cs typeface="Meiryo UI" panose="020B0604030504040204" pitchFamily="50" charset="-128"/>
              </a:rPr>
              <a:t>1</a:t>
            </a:r>
            <a:r>
              <a:rPr lang="ja-JP" altLang="en-US" sz="2400" b="1" dirty="0">
                <a:solidFill>
                  <a:srgbClr val="000000"/>
                </a:solidFill>
                <a:latin typeface="UD デジタル 教科書体 NP-R" panose="02020400000000000000" pitchFamily="18" charset="-128"/>
                <a:ea typeface="UD デジタル 教科書体 NP-R" panose="02020400000000000000" pitchFamily="18" charset="-128"/>
                <a:cs typeface="Meiryo UI" panose="020B0604030504040204" pitchFamily="50" charset="-128"/>
              </a:rPr>
              <a:t>）人口動態</a:t>
            </a:r>
            <a:endParaRPr lang="en-US" altLang="ja-JP" sz="2400" b="1" dirty="0">
              <a:solidFill>
                <a:srgbClr val="000000"/>
              </a:solidFill>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p:txBody>
      </p:sp>
      <p:sp>
        <p:nvSpPr>
          <p:cNvPr id="4" name="スライド番号プレースホルダー 1">
            <a:extLst>
              <a:ext uri="{FF2B5EF4-FFF2-40B4-BE49-F238E27FC236}">
                <a16:creationId xmlns:a16="http://schemas.microsoft.com/office/drawing/2014/main" id="{8DA9BCB4-67A3-4F8C-A039-93601AE8ADFB}"/>
              </a:ext>
            </a:extLst>
          </p:cNvPr>
          <p:cNvSpPr>
            <a:spLocks noGrp="1"/>
          </p:cNvSpPr>
          <p:nvPr>
            <p:ph type="sldNum" sz="quarter" idx="12"/>
          </p:nvPr>
        </p:nvSpPr>
        <p:spPr>
          <a:xfrm>
            <a:off x="9421015" y="6487200"/>
            <a:ext cx="2743200" cy="365125"/>
          </a:xfrm>
        </p:spPr>
        <p:txBody>
          <a:bodyPr/>
          <a:lstStyle/>
          <a:p>
            <a:pPr>
              <a:defRPr/>
            </a:pPr>
            <a:fld id="{4C4AE124-F07C-4949-85EC-055B3F0DE189}" type="slidenum">
              <a:rPr lang="en-US" altLang="ja-JP" smtClean="0"/>
              <a:pPr>
                <a:defRPr/>
              </a:pPr>
              <a:t>3</a:t>
            </a:fld>
            <a:endParaRPr lang="en-US" altLang="ja-JP" dirty="0"/>
          </a:p>
        </p:txBody>
      </p:sp>
    </p:spTree>
    <p:extLst>
      <p:ext uri="{BB962C8B-B14F-4D97-AF65-F5344CB8AC3E}">
        <p14:creationId xmlns:p14="http://schemas.microsoft.com/office/powerpoint/2010/main" val="6490051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4AB6E8B0-C4A3-4BDE-817D-8A215B191040}"/>
              </a:ext>
            </a:extLst>
          </p:cNvPr>
          <p:cNvPicPr>
            <a:picLocks noChangeAspect="1"/>
          </p:cNvPicPr>
          <p:nvPr/>
        </p:nvPicPr>
        <p:blipFill>
          <a:blip r:embed="rId3"/>
          <a:stretch>
            <a:fillRect/>
          </a:stretch>
        </p:blipFill>
        <p:spPr>
          <a:xfrm>
            <a:off x="1144367" y="1804883"/>
            <a:ext cx="10022693" cy="4828450"/>
          </a:xfrm>
          <a:prstGeom prst="rect">
            <a:avLst/>
          </a:prstGeom>
        </p:spPr>
      </p:pic>
      <p:sp>
        <p:nvSpPr>
          <p:cNvPr id="3" name="正方形/長方形 2"/>
          <p:cNvSpPr/>
          <p:nvPr/>
        </p:nvSpPr>
        <p:spPr>
          <a:xfrm>
            <a:off x="360000" y="720000"/>
            <a:ext cx="11520000" cy="1052211"/>
          </a:xfrm>
          <a:prstGeom prst="rect">
            <a:avLst/>
          </a:prstGeom>
          <a:ln cmpd="sng">
            <a:solidFill>
              <a:schemeClr val="tx1"/>
            </a:solidFill>
          </a:ln>
        </p:spPr>
        <p:txBody>
          <a:bodyPr wrap="square">
            <a:spAutoFit/>
          </a:bodyPr>
          <a:lstStyle/>
          <a:p>
            <a:pPr marL="274638" indent="-274638">
              <a:lnSpc>
                <a:spcPct val="120000"/>
              </a:lnSpc>
            </a:pP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空家数は、この</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年で約</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1.16</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倍</a:t>
            </a:r>
            <a:r>
              <a:rPr lang="ja-JP" altLang="en-US" spc="-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pc="-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603→702</a:t>
            </a:r>
            <a:r>
              <a:rPr lang="ja-JP" altLang="en-US" spc="-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千戸）</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に増加しており、「賃貸用又は売却用の住宅」（</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466</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千戸）等を除いた「賃貸・売却用や二次的住宅（別荘など）を除く空き家」（</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227</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千戸）はこの</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年で約</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1.76</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倍</a:t>
            </a:r>
            <a:r>
              <a:rPr lang="ja-JP" altLang="en-US" spc="-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pc="-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129→227</a:t>
            </a:r>
            <a:r>
              <a:rPr lang="ja-JP" altLang="en-US" spc="-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千戸）</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に増加している。</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833FE7AF-5A68-056B-D60D-A0E9002D1427}"/>
              </a:ext>
            </a:extLst>
          </p:cNvPr>
          <p:cNvSpPr>
            <a:spLocks noGrp="1"/>
          </p:cNvSpPr>
          <p:nvPr>
            <p:ph type="sldNum" sz="quarter" idx="12"/>
          </p:nvPr>
        </p:nvSpPr>
        <p:spPr>
          <a:xfrm>
            <a:off x="9448800" y="6486784"/>
            <a:ext cx="2743200" cy="365125"/>
          </a:xfrm>
        </p:spPr>
        <p:txBody>
          <a:bodyPr/>
          <a:lstStyle/>
          <a:p>
            <a:fld id="{939419F8-C6ED-4129-B08A-7AC8488EBEA0}" type="slidenum">
              <a:rPr kumimoji="1" lang="ja-JP" altLang="en-US" smtClean="0"/>
              <a:t>30</a:t>
            </a:fld>
            <a:endParaRPr kumimoji="1" lang="ja-JP" altLang="en-US" dirty="0"/>
          </a:p>
        </p:txBody>
      </p:sp>
      <p:sp>
        <p:nvSpPr>
          <p:cNvPr id="11" name="テキスト ボックス 10">
            <a:extLst>
              <a:ext uri="{FF2B5EF4-FFF2-40B4-BE49-F238E27FC236}">
                <a16:creationId xmlns:a16="http://schemas.microsoft.com/office/drawing/2014/main" id="{4D0F9674-A8EA-1DD7-47AA-8875C334D2DC}"/>
              </a:ext>
            </a:extLst>
          </p:cNvPr>
          <p:cNvSpPr txBox="1"/>
          <p:nvPr/>
        </p:nvSpPr>
        <p:spPr>
          <a:xfrm>
            <a:off x="10450573" y="1820438"/>
            <a:ext cx="1002184" cy="276999"/>
          </a:xfrm>
          <a:prstGeom prst="rect">
            <a:avLst/>
          </a:prstGeom>
          <a:noFill/>
        </p:spPr>
        <p:txBody>
          <a:bodyPr wrap="square" rtlCol="0">
            <a:spAutoFit/>
          </a:bodyPr>
          <a:lstStyle/>
          <a:p>
            <a:pPr algn="ctr"/>
            <a:r>
              <a:rPr lang="ja-JP" altLang="en-US" sz="1200" dirty="0">
                <a:latin typeface="+mn-ea"/>
              </a:rPr>
              <a:t>（％）</a:t>
            </a:r>
          </a:p>
        </p:txBody>
      </p:sp>
      <p:sp>
        <p:nvSpPr>
          <p:cNvPr id="17" name="テキスト ボックス 16">
            <a:extLst>
              <a:ext uri="{FF2B5EF4-FFF2-40B4-BE49-F238E27FC236}">
                <a16:creationId xmlns:a16="http://schemas.microsoft.com/office/drawing/2014/main" id="{066B62A7-D0AD-1636-2274-E155C2D38C4F}"/>
              </a:ext>
            </a:extLst>
          </p:cNvPr>
          <p:cNvSpPr txBox="1"/>
          <p:nvPr/>
        </p:nvSpPr>
        <p:spPr>
          <a:xfrm>
            <a:off x="817205" y="1760228"/>
            <a:ext cx="1002184" cy="276999"/>
          </a:xfrm>
          <a:prstGeom prst="rect">
            <a:avLst/>
          </a:prstGeom>
          <a:noFill/>
        </p:spPr>
        <p:txBody>
          <a:bodyPr wrap="square" rtlCol="0">
            <a:spAutoFit/>
          </a:bodyPr>
          <a:lstStyle/>
          <a:p>
            <a:pPr algn="ctr"/>
            <a:r>
              <a:rPr lang="ja-JP" altLang="en-US" sz="1200" dirty="0">
                <a:latin typeface="+mn-ea"/>
              </a:rPr>
              <a:t>（千戸）</a:t>
            </a:r>
          </a:p>
        </p:txBody>
      </p:sp>
      <p:sp>
        <p:nvSpPr>
          <p:cNvPr id="20" name="テキスト ボックス 19">
            <a:extLst>
              <a:ext uri="{FF2B5EF4-FFF2-40B4-BE49-F238E27FC236}">
                <a16:creationId xmlns:a16="http://schemas.microsoft.com/office/drawing/2014/main" id="{F1A3BF17-6D44-089B-E7EC-2CF2EB74832A}"/>
              </a:ext>
            </a:extLst>
          </p:cNvPr>
          <p:cNvSpPr txBox="1"/>
          <p:nvPr/>
        </p:nvSpPr>
        <p:spPr>
          <a:xfrm>
            <a:off x="2316700" y="4036224"/>
            <a:ext cx="454685" cy="276999"/>
          </a:xfrm>
          <a:prstGeom prst="rect">
            <a:avLst/>
          </a:prstGeom>
          <a:solidFill>
            <a:schemeClr val="bg1"/>
          </a:solidFill>
        </p:spPr>
        <p:txBody>
          <a:bodyPr wrap="square" rtlCol="0">
            <a:spAutoFit/>
          </a:bodyPr>
          <a:lstStyle/>
          <a:p>
            <a:r>
              <a:rPr kumimoji="1" lang="en-US" altLang="ja-JP" sz="1200" b="1" u="sng" dirty="0"/>
              <a:t>369</a:t>
            </a:r>
            <a:endParaRPr kumimoji="1" lang="ja-JP" altLang="en-US" sz="1200" b="1" u="sng" dirty="0"/>
          </a:p>
        </p:txBody>
      </p:sp>
      <p:sp>
        <p:nvSpPr>
          <p:cNvPr id="21" name="テキスト ボックス 20">
            <a:extLst>
              <a:ext uri="{FF2B5EF4-FFF2-40B4-BE49-F238E27FC236}">
                <a16:creationId xmlns:a16="http://schemas.microsoft.com/office/drawing/2014/main" id="{65DDCAB8-8811-DB5F-D788-5CF175DD1451}"/>
              </a:ext>
            </a:extLst>
          </p:cNvPr>
          <p:cNvSpPr txBox="1"/>
          <p:nvPr/>
        </p:nvSpPr>
        <p:spPr>
          <a:xfrm>
            <a:off x="3612771" y="3320893"/>
            <a:ext cx="454685" cy="276999"/>
          </a:xfrm>
          <a:prstGeom prst="rect">
            <a:avLst/>
          </a:prstGeom>
          <a:solidFill>
            <a:schemeClr val="bg1"/>
          </a:solidFill>
        </p:spPr>
        <p:txBody>
          <a:bodyPr wrap="square" rtlCol="0">
            <a:spAutoFit/>
          </a:bodyPr>
          <a:lstStyle/>
          <a:p>
            <a:r>
              <a:rPr kumimoji="1" lang="en-US" altLang="ja-JP" sz="1200" b="1" u="sng" dirty="0"/>
              <a:t>501</a:t>
            </a:r>
            <a:endParaRPr kumimoji="1" lang="ja-JP" altLang="en-US" sz="1200" b="1" u="sng" dirty="0"/>
          </a:p>
        </p:txBody>
      </p:sp>
      <p:sp>
        <p:nvSpPr>
          <p:cNvPr id="24" name="テキスト ボックス 23">
            <a:extLst>
              <a:ext uri="{FF2B5EF4-FFF2-40B4-BE49-F238E27FC236}">
                <a16:creationId xmlns:a16="http://schemas.microsoft.com/office/drawing/2014/main" id="{37CF2299-88E8-A5FF-DA48-FA80E0B0E5E7}"/>
              </a:ext>
            </a:extLst>
          </p:cNvPr>
          <p:cNvSpPr txBox="1"/>
          <p:nvPr/>
        </p:nvSpPr>
        <p:spPr>
          <a:xfrm>
            <a:off x="5050555" y="2883571"/>
            <a:ext cx="454685" cy="276999"/>
          </a:xfrm>
          <a:prstGeom prst="rect">
            <a:avLst/>
          </a:prstGeom>
          <a:solidFill>
            <a:schemeClr val="bg1"/>
          </a:solidFill>
        </p:spPr>
        <p:txBody>
          <a:bodyPr wrap="square" rtlCol="0">
            <a:spAutoFit/>
          </a:bodyPr>
          <a:lstStyle/>
          <a:p>
            <a:r>
              <a:rPr kumimoji="1" lang="en-US" altLang="ja-JP" sz="1200" b="1" u="sng" dirty="0"/>
              <a:t>603</a:t>
            </a:r>
            <a:endParaRPr kumimoji="1" lang="ja-JP" altLang="en-US" sz="1200" b="1" u="sng" dirty="0"/>
          </a:p>
        </p:txBody>
      </p:sp>
      <p:sp>
        <p:nvSpPr>
          <p:cNvPr id="25" name="テキスト ボックス 24">
            <a:extLst>
              <a:ext uri="{FF2B5EF4-FFF2-40B4-BE49-F238E27FC236}">
                <a16:creationId xmlns:a16="http://schemas.microsoft.com/office/drawing/2014/main" id="{C567C4B4-49F4-043B-E5A9-30830E0394BC}"/>
              </a:ext>
            </a:extLst>
          </p:cNvPr>
          <p:cNvSpPr txBox="1"/>
          <p:nvPr/>
        </p:nvSpPr>
        <p:spPr>
          <a:xfrm>
            <a:off x="6280929" y="2745072"/>
            <a:ext cx="454685" cy="276999"/>
          </a:xfrm>
          <a:prstGeom prst="rect">
            <a:avLst/>
          </a:prstGeom>
          <a:solidFill>
            <a:schemeClr val="bg1"/>
          </a:solidFill>
        </p:spPr>
        <p:txBody>
          <a:bodyPr wrap="square" rtlCol="0">
            <a:spAutoFit/>
          </a:bodyPr>
          <a:lstStyle/>
          <a:p>
            <a:r>
              <a:rPr kumimoji="1" lang="en-US" altLang="ja-JP" sz="1200" b="1" u="sng" dirty="0"/>
              <a:t>625</a:t>
            </a:r>
            <a:endParaRPr kumimoji="1" lang="ja-JP" altLang="en-US" sz="1200" b="1" u="sng" dirty="0"/>
          </a:p>
        </p:txBody>
      </p:sp>
      <p:sp>
        <p:nvSpPr>
          <p:cNvPr id="26" name="テキスト ボックス 25">
            <a:extLst>
              <a:ext uri="{FF2B5EF4-FFF2-40B4-BE49-F238E27FC236}">
                <a16:creationId xmlns:a16="http://schemas.microsoft.com/office/drawing/2014/main" id="{76BBDF68-AA65-70F6-A44A-131E6A7659F2}"/>
              </a:ext>
            </a:extLst>
          </p:cNvPr>
          <p:cNvSpPr txBox="1"/>
          <p:nvPr/>
        </p:nvSpPr>
        <p:spPr>
          <a:xfrm>
            <a:off x="7630695" y="2560406"/>
            <a:ext cx="277770" cy="184666"/>
          </a:xfrm>
          <a:prstGeom prst="rect">
            <a:avLst/>
          </a:prstGeom>
          <a:solidFill>
            <a:schemeClr val="bg1"/>
          </a:solidFill>
        </p:spPr>
        <p:txBody>
          <a:bodyPr wrap="square" lIns="0" tIns="0" rIns="0" bIns="0" rtlCol="0">
            <a:spAutoFit/>
          </a:bodyPr>
          <a:lstStyle>
            <a:defPPr>
              <a:defRPr lang="ja-JP"/>
            </a:defPPr>
            <a:lvl1pPr>
              <a:defRPr sz="1200" b="1" u="sng"/>
            </a:lvl1pPr>
          </a:lstStyle>
          <a:p>
            <a:r>
              <a:rPr lang="en-US" altLang="ja-JP" dirty="0"/>
              <a:t>679</a:t>
            </a:r>
            <a:endParaRPr lang="ja-JP" altLang="en-US" dirty="0"/>
          </a:p>
        </p:txBody>
      </p:sp>
      <p:sp>
        <p:nvSpPr>
          <p:cNvPr id="27" name="テキスト ボックス 26">
            <a:extLst>
              <a:ext uri="{FF2B5EF4-FFF2-40B4-BE49-F238E27FC236}">
                <a16:creationId xmlns:a16="http://schemas.microsoft.com/office/drawing/2014/main" id="{17A16D53-C173-B694-A24A-62B97C0E6A4C}"/>
              </a:ext>
            </a:extLst>
          </p:cNvPr>
          <p:cNvSpPr txBox="1"/>
          <p:nvPr/>
        </p:nvSpPr>
        <p:spPr>
          <a:xfrm>
            <a:off x="9030888" y="2490945"/>
            <a:ext cx="277769" cy="184666"/>
          </a:xfrm>
          <a:prstGeom prst="rect">
            <a:avLst/>
          </a:prstGeom>
          <a:solidFill>
            <a:schemeClr val="bg1"/>
          </a:solidFill>
        </p:spPr>
        <p:txBody>
          <a:bodyPr wrap="square" lIns="0" tIns="0" rIns="0" bIns="0" rtlCol="0">
            <a:spAutoFit/>
          </a:bodyPr>
          <a:lstStyle/>
          <a:p>
            <a:r>
              <a:rPr kumimoji="1" lang="en-US" altLang="ja-JP" sz="1200" b="1" u="sng" dirty="0"/>
              <a:t>709</a:t>
            </a:r>
            <a:endParaRPr kumimoji="1" lang="ja-JP" altLang="en-US" sz="1200" b="1" u="sng" dirty="0"/>
          </a:p>
        </p:txBody>
      </p:sp>
      <p:sp>
        <p:nvSpPr>
          <p:cNvPr id="28" name="テキスト ボックス 27">
            <a:extLst>
              <a:ext uri="{FF2B5EF4-FFF2-40B4-BE49-F238E27FC236}">
                <a16:creationId xmlns:a16="http://schemas.microsoft.com/office/drawing/2014/main" id="{7ADC8A81-066E-6612-4EFA-553675F166F3}"/>
              </a:ext>
            </a:extLst>
          </p:cNvPr>
          <p:cNvSpPr txBox="1"/>
          <p:nvPr/>
        </p:nvSpPr>
        <p:spPr>
          <a:xfrm>
            <a:off x="10311688" y="2449455"/>
            <a:ext cx="277769" cy="184666"/>
          </a:xfrm>
          <a:prstGeom prst="rect">
            <a:avLst/>
          </a:prstGeom>
          <a:solidFill>
            <a:schemeClr val="bg1"/>
          </a:solidFill>
        </p:spPr>
        <p:txBody>
          <a:bodyPr wrap="square" lIns="0" tIns="0" rIns="0" bIns="0" rtlCol="0">
            <a:spAutoFit/>
          </a:bodyPr>
          <a:lstStyle>
            <a:defPPr>
              <a:defRPr lang="ja-JP"/>
            </a:defPPr>
            <a:lvl1pPr>
              <a:defRPr sz="1200" b="1" u="sng"/>
            </a:lvl1pPr>
          </a:lstStyle>
          <a:p>
            <a:r>
              <a:rPr lang="en-US" altLang="ja-JP" dirty="0"/>
              <a:t>702</a:t>
            </a:r>
            <a:endParaRPr lang="ja-JP" altLang="en-US" dirty="0"/>
          </a:p>
        </p:txBody>
      </p:sp>
      <p:sp>
        <p:nvSpPr>
          <p:cNvPr id="19" name="正方形/長方形 18">
            <a:extLst>
              <a:ext uri="{FF2B5EF4-FFF2-40B4-BE49-F238E27FC236}">
                <a16:creationId xmlns:a16="http://schemas.microsoft.com/office/drawing/2014/main" id="{57DD9C32-156C-4442-932F-CCDAE509E22C}"/>
              </a:ext>
            </a:extLst>
          </p:cNvPr>
          <p:cNvSpPr/>
          <p:nvPr/>
        </p:nvSpPr>
        <p:spPr>
          <a:xfrm>
            <a:off x="10263217" y="6310730"/>
            <a:ext cx="652480" cy="3025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ja-JP" altLang="en-US" sz="800" dirty="0">
                <a:solidFill>
                  <a:schemeClr val="tx1"/>
                </a:solidFill>
                <a:latin typeface="Meiryo UI" panose="020B0604030504040204" pitchFamily="50" charset="-128"/>
                <a:ea typeface="Meiryo UI" panose="020B0604030504040204" pitchFamily="50" charset="-128"/>
              </a:rPr>
              <a:t>（年）</a:t>
            </a:r>
            <a:endParaRPr lang="ja-JP" sz="800" dirty="0">
              <a:solidFill>
                <a:schemeClr val="tx1"/>
              </a:solidFill>
              <a:latin typeface="Meiryo UI" panose="020B0604030504040204" pitchFamily="50" charset="-128"/>
              <a:ea typeface="Meiryo UI" panose="020B0604030504040204" pitchFamily="50" charset="-128"/>
            </a:endParaRPr>
          </a:p>
        </p:txBody>
      </p:sp>
      <p:sp>
        <p:nvSpPr>
          <p:cNvPr id="22" name="正方形/長方形 21">
            <a:extLst>
              <a:ext uri="{FF2B5EF4-FFF2-40B4-BE49-F238E27FC236}">
                <a16:creationId xmlns:a16="http://schemas.microsoft.com/office/drawing/2014/main" id="{B75366C4-2E6A-4EAB-9CAE-BD261690121D}"/>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３</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４　大阪府の空家の種類別内訳の推移</a:t>
            </a:r>
            <a:endPar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23" name="テキスト ボックス 22">
            <a:extLst>
              <a:ext uri="{FF2B5EF4-FFF2-40B4-BE49-F238E27FC236}">
                <a16:creationId xmlns:a16="http://schemas.microsoft.com/office/drawing/2014/main" id="{48593F55-D0D4-49AC-9660-7FDE39B006E4}"/>
              </a:ext>
            </a:extLst>
          </p:cNvPr>
          <p:cNvSpPr txBox="1"/>
          <p:nvPr/>
        </p:nvSpPr>
        <p:spPr>
          <a:xfrm>
            <a:off x="7253409" y="650252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各年「住宅・土地統計調査」（総務省統計局）より大阪府作成</a:t>
            </a:r>
          </a:p>
        </p:txBody>
      </p:sp>
      <p:sp>
        <p:nvSpPr>
          <p:cNvPr id="18" name="テキスト ボックス 17">
            <a:extLst>
              <a:ext uri="{FF2B5EF4-FFF2-40B4-BE49-F238E27FC236}">
                <a16:creationId xmlns:a16="http://schemas.microsoft.com/office/drawing/2014/main" id="{C86D3083-2008-420D-8B3C-E33E6B75C5F0}"/>
              </a:ext>
            </a:extLst>
          </p:cNvPr>
          <p:cNvSpPr txBox="1"/>
          <p:nvPr/>
        </p:nvSpPr>
        <p:spPr>
          <a:xfrm>
            <a:off x="10060784" y="120632"/>
            <a:ext cx="1792940" cy="257369"/>
          </a:xfrm>
          <a:prstGeom prst="rect">
            <a:avLst/>
          </a:prstGeom>
          <a:noFill/>
          <a:ln>
            <a:solidFill>
              <a:schemeClr val="tx1"/>
            </a:solidFill>
            <a:prstDash val="sysDash"/>
          </a:ln>
        </p:spPr>
        <p:txBody>
          <a:bodyPr wrap="square" tIns="72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再掲</a:t>
            </a:r>
            <a:endParaRPr lang="ja-JP" altLang="en-US" sz="12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9370648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3F1A81BB-59F6-4CA3-BF17-94A0AA3D2A4F}"/>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３</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５　大阪府内の分譲マンションのストック数推計</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6" name="テキスト ボックス 9"/>
          <p:cNvSpPr txBox="1"/>
          <p:nvPr/>
        </p:nvSpPr>
        <p:spPr>
          <a:xfrm>
            <a:off x="360000" y="720000"/>
            <a:ext cx="11520000" cy="369332"/>
          </a:xfrm>
          <a:prstGeom prst="rect">
            <a:avLst/>
          </a:prstGeom>
          <a:no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273050" indent="-273050"/>
            <a:r>
              <a:rPr lang="ja-JP" altLang="en-US" sz="1800" dirty="0">
                <a:latin typeface="Meiryo UI" panose="020B0604030504040204" pitchFamily="50" charset="-128"/>
                <a:ea typeface="Meiryo UI" panose="020B0604030504040204" pitchFamily="50" charset="-128"/>
                <a:cs typeface="Meiryo UI" panose="020B0604030504040204" pitchFamily="50" charset="-128"/>
              </a:rPr>
              <a:t>・　大阪府内の分譲マンションストック数は、令和</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6</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年度末で</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83.1</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万戸と増加し続けている。</a:t>
            </a:r>
          </a:p>
        </p:txBody>
      </p:sp>
      <p:sp>
        <p:nvSpPr>
          <p:cNvPr id="7" name="テキスト ボックス 3"/>
          <p:cNvSpPr txBox="1"/>
          <p:nvPr/>
        </p:nvSpPr>
        <p:spPr>
          <a:xfrm>
            <a:off x="669525" y="6064907"/>
            <a:ext cx="7553290" cy="43268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rtl="0" eaLnBrk="1" fontAlgn="auto" latinLnBrk="0" hangingPunct="1">
              <a:spcBef>
                <a:spcPts val="0"/>
              </a:spcBef>
              <a:spcAft>
                <a:spcPts val="0"/>
              </a:spcAft>
              <a:buClrTx/>
              <a:buSzTx/>
              <a:buFontTx/>
              <a:buNone/>
              <a:tabLst/>
              <a:defRPr/>
            </a:pPr>
            <a:r>
              <a:rPr kumimoji="1" lang="ja-JP" altLang="en-US" sz="8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a:rPr>
              <a:t>注１ 新規供給戸数は、建築物着工統計等を基に推計した</a:t>
            </a:r>
          </a:p>
          <a:p>
            <a:pPr marR="0" lvl="0" indent="95250" algn="just" defTabSz="914400" rtl="0" eaLnBrk="1" fontAlgn="auto" latinLnBrk="0" hangingPunct="1">
              <a:spcBef>
                <a:spcPts val="0"/>
              </a:spcBef>
              <a:spcAft>
                <a:spcPts val="0"/>
              </a:spcAft>
              <a:buClrTx/>
              <a:buSzTx/>
              <a:buFontTx/>
              <a:buNone/>
              <a:tabLst/>
              <a:defRPr/>
            </a:pPr>
            <a:r>
              <a:rPr kumimoji="1" lang="ja-JP" altLang="en-US" sz="8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a:rPr>
              <a:t>２ ストック戸数は、新規供給戸数の累計等を基に、各年末時点の戸数を推計した</a:t>
            </a:r>
          </a:p>
          <a:p>
            <a:pPr marR="0" lvl="0" indent="95250" algn="just" defTabSz="914400" rtl="0" eaLnBrk="1" fontAlgn="auto" latinLnBrk="0" hangingPunct="1">
              <a:spcBef>
                <a:spcPts val="0"/>
              </a:spcBef>
              <a:spcAft>
                <a:spcPts val="0"/>
              </a:spcAft>
              <a:buClrTx/>
              <a:buSzTx/>
              <a:buFontTx/>
              <a:buNone/>
              <a:tabLst/>
              <a:defRPr/>
            </a:pPr>
            <a:r>
              <a:rPr kumimoji="1" lang="ja-JP" altLang="en-US" sz="8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a:rPr>
              <a:t>３ ここでいうマンションとは、中高層（</a:t>
            </a:r>
            <a:r>
              <a:rPr kumimoji="1" lang="en-US" altLang="ja-JP" sz="8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a:rPr>
              <a:t>3</a:t>
            </a:r>
            <a:r>
              <a:rPr kumimoji="1" lang="ja-JP" altLang="en-US" sz="8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a:rPr>
              <a:t>階建て以上）･分譲･共同建てで、鉄筋コンクリート、鉄骨鉄筋コンクリート又は鉄骨造の住宅をいう</a:t>
            </a:r>
          </a:p>
          <a:p>
            <a:pPr algn="just"/>
            <a:r>
              <a:rPr lang="en-US" sz="800" kern="100" dirty="0">
                <a:solidFill>
                  <a:schemeClr val="tx1"/>
                </a:solidFill>
                <a:ea typeface="ＭＳ 明朝"/>
                <a:cs typeface="Times New Roman"/>
              </a:rPr>
              <a:t> </a:t>
            </a:r>
            <a:endParaRPr lang="ja-JP" altLang="en-US" sz="1050" kern="100" dirty="0">
              <a:solidFill>
                <a:schemeClr val="tx1"/>
              </a:solidFill>
              <a:ea typeface="ＭＳ 明朝"/>
              <a:cs typeface="Times New Roman"/>
            </a:endParaRPr>
          </a:p>
        </p:txBody>
      </p:sp>
      <p:sp>
        <p:nvSpPr>
          <p:cNvPr id="8" name="正方形/長方形 7">
            <a:extLst>
              <a:ext uri="{FF2B5EF4-FFF2-40B4-BE49-F238E27FC236}">
                <a16:creationId xmlns:a16="http://schemas.microsoft.com/office/drawing/2014/main" id="{357C7C5C-F6B6-45C8-A55D-7C3DB584E3C2}"/>
              </a:ext>
            </a:extLst>
          </p:cNvPr>
          <p:cNvSpPr/>
          <p:nvPr/>
        </p:nvSpPr>
        <p:spPr>
          <a:xfrm>
            <a:off x="10820400" y="5734997"/>
            <a:ext cx="652480" cy="3025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ja-JP" altLang="en-US" sz="800" dirty="0">
                <a:solidFill>
                  <a:schemeClr val="tx1"/>
                </a:solidFill>
                <a:latin typeface="Meiryo UI" panose="020B0604030504040204" pitchFamily="50" charset="-128"/>
                <a:ea typeface="Meiryo UI" panose="020B0604030504040204" pitchFamily="50" charset="-128"/>
              </a:rPr>
              <a:t>（年度）</a:t>
            </a:r>
            <a:endParaRPr lang="ja-JP" sz="800" dirty="0">
              <a:solidFill>
                <a:schemeClr val="tx1"/>
              </a:solidFill>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F75DB048-1757-414A-8188-F57DFEF565C3}"/>
              </a:ext>
            </a:extLst>
          </p:cNvPr>
          <p:cNvSpPr txBox="1"/>
          <p:nvPr/>
        </p:nvSpPr>
        <p:spPr>
          <a:xfrm>
            <a:off x="6878367" y="6502528"/>
            <a:ext cx="5001634" cy="253916"/>
          </a:xfrm>
          <a:prstGeom prst="rect">
            <a:avLst/>
          </a:prstGeom>
          <a:noFill/>
        </p:spPr>
        <p:txBody>
          <a:bodyPr wrap="square" rtlCol="0">
            <a:spAutoFit/>
          </a:bodyPr>
          <a:lstStyle/>
          <a:p>
            <a:pPr algn="r" fontAlgn="base">
              <a:spcBef>
                <a:spcPct val="50000"/>
              </a:spcBef>
              <a:spcAft>
                <a:spcPct val="0"/>
              </a:spcAft>
            </a:pPr>
            <a:r>
              <a:rPr lang="ja-JP" altLang="en-US" sz="1050" dirty="0">
                <a:latin typeface="メイリオ" panose="020B0604030504040204" pitchFamily="50" charset="-128"/>
                <a:ea typeface="メイリオ" panose="020B0604030504040204" pitchFamily="50" charset="-128"/>
              </a:rPr>
              <a:t>各年「建築物着工統計」及び「住宅着工統計」（国土交通省）</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を基に大阪府作成</a:t>
            </a:r>
          </a:p>
        </p:txBody>
      </p:sp>
      <p:sp>
        <p:nvSpPr>
          <p:cNvPr id="12" name="Rectangle 4">
            <a:extLst>
              <a:ext uri="{FF2B5EF4-FFF2-40B4-BE49-F238E27FC236}">
                <a16:creationId xmlns:a16="http://schemas.microsoft.com/office/drawing/2014/main" id="{5750FC2D-2E7F-40B7-8853-CE3F9AE9EA10}"/>
              </a:ext>
            </a:extLst>
          </p:cNvPr>
          <p:cNvSpPr>
            <a:spLocks noChangeArrowheads="1"/>
          </p:cNvSpPr>
          <p:nvPr/>
        </p:nvSpPr>
        <p:spPr bwMode="auto">
          <a:xfrm>
            <a:off x="10334441" y="1249842"/>
            <a:ext cx="971918" cy="339454"/>
          </a:xfrm>
          <a:prstGeom prst="rect">
            <a:avLst/>
          </a:prstGeom>
          <a:solidFill>
            <a:srgbClr val="FF0000"/>
          </a:solidFill>
          <a:ln w="9525">
            <a:solidFill>
              <a:srgbClr val="FF0000"/>
            </a:solidFill>
            <a:miter lim="800000"/>
            <a:headEnd/>
            <a:tailEnd/>
          </a:ln>
        </p:spPr>
        <p:txBody>
          <a:bodyPr wrap="square" lIns="45720" tIns="2286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1000" b="1" dirty="0">
                <a:solidFill>
                  <a:schemeClr val="bg1"/>
                </a:solidFill>
                <a:latin typeface="メイリオ" panose="020B0604030504040204" pitchFamily="50" charset="-128"/>
                <a:ea typeface="メイリオ" panose="020B0604030504040204" pitchFamily="50" charset="-128"/>
              </a:rPr>
              <a:t>令和</a:t>
            </a:r>
            <a:r>
              <a:rPr lang="en-US" altLang="ja-JP" sz="1000" b="1" dirty="0">
                <a:solidFill>
                  <a:schemeClr val="bg1"/>
                </a:solidFill>
                <a:latin typeface="メイリオ" panose="020B0604030504040204" pitchFamily="50" charset="-128"/>
                <a:ea typeface="メイリオ" panose="020B0604030504040204" pitchFamily="50" charset="-128"/>
              </a:rPr>
              <a:t>6</a:t>
            </a:r>
            <a:r>
              <a:rPr lang="ja-JP" altLang="en-US" sz="1000" b="1" dirty="0">
                <a:solidFill>
                  <a:schemeClr val="bg1"/>
                </a:solidFill>
                <a:latin typeface="メイリオ" panose="020B0604030504040204" pitchFamily="50" charset="-128"/>
                <a:ea typeface="メイリオ" panose="020B0604030504040204" pitchFamily="50" charset="-128"/>
              </a:rPr>
              <a:t>年度</a:t>
            </a:r>
            <a:endParaRPr lang="en-US" altLang="ja-JP" sz="1000" b="1" dirty="0">
              <a:solidFill>
                <a:schemeClr val="bg1"/>
              </a:solidFill>
              <a:latin typeface="メイリオ" panose="020B0604030504040204" pitchFamily="50" charset="-128"/>
              <a:ea typeface="メイリオ" panose="020B0604030504040204" pitchFamily="50" charset="-128"/>
            </a:endParaRPr>
          </a:p>
          <a:p>
            <a:pPr algn="ctr" rtl="0">
              <a:defRPr sz="1000"/>
            </a:pPr>
            <a:r>
              <a:rPr lang="en-US" altLang="ja-JP" sz="1000" b="1" dirty="0">
                <a:solidFill>
                  <a:schemeClr val="bg1"/>
                </a:solidFill>
                <a:latin typeface="メイリオ" panose="020B0604030504040204" pitchFamily="50" charset="-128"/>
                <a:ea typeface="メイリオ" panose="020B0604030504040204" pitchFamily="50" charset="-128"/>
              </a:rPr>
              <a:t>83.1</a:t>
            </a:r>
            <a:r>
              <a:rPr lang="ja-JP" altLang="en-US" sz="1000" b="1" dirty="0">
                <a:solidFill>
                  <a:schemeClr val="bg1"/>
                </a:solidFill>
                <a:latin typeface="メイリオ" panose="020B0604030504040204" pitchFamily="50" charset="-128"/>
                <a:ea typeface="メイリオ" panose="020B0604030504040204" pitchFamily="50" charset="-128"/>
              </a:rPr>
              <a:t>万戸</a:t>
            </a:r>
            <a:endParaRPr lang="ja-JP" altLang="en-US" sz="1000" b="1" i="0" u="none" strike="noStrike" baseline="0" dirty="0">
              <a:solidFill>
                <a:schemeClr val="bg1"/>
              </a:solidFill>
              <a:latin typeface="メイリオ" panose="020B0604030504040204" pitchFamily="50" charset="-128"/>
              <a:ea typeface="メイリオ" panose="020B0604030504040204" pitchFamily="50" charset="-128"/>
            </a:endParaRPr>
          </a:p>
        </p:txBody>
      </p:sp>
      <p:sp>
        <p:nvSpPr>
          <p:cNvPr id="14" name="スライド番号プレースホルダー 1">
            <a:extLst>
              <a:ext uri="{FF2B5EF4-FFF2-40B4-BE49-F238E27FC236}">
                <a16:creationId xmlns:a16="http://schemas.microsoft.com/office/drawing/2014/main" id="{50FB6C5A-1BA1-4EEE-B730-66FD64E8D61B}"/>
              </a:ext>
            </a:extLst>
          </p:cNvPr>
          <p:cNvSpPr>
            <a:spLocks noGrp="1"/>
          </p:cNvSpPr>
          <p:nvPr>
            <p:ph type="sldNum" sz="quarter" idx="12"/>
          </p:nvPr>
        </p:nvSpPr>
        <p:spPr>
          <a:xfrm>
            <a:off x="9448800" y="6487200"/>
            <a:ext cx="2743200" cy="365125"/>
          </a:xfrm>
        </p:spPr>
        <p:txBody>
          <a:bodyPr/>
          <a:lstStyle/>
          <a:p>
            <a:fld id="{939419F8-C6ED-4129-B08A-7AC8488EBEA0}" type="slidenum">
              <a:rPr kumimoji="1" lang="ja-JP" altLang="en-US" smtClean="0"/>
              <a:t>31</a:t>
            </a:fld>
            <a:endParaRPr kumimoji="1" lang="ja-JP" altLang="en-US" dirty="0"/>
          </a:p>
        </p:txBody>
      </p:sp>
      <p:sp>
        <p:nvSpPr>
          <p:cNvPr id="15" name="テキスト ボックス 14">
            <a:extLst>
              <a:ext uri="{FF2B5EF4-FFF2-40B4-BE49-F238E27FC236}">
                <a16:creationId xmlns:a16="http://schemas.microsoft.com/office/drawing/2014/main" id="{65700A49-E562-40F2-9E68-A7186C090ED4}"/>
              </a:ext>
            </a:extLst>
          </p:cNvPr>
          <p:cNvSpPr txBox="1"/>
          <p:nvPr/>
        </p:nvSpPr>
        <p:spPr>
          <a:xfrm>
            <a:off x="10060784" y="120632"/>
            <a:ext cx="1792940" cy="257369"/>
          </a:xfrm>
          <a:prstGeom prst="rect">
            <a:avLst/>
          </a:prstGeom>
          <a:noFill/>
          <a:ln>
            <a:solidFill>
              <a:schemeClr val="tx1"/>
            </a:solidFill>
            <a:prstDash val="sysDash"/>
          </a:ln>
        </p:spPr>
        <p:txBody>
          <a:bodyPr wrap="square" tIns="72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再掲</a:t>
            </a:r>
            <a:endParaRPr lang="ja-JP" altLang="en-US" sz="1200" dirty="0">
              <a:latin typeface="メイリオ" panose="020B0604030504040204" pitchFamily="50" charset="-128"/>
              <a:ea typeface="メイリオ" panose="020B0604030504040204" pitchFamily="50" charset="-128"/>
            </a:endParaRPr>
          </a:p>
        </p:txBody>
      </p:sp>
      <p:pic>
        <p:nvPicPr>
          <p:cNvPr id="2" name="図 1">
            <a:extLst>
              <a:ext uri="{FF2B5EF4-FFF2-40B4-BE49-F238E27FC236}">
                <a16:creationId xmlns:a16="http://schemas.microsoft.com/office/drawing/2014/main" id="{8C3BAE01-A605-4D7F-ABE2-AAC238DB38BC}"/>
              </a:ext>
            </a:extLst>
          </p:cNvPr>
          <p:cNvPicPr>
            <a:picLocks noChangeAspect="1"/>
          </p:cNvPicPr>
          <p:nvPr/>
        </p:nvPicPr>
        <p:blipFill>
          <a:blip r:embed="rId2"/>
          <a:stretch>
            <a:fillRect/>
          </a:stretch>
        </p:blipFill>
        <p:spPr>
          <a:xfrm>
            <a:off x="95411" y="1452911"/>
            <a:ext cx="11784589" cy="4584589"/>
          </a:xfrm>
          <a:prstGeom prst="rect">
            <a:avLst/>
          </a:prstGeom>
        </p:spPr>
      </p:pic>
    </p:spTree>
    <p:extLst>
      <p:ext uri="{BB962C8B-B14F-4D97-AF65-F5344CB8AC3E}">
        <p14:creationId xmlns:p14="http://schemas.microsoft.com/office/powerpoint/2010/main" val="6577768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3F5295CF-538C-429C-B624-B7192C3E31CB}"/>
              </a:ext>
            </a:extLst>
          </p:cNvPr>
          <p:cNvSpPr>
            <a:spLocks/>
          </p:cNvSpPr>
          <p:nvPr/>
        </p:nvSpPr>
        <p:spPr>
          <a:xfrm>
            <a:off x="-1200" y="0"/>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３</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- 6</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大阪府の建築費の推移</a:t>
            </a:r>
          </a:p>
        </p:txBody>
      </p:sp>
      <p:sp>
        <p:nvSpPr>
          <p:cNvPr id="22533" name="Rectangle 3"/>
          <p:cNvSpPr>
            <a:spLocks noChangeArrowheads="1"/>
          </p:cNvSpPr>
          <p:nvPr/>
        </p:nvSpPr>
        <p:spPr bwMode="auto">
          <a:xfrm>
            <a:off x="360000" y="720000"/>
            <a:ext cx="11520000" cy="432000"/>
          </a:xfrm>
          <a:prstGeom prst="rect">
            <a:avLst/>
          </a:prstGeom>
          <a:solidFill>
            <a:schemeClr val="bg1"/>
          </a:solidFill>
          <a:ln w="9525">
            <a:solidFill>
              <a:schemeClr val="tx1"/>
            </a:solidFill>
            <a:prstDash val="sysDot"/>
            <a:miter lim="800000"/>
            <a:headEnd/>
            <a:tailEnd/>
          </a:ln>
        </p:spPr>
        <p:txBody>
          <a:bodyPr wrap="squar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1800" dirty="0">
                <a:solidFill>
                  <a:schemeClr val="tx1"/>
                </a:solidFill>
                <a:latin typeface="Meiryo UI" panose="020B0604030504040204" pitchFamily="50" charset="-128"/>
                <a:ea typeface="Meiryo UI" panose="020B0604030504040204" pitchFamily="50" charset="-128"/>
              </a:rPr>
              <a:t>・ </a:t>
            </a:r>
            <a:r>
              <a:rPr lang="en-US" altLang="ja-JP" sz="1800" dirty="0">
                <a:solidFill>
                  <a:schemeClr val="tx1"/>
                </a:solidFill>
                <a:latin typeface="Meiryo UI" panose="020B0604030504040204" pitchFamily="50" charset="-128"/>
                <a:ea typeface="Meiryo UI" panose="020B0604030504040204" pitchFamily="50" charset="-128"/>
              </a:rPr>
              <a:t>2015</a:t>
            </a:r>
            <a:r>
              <a:rPr lang="ja-JP" altLang="en-US" sz="1800" dirty="0">
                <a:solidFill>
                  <a:schemeClr val="tx1"/>
                </a:solidFill>
                <a:latin typeface="Meiryo UI" panose="020B0604030504040204" pitchFamily="50" charset="-128"/>
                <a:ea typeface="Meiryo UI" panose="020B0604030504040204" pitchFamily="50" charset="-128"/>
              </a:rPr>
              <a:t>年から</a:t>
            </a:r>
            <a:r>
              <a:rPr lang="en-US" altLang="ja-JP" sz="1800" dirty="0">
                <a:solidFill>
                  <a:schemeClr val="tx1"/>
                </a:solidFill>
                <a:latin typeface="Meiryo UI" panose="020B0604030504040204" pitchFamily="50" charset="-128"/>
                <a:ea typeface="Meiryo UI" panose="020B0604030504040204" pitchFamily="50" charset="-128"/>
              </a:rPr>
              <a:t>2024</a:t>
            </a:r>
            <a:r>
              <a:rPr lang="ja-JP" altLang="en-US" sz="1800" dirty="0">
                <a:solidFill>
                  <a:schemeClr val="tx1"/>
                </a:solidFill>
                <a:latin typeface="Meiryo UI" panose="020B0604030504040204" pitchFamily="50" charset="-128"/>
                <a:ea typeface="Meiryo UI" panose="020B0604030504040204" pitchFamily="50" charset="-128"/>
              </a:rPr>
              <a:t>年にかけて、集合住宅（</a:t>
            </a:r>
            <a:r>
              <a:rPr lang="en-US" altLang="ja-JP" sz="1800" dirty="0">
                <a:solidFill>
                  <a:schemeClr val="tx1"/>
                </a:solidFill>
                <a:latin typeface="Meiryo UI" panose="020B0604030504040204" pitchFamily="50" charset="-128"/>
                <a:ea typeface="Meiryo UI" panose="020B0604030504040204" pitchFamily="50" charset="-128"/>
              </a:rPr>
              <a:t>RC</a:t>
            </a:r>
            <a:r>
              <a:rPr lang="ja-JP" altLang="en-US" sz="1800" dirty="0">
                <a:solidFill>
                  <a:schemeClr val="tx1"/>
                </a:solidFill>
                <a:latin typeface="Meiryo UI" panose="020B0604030504040204" pitchFamily="50" charset="-128"/>
                <a:ea typeface="Meiryo UI" panose="020B0604030504040204" pitchFamily="50" charset="-128"/>
              </a:rPr>
              <a:t>）は</a:t>
            </a:r>
            <a:r>
              <a:rPr lang="en-US" altLang="ja-JP" sz="1800" dirty="0">
                <a:solidFill>
                  <a:schemeClr val="tx1"/>
                </a:solidFill>
                <a:latin typeface="Meiryo UI" panose="020B0604030504040204" pitchFamily="50" charset="-128"/>
                <a:ea typeface="Meiryo UI" panose="020B0604030504040204" pitchFamily="50" charset="-128"/>
              </a:rPr>
              <a:t>1.38</a:t>
            </a:r>
            <a:r>
              <a:rPr lang="ja-JP" altLang="en-US" sz="1800" dirty="0">
                <a:solidFill>
                  <a:schemeClr val="tx1"/>
                </a:solidFill>
                <a:latin typeface="Meiryo UI" panose="020B0604030504040204" pitchFamily="50" charset="-128"/>
                <a:ea typeface="Meiryo UI" panose="020B0604030504040204" pitchFamily="50" charset="-128"/>
              </a:rPr>
              <a:t>倍、住宅（木造）は</a:t>
            </a:r>
            <a:r>
              <a:rPr lang="en-US" altLang="ja-JP" sz="1800" dirty="0">
                <a:solidFill>
                  <a:schemeClr val="tx1"/>
                </a:solidFill>
                <a:latin typeface="Meiryo UI" panose="020B0604030504040204" pitchFamily="50" charset="-128"/>
                <a:ea typeface="Meiryo UI" panose="020B0604030504040204" pitchFamily="50" charset="-128"/>
              </a:rPr>
              <a:t>1.41</a:t>
            </a:r>
            <a:r>
              <a:rPr lang="ja-JP" altLang="en-US" sz="1800" dirty="0">
                <a:solidFill>
                  <a:schemeClr val="tx1"/>
                </a:solidFill>
                <a:latin typeface="Meiryo UI" panose="020B0604030504040204" pitchFamily="50" charset="-128"/>
                <a:ea typeface="Meiryo UI" panose="020B0604030504040204" pitchFamily="50" charset="-128"/>
              </a:rPr>
              <a:t>倍となっており、建築費は上昇傾向。</a:t>
            </a:r>
            <a:endParaRPr lang="en-US" altLang="ja-JP" sz="1800" dirty="0">
              <a:solidFill>
                <a:schemeClr val="tx1"/>
              </a:solidFill>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1A67CE82-2F1C-451E-B387-33C83DFA56FC}"/>
              </a:ext>
            </a:extLst>
          </p:cNvPr>
          <p:cNvSpPr txBox="1"/>
          <p:nvPr/>
        </p:nvSpPr>
        <p:spPr>
          <a:xfrm>
            <a:off x="7253409" y="650252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一般財団法人建設物価調査会「建設物価指数月報」</a:t>
            </a:r>
          </a:p>
        </p:txBody>
      </p:sp>
      <p:sp>
        <p:nvSpPr>
          <p:cNvPr id="14" name="テキスト ボックス 13">
            <a:extLst>
              <a:ext uri="{FF2B5EF4-FFF2-40B4-BE49-F238E27FC236}">
                <a16:creationId xmlns:a16="http://schemas.microsoft.com/office/drawing/2014/main" id="{31FE4A09-93F7-4151-A44D-6917887CA927}"/>
              </a:ext>
            </a:extLst>
          </p:cNvPr>
          <p:cNvSpPr txBox="1"/>
          <p:nvPr/>
        </p:nvSpPr>
        <p:spPr>
          <a:xfrm>
            <a:off x="1114425" y="1654303"/>
            <a:ext cx="1657350"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 平均</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=100</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cxnSp>
        <p:nvCxnSpPr>
          <p:cNvPr id="2" name="直線矢印コネクタ 1">
            <a:extLst>
              <a:ext uri="{FF2B5EF4-FFF2-40B4-BE49-F238E27FC236}">
                <a16:creationId xmlns:a16="http://schemas.microsoft.com/office/drawing/2014/main" id="{7EC4C6E1-35C9-0132-3704-BB12EE30054E}"/>
              </a:ext>
            </a:extLst>
          </p:cNvPr>
          <p:cNvCxnSpPr>
            <a:cxnSpLocks/>
          </p:cNvCxnSpPr>
          <p:nvPr/>
        </p:nvCxnSpPr>
        <p:spPr>
          <a:xfrm flipV="1">
            <a:off x="1559531" y="1785108"/>
            <a:ext cx="9565669" cy="4093734"/>
          </a:xfrm>
          <a:prstGeom prst="straightConnector1">
            <a:avLst/>
          </a:prstGeom>
          <a:ln>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 name="直線矢印コネクタ 3">
            <a:extLst>
              <a:ext uri="{FF2B5EF4-FFF2-40B4-BE49-F238E27FC236}">
                <a16:creationId xmlns:a16="http://schemas.microsoft.com/office/drawing/2014/main" id="{7FE2CF00-1B0E-F2E7-146B-2729500A18E0}"/>
              </a:ext>
            </a:extLst>
          </p:cNvPr>
          <p:cNvCxnSpPr>
            <a:cxnSpLocks/>
          </p:cNvCxnSpPr>
          <p:nvPr/>
        </p:nvCxnSpPr>
        <p:spPr>
          <a:xfrm flipV="1">
            <a:off x="1705510" y="2634130"/>
            <a:ext cx="9419690" cy="2431030"/>
          </a:xfrm>
          <a:prstGeom prst="straightConnector1">
            <a:avLst/>
          </a:prstGeom>
          <a:ln>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3" name="スライド番号プレースホルダー 3">
            <a:extLst>
              <a:ext uri="{FF2B5EF4-FFF2-40B4-BE49-F238E27FC236}">
                <a16:creationId xmlns:a16="http://schemas.microsoft.com/office/drawing/2014/main" id="{9B6D70A9-38BA-432E-83BB-C9A010A8F4DE}"/>
              </a:ext>
            </a:extLst>
          </p:cNvPr>
          <p:cNvSpPr>
            <a:spLocks noGrp="1"/>
          </p:cNvSpPr>
          <p:nvPr>
            <p:ph type="sldNum" sz="quarter" idx="12"/>
          </p:nvPr>
        </p:nvSpPr>
        <p:spPr>
          <a:xfrm>
            <a:off x="9448800" y="6486784"/>
            <a:ext cx="2743200" cy="365125"/>
          </a:xfrm>
        </p:spPr>
        <p:txBody>
          <a:bodyPr/>
          <a:lstStyle/>
          <a:p>
            <a:fld id="{939419F8-C6ED-4129-B08A-7AC8488EBEA0}" type="slidenum">
              <a:rPr kumimoji="1" lang="ja-JP" altLang="en-US" smtClean="0"/>
              <a:t>32</a:t>
            </a:fld>
            <a:endParaRPr kumimoji="1" lang="ja-JP" altLang="en-US" dirty="0"/>
          </a:p>
        </p:txBody>
      </p:sp>
      <p:sp>
        <p:nvSpPr>
          <p:cNvPr id="10" name="テキスト ボックス 9">
            <a:extLst>
              <a:ext uri="{FF2B5EF4-FFF2-40B4-BE49-F238E27FC236}">
                <a16:creationId xmlns:a16="http://schemas.microsoft.com/office/drawing/2014/main" id="{AA53DBBA-8F55-4C23-8A6D-617691811492}"/>
              </a:ext>
            </a:extLst>
          </p:cNvPr>
          <p:cNvSpPr txBox="1"/>
          <p:nvPr/>
        </p:nvSpPr>
        <p:spPr>
          <a:xfrm>
            <a:off x="10060784" y="120632"/>
            <a:ext cx="1792940" cy="257369"/>
          </a:xfrm>
          <a:prstGeom prst="rect">
            <a:avLst/>
          </a:prstGeom>
          <a:noFill/>
          <a:ln>
            <a:solidFill>
              <a:schemeClr val="tx1"/>
            </a:solidFill>
            <a:prstDash val="sysDash"/>
          </a:ln>
        </p:spPr>
        <p:txBody>
          <a:bodyPr wrap="square" tIns="72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再掲</a:t>
            </a:r>
            <a:endParaRPr lang="ja-JP" altLang="en-US" sz="1200" dirty="0">
              <a:latin typeface="メイリオ" panose="020B0604030504040204" pitchFamily="50" charset="-128"/>
              <a:ea typeface="メイリオ" panose="020B0604030504040204" pitchFamily="50" charset="-128"/>
            </a:endParaRPr>
          </a:p>
        </p:txBody>
      </p:sp>
      <p:pic>
        <p:nvPicPr>
          <p:cNvPr id="3" name="図 2">
            <a:extLst>
              <a:ext uri="{FF2B5EF4-FFF2-40B4-BE49-F238E27FC236}">
                <a16:creationId xmlns:a16="http://schemas.microsoft.com/office/drawing/2014/main" id="{DFB1DE37-7DB3-446B-A60A-E39AFA335834}"/>
              </a:ext>
            </a:extLst>
          </p:cNvPr>
          <p:cNvPicPr>
            <a:picLocks noChangeAspect="1"/>
          </p:cNvPicPr>
          <p:nvPr/>
        </p:nvPicPr>
        <p:blipFill>
          <a:blip r:embed="rId3"/>
          <a:stretch>
            <a:fillRect/>
          </a:stretch>
        </p:blipFill>
        <p:spPr>
          <a:xfrm>
            <a:off x="693876" y="1444955"/>
            <a:ext cx="10803048" cy="5041829"/>
          </a:xfrm>
          <a:prstGeom prst="rect">
            <a:avLst/>
          </a:prstGeom>
        </p:spPr>
      </p:pic>
    </p:spTree>
    <p:extLst>
      <p:ext uri="{BB962C8B-B14F-4D97-AF65-F5344CB8AC3E}">
        <p14:creationId xmlns:p14="http://schemas.microsoft.com/office/powerpoint/2010/main" val="31308493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3F5295CF-538C-429C-B624-B7192C3E31CB}"/>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３</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- 7</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大阪府の不動産取引価格の推移</a:t>
            </a:r>
          </a:p>
        </p:txBody>
      </p:sp>
      <p:sp>
        <p:nvSpPr>
          <p:cNvPr id="22533" name="Rectangle 3"/>
          <p:cNvSpPr>
            <a:spLocks noChangeArrowheads="1"/>
          </p:cNvSpPr>
          <p:nvPr/>
        </p:nvSpPr>
        <p:spPr bwMode="auto">
          <a:xfrm>
            <a:off x="360000" y="720000"/>
            <a:ext cx="11520000" cy="684000"/>
          </a:xfrm>
          <a:prstGeom prst="rect">
            <a:avLst/>
          </a:prstGeom>
          <a:solidFill>
            <a:schemeClr val="bg1"/>
          </a:solidFill>
          <a:ln w="9525">
            <a:solidFill>
              <a:schemeClr val="tx1"/>
            </a:solidFill>
            <a:prstDash val="sysDot"/>
            <a:miter lim="800000"/>
            <a:headEnd/>
            <a:tailEnd/>
          </a:ln>
        </p:spPr>
        <p:txBody>
          <a:bodyPr wrap="squar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1800" dirty="0">
                <a:solidFill>
                  <a:schemeClr val="tx1"/>
                </a:solidFill>
                <a:latin typeface="Meiryo UI" panose="020B0604030504040204" pitchFamily="50" charset="-128"/>
                <a:ea typeface="Meiryo UI" panose="020B0604030504040204" pitchFamily="50" charset="-128"/>
              </a:rPr>
              <a:t>・ マンションの不動産取引価格は、</a:t>
            </a:r>
            <a:r>
              <a:rPr lang="en-US" altLang="ja-JP" sz="1800" dirty="0">
                <a:solidFill>
                  <a:schemeClr val="tx1"/>
                </a:solidFill>
                <a:latin typeface="Meiryo UI" panose="020B0604030504040204" pitchFamily="50" charset="-128"/>
                <a:ea typeface="Meiryo UI" panose="020B0604030504040204" pitchFamily="50" charset="-128"/>
              </a:rPr>
              <a:t>2012</a:t>
            </a:r>
            <a:r>
              <a:rPr lang="ja-JP" altLang="en-US" sz="1800" dirty="0">
                <a:solidFill>
                  <a:schemeClr val="tx1"/>
                </a:solidFill>
                <a:latin typeface="Meiryo UI" panose="020B0604030504040204" pitchFamily="50" charset="-128"/>
                <a:ea typeface="Meiryo UI" panose="020B0604030504040204" pitchFamily="50" charset="-128"/>
              </a:rPr>
              <a:t>年以降上昇傾向にある。</a:t>
            </a:r>
            <a:endParaRPr lang="en-US" altLang="ja-JP" sz="1800" dirty="0">
              <a:solidFill>
                <a:schemeClr val="tx1"/>
              </a:solidFill>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800" dirty="0">
                <a:solidFill>
                  <a:schemeClr val="tx1"/>
                </a:solidFill>
                <a:latin typeface="Meiryo UI" panose="020B0604030504040204" pitchFamily="50" charset="-128"/>
                <a:ea typeface="Meiryo UI" panose="020B0604030504040204" pitchFamily="50" charset="-128"/>
              </a:rPr>
              <a:t>・ 戸建住宅の不動産取引価格は、</a:t>
            </a:r>
            <a:r>
              <a:rPr lang="en-US" altLang="ja-JP" sz="1800" dirty="0">
                <a:solidFill>
                  <a:schemeClr val="tx1"/>
                </a:solidFill>
                <a:latin typeface="Meiryo UI" panose="020B0604030504040204" pitchFamily="50" charset="-128"/>
                <a:ea typeface="Meiryo UI" panose="020B0604030504040204" pitchFamily="50" charset="-128"/>
              </a:rPr>
              <a:t>2020</a:t>
            </a:r>
            <a:r>
              <a:rPr lang="ja-JP" altLang="en-US" sz="1800" dirty="0">
                <a:solidFill>
                  <a:schemeClr val="tx1"/>
                </a:solidFill>
                <a:latin typeface="Meiryo UI" panose="020B0604030504040204" pitchFamily="50" charset="-128"/>
                <a:ea typeface="Meiryo UI" panose="020B0604030504040204" pitchFamily="50" charset="-128"/>
              </a:rPr>
              <a:t>年以降上昇傾向にある。</a:t>
            </a:r>
          </a:p>
        </p:txBody>
      </p:sp>
      <p:sp>
        <p:nvSpPr>
          <p:cNvPr id="12" name="テキスト ボックス 11">
            <a:extLst>
              <a:ext uri="{FF2B5EF4-FFF2-40B4-BE49-F238E27FC236}">
                <a16:creationId xmlns:a16="http://schemas.microsoft.com/office/drawing/2014/main" id="{1A67CE82-2F1C-451E-B387-33C83DFA56FC}"/>
              </a:ext>
            </a:extLst>
          </p:cNvPr>
          <p:cNvSpPr txBox="1"/>
          <p:nvPr/>
        </p:nvSpPr>
        <p:spPr>
          <a:xfrm>
            <a:off x="7253409" y="650252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国土交通省「不動産価格指数」</a:t>
            </a:r>
          </a:p>
        </p:txBody>
      </p:sp>
      <p:sp>
        <p:nvSpPr>
          <p:cNvPr id="14" name="テキスト ボックス 13">
            <a:extLst>
              <a:ext uri="{FF2B5EF4-FFF2-40B4-BE49-F238E27FC236}">
                <a16:creationId xmlns:a16="http://schemas.microsoft.com/office/drawing/2014/main" id="{31FE4A09-93F7-4151-A44D-6917887CA927}"/>
              </a:ext>
            </a:extLst>
          </p:cNvPr>
          <p:cNvSpPr txBox="1"/>
          <p:nvPr/>
        </p:nvSpPr>
        <p:spPr>
          <a:xfrm>
            <a:off x="1114425" y="1654303"/>
            <a:ext cx="1657350"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2010</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 平均</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=100</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8" name="スライド番号プレースホルダー 3">
            <a:extLst>
              <a:ext uri="{FF2B5EF4-FFF2-40B4-BE49-F238E27FC236}">
                <a16:creationId xmlns:a16="http://schemas.microsoft.com/office/drawing/2014/main" id="{BB30F89A-674C-4C4D-B203-2D3A89FD92BB}"/>
              </a:ext>
            </a:extLst>
          </p:cNvPr>
          <p:cNvSpPr>
            <a:spLocks noGrp="1"/>
          </p:cNvSpPr>
          <p:nvPr>
            <p:ph type="sldNum" sz="quarter" idx="12"/>
          </p:nvPr>
        </p:nvSpPr>
        <p:spPr>
          <a:xfrm>
            <a:off x="9448800" y="6486784"/>
            <a:ext cx="2743200" cy="365125"/>
          </a:xfrm>
        </p:spPr>
        <p:txBody>
          <a:bodyPr/>
          <a:lstStyle/>
          <a:p>
            <a:fld id="{939419F8-C6ED-4129-B08A-7AC8488EBEA0}" type="slidenum">
              <a:rPr kumimoji="1" lang="ja-JP" altLang="en-US" smtClean="0"/>
              <a:t>33</a:t>
            </a:fld>
            <a:endParaRPr kumimoji="1" lang="ja-JP" altLang="en-US" dirty="0"/>
          </a:p>
        </p:txBody>
      </p:sp>
      <p:sp>
        <p:nvSpPr>
          <p:cNvPr id="10" name="テキスト ボックス 9">
            <a:extLst>
              <a:ext uri="{FF2B5EF4-FFF2-40B4-BE49-F238E27FC236}">
                <a16:creationId xmlns:a16="http://schemas.microsoft.com/office/drawing/2014/main" id="{C1499FF1-8E53-4F7A-904B-A10E0D561990}"/>
              </a:ext>
            </a:extLst>
          </p:cNvPr>
          <p:cNvSpPr txBox="1"/>
          <p:nvPr/>
        </p:nvSpPr>
        <p:spPr>
          <a:xfrm>
            <a:off x="10060784" y="120632"/>
            <a:ext cx="1792940" cy="257369"/>
          </a:xfrm>
          <a:prstGeom prst="rect">
            <a:avLst/>
          </a:prstGeom>
          <a:noFill/>
          <a:ln>
            <a:solidFill>
              <a:schemeClr val="tx1"/>
            </a:solidFill>
            <a:prstDash val="sysDash"/>
          </a:ln>
        </p:spPr>
        <p:txBody>
          <a:bodyPr wrap="square" tIns="72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再掲</a:t>
            </a:r>
            <a:endParaRPr lang="ja-JP" altLang="en-US" sz="1200" dirty="0">
              <a:latin typeface="メイリオ" panose="020B0604030504040204" pitchFamily="50" charset="-128"/>
              <a:ea typeface="メイリオ" panose="020B0604030504040204" pitchFamily="50" charset="-128"/>
            </a:endParaRPr>
          </a:p>
        </p:txBody>
      </p:sp>
      <p:pic>
        <p:nvPicPr>
          <p:cNvPr id="2" name="図 1">
            <a:extLst>
              <a:ext uri="{FF2B5EF4-FFF2-40B4-BE49-F238E27FC236}">
                <a16:creationId xmlns:a16="http://schemas.microsoft.com/office/drawing/2014/main" id="{D2D24659-16B1-47B7-91B1-1A4C0DBDE2BB}"/>
              </a:ext>
            </a:extLst>
          </p:cNvPr>
          <p:cNvPicPr>
            <a:picLocks noChangeAspect="1"/>
          </p:cNvPicPr>
          <p:nvPr/>
        </p:nvPicPr>
        <p:blipFill>
          <a:blip r:embed="rId3"/>
          <a:stretch>
            <a:fillRect/>
          </a:stretch>
        </p:blipFill>
        <p:spPr>
          <a:xfrm>
            <a:off x="694476" y="1452827"/>
            <a:ext cx="10803048" cy="5041829"/>
          </a:xfrm>
          <a:prstGeom prst="rect">
            <a:avLst/>
          </a:prstGeom>
        </p:spPr>
      </p:pic>
    </p:spTree>
    <p:extLst>
      <p:ext uri="{BB962C8B-B14F-4D97-AF65-F5344CB8AC3E}">
        <p14:creationId xmlns:p14="http://schemas.microsoft.com/office/powerpoint/2010/main" val="42815546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CD2ADA3E-B438-451E-9427-CE1D928051C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610" t="6835" r="2598" b="8536"/>
          <a:stretch/>
        </p:blipFill>
        <p:spPr>
          <a:xfrm>
            <a:off x="3999408" y="888077"/>
            <a:ext cx="8063053" cy="5256513"/>
          </a:xfrm>
          <a:prstGeom prst="rect">
            <a:avLst/>
          </a:prstGeom>
        </p:spPr>
      </p:pic>
      <p:pic>
        <p:nvPicPr>
          <p:cNvPr id="2" name="図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04007" y="1273826"/>
            <a:ext cx="679393" cy="400357"/>
          </a:xfrm>
          <a:prstGeom prst="rect">
            <a:avLst/>
          </a:prstGeom>
          <a:ln>
            <a:solidFill>
              <a:schemeClr val="tx1"/>
            </a:solidFill>
          </a:ln>
        </p:spPr>
      </p:pic>
      <p:pic>
        <p:nvPicPr>
          <p:cNvPr id="4" name="図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60189" y="2226499"/>
            <a:ext cx="2218829" cy="3139835"/>
          </a:xfrm>
          <a:prstGeom prst="rect">
            <a:avLst/>
          </a:prstGeom>
        </p:spPr>
      </p:pic>
      <p:pic>
        <p:nvPicPr>
          <p:cNvPr id="6" name="図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58839" y="2083875"/>
            <a:ext cx="2421530" cy="3425084"/>
          </a:xfrm>
          <a:prstGeom prst="rect">
            <a:avLst/>
          </a:prstGeom>
        </p:spPr>
      </p:pic>
      <p:pic>
        <p:nvPicPr>
          <p:cNvPr id="16" name="図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69854" y="3445178"/>
            <a:ext cx="1547552" cy="2197452"/>
          </a:xfrm>
          <a:prstGeom prst="rect">
            <a:avLst/>
          </a:prstGeom>
        </p:spPr>
      </p:pic>
      <p:sp>
        <p:nvSpPr>
          <p:cNvPr id="13" name="テキスト ボックス 12">
            <a:extLst>
              <a:ext uri="{FF2B5EF4-FFF2-40B4-BE49-F238E27FC236}">
                <a16:creationId xmlns:a16="http://schemas.microsoft.com/office/drawing/2014/main" id="{EDF6F6BB-45B5-BEBC-BA68-EDC2686897C4}"/>
              </a:ext>
            </a:extLst>
          </p:cNvPr>
          <p:cNvSpPr txBox="1"/>
          <p:nvPr/>
        </p:nvSpPr>
        <p:spPr>
          <a:xfrm>
            <a:off x="1899214" y="6103273"/>
            <a:ext cx="9921895" cy="241980"/>
          </a:xfrm>
          <a:prstGeom prst="rect">
            <a:avLst/>
          </a:prstGeom>
          <a:noFill/>
        </p:spPr>
        <p:txBody>
          <a:bodyPr wrap="square" tIns="72000" bIns="0">
            <a:spAutoFit/>
          </a:bodyPr>
          <a:lstStyle/>
          <a:p>
            <a:pPr algn="r"/>
            <a:r>
              <a:rPr lang="ja-JP" altLang="en-US" sz="1050" dirty="0">
                <a:latin typeface="メイリオ" panose="020B0604030504040204" pitchFamily="50" charset="-128"/>
                <a:ea typeface="メイリオ" panose="020B0604030504040204" pitchFamily="50" charset="-128"/>
              </a:rPr>
              <a:t>国土交通省「令和６年地価公示」より府作成</a:t>
            </a:r>
            <a:endParaRPr lang="ja-JP" altLang="en-US" sz="900" dirty="0">
              <a:latin typeface="メイリオ" panose="020B0604030504040204" pitchFamily="50" charset="-128"/>
              <a:ea typeface="メイリオ" panose="020B0604030504040204" pitchFamily="50" charset="-128"/>
            </a:endParaRPr>
          </a:p>
        </p:txBody>
      </p:sp>
      <p:sp>
        <p:nvSpPr>
          <p:cNvPr id="12" name="正方形/長方形 11">
            <a:extLst>
              <a:ext uri="{FF2B5EF4-FFF2-40B4-BE49-F238E27FC236}">
                <a16:creationId xmlns:a16="http://schemas.microsoft.com/office/drawing/2014/main" id="{588521E0-5999-0C0E-F9C6-5E2EA2D2370A}"/>
              </a:ext>
            </a:extLst>
          </p:cNvPr>
          <p:cNvSpPr/>
          <p:nvPr/>
        </p:nvSpPr>
        <p:spPr>
          <a:xfrm>
            <a:off x="360000" y="720000"/>
            <a:ext cx="3568188" cy="5705793"/>
          </a:xfrm>
          <a:prstGeom prst="rect">
            <a:avLst/>
          </a:prstGeom>
          <a:ln cmpd="sng">
            <a:solidFill>
              <a:schemeClr val="tx1"/>
            </a:solidFill>
          </a:ln>
        </p:spPr>
        <p:txBody>
          <a:bodyPr wrap="square">
            <a:spAutoFit/>
          </a:bodyPr>
          <a:lstStyle/>
          <a:p>
            <a:pPr marL="177800" indent="-177800" algn="just">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大阪市では </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3.7</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％上昇。市内の全</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24</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区で上昇率が拡大</a:t>
            </a:r>
          </a:p>
          <a:p>
            <a:pPr marL="177800" indent="-177800" algn="just">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堺市では、</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2.1</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％上昇。全</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区で上昇が継続</a:t>
            </a:r>
          </a:p>
          <a:p>
            <a:pPr marL="177800" indent="-177800" algn="just">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北大阪地域では、各沿線の駅徒歩圏で交通利便性や生活利便性に優れた地域の住宅需要が堅調</a:t>
            </a:r>
          </a:p>
          <a:p>
            <a:pPr marL="177800" indent="-177800" algn="just">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他の北大阪地域に比べやや利便性の劣る豊能町及び能勢町では下落が継続しているものの下落率は縮小</a:t>
            </a:r>
          </a:p>
          <a:p>
            <a:pPr marL="177800" indent="-177800" algn="just">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東大阪及び南大阪地域では、交通利便性に優れ割安感のある地域の住宅需要が堅調</a:t>
            </a:r>
          </a:p>
          <a:p>
            <a:pPr marL="177800" indent="-177800" algn="just">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一方で、都心部から離れ利便性に劣る岬町をはじめとするその他の市町村では下落が継続</a:t>
            </a:r>
          </a:p>
        </p:txBody>
      </p:sp>
      <p:sp>
        <p:nvSpPr>
          <p:cNvPr id="15" name="正方形/長方形 14">
            <a:extLst>
              <a:ext uri="{FF2B5EF4-FFF2-40B4-BE49-F238E27FC236}">
                <a16:creationId xmlns:a16="http://schemas.microsoft.com/office/drawing/2014/main" id="{0670F294-41F6-4777-9D1D-FB0311D9686A}"/>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３</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- 8</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住宅市場　大阪府の地価の動向：</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2023-2024</a:t>
            </a:r>
            <a:endPar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17" name="スライド番号プレースホルダー 3">
            <a:extLst>
              <a:ext uri="{FF2B5EF4-FFF2-40B4-BE49-F238E27FC236}">
                <a16:creationId xmlns:a16="http://schemas.microsoft.com/office/drawing/2014/main" id="{8EA4AE86-E709-4FD9-9B80-B31C56CA3503}"/>
              </a:ext>
            </a:extLst>
          </p:cNvPr>
          <p:cNvSpPr>
            <a:spLocks noGrp="1"/>
          </p:cNvSpPr>
          <p:nvPr>
            <p:ph type="sldNum" sz="quarter" idx="12"/>
          </p:nvPr>
        </p:nvSpPr>
        <p:spPr>
          <a:xfrm>
            <a:off x="9448800" y="6486784"/>
            <a:ext cx="2743200" cy="365125"/>
          </a:xfrm>
        </p:spPr>
        <p:txBody>
          <a:bodyPr/>
          <a:lstStyle/>
          <a:p>
            <a:fld id="{939419F8-C6ED-4129-B08A-7AC8488EBEA0}" type="slidenum">
              <a:rPr kumimoji="1" lang="ja-JP" altLang="en-US" smtClean="0"/>
              <a:t>34</a:t>
            </a:fld>
            <a:endParaRPr kumimoji="1" lang="ja-JP" altLang="en-US" dirty="0"/>
          </a:p>
        </p:txBody>
      </p:sp>
      <p:sp>
        <p:nvSpPr>
          <p:cNvPr id="11" name="テキスト ボックス 10">
            <a:extLst>
              <a:ext uri="{FF2B5EF4-FFF2-40B4-BE49-F238E27FC236}">
                <a16:creationId xmlns:a16="http://schemas.microsoft.com/office/drawing/2014/main" id="{2BD8F230-AF20-4BD8-B019-24218DF8BEBD}"/>
              </a:ext>
            </a:extLst>
          </p:cNvPr>
          <p:cNvSpPr txBox="1"/>
          <p:nvPr/>
        </p:nvSpPr>
        <p:spPr>
          <a:xfrm>
            <a:off x="10060784" y="120632"/>
            <a:ext cx="1792940" cy="257369"/>
          </a:xfrm>
          <a:prstGeom prst="rect">
            <a:avLst/>
          </a:prstGeom>
          <a:noFill/>
          <a:ln>
            <a:solidFill>
              <a:schemeClr val="tx1"/>
            </a:solidFill>
            <a:prstDash val="sysDash"/>
          </a:ln>
        </p:spPr>
        <p:txBody>
          <a:bodyPr wrap="square" tIns="72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再掲</a:t>
            </a:r>
            <a:endParaRPr lang="ja-JP" altLang="en-US" sz="12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2093668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二等辺三角形 29"/>
          <p:cNvSpPr/>
          <p:nvPr/>
        </p:nvSpPr>
        <p:spPr>
          <a:xfrm rot="5400000">
            <a:off x="3551636" y="4099670"/>
            <a:ext cx="1260277" cy="286777"/>
          </a:xfrm>
          <a:prstGeom prst="triangle">
            <a:avLst/>
          </a:prstGeom>
          <a:solidFill>
            <a:schemeClr val="bg1">
              <a:lumMod val="6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CBE8A9B8-766F-9E60-3DA1-0386804C6CDE}"/>
              </a:ext>
            </a:extLst>
          </p:cNvPr>
          <p:cNvSpPr txBox="1"/>
          <p:nvPr/>
        </p:nvSpPr>
        <p:spPr>
          <a:xfrm>
            <a:off x="1899214" y="6473673"/>
            <a:ext cx="9921895" cy="241980"/>
          </a:xfrm>
          <a:prstGeom prst="rect">
            <a:avLst/>
          </a:prstGeom>
          <a:noFill/>
        </p:spPr>
        <p:txBody>
          <a:bodyPr wrap="square" tIns="72000" bIns="0">
            <a:spAutoFit/>
          </a:bodyPr>
          <a:lstStyle/>
          <a:p>
            <a:pPr algn="r"/>
            <a:r>
              <a:rPr lang="ja-JP" altLang="en-US" sz="1050" dirty="0">
                <a:latin typeface="メイリオ" panose="020B0604030504040204" pitchFamily="50" charset="-128"/>
                <a:ea typeface="メイリオ" panose="020B0604030504040204" pitchFamily="50" charset="-128"/>
              </a:rPr>
              <a:t>出典：</a:t>
            </a:r>
            <a:r>
              <a:rPr lang="zh-CN" altLang="en-US" sz="1050" dirty="0">
                <a:latin typeface="メイリオ" panose="020B0604030504040204" pitchFamily="50" charset="-128"/>
                <a:ea typeface="メイリオ" panose="020B0604030504040204" pitchFamily="50" charset="-128"/>
              </a:rPr>
              <a:t>国土数値情報</a:t>
            </a:r>
            <a:endParaRPr lang="ja-JP" altLang="en-US" sz="900" dirty="0">
              <a:latin typeface="メイリオ" panose="020B0604030504040204" pitchFamily="50" charset="-128"/>
              <a:ea typeface="メイリオ" panose="020B0604030504040204" pitchFamily="50" charset="-128"/>
            </a:endParaRPr>
          </a:p>
        </p:txBody>
      </p:sp>
      <p:grpSp>
        <p:nvGrpSpPr>
          <p:cNvPr id="6" name="グループ化 5">
            <a:extLst>
              <a:ext uri="{FF2B5EF4-FFF2-40B4-BE49-F238E27FC236}">
                <a16:creationId xmlns:a16="http://schemas.microsoft.com/office/drawing/2014/main" id="{DB1A27C9-AAF9-4DBF-B17F-4734FB8CC5ED}"/>
              </a:ext>
            </a:extLst>
          </p:cNvPr>
          <p:cNvGrpSpPr/>
          <p:nvPr/>
        </p:nvGrpSpPr>
        <p:grpSpPr>
          <a:xfrm>
            <a:off x="548855" y="1698171"/>
            <a:ext cx="3214422" cy="4806210"/>
            <a:chOff x="775519" y="2412791"/>
            <a:chExt cx="2867432" cy="4287390"/>
          </a:xfrm>
        </p:grpSpPr>
        <p:pic>
          <p:nvPicPr>
            <p:cNvPr id="9" name="図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5519" y="2421386"/>
              <a:ext cx="2867432" cy="4278795"/>
            </a:xfrm>
            <a:prstGeom prst="rect">
              <a:avLst/>
            </a:prstGeom>
          </p:spPr>
        </p:pic>
        <p:pic>
          <p:nvPicPr>
            <p:cNvPr id="22" name="図 2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75519" y="2412791"/>
              <a:ext cx="2867432" cy="4278795"/>
            </a:xfrm>
            <a:prstGeom prst="rect">
              <a:avLst/>
            </a:prstGeom>
          </p:spPr>
        </p:pic>
        <p:sp>
          <p:nvSpPr>
            <p:cNvPr id="11" name="テキスト ボックス 3"/>
            <p:cNvSpPr txBox="1"/>
            <p:nvPr/>
          </p:nvSpPr>
          <p:spPr>
            <a:xfrm>
              <a:off x="828735" y="3451844"/>
              <a:ext cx="648000" cy="221018"/>
            </a:xfrm>
            <a:prstGeom prst="rect">
              <a:avLst/>
            </a:prstGeom>
            <a:solidFill>
              <a:schemeClr val="accent4">
                <a:lumMod val="20000"/>
                <a:lumOff val="80000"/>
              </a:schemeClr>
            </a:solidFill>
            <a:ln>
              <a:solidFill>
                <a:schemeClr val="tx1"/>
              </a:solidFill>
            </a:ln>
          </p:spPr>
          <p:txBody>
            <a:bodyPr wrap="square" lIns="0" tIns="36000" rIns="0" bIns="0">
              <a:spAutoFit/>
            </a:bodyPr>
            <a:lstStyle>
              <a:defPPr>
                <a:defRPr lang="ja-JP"/>
              </a:defPPr>
              <a:lvl1pPr>
                <a:defRPr sz="1400" b="1">
                  <a:latin typeface="メイリオ" panose="020B0604030504040204" pitchFamily="50" charset="-128"/>
                  <a:ea typeface="メイリオ" panose="020B0604030504040204" pitchFamily="50" charset="-128"/>
                </a:defRPr>
              </a:lvl1pPr>
            </a:lstStyle>
            <a:p>
              <a:pPr algn="ctr"/>
              <a:r>
                <a:rPr lang="en-US" altLang="ja-JP" sz="1200" dirty="0"/>
                <a:t>2014</a:t>
              </a:r>
              <a:r>
                <a:rPr lang="ja-JP" altLang="en-US" sz="1200" dirty="0"/>
                <a:t>年</a:t>
              </a:r>
            </a:p>
          </p:txBody>
        </p:sp>
      </p:grpSp>
      <p:grpSp>
        <p:nvGrpSpPr>
          <p:cNvPr id="7" name="グループ化 6">
            <a:extLst>
              <a:ext uri="{FF2B5EF4-FFF2-40B4-BE49-F238E27FC236}">
                <a16:creationId xmlns:a16="http://schemas.microsoft.com/office/drawing/2014/main" id="{61C33151-96C7-490F-A296-A86B99746309}"/>
              </a:ext>
            </a:extLst>
          </p:cNvPr>
          <p:cNvGrpSpPr/>
          <p:nvPr/>
        </p:nvGrpSpPr>
        <p:grpSpPr>
          <a:xfrm>
            <a:off x="4530376" y="1698006"/>
            <a:ext cx="3262349" cy="4806548"/>
            <a:chOff x="4206127" y="2412791"/>
            <a:chExt cx="2910186" cy="4287692"/>
          </a:xfrm>
        </p:grpSpPr>
        <p:pic>
          <p:nvPicPr>
            <p:cNvPr id="10" name="図 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206127" y="2412791"/>
              <a:ext cx="2910185" cy="4287692"/>
            </a:xfrm>
            <a:prstGeom prst="rect">
              <a:avLst/>
            </a:prstGeom>
          </p:spPr>
        </p:pic>
        <p:pic>
          <p:nvPicPr>
            <p:cNvPr id="23" name="図 2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224941" y="2421386"/>
              <a:ext cx="2891372" cy="4278795"/>
            </a:xfrm>
            <a:prstGeom prst="rect">
              <a:avLst/>
            </a:prstGeom>
          </p:spPr>
        </p:pic>
        <p:sp>
          <p:nvSpPr>
            <p:cNvPr id="12" name="テキスト ボックス 4"/>
            <p:cNvSpPr txBox="1"/>
            <p:nvPr/>
          </p:nvSpPr>
          <p:spPr>
            <a:xfrm>
              <a:off x="4271912" y="3451844"/>
              <a:ext cx="648000" cy="221018"/>
            </a:xfrm>
            <a:prstGeom prst="rect">
              <a:avLst/>
            </a:prstGeom>
            <a:solidFill>
              <a:schemeClr val="accent4">
                <a:lumMod val="20000"/>
                <a:lumOff val="80000"/>
              </a:schemeClr>
            </a:solidFill>
            <a:ln>
              <a:solidFill>
                <a:schemeClr val="tx1"/>
              </a:solidFill>
            </a:ln>
          </p:spPr>
          <p:txBody>
            <a:bodyPr wrap="square" lIns="0" tIns="36000" rIns="0" bIns="0">
              <a:spAutoFit/>
            </a:bodyPr>
            <a:lstStyle>
              <a:defPPr>
                <a:defRPr lang="ja-JP"/>
              </a:defPPr>
              <a:lvl1pPr>
                <a:defRPr sz="1400" b="1">
                  <a:latin typeface="メイリオ" panose="020B0604030504040204" pitchFamily="50" charset="-128"/>
                  <a:ea typeface="メイリオ" panose="020B0604030504040204" pitchFamily="50" charset="-128"/>
                </a:defRPr>
              </a:lvl1pPr>
            </a:lstStyle>
            <a:p>
              <a:pPr algn="ctr"/>
              <a:r>
                <a:rPr lang="en-US" altLang="ja-JP" sz="1200" dirty="0"/>
                <a:t>2024</a:t>
              </a:r>
              <a:r>
                <a:rPr lang="ja-JP" altLang="en-US" sz="1200" dirty="0"/>
                <a:t>年</a:t>
              </a:r>
            </a:p>
          </p:txBody>
        </p:sp>
      </p:grpSp>
      <p:grpSp>
        <p:nvGrpSpPr>
          <p:cNvPr id="16" name="グループ化 15">
            <a:extLst>
              <a:ext uri="{FF2B5EF4-FFF2-40B4-BE49-F238E27FC236}">
                <a16:creationId xmlns:a16="http://schemas.microsoft.com/office/drawing/2014/main" id="{387DDEEF-B520-4C83-8EE7-0BA3A23F24C9}"/>
              </a:ext>
            </a:extLst>
          </p:cNvPr>
          <p:cNvGrpSpPr/>
          <p:nvPr/>
        </p:nvGrpSpPr>
        <p:grpSpPr>
          <a:xfrm>
            <a:off x="8357544" y="1494272"/>
            <a:ext cx="3516220" cy="5010434"/>
            <a:chOff x="8252219" y="1202957"/>
            <a:chExt cx="3788121" cy="5397879"/>
          </a:xfrm>
        </p:grpSpPr>
        <p:pic>
          <p:nvPicPr>
            <p:cNvPr id="8" name="図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252219" y="1202957"/>
              <a:ext cx="3788121" cy="5397879"/>
            </a:xfrm>
            <a:prstGeom prst="rect">
              <a:avLst/>
            </a:prstGeom>
          </p:spPr>
        </p:pic>
        <p:pic>
          <p:nvPicPr>
            <p:cNvPr id="24" name="図 23"/>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267700" y="1219199"/>
              <a:ext cx="3741420" cy="5356861"/>
            </a:xfrm>
            <a:prstGeom prst="rect">
              <a:avLst/>
            </a:prstGeom>
          </p:spPr>
        </p:pic>
        <p:sp>
          <p:nvSpPr>
            <p:cNvPr id="13" name="テキスト ボックス 5"/>
            <p:cNvSpPr txBox="1"/>
            <p:nvPr/>
          </p:nvSpPr>
          <p:spPr>
            <a:xfrm>
              <a:off x="8326440" y="2649765"/>
              <a:ext cx="1141410" cy="344128"/>
            </a:xfrm>
            <a:prstGeom prst="rect">
              <a:avLst/>
            </a:prstGeom>
            <a:solidFill>
              <a:schemeClr val="accent4">
                <a:lumMod val="20000"/>
                <a:lumOff val="80000"/>
              </a:schemeClr>
            </a:solidFill>
            <a:ln>
              <a:solidFill>
                <a:schemeClr val="tx1"/>
              </a:solidFill>
            </a:ln>
          </p:spPr>
          <p:txBody>
            <a:bodyPr wrap="square" lIns="0" tIns="36000" rIns="0" bIns="0">
              <a:spAutoFit/>
            </a:bodyPr>
            <a:lstStyle>
              <a:defPPr>
                <a:defRPr lang="ja-JP"/>
              </a:defPPr>
              <a:lvl1pPr>
                <a:defRPr sz="1400" b="1">
                  <a:latin typeface="メイリオ" panose="020B0604030504040204" pitchFamily="50" charset="-128"/>
                  <a:ea typeface="メイリオ" panose="020B0604030504040204" pitchFamily="50" charset="-128"/>
                </a:defRPr>
              </a:lvl1pPr>
            </a:lstStyle>
            <a:p>
              <a:pPr algn="ctr">
                <a:lnSpc>
                  <a:spcPts val="1200"/>
                </a:lnSpc>
              </a:pPr>
              <a:r>
                <a:rPr lang="ja-JP" altLang="en-US" sz="1100" dirty="0"/>
                <a:t>上昇率</a:t>
              </a:r>
              <a:endParaRPr lang="en-US" altLang="ja-JP" sz="1100" dirty="0"/>
            </a:p>
            <a:p>
              <a:pPr algn="ctr">
                <a:lnSpc>
                  <a:spcPts val="1200"/>
                </a:lnSpc>
              </a:pPr>
              <a:r>
                <a:rPr lang="en-US" altLang="ja-JP" sz="1000" dirty="0"/>
                <a:t>(2014 </a:t>
              </a:r>
              <a:r>
                <a:rPr lang="ja-JP" altLang="en-US" sz="1000" dirty="0"/>
                <a:t>→ </a:t>
              </a:r>
              <a:r>
                <a:rPr lang="en-US" altLang="ja-JP" sz="1000" dirty="0"/>
                <a:t>2024)</a:t>
              </a:r>
              <a:endParaRPr lang="ja-JP" altLang="en-US" sz="1000" dirty="0"/>
            </a:p>
          </p:txBody>
        </p:sp>
      </p:grpSp>
      <p:sp>
        <p:nvSpPr>
          <p:cNvPr id="17" name="正方形/長方形 16">
            <a:extLst>
              <a:ext uri="{FF2B5EF4-FFF2-40B4-BE49-F238E27FC236}">
                <a16:creationId xmlns:a16="http://schemas.microsoft.com/office/drawing/2014/main" id="{7A0A18D4-2706-01B6-2CB4-4A9415CDD623}"/>
              </a:ext>
            </a:extLst>
          </p:cNvPr>
          <p:cNvSpPr/>
          <p:nvPr/>
        </p:nvSpPr>
        <p:spPr>
          <a:xfrm>
            <a:off x="360000" y="720000"/>
            <a:ext cx="11520000" cy="719812"/>
          </a:xfrm>
          <a:prstGeom prst="rect">
            <a:avLst/>
          </a:prstGeom>
          <a:ln cmpd="sng">
            <a:solidFill>
              <a:schemeClr val="tx1"/>
            </a:solidFill>
          </a:ln>
        </p:spPr>
        <p:txBody>
          <a:bodyPr wrap="square">
            <a:spAutoFit/>
          </a:bodyPr>
          <a:lstStyle/>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これまでの</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年間で大阪市や北大阪地域の地価は上昇傾向</a:t>
            </a:r>
          </a:p>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各地域の最大上昇率（住宅地）は</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％を超えており、特に大阪市、北大阪地域は</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70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％以上となった地点もある</a:t>
            </a:r>
          </a:p>
        </p:txBody>
      </p:sp>
      <p:sp>
        <p:nvSpPr>
          <p:cNvPr id="21" name="正方形/長方形 20">
            <a:extLst>
              <a:ext uri="{FF2B5EF4-FFF2-40B4-BE49-F238E27FC236}">
                <a16:creationId xmlns:a16="http://schemas.microsoft.com/office/drawing/2014/main" id="{60653CED-B2A6-499B-8D93-AE2A20CCE95A}"/>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３</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- 9</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住宅市場　大阪府の地価の動向：</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2014-2024</a:t>
            </a:r>
            <a:endPar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25" name="スライド番号プレースホルダー 3">
            <a:extLst>
              <a:ext uri="{FF2B5EF4-FFF2-40B4-BE49-F238E27FC236}">
                <a16:creationId xmlns:a16="http://schemas.microsoft.com/office/drawing/2014/main" id="{373D53DA-8F75-4639-BE53-0D34AF0F5B7F}"/>
              </a:ext>
            </a:extLst>
          </p:cNvPr>
          <p:cNvSpPr>
            <a:spLocks noGrp="1"/>
          </p:cNvSpPr>
          <p:nvPr>
            <p:ph type="sldNum" sz="quarter" idx="12"/>
          </p:nvPr>
        </p:nvSpPr>
        <p:spPr>
          <a:xfrm>
            <a:off x="9448800" y="6486784"/>
            <a:ext cx="2743200" cy="365125"/>
          </a:xfrm>
        </p:spPr>
        <p:txBody>
          <a:bodyPr/>
          <a:lstStyle/>
          <a:p>
            <a:fld id="{939419F8-C6ED-4129-B08A-7AC8488EBEA0}" type="slidenum">
              <a:rPr kumimoji="1" lang="ja-JP" altLang="en-US" smtClean="0"/>
              <a:t>35</a:t>
            </a:fld>
            <a:endParaRPr kumimoji="1" lang="ja-JP" altLang="en-US" dirty="0"/>
          </a:p>
        </p:txBody>
      </p:sp>
      <p:sp>
        <p:nvSpPr>
          <p:cNvPr id="20" name="テキスト ボックス 19">
            <a:extLst>
              <a:ext uri="{FF2B5EF4-FFF2-40B4-BE49-F238E27FC236}">
                <a16:creationId xmlns:a16="http://schemas.microsoft.com/office/drawing/2014/main" id="{B50311D9-80A2-4062-B15B-F397B62FD417}"/>
              </a:ext>
            </a:extLst>
          </p:cNvPr>
          <p:cNvSpPr txBox="1"/>
          <p:nvPr/>
        </p:nvSpPr>
        <p:spPr>
          <a:xfrm>
            <a:off x="10060784" y="120632"/>
            <a:ext cx="1792940" cy="257369"/>
          </a:xfrm>
          <a:prstGeom prst="rect">
            <a:avLst/>
          </a:prstGeom>
          <a:noFill/>
          <a:ln>
            <a:solidFill>
              <a:schemeClr val="tx1"/>
            </a:solidFill>
            <a:prstDash val="sysDash"/>
          </a:ln>
        </p:spPr>
        <p:txBody>
          <a:bodyPr wrap="square" tIns="72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再掲</a:t>
            </a:r>
            <a:endParaRPr lang="ja-JP" altLang="en-US" sz="12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0502830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9435D-5B76-D96D-A595-8FC06E9A1024}"/>
            </a:ext>
          </a:extLst>
        </p:cNvPr>
        <p:cNvGrpSpPr/>
        <p:nvPr/>
      </p:nvGrpSpPr>
      <p:grpSpPr>
        <a:xfrm>
          <a:off x="0" y="0"/>
          <a:ext cx="0" cy="0"/>
          <a:chOff x="0" y="0"/>
          <a:chExt cx="0" cy="0"/>
        </a:xfrm>
      </p:grpSpPr>
      <p:pic>
        <p:nvPicPr>
          <p:cNvPr id="12" name="図 11">
            <a:extLst>
              <a:ext uri="{FF2B5EF4-FFF2-40B4-BE49-F238E27FC236}">
                <a16:creationId xmlns:a16="http://schemas.microsoft.com/office/drawing/2014/main" id="{D12DA1F9-1AC9-4EB4-9DD4-E0F867F6A7F5}"/>
              </a:ext>
            </a:extLst>
          </p:cNvPr>
          <p:cNvPicPr>
            <a:picLocks noChangeAspect="1"/>
          </p:cNvPicPr>
          <p:nvPr/>
        </p:nvPicPr>
        <p:blipFill>
          <a:blip r:embed="rId3"/>
          <a:stretch>
            <a:fillRect/>
          </a:stretch>
        </p:blipFill>
        <p:spPr>
          <a:xfrm>
            <a:off x="1018628" y="1440622"/>
            <a:ext cx="10803048" cy="5041829"/>
          </a:xfrm>
          <a:prstGeom prst="rect">
            <a:avLst/>
          </a:prstGeom>
        </p:spPr>
      </p:pic>
      <p:sp>
        <p:nvSpPr>
          <p:cNvPr id="5" name="正方形/長方形 4">
            <a:extLst>
              <a:ext uri="{FF2B5EF4-FFF2-40B4-BE49-F238E27FC236}">
                <a16:creationId xmlns:a16="http://schemas.microsoft.com/office/drawing/2014/main" id="{32E6CABB-6987-478E-BB1E-8072FEC857B9}"/>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３</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- 10</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大阪府の既存住宅の流通量</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21510" name="Rectangle 6">
            <a:extLst>
              <a:ext uri="{FF2B5EF4-FFF2-40B4-BE49-F238E27FC236}">
                <a16:creationId xmlns:a16="http://schemas.microsoft.com/office/drawing/2014/main" id="{1A2291D5-7F60-2388-9464-595986765A22}"/>
              </a:ext>
            </a:extLst>
          </p:cNvPr>
          <p:cNvSpPr>
            <a:spLocks noChangeArrowheads="1"/>
          </p:cNvSpPr>
          <p:nvPr/>
        </p:nvSpPr>
        <p:spPr bwMode="auto">
          <a:xfrm>
            <a:off x="360000" y="720000"/>
            <a:ext cx="11520000" cy="432000"/>
          </a:xfrm>
          <a:prstGeom prst="rect">
            <a:avLst/>
          </a:prstGeom>
          <a:solidFill>
            <a:schemeClr val="bg1"/>
          </a:solidFill>
          <a:ln w="9525">
            <a:solidFill>
              <a:schemeClr val="tx1"/>
            </a:solidFill>
            <a:prstDash val="sysDot"/>
            <a:miter lim="800000"/>
            <a:headEnd/>
            <a:tailEnd/>
          </a:ln>
        </p:spPr>
        <p:txBody>
          <a:bodyPr wrap="square" lIns="72000" rIns="72000" anchor="ctr">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361950" indent="-361950" eaLnBrk="1" hangingPunct="1">
              <a:spcBef>
                <a:spcPct val="0"/>
              </a:spcBef>
            </a:pP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既存住宅の流通量は増加傾向にある。　　　</a:t>
            </a:r>
          </a:p>
        </p:txBody>
      </p:sp>
      <p:sp>
        <p:nvSpPr>
          <p:cNvPr id="9" name="テキスト ボックス 8">
            <a:extLst>
              <a:ext uri="{FF2B5EF4-FFF2-40B4-BE49-F238E27FC236}">
                <a16:creationId xmlns:a16="http://schemas.microsoft.com/office/drawing/2014/main" id="{8FEC34C2-3C16-4FA0-BB08-DCD263411D93}"/>
              </a:ext>
            </a:extLst>
          </p:cNvPr>
          <p:cNvSpPr txBox="1"/>
          <p:nvPr/>
        </p:nvSpPr>
        <p:spPr>
          <a:xfrm>
            <a:off x="7253409" y="650252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国土交通省「既存住宅販売指数」「住宅着工統計」を基に大阪府作成</a:t>
            </a:r>
          </a:p>
        </p:txBody>
      </p:sp>
      <p:cxnSp>
        <p:nvCxnSpPr>
          <p:cNvPr id="3" name="直線矢印コネクタ 2">
            <a:extLst>
              <a:ext uri="{FF2B5EF4-FFF2-40B4-BE49-F238E27FC236}">
                <a16:creationId xmlns:a16="http://schemas.microsoft.com/office/drawing/2014/main" id="{363B4C0E-7E00-FD85-F43A-D0F7172A5BF9}"/>
              </a:ext>
            </a:extLst>
          </p:cNvPr>
          <p:cNvCxnSpPr>
            <a:cxnSpLocks/>
          </p:cNvCxnSpPr>
          <p:nvPr/>
        </p:nvCxnSpPr>
        <p:spPr>
          <a:xfrm flipV="1">
            <a:off x="8620018" y="4150760"/>
            <a:ext cx="1941816" cy="380143"/>
          </a:xfrm>
          <a:prstGeom prst="straightConnector1">
            <a:avLst/>
          </a:prstGeom>
          <a:ln>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0" name="スライド番号プレースホルダー 3">
            <a:extLst>
              <a:ext uri="{FF2B5EF4-FFF2-40B4-BE49-F238E27FC236}">
                <a16:creationId xmlns:a16="http://schemas.microsoft.com/office/drawing/2014/main" id="{82A1B832-F1B2-4678-9191-AC7EDD24DAA6}"/>
              </a:ext>
            </a:extLst>
          </p:cNvPr>
          <p:cNvSpPr>
            <a:spLocks noGrp="1"/>
          </p:cNvSpPr>
          <p:nvPr>
            <p:ph type="sldNum" sz="quarter" idx="12"/>
          </p:nvPr>
        </p:nvSpPr>
        <p:spPr>
          <a:xfrm>
            <a:off x="9448800" y="6486784"/>
            <a:ext cx="2743200" cy="365125"/>
          </a:xfrm>
        </p:spPr>
        <p:txBody>
          <a:bodyPr/>
          <a:lstStyle/>
          <a:p>
            <a:fld id="{939419F8-C6ED-4129-B08A-7AC8488EBEA0}" type="slidenum">
              <a:rPr kumimoji="1" lang="ja-JP" altLang="en-US" smtClean="0"/>
              <a:t>36</a:t>
            </a:fld>
            <a:endParaRPr kumimoji="1" lang="ja-JP" altLang="en-US" dirty="0"/>
          </a:p>
        </p:txBody>
      </p:sp>
      <p:sp>
        <p:nvSpPr>
          <p:cNvPr id="11" name="テキスト ボックス 10">
            <a:extLst>
              <a:ext uri="{FF2B5EF4-FFF2-40B4-BE49-F238E27FC236}">
                <a16:creationId xmlns:a16="http://schemas.microsoft.com/office/drawing/2014/main" id="{9064561F-B675-4A24-AF37-1B0C4264E746}"/>
              </a:ext>
            </a:extLst>
          </p:cNvPr>
          <p:cNvSpPr txBox="1"/>
          <p:nvPr/>
        </p:nvSpPr>
        <p:spPr>
          <a:xfrm>
            <a:off x="10060784" y="120632"/>
            <a:ext cx="1792940" cy="257369"/>
          </a:xfrm>
          <a:prstGeom prst="rect">
            <a:avLst/>
          </a:prstGeom>
          <a:noFill/>
          <a:ln>
            <a:solidFill>
              <a:schemeClr val="tx1"/>
            </a:solidFill>
            <a:prstDash val="sysDash"/>
          </a:ln>
        </p:spPr>
        <p:txBody>
          <a:bodyPr wrap="square" tIns="72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再掲</a:t>
            </a:r>
            <a:endParaRPr lang="ja-JP" altLang="en-US" sz="12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7467673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3154C-0FA2-542C-DD27-E8497B6D79F3}"/>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9077D428-FB01-4E23-8F57-4FE3BCDA0A46}"/>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３</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- 11</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大阪府の</a:t>
            </a:r>
            <a:r>
              <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所有形態</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別戸数</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3" name="正方形/長方形 2">
            <a:extLst>
              <a:ext uri="{FF2B5EF4-FFF2-40B4-BE49-F238E27FC236}">
                <a16:creationId xmlns:a16="http://schemas.microsoft.com/office/drawing/2014/main" id="{60F50FDD-7109-A14D-C277-8BE5A3967B95}"/>
              </a:ext>
            </a:extLst>
          </p:cNvPr>
          <p:cNvSpPr/>
          <p:nvPr/>
        </p:nvSpPr>
        <p:spPr>
          <a:xfrm>
            <a:off x="360000" y="720000"/>
            <a:ext cx="11520000" cy="432000"/>
          </a:xfrm>
          <a:prstGeom prst="rect">
            <a:avLst/>
          </a:prstGeom>
          <a:ln cmpd="sng">
            <a:solidFill>
              <a:schemeClr val="tx1"/>
            </a:solidFill>
          </a:ln>
        </p:spPr>
        <p:txBody>
          <a:bodyPr wrap="square">
            <a:spAutoFit/>
          </a:bodyPr>
          <a:lstStyle/>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持ち家、民営借家に居住する世帯数は増えている。</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a:extLst>
              <a:ext uri="{FF2B5EF4-FFF2-40B4-BE49-F238E27FC236}">
                <a16:creationId xmlns:a16="http://schemas.microsoft.com/office/drawing/2014/main" id="{241585ED-F56C-4189-868E-4A669445F0D7}"/>
              </a:ext>
            </a:extLst>
          </p:cNvPr>
          <p:cNvSpPr txBox="1"/>
          <p:nvPr/>
        </p:nvSpPr>
        <p:spPr>
          <a:xfrm>
            <a:off x="7253409" y="650252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各年「住宅・土地統計調査」（総務省統計局）を基に大阪府作成</a:t>
            </a:r>
          </a:p>
        </p:txBody>
      </p:sp>
      <p:sp>
        <p:nvSpPr>
          <p:cNvPr id="11" name="テキスト ボックス 2">
            <a:extLst>
              <a:ext uri="{FF2B5EF4-FFF2-40B4-BE49-F238E27FC236}">
                <a16:creationId xmlns:a16="http://schemas.microsoft.com/office/drawing/2014/main" id="{53013407-259D-4633-8799-75C54DE8F8E3}"/>
              </a:ext>
            </a:extLst>
          </p:cNvPr>
          <p:cNvSpPr txBox="1"/>
          <p:nvPr/>
        </p:nvSpPr>
        <p:spPr>
          <a:xfrm>
            <a:off x="1454612" y="1990323"/>
            <a:ext cx="479897" cy="129125"/>
          </a:xfrm>
          <a:prstGeom prst="rect">
            <a:avLst/>
          </a:prstGeom>
          <a:noFill/>
          <a:ln w="9525" cmpd="sng">
            <a:noFill/>
          </a:ln>
          <a:effectLst/>
        </p:spPr>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（千戸）</a:t>
            </a:r>
          </a:p>
        </p:txBody>
      </p:sp>
      <p:sp>
        <p:nvSpPr>
          <p:cNvPr id="8" name="スライド番号プレースホルダー 3">
            <a:extLst>
              <a:ext uri="{FF2B5EF4-FFF2-40B4-BE49-F238E27FC236}">
                <a16:creationId xmlns:a16="http://schemas.microsoft.com/office/drawing/2014/main" id="{F3F68CE7-A634-48AB-B750-2CA8C49F0478}"/>
              </a:ext>
            </a:extLst>
          </p:cNvPr>
          <p:cNvSpPr>
            <a:spLocks noGrp="1"/>
          </p:cNvSpPr>
          <p:nvPr>
            <p:ph type="sldNum" sz="quarter" idx="12"/>
          </p:nvPr>
        </p:nvSpPr>
        <p:spPr>
          <a:xfrm>
            <a:off x="9448800" y="6486784"/>
            <a:ext cx="2743200" cy="365125"/>
          </a:xfrm>
        </p:spPr>
        <p:txBody>
          <a:bodyPr/>
          <a:lstStyle/>
          <a:p>
            <a:fld id="{939419F8-C6ED-4129-B08A-7AC8488EBEA0}" type="slidenum">
              <a:rPr kumimoji="1" lang="ja-JP" altLang="en-US" smtClean="0"/>
              <a:t>37</a:t>
            </a:fld>
            <a:endParaRPr kumimoji="1" lang="ja-JP" altLang="en-US" dirty="0"/>
          </a:p>
        </p:txBody>
      </p:sp>
      <p:sp>
        <p:nvSpPr>
          <p:cNvPr id="9" name="テキスト ボックス 8">
            <a:extLst>
              <a:ext uri="{FF2B5EF4-FFF2-40B4-BE49-F238E27FC236}">
                <a16:creationId xmlns:a16="http://schemas.microsoft.com/office/drawing/2014/main" id="{78D52F7A-0F62-479A-A215-E1D0C8BECDDE}"/>
              </a:ext>
            </a:extLst>
          </p:cNvPr>
          <p:cNvSpPr txBox="1"/>
          <p:nvPr/>
        </p:nvSpPr>
        <p:spPr>
          <a:xfrm>
            <a:off x="10060784" y="120632"/>
            <a:ext cx="1792940" cy="257369"/>
          </a:xfrm>
          <a:prstGeom prst="rect">
            <a:avLst/>
          </a:prstGeom>
          <a:noFill/>
          <a:ln>
            <a:solidFill>
              <a:schemeClr val="tx1"/>
            </a:solidFill>
            <a:prstDash val="sysDash"/>
          </a:ln>
        </p:spPr>
        <p:txBody>
          <a:bodyPr wrap="square" tIns="72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再掲</a:t>
            </a:r>
            <a:endParaRPr lang="ja-JP" altLang="en-US" sz="1200" dirty="0">
              <a:latin typeface="メイリオ" panose="020B0604030504040204" pitchFamily="50" charset="-128"/>
              <a:ea typeface="メイリオ" panose="020B0604030504040204" pitchFamily="50" charset="-128"/>
            </a:endParaRPr>
          </a:p>
        </p:txBody>
      </p:sp>
      <p:pic>
        <p:nvPicPr>
          <p:cNvPr id="2" name="図 1">
            <a:extLst>
              <a:ext uri="{FF2B5EF4-FFF2-40B4-BE49-F238E27FC236}">
                <a16:creationId xmlns:a16="http://schemas.microsoft.com/office/drawing/2014/main" id="{E4313582-1CEB-4338-835B-3CCE3F9F5F9B}"/>
              </a:ext>
            </a:extLst>
          </p:cNvPr>
          <p:cNvPicPr>
            <a:picLocks noChangeAspect="1"/>
          </p:cNvPicPr>
          <p:nvPr/>
        </p:nvPicPr>
        <p:blipFill>
          <a:blip r:embed="rId3"/>
          <a:stretch>
            <a:fillRect/>
          </a:stretch>
        </p:blipFill>
        <p:spPr>
          <a:xfrm>
            <a:off x="610221" y="1331338"/>
            <a:ext cx="10522608" cy="4669941"/>
          </a:xfrm>
          <a:prstGeom prst="rect">
            <a:avLst/>
          </a:prstGeom>
        </p:spPr>
      </p:pic>
    </p:spTree>
    <p:extLst>
      <p:ext uri="{BB962C8B-B14F-4D97-AF65-F5344CB8AC3E}">
        <p14:creationId xmlns:p14="http://schemas.microsoft.com/office/powerpoint/2010/main" val="27562735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925C088-E042-4DBB-A64E-FA03E40C6FF3}"/>
              </a:ext>
            </a:extLst>
          </p:cNvPr>
          <p:cNvPicPr>
            <a:picLocks noChangeAspect="1"/>
          </p:cNvPicPr>
          <p:nvPr/>
        </p:nvPicPr>
        <p:blipFill>
          <a:blip r:embed="rId3"/>
          <a:stretch>
            <a:fillRect/>
          </a:stretch>
        </p:blipFill>
        <p:spPr>
          <a:xfrm>
            <a:off x="462808" y="1292519"/>
            <a:ext cx="11266384" cy="5285690"/>
          </a:xfrm>
          <a:prstGeom prst="rect">
            <a:avLst/>
          </a:prstGeom>
        </p:spPr>
      </p:pic>
      <p:sp>
        <p:nvSpPr>
          <p:cNvPr id="3" name="正方形/長方形 2"/>
          <p:cNvSpPr/>
          <p:nvPr/>
        </p:nvSpPr>
        <p:spPr>
          <a:xfrm>
            <a:off x="360000" y="720000"/>
            <a:ext cx="11520000" cy="432000"/>
          </a:xfrm>
          <a:prstGeom prst="rect">
            <a:avLst/>
          </a:prstGeom>
          <a:ln cmpd="sng">
            <a:solidFill>
              <a:schemeClr val="tx1"/>
            </a:solidFill>
          </a:ln>
        </p:spPr>
        <p:txBody>
          <a:bodyPr wrap="square">
            <a:spAutoFit/>
          </a:bodyPr>
          <a:lstStyle/>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pc="-40" dirty="0">
                <a:latin typeface="メイリオ" panose="020B0604030504040204" pitchFamily="50" charset="-128"/>
                <a:ea typeface="メイリオ" panose="020B0604030504040204" pitchFamily="50" charset="-128"/>
                <a:cs typeface="Meiryo UI" panose="020B0604030504040204" pitchFamily="50" charset="-128"/>
              </a:rPr>
              <a:t>年齢別の持家率は、</a:t>
            </a:r>
            <a:r>
              <a:rPr lang="en-US" altLang="ja-JP" spc="-40" dirty="0">
                <a:latin typeface="メイリオ" panose="020B0604030504040204" pitchFamily="50" charset="-128"/>
                <a:ea typeface="メイリオ" panose="020B0604030504040204" pitchFamily="50" charset="-128"/>
                <a:cs typeface="Meiryo UI" panose="020B0604030504040204" pitchFamily="50" charset="-128"/>
              </a:rPr>
              <a:t>65</a:t>
            </a:r>
            <a:r>
              <a:rPr lang="ja-JP" altLang="en-US" spc="-40" dirty="0">
                <a:latin typeface="メイリオ" panose="020B0604030504040204" pitchFamily="50" charset="-128"/>
                <a:ea typeface="メイリオ" panose="020B0604030504040204" pitchFamily="50" charset="-128"/>
                <a:cs typeface="Meiryo UI" panose="020B0604030504040204" pitchFamily="50" charset="-128"/>
              </a:rPr>
              <a:t>歳以上を除くと減少傾向にあり、特に</a:t>
            </a:r>
            <a:r>
              <a:rPr lang="en-US" altLang="ja-JP" spc="-40" dirty="0">
                <a:latin typeface="メイリオ" panose="020B0604030504040204" pitchFamily="50" charset="-128"/>
                <a:ea typeface="メイリオ" panose="020B0604030504040204" pitchFamily="50" charset="-128"/>
                <a:cs typeface="Meiryo UI" panose="020B0604030504040204" pitchFamily="50" charset="-128"/>
              </a:rPr>
              <a:t>25</a:t>
            </a:r>
            <a:r>
              <a:rPr lang="ja-JP" altLang="en-US" spc="-40" dirty="0">
                <a:latin typeface="メイリオ" panose="020B0604030504040204" pitchFamily="50" charset="-128"/>
                <a:ea typeface="メイリオ" panose="020B0604030504040204" pitchFamily="50" charset="-128"/>
                <a:cs typeface="Meiryo UI" panose="020B0604030504040204" pitchFamily="50" charset="-128"/>
              </a:rPr>
              <a:t>歳～</a:t>
            </a:r>
            <a:r>
              <a:rPr lang="en-US" altLang="ja-JP" spc="-40" dirty="0">
                <a:latin typeface="メイリオ" panose="020B0604030504040204" pitchFamily="50" charset="-128"/>
                <a:ea typeface="メイリオ" panose="020B0604030504040204" pitchFamily="50" charset="-128"/>
                <a:cs typeface="Meiryo UI" panose="020B0604030504040204" pitchFamily="50" charset="-128"/>
              </a:rPr>
              <a:t>39</a:t>
            </a:r>
            <a:r>
              <a:rPr lang="ja-JP" altLang="en-US" spc="-40" dirty="0">
                <a:latin typeface="メイリオ" panose="020B0604030504040204" pitchFamily="50" charset="-128"/>
                <a:ea typeface="メイリオ" panose="020B0604030504040204" pitchFamily="50" charset="-128"/>
                <a:cs typeface="Meiryo UI" panose="020B0604030504040204" pitchFamily="50" charset="-128"/>
              </a:rPr>
              <a:t>歳の間で持家率が大きく減少している。</a:t>
            </a:r>
          </a:p>
        </p:txBody>
      </p:sp>
      <p:sp>
        <p:nvSpPr>
          <p:cNvPr id="4" name="スライド番号プレースホルダー 3">
            <a:extLst>
              <a:ext uri="{FF2B5EF4-FFF2-40B4-BE49-F238E27FC236}">
                <a16:creationId xmlns:a16="http://schemas.microsoft.com/office/drawing/2014/main" id="{5056193A-25C3-A799-1603-D0ACD6CFCCC9}"/>
              </a:ext>
            </a:extLst>
          </p:cNvPr>
          <p:cNvSpPr>
            <a:spLocks noGrp="1"/>
          </p:cNvSpPr>
          <p:nvPr>
            <p:ph type="sldNum" sz="quarter" idx="12"/>
          </p:nvPr>
        </p:nvSpPr>
        <p:spPr>
          <a:xfrm>
            <a:off x="9435244" y="6492874"/>
            <a:ext cx="2743200" cy="365125"/>
          </a:xfrm>
        </p:spPr>
        <p:txBody>
          <a:bodyPr/>
          <a:lstStyle/>
          <a:p>
            <a:fld id="{939419F8-C6ED-4129-B08A-7AC8488EBEA0}" type="slidenum">
              <a:rPr kumimoji="1" lang="ja-JP" altLang="en-US" smtClean="0"/>
              <a:t>38</a:t>
            </a:fld>
            <a:endParaRPr kumimoji="1" lang="ja-JP" altLang="en-US"/>
          </a:p>
        </p:txBody>
      </p:sp>
      <p:sp>
        <p:nvSpPr>
          <p:cNvPr id="7" name="正方形/長方形 6">
            <a:extLst>
              <a:ext uri="{FF2B5EF4-FFF2-40B4-BE49-F238E27FC236}">
                <a16:creationId xmlns:a16="http://schemas.microsoft.com/office/drawing/2014/main" id="{92F72E6E-7CA2-451E-9A99-1F97D2B4F987}"/>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３</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- 12</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大阪府の年齢別持家率の推移</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8" name="テキスト ボックス 7">
            <a:extLst>
              <a:ext uri="{FF2B5EF4-FFF2-40B4-BE49-F238E27FC236}">
                <a16:creationId xmlns:a16="http://schemas.microsoft.com/office/drawing/2014/main" id="{D2BDDADA-8EFC-4C7C-A60F-1200C95B6D02}"/>
              </a:ext>
            </a:extLst>
          </p:cNvPr>
          <p:cNvSpPr txBox="1"/>
          <p:nvPr/>
        </p:nvSpPr>
        <p:spPr>
          <a:xfrm>
            <a:off x="7253409" y="650252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各年「住宅・土地統計調査」（総務省統計局）を基に大阪府作成</a:t>
            </a:r>
          </a:p>
        </p:txBody>
      </p:sp>
      <p:sp>
        <p:nvSpPr>
          <p:cNvPr id="9" name="テキスト ボックス 8">
            <a:extLst>
              <a:ext uri="{FF2B5EF4-FFF2-40B4-BE49-F238E27FC236}">
                <a16:creationId xmlns:a16="http://schemas.microsoft.com/office/drawing/2014/main" id="{329FABA9-C0D4-4C88-9552-3550BBC7C848}"/>
              </a:ext>
            </a:extLst>
          </p:cNvPr>
          <p:cNvSpPr txBox="1"/>
          <p:nvPr/>
        </p:nvSpPr>
        <p:spPr>
          <a:xfrm>
            <a:off x="10060784" y="120632"/>
            <a:ext cx="1792940" cy="257369"/>
          </a:xfrm>
          <a:prstGeom prst="rect">
            <a:avLst/>
          </a:prstGeom>
          <a:noFill/>
          <a:ln>
            <a:solidFill>
              <a:schemeClr val="tx1"/>
            </a:solidFill>
            <a:prstDash val="sysDash"/>
          </a:ln>
        </p:spPr>
        <p:txBody>
          <a:bodyPr wrap="square" tIns="72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再掲</a:t>
            </a:r>
            <a:endParaRPr lang="ja-JP" altLang="en-US" sz="12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8227220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C1D7529-43ED-4519-A77E-896AE75E54DA}"/>
              </a:ext>
            </a:extLst>
          </p:cNvPr>
          <p:cNvPicPr>
            <a:picLocks noChangeAspect="1"/>
          </p:cNvPicPr>
          <p:nvPr/>
        </p:nvPicPr>
        <p:blipFill>
          <a:blip r:embed="rId3"/>
          <a:stretch>
            <a:fillRect/>
          </a:stretch>
        </p:blipFill>
        <p:spPr>
          <a:xfrm>
            <a:off x="964090" y="4095369"/>
            <a:ext cx="9797121" cy="2438611"/>
          </a:xfrm>
          <a:prstGeom prst="rect">
            <a:avLst/>
          </a:prstGeom>
        </p:spPr>
      </p:pic>
      <p:pic>
        <p:nvPicPr>
          <p:cNvPr id="2" name="図 1">
            <a:extLst>
              <a:ext uri="{FF2B5EF4-FFF2-40B4-BE49-F238E27FC236}">
                <a16:creationId xmlns:a16="http://schemas.microsoft.com/office/drawing/2014/main" id="{46E95082-0EC6-4C69-AA8B-1C038D946C34}"/>
              </a:ext>
            </a:extLst>
          </p:cNvPr>
          <p:cNvPicPr>
            <a:picLocks noChangeAspect="1"/>
          </p:cNvPicPr>
          <p:nvPr/>
        </p:nvPicPr>
        <p:blipFill>
          <a:blip r:embed="rId4"/>
          <a:stretch>
            <a:fillRect/>
          </a:stretch>
        </p:blipFill>
        <p:spPr>
          <a:xfrm>
            <a:off x="964090" y="1377011"/>
            <a:ext cx="9797121" cy="2688569"/>
          </a:xfrm>
          <a:prstGeom prst="rect">
            <a:avLst/>
          </a:prstGeom>
        </p:spPr>
      </p:pic>
      <p:sp>
        <p:nvSpPr>
          <p:cNvPr id="7" name="テキスト ボックス 9"/>
          <p:cNvSpPr txBox="1"/>
          <p:nvPr/>
        </p:nvSpPr>
        <p:spPr>
          <a:xfrm>
            <a:off x="360000" y="720000"/>
            <a:ext cx="11520000" cy="719812"/>
          </a:xfrm>
          <a:prstGeom prst="rect">
            <a:avLst/>
          </a:prstGeom>
          <a:no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355600" indent="-355600">
              <a:lnSpc>
                <a:spcPct val="120000"/>
              </a:lnSpc>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　賃貸住宅の総量をみると、令和５年は増加傾向。</a:t>
            </a: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a:p>
            <a:pPr marL="355600" indent="-355600">
              <a:lnSpc>
                <a:spcPct val="120000"/>
              </a:lnSpc>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　全国と比較すると、空家率の差に大きな傾向の違いはない。 　</a:t>
            </a:r>
          </a:p>
        </p:txBody>
      </p:sp>
      <p:sp>
        <p:nvSpPr>
          <p:cNvPr id="15" name="テキスト ボックス 14">
            <a:extLst>
              <a:ext uri="{FF2B5EF4-FFF2-40B4-BE49-F238E27FC236}">
                <a16:creationId xmlns:a16="http://schemas.microsoft.com/office/drawing/2014/main" id="{EB0418C4-39D1-2117-2325-CBA4B34C0FFB}"/>
              </a:ext>
            </a:extLst>
          </p:cNvPr>
          <p:cNvSpPr txBox="1"/>
          <p:nvPr/>
        </p:nvSpPr>
        <p:spPr>
          <a:xfrm>
            <a:off x="4419533" y="1675185"/>
            <a:ext cx="1332000" cy="169277"/>
          </a:xfrm>
          <a:prstGeom prst="rect">
            <a:avLst/>
          </a:prstGeom>
          <a:solidFill>
            <a:schemeClr val="bg1"/>
          </a:solidFill>
          <a:ln>
            <a:solidFill>
              <a:schemeClr val="tx1"/>
            </a:solidFill>
          </a:ln>
        </p:spPr>
        <p:txBody>
          <a:bodyPr wrap="square" lIns="0" tIns="0" rIns="0" bIns="0" rtlCol="0">
            <a:spAutoFit/>
          </a:bodyPr>
          <a:lstStyle/>
          <a:p>
            <a:pPr algn="ctr"/>
            <a:r>
              <a:rPr lang="ja-JP" altLang="en-US" sz="1100" dirty="0"/>
              <a:t>居住世帯のある借家</a:t>
            </a:r>
            <a:endParaRPr kumimoji="1" lang="ja-JP" altLang="en-US" sz="1100" dirty="0"/>
          </a:p>
        </p:txBody>
      </p:sp>
      <p:sp>
        <p:nvSpPr>
          <p:cNvPr id="16" name="テキスト ボックス 15">
            <a:extLst>
              <a:ext uri="{FF2B5EF4-FFF2-40B4-BE49-F238E27FC236}">
                <a16:creationId xmlns:a16="http://schemas.microsoft.com/office/drawing/2014/main" id="{59738D7C-E310-E500-20C2-2CD70AEDDA79}"/>
              </a:ext>
            </a:extLst>
          </p:cNvPr>
          <p:cNvSpPr txBox="1"/>
          <p:nvPr/>
        </p:nvSpPr>
        <p:spPr>
          <a:xfrm>
            <a:off x="8334354" y="1709939"/>
            <a:ext cx="1008000" cy="169277"/>
          </a:xfrm>
          <a:prstGeom prst="rect">
            <a:avLst/>
          </a:prstGeom>
          <a:solidFill>
            <a:schemeClr val="bg1"/>
          </a:solidFill>
          <a:ln>
            <a:solidFill>
              <a:schemeClr val="tx1"/>
            </a:solidFill>
          </a:ln>
        </p:spPr>
        <p:txBody>
          <a:bodyPr wrap="square" lIns="0" tIns="0" rIns="0" bIns="0" rtlCol="0">
            <a:spAutoFit/>
          </a:bodyPr>
          <a:lstStyle/>
          <a:p>
            <a:pPr algn="ctr"/>
            <a:r>
              <a:rPr lang="ja-JP" altLang="en-US" sz="1100" dirty="0"/>
              <a:t>賃貸住宅の空家</a:t>
            </a:r>
            <a:endParaRPr kumimoji="1" lang="ja-JP" altLang="en-US" sz="1100" dirty="0"/>
          </a:p>
        </p:txBody>
      </p:sp>
      <p:sp>
        <p:nvSpPr>
          <p:cNvPr id="17" name="テキスト ボックス 16">
            <a:extLst>
              <a:ext uri="{FF2B5EF4-FFF2-40B4-BE49-F238E27FC236}">
                <a16:creationId xmlns:a16="http://schemas.microsoft.com/office/drawing/2014/main" id="{7E4710D4-07C3-D074-353C-41A52C4CA396}"/>
              </a:ext>
            </a:extLst>
          </p:cNvPr>
          <p:cNvSpPr txBox="1"/>
          <p:nvPr/>
        </p:nvSpPr>
        <p:spPr>
          <a:xfrm>
            <a:off x="4229891" y="4381498"/>
            <a:ext cx="1332000" cy="169277"/>
          </a:xfrm>
          <a:prstGeom prst="rect">
            <a:avLst/>
          </a:prstGeom>
          <a:solidFill>
            <a:schemeClr val="bg1"/>
          </a:solidFill>
          <a:ln>
            <a:solidFill>
              <a:schemeClr val="tx1"/>
            </a:solidFill>
          </a:ln>
        </p:spPr>
        <p:txBody>
          <a:bodyPr wrap="square" lIns="0" tIns="0" rIns="0" bIns="0" rtlCol="0">
            <a:spAutoFit/>
          </a:bodyPr>
          <a:lstStyle/>
          <a:p>
            <a:pPr algn="ctr"/>
            <a:r>
              <a:rPr lang="ja-JP" altLang="en-US" sz="1100" dirty="0"/>
              <a:t>居住世帯のある借家</a:t>
            </a:r>
            <a:endParaRPr kumimoji="1" lang="ja-JP" altLang="en-US" sz="1100" dirty="0"/>
          </a:p>
        </p:txBody>
      </p:sp>
      <p:sp>
        <p:nvSpPr>
          <p:cNvPr id="18" name="テキスト ボックス 17">
            <a:extLst>
              <a:ext uri="{FF2B5EF4-FFF2-40B4-BE49-F238E27FC236}">
                <a16:creationId xmlns:a16="http://schemas.microsoft.com/office/drawing/2014/main" id="{9A1F7EA8-B642-B7CA-A2B2-639B92C0ED04}"/>
              </a:ext>
            </a:extLst>
          </p:cNvPr>
          <p:cNvSpPr txBox="1"/>
          <p:nvPr/>
        </p:nvSpPr>
        <p:spPr>
          <a:xfrm>
            <a:off x="7658694" y="4466137"/>
            <a:ext cx="1008000" cy="169277"/>
          </a:xfrm>
          <a:prstGeom prst="rect">
            <a:avLst/>
          </a:prstGeom>
          <a:solidFill>
            <a:schemeClr val="bg1"/>
          </a:solidFill>
          <a:ln>
            <a:solidFill>
              <a:schemeClr val="tx1"/>
            </a:solidFill>
          </a:ln>
        </p:spPr>
        <p:txBody>
          <a:bodyPr wrap="square" lIns="0" tIns="0" rIns="0" bIns="0" rtlCol="0">
            <a:spAutoFit/>
          </a:bodyPr>
          <a:lstStyle/>
          <a:p>
            <a:pPr algn="ctr"/>
            <a:r>
              <a:rPr lang="ja-JP" altLang="en-US" sz="1100" dirty="0"/>
              <a:t>賃貸住宅の空家</a:t>
            </a:r>
            <a:endParaRPr kumimoji="1" lang="ja-JP" altLang="en-US" sz="1100" dirty="0"/>
          </a:p>
        </p:txBody>
      </p:sp>
      <p:sp>
        <p:nvSpPr>
          <p:cNvPr id="9" name="テキスト ボックス 8"/>
          <p:cNvSpPr txBox="1"/>
          <p:nvPr/>
        </p:nvSpPr>
        <p:spPr bwMode="hidden">
          <a:xfrm>
            <a:off x="9957285" y="3855155"/>
            <a:ext cx="826714" cy="261610"/>
          </a:xfrm>
          <a:prstGeom prst="rect">
            <a:avLst/>
          </a:prstGeom>
          <a:solidFill>
            <a:schemeClr val="bg1"/>
          </a:solidFill>
          <a:ln>
            <a:noFill/>
          </a:ln>
        </p:spPr>
        <p:txBody>
          <a:bodyPr wrap="square" rtlCol="0">
            <a:spAutoFit/>
          </a:bodyPr>
          <a:lstStyle/>
          <a:p>
            <a:r>
              <a:rPr lang="ja-JP" altLang="en-US" sz="1100" dirty="0">
                <a:latin typeface="+mn-ea"/>
              </a:rPr>
              <a:t>（万戸）</a:t>
            </a:r>
          </a:p>
        </p:txBody>
      </p:sp>
      <p:sp>
        <p:nvSpPr>
          <p:cNvPr id="19" name="テキスト ボックス 18">
            <a:extLst>
              <a:ext uri="{FF2B5EF4-FFF2-40B4-BE49-F238E27FC236}">
                <a16:creationId xmlns:a16="http://schemas.microsoft.com/office/drawing/2014/main" id="{C53FD60F-9C1E-4DBB-86C2-0A5974580574}"/>
              </a:ext>
            </a:extLst>
          </p:cNvPr>
          <p:cNvSpPr txBox="1"/>
          <p:nvPr/>
        </p:nvSpPr>
        <p:spPr bwMode="hidden">
          <a:xfrm>
            <a:off x="9977788" y="6221237"/>
            <a:ext cx="826714" cy="261610"/>
          </a:xfrm>
          <a:prstGeom prst="rect">
            <a:avLst/>
          </a:prstGeom>
          <a:solidFill>
            <a:schemeClr val="bg1"/>
          </a:solidFill>
          <a:ln>
            <a:noFill/>
          </a:ln>
        </p:spPr>
        <p:txBody>
          <a:bodyPr wrap="square" rtlCol="0">
            <a:spAutoFit/>
          </a:bodyPr>
          <a:lstStyle/>
          <a:p>
            <a:r>
              <a:rPr lang="ja-JP" altLang="en-US" sz="1100" dirty="0">
                <a:latin typeface="+mn-ea"/>
              </a:rPr>
              <a:t>（万戸）</a:t>
            </a:r>
          </a:p>
        </p:txBody>
      </p:sp>
      <p:sp>
        <p:nvSpPr>
          <p:cNvPr id="26" name="正方形/長方形 25">
            <a:extLst>
              <a:ext uri="{FF2B5EF4-FFF2-40B4-BE49-F238E27FC236}">
                <a16:creationId xmlns:a16="http://schemas.microsoft.com/office/drawing/2014/main" id="{708F804B-5195-55DF-FD4B-9F52FFEF1FD5}"/>
              </a:ext>
            </a:extLst>
          </p:cNvPr>
          <p:cNvSpPr/>
          <p:nvPr/>
        </p:nvSpPr>
        <p:spPr>
          <a:xfrm>
            <a:off x="7285564" y="1675185"/>
            <a:ext cx="1013042" cy="213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en-US" altLang="ja-JP" sz="1100" dirty="0">
                <a:solidFill>
                  <a:schemeClr val="tx1"/>
                </a:solidFill>
              </a:rPr>
              <a:t>18.6%</a:t>
            </a:r>
            <a:endParaRPr kumimoji="1" lang="ja-JP" altLang="en-US" sz="1100" dirty="0">
              <a:solidFill>
                <a:schemeClr val="tx1"/>
              </a:solidFill>
            </a:endParaRPr>
          </a:p>
        </p:txBody>
      </p:sp>
      <p:sp>
        <p:nvSpPr>
          <p:cNvPr id="28" name="正方形/長方形 27">
            <a:extLst>
              <a:ext uri="{FF2B5EF4-FFF2-40B4-BE49-F238E27FC236}">
                <a16:creationId xmlns:a16="http://schemas.microsoft.com/office/drawing/2014/main" id="{1510EA07-7E33-4A35-B620-04C60C713896}"/>
              </a:ext>
            </a:extLst>
          </p:cNvPr>
          <p:cNvSpPr/>
          <p:nvPr/>
        </p:nvSpPr>
        <p:spPr>
          <a:xfrm>
            <a:off x="6844907" y="4458940"/>
            <a:ext cx="1001384" cy="1939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en-US" altLang="ja-JP" sz="1100" dirty="0">
                <a:solidFill>
                  <a:schemeClr val="tx1"/>
                </a:solidFill>
              </a:rPr>
              <a:t>20.2%</a:t>
            </a:r>
            <a:endParaRPr kumimoji="1" lang="ja-JP" altLang="en-US" sz="1100" dirty="0">
              <a:solidFill>
                <a:schemeClr val="tx1"/>
              </a:solidFill>
            </a:endParaRPr>
          </a:p>
        </p:txBody>
      </p:sp>
      <p:sp>
        <p:nvSpPr>
          <p:cNvPr id="29" name="正方形/長方形 28">
            <a:extLst>
              <a:ext uri="{FF2B5EF4-FFF2-40B4-BE49-F238E27FC236}">
                <a16:creationId xmlns:a16="http://schemas.microsoft.com/office/drawing/2014/main" id="{33CAEC52-7D26-4067-966B-3C47507EB287}"/>
              </a:ext>
            </a:extLst>
          </p:cNvPr>
          <p:cNvSpPr/>
          <p:nvPr/>
        </p:nvSpPr>
        <p:spPr>
          <a:xfrm>
            <a:off x="9378103" y="1873669"/>
            <a:ext cx="1013042" cy="213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900" dirty="0">
                <a:solidFill>
                  <a:schemeClr val="tx1"/>
                </a:solidFill>
              </a:rPr>
              <a:t>2,390</a:t>
            </a:r>
            <a:endParaRPr kumimoji="1" lang="ja-JP" altLang="en-US" sz="900" dirty="0">
              <a:solidFill>
                <a:schemeClr val="tx1"/>
              </a:solidFill>
            </a:endParaRPr>
          </a:p>
        </p:txBody>
      </p:sp>
      <p:sp>
        <p:nvSpPr>
          <p:cNvPr id="31" name="正方形/長方形 30">
            <a:extLst>
              <a:ext uri="{FF2B5EF4-FFF2-40B4-BE49-F238E27FC236}">
                <a16:creationId xmlns:a16="http://schemas.microsoft.com/office/drawing/2014/main" id="{B31505F1-E680-4458-99C5-5226D8FAE49D}"/>
              </a:ext>
            </a:extLst>
          </p:cNvPr>
          <p:cNvSpPr/>
          <p:nvPr/>
        </p:nvSpPr>
        <p:spPr>
          <a:xfrm>
            <a:off x="9260805" y="2386837"/>
            <a:ext cx="1013042" cy="213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900" dirty="0">
                <a:solidFill>
                  <a:schemeClr val="tx1"/>
                </a:solidFill>
              </a:rPr>
              <a:t>2,339</a:t>
            </a:r>
            <a:endParaRPr kumimoji="1" lang="ja-JP" altLang="en-US" sz="900" dirty="0">
              <a:solidFill>
                <a:schemeClr val="tx1"/>
              </a:solidFill>
            </a:endParaRPr>
          </a:p>
        </p:txBody>
      </p:sp>
      <p:sp>
        <p:nvSpPr>
          <p:cNvPr id="32" name="正方形/長方形 31">
            <a:extLst>
              <a:ext uri="{FF2B5EF4-FFF2-40B4-BE49-F238E27FC236}">
                <a16:creationId xmlns:a16="http://schemas.microsoft.com/office/drawing/2014/main" id="{495C0EA4-2F2E-42FB-8005-36AEF5C0ECD0}"/>
              </a:ext>
            </a:extLst>
          </p:cNvPr>
          <p:cNvSpPr/>
          <p:nvPr/>
        </p:nvSpPr>
        <p:spPr>
          <a:xfrm>
            <a:off x="9080051" y="2827860"/>
            <a:ext cx="1013042" cy="213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900" dirty="0">
                <a:solidFill>
                  <a:schemeClr val="tx1"/>
                </a:solidFill>
              </a:rPr>
              <a:t>2,281</a:t>
            </a:r>
            <a:endParaRPr kumimoji="1" lang="ja-JP" altLang="en-US" sz="900" dirty="0">
              <a:solidFill>
                <a:schemeClr val="tx1"/>
              </a:solidFill>
            </a:endParaRPr>
          </a:p>
        </p:txBody>
      </p:sp>
      <p:sp>
        <p:nvSpPr>
          <p:cNvPr id="33" name="正方形/長方形 32">
            <a:extLst>
              <a:ext uri="{FF2B5EF4-FFF2-40B4-BE49-F238E27FC236}">
                <a16:creationId xmlns:a16="http://schemas.microsoft.com/office/drawing/2014/main" id="{FFE1118F-CD5F-4631-925D-CB4E3816B477}"/>
              </a:ext>
            </a:extLst>
          </p:cNvPr>
          <p:cNvSpPr/>
          <p:nvPr/>
        </p:nvSpPr>
        <p:spPr>
          <a:xfrm>
            <a:off x="9125378" y="3331657"/>
            <a:ext cx="1013042" cy="213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900" dirty="0">
                <a:solidFill>
                  <a:schemeClr val="tx1"/>
                </a:solidFill>
              </a:rPr>
              <a:t>2,190</a:t>
            </a:r>
            <a:endParaRPr kumimoji="1" lang="ja-JP" altLang="en-US" sz="900" dirty="0">
              <a:solidFill>
                <a:schemeClr val="tx1"/>
              </a:solidFill>
            </a:endParaRPr>
          </a:p>
        </p:txBody>
      </p:sp>
      <p:sp>
        <p:nvSpPr>
          <p:cNvPr id="34" name="正方形/長方形 33">
            <a:extLst>
              <a:ext uri="{FF2B5EF4-FFF2-40B4-BE49-F238E27FC236}">
                <a16:creationId xmlns:a16="http://schemas.microsoft.com/office/drawing/2014/main" id="{16314DA8-2445-41DB-B449-D45BCA0F1534}"/>
              </a:ext>
            </a:extLst>
          </p:cNvPr>
          <p:cNvSpPr/>
          <p:nvPr/>
        </p:nvSpPr>
        <p:spPr>
          <a:xfrm>
            <a:off x="8365061" y="4635414"/>
            <a:ext cx="1013042" cy="213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900" dirty="0">
                <a:solidFill>
                  <a:schemeClr val="tx1"/>
                </a:solidFill>
              </a:rPr>
              <a:t>215</a:t>
            </a:r>
            <a:endParaRPr kumimoji="1" lang="ja-JP" altLang="en-US" sz="900" dirty="0">
              <a:solidFill>
                <a:schemeClr val="tx1"/>
              </a:solidFill>
            </a:endParaRPr>
          </a:p>
        </p:txBody>
      </p:sp>
      <p:sp>
        <p:nvSpPr>
          <p:cNvPr id="35" name="正方形/長方形 34">
            <a:extLst>
              <a:ext uri="{FF2B5EF4-FFF2-40B4-BE49-F238E27FC236}">
                <a16:creationId xmlns:a16="http://schemas.microsoft.com/office/drawing/2014/main" id="{EEE01D57-4AF9-4FB0-8562-E194EBC40BAB}"/>
              </a:ext>
            </a:extLst>
          </p:cNvPr>
          <p:cNvSpPr/>
          <p:nvPr/>
        </p:nvSpPr>
        <p:spPr>
          <a:xfrm>
            <a:off x="8208380" y="5107855"/>
            <a:ext cx="1013042" cy="213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900" dirty="0">
                <a:solidFill>
                  <a:schemeClr val="tx1"/>
                </a:solidFill>
              </a:rPr>
              <a:t>208</a:t>
            </a:r>
            <a:endParaRPr kumimoji="1" lang="ja-JP" altLang="en-US" sz="900" dirty="0">
              <a:solidFill>
                <a:schemeClr val="tx1"/>
              </a:solidFill>
            </a:endParaRPr>
          </a:p>
        </p:txBody>
      </p:sp>
      <p:sp>
        <p:nvSpPr>
          <p:cNvPr id="36" name="正方形/長方形 35">
            <a:extLst>
              <a:ext uri="{FF2B5EF4-FFF2-40B4-BE49-F238E27FC236}">
                <a16:creationId xmlns:a16="http://schemas.microsoft.com/office/drawing/2014/main" id="{27BDBBFF-26AF-4894-A1D8-D9DF831A62F7}"/>
              </a:ext>
            </a:extLst>
          </p:cNvPr>
          <p:cNvSpPr/>
          <p:nvPr/>
        </p:nvSpPr>
        <p:spPr>
          <a:xfrm>
            <a:off x="8160173" y="5487972"/>
            <a:ext cx="1013042" cy="213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900" dirty="0">
                <a:solidFill>
                  <a:schemeClr val="tx1"/>
                </a:solidFill>
              </a:rPr>
              <a:t>207</a:t>
            </a:r>
            <a:endParaRPr kumimoji="1" lang="ja-JP" altLang="en-US" sz="900" dirty="0">
              <a:solidFill>
                <a:schemeClr val="tx1"/>
              </a:solidFill>
            </a:endParaRPr>
          </a:p>
        </p:txBody>
      </p:sp>
      <p:sp>
        <p:nvSpPr>
          <p:cNvPr id="37" name="正方形/長方形 36">
            <a:extLst>
              <a:ext uri="{FF2B5EF4-FFF2-40B4-BE49-F238E27FC236}">
                <a16:creationId xmlns:a16="http://schemas.microsoft.com/office/drawing/2014/main" id="{D980135B-A1AA-450B-B1B3-FC9385C2411A}"/>
              </a:ext>
            </a:extLst>
          </p:cNvPr>
          <p:cNvSpPr/>
          <p:nvPr/>
        </p:nvSpPr>
        <p:spPr>
          <a:xfrm>
            <a:off x="7784228" y="5960413"/>
            <a:ext cx="1013042" cy="213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en-US" altLang="ja-JP" sz="900" dirty="0">
                <a:solidFill>
                  <a:schemeClr val="tx1"/>
                </a:solidFill>
              </a:rPr>
              <a:t>197</a:t>
            </a:r>
            <a:endParaRPr kumimoji="1" lang="ja-JP" altLang="en-US" sz="900" dirty="0">
              <a:solidFill>
                <a:schemeClr val="tx1"/>
              </a:solidFill>
            </a:endParaRPr>
          </a:p>
        </p:txBody>
      </p:sp>
      <p:sp>
        <p:nvSpPr>
          <p:cNvPr id="30" name="正方形/長方形 29">
            <a:extLst>
              <a:ext uri="{FF2B5EF4-FFF2-40B4-BE49-F238E27FC236}">
                <a16:creationId xmlns:a16="http://schemas.microsoft.com/office/drawing/2014/main" id="{529CD0D4-7F8D-49B5-9005-88C3E67DF412}"/>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３</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- 13</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大阪府の賃貸住宅の総量</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39" name="テキスト ボックス 38">
            <a:extLst>
              <a:ext uri="{FF2B5EF4-FFF2-40B4-BE49-F238E27FC236}">
                <a16:creationId xmlns:a16="http://schemas.microsoft.com/office/drawing/2014/main" id="{64C4872A-05A3-4BB4-803F-DCD7E40DA8A7}"/>
              </a:ext>
            </a:extLst>
          </p:cNvPr>
          <p:cNvSpPr txBox="1"/>
          <p:nvPr/>
        </p:nvSpPr>
        <p:spPr>
          <a:xfrm>
            <a:off x="6997959" y="6502528"/>
            <a:ext cx="4882041" cy="253916"/>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各年「住宅・土地統計調査」（総務省統計局）を基に大阪府作成　　</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不詳を含まず</a:t>
            </a:r>
          </a:p>
        </p:txBody>
      </p:sp>
      <p:sp>
        <p:nvSpPr>
          <p:cNvPr id="24" name="スライド番号プレースホルダー 3">
            <a:extLst>
              <a:ext uri="{FF2B5EF4-FFF2-40B4-BE49-F238E27FC236}">
                <a16:creationId xmlns:a16="http://schemas.microsoft.com/office/drawing/2014/main" id="{94BE53BC-2C0E-4210-A878-B07B70022114}"/>
              </a:ext>
            </a:extLst>
          </p:cNvPr>
          <p:cNvSpPr>
            <a:spLocks noGrp="1"/>
          </p:cNvSpPr>
          <p:nvPr>
            <p:ph type="sldNum" sz="quarter" idx="12"/>
          </p:nvPr>
        </p:nvSpPr>
        <p:spPr>
          <a:xfrm>
            <a:off x="9448800" y="6486784"/>
            <a:ext cx="2743200" cy="365125"/>
          </a:xfrm>
        </p:spPr>
        <p:txBody>
          <a:bodyPr/>
          <a:lstStyle/>
          <a:p>
            <a:fld id="{939419F8-C6ED-4129-B08A-7AC8488EBEA0}" type="slidenum">
              <a:rPr kumimoji="1" lang="ja-JP" altLang="en-US" smtClean="0"/>
              <a:t>39</a:t>
            </a:fld>
            <a:endParaRPr kumimoji="1" lang="ja-JP" altLang="en-US" dirty="0"/>
          </a:p>
        </p:txBody>
      </p:sp>
      <p:sp>
        <p:nvSpPr>
          <p:cNvPr id="38" name="テキスト ボックス 37">
            <a:extLst>
              <a:ext uri="{FF2B5EF4-FFF2-40B4-BE49-F238E27FC236}">
                <a16:creationId xmlns:a16="http://schemas.microsoft.com/office/drawing/2014/main" id="{4460D671-6A94-431D-A6A0-D3C54EDFB85C}"/>
              </a:ext>
            </a:extLst>
          </p:cNvPr>
          <p:cNvSpPr txBox="1"/>
          <p:nvPr/>
        </p:nvSpPr>
        <p:spPr>
          <a:xfrm>
            <a:off x="10060784" y="120632"/>
            <a:ext cx="1792940" cy="257369"/>
          </a:xfrm>
          <a:prstGeom prst="rect">
            <a:avLst/>
          </a:prstGeom>
          <a:noFill/>
          <a:ln>
            <a:solidFill>
              <a:schemeClr val="tx1"/>
            </a:solidFill>
            <a:prstDash val="sysDash"/>
          </a:ln>
        </p:spPr>
        <p:txBody>
          <a:bodyPr wrap="square" tIns="72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再掲</a:t>
            </a:r>
            <a:endParaRPr lang="ja-JP" altLang="en-US" sz="12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4215122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D517234A-D129-4623-A90B-41E6E5A3281A}"/>
              </a:ext>
            </a:extLst>
          </p:cNvPr>
          <p:cNvPicPr>
            <a:picLocks noChangeAspect="1"/>
          </p:cNvPicPr>
          <p:nvPr/>
        </p:nvPicPr>
        <p:blipFill>
          <a:blip r:embed="rId2"/>
          <a:stretch>
            <a:fillRect/>
          </a:stretch>
        </p:blipFill>
        <p:spPr>
          <a:xfrm>
            <a:off x="721150" y="1612532"/>
            <a:ext cx="10071465" cy="4810161"/>
          </a:xfrm>
          <a:prstGeom prst="rect">
            <a:avLst/>
          </a:prstGeom>
        </p:spPr>
      </p:pic>
      <p:sp>
        <p:nvSpPr>
          <p:cNvPr id="13" name="正方形/長方形 12">
            <a:extLst>
              <a:ext uri="{FF2B5EF4-FFF2-40B4-BE49-F238E27FC236}">
                <a16:creationId xmlns:a16="http://schemas.microsoft.com/office/drawing/2014/main" id="{5D0530B3-E31C-40EC-A627-BAA65901E3CD}"/>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a:spcBef>
                <a:spcPct val="0"/>
              </a:spcBef>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１</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- 1</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大阪府の人口推移（将来推計）</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3" name="正方形/長方形 2"/>
          <p:cNvSpPr/>
          <p:nvPr/>
        </p:nvSpPr>
        <p:spPr>
          <a:xfrm>
            <a:off x="360000" y="720000"/>
            <a:ext cx="11520000" cy="432000"/>
          </a:xfrm>
          <a:prstGeom prst="rect">
            <a:avLst/>
          </a:prstGeom>
          <a:ln w="6350" cmpd="sng">
            <a:solidFill>
              <a:schemeClr val="tx1"/>
            </a:solidFill>
          </a:ln>
        </p:spPr>
        <p:txBody>
          <a:bodyPr wrap="square">
            <a:spAutoFit/>
          </a:bodyPr>
          <a:lstStyle/>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大阪府の人口は今後減少に転じ、</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2050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年には約</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726</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万人（</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年比約</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158</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万人（</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17.8</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％）減少）と推計。</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1"/>
          <p:cNvSpPr txBox="1"/>
          <p:nvPr/>
        </p:nvSpPr>
        <p:spPr>
          <a:xfrm>
            <a:off x="6247120" y="6358186"/>
            <a:ext cx="4602269" cy="32493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fontAlgn="base">
              <a:spcBef>
                <a:spcPct val="50000"/>
              </a:spcBef>
              <a:spcAft>
                <a:spcPct val="0"/>
              </a:spcAft>
            </a:pPr>
            <a:r>
              <a:rPr lang="ja-JP" altLang="en-US" sz="1050">
                <a:solidFill>
                  <a:prstClr val="black"/>
                </a:solidFill>
                <a:latin typeface="Meiryo UI" panose="020B0604030504040204" pitchFamily="50" charset="-128"/>
                <a:ea typeface="Meiryo UI" panose="020B0604030504040204" pitchFamily="50" charset="-128"/>
                <a:cs typeface="Meiryo UI" panose="020B0604030504040204" pitchFamily="50" charset="-128"/>
              </a:rPr>
              <a:t>「地域別将来推計」（国立社会保障・人口問題研究所）より大阪府作成</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テキスト ボックス 44"/>
          <p:cNvSpPr txBox="1"/>
          <p:nvPr/>
        </p:nvSpPr>
        <p:spPr>
          <a:xfrm>
            <a:off x="1660627" y="1753938"/>
            <a:ext cx="792088" cy="261610"/>
          </a:xfrm>
          <a:prstGeom prst="rect">
            <a:avLst/>
          </a:prstGeom>
          <a:noFill/>
        </p:spPr>
        <p:txBody>
          <a:bodyPr wrap="square" rtlCol="0">
            <a:spAutoFit/>
          </a:bodyPr>
          <a:lstStyle/>
          <a:p>
            <a:pPr algn="ctr"/>
            <a:r>
              <a:rPr lang="ja-JP" altLang="en-US" sz="1050" dirty="0"/>
              <a:t>（千人）</a:t>
            </a:r>
          </a:p>
        </p:txBody>
      </p:sp>
      <p:grpSp>
        <p:nvGrpSpPr>
          <p:cNvPr id="46" name="グループ化 45"/>
          <p:cNvGrpSpPr/>
          <p:nvPr/>
        </p:nvGrpSpPr>
        <p:grpSpPr>
          <a:xfrm>
            <a:off x="5245212" y="1711794"/>
            <a:ext cx="2561970" cy="531070"/>
            <a:chOff x="3369050" y="3967565"/>
            <a:chExt cx="2956969" cy="591795"/>
          </a:xfrm>
        </p:grpSpPr>
        <p:sp>
          <p:nvSpPr>
            <p:cNvPr id="47" name="直線コネクタ 2"/>
            <p:cNvSpPr>
              <a:spLocks noChangeShapeType="1"/>
            </p:cNvSpPr>
            <p:nvPr/>
          </p:nvSpPr>
          <p:spPr bwMode="auto">
            <a:xfrm flipH="1">
              <a:off x="4835918" y="4083040"/>
              <a:ext cx="0" cy="47632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mj-ea"/>
                <a:ea typeface="+mj-ea"/>
              </a:endParaRPr>
            </a:p>
          </p:txBody>
        </p:sp>
        <p:sp>
          <p:nvSpPr>
            <p:cNvPr id="48" name="直線コネクタ 4"/>
            <p:cNvSpPr>
              <a:spLocks noChangeShapeType="1"/>
            </p:cNvSpPr>
            <p:nvPr/>
          </p:nvSpPr>
          <p:spPr bwMode="auto">
            <a:xfrm>
              <a:off x="4145353" y="4075102"/>
              <a:ext cx="1358899" cy="0"/>
            </a:xfrm>
            <a:prstGeom prst="line">
              <a:avLst/>
            </a:prstGeom>
            <a:noFill/>
            <a:ln w="19050">
              <a:solidFill>
                <a:srgbClr val="000000"/>
              </a:solidFill>
              <a:round/>
              <a:headEnd type="arrow" w="med" len="me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mj-ea"/>
                <a:ea typeface="+mj-ea"/>
              </a:endParaRPr>
            </a:p>
          </p:txBody>
        </p:sp>
        <p:sp>
          <p:nvSpPr>
            <p:cNvPr id="49" name="テキスト ボックス 9"/>
            <p:cNvSpPr txBox="1">
              <a:spLocks noChangeArrowheads="1"/>
            </p:cNvSpPr>
            <p:nvPr/>
          </p:nvSpPr>
          <p:spPr bwMode="auto">
            <a:xfrm>
              <a:off x="3369050" y="3967565"/>
              <a:ext cx="846923"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r>
                <a:rPr lang="ja-JP" altLang="ja-JP" sz="1000" dirty="0">
                  <a:solidFill>
                    <a:srgbClr val="000000"/>
                  </a:solidFill>
                  <a:latin typeface="+mj-ea"/>
                  <a:ea typeface="+mj-ea"/>
                  <a:cs typeface="Times New Roman" pitchFamily="18" charset="0"/>
                </a:rPr>
                <a:t>これまで</a:t>
              </a:r>
              <a:endParaRPr lang="ja-JP" altLang="ja-JP" sz="1000" dirty="0">
                <a:solidFill>
                  <a:prstClr val="black"/>
                </a:solidFill>
                <a:latin typeface="+mj-ea"/>
                <a:ea typeface="+mj-ea"/>
                <a:cs typeface="ＭＳ Ｐゴシック" pitchFamily="50" charset="-128"/>
              </a:endParaRPr>
            </a:p>
          </p:txBody>
        </p:sp>
        <p:sp>
          <p:nvSpPr>
            <p:cNvPr id="50" name="テキスト ボックス 10"/>
            <p:cNvSpPr txBox="1">
              <a:spLocks noChangeArrowheads="1"/>
            </p:cNvSpPr>
            <p:nvPr/>
          </p:nvSpPr>
          <p:spPr bwMode="auto">
            <a:xfrm>
              <a:off x="5479096" y="3967565"/>
              <a:ext cx="846923"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r>
                <a:rPr lang="ja-JP" altLang="ja-JP" sz="1000" dirty="0">
                  <a:solidFill>
                    <a:srgbClr val="000000"/>
                  </a:solidFill>
                  <a:latin typeface="+mj-ea"/>
                  <a:ea typeface="+mj-ea"/>
                  <a:cs typeface="Times New Roman" pitchFamily="18" charset="0"/>
                </a:rPr>
                <a:t>これから</a:t>
              </a:r>
              <a:endParaRPr lang="ja-JP" altLang="ja-JP" sz="2400" dirty="0">
                <a:solidFill>
                  <a:prstClr val="black"/>
                </a:solidFill>
                <a:latin typeface="+mj-ea"/>
                <a:ea typeface="+mj-ea"/>
                <a:cs typeface="ＭＳ Ｐゴシック" pitchFamily="50" charset="-128"/>
              </a:endParaRPr>
            </a:p>
          </p:txBody>
        </p:sp>
      </p:grpSp>
      <p:sp>
        <p:nvSpPr>
          <p:cNvPr id="14" name="スライド番号プレースホルダー 1">
            <a:extLst>
              <a:ext uri="{FF2B5EF4-FFF2-40B4-BE49-F238E27FC236}">
                <a16:creationId xmlns:a16="http://schemas.microsoft.com/office/drawing/2014/main" id="{3DCEDADC-02B0-4930-A9B4-2E34A29F4FC4}"/>
              </a:ext>
            </a:extLst>
          </p:cNvPr>
          <p:cNvSpPr>
            <a:spLocks noGrp="1"/>
          </p:cNvSpPr>
          <p:nvPr>
            <p:ph type="sldNum" sz="quarter" idx="12"/>
          </p:nvPr>
        </p:nvSpPr>
        <p:spPr>
          <a:xfrm>
            <a:off x="9421015" y="6487200"/>
            <a:ext cx="2743200" cy="365125"/>
          </a:xfrm>
        </p:spPr>
        <p:txBody>
          <a:bodyPr/>
          <a:lstStyle/>
          <a:p>
            <a:pPr>
              <a:defRPr/>
            </a:pPr>
            <a:fld id="{4C4AE124-F07C-4949-85EC-055B3F0DE189}" type="slidenum">
              <a:rPr lang="en-US" altLang="ja-JP" smtClean="0"/>
              <a:pPr>
                <a:defRPr/>
              </a:pPr>
              <a:t>4</a:t>
            </a:fld>
            <a:endParaRPr lang="en-US" altLang="ja-JP" dirty="0"/>
          </a:p>
        </p:txBody>
      </p:sp>
      <p:sp>
        <p:nvSpPr>
          <p:cNvPr id="2" name="正方形/長方形 1">
            <a:extLst>
              <a:ext uri="{FF2B5EF4-FFF2-40B4-BE49-F238E27FC236}">
                <a16:creationId xmlns:a16="http://schemas.microsoft.com/office/drawing/2014/main" id="{F8888EA1-A110-689F-300D-DE1F4292F50A}"/>
              </a:ext>
            </a:extLst>
          </p:cNvPr>
          <p:cNvSpPr/>
          <p:nvPr/>
        </p:nvSpPr>
        <p:spPr>
          <a:xfrm>
            <a:off x="10017303" y="5188449"/>
            <a:ext cx="462337" cy="24658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4470FDC6-ACEB-4A43-866D-4BC050D33502}"/>
              </a:ext>
            </a:extLst>
          </p:cNvPr>
          <p:cNvSpPr txBox="1"/>
          <p:nvPr/>
        </p:nvSpPr>
        <p:spPr>
          <a:xfrm>
            <a:off x="10060784" y="120632"/>
            <a:ext cx="1792940" cy="257369"/>
          </a:xfrm>
          <a:prstGeom prst="rect">
            <a:avLst/>
          </a:prstGeom>
          <a:noFill/>
          <a:ln>
            <a:solidFill>
              <a:schemeClr val="tx1"/>
            </a:solidFill>
            <a:prstDash val="sysDash"/>
          </a:ln>
        </p:spPr>
        <p:txBody>
          <a:bodyPr wrap="square" tIns="72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再掲</a:t>
            </a:r>
            <a:endParaRPr lang="ja-JP" altLang="en-US" sz="12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1530410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82981-C9BF-002D-739D-219633A273F5}"/>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6E7C4B14-8F94-4E76-BF4C-6CAAD825CEBF}"/>
              </a:ext>
            </a:extLst>
          </p:cNvPr>
          <p:cNvPicPr>
            <a:picLocks noChangeAspect="1"/>
          </p:cNvPicPr>
          <p:nvPr/>
        </p:nvPicPr>
        <p:blipFill>
          <a:blip r:embed="rId3"/>
          <a:stretch>
            <a:fillRect/>
          </a:stretch>
        </p:blipFill>
        <p:spPr>
          <a:xfrm>
            <a:off x="2349466" y="1516832"/>
            <a:ext cx="7571888" cy="4621169"/>
          </a:xfrm>
          <a:prstGeom prst="rect">
            <a:avLst/>
          </a:prstGeom>
        </p:spPr>
      </p:pic>
      <p:sp>
        <p:nvSpPr>
          <p:cNvPr id="6" name="正方形/長方形 5">
            <a:extLst>
              <a:ext uri="{FF2B5EF4-FFF2-40B4-BE49-F238E27FC236}">
                <a16:creationId xmlns:a16="http://schemas.microsoft.com/office/drawing/2014/main" id="{90F167B9-7730-41DA-803B-295EFADDC6A5}"/>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３</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- 14</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大阪府の建て方別戸数</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13" name="Rectangle 6">
            <a:extLst>
              <a:ext uri="{FF2B5EF4-FFF2-40B4-BE49-F238E27FC236}">
                <a16:creationId xmlns:a16="http://schemas.microsoft.com/office/drawing/2014/main" id="{31E4DC4B-207D-4614-861E-12DAC6AB2FAA}"/>
              </a:ext>
            </a:extLst>
          </p:cNvPr>
          <p:cNvSpPr>
            <a:spLocks noChangeArrowheads="1"/>
          </p:cNvSpPr>
          <p:nvPr/>
        </p:nvSpPr>
        <p:spPr bwMode="auto">
          <a:xfrm>
            <a:off x="360000" y="719999"/>
            <a:ext cx="11520000" cy="720000"/>
          </a:xfrm>
          <a:prstGeom prst="rect">
            <a:avLst/>
          </a:prstGeom>
          <a:solidFill>
            <a:schemeClr val="bg1"/>
          </a:solidFill>
          <a:ln w="9525">
            <a:solidFill>
              <a:schemeClr val="tx1"/>
            </a:solidFill>
            <a:prstDash val="sysDot"/>
            <a:miter lim="800000"/>
            <a:headEnd/>
            <a:tailEnd/>
          </a:ln>
        </p:spPr>
        <p:txBody>
          <a:bodyPr wrap="square" lIns="72000" rIns="72000" anchor="ctr">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361950" indent="-361950" eaLnBrk="1" hangingPunct="1">
              <a:spcBef>
                <a:spcPct val="0"/>
              </a:spcBef>
            </a:pP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建て方別に住宅ストック数をみると、一戸建、共同住宅が一貫して増加し、長屋建は減少。</a:t>
            </a:r>
            <a:endPar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361950" indent="-361950" eaLnBrk="1" hangingPunct="1">
              <a:spcBef>
                <a:spcPct val="0"/>
              </a:spcBef>
            </a:pP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令和５年は一戸建が約</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167</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万戸（</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39.9</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％）、長屋建が約</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万戸（</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2.7</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％）、共同住宅が約</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240</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万戸（</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57.4</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a:extLst>
              <a:ext uri="{FF2B5EF4-FFF2-40B4-BE49-F238E27FC236}">
                <a16:creationId xmlns:a16="http://schemas.microsoft.com/office/drawing/2014/main" id="{CDC93C6B-0270-4056-A50C-4603A25B8802}"/>
              </a:ext>
            </a:extLst>
          </p:cNvPr>
          <p:cNvSpPr txBox="1"/>
          <p:nvPr/>
        </p:nvSpPr>
        <p:spPr>
          <a:xfrm>
            <a:off x="1717250" y="6031081"/>
            <a:ext cx="9265597" cy="507831"/>
          </a:xfrm>
          <a:prstGeom prst="rect">
            <a:avLst/>
          </a:prstGeom>
          <a:noFill/>
        </p:spPr>
        <p:txBody>
          <a:bodyPr wrap="square" rtlCol="0">
            <a:spAutoFit/>
          </a:bodyPr>
          <a:lstStyle/>
          <a:p>
            <a:r>
              <a:rPr lang="ja-JP" altLang="en-US" sz="900" dirty="0">
                <a:latin typeface="Meiryo UI" panose="020B0604030504040204" pitchFamily="50" charset="-128"/>
                <a:ea typeface="Meiryo UI" panose="020B0604030504040204" pitchFamily="50" charset="-128"/>
              </a:rPr>
              <a:t>一戸建：一つの建物が１住宅であるもの。</a:t>
            </a:r>
            <a:endParaRPr lang="en-US" altLang="ja-JP" sz="9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長屋建：二つ以上の住宅を一棟に建て連ねたもので，各住宅が壁を共通にし，それぞれ別々に外部への出入口をもっているもの。いわゆる「テラスハウス」と呼ばれる住宅もここに含まれる。</a:t>
            </a:r>
            <a:endParaRPr lang="en-US" altLang="ja-JP" sz="9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共同住宅：一棟の中に二つ以上の住宅があり，廊下・階段などを共用しているものや二つ以上の住宅を重ねて建てたもの。１階が商店で，２階以上に二つ以上の住宅がある場合も「共同住宅」とした。</a:t>
            </a:r>
            <a:endParaRPr lang="en-US" altLang="ja-JP" sz="900" dirty="0">
              <a:latin typeface="Meiryo UI" panose="020B0604030504040204" pitchFamily="50" charset="-128"/>
              <a:ea typeface="Meiryo UI" panose="020B0604030504040204" pitchFamily="50" charset="-128"/>
            </a:endParaRPr>
          </a:p>
        </p:txBody>
      </p:sp>
      <p:sp>
        <p:nvSpPr>
          <p:cNvPr id="19" name="テキスト ボックス 18">
            <a:extLst>
              <a:ext uri="{FF2B5EF4-FFF2-40B4-BE49-F238E27FC236}">
                <a16:creationId xmlns:a16="http://schemas.microsoft.com/office/drawing/2014/main" id="{22256F93-C442-4B0E-8B4E-E05340912F79}"/>
              </a:ext>
            </a:extLst>
          </p:cNvPr>
          <p:cNvSpPr txBox="1"/>
          <p:nvPr/>
        </p:nvSpPr>
        <p:spPr>
          <a:xfrm>
            <a:off x="9123383" y="1587963"/>
            <a:ext cx="797971" cy="276999"/>
          </a:xfrm>
          <a:prstGeom prst="rect">
            <a:avLst/>
          </a:prstGeom>
          <a:solidFill>
            <a:schemeClr val="bg1"/>
          </a:solidFill>
          <a:ln>
            <a:solidFill>
              <a:schemeClr val="tx1"/>
            </a:solidFill>
          </a:ln>
        </p:spPr>
        <p:txBody>
          <a:bodyPr wrap="square" rtlCol="0">
            <a:spAutoFit/>
          </a:bodyPr>
          <a:lstStyle/>
          <a:p>
            <a:r>
              <a:rPr kumimoji="1" lang="ja-JP" altLang="en-US" sz="1200" b="1" dirty="0"/>
              <a:t>共同住宅</a:t>
            </a:r>
          </a:p>
        </p:txBody>
      </p:sp>
      <p:sp>
        <p:nvSpPr>
          <p:cNvPr id="20" name="テキスト ボックス 19">
            <a:extLst>
              <a:ext uri="{FF2B5EF4-FFF2-40B4-BE49-F238E27FC236}">
                <a16:creationId xmlns:a16="http://schemas.microsoft.com/office/drawing/2014/main" id="{ABDBEB75-F761-4AB8-AD86-66AAF11454B3}"/>
              </a:ext>
            </a:extLst>
          </p:cNvPr>
          <p:cNvSpPr txBox="1"/>
          <p:nvPr/>
        </p:nvSpPr>
        <p:spPr>
          <a:xfrm>
            <a:off x="8994681" y="4816570"/>
            <a:ext cx="648000" cy="276999"/>
          </a:xfrm>
          <a:prstGeom prst="rect">
            <a:avLst/>
          </a:prstGeom>
          <a:solidFill>
            <a:schemeClr val="bg1"/>
          </a:solidFill>
          <a:ln>
            <a:solidFill>
              <a:schemeClr val="tx1"/>
            </a:solidFill>
          </a:ln>
        </p:spPr>
        <p:txBody>
          <a:bodyPr wrap="square" rtlCol="0">
            <a:spAutoFit/>
          </a:bodyPr>
          <a:lstStyle/>
          <a:p>
            <a:r>
              <a:rPr kumimoji="1" lang="ja-JP" altLang="en-US" sz="1200" b="1" dirty="0"/>
              <a:t>長屋建</a:t>
            </a:r>
          </a:p>
        </p:txBody>
      </p:sp>
      <p:sp>
        <p:nvSpPr>
          <p:cNvPr id="21" name="テキスト ボックス 20">
            <a:extLst>
              <a:ext uri="{FF2B5EF4-FFF2-40B4-BE49-F238E27FC236}">
                <a16:creationId xmlns:a16="http://schemas.microsoft.com/office/drawing/2014/main" id="{9D4B8156-9844-4167-A4CF-F6DD4187451C}"/>
              </a:ext>
            </a:extLst>
          </p:cNvPr>
          <p:cNvSpPr txBox="1"/>
          <p:nvPr/>
        </p:nvSpPr>
        <p:spPr>
          <a:xfrm>
            <a:off x="8784143" y="2641461"/>
            <a:ext cx="648000" cy="276999"/>
          </a:xfrm>
          <a:prstGeom prst="rect">
            <a:avLst/>
          </a:prstGeom>
          <a:solidFill>
            <a:schemeClr val="bg1"/>
          </a:solidFill>
          <a:ln>
            <a:solidFill>
              <a:schemeClr val="tx1"/>
            </a:solidFill>
          </a:ln>
        </p:spPr>
        <p:txBody>
          <a:bodyPr wrap="square" rtlCol="0">
            <a:spAutoFit/>
          </a:bodyPr>
          <a:lstStyle/>
          <a:p>
            <a:r>
              <a:rPr kumimoji="1" lang="ja-JP" altLang="en-US" sz="1200" b="1" dirty="0"/>
              <a:t>一戸建</a:t>
            </a:r>
          </a:p>
        </p:txBody>
      </p:sp>
      <p:sp>
        <p:nvSpPr>
          <p:cNvPr id="22" name="正方形/長方形 21">
            <a:extLst>
              <a:ext uri="{FF2B5EF4-FFF2-40B4-BE49-F238E27FC236}">
                <a16:creationId xmlns:a16="http://schemas.microsoft.com/office/drawing/2014/main" id="{DD6488BF-25C5-437B-A11C-1516EF341B5D}"/>
              </a:ext>
            </a:extLst>
          </p:cNvPr>
          <p:cNvSpPr/>
          <p:nvPr/>
        </p:nvSpPr>
        <p:spPr>
          <a:xfrm>
            <a:off x="9522368" y="5601853"/>
            <a:ext cx="652480" cy="3025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ja-JP" altLang="en-US" sz="800" dirty="0">
                <a:solidFill>
                  <a:schemeClr val="tx1"/>
                </a:solidFill>
                <a:latin typeface="Meiryo UI" panose="020B0604030504040204" pitchFamily="50" charset="-128"/>
                <a:ea typeface="Meiryo UI" panose="020B0604030504040204" pitchFamily="50" charset="-128"/>
              </a:rPr>
              <a:t>（年）</a:t>
            </a:r>
            <a:endParaRPr lang="ja-JP" sz="800" dirty="0">
              <a:solidFill>
                <a:schemeClr val="tx1"/>
              </a:solidFill>
              <a:latin typeface="Meiryo UI" panose="020B0604030504040204" pitchFamily="50" charset="-128"/>
              <a:ea typeface="Meiryo UI" panose="020B0604030504040204" pitchFamily="50" charset="-128"/>
            </a:endParaRPr>
          </a:p>
        </p:txBody>
      </p:sp>
      <p:sp>
        <p:nvSpPr>
          <p:cNvPr id="23" name="テキスト ボックス 22">
            <a:extLst>
              <a:ext uri="{FF2B5EF4-FFF2-40B4-BE49-F238E27FC236}">
                <a16:creationId xmlns:a16="http://schemas.microsoft.com/office/drawing/2014/main" id="{89F5629D-61BB-4094-8AA3-38ED1DA13C49}"/>
              </a:ext>
            </a:extLst>
          </p:cNvPr>
          <p:cNvSpPr txBox="1"/>
          <p:nvPr/>
        </p:nvSpPr>
        <p:spPr>
          <a:xfrm>
            <a:off x="7253409" y="650252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各年「住宅・土地統計調査」（総務省統計局）を基に大阪府作成</a:t>
            </a:r>
          </a:p>
        </p:txBody>
      </p:sp>
      <p:sp>
        <p:nvSpPr>
          <p:cNvPr id="24" name="スライド番号プレースホルダー 3">
            <a:extLst>
              <a:ext uri="{FF2B5EF4-FFF2-40B4-BE49-F238E27FC236}">
                <a16:creationId xmlns:a16="http://schemas.microsoft.com/office/drawing/2014/main" id="{F85AABA2-B930-42E0-A811-722C22725185}"/>
              </a:ext>
            </a:extLst>
          </p:cNvPr>
          <p:cNvSpPr>
            <a:spLocks noGrp="1"/>
          </p:cNvSpPr>
          <p:nvPr>
            <p:ph type="sldNum" sz="quarter" idx="12"/>
          </p:nvPr>
        </p:nvSpPr>
        <p:spPr>
          <a:xfrm>
            <a:off x="9448800" y="6486784"/>
            <a:ext cx="2743200" cy="365125"/>
          </a:xfrm>
        </p:spPr>
        <p:txBody>
          <a:bodyPr/>
          <a:lstStyle/>
          <a:p>
            <a:fld id="{939419F8-C6ED-4129-B08A-7AC8488EBEA0}" type="slidenum">
              <a:rPr kumimoji="1" lang="ja-JP" altLang="en-US" smtClean="0"/>
              <a:t>40</a:t>
            </a:fld>
            <a:endParaRPr kumimoji="1" lang="ja-JP" altLang="en-US" dirty="0"/>
          </a:p>
        </p:txBody>
      </p:sp>
      <p:sp>
        <p:nvSpPr>
          <p:cNvPr id="25" name="テキスト ボックス 24">
            <a:extLst>
              <a:ext uri="{FF2B5EF4-FFF2-40B4-BE49-F238E27FC236}">
                <a16:creationId xmlns:a16="http://schemas.microsoft.com/office/drawing/2014/main" id="{AE07B1BB-5AFC-46F1-80C9-A5814C835DBD}"/>
              </a:ext>
            </a:extLst>
          </p:cNvPr>
          <p:cNvSpPr txBox="1"/>
          <p:nvPr/>
        </p:nvSpPr>
        <p:spPr>
          <a:xfrm>
            <a:off x="10060784" y="120632"/>
            <a:ext cx="1792940" cy="257369"/>
          </a:xfrm>
          <a:prstGeom prst="rect">
            <a:avLst/>
          </a:prstGeom>
          <a:noFill/>
          <a:ln>
            <a:solidFill>
              <a:schemeClr val="tx1"/>
            </a:solidFill>
            <a:prstDash val="sysDash"/>
          </a:ln>
        </p:spPr>
        <p:txBody>
          <a:bodyPr wrap="square" tIns="72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再掲</a:t>
            </a:r>
            <a:endParaRPr lang="ja-JP" altLang="en-US" sz="12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232367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144D3-1200-0B30-95A7-41052D1788A2}"/>
            </a:ext>
          </a:extLst>
        </p:cNvPr>
        <p:cNvGrpSpPr/>
        <p:nvPr/>
      </p:nvGrpSpPr>
      <p:grpSpPr>
        <a:xfrm>
          <a:off x="0" y="0"/>
          <a:ext cx="0" cy="0"/>
          <a:chOff x="0" y="0"/>
          <a:chExt cx="0" cy="0"/>
        </a:xfrm>
      </p:grpSpPr>
      <p:pic>
        <p:nvPicPr>
          <p:cNvPr id="13" name="図 12">
            <a:extLst>
              <a:ext uri="{FF2B5EF4-FFF2-40B4-BE49-F238E27FC236}">
                <a16:creationId xmlns:a16="http://schemas.microsoft.com/office/drawing/2014/main" id="{A8BBEE6A-DE15-43B0-BE8D-B33818A075DB}"/>
              </a:ext>
            </a:extLst>
          </p:cNvPr>
          <p:cNvPicPr>
            <a:picLocks noChangeAspect="1"/>
          </p:cNvPicPr>
          <p:nvPr/>
        </p:nvPicPr>
        <p:blipFill>
          <a:blip r:embed="rId3"/>
          <a:stretch>
            <a:fillRect/>
          </a:stretch>
        </p:blipFill>
        <p:spPr>
          <a:xfrm>
            <a:off x="359999" y="1478724"/>
            <a:ext cx="11083489" cy="4840644"/>
          </a:xfrm>
          <a:prstGeom prst="rect">
            <a:avLst/>
          </a:prstGeom>
        </p:spPr>
      </p:pic>
      <p:sp>
        <p:nvSpPr>
          <p:cNvPr id="6" name="正方形/長方形 5">
            <a:extLst>
              <a:ext uri="{FF2B5EF4-FFF2-40B4-BE49-F238E27FC236}">
                <a16:creationId xmlns:a16="http://schemas.microsoft.com/office/drawing/2014/main" id="{2271471C-962C-48D2-90EF-70BE0D0B754E}"/>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３</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- 15</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面積　①大阪府の１住宅あたりの延べ面積別戸数</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5" name="正方形/長方形 4">
            <a:extLst>
              <a:ext uri="{FF2B5EF4-FFF2-40B4-BE49-F238E27FC236}">
                <a16:creationId xmlns:a16="http://schemas.microsoft.com/office/drawing/2014/main" id="{05DCA620-8F1B-4FFC-A2F2-BF424095B5A9}"/>
              </a:ext>
            </a:extLst>
          </p:cNvPr>
          <p:cNvSpPr/>
          <p:nvPr/>
        </p:nvSpPr>
        <p:spPr>
          <a:xfrm>
            <a:off x="360000" y="720000"/>
            <a:ext cx="11520000" cy="387414"/>
          </a:xfrm>
          <a:prstGeom prst="rect">
            <a:avLst/>
          </a:prstGeom>
          <a:ln cmpd="sng">
            <a:solidFill>
              <a:schemeClr val="tx1"/>
            </a:solidFill>
          </a:ln>
        </p:spPr>
        <p:txBody>
          <a:bodyPr wrap="square">
            <a:spAutoFit/>
          </a:bodyPr>
          <a:lstStyle/>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住宅ストック全体では、延べ面積が</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70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99</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㎡の住宅が増加し、</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H25</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年以降最も多い。</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2">
            <a:extLst>
              <a:ext uri="{FF2B5EF4-FFF2-40B4-BE49-F238E27FC236}">
                <a16:creationId xmlns:a16="http://schemas.microsoft.com/office/drawing/2014/main" id="{2C9883A1-5D4A-4D53-8552-8432950E5272}"/>
              </a:ext>
            </a:extLst>
          </p:cNvPr>
          <p:cNvSpPr txBox="1"/>
          <p:nvPr/>
        </p:nvSpPr>
        <p:spPr>
          <a:xfrm>
            <a:off x="1282446" y="1856060"/>
            <a:ext cx="479897" cy="129125"/>
          </a:xfrm>
          <a:prstGeom prst="rect">
            <a:avLst/>
          </a:prstGeom>
          <a:noFill/>
          <a:ln w="9525" cmpd="sng">
            <a:noFill/>
          </a:ln>
          <a:effectLst/>
        </p:spPr>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（戸）</a:t>
            </a:r>
          </a:p>
        </p:txBody>
      </p:sp>
      <p:sp>
        <p:nvSpPr>
          <p:cNvPr id="14" name="テキスト ボックス 13">
            <a:extLst>
              <a:ext uri="{FF2B5EF4-FFF2-40B4-BE49-F238E27FC236}">
                <a16:creationId xmlns:a16="http://schemas.microsoft.com/office/drawing/2014/main" id="{E7FC3692-7F5D-49B1-B443-48020E08001B}"/>
              </a:ext>
            </a:extLst>
          </p:cNvPr>
          <p:cNvSpPr txBox="1"/>
          <p:nvPr/>
        </p:nvSpPr>
        <p:spPr>
          <a:xfrm>
            <a:off x="7253409" y="650252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各年「住宅・土地統計調査」（総務省統計局）を基に大阪府作成</a:t>
            </a:r>
          </a:p>
        </p:txBody>
      </p:sp>
      <p:cxnSp>
        <p:nvCxnSpPr>
          <p:cNvPr id="3" name="直線矢印コネクタ 2">
            <a:extLst>
              <a:ext uri="{FF2B5EF4-FFF2-40B4-BE49-F238E27FC236}">
                <a16:creationId xmlns:a16="http://schemas.microsoft.com/office/drawing/2014/main" id="{CDE3EFE5-C94E-5015-AB82-C9BD2E1906D0}"/>
              </a:ext>
            </a:extLst>
          </p:cNvPr>
          <p:cNvCxnSpPr>
            <a:cxnSpLocks/>
          </p:cNvCxnSpPr>
          <p:nvPr/>
        </p:nvCxnSpPr>
        <p:spPr>
          <a:xfrm flipV="1">
            <a:off x="8114763" y="3607445"/>
            <a:ext cx="1057229" cy="641217"/>
          </a:xfrm>
          <a:prstGeom prst="straightConnector1">
            <a:avLst/>
          </a:prstGeom>
          <a:ln>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 name="直線矢印コネクタ 7">
            <a:extLst>
              <a:ext uri="{FF2B5EF4-FFF2-40B4-BE49-F238E27FC236}">
                <a16:creationId xmlns:a16="http://schemas.microsoft.com/office/drawing/2014/main" id="{3239F683-021F-A117-F9A8-1D5AC2A1D3A9}"/>
              </a:ext>
            </a:extLst>
          </p:cNvPr>
          <p:cNvCxnSpPr>
            <a:cxnSpLocks/>
          </p:cNvCxnSpPr>
          <p:nvPr/>
        </p:nvCxnSpPr>
        <p:spPr>
          <a:xfrm>
            <a:off x="3120866" y="3607445"/>
            <a:ext cx="1311175" cy="4100"/>
          </a:xfrm>
          <a:prstGeom prst="straightConnector1">
            <a:avLst/>
          </a:prstGeom>
          <a:ln>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a:extLst>
              <a:ext uri="{FF2B5EF4-FFF2-40B4-BE49-F238E27FC236}">
                <a16:creationId xmlns:a16="http://schemas.microsoft.com/office/drawing/2014/main" id="{620D1C77-2CAC-F52B-F3EE-BA8B6842A693}"/>
              </a:ext>
            </a:extLst>
          </p:cNvPr>
          <p:cNvCxnSpPr>
            <a:cxnSpLocks/>
          </p:cNvCxnSpPr>
          <p:nvPr/>
        </p:nvCxnSpPr>
        <p:spPr>
          <a:xfrm>
            <a:off x="9722711" y="4761852"/>
            <a:ext cx="1203436" cy="0"/>
          </a:xfrm>
          <a:prstGeom prst="straightConnector1">
            <a:avLst/>
          </a:prstGeom>
          <a:ln>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1" name="スライド番号プレースホルダー 3">
            <a:extLst>
              <a:ext uri="{FF2B5EF4-FFF2-40B4-BE49-F238E27FC236}">
                <a16:creationId xmlns:a16="http://schemas.microsoft.com/office/drawing/2014/main" id="{AA3B1C8A-1598-4B57-97B5-D4A947841939}"/>
              </a:ext>
            </a:extLst>
          </p:cNvPr>
          <p:cNvSpPr>
            <a:spLocks noGrp="1"/>
          </p:cNvSpPr>
          <p:nvPr>
            <p:ph type="sldNum" sz="quarter" idx="12"/>
          </p:nvPr>
        </p:nvSpPr>
        <p:spPr>
          <a:xfrm>
            <a:off x="9448800" y="6486784"/>
            <a:ext cx="2743200" cy="365125"/>
          </a:xfrm>
        </p:spPr>
        <p:txBody>
          <a:bodyPr/>
          <a:lstStyle/>
          <a:p>
            <a:fld id="{939419F8-C6ED-4129-B08A-7AC8488EBEA0}" type="slidenum">
              <a:rPr kumimoji="1" lang="ja-JP" altLang="en-US" smtClean="0"/>
              <a:t>41</a:t>
            </a:fld>
            <a:endParaRPr kumimoji="1" lang="ja-JP" altLang="en-US" dirty="0"/>
          </a:p>
        </p:txBody>
      </p:sp>
      <p:sp>
        <p:nvSpPr>
          <p:cNvPr id="12" name="テキスト ボックス 11">
            <a:extLst>
              <a:ext uri="{FF2B5EF4-FFF2-40B4-BE49-F238E27FC236}">
                <a16:creationId xmlns:a16="http://schemas.microsoft.com/office/drawing/2014/main" id="{B705AB5D-ECF4-4E7C-967F-32C6FAE9EF93}"/>
              </a:ext>
            </a:extLst>
          </p:cNvPr>
          <p:cNvSpPr txBox="1"/>
          <p:nvPr/>
        </p:nvSpPr>
        <p:spPr>
          <a:xfrm>
            <a:off x="10060784" y="120632"/>
            <a:ext cx="1792940" cy="257369"/>
          </a:xfrm>
          <a:prstGeom prst="rect">
            <a:avLst/>
          </a:prstGeom>
          <a:noFill/>
          <a:ln>
            <a:solidFill>
              <a:schemeClr val="tx1"/>
            </a:solidFill>
            <a:prstDash val="sysDash"/>
          </a:ln>
        </p:spPr>
        <p:txBody>
          <a:bodyPr wrap="square" tIns="72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再掲</a:t>
            </a:r>
            <a:endParaRPr lang="ja-JP" altLang="en-US" sz="12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6248066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144D3-1200-0B30-95A7-41052D1788A2}"/>
            </a:ext>
          </a:extLst>
        </p:cNvPr>
        <p:cNvGrpSpPr/>
        <p:nvPr/>
      </p:nvGrpSpPr>
      <p:grpSpPr>
        <a:xfrm>
          <a:off x="0" y="0"/>
          <a:ext cx="0" cy="0"/>
          <a:chOff x="0" y="0"/>
          <a:chExt cx="0" cy="0"/>
        </a:xfrm>
      </p:grpSpPr>
      <p:pic>
        <p:nvPicPr>
          <p:cNvPr id="18" name="図 17">
            <a:extLst>
              <a:ext uri="{FF2B5EF4-FFF2-40B4-BE49-F238E27FC236}">
                <a16:creationId xmlns:a16="http://schemas.microsoft.com/office/drawing/2014/main" id="{B27D491D-D90D-4C21-A5C9-DAB956401780}"/>
              </a:ext>
            </a:extLst>
          </p:cNvPr>
          <p:cNvPicPr>
            <a:picLocks noChangeAspect="1"/>
          </p:cNvPicPr>
          <p:nvPr/>
        </p:nvPicPr>
        <p:blipFill>
          <a:blip r:embed="rId3"/>
          <a:stretch>
            <a:fillRect/>
          </a:stretch>
        </p:blipFill>
        <p:spPr>
          <a:xfrm>
            <a:off x="6191939" y="1768056"/>
            <a:ext cx="5688061" cy="4682134"/>
          </a:xfrm>
          <a:prstGeom prst="rect">
            <a:avLst/>
          </a:prstGeom>
        </p:spPr>
      </p:pic>
      <p:pic>
        <p:nvPicPr>
          <p:cNvPr id="17" name="図 16">
            <a:extLst>
              <a:ext uri="{FF2B5EF4-FFF2-40B4-BE49-F238E27FC236}">
                <a16:creationId xmlns:a16="http://schemas.microsoft.com/office/drawing/2014/main" id="{745E485C-DA54-4208-AC0E-A37E02124A10}"/>
              </a:ext>
            </a:extLst>
          </p:cNvPr>
          <p:cNvPicPr>
            <a:picLocks noChangeAspect="1"/>
          </p:cNvPicPr>
          <p:nvPr/>
        </p:nvPicPr>
        <p:blipFill>
          <a:blip r:embed="rId4"/>
          <a:stretch>
            <a:fillRect/>
          </a:stretch>
        </p:blipFill>
        <p:spPr>
          <a:xfrm>
            <a:off x="446469" y="1779631"/>
            <a:ext cx="5688061" cy="4682134"/>
          </a:xfrm>
          <a:prstGeom prst="rect">
            <a:avLst/>
          </a:prstGeom>
        </p:spPr>
      </p:pic>
      <p:sp>
        <p:nvSpPr>
          <p:cNvPr id="6" name="正方形/長方形 5">
            <a:extLst>
              <a:ext uri="{FF2B5EF4-FFF2-40B4-BE49-F238E27FC236}">
                <a16:creationId xmlns:a16="http://schemas.microsoft.com/office/drawing/2014/main" id="{2271471C-962C-48D2-90EF-70BE0D0B754E}"/>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３</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- 1</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６　面積　②大阪府の</a:t>
            </a:r>
            <a:r>
              <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所有形態</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（持家、民営借家）、延べ</a:t>
            </a:r>
            <a:r>
              <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面積</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別戸数</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5" name="正方形/長方形 4">
            <a:extLst>
              <a:ext uri="{FF2B5EF4-FFF2-40B4-BE49-F238E27FC236}">
                <a16:creationId xmlns:a16="http://schemas.microsoft.com/office/drawing/2014/main" id="{9C5C9CBA-A459-4CE8-8758-FED399C6B456}"/>
              </a:ext>
            </a:extLst>
          </p:cNvPr>
          <p:cNvSpPr/>
          <p:nvPr/>
        </p:nvSpPr>
        <p:spPr>
          <a:xfrm>
            <a:off x="360000" y="720000"/>
            <a:ext cx="11520000" cy="719812"/>
          </a:xfrm>
          <a:prstGeom prst="rect">
            <a:avLst/>
          </a:prstGeom>
          <a:ln cmpd="sng">
            <a:solidFill>
              <a:schemeClr val="tx1"/>
            </a:solidFill>
          </a:ln>
        </p:spPr>
        <p:txBody>
          <a:bodyPr wrap="square">
            <a:spAutoFit/>
          </a:bodyPr>
          <a:lstStyle/>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持家では、延べ面積が</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70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149</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㎡の住宅が増加している。</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民営借家では、</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69</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㎡以下の住宅が増えており、</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㎡以下の住宅が増加している。</a:t>
            </a:r>
          </a:p>
        </p:txBody>
      </p:sp>
      <p:sp>
        <p:nvSpPr>
          <p:cNvPr id="10" name="テキスト ボックス 2">
            <a:extLst>
              <a:ext uri="{FF2B5EF4-FFF2-40B4-BE49-F238E27FC236}">
                <a16:creationId xmlns:a16="http://schemas.microsoft.com/office/drawing/2014/main" id="{487D2B82-9EFB-4839-9FFF-C1BC1CC13A67}"/>
              </a:ext>
            </a:extLst>
          </p:cNvPr>
          <p:cNvSpPr txBox="1"/>
          <p:nvPr/>
        </p:nvSpPr>
        <p:spPr>
          <a:xfrm>
            <a:off x="1025804" y="2229305"/>
            <a:ext cx="479897" cy="129125"/>
          </a:xfrm>
          <a:prstGeom prst="rect">
            <a:avLst/>
          </a:prstGeom>
          <a:noFill/>
          <a:ln w="9525" cmpd="sng">
            <a:noFill/>
          </a:ln>
          <a:effectLst/>
        </p:spPr>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（戸）</a:t>
            </a:r>
          </a:p>
        </p:txBody>
      </p:sp>
      <p:sp>
        <p:nvSpPr>
          <p:cNvPr id="11" name="テキスト ボックス 2">
            <a:extLst>
              <a:ext uri="{FF2B5EF4-FFF2-40B4-BE49-F238E27FC236}">
                <a16:creationId xmlns:a16="http://schemas.microsoft.com/office/drawing/2014/main" id="{D6D96985-95C4-4D2D-8203-DF017C15D3D7}"/>
              </a:ext>
            </a:extLst>
          </p:cNvPr>
          <p:cNvSpPr txBox="1"/>
          <p:nvPr/>
        </p:nvSpPr>
        <p:spPr>
          <a:xfrm>
            <a:off x="6866374" y="2146813"/>
            <a:ext cx="479897" cy="129125"/>
          </a:xfrm>
          <a:prstGeom prst="rect">
            <a:avLst/>
          </a:prstGeom>
          <a:noFill/>
          <a:ln w="9525" cmpd="sng">
            <a:noFill/>
          </a:ln>
          <a:effectLst/>
        </p:spPr>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（戸）</a:t>
            </a:r>
          </a:p>
        </p:txBody>
      </p:sp>
      <p:sp>
        <p:nvSpPr>
          <p:cNvPr id="12" name="テキスト ボックス 11">
            <a:extLst>
              <a:ext uri="{FF2B5EF4-FFF2-40B4-BE49-F238E27FC236}">
                <a16:creationId xmlns:a16="http://schemas.microsoft.com/office/drawing/2014/main" id="{0E75823F-7485-47F3-A4B7-72F2A1062810}"/>
              </a:ext>
            </a:extLst>
          </p:cNvPr>
          <p:cNvSpPr txBox="1"/>
          <p:nvPr/>
        </p:nvSpPr>
        <p:spPr>
          <a:xfrm>
            <a:off x="7253409" y="650252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各年「住宅・土地統計調査」（総務省統計局）を基に大阪府作成</a:t>
            </a:r>
          </a:p>
        </p:txBody>
      </p:sp>
      <p:sp>
        <p:nvSpPr>
          <p:cNvPr id="13" name="スライド番号プレースホルダー 3">
            <a:extLst>
              <a:ext uri="{FF2B5EF4-FFF2-40B4-BE49-F238E27FC236}">
                <a16:creationId xmlns:a16="http://schemas.microsoft.com/office/drawing/2014/main" id="{572B657F-8AC3-443B-B98C-689FD3B8D376}"/>
              </a:ext>
            </a:extLst>
          </p:cNvPr>
          <p:cNvSpPr>
            <a:spLocks noGrp="1"/>
          </p:cNvSpPr>
          <p:nvPr>
            <p:ph type="sldNum" sz="quarter" idx="12"/>
          </p:nvPr>
        </p:nvSpPr>
        <p:spPr>
          <a:xfrm>
            <a:off x="9448800" y="6486784"/>
            <a:ext cx="2743200" cy="365125"/>
          </a:xfrm>
        </p:spPr>
        <p:txBody>
          <a:bodyPr/>
          <a:lstStyle/>
          <a:p>
            <a:fld id="{939419F8-C6ED-4129-B08A-7AC8488EBEA0}" type="slidenum">
              <a:rPr kumimoji="1" lang="ja-JP" altLang="en-US" smtClean="0"/>
              <a:t>42</a:t>
            </a:fld>
            <a:endParaRPr kumimoji="1" lang="ja-JP" altLang="en-US" dirty="0"/>
          </a:p>
        </p:txBody>
      </p:sp>
      <p:sp>
        <p:nvSpPr>
          <p:cNvPr id="16" name="テキスト ボックス 15">
            <a:extLst>
              <a:ext uri="{FF2B5EF4-FFF2-40B4-BE49-F238E27FC236}">
                <a16:creationId xmlns:a16="http://schemas.microsoft.com/office/drawing/2014/main" id="{72ED568B-0B75-4B10-A5C6-4E1F84504771}"/>
              </a:ext>
            </a:extLst>
          </p:cNvPr>
          <p:cNvSpPr txBox="1"/>
          <p:nvPr/>
        </p:nvSpPr>
        <p:spPr>
          <a:xfrm>
            <a:off x="10060784" y="120632"/>
            <a:ext cx="1792940" cy="257369"/>
          </a:xfrm>
          <a:prstGeom prst="rect">
            <a:avLst/>
          </a:prstGeom>
          <a:noFill/>
          <a:ln>
            <a:solidFill>
              <a:schemeClr val="tx1"/>
            </a:solidFill>
            <a:prstDash val="sysDash"/>
          </a:ln>
        </p:spPr>
        <p:txBody>
          <a:bodyPr wrap="square" tIns="72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再掲</a:t>
            </a:r>
            <a:endParaRPr lang="ja-JP" altLang="en-US" sz="12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1489902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09335-694F-D9BD-0056-6993E1A494B0}"/>
            </a:ext>
          </a:extLst>
        </p:cNvPr>
        <p:cNvGrpSpPr/>
        <p:nvPr/>
      </p:nvGrpSpPr>
      <p:grpSpPr>
        <a:xfrm>
          <a:off x="0" y="0"/>
          <a:ext cx="0" cy="0"/>
          <a:chOff x="0" y="0"/>
          <a:chExt cx="0" cy="0"/>
        </a:xfrm>
      </p:grpSpPr>
      <p:pic>
        <p:nvPicPr>
          <p:cNvPr id="18" name="図 17">
            <a:extLst>
              <a:ext uri="{FF2B5EF4-FFF2-40B4-BE49-F238E27FC236}">
                <a16:creationId xmlns:a16="http://schemas.microsoft.com/office/drawing/2014/main" id="{272A466B-61A7-40F2-8918-429DC47ACE9D}"/>
              </a:ext>
            </a:extLst>
          </p:cNvPr>
          <p:cNvPicPr>
            <a:picLocks noChangeAspect="1"/>
          </p:cNvPicPr>
          <p:nvPr/>
        </p:nvPicPr>
        <p:blipFill>
          <a:blip r:embed="rId3"/>
          <a:stretch>
            <a:fillRect/>
          </a:stretch>
        </p:blipFill>
        <p:spPr>
          <a:xfrm>
            <a:off x="398584" y="1823733"/>
            <a:ext cx="5688061" cy="4676037"/>
          </a:xfrm>
          <a:prstGeom prst="rect">
            <a:avLst/>
          </a:prstGeom>
        </p:spPr>
      </p:pic>
      <p:pic>
        <p:nvPicPr>
          <p:cNvPr id="19" name="図 18">
            <a:extLst>
              <a:ext uri="{FF2B5EF4-FFF2-40B4-BE49-F238E27FC236}">
                <a16:creationId xmlns:a16="http://schemas.microsoft.com/office/drawing/2014/main" id="{6F5DCB54-6277-4093-919A-6A1CBC8D6E69}"/>
              </a:ext>
            </a:extLst>
          </p:cNvPr>
          <p:cNvPicPr>
            <a:picLocks noChangeAspect="1"/>
          </p:cNvPicPr>
          <p:nvPr/>
        </p:nvPicPr>
        <p:blipFill>
          <a:blip r:embed="rId4"/>
          <a:stretch>
            <a:fillRect/>
          </a:stretch>
        </p:blipFill>
        <p:spPr>
          <a:xfrm>
            <a:off x="6273023" y="1844441"/>
            <a:ext cx="5694158" cy="4676037"/>
          </a:xfrm>
          <a:prstGeom prst="rect">
            <a:avLst/>
          </a:prstGeom>
        </p:spPr>
      </p:pic>
      <p:sp>
        <p:nvSpPr>
          <p:cNvPr id="6" name="正方形/長方形 5">
            <a:extLst>
              <a:ext uri="{FF2B5EF4-FFF2-40B4-BE49-F238E27FC236}">
                <a16:creationId xmlns:a16="http://schemas.microsoft.com/office/drawing/2014/main" id="{3C4C5857-FA28-418B-A123-3DCC22694BD7}"/>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３</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- 1</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７　面積　③大阪府の建て方（一戸建、共同住宅）、延べ面積別戸数</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5" name="正方形/長方形 4">
            <a:extLst>
              <a:ext uri="{FF2B5EF4-FFF2-40B4-BE49-F238E27FC236}">
                <a16:creationId xmlns:a16="http://schemas.microsoft.com/office/drawing/2014/main" id="{F69930A3-0BBD-468D-A2BC-677D54D51B2B}"/>
              </a:ext>
            </a:extLst>
          </p:cNvPr>
          <p:cNvSpPr/>
          <p:nvPr/>
        </p:nvSpPr>
        <p:spPr>
          <a:xfrm>
            <a:off x="360000" y="720000"/>
            <a:ext cx="11520000" cy="719812"/>
          </a:xfrm>
          <a:prstGeom prst="rect">
            <a:avLst/>
          </a:prstGeom>
          <a:ln cmpd="sng">
            <a:solidFill>
              <a:schemeClr val="tx1"/>
            </a:solidFill>
          </a:ln>
        </p:spPr>
        <p:txBody>
          <a:bodyPr wrap="square">
            <a:spAutoFit/>
          </a:bodyPr>
          <a:lstStyle/>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一戸建では、</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100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149</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㎡の住宅が増加し、最も多い。</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共同住宅では、</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㎡以下、</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99</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㎡の住宅が特に増加している。</a:t>
            </a:r>
          </a:p>
        </p:txBody>
      </p:sp>
      <p:sp>
        <p:nvSpPr>
          <p:cNvPr id="10" name="テキスト ボックス 2">
            <a:extLst>
              <a:ext uri="{FF2B5EF4-FFF2-40B4-BE49-F238E27FC236}">
                <a16:creationId xmlns:a16="http://schemas.microsoft.com/office/drawing/2014/main" id="{C0318670-2942-4C04-AF22-76055F74F9EC}"/>
              </a:ext>
            </a:extLst>
          </p:cNvPr>
          <p:cNvSpPr txBox="1"/>
          <p:nvPr/>
        </p:nvSpPr>
        <p:spPr>
          <a:xfrm>
            <a:off x="951159" y="2275938"/>
            <a:ext cx="479897" cy="129125"/>
          </a:xfrm>
          <a:prstGeom prst="rect">
            <a:avLst/>
          </a:prstGeom>
          <a:noFill/>
          <a:ln w="9525" cmpd="sng">
            <a:noFill/>
          </a:ln>
          <a:effectLst/>
        </p:spPr>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（戸）</a:t>
            </a:r>
          </a:p>
        </p:txBody>
      </p:sp>
      <p:sp>
        <p:nvSpPr>
          <p:cNvPr id="11" name="テキスト ボックス 2">
            <a:extLst>
              <a:ext uri="{FF2B5EF4-FFF2-40B4-BE49-F238E27FC236}">
                <a16:creationId xmlns:a16="http://schemas.microsoft.com/office/drawing/2014/main" id="{B1AB6856-57B5-4D38-8DD3-D031BA4FF5E1}"/>
              </a:ext>
            </a:extLst>
          </p:cNvPr>
          <p:cNvSpPr txBox="1"/>
          <p:nvPr/>
        </p:nvSpPr>
        <p:spPr>
          <a:xfrm>
            <a:off x="7034325" y="2275938"/>
            <a:ext cx="479897" cy="129125"/>
          </a:xfrm>
          <a:prstGeom prst="rect">
            <a:avLst/>
          </a:prstGeom>
          <a:noFill/>
          <a:ln w="9525" cmpd="sng">
            <a:noFill/>
          </a:ln>
          <a:effectLst/>
        </p:spPr>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（戸）</a:t>
            </a:r>
          </a:p>
        </p:txBody>
      </p:sp>
      <p:sp>
        <p:nvSpPr>
          <p:cNvPr id="12" name="テキスト ボックス 11">
            <a:extLst>
              <a:ext uri="{FF2B5EF4-FFF2-40B4-BE49-F238E27FC236}">
                <a16:creationId xmlns:a16="http://schemas.microsoft.com/office/drawing/2014/main" id="{D6FD079C-1BEF-4130-968D-5C89FE5F8CF0}"/>
              </a:ext>
            </a:extLst>
          </p:cNvPr>
          <p:cNvSpPr txBox="1"/>
          <p:nvPr/>
        </p:nvSpPr>
        <p:spPr>
          <a:xfrm>
            <a:off x="7253409" y="650252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各年「住宅・土地統計調査」（総務省統計局）を基に大阪府作成</a:t>
            </a:r>
          </a:p>
        </p:txBody>
      </p:sp>
      <p:cxnSp>
        <p:nvCxnSpPr>
          <p:cNvPr id="15" name="直線矢印コネクタ 14">
            <a:extLst>
              <a:ext uri="{FF2B5EF4-FFF2-40B4-BE49-F238E27FC236}">
                <a16:creationId xmlns:a16="http://schemas.microsoft.com/office/drawing/2014/main" id="{1A07687B-AA87-408A-9459-C0819A940B2B}"/>
              </a:ext>
            </a:extLst>
          </p:cNvPr>
          <p:cNvCxnSpPr>
            <a:cxnSpLocks/>
          </p:cNvCxnSpPr>
          <p:nvPr/>
        </p:nvCxnSpPr>
        <p:spPr>
          <a:xfrm flipV="1">
            <a:off x="9480911" y="3682161"/>
            <a:ext cx="577489" cy="915677"/>
          </a:xfrm>
          <a:prstGeom prst="straightConnector1">
            <a:avLst/>
          </a:prstGeom>
          <a:ln>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7" name="スライド番号プレースホルダー 3">
            <a:extLst>
              <a:ext uri="{FF2B5EF4-FFF2-40B4-BE49-F238E27FC236}">
                <a16:creationId xmlns:a16="http://schemas.microsoft.com/office/drawing/2014/main" id="{4A384802-21D9-4AF4-937D-15866AD3DDDB}"/>
              </a:ext>
            </a:extLst>
          </p:cNvPr>
          <p:cNvSpPr>
            <a:spLocks noGrp="1"/>
          </p:cNvSpPr>
          <p:nvPr>
            <p:ph type="sldNum" sz="quarter" idx="12"/>
          </p:nvPr>
        </p:nvSpPr>
        <p:spPr>
          <a:xfrm>
            <a:off x="9448800" y="6486784"/>
            <a:ext cx="2743200" cy="365125"/>
          </a:xfrm>
        </p:spPr>
        <p:txBody>
          <a:bodyPr/>
          <a:lstStyle/>
          <a:p>
            <a:fld id="{939419F8-C6ED-4129-B08A-7AC8488EBEA0}" type="slidenum">
              <a:rPr kumimoji="1" lang="ja-JP" altLang="en-US" smtClean="0"/>
              <a:t>43</a:t>
            </a:fld>
            <a:endParaRPr kumimoji="1" lang="ja-JP" altLang="en-US" dirty="0"/>
          </a:p>
        </p:txBody>
      </p:sp>
      <p:sp>
        <p:nvSpPr>
          <p:cNvPr id="16" name="テキスト ボックス 15">
            <a:extLst>
              <a:ext uri="{FF2B5EF4-FFF2-40B4-BE49-F238E27FC236}">
                <a16:creationId xmlns:a16="http://schemas.microsoft.com/office/drawing/2014/main" id="{551EEC83-F4C2-4714-81D8-EE35A5483D51}"/>
              </a:ext>
            </a:extLst>
          </p:cNvPr>
          <p:cNvSpPr txBox="1"/>
          <p:nvPr/>
        </p:nvSpPr>
        <p:spPr>
          <a:xfrm>
            <a:off x="10060784" y="120632"/>
            <a:ext cx="1792940" cy="257369"/>
          </a:xfrm>
          <a:prstGeom prst="rect">
            <a:avLst/>
          </a:prstGeom>
          <a:noFill/>
          <a:ln>
            <a:solidFill>
              <a:schemeClr val="tx1"/>
            </a:solidFill>
            <a:prstDash val="sysDash"/>
          </a:ln>
        </p:spPr>
        <p:txBody>
          <a:bodyPr wrap="square" tIns="72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再掲</a:t>
            </a:r>
            <a:endParaRPr lang="ja-JP" altLang="en-US" sz="12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391516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0F3D9ECF-B841-4B07-BC82-318F72443839}"/>
              </a:ext>
            </a:extLst>
          </p:cNvPr>
          <p:cNvPicPr>
            <a:picLocks noChangeAspect="1"/>
          </p:cNvPicPr>
          <p:nvPr/>
        </p:nvPicPr>
        <p:blipFill>
          <a:blip r:embed="rId3"/>
          <a:stretch>
            <a:fillRect/>
          </a:stretch>
        </p:blipFill>
        <p:spPr>
          <a:xfrm>
            <a:off x="360000" y="1617408"/>
            <a:ext cx="11522439" cy="4676037"/>
          </a:xfrm>
          <a:prstGeom prst="rect">
            <a:avLst/>
          </a:prstGeom>
        </p:spPr>
      </p:pic>
      <p:sp>
        <p:nvSpPr>
          <p:cNvPr id="14" name="正方形/長方形 13">
            <a:extLst>
              <a:ext uri="{FF2B5EF4-FFF2-40B4-BE49-F238E27FC236}">
                <a16:creationId xmlns:a16="http://schemas.microsoft.com/office/drawing/2014/main" id="{B986877B-E508-433A-9717-1FAC6E3A299C}"/>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３</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- 1</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８　家賃　大阪府の民営借家の１か月あたりの家賃別世帯数</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3" name="正方形/長方形 2"/>
          <p:cNvSpPr/>
          <p:nvPr/>
        </p:nvSpPr>
        <p:spPr>
          <a:xfrm>
            <a:off x="360000" y="720000"/>
            <a:ext cx="11520000" cy="719812"/>
          </a:xfrm>
          <a:prstGeom prst="rect">
            <a:avLst/>
          </a:prstGeom>
          <a:ln cmpd="sng">
            <a:solidFill>
              <a:schemeClr val="tx1"/>
            </a:solidFill>
          </a:ln>
        </p:spPr>
        <p:txBody>
          <a:bodyPr wrap="square">
            <a:spAutoFit/>
          </a:bodyPr>
          <a:lstStyle/>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民営借家の１か月あたりの家賃について、</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万円未満の借家に居住する世帯は減少している。</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６万円台以上で増加しており、</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H30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年以降は６万円台が最も多い家賃区分となっている。</a:t>
            </a:r>
          </a:p>
        </p:txBody>
      </p:sp>
      <p:sp>
        <p:nvSpPr>
          <p:cNvPr id="15" name="テキスト ボックス 14">
            <a:extLst>
              <a:ext uri="{FF2B5EF4-FFF2-40B4-BE49-F238E27FC236}">
                <a16:creationId xmlns:a16="http://schemas.microsoft.com/office/drawing/2014/main" id="{E630BA8C-D045-4CB6-9CC3-7334FECD82B9}"/>
              </a:ext>
            </a:extLst>
          </p:cNvPr>
          <p:cNvSpPr txBox="1"/>
          <p:nvPr/>
        </p:nvSpPr>
        <p:spPr>
          <a:xfrm>
            <a:off x="7253409" y="650252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各年「住宅・土地統計調査」（総務省統計局）を基に大阪府作成</a:t>
            </a:r>
          </a:p>
        </p:txBody>
      </p:sp>
      <p:sp>
        <p:nvSpPr>
          <p:cNvPr id="8" name="テキスト ボックス 2">
            <a:extLst>
              <a:ext uri="{FF2B5EF4-FFF2-40B4-BE49-F238E27FC236}">
                <a16:creationId xmlns:a16="http://schemas.microsoft.com/office/drawing/2014/main" id="{61E77B77-922E-4DDF-871A-ABE18D26AB19}"/>
              </a:ext>
            </a:extLst>
          </p:cNvPr>
          <p:cNvSpPr txBox="1"/>
          <p:nvPr/>
        </p:nvSpPr>
        <p:spPr>
          <a:xfrm>
            <a:off x="1270773" y="1918558"/>
            <a:ext cx="479897" cy="129125"/>
          </a:xfrm>
          <a:prstGeom prst="rect">
            <a:avLst/>
          </a:prstGeom>
          <a:noFill/>
          <a:ln w="9525" cmpd="sng">
            <a:noFill/>
          </a:ln>
          <a:effectLst/>
        </p:spPr>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a:t>
            </a:r>
            <a:r>
              <a:rPr lang="ja-JP" altLang="en-US" sz="900" kern="0" dirty="0">
                <a:solidFill>
                  <a:sysClr val="windowText" lastClr="000000"/>
                </a:solidFill>
                <a:latin typeface="メイリオ" panose="020B0604030504040204" pitchFamily="50" charset="-128"/>
                <a:ea typeface="メイリオ" panose="020B0604030504040204" pitchFamily="50" charset="-128"/>
              </a:rPr>
              <a:t>世帯</a:t>
            </a:r>
            <a:r>
              <a:rPr kumimoji="1" lang="ja-JP" altLang="en-US"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a:t>
            </a:r>
          </a:p>
        </p:txBody>
      </p:sp>
      <p:sp>
        <p:nvSpPr>
          <p:cNvPr id="11" name="スライド番号プレースホルダー 3">
            <a:extLst>
              <a:ext uri="{FF2B5EF4-FFF2-40B4-BE49-F238E27FC236}">
                <a16:creationId xmlns:a16="http://schemas.microsoft.com/office/drawing/2014/main" id="{2EAC523D-4054-4A68-9D6B-DD587758161C}"/>
              </a:ext>
            </a:extLst>
          </p:cNvPr>
          <p:cNvSpPr>
            <a:spLocks noGrp="1"/>
          </p:cNvSpPr>
          <p:nvPr>
            <p:ph type="sldNum" sz="quarter" idx="12"/>
          </p:nvPr>
        </p:nvSpPr>
        <p:spPr>
          <a:xfrm>
            <a:off x="9448800" y="6486784"/>
            <a:ext cx="2743200" cy="365125"/>
          </a:xfrm>
        </p:spPr>
        <p:txBody>
          <a:bodyPr/>
          <a:lstStyle/>
          <a:p>
            <a:fld id="{939419F8-C6ED-4129-B08A-7AC8488EBEA0}" type="slidenum">
              <a:rPr kumimoji="1" lang="ja-JP" altLang="en-US" smtClean="0"/>
              <a:t>44</a:t>
            </a:fld>
            <a:endParaRPr kumimoji="1" lang="ja-JP" altLang="en-US" dirty="0"/>
          </a:p>
        </p:txBody>
      </p:sp>
      <p:sp>
        <p:nvSpPr>
          <p:cNvPr id="9" name="テキスト ボックス 8">
            <a:extLst>
              <a:ext uri="{FF2B5EF4-FFF2-40B4-BE49-F238E27FC236}">
                <a16:creationId xmlns:a16="http://schemas.microsoft.com/office/drawing/2014/main" id="{DD5E0310-9133-4A9B-B4DB-C19371A5F6FD}"/>
              </a:ext>
            </a:extLst>
          </p:cNvPr>
          <p:cNvSpPr txBox="1"/>
          <p:nvPr/>
        </p:nvSpPr>
        <p:spPr>
          <a:xfrm>
            <a:off x="10060784" y="120632"/>
            <a:ext cx="1792940" cy="257369"/>
          </a:xfrm>
          <a:prstGeom prst="rect">
            <a:avLst/>
          </a:prstGeom>
          <a:noFill/>
          <a:ln>
            <a:solidFill>
              <a:schemeClr val="tx1"/>
            </a:solidFill>
            <a:prstDash val="sysDash"/>
          </a:ln>
        </p:spPr>
        <p:txBody>
          <a:bodyPr wrap="square" tIns="72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再掲</a:t>
            </a:r>
            <a:endParaRPr lang="ja-JP" altLang="en-US" sz="12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3238951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144D3-1200-0B30-95A7-41052D1788A2}"/>
            </a:ext>
          </a:extLst>
        </p:cNvPr>
        <p:cNvGrpSpPr/>
        <p:nvPr/>
      </p:nvGrpSpPr>
      <p:grpSpPr>
        <a:xfrm>
          <a:off x="0" y="0"/>
          <a:ext cx="0" cy="0"/>
          <a:chOff x="0" y="0"/>
          <a:chExt cx="0" cy="0"/>
        </a:xfrm>
      </p:grpSpPr>
      <p:pic>
        <p:nvPicPr>
          <p:cNvPr id="31" name="図 30">
            <a:extLst>
              <a:ext uri="{FF2B5EF4-FFF2-40B4-BE49-F238E27FC236}">
                <a16:creationId xmlns:a16="http://schemas.microsoft.com/office/drawing/2014/main" id="{7C96EB81-B64D-4960-B757-C4DEA99E4E08}"/>
              </a:ext>
            </a:extLst>
          </p:cNvPr>
          <p:cNvPicPr>
            <a:picLocks noChangeAspect="1"/>
          </p:cNvPicPr>
          <p:nvPr/>
        </p:nvPicPr>
        <p:blipFill>
          <a:blip r:embed="rId3"/>
          <a:stretch>
            <a:fillRect/>
          </a:stretch>
        </p:blipFill>
        <p:spPr>
          <a:xfrm>
            <a:off x="150598" y="1556909"/>
            <a:ext cx="6041660" cy="4938188"/>
          </a:xfrm>
          <a:prstGeom prst="rect">
            <a:avLst/>
          </a:prstGeom>
        </p:spPr>
      </p:pic>
      <p:pic>
        <p:nvPicPr>
          <p:cNvPr id="32" name="図 31">
            <a:extLst>
              <a:ext uri="{FF2B5EF4-FFF2-40B4-BE49-F238E27FC236}">
                <a16:creationId xmlns:a16="http://schemas.microsoft.com/office/drawing/2014/main" id="{5A624805-8034-4888-AE63-65E468B155D1}"/>
              </a:ext>
            </a:extLst>
          </p:cNvPr>
          <p:cNvPicPr>
            <a:picLocks noChangeAspect="1"/>
          </p:cNvPicPr>
          <p:nvPr/>
        </p:nvPicPr>
        <p:blipFill>
          <a:blip r:embed="rId4"/>
          <a:stretch>
            <a:fillRect/>
          </a:stretch>
        </p:blipFill>
        <p:spPr>
          <a:xfrm>
            <a:off x="6290883" y="1346719"/>
            <a:ext cx="5444200" cy="5121084"/>
          </a:xfrm>
          <a:prstGeom prst="rect">
            <a:avLst/>
          </a:prstGeom>
        </p:spPr>
      </p:pic>
      <p:sp>
        <p:nvSpPr>
          <p:cNvPr id="6" name="正方形/長方形 5">
            <a:extLst>
              <a:ext uri="{FF2B5EF4-FFF2-40B4-BE49-F238E27FC236}">
                <a16:creationId xmlns:a16="http://schemas.microsoft.com/office/drawing/2014/main" id="{2271471C-962C-48D2-90EF-70BE0D0B754E}"/>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３</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- 1</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９　家族類型　大阪府の世帯収入、民間借家の家賃別世帯数と世帯割合</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5" name="正方形/長方形 4">
            <a:extLst>
              <a:ext uri="{FF2B5EF4-FFF2-40B4-BE49-F238E27FC236}">
                <a16:creationId xmlns:a16="http://schemas.microsoft.com/office/drawing/2014/main" id="{38576FA5-DC94-4157-9D56-BC0F6BF03D08}"/>
              </a:ext>
            </a:extLst>
          </p:cNvPr>
          <p:cNvSpPr/>
          <p:nvPr/>
        </p:nvSpPr>
        <p:spPr>
          <a:xfrm>
            <a:off x="360000" y="720000"/>
            <a:ext cx="11520000" cy="719812"/>
          </a:xfrm>
          <a:prstGeom prst="rect">
            <a:avLst/>
          </a:prstGeom>
          <a:ln cmpd="sng">
            <a:solidFill>
              <a:schemeClr val="tx1"/>
            </a:solidFill>
          </a:ln>
        </p:spPr>
        <p:txBody>
          <a:bodyPr wrap="square">
            <a:spAutoFit/>
          </a:bodyPr>
          <a:lstStyle/>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総世帯数は減少、増加どちらでも、世帯年収</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400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万円未満の割合は全ての家賃区分で減少している。</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世帯年収</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500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万円以上の世帯割合は増加している。　</a:t>
            </a:r>
          </a:p>
        </p:txBody>
      </p:sp>
      <p:sp>
        <p:nvSpPr>
          <p:cNvPr id="10" name="テキスト ボックス 9">
            <a:extLst>
              <a:ext uri="{FF2B5EF4-FFF2-40B4-BE49-F238E27FC236}">
                <a16:creationId xmlns:a16="http://schemas.microsoft.com/office/drawing/2014/main" id="{AF5F9FD6-4EDB-4A66-9683-F71029D84D0B}"/>
              </a:ext>
            </a:extLst>
          </p:cNvPr>
          <p:cNvSpPr txBox="1"/>
          <p:nvPr/>
        </p:nvSpPr>
        <p:spPr>
          <a:xfrm>
            <a:off x="7253409" y="650252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各年「住宅・土地統計調査」（総務省統計局）を基に大阪府作成</a:t>
            </a:r>
          </a:p>
        </p:txBody>
      </p:sp>
      <p:sp>
        <p:nvSpPr>
          <p:cNvPr id="11" name="テキスト ボックス 2">
            <a:extLst>
              <a:ext uri="{FF2B5EF4-FFF2-40B4-BE49-F238E27FC236}">
                <a16:creationId xmlns:a16="http://schemas.microsoft.com/office/drawing/2014/main" id="{AC20AB0F-CE2C-43C7-9799-3A6B145C4FD8}"/>
              </a:ext>
            </a:extLst>
          </p:cNvPr>
          <p:cNvSpPr txBox="1"/>
          <p:nvPr/>
        </p:nvSpPr>
        <p:spPr>
          <a:xfrm>
            <a:off x="392285" y="1483592"/>
            <a:ext cx="479897" cy="129125"/>
          </a:xfrm>
          <a:prstGeom prst="rect">
            <a:avLst/>
          </a:prstGeom>
          <a:noFill/>
          <a:ln w="9525" cmpd="sng">
            <a:noFill/>
          </a:ln>
          <a:effectLst/>
        </p:spPr>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a:t>
            </a:r>
            <a:r>
              <a:rPr lang="ja-JP" altLang="en-US" sz="900" kern="0" dirty="0">
                <a:solidFill>
                  <a:sysClr val="windowText" lastClr="000000"/>
                </a:solidFill>
                <a:latin typeface="メイリオ" panose="020B0604030504040204" pitchFamily="50" charset="-128"/>
                <a:ea typeface="メイリオ" panose="020B0604030504040204" pitchFamily="50" charset="-128"/>
              </a:rPr>
              <a:t>世帯</a:t>
            </a:r>
            <a:r>
              <a:rPr kumimoji="1" lang="ja-JP" altLang="en-US"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a:t>
            </a:r>
          </a:p>
        </p:txBody>
      </p:sp>
      <p:sp>
        <p:nvSpPr>
          <p:cNvPr id="2" name="テキスト ボックス 1">
            <a:extLst>
              <a:ext uri="{FF2B5EF4-FFF2-40B4-BE49-F238E27FC236}">
                <a16:creationId xmlns:a16="http://schemas.microsoft.com/office/drawing/2014/main" id="{158D9EC4-C5B2-437F-9E86-58AE9A21D774}"/>
              </a:ext>
            </a:extLst>
          </p:cNvPr>
          <p:cNvSpPr txBox="1"/>
          <p:nvPr/>
        </p:nvSpPr>
        <p:spPr>
          <a:xfrm>
            <a:off x="693420" y="2776386"/>
            <a:ext cx="505267" cy="200055"/>
          </a:xfrm>
          <a:prstGeom prst="rect">
            <a:avLst/>
          </a:prstGeom>
          <a:noFill/>
        </p:spPr>
        <p:txBody>
          <a:bodyPr wrap="none" rtlCol="0">
            <a:spAutoFit/>
          </a:bodyPr>
          <a:lstStyle/>
          <a:p>
            <a:r>
              <a:rPr kumimoji="1" lang="en-US" altLang="ja-JP" sz="700" dirty="0"/>
              <a:t>181,643</a:t>
            </a:r>
            <a:endParaRPr kumimoji="1" lang="ja-JP" altLang="en-US" sz="700" dirty="0"/>
          </a:p>
        </p:txBody>
      </p:sp>
      <p:sp>
        <p:nvSpPr>
          <p:cNvPr id="12" name="テキスト ボックス 11">
            <a:extLst>
              <a:ext uri="{FF2B5EF4-FFF2-40B4-BE49-F238E27FC236}">
                <a16:creationId xmlns:a16="http://schemas.microsoft.com/office/drawing/2014/main" id="{6394A963-7A10-46FC-A65E-4210B1ED1311}"/>
              </a:ext>
            </a:extLst>
          </p:cNvPr>
          <p:cNvSpPr txBox="1"/>
          <p:nvPr/>
        </p:nvSpPr>
        <p:spPr>
          <a:xfrm>
            <a:off x="1013460" y="2928786"/>
            <a:ext cx="505267" cy="200055"/>
          </a:xfrm>
          <a:prstGeom prst="rect">
            <a:avLst/>
          </a:prstGeom>
          <a:noFill/>
        </p:spPr>
        <p:txBody>
          <a:bodyPr wrap="none" rtlCol="0">
            <a:spAutoFit/>
          </a:bodyPr>
          <a:lstStyle/>
          <a:p>
            <a:r>
              <a:rPr lang="en-US" altLang="ja-JP" sz="700" dirty="0"/>
              <a:t>173,695</a:t>
            </a:r>
            <a:endParaRPr kumimoji="1" lang="ja-JP" altLang="en-US" sz="700" dirty="0"/>
          </a:p>
        </p:txBody>
      </p:sp>
      <p:sp>
        <p:nvSpPr>
          <p:cNvPr id="15" name="テキスト ボックス 14">
            <a:extLst>
              <a:ext uri="{FF2B5EF4-FFF2-40B4-BE49-F238E27FC236}">
                <a16:creationId xmlns:a16="http://schemas.microsoft.com/office/drawing/2014/main" id="{ACF4DF33-0CF7-4803-BA3A-F9AB2FB1B5AA}"/>
              </a:ext>
            </a:extLst>
          </p:cNvPr>
          <p:cNvSpPr txBox="1"/>
          <p:nvPr/>
        </p:nvSpPr>
        <p:spPr>
          <a:xfrm>
            <a:off x="1347901" y="2639163"/>
            <a:ext cx="505267" cy="200055"/>
          </a:xfrm>
          <a:prstGeom prst="rect">
            <a:avLst/>
          </a:prstGeom>
          <a:noFill/>
        </p:spPr>
        <p:txBody>
          <a:bodyPr wrap="none" rtlCol="0">
            <a:spAutoFit/>
          </a:bodyPr>
          <a:lstStyle/>
          <a:p>
            <a:r>
              <a:rPr kumimoji="1" lang="en-US" altLang="ja-JP" sz="700" dirty="0"/>
              <a:t>195,456</a:t>
            </a:r>
            <a:endParaRPr kumimoji="1" lang="ja-JP" altLang="en-US" sz="700" dirty="0"/>
          </a:p>
        </p:txBody>
      </p:sp>
      <p:sp>
        <p:nvSpPr>
          <p:cNvPr id="16" name="テキスト ボックス 15">
            <a:extLst>
              <a:ext uri="{FF2B5EF4-FFF2-40B4-BE49-F238E27FC236}">
                <a16:creationId xmlns:a16="http://schemas.microsoft.com/office/drawing/2014/main" id="{6BC4B7F1-8F96-490E-9BB0-ED35F3DB66C2}"/>
              </a:ext>
            </a:extLst>
          </p:cNvPr>
          <p:cNvSpPr txBox="1"/>
          <p:nvPr/>
        </p:nvSpPr>
        <p:spPr>
          <a:xfrm>
            <a:off x="1683181" y="2479143"/>
            <a:ext cx="505267" cy="200055"/>
          </a:xfrm>
          <a:prstGeom prst="rect">
            <a:avLst/>
          </a:prstGeom>
          <a:noFill/>
        </p:spPr>
        <p:txBody>
          <a:bodyPr wrap="none" rtlCol="0">
            <a:spAutoFit/>
          </a:bodyPr>
          <a:lstStyle/>
          <a:p>
            <a:r>
              <a:rPr lang="en-US" altLang="ja-JP" sz="700" dirty="0"/>
              <a:t>206,676</a:t>
            </a:r>
            <a:endParaRPr kumimoji="1" lang="ja-JP" altLang="en-US" sz="700" dirty="0"/>
          </a:p>
        </p:txBody>
      </p:sp>
      <p:sp>
        <p:nvSpPr>
          <p:cNvPr id="17" name="テキスト ボックス 16">
            <a:extLst>
              <a:ext uri="{FF2B5EF4-FFF2-40B4-BE49-F238E27FC236}">
                <a16:creationId xmlns:a16="http://schemas.microsoft.com/office/drawing/2014/main" id="{98B53773-606E-40E8-B8D3-A683E398EBCE}"/>
              </a:ext>
            </a:extLst>
          </p:cNvPr>
          <p:cNvSpPr txBox="1"/>
          <p:nvPr/>
        </p:nvSpPr>
        <p:spPr>
          <a:xfrm>
            <a:off x="2003221" y="2570583"/>
            <a:ext cx="505267" cy="200055"/>
          </a:xfrm>
          <a:prstGeom prst="rect">
            <a:avLst/>
          </a:prstGeom>
          <a:noFill/>
        </p:spPr>
        <p:txBody>
          <a:bodyPr wrap="none" rtlCol="0">
            <a:spAutoFit/>
          </a:bodyPr>
          <a:lstStyle/>
          <a:p>
            <a:r>
              <a:rPr kumimoji="1" lang="en-US" altLang="ja-JP" sz="700" dirty="0"/>
              <a:t>204,634</a:t>
            </a:r>
            <a:endParaRPr kumimoji="1" lang="ja-JP" altLang="en-US" sz="700" dirty="0"/>
          </a:p>
        </p:txBody>
      </p:sp>
      <p:sp>
        <p:nvSpPr>
          <p:cNvPr id="18" name="テキスト ボックス 17">
            <a:extLst>
              <a:ext uri="{FF2B5EF4-FFF2-40B4-BE49-F238E27FC236}">
                <a16:creationId xmlns:a16="http://schemas.microsoft.com/office/drawing/2014/main" id="{A65962AF-333B-4639-B803-2B5DD84329FE}"/>
              </a:ext>
            </a:extLst>
          </p:cNvPr>
          <p:cNvSpPr txBox="1"/>
          <p:nvPr/>
        </p:nvSpPr>
        <p:spPr>
          <a:xfrm>
            <a:off x="2330881" y="2265783"/>
            <a:ext cx="505267" cy="200055"/>
          </a:xfrm>
          <a:prstGeom prst="rect">
            <a:avLst/>
          </a:prstGeom>
          <a:noFill/>
        </p:spPr>
        <p:txBody>
          <a:bodyPr wrap="none" rtlCol="0">
            <a:spAutoFit/>
          </a:bodyPr>
          <a:lstStyle/>
          <a:p>
            <a:r>
              <a:rPr kumimoji="1" lang="en-US" altLang="ja-JP" sz="700" dirty="0"/>
              <a:t>227,881</a:t>
            </a:r>
            <a:endParaRPr kumimoji="1" lang="ja-JP" altLang="en-US" sz="700" dirty="0"/>
          </a:p>
        </p:txBody>
      </p:sp>
      <p:sp>
        <p:nvSpPr>
          <p:cNvPr id="19" name="テキスト ボックス 18">
            <a:extLst>
              <a:ext uri="{FF2B5EF4-FFF2-40B4-BE49-F238E27FC236}">
                <a16:creationId xmlns:a16="http://schemas.microsoft.com/office/drawing/2014/main" id="{AEB9B577-A616-4896-A120-C7A6D0B3781E}"/>
              </a:ext>
            </a:extLst>
          </p:cNvPr>
          <p:cNvSpPr txBox="1"/>
          <p:nvPr/>
        </p:nvSpPr>
        <p:spPr>
          <a:xfrm>
            <a:off x="2666161" y="2448663"/>
            <a:ext cx="505267" cy="200055"/>
          </a:xfrm>
          <a:prstGeom prst="rect">
            <a:avLst/>
          </a:prstGeom>
          <a:noFill/>
        </p:spPr>
        <p:txBody>
          <a:bodyPr wrap="none" rtlCol="0">
            <a:spAutoFit/>
          </a:bodyPr>
          <a:lstStyle/>
          <a:p>
            <a:r>
              <a:rPr lang="en-US" altLang="ja-JP" sz="700" dirty="0"/>
              <a:t>213,475</a:t>
            </a:r>
            <a:endParaRPr kumimoji="1" lang="ja-JP" altLang="en-US" sz="700" dirty="0"/>
          </a:p>
        </p:txBody>
      </p:sp>
      <p:sp>
        <p:nvSpPr>
          <p:cNvPr id="20" name="テキスト ボックス 19">
            <a:extLst>
              <a:ext uri="{FF2B5EF4-FFF2-40B4-BE49-F238E27FC236}">
                <a16:creationId xmlns:a16="http://schemas.microsoft.com/office/drawing/2014/main" id="{869DE1ED-3AAC-4770-AEC3-3B5D844B3A0F}"/>
              </a:ext>
            </a:extLst>
          </p:cNvPr>
          <p:cNvSpPr txBox="1"/>
          <p:nvPr/>
        </p:nvSpPr>
        <p:spPr>
          <a:xfrm>
            <a:off x="2993821" y="2044803"/>
            <a:ext cx="505267" cy="200055"/>
          </a:xfrm>
          <a:prstGeom prst="rect">
            <a:avLst/>
          </a:prstGeom>
          <a:noFill/>
        </p:spPr>
        <p:txBody>
          <a:bodyPr wrap="none" rtlCol="0">
            <a:spAutoFit/>
          </a:bodyPr>
          <a:lstStyle/>
          <a:p>
            <a:r>
              <a:rPr kumimoji="1" lang="en-US" altLang="ja-JP" sz="700" dirty="0"/>
              <a:t>244,441</a:t>
            </a:r>
            <a:endParaRPr kumimoji="1" lang="ja-JP" altLang="en-US" sz="700" dirty="0"/>
          </a:p>
        </p:txBody>
      </p:sp>
      <p:sp>
        <p:nvSpPr>
          <p:cNvPr id="21" name="テキスト ボックス 20">
            <a:extLst>
              <a:ext uri="{FF2B5EF4-FFF2-40B4-BE49-F238E27FC236}">
                <a16:creationId xmlns:a16="http://schemas.microsoft.com/office/drawing/2014/main" id="{27E31EB8-FD4D-40F6-B4FE-5EC80C1BE23D}"/>
              </a:ext>
            </a:extLst>
          </p:cNvPr>
          <p:cNvSpPr txBox="1"/>
          <p:nvPr/>
        </p:nvSpPr>
        <p:spPr>
          <a:xfrm>
            <a:off x="3321481" y="3279243"/>
            <a:ext cx="505267" cy="200055"/>
          </a:xfrm>
          <a:prstGeom prst="rect">
            <a:avLst/>
          </a:prstGeom>
          <a:noFill/>
        </p:spPr>
        <p:txBody>
          <a:bodyPr wrap="none" rtlCol="0">
            <a:spAutoFit/>
          </a:bodyPr>
          <a:lstStyle/>
          <a:p>
            <a:r>
              <a:rPr lang="en-US" altLang="ja-JP" sz="700" dirty="0"/>
              <a:t>146,170</a:t>
            </a:r>
            <a:endParaRPr kumimoji="1" lang="ja-JP" altLang="en-US" sz="700" dirty="0"/>
          </a:p>
        </p:txBody>
      </p:sp>
      <p:sp>
        <p:nvSpPr>
          <p:cNvPr id="22" name="テキスト ボックス 21">
            <a:extLst>
              <a:ext uri="{FF2B5EF4-FFF2-40B4-BE49-F238E27FC236}">
                <a16:creationId xmlns:a16="http://schemas.microsoft.com/office/drawing/2014/main" id="{767C3485-F2C4-4E0E-B1FE-3CE65DB32C32}"/>
              </a:ext>
            </a:extLst>
          </p:cNvPr>
          <p:cNvSpPr txBox="1"/>
          <p:nvPr/>
        </p:nvSpPr>
        <p:spPr>
          <a:xfrm>
            <a:off x="3649141" y="3027783"/>
            <a:ext cx="505267" cy="200055"/>
          </a:xfrm>
          <a:prstGeom prst="rect">
            <a:avLst/>
          </a:prstGeom>
          <a:noFill/>
        </p:spPr>
        <p:txBody>
          <a:bodyPr wrap="none" rtlCol="0">
            <a:spAutoFit/>
          </a:bodyPr>
          <a:lstStyle/>
          <a:p>
            <a:r>
              <a:rPr lang="en-US" altLang="ja-JP" sz="700" dirty="0"/>
              <a:t>1</a:t>
            </a:r>
            <a:r>
              <a:rPr kumimoji="1" lang="en-US" altLang="ja-JP" sz="700" dirty="0"/>
              <a:t>66,912</a:t>
            </a:r>
            <a:endParaRPr kumimoji="1" lang="ja-JP" altLang="en-US" sz="700" dirty="0"/>
          </a:p>
        </p:txBody>
      </p:sp>
      <p:sp>
        <p:nvSpPr>
          <p:cNvPr id="23" name="テキスト ボックス 22">
            <a:extLst>
              <a:ext uri="{FF2B5EF4-FFF2-40B4-BE49-F238E27FC236}">
                <a16:creationId xmlns:a16="http://schemas.microsoft.com/office/drawing/2014/main" id="{91DE911D-6CB6-4D4B-997F-9FFE5F2DAD48}"/>
              </a:ext>
            </a:extLst>
          </p:cNvPr>
          <p:cNvSpPr txBox="1"/>
          <p:nvPr/>
        </p:nvSpPr>
        <p:spPr>
          <a:xfrm>
            <a:off x="4007281" y="4026003"/>
            <a:ext cx="455574" cy="200055"/>
          </a:xfrm>
          <a:prstGeom prst="rect">
            <a:avLst/>
          </a:prstGeom>
          <a:noFill/>
        </p:spPr>
        <p:txBody>
          <a:bodyPr wrap="none" rtlCol="0">
            <a:spAutoFit/>
          </a:bodyPr>
          <a:lstStyle/>
          <a:p>
            <a:r>
              <a:rPr kumimoji="1" lang="en-US" altLang="ja-JP" sz="700" dirty="0"/>
              <a:t>86,066</a:t>
            </a:r>
            <a:endParaRPr kumimoji="1" lang="ja-JP" altLang="en-US" sz="700" dirty="0"/>
          </a:p>
        </p:txBody>
      </p:sp>
      <p:sp>
        <p:nvSpPr>
          <p:cNvPr id="24" name="テキスト ボックス 23">
            <a:extLst>
              <a:ext uri="{FF2B5EF4-FFF2-40B4-BE49-F238E27FC236}">
                <a16:creationId xmlns:a16="http://schemas.microsoft.com/office/drawing/2014/main" id="{4D7C1A91-74FB-4027-A3AE-85E46714084F}"/>
              </a:ext>
            </a:extLst>
          </p:cNvPr>
          <p:cNvSpPr txBox="1"/>
          <p:nvPr/>
        </p:nvSpPr>
        <p:spPr>
          <a:xfrm>
            <a:off x="4312081" y="3774543"/>
            <a:ext cx="505267" cy="200055"/>
          </a:xfrm>
          <a:prstGeom prst="rect">
            <a:avLst/>
          </a:prstGeom>
          <a:noFill/>
        </p:spPr>
        <p:txBody>
          <a:bodyPr wrap="none" rtlCol="0">
            <a:spAutoFit/>
          </a:bodyPr>
          <a:lstStyle/>
          <a:p>
            <a:r>
              <a:rPr lang="en-US" altLang="ja-JP" sz="700" dirty="0"/>
              <a:t>107,501</a:t>
            </a:r>
            <a:endParaRPr kumimoji="1" lang="ja-JP" altLang="en-US" sz="700" dirty="0"/>
          </a:p>
        </p:txBody>
      </p:sp>
      <p:sp>
        <p:nvSpPr>
          <p:cNvPr id="25" name="テキスト ボックス 24">
            <a:extLst>
              <a:ext uri="{FF2B5EF4-FFF2-40B4-BE49-F238E27FC236}">
                <a16:creationId xmlns:a16="http://schemas.microsoft.com/office/drawing/2014/main" id="{C24B2050-82F3-43C4-8DC7-E3B7945DEA90}"/>
              </a:ext>
            </a:extLst>
          </p:cNvPr>
          <p:cNvSpPr txBox="1"/>
          <p:nvPr/>
        </p:nvSpPr>
        <p:spPr>
          <a:xfrm>
            <a:off x="4662601" y="4612743"/>
            <a:ext cx="455574" cy="200055"/>
          </a:xfrm>
          <a:prstGeom prst="rect">
            <a:avLst/>
          </a:prstGeom>
          <a:noFill/>
        </p:spPr>
        <p:txBody>
          <a:bodyPr wrap="none" rtlCol="0">
            <a:spAutoFit/>
          </a:bodyPr>
          <a:lstStyle/>
          <a:p>
            <a:r>
              <a:rPr kumimoji="1" lang="en-US" altLang="ja-JP" sz="700" dirty="0"/>
              <a:t>39,936</a:t>
            </a:r>
            <a:endParaRPr kumimoji="1" lang="ja-JP" altLang="en-US" sz="700" dirty="0"/>
          </a:p>
        </p:txBody>
      </p:sp>
      <p:sp>
        <p:nvSpPr>
          <p:cNvPr id="26" name="テキスト ボックス 25">
            <a:extLst>
              <a:ext uri="{FF2B5EF4-FFF2-40B4-BE49-F238E27FC236}">
                <a16:creationId xmlns:a16="http://schemas.microsoft.com/office/drawing/2014/main" id="{6091337B-AA4B-44AB-8E7C-97D9D631D990}"/>
              </a:ext>
            </a:extLst>
          </p:cNvPr>
          <p:cNvSpPr txBox="1"/>
          <p:nvPr/>
        </p:nvSpPr>
        <p:spPr>
          <a:xfrm>
            <a:off x="4990261" y="4467963"/>
            <a:ext cx="455574" cy="200055"/>
          </a:xfrm>
          <a:prstGeom prst="rect">
            <a:avLst/>
          </a:prstGeom>
          <a:noFill/>
        </p:spPr>
        <p:txBody>
          <a:bodyPr wrap="none" rtlCol="0">
            <a:spAutoFit/>
          </a:bodyPr>
          <a:lstStyle/>
          <a:p>
            <a:r>
              <a:rPr lang="en-US" altLang="ja-JP" sz="700" dirty="0"/>
              <a:t>51,316</a:t>
            </a:r>
            <a:endParaRPr kumimoji="1" lang="ja-JP" altLang="en-US" sz="700" dirty="0"/>
          </a:p>
        </p:txBody>
      </p:sp>
      <p:sp>
        <p:nvSpPr>
          <p:cNvPr id="27" name="テキスト ボックス 26">
            <a:extLst>
              <a:ext uri="{FF2B5EF4-FFF2-40B4-BE49-F238E27FC236}">
                <a16:creationId xmlns:a16="http://schemas.microsoft.com/office/drawing/2014/main" id="{44F5202E-A963-424D-8F88-E998BDFED743}"/>
              </a:ext>
            </a:extLst>
          </p:cNvPr>
          <p:cNvSpPr txBox="1"/>
          <p:nvPr/>
        </p:nvSpPr>
        <p:spPr>
          <a:xfrm>
            <a:off x="5325541" y="4056483"/>
            <a:ext cx="455574" cy="200055"/>
          </a:xfrm>
          <a:prstGeom prst="rect">
            <a:avLst/>
          </a:prstGeom>
          <a:noFill/>
        </p:spPr>
        <p:txBody>
          <a:bodyPr wrap="none" rtlCol="0">
            <a:spAutoFit/>
          </a:bodyPr>
          <a:lstStyle/>
          <a:p>
            <a:r>
              <a:rPr kumimoji="1" lang="en-US" altLang="ja-JP" sz="700" dirty="0"/>
              <a:t>83,137</a:t>
            </a:r>
            <a:endParaRPr kumimoji="1" lang="ja-JP" altLang="en-US" sz="700" dirty="0"/>
          </a:p>
        </p:txBody>
      </p:sp>
      <p:sp>
        <p:nvSpPr>
          <p:cNvPr id="28" name="テキスト ボックス 27">
            <a:extLst>
              <a:ext uri="{FF2B5EF4-FFF2-40B4-BE49-F238E27FC236}">
                <a16:creationId xmlns:a16="http://schemas.microsoft.com/office/drawing/2014/main" id="{C4F6F2E2-43C3-48C3-A9E1-3CFBFD246B99}"/>
              </a:ext>
            </a:extLst>
          </p:cNvPr>
          <p:cNvSpPr txBox="1"/>
          <p:nvPr/>
        </p:nvSpPr>
        <p:spPr>
          <a:xfrm>
            <a:off x="5622721" y="3614523"/>
            <a:ext cx="505267" cy="200055"/>
          </a:xfrm>
          <a:prstGeom prst="rect">
            <a:avLst/>
          </a:prstGeom>
          <a:noFill/>
        </p:spPr>
        <p:txBody>
          <a:bodyPr wrap="none" rtlCol="0">
            <a:spAutoFit/>
          </a:bodyPr>
          <a:lstStyle/>
          <a:p>
            <a:r>
              <a:rPr lang="en-US" altLang="ja-JP" sz="700" dirty="0"/>
              <a:t>119,228</a:t>
            </a:r>
            <a:endParaRPr kumimoji="1" lang="ja-JP" altLang="en-US" sz="700" dirty="0"/>
          </a:p>
        </p:txBody>
      </p:sp>
      <p:sp>
        <p:nvSpPr>
          <p:cNvPr id="30" name="スライド番号プレースホルダー 3">
            <a:extLst>
              <a:ext uri="{FF2B5EF4-FFF2-40B4-BE49-F238E27FC236}">
                <a16:creationId xmlns:a16="http://schemas.microsoft.com/office/drawing/2014/main" id="{1E72474A-679D-477A-937A-3C9BD866CCC1}"/>
              </a:ext>
            </a:extLst>
          </p:cNvPr>
          <p:cNvSpPr>
            <a:spLocks noGrp="1"/>
          </p:cNvSpPr>
          <p:nvPr>
            <p:ph type="sldNum" sz="quarter" idx="12"/>
          </p:nvPr>
        </p:nvSpPr>
        <p:spPr>
          <a:xfrm>
            <a:off x="9448800" y="6486784"/>
            <a:ext cx="2743200" cy="365125"/>
          </a:xfrm>
        </p:spPr>
        <p:txBody>
          <a:bodyPr/>
          <a:lstStyle/>
          <a:p>
            <a:fld id="{939419F8-C6ED-4129-B08A-7AC8488EBEA0}" type="slidenum">
              <a:rPr kumimoji="1" lang="ja-JP" altLang="en-US" smtClean="0"/>
              <a:t>45</a:t>
            </a:fld>
            <a:endParaRPr kumimoji="1" lang="ja-JP" altLang="en-US" dirty="0"/>
          </a:p>
        </p:txBody>
      </p:sp>
      <p:sp>
        <p:nvSpPr>
          <p:cNvPr id="29" name="テキスト ボックス 28">
            <a:extLst>
              <a:ext uri="{FF2B5EF4-FFF2-40B4-BE49-F238E27FC236}">
                <a16:creationId xmlns:a16="http://schemas.microsoft.com/office/drawing/2014/main" id="{1DB92158-3E49-4779-A77A-DF0105A26DD7}"/>
              </a:ext>
            </a:extLst>
          </p:cNvPr>
          <p:cNvSpPr txBox="1"/>
          <p:nvPr/>
        </p:nvSpPr>
        <p:spPr>
          <a:xfrm>
            <a:off x="10060784" y="120632"/>
            <a:ext cx="1792940" cy="257369"/>
          </a:xfrm>
          <a:prstGeom prst="rect">
            <a:avLst/>
          </a:prstGeom>
          <a:noFill/>
          <a:ln>
            <a:solidFill>
              <a:schemeClr val="tx1"/>
            </a:solidFill>
            <a:prstDash val="sysDash"/>
          </a:ln>
        </p:spPr>
        <p:txBody>
          <a:bodyPr wrap="square" tIns="72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再掲</a:t>
            </a:r>
            <a:endParaRPr lang="ja-JP" altLang="en-US" sz="12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6542197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864870A5-22A2-4B55-B94E-D16D13D39E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38766" y="1233380"/>
            <a:ext cx="5872058" cy="5336226"/>
          </a:xfrm>
          <a:prstGeom prst="rect">
            <a:avLst/>
          </a:prstGeom>
        </p:spPr>
      </p:pic>
      <p:pic>
        <p:nvPicPr>
          <p:cNvPr id="7" name="図 6">
            <a:extLst>
              <a:ext uri="{FF2B5EF4-FFF2-40B4-BE49-F238E27FC236}">
                <a16:creationId xmlns:a16="http://schemas.microsoft.com/office/drawing/2014/main" id="{D2E09798-847B-42E8-AD39-1F49A25886B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1176" y="1114063"/>
            <a:ext cx="5914824" cy="5430884"/>
          </a:xfrm>
          <a:prstGeom prst="rect">
            <a:avLst/>
          </a:prstGeom>
        </p:spPr>
      </p:pic>
      <p:sp>
        <p:nvSpPr>
          <p:cNvPr id="30" name="正方形/長方形 29">
            <a:extLst>
              <a:ext uri="{FF2B5EF4-FFF2-40B4-BE49-F238E27FC236}">
                <a16:creationId xmlns:a16="http://schemas.microsoft.com/office/drawing/2014/main" id="{4EA41006-F985-4285-B931-E4537BD3141B}"/>
              </a:ext>
            </a:extLst>
          </p:cNvPr>
          <p:cNvSpPr/>
          <p:nvPr/>
        </p:nvSpPr>
        <p:spPr>
          <a:xfrm>
            <a:off x="390697" y="844063"/>
            <a:ext cx="3425391" cy="540000"/>
          </a:xfrm>
          <a:prstGeom prst="rect">
            <a:avLst/>
          </a:prstGeom>
          <a:no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182563" indent="-180975" algn="just"/>
            <a:r>
              <a:rPr lang="en-US" altLang="ja-JP" sz="2000" dirty="0">
                <a:solidFill>
                  <a:schemeClr val="tx1"/>
                </a:solidFill>
                <a:latin typeface="UD デジタル 教科書体 NP-B" panose="02020700000000000000" pitchFamily="18" charset="-128"/>
                <a:ea typeface="UD デジタル 教科書体 NP-B" panose="02020700000000000000" pitchFamily="18" charset="-128"/>
              </a:rPr>
              <a:t>2030</a:t>
            </a:r>
            <a:r>
              <a:rPr lang="ja-JP" altLang="en-US" sz="2000" dirty="0">
                <a:solidFill>
                  <a:schemeClr val="tx1"/>
                </a:solidFill>
                <a:latin typeface="UD デジタル 教科書体 NP-B" panose="02020700000000000000" pitchFamily="18" charset="-128"/>
                <a:ea typeface="UD デジタル 教科書体 NP-B" panose="02020700000000000000" pitchFamily="18" charset="-128"/>
              </a:rPr>
              <a:t>年</a:t>
            </a:r>
            <a:endParaRPr lang="en-US" altLang="ja-JP" sz="2000" dirty="0">
              <a:solidFill>
                <a:schemeClr val="tx1"/>
              </a:solidFill>
              <a:latin typeface="UD デジタル 教科書体 NP-B" panose="02020700000000000000" pitchFamily="18" charset="-128"/>
              <a:ea typeface="UD デジタル 教科書体 NP-B" panose="02020700000000000000" pitchFamily="18" charset="-128"/>
            </a:endParaRPr>
          </a:p>
        </p:txBody>
      </p:sp>
      <p:sp>
        <p:nvSpPr>
          <p:cNvPr id="31" name="正方形/長方形 30">
            <a:extLst>
              <a:ext uri="{FF2B5EF4-FFF2-40B4-BE49-F238E27FC236}">
                <a16:creationId xmlns:a16="http://schemas.microsoft.com/office/drawing/2014/main" id="{33CA7806-7296-401C-AF10-8A4FE5724635}"/>
              </a:ext>
            </a:extLst>
          </p:cNvPr>
          <p:cNvSpPr/>
          <p:nvPr/>
        </p:nvSpPr>
        <p:spPr>
          <a:xfrm>
            <a:off x="6453133" y="893395"/>
            <a:ext cx="3425391" cy="540000"/>
          </a:xfrm>
          <a:prstGeom prst="rect">
            <a:avLst/>
          </a:prstGeom>
          <a:no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182563" indent="-180975" algn="just"/>
            <a:r>
              <a:rPr lang="en-US" altLang="ja-JP" sz="2000" dirty="0">
                <a:solidFill>
                  <a:schemeClr val="tx1"/>
                </a:solidFill>
                <a:latin typeface="UD デジタル 教科書体 NP-B" panose="02020700000000000000" pitchFamily="18" charset="-128"/>
                <a:ea typeface="UD デジタル 教科書体 NP-B" panose="02020700000000000000" pitchFamily="18" charset="-128"/>
              </a:rPr>
              <a:t>2040</a:t>
            </a:r>
            <a:r>
              <a:rPr lang="ja-JP" altLang="en-US" sz="2000" dirty="0">
                <a:solidFill>
                  <a:schemeClr val="tx1"/>
                </a:solidFill>
                <a:latin typeface="UD デジタル 教科書体 NP-B" panose="02020700000000000000" pitchFamily="18" charset="-128"/>
                <a:ea typeface="UD デジタル 教科書体 NP-B" panose="02020700000000000000" pitchFamily="18" charset="-128"/>
              </a:rPr>
              <a:t>年</a:t>
            </a:r>
            <a:endParaRPr lang="en-US" altLang="ja-JP" sz="2000" dirty="0">
              <a:solidFill>
                <a:schemeClr val="tx1"/>
              </a:solidFill>
              <a:latin typeface="UD デジタル 教科書体 NP-B" panose="02020700000000000000" pitchFamily="18" charset="-128"/>
              <a:ea typeface="UD デジタル 教科書体 NP-B" panose="02020700000000000000" pitchFamily="18" charset="-128"/>
            </a:endParaRPr>
          </a:p>
        </p:txBody>
      </p:sp>
      <p:sp>
        <p:nvSpPr>
          <p:cNvPr id="8" name="Text Box 2">
            <a:extLst>
              <a:ext uri="{FF2B5EF4-FFF2-40B4-BE49-F238E27FC236}">
                <a16:creationId xmlns:a16="http://schemas.microsoft.com/office/drawing/2014/main" id="{30A2D5C1-74D1-4710-AC4B-CF66C7457E61}"/>
              </a:ext>
            </a:extLst>
          </p:cNvPr>
          <p:cNvSpPr txBox="1">
            <a:spLocks noChangeArrowheads="1"/>
          </p:cNvSpPr>
          <p:nvPr/>
        </p:nvSpPr>
        <p:spPr bwMode="auto">
          <a:xfrm>
            <a:off x="10003722" y="6479485"/>
            <a:ext cx="2133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r" eaLnBrk="1" hangingPunct="1">
              <a:buClrTx/>
              <a:buFontTx/>
              <a:buNone/>
            </a:pPr>
            <a:fld id="{CD1E3EF9-C8F1-45E4-AD9D-B4C5D7756A5D}" type="slidenum">
              <a:rPr lang="en-US" altLang="ja-JP" sz="1200">
                <a:solidFill>
                  <a:schemeClr val="tx1"/>
                </a:solidFill>
                <a:latin typeface="UD デジタル 教科書体 NP-R" panose="02020400000000000000" pitchFamily="18" charset="-128"/>
                <a:ea typeface="UD デジタル 教科書体 NP-R" panose="02020400000000000000" pitchFamily="18" charset="-128"/>
              </a:rPr>
              <a:pPr algn="r" eaLnBrk="1" hangingPunct="1">
                <a:buClrTx/>
                <a:buFontTx/>
                <a:buNone/>
              </a:pPr>
              <a:t>46</a:t>
            </a:fld>
            <a:endParaRPr lang="en-US" altLang="ja-JP" sz="1200" dirty="0">
              <a:solidFill>
                <a:schemeClr val="tx1"/>
              </a:solidFill>
              <a:latin typeface="UD デジタル 教科書体 NP-R" panose="02020400000000000000" pitchFamily="18" charset="-128"/>
              <a:ea typeface="UD デジタル 教科書体 NP-R" panose="02020400000000000000" pitchFamily="18" charset="-128"/>
            </a:endParaRPr>
          </a:p>
        </p:txBody>
      </p:sp>
      <p:sp>
        <p:nvSpPr>
          <p:cNvPr id="9" name="正方形/長方形 8">
            <a:extLst>
              <a:ext uri="{FF2B5EF4-FFF2-40B4-BE49-F238E27FC236}">
                <a16:creationId xmlns:a16="http://schemas.microsoft.com/office/drawing/2014/main" id="{6820F2F2-2D1C-4AD4-BAB4-36E88CFC6D43}"/>
              </a:ext>
            </a:extLst>
          </p:cNvPr>
          <p:cNvSpPr>
            <a:spLocks/>
          </p:cNvSpPr>
          <p:nvPr/>
        </p:nvSpPr>
        <p:spPr>
          <a:xfrm>
            <a:off x="-1200" y="2239"/>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3- </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２０　相続の発生する可能性のある世帯推計（地域別）</a:t>
            </a:r>
          </a:p>
        </p:txBody>
      </p:sp>
    </p:spTree>
    <p:extLst>
      <p:ext uri="{BB962C8B-B14F-4D97-AF65-F5344CB8AC3E}">
        <p14:creationId xmlns:p14="http://schemas.microsoft.com/office/powerpoint/2010/main" val="13033841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3F5295CF-538C-429C-B624-B7192C3E31CB}"/>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3- </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２</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1</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大阪府内の大規模ニュータウンの分布</a:t>
            </a:r>
          </a:p>
        </p:txBody>
      </p:sp>
      <p:pic>
        <p:nvPicPr>
          <p:cNvPr id="614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91943" y="1025338"/>
            <a:ext cx="4623490" cy="58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Rectangle 3"/>
          <p:cNvSpPr>
            <a:spLocks noChangeArrowheads="1"/>
          </p:cNvSpPr>
          <p:nvPr/>
        </p:nvSpPr>
        <p:spPr bwMode="auto">
          <a:xfrm>
            <a:off x="360000" y="720000"/>
            <a:ext cx="11520000" cy="684000"/>
          </a:xfrm>
          <a:prstGeom prst="rect">
            <a:avLst/>
          </a:prstGeom>
          <a:solidFill>
            <a:schemeClr val="bg1"/>
          </a:solidFill>
          <a:ln w="9525">
            <a:solidFill>
              <a:schemeClr val="tx1"/>
            </a:solidFill>
            <a:prstDash val="sysDot"/>
            <a:miter lim="800000"/>
            <a:headEnd/>
            <a:tailEnd/>
          </a:ln>
        </p:spPr>
        <p:txBody>
          <a:bodyPr wrap="squar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177800" indent="-177800" eaLnBrk="1" hangingPunct="1">
              <a:spcBef>
                <a:spcPct val="0"/>
              </a:spcBef>
              <a:buFontTx/>
              <a:buNone/>
            </a:pPr>
            <a:r>
              <a:rPr lang="ja-JP" altLang="en-US" sz="1800" dirty="0">
                <a:solidFill>
                  <a:schemeClr val="tx1"/>
                </a:solidFill>
                <a:latin typeface="Meiryo UI" panose="020B0604030504040204" pitchFamily="50" charset="-128"/>
                <a:ea typeface="Meiryo UI" panose="020B0604030504040204" pitchFamily="50" charset="-128"/>
              </a:rPr>
              <a:t>・ 高度経済成長期に大都市圏への人口集中を解決するために形成され、人口集中地区の広がりと同様に、大阪市外延部の郊外にまで宅地開発が進展している。</a:t>
            </a:r>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92893" y="1696063"/>
            <a:ext cx="2785768" cy="5002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6"/>
          <p:cNvSpPr txBox="1">
            <a:spLocks noChangeArrowheads="1"/>
          </p:cNvSpPr>
          <p:nvPr/>
        </p:nvSpPr>
        <p:spPr bwMode="auto">
          <a:xfrm>
            <a:off x="830981" y="1465261"/>
            <a:ext cx="5429250"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95" tIns="8890" rIns="74295" bIns="8890" numCol="1" anchor="t" anchorCtr="0" compatLnSpc="1">
            <a:prstTxWarp prst="textNoShape">
              <a:avLst/>
            </a:prstTxWarp>
          </a:bodyPr>
          <a:lstStyle/>
          <a:p>
            <a:pPr algn="just" fontAlgn="base">
              <a:spcBef>
                <a:spcPct val="0"/>
              </a:spcBef>
              <a:spcAft>
                <a:spcPct val="0"/>
              </a:spcAft>
            </a:pPr>
            <a:r>
              <a:rPr lang="en-US" altLang="ja-JP" sz="1400" dirty="0">
                <a:latin typeface="Meiryo UI" panose="020B0604030504040204" pitchFamily="50" charset="-128"/>
                <a:ea typeface="Meiryo UI" panose="020B0604030504040204" pitchFamily="50" charset="-128"/>
                <a:cs typeface="ＭＳ Ｐゴシック" pitchFamily="50" charset="-128"/>
              </a:rPr>
              <a:t>■</a:t>
            </a:r>
            <a:r>
              <a:rPr lang="ja-JP" altLang="en-US" sz="1400" dirty="0">
                <a:latin typeface="Meiryo UI" panose="020B0604030504040204" pitchFamily="50" charset="-128"/>
                <a:ea typeface="Meiryo UI" panose="020B0604030504040204" pitchFamily="50" charset="-128"/>
                <a:cs typeface="ＭＳ Ｐゴシック" pitchFamily="50" charset="-128"/>
              </a:rPr>
              <a:t>大規模ニュータウン（</a:t>
            </a:r>
            <a:r>
              <a:rPr lang="en-US" altLang="ja-JP" sz="1400" dirty="0">
                <a:latin typeface="Meiryo UI" panose="020B0604030504040204" pitchFamily="50" charset="-128"/>
                <a:ea typeface="Meiryo UI" panose="020B0604030504040204" pitchFamily="50" charset="-128"/>
                <a:cs typeface="ＭＳ Ｐゴシック" pitchFamily="50" charset="-128"/>
              </a:rPr>
              <a:t>50ha</a:t>
            </a:r>
            <a:r>
              <a:rPr lang="ja-JP" altLang="en-US" sz="1400" dirty="0">
                <a:latin typeface="Meiryo UI" panose="020B0604030504040204" pitchFamily="50" charset="-128"/>
                <a:ea typeface="Meiryo UI" panose="020B0604030504040204" pitchFamily="50" charset="-128"/>
                <a:cs typeface="ＭＳ Ｐゴシック" pitchFamily="50" charset="-128"/>
              </a:rPr>
              <a:t>以上。事業完了分）の分布</a:t>
            </a:r>
            <a:endParaRPr lang="ja-JP" altLang="ja-JP" sz="3200" dirty="0">
              <a:latin typeface="Meiryo UI" panose="020B0604030504040204" pitchFamily="50" charset="-128"/>
              <a:ea typeface="Meiryo UI" panose="020B0604030504040204" pitchFamily="50" charset="-128"/>
              <a:cs typeface="ＭＳ Ｐゴシック" pitchFamily="50" charset="-128"/>
            </a:endParaRPr>
          </a:p>
        </p:txBody>
      </p:sp>
      <p:sp>
        <p:nvSpPr>
          <p:cNvPr id="12" name="テキスト ボックス 11">
            <a:extLst>
              <a:ext uri="{FF2B5EF4-FFF2-40B4-BE49-F238E27FC236}">
                <a16:creationId xmlns:a16="http://schemas.microsoft.com/office/drawing/2014/main" id="{1A67CE82-2F1C-451E-B387-33C83DFA56FC}"/>
              </a:ext>
            </a:extLst>
          </p:cNvPr>
          <p:cNvSpPr txBox="1"/>
          <p:nvPr/>
        </p:nvSpPr>
        <p:spPr>
          <a:xfrm>
            <a:off x="7253409" y="650252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大阪府住宅・宅地開発状況図</a:t>
            </a:r>
          </a:p>
        </p:txBody>
      </p:sp>
      <p:sp>
        <p:nvSpPr>
          <p:cNvPr id="13" name="スライド番号プレースホルダー 3">
            <a:extLst>
              <a:ext uri="{FF2B5EF4-FFF2-40B4-BE49-F238E27FC236}">
                <a16:creationId xmlns:a16="http://schemas.microsoft.com/office/drawing/2014/main" id="{59A2237F-CE39-4AE9-9830-FCFEF871F156}"/>
              </a:ext>
            </a:extLst>
          </p:cNvPr>
          <p:cNvSpPr>
            <a:spLocks noGrp="1"/>
          </p:cNvSpPr>
          <p:nvPr>
            <p:ph type="sldNum" sz="quarter" idx="12"/>
          </p:nvPr>
        </p:nvSpPr>
        <p:spPr>
          <a:xfrm>
            <a:off x="9448800" y="6486784"/>
            <a:ext cx="2743200" cy="365125"/>
          </a:xfrm>
        </p:spPr>
        <p:txBody>
          <a:bodyPr/>
          <a:lstStyle/>
          <a:p>
            <a:fld id="{939419F8-C6ED-4129-B08A-7AC8488EBEA0}" type="slidenum">
              <a:rPr kumimoji="1" lang="ja-JP" altLang="en-US" smtClean="0"/>
              <a:t>47</a:t>
            </a:fld>
            <a:endParaRPr kumimoji="1" lang="ja-JP" altLang="en-US" dirty="0"/>
          </a:p>
        </p:txBody>
      </p:sp>
      <p:sp>
        <p:nvSpPr>
          <p:cNvPr id="11" name="テキスト ボックス 10">
            <a:extLst>
              <a:ext uri="{FF2B5EF4-FFF2-40B4-BE49-F238E27FC236}">
                <a16:creationId xmlns:a16="http://schemas.microsoft.com/office/drawing/2014/main" id="{70CCD2EC-FF00-442E-972B-CFEE11C93E8A}"/>
              </a:ext>
            </a:extLst>
          </p:cNvPr>
          <p:cNvSpPr txBox="1"/>
          <p:nvPr/>
        </p:nvSpPr>
        <p:spPr>
          <a:xfrm>
            <a:off x="10060784" y="120632"/>
            <a:ext cx="1792940" cy="257369"/>
          </a:xfrm>
          <a:prstGeom prst="rect">
            <a:avLst/>
          </a:prstGeom>
          <a:noFill/>
          <a:ln>
            <a:solidFill>
              <a:schemeClr val="tx1"/>
            </a:solidFill>
            <a:prstDash val="sysDash"/>
          </a:ln>
        </p:spPr>
        <p:txBody>
          <a:bodyPr wrap="square" tIns="72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再掲</a:t>
            </a:r>
            <a:endParaRPr lang="ja-JP" altLang="en-US" sz="12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69937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2996952"/>
            <a:ext cx="12192000" cy="792088"/>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r>
              <a:rPr lang="ja-JP" altLang="en-US" sz="2400" b="1" dirty="0">
                <a:solidFill>
                  <a:srgbClr val="000000"/>
                </a:solidFill>
                <a:latin typeface="UD デジタル 教科書体 NP-R" panose="02020400000000000000" pitchFamily="18" charset="-128"/>
                <a:ea typeface="UD デジタル 教科書体 NP-R" panose="02020400000000000000" pitchFamily="18" charset="-128"/>
                <a:cs typeface="Meiryo UI" panose="020B0604030504040204" pitchFamily="50" charset="-128"/>
              </a:rPr>
              <a:t>（４）新たな潮流</a:t>
            </a:r>
            <a:endParaRPr lang="en-US" altLang="ja-JP" sz="2400" b="1" dirty="0">
              <a:solidFill>
                <a:srgbClr val="000000"/>
              </a:solidFill>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p:txBody>
      </p:sp>
      <p:sp>
        <p:nvSpPr>
          <p:cNvPr id="7" name="スライド番号プレースホルダー 3">
            <a:extLst>
              <a:ext uri="{FF2B5EF4-FFF2-40B4-BE49-F238E27FC236}">
                <a16:creationId xmlns:a16="http://schemas.microsoft.com/office/drawing/2014/main" id="{B42BD92E-0B66-4DA5-B18B-0E35DF83E6A8}"/>
              </a:ext>
            </a:extLst>
          </p:cNvPr>
          <p:cNvSpPr>
            <a:spLocks noGrp="1"/>
          </p:cNvSpPr>
          <p:nvPr>
            <p:ph type="sldNum" sz="quarter" idx="12"/>
          </p:nvPr>
        </p:nvSpPr>
        <p:spPr>
          <a:xfrm>
            <a:off x="9448800" y="6486784"/>
            <a:ext cx="2743200" cy="365125"/>
          </a:xfrm>
        </p:spPr>
        <p:txBody>
          <a:bodyPr/>
          <a:lstStyle/>
          <a:p>
            <a:fld id="{939419F8-C6ED-4129-B08A-7AC8488EBEA0}" type="slidenum">
              <a:rPr kumimoji="1" lang="ja-JP" altLang="en-US" smtClean="0"/>
              <a:t>48</a:t>
            </a:fld>
            <a:endParaRPr kumimoji="1" lang="ja-JP" altLang="en-US" dirty="0"/>
          </a:p>
        </p:txBody>
      </p:sp>
    </p:spTree>
    <p:extLst>
      <p:ext uri="{BB962C8B-B14F-4D97-AF65-F5344CB8AC3E}">
        <p14:creationId xmlns:p14="http://schemas.microsoft.com/office/powerpoint/2010/main" val="23284492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テキスト ボックス 27">
            <a:extLst>
              <a:ext uri="{FF2B5EF4-FFF2-40B4-BE49-F238E27FC236}">
                <a16:creationId xmlns:a16="http://schemas.microsoft.com/office/drawing/2014/main" id="{6B2B05AA-D888-43E3-8500-963E91B73BF2}"/>
              </a:ext>
            </a:extLst>
          </p:cNvPr>
          <p:cNvSpPr txBox="1"/>
          <p:nvPr/>
        </p:nvSpPr>
        <p:spPr>
          <a:xfrm>
            <a:off x="1182335" y="6427177"/>
            <a:ext cx="10872984" cy="234286"/>
          </a:xfrm>
          <a:prstGeom prst="rect">
            <a:avLst/>
          </a:prstGeom>
          <a:noFill/>
        </p:spPr>
        <p:txBody>
          <a:bodyPr wrap="square" tIns="72000" bIns="0">
            <a:spAutoFit/>
          </a:bodyPr>
          <a:lstStyle/>
          <a:p>
            <a:pPr algn="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令和５年度テレワーク人口実態調査</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49</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a:extLst>
              <a:ext uri="{FF2B5EF4-FFF2-40B4-BE49-F238E27FC236}">
                <a16:creationId xmlns:a16="http://schemas.microsoft.com/office/drawing/2014/main" id="{FB24E4D4-2BF3-4A03-A7FE-FAAAF5DD03DC}"/>
              </a:ext>
            </a:extLst>
          </p:cNvPr>
          <p:cNvSpPr txBox="1"/>
          <p:nvPr/>
        </p:nvSpPr>
        <p:spPr>
          <a:xfrm>
            <a:off x="360000" y="1620000"/>
            <a:ext cx="3359150" cy="257369"/>
          </a:xfrm>
          <a:prstGeom prst="rect">
            <a:avLst/>
          </a:prstGeom>
          <a:noFill/>
        </p:spPr>
        <p:txBody>
          <a:bodyPr wrap="square" tIns="72000" bIns="0">
            <a:spAutoFit/>
          </a:bodyPr>
          <a:lstStyle/>
          <a:p>
            <a:pPr algn="just"/>
            <a:r>
              <a:rPr lang="ja-JP" altLang="en-US" sz="1200" b="1" dirty="0">
                <a:latin typeface="メイリオ" panose="020B0604030504040204" pitchFamily="50" charset="-128"/>
                <a:ea typeface="メイリオ" panose="020B0604030504040204" pitchFamily="50" charset="-128"/>
              </a:rPr>
              <a:t>雇用型テレワーカーの割合（居住地域別）</a:t>
            </a:r>
            <a:endParaRPr lang="en-US" altLang="ja-JP" sz="1200" b="1" dirty="0">
              <a:latin typeface="メイリオ" panose="020B0604030504040204" pitchFamily="50" charset="-128"/>
              <a:ea typeface="メイリオ" panose="020B0604030504040204" pitchFamily="50" charset="-128"/>
            </a:endParaRPr>
          </a:p>
        </p:txBody>
      </p:sp>
      <p:pic>
        <p:nvPicPr>
          <p:cNvPr id="6" name="図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3555" y="1885949"/>
            <a:ext cx="5036991" cy="4241029"/>
          </a:xfrm>
          <a:prstGeom prst="rect">
            <a:avLst/>
          </a:prstGeom>
        </p:spPr>
      </p:pic>
      <p:pic>
        <p:nvPicPr>
          <p:cNvPr id="7" name="図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7525" y="6106950"/>
            <a:ext cx="3204994" cy="582322"/>
          </a:xfrm>
          <a:prstGeom prst="rect">
            <a:avLst/>
          </a:prstGeom>
        </p:spPr>
      </p:pic>
      <p:pic>
        <p:nvPicPr>
          <p:cNvPr id="10" name="図 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337300" y="4277084"/>
            <a:ext cx="5147651" cy="2032045"/>
          </a:xfrm>
          <a:prstGeom prst="rect">
            <a:avLst/>
          </a:prstGeom>
        </p:spPr>
      </p:pic>
      <p:pic>
        <p:nvPicPr>
          <p:cNvPr id="8" name="図 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518274" y="6153757"/>
            <a:ext cx="1747838" cy="640557"/>
          </a:xfrm>
          <a:prstGeom prst="rect">
            <a:avLst/>
          </a:prstGeom>
        </p:spPr>
      </p:pic>
      <p:sp>
        <p:nvSpPr>
          <p:cNvPr id="24" name="テキスト ボックス 23">
            <a:extLst>
              <a:ext uri="{FF2B5EF4-FFF2-40B4-BE49-F238E27FC236}">
                <a16:creationId xmlns:a16="http://schemas.microsoft.com/office/drawing/2014/main" id="{FB24E4D4-2BF3-4A03-A7FE-FAAAF5DD03DC}"/>
              </a:ext>
            </a:extLst>
          </p:cNvPr>
          <p:cNvSpPr txBox="1"/>
          <p:nvPr/>
        </p:nvSpPr>
        <p:spPr>
          <a:xfrm>
            <a:off x="5831206" y="1620000"/>
            <a:ext cx="3359150" cy="257369"/>
          </a:xfrm>
          <a:prstGeom prst="rect">
            <a:avLst/>
          </a:prstGeom>
          <a:noFill/>
        </p:spPr>
        <p:txBody>
          <a:bodyPr wrap="square" tIns="72000" bIns="0">
            <a:spAutoFit/>
          </a:bodyPr>
          <a:lstStyle/>
          <a:p>
            <a:pPr algn="just"/>
            <a:r>
              <a:rPr lang="ja-JP" altLang="en-US" sz="1200" b="1" dirty="0">
                <a:latin typeface="メイリオ" panose="020B0604030504040204" pitchFamily="50" charset="-128"/>
                <a:ea typeface="メイリオ" panose="020B0604030504040204" pitchFamily="50" charset="-128"/>
              </a:rPr>
              <a:t>テレワークの継続意向</a:t>
            </a:r>
            <a:endParaRPr lang="en-US" altLang="ja-JP" sz="1200" b="1" dirty="0">
              <a:latin typeface="メイリオ" panose="020B0604030504040204" pitchFamily="50" charset="-128"/>
              <a:ea typeface="メイリオ" panose="020B0604030504040204" pitchFamily="50" charset="-128"/>
            </a:endParaRPr>
          </a:p>
        </p:txBody>
      </p:sp>
      <p:sp>
        <p:nvSpPr>
          <p:cNvPr id="22" name="テキスト ボックス 21">
            <a:extLst>
              <a:ext uri="{FF2B5EF4-FFF2-40B4-BE49-F238E27FC236}">
                <a16:creationId xmlns:a16="http://schemas.microsoft.com/office/drawing/2014/main" id="{D39DCF37-5C78-419C-9744-D6A4B030678D}"/>
              </a:ext>
            </a:extLst>
          </p:cNvPr>
          <p:cNvSpPr txBox="1"/>
          <p:nvPr/>
        </p:nvSpPr>
        <p:spPr>
          <a:xfrm>
            <a:off x="288000" y="1032375"/>
            <a:ext cx="11520000" cy="626701"/>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・コロナ禍を境に、テレワーク実施率は増加傾向にある。近畿圏は令和５年度で</a:t>
            </a:r>
            <a:r>
              <a:rPr lang="en-US" altLang="ja-JP" sz="1200" dirty="0">
                <a:latin typeface="メイリオ" panose="020B0604030504040204" pitchFamily="50" charset="-128"/>
                <a:ea typeface="メイリオ" panose="020B0604030504040204" pitchFamily="50" charset="-128"/>
              </a:rPr>
              <a:t>24.8</a:t>
            </a:r>
            <a:r>
              <a:rPr lang="ja-JP" altLang="en-US" sz="1200" dirty="0">
                <a:latin typeface="メイリオ" panose="020B0604030504040204" pitchFamily="50" charset="-128"/>
                <a:ea typeface="メイリオ" panose="020B0604030504040204" pitchFamily="50" charset="-128"/>
              </a:rPr>
              <a:t>％となっており、全国平均とおおむね同様の推移となっている</a:t>
            </a:r>
          </a:p>
          <a:p>
            <a:pPr marL="146050" indent="-146050" algn="just"/>
            <a:r>
              <a:rPr lang="ja-JP" altLang="en-US" sz="1200" dirty="0">
                <a:latin typeface="メイリオ" panose="020B0604030504040204" pitchFamily="50" charset="-128"/>
                <a:ea typeface="メイリオ" panose="020B0604030504040204" pitchFamily="50" charset="-128"/>
              </a:rPr>
              <a:t>・今後の継続以降は、テレワーカーの約７割が継続意向、非テレワーカーの約２割が実施意向にあり、理由として「時間の有効活用」や「通勤の負担軽減」」が挙げられている</a:t>
            </a:r>
          </a:p>
        </p:txBody>
      </p:sp>
      <p:pic>
        <p:nvPicPr>
          <p:cNvPr id="23" name="図 22">
            <a:extLst>
              <a:ext uri="{FF2B5EF4-FFF2-40B4-BE49-F238E27FC236}">
                <a16:creationId xmlns:a16="http://schemas.microsoft.com/office/drawing/2014/main" id="{0FD33E5C-5A87-492C-9707-D02000BA1ED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356349" y="2105075"/>
            <a:ext cx="5107587" cy="2060525"/>
          </a:xfrm>
          <a:prstGeom prst="rect">
            <a:avLst/>
          </a:prstGeom>
        </p:spPr>
      </p:pic>
      <p:sp>
        <p:nvSpPr>
          <p:cNvPr id="25" name="テキスト ボックス 24">
            <a:extLst>
              <a:ext uri="{FF2B5EF4-FFF2-40B4-BE49-F238E27FC236}">
                <a16:creationId xmlns:a16="http://schemas.microsoft.com/office/drawing/2014/main" id="{F4988221-9A1C-4558-BE22-193786ADC998}"/>
              </a:ext>
            </a:extLst>
          </p:cNvPr>
          <p:cNvSpPr txBox="1"/>
          <p:nvPr/>
        </p:nvSpPr>
        <p:spPr>
          <a:xfrm>
            <a:off x="6022194" y="1860963"/>
            <a:ext cx="3561226" cy="226591"/>
          </a:xfrm>
          <a:prstGeom prst="rect">
            <a:avLst/>
          </a:prstGeom>
          <a:noFill/>
        </p:spPr>
        <p:txBody>
          <a:bodyPr wrap="square" tIns="72000" bIns="0">
            <a:spAutoFit/>
          </a:bodyPr>
          <a:lstStyle/>
          <a:p>
            <a:pPr algn="just"/>
            <a:r>
              <a:rPr lang="ja-JP" altLang="en-US" sz="1000" dirty="0">
                <a:latin typeface="メイリオ" panose="020B0604030504040204" pitchFamily="50" charset="-128"/>
                <a:ea typeface="メイリオ" panose="020B0604030504040204" pitchFamily="50" charset="-128"/>
              </a:rPr>
              <a:t>今後のテレワークの継続意向（テレワーカー）</a:t>
            </a:r>
            <a:endParaRPr lang="en-US" altLang="ja-JP" sz="1000" dirty="0">
              <a:latin typeface="メイリオ" panose="020B0604030504040204" pitchFamily="50" charset="-128"/>
              <a:ea typeface="メイリオ" panose="020B0604030504040204" pitchFamily="50" charset="-128"/>
            </a:endParaRPr>
          </a:p>
        </p:txBody>
      </p:sp>
      <p:sp>
        <p:nvSpPr>
          <p:cNvPr id="26" name="テキスト ボックス 25">
            <a:extLst>
              <a:ext uri="{FF2B5EF4-FFF2-40B4-BE49-F238E27FC236}">
                <a16:creationId xmlns:a16="http://schemas.microsoft.com/office/drawing/2014/main" id="{C5DE6B2D-16E1-4F6A-87CD-817B79585683}"/>
              </a:ext>
            </a:extLst>
          </p:cNvPr>
          <p:cNvSpPr txBox="1"/>
          <p:nvPr/>
        </p:nvSpPr>
        <p:spPr>
          <a:xfrm>
            <a:off x="6022194" y="4043145"/>
            <a:ext cx="3561226" cy="226591"/>
          </a:xfrm>
          <a:prstGeom prst="rect">
            <a:avLst/>
          </a:prstGeom>
          <a:noFill/>
        </p:spPr>
        <p:txBody>
          <a:bodyPr wrap="square" tIns="72000" bIns="0">
            <a:spAutoFit/>
          </a:bodyPr>
          <a:lstStyle/>
          <a:p>
            <a:pPr algn="just"/>
            <a:r>
              <a:rPr lang="ja-JP" altLang="en-US" sz="1000" dirty="0">
                <a:latin typeface="メイリオ" panose="020B0604030504040204" pitchFamily="50" charset="-128"/>
                <a:ea typeface="メイリオ" panose="020B0604030504040204" pitchFamily="50" charset="-128"/>
              </a:rPr>
              <a:t>今後のテレワークの実施意向（非テレワーカー）</a:t>
            </a:r>
            <a:endParaRPr lang="en-US" altLang="ja-JP" sz="1000" dirty="0">
              <a:latin typeface="メイリオ" panose="020B0604030504040204" pitchFamily="50" charset="-128"/>
              <a:ea typeface="メイリオ" panose="020B0604030504040204" pitchFamily="50" charset="-128"/>
            </a:endParaRPr>
          </a:p>
        </p:txBody>
      </p:sp>
      <p:sp>
        <p:nvSpPr>
          <p:cNvPr id="17" name="正方形/長方形 16">
            <a:extLst>
              <a:ext uri="{FF2B5EF4-FFF2-40B4-BE49-F238E27FC236}">
                <a16:creationId xmlns:a16="http://schemas.microsoft.com/office/drawing/2014/main" id="{BF287A02-5DE1-4DE8-9574-71D7ED618D31}"/>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3- 1</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多様な住まい方（テレワーク①）</a:t>
            </a:r>
          </a:p>
        </p:txBody>
      </p:sp>
      <p:sp>
        <p:nvSpPr>
          <p:cNvPr id="19" name="テキスト ボックス 18">
            <a:extLst>
              <a:ext uri="{FF2B5EF4-FFF2-40B4-BE49-F238E27FC236}">
                <a16:creationId xmlns:a16="http://schemas.microsoft.com/office/drawing/2014/main" id="{A3F13053-08F8-45AC-B2BE-72F824AE971D}"/>
              </a:ext>
            </a:extLst>
          </p:cNvPr>
          <p:cNvSpPr txBox="1"/>
          <p:nvPr/>
        </p:nvSpPr>
        <p:spPr>
          <a:xfrm>
            <a:off x="10060784" y="120632"/>
            <a:ext cx="1792940" cy="257369"/>
          </a:xfrm>
          <a:prstGeom prst="rect">
            <a:avLst/>
          </a:prstGeom>
          <a:noFill/>
          <a:ln>
            <a:solidFill>
              <a:schemeClr val="tx1"/>
            </a:solidFill>
            <a:prstDash val="sysDash"/>
          </a:ln>
        </p:spPr>
        <p:txBody>
          <a:bodyPr wrap="square" tIns="72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再掲</a:t>
            </a:r>
            <a:endParaRPr lang="ja-JP" altLang="en-US" sz="12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7594689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a:extLst>
              <a:ext uri="{FF2B5EF4-FFF2-40B4-BE49-F238E27FC236}">
                <a16:creationId xmlns:a16="http://schemas.microsoft.com/office/drawing/2014/main" id="{C8E3A5DD-D115-41F5-A237-9E9FFB4A1672}"/>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a:spcBef>
                <a:spcPct val="0"/>
              </a:spcBef>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１</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２　大阪府の人口増減（地域別）</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pic>
        <p:nvPicPr>
          <p:cNvPr id="39" name="図 38">
            <a:extLst>
              <a:ext uri="{FF2B5EF4-FFF2-40B4-BE49-F238E27FC236}">
                <a16:creationId xmlns:a16="http://schemas.microsoft.com/office/drawing/2014/main" id="{8CE37951-4E40-71AE-F55D-806EC80DBCD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8320596" y="1025936"/>
            <a:ext cx="3751483" cy="5303758"/>
          </a:xfrm>
          <a:prstGeom prst="rect">
            <a:avLst/>
          </a:prstGeom>
          <a:ln>
            <a:noFill/>
          </a:ln>
          <a:extLst>
            <a:ext uri="{53640926-AAD7-44D8-BBD7-CCE9431645EC}">
              <a14:shadowObscured xmlns:a14="http://schemas.microsoft.com/office/drawing/2010/main"/>
            </a:ext>
          </a:extLst>
        </p:spPr>
      </p:pic>
      <p:pic>
        <p:nvPicPr>
          <p:cNvPr id="35" name="図 34">
            <a:extLst>
              <a:ext uri="{FF2B5EF4-FFF2-40B4-BE49-F238E27FC236}">
                <a16:creationId xmlns:a16="http://schemas.microsoft.com/office/drawing/2014/main" id="{D8166333-4E1A-7080-6308-FB3B701A8002}"/>
              </a:ext>
            </a:extLst>
          </p:cNvPr>
          <p:cNvPicPr>
            <a:picLocks/>
          </p:cNvPicPr>
          <p:nvPr/>
        </p:nvPicPr>
        <p:blipFill rotWithShape="1">
          <a:blip r:embed="rId4" cstate="screen">
            <a:extLst>
              <a:ext uri="{28A0092B-C50C-407E-A947-70E740481C1C}">
                <a14:useLocalDpi xmlns:a14="http://schemas.microsoft.com/office/drawing/2010/main"/>
              </a:ext>
            </a:extLst>
          </a:blip>
          <a:srcRect/>
          <a:stretch/>
        </p:blipFill>
        <p:spPr>
          <a:xfrm>
            <a:off x="8286750" y="980121"/>
            <a:ext cx="3796070" cy="5382579"/>
          </a:xfrm>
          <a:prstGeom prst="rect">
            <a:avLst/>
          </a:prstGeom>
        </p:spPr>
      </p:pic>
      <p:pic>
        <p:nvPicPr>
          <p:cNvPr id="40" name="図 39">
            <a:extLst>
              <a:ext uri="{FF2B5EF4-FFF2-40B4-BE49-F238E27FC236}">
                <a16:creationId xmlns:a16="http://schemas.microsoft.com/office/drawing/2014/main" id="{A1963764-B870-8F8C-9EBF-7633BEDD75E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4250325" y="1040679"/>
            <a:ext cx="3714485" cy="5319181"/>
          </a:xfrm>
          <a:prstGeom prst="rect">
            <a:avLst/>
          </a:prstGeom>
          <a:ln>
            <a:noFill/>
          </a:ln>
          <a:extLst>
            <a:ext uri="{53640926-AAD7-44D8-BBD7-CCE9431645EC}">
              <a14:shadowObscured xmlns:a14="http://schemas.microsoft.com/office/drawing/2010/main"/>
            </a:ext>
          </a:extLst>
        </p:spPr>
      </p:pic>
      <p:sp>
        <p:nvSpPr>
          <p:cNvPr id="33" name="テキスト ボックス 32">
            <a:extLst>
              <a:ext uri="{FF2B5EF4-FFF2-40B4-BE49-F238E27FC236}">
                <a16:creationId xmlns:a16="http://schemas.microsoft.com/office/drawing/2014/main" id="{31F2395D-354F-4C63-9004-A29C07C436F9}"/>
              </a:ext>
            </a:extLst>
          </p:cNvPr>
          <p:cNvSpPr txBox="1"/>
          <p:nvPr/>
        </p:nvSpPr>
        <p:spPr>
          <a:xfrm>
            <a:off x="154597" y="3112523"/>
            <a:ext cx="2863866" cy="288147"/>
          </a:xfrm>
          <a:prstGeom prst="rect">
            <a:avLst/>
          </a:prstGeom>
          <a:noFill/>
        </p:spPr>
        <p:txBody>
          <a:bodyPr wrap="square" tIns="72000" bIns="0">
            <a:spAutoFit/>
          </a:bodyPr>
          <a:lstStyle/>
          <a:p>
            <a:pPr algn="just"/>
            <a:r>
              <a:rPr lang="ja-JP" altLang="en-US" sz="1400" dirty="0">
                <a:latin typeface="メイリオ" panose="020B0604030504040204" pitchFamily="50" charset="-128"/>
                <a:ea typeface="メイリオ" panose="020B0604030504040204" pitchFamily="50" charset="-128"/>
              </a:rPr>
              <a:t>● 人口総数、増減数</a:t>
            </a:r>
            <a:endParaRPr lang="en-US" altLang="ja-JP" sz="1400" dirty="0">
              <a:latin typeface="メイリオ" panose="020B0604030504040204" pitchFamily="50" charset="-128"/>
              <a:ea typeface="メイリオ" panose="020B0604030504040204" pitchFamily="50" charset="-128"/>
            </a:endParaRPr>
          </a:p>
        </p:txBody>
      </p:sp>
      <p:pic>
        <p:nvPicPr>
          <p:cNvPr id="34" name="図 33"/>
          <p:cNvPicPr>
            <a:picLocks/>
          </p:cNvPicPr>
          <p:nvPr/>
        </p:nvPicPr>
        <p:blipFill rotWithShape="1">
          <a:blip r:embed="rId6" cstate="screen">
            <a:extLst>
              <a:ext uri="{28A0092B-C50C-407E-A947-70E740481C1C}">
                <a14:useLocalDpi xmlns:a14="http://schemas.microsoft.com/office/drawing/2010/main"/>
              </a:ext>
            </a:extLst>
          </a:blip>
          <a:srcRect/>
          <a:stretch/>
        </p:blipFill>
        <p:spPr>
          <a:xfrm>
            <a:off x="4210049" y="1008697"/>
            <a:ext cx="3831611" cy="5373054"/>
          </a:xfrm>
          <a:prstGeom prst="rect">
            <a:avLst/>
          </a:prstGeom>
        </p:spPr>
      </p:pic>
      <p:sp>
        <p:nvSpPr>
          <p:cNvPr id="36" name="テキスト ボックス 35">
            <a:extLst>
              <a:ext uri="{FF2B5EF4-FFF2-40B4-BE49-F238E27FC236}">
                <a16:creationId xmlns:a16="http://schemas.microsoft.com/office/drawing/2014/main" id="{31F2395D-354F-4C63-9004-A29C07C436F9}"/>
              </a:ext>
            </a:extLst>
          </p:cNvPr>
          <p:cNvSpPr txBox="1"/>
          <p:nvPr/>
        </p:nvSpPr>
        <p:spPr>
          <a:xfrm>
            <a:off x="6524810" y="1072660"/>
            <a:ext cx="1440000" cy="221018"/>
          </a:xfrm>
          <a:prstGeom prst="rect">
            <a:avLst/>
          </a:prstGeom>
          <a:noFill/>
        </p:spPr>
        <p:txBody>
          <a:bodyPr wrap="square" lIns="36000" tIns="36000" rIns="36000" bIns="0" anchor="ctr">
            <a:spAutoFit/>
          </a:bodyPr>
          <a:lstStyle/>
          <a:p>
            <a:pPr algn="ctr"/>
            <a:r>
              <a:rPr lang="ja-JP" altLang="en-US" sz="1200" dirty="0">
                <a:latin typeface="メイリオ" panose="020B0604030504040204" pitchFamily="50" charset="-128"/>
                <a:ea typeface="メイリオ" panose="020B0604030504040204" pitchFamily="50" charset="-128"/>
              </a:rPr>
              <a:t>人口総数（</a:t>
            </a:r>
            <a:r>
              <a:rPr lang="en-US" altLang="ja-JP" sz="1200" dirty="0">
                <a:latin typeface="メイリオ" panose="020B0604030504040204" pitchFamily="50" charset="-128"/>
                <a:ea typeface="メイリオ" panose="020B0604030504040204" pitchFamily="50" charset="-128"/>
              </a:rPr>
              <a:t>R2</a:t>
            </a:r>
            <a:r>
              <a:rPr lang="ja-JP" altLang="en-US" sz="1200" dirty="0">
                <a:latin typeface="メイリオ" panose="020B0604030504040204" pitchFamily="50" charset="-128"/>
                <a:ea typeface="メイリオ" panose="020B0604030504040204" pitchFamily="50" charset="-128"/>
              </a:rPr>
              <a:t>）</a:t>
            </a:r>
            <a:endParaRPr lang="en-US" altLang="ja-JP" sz="1200" dirty="0">
              <a:latin typeface="メイリオ" panose="020B0604030504040204" pitchFamily="50" charset="-128"/>
              <a:ea typeface="メイリオ" panose="020B0604030504040204" pitchFamily="50" charset="-128"/>
            </a:endParaRPr>
          </a:p>
        </p:txBody>
      </p:sp>
      <p:sp>
        <p:nvSpPr>
          <p:cNvPr id="37" name="テキスト ボックス 36">
            <a:extLst>
              <a:ext uri="{FF2B5EF4-FFF2-40B4-BE49-F238E27FC236}">
                <a16:creationId xmlns:a16="http://schemas.microsoft.com/office/drawing/2014/main" id="{31F2395D-354F-4C63-9004-A29C07C436F9}"/>
              </a:ext>
            </a:extLst>
          </p:cNvPr>
          <p:cNvSpPr txBox="1"/>
          <p:nvPr/>
        </p:nvSpPr>
        <p:spPr>
          <a:xfrm>
            <a:off x="10604935" y="1072660"/>
            <a:ext cx="1477884" cy="221018"/>
          </a:xfrm>
          <a:prstGeom prst="rect">
            <a:avLst/>
          </a:prstGeom>
          <a:noFill/>
        </p:spPr>
        <p:txBody>
          <a:bodyPr wrap="square" lIns="36000" tIns="36000" rIns="36000" bIns="0">
            <a:spAutoFit/>
          </a:bodyPr>
          <a:lstStyle/>
          <a:p>
            <a:pPr algn="ctr"/>
            <a:r>
              <a:rPr lang="ja-JP" altLang="en-US" sz="1200" dirty="0">
                <a:latin typeface="メイリオ" panose="020B0604030504040204" pitchFamily="50" charset="-128"/>
                <a:ea typeface="メイリオ" panose="020B0604030504040204" pitchFamily="50" charset="-128"/>
              </a:rPr>
              <a:t>増減数（</a:t>
            </a:r>
            <a:r>
              <a:rPr lang="en-US" altLang="ja-JP" sz="1200" dirty="0">
                <a:latin typeface="メイリオ" panose="020B0604030504040204" pitchFamily="50" charset="-128"/>
                <a:ea typeface="メイリオ" panose="020B0604030504040204" pitchFamily="50" charset="-128"/>
              </a:rPr>
              <a:t>H27-R2</a:t>
            </a:r>
            <a:r>
              <a:rPr lang="ja-JP" altLang="en-US" sz="1200" dirty="0">
                <a:latin typeface="メイリオ" panose="020B0604030504040204" pitchFamily="50" charset="-128"/>
                <a:ea typeface="メイリオ" panose="020B0604030504040204" pitchFamily="50" charset="-128"/>
              </a:rPr>
              <a:t>）</a:t>
            </a:r>
            <a:endParaRPr lang="en-US" altLang="ja-JP" sz="1200" dirty="0">
              <a:latin typeface="メイリオ" panose="020B0604030504040204" pitchFamily="50" charset="-128"/>
              <a:ea typeface="メイリオ" panose="020B0604030504040204" pitchFamily="50" charset="-128"/>
            </a:endParaRPr>
          </a:p>
        </p:txBody>
      </p:sp>
      <p:sp>
        <p:nvSpPr>
          <p:cNvPr id="38" name="テキスト ボックス 37">
            <a:extLst>
              <a:ext uri="{FF2B5EF4-FFF2-40B4-BE49-F238E27FC236}">
                <a16:creationId xmlns:a16="http://schemas.microsoft.com/office/drawing/2014/main" id="{31F2395D-354F-4C63-9004-A29C07C436F9}"/>
              </a:ext>
            </a:extLst>
          </p:cNvPr>
          <p:cNvSpPr txBox="1"/>
          <p:nvPr/>
        </p:nvSpPr>
        <p:spPr>
          <a:xfrm>
            <a:off x="1182335" y="6427177"/>
            <a:ext cx="10872984" cy="395869"/>
          </a:xfrm>
          <a:prstGeom prst="rect">
            <a:avLst/>
          </a:prstGeom>
          <a:noFill/>
        </p:spPr>
        <p:txBody>
          <a:bodyPr wrap="square" tIns="72000" bIns="0">
            <a:spAutoFit/>
          </a:bodyPr>
          <a:lstStyle/>
          <a:p>
            <a:pPr algn="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050" dirty="0">
                <a:latin typeface="メイリオ" panose="020B0604030504040204" pitchFamily="50" charset="-128"/>
                <a:ea typeface="メイリオ" panose="020B0604030504040204" pitchFamily="50" charset="-128"/>
              </a:rPr>
              <a:t>国土交通省国土政策局「国土数値情報（行政区域データ）」及び総務省統計局「令和２年国大阪府地域メッシュ統計報告書（</a:t>
            </a:r>
            <a:r>
              <a:rPr lang="en-US" altLang="ja-JP" sz="1050" dirty="0">
                <a:latin typeface="メイリオ" panose="020B0604030504040204" pitchFamily="50" charset="-128"/>
                <a:ea typeface="メイリオ" panose="020B0604030504040204" pitchFamily="50" charset="-128"/>
              </a:rPr>
              <a:t>R5.3</a:t>
            </a:r>
            <a:r>
              <a:rPr lang="ja-JP" altLang="en-US" sz="1050" dirty="0">
                <a:latin typeface="メイリオ" panose="020B0604030504040204" pitchFamily="50" charset="-128"/>
                <a:ea typeface="メイリオ" panose="020B0604030504040204" pitchFamily="50" charset="-128"/>
              </a:rPr>
              <a:t>）</a:t>
            </a:r>
            <a:endParaRPr lang="en-US" altLang="ja-JP" sz="1050" dirty="0">
              <a:latin typeface="メイリオ" panose="020B0604030504040204" pitchFamily="50" charset="-128"/>
              <a:ea typeface="メイリオ" panose="020B0604030504040204" pitchFamily="50" charset="-128"/>
            </a:endParaRPr>
          </a:p>
          <a:p>
            <a:pPr algn="r"/>
            <a:r>
              <a:rPr lang="ja-JP" altLang="en-US" sz="1050" dirty="0">
                <a:latin typeface="メイリオ" panose="020B0604030504040204" pitchFamily="50" charset="-128"/>
                <a:ea typeface="メイリオ" panose="020B0604030504040204" pitchFamily="50" charset="-128"/>
              </a:rPr>
              <a:t>国勢調査－世界測地系 </a:t>
            </a:r>
            <a:r>
              <a:rPr lang="en-US" altLang="ja-JP" sz="1050" dirty="0">
                <a:latin typeface="メイリオ" panose="020B0604030504040204" pitchFamily="50" charset="-128"/>
                <a:ea typeface="メイリオ" panose="020B0604030504040204" pitchFamily="50" charset="-128"/>
              </a:rPr>
              <a:t>500m </a:t>
            </a:r>
            <a:r>
              <a:rPr lang="ja-JP" altLang="en-US" sz="1050" dirty="0">
                <a:latin typeface="メイリオ" panose="020B0604030504040204" pitchFamily="50" charset="-128"/>
                <a:ea typeface="メイリオ" panose="020B0604030504040204" pitchFamily="50" charset="-128"/>
              </a:rPr>
              <a:t>メッシュ境界データ」を元に、大阪府が編集・加工</a:t>
            </a:r>
          </a:p>
        </p:txBody>
      </p:sp>
      <p:sp>
        <p:nvSpPr>
          <p:cNvPr id="21" name="テキスト ボックス 20">
            <a:extLst>
              <a:ext uri="{FF2B5EF4-FFF2-40B4-BE49-F238E27FC236}">
                <a16:creationId xmlns:a16="http://schemas.microsoft.com/office/drawing/2014/main" id="{881957B9-20F6-41FA-91FB-E2651D61C16F}"/>
              </a:ext>
            </a:extLst>
          </p:cNvPr>
          <p:cNvSpPr txBox="1"/>
          <p:nvPr/>
        </p:nvSpPr>
        <p:spPr>
          <a:xfrm>
            <a:off x="288000" y="1080000"/>
            <a:ext cx="3173115" cy="626701"/>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・大阪市～堺市を中心に、北部から京都方面にかけて人口密度が集中する傾向</a:t>
            </a:r>
          </a:p>
          <a:p>
            <a:pPr marL="146050" indent="-146050" algn="just"/>
            <a:r>
              <a:rPr lang="ja-JP" altLang="en-US" sz="1200" dirty="0">
                <a:latin typeface="メイリオ" panose="020B0604030504040204" pitchFamily="50" charset="-128"/>
                <a:ea typeface="メイリオ" panose="020B0604030504040204" pitchFamily="50" charset="-128"/>
              </a:rPr>
              <a:t>・大阪市北区の増加が顕著</a:t>
            </a:r>
          </a:p>
        </p:txBody>
      </p:sp>
      <p:sp>
        <p:nvSpPr>
          <p:cNvPr id="15" name="Text Box 2">
            <a:extLst>
              <a:ext uri="{FF2B5EF4-FFF2-40B4-BE49-F238E27FC236}">
                <a16:creationId xmlns:a16="http://schemas.microsoft.com/office/drawing/2014/main" id="{347D7146-949B-4EE2-8ABE-964A244962B0}"/>
              </a:ext>
            </a:extLst>
          </p:cNvPr>
          <p:cNvSpPr txBox="1">
            <a:spLocks noChangeArrowheads="1"/>
          </p:cNvSpPr>
          <p:nvPr/>
        </p:nvSpPr>
        <p:spPr bwMode="auto">
          <a:xfrm>
            <a:off x="10003722" y="6479485"/>
            <a:ext cx="2133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r" eaLnBrk="1" hangingPunct="1">
              <a:buClrTx/>
              <a:buFontTx/>
              <a:buNone/>
            </a:pPr>
            <a:fld id="{CD1E3EF9-C8F1-45E4-AD9D-B4C5D7756A5D}" type="slidenum">
              <a:rPr lang="en-US" altLang="ja-JP" sz="1200">
                <a:solidFill>
                  <a:schemeClr val="tx1"/>
                </a:solidFill>
                <a:latin typeface="UD デジタル 教科書体 NP-R" panose="02020400000000000000" pitchFamily="18" charset="-128"/>
                <a:ea typeface="UD デジタル 教科書体 NP-R" panose="02020400000000000000" pitchFamily="18" charset="-128"/>
              </a:rPr>
              <a:pPr algn="r" eaLnBrk="1" hangingPunct="1">
                <a:buClrTx/>
                <a:buFontTx/>
                <a:buNone/>
              </a:pPr>
              <a:t>5</a:t>
            </a:fld>
            <a:endParaRPr lang="en-US" altLang="ja-JP" sz="1200" dirty="0">
              <a:solidFill>
                <a:schemeClr val="tx1"/>
              </a:solidFill>
              <a:latin typeface="UD デジタル 教科書体 NP-R" panose="02020400000000000000" pitchFamily="18" charset="-128"/>
              <a:ea typeface="UD デジタル 教科書体 NP-R" panose="02020400000000000000" pitchFamily="18" charset="-128"/>
            </a:endParaRPr>
          </a:p>
        </p:txBody>
      </p:sp>
      <p:sp>
        <p:nvSpPr>
          <p:cNvPr id="18" name="テキスト ボックス 17">
            <a:extLst>
              <a:ext uri="{FF2B5EF4-FFF2-40B4-BE49-F238E27FC236}">
                <a16:creationId xmlns:a16="http://schemas.microsoft.com/office/drawing/2014/main" id="{C8C56953-1EF5-40F5-BC08-BF3FBDEFE32C}"/>
              </a:ext>
            </a:extLst>
          </p:cNvPr>
          <p:cNvSpPr txBox="1"/>
          <p:nvPr/>
        </p:nvSpPr>
        <p:spPr>
          <a:xfrm>
            <a:off x="10060784" y="120632"/>
            <a:ext cx="1792940" cy="257369"/>
          </a:xfrm>
          <a:prstGeom prst="rect">
            <a:avLst/>
          </a:prstGeom>
          <a:noFill/>
          <a:ln>
            <a:solidFill>
              <a:schemeClr val="tx1"/>
            </a:solidFill>
            <a:prstDash val="sysDash"/>
          </a:ln>
        </p:spPr>
        <p:txBody>
          <a:bodyPr wrap="square" tIns="72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再掲</a:t>
            </a:r>
            <a:endParaRPr lang="ja-JP" altLang="en-US" sz="1200" dirty="0">
              <a:latin typeface="メイリオ" panose="020B0604030504040204" pitchFamily="50" charset="-128"/>
              <a:ea typeface="メイリオ" panose="020B0604030504040204" pitchFamily="50" charset="-128"/>
            </a:endParaRPr>
          </a:p>
        </p:txBody>
      </p:sp>
      <p:pic>
        <p:nvPicPr>
          <p:cNvPr id="2" name="図 1">
            <a:extLst>
              <a:ext uri="{FF2B5EF4-FFF2-40B4-BE49-F238E27FC236}">
                <a16:creationId xmlns:a16="http://schemas.microsoft.com/office/drawing/2014/main" id="{1FFDB65F-4996-4839-B16C-437DFD74055C}"/>
              </a:ext>
            </a:extLst>
          </p:cNvPr>
          <p:cNvPicPr>
            <a:picLocks noChangeAspect="1"/>
          </p:cNvPicPr>
          <p:nvPr/>
        </p:nvPicPr>
        <p:blipFill>
          <a:blip r:embed="rId7"/>
          <a:stretch>
            <a:fillRect/>
          </a:stretch>
        </p:blipFill>
        <p:spPr>
          <a:xfrm>
            <a:off x="548430" y="3400670"/>
            <a:ext cx="3218967" cy="2865368"/>
          </a:xfrm>
          <a:prstGeom prst="rect">
            <a:avLst/>
          </a:prstGeom>
        </p:spPr>
      </p:pic>
    </p:spTree>
    <p:extLst>
      <p:ext uri="{BB962C8B-B14F-4D97-AF65-F5344CB8AC3E}">
        <p14:creationId xmlns:p14="http://schemas.microsoft.com/office/powerpoint/2010/main" val="37024866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テキスト ボックス 27">
            <a:extLst>
              <a:ext uri="{FF2B5EF4-FFF2-40B4-BE49-F238E27FC236}">
                <a16:creationId xmlns:a16="http://schemas.microsoft.com/office/drawing/2014/main" id="{6B2B05AA-D888-43E3-8500-963E91B73BF2}"/>
              </a:ext>
            </a:extLst>
          </p:cNvPr>
          <p:cNvSpPr txBox="1"/>
          <p:nvPr/>
        </p:nvSpPr>
        <p:spPr>
          <a:xfrm>
            <a:off x="1182335" y="6427177"/>
            <a:ext cx="10872984" cy="234286"/>
          </a:xfrm>
          <a:prstGeom prst="rect">
            <a:avLst/>
          </a:prstGeom>
          <a:noFill/>
        </p:spPr>
        <p:txBody>
          <a:bodyPr wrap="square" tIns="72000" bIns="0">
            <a:spAutoFit/>
          </a:bodyPr>
          <a:lstStyle/>
          <a:p>
            <a:pPr algn="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出典：社会資本整備審議会住宅宅地分科会（第</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54</a:t>
            </a: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回）</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資料（抜粋）</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50</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a:extLst>
              <a:ext uri="{FF2B5EF4-FFF2-40B4-BE49-F238E27FC236}">
                <a16:creationId xmlns:a16="http://schemas.microsoft.com/office/drawing/2014/main" id="{D39DCF37-5C78-419C-9744-D6A4B030678D}"/>
              </a:ext>
            </a:extLst>
          </p:cNvPr>
          <p:cNvSpPr txBox="1"/>
          <p:nvPr/>
        </p:nvSpPr>
        <p:spPr>
          <a:xfrm>
            <a:off x="288000" y="1080000"/>
            <a:ext cx="11520000" cy="595923"/>
          </a:xfrm>
          <a:prstGeom prst="rect">
            <a:avLst/>
          </a:prstGeom>
          <a:noFill/>
        </p:spPr>
        <p:txBody>
          <a:bodyPr wrap="square" tIns="72000" bIns="0">
            <a:spAutoFit/>
          </a:bodyPr>
          <a:lstStyle/>
          <a:p>
            <a:pPr marL="146050" indent="-146050" algn="just"/>
            <a:r>
              <a:rPr lang="ja-JP" altLang="en-US" sz="1600" b="1" dirty="0">
                <a:latin typeface="メイリオ" panose="020B0604030504040204" pitchFamily="50" charset="-128"/>
                <a:ea typeface="メイリオ" panose="020B0604030504040204" pitchFamily="50" charset="-128"/>
              </a:rPr>
              <a:t>住まいに関する意識等に関する調査</a:t>
            </a:r>
            <a:r>
              <a:rPr lang="ja-JP" altLang="en-US" sz="1200" dirty="0">
                <a:latin typeface="メイリオ" panose="020B0604030504040204" pitchFamily="50" charset="-128"/>
                <a:ea typeface="メイリオ" panose="020B0604030504040204" pitchFamily="50" charset="-128"/>
              </a:rPr>
              <a:t>（国土交通省：インターネット調査、令和</a:t>
            </a:r>
            <a:r>
              <a:rPr lang="en-US" altLang="ja-JP" sz="1200" dirty="0">
                <a:latin typeface="メイリオ" panose="020B0604030504040204" pitchFamily="50" charset="-128"/>
                <a:ea typeface="メイリオ" panose="020B0604030504040204" pitchFamily="50" charset="-128"/>
              </a:rPr>
              <a:t>2</a:t>
            </a:r>
            <a:r>
              <a:rPr lang="ja-JP" altLang="en-US" sz="1200" dirty="0">
                <a:latin typeface="メイリオ" panose="020B0604030504040204" pitchFamily="50" charset="-128"/>
                <a:ea typeface="メイリオ" panose="020B0604030504040204" pitchFamily="50" charset="-128"/>
              </a:rPr>
              <a:t>年</a:t>
            </a:r>
            <a:r>
              <a:rPr lang="en-US" altLang="ja-JP" sz="1200" dirty="0">
                <a:latin typeface="メイリオ" panose="020B0604030504040204" pitchFamily="50" charset="-128"/>
                <a:ea typeface="メイリオ" panose="020B0604030504040204" pitchFamily="50" charset="-128"/>
              </a:rPr>
              <a:t>10</a:t>
            </a:r>
            <a:r>
              <a:rPr lang="ja-JP" altLang="en-US" sz="1200" dirty="0">
                <a:latin typeface="メイリオ" panose="020B0604030504040204" pitchFamily="50" charset="-128"/>
                <a:ea typeface="メイリオ" panose="020B0604030504040204" pitchFamily="50" charset="-128"/>
              </a:rPr>
              <a:t>月</a:t>
            </a:r>
            <a:r>
              <a:rPr lang="en-US" altLang="ja-JP" sz="1200" dirty="0">
                <a:latin typeface="メイリオ" panose="020B0604030504040204" pitchFamily="50" charset="-128"/>
                <a:ea typeface="メイリオ" panose="020B0604030504040204" pitchFamily="50" charset="-128"/>
              </a:rPr>
              <a:t>13</a:t>
            </a:r>
            <a:r>
              <a:rPr lang="ja-JP" altLang="en-US" sz="1200" dirty="0">
                <a:latin typeface="メイリオ" panose="020B0604030504040204" pitchFamily="50" charset="-128"/>
                <a:ea typeface="メイリオ" panose="020B0604030504040204" pitchFamily="50" charset="-128"/>
              </a:rPr>
              <a:t>日～</a:t>
            </a:r>
            <a:r>
              <a:rPr lang="en-US" altLang="ja-JP" sz="1200" dirty="0">
                <a:latin typeface="メイリオ" panose="020B0604030504040204" pitchFamily="50" charset="-128"/>
                <a:ea typeface="メイリオ" panose="020B0604030504040204" pitchFamily="50" charset="-128"/>
              </a:rPr>
              <a:t>10</a:t>
            </a:r>
            <a:r>
              <a:rPr lang="ja-JP" altLang="en-US" sz="1200" dirty="0">
                <a:latin typeface="メイリオ" panose="020B0604030504040204" pitchFamily="50" charset="-128"/>
                <a:ea typeface="メイリオ" panose="020B0604030504040204" pitchFamily="50" charset="-128"/>
              </a:rPr>
              <a:t>月</a:t>
            </a:r>
            <a:r>
              <a:rPr lang="en-US" altLang="ja-JP" sz="1200" dirty="0">
                <a:latin typeface="メイリオ" panose="020B0604030504040204" pitchFamily="50" charset="-128"/>
                <a:ea typeface="メイリオ" panose="020B0604030504040204" pitchFamily="50" charset="-128"/>
              </a:rPr>
              <a:t>16</a:t>
            </a:r>
            <a:r>
              <a:rPr lang="ja-JP" altLang="en-US" sz="1200" dirty="0">
                <a:latin typeface="メイリオ" panose="020B0604030504040204" pitchFamily="50" charset="-128"/>
                <a:ea typeface="メイリオ" panose="020B0604030504040204" pitchFamily="50" charset="-128"/>
              </a:rPr>
              <a:t>日）</a:t>
            </a:r>
            <a:endParaRPr lang="en-US" altLang="ja-JP" sz="1200" dirty="0">
              <a:latin typeface="メイリオ" panose="020B0604030504040204" pitchFamily="50" charset="-128"/>
              <a:ea typeface="メイリオ" panose="020B0604030504040204" pitchFamily="50" charset="-128"/>
            </a:endParaRPr>
          </a:p>
          <a:p>
            <a:pPr marL="146050" indent="-146050" algn="just"/>
            <a:endParaRPr lang="en-US" altLang="ja-JP" sz="600" dirty="0">
              <a:latin typeface="メイリオ" panose="020B0604030504040204" pitchFamily="50" charset="-128"/>
              <a:ea typeface="メイリオ" panose="020B0604030504040204" pitchFamily="50" charset="-128"/>
            </a:endParaRPr>
          </a:p>
          <a:p>
            <a:pPr marL="88900" algn="just"/>
            <a:r>
              <a:rPr lang="ja-JP" altLang="en-US" sz="1200" b="1" dirty="0">
                <a:latin typeface="メイリオ" panose="020B0604030504040204" pitchFamily="50" charset="-128"/>
                <a:ea typeface="メイリオ" panose="020B0604030504040204" pitchFamily="50" charset="-128"/>
              </a:rPr>
              <a:t>在宅勤務の環境について（</a:t>
            </a:r>
            <a:r>
              <a:rPr lang="en-US" altLang="ja-JP" sz="1200" b="1" dirty="0">
                <a:latin typeface="メイリオ" panose="020B0604030504040204" pitchFamily="50" charset="-128"/>
                <a:ea typeface="メイリオ" panose="020B0604030504040204" pitchFamily="50" charset="-128"/>
              </a:rPr>
              <a:t>3</a:t>
            </a:r>
            <a:r>
              <a:rPr lang="ja-JP" altLang="en-US" sz="1200" b="1" dirty="0">
                <a:latin typeface="メイリオ" panose="020B0604030504040204" pitchFamily="50" charset="-128"/>
                <a:ea typeface="メイリオ" panose="020B0604030504040204" pitchFamily="50" charset="-128"/>
              </a:rPr>
              <a:t>人以上世帯を対象）</a:t>
            </a:r>
            <a:endParaRPr lang="en-US" altLang="ja-JP" sz="1200" b="1" dirty="0">
              <a:latin typeface="メイリオ" panose="020B0604030504040204" pitchFamily="50" charset="-128"/>
              <a:ea typeface="メイリオ" panose="020B0604030504040204" pitchFamily="50" charset="-128"/>
            </a:endParaRPr>
          </a:p>
        </p:txBody>
      </p:sp>
      <p:sp>
        <p:nvSpPr>
          <p:cNvPr id="33" name="テキスト ボックス 32">
            <a:extLst>
              <a:ext uri="{FF2B5EF4-FFF2-40B4-BE49-F238E27FC236}">
                <a16:creationId xmlns:a16="http://schemas.microsoft.com/office/drawing/2014/main" id="{00BBF525-3034-47BE-BE16-31D8EF70687F}"/>
              </a:ext>
            </a:extLst>
          </p:cNvPr>
          <p:cNvSpPr txBox="1"/>
          <p:nvPr/>
        </p:nvSpPr>
        <p:spPr>
          <a:xfrm>
            <a:off x="8910684" y="1244610"/>
            <a:ext cx="3060000" cy="1695437"/>
          </a:xfrm>
          <a:prstGeom prst="rect">
            <a:avLst/>
          </a:prstGeom>
          <a:noFill/>
          <a:ln w="19050">
            <a:solidFill>
              <a:schemeClr val="accent1">
                <a:shade val="50000"/>
              </a:schemeClr>
            </a:solidFill>
            <a:prstDash val="sysDash"/>
          </a:ln>
        </p:spPr>
        <p:txBody>
          <a:bodyPr wrap="square" lIns="108000" tIns="108000" rIns="108000" bIns="108000">
            <a:spAutoFit/>
          </a:bodyPr>
          <a:lstStyle/>
          <a:p>
            <a:pPr algn="just"/>
            <a:r>
              <a:rPr lang="ja-JP" altLang="en-US" sz="1200" b="1" dirty="0">
                <a:latin typeface="メイリオ" panose="020B0604030504040204" pitchFamily="50" charset="-128"/>
                <a:ea typeface="メイリオ" panose="020B0604030504040204" pitchFamily="50" charset="-128"/>
              </a:rPr>
              <a:t>住まいに関する意識等に関する調査</a:t>
            </a:r>
            <a:endParaRPr lang="en-US" altLang="ja-JP" sz="1200" b="1" dirty="0">
              <a:latin typeface="メイリオ" panose="020B0604030504040204" pitchFamily="50" charset="-128"/>
              <a:ea typeface="メイリオ" panose="020B0604030504040204" pitchFamily="50" charset="-128"/>
            </a:endParaRPr>
          </a:p>
          <a:p>
            <a:pPr marL="92075" algn="just"/>
            <a:r>
              <a:rPr lang="ja-JP" altLang="en-US" sz="1200" dirty="0">
                <a:latin typeface="メイリオ" panose="020B0604030504040204" pitchFamily="50" charset="-128"/>
                <a:ea typeface="メイリオ" panose="020B0604030504040204" pitchFamily="50" charset="-128"/>
              </a:rPr>
              <a:t>新型コロナウイルス感染症の影響が、暮らしの様々な面に表れており、住まいに関する意識や意向にも影響が及んでいると考えられる。</a:t>
            </a:r>
            <a:endParaRPr lang="en-US" altLang="ja-JP" sz="1200" dirty="0">
              <a:latin typeface="メイリオ" panose="020B0604030504040204" pitchFamily="50" charset="-128"/>
              <a:ea typeface="メイリオ" panose="020B0604030504040204" pitchFamily="50" charset="-128"/>
            </a:endParaRPr>
          </a:p>
          <a:p>
            <a:pPr marL="92075" algn="just"/>
            <a:r>
              <a:rPr lang="ja-JP" altLang="en-US" sz="1200" dirty="0">
                <a:latin typeface="メイリオ" panose="020B0604030504040204" pitchFamily="50" charset="-128"/>
                <a:ea typeface="メイリオ" panose="020B0604030504040204" pitchFamily="50" charset="-128"/>
              </a:rPr>
              <a:t>そこで、今後の住宅政策における新たな住まい方の検討にあたり、その動向を把握することを目的とする。</a:t>
            </a:r>
          </a:p>
        </p:txBody>
      </p:sp>
      <p:grpSp>
        <p:nvGrpSpPr>
          <p:cNvPr id="3" name="グループ化 2">
            <a:extLst>
              <a:ext uri="{FF2B5EF4-FFF2-40B4-BE49-F238E27FC236}">
                <a16:creationId xmlns:a16="http://schemas.microsoft.com/office/drawing/2014/main" id="{10D8F429-1313-49DB-A99B-7FBC79A426EA}"/>
              </a:ext>
            </a:extLst>
          </p:cNvPr>
          <p:cNvGrpSpPr/>
          <p:nvPr/>
        </p:nvGrpSpPr>
        <p:grpSpPr>
          <a:xfrm>
            <a:off x="720000" y="1675924"/>
            <a:ext cx="7652475" cy="4810602"/>
            <a:chOff x="720000" y="1675924"/>
            <a:chExt cx="7652475" cy="4810602"/>
          </a:xfrm>
        </p:grpSpPr>
        <p:pic>
          <p:nvPicPr>
            <p:cNvPr id="31" name="図 30">
              <a:extLst>
                <a:ext uri="{FF2B5EF4-FFF2-40B4-BE49-F238E27FC236}">
                  <a16:creationId xmlns:a16="http://schemas.microsoft.com/office/drawing/2014/main" id="{2C45C06B-35CE-43F2-8EE6-F954DDFE68E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20000" y="1675924"/>
              <a:ext cx="7652475" cy="4810602"/>
            </a:xfrm>
            <a:prstGeom prst="rect">
              <a:avLst/>
            </a:prstGeom>
          </p:spPr>
        </p:pic>
        <p:sp>
          <p:nvSpPr>
            <p:cNvPr id="2" name="正方形/長方形 1">
              <a:extLst>
                <a:ext uri="{FF2B5EF4-FFF2-40B4-BE49-F238E27FC236}">
                  <a16:creationId xmlns:a16="http://schemas.microsoft.com/office/drawing/2014/main" id="{4E360731-DDC9-414D-AA12-54D1ACC4C31B}"/>
                </a:ext>
              </a:extLst>
            </p:cNvPr>
            <p:cNvSpPr/>
            <p:nvPr/>
          </p:nvSpPr>
          <p:spPr>
            <a:xfrm>
              <a:off x="8070850" y="6220885"/>
              <a:ext cx="301625" cy="265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4" name="正方形/長方形 13">
            <a:extLst>
              <a:ext uri="{FF2B5EF4-FFF2-40B4-BE49-F238E27FC236}">
                <a16:creationId xmlns:a16="http://schemas.microsoft.com/office/drawing/2014/main" id="{1931ED01-97F1-479E-B460-D530654B54A9}"/>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3- 1</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多様な住まい方（テレワーク②）</a:t>
            </a:r>
          </a:p>
        </p:txBody>
      </p:sp>
      <p:sp>
        <p:nvSpPr>
          <p:cNvPr id="15" name="テキスト ボックス 14">
            <a:extLst>
              <a:ext uri="{FF2B5EF4-FFF2-40B4-BE49-F238E27FC236}">
                <a16:creationId xmlns:a16="http://schemas.microsoft.com/office/drawing/2014/main" id="{471D91F9-39EC-440F-BE4F-2E829008F09B}"/>
              </a:ext>
            </a:extLst>
          </p:cNvPr>
          <p:cNvSpPr txBox="1"/>
          <p:nvPr/>
        </p:nvSpPr>
        <p:spPr>
          <a:xfrm>
            <a:off x="10060784" y="120632"/>
            <a:ext cx="1792940" cy="257369"/>
          </a:xfrm>
          <a:prstGeom prst="rect">
            <a:avLst/>
          </a:prstGeom>
          <a:noFill/>
          <a:ln>
            <a:solidFill>
              <a:schemeClr val="tx1"/>
            </a:solidFill>
            <a:prstDash val="sysDash"/>
          </a:ln>
        </p:spPr>
        <p:txBody>
          <a:bodyPr wrap="square" tIns="72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再掲</a:t>
            </a:r>
            <a:endParaRPr lang="ja-JP" altLang="en-US" sz="12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2168995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テキスト ボックス 27">
            <a:extLst>
              <a:ext uri="{FF2B5EF4-FFF2-40B4-BE49-F238E27FC236}">
                <a16:creationId xmlns:a16="http://schemas.microsoft.com/office/drawing/2014/main" id="{6B2B05AA-D888-43E3-8500-963E91B73BF2}"/>
              </a:ext>
            </a:extLst>
          </p:cNvPr>
          <p:cNvSpPr txBox="1"/>
          <p:nvPr/>
        </p:nvSpPr>
        <p:spPr>
          <a:xfrm>
            <a:off x="1182335" y="6427177"/>
            <a:ext cx="10872984" cy="234286"/>
          </a:xfrm>
          <a:prstGeom prst="rect">
            <a:avLst/>
          </a:prstGeom>
          <a:noFill/>
        </p:spPr>
        <p:txBody>
          <a:bodyPr wrap="square" tIns="72000" bIns="0">
            <a:spAutoFit/>
          </a:bodyPr>
          <a:lstStyle/>
          <a:p>
            <a:pPr algn="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出典：社会資本整備審議会住宅宅地分科会（第</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54</a:t>
            </a: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回）</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資料（抜粋）</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51</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a:extLst>
              <a:ext uri="{FF2B5EF4-FFF2-40B4-BE49-F238E27FC236}">
                <a16:creationId xmlns:a16="http://schemas.microsoft.com/office/drawing/2014/main" id="{D39DCF37-5C78-419C-9744-D6A4B030678D}"/>
              </a:ext>
            </a:extLst>
          </p:cNvPr>
          <p:cNvSpPr txBox="1"/>
          <p:nvPr/>
        </p:nvSpPr>
        <p:spPr>
          <a:xfrm>
            <a:off x="288000" y="1080000"/>
            <a:ext cx="11520000" cy="595923"/>
          </a:xfrm>
          <a:prstGeom prst="rect">
            <a:avLst/>
          </a:prstGeom>
          <a:noFill/>
        </p:spPr>
        <p:txBody>
          <a:bodyPr wrap="square" tIns="72000" bIns="0">
            <a:spAutoFit/>
          </a:bodyPr>
          <a:lstStyle/>
          <a:p>
            <a:pPr marL="146050" indent="-146050" algn="just"/>
            <a:r>
              <a:rPr lang="ja-JP" altLang="en-US" sz="1600" b="1" dirty="0">
                <a:latin typeface="メイリオ" panose="020B0604030504040204" pitchFamily="50" charset="-128"/>
                <a:ea typeface="メイリオ" panose="020B0604030504040204" pitchFamily="50" charset="-128"/>
              </a:rPr>
              <a:t>住まいに関する意識等に関する調査</a:t>
            </a:r>
            <a:r>
              <a:rPr lang="ja-JP" altLang="en-US" sz="1200" dirty="0">
                <a:latin typeface="メイリオ" panose="020B0604030504040204" pitchFamily="50" charset="-128"/>
                <a:ea typeface="メイリオ" panose="020B0604030504040204" pitchFamily="50" charset="-128"/>
              </a:rPr>
              <a:t>（国土交通省：インターネット調査、令和</a:t>
            </a:r>
            <a:r>
              <a:rPr lang="en-US" altLang="ja-JP" sz="1200" dirty="0">
                <a:latin typeface="メイリオ" panose="020B0604030504040204" pitchFamily="50" charset="-128"/>
                <a:ea typeface="メイリオ" panose="020B0604030504040204" pitchFamily="50" charset="-128"/>
              </a:rPr>
              <a:t>2</a:t>
            </a:r>
            <a:r>
              <a:rPr lang="ja-JP" altLang="en-US" sz="1200" dirty="0">
                <a:latin typeface="メイリオ" panose="020B0604030504040204" pitchFamily="50" charset="-128"/>
                <a:ea typeface="メイリオ" panose="020B0604030504040204" pitchFamily="50" charset="-128"/>
              </a:rPr>
              <a:t>年</a:t>
            </a:r>
            <a:r>
              <a:rPr lang="en-US" altLang="ja-JP" sz="1200" dirty="0">
                <a:latin typeface="メイリオ" panose="020B0604030504040204" pitchFamily="50" charset="-128"/>
                <a:ea typeface="メイリオ" panose="020B0604030504040204" pitchFamily="50" charset="-128"/>
              </a:rPr>
              <a:t>10</a:t>
            </a:r>
            <a:r>
              <a:rPr lang="ja-JP" altLang="en-US" sz="1200" dirty="0">
                <a:latin typeface="メイリオ" panose="020B0604030504040204" pitchFamily="50" charset="-128"/>
                <a:ea typeface="メイリオ" panose="020B0604030504040204" pitchFamily="50" charset="-128"/>
              </a:rPr>
              <a:t>月</a:t>
            </a:r>
            <a:r>
              <a:rPr lang="en-US" altLang="ja-JP" sz="1200" dirty="0">
                <a:latin typeface="メイリオ" panose="020B0604030504040204" pitchFamily="50" charset="-128"/>
                <a:ea typeface="メイリオ" panose="020B0604030504040204" pitchFamily="50" charset="-128"/>
              </a:rPr>
              <a:t>13</a:t>
            </a:r>
            <a:r>
              <a:rPr lang="ja-JP" altLang="en-US" sz="1200" dirty="0">
                <a:latin typeface="メイリオ" panose="020B0604030504040204" pitchFamily="50" charset="-128"/>
                <a:ea typeface="メイリオ" panose="020B0604030504040204" pitchFamily="50" charset="-128"/>
              </a:rPr>
              <a:t>日～</a:t>
            </a:r>
            <a:r>
              <a:rPr lang="en-US" altLang="ja-JP" sz="1200" dirty="0">
                <a:latin typeface="メイリオ" panose="020B0604030504040204" pitchFamily="50" charset="-128"/>
                <a:ea typeface="メイリオ" panose="020B0604030504040204" pitchFamily="50" charset="-128"/>
              </a:rPr>
              <a:t>10</a:t>
            </a:r>
            <a:r>
              <a:rPr lang="ja-JP" altLang="en-US" sz="1200" dirty="0">
                <a:latin typeface="メイリオ" panose="020B0604030504040204" pitchFamily="50" charset="-128"/>
                <a:ea typeface="メイリオ" panose="020B0604030504040204" pitchFamily="50" charset="-128"/>
              </a:rPr>
              <a:t>月</a:t>
            </a:r>
            <a:r>
              <a:rPr lang="en-US" altLang="ja-JP" sz="1200" dirty="0">
                <a:latin typeface="メイリオ" panose="020B0604030504040204" pitchFamily="50" charset="-128"/>
                <a:ea typeface="メイリオ" panose="020B0604030504040204" pitchFamily="50" charset="-128"/>
              </a:rPr>
              <a:t>16</a:t>
            </a:r>
            <a:r>
              <a:rPr lang="ja-JP" altLang="en-US" sz="1200" dirty="0">
                <a:latin typeface="メイリオ" panose="020B0604030504040204" pitchFamily="50" charset="-128"/>
                <a:ea typeface="メイリオ" panose="020B0604030504040204" pitchFamily="50" charset="-128"/>
              </a:rPr>
              <a:t>日）</a:t>
            </a:r>
            <a:endParaRPr lang="en-US" altLang="ja-JP" sz="1200" dirty="0">
              <a:latin typeface="メイリオ" panose="020B0604030504040204" pitchFamily="50" charset="-128"/>
              <a:ea typeface="メイリオ" panose="020B0604030504040204" pitchFamily="50" charset="-128"/>
            </a:endParaRPr>
          </a:p>
          <a:p>
            <a:pPr marL="146050" indent="-146050" algn="just"/>
            <a:endParaRPr lang="en-US" altLang="ja-JP" sz="600" dirty="0">
              <a:latin typeface="メイリオ" panose="020B0604030504040204" pitchFamily="50" charset="-128"/>
              <a:ea typeface="メイリオ" panose="020B0604030504040204" pitchFamily="50" charset="-128"/>
            </a:endParaRPr>
          </a:p>
          <a:p>
            <a:pPr marL="88900" algn="just"/>
            <a:r>
              <a:rPr lang="ja-JP" altLang="en-US" sz="1200" b="1" dirty="0">
                <a:latin typeface="メイリオ" panose="020B0604030504040204" pitchFamily="50" charset="-128"/>
                <a:ea typeface="メイリオ" panose="020B0604030504040204" pitchFamily="50" charset="-128"/>
              </a:rPr>
              <a:t>在宅勤務に際しての住宅に対する不満点について</a:t>
            </a:r>
            <a:endParaRPr lang="en-US" altLang="ja-JP" sz="1200" b="1" dirty="0">
              <a:latin typeface="メイリオ" panose="020B0604030504040204" pitchFamily="50" charset="-128"/>
              <a:ea typeface="メイリオ" panose="020B0604030504040204" pitchFamily="50" charset="-128"/>
            </a:endParaRPr>
          </a:p>
        </p:txBody>
      </p:sp>
      <p:pic>
        <p:nvPicPr>
          <p:cNvPr id="12" name="図 11">
            <a:extLst>
              <a:ext uri="{FF2B5EF4-FFF2-40B4-BE49-F238E27FC236}">
                <a16:creationId xmlns:a16="http://schemas.microsoft.com/office/drawing/2014/main" id="{04518321-5F55-4608-8044-B5CAA906874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20000" y="1675922"/>
            <a:ext cx="7912328" cy="4812104"/>
          </a:xfrm>
          <a:prstGeom prst="rect">
            <a:avLst/>
          </a:prstGeom>
        </p:spPr>
      </p:pic>
      <p:sp>
        <p:nvSpPr>
          <p:cNvPr id="10" name="正方形/長方形 9">
            <a:extLst>
              <a:ext uri="{FF2B5EF4-FFF2-40B4-BE49-F238E27FC236}">
                <a16:creationId xmlns:a16="http://schemas.microsoft.com/office/drawing/2014/main" id="{249B89D4-F53B-45DD-850D-B1416229A195}"/>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3- 1</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多様な住まい方（テレワーク③）</a:t>
            </a:r>
          </a:p>
        </p:txBody>
      </p:sp>
      <p:sp>
        <p:nvSpPr>
          <p:cNvPr id="11" name="テキスト ボックス 10">
            <a:extLst>
              <a:ext uri="{FF2B5EF4-FFF2-40B4-BE49-F238E27FC236}">
                <a16:creationId xmlns:a16="http://schemas.microsoft.com/office/drawing/2014/main" id="{F8A21729-14F5-4311-BC77-94AC8DE85CAC}"/>
              </a:ext>
            </a:extLst>
          </p:cNvPr>
          <p:cNvSpPr txBox="1"/>
          <p:nvPr/>
        </p:nvSpPr>
        <p:spPr>
          <a:xfrm>
            <a:off x="10060784" y="120632"/>
            <a:ext cx="1792940" cy="257369"/>
          </a:xfrm>
          <a:prstGeom prst="rect">
            <a:avLst/>
          </a:prstGeom>
          <a:noFill/>
          <a:ln>
            <a:solidFill>
              <a:schemeClr val="tx1"/>
            </a:solidFill>
            <a:prstDash val="sysDash"/>
          </a:ln>
        </p:spPr>
        <p:txBody>
          <a:bodyPr wrap="square" tIns="72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再掲</a:t>
            </a:r>
            <a:endParaRPr lang="ja-JP" altLang="en-US" sz="12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983038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A1DA534F-2C02-4883-956F-97F3544EC645}"/>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3- 1</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多様な住まい方（多拠点居住①）</a:t>
            </a:r>
          </a:p>
        </p:txBody>
      </p:sp>
      <p:sp>
        <p:nvSpPr>
          <p:cNvPr id="19" name="テキスト ボックス 18">
            <a:extLst>
              <a:ext uri="{FF2B5EF4-FFF2-40B4-BE49-F238E27FC236}">
                <a16:creationId xmlns:a16="http://schemas.microsoft.com/office/drawing/2014/main" id="{1EB89128-3D3D-4201-BA86-31A8D600B552}"/>
              </a:ext>
            </a:extLst>
          </p:cNvPr>
          <p:cNvSpPr txBox="1"/>
          <p:nvPr/>
        </p:nvSpPr>
        <p:spPr>
          <a:xfrm>
            <a:off x="10060784" y="120632"/>
            <a:ext cx="1792940" cy="257369"/>
          </a:xfrm>
          <a:prstGeom prst="rect">
            <a:avLst/>
          </a:prstGeom>
          <a:noFill/>
          <a:ln>
            <a:solidFill>
              <a:schemeClr val="tx1"/>
            </a:solidFill>
            <a:prstDash val="sysDash"/>
          </a:ln>
        </p:spPr>
        <p:txBody>
          <a:bodyPr wrap="square" tIns="72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再掲</a:t>
            </a:r>
            <a:endParaRPr lang="ja-JP" altLang="en-US" sz="1200" dirty="0">
              <a:latin typeface="メイリオ" panose="020B0604030504040204" pitchFamily="50" charset="-128"/>
              <a:ea typeface="メイリオ" panose="020B0604030504040204" pitchFamily="50" charset="-128"/>
            </a:endParaRPr>
          </a:p>
        </p:txBody>
      </p:sp>
      <p:grpSp>
        <p:nvGrpSpPr>
          <p:cNvPr id="8" name="グループ化 7">
            <a:extLst>
              <a:ext uri="{FF2B5EF4-FFF2-40B4-BE49-F238E27FC236}">
                <a16:creationId xmlns:a16="http://schemas.microsoft.com/office/drawing/2014/main" id="{FFC86DDD-93EC-44DA-A2E1-8B1BAFD7CA4A}"/>
              </a:ext>
            </a:extLst>
          </p:cNvPr>
          <p:cNvGrpSpPr/>
          <p:nvPr/>
        </p:nvGrpSpPr>
        <p:grpSpPr>
          <a:xfrm>
            <a:off x="2374901" y="2470307"/>
            <a:ext cx="3976272" cy="3720943"/>
            <a:chOff x="2143125" y="3876675"/>
            <a:chExt cx="3653678" cy="3419064"/>
          </a:xfrm>
        </p:grpSpPr>
        <p:pic>
          <p:nvPicPr>
            <p:cNvPr id="23" name="図 22">
              <a:extLst>
                <a:ext uri="{FF2B5EF4-FFF2-40B4-BE49-F238E27FC236}">
                  <a16:creationId xmlns:a16="http://schemas.microsoft.com/office/drawing/2014/main" id="{69FD9E8E-E50A-4FA7-89E9-BB8605B43BA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43125" y="3876675"/>
              <a:ext cx="3653678" cy="3419064"/>
            </a:xfrm>
            <a:prstGeom prst="rect">
              <a:avLst/>
            </a:prstGeom>
          </p:spPr>
        </p:pic>
        <p:sp>
          <p:nvSpPr>
            <p:cNvPr id="7" name="正方形/長方形 6">
              <a:extLst>
                <a:ext uri="{FF2B5EF4-FFF2-40B4-BE49-F238E27FC236}">
                  <a16:creationId xmlns:a16="http://schemas.microsoft.com/office/drawing/2014/main" id="{5E8D1D5A-EF3A-47C5-B415-3655504AE9FD}"/>
                </a:ext>
              </a:extLst>
            </p:cNvPr>
            <p:cNvSpPr/>
            <p:nvPr/>
          </p:nvSpPr>
          <p:spPr>
            <a:xfrm>
              <a:off x="2143125" y="3876675"/>
              <a:ext cx="866776" cy="514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52</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図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9953" y="2450012"/>
            <a:ext cx="2266950" cy="1019176"/>
          </a:xfrm>
          <a:prstGeom prst="rect">
            <a:avLst/>
          </a:prstGeom>
        </p:spPr>
      </p:pic>
      <p:sp>
        <p:nvSpPr>
          <p:cNvPr id="4" name="正方形/長方形 3"/>
          <p:cNvSpPr/>
          <p:nvPr/>
        </p:nvSpPr>
        <p:spPr>
          <a:xfrm>
            <a:off x="540000" y="2160000"/>
            <a:ext cx="1988365" cy="257369"/>
          </a:xfrm>
          <a:prstGeom prst="rect">
            <a:avLst/>
          </a:prstGeom>
          <a:noFill/>
        </p:spPr>
        <p:txBody>
          <a:bodyPr wrap="square" tIns="72000" bIns="0">
            <a:spAutoFit/>
          </a:bodyPr>
          <a:lstStyle/>
          <a:p>
            <a:pPr algn="just"/>
            <a:r>
              <a:rPr lang="zh-CN" altLang="en-US" sz="1200" b="1" dirty="0">
                <a:latin typeface="メイリオ" panose="020B0604030504040204" pitchFamily="50" charset="-128"/>
                <a:ea typeface="メイリオ" panose="020B0604030504040204" pitchFamily="50" charset="-128"/>
              </a:rPr>
              <a:t>二地域居住等実施者数</a:t>
            </a:r>
            <a:endParaRPr lang="ja-JP" altLang="en-US" sz="1200" b="1" dirty="0">
              <a:latin typeface="メイリオ" panose="020B0604030504040204" pitchFamily="50" charset="-128"/>
              <a:ea typeface="メイリオ" panose="020B0604030504040204" pitchFamily="50" charset="-128"/>
            </a:endParaRPr>
          </a:p>
        </p:txBody>
      </p:sp>
      <p:pic>
        <p:nvPicPr>
          <p:cNvPr id="5" name="図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639066" y="2350548"/>
            <a:ext cx="5205051" cy="4001965"/>
          </a:xfrm>
          <a:prstGeom prst="rect">
            <a:avLst/>
          </a:prstGeom>
        </p:spPr>
      </p:pic>
      <p:sp>
        <p:nvSpPr>
          <p:cNvPr id="22" name="テキスト ボックス 21">
            <a:extLst>
              <a:ext uri="{FF2B5EF4-FFF2-40B4-BE49-F238E27FC236}">
                <a16:creationId xmlns:a16="http://schemas.microsoft.com/office/drawing/2014/main" id="{E5C6637C-167A-4473-8A30-08C1F3AFD784}"/>
              </a:ext>
            </a:extLst>
          </p:cNvPr>
          <p:cNvSpPr txBox="1"/>
          <p:nvPr/>
        </p:nvSpPr>
        <p:spPr>
          <a:xfrm>
            <a:off x="288000" y="1440000"/>
            <a:ext cx="11520000" cy="626701"/>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・二拠点居住等の実施者は</a:t>
            </a:r>
            <a:r>
              <a:rPr lang="en-US" altLang="ja-JP" sz="1200" dirty="0">
                <a:latin typeface="メイリオ" panose="020B0604030504040204" pitchFamily="50" charset="-128"/>
                <a:ea typeface="メイリオ" panose="020B0604030504040204" pitchFamily="50" charset="-128"/>
              </a:rPr>
              <a:t>8,035</a:t>
            </a:r>
            <a:r>
              <a:rPr lang="ja-JP" altLang="en-US" sz="1200" dirty="0">
                <a:latin typeface="メイリオ" panose="020B0604030504040204" pitchFamily="50" charset="-128"/>
                <a:ea typeface="メイリオ" panose="020B0604030504040204" pitchFamily="50" charset="-128"/>
              </a:rPr>
              <a:t>人であり、この結果を総人口規模に換算すると、</a:t>
            </a:r>
            <a:r>
              <a:rPr lang="en-US" altLang="ja-JP" sz="1200" dirty="0">
                <a:latin typeface="メイリオ" panose="020B0604030504040204" pitchFamily="50" charset="-128"/>
                <a:ea typeface="メイリオ" panose="020B0604030504040204" pitchFamily="50" charset="-128"/>
              </a:rPr>
              <a:t>18</a:t>
            </a:r>
            <a:r>
              <a:rPr lang="ja-JP" altLang="en-US" sz="1200" dirty="0">
                <a:latin typeface="メイリオ" panose="020B0604030504040204" pitchFamily="50" charset="-128"/>
                <a:ea typeface="メイリオ" panose="020B0604030504040204" pitchFamily="50" charset="-128"/>
              </a:rPr>
              <a:t>歳以上人口（約１億</a:t>
            </a:r>
            <a:r>
              <a:rPr lang="en-US" altLang="ja-JP" sz="1200" dirty="0">
                <a:latin typeface="メイリオ" panose="020B0604030504040204" pitchFamily="50" charset="-128"/>
                <a:ea typeface="メイリオ" panose="020B0604030504040204" pitchFamily="50" charset="-128"/>
              </a:rPr>
              <a:t>495</a:t>
            </a:r>
            <a:r>
              <a:rPr lang="ja-JP" altLang="en-US" sz="1200" dirty="0">
                <a:latin typeface="メイリオ" panose="020B0604030504040204" pitchFamily="50" charset="-128"/>
                <a:ea typeface="メイリオ" panose="020B0604030504040204" pitchFamily="50" charset="-128"/>
              </a:rPr>
              <a:t>万人）のうち、約</a:t>
            </a:r>
            <a:r>
              <a:rPr lang="en-US" altLang="ja-JP" sz="1200" dirty="0">
                <a:latin typeface="メイリオ" panose="020B0604030504040204" pitchFamily="50" charset="-128"/>
                <a:ea typeface="メイリオ" panose="020B0604030504040204" pitchFamily="50" charset="-128"/>
              </a:rPr>
              <a:t>6.7</a:t>
            </a:r>
            <a:r>
              <a:rPr lang="ja-JP" altLang="en-US" sz="1200" dirty="0">
                <a:latin typeface="メイリオ" panose="020B0604030504040204" pitchFamily="50" charset="-128"/>
                <a:ea typeface="メイリオ" panose="020B0604030504040204" pitchFamily="50" charset="-128"/>
              </a:rPr>
              <a:t>％（約</a:t>
            </a:r>
            <a:r>
              <a:rPr lang="en-US" altLang="ja-JP" sz="1200" dirty="0">
                <a:latin typeface="メイリオ" panose="020B0604030504040204" pitchFamily="50" charset="-128"/>
                <a:ea typeface="メイリオ" panose="020B0604030504040204" pitchFamily="50" charset="-128"/>
              </a:rPr>
              <a:t>701</a:t>
            </a:r>
            <a:r>
              <a:rPr lang="ja-JP" altLang="en-US" sz="1200" dirty="0">
                <a:latin typeface="メイリオ" panose="020B0604030504040204" pitchFamily="50" charset="-128"/>
                <a:ea typeface="メイリオ" panose="020B0604030504040204" pitchFamily="50" charset="-128"/>
              </a:rPr>
              <a:t>万人）が二地域居住等を行っていると推計される</a:t>
            </a:r>
          </a:p>
          <a:p>
            <a:pPr marL="146050" indent="-146050" algn="just"/>
            <a:r>
              <a:rPr lang="ja-JP" altLang="en-US" sz="1200" dirty="0">
                <a:latin typeface="メイリオ" panose="020B0604030504040204" pitchFamily="50" charset="-128"/>
                <a:ea typeface="メイリオ" panose="020B0604030504040204" pitchFamily="50" charset="-128"/>
              </a:rPr>
              <a:t>・二地域居住等の未実施者の今後の二拠点居住等への希望は、約</a:t>
            </a:r>
            <a:r>
              <a:rPr lang="en-US" altLang="ja-JP" sz="1200" dirty="0">
                <a:latin typeface="メイリオ" panose="020B0604030504040204" pitchFamily="50" charset="-128"/>
                <a:ea typeface="メイリオ" panose="020B0604030504040204" pitchFamily="50" charset="-128"/>
              </a:rPr>
              <a:t>3</a:t>
            </a:r>
            <a:r>
              <a:rPr lang="ja-JP" altLang="en-US" sz="1200" dirty="0">
                <a:latin typeface="メイリオ" panose="020B0604030504040204" pitchFamily="50" charset="-128"/>
                <a:ea typeface="メイリオ" panose="020B0604030504040204" pitchFamily="50" charset="-128"/>
              </a:rPr>
              <a:t>割が関心がある傾向となっている</a:t>
            </a:r>
          </a:p>
        </p:txBody>
      </p:sp>
      <p:sp>
        <p:nvSpPr>
          <p:cNvPr id="25" name="テキスト ボックス 24">
            <a:extLst>
              <a:ext uri="{FF2B5EF4-FFF2-40B4-BE49-F238E27FC236}">
                <a16:creationId xmlns:a16="http://schemas.microsoft.com/office/drawing/2014/main" id="{2FF7F684-CDA3-4B9C-9265-1FF24C3B7009}"/>
              </a:ext>
            </a:extLst>
          </p:cNvPr>
          <p:cNvSpPr txBox="1"/>
          <p:nvPr/>
        </p:nvSpPr>
        <p:spPr>
          <a:xfrm>
            <a:off x="1182335" y="6427177"/>
            <a:ext cx="10872984" cy="234286"/>
          </a:xfrm>
          <a:prstGeom prst="rect">
            <a:avLst/>
          </a:prstGeom>
          <a:noFill/>
        </p:spPr>
        <p:txBody>
          <a:bodyPr wrap="square" tIns="72000" bIns="0">
            <a:spAutoFit/>
          </a:bodyPr>
          <a:lstStyle/>
          <a:p>
            <a:pPr algn="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国土交通省「「二地域居住等促進シンポジウム」（二地域居住等の最新動向について）</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a:extLst>
              <a:ext uri="{FF2B5EF4-FFF2-40B4-BE49-F238E27FC236}">
                <a16:creationId xmlns:a16="http://schemas.microsoft.com/office/drawing/2014/main" id="{AE407A23-3922-4749-B7CC-494121C8C8FE}"/>
              </a:ext>
            </a:extLst>
          </p:cNvPr>
          <p:cNvSpPr txBox="1"/>
          <p:nvPr/>
        </p:nvSpPr>
        <p:spPr>
          <a:xfrm>
            <a:off x="288000" y="1080000"/>
            <a:ext cx="11520000" cy="318924"/>
          </a:xfrm>
          <a:prstGeom prst="rect">
            <a:avLst/>
          </a:prstGeom>
          <a:noFill/>
        </p:spPr>
        <p:txBody>
          <a:bodyPr wrap="square" tIns="72000" bIns="0">
            <a:spAutoFit/>
          </a:bodyPr>
          <a:lstStyle/>
          <a:p>
            <a:pPr marL="146050" indent="-146050" algn="just"/>
            <a:r>
              <a:rPr lang="ja-JP" altLang="en-US" sz="1600" b="1" dirty="0">
                <a:latin typeface="メイリオ" panose="020B0604030504040204" pitchFamily="50" charset="-128"/>
                <a:ea typeface="メイリオ" panose="020B0604030504040204" pitchFamily="50" charset="-128"/>
              </a:rPr>
              <a:t>二地域居住に関するアンケート</a:t>
            </a:r>
            <a:r>
              <a:rPr lang="ja-JP" altLang="en-US" sz="1200" dirty="0">
                <a:latin typeface="メイリオ" panose="020B0604030504040204" pitchFamily="50" charset="-128"/>
                <a:ea typeface="メイリオ" panose="020B0604030504040204" pitchFamily="50" charset="-128"/>
              </a:rPr>
              <a:t>（国土交通省：インターネット調査、令和</a:t>
            </a:r>
            <a:r>
              <a:rPr lang="en-US" altLang="ja-JP" sz="1200" dirty="0">
                <a:latin typeface="メイリオ" panose="020B0604030504040204" pitchFamily="50" charset="-128"/>
                <a:ea typeface="メイリオ" panose="020B0604030504040204" pitchFamily="50" charset="-128"/>
              </a:rPr>
              <a:t>4</a:t>
            </a:r>
            <a:r>
              <a:rPr lang="ja-JP" altLang="en-US" sz="1200" dirty="0">
                <a:latin typeface="メイリオ" panose="020B0604030504040204" pitchFamily="50" charset="-128"/>
                <a:ea typeface="メイリオ" panose="020B0604030504040204" pitchFamily="50" charset="-128"/>
              </a:rPr>
              <a:t>年</a:t>
            </a:r>
            <a:r>
              <a:rPr lang="en-US" altLang="ja-JP" sz="1200" dirty="0">
                <a:latin typeface="メイリオ" panose="020B0604030504040204" pitchFamily="50" charset="-128"/>
                <a:ea typeface="メイリオ" panose="020B0604030504040204" pitchFamily="50" charset="-128"/>
              </a:rPr>
              <a:t>8</a:t>
            </a:r>
            <a:r>
              <a:rPr lang="ja-JP" altLang="en-US" sz="1200" dirty="0">
                <a:latin typeface="メイリオ" panose="020B0604030504040204" pitchFamily="50" charset="-128"/>
                <a:ea typeface="メイリオ" panose="020B0604030504040204" pitchFamily="50" charset="-128"/>
              </a:rPr>
              <a:t>月</a:t>
            </a:r>
            <a:r>
              <a:rPr lang="en-US" altLang="ja-JP" sz="1200" dirty="0">
                <a:latin typeface="メイリオ" panose="020B0604030504040204" pitchFamily="50" charset="-128"/>
                <a:ea typeface="メイリオ" panose="020B0604030504040204" pitchFamily="50" charset="-128"/>
              </a:rPr>
              <a:t>31</a:t>
            </a:r>
            <a:r>
              <a:rPr lang="ja-JP" altLang="en-US" sz="1200" dirty="0">
                <a:latin typeface="メイリオ" panose="020B0604030504040204" pitchFamily="50" charset="-128"/>
                <a:ea typeface="メイリオ" panose="020B0604030504040204" pitchFamily="50" charset="-128"/>
              </a:rPr>
              <a:t>日～</a:t>
            </a:r>
            <a:r>
              <a:rPr lang="en-US" altLang="ja-JP" sz="1200" dirty="0">
                <a:latin typeface="メイリオ" panose="020B0604030504040204" pitchFamily="50" charset="-128"/>
                <a:ea typeface="メイリオ" panose="020B0604030504040204" pitchFamily="50" charset="-128"/>
              </a:rPr>
              <a:t>9</a:t>
            </a:r>
            <a:r>
              <a:rPr lang="ja-JP" altLang="en-US" sz="1200" dirty="0">
                <a:latin typeface="メイリオ" panose="020B0604030504040204" pitchFamily="50" charset="-128"/>
                <a:ea typeface="メイリオ" panose="020B0604030504040204" pitchFamily="50" charset="-128"/>
              </a:rPr>
              <a:t>月</a:t>
            </a:r>
            <a:r>
              <a:rPr lang="en-US" altLang="ja-JP" sz="1200" dirty="0">
                <a:latin typeface="メイリオ" panose="020B0604030504040204" pitchFamily="50" charset="-128"/>
                <a:ea typeface="メイリオ" panose="020B0604030504040204" pitchFamily="50" charset="-128"/>
              </a:rPr>
              <a:t>12</a:t>
            </a:r>
            <a:r>
              <a:rPr lang="ja-JP" altLang="en-US" sz="1200" dirty="0">
                <a:latin typeface="メイリオ" panose="020B0604030504040204" pitchFamily="50" charset="-128"/>
                <a:ea typeface="メイリオ" panose="020B0604030504040204" pitchFamily="50" charset="-128"/>
              </a:rPr>
              <a:t>日）</a:t>
            </a:r>
            <a:endParaRPr lang="en-US" altLang="ja-JP" sz="1200" dirty="0">
              <a:latin typeface="メイリオ" panose="020B0604030504040204" pitchFamily="50" charset="-128"/>
              <a:ea typeface="メイリオ" panose="020B0604030504040204" pitchFamily="50" charset="-128"/>
            </a:endParaRPr>
          </a:p>
        </p:txBody>
      </p:sp>
      <p:sp>
        <p:nvSpPr>
          <p:cNvPr id="15" name="テキスト ボックス 14">
            <a:extLst>
              <a:ext uri="{FF2B5EF4-FFF2-40B4-BE49-F238E27FC236}">
                <a16:creationId xmlns:a16="http://schemas.microsoft.com/office/drawing/2014/main" id="{FB24E4D4-2BF3-4A03-A7FE-FAAAF5DD03DC}"/>
              </a:ext>
            </a:extLst>
          </p:cNvPr>
          <p:cNvSpPr txBox="1"/>
          <p:nvPr/>
        </p:nvSpPr>
        <p:spPr>
          <a:xfrm>
            <a:off x="6300000" y="2160000"/>
            <a:ext cx="3359150" cy="257369"/>
          </a:xfrm>
          <a:prstGeom prst="rect">
            <a:avLst/>
          </a:prstGeom>
          <a:noFill/>
        </p:spPr>
        <p:txBody>
          <a:bodyPr wrap="square" tIns="72000" bIns="0">
            <a:spAutoFit/>
          </a:bodyPr>
          <a:lstStyle>
            <a:defPPr>
              <a:defRPr lang="ja-JP"/>
            </a:defPPr>
            <a:lvl1pPr marL="261938" algn="just">
              <a:defRPr sz="1200" b="1">
                <a:latin typeface="メイリオ" panose="020B0604030504040204" pitchFamily="50" charset="-128"/>
                <a:ea typeface="メイリオ" panose="020B0604030504040204" pitchFamily="50" charset="-128"/>
              </a:defRPr>
            </a:lvl1pPr>
          </a:lstStyle>
          <a:p>
            <a:pPr marL="0"/>
            <a:r>
              <a:rPr lang="ja-JP" altLang="en-US" dirty="0"/>
              <a:t>二地域居住等への関心</a:t>
            </a:r>
            <a:endParaRPr lang="en-US" altLang="ja-JP" dirty="0"/>
          </a:p>
        </p:txBody>
      </p:sp>
    </p:spTree>
    <p:extLst>
      <p:ext uri="{BB962C8B-B14F-4D97-AF65-F5344CB8AC3E}">
        <p14:creationId xmlns:p14="http://schemas.microsoft.com/office/powerpoint/2010/main" val="3740670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53</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52666" y="2239131"/>
            <a:ext cx="8780054" cy="4273108"/>
          </a:xfrm>
          <a:prstGeom prst="rect">
            <a:avLst/>
          </a:prstGeom>
        </p:spPr>
      </p:pic>
      <p:sp>
        <p:nvSpPr>
          <p:cNvPr id="15" name="テキスト ボックス 14">
            <a:extLst>
              <a:ext uri="{FF2B5EF4-FFF2-40B4-BE49-F238E27FC236}">
                <a16:creationId xmlns:a16="http://schemas.microsoft.com/office/drawing/2014/main" id="{74280799-4B33-4B73-BF53-A3FC156F7376}"/>
              </a:ext>
            </a:extLst>
          </p:cNvPr>
          <p:cNvSpPr txBox="1"/>
          <p:nvPr/>
        </p:nvSpPr>
        <p:spPr>
          <a:xfrm>
            <a:off x="288000" y="1440000"/>
            <a:ext cx="11520000" cy="811367"/>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・二地域居住等の実践者の満足度について、「満足・やや満足」は約７割、「不満・やや不満」は１割となっている。今後の継続意向は、「あり」は</a:t>
            </a:r>
            <a:r>
              <a:rPr lang="en-US" altLang="ja-JP" sz="1200" dirty="0">
                <a:latin typeface="メイリオ" panose="020B0604030504040204" pitchFamily="50" charset="-128"/>
                <a:ea typeface="メイリオ" panose="020B0604030504040204" pitchFamily="50" charset="-128"/>
              </a:rPr>
              <a:t>85</a:t>
            </a:r>
            <a:r>
              <a:rPr lang="ja-JP" altLang="en-US" sz="1200" dirty="0">
                <a:latin typeface="メイリオ" panose="020B0604030504040204" pitchFamily="50" charset="-128"/>
                <a:ea typeface="メイリオ" panose="020B0604030504040204" pitchFamily="50" charset="-128"/>
              </a:rPr>
              <a:t>％程度、「なし」は</a:t>
            </a:r>
            <a:r>
              <a:rPr lang="en-US" altLang="ja-JP" sz="1200" dirty="0">
                <a:latin typeface="メイリオ" panose="020B0604030504040204" pitchFamily="50" charset="-128"/>
                <a:ea typeface="メイリオ" panose="020B0604030504040204" pitchFamily="50" charset="-128"/>
              </a:rPr>
              <a:t>15</a:t>
            </a:r>
            <a:r>
              <a:rPr lang="ja-JP" altLang="en-US" sz="1200" dirty="0">
                <a:latin typeface="メイリオ" panose="020B0604030504040204" pitchFamily="50" charset="-128"/>
                <a:ea typeface="メイリオ" panose="020B0604030504040204" pitchFamily="50" charset="-128"/>
              </a:rPr>
              <a:t>％程度となっている</a:t>
            </a:r>
          </a:p>
          <a:p>
            <a:pPr marL="146050" indent="-146050" algn="just"/>
            <a:r>
              <a:rPr lang="ja-JP" altLang="en-US" sz="1200" dirty="0">
                <a:latin typeface="メイリオ" panose="020B0604030504040204" pitchFamily="50" charset="-128"/>
                <a:ea typeface="メイリオ" panose="020B0604030504040204" pitchFamily="50" charset="-128"/>
              </a:rPr>
              <a:t>・</a:t>
            </a:r>
            <a:r>
              <a:rPr lang="ja-JP" altLang="en-US" sz="1200" spc="-60" dirty="0">
                <a:latin typeface="メイリオ" panose="020B0604030504040204" pitchFamily="50" charset="-128"/>
                <a:ea typeface="メイリオ" panose="020B0604030504040204" pitchFamily="50" charset="-128"/>
              </a:rPr>
              <a:t>継続する理由として、リフレッシュできるや生きがいを感じる等の前向きな理由が見られるが、一方で家庭や仕事の都合で続けざるを得ないとの消極的な理由も一定数ある</a:t>
            </a:r>
          </a:p>
          <a:p>
            <a:pPr marL="146050" indent="-146050" algn="just"/>
            <a:r>
              <a:rPr lang="ja-JP" altLang="en-US" sz="1200" dirty="0">
                <a:latin typeface="メイリオ" panose="020B0604030504040204" pitchFamily="50" charset="-128"/>
                <a:ea typeface="メイリオ" panose="020B0604030504040204" pitchFamily="50" charset="-128"/>
              </a:rPr>
              <a:t>・継続意向なしの理由として、金銭的、体力的、時間的な負担が大きいとの理由が大半を占めている</a:t>
            </a:r>
          </a:p>
        </p:txBody>
      </p:sp>
      <p:sp>
        <p:nvSpPr>
          <p:cNvPr id="12" name="テキスト ボックス 11">
            <a:extLst>
              <a:ext uri="{FF2B5EF4-FFF2-40B4-BE49-F238E27FC236}">
                <a16:creationId xmlns:a16="http://schemas.microsoft.com/office/drawing/2014/main" id="{EDE91BBC-766E-493D-BA47-FB5B8A083D4F}"/>
              </a:ext>
            </a:extLst>
          </p:cNvPr>
          <p:cNvSpPr txBox="1"/>
          <p:nvPr/>
        </p:nvSpPr>
        <p:spPr>
          <a:xfrm>
            <a:off x="288000" y="1080000"/>
            <a:ext cx="11520000" cy="318924"/>
          </a:xfrm>
          <a:prstGeom prst="rect">
            <a:avLst/>
          </a:prstGeom>
          <a:noFill/>
        </p:spPr>
        <p:txBody>
          <a:bodyPr wrap="square" tIns="72000" bIns="0">
            <a:spAutoFit/>
          </a:bodyPr>
          <a:lstStyle/>
          <a:p>
            <a:pPr marL="146050" indent="-146050" algn="just"/>
            <a:r>
              <a:rPr lang="ja-JP" altLang="en-US" sz="1600" b="1" dirty="0">
                <a:latin typeface="メイリオ" panose="020B0604030504040204" pitchFamily="50" charset="-128"/>
                <a:ea typeface="メイリオ" panose="020B0604030504040204" pitchFamily="50" charset="-128"/>
              </a:rPr>
              <a:t>二地域居住に関するアンケート</a:t>
            </a:r>
            <a:r>
              <a:rPr lang="ja-JP" altLang="en-US" sz="1200" dirty="0">
                <a:latin typeface="メイリオ" panose="020B0604030504040204" pitchFamily="50" charset="-128"/>
                <a:ea typeface="メイリオ" panose="020B0604030504040204" pitchFamily="50" charset="-128"/>
              </a:rPr>
              <a:t>（国土交通省：インターネット調査、令和</a:t>
            </a:r>
            <a:r>
              <a:rPr lang="en-US" altLang="ja-JP" sz="1200" dirty="0">
                <a:latin typeface="メイリオ" panose="020B0604030504040204" pitchFamily="50" charset="-128"/>
                <a:ea typeface="メイリオ" panose="020B0604030504040204" pitchFamily="50" charset="-128"/>
              </a:rPr>
              <a:t>4</a:t>
            </a:r>
            <a:r>
              <a:rPr lang="ja-JP" altLang="en-US" sz="1200" dirty="0">
                <a:latin typeface="メイリオ" panose="020B0604030504040204" pitchFamily="50" charset="-128"/>
                <a:ea typeface="メイリオ" panose="020B0604030504040204" pitchFamily="50" charset="-128"/>
              </a:rPr>
              <a:t>年</a:t>
            </a:r>
            <a:r>
              <a:rPr lang="en-US" altLang="ja-JP" sz="1200" dirty="0">
                <a:latin typeface="メイリオ" panose="020B0604030504040204" pitchFamily="50" charset="-128"/>
                <a:ea typeface="メイリオ" panose="020B0604030504040204" pitchFamily="50" charset="-128"/>
              </a:rPr>
              <a:t>8</a:t>
            </a:r>
            <a:r>
              <a:rPr lang="ja-JP" altLang="en-US" sz="1200" dirty="0">
                <a:latin typeface="メイリオ" panose="020B0604030504040204" pitchFamily="50" charset="-128"/>
                <a:ea typeface="メイリオ" panose="020B0604030504040204" pitchFamily="50" charset="-128"/>
              </a:rPr>
              <a:t>月</a:t>
            </a:r>
            <a:r>
              <a:rPr lang="en-US" altLang="ja-JP" sz="1200" dirty="0">
                <a:latin typeface="メイリオ" panose="020B0604030504040204" pitchFamily="50" charset="-128"/>
                <a:ea typeface="メイリオ" panose="020B0604030504040204" pitchFamily="50" charset="-128"/>
              </a:rPr>
              <a:t>31</a:t>
            </a:r>
            <a:r>
              <a:rPr lang="ja-JP" altLang="en-US" sz="1200" dirty="0">
                <a:latin typeface="メイリオ" panose="020B0604030504040204" pitchFamily="50" charset="-128"/>
                <a:ea typeface="メイリオ" panose="020B0604030504040204" pitchFamily="50" charset="-128"/>
              </a:rPr>
              <a:t>日～</a:t>
            </a:r>
            <a:r>
              <a:rPr lang="en-US" altLang="ja-JP" sz="1200" dirty="0">
                <a:latin typeface="メイリオ" panose="020B0604030504040204" pitchFamily="50" charset="-128"/>
                <a:ea typeface="メイリオ" panose="020B0604030504040204" pitchFamily="50" charset="-128"/>
              </a:rPr>
              <a:t>9</a:t>
            </a:r>
            <a:r>
              <a:rPr lang="ja-JP" altLang="en-US" sz="1200" dirty="0">
                <a:latin typeface="メイリオ" panose="020B0604030504040204" pitchFamily="50" charset="-128"/>
                <a:ea typeface="メイリオ" panose="020B0604030504040204" pitchFamily="50" charset="-128"/>
              </a:rPr>
              <a:t>月</a:t>
            </a:r>
            <a:r>
              <a:rPr lang="en-US" altLang="ja-JP" sz="1200" dirty="0">
                <a:latin typeface="メイリオ" panose="020B0604030504040204" pitchFamily="50" charset="-128"/>
                <a:ea typeface="メイリオ" panose="020B0604030504040204" pitchFamily="50" charset="-128"/>
              </a:rPr>
              <a:t>12</a:t>
            </a:r>
            <a:r>
              <a:rPr lang="ja-JP" altLang="en-US" sz="1200" dirty="0">
                <a:latin typeface="メイリオ" panose="020B0604030504040204" pitchFamily="50" charset="-128"/>
                <a:ea typeface="メイリオ" panose="020B0604030504040204" pitchFamily="50" charset="-128"/>
              </a:rPr>
              <a:t>日）</a:t>
            </a:r>
            <a:endParaRPr lang="en-US" altLang="ja-JP" sz="1200" dirty="0">
              <a:latin typeface="メイリオ" panose="020B0604030504040204" pitchFamily="50" charset="-128"/>
              <a:ea typeface="メイリオ" panose="020B0604030504040204" pitchFamily="50" charset="-128"/>
            </a:endParaRPr>
          </a:p>
        </p:txBody>
      </p:sp>
      <p:sp>
        <p:nvSpPr>
          <p:cNvPr id="21" name="テキスト ボックス 20">
            <a:extLst>
              <a:ext uri="{FF2B5EF4-FFF2-40B4-BE49-F238E27FC236}">
                <a16:creationId xmlns:a16="http://schemas.microsoft.com/office/drawing/2014/main" id="{BB653C37-3740-4F2C-90E0-F22E32DB0B35}"/>
              </a:ext>
            </a:extLst>
          </p:cNvPr>
          <p:cNvSpPr txBox="1"/>
          <p:nvPr/>
        </p:nvSpPr>
        <p:spPr>
          <a:xfrm>
            <a:off x="1182335" y="6427177"/>
            <a:ext cx="10872984" cy="234286"/>
          </a:xfrm>
          <a:prstGeom prst="rect">
            <a:avLst/>
          </a:prstGeom>
          <a:noFill/>
        </p:spPr>
        <p:txBody>
          <a:bodyPr wrap="square" tIns="72000" bIns="0">
            <a:spAutoFit/>
          </a:bodyPr>
          <a:lstStyle/>
          <a:p>
            <a:pPr algn="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国土交通省「「二地域居住等促進シンポジウム」（二地域居住等の最新動向について）</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a:extLst>
              <a:ext uri="{FF2B5EF4-FFF2-40B4-BE49-F238E27FC236}">
                <a16:creationId xmlns:a16="http://schemas.microsoft.com/office/drawing/2014/main" id="{902A6ED5-FE78-4246-AAD1-BD14B2CCB2D6}"/>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3- 1</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多様な住まい方（多拠点居住②）</a:t>
            </a:r>
          </a:p>
        </p:txBody>
      </p:sp>
      <p:sp>
        <p:nvSpPr>
          <p:cNvPr id="14" name="テキスト ボックス 13">
            <a:extLst>
              <a:ext uri="{FF2B5EF4-FFF2-40B4-BE49-F238E27FC236}">
                <a16:creationId xmlns:a16="http://schemas.microsoft.com/office/drawing/2014/main" id="{E9FBCB20-D734-499E-BBEC-6DD29E50D764}"/>
              </a:ext>
            </a:extLst>
          </p:cNvPr>
          <p:cNvSpPr txBox="1"/>
          <p:nvPr/>
        </p:nvSpPr>
        <p:spPr>
          <a:xfrm>
            <a:off x="10060784" y="120632"/>
            <a:ext cx="1792940" cy="257369"/>
          </a:xfrm>
          <a:prstGeom prst="rect">
            <a:avLst/>
          </a:prstGeom>
          <a:noFill/>
          <a:ln>
            <a:solidFill>
              <a:schemeClr val="tx1"/>
            </a:solidFill>
            <a:prstDash val="sysDash"/>
          </a:ln>
        </p:spPr>
        <p:txBody>
          <a:bodyPr wrap="square" tIns="72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再掲</a:t>
            </a:r>
            <a:endParaRPr lang="ja-JP" altLang="en-US" sz="12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9672966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000" y="2016671"/>
            <a:ext cx="4762501" cy="4362450"/>
          </a:xfrm>
          <a:prstGeom prst="rect">
            <a:avLst/>
          </a:prstGeom>
        </p:spPr>
      </p:pic>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54</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図 2"/>
          <p:cNvPicPr>
            <a:picLocks noChangeAspect="1"/>
          </p:cNvPicPr>
          <p:nvPr/>
        </p:nvPicPr>
        <p:blipFill>
          <a:blip r:embed="rId4"/>
          <a:stretch>
            <a:fillRect/>
          </a:stretch>
        </p:blipFill>
        <p:spPr>
          <a:xfrm>
            <a:off x="5195293" y="2567940"/>
            <a:ext cx="6775391" cy="2901534"/>
          </a:xfrm>
          <a:prstGeom prst="rect">
            <a:avLst/>
          </a:prstGeom>
        </p:spPr>
      </p:pic>
      <p:sp>
        <p:nvSpPr>
          <p:cNvPr id="19" name="テキスト ボックス 18">
            <a:extLst>
              <a:ext uri="{FF2B5EF4-FFF2-40B4-BE49-F238E27FC236}">
                <a16:creationId xmlns:a16="http://schemas.microsoft.com/office/drawing/2014/main" id="{8C393A49-F706-45FF-A50B-0129F7D77065}"/>
              </a:ext>
            </a:extLst>
          </p:cNvPr>
          <p:cNvSpPr txBox="1"/>
          <p:nvPr/>
        </p:nvSpPr>
        <p:spPr>
          <a:xfrm>
            <a:off x="288000" y="1080000"/>
            <a:ext cx="11520000" cy="811367"/>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・近年、一つの賃貸物件に親族ではない複数の者が共同で生活する「シェアハウス」と呼ばれる共同居住型賃貸住宅が、若年単身世帯を中心に注目を集めている</a:t>
            </a:r>
          </a:p>
          <a:p>
            <a:pPr marL="146050" indent="-146050" algn="just"/>
            <a:r>
              <a:rPr lang="ja-JP" altLang="en-US" sz="1200" dirty="0">
                <a:latin typeface="メイリオ" panose="020B0604030504040204" pitchFamily="50" charset="-128"/>
                <a:ea typeface="メイリオ" panose="020B0604030504040204" pitchFamily="50" charset="-128"/>
              </a:rPr>
              <a:t>・シェアハウスは賃貸住宅の一種であるが、一般の賃貸住宅とは異なり、リビング、台所、浴室、トイレ、洗面所等を他の入居者と共用して、共用部分の利用方法や清掃・ゴミ出し等に関する生活ルールが設けられていることが多い点が特徴 </a:t>
            </a:r>
          </a:p>
          <a:p>
            <a:pPr marL="146050" indent="-146050" algn="just"/>
            <a:r>
              <a:rPr lang="ja-JP" altLang="en-US" sz="1200" dirty="0">
                <a:latin typeface="メイリオ" panose="020B0604030504040204" pitchFamily="50" charset="-128"/>
                <a:ea typeface="メイリオ" panose="020B0604030504040204" pitchFamily="50" charset="-128"/>
              </a:rPr>
              <a:t>・シェアハウスの運営棟数は増加傾向。コロナの収束により、外国人利用が回復している</a:t>
            </a:r>
          </a:p>
        </p:txBody>
      </p:sp>
      <p:sp>
        <p:nvSpPr>
          <p:cNvPr id="24" name="テキスト ボックス 23">
            <a:extLst>
              <a:ext uri="{FF2B5EF4-FFF2-40B4-BE49-F238E27FC236}">
                <a16:creationId xmlns:a16="http://schemas.microsoft.com/office/drawing/2014/main" id="{EA724E06-0B60-4E08-9324-1D53BEAC654F}"/>
              </a:ext>
            </a:extLst>
          </p:cNvPr>
          <p:cNvSpPr txBox="1"/>
          <p:nvPr/>
        </p:nvSpPr>
        <p:spPr>
          <a:xfrm>
            <a:off x="8534399" y="6427177"/>
            <a:ext cx="3520919" cy="234286"/>
          </a:xfrm>
          <a:prstGeom prst="rect">
            <a:avLst/>
          </a:prstGeom>
          <a:noFill/>
        </p:spPr>
        <p:txBody>
          <a:bodyPr wrap="square" tIns="72000" bIns="0">
            <a:spAutoFit/>
          </a:bodyPr>
          <a:lstStyle/>
          <a:p>
            <a:pPr algn="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国土交通省「シェアハウスガイドブック」</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テキスト ボックス 26">
            <a:extLst>
              <a:ext uri="{FF2B5EF4-FFF2-40B4-BE49-F238E27FC236}">
                <a16:creationId xmlns:a16="http://schemas.microsoft.com/office/drawing/2014/main" id="{32457229-693F-4E19-A162-21215D1D8E87}"/>
              </a:ext>
            </a:extLst>
          </p:cNvPr>
          <p:cNvSpPr txBox="1"/>
          <p:nvPr/>
        </p:nvSpPr>
        <p:spPr>
          <a:xfrm>
            <a:off x="480035" y="6427177"/>
            <a:ext cx="4522427" cy="234286"/>
          </a:xfrm>
          <a:prstGeom prst="rect">
            <a:avLst/>
          </a:prstGeom>
          <a:noFill/>
        </p:spPr>
        <p:txBody>
          <a:bodyPr wrap="square" tIns="72000" bIns="0">
            <a:spAutoFit/>
          </a:bodyPr>
          <a:lstStyle/>
          <a:p>
            <a:pPr algn="ct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一般社団法人日本シェアハウス連盟「シェアハウス市場調査</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2023</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年度版」</a:t>
            </a:r>
            <a:endPar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a:extLst>
              <a:ext uri="{FF2B5EF4-FFF2-40B4-BE49-F238E27FC236}">
                <a16:creationId xmlns:a16="http://schemas.microsoft.com/office/drawing/2014/main" id="{073D5EC7-B178-4483-AB37-19BC229E3AF1}"/>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3- 1</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多様な住まい方（シェアハウス）</a:t>
            </a:r>
          </a:p>
        </p:txBody>
      </p:sp>
      <p:sp>
        <p:nvSpPr>
          <p:cNvPr id="14" name="テキスト ボックス 13">
            <a:extLst>
              <a:ext uri="{FF2B5EF4-FFF2-40B4-BE49-F238E27FC236}">
                <a16:creationId xmlns:a16="http://schemas.microsoft.com/office/drawing/2014/main" id="{B3F548C0-F914-4317-BE6A-0ECD0ED3C1D5}"/>
              </a:ext>
            </a:extLst>
          </p:cNvPr>
          <p:cNvSpPr txBox="1"/>
          <p:nvPr/>
        </p:nvSpPr>
        <p:spPr>
          <a:xfrm>
            <a:off x="10060784" y="120632"/>
            <a:ext cx="1792940" cy="257369"/>
          </a:xfrm>
          <a:prstGeom prst="rect">
            <a:avLst/>
          </a:prstGeom>
          <a:noFill/>
          <a:ln>
            <a:solidFill>
              <a:schemeClr val="tx1"/>
            </a:solidFill>
            <a:prstDash val="sysDash"/>
          </a:ln>
        </p:spPr>
        <p:txBody>
          <a:bodyPr wrap="square" tIns="72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再掲</a:t>
            </a:r>
            <a:endParaRPr lang="ja-JP" altLang="en-US" sz="12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1632240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ー 2">
            <a:extLst>
              <a:ext uri="{FF2B5EF4-FFF2-40B4-BE49-F238E27FC236}">
                <a16:creationId xmlns:a16="http://schemas.microsoft.com/office/drawing/2014/main" id="{67DFA7AC-0E2C-4CC1-94D4-ECF7205AE858}"/>
              </a:ext>
            </a:extLst>
          </p:cNvPr>
          <p:cNvSpPr>
            <a:spLocks noGrp="1"/>
          </p:cNvSpPr>
          <p:nvPr>
            <p:ph type="sldNum" sz="quarter" idx="12"/>
          </p:nvPr>
        </p:nvSpPr>
        <p:spPr>
          <a:xfrm>
            <a:off x="11801615" y="6597352"/>
            <a:ext cx="338138" cy="260648"/>
          </a:xfrm>
        </p:spPr>
        <p:txBody>
          <a:bodyPr lIns="0" rIns="0"/>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000" b="1" i="0" u="none" strike="noStrike" kern="1200" cap="none" spc="0" normalizeH="0" baseline="0" noProof="0" smtClean="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55</a:t>
            </a:fld>
            <a:endParaRPr kumimoji="1" lang="ja-JP" altLang="en-US" sz="1000" b="1" i="0" u="none" strike="noStrike" kern="1200" cap="none" spc="0" normalizeH="0" baseline="0" noProof="0" dirty="0">
              <a:ln>
                <a:noFill/>
              </a:ln>
              <a:solidFill>
                <a:prstClr val="black"/>
              </a:solidFill>
              <a:effectLst>
                <a:glow rad="63500">
                  <a:schemeClr val="bg1"/>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a:extLst>
              <a:ext uri="{FF2B5EF4-FFF2-40B4-BE49-F238E27FC236}">
                <a16:creationId xmlns:a16="http://schemas.microsoft.com/office/drawing/2014/main" id="{41F3CC93-8F00-4D01-8E40-7A55CA23A416}"/>
              </a:ext>
            </a:extLst>
          </p:cNvPr>
          <p:cNvSpPr txBox="1"/>
          <p:nvPr/>
        </p:nvSpPr>
        <p:spPr>
          <a:xfrm>
            <a:off x="281615" y="802710"/>
            <a:ext cx="11520000" cy="442035"/>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・国土交通省では、住生活リテラシー（国民一人ひとりがより良い住まいの選択と判断する能力）の向上を目的に、「住生活リテラシー・プラットフォーム」 を設立</a:t>
            </a:r>
          </a:p>
          <a:p>
            <a:pPr marL="146050" indent="-146050" algn="just"/>
            <a:r>
              <a:rPr lang="ja-JP" altLang="en-US" sz="1200" dirty="0">
                <a:latin typeface="メイリオ" panose="020B0604030504040204" pitchFamily="50" charset="-128"/>
                <a:ea typeface="メイリオ" panose="020B0604030504040204" pitchFamily="50" charset="-128"/>
              </a:rPr>
              <a:t>・住生活リテラシー向上に向けて、</a:t>
            </a:r>
            <a:r>
              <a:rPr lang="en-US" altLang="ja-JP" sz="1200" dirty="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いま考える住まいのリテラシー</a:t>
            </a:r>
            <a:r>
              <a:rPr lang="en-US" altLang="ja-JP" sz="1200" dirty="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のテキストを試作</a:t>
            </a:r>
          </a:p>
        </p:txBody>
      </p:sp>
      <p:pic>
        <p:nvPicPr>
          <p:cNvPr id="4" name="図 3">
            <a:extLst>
              <a:ext uri="{FF2B5EF4-FFF2-40B4-BE49-F238E27FC236}">
                <a16:creationId xmlns:a16="http://schemas.microsoft.com/office/drawing/2014/main" id="{E2E28C6D-D5CD-412F-89F7-01F70958ADC0}"/>
              </a:ext>
            </a:extLst>
          </p:cNvPr>
          <p:cNvPicPr>
            <a:picLocks noChangeAspect="1"/>
          </p:cNvPicPr>
          <p:nvPr/>
        </p:nvPicPr>
        <p:blipFill>
          <a:blip r:embed="rId3"/>
          <a:stretch>
            <a:fillRect/>
          </a:stretch>
        </p:blipFill>
        <p:spPr>
          <a:xfrm>
            <a:off x="171450" y="1963329"/>
            <a:ext cx="11849100" cy="4371975"/>
          </a:xfrm>
          <a:prstGeom prst="rect">
            <a:avLst/>
          </a:prstGeom>
        </p:spPr>
      </p:pic>
      <p:sp>
        <p:nvSpPr>
          <p:cNvPr id="16" name="正方形/長方形 15">
            <a:extLst>
              <a:ext uri="{FF2B5EF4-FFF2-40B4-BE49-F238E27FC236}">
                <a16:creationId xmlns:a16="http://schemas.microsoft.com/office/drawing/2014/main" id="{A356DB29-B67F-4830-8F99-18A3BA3D56BB}"/>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3- 1</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住生活リテラシーに係る取組</a:t>
            </a:r>
          </a:p>
        </p:txBody>
      </p:sp>
    </p:spTree>
    <p:extLst>
      <p:ext uri="{BB962C8B-B14F-4D97-AF65-F5344CB8AC3E}">
        <p14:creationId xmlns:p14="http://schemas.microsoft.com/office/powerpoint/2010/main" val="34848784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テキスト ボックス 30">
            <a:extLst>
              <a:ext uri="{FF2B5EF4-FFF2-40B4-BE49-F238E27FC236}">
                <a16:creationId xmlns:a16="http://schemas.microsoft.com/office/drawing/2014/main" id="{31F2395D-354F-4C63-9004-A29C07C436F9}"/>
              </a:ext>
            </a:extLst>
          </p:cNvPr>
          <p:cNvSpPr txBox="1"/>
          <p:nvPr/>
        </p:nvSpPr>
        <p:spPr>
          <a:xfrm>
            <a:off x="288000" y="1080000"/>
            <a:ext cx="3899175" cy="811367"/>
          </a:xfrm>
          <a:prstGeom prst="rect">
            <a:avLst/>
          </a:prstGeom>
          <a:noFill/>
        </p:spPr>
        <p:txBody>
          <a:bodyPr wrap="square" tIns="72000" bIns="0">
            <a:spAutoFit/>
          </a:bodyPr>
          <a:lstStyle/>
          <a:p>
            <a:pPr marL="180975" indent="-180975" algn="just"/>
            <a:r>
              <a:rPr lang="ja-JP" altLang="en-US" sz="1200" dirty="0">
                <a:latin typeface="メイリオ" panose="020B0604030504040204" pitchFamily="50" charset="-128"/>
                <a:ea typeface="メイリオ" panose="020B0604030504040204" pitchFamily="50" charset="-128"/>
              </a:rPr>
              <a:t>・</a:t>
            </a:r>
            <a:r>
              <a:rPr lang="en-US" altLang="ja-JP" sz="1200" dirty="0">
                <a:latin typeface="メイリオ" panose="020B0604030504040204" pitchFamily="50" charset="-128"/>
                <a:ea typeface="メイリオ" panose="020B0604030504040204" pitchFamily="50" charset="-128"/>
              </a:rPr>
              <a:t>2050</a:t>
            </a:r>
            <a:r>
              <a:rPr lang="ja-JP" altLang="en-US" sz="1200" dirty="0">
                <a:latin typeface="メイリオ" panose="020B0604030504040204" pitchFamily="50" charset="-128"/>
                <a:ea typeface="メイリオ" panose="020B0604030504040204" pitchFamily="50" charset="-128"/>
              </a:rPr>
              <a:t>（令和</a:t>
            </a:r>
            <a:r>
              <a:rPr lang="en-US" altLang="ja-JP" sz="1200" dirty="0">
                <a:latin typeface="メイリオ" panose="020B0604030504040204" pitchFamily="50" charset="-128"/>
                <a:ea typeface="メイリオ" panose="020B0604030504040204" pitchFamily="50" charset="-128"/>
              </a:rPr>
              <a:t>32</a:t>
            </a:r>
            <a:r>
              <a:rPr lang="ja-JP" altLang="en-US" sz="1200" dirty="0">
                <a:latin typeface="メイリオ" panose="020B0604030504040204" pitchFamily="50" charset="-128"/>
                <a:ea typeface="メイリオ" panose="020B0604030504040204" pitchFamily="50" charset="-128"/>
              </a:rPr>
              <a:t>）年は、府全体での人口総数は減少</a:t>
            </a:r>
            <a:endParaRPr lang="en-US" altLang="ja-JP" sz="1200" dirty="0">
              <a:latin typeface="メイリオ" panose="020B0604030504040204" pitchFamily="50" charset="-128"/>
              <a:ea typeface="メイリオ" panose="020B0604030504040204" pitchFamily="50" charset="-128"/>
            </a:endParaRPr>
          </a:p>
          <a:p>
            <a:pPr marL="180975" indent="-180975" algn="just"/>
            <a:r>
              <a:rPr lang="ja-JP" altLang="en-US" sz="1200" dirty="0">
                <a:latin typeface="メイリオ" panose="020B0604030504040204" pitchFamily="50" charset="-128"/>
                <a:ea typeface="メイリオ" panose="020B0604030504040204" pitchFamily="50" charset="-128"/>
              </a:rPr>
              <a:t>・増減数では現状と比べ、大阪市の中心部は増える一方で、それ以外の地域ではおおむね減少傾向</a:t>
            </a:r>
            <a:endParaRPr lang="en-US" altLang="ja-JP" sz="1200" dirty="0">
              <a:latin typeface="メイリオ" panose="020B0604030504040204" pitchFamily="50" charset="-128"/>
              <a:ea typeface="メイリオ" panose="020B0604030504040204" pitchFamily="50" charset="-128"/>
            </a:endParaRPr>
          </a:p>
          <a:p>
            <a:pPr marL="180975" indent="-180975" algn="just"/>
            <a:endParaRPr lang="en-US" altLang="ja-JP" sz="1200" dirty="0">
              <a:latin typeface="メイリオ" panose="020B0604030504040204" pitchFamily="50" charset="-128"/>
              <a:ea typeface="メイリオ" panose="020B0604030504040204" pitchFamily="50" charset="-128"/>
            </a:endParaRPr>
          </a:p>
        </p:txBody>
      </p:sp>
      <p:grpSp>
        <p:nvGrpSpPr>
          <p:cNvPr id="5" name="グループ化 4">
            <a:extLst>
              <a:ext uri="{FF2B5EF4-FFF2-40B4-BE49-F238E27FC236}">
                <a16:creationId xmlns:a16="http://schemas.microsoft.com/office/drawing/2014/main" id="{07B5352B-4437-41F3-A737-2E5A86446D61}"/>
              </a:ext>
            </a:extLst>
          </p:cNvPr>
          <p:cNvGrpSpPr/>
          <p:nvPr/>
        </p:nvGrpSpPr>
        <p:grpSpPr>
          <a:xfrm>
            <a:off x="4330377" y="1057275"/>
            <a:ext cx="3676650" cy="5272088"/>
            <a:chOff x="4262438" y="1057275"/>
            <a:chExt cx="3676650" cy="5272088"/>
          </a:xfrm>
        </p:grpSpPr>
        <p:pic>
          <p:nvPicPr>
            <p:cNvPr id="2" name="図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62438" y="1057275"/>
              <a:ext cx="3675386" cy="5272088"/>
            </a:xfrm>
            <a:prstGeom prst="rect">
              <a:avLst/>
            </a:prstGeom>
          </p:spPr>
        </p:pic>
        <p:sp>
          <p:nvSpPr>
            <p:cNvPr id="36" name="テキスト ボックス 35">
              <a:extLst>
                <a:ext uri="{FF2B5EF4-FFF2-40B4-BE49-F238E27FC236}">
                  <a16:creationId xmlns:a16="http://schemas.microsoft.com/office/drawing/2014/main" id="{31F2395D-354F-4C63-9004-A29C07C436F9}"/>
                </a:ext>
              </a:extLst>
            </p:cNvPr>
            <p:cNvSpPr txBox="1"/>
            <p:nvPr/>
          </p:nvSpPr>
          <p:spPr>
            <a:xfrm>
              <a:off x="6571088" y="1057275"/>
              <a:ext cx="1368000" cy="252000"/>
            </a:xfrm>
            <a:prstGeom prst="rect">
              <a:avLst/>
            </a:prstGeom>
            <a:solidFill>
              <a:schemeClr val="bg1"/>
            </a:solidFill>
            <a:ln>
              <a:noFill/>
            </a:ln>
          </p:spPr>
          <p:txBody>
            <a:bodyPr wrap="square" lIns="36000" tIns="36000" rIns="36000" bIns="0" anchor="ctr">
              <a:spAutoFit/>
            </a:bodyPr>
            <a:lstStyle/>
            <a:p>
              <a:pPr algn="ctr"/>
              <a:r>
                <a:rPr lang="ja-JP" altLang="en-US" sz="1200" dirty="0">
                  <a:latin typeface="メイリオ" panose="020B0604030504040204" pitchFamily="50" charset="-128"/>
                  <a:ea typeface="メイリオ" panose="020B0604030504040204" pitchFamily="50" charset="-128"/>
                </a:rPr>
                <a:t>人口推計（</a:t>
              </a:r>
              <a:r>
                <a:rPr lang="en-US" altLang="ja-JP" sz="1200" dirty="0">
                  <a:latin typeface="メイリオ" panose="020B0604030504040204" pitchFamily="50" charset="-128"/>
                  <a:ea typeface="メイリオ" panose="020B0604030504040204" pitchFamily="50" charset="-128"/>
                </a:rPr>
                <a:t>R32</a:t>
              </a:r>
              <a:r>
                <a:rPr lang="ja-JP" altLang="en-US" sz="1200" dirty="0">
                  <a:latin typeface="メイリオ" panose="020B0604030504040204" pitchFamily="50" charset="-128"/>
                  <a:ea typeface="メイリオ" panose="020B0604030504040204" pitchFamily="50" charset="-128"/>
                </a:rPr>
                <a:t>）</a:t>
              </a:r>
              <a:endParaRPr lang="en-US" altLang="ja-JP" sz="1200" dirty="0">
                <a:latin typeface="メイリオ" panose="020B0604030504040204" pitchFamily="50" charset="-128"/>
                <a:ea typeface="メイリオ" panose="020B0604030504040204" pitchFamily="50" charset="-128"/>
              </a:endParaRPr>
            </a:p>
          </p:txBody>
        </p:sp>
      </p:grpSp>
      <p:sp>
        <p:nvSpPr>
          <p:cNvPr id="21" name="テキスト ボックス 20">
            <a:extLst>
              <a:ext uri="{FF2B5EF4-FFF2-40B4-BE49-F238E27FC236}">
                <a16:creationId xmlns:a16="http://schemas.microsoft.com/office/drawing/2014/main" id="{F29D3BE0-031E-4E72-925D-5A73C422C441}"/>
              </a:ext>
            </a:extLst>
          </p:cNvPr>
          <p:cNvSpPr txBox="1"/>
          <p:nvPr/>
        </p:nvSpPr>
        <p:spPr>
          <a:xfrm>
            <a:off x="154597" y="3112523"/>
            <a:ext cx="2863866" cy="288147"/>
          </a:xfrm>
          <a:prstGeom prst="rect">
            <a:avLst/>
          </a:prstGeom>
          <a:noFill/>
        </p:spPr>
        <p:txBody>
          <a:bodyPr wrap="square" tIns="72000" bIns="0">
            <a:spAutoFit/>
          </a:bodyPr>
          <a:lstStyle/>
          <a:p>
            <a:pPr algn="just"/>
            <a:r>
              <a:rPr lang="ja-JP" altLang="en-US" sz="1400" dirty="0">
                <a:latin typeface="メイリオ" panose="020B0604030504040204" pitchFamily="50" charset="-128"/>
                <a:ea typeface="メイリオ" panose="020B0604030504040204" pitchFamily="50" charset="-128"/>
              </a:rPr>
              <a:t>● 人口総数、増減数</a:t>
            </a:r>
            <a:endParaRPr lang="en-US" altLang="ja-JP" sz="1400" dirty="0">
              <a:latin typeface="メイリオ" panose="020B0604030504040204" pitchFamily="50" charset="-128"/>
              <a:ea typeface="メイリオ" panose="020B0604030504040204" pitchFamily="50" charset="-128"/>
            </a:endParaRPr>
          </a:p>
        </p:txBody>
      </p:sp>
      <p:sp>
        <p:nvSpPr>
          <p:cNvPr id="34" name="テキスト ボックス 33">
            <a:extLst>
              <a:ext uri="{FF2B5EF4-FFF2-40B4-BE49-F238E27FC236}">
                <a16:creationId xmlns:a16="http://schemas.microsoft.com/office/drawing/2014/main" id="{D754E018-DE4A-4AB1-978E-44C877B88BBB}"/>
              </a:ext>
            </a:extLst>
          </p:cNvPr>
          <p:cNvSpPr txBox="1"/>
          <p:nvPr/>
        </p:nvSpPr>
        <p:spPr>
          <a:xfrm>
            <a:off x="1182335" y="6427177"/>
            <a:ext cx="10872984" cy="395869"/>
          </a:xfrm>
          <a:prstGeom prst="rect">
            <a:avLst/>
          </a:prstGeom>
          <a:noFill/>
        </p:spPr>
        <p:txBody>
          <a:bodyPr wrap="square" tIns="72000" bIns="0">
            <a:spAutoFit/>
          </a:bodyPr>
          <a:lstStyle/>
          <a:p>
            <a:pPr algn="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H27</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年国勢調査を基とした国土交通省国土政策局のメッシュデータ</a:t>
            </a:r>
          </a:p>
          <a:p>
            <a:pPr algn="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R2</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年国勢調査を基とした</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R32</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年の数値は未公表）</a:t>
            </a:r>
          </a:p>
        </p:txBody>
      </p:sp>
      <p:sp>
        <p:nvSpPr>
          <p:cNvPr id="15" name="Text Box 2">
            <a:extLst>
              <a:ext uri="{FF2B5EF4-FFF2-40B4-BE49-F238E27FC236}">
                <a16:creationId xmlns:a16="http://schemas.microsoft.com/office/drawing/2014/main" id="{15E70F12-849F-444E-B527-41478177E890}"/>
              </a:ext>
            </a:extLst>
          </p:cNvPr>
          <p:cNvSpPr txBox="1">
            <a:spLocks noChangeArrowheads="1"/>
          </p:cNvSpPr>
          <p:nvPr/>
        </p:nvSpPr>
        <p:spPr bwMode="auto">
          <a:xfrm>
            <a:off x="10003722" y="6479485"/>
            <a:ext cx="2133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r" eaLnBrk="1" hangingPunct="1">
              <a:buClrTx/>
              <a:buFontTx/>
              <a:buNone/>
            </a:pPr>
            <a:fld id="{CD1E3EF9-C8F1-45E4-AD9D-B4C5D7756A5D}" type="slidenum">
              <a:rPr lang="en-US" altLang="ja-JP" sz="1200">
                <a:solidFill>
                  <a:schemeClr val="tx1"/>
                </a:solidFill>
                <a:latin typeface="UD デジタル 教科書体 NP-R" panose="02020400000000000000" pitchFamily="18" charset="-128"/>
                <a:ea typeface="UD デジタル 教科書体 NP-R" panose="02020400000000000000" pitchFamily="18" charset="-128"/>
              </a:rPr>
              <a:pPr algn="r" eaLnBrk="1" hangingPunct="1">
                <a:buClrTx/>
                <a:buFontTx/>
                <a:buNone/>
              </a:pPr>
              <a:t>6</a:t>
            </a:fld>
            <a:endParaRPr lang="en-US" altLang="ja-JP" sz="1200" dirty="0">
              <a:solidFill>
                <a:schemeClr val="tx1"/>
              </a:solidFill>
              <a:latin typeface="UD デジタル 教科書体 NP-R" panose="02020400000000000000" pitchFamily="18" charset="-128"/>
              <a:ea typeface="UD デジタル 教科書体 NP-R" panose="02020400000000000000" pitchFamily="18" charset="-128"/>
            </a:endParaRPr>
          </a:p>
        </p:txBody>
      </p:sp>
      <p:sp>
        <p:nvSpPr>
          <p:cNvPr id="19" name="正方形/長方形 18">
            <a:extLst>
              <a:ext uri="{FF2B5EF4-FFF2-40B4-BE49-F238E27FC236}">
                <a16:creationId xmlns:a16="http://schemas.microsoft.com/office/drawing/2014/main" id="{5FA7FFAE-07BF-4D22-818E-E356E1ACCB2C}"/>
              </a:ext>
            </a:extLst>
          </p:cNvPr>
          <p:cNvSpPr>
            <a:spLocks/>
          </p:cNvSpPr>
          <p:nvPr/>
        </p:nvSpPr>
        <p:spPr>
          <a:xfrm>
            <a:off x="-1200" y="3921"/>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a:spcBef>
                <a:spcPct val="0"/>
              </a:spcBef>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１</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３　大阪府の人口推計による増減（地域別）</a:t>
            </a:r>
          </a:p>
        </p:txBody>
      </p:sp>
      <p:sp>
        <p:nvSpPr>
          <p:cNvPr id="20" name="テキスト ボックス 19">
            <a:extLst>
              <a:ext uri="{FF2B5EF4-FFF2-40B4-BE49-F238E27FC236}">
                <a16:creationId xmlns:a16="http://schemas.microsoft.com/office/drawing/2014/main" id="{C42618C4-2844-4577-B9A2-41E28EBF9774}"/>
              </a:ext>
            </a:extLst>
          </p:cNvPr>
          <p:cNvSpPr txBox="1"/>
          <p:nvPr/>
        </p:nvSpPr>
        <p:spPr>
          <a:xfrm>
            <a:off x="10059584" y="123891"/>
            <a:ext cx="1792940" cy="257369"/>
          </a:xfrm>
          <a:prstGeom prst="rect">
            <a:avLst/>
          </a:prstGeom>
          <a:noFill/>
          <a:ln>
            <a:solidFill>
              <a:schemeClr val="tx1"/>
            </a:solidFill>
            <a:prstDash val="sysDash"/>
          </a:ln>
        </p:spPr>
        <p:txBody>
          <a:bodyPr wrap="square" tIns="72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再掲</a:t>
            </a:r>
            <a:endParaRPr lang="ja-JP" altLang="en-US" sz="1200" dirty="0">
              <a:latin typeface="メイリオ" panose="020B0604030504040204" pitchFamily="50" charset="-128"/>
              <a:ea typeface="メイリオ" panose="020B0604030504040204" pitchFamily="50" charset="-128"/>
            </a:endParaRPr>
          </a:p>
        </p:txBody>
      </p:sp>
      <p:pic>
        <p:nvPicPr>
          <p:cNvPr id="4" name="図 3">
            <a:extLst>
              <a:ext uri="{FF2B5EF4-FFF2-40B4-BE49-F238E27FC236}">
                <a16:creationId xmlns:a16="http://schemas.microsoft.com/office/drawing/2014/main" id="{A81F2104-92BA-4143-A656-06AC057C70F3}"/>
              </a:ext>
            </a:extLst>
          </p:cNvPr>
          <p:cNvPicPr>
            <a:picLocks noChangeAspect="1"/>
          </p:cNvPicPr>
          <p:nvPr/>
        </p:nvPicPr>
        <p:blipFill>
          <a:blip r:embed="rId4"/>
          <a:stretch>
            <a:fillRect/>
          </a:stretch>
        </p:blipFill>
        <p:spPr>
          <a:xfrm>
            <a:off x="628103" y="3400670"/>
            <a:ext cx="3218967" cy="2865368"/>
          </a:xfrm>
          <a:prstGeom prst="rect">
            <a:avLst/>
          </a:prstGeom>
        </p:spPr>
      </p:pic>
      <p:grpSp>
        <p:nvGrpSpPr>
          <p:cNvPr id="16" name="グループ化 15">
            <a:extLst>
              <a:ext uri="{FF2B5EF4-FFF2-40B4-BE49-F238E27FC236}">
                <a16:creationId xmlns:a16="http://schemas.microsoft.com/office/drawing/2014/main" id="{95FD2401-CFCE-4767-AD5E-BAED1A31E1EB}"/>
              </a:ext>
            </a:extLst>
          </p:cNvPr>
          <p:cNvGrpSpPr/>
          <p:nvPr/>
        </p:nvGrpSpPr>
        <p:grpSpPr>
          <a:xfrm>
            <a:off x="8378669" y="1050608"/>
            <a:ext cx="3676650" cy="5291138"/>
            <a:chOff x="8267700" y="1050608"/>
            <a:chExt cx="3676650" cy="5291138"/>
          </a:xfrm>
        </p:grpSpPr>
        <p:pic>
          <p:nvPicPr>
            <p:cNvPr id="17" name="図 16">
              <a:extLst>
                <a:ext uri="{FF2B5EF4-FFF2-40B4-BE49-F238E27FC236}">
                  <a16:creationId xmlns:a16="http://schemas.microsoft.com/office/drawing/2014/main" id="{6940A3B3-DB60-41AA-A027-13422E7D1DA5}"/>
                </a:ext>
              </a:extLst>
            </p:cNvPr>
            <p:cNvPicPr>
              <a:picLocks noChangeAspect="1"/>
            </p:cNvPicPr>
            <p:nvPr/>
          </p:nvPicPr>
          <p:blipFill rotWithShape="1">
            <a:blip r:embed="rId5"/>
            <a:srcRect l="927" t="426" r="705" b="516"/>
            <a:stretch/>
          </p:blipFill>
          <p:spPr>
            <a:xfrm>
              <a:off x="8267700" y="1050608"/>
              <a:ext cx="3676650" cy="5291138"/>
            </a:xfrm>
            <a:prstGeom prst="rect">
              <a:avLst/>
            </a:prstGeom>
          </p:spPr>
        </p:pic>
        <p:sp>
          <p:nvSpPr>
            <p:cNvPr id="18" name="テキスト ボックス 17">
              <a:extLst>
                <a:ext uri="{FF2B5EF4-FFF2-40B4-BE49-F238E27FC236}">
                  <a16:creationId xmlns:a16="http://schemas.microsoft.com/office/drawing/2014/main" id="{03E4A9AA-C7E2-4FB5-A1A5-E2024B491427}"/>
                </a:ext>
              </a:extLst>
            </p:cNvPr>
            <p:cNvSpPr txBox="1"/>
            <p:nvPr/>
          </p:nvSpPr>
          <p:spPr>
            <a:xfrm>
              <a:off x="10432350" y="1050608"/>
              <a:ext cx="1512000" cy="252000"/>
            </a:xfrm>
            <a:prstGeom prst="rect">
              <a:avLst/>
            </a:prstGeom>
            <a:solidFill>
              <a:schemeClr val="bg1"/>
            </a:solidFill>
            <a:ln>
              <a:noFill/>
            </a:ln>
          </p:spPr>
          <p:txBody>
            <a:bodyPr wrap="square" lIns="36000" tIns="36000" rIns="36000" bIns="0" anchor="ctr">
              <a:spAutoFit/>
            </a:bodyPr>
            <a:lstStyle>
              <a:defPPr>
                <a:defRPr lang="ja-JP"/>
              </a:defPPr>
              <a:lvl1pPr algn="r">
                <a:defRPr sz="1400">
                  <a:latin typeface="メイリオ" panose="020B0604030504040204" pitchFamily="50" charset="-128"/>
                  <a:ea typeface="メイリオ" panose="020B0604030504040204" pitchFamily="50" charset="-128"/>
                </a:defRPr>
              </a:lvl1pPr>
            </a:lstStyle>
            <a:p>
              <a:pPr algn="ctr"/>
              <a:r>
                <a:rPr lang="ja-JP" altLang="en-US" sz="1200" dirty="0"/>
                <a:t>増減数（</a:t>
              </a:r>
              <a:r>
                <a:rPr lang="en-US" altLang="ja-JP" sz="1200" dirty="0"/>
                <a:t>H27-R32</a:t>
              </a:r>
              <a:r>
                <a:rPr lang="ja-JP" altLang="en-US" sz="1200" dirty="0"/>
                <a:t>）</a:t>
              </a:r>
              <a:endParaRPr lang="en-US" altLang="ja-JP" sz="1200" dirty="0"/>
            </a:p>
          </p:txBody>
        </p:sp>
      </p:grpSp>
    </p:spTree>
    <p:extLst>
      <p:ext uri="{BB962C8B-B14F-4D97-AF65-F5344CB8AC3E}">
        <p14:creationId xmlns:p14="http://schemas.microsoft.com/office/powerpoint/2010/main" val="563971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C406E243-DFC3-401F-80C9-EA9DF8C62E6A}"/>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１</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４　大阪府の世帯推移（将来推計）</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4" name="テキスト ボックス 3"/>
          <p:cNvSpPr txBox="1"/>
          <p:nvPr/>
        </p:nvSpPr>
        <p:spPr>
          <a:xfrm>
            <a:off x="360000" y="720000"/>
            <a:ext cx="11520000" cy="432000"/>
          </a:xfrm>
          <a:prstGeom prst="rect">
            <a:avLst/>
          </a:prstGeom>
          <a:noFill/>
          <a:ln>
            <a:solidFill>
              <a:schemeClr val="tx1"/>
            </a:solidFill>
          </a:ln>
        </p:spPr>
        <p:txBody>
          <a:bodyPr wrap="square" rtlCol="0">
            <a:spAutoFit/>
          </a:bodyPr>
          <a:lstStyle/>
          <a:p>
            <a:pPr marL="354013" indent="-354013"/>
            <a:r>
              <a:rPr lang="ja-JP" altLang="en-US" dirty="0">
                <a:latin typeface="Meiryo UI" panose="020B0604030504040204" pitchFamily="50" charset="-128"/>
                <a:ea typeface="Meiryo UI" panose="020B0604030504040204" pitchFamily="50" charset="-128"/>
                <a:cs typeface="Meiryo UI" panose="020B0604030504040204" pitchFamily="50" charset="-128"/>
              </a:rPr>
              <a:t>・</a:t>
            </a:r>
            <a:r>
              <a:rPr lang="en-US" altLang="ja-JP"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a:latin typeface="Meiryo UI" panose="020B0604030504040204" pitchFamily="50" charset="-128"/>
                <a:ea typeface="Meiryo UI" panose="020B0604030504040204" pitchFamily="50" charset="-128"/>
                <a:cs typeface="Meiryo UI" panose="020B0604030504040204" pitchFamily="50" charset="-128"/>
              </a:rPr>
              <a:t>国立社会保障人口問題研究所の推計によると、令和</a:t>
            </a:r>
            <a:r>
              <a:rPr lang="en-US" altLang="ja-JP" dirty="0">
                <a:latin typeface="Meiryo UI" panose="020B0604030504040204" pitchFamily="50" charset="-128"/>
                <a:ea typeface="Meiryo UI" panose="020B0604030504040204" pitchFamily="50" charset="-128"/>
                <a:cs typeface="Meiryo UI" panose="020B0604030504040204" pitchFamily="50" charset="-128"/>
              </a:rPr>
              <a:t>32</a:t>
            </a:r>
            <a:r>
              <a:rPr lang="ja-JP" altLang="en-US" dirty="0">
                <a:latin typeface="Meiryo UI" panose="020B0604030504040204" pitchFamily="50" charset="-128"/>
                <a:ea typeface="Meiryo UI" panose="020B0604030504040204" pitchFamily="50" charset="-128"/>
                <a:cs typeface="Meiryo UI" panose="020B0604030504040204" pitchFamily="50" charset="-128"/>
              </a:rPr>
              <a:t>年（</a:t>
            </a:r>
            <a:r>
              <a:rPr lang="en-US" altLang="ja-JP" dirty="0">
                <a:latin typeface="Meiryo UI" panose="020B0604030504040204" pitchFamily="50" charset="-128"/>
                <a:ea typeface="Meiryo UI" panose="020B0604030504040204" pitchFamily="50" charset="-128"/>
                <a:cs typeface="Meiryo UI" panose="020B0604030504040204" pitchFamily="50" charset="-128"/>
              </a:rPr>
              <a:t>2050</a:t>
            </a:r>
            <a:r>
              <a:rPr lang="ja-JP" altLang="en-US" dirty="0">
                <a:latin typeface="Meiryo UI" panose="020B0604030504040204" pitchFamily="50" charset="-128"/>
                <a:ea typeface="Meiryo UI" panose="020B0604030504040204" pitchFamily="50" charset="-128"/>
                <a:cs typeface="Meiryo UI" panose="020B0604030504040204" pitchFamily="50" charset="-128"/>
              </a:rPr>
              <a:t>年）の世帯数は約</a:t>
            </a:r>
            <a:r>
              <a:rPr lang="en-US" altLang="ja-JP" dirty="0">
                <a:latin typeface="Meiryo UI" panose="020B0604030504040204" pitchFamily="50" charset="-128"/>
                <a:ea typeface="Meiryo UI" panose="020B0604030504040204" pitchFamily="50" charset="-128"/>
                <a:cs typeface="Meiryo UI" panose="020B0604030504040204" pitchFamily="50" charset="-128"/>
              </a:rPr>
              <a:t>377</a:t>
            </a:r>
            <a:r>
              <a:rPr lang="ja-JP" altLang="en-US" dirty="0">
                <a:latin typeface="Meiryo UI" panose="020B0604030504040204" pitchFamily="50" charset="-128"/>
                <a:ea typeface="Meiryo UI" panose="020B0604030504040204" pitchFamily="50" charset="-128"/>
                <a:cs typeface="Meiryo UI" panose="020B0604030504040204" pitchFamily="50" charset="-128"/>
              </a:rPr>
              <a:t>万世帯と見込まれる。</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6">
            <a:extLst>
              <a:ext uri="{FF2B5EF4-FFF2-40B4-BE49-F238E27FC236}">
                <a16:creationId xmlns:a16="http://schemas.microsoft.com/office/drawing/2014/main" id="{E6649160-DAB4-45FD-81BC-42DCB1EE3329}"/>
              </a:ext>
            </a:extLst>
          </p:cNvPr>
          <p:cNvSpPr txBox="1"/>
          <p:nvPr/>
        </p:nvSpPr>
        <p:spPr>
          <a:xfrm>
            <a:off x="6391175" y="6348640"/>
            <a:ext cx="5488825" cy="415498"/>
          </a:xfrm>
          <a:prstGeom prst="rect">
            <a:avLst/>
          </a:prstGeom>
          <a:noFill/>
        </p:spPr>
        <p:txBody>
          <a:bodyPr wrap="square" rtlCol="0">
            <a:spAutoFit/>
          </a:bodyPr>
          <a:lstStyle/>
          <a:p>
            <a:pPr marL="298450" fontAlgn="base">
              <a:spcAft>
                <a:spcPct val="0"/>
              </a:spcAft>
            </a:pP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年以前：「国勢調査」（総務省統計局）</a:t>
            </a:r>
            <a:endPar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r" fontAlgn="base">
              <a:spcAft>
                <a:spcPct val="0"/>
              </a:spcAft>
            </a:pP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年以降：「地域別将来推計」（国立社会保障・人口問題研究所）を基に大阪府作成</a:t>
            </a:r>
          </a:p>
        </p:txBody>
      </p:sp>
      <p:sp>
        <p:nvSpPr>
          <p:cNvPr id="10" name="スライド番号プレースホルダー 1">
            <a:extLst>
              <a:ext uri="{FF2B5EF4-FFF2-40B4-BE49-F238E27FC236}">
                <a16:creationId xmlns:a16="http://schemas.microsoft.com/office/drawing/2014/main" id="{05C2E182-EC58-457F-9D82-48078168E27B}"/>
              </a:ext>
            </a:extLst>
          </p:cNvPr>
          <p:cNvSpPr>
            <a:spLocks noGrp="1"/>
          </p:cNvSpPr>
          <p:nvPr>
            <p:ph type="sldNum" sz="quarter" idx="12"/>
          </p:nvPr>
        </p:nvSpPr>
        <p:spPr>
          <a:xfrm>
            <a:off x="9421015" y="6487200"/>
            <a:ext cx="2743200" cy="365125"/>
          </a:xfrm>
        </p:spPr>
        <p:txBody>
          <a:bodyPr/>
          <a:lstStyle/>
          <a:p>
            <a:pPr>
              <a:defRPr/>
            </a:pPr>
            <a:fld id="{4C4AE124-F07C-4949-85EC-055B3F0DE189}" type="slidenum">
              <a:rPr lang="en-US" altLang="ja-JP" smtClean="0"/>
              <a:pPr>
                <a:defRPr/>
              </a:pPr>
              <a:t>7</a:t>
            </a:fld>
            <a:endParaRPr lang="en-US" altLang="ja-JP" dirty="0"/>
          </a:p>
        </p:txBody>
      </p:sp>
      <p:sp>
        <p:nvSpPr>
          <p:cNvPr id="2" name="正方形/長方形 1">
            <a:extLst>
              <a:ext uri="{FF2B5EF4-FFF2-40B4-BE49-F238E27FC236}">
                <a16:creationId xmlns:a16="http://schemas.microsoft.com/office/drawing/2014/main" id="{B5C88A2F-039A-17FE-5340-9B3C0A35532E}"/>
              </a:ext>
            </a:extLst>
          </p:cNvPr>
          <p:cNvSpPr/>
          <p:nvPr/>
        </p:nvSpPr>
        <p:spPr>
          <a:xfrm>
            <a:off x="9526091" y="2769112"/>
            <a:ext cx="462337" cy="24658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5EFE7AD1-ED5A-4BF7-AA23-D7786EEF32D1}"/>
              </a:ext>
            </a:extLst>
          </p:cNvPr>
          <p:cNvSpPr txBox="1"/>
          <p:nvPr/>
        </p:nvSpPr>
        <p:spPr>
          <a:xfrm>
            <a:off x="10060784" y="120632"/>
            <a:ext cx="1792940" cy="257369"/>
          </a:xfrm>
          <a:prstGeom prst="rect">
            <a:avLst/>
          </a:prstGeom>
          <a:noFill/>
          <a:ln>
            <a:solidFill>
              <a:schemeClr val="tx1"/>
            </a:solidFill>
            <a:prstDash val="sysDash"/>
          </a:ln>
        </p:spPr>
        <p:txBody>
          <a:bodyPr wrap="square" tIns="72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再掲</a:t>
            </a:r>
            <a:endParaRPr lang="ja-JP" altLang="en-US" sz="1200" dirty="0">
              <a:latin typeface="メイリオ" panose="020B0604030504040204" pitchFamily="50" charset="-128"/>
              <a:ea typeface="メイリオ" panose="020B0604030504040204" pitchFamily="50" charset="-128"/>
            </a:endParaRPr>
          </a:p>
        </p:txBody>
      </p:sp>
      <p:pic>
        <p:nvPicPr>
          <p:cNvPr id="3" name="図 2">
            <a:extLst>
              <a:ext uri="{FF2B5EF4-FFF2-40B4-BE49-F238E27FC236}">
                <a16:creationId xmlns:a16="http://schemas.microsoft.com/office/drawing/2014/main" id="{22FA72B5-F0CA-4A99-AC80-04E2AAB56BC8}"/>
              </a:ext>
            </a:extLst>
          </p:cNvPr>
          <p:cNvPicPr>
            <a:picLocks noChangeAspect="1"/>
          </p:cNvPicPr>
          <p:nvPr/>
        </p:nvPicPr>
        <p:blipFill>
          <a:blip r:embed="rId3"/>
          <a:stretch>
            <a:fillRect/>
          </a:stretch>
        </p:blipFill>
        <p:spPr>
          <a:xfrm>
            <a:off x="1087497" y="1483417"/>
            <a:ext cx="8900931" cy="4602879"/>
          </a:xfrm>
          <a:prstGeom prst="rect">
            <a:avLst/>
          </a:prstGeom>
        </p:spPr>
      </p:pic>
    </p:spTree>
    <p:extLst>
      <p:ext uri="{BB962C8B-B14F-4D97-AF65-F5344CB8AC3E}">
        <p14:creationId xmlns:p14="http://schemas.microsoft.com/office/powerpoint/2010/main" val="496255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14E0C866-DBB8-4178-9766-95BC77507E44}"/>
              </a:ext>
            </a:extLst>
          </p:cNvPr>
          <p:cNvGrpSpPr/>
          <p:nvPr/>
        </p:nvGrpSpPr>
        <p:grpSpPr>
          <a:xfrm>
            <a:off x="8286750" y="980121"/>
            <a:ext cx="3819525" cy="5382579"/>
            <a:chOff x="8286750" y="980121"/>
            <a:chExt cx="3819525" cy="5382579"/>
          </a:xfrm>
        </p:grpSpPr>
        <p:pic>
          <p:nvPicPr>
            <p:cNvPr id="31" name="図 30">
              <a:extLst>
                <a:ext uri="{FF2B5EF4-FFF2-40B4-BE49-F238E27FC236}">
                  <a16:creationId xmlns:a16="http://schemas.microsoft.com/office/drawing/2014/main" id="{4BC946DF-979E-4F0D-A917-8FDB212E546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8296275" y="990600"/>
              <a:ext cx="3810000" cy="5345794"/>
            </a:xfrm>
            <a:prstGeom prst="rect">
              <a:avLst/>
            </a:prstGeom>
            <a:ln>
              <a:noFill/>
            </a:ln>
            <a:extLst>
              <a:ext uri="{53640926-AAD7-44D8-BBD7-CCE9431645EC}">
                <a14:shadowObscured xmlns:a14="http://schemas.microsoft.com/office/drawing/2010/main"/>
              </a:ext>
            </a:extLst>
          </p:spPr>
        </p:pic>
        <p:pic>
          <p:nvPicPr>
            <p:cNvPr id="41" name="図 40">
              <a:extLst>
                <a:ext uri="{FF2B5EF4-FFF2-40B4-BE49-F238E27FC236}">
                  <a16:creationId xmlns:a16="http://schemas.microsoft.com/office/drawing/2014/main" id="{D61AF7BD-9BDF-4AC4-8D21-7DB8D59EC3D2}"/>
                </a:ext>
              </a:extLst>
            </p:cNvPr>
            <p:cNvPicPr>
              <a:picLocks/>
            </p:cNvPicPr>
            <p:nvPr/>
          </p:nvPicPr>
          <p:blipFill rotWithShape="1">
            <a:blip r:embed="rId4" cstate="screen">
              <a:extLst>
                <a:ext uri="{28A0092B-C50C-407E-A947-70E740481C1C}">
                  <a14:useLocalDpi xmlns:a14="http://schemas.microsoft.com/office/drawing/2010/main"/>
                </a:ext>
              </a:extLst>
            </a:blip>
            <a:srcRect/>
            <a:stretch/>
          </p:blipFill>
          <p:spPr>
            <a:xfrm>
              <a:off x="8286750" y="980121"/>
              <a:ext cx="3796070" cy="5382579"/>
            </a:xfrm>
            <a:prstGeom prst="rect">
              <a:avLst/>
            </a:prstGeom>
          </p:spPr>
        </p:pic>
        <p:sp>
          <p:nvSpPr>
            <p:cNvPr id="37" name="テキスト ボックス 36">
              <a:extLst>
                <a:ext uri="{FF2B5EF4-FFF2-40B4-BE49-F238E27FC236}">
                  <a16:creationId xmlns:a16="http://schemas.microsoft.com/office/drawing/2014/main" id="{EF4B54E4-860B-4021-9B52-655EE505A000}"/>
                </a:ext>
              </a:extLst>
            </p:cNvPr>
            <p:cNvSpPr txBox="1"/>
            <p:nvPr/>
          </p:nvSpPr>
          <p:spPr>
            <a:xfrm>
              <a:off x="10543319" y="1066099"/>
              <a:ext cx="1512000" cy="221018"/>
            </a:xfrm>
            <a:prstGeom prst="rect">
              <a:avLst/>
            </a:prstGeom>
            <a:solidFill>
              <a:schemeClr val="bg1"/>
            </a:solidFill>
            <a:ln>
              <a:noFill/>
            </a:ln>
          </p:spPr>
          <p:txBody>
            <a:bodyPr wrap="square" lIns="36000" tIns="36000" rIns="36000" bIns="0" anchor="ctr">
              <a:spAutoFit/>
            </a:bodyPr>
            <a:lstStyle>
              <a:defPPr>
                <a:defRPr lang="ja-JP"/>
              </a:defPPr>
              <a:lvl1pPr algn="r">
                <a:defRPr sz="1400">
                  <a:latin typeface="メイリオ" panose="020B0604030504040204" pitchFamily="50" charset="-128"/>
                  <a:ea typeface="メイリオ" panose="020B0604030504040204" pitchFamily="50" charset="-128"/>
                </a:defRPr>
              </a:lvl1pPr>
            </a:lstStyle>
            <a:p>
              <a:pPr algn="l"/>
              <a:r>
                <a:rPr lang="ja-JP" altLang="en-US" sz="1200" dirty="0"/>
                <a:t>増減数（</a:t>
              </a:r>
              <a:r>
                <a:rPr lang="en-US" altLang="ja-JP" sz="1200" dirty="0"/>
                <a:t>H27-R2</a:t>
              </a:r>
              <a:r>
                <a:rPr lang="ja-JP" altLang="en-US" sz="1200" dirty="0"/>
                <a:t>）</a:t>
              </a:r>
              <a:endParaRPr lang="en-US" altLang="ja-JP" sz="1200" dirty="0"/>
            </a:p>
          </p:txBody>
        </p:sp>
      </p:grpSp>
      <p:grpSp>
        <p:nvGrpSpPr>
          <p:cNvPr id="10" name="グループ化 9">
            <a:extLst>
              <a:ext uri="{FF2B5EF4-FFF2-40B4-BE49-F238E27FC236}">
                <a16:creationId xmlns:a16="http://schemas.microsoft.com/office/drawing/2014/main" id="{BC3260B5-A6D2-464F-8135-AB54FDF16A44}"/>
              </a:ext>
            </a:extLst>
          </p:cNvPr>
          <p:cNvGrpSpPr/>
          <p:nvPr/>
        </p:nvGrpSpPr>
        <p:grpSpPr>
          <a:xfrm>
            <a:off x="4210049" y="1008697"/>
            <a:ext cx="3831611" cy="5373054"/>
            <a:chOff x="4210049" y="1008697"/>
            <a:chExt cx="3831611" cy="5373054"/>
          </a:xfrm>
        </p:grpSpPr>
        <p:pic>
          <p:nvPicPr>
            <p:cNvPr id="18" name="図 17">
              <a:extLst>
                <a:ext uri="{FF2B5EF4-FFF2-40B4-BE49-F238E27FC236}">
                  <a16:creationId xmlns:a16="http://schemas.microsoft.com/office/drawing/2014/main" id="{4211A0D1-45AA-4C4E-A538-7D6A6A139FA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4235998" y="1049721"/>
              <a:ext cx="3772365" cy="5332029"/>
            </a:xfrm>
            <a:prstGeom prst="rect">
              <a:avLst/>
            </a:prstGeom>
            <a:ln>
              <a:noFill/>
            </a:ln>
            <a:extLst>
              <a:ext uri="{53640926-AAD7-44D8-BBD7-CCE9431645EC}">
                <a14:shadowObscured xmlns:a14="http://schemas.microsoft.com/office/drawing/2010/main"/>
              </a:ext>
            </a:extLst>
          </p:spPr>
        </p:pic>
        <p:pic>
          <p:nvPicPr>
            <p:cNvPr id="40" name="図 39">
              <a:extLst>
                <a:ext uri="{FF2B5EF4-FFF2-40B4-BE49-F238E27FC236}">
                  <a16:creationId xmlns:a16="http://schemas.microsoft.com/office/drawing/2014/main" id="{A27EF0C1-95E1-405C-85AA-628B2E200DE7}"/>
                </a:ext>
              </a:extLst>
            </p:cNvPr>
            <p:cNvPicPr>
              <a:picLocks/>
            </p:cNvPicPr>
            <p:nvPr/>
          </p:nvPicPr>
          <p:blipFill rotWithShape="1">
            <a:blip r:embed="rId6" cstate="screen">
              <a:extLst>
                <a:ext uri="{28A0092B-C50C-407E-A947-70E740481C1C}">
                  <a14:useLocalDpi xmlns:a14="http://schemas.microsoft.com/office/drawing/2010/main"/>
                </a:ext>
              </a:extLst>
            </a:blip>
            <a:srcRect/>
            <a:stretch/>
          </p:blipFill>
          <p:spPr>
            <a:xfrm>
              <a:off x="4210049" y="1008697"/>
              <a:ext cx="3831611" cy="5373054"/>
            </a:xfrm>
            <a:prstGeom prst="rect">
              <a:avLst/>
            </a:prstGeom>
          </p:spPr>
        </p:pic>
        <p:sp>
          <p:nvSpPr>
            <p:cNvPr id="38" name="テキスト ボックス 37">
              <a:extLst>
                <a:ext uri="{FF2B5EF4-FFF2-40B4-BE49-F238E27FC236}">
                  <a16:creationId xmlns:a16="http://schemas.microsoft.com/office/drawing/2014/main" id="{CC95C5EC-2EEC-4B98-A743-8F8749329FCF}"/>
                </a:ext>
              </a:extLst>
            </p:cNvPr>
            <p:cNvSpPr txBox="1"/>
            <p:nvPr/>
          </p:nvSpPr>
          <p:spPr>
            <a:xfrm>
              <a:off x="6639027" y="1072767"/>
              <a:ext cx="1368000" cy="221018"/>
            </a:xfrm>
            <a:prstGeom prst="rect">
              <a:avLst/>
            </a:prstGeom>
            <a:solidFill>
              <a:schemeClr val="bg1"/>
            </a:solidFill>
            <a:ln>
              <a:noFill/>
            </a:ln>
          </p:spPr>
          <p:txBody>
            <a:bodyPr wrap="square" lIns="36000" tIns="36000" rIns="36000" bIns="0" anchor="ctr">
              <a:spAutoFit/>
            </a:bodyPr>
            <a:lstStyle/>
            <a:p>
              <a:r>
                <a:rPr lang="ja-JP" altLang="en-US" sz="1200" dirty="0">
                  <a:latin typeface="メイリオ" panose="020B0604030504040204" pitchFamily="50" charset="-128"/>
                  <a:ea typeface="メイリオ" panose="020B0604030504040204" pitchFamily="50" charset="-128"/>
                </a:rPr>
                <a:t>世帯総数（</a:t>
              </a:r>
              <a:r>
                <a:rPr lang="en-US" altLang="ja-JP" sz="1200" dirty="0">
                  <a:latin typeface="メイリオ" panose="020B0604030504040204" pitchFamily="50" charset="-128"/>
                  <a:ea typeface="メイリオ" panose="020B0604030504040204" pitchFamily="50" charset="-128"/>
                </a:rPr>
                <a:t>R2</a:t>
              </a:r>
              <a:r>
                <a:rPr lang="ja-JP" altLang="en-US" sz="1200" dirty="0">
                  <a:latin typeface="メイリオ" panose="020B0604030504040204" pitchFamily="50" charset="-128"/>
                  <a:ea typeface="メイリオ" panose="020B0604030504040204" pitchFamily="50" charset="-128"/>
                </a:rPr>
                <a:t>）</a:t>
              </a:r>
              <a:endParaRPr lang="en-US" altLang="ja-JP" sz="1200" dirty="0">
                <a:latin typeface="メイリオ" panose="020B0604030504040204" pitchFamily="50" charset="-128"/>
                <a:ea typeface="メイリオ" panose="020B0604030504040204" pitchFamily="50" charset="-128"/>
              </a:endParaRPr>
            </a:p>
          </p:txBody>
        </p:sp>
      </p:grpSp>
      <p:sp>
        <p:nvSpPr>
          <p:cNvPr id="30" name="テキスト ボックス 29">
            <a:extLst>
              <a:ext uri="{FF2B5EF4-FFF2-40B4-BE49-F238E27FC236}">
                <a16:creationId xmlns:a16="http://schemas.microsoft.com/office/drawing/2014/main" id="{81EB8B2A-80D3-3449-1A17-914C974C0414}"/>
              </a:ext>
            </a:extLst>
          </p:cNvPr>
          <p:cNvSpPr txBox="1"/>
          <p:nvPr/>
        </p:nvSpPr>
        <p:spPr>
          <a:xfrm>
            <a:off x="154597" y="3112523"/>
            <a:ext cx="2863866" cy="288147"/>
          </a:xfrm>
          <a:prstGeom prst="rect">
            <a:avLst/>
          </a:prstGeom>
          <a:noFill/>
        </p:spPr>
        <p:txBody>
          <a:bodyPr wrap="square" tIns="72000" bIns="0">
            <a:spAutoFit/>
          </a:bodyPr>
          <a:lstStyle/>
          <a:p>
            <a:pPr algn="just"/>
            <a:r>
              <a:rPr lang="ja-JP" altLang="en-US" sz="1400" dirty="0">
                <a:latin typeface="メイリオ" panose="020B0604030504040204" pitchFamily="50" charset="-128"/>
                <a:ea typeface="メイリオ" panose="020B0604030504040204" pitchFamily="50" charset="-128"/>
              </a:rPr>
              <a:t>● </a:t>
            </a:r>
            <a:r>
              <a:rPr lang="zh-CN" altLang="en-US" sz="1400" dirty="0">
                <a:latin typeface="メイリオ" panose="020B0604030504040204" pitchFamily="50" charset="-128"/>
                <a:ea typeface="メイリオ" panose="020B0604030504040204" pitchFamily="50" charset="-128"/>
              </a:rPr>
              <a:t>世帯総数、増減数</a:t>
            </a:r>
            <a:endParaRPr lang="en-US" altLang="ja-JP" sz="1400" dirty="0">
              <a:latin typeface="メイリオ" panose="020B0604030504040204" pitchFamily="50" charset="-128"/>
              <a:ea typeface="メイリオ" panose="020B0604030504040204" pitchFamily="50" charset="-128"/>
            </a:endParaRPr>
          </a:p>
        </p:txBody>
      </p:sp>
      <p:sp>
        <p:nvSpPr>
          <p:cNvPr id="29" name="テキスト ボックス 28">
            <a:extLst>
              <a:ext uri="{FF2B5EF4-FFF2-40B4-BE49-F238E27FC236}">
                <a16:creationId xmlns:a16="http://schemas.microsoft.com/office/drawing/2014/main" id="{50F20B4C-EABF-44CB-BC18-C55AFA957343}"/>
              </a:ext>
            </a:extLst>
          </p:cNvPr>
          <p:cNvSpPr txBox="1"/>
          <p:nvPr/>
        </p:nvSpPr>
        <p:spPr>
          <a:xfrm>
            <a:off x="288000" y="1080000"/>
            <a:ext cx="3173115" cy="811367"/>
          </a:xfrm>
          <a:prstGeom prst="rect">
            <a:avLst/>
          </a:prstGeom>
          <a:noFill/>
        </p:spPr>
        <p:txBody>
          <a:bodyPr wrap="square" tIns="72000" bIns="0">
            <a:spAutoFit/>
          </a:bodyPr>
          <a:lstStyle/>
          <a:p>
            <a:pPr marL="146050" indent="-146050" algn="just"/>
            <a:r>
              <a:rPr lang="ja-JP" altLang="en-US" sz="1200" dirty="0">
                <a:latin typeface="メイリオ" panose="020B0604030504040204" pitchFamily="50" charset="-128"/>
                <a:ea typeface="メイリオ" panose="020B0604030504040204" pitchFamily="50" charset="-128"/>
              </a:rPr>
              <a:t>・人口と同様、大阪市～堺市を中心に、北部から京都方面にかけて世帯密度が集中する傾向</a:t>
            </a:r>
          </a:p>
          <a:p>
            <a:pPr marL="146050" indent="-146050" algn="just"/>
            <a:r>
              <a:rPr lang="ja-JP" altLang="en-US" sz="1200" dirty="0">
                <a:latin typeface="メイリオ" panose="020B0604030504040204" pitchFamily="50" charset="-128"/>
                <a:ea typeface="メイリオ" panose="020B0604030504040204" pitchFamily="50" charset="-128"/>
              </a:rPr>
              <a:t>・世帯数は全地域で増加傾向</a:t>
            </a:r>
          </a:p>
        </p:txBody>
      </p:sp>
      <p:sp>
        <p:nvSpPr>
          <p:cNvPr id="19" name="テキスト ボックス 18">
            <a:extLst>
              <a:ext uri="{FF2B5EF4-FFF2-40B4-BE49-F238E27FC236}">
                <a16:creationId xmlns:a16="http://schemas.microsoft.com/office/drawing/2014/main" id="{98374B5E-4CDC-4C77-AA55-4D656BABB88E}"/>
              </a:ext>
            </a:extLst>
          </p:cNvPr>
          <p:cNvSpPr txBox="1"/>
          <p:nvPr/>
        </p:nvSpPr>
        <p:spPr>
          <a:xfrm>
            <a:off x="10346813" y="118690"/>
            <a:ext cx="1792940" cy="257369"/>
          </a:xfrm>
          <a:prstGeom prst="rect">
            <a:avLst/>
          </a:prstGeom>
          <a:noFill/>
          <a:ln>
            <a:solidFill>
              <a:schemeClr val="tx1"/>
            </a:solidFill>
            <a:prstDash val="sysDash"/>
          </a:ln>
        </p:spPr>
        <p:txBody>
          <a:bodyPr wrap="square" tIns="72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第１回部会資料再掲</a:t>
            </a:r>
            <a:endParaRPr lang="ja-JP" altLang="en-US" sz="1200" dirty="0">
              <a:latin typeface="メイリオ" panose="020B0604030504040204" pitchFamily="50" charset="-128"/>
              <a:ea typeface="メイリオ" panose="020B0604030504040204" pitchFamily="50" charset="-128"/>
            </a:endParaRPr>
          </a:p>
        </p:txBody>
      </p:sp>
      <p:sp>
        <p:nvSpPr>
          <p:cNvPr id="45" name="テキスト ボックス 44">
            <a:extLst>
              <a:ext uri="{FF2B5EF4-FFF2-40B4-BE49-F238E27FC236}">
                <a16:creationId xmlns:a16="http://schemas.microsoft.com/office/drawing/2014/main" id="{68222F8E-C7B4-446F-8DF5-F571AFD890E0}"/>
              </a:ext>
            </a:extLst>
          </p:cNvPr>
          <p:cNvSpPr txBox="1"/>
          <p:nvPr/>
        </p:nvSpPr>
        <p:spPr>
          <a:xfrm>
            <a:off x="4772025" y="6402180"/>
            <a:ext cx="7104017" cy="395869"/>
          </a:xfrm>
          <a:prstGeom prst="rect">
            <a:avLst/>
          </a:prstGeom>
          <a:noFill/>
        </p:spPr>
        <p:txBody>
          <a:bodyPr wrap="square" tIns="72000" bIns="0">
            <a:spAutoFit/>
          </a:bodyPr>
          <a:lstStyle/>
          <a:p>
            <a:pPr algn="r"/>
            <a:r>
              <a:rPr lang="ja-JP" altLang="en-US" sz="1050" dirty="0">
                <a:latin typeface="メイリオ" panose="020B0604030504040204" pitchFamily="50" charset="-128"/>
                <a:ea typeface="メイリオ" panose="020B0604030504040204" pitchFamily="50" charset="-128"/>
              </a:rPr>
              <a:t>出典：大阪府地域メッシュ統計報告書（</a:t>
            </a:r>
            <a:r>
              <a:rPr lang="en-US" altLang="ja-JP" sz="1050" dirty="0">
                <a:latin typeface="メイリオ" panose="020B0604030504040204" pitchFamily="50" charset="-128"/>
                <a:ea typeface="メイリオ" panose="020B0604030504040204" pitchFamily="50" charset="-128"/>
              </a:rPr>
              <a:t>R5.3</a:t>
            </a:r>
            <a:r>
              <a:rPr lang="ja-JP" altLang="en-US" sz="1050" dirty="0">
                <a:latin typeface="メイリオ" panose="020B0604030504040204" pitchFamily="50" charset="-128"/>
                <a:ea typeface="メイリオ" panose="020B0604030504040204" pitchFamily="50" charset="-128"/>
              </a:rPr>
              <a:t>）及び、国土交通省国土政策局「国土数値情報（行政区域データ）」、総務省統計局「令和２年国勢調査－世界測地系 </a:t>
            </a:r>
            <a:r>
              <a:rPr lang="en-US" altLang="ja-JP" sz="1050" dirty="0">
                <a:latin typeface="メイリオ" panose="020B0604030504040204" pitchFamily="50" charset="-128"/>
                <a:ea typeface="メイリオ" panose="020B0604030504040204" pitchFamily="50" charset="-128"/>
              </a:rPr>
              <a:t>500m </a:t>
            </a:r>
            <a:r>
              <a:rPr lang="ja-JP" altLang="en-US" sz="1050" dirty="0">
                <a:latin typeface="メイリオ" panose="020B0604030504040204" pitchFamily="50" charset="-128"/>
                <a:ea typeface="メイリオ" panose="020B0604030504040204" pitchFamily="50" charset="-128"/>
              </a:rPr>
              <a:t>メッシュ境界データ」を元に、大阪府が編集・加工</a:t>
            </a:r>
            <a:endParaRPr lang="en-US" altLang="ja-JP" sz="1050" dirty="0">
              <a:latin typeface="メイリオ" panose="020B0604030504040204" pitchFamily="50" charset="-128"/>
              <a:ea typeface="メイリオ" panose="020B0604030504040204" pitchFamily="50" charset="-128"/>
            </a:endParaRPr>
          </a:p>
        </p:txBody>
      </p:sp>
      <p:sp>
        <p:nvSpPr>
          <p:cNvPr id="20" name="Text Box 2">
            <a:extLst>
              <a:ext uri="{FF2B5EF4-FFF2-40B4-BE49-F238E27FC236}">
                <a16:creationId xmlns:a16="http://schemas.microsoft.com/office/drawing/2014/main" id="{C3AD235F-172F-45E1-9FC8-0FDD4A453026}"/>
              </a:ext>
            </a:extLst>
          </p:cNvPr>
          <p:cNvSpPr txBox="1">
            <a:spLocks noChangeArrowheads="1"/>
          </p:cNvSpPr>
          <p:nvPr/>
        </p:nvSpPr>
        <p:spPr bwMode="auto">
          <a:xfrm>
            <a:off x="10003722" y="6479485"/>
            <a:ext cx="2133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r" eaLnBrk="1" hangingPunct="1">
              <a:buClrTx/>
              <a:buFontTx/>
              <a:buNone/>
            </a:pPr>
            <a:fld id="{CD1E3EF9-C8F1-45E4-AD9D-B4C5D7756A5D}" type="slidenum">
              <a:rPr lang="en-US" altLang="ja-JP" sz="1200">
                <a:solidFill>
                  <a:schemeClr val="tx1"/>
                </a:solidFill>
                <a:latin typeface="UD デジタル 教科書体 NP-R" panose="02020400000000000000" pitchFamily="18" charset="-128"/>
                <a:ea typeface="UD デジタル 教科書体 NP-R" panose="02020400000000000000" pitchFamily="18" charset="-128"/>
              </a:rPr>
              <a:pPr algn="r" eaLnBrk="1" hangingPunct="1">
                <a:buClrTx/>
                <a:buFontTx/>
                <a:buNone/>
              </a:pPr>
              <a:t>8</a:t>
            </a:fld>
            <a:endParaRPr lang="en-US" altLang="ja-JP" sz="1200" dirty="0">
              <a:solidFill>
                <a:schemeClr val="tx1"/>
              </a:solidFill>
              <a:latin typeface="UD デジタル 教科書体 NP-R" panose="02020400000000000000" pitchFamily="18" charset="-128"/>
              <a:ea typeface="UD デジタル 教科書体 NP-R" panose="02020400000000000000" pitchFamily="18" charset="-128"/>
            </a:endParaRPr>
          </a:p>
        </p:txBody>
      </p:sp>
      <p:sp>
        <p:nvSpPr>
          <p:cNvPr id="21" name="正方形/長方形 20">
            <a:extLst>
              <a:ext uri="{FF2B5EF4-FFF2-40B4-BE49-F238E27FC236}">
                <a16:creationId xmlns:a16="http://schemas.microsoft.com/office/drawing/2014/main" id="{251591C6-AD87-441A-BAFC-FCDE78297D39}"/>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１</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５　大阪府の世帯推移（将来推計）</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22" name="テキスト ボックス 21">
            <a:extLst>
              <a:ext uri="{FF2B5EF4-FFF2-40B4-BE49-F238E27FC236}">
                <a16:creationId xmlns:a16="http://schemas.microsoft.com/office/drawing/2014/main" id="{0B2F6BD7-584C-4C70-91C3-A305F213991B}"/>
              </a:ext>
            </a:extLst>
          </p:cNvPr>
          <p:cNvSpPr txBox="1"/>
          <p:nvPr/>
        </p:nvSpPr>
        <p:spPr>
          <a:xfrm>
            <a:off x="10060784" y="120632"/>
            <a:ext cx="1792940" cy="257369"/>
          </a:xfrm>
          <a:prstGeom prst="rect">
            <a:avLst/>
          </a:prstGeom>
          <a:noFill/>
          <a:ln>
            <a:solidFill>
              <a:schemeClr val="tx1"/>
            </a:solidFill>
            <a:prstDash val="sysDash"/>
          </a:ln>
        </p:spPr>
        <p:txBody>
          <a:bodyPr wrap="square" tIns="72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再掲</a:t>
            </a:r>
            <a:endParaRPr lang="ja-JP" altLang="en-US" sz="1200" dirty="0">
              <a:latin typeface="メイリオ" panose="020B0604030504040204" pitchFamily="50" charset="-128"/>
              <a:ea typeface="メイリオ" panose="020B0604030504040204" pitchFamily="50" charset="-128"/>
            </a:endParaRPr>
          </a:p>
        </p:txBody>
      </p:sp>
      <p:pic>
        <p:nvPicPr>
          <p:cNvPr id="2" name="図 1">
            <a:extLst>
              <a:ext uri="{FF2B5EF4-FFF2-40B4-BE49-F238E27FC236}">
                <a16:creationId xmlns:a16="http://schemas.microsoft.com/office/drawing/2014/main" id="{C06A55A1-4CB3-4348-8670-6DC5DE5259F5}"/>
              </a:ext>
            </a:extLst>
          </p:cNvPr>
          <p:cNvPicPr>
            <a:picLocks noChangeAspect="1"/>
          </p:cNvPicPr>
          <p:nvPr/>
        </p:nvPicPr>
        <p:blipFill>
          <a:blip r:embed="rId7"/>
          <a:stretch>
            <a:fillRect/>
          </a:stretch>
        </p:blipFill>
        <p:spPr>
          <a:xfrm>
            <a:off x="616615" y="3429000"/>
            <a:ext cx="3218967" cy="2865368"/>
          </a:xfrm>
          <a:prstGeom prst="rect">
            <a:avLst/>
          </a:prstGeom>
        </p:spPr>
      </p:pic>
    </p:spTree>
    <p:extLst>
      <p:ext uri="{BB962C8B-B14F-4D97-AF65-F5344CB8AC3E}">
        <p14:creationId xmlns:p14="http://schemas.microsoft.com/office/powerpoint/2010/main" val="1704059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31B52D21-74C0-42F3-9D56-93F2B1BB1788}"/>
              </a:ext>
            </a:extLst>
          </p:cNvPr>
          <p:cNvPicPr>
            <a:picLocks noChangeAspect="1"/>
          </p:cNvPicPr>
          <p:nvPr/>
        </p:nvPicPr>
        <p:blipFill>
          <a:blip r:embed="rId3"/>
          <a:stretch>
            <a:fillRect/>
          </a:stretch>
        </p:blipFill>
        <p:spPr>
          <a:xfrm>
            <a:off x="177806" y="1873120"/>
            <a:ext cx="10614056" cy="4724809"/>
          </a:xfrm>
          <a:prstGeom prst="rect">
            <a:avLst/>
          </a:prstGeom>
        </p:spPr>
      </p:pic>
      <p:sp>
        <p:nvSpPr>
          <p:cNvPr id="43" name="正方形/長方形 42">
            <a:extLst>
              <a:ext uri="{FF2B5EF4-FFF2-40B4-BE49-F238E27FC236}">
                <a16:creationId xmlns:a16="http://schemas.microsoft.com/office/drawing/2014/main" id="{7DD727BB-7698-4BCB-97F2-D0E49A7F815C}"/>
              </a:ext>
            </a:extLst>
          </p:cNvPr>
          <p:cNvSpPr>
            <a:spLocks/>
          </p:cNvSpPr>
          <p:nvPr/>
        </p:nvSpPr>
        <p:spPr>
          <a:xfrm>
            <a:off x="0" y="662"/>
            <a:ext cx="12193200" cy="540000"/>
          </a:xfrm>
          <a:prstGeom prst="rect">
            <a:avLst/>
          </a:prstGeom>
          <a:solidFill>
            <a:schemeClr val="accent5">
              <a:lumMod val="20000"/>
              <a:lumOff val="80000"/>
            </a:schemeClr>
          </a:solidFill>
          <a:ln w="9525" cmpd="dbl">
            <a:noFill/>
          </a:ln>
        </p:spPr>
        <p:style>
          <a:lnRef idx="1">
            <a:schemeClr val="accent5"/>
          </a:lnRef>
          <a:fillRef idx="2">
            <a:schemeClr val="accent5"/>
          </a:fillRef>
          <a:effectRef idx="1">
            <a:schemeClr val="accent5"/>
          </a:effectRef>
          <a:fontRef idx="minor">
            <a:schemeClr val="dk1"/>
          </a:fontRef>
        </p:style>
        <p:txBody>
          <a:bodyPr rot="0" spcFirstLastPara="0" vert="horz" wrap="square" lIns="144000" tIns="0" rIns="0" bIns="0" numCol="1" spcCol="0" rtlCol="0" fromWordArt="0" anchor="ctr" anchorCtr="0" forceAA="0" compatLnSpc="1">
            <a:prstTxWarp prst="textNoShape">
              <a:avLst/>
            </a:prstTxWarp>
            <a:noAutofit/>
          </a:bodyPr>
          <a:lstStyle/>
          <a:p>
            <a:pPr eaLnBrk="1" hangingPunct="1">
              <a:spcBef>
                <a:spcPct val="0"/>
              </a:spcBef>
              <a:buFontTx/>
              <a:buNone/>
            </a:pP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１</a:t>
            </a:r>
            <a:r>
              <a:rPr lang="en-US" altLang="ja-JP"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 </a:t>
            </a:r>
            <a:r>
              <a:rPr lang="ja-JP"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６　大阪府の年齢別人口推移（将来推計）</a:t>
            </a:r>
            <a:endParaRPr lang="zh-TW" altLang="en-US" b="1" dirty="0">
              <a:solidFill>
                <a:schemeClr val="tx1"/>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p:txBody>
      </p:sp>
      <p:sp>
        <p:nvSpPr>
          <p:cNvPr id="7" name="テキスト ボックス 6"/>
          <p:cNvSpPr txBox="1"/>
          <p:nvPr/>
        </p:nvSpPr>
        <p:spPr>
          <a:xfrm>
            <a:off x="10793374" y="3454582"/>
            <a:ext cx="1135571" cy="276999"/>
          </a:xfrm>
          <a:prstGeom prst="rect">
            <a:avLst/>
          </a:prstGeom>
          <a:solidFill>
            <a:schemeClr val="bg1"/>
          </a:solidFill>
          <a:ln>
            <a:solidFill>
              <a:schemeClr val="tx1"/>
            </a:solidFill>
          </a:ln>
        </p:spPr>
        <p:txBody>
          <a:bodyPr wrap="square" rtlCol="0">
            <a:spAutoFit/>
          </a:bodyPr>
          <a:lstStyle/>
          <a:p>
            <a:pPr algn="ctr"/>
            <a:r>
              <a:rPr lang="ja-JP" altLang="en-US" sz="1200" dirty="0"/>
              <a:t>６５歳以上</a:t>
            </a:r>
          </a:p>
        </p:txBody>
      </p:sp>
      <p:sp>
        <p:nvSpPr>
          <p:cNvPr id="8" name="テキスト ボックス 7"/>
          <p:cNvSpPr txBox="1"/>
          <p:nvPr/>
        </p:nvSpPr>
        <p:spPr>
          <a:xfrm>
            <a:off x="10793374" y="4771014"/>
            <a:ext cx="1135571" cy="276999"/>
          </a:xfrm>
          <a:prstGeom prst="rect">
            <a:avLst/>
          </a:prstGeom>
          <a:solidFill>
            <a:schemeClr val="bg1"/>
          </a:solidFill>
          <a:ln>
            <a:solidFill>
              <a:schemeClr val="tx1"/>
            </a:solidFill>
          </a:ln>
        </p:spPr>
        <p:txBody>
          <a:bodyPr wrap="square" rtlCol="0">
            <a:spAutoFit/>
          </a:bodyPr>
          <a:lstStyle/>
          <a:p>
            <a:pPr algn="ctr"/>
            <a:r>
              <a:rPr lang="ja-JP" altLang="en-US" sz="1200" dirty="0"/>
              <a:t>１５～６４歳</a:t>
            </a:r>
          </a:p>
        </p:txBody>
      </p:sp>
      <p:sp>
        <p:nvSpPr>
          <p:cNvPr id="10" name="テキスト ボックス 9"/>
          <p:cNvSpPr txBox="1"/>
          <p:nvPr/>
        </p:nvSpPr>
        <p:spPr>
          <a:xfrm>
            <a:off x="10791856" y="5810447"/>
            <a:ext cx="1107964" cy="276999"/>
          </a:xfrm>
          <a:prstGeom prst="rect">
            <a:avLst/>
          </a:prstGeom>
          <a:solidFill>
            <a:schemeClr val="bg1"/>
          </a:solidFill>
          <a:ln>
            <a:solidFill>
              <a:schemeClr val="tx1"/>
            </a:solidFill>
          </a:ln>
        </p:spPr>
        <p:txBody>
          <a:bodyPr wrap="square" rtlCol="0">
            <a:spAutoFit/>
          </a:bodyPr>
          <a:lstStyle/>
          <a:p>
            <a:pPr algn="ctr"/>
            <a:r>
              <a:rPr lang="ja-JP" altLang="en-US" sz="1200" dirty="0"/>
              <a:t>０～１４歳</a:t>
            </a:r>
          </a:p>
        </p:txBody>
      </p:sp>
      <p:sp>
        <p:nvSpPr>
          <p:cNvPr id="2" name="スライド番号プレースホルダー 1">
            <a:extLst>
              <a:ext uri="{FF2B5EF4-FFF2-40B4-BE49-F238E27FC236}">
                <a16:creationId xmlns:a16="http://schemas.microsoft.com/office/drawing/2014/main" id="{B29E8A7B-A147-28EF-0D19-1DA67B55BCC2}"/>
              </a:ext>
            </a:extLst>
          </p:cNvPr>
          <p:cNvSpPr>
            <a:spLocks noGrp="1"/>
          </p:cNvSpPr>
          <p:nvPr>
            <p:ph type="sldNum" sz="quarter" idx="12"/>
          </p:nvPr>
        </p:nvSpPr>
        <p:spPr>
          <a:xfrm>
            <a:off x="9421015" y="6487200"/>
            <a:ext cx="2743200" cy="365125"/>
          </a:xfrm>
        </p:spPr>
        <p:txBody>
          <a:bodyPr/>
          <a:lstStyle/>
          <a:p>
            <a:pPr>
              <a:defRPr/>
            </a:pPr>
            <a:fld id="{4C4AE124-F07C-4949-85EC-055B3F0DE189}" type="slidenum">
              <a:rPr lang="en-US" altLang="ja-JP" smtClean="0"/>
              <a:pPr>
                <a:defRPr/>
              </a:pPr>
              <a:t>9</a:t>
            </a:fld>
            <a:endParaRPr lang="en-US" altLang="ja-JP" dirty="0"/>
          </a:p>
        </p:txBody>
      </p:sp>
      <p:sp>
        <p:nvSpPr>
          <p:cNvPr id="14" name="テキスト ボックス 9">
            <a:extLst>
              <a:ext uri="{FF2B5EF4-FFF2-40B4-BE49-F238E27FC236}">
                <a16:creationId xmlns:a16="http://schemas.microsoft.com/office/drawing/2014/main" id="{F684AF73-1C65-486A-8390-D3A49F0C9543}"/>
              </a:ext>
            </a:extLst>
          </p:cNvPr>
          <p:cNvSpPr txBox="1"/>
          <p:nvPr/>
        </p:nvSpPr>
        <p:spPr>
          <a:xfrm>
            <a:off x="360000" y="720000"/>
            <a:ext cx="11520000" cy="1230785"/>
          </a:xfrm>
          <a:prstGeom prst="rect">
            <a:avLst/>
          </a:prstGeom>
          <a:no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square" tIns="10800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180000" marR="0" lvl="0" indent="-180000" algn="just" defTabSz="914400" rtl="0" eaLnBrk="1" fontAlgn="auto" latinLnBrk="0" hangingPunct="1">
              <a:lnSpc>
                <a:spcPct val="100000"/>
              </a:lnSpc>
              <a:spcBef>
                <a:spcPts val="0"/>
              </a:spcBef>
              <a:spcAft>
                <a:spcPts val="0"/>
              </a:spcAft>
              <a:buClrTx/>
              <a:buSzTx/>
              <a:buFontTx/>
              <a:buNone/>
              <a:tabLst/>
              <a:defRPr/>
            </a:pPr>
            <a:r>
              <a:rPr lang="ja-JP" altLang="en-US" sz="1800" dirty="0">
                <a:latin typeface="Meiryo UI" panose="020B0604030504040204" pitchFamily="50" charset="-128"/>
                <a:ea typeface="Meiryo UI" panose="020B0604030504040204" pitchFamily="50" charset="-128"/>
              </a:rPr>
              <a:t>・</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 </a:t>
            </a:r>
            <a:r>
              <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2050</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年には、生産年齢人口（</a:t>
            </a:r>
            <a:r>
              <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15</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a:t>
            </a:r>
            <a:r>
              <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64</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歳）は</a:t>
            </a:r>
            <a:r>
              <a:rPr lang="ja-JP" altLang="en-US" sz="1800" dirty="0">
                <a:latin typeface="Meiryo UI" panose="020B0604030504040204" pitchFamily="50" charset="-128"/>
                <a:ea typeface="Meiryo UI" panose="020B0604030504040204" pitchFamily="50" charset="-128"/>
              </a:rPr>
              <a:t>約</a:t>
            </a:r>
            <a:r>
              <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390</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万人（</a:t>
            </a:r>
            <a:r>
              <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2020</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年</a:t>
            </a:r>
            <a:r>
              <a:rPr lang="ja-JP" altLang="en-US" sz="1800" dirty="0">
                <a:latin typeface="Meiryo UI" panose="020B0604030504040204" pitchFamily="50" charset="-128"/>
                <a:ea typeface="Meiryo UI" panose="020B0604030504040204" pitchFamily="50" charset="-128"/>
              </a:rPr>
              <a:t>比約</a:t>
            </a:r>
            <a:r>
              <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146</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万人（</a:t>
            </a:r>
            <a:r>
              <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27</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％）減少）、年少人口（</a:t>
            </a:r>
            <a:r>
              <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0~14</a:t>
            </a:r>
            <a:r>
              <a:rPr lang="ja-JP" altLang="en-US" sz="1800" dirty="0">
                <a:latin typeface="Meiryo UI" panose="020B0604030504040204" pitchFamily="50" charset="-128"/>
                <a:ea typeface="Meiryo UI" panose="020B0604030504040204" pitchFamily="50" charset="-128"/>
              </a:rPr>
              <a:t>歳</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）は</a:t>
            </a:r>
            <a:r>
              <a:rPr lang="ja-JP" altLang="en-US" sz="1800" dirty="0">
                <a:latin typeface="Meiryo UI" panose="020B0604030504040204" pitchFamily="50" charset="-128"/>
                <a:ea typeface="Meiryo UI" panose="020B0604030504040204" pitchFamily="50" charset="-128"/>
              </a:rPr>
              <a:t>約</a:t>
            </a:r>
            <a:r>
              <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70</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万人（</a:t>
            </a:r>
            <a:r>
              <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2020</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年</a:t>
            </a:r>
            <a:r>
              <a:rPr lang="ja-JP" altLang="en-US" sz="1800" dirty="0">
                <a:latin typeface="Meiryo UI" panose="020B0604030504040204" pitchFamily="50" charset="-128"/>
                <a:ea typeface="Meiryo UI" panose="020B0604030504040204" pitchFamily="50" charset="-128"/>
              </a:rPr>
              <a:t>比約</a:t>
            </a:r>
            <a:r>
              <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33</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万人（</a:t>
            </a:r>
            <a:r>
              <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32%</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）減少）になるとされている。</a:t>
            </a:r>
          </a:p>
          <a:p>
            <a:pPr marL="180000" marR="0" lvl="0" indent="-180000" algn="just" defTabSz="914400" rtl="0" eaLnBrk="1" fontAlgn="auto" latinLnBrk="0" hangingPunct="1">
              <a:lnSpc>
                <a:spcPct val="100000"/>
              </a:lnSpc>
              <a:spcBef>
                <a:spcPts val="0"/>
              </a:spcBef>
              <a:spcAft>
                <a:spcPts val="0"/>
              </a:spcAft>
              <a:buClrTx/>
              <a:buSzTx/>
              <a:buFontTx/>
              <a:buNone/>
              <a:tabLst/>
              <a:defRPr/>
            </a:pPr>
            <a:r>
              <a:rPr lang="ja-JP" altLang="en-US" sz="1800" dirty="0">
                <a:latin typeface="Meiryo UI" panose="020B0604030504040204" pitchFamily="50" charset="-128"/>
                <a:ea typeface="Meiryo UI" panose="020B0604030504040204" pitchFamily="50" charset="-128"/>
              </a:rPr>
              <a:t>・</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 一</a:t>
            </a:r>
            <a:r>
              <a:rPr lang="ja-JP" altLang="en-US" sz="1800" dirty="0">
                <a:latin typeface="Meiryo UI" panose="020B0604030504040204" pitchFamily="50" charset="-128"/>
                <a:ea typeface="Meiryo UI" panose="020B0604030504040204" pitchFamily="50" charset="-128"/>
              </a:rPr>
              <a:t>方</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で、 </a:t>
            </a:r>
            <a:r>
              <a:rPr lang="ja-JP" altLang="en-US" sz="1800" dirty="0">
                <a:latin typeface="Meiryo UI" panose="020B0604030504040204" pitchFamily="50" charset="-128"/>
                <a:ea typeface="Meiryo UI" panose="020B0604030504040204" pitchFamily="50" charset="-128"/>
              </a:rPr>
              <a:t>高齢者</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人口（</a:t>
            </a:r>
            <a:r>
              <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65</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歳以上）は、</a:t>
            </a:r>
            <a:r>
              <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2050</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年には</a:t>
            </a:r>
            <a:r>
              <a:rPr lang="ja-JP" altLang="en-US" sz="1800" dirty="0">
                <a:latin typeface="Meiryo UI" panose="020B0604030504040204" pitchFamily="50" charset="-128"/>
                <a:ea typeface="Meiryo UI" panose="020B0604030504040204" pitchFamily="50" charset="-128"/>
              </a:rPr>
              <a:t>約</a:t>
            </a:r>
            <a:r>
              <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266</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万人（</a:t>
            </a:r>
            <a:r>
              <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2020</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年</a:t>
            </a:r>
            <a:r>
              <a:rPr lang="ja-JP" altLang="en-US" sz="1800" dirty="0">
                <a:latin typeface="Meiryo UI" panose="020B0604030504040204" pitchFamily="50" charset="-128"/>
                <a:ea typeface="Meiryo UI" panose="020B0604030504040204" pitchFamily="50" charset="-128"/>
              </a:rPr>
              <a:t>比約</a:t>
            </a:r>
            <a:r>
              <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22</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万人（</a:t>
            </a:r>
            <a:r>
              <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8.9</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％）増加）に</a:t>
            </a:r>
            <a:r>
              <a:rPr lang="ja-JP" altLang="en-US" sz="1800" dirty="0">
                <a:latin typeface="Meiryo UI" panose="020B0604030504040204" pitchFamily="50" charset="-128"/>
                <a:ea typeface="Meiryo UI" panose="020B0604030504040204" pitchFamily="50" charset="-128"/>
              </a:rPr>
              <a:t>な</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るとされている。</a:t>
            </a:r>
            <a:endPar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endParaRPr>
          </a:p>
        </p:txBody>
      </p:sp>
      <p:sp>
        <p:nvSpPr>
          <p:cNvPr id="24" name="テキスト ボックス 2">
            <a:extLst>
              <a:ext uri="{FF2B5EF4-FFF2-40B4-BE49-F238E27FC236}">
                <a16:creationId xmlns:a16="http://schemas.microsoft.com/office/drawing/2014/main" id="{A4F9C6DD-F8E4-404A-B26D-76291633F2EB}"/>
              </a:ext>
            </a:extLst>
          </p:cNvPr>
          <p:cNvSpPr txBox="1"/>
          <p:nvPr/>
        </p:nvSpPr>
        <p:spPr>
          <a:xfrm>
            <a:off x="10539856" y="6239827"/>
            <a:ext cx="482371" cy="23128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（年）</a:t>
            </a:r>
          </a:p>
        </p:txBody>
      </p:sp>
      <p:grpSp>
        <p:nvGrpSpPr>
          <p:cNvPr id="57" name="グループ化 56">
            <a:extLst>
              <a:ext uri="{FF2B5EF4-FFF2-40B4-BE49-F238E27FC236}">
                <a16:creationId xmlns:a16="http://schemas.microsoft.com/office/drawing/2014/main" id="{BE06D89B-B14C-4F42-AB36-78A333D00274}"/>
              </a:ext>
            </a:extLst>
          </p:cNvPr>
          <p:cNvGrpSpPr/>
          <p:nvPr/>
        </p:nvGrpSpPr>
        <p:grpSpPr>
          <a:xfrm>
            <a:off x="4100424" y="2012351"/>
            <a:ext cx="1824017" cy="4143044"/>
            <a:chOff x="2337338" y="2673667"/>
            <a:chExt cx="1185804" cy="3948894"/>
          </a:xfrm>
        </p:grpSpPr>
        <p:cxnSp>
          <p:nvCxnSpPr>
            <p:cNvPr id="58" name="直線コネクタ 57">
              <a:extLst>
                <a:ext uri="{FF2B5EF4-FFF2-40B4-BE49-F238E27FC236}">
                  <a16:creationId xmlns:a16="http://schemas.microsoft.com/office/drawing/2014/main" id="{C4873A53-C66D-4E1B-8F37-AE1B4DDCB29E}"/>
                </a:ext>
              </a:extLst>
            </p:cNvPr>
            <p:cNvCxnSpPr>
              <a:cxnSpLocks/>
            </p:cNvCxnSpPr>
            <p:nvPr/>
          </p:nvCxnSpPr>
          <p:spPr>
            <a:xfrm>
              <a:off x="2339225" y="2728242"/>
              <a:ext cx="0" cy="3894319"/>
            </a:xfrm>
            <a:prstGeom prst="line">
              <a:avLst/>
            </a:prstGeom>
            <a:noFill/>
            <a:ln w="12700" cap="flat" cmpd="sng" algn="ctr">
              <a:solidFill>
                <a:sysClr val="windowText" lastClr="000000">
                  <a:lumMod val="75000"/>
                  <a:lumOff val="25000"/>
                </a:sysClr>
              </a:solidFill>
              <a:prstDash val="solid"/>
              <a:miter lim="800000"/>
            </a:ln>
            <a:effectLst/>
          </p:spPr>
        </p:cxnSp>
        <p:cxnSp>
          <p:nvCxnSpPr>
            <p:cNvPr id="59" name="直線矢印コネクタ 58">
              <a:extLst>
                <a:ext uri="{FF2B5EF4-FFF2-40B4-BE49-F238E27FC236}">
                  <a16:creationId xmlns:a16="http://schemas.microsoft.com/office/drawing/2014/main" id="{1B48D8F0-E4BF-4A69-9C91-B2856238C3C9}"/>
                </a:ext>
              </a:extLst>
            </p:cNvPr>
            <p:cNvCxnSpPr>
              <a:cxnSpLocks/>
            </p:cNvCxnSpPr>
            <p:nvPr/>
          </p:nvCxnSpPr>
          <p:spPr>
            <a:xfrm>
              <a:off x="2337338" y="2832353"/>
              <a:ext cx="1185804" cy="0"/>
            </a:xfrm>
            <a:prstGeom prst="straightConnector1">
              <a:avLst/>
            </a:prstGeom>
            <a:noFill/>
            <a:ln w="12700" cap="flat" cmpd="sng" algn="ctr">
              <a:solidFill>
                <a:schemeClr val="tx1"/>
              </a:solidFill>
              <a:prstDash val="solid"/>
              <a:miter lim="800000"/>
              <a:tailEnd type="triangle"/>
            </a:ln>
            <a:effectLst/>
          </p:spPr>
        </p:cxnSp>
        <p:sp>
          <p:nvSpPr>
            <p:cNvPr id="60" name="テキスト ボックス 13">
              <a:extLst>
                <a:ext uri="{FF2B5EF4-FFF2-40B4-BE49-F238E27FC236}">
                  <a16:creationId xmlns:a16="http://schemas.microsoft.com/office/drawing/2014/main" id="{2B79C2B5-5FBF-4ACF-B07C-6B0A311C1543}"/>
                </a:ext>
              </a:extLst>
            </p:cNvPr>
            <p:cNvSpPr txBox="1"/>
            <p:nvPr/>
          </p:nvSpPr>
          <p:spPr>
            <a:xfrm>
              <a:off x="2760170" y="2673667"/>
              <a:ext cx="340139" cy="146677"/>
            </a:xfrm>
            <a:prstGeom prst="rect">
              <a:avLst/>
            </a:prstGeom>
            <a:solidFill>
              <a:sysClr val="window" lastClr="FFFFFF"/>
            </a:solidFill>
            <a:ln w="9525" cmpd="sng">
              <a:noFill/>
            </a:ln>
            <a:effectLst/>
          </p:spPr>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推計値</a:t>
              </a:r>
            </a:p>
          </p:txBody>
        </p:sp>
      </p:grpSp>
      <p:sp>
        <p:nvSpPr>
          <p:cNvPr id="64" name="テキスト ボックス 63">
            <a:extLst>
              <a:ext uri="{FF2B5EF4-FFF2-40B4-BE49-F238E27FC236}">
                <a16:creationId xmlns:a16="http://schemas.microsoft.com/office/drawing/2014/main" id="{15E574E3-8178-4307-A741-B16B5237677C}"/>
              </a:ext>
            </a:extLst>
          </p:cNvPr>
          <p:cNvSpPr txBox="1"/>
          <p:nvPr/>
        </p:nvSpPr>
        <p:spPr>
          <a:xfrm>
            <a:off x="1512232" y="5764394"/>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(13.2%)</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65" name="テキスト ボックス 64">
            <a:extLst>
              <a:ext uri="{FF2B5EF4-FFF2-40B4-BE49-F238E27FC236}">
                <a16:creationId xmlns:a16="http://schemas.microsoft.com/office/drawing/2014/main" id="{4AB1239D-7903-4C92-AF63-249C9CB3DFF6}"/>
              </a:ext>
            </a:extLst>
          </p:cNvPr>
          <p:cNvSpPr txBox="1"/>
          <p:nvPr/>
        </p:nvSpPr>
        <p:spPr>
          <a:xfrm>
            <a:off x="2553433" y="5844805"/>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(12.4%)</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66" name="テキスト ボックス 65">
            <a:extLst>
              <a:ext uri="{FF2B5EF4-FFF2-40B4-BE49-F238E27FC236}">
                <a16:creationId xmlns:a16="http://schemas.microsoft.com/office/drawing/2014/main" id="{4AEB5BF5-F7B9-46E8-94CF-412FEFF4781D}"/>
              </a:ext>
            </a:extLst>
          </p:cNvPr>
          <p:cNvSpPr txBox="1"/>
          <p:nvPr/>
        </p:nvSpPr>
        <p:spPr>
          <a:xfrm>
            <a:off x="3661397" y="5790944"/>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(11.7%)</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67" name="テキスト ボックス 66">
            <a:extLst>
              <a:ext uri="{FF2B5EF4-FFF2-40B4-BE49-F238E27FC236}">
                <a16:creationId xmlns:a16="http://schemas.microsoft.com/office/drawing/2014/main" id="{B8D130FC-2194-405F-B871-C9239050488D}"/>
              </a:ext>
            </a:extLst>
          </p:cNvPr>
          <p:cNvSpPr txBox="1"/>
          <p:nvPr/>
        </p:nvSpPr>
        <p:spPr>
          <a:xfrm>
            <a:off x="4757852" y="5872116"/>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(11.2%)</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68" name="テキスト ボックス 67">
            <a:extLst>
              <a:ext uri="{FF2B5EF4-FFF2-40B4-BE49-F238E27FC236}">
                <a16:creationId xmlns:a16="http://schemas.microsoft.com/office/drawing/2014/main" id="{3D96CF42-A20D-436C-9984-50FAE2C1AB33}"/>
              </a:ext>
            </a:extLst>
          </p:cNvPr>
          <p:cNvSpPr txBox="1"/>
          <p:nvPr/>
        </p:nvSpPr>
        <p:spPr>
          <a:xfrm>
            <a:off x="5864605" y="5908599"/>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(10.7%)</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69" name="テキスト ボックス 68">
            <a:extLst>
              <a:ext uri="{FF2B5EF4-FFF2-40B4-BE49-F238E27FC236}">
                <a16:creationId xmlns:a16="http://schemas.microsoft.com/office/drawing/2014/main" id="{45EB1B2D-614C-4D00-88D4-A06A5EF8A219}"/>
              </a:ext>
            </a:extLst>
          </p:cNvPr>
          <p:cNvSpPr txBox="1"/>
          <p:nvPr/>
        </p:nvSpPr>
        <p:spPr>
          <a:xfrm>
            <a:off x="6937717" y="5922454"/>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(10.5%)</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70" name="テキスト ボックス 69">
            <a:extLst>
              <a:ext uri="{FF2B5EF4-FFF2-40B4-BE49-F238E27FC236}">
                <a16:creationId xmlns:a16="http://schemas.microsoft.com/office/drawing/2014/main" id="{792A4DC8-B14C-4027-856A-C8F1EA85BF95}"/>
              </a:ext>
            </a:extLst>
          </p:cNvPr>
          <p:cNvSpPr txBox="1"/>
          <p:nvPr/>
        </p:nvSpPr>
        <p:spPr>
          <a:xfrm>
            <a:off x="8000192" y="5922454"/>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(10.4%)</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71" name="テキスト ボックス 70">
            <a:extLst>
              <a:ext uri="{FF2B5EF4-FFF2-40B4-BE49-F238E27FC236}">
                <a16:creationId xmlns:a16="http://schemas.microsoft.com/office/drawing/2014/main" id="{6DE66085-3286-4CC0-9247-1571EA4E5736}"/>
              </a:ext>
            </a:extLst>
          </p:cNvPr>
          <p:cNvSpPr txBox="1"/>
          <p:nvPr/>
        </p:nvSpPr>
        <p:spPr>
          <a:xfrm>
            <a:off x="9083942" y="5877822"/>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(10.3%)</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72" name="テキスト ボックス 71">
            <a:extLst>
              <a:ext uri="{FF2B5EF4-FFF2-40B4-BE49-F238E27FC236}">
                <a16:creationId xmlns:a16="http://schemas.microsoft.com/office/drawing/2014/main" id="{BE412B24-9715-4DFA-8F5E-57FC8DA976DD}"/>
              </a:ext>
            </a:extLst>
          </p:cNvPr>
          <p:cNvSpPr txBox="1"/>
          <p:nvPr/>
        </p:nvSpPr>
        <p:spPr>
          <a:xfrm>
            <a:off x="10125143" y="5909612"/>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( 9.7%)</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73" name="テキスト ボックス 72">
            <a:extLst>
              <a:ext uri="{FF2B5EF4-FFF2-40B4-BE49-F238E27FC236}">
                <a16:creationId xmlns:a16="http://schemas.microsoft.com/office/drawing/2014/main" id="{698DC07C-F78C-4975-91C0-D50062A7B411}"/>
              </a:ext>
            </a:extLst>
          </p:cNvPr>
          <p:cNvSpPr txBox="1"/>
          <p:nvPr/>
        </p:nvSpPr>
        <p:spPr>
          <a:xfrm>
            <a:off x="1080735" y="4706255"/>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(64.4%)</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74" name="テキスト ボックス 73">
            <a:extLst>
              <a:ext uri="{FF2B5EF4-FFF2-40B4-BE49-F238E27FC236}">
                <a16:creationId xmlns:a16="http://schemas.microsoft.com/office/drawing/2014/main" id="{C06415F4-E3AB-4B00-B7B2-8C27898B168E}"/>
              </a:ext>
            </a:extLst>
          </p:cNvPr>
          <p:cNvSpPr txBox="1"/>
          <p:nvPr/>
        </p:nvSpPr>
        <p:spPr>
          <a:xfrm>
            <a:off x="2163084" y="4760116"/>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(61.4%)</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75" name="テキスト ボックス 74">
            <a:extLst>
              <a:ext uri="{FF2B5EF4-FFF2-40B4-BE49-F238E27FC236}">
                <a16:creationId xmlns:a16="http://schemas.microsoft.com/office/drawing/2014/main" id="{0E27FA9C-5990-4389-ADDE-21D290119DF4}"/>
              </a:ext>
            </a:extLst>
          </p:cNvPr>
          <p:cNvSpPr txBox="1"/>
          <p:nvPr/>
        </p:nvSpPr>
        <p:spPr>
          <a:xfrm>
            <a:off x="3286915" y="4813977"/>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(60.7%)</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76" name="テキスト ボックス 75">
            <a:extLst>
              <a:ext uri="{FF2B5EF4-FFF2-40B4-BE49-F238E27FC236}">
                <a16:creationId xmlns:a16="http://schemas.microsoft.com/office/drawing/2014/main" id="{1010EF3E-0E1E-4293-8400-E2DD609A97F6}"/>
              </a:ext>
            </a:extLst>
          </p:cNvPr>
          <p:cNvSpPr txBox="1"/>
          <p:nvPr/>
        </p:nvSpPr>
        <p:spPr>
          <a:xfrm>
            <a:off x="4343636" y="4854556"/>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(60.5%)</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77" name="テキスト ボックス 76">
            <a:extLst>
              <a:ext uri="{FF2B5EF4-FFF2-40B4-BE49-F238E27FC236}">
                <a16:creationId xmlns:a16="http://schemas.microsoft.com/office/drawing/2014/main" id="{4807E472-4371-4023-9E26-E1FB3F8C9722}"/>
              </a:ext>
            </a:extLst>
          </p:cNvPr>
          <p:cNvSpPr txBox="1"/>
          <p:nvPr/>
        </p:nvSpPr>
        <p:spPr>
          <a:xfrm>
            <a:off x="5449765" y="4916776"/>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(59.8%)</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78" name="テキスト ボックス 77">
            <a:extLst>
              <a:ext uri="{FF2B5EF4-FFF2-40B4-BE49-F238E27FC236}">
                <a16:creationId xmlns:a16="http://schemas.microsoft.com/office/drawing/2014/main" id="{709C2B6D-C991-4DC7-A2B3-BA70B8E4341B}"/>
              </a:ext>
            </a:extLst>
          </p:cNvPr>
          <p:cNvSpPr txBox="1"/>
          <p:nvPr/>
        </p:nvSpPr>
        <p:spPr>
          <a:xfrm>
            <a:off x="6557729" y="4987211"/>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(58.1%)</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79" name="テキスト ボックス 78">
            <a:extLst>
              <a:ext uri="{FF2B5EF4-FFF2-40B4-BE49-F238E27FC236}">
                <a16:creationId xmlns:a16="http://schemas.microsoft.com/office/drawing/2014/main" id="{D334F47C-5566-4BE0-A8F8-44A40662FED9}"/>
              </a:ext>
            </a:extLst>
          </p:cNvPr>
          <p:cNvSpPr txBox="1"/>
          <p:nvPr/>
        </p:nvSpPr>
        <p:spPr>
          <a:xfrm>
            <a:off x="7632467" y="5094933"/>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(55.1%)</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80" name="テキスト ボックス 79">
            <a:extLst>
              <a:ext uri="{FF2B5EF4-FFF2-40B4-BE49-F238E27FC236}">
                <a16:creationId xmlns:a16="http://schemas.microsoft.com/office/drawing/2014/main" id="{4E3D74EF-3498-4664-B9B3-F61900C77FF1}"/>
              </a:ext>
            </a:extLst>
          </p:cNvPr>
          <p:cNvSpPr txBox="1"/>
          <p:nvPr/>
        </p:nvSpPr>
        <p:spPr>
          <a:xfrm>
            <a:off x="8743116" y="5155635"/>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(53.5%)</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81" name="テキスト ボックス 80">
            <a:extLst>
              <a:ext uri="{FF2B5EF4-FFF2-40B4-BE49-F238E27FC236}">
                <a16:creationId xmlns:a16="http://schemas.microsoft.com/office/drawing/2014/main" id="{55B73A3C-917E-4C99-94AD-0A21BA5A125D}"/>
              </a:ext>
            </a:extLst>
          </p:cNvPr>
          <p:cNvSpPr txBox="1"/>
          <p:nvPr/>
        </p:nvSpPr>
        <p:spPr>
          <a:xfrm>
            <a:off x="9816687" y="5222546"/>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(53.7%)</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82" name="テキスト ボックス 81">
            <a:extLst>
              <a:ext uri="{FF2B5EF4-FFF2-40B4-BE49-F238E27FC236}">
                <a16:creationId xmlns:a16="http://schemas.microsoft.com/office/drawing/2014/main" id="{B2D037D7-1AF3-4AD6-9C17-7B6F1DAD1865}"/>
              </a:ext>
            </a:extLst>
          </p:cNvPr>
          <p:cNvSpPr txBox="1"/>
          <p:nvPr/>
        </p:nvSpPr>
        <p:spPr>
          <a:xfrm>
            <a:off x="1080735" y="3217096"/>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(22.4%)</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83" name="テキスト ボックス 82">
            <a:extLst>
              <a:ext uri="{FF2B5EF4-FFF2-40B4-BE49-F238E27FC236}">
                <a16:creationId xmlns:a16="http://schemas.microsoft.com/office/drawing/2014/main" id="{EFC2667D-D148-4A79-9B3E-E81D6371A0C9}"/>
              </a:ext>
            </a:extLst>
          </p:cNvPr>
          <p:cNvSpPr txBox="1"/>
          <p:nvPr/>
        </p:nvSpPr>
        <p:spPr>
          <a:xfrm>
            <a:off x="2163084" y="3260512"/>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(26.2%)</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84" name="テキスト ボックス 83">
            <a:extLst>
              <a:ext uri="{FF2B5EF4-FFF2-40B4-BE49-F238E27FC236}">
                <a16:creationId xmlns:a16="http://schemas.microsoft.com/office/drawing/2014/main" id="{194941AC-11F8-4824-8C87-B0EE4FA08722}"/>
              </a:ext>
            </a:extLst>
          </p:cNvPr>
          <p:cNvSpPr txBox="1"/>
          <p:nvPr/>
        </p:nvSpPr>
        <p:spPr>
          <a:xfrm>
            <a:off x="3255778" y="3287703"/>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(27.6%)</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85" name="テキスト ボックス 84">
            <a:extLst>
              <a:ext uri="{FF2B5EF4-FFF2-40B4-BE49-F238E27FC236}">
                <a16:creationId xmlns:a16="http://schemas.microsoft.com/office/drawing/2014/main" id="{BE943CFB-B6B3-4C4F-A2FE-79E0FED28D1E}"/>
              </a:ext>
            </a:extLst>
          </p:cNvPr>
          <p:cNvSpPr txBox="1"/>
          <p:nvPr/>
        </p:nvSpPr>
        <p:spPr>
          <a:xfrm>
            <a:off x="4349986" y="3352126"/>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(28.3%)</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86" name="テキスト ボックス 85">
            <a:extLst>
              <a:ext uri="{FF2B5EF4-FFF2-40B4-BE49-F238E27FC236}">
                <a16:creationId xmlns:a16="http://schemas.microsoft.com/office/drawing/2014/main" id="{C93C9CF5-1916-48E1-8C3C-0B50F578BD1A}"/>
              </a:ext>
            </a:extLst>
          </p:cNvPr>
          <p:cNvSpPr txBox="1"/>
          <p:nvPr/>
        </p:nvSpPr>
        <p:spPr>
          <a:xfrm>
            <a:off x="5449765" y="3468096"/>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(29.4%)</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87" name="テキスト ボックス 86">
            <a:extLst>
              <a:ext uri="{FF2B5EF4-FFF2-40B4-BE49-F238E27FC236}">
                <a16:creationId xmlns:a16="http://schemas.microsoft.com/office/drawing/2014/main" id="{809369B7-023D-430F-B016-CF4EA0448700}"/>
              </a:ext>
            </a:extLst>
          </p:cNvPr>
          <p:cNvSpPr txBox="1"/>
          <p:nvPr/>
        </p:nvSpPr>
        <p:spPr>
          <a:xfrm>
            <a:off x="6557728" y="3560489"/>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(31.5%)</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88" name="テキスト ボックス 87">
            <a:extLst>
              <a:ext uri="{FF2B5EF4-FFF2-40B4-BE49-F238E27FC236}">
                <a16:creationId xmlns:a16="http://schemas.microsoft.com/office/drawing/2014/main" id="{5AAC7C14-7486-42BA-A23B-8F1A0E22CC57}"/>
              </a:ext>
            </a:extLst>
          </p:cNvPr>
          <p:cNvSpPr txBox="1"/>
          <p:nvPr/>
        </p:nvSpPr>
        <p:spPr>
          <a:xfrm>
            <a:off x="7641892" y="3723749"/>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(34.5%)</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89" name="テキスト ボックス 88">
            <a:extLst>
              <a:ext uri="{FF2B5EF4-FFF2-40B4-BE49-F238E27FC236}">
                <a16:creationId xmlns:a16="http://schemas.microsoft.com/office/drawing/2014/main" id="{EF5C0CA4-BC7D-49C3-8AD4-68EADFA21CA2}"/>
              </a:ext>
            </a:extLst>
          </p:cNvPr>
          <p:cNvSpPr txBox="1"/>
          <p:nvPr/>
        </p:nvSpPr>
        <p:spPr>
          <a:xfrm>
            <a:off x="8708724" y="3850396"/>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(36.2%)</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90" name="テキスト ボックス 89">
            <a:extLst>
              <a:ext uri="{FF2B5EF4-FFF2-40B4-BE49-F238E27FC236}">
                <a16:creationId xmlns:a16="http://schemas.microsoft.com/office/drawing/2014/main" id="{02D0E537-1413-4466-968F-3B32DF6E0DA2}"/>
              </a:ext>
            </a:extLst>
          </p:cNvPr>
          <p:cNvSpPr txBox="1"/>
          <p:nvPr/>
        </p:nvSpPr>
        <p:spPr>
          <a:xfrm>
            <a:off x="9816688" y="3952102"/>
            <a:ext cx="526695" cy="107722"/>
          </a:xfrm>
          <a:prstGeom prst="rect">
            <a:avLst/>
          </a:prstGeom>
          <a:noFill/>
        </p:spPr>
        <p:txBody>
          <a:bodyPr wrap="square" lIns="0" tIns="0" rIns="0" bIns="0" rtlCol="0">
            <a:spAutoFit/>
          </a:bodyPr>
          <a:lstStyle/>
          <a:p>
            <a:pPr algn="ctr"/>
            <a:r>
              <a:rPr kumimoji="1" lang="en-US" altLang="ja-JP" sz="700" dirty="0">
                <a:effectLst>
                  <a:glow rad="88900">
                    <a:schemeClr val="bg1"/>
                  </a:glow>
                </a:effectLst>
                <a:latin typeface="メイリオ" panose="020B0604030504040204" pitchFamily="50" charset="-128"/>
                <a:ea typeface="メイリオ" panose="020B0604030504040204" pitchFamily="50" charset="-128"/>
              </a:rPr>
              <a:t>(36.6%)</a:t>
            </a:r>
            <a:endParaRPr kumimoji="1" lang="ja-JP" altLang="en-US" sz="700" dirty="0">
              <a:effectLst>
                <a:glow rad="88900">
                  <a:schemeClr val="bg1"/>
                </a:glow>
              </a:effectLst>
              <a:latin typeface="メイリオ" panose="020B0604030504040204" pitchFamily="50" charset="-128"/>
              <a:ea typeface="メイリオ" panose="020B0604030504040204" pitchFamily="50" charset="-128"/>
            </a:endParaRPr>
          </a:p>
        </p:txBody>
      </p:sp>
      <p:sp>
        <p:nvSpPr>
          <p:cNvPr id="45" name="テキスト ボックス 44">
            <a:extLst>
              <a:ext uri="{FF2B5EF4-FFF2-40B4-BE49-F238E27FC236}">
                <a16:creationId xmlns:a16="http://schemas.microsoft.com/office/drawing/2014/main" id="{9A42485C-C1BA-43DB-A602-CDCF068CDAA3}"/>
              </a:ext>
            </a:extLst>
          </p:cNvPr>
          <p:cNvSpPr txBox="1"/>
          <p:nvPr/>
        </p:nvSpPr>
        <p:spPr>
          <a:xfrm>
            <a:off x="7253409" y="650252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「地域別将来推計」（国立社会保障・人口問題研究所）を基に大阪府作成</a:t>
            </a:r>
          </a:p>
        </p:txBody>
      </p:sp>
      <p:sp>
        <p:nvSpPr>
          <p:cNvPr id="23" name="テキスト ボックス 2">
            <a:extLst>
              <a:ext uri="{FF2B5EF4-FFF2-40B4-BE49-F238E27FC236}">
                <a16:creationId xmlns:a16="http://schemas.microsoft.com/office/drawing/2014/main" id="{FFF40197-0FC0-4A9C-ADA0-122A51920CA2}"/>
              </a:ext>
            </a:extLst>
          </p:cNvPr>
          <p:cNvSpPr txBox="1"/>
          <p:nvPr/>
        </p:nvSpPr>
        <p:spPr>
          <a:xfrm>
            <a:off x="682153" y="2133063"/>
            <a:ext cx="797164" cy="181235"/>
          </a:xfrm>
          <a:prstGeom prst="rect">
            <a:avLst/>
          </a:prstGeom>
          <a:noFill/>
          <a:ln w="9525" cmpd="sng">
            <a:noFill/>
          </a:ln>
          <a:effectLst/>
        </p:spPr>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（千人）</a:t>
            </a:r>
          </a:p>
        </p:txBody>
      </p:sp>
      <p:sp>
        <p:nvSpPr>
          <p:cNvPr id="3" name="正方形/長方形 2">
            <a:extLst>
              <a:ext uri="{FF2B5EF4-FFF2-40B4-BE49-F238E27FC236}">
                <a16:creationId xmlns:a16="http://schemas.microsoft.com/office/drawing/2014/main" id="{430BF7E9-5689-1200-E076-412B098FD370}"/>
              </a:ext>
            </a:extLst>
          </p:cNvPr>
          <p:cNvSpPr/>
          <p:nvPr/>
        </p:nvSpPr>
        <p:spPr>
          <a:xfrm>
            <a:off x="9811511" y="3048908"/>
            <a:ext cx="726827" cy="332796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27EE451F-D76C-44C1-8142-A228ED6C865B}"/>
              </a:ext>
            </a:extLst>
          </p:cNvPr>
          <p:cNvSpPr txBox="1"/>
          <p:nvPr/>
        </p:nvSpPr>
        <p:spPr>
          <a:xfrm>
            <a:off x="10060784" y="120632"/>
            <a:ext cx="1792940" cy="257369"/>
          </a:xfrm>
          <a:prstGeom prst="rect">
            <a:avLst/>
          </a:prstGeom>
          <a:noFill/>
          <a:ln>
            <a:solidFill>
              <a:schemeClr val="tx1"/>
            </a:solidFill>
            <a:prstDash val="sysDash"/>
          </a:ln>
        </p:spPr>
        <p:txBody>
          <a:bodyPr wrap="square" tIns="72000" bIns="0">
            <a:spAutoFit/>
          </a:bodyPr>
          <a:lstStyle/>
          <a:p>
            <a:pPr algn="ctr"/>
            <a:r>
              <a:rPr lang="ja-JP" altLang="en-US" sz="1200" kern="100" dirty="0">
                <a:latin typeface="メイリオ" panose="020B0604030504040204" pitchFamily="50" charset="-128"/>
                <a:ea typeface="メイリオ" panose="020B0604030504040204" pitchFamily="50" charset="-128"/>
                <a:cs typeface="Times New Roman" panose="02020603050405020304" pitchFamily="18" charset="0"/>
              </a:rPr>
              <a:t>再掲</a:t>
            </a:r>
            <a:endParaRPr lang="ja-JP" altLang="en-US" sz="12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588876855"/>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5412</Words>
  <Application>Microsoft Office PowerPoint</Application>
  <PresentationFormat>ワイド画面</PresentationFormat>
  <Paragraphs>544</Paragraphs>
  <Slides>55</Slides>
  <Notes>43</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55</vt:i4>
      </vt:variant>
    </vt:vector>
  </HeadingPairs>
  <TitlesOfParts>
    <vt:vector size="64" baseType="lpstr">
      <vt:lpstr>Meiryo UI</vt:lpstr>
      <vt:lpstr>UD デジタル 教科書体 NP-B</vt:lpstr>
      <vt:lpstr>UD デジタル 教科書体 NP-R</vt:lpstr>
      <vt:lpstr>メイリオ</vt:lpstr>
      <vt:lpstr>游ゴシック</vt:lpstr>
      <vt:lpstr>游ゴシック Light</vt:lpstr>
      <vt:lpstr>Arial</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2025-05-16T02:36:49Z</dcterms:created>
  <dcterms:modified xsi:type="dcterms:W3CDTF">2025-08-01T07:14:37Z</dcterms:modified>
</cp:coreProperties>
</file>