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1228" r:id="rId3"/>
    <p:sldId id="1213" r:id="rId4"/>
    <p:sldId id="1217" r:id="rId5"/>
    <p:sldId id="1255" r:id="rId6"/>
    <p:sldId id="1275" r:id="rId7"/>
    <p:sldId id="1259" r:id="rId8"/>
    <p:sldId id="1276" r:id="rId9"/>
    <p:sldId id="1264" r:id="rId10"/>
    <p:sldId id="1268" r:id="rId11"/>
    <p:sldId id="1257" r:id="rId12"/>
    <p:sldId id="1279"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BF1ED"/>
    <a:srgbClr val="FBF8EF"/>
    <a:srgbClr val="80D8C4"/>
    <a:srgbClr val="80CBC4"/>
    <a:srgbClr val="D2D7DA"/>
    <a:srgbClr val="D3EDEB"/>
    <a:srgbClr val="B2E0DC"/>
    <a:srgbClr val="0068B7"/>
    <a:srgbClr val="6BC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6778" autoAdjust="0"/>
  </p:normalViewPr>
  <p:slideViewPr>
    <p:cSldViewPr snapToGrid="0">
      <p:cViewPr>
        <p:scale>
          <a:sx n="100" d="100"/>
          <a:sy n="100" d="100"/>
        </p:scale>
        <p:origin x="93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378BB4A-4931-4D5C-B53E-04DAFEA27219}"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DD1E523-07BE-442B-A951-786C968E29C8}" type="slidenum">
              <a:rPr kumimoji="1" lang="ja-JP" altLang="en-US" smtClean="0"/>
              <a:t>‹#›</a:t>
            </a:fld>
            <a:endParaRPr kumimoji="1" lang="ja-JP" altLang="en-US"/>
          </a:p>
        </p:txBody>
      </p:sp>
    </p:spTree>
    <p:extLst>
      <p:ext uri="{BB962C8B-B14F-4D97-AF65-F5344CB8AC3E}">
        <p14:creationId xmlns:p14="http://schemas.microsoft.com/office/powerpoint/2010/main" val="24258801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7369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59871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70243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46767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9699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69075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34229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407496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54213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02998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826F5FE0-9290-43D8-ACCC-B55F26F9AB74}"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23541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5FE0-9290-43D8-ACCC-B55F26F9AB74}"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6476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410185"/>
            <a:ext cx="12192000" cy="1272992"/>
          </a:xfrm>
          <a:prstGeom prst="rect">
            <a:avLst/>
          </a:prstGeom>
          <a:solidFill>
            <a:schemeClr val="accent5">
              <a:lumMod val="20000"/>
              <a:lumOff val="8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pPr>
            <a:r>
              <a:rPr lang="ja-JP" altLang="en-US" sz="28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基本目標、方向性について</a:t>
            </a:r>
          </a:p>
        </p:txBody>
      </p:sp>
      <p:sp>
        <p:nvSpPr>
          <p:cNvPr id="6" name="Rectangle 1">
            <a:extLst>
              <a:ext uri="{FF2B5EF4-FFF2-40B4-BE49-F238E27FC236}">
                <a16:creationId xmlns:a16="http://schemas.microsoft.com/office/drawing/2014/main" id="{D6AFAA48-D7EA-45AB-971D-DE61FB9432A1}"/>
              </a:ext>
            </a:extLst>
          </p:cNvPr>
          <p:cNvSpPr>
            <a:spLocks noChangeArrowheads="1"/>
          </p:cNvSpPr>
          <p:nvPr/>
        </p:nvSpPr>
        <p:spPr bwMode="auto">
          <a:xfrm>
            <a:off x="3071664" y="5358794"/>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６</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20</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年度 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３</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住生活基本計画推進部会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EB5707DC-3548-4574-9DB6-335E612B3E06}"/>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資料４</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57437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大阪府の住宅・建築政策の施策の考え方について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505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2" name="正方形/長方形 11">
            <a:extLst>
              <a:ext uri="{FF2B5EF4-FFF2-40B4-BE49-F238E27FC236}">
                <a16:creationId xmlns:a16="http://schemas.microsoft.com/office/drawing/2014/main" id="{FAF7B1BE-D8DC-4BA5-B1B2-C682B554276D}"/>
              </a:ext>
            </a:extLst>
          </p:cNvPr>
          <p:cNvSpPr/>
          <p:nvPr/>
        </p:nvSpPr>
        <p:spPr>
          <a:xfrm>
            <a:off x="49085" y="738354"/>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施策展開の考え方について（事務局案）</a:t>
            </a:r>
          </a:p>
        </p:txBody>
      </p:sp>
      <p:sp>
        <p:nvSpPr>
          <p:cNvPr id="13" name="正方形/長方形 12">
            <a:extLst>
              <a:ext uri="{FF2B5EF4-FFF2-40B4-BE49-F238E27FC236}">
                <a16:creationId xmlns:a16="http://schemas.microsoft.com/office/drawing/2014/main" id="{F7BDE84A-D786-4481-ADC2-AC487EBA1DFE}"/>
              </a:ext>
            </a:extLst>
          </p:cNvPr>
          <p:cNvSpPr/>
          <p:nvPr/>
        </p:nvSpPr>
        <p:spPr>
          <a:xfrm>
            <a:off x="433137" y="1311182"/>
            <a:ext cx="11064614" cy="5286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施策を展開するためには次の考え方が必要ではないか。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○各分野・各主体と連携した施策を展開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444500"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施策の展開にあたっては、府民を中心として大阪府、市町村、公的団体、民間事業者など多様な主体が連携するとともに、適切な役割分担のもと、協力しながら取り組むことが重要。</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44450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このため、住宅・建築の分野だけでなく、福祉、環境、交通、医療、教育、労働、人権など、府民のくらしを取り巻く主体と連携した施策を展開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○未来でも持続し発展できるような次世代へつながる施策を展開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444500"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歴史ある建物や文化、多様なコミュニティや人材など素晴らしい過去からの資産を継承し、万博開催都市としてレガシーを始めとした新技術などを活用、新たな担い手の確保につながる取組の展開など、未来へとつながる取組を展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○地域性など大阪の特色を活かした取組を展開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541338"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大阪がもつ多様な住宅・建築ストックや自然環境、様々なまちのなりたちや変遷などによる特色ある地域性、多様なコミュニティなどを活かした取組を展開</a:t>
            </a:r>
          </a:p>
        </p:txBody>
      </p:sp>
      <p:sp>
        <p:nvSpPr>
          <p:cNvPr id="7" name="Text Box 2">
            <a:extLst>
              <a:ext uri="{FF2B5EF4-FFF2-40B4-BE49-F238E27FC236}">
                <a16:creationId xmlns:a16="http://schemas.microsoft.com/office/drawing/2014/main" id="{58495C2A-CB23-4BBC-92B8-A144ED6A1A84}"/>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10</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8040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今後の施策の方向性について</a:t>
            </a:r>
          </a:p>
        </p:txBody>
      </p:sp>
      <p:sp>
        <p:nvSpPr>
          <p:cNvPr id="5" name="正方形/長方形 4">
            <a:extLst>
              <a:ext uri="{FF2B5EF4-FFF2-40B4-BE49-F238E27FC236}">
                <a16:creationId xmlns:a16="http://schemas.microsoft.com/office/drawing/2014/main" id="{D2BF0825-A16D-4C74-97E2-27843A4CFD21}"/>
              </a:ext>
            </a:extLst>
          </p:cNvPr>
          <p:cNvSpPr/>
          <p:nvPr/>
        </p:nvSpPr>
        <p:spPr>
          <a:xfrm>
            <a:off x="427767" y="636362"/>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indent="176213" algn="just">
              <a:spcBef>
                <a:spcPts val="10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3400A08F-BE9B-49E0-B568-2FDEB02EA027}"/>
              </a:ext>
            </a:extLst>
          </p:cNvPr>
          <p:cNvSpPr/>
          <p:nvPr/>
        </p:nvSpPr>
        <p:spPr>
          <a:xfrm>
            <a:off x="3383203" y="989511"/>
            <a:ext cx="8808797" cy="12902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・建築物の脱炭素化・省エネルギー化の推進</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・魅力ある景観形成</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・既存住宅流通など市場環境整備・活性化</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・空家等を活用したまちづくりの推進</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・ユニバーサルデザインのまちづくり</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・スマートシティや最先端技術を取り入れた住宅・住環境の普及</a:t>
            </a:r>
          </a:p>
        </p:txBody>
      </p:sp>
      <p:sp>
        <p:nvSpPr>
          <p:cNvPr id="14" name="正方形/長方形 13">
            <a:extLst>
              <a:ext uri="{FF2B5EF4-FFF2-40B4-BE49-F238E27FC236}">
                <a16:creationId xmlns:a16="http://schemas.microsoft.com/office/drawing/2014/main" id="{3ED367E6-7501-40DD-9B33-98CFBBB0F6F8}"/>
              </a:ext>
            </a:extLst>
          </p:cNvPr>
          <p:cNvSpPr/>
          <p:nvPr/>
        </p:nvSpPr>
        <p:spPr>
          <a:xfrm>
            <a:off x="332175" y="636362"/>
            <a:ext cx="145718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ctr">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主な施策</a:t>
            </a:r>
          </a:p>
        </p:txBody>
      </p:sp>
      <p:sp>
        <p:nvSpPr>
          <p:cNvPr id="11" name="正方形/長方形 10">
            <a:extLst>
              <a:ext uri="{FF2B5EF4-FFF2-40B4-BE49-F238E27FC236}">
                <a16:creationId xmlns:a16="http://schemas.microsoft.com/office/drawing/2014/main" id="{B02D524B-B5A2-4840-83CC-6653440CAA43}"/>
              </a:ext>
            </a:extLst>
          </p:cNvPr>
          <p:cNvSpPr/>
          <p:nvPr/>
        </p:nvSpPr>
        <p:spPr>
          <a:xfrm>
            <a:off x="537691" y="1103877"/>
            <a:ext cx="248376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持続可能で</a:t>
            </a: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魅力あふれる</a:t>
            </a:r>
          </a:p>
        </p:txBody>
      </p:sp>
      <p:sp>
        <p:nvSpPr>
          <p:cNvPr id="12" name="正方形/長方形 11">
            <a:extLst>
              <a:ext uri="{FF2B5EF4-FFF2-40B4-BE49-F238E27FC236}">
                <a16:creationId xmlns:a16="http://schemas.microsoft.com/office/drawing/2014/main" id="{32C7C355-6A7F-48B7-AEE5-3C87C38CE765}"/>
              </a:ext>
            </a:extLst>
          </p:cNvPr>
          <p:cNvSpPr/>
          <p:nvPr/>
        </p:nvSpPr>
        <p:spPr>
          <a:xfrm>
            <a:off x="537691" y="2539496"/>
            <a:ext cx="246223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活き活きと</a:t>
            </a: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豊かにくらす</a:t>
            </a:r>
          </a:p>
        </p:txBody>
      </p:sp>
      <p:sp>
        <p:nvSpPr>
          <p:cNvPr id="13" name="正方形/長方形 12">
            <a:extLst>
              <a:ext uri="{FF2B5EF4-FFF2-40B4-BE49-F238E27FC236}">
                <a16:creationId xmlns:a16="http://schemas.microsoft.com/office/drawing/2014/main" id="{168B6AAD-F2B5-4F9D-B41D-FFA94779FC3B}"/>
              </a:ext>
            </a:extLst>
          </p:cNvPr>
          <p:cNvSpPr/>
          <p:nvPr/>
        </p:nvSpPr>
        <p:spPr>
          <a:xfrm>
            <a:off x="568455" y="3975115"/>
            <a:ext cx="240070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安全なくらしを支える</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5" name="正方形/長方形 14">
            <a:extLst>
              <a:ext uri="{FF2B5EF4-FFF2-40B4-BE49-F238E27FC236}">
                <a16:creationId xmlns:a16="http://schemas.microsoft.com/office/drawing/2014/main" id="{97707AEE-38FC-44B7-90E4-195F8914E88A}"/>
              </a:ext>
            </a:extLst>
          </p:cNvPr>
          <p:cNvSpPr/>
          <p:nvPr/>
        </p:nvSpPr>
        <p:spPr>
          <a:xfrm>
            <a:off x="532796" y="5410734"/>
            <a:ext cx="249355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安心して</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住み続けることができる　</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89079191-EED2-45E5-85D3-04422B31601F}"/>
              </a:ext>
            </a:extLst>
          </p:cNvPr>
          <p:cNvSpPr/>
          <p:nvPr/>
        </p:nvSpPr>
        <p:spPr>
          <a:xfrm>
            <a:off x="3383203" y="5378952"/>
            <a:ext cx="8633146" cy="13425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・公的賃貸ストックの有効活用</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・地域コミュニティの活性化を促す、多世代が交流を促す仕組みづくり</a:t>
            </a:r>
          </a:p>
          <a:p>
            <a:pPr marL="182563" indent="-180975" algn="just">
              <a:lnSpc>
                <a:spcPts val="1300"/>
              </a:lnSpc>
              <a:spcBef>
                <a:spcPts val="600"/>
              </a:spcBef>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8" name="正方形/長方形 17">
            <a:extLst>
              <a:ext uri="{FF2B5EF4-FFF2-40B4-BE49-F238E27FC236}">
                <a16:creationId xmlns:a16="http://schemas.microsoft.com/office/drawing/2014/main" id="{729ACA8D-5736-451E-91AF-177292A43F6F}"/>
              </a:ext>
            </a:extLst>
          </p:cNvPr>
          <p:cNvSpPr/>
          <p:nvPr/>
        </p:nvSpPr>
        <p:spPr>
          <a:xfrm>
            <a:off x="3383203" y="4018875"/>
            <a:ext cx="8808797" cy="12464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p>
        </p:txBody>
      </p:sp>
      <p:sp>
        <p:nvSpPr>
          <p:cNvPr id="19" name="正方形/長方形 18">
            <a:extLst>
              <a:ext uri="{FF2B5EF4-FFF2-40B4-BE49-F238E27FC236}">
                <a16:creationId xmlns:a16="http://schemas.microsoft.com/office/drawing/2014/main" id="{34BC6AA6-B289-4578-BF33-D06144D84801}"/>
              </a:ext>
            </a:extLst>
          </p:cNvPr>
          <p:cNvSpPr/>
          <p:nvPr/>
        </p:nvSpPr>
        <p:spPr>
          <a:xfrm>
            <a:off x="3383202" y="2547827"/>
            <a:ext cx="8808797" cy="12902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・地域特性を活かした住まいなど多様な住まい手に対応した住まい・住環境の形成</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・郊外住宅地の再生、活性化</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・健全な住宅関連産業の人材の確保・育成、環境整備</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300"/>
              </a:lnSpc>
              <a:spcBef>
                <a:spcPts val="600"/>
              </a:spcBef>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・住まい・くらしに関わる新たな担い手の確保</a:t>
            </a:r>
          </a:p>
          <a:p>
            <a:pPr marL="182563" indent="-180975" algn="just">
              <a:lnSpc>
                <a:spcPts val="1300"/>
              </a:lnSpc>
              <a:spcBef>
                <a:spcPts val="600"/>
              </a:spcBef>
            </a:pP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10039367" y="649768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11</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04585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矢印: 五方向 93">
            <a:extLst>
              <a:ext uri="{FF2B5EF4-FFF2-40B4-BE49-F238E27FC236}">
                <a16:creationId xmlns:a16="http://schemas.microsoft.com/office/drawing/2014/main" id="{3C42CCC6-0FE9-425A-AD5A-57D2CC9DFC7F}"/>
              </a:ext>
            </a:extLst>
          </p:cNvPr>
          <p:cNvSpPr/>
          <p:nvPr/>
        </p:nvSpPr>
        <p:spPr>
          <a:xfrm rot="16200000">
            <a:off x="4916510" y="-1312611"/>
            <a:ext cx="2875727" cy="11062536"/>
          </a:xfrm>
          <a:prstGeom prst="homePlate">
            <a:avLst>
              <a:gd name="adj" fmla="val 21198"/>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7">
            <a:extLst>
              <a:ext uri="{FF2B5EF4-FFF2-40B4-BE49-F238E27FC236}">
                <a16:creationId xmlns:a16="http://schemas.microsoft.com/office/drawing/2014/main" id="{2DA8F0C0-9899-44F6-BE92-5B7B2EA5503B}"/>
              </a:ext>
            </a:extLst>
          </p:cNvPr>
          <p:cNvSpPr/>
          <p:nvPr/>
        </p:nvSpPr>
        <p:spPr>
          <a:xfrm>
            <a:off x="177254" y="3877573"/>
            <a:ext cx="412487" cy="1449658"/>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7">
            <a:extLst>
              <a:ext uri="{FF2B5EF4-FFF2-40B4-BE49-F238E27FC236}">
                <a16:creationId xmlns:a16="http://schemas.microsoft.com/office/drawing/2014/main" id="{CA13BE20-7BAF-4F28-A217-4076066234E9}"/>
              </a:ext>
            </a:extLst>
          </p:cNvPr>
          <p:cNvSpPr/>
          <p:nvPr/>
        </p:nvSpPr>
        <p:spPr>
          <a:xfrm>
            <a:off x="157219" y="3065409"/>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7">
            <a:extLst>
              <a:ext uri="{FF2B5EF4-FFF2-40B4-BE49-F238E27FC236}">
                <a16:creationId xmlns:a16="http://schemas.microsoft.com/office/drawing/2014/main" id="{EB0BF197-A692-413A-95E1-9C86F8F830AC}"/>
              </a:ext>
            </a:extLst>
          </p:cNvPr>
          <p:cNvSpPr/>
          <p:nvPr/>
        </p:nvSpPr>
        <p:spPr>
          <a:xfrm>
            <a:off x="171446" y="2253841"/>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7">
            <a:extLst>
              <a:ext uri="{FF2B5EF4-FFF2-40B4-BE49-F238E27FC236}">
                <a16:creationId xmlns:a16="http://schemas.microsoft.com/office/drawing/2014/main" id="{1297E2AF-A39A-4092-8FD5-8C90CBB8A362}"/>
              </a:ext>
            </a:extLst>
          </p:cNvPr>
          <p:cNvSpPr/>
          <p:nvPr/>
        </p:nvSpPr>
        <p:spPr>
          <a:xfrm>
            <a:off x="171446" y="1441646"/>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7">
            <a:extLst>
              <a:ext uri="{FF2B5EF4-FFF2-40B4-BE49-F238E27FC236}">
                <a16:creationId xmlns:a16="http://schemas.microsoft.com/office/drawing/2014/main" id="{7F7B42C4-96C0-46E7-A523-E62B20E04A21}"/>
              </a:ext>
            </a:extLst>
          </p:cNvPr>
          <p:cNvSpPr/>
          <p:nvPr/>
        </p:nvSpPr>
        <p:spPr>
          <a:xfrm>
            <a:off x="171446" y="619358"/>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B735C8FF-AF6A-4C17-ACC8-62EBAEEADD2A}"/>
              </a:ext>
            </a:extLst>
          </p:cNvPr>
          <p:cNvCxnSpPr>
            <a:cxnSpLocks/>
          </p:cNvCxnSpPr>
          <p:nvPr/>
        </p:nvCxnSpPr>
        <p:spPr>
          <a:xfrm>
            <a:off x="9037664" y="2150139"/>
            <a:ext cx="0" cy="3384000"/>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9250442-B659-403D-A046-3C8B5946BB21}"/>
              </a:ext>
            </a:extLst>
          </p:cNvPr>
          <p:cNvCxnSpPr>
            <a:cxnSpLocks/>
          </p:cNvCxnSpPr>
          <p:nvPr/>
        </p:nvCxnSpPr>
        <p:spPr>
          <a:xfrm>
            <a:off x="6508566" y="2150139"/>
            <a:ext cx="0" cy="3384000"/>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AD59B5E-B6FC-4B96-AF5D-73F0497FB294}"/>
              </a:ext>
            </a:extLst>
          </p:cNvPr>
          <p:cNvCxnSpPr>
            <a:cxnSpLocks/>
          </p:cNvCxnSpPr>
          <p:nvPr/>
        </p:nvCxnSpPr>
        <p:spPr>
          <a:xfrm>
            <a:off x="3607231" y="2177314"/>
            <a:ext cx="0" cy="3384000"/>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角丸四角形 65">
            <a:extLst>
              <a:ext uri="{FF2B5EF4-FFF2-40B4-BE49-F238E27FC236}">
                <a16:creationId xmlns:a16="http://schemas.microsoft.com/office/drawing/2014/main" id="{73F714BA-ECBB-4AEC-B6CF-E4B9D3B470A4}"/>
              </a:ext>
            </a:extLst>
          </p:cNvPr>
          <p:cNvSpPr/>
          <p:nvPr/>
        </p:nvSpPr>
        <p:spPr>
          <a:xfrm>
            <a:off x="1520007" y="2961493"/>
            <a:ext cx="9798112" cy="743984"/>
          </a:xfrm>
          <a:prstGeom prst="roundRect">
            <a:avLst>
              <a:gd name="adj" fmla="val 7429"/>
            </a:avLst>
          </a:prstGeom>
          <a:noFill/>
          <a:ln>
            <a:solidFill>
              <a:schemeClr val="bg1">
                <a:lumMod val="50000"/>
              </a:schemeClr>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5" name="角丸四角形 65">
            <a:extLst>
              <a:ext uri="{FF2B5EF4-FFF2-40B4-BE49-F238E27FC236}">
                <a16:creationId xmlns:a16="http://schemas.microsoft.com/office/drawing/2014/main" id="{2BB29084-F17F-41E2-9728-165FA56DE946}"/>
              </a:ext>
            </a:extLst>
          </p:cNvPr>
          <p:cNvSpPr/>
          <p:nvPr/>
        </p:nvSpPr>
        <p:spPr>
          <a:xfrm>
            <a:off x="8234305" y="3061322"/>
            <a:ext cx="2782800" cy="54427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4" name="角丸四角形 65">
            <a:extLst>
              <a:ext uri="{FF2B5EF4-FFF2-40B4-BE49-F238E27FC236}">
                <a16:creationId xmlns:a16="http://schemas.microsoft.com/office/drawing/2014/main" id="{41DC481A-AAD0-4AAC-A204-C63E83057151}"/>
              </a:ext>
            </a:extLst>
          </p:cNvPr>
          <p:cNvSpPr/>
          <p:nvPr/>
        </p:nvSpPr>
        <p:spPr>
          <a:xfrm>
            <a:off x="1960407" y="3061322"/>
            <a:ext cx="2783450" cy="54427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大阪府の住宅・建築政策の基本目標、方向性について</a:t>
            </a:r>
          </a:p>
        </p:txBody>
      </p:sp>
      <p:sp>
        <p:nvSpPr>
          <p:cNvPr id="22" name="正方形/長方形 21">
            <a:extLst>
              <a:ext uri="{FF2B5EF4-FFF2-40B4-BE49-F238E27FC236}">
                <a16:creationId xmlns:a16="http://schemas.microsoft.com/office/drawing/2014/main" id="{B811880C-479E-40A2-B2A1-F5A8208B602B}"/>
              </a:ext>
            </a:extLst>
          </p:cNvPr>
          <p:cNvSpPr/>
          <p:nvPr/>
        </p:nvSpPr>
        <p:spPr>
          <a:xfrm>
            <a:off x="171447" y="639711"/>
            <a:ext cx="292026" cy="677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ct val="100000"/>
              </a:lnSpc>
              <a:spcBef>
                <a:spcPts val="10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基本目標</a:t>
            </a:r>
          </a:p>
        </p:txBody>
      </p:sp>
      <p:sp>
        <p:nvSpPr>
          <p:cNvPr id="28" name="正方形/長方形 27">
            <a:extLst>
              <a:ext uri="{FF2B5EF4-FFF2-40B4-BE49-F238E27FC236}">
                <a16:creationId xmlns:a16="http://schemas.microsoft.com/office/drawing/2014/main" id="{F969D41D-7C9C-4338-83EE-85D52D496EB4}"/>
              </a:ext>
            </a:extLst>
          </p:cNvPr>
          <p:cNvSpPr/>
          <p:nvPr/>
        </p:nvSpPr>
        <p:spPr>
          <a:xfrm>
            <a:off x="123102" y="1931667"/>
            <a:ext cx="431956" cy="1277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方向性</a:t>
            </a:r>
          </a:p>
        </p:txBody>
      </p:sp>
      <p:sp>
        <p:nvSpPr>
          <p:cNvPr id="29" name="正方形/長方形 28">
            <a:extLst>
              <a:ext uri="{FF2B5EF4-FFF2-40B4-BE49-F238E27FC236}">
                <a16:creationId xmlns:a16="http://schemas.microsoft.com/office/drawing/2014/main" id="{E299D865-B61E-44C1-A5BF-3E9F9EB5EC36}"/>
              </a:ext>
            </a:extLst>
          </p:cNvPr>
          <p:cNvSpPr/>
          <p:nvPr/>
        </p:nvSpPr>
        <p:spPr>
          <a:xfrm>
            <a:off x="88985" y="2894913"/>
            <a:ext cx="446790" cy="987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Aft>
                <a:spcPts val="0"/>
              </a:spcAft>
              <a:buClrTx/>
              <a:buSzTx/>
              <a:buFontTx/>
              <a:buNone/>
              <a:tabLs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考え方</a:t>
            </a:r>
            <a:endPar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1" name="正方形/長方形 30">
            <a:extLst>
              <a:ext uri="{FF2B5EF4-FFF2-40B4-BE49-F238E27FC236}">
                <a16:creationId xmlns:a16="http://schemas.microsoft.com/office/drawing/2014/main" id="{F3895810-2729-496C-A456-D40AE6DCE0EC}"/>
              </a:ext>
            </a:extLst>
          </p:cNvPr>
          <p:cNvSpPr/>
          <p:nvPr/>
        </p:nvSpPr>
        <p:spPr>
          <a:xfrm>
            <a:off x="2269168" y="3059547"/>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様々な</a:t>
            </a: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主体・分野</a:t>
            </a: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との</a:t>
            </a:r>
            <a:endParaRPr lang="en-US" altLang="ja-JP" sz="1400" dirty="0">
              <a:solidFill>
                <a:prstClr val="black"/>
              </a:solidFill>
              <a:latin typeface="UD デジタル 教科書体 N-B" panose="02020700000000000000" pitchFamily="17" charset="-128"/>
              <a:ea typeface="UD デジタル 教科書体 N-B" panose="02020700000000000000" pitchFamily="17" charset="-128"/>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多角的な</a:t>
            </a: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連携</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2" name="正方形/長方形 31">
            <a:extLst>
              <a:ext uri="{FF2B5EF4-FFF2-40B4-BE49-F238E27FC236}">
                <a16:creationId xmlns:a16="http://schemas.microsoft.com/office/drawing/2014/main" id="{23F26BFE-CDAC-490B-974C-69AF69017705}"/>
              </a:ext>
            </a:extLst>
          </p:cNvPr>
          <p:cNvSpPr/>
          <p:nvPr/>
        </p:nvSpPr>
        <p:spPr>
          <a:xfrm>
            <a:off x="8436409" y="3148359"/>
            <a:ext cx="2441634" cy="3411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地域性を活かした大阪らしさ</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3" name="角丸四角形 65">
            <a:extLst>
              <a:ext uri="{FF2B5EF4-FFF2-40B4-BE49-F238E27FC236}">
                <a16:creationId xmlns:a16="http://schemas.microsoft.com/office/drawing/2014/main" id="{5E94DEC4-C807-41EE-9DBE-A978028399C0}"/>
              </a:ext>
            </a:extLst>
          </p:cNvPr>
          <p:cNvSpPr/>
          <p:nvPr/>
        </p:nvSpPr>
        <p:spPr>
          <a:xfrm>
            <a:off x="5136804" y="3084621"/>
            <a:ext cx="2526857" cy="54427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8294D0B-7E9A-4117-B2FF-9BC783CF1B60}"/>
              </a:ext>
            </a:extLst>
          </p:cNvPr>
          <p:cNvSpPr/>
          <p:nvPr/>
        </p:nvSpPr>
        <p:spPr>
          <a:xfrm>
            <a:off x="88985" y="1409102"/>
            <a:ext cx="455910" cy="776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政策展開の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方向性</a:t>
            </a:r>
          </a:p>
        </p:txBody>
      </p:sp>
      <p:sp>
        <p:nvSpPr>
          <p:cNvPr id="43" name="正方形/長方形 42">
            <a:extLst>
              <a:ext uri="{FF2B5EF4-FFF2-40B4-BE49-F238E27FC236}">
                <a16:creationId xmlns:a16="http://schemas.microsoft.com/office/drawing/2014/main" id="{3EF94221-2EFD-4E9E-AA65-F8F24D23897B}"/>
              </a:ext>
            </a:extLst>
          </p:cNvPr>
          <p:cNvSpPr/>
          <p:nvPr/>
        </p:nvSpPr>
        <p:spPr>
          <a:xfrm>
            <a:off x="5107596" y="3065409"/>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過去からの継承</a:t>
            </a:r>
            <a:endParaRPr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sz="1400" b="0" i="0" u="none" strike="noStrike" kern="1200" cap="none" spc="0" normalizeH="0" baseline="0" noProof="0" dirty="0">
              <a:ln>
                <a:noFill/>
              </a:ln>
              <a:solidFill>
                <a:schemeClr val="tx1"/>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7" name="正方形/長方形 46">
            <a:extLst>
              <a:ext uri="{FF2B5EF4-FFF2-40B4-BE49-F238E27FC236}">
                <a16:creationId xmlns:a16="http://schemas.microsoft.com/office/drawing/2014/main" id="{91923C4B-A555-4193-9761-77762E46EB26}"/>
              </a:ext>
            </a:extLst>
          </p:cNvPr>
          <p:cNvSpPr/>
          <p:nvPr/>
        </p:nvSpPr>
        <p:spPr>
          <a:xfrm>
            <a:off x="943417" y="3708693"/>
            <a:ext cx="2553584" cy="18526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・建築物の脱炭素化・省エネルギー化の推進</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0975" algn="just">
              <a:lnSpc>
                <a:spcPts val="1300"/>
              </a:lnSpc>
              <a:spcBef>
                <a:spcPts val="600"/>
              </a:spcBef>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・魅力ある景観形成</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0975" algn="just">
              <a:lnSpc>
                <a:spcPts val="1300"/>
              </a:lnSpc>
              <a:spcBef>
                <a:spcPts val="600"/>
              </a:spcBef>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・既存住宅流通など市場環境整備・活性化</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・空家等を活用したまちづくりの推進</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lang="ja-JP" altLang="en-US" sz="1000" b="1" dirty="0">
                <a:solidFill>
                  <a:prstClr val="black"/>
                </a:solidFill>
                <a:latin typeface="UD デジタル 教科書体 N-R" panose="02020400000000000000" pitchFamily="17" charset="-128"/>
                <a:ea typeface="UD デジタル 教科書体 N-R" panose="02020400000000000000" pitchFamily="17" charset="-128"/>
              </a:rPr>
              <a:t>・ユニバーサルデザインのまちづくり</a:t>
            </a:r>
            <a:endParaRPr lang="en-US" altLang="ja-JP" sz="1000" b="1" dirty="0">
              <a:solidFill>
                <a:prstClr val="black"/>
              </a:solidFill>
              <a:latin typeface="UD デジタル 教科書体 N-R" panose="02020400000000000000" pitchFamily="17" charset="-128"/>
              <a:ea typeface="UD デジタル 教科書体 N-R" panose="02020400000000000000" pitchFamily="17" charset="-128"/>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lang="ja-JP" altLang="en-US" sz="1000" b="1" dirty="0">
                <a:solidFill>
                  <a:prstClr val="black"/>
                </a:solidFill>
                <a:latin typeface="UD デジタル 教科書体 N-R" panose="02020400000000000000" pitchFamily="17" charset="-128"/>
                <a:ea typeface="UD デジタル 教科書体 N-R" panose="02020400000000000000" pitchFamily="17" charset="-128"/>
              </a:rPr>
              <a:t>・スマートシティや最先端技術を取り入れた住宅・住環境の普及</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48" name="正方形/長方形 47">
            <a:extLst>
              <a:ext uri="{FF2B5EF4-FFF2-40B4-BE49-F238E27FC236}">
                <a16:creationId xmlns:a16="http://schemas.microsoft.com/office/drawing/2014/main" id="{FE4C2044-7FEC-4564-90B6-57927330B7BB}"/>
              </a:ext>
            </a:extLst>
          </p:cNvPr>
          <p:cNvSpPr/>
          <p:nvPr/>
        </p:nvSpPr>
        <p:spPr>
          <a:xfrm>
            <a:off x="3613156" y="3688830"/>
            <a:ext cx="2709267" cy="19935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・地域特性を活かした住まいなど多様な住まい手に対応した住まい・住環境の形成</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0975" algn="just">
              <a:lnSpc>
                <a:spcPts val="1300"/>
              </a:lnSpc>
              <a:spcBef>
                <a:spcPts val="600"/>
              </a:spcBef>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・郊外住宅地の再生、活性化</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・健全な住宅関連産業の人材の確保・育成、環境整備</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・多様な住まいを選択できる住情報の提供や住教育の促進</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・住まい・くらしに関わる新たな担い手の確保</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49" name="正方形/長方形 48">
            <a:extLst>
              <a:ext uri="{FF2B5EF4-FFF2-40B4-BE49-F238E27FC236}">
                <a16:creationId xmlns:a16="http://schemas.microsoft.com/office/drawing/2014/main" id="{17993500-06C2-4A82-834E-5647AE2E6D2E}"/>
              </a:ext>
            </a:extLst>
          </p:cNvPr>
          <p:cNvSpPr/>
          <p:nvPr/>
        </p:nvSpPr>
        <p:spPr>
          <a:xfrm>
            <a:off x="157218" y="4005296"/>
            <a:ext cx="294919" cy="11379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Aft>
                <a:spcPts val="0"/>
              </a:spcAft>
              <a:buClrTx/>
              <a:buSzTx/>
              <a:buFontTx/>
              <a:buNone/>
              <a:tabLs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主な施策</a:t>
            </a:r>
            <a:endPar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0" name="正方形/長方形 49">
            <a:extLst>
              <a:ext uri="{FF2B5EF4-FFF2-40B4-BE49-F238E27FC236}">
                <a16:creationId xmlns:a16="http://schemas.microsoft.com/office/drawing/2014/main" id="{D848BA7F-921E-4A11-8DDC-90E36EFF8B3B}"/>
              </a:ext>
            </a:extLst>
          </p:cNvPr>
          <p:cNvSpPr/>
          <p:nvPr/>
        </p:nvSpPr>
        <p:spPr>
          <a:xfrm>
            <a:off x="6508566" y="3676082"/>
            <a:ext cx="2304354" cy="1899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・密集市街地の整備</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・住宅・建築物の耐震化</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・危険な空家の除却等促進</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・分譲マンションの管理適正化</a:t>
            </a:r>
            <a:r>
              <a:rPr lang="ja-JP" altLang="en-US" sz="1000" b="1" dirty="0">
                <a:solidFill>
                  <a:prstClr val="black"/>
                </a:solidFill>
                <a:latin typeface="UD デジタル 教科書体 N-R" panose="02020400000000000000" pitchFamily="17" charset="-128"/>
                <a:ea typeface="UD デジタル 教科書体 N-R" panose="02020400000000000000" pitchFamily="17" charset="-128"/>
              </a:rPr>
              <a:t>・再生円滑化</a:t>
            </a:r>
            <a:endParaRPr lang="en-US" altLang="ja-JP" sz="1000" b="1" dirty="0">
              <a:solidFill>
                <a:prstClr val="black"/>
              </a:solidFill>
              <a:latin typeface="UD デジタル 教科書体 N-R" panose="02020400000000000000" pitchFamily="17" charset="-128"/>
              <a:ea typeface="UD デジタル 教科書体 N-R" panose="02020400000000000000" pitchFamily="17" charset="-128"/>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・住まい・まちにおける様々な安全性への対応</a:t>
            </a:r>
          </a:p>
        </p:txBody>
      </p:sp>
      <p:sp>
        <p:nvSpPr>
          <p:cNvPr id="51" name="正方形/長方形 50">
            <a:extLst>
              <a:ext uri="{FF2B5EF4-FFF2-40B4-BE49-F238E27FC236}">
                <a16:creationId xmlns:a16="http://schemas.microsoft.com/office/drawing/2014/main" id="{158C6F19-4BD0-4F84-B018-1D2579A612B2}"/>
              </a:ext>
            </a:extLst>
          </p:cNvPr>
          <p:cNvSpPr/>
          <p:nvPr/>
        </p:nvSpPr>
        <p:spPr>
          <a:xfrm>
            <a:off x="9144025" y="3668872"/>
            <a:ext cx="2381386" cy="19828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・住宅確保要配慮者が安心して住まいを確保できる居住支援体制の構築</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・公的賃貸ストックの有効活用</a:t>
            </a:r>
            <a:endParaRPr kumimoji="1" lang="en-US" altLang="ja-JP"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・不動産取引等における差別の解消</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・住まいに関する相談体制の充実</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・地域コミュニティの活性化を促す、多世代が交流を促す仕組みづくり</a:t>
            </a:r>
          </a:p>
          <a:p>
            <a:pPr marL="182563" marR="0" lvl="0" indent="-180975" algn="just" defTabSz="914400" rtl="0" eaLnBrk="1" fontAlgn="auto" latinLnBrk="0" hangingPunct="1">
              <a:lnSpc>
                <a:spcPts val="1300"/>
              </a:lnSpc>
              <a:spcBef>
                <a:spcPts val="60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grpSp>
        <p:nvGrpSpPr>
          <p:cNvPr id="96" name="グループ化 95">
            <a:extLst>
              <a:ext uri="{FF2B5EF4-FFF2-40B4-BE49-F238E27FC236}">
                <a16:creationId xmlns:a16="http://schemas.microsoft.com/office/drawing/2014/main" id="{49E5B3AC-3DA8-4677-AC8A-9B867513A654}"/>
              </a:ext>
            </a:extLst>
          </p:cNvPr>
          <p:cNvGrpSpPr/>
          <p:nvPr/>
        </p:nvGrpSpPr>
        <p:grpSpPr>
          <a:xfrm>
            <a:off x="3079475" y="578116"/>
            <a:ext cx="6924247" cy="769390"/>
            <a:chOff x="2627556" y="619359"/>
            <a:chExt cx="7401482" cy="769390"/>
          </a:xfrm>
        </p:grpSpPr>
        <p:sp>
          <p:nvSpPr>
            <p:cNvPr id="8" name="楕円 7">
              <a:extLst>
                <a:ext uri="{FF2B5EF4-FFF2-40B4-BE49-F238E27FC236}">
                  <a16:creationId xmlns:a16="http://schemas.microsoft.com/office/drawing/2014/main" id="{E0CC1D1A-3274-4043-8044-8A8F327B42C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E484C33-F365-4799-9B17-1796CF4319AC}"/>
                </a:ext>
              </a:extLst>
            </p:cNvPr>
            <p:cNvSpPr txBox="1"/>
            <p:nvPr/>
          </p:nvSpPr>
          <p:spPr>
            <a:xfrm>
              <a:off x="2627556" y="726521"/>
              <a:ext cx="7394894" cy="615553"/>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a:t>
              </a:r>
              <a:r>
                <a:rPr kumimoji="1" lang="ja-JP" altLang="en-US" sz="18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案</a:t>
              </a:r>
              <a:r>
                <a:rPr kumimoji="1" lang="en-US" altLang="ja-JP" sz="18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a:t>
              </a:r>
              <a:r>
                <a:rPr lang="ja-JP" altLang="en-US" b="1" kern="100" spc="-150" dirty="0">
                  <a:solidFill>
                    <a:schemeClr val="bg1"/>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cs typeface="Times New Roman"/>
                </a:rPr>
                <a:t>共に創る</a:t>
              </a:r>
              <a:r>
                <a:rPr kumimoji="1" lang="ja-JP" altLang="en-US" sz="18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、誰もが自分らしく幸せにくらすことができる大阪</a:t>
              </a:r>
              <a:endParaRPr kumimoji="1" lang="en-US" altLang="ja-JP" sz="18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 安心して住み続けたい、訪れたいと感じる住まい・まちの実現 ～</a:t>
              </a:r>
              <a:endParaRPr kumimoji="1" lang="en-US" altLang="ja-JP" sz="1600" b="1" i="0" u="none" strike="noStrike" kern="100" cap="none" spc="-150" normalizeH="0" baseline="0" noProof="0" dirty="0">
                <a:ln>
                  <a:noFill/>
                </a:ln>
                <a:solidFill>
                  <a:schemeClr val="bg1"/>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grpSp>
        <p:nvGrpSpPr>
          <p:cNvPr id="69" name="グループ化 68">
            <a:extLst>
              <a:ext uri="{FF2B5EF4-FFF2-40B4-BE49-F238E27FC236}">
                <a16:creationId xmlns:a16="http://schemas.microsoft.com/office/drawing/2014/main" id="{1205F7BF-CA92-44C3-BE93-36D6548714FF}"/>
              </a:ext>
            </a:extLst>
          </p:cNvPr>
          <p:cNvGrpSpPr/>
          <p:nvPr/>
        </p:nvGrpSpPr>
        <p:grpSpPr>
          <a:xfrm>
            <a:off x="4629768" y="1395426"/>
            <a:ext cx="3671569" cy="897989"/>
            <a:chOff x="4518035" y="1455558"/>
            <a:chExt cx="3671569" cy="897989"/>
          </a:xfrm>
        </p:grpSpPr>
        <p:pic>
          <p:nvPicPr>
            <p:cNvPr id="61" name="図 60">
              <a:extLst>
                <a:ext uri="{FF2B5EF4-FFF2-40B4-BE49-F238E27FC236}">
                  <a16:creationId xmlns:a16="http://schemas.microsoft.com/office/drawing/2014/main" id="{F5103E1C-0414-443A-BEE4-CA27C703A342}"/>
                </a:ext>
              </a:extLst>
            </p:cNvPr>
            <p:cNvPicPr>
              <a:picLocks noChangeAspect="1"/>
            </p:cNvPicPr>
            <p:nvPr/>
          </p:nvPicPr>
          <p:blipFill>
            <a:blip r:embed="rId2"/>
            <a:stretch>
              <a:fillRect/>
            </a:stretch>
          </p:blipFill>
          <p:spPr>
            <a:xfrm>
              <a:off x="4522615" y="1484218"/>
              <a:ext cx="3666989" cy="869329"/>
            </a:xfrm>
            <a:prstGeom prst="rect">
              <a:avLst/>
            </a:prstGeom>
          </p:spPr>
        </p:pic>
        <p:cxnSp>
          <p:nvCxnSpPr>
            <p:cNvPr id="62" name="直線コネクタ 61">
              <a:extLst>
                <a:ext uri="{FF2B5EF4-FFF2-40B4-BE49-F238E27FC236}">
                  <a16:creationId xmlns:a16="http://schemas.microsoft.com/office/drawing/2014/main" id="{F142CE40-D3B5-4B2F-A588-225E65319427}"/>
                </a:ext>
              </a:extLst>
            </p:cNvPr>
            <p:cNvCxnSpPr>
              <a:cxnSpLocks/>
            </p:cNvCxnSpPr>
            <p:nvPr/>
          </p:nvCxnSpPr>
          <p:spPr>
            <a:xfrm>
              <a:off x="6545873" y="2228661"/>
              <a:ext cx="1620000" cy="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0F0ABCC-43EF-4A37-BAD6-F2B7A179CCEF}"/>
                </a:ext>
              </a:extLst>
            </p:cNvPr>
            <p:cNvCxnSpPr>
              <a:cxnSpLocks/>
            </p:cNvCxnSpPr>
            <p:nvPr/>
          </p:nvCxnSpPr>
          <p:spPr>
            <a:xfrm>
              <a:off x="6759233" y="1885761"/>
              <a:ext cx="1404000" cy="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5DCDA86-1CBC-4CF3-B5DF-00390664AA16}"/>
                </a:ext>
              </a:extLst>
            </p:cNvPr>
            <p:cNvCxnSpPr>
              <a:cxnSpLocks/>
            </p:cNvCxnSpPr>
            <p:nvPr/>
          </p:nvCxnSpPr>
          <p:spPr>
            <a:xfrm>
              <a:off x="8155486" y="1854962"/>
              <a:ext cx="0" cy="39600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26CF3778-7C41-4DB8-AC6E-DE0D70825F84}"/>
                </a:ext>
              </a:extLst>
            </p:cNvPr>
            <p:cNvCxnSpPr>
              <a:cxnSpLocks/>
            </p:cNvCxnSpPr>
            <p:nvPr/>
          </p:nvCxnSpPr>
          <p:spPr>
            <a:xfrm>
              <a:off x="4518953" y="1522600"/>
              <a:ext cx="1728000" cy="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CA4FB876-697F-4461-8E3B-9C275F5DE397}"/>
                </a:ext>
              </a:extLst>
            </p:cNvPr>
            <p:cNvCxnSpPr>
              <a:cxnSpLocks/>
            </p:cNvCxnSpPr>
            <p:nvPr/>
          </p:nvCxnSpPr>
          <p:spPr>
            <a:xfrm>
              <a:off x="4518035" y="1853562"/>
              <a:ext cx="1440000" cy="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517CEC1-E12F-46C2-8D2D-0288E9EB305C}"/>
                </a:ext>
              </a:extLst>
            </p:cNvPr>
            <p:cNvCxnSpPr>
              <a:cxnSpLocks/>
            </p:cNvCxnSpPr>
            <p:nvPr/>
          </p:nvCxnSpPr>
          <p:spPr>
            <a:xfrm>
              <a:off x="4542356" y="1510521"/>
              <a:ext cx="0" cy="36000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24" name="グラフィックス 18" descr="線矢印: 左回転 単色塗りつぶし">
              <a:extLst>
                <a:ext uri="{FF2B5EF4-FFF2-40B4-BE49-F238E27FC236}">
                  <a16:creationId xmlns:a16="http://schemas.microsoft.com/office/drawing/2014/main" id="{C3F3D135-8343-4A9F-9D0B-B9C1E7134759}"/>
                </a:ext>
              </a:extLst>
            </p:cNvPr>
            <p:cNvSpPr/>
            <p:nvPr/>
          </p:nvSpPr>
          <p:spPr>
            <a:xfrm rot="1007498">
              <a:off x="5889515" y="1455558"/>
              <a:ext cx="915438" cy="709875"/>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438" h="709875">
                  <a:moveTo>
                    <a:pt x="510183" y="0"/>
                  </a:moveTo>
                  <a:cubicBezTo>
                    <a:pt x="294304" y="0"/>
                    <a:pt x="116204" y="170544"/>
                    <a:pt x="105411" y="386423"/>
                  </a:cubicBezTo>
                  <a:lnTo>
                    <a:pt x="60145" y="343697"/>
                  </a:lnTo>
                  <a:cubicBezTo>
                    <a:pt x="47192" y="331823"/>
                    <a:pt x="12809" y="328150"/>
                    <a:pt x="4650" y="334616"/>
                  </a:cubicBezTo>
                  <a:cubicBezTo>
                    <a:pt x="-3509" y="341082"/>
                    <a:pt x="-683" y="369538"/>
                    <a:pt x="11191" y="382491"/>
                  </a:cubicBezTo>
                  <a:lnTo>
                    <a:pt x="115125" y="488965"/>
                  </a:lnTo>
                  <a:cubicBezTo>
                    <a:pt x="118363" y="492203"/>
                    <a:pt x="121601" y="494362"/>
                    <a:pt x="125919" y="495441"/>
                  </a:cubicBezTo>
                  <a:cubicBezTo>
                    <a:pt x="126998" y="495441"/>
                    <a:pt x="128078" y="496521"/>
                    <a:pt x="130237" y="496521"/>
                  </a:cubicBezTo>
                  <a:lnTo>
                    <a:pt x="132395" y="497600"/>
                  </a:lnTo>
                  <a:lnTo>
                    <a:pt x="135633" y="497600"/>
                  </a:lnTo>
                  <a:lnTo>
                    <a:pt x="138872" y="497600"/>
                  </a:lnTo>
                  <a:lnTo>
                    <a:pt x="141030" y="497600"/>
                  </a:lnTo>
                  <a:cubicBezTo>
                    <a:pt x="148586" y="497600"/>
                    <a:pt x="156142" y="493282"/>
                    <a:pt x="161539" y="487886"/>
                  </a:cubicBezTo>
                  <a:lnTo>
                    <a:pt x="245153" y="401731"/>
                  </a:lnTo>
                  <a:cubicBezTo>
                    <a:pt x="258106" y="388778"/>
                    <a:pt x="273346" y="350490"/>
                    <a:pt x="260393" y="338617"/>
                  </a:cubicBezTo>
                  <a:cubicBezTo>
                    <a:pt x="247441" y="325664"/>
                    <a:pt x="229472" y="325664"/>
                    <a:pt x="217599" y="338617"/>
                  </a:cubicBezTo>
                  <a:cubicBezTo>
                    <a:pt x="184857" y="371358"/>
                    <a:pt x="202916" y="355840"/>
                    <a:pt x="170174" y="388581"/>
                  </a:cubicBezTo>
                  <a:cubicBezTo>
                    <a:pt x="177730" y="235308"/>
                    <a:pt x="286748" y="106860"/>
                    <a:pt x="436784" y="73399"/>
                  </a:cubicBezTo>
                  <a:cubicBezTo>
                    <a:pt x="586820" y="39938"/>
                    <a:pt x="740093" y="111177"/>
                    <a:pt x="811333" y="247181"/>
                  </a:cubicBezTo>
                  <a:cubicBezTo>
                    <a:pt x="882573" y="383184"/>
                    <a:pt x="854509" y="549411"/>
                    <a:pt x="742252" y="654112"/>
                  </a:cubicBezTo>
                  <a:cubicBezTo>
                    <a:pt x="729300" y="665985"/>
                    <a:pt x="728220" y="686494"/>
                    <a:pt x="741173" y="699447"/>
                  </a:cubicBezTo>
                  <a:cubicBezTo>
                    <a:pt x="753046" y="712399"/>
                    <a:pt x="773555" y="713479"/>
                    <a:pt x="786507" y="701605"/>
                  </a:cubicBezTo>
                  <a:cubicBezTo>
                    <a:pt x="908479" y="588269"/>
                    <a:pt x="948416" y="412328"/>
                    <a:pt x="886891" y="256895"/>
                  </a:cubicBezTo>
                  <a:cubicBezTo>
                    <a:pt x="826445" y="101463"/>
                    <a:pt x="676409" y="0"/>
                    <a:pt x="510183" y="0"/>
                  </a:cubicBezTo>
                  <a:close/>
                </a:path>
              </a:pathLst>
            </a:custGeom>
            <a:solidFill>
              <a:schemeClr val="accent1"/>
            </a:solidFill>
            <a:ln w="10716" cap="flat">
              <a:noFill/>
              <a:prstDash val="solid"/>
              <a:miter/>
            </a:ln>
          </p:spPr>
          <p:txBody>
            <a:bodyPr rtlCol="0" anchor="ctr"/>
            <a:lstStyle/>
            <a:p>
              <a:endParaRPr lang="ja-JP" altLang="en-US"/>
            </a:p>
          </p:txBody>
        </p:sp>
        <p:sp>
          <p:nvSpPr>
            <p:cNvPr id="21" name="グラフィックス 59" descr="線矢印: 左回転 単色塗りつぶし">
              <a:extLst>
                <a:ext uri="{FF2B5EF4-FFF2-40B4-BE49-F238E27FC236}">
                  <a16:creationId xmlns:a16="http://schemas.microsoft.com/office/drawing/2014/main" id="{D3A2B04D-54D8-435E-8C61-3BF612F561E6}"/>
                </a:ext>
              </a:extLst>
            </p:cNvPr>
            <p:cNvSpPr/>
            <p:nvPr/>
          </p:nvSpPr>
          <p:spPr>
            <a:xfrm rot="11913385">
              <a:off x="5919299" y="1760671"/>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299401" y="0"/>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9433" y="145896"/>
                    <a:pt x="448294" y="76702"/>
                  </a:cubicBezTo>
                  <a:cubicBezTo>
                    <a:pt x="607155" y="7508"/>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endParaRPr lang="ja-JP" altLang="en-US"/>
            </a:p>
          </p:txBody>
        </p:sp>
      </p:grpSp>
      <p:grpSp>
        <p:nvGrpSpPr>
          <p:cNvPr id="87" name="グループ化 86">
            <a:extLst>
              <a:ext uri="{FF2B5EF4-FFF2-40B4-BE49-F238E27FC236}">
                <a16:creationId xmlns:a16="http://schemas.microsoft.com/office/drawing/2014/main" id="{9AE5E869-E1F2-4BEE-AC14-F3D879382674}"/>
              </a:ext>
            </a:extLst>
          </p:cNvPr>
          <p:cNvGrpSpPr/>
          <p:nvPr/>
        </p:nvGrpSpPr>
        <p:grpSpPr>
          <a:xfrm>
            <a:off x="9101518" y="2253841"/>
            <a:ext cx="2317532" cy="586519"/>
            <a:chOff x="8401610" y="2250669"/>
            <a:chExt cx="2103713" cy="586519"/>
          </a:xfrm>
        </p:grpSpPr>
        <p:sp>
          <p:nvSpPr>
            <p:cNvPr id="78" name="正方形/長方形 77">
              <a:extLst>
                <a:ext uri="{FF2B5EF4-FFF2-40B4-BE49-F238E27FC236}">
                  <a16:creationId xmlns:a16="http://schemas.microsoft.com/office/drawing/2014/main" id="{3A6A7D6A-8C85-42C4-8A76-B257A97E7698}"/>
                </a:ext>
              </a:extLst>
            </p:cNvPr>
            <p:cNvSpPr/>
            <p:nvPr/>
          </p:nvSpPr>
          <p:spPr>
            <a:xfrm>
              <a:off x="8569248" y="2250669"/>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0" name="テキスト ボックス 79">
              <a:extLst>
                <a:ext uri="{FF2B5EF4-FFF2-40B4-BE49-F238E27FC236}">
                  <a16:creationId xmlns:a16="http://schemas.microsoft.com/office/drawing/2014/main" id="{FBF620AD-B7B1-43BB-98AF-29992BE2A1DA}"/>
                </a:ext>
              </a:extLst>
            </p:cNvPr>
            <p:cNvSpPr txBox="1"/>
            <p:nvPr/>
          </p:nvSpPr>
          <p:spPr>
            <a:xfrm>
              <a:off x="8401610" y="2300035"/>
              <a:ext cx="2103713"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lang="ja-JP" altLang="en-US" sz="1200" dirty="0"/>
            </a:p>
          </p:txBody>
        </p:sp>
      </p:grpSp>
      <p:grpSp>
        <p:nvGrpSpPr>
          <p:cNvPr id="86" name="グループ化 85">
            <a:extLst>
              <a:ext uri="{FF2B5EF4-FFF2-40B4-BE49-F238E27FC236}">
                <a16:creationId xmlns:a16="http://schemas.microsoft.com/office/drawing/2014/main" id="{1D5CF2C5-60A5-401E-A779-39428EC4FAF4}"/>
              </a:ext>
            </a:extLst>
          </p:cNvPr>
          <p:cNvGrpSpPr/>
          <p:nvPr/>
        </p:nvGrpSpPr>
        <p:grpSpPr>
          <a:xfrm>
            <a:off x="6821454" y="2256264"/>
            <a:ext cx="1994356" cy="586519"/>
            <a:chOff x="6214786" y="2425225"/>
            <a:chExt cx="1768982" cy="586519"/>
          </a:xfrm>
        </p:grpSpPr>
        <p:sp>
          <p:nvSpPr>
            <p:cNvPr id="81" name="正方形/長方形 80">
              <a:extLst>
                <a:ext uri="{FF2B5EF4-FFF2-40B4-BE49-F238E27FC236}">
                  <a16:creationId xmlns:a16="http://schemas.microsoft.com/office/drawing/2014/main" id="{683143EB-B08F-48F4-AE4A-5830655A552D}"/>
                </a:ext>
              </a:extLst>
            </p:cNvPr>
            <p:cNvSpPr/>
            <p:nvPr/>
          </p:nvSpPr>
          <p:spPr>
            <a:xfrm>
              <a:off x="6214786" y="2425225"/>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7" name="テキスト ボックス 76">
              <a:extLst>
                <a:ext uri="{FF2B5EF4-FFF2-40B4-BE49-F238E27FC236}">
                  <a16:creationId xmlns:a16="http://schemas.microsoft.com/office/drawing/2014/main" id="{6418F17B-A437-4EDC-A61A-A2BFD52BB774}"/>
                </a:ext>
              </a:extLst>
            </p:cNvPr>
            <p:cNvSpPr txBox="1"/>
            <p:nvPr/>
          </p:nvSpPr>
          <p:spPr>
            <a:xfrm>
              <a:off x="6409651" y="2494384"/>
              <a:ext cx="1434012"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85" name="グループ化 84">
            <a:extLst>
              <a:ext uri="{FF2B5EF4-FFF2-40B4-BE49-F238E27FC236}">
                <a16:creationId xmlns:a16="http://schemas.microsoft.com/office/drawing/2014/main" id="{FAF8FCD2-71E4-439B-AE71-F5AED218B59E}"/>
              </a:ext>
            </a:extLst>
          </p:cNvPr>
          <p:cNvGrpSpPr/>
          <p:nvPr/>
        </p:nvGrpSpPr>
        <p:grpSpPr>
          <a:xfrm>
            <a:off x="3889586" y="2253842"/>
            <a:ext cx="2108083" cy="586519"/>
            <a:chOff x="3881742" y="2199643"/>
            <a:chExt cx="2051332" cy="586519"/>
          </a:xfrm>
        </p:grpSpPr>
        <p:sp>
          <p:nvSpPr>
            <p:cNvPr id="82" name="正方形/長方形 81">
              <a:extLst>
                <a:ext uri="{FF2B5EF4-FFF2-40B4-BE49-F238E27FC236}">
                  <a16:creationId xmlns:a16="http://schemas.microsoft.com/office/drawing/2014/main" id="{6CDCF944-1DD4-47AC-90E8-16DAC5E6994A}"/>
                </a:ext>
              </a:extLst>
            </p:cNvPr>
            <p:cNvSpPr/>
            <p:nvPr/>
          </p:nvSpPr>
          <p:spPr>
            <a:xfrm>
              <a:off x="3881742" y="2199643"/>
              <a:ext cx="2034357"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3" name="テキスト ボックス 72">
              <a:extLst>
                <a:ext uri="{FF2B5EF4-FFF2-40B4-BE49-F238E27FC236}">
                  <a16:creationId xmlns:a16="http://schemas.microsoft.com/office/drawing/2014/main" id="{070A62B1-FFF7-487E-BC25-1B4C6FF152DA}"/>
                </a:ext>
              </a:extLst>
            </p:cNvPr>
            <p:cNvSpPr txBox="1"/>
            <p:nvPr/>
          </p:nvSpPr>
          <p:spPr>
            <a:xfrm>
              <a:off x="3916315" y="2264930"/>
              <a:ext cx="2016759"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a:t>
              </a:r>
              <a:r>
                <a:rPr lang="ja-JP" altLang="en-US" sz="1200" dirty="0">
                  <a:solidFill>
                    <a:prstClr val="black"/>
                  </a:solidFill>
                  <a:latin typeface="UD デジタル 教科書体 N-B" panose="02020700000000000000" pitchFamily="17" charset="-128"/>
                  <a:ea typeface="UD デジタル 教科書体 N-B" panose="02020700000000000000" pitchFamily="17" charset="-128"/>
                </a:rPr>
                <a:t>な</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選択できる</a:t>
              </a:r>
              <a:endParaRPr lang="ja-JP" altLang="en-US" sz="1200" dirty="0"/>
            </a:p>
          </p:txBody>
        </p:sp>
      </p:grpSp>
      <p:grpSp>
        <p:nvGrpSpPr>
          <p:cNvPr id="84" name="グループ化 83">
            <a:extLst>
              <a:ext uri="{FF2B5EF4-FFF2-40B4-BE49-F238E27FC236}">
                <a16:creationId xmlns:a16="http://schemas.microsoft.com/office/drawing/2014/main" id="{E4069EA0-FB67-4EF5-9F1B-0E5CDD5A79E9}"/>
              </a:ext>
            </a:extLst>
          </p:cNvPr>
          <p:cNvGrpSpPr/>
          <p:nvPr/>
        </p:nvGrpSpPr>
        <p:grpSpPr>
          <a:xfrm>
            <a:off x="1060306" y="2282688"/>
            <a:ext cx="1974942" cy="586519"/>
            <a:chOff x="1971591" y="2198655"/>
            <a:chExt cx="1768982" cy="586519"/>
          </a:xfrm>
        </p:grpSpPr>
        <p:sp>
          <p:nvSpPr>
            <p:cNvPr id="83" name="正方形/長方形 82">
              <a:extLst>
                <a:ext uri="{FF2B5EF4-FFF2-40B4-BE49-F238E27FC236}">
                  <a16:creationId xmlns:a16="http://schemas.microsoft.com/office/drawing/2014/main" id="{7EB96C3C-FBE8-4F99-AFD4-CFC5BD36EACA}"/>
                </a:ext>
              </a:extLst>
            </p:cNvPr>
            <p:cNvSpPr/>
            <p:nvPr/>
          </p:nvSpPr>
          <p:spPr>
            <a:xfrm>
              <a:off x="1971591" y="2198655"/>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1" name="テキスト ボックス 70">
              <a:extLst>
                <a:ext uri="{FF2B5EF4-FFF2-40B4-BE49-F238E27FC236}">
                  <a16:creationId xmlns:a16="http://schemas.microsoft.com/office/drawing/2014/main" id="{25610893-813F-427E-BBFD-C8467FB2FC66}"/>
                </a:ext>
              </a:extLst>
            </p:cNvPr>
            <p:cNvSpPr txBox="1"/>
            <p:nvPr/>
          </p:nvSpPr>
          <p:spPr>
            <a:xfrm>
              <a:off x="2160915" y="2271072"/>
              <a:ext cx="138007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魅力あふれる</a:t>
              </a:r>
              <a:endParaRPr lang="ja-JP" altLang="en-US" sz="1200" dirty="0"/>
            </a:p>
          </p:txBody>
        </p:sp>
      </p:grpSp>
      <p:sp>
        <p:nvSpPr>
          <p:cNvPr id="93" name="楕円 7">
            <a:extLst>
              <a:ext uri="{FF2B5EF4-FFF2-40B4-BE49-F238E27FC236}">
                <a16:creationId xmlns:a16="http://schemas.microsoft.com/office/drawing/2014/main" id="{7BFDD8CB-5B93-4C46-9A28-4784210DA75E}"/>
              </a:ext>
            </a:extLst>
          </p:cNvPr>
          <p:cNvSpPr/>
          <p:nvPr/>
        </p:nvSpPr>
        <p:spPr>
          <a:xfrm>
            <a:off x="177254" y="5416353"/>
            <a:ext cx="412487" cy="1196227"/>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0AE19EB9-059B-4884-9EF3-2DB64C4AD1B5}"/>
              </a:ext>
            </a:extLst>
          </p:cNvPr>
          <p:cNvSpPr/>
          <p:nvPr/>
        </p:nvSpPr>
        <p:spPr>
          <a:xfrm>
            <a:off x="132102" y="5352260"/>
            <a:ext cx="469490" cy="1240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が</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a:p>
            <a:pPr marL="182563" marR="0" lvl="0" indent="-180975" algn="ctr" defTabSz="914400" rtl="0" eaLnBrk="1" fontAlgn="auto" latinLnBrk="0" hangingPunct="1">
              <a:lnSpc>
                <a:spcPts val="1300"/>
              </a:lnSpc>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取り組むべき施策</a:t>
            </a:r>
          </a:p>
        </p:txBody>
      </p:sp>
      <p:sp>
        <p:nvSpPr>
          <p:cNvPr id="76" name="正方形/長方形 75">
            <a:extLst>
              <a:ext uri="{FF2B5EF4-FFF2-40B4-BE49-F238E27FC236}">
                <a16:creationId xmlns:a16="http://schemas.microsoft.com/office/drawing/2014/main" id="{4F7F44A9-7F05-473B-B6EC-127A8CFBCCBF}"/>
              </a:ext>
            </a:extLst>
          </p:cNvPr>
          <p:cNvSpPr>
            <a:spLocks/>
          </p:cNvSpPr>
          <p:nvPr/>
        </p:nvSpPr>
        <p:spPr>
          <a:xfrm>
            <a:off x="1150566" y="5870276"/>
            <a:ext cx="893039" cy="701524"/>
          </a:xfrm>
          <a:prstGeom prst="rect">
            <a:avLst/>
          </a:prstGeom>
          <a:solidFill>
            <a:schemeClr val="bg1">
              <a:lumMod val="85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1200" b="1" kern="100" spc="-150" dirty="0">
                <a:solidFill>
                  <a:sysClr val="windowText" lastClr="000000"/>
                </a:solidFill>
                <a:latin typeface="UD デジタル 教科書体 NK-B" panose="02020700000000000000" pitchFamily="18" charset="-128"/>
                <a:ea typeface="UD デジタル 教科書体 NK-B" panose="02020700000000000000" pitchFamily="18" charset="-128"/>
                <a:cs typeface="Times New Roman"/>
              </a:rPr>
              <a:t>重視する視点</a:t>
            </a:r>
          </a:p>
        </p:txBody>
      </p:sp>
      <p:sp>
        <p:nvSpPr>
          <p:cNvPr id="79" name="テキスト ボックス 78">
            <a:extLst>
              <a:ext uri="{FF2B5EF4-FFF2-40B4-BE49-F238E27FC236}">
                <a16:creationId xmlns:a16="http://schemas.microsoft.com/office/drawing/2014/main" id="{3AFC6D45-6C10-4D71-AAC7-11B695E58920}"/>
              </a:ext>
            </a:extLst>
          </p:cNvPr>
          <p:cNvSpPr txBox="1"/>
          <p:nvPr/>
        </p:nvSpPr>
        <p:spPr>
          <a:xfrm>
            <a:off x="2240735" y="5830202"/>
            <a:ext cx="3832116" cy="812530"/>
          </a:xfrm>
          <a:prstGeom prst="rect">
            <a:avLst/>
          </a:prstGeom>
          <a:noFill/>
        </p:spPr>
        <p:txBody>
          <a:bodyPr wrap="square" rtlCol="0">
            <a:spAutoFit/>
          </a:bodyPr>
          <a:lstStyle/>
          <a:p>
            <a:pPr marL="123601" indent="-123601" defTabSz="326578">
              <a:lnSpc>
                <a:spcPts val="2000"/>
              </a:lnSpc>
            </a:pPr>
            <a:r>
              <a:rPr lang="ja-JP" altLang="en-US" sz="1200" b="1" u="sng" dirty="0">
                <a:solidFill>
                  <a:prstClr val="black"/>
                </a:solidFill>
                <a:latin typeface="UD デジタル 教科書体 NP-R" panose="02020400000000000000" pitchFamily="18" charset="-128"/>
                <a:ea typeface="UD デジタル 教科書体 NP-R" panose="02020400000000000000" pitchFamily="18" charset="-128"/>
              </a:rPr>
              <a:t>○ 市町村支援の強化</a:t>
            </a:r>
            <a:endParaRPr lang="en-US" altLang="ja-JP" sz="12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sz="1200" b="1" u="sng" dirty="0">
                <a:solidFill>
                  <a:prstClr val="black"/>
                </a:solidFill>
                <a:latin typeface="UD デジタル 教科書体 NP-R" panose="02020400000000000000" pitchFamily="18" charset="-128"/>
                <a:ea typeface="UD デジタル 教科書体 NP-R" panose="02020400000000000000" pitchFamily="18" charset="-128"/>
              </a:rPr>
              <a:t>○ 民間連携の強化</a:t>
            </a:r>
            <a:endParaRPr lang="en-US" altLang="ja-JP" sz="12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2000"/>
              </a:lnSpc>
            </a:pPr>
            <a:r>
              <a:rPr lang="ja-JP" altLang="en-US" sz="1200" b="1" u="sng" dirty="0">
                <a:solidFill>
                  <a:prstClr val="black"/>
                </a:solidFill>
                <a:latin typeface="UD デジタル 教科書体 NP-R" panose="02020400000000000000" pitchFamily="18" charset="-128"/>
                <a:ea typeface="UD デジタル 教科書体 NP-R" panose="02020400000000000000" pitchFamily="18" charset="-128"/>
              </a:rPr>
              <a:t>○ 公的資産を活用した先導的取組の推進</a:t>
            </a:r>
          </a:p>
        </p:txBody>
      </p:sp>
      <p:sp>
        <p:nvSpPr>
          <p:cNvPr id="99" name="二等辺三角形 98">
            <a:extLst>
              <a:ext uri="{FF2B5EF4-FFF2-40B4-BE49-F238E27FC236}">
                <a16:creationId xmlns:a16="http://schemas.microsoft.com/office/drawing/2014/main" id="{8F4D2CAD-DC7C-42E1-831E-C47252D2362A}"/>
              </a:ext>
            </a:extLst>
          </p:cNvPr>
          <p:cNvSpPr/>
          <p:nvPr/>
        </p:nvSpPr>
        <p:spPr>
          <a:xfrm rot="5400000">
            <a:off x="5916751" y="6098068"/>
            <a:ext cx="672001" cy="245940"/>
          </a:xfrm>
          <a:prstGeom prst="triangl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65">
            <a:extLst>
              <a:ext uri="{FF2B5EF4-FFF2-40B4-BE49-F238E27FC236}">
                <a16:creationId xmlns:a16="http://schemas.microsoft.com/office/drawing/2014/main" id="{F50FB4F2-F112-4AB3-B02F-4F41BBCD23FF}"/>
              </a:ext>
            </a:extLst>
          </p:cNvPr>
          <p:cNvSpPr/>
          <p:nvPr/>
        </p:nvSpPr>
        <p:spPr>
          <a:xfrm>
            <a:off x="976228" y="5774709"/>
            <a:ext cx="5021442" cy="905538"/>
          </a:xfrm>
          <a:prstGeom prst="roundRect">
            <a:avLst>
              <a:gd name="adj" fmla="val 7429"/>
            </a:avLst>
          </a:prstGeom>
          <a:noFill/>
          <a:ln>
            <a:solidFill>
              <a:schemeClr val="bg1">
                <a:lumMod val="50000"/>
              </a:schemeClr>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2" name="Text Box 2">
            <a:extLst>
              <a:ext uri="{FF2B5EF4-FFF2-40B4-BE49-F238E27FC236}">
                <a16:creationId xmlns:a16="http://schemas.microsoft.com/office/drawing/2014/main" id="{54458004-FD3A-4EFD-8E97-F26FC7E2FEF1}"/>
              </a:ext>
            </a:extLst>
          </p:cNvPr>
          <p:cNvSpPr txBox="1">
            <a:spLocks noChangeArrowheads="1"/>
          </p:cNvSpPr>
          <p:nvPr/>
        </p:nvSpPr>
        <p:spPr bwMode="auto">
          <a:xfrm>
            <a:off x="10039367" y="649768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4" name="角丸四角形 65">
            <a:extLst>
              <a:ext uri="{FF2B5EF4-FFF2-40B4-BE49-F238E27FC236}">
                <a16:creationId xmlns:a16="http://schemas.microsoft.com/office/drawing/2014/main" id="{761AB4E7-2F22-4BD7-9AFC-9A4D616412C6}"/>
              </a:ext>
            </a:extLst>
          </p:cNvPr>
          <p:cNvSpPr/>
          <p:nvPr/>
        </p:nvSpPr>
        <p:spPr>
          <a:xfrm>
            <a:off x="6657606" y="5811715"/>
            <a:ext cx="5021442" cy="868532"/>
          </a:xfrm>
          <a:prstGeom prst="roundRect">
            <a:avLst>
              <a:gd name="adj" fmla="val 7429"/>
            </a:avLst>
          </a:prstGeom>
          <a:noFill/>
          <a:ln w="19050">
            <a:solidFill>
              <a:schemeClr val="bg1">
                <a:lumMod val="50000"/>
              </a:schemeClr>
            </a:solidFill>
            <a:prstDash val="dash"/>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Tree>
    <p:extLst>
      <p:ext uri="{BB962C8B-B14F-4D97-AF65-F5344CB8AC3E}">
        <p14:creationId xmlns:p14="http://schemas.microsoft.com/office/powerpoint/2010/main" val="18642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住宅・建築政策を取り巻く状況</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角丸四角形 55">
            <a:extLst>
              <a:ext uri="{FF2B5EF4-FFF2-40B4-BE49-F238E27FC236}">
                <a16:creationId xmlns:a16="http://schemas.microsoft.com/office/drawing/2014/main" id="{EA397A0A-FB24-4522-B91C-53DF0B341766}"/>
              </a:ext>
            </a:extLst>
          </p:cNvPr>
          <p:cNvSpPr/>
          <p:nvPr/>
        </p:nvSpPr>
        <p:spPr>
          <a:xfrm>
            <a:off x="238228" y="800648"/>
            <a:ext cx="8285346" cy="6056690"/>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人口動態</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・人口減少・少子高齢化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・世帯の小規模化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・健康寿命の延伸</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・外国人の増加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（２）自然の脅威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・大規模地震への備えの必要性</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・水害の激甚化・頻発化への対応</a:t>
            </a:r>
            <a:endParaRPr lang="en-US" altLang="ja-JP" sz="1600" dirty="0">
              <a:solidFill>
                <a:prstClr val="black"/>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・地球沸騰化への対応</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（３）住宅ストック・市場等</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・総住宅数や空家数の増加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・分譲マンションの２つの老い</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・所有者不明土地・建物</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・省エネ性能など住宅の質</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a:t>
            </a:r>
            <a:r>
              <a:rPr lang="zh-TW" altLang="en-US" sz="1600" dirty="0">
                <a:solidFill>
                  <a:schemeClr val="tx1"/>
                </a:solidFill>
                <a:latin typeface="UD デジタル 教科書体 N-R" panose="02020400000000000000" pitchFamily="17" charset="-128"/>
                <a:ea typeface="UD デジタル 教科書体 N-R" panose="02020400000000000000" pitchFamily="17" charset="-128"/>
              </a:rPr>
              <a:t>新築住宅購入価格</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の上昇傾向</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・既存住宅の流通量の緩やかな増加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（４）新たな潮流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・柔軟な働き方の拡大と新たな価値観や働き方などライフスタイルの変化</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・家族のかたちの多様化とコミュニティ機能の低下</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2563">
              <a:lnSpc>
                <a:spcPts val="1800"/>
              </a:lnSpc>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・多拠点生活や</a:t>
            </a: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シェアリングエコノミーへの関心の高まり</a:t>
            </a:r>
            <a:endPar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・万博のレガシーをはじめとした新技術の進展</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 name="Text Box 2">
            <a:extLst>
              <a:ext uri="{FF2B5EF4-FFF2-40B4-BE49-F238E27FC236}">
                <a16:creationId xmlns:a16="http://schemas.microsoft.com/office/drawing/2014/main" id="{8ECF7040-9C02-4699-AE0D-AD2DDD8976AD}"/>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7371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8FC22D3C-F12F-4396-9CA0-4A441F7D0AA6}"/>
              </a:ext>
            </a:extLst>
          </p:cNvPr>
          <p:cNvSpPr txBox="1"/>
          <p:nvPr/>
        </p:nvSpPr>
        <p:spPr>
          <a:xfrm>
            <a:off x="84459" y="682118"/>
            <a:ext cx="11880000" cy="1883618"/>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人口は、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年の</a:t>
            </a:r>
            <a:r>
              <a:rPr lang="en-US" altLang="ja-JP" sz="1600" dirty="0">
                <a:latin typeface="UD デジタル 教科書体 NK-R" panose="02020400000000000000" pitchFamily="18" charset="-128"/>
                <a:ea typeface="UD デジタル 教科書体 NK-R" panose="02020400000000000000" pitchFamily="18" charset="-128"/>
              </a:rPr>
              <a:t>886.5</a:t>
            </a:r>
            <a:r>
              <a:rPr lang="ja-JP" altLang="en-US" sz="1600" dirty="0">
                <a:latin typeface="UD デジタル 教科書体 NK-R" panose="02020400000000000000" pitchFamily="18" charset="-128"/>
                <a:ea typeface="UD デジタル 教科書体 NK-R" panose="02020400000000000000" pitchFamily="18" charset="-128"/>
              </a:rPr>
              <a:t>万人をピークに減少に転じており、</a:t>
            </a:r>
            <a:r>
              <a:rPr lang="en-US" altLang="ja-JP" sz="1600" dirty="0">
                <a:latin typeface="UD デジタル 教科書体 NK-R" panose="02020400000000000000" pitchFamily="18" charset="-128"/>
                <a:ea typeface="UD デジタル 教科書体 NK-R" panose="02020400000000000000" pitchFamily="18" charset="-128"/>
              </a:rPr>
              <a:t>2050</a:t>
            </a:r>
            <a:r>
              <a:rPr lang="ja-JP" altLang="en-US" sz="1600" dirty="0">
                <a:latin typeface="UD デジタル 教科書体 NK-R" panose="02020400000000000000" pitchFamily="18" charset="-128"/>
                <a:ea typeface="UD デジタル 教科書体 NK-R" panose="02020400000000000000" pitchFamily="18" charset="-128"/>
              </a:rPr>
              <a:t>年には</a:t>
            </a:r>
            <a:r>
              <a:rPr lang="en-US" altLang="ja-JP" sz="1600" dirty="0">
                <a:latin typeface="UD デジタル 教科書体 NK-R" panose="02020400000000000000" pitchFamily="18" charset="-128"/>
                <a:ea typeface="UD デジタル 教科書体 NK-R" panose="02020400000000000000" pitchFamily="18" charset="-128"/>
              </a:rPr>
              <a:t>726.3</a:t>
            </a:r>
            <a:r>
              <a:rPr lang="ja-JP" altLang="en-US" sz="1600" dirty="0">
                <a:latin typeface="UD デジタル 教科書体 NK-R" panose="02020400000000000000" pitchFamily="18" charset="-128"/>
                <a:ea typeface="UD デジタル 教科書体 NK-R" panose="02020400000000000000" pitchFamily="18" charset="-128"/>
              </a:rPr>
              <a:t>万人になると推計されている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少子高齢化が進展しており、出生率の低下とともに、高齢化率は上昇している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世帯数は今後減少に転じると推計され、子育て世帯は減少する一方、単身世帯は増加し、世帯の小規模化が更に進むと予測される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平均寿命、健康寿命ともに延びており、活力ある元気な高齢者は増えている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大阪に住まう外国人や訪れる外国人が増えている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0" name="正方形/長方形 49">
            <a:extLst>
              <a:ext uri="{FF2B5EF4-FFF2-40B4-BE49-F238E27FC236}">
                <a16:creationId xmlns:a16="http://schemas.microsoft.com/office/drawing/2014/main" id="{EC6CC54B-D128-4A47-81B0-2181E574E81B}"/>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）人口動態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9" name="Text Box 2">
            <a:extLst>
              <a:ext uri="{FF2B5EF4-FFF2-40B4-BE49-F238E27FC236}">
                <a16:creationId xmlns:a16="http://schemas.microsoft.com/office/drawing/2014/main" id="{D7888BBE-AD96-4F73-9776-668398CF21C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7" name="図 26">
            <a:extLst>
              <a:ext uri="{FF2B5EF4-FFF2-40B4-BE49-F238E27FC236}">
                <a16:creationId xmlns:a16="http://schemas.microsoft.com/office/drawing/2014/main" id="{091AD2C6-A433-44D8-871B-0D8CD79DFD85}"/>
              </a:ext>
            </a:extLst>
          </p:cNvPr>
          <p:cNvPicPr>
            <a:picLocks noChangeAspect="1"/>
          </p:cNvPicPr>
          <p:nvPr/>
        </p:nvPicPr>
        <p:blipFill>
          <a:blip r:embed="rId2"/>
          <a:stretch>
            <a:fillRect/>
          </a:stretch>
        </p:blipFill>
        <p:spPr>
          <a:xfrm>
            <a:off x="8214414" y="5324081"/>
            <a:ext cx="3962743" cy="987638"/>
          </a:xfrm>
          <a:prstGeom prst="rect">
            <a:avLst/>
          </a:prstGeom>
        </p:spPr>
      </p:pic>
      <p:pic>
        <p:nvPicPr>
          <p:cNvPr id="28" name="図 27">
            <a:extLst>
              <a:ext uri="{FF2B5EF4-FFF2-40B4-BE49-F238E27FC236}">
                <a16:creationId xmlns:a16="http://schemas.microsoft.com/office/drawing/2014/main" id="{8D0FBB27-2076-48B2-83D7-430BF66F94FB}"/>
              </a:ext>
            </a:extLst>
          </p:cNvPr>
          <p:cNvPicPr>
            <a:picLocks noChangeAspect="1"/>
          </p:cNvPicPr>
          <p:nvPr/>
        </p:nvPicPr>
        <p:blipFill>
          <a:blip r:embed="rId3"/>
          <a:stretch>
            <a:fillRect/>
          </a:stretch>
        </p:blipFill>
        <p:spPr>
          <a:xfrm>
            <a:off x="8214415" y="2838175"/>
            <a:ext cx="3962743" cy="2426418"/>
          </a:xfrm>
          <a:prstGeom prst="rect">
            <a:avLst/>
          </a:prstGeom>
        </p:spPr>
      </p:pic>
      <p:pic>
        <p:nvPicPr>
          <p:cNvPr id="30" name="図 29">
            <a:extLst>
              <a:ext uri="{FF2B5EF4-FFF2-40B4-BE49-F238E27FC236}">
                <a16:creationId xmlns:a16="http://schemas.microsoft.com/office/drawing/2014/main" id="{1C549CAD-8268-42DF-906D-F19859D6DD03}"/>
              </a:ext>
            </a:extLst>
          </p:cNvPr>
          <p:cNvPicPr>
            <a:picLocks noChangeAspect="1"/>
          </p:cNvPicPr>
          <p:nvPr/>
        </p:nvPicPr>
        <p:blipFill>
          <a:blip r:embed="rId4"/>
          <a:stretch>
            <a:fillRect/>
          </a:stretch>
        </p:blipFill>
        <p:spPr>
          <a:xfrm>
            <a:off x="183698" y="2957970"/>
            <a:ext cx="3981033" cy="3237257"/>
          </a:xfrm>
          <a:prstGeom prst="rect">
            <a:avLst/>
          </a:prstGeom>
        </p:spPr>
      </p:pic>
      <p:sp>
        <p:nvSpPr>
          <p:cNvPr id="31" name="テキスト ボックス 30">
            <a:extLst>
              <a:ext uri="{FF2B5EF4-FFF2-40B4-BE49-F238E27FC236}">
                <a16:creationId xmlns:a16="http://schemas.microsoft.com/office/drawing/2014/main" id="{25D90ACC-2909-4AD4-9852-91750277EF9D}"/>
              </a:ext>
            </a:extLst>
          </p:cNvPr>
          <p:cNvSpPr txBox="1"/>
          <p:nvPr/>
        </p:nvSpPr>
        <p:spPr>
          <a:xfrm>
            <a:off x="8352393" y="2604944"/>
            <a:ext cx="1705960"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家族類型別普通世帯数推計</a:t>
            </a:r>
            <a:endParaRPr lang="ja-JP" altLang="en-US" sz="1000" b="1" dirty="0">
              <a:latin typeface="游ゴシック" panose="020B0400000000000000" pitchFamily="50" charset="-128"/>
              <a:ea typeface="游ゴシック" panose="020B0400000000000000" pitchFamily="50" charset="-128"/>
            </a:endParaRPr>
          </a:p>
        </p:txBody>
      </p:sp>
      <p:sp>
        <p:nvSpPr>
          <p:cNvPr id="32" name="テキスト ボックス 1">
            <a:extLst>
              <a:ext uri="{FF2B5EF4-FFF2-40B4-BE49-F238E27FC236}">
                <a16:creationId xmlns:a16="http://schemas.microsoft.com/office/drawing/2014/main" id="{11BF63D2-2DBB-432F-B0D3-61878AA52AF4}"/>
              </a:ext>
            </a:extLst>
          </p:cNvPr>
          <p:cNvSpPr txBox="1"/>
          <p:nvPr/>
        </p:nvSpPr>
        <p:spPr>
          <a:xfrm>
            <a:off x="-64489" y="6198509"/>
            <a:ext cx="4372720" cy="2264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33" name="テキスト ボックス 32">
            <a:extLst>
              <a:ext uri="{FF2B5EF4-FFF2-40B4-BE49-F238E27FC236}">
                <a16:creationId xmlns:a16="http://schemas.microsoft.com/office/drawing/2014/main" id="{B1DDE8C9-8CBD-4FA9-B391-2661A8AE2172}"/>
              </a:ext>
            </a:extLst>
          </p:cNvPr>
          <p:cNvSpPr txBox="1"/>
          <p:nvPr/>
        </p:nvSpPr>
        <p:spPr>
          <a:xfrm>
            <a:off x="249987" y="2957970"/>
            <a:ext cx="817067" cy="253916"/>
          </a:xfrm>
          <a:prstGeom prst="rect">
            <a:avLst/>
          </a:prstGeom>
          <a:noFill/>
        </p:spPr>
        <p:txBody>
          <a:bodyPr wrap="square" rtlCol="0">
            <a:spAutoFit/>
          </a:bodyPr>
          <a:lstStyle/>
          <a:p>
            <a:pPr algn="ctr"/>
            <a:r>
              <a:rPr lang="ja-JP" altLang="en-US" sz="1050" dirty="0"/>
              <a:t>（千人）</a:t>
            </a:r>
          </a:p>
        </p:txBody>
      </p:sp>
      <p:grpSp>
        <p:nvGrpSpPr>
          <p:cNvPr id="34" name="グループ化 33">
            <a:extLst>
              <a:ext uri="{FF2B5EF4-FFF2-40B4-BE49-F238E27FC236}">
                <a16:creationId xmlns:a16="http://schemas.microsoft.com/office/drawing/2014/main" id="{01C0382A-68B9-45B1-B5EB-203F665D9778}"/>
              </a:ext>
            </a:extLst>
          </p:cNvPr>
          <p:cNvGrpSpPr/>
          <p:nvPr/>
        </p:nvGrpSpPr>
        <p:grpSpPr>
          <a:xfrm>
            <a:off x="1559954" y="3031363"/>
            <a:ext cx="2177822" cy="251131"/>
            <a:chOff x="3415215" y="4211278"/>
            <a:chExt cx="2325412" cy="359860"/>
          </a:xfrm>
        </p:grpSpPr>
        <p:sp>
          <p:nvSpPr>
            <p:cNvPr id="36" name="直線コネクタ 2">
              <a:extLst>
                <a:ext uri="{FF2B5EF4-FFF2-40B4-BE49-F238E27FC236}">
                  <a16:creationId xmlns:a16="http://schemas.microsoft.com/office/drawing/2014/main" id="{DC8EC93C-02D8-46EC-94F4-B0EF2B76F1D1}"/>
                </a:ext>
              </a:extLst>
            </p:cNvPr>
            <p:cNvSpPr>
              <a:spLocks noChangeShapeType="1"/>
            </p:cNvSpPr>
            <p:nvPr/>
          </p:nvSpPr>
          <p:spPr bwMode="auto">
            <a:xfrm flipH="1">
              <a:off x="4516721" y="4404997"/>
              <a:ext cx="0" cy="1464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37" name="直線コネクタ 4">
              <a:extLst>
                <a:ext uri="{FF2B5EF4-FFF2-40B4-BE49-F238E27FC236}">
                  <a16:creationId xmlns:a16="http://schemas.microsoft.com/office/drawing/2014/main" id="{3036D622-93FE-43ED-9675-A196DAE68C83}"/>
                </a:ext>
              </a:extLst>
            </p:cNvPr>
            <p:cNvSpPr>
              <a:spLocks noChangeShapeType="1"/>
            </p:cNvSpPr>
            <p:nvPr/>
          </p:nvSpPr>
          <p:spPr bwMode="auto">
            <a:xfrm>
              <a:off x="4171439" y="4404997"/>
              <a:ext cx="690564"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mj-ea"/>
                <a:ea typeface="+mj-ea"/>
              </a:endParaRPr>
            </a:p>
          </p:txBody>
        </p:sp>
        <p:sp>
          <p:nvSpPr>
            <p:cNvPr id="38" name="テキスト ボックス 9">
              <a:extLst>
                <a:ext uri="{FF2B5EF4-FFF2-40B4-BE49-F238E27FC236}">
                  <a16:creationId xmlns:a16="http://schemas.microsoft.com/office/drawing/2014/main" id="{CCBF4734-5423-4B98-9078-1EAAB32834A1}"/>
                </a:ext>
              </a:extLst>
            </p:cNvPr>
            <p:cNvSpPr txBox="1">
              <a:spLocks noChangeArrowheads="1"/>
            </p:cNvSpPr>
            <p:nvPr/>
          </p:nvSpPr>
          <p:spPr bwMode="auto">
            <a:xfrm>
              <a:off x="3415215" y="4246682"/>
              <a:ext cx="756224" cy="3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39" name="テキスト ボックス 10">
              <a:extLst>
                <a:ext uri="{FF2B5EF4-FFF2-40B4-BE49-F238E27FC236}">
                  <a16:creationId xmlns:a16="http://schemas.microsoft.com/office/drawing/2014/main" id="{B6707C86-7898-49DF-960B-0CEDDECB61AD}"/>
                </a:ext>
              </a:extLst>
            </p:cNvPr>
            <p:cNvSpPr txBox="1">
              <a:spLocks noChangeArrowheads="1"/>
            </p:cNvSpPr>
            <p:nvPr/>
          </p:nvSpPr>
          <p:spPr bwMode="auto">
            <a:xfrm>
              <a:off x="4893704" y="4211278"/>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40" name="テキスト ボックス 39">
            <a:extLst>
              <a:ext uri="{FF2B5EF4-FFF2-40B4-BE49-F238E27FC236}">
                <a16:creationId xmlns:a16="http://schemas.microsoft.com/office/drawing/2014/main" id="{BA2F67D8-92B6-4DAC-A088-25E9F5B3019E}"/>
              </a:ext>
            </a:extLst>
          </p:cNvPr>
          <p:cNvSpPr txBox="1"/>
          <p:nvPr/>
        </p:nvSpPr>
        <p:spPr>
          <a:xfrm>
            <a:off x="4660422" y="5964386"/>
            <a:ext cx="3423197" cy="577081"/>
          </a:xfrm>
          <a:prstGeom prst="rect">
            <a:avLst/>
          </a:prstGeom>
          <a:noFill/>
        </p:spPr>
        <p:txBody>
          <a:bodyPr wrap="square" rtlCol="0">
            <a:spAutoFit/>
          </a:bodyPr>
          <a:lstStyle/>
          <a:p>
            <a:pPr marL="200025"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年以降：「地域別将来推計」（国立社会保障・人口問題研究所）を基に大阪府作成</a:t>
            </a:r>
          </a:p>
        </p:txBody>
      </p:sp>
      <p:sp>
        <p:nvSpPr>
          <p:cNvPr id="41" name="正方形/長方形 40">
            <a:extLst>
              <a:ext uri="{FF2B5EF4-FFF2-40B4-BE49-F238E27FC236}">
                <a16:creationId xmlns:a16="http://schemas.microsoft.com/office/drawing/2014/main" id="{56580AF3-1AC7-405E-B549-9EE8980DCCC8}"/>
              </a:ext>
            </a:extLst>
          </p:cNvPr>
          <p:cNvSpPr/>
          <p:nvPr/>
        </p:nvSpPr>
        <p:spPr>
          <a:xfrm>
            <a:off x="104245" y="2838175"/>
            <a:ext cx="4060486" cy="367809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FDF5CB0-78EC-4CF8-839E-E3F84A841A67}"/>
              </a:ext>
            </a:extLst>
          </p:cNvPr>
          <p:cNvSpPr/>
          <p:nvPr/>
        </p:nvSpPr>
        <p:spPr>
          <a:xfrm>
            <a:off x="4262497" y="2838175"/>
            <a:ext cx="3819534" cy="368671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5599D49-90DC-4E6A-9E9B-0680993ED4DA}"/>
              </a:ext>
            </a:extLst>
          </p:cNvPr>
          <p:cNvSpPr txBox="1"/>
          <p:nvPr/>
        </p:nvSpPr>
        <p:spPr>
          <a:xfrm>
            <a:off x="158771" y="2597341"/>
            <a:ext cx="2802367"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大阪府の人口推移（将来推計）</a:t>
            </a:r>
          </a:p>
        </p:txBody>
      </p:sp>
      <p:sp>
        <p:nvSpPr>
          <p:cNvPr id="44" name="テキスト ボックス 43">
            <a:extLst>
              <a:ext uri="{FF2B5EF4-FFF2-40B4-BE49-F238E27FC236}">
                <a16:creationId xmlns:a16="http://schemas.microsoft.com/office/drawing/2014/main" id="{DA1E3639-2842-44E0-B70B-0272FD7C295B}"/>
              </a:ext>
            </a:extLst>
          </p:cNvPr>
          <p:cNvSpPr txBox="1"/>
          <p:nvPr/>
        </p:nvSpPr>
        <p:spPr>
          <a:xfrm>
            <a:off x="4455539" y="2600630"/>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大阪府の世帯推移（将来推計）</a:t>
            </a:r>
          </a:p>
        </p:txBody>
      </p:sp>
      <p:sp>
        <p:nvSpPr>
          <p:cNvPr id="45" name="テキスト ボックス 44">
            <a:extLst>
              <a:ext uri="{FF2B5EF4-FFF2-40B4-BE49-F238E27FC236}">
                <a16:creationId xmlns:a16="http://schemas.microsoft.com/office/drawing/2014/main" id="{E3C6152A-A034-40FF-A1CA-9AE88AA54A59}"/>
              </a:ext>
            </a:extLst>
          </p:cNvPr>
          <p:cNvSpPr txBox="1"/>
          <p:nvPr/>
        </p:nvSpPr>
        <p:spPr>
          <a:xfrm flipH="1">
            <a:off x="8123554" y="5154940"/>
            <a:ext cx="3675465" cy="215444"/>
          </a:xfrm>
          <a:prstGeom prst="rect">
            <a:avLst/>
          </a:prstGeom>
          <a:noFill/>
        </p:spPr>
        <p:txBody>
          <a:bodyPr vert="horz" wrap="square" rtlCol="0" anchor="ctr">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参考　国立社会保障人口問題研究所推計値</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8">
            <a:extLst>
              <a:ext uri="{FF2B5EF4-FFF2-40B4-BE49-F238E27FC236}">
                <a16:creationId xmlns:a16="http://schemas.microsoft.com/office/drawing/2014/main" id="{C996BDF9-612F-4C52-BBC6-5A9B29AA42CB}"/>
              </a:ext>
            </a:extLst>
          </p:cNvPr>
          <p:cNvSpPr/>
          <p:nvPr/>
        </p:nvSpPr>
        <p:spPr>
          <a:xfrm>
            <a:off x="10490200" y="4987793"/>
            <a:ext cx="1308819" cy="15391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Text Box 4">
            <a:extLst>
              <a:ext uri="{FF2B5EF4-FFF2-40B4-BE49-F238E27FC236}">
                <a16:creationId xmlns:a16="http://schemas.microsoft.com/office/drawing/2014/main" id="{662A7E1C-84D6-4F07-85A3-F628DA335C36}"/>
              </a:ext>
            </a:extLst>
          </p:cNvPr>
          <p:cNvSpPr txBox="1">
            <a:spLocks noChangeArrowheads="1"/>
          </p:cNvSpPr>
          <p:nvPr/>
        </p:nvSpPr>
        <p:spPr bwMode="auto">
          <a:xfrm>
            <a:off x="8448188" y="6215677"/>
            <a:ext cx="3730781" cy="27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36000" bIns="8890" numCol="1" anchor="ctr" anchorCtr="0" compatLnSpc="1">
            <a:prstTxWarp prst="textNoShape">
              <a:avLst/>
            </a:prstTxWarp>
          </a:bodyPr>
          <a:lstStyle/>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 「地域別将来推計」国立社会保障人口問題研究所推計（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R6.11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3311B283-F6D2-4AED-B5E5-3735A04DA235}"/>
              </a:ext>
            </a:extLst>
          </p:cNvPr>
          <p:cNvSpPr/>
          <p:nvPr/>
        </p:nvSpPr>
        <p:spPr>
          <a:xfrm>
            <a:off x="8221319" y="2824762"/>
            <a:ext cx="3883019" cy="367809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4C62390C-A528-4E75-BDE4-FB3A1BE13C9F}"/>
              </a:ext>
            </a:extLst>
          </p:cNvPr>
          <p:cNvPicPr>
            <a:picLocks noChangeAspect="1"/>
          </p:cNvPicPr>
          <p:nvPr/>
        </p:nvPicPr>
        <p:blipFill>
          <a:blip r:embed="rId5"/>
          <a:stretch>
            <a:fillRect/>
          </a:stretch>
        </p:blipFill>
        <p:spPr>
          <a:xfrm>
            <a:off x="4272605" y="2965907"/>
            <a:ext cx="3688400" cy="3066554"/>
          </a:xfrm>
          <a:prstGeom prst="rect">
            <a:avLst/>
          </a:prstGeom>
        </p:spPr>
      </p:pic>
    </p:spTree>
    <p:extLst>
      <p:ext uri="{BB962C8B-B14F-4D97-AF65-F5344CB8AC3E}">
        <p14:creationId xmlns:p14="http://schemas.microsoft.com/office/powerpoint/2010/main" val="72259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F423B73-B722-4924-8844-BDA2B7A96946}"/>
              </a:ext>
            </a:extLst>
          </p:cNvPr>
          <p:cNvSpPr/>
          <p:nvPr/>
        </p:nvSpPr>
        <p:spPr>
          <a:xfrm>
            <a:off x="4051591" y="3283132"/>
            <a:ext cx="462094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AAE550D4-7074-44BA-90B2-CDE24DB47371}"/>
              </a:ext>
            </a:extLst>
          </p:cNvPr>
          <p:cNvSpPr/>
          <p:nvPr/>
        </p:nvSpPr>
        <p:spPr>
          <a:xfrm>
            <a:off x="8857428" y="3283131"/>
            <a:ext cx="322136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88157" y="817232"/>
            <a:ext cx="11880000" cy="18729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南海トラフ地震や上町断層帯地震などの大規模地震発生の可能性が高まっている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台風被害や豪雨災害などが激甚化・頻発化しており、特に、豪雨災害は、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年以降大幅に増加している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日本の平均気温は、</a:t>
            </a:r>
            <a:r>
              <a:rPr lang="en-US" altLang="ja-JP" sz="1600" dirty="0">
                <a:latin typeface="UD デジタル 教科書体 NK-R" panose="02020400000000000000" pitchFamily="18" charset="-128"/>
                <a:ea typeface="UD デジタル 教科書体 NK-R" panose="02020400000000000000" pitchFamily="18" charset="-128"/>
              </a:rPr>
              <a:t>100</a:t>
            </a:r>
            <a:r>
              <a:rPr lang="ja-JP" altLang="en-US" sz="1600" dirty="0">
                <a:latin typeface="UD デジタル 教科書体 NK-R" panose="02020400000000000000" pitchFamily="18" charset="-128"/>
                <a:ea typeface="UD デジタル 教科書体 NK-R" panose="02020400000000000000" pitchFamily="18" charset="-128"/>
              </a:rPr>
              <a:t>年あたり</a:t>
            </a:r>
            <a:r>
              <a:rPr lang="en-US" altLang="ja-JP" sz="1600" dirty="0">
                <a:latin typeface="UD デジタル 教科書体 NK-R" panose="02020400000000000000" pitchFamily="18" charset="-128"/>
                <a:ea typeface="UD デジタル 教科書体 NK-R" panose="02020400000000000000" pitchFamily="18" charset="-128"/>
              </a:rPr>
              <a:t>1.24</a:t>
            </a:r>
            <a:r>
              <a:rPr lang="ja-JP" altLang="en-US" sz="1600" dirty="0">
                <a:latin typeface="UD デジタル 教科書体 NK-R" panose="02020400000000000000" pitchFamily="18" charset="-128"/>
                <a:ea typeface="UD デジタル 教科書体 NK-R" panose="02020400000000000000" pitchFamily="18" charset="-128"/>
              </a:rPr>
              <a:t>℃上昇しており、世界平均を上回るペースで推移</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地球沸騰化とも言えるような災害級の暑さとなっている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9C4D8D84-48C0-4805-9C37-B2D1D7A29C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50355" y="3775809"/>
            <a:ext cx="2932520" cy="2376000"/>
          </a:xfrm>
          <a:prstGeom prst="rect">
            <a:avLst/>
          </a:prstGeom>
        </p:spPr>
      </p:pic>
      <p:sp>
        <p:nvSpPr>
          <p:cNvPr id="19" name="テキスト ボックス 18">
            <a:extLst>
              <a:ext uri="{FF2B5EF4-FFF2-40B4-BE49-F238E27FC236}">
                <a16:creationId xmlns:a16="http://schemas.microsoft.com/office/drawing/2014/main" id="{93AD25B1-6F25-416B-8798-C91EDECC8067}"/>
              </a:ext>
            </a:extLst>
          </p:cNvPr>
          <p:cNvSpPr txBox="1"/>
          <p:nvPr/>
        </p:nvSpPr>
        <p:spPr>
          <a:xfrm>
            <a:off x="4141861" y="3068509"/>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土砂災害の発生件数の推移</a:t>
            </a:r>
          </a:p>
        </p:txBody>
      </p:sp>
      <p:sp>
        <p:nvSpPr>
          <p:cNvPr id="21" name="テキスト ボックス 20">
            <a:extLst>
              <a:ext uri="{FF2B5EF4-FFF2-40B4-BE49-F238E27FC236}">
                <a16:creationId xmlns:a16="http://schemas.microsoft.com/office/drawing/2014/main" id="{F4600492-92FD-4C1C-B46F-B14A9663A9C6}"/>
              </a:ext>
            </a:extLst>
          </p:cNvPr>
          <p:cNvSpPr txBox="1"/>
          <p:nvPr/>
        </p:nvSpPr>
        <p:spPr>
          <a:xfrm>
            <a:off x="8857428" y="3037687"/>
            <a:ext cx="2256437"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観測された日本の平均地上気温の変化</a:t>
            </a:r>
          </a:p>
        </p:txBody>
      </p:sp>
      <p:pic>
        <p:nvPicPr>
          <p:cNvPr id="22" name="Picture 2" descr="図表Ⅰ-1-1-27 南海トラフ地震の震度分布">
            <a:extLst>
              <a:ext uri="{FF2B5EF4-FFF2-40B4-BE49-F238E27FC236}">
                <a16:creationId xmlns:a16="http://schemas.microsoft.com/office/drawing/2014/main" id="{74E8C15A-5C30-42B1-81EC-927D4F3C21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0892" y="3283131"/>
            <a:ext cx="3727773" cy="2487182"/>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C97FCB8-8EFE-428D-B3B8-9FD61151280B}"/>
              </a:ext>
            </a:extLst>
          </p:cNvPr>
          <p:cNvSpPr txBox="1"/>
          <p:nvPr/>
        </p:nvSpPr>
        <p:spPr>
          <a:xfrm>
            <a:off x="349311" y="3015902"/>
            <a:ext cx="2256437" cy="153888"/>
          </a:xfrm>
          <a:prstGeom prst="rect">
            <a:avLst/>
          </a:prstGeom>
          <a:noFill/>
        </p:spPr>
        <p:txBody>
          <a:bodyPr wrap="square" lIns="0" tIns="0" rIns="0" bIns="0">
            <a:spAutoFit/>
          </a:bodyPr>
          <a:lstStyle/>
          <a:p>
            <a:pPr marL="0"/>
            <a:r>
              <a:rPr lang="ja-JP" altLang="en-US" sz="1000" b="1" dirty="0">
                <a:latin typeface="+mn-ea"/>
                <a:ea typeface="+mn-ea"/>
              </a:rPr>
              <a:t>南海トラフ地震の震度分布</a:t>
            </a:r>
          </a:p>
        </p:txBody>
      </p:sp>
      <p:sp>
        <p:nvSpPr>
          <p:cNvPr id="28" name="正方形/長方形 27">
            <a:extLst>
              <a:ext uri="{FF2B5EF4-FFF2-40B4-BE49-F238E27FC236}">
                <a16:creationId xmlns:a16="http://schemas.microsoft.com/office/drawing/2014/main" id="{2DB450EA-4A22-4FA1-9607-8242482BB9BB}"/>
              </a:ext>
            </a:extLst>
          </p:cNvPr>
          <p:cNvSpPr/>
          <p:nvPr/>
        </p:nvSpPr>
        <p:spPr>
          <a:xfrm>
            <a:off x="213486" y="3283131"/>
            <a:ext cx="3751803" cy="28652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AA642C4-7B2C-4EA4-BEDC-9C0841F3A3AE}"/>
              </a:ext>
            </a:extLst>
          </p:cNvPr>
          <p:cNvSpPr txBox="1"/>
          <p:nvPr/>
        </p:nvSpPr>
        <p:spPr>
          <a:xfrm>
            <a:off x="7745573" y="6215644"/>
            <a:ext cx="926959"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出典：国土交通省</a:t>
            </a:r>
            <a:endParaRPr lang="ja-JP" altLang="en-US" sz="8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A44C1AA-2ABD-4C86-BFF4-F081EFB1AAF4}"/>
              </a:ext>
            </a:extLst>
          </p:cNvPr>
          <p:cNvSpPr txBox="1"/>
          <p:nvPr/>
        </p:nvSpPr>
        <p:spPr>
          <a:xfrm>
            <a:off x="11152143" y="6215644"/>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779D073D-3E2C-43BA-B224-AB13DA62A67B}"/>
              </a:ext>
            </a:extLst>
          </p:cNvPr>
          <p:cNvSpPr txBox="1"/>
          <p:nvPr/>
        </p:nvSpPr>
        <p:spPr>
          <a:xfrm>
            <a:off x="3225337" y="6188061"/>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BE2D1847-CB57-44C0-8B82-5076F71AD6AA}"/>
              </a:ext>
            </a:extLst>
          </p:cNvPr>
          <p:cNvPicPr>
            <a:picLocks noChangeAspect="1"/>
          </p:cNvPicPr>
          <p:nvPr/>
        </p:nvPicPr>
        <p:blipFill>
          <a:blip r:embed="rId4"/>
          <a:stretch>
            <a:fillRect/>
          </a:stretch>
        </p:blipFill>
        <p:spPr>
          <a:xfrm>
            <a:off x="4141861" y="3453263"/>
            <a:ext cx="4444369" cy="2706859"/>
          </a:xfrm>
          <a:prstGeom prst="rect">
            <a:avLst/>
          </a:prstGeom>
        </p:spPr>
      </p:pic>
      <p:sp>
        <p:nvSpPr>
          <p:cNvPr id="20" name="正方形/長方形 19">
            <a:extLst>
              <a:ext uri="{FF2B5EF4-FFF2-40B4-BE49-F238E27FC236}">
                <a16:creationId xmlns:a16="http://schemas.microsoft.com/office/drawing/2014/main" id="{4BB3D1F7-5C7D-461E-8EE4-19C3C141219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（２）自然の脅威</a:t>
            </a:r>
          </a:p>
        </p:txBody>
      </p:sp>
      <p:sp>
        <p:nvSpPr>
          <p:cNvPr id="25" name="Text Box 2">
            <a:extLst>
              <a:ext uri="{FF2B5EF4-FFF2-40B4-BE49-F238E27FC236}">
                <a16:creationId xmlns:a16="http://schemas.microsoft.com/office/drawing/2014/main" id="{27395E5B-686E-478F-9D13-EDFC3F0E804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7288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32934FB4-B7B1-4970-8CD7-5DE5C4E59D43}"/>
              </a:ext>
            </a:extLst>
          </p:cNvPr>
          <p:cNvGrpSpPr/>
          <p:nvPr/>
        </p:nvGrpSpPr>
        <p:grpSpPr>
          <a:xfrm>
            <a:off x="8207340" y="3276587"/>
            <a:ext cx="3675774" cy="3118110"/>
            <a:chOff x="5914115" y="1983267"/>
            <a:chExt cx="6197674" cy="4097554"/>
          </a:xfrm>
        </p:grpSpPr>
        <p:pic>
          <p:nvPicPr>
            <p:cNvPr id="62" name="図 61">
              <a:extLst>
                <a:ext uri="{FF2B5EF4-FFF2-40B4-BE49-F238E27FC236}">
                  <a16:creationId xmlns:a16="http://schemas.microsoft.com/office/drawing/2014/main" id="{574ED978-8885-4D2F-B6C7-D186737B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15" y="2746828"/>
              <a:ext cx="6197674" cy="3333993"/>
            </a:xfrm>
            <a:prstGeom prst="rect">
              <a:avLst/>
            </a:prstGeom>
          </p:spPr>
        </p:pic>
        <p:pic>
          <p:nvPicPr>
            <p:cNvPr id="63" name="図 62">
              <a:extLst>
                <a:ext uri="{FF2B5EF4-FFF2-40B4-BE49-F238E27FC236}">
                  <a16:creationId xmlns:a16="http://schemas.microsoft.com/office/drawing/2014/main" id="{7064D8F8-4ED7-4F15-8B3C-9110CB81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65" y="1983267"/>
              <a:ext cx="5000240" cy="400572"/>
            </a:xfrm>
            <a:prstGeom prst="rect">
              <a:avLst/>
            </a:prstGeom>
          </p:spPr>
        </p:pic>
      </p:gr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55752" y="740777"/>
            <a:ext cx="12084001" cy="1879591"/>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総住宅数は増加しており、今後、世帯数が減少に転じるとされていることからも、空き家や管理不全の建物の増加が予測されている</a:t>
            </a: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マンションストック戸数も増加しており、特に分譲マンションは建物の高経年化、世帯主の高齢化が進んでいる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空き家の除却やマンションの再生などを促進する際に、所有者不明の土地や建物によって事業が困難になる可能性がある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省エネ性能やバリアフリー化など住宅の質は向上しているものの、一定程度にとどまる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物価高騰などにより、新築購入価格は上昇傾向にあり、既存住宅の流通量は緩やかに増加している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09AE243B-3096-41A3-B829-DE5042E3F5D0}"/>
              </a:ext>
            </a:extLst>
          </p:cNvPr>
          <p:cNvSpPr txBox="1"/>
          <p:nvPr/>
        </p:nvSpPr>
        <p:spPr>
          <a:xfrm>
            <a:off x="272593" y="2883734"/>
            <a:ext cx="2315724" cy="129267"/>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住宅数・世帯数・空家数の推移</a:t>
            </a:r>
          </a:p>
        </p:txBody>
      </p:sp>
      <p:sp>
        <p:nvSpPr>
          <p:cNvPr id="25" name="テキスト ボックス 24">
            <a:extLst>
              <a:ext uri="{FF2B5EF4-FFF2-40B4-BE49-F238E27FC236}">
                <a16:creationId xmlns:a16="http://schemas.microsoft.com/office/drawing/2014/main" id="{43302C39-17F1-44D8-BCD2-089D08BEFD2D}"/>
              </a:ext>
            </a:extLst>
          </p:cNvPr>
          <p:cNvSpPr txBox="1"/>
          <p:nvPr/>
        </p:nvSpPr>
        <p:spPr>
          <a:xfrm>
            <a:off x="4182876" y="2873195"/>
            <a:ext cx="1953231" cy="129511"/>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分譲マンションのストック数</a:t>
            </a:r>
          </a:p>
        </p:txBody>
      </p:sp>
      <p:sp>
        <p:nvSpPr>
          <p:cNvPr id="54" name="テキスト ボックス 3">
            <a:extLst>
              <a:ext uri="{FF2B5EF4-FFF2-40B4-BE49-F238E27FC236}">
                <a16:creationId xmlns:a16="http://schemas.microsoft.com/office/drawing/2014/main" id="{DA6F79CB-95EE-4797-97D1-0DD3FF298DFE}"/>
              </a:ext>
            </a:extLst>
          </p:cNvPr>
          <p:cNvSpPr txBox="1"/>
          <p:nvPr/>
        </p:nvSpPr>
        <p:spPr>
          <a:xfrm>
            <a:off x="4029277" y="6079397"/>
            <a:ext cx="4047122" cy="348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56" name="テキスト ボックス 55">
            <a:extLst>
              <a:ext uri="{FF2B5EF4-FFF2-40B4-BE49-F238E27FC236}">
                <a16:creationId xmlns:a16="http://schemas.microsoft.com/office/drawing/2014/main" id="{29B1E8E9-DE2C-4BE2-8713-E79CED0163AF}"/>
              </a:ext>
            </a:extLst>
          </p:cNvPr>
          <p:cNvSpPr txBox="1"/>
          <p:nvPr/>
        </p:nvSpPr>
        <p:spPr>
          <a:xfrm>
            <a:off x="4274927" y="6436547"/>
            <a:ext cx="3675774" cy="123111"/>
          </a:xfrm>
          <a:prstGeom prst="rect">
            <a:avLst/>
          </a:prstGeom>
          <a:noFill/>
        </p:spPr>
        <p:txBody>
          <a:bodyPr wrap="square" lIns="0" tIns="0" rIns="0" bIns="0">
            <a:spAutoFit/>
          </a:bodyPr>
          <a:lstStyle/>
          <a:p>
            <a:pPr algn="r"/>
            <a:r>
              <a:rPr lang="ja-JP" altLang="en-US" sz="800" dirty="0"/>
              <a:t>各年「建築物着工統計」及び「住宅着工統計」（国土交通省）をもとに作成</a:t>
            </a:r>
          </a:p>
        </p:txBody>
      </p:sp>
      <p:sp>
        <p:nvSpPr>
          <p:cNvPr id="29" name="正方形/長方形 28">
            <a:extLst>
              <a:ext uri="{FF2B5EF4-FFF2-40B4-BE49-F238E27FC236}">
                <a16:creationId xmlns:a16="http://schemas.microsoft.com/office/drawing/2014/main" id="{5721D188-6BD1-459A-B4B6-B52BEF813604}"/>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（３）住宅ストック・市場等</a:t>
            </a:r>
          </a:p>
        </p:txBody>
      </p:sp>
      <p:sp>
        <p:nvSpPr>
          <p:cNvPr id="60" name="正方形/長方形 59">
            <a:extLst>
              <a:ext uri="{FF2B5EF4-FFF2-40B4-BE49-F238E27FC236}">
                <a16:creationId xmlns:a16="http://schemas.microsoft.com/office/drawing/2014/main" id="{CD504820-D29D-4300-8A07-88EB04C1DF16}"/>
              </a:ext>
            </a:extLst>
          </p:cNvPr>
          <p:cNvSpPr/>
          <p:nvPr/>
        </p:nvSpPr>
        <p:spPr>
          <a:xfrm>
            <a:off x="8121227" y="3114528"/>
            <a:ext cx="3848000"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101820D-154E-436A-B8FF-D8AE294ED483}"/>
              </a:ext>
            </a:extLst>
          </p:cNvPr>
          <p:cNvSpPr/>
          <p:nvPr/>
        </p:nvSpPr>
        <p:spPr>
          <a:xfrm>
            <a:off x="126442" y="3095844"/>
            <a:ext cx="3904201" cy="348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81138731-F5B1-473A-80FA-5436BDCB4B79}"/>
              </a:ext>
            </a:extLst>
          </p:cNvPr>
          <p:cNvSpPr txBox="1"/>
          <p:nvPr/>
        </p:nvSpPr>
        <p:spPr>
          <a:xfrm>
            <a:off x="448490" y="6335620"/>
            <a:ext cx="3494673" cy="215444"/>
          </a:xfrm>
          <a:prstGeom prst="rect">
            <a:avLst/>
          </a:prstGeom>
          <a:noFill/>
        </p:spPr>
        <p:txBody>
          <a:bodyPr wrap="square" rtlCol="0">
            <a:spAutoFit/>
          </a:bodyPr>
          <a:lstStyle/>
          <a:p>
            <a:pPr algn="r" fontAlgn="base">
              <a:spcBef>
                <a:spcPct val="50000"/>
              </a:spcBef>
              <a:spcAft>
                <a:spcPct val="0"/>
              </a:spcAft>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
        <p:nvSpPr>
          <p:cNvPr id="67" name="テキスト ボックス 66">
            <a:extLst>
              <a:ext uri="{FF2B5EF4-FFF2-40B4-BE49-F238E27FC236}">
                <a16:creationId xmlns:a16="http://schemas.microsoft.com/office/drawing/2014/main" id="{408EC512-6211-4E1F-8A96-C59E423A31C1}"/>
              </a:ext>
            </a:extLst>
          </p:cNvPr>
          <p:cNvSpPr txBox="1"/>
          <p:nvPr/>
        </p:nvSpPr>
        <p:spPr>
          <a:xfrm>
            <a:off x="2416835" y="3662601"/>
            <a:ext cx="1388525" cy="169277"/>
          </a:xfrm>
          <a:prstGeom prst="rect">
            <a:avLst/>
          </a:prstGeom>
          <a:no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空家率）</a:t>
            </a:r>
            <a:endParaRPr kumimoji="1" lang="ja-JP" altLang="en-US" sz="11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AC192D70-7113-4926-9E46-1029C0372CD5}"/>
              </a:ext>
            </a:extLst>
          </p:cNvPr>
          <p:cNvSpPr txBox="1"/>
          <p:nvPr/>
        </p:nvSpPr>
        <p:spPr>
          <a:xfrm>
            <a:off x="8134718" y="2870426"/>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労働需給　職種別シュミレーション（建設業）</a:t>
            </a:r>
          </a:p>
        </p:txBody>
      </p:sp>
      <p:sp>
        <p:nvSpPr>
          <p:cNvPr id="39" name="正方形/長方形 38">
            <a:extLst>
              <a:ext uri="{FF2B5EF4-FFF2-40B4-BE49-F238E27FC236}">
                <a16:creationId xmlns:a16="http://schemas.microsoft.com/office/drawing/2014/main" id="{30B2AC52-9CE9-470A-89F0-B1B42BD67CB8}"/>
              </a:ext>
            </a:extLst>
          </p:cNvPr>
          <p:cNvSpPr/>
          <p:nvPr/>
        </p:nvSpPr>
        <p:spPr>
          <a:xfrm>
            <a:off x="4105817" y="3104107"/>
            <a:ext cx="3970582"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14F3E50-9C6B-4EC6-8268-2E3145B61FA8}"/>
              </a:ext>
            </a:extLst>
          </p:cNvPr>
          <p:cNvSpPr txBox="1"/>
          <p:nvPr/>
        </p:nvSpPr>
        <p:spPr>
          <a:xfrm>
            <a:off x="8455725" y="6335619"/>
            <a:ext cx="3513502" cy="230832"/>
          </a:xfrm>
          <a:prstGeom prst="rect">
            <a:avLst/>
          </a:prstGeom>
          <a:no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株式会社インディ－ドリクルートパートナーズ　「未来予測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Text Box 2">
            <a:extLst>
              <a:ext uri="{FF2B5EF4-FFF2-40B4-BE49-F238E27FC236}">
                <a16:creationId xmlns:a16="http://schemas.microsoft.com/office/drawing/2014/main" id="{D4472BBB-A1A5-4860-8E6B-0EF1BAD1C65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1" name="図 20">
            <a:extLst>
              <a:ext uri="{FF2B5EF4-FFF2-40B4-BE49-F238E27FC236}">
                <a16:creationId xmlns:a16="http://schemas.microsoft.com/office/drawing/2014/main" id="{A55AEFC9-0AAD-4DF6-8AC5-8B4C6CEE8AC0}"/>
              </a:ext>
            </a:extLst>
          </p:cNvPr>
          <p:cNvPicPr>
            <a:picLocks noChangeAspect="1"/>
          </p:cNvPicPr>
          <p:nvPr/>
        </p:nvPicPr>
        <p:blipFill>
          <a:blip r:embed="rId4"/>
          <a:stretch>
            <a:fillRect/>
          </a:stretch>
        </p:blipFill>
        <p:spPr>
          <a:xfrm>
            <a:off x="142859" y="3433671"/>
            <a:ext cx="3907875" cy="2901948"/>
          </a:xfrm>
          <a:prstGeom prst="rect">
            <a:avLst/>
          </a:prstGeom>
        </p:spPr>
      </p:pic>
      <p:pic>
        <p:nvPicPr>
          <p:cNvPr id="22" name="図 21">
            <a:extLst>
              <a:ext uri="{FF2B5EF4-FFF2-40B4-BE49-F238E27FC236}">
                <a16:creationId xmlns:a16="http://schemas.microsoft.com/office/drawing/2014/main" id="{610DC7BC-2353-49CC-9657-9E48053D8848}"/>
              </a:ext>
            </a:extLst>
          </p:cNvPr>
          <p:cNvPicPr>
            <a:picLocks noChangeAspect="1"/>
          </p:cNvPicPr>
          <p:nvPr/>
        </p:nvPicPr>
        <p:blipFill>
          <a:blip r:embed="rId5"/>
          <a:stretch>
            <a:fillRect/>
          </a:stretch>
        </p:blipFill>
        <p:spPr>
          <a:xfrm>
            <a:off x="4121792" y="3312084"/>
            <a:ext cx="3974937" cy="3048264"/>
          </a:xfrm>
          <a:prstGeom prst="rect">
            <a:avLst/>
          </a:prstGeom>
        </p:spPr>
      </p:pic>
    </p:spTree>
    <p:extLst>
      <p:ext uri="{BB962C8B-B14F-4D97-AF65-F5344CB8AC3E}">
        <p14:creationId xmlns:p14="http://schemas.microsoft.com/office/powerpoint/2010/main" val="5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8FAAB12-B3D7-4957-BD6D-EFC8008675CC}"/>
              </a:ext>
            </a:extLst>
          </p:cNvPr>
          <p:cNvSpPr txBox="1"/>
          <p:nvPr/>
        </p:nvSpPr>
        <p:spPr>
          <a:xfrm>
            <a:off x="115392" y="679376"/>
            <a:ext cx="8133502" cy="3672816"/>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コロナ禍を契機に、フレックス制やテレワークの導入など、柔軟で多様な働き方が可能となっている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経済的な成功よりも健康的な生活や個人の幸福を重視する価値観が広がり、消費行動だけでなく、本業以外で社会に貢献する労働や活動であるワーキッシュアクトなど、新たな働き方を含めたライフスタイルの変化がみら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価値観やライフスタイルの変化により、核家族、単身世帯、ひとり親世帯、</a:t>
            </a:r>
            <a:r>
              <a:rPr lang="en-US" altLang="ja-JP" sz="1600" dirty="0">
                <a:latin typeface="UD デジタル 教科書体 NK-R" panose="02020400000000000000" pitchFamily="18" charset="-128"/>
                <a:ea typeface="UD デジタル 教科書体 NK-R" panose="02020400000000000000" pitchFamily="18" charset="-128"/>
              </a:rPr>
              <a:t>DINK</a:t>
            </a:r>
            <a:r>
              <a:rPr lang="ja-JP" altLang="en-US" sz="1600" dirty="0">
                <a:latin typeface="UD デジタル 教科書体 NK-R" panose="02020400000000000000" pitchFamily="18" charset="-128"/>
                <a:ea typeface="UD デジタル 教科書体 NK-R" panose="02020400000000000000" pitchFamily="18" charset="-128"/>
              </a:rPr>
              <a:t>ｓなど、家族のかたちが多様化している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今後、世帯の小規模化が進むことで人と人とのつながりが薄れコミュニティ機能が低下する恐れがある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spc="-40" dirty="0">
                <a:latin typeface="UD デジタル 教科書体 NK-R" panose="02020400000000000000" pitchFamily="18" charset="-128"/>
                <a:ea typeface="UD デジタル 教科書体 NK-R" panose="02020400000000000000" pitchFamily="18" charset="-128"/>
              </a:rPr>
              <a:t>都会や地方に複数の住まいを持ち、生活スタイルに合わせてそれぞれの拠点に移動しながらくらす、多拠点生活に関心を示す人が増えている</a:t>
            </a:r>
            <a:endParaRPr lang="en-US" altLang="ja-JP" sz="1600" spc="-4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シェアハウスなどの空間のシェアだけでなく、モノや移動など生活を補うシェアリングが様々な分野で進んでいる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6AA244DB-D5E5-4E1F-9190-DFEAA949107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（４）新たな潮流</a:t>
            </a:r>
          </a:p>
        </p:txBody>
      </p:sp>
      <p:pic>
        <p:nvPicPr>
          <p:cNvPr id="33" name="図 32">
            <a:extLst>
              <a:ext uri="{FF2B5EF4-FFF2-40B4-BE49-F238E27FC236}">
                <a16:creationId xmlns:a16="http://schemas.microsoft.com/office/drawing/2014/main" id="{C16E8767-6EEB-497F-828E-0CF668CC3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5800" y="4251146"/>
            <a:ext cx="2884489" cy="2190825"/>
          </a:xfrm>
          <a:prstGeom prst="rect">
            <a:avLst/>
          </a:prstGeom>
        </p:spPr>
      </p:pic>
      <p:sp>
        <p:nvSpPr>
          <p:cNvPr id="34" name="テキスト ボックス 33">
            <a:extLst>
              <a:ext uri="{FF2B5EF4-FFF2-40B4-BE49-F238E27FC236}">
                <a16:creationId xmlns:a16="http://schemas.microsoft.com/office/drawing/2014/main" id="{0EF9FEA6-9998-4C09-9C82-00F68B443DB8}"/>
              </a:ext>
            </a:extLst>
          </p:cNvPr>
          <p:cNvSpPr txBox="1"/>
          <p:nvPr/>
        </p:nvSpPr>
        <p:spPr>
          <a:xfrm>
            <a:off x="8581285" y="4087992"/>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万博での未来のヘルスケア</a:t>
            </a:r>
          </a:p>
        </p:txBody>
      </p:sp>
      <p:sp>
        <p:nvSpPr>
          <p:cNvPr id="35" name="テキスト ボックス 34">
            <a:extLst>
              <a:ext uri="{FF2B5EF4-FFF2-40B4-BE49-F238E27FC236}">
                <a16:creationId xmlns:a16="http://schemas.microsoft.com/office/drawing/2014/main" id="{924682A2-E970-4E5E-9E80-02F7EBF6D6AF}"/>
              </a:ext>
            </a:extLst>
          </p:cNvPr>
          <p:cNvSpPr txBox="1"/>
          <p:nvPr/>
        </p:nvSpPr>
        <p:spPr>
          <a:xfrm>
            <a:off x="9190584" y="6478028"/>
            <a:ext cx="2756665"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出典：大阪・関西</a:t>
            </a:r>
            <a:r>
              <a:rPr lang="ja-JP" altLang="en-US" sz="800" dirty="0">
                <a:latin typeface="游ゴシック" panose="020B0400000000000000" pitchFamily="50" charset="-128"/>
                <a:ea typeface="游ゴシック" panose="020B0400000000000000" pitchFamily="50" charset="-128"/>
              </a:rPr>
              <a:t>万博　大阪ヘルスケアパビリオン</a:t>
            </a:r>
            <a:r>
              <a:rPr lang="en-US" altLang="ja-JP" sz="800" dirty="0">
                <a:latin typeface="游ゴシック" panose="020B0400000000000000" pitchFamily="50" charset="-128"/>
                <a:ea typeface="游ゴシック" panose="020B0400000000000000" pitchFamily="50" charset="-128"/>
              </a:rPr>
              <a:t>HP</a:t>
            </a:r>
            <a:endParaRPr lang="ja-JP" altLang="en-US" sz="800" dirty="0">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216B519D-6D54-41D1-AA6B-3204AE544F77}"/>
              </a:ext>
            </a:extLst>
          </p:cNvPr>
          <p:cNvSpPr txBox="1"/>
          <p:nvPr/>
        </p:nvSpPr>
        <p:spPr>
          <a:xfrm>
            <a:off x="143324" y="4561244"/>
            <a:ext cx="8077638" cy="1758365"/>
          </a:xfrm>
          <a:prstGeom prst="rect">
            <a:avLst/>
          </a:prstGeom>
          <a:noFill/>
        </p:spPr>
        <p:txBody>
          <a:bodyPr wrap="square" tIns="72000" bIns="0">
            <a:noAutofit/>
          </a:bodyPr>
          <a:lstStyle/>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人工知能（</a:t>
            </a:r>
            <a:r>
              <a:rPr lang="en-US" altLang="ja-JP" sz="1600" dirty="0">
                <a:latin typeface="UD デジタル 教科書体 NK-R" panose="02020400000000000000" pitchFamily="18" charset="-128"/>
                <a:ea typeface="UD デジタル 教科書体 NK-R" panose="02020400000000000000" pitchFamily="18" charset="-128"/>
              </a:rPr>
              <a:t>AI</a:t>
            </a:r>
            <a:r>
              <a:rPr lang="ja-JP" altLang="en-US" sz="1600" dirty="0">
                <a:latin typeface="UD デジタル 教科書体 NK-R" panose="02020400000000000000" pitchFamily="18" charset="-128"/>
                <a:ea typeface="UD デジタル 教科書体 NK-R" panose="02020400000000000000" pitchFamily="18" charset="-128"/>
              </a:rPr>
              <a:t>）や自動運転、環境技術、新たな素材の開発など、様々な技術の実用化が進んでおり、今後これらが更に普及し、社会を支えることが見込まれる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「未来社会の実験場」である大阪・関西万博を契機として、新しい移動サービスや多様なデジタルサービスが普及し、便利で快適に生活できる社会の実現が期待される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住宅・建築分野では、不動産</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の導入検討や３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プリンター、</a:t>
            </a:r>
            <a:r>
              <a:rPr lang="en-US" altLang="ja-JP" sz="1600" dirty="0">
                <a:latin typeface="UD デジタル 教科書体 NK-R" panose="02020400000000000000" pitchFamily="18" charset="-128"/>
                <a:ea typeface="UD デジタル 教科書体 NK-R" panose="02020400000000000000" pitchFamily="18" charset="-128"/>
              </a:rPr>
              <a:t>BIM</a:t>
            </a:r>
            <a:r>
              <a:rPr lang="ja-JP" altLang="en-US" sz="1600" dirty="0">
                <a:latin typeface="UD デジタル 教科書体 NK-R" panose="02020400000000000000" pitchFamily="18" charset="-128"/>
                <a:ea typeface="UD デジタル 教科書体 NK-R" panose="02020400000000000000" pitchFamily="18" charset="-128"/>
              </a:rPr>
              <a:t>、３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都市モデルの活用など、建築・都市の</a:t>
            </a:r>
            <a:r>
              <a:rPr lang="en-US" altLang="ja-JP" sz="1600" dirty="0">
                <a:latin typeface="UD デジタル 教科書体 NK-R" panose="02020400000000000000" pitchFamily="18" charset="-128"/>
                <a:ea typeface="UD デジタル 教科書体 NK-R" panose="02020400000000000000" pitchFamily="18" charset="-128"/>
              </a:rPr>
              <a:t>DX</a:t>
            </a:r>
            <a:r>
              <a:rPr lang="ja-JP" altLang="en-US" sz="1600" dirty="0">
                <a:latin typeface="UD デジタル 教科書体 NK-R" panose="02020400000000000000" pitchFamily="18" charset="-128"/>
                <a:ea typeface="UD デジタル 教科書体 NK-R" panose="02020400000000000000" pitchFamily="18" charset="-128"/>
              </a:rPr>
              <a:t>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E510F78-3C16-468A-9A7D-92A320DCC56A}"/>
              </a:ext>
            </a:extLst>
          </p:cNvPr>
          <p:cNvSpPr txBox="1"/>
          <p:nvPr/>
        </p:nvSpPr>
        <p:spPr>
          <a:xfrm>
            <a:off x="8548175" y="1077079"/>
            <a:ext cx="1886296"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ペロブスカイト太陽光電池</a:t>
            </a:r>
            <a:endParaRPr lang="ja-JP" altLang="en-US" sz="1000" b="1" dirty="0">
              <a:solidFill>
                <a:schemeClr val="tx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F477C112-8AC7-49C3-B83E-DC7696C6F460}"/>
              </a:ext>
            </a:extLst>
          </p:cNvPr>
          <p:cNvSpPr/>
          <p:nvPr/>
        </p:nvSpPr>
        <p:spPr>
          <a:xfrm>
            <a:off x="8548175" y="1296538"/>
            <a:ext cx="3374743" cy="255368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8141F59A-6C43-4CAA-9A33-F9970A74ACEF}"/>
              </a:ext>
            </a:extLst>
          </p:cNvPr>
          <p:cNvSpPr txBox="1"/>
          <p:nvPr/>
        </p:nvSpPr>
        <p:spPr>
          <a:xfrm>
            <a:off x="8504185" y="1452352"/>
            <a:ext cx="3240000" cy="800219"/>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・フィルム型は軽量で柔軟な特長を活かしこれまで設置困難な場所にも導入可能。ガラス型、タンデム型も有。</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pic>
        <p:nvPicPr>
          <p:cNvPr id="43" name="図 42">
            <a:extLst>
              <a:ext uri="{FF2B5EF4-FFF2-40B4-BE49-F238E27FC236}">
                <a16:creationId xmlns:a16="http://schemas.microsoft.com/office/drawing/2014/main" id="{9DA5EC29-6B16-4868-8C35-5341BAFE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58" y="2206617"/>
            <a:ext cx="2137454" cy="1461250"/>
          </a:xfrm>
          <a:prstGeom prst="rect">
            <a:avLst/>
          </a:prstGeom>
        </p:spPr>
      </p:pic>
      <p:sp>
        <p:nvSpPr>
          <p:cNvPr id="44" name="テキスト ボックス 43">
            <a:extLst>
              <a:ext uri="{FF2B5EF4-FFF2-40B4-BE49-F238E27FC236}">
                <a16:creationId xmlns:a16="http://schemas.microsoft.com/office/drawing/2014/main" id="{B9ECAEAE-6AE6-4DD4-A0BD-BFC181E34577}"/>
              </a:ext>
            </a:extLst>
          </p:cNvPr>
          <p:cNvSpPr txBox="1"/>
          <p:nvPr/>
        </p:nvSpPr>
        <p:spPr>
          <a:xfrm>
            <a:off x="10379357" y="3618402"/>
            <a:ext cx="1587552"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（画像：積水化学工業）</a:t>
            </a:r>
          </a:p>
        </p:txBody>
      </p:sp>
      <p:sp>
        <p:nvSpPr>
          <p:cNvPr id="26" name="Text Box 2">
            <a:extLst>
              <a:ext uri="{FF2B5EF4-FFF2-40B4-BE49-F238E27FC236}">
                <a16:creationId xmlns:a16="http://schemas.microsoft.com/office/drawing/2014/main" id="{E35D0C76-5111-4C3E-8963-4C22DAFA026E}"/>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5886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大阪府の住宅・建築政策の基本目標について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正方形/長方形 3">
            <a:extLst>
              <a:ext uri="{FF2B5EF4-FFF2-40B4-BE49-F238E27FC236}">
                <a16:creationId xmlns:a16="http://schemas.microsoft.com/office/drawing/2014/main" id="{B1D21B24-1599-4D25-B5D6-F8C6CCEFC0D1}"/>
              </a:ext>
            </a:extLst>
          </p:cNvPr>
          <p:cNvSpPr/>
          <p:nvPr/>
        </p:nvSpPr>
        <p:spPr>
          <a:xfrm>
            <a:off x="614266" y="1394433"/>
            <a:ext cx="10857774" cy="53332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住まいは、人々のくらしを支える生活の基盤であり、住まいをはじめとした建築物は、人々の社会生活や地域活動を支える拠点、都市の重要な構成要素。そのあり方は、府民のくらしの質、都市の活力や安全性、景観、地域コミュニティの維持形成などに密接に関連。</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近年、少子高齢化の更なる進展や地域コミュニティ機能の低下に加え、単身世帯や在住外国人の増加など世帯の多様化が進んでいる。また、コロナ禍を経て、ライフスタイルの一層の多様化や、デジタル技術の進展によるくらしの質の向上、能登半島地震・豪雨をはじめとした災害の頻発化、激甚化による災害リスクの高まり、大阪・関西万博の開催など、社会情勢は変化しており、府民の住生活を取り巻く状況や課題も多様化・複雑化してい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豊かな住まい・建築物の創造を通じて、大阪に住まう人々・訪れる人々の多様な幸せを実現することが、住宅・建築政策の使命であり、住生活に関わる多様な主体が様々な分野で多角的に連携し、誰もが自分らしく幸せにくらすことができる住まい・まちの実現することを基本目標と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A96D7739-5D4F-4D4F-899F-92436CB60411}"/>
              </a:ext>
            </a:extLst>
          </p:cNvPr>
          <p:cNvSpPr/>
          <p:nvPr/>
        </p:nvSpPr>
        <p:spPr>
          <a:xfrm>
            <a:off x="-53447" y="680942"/>
            <a:ext cx="1219320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基本目標について（事務局案）</a:t>
            </a: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79685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大阪府の住宅・建築政策の基本目標、政策の方向性について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7634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2" name="正方形/長方形 11">
            <a:extLst>
              <a:ext uri="{FF2B5EF4-FFF2-40B4-BE49-F238E27FC236}">
                <a16:creationId xmlns:a16="http://schemas.microsoft.com/office/drawing/2014/main" id="{E3350FDA-80EE-40D3-8E53-CF88656F0A80}"/>
              </a:ext>
            </a:extLst>
          </p:cNvPr>
          <p:cNvSpPr/>
          <p:nvPr/>
        </p:nvSpPr>
        <p:spPr>
          <a:xfrm>
            <a:off x="-53447" y="828128"/>
            <a:ext cx="1219320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政策展開の方向性について</a:t>
            </a:r>
            <a:r>
              <a:rPr lang="zh-TW" altLang="en-US" sz="2400" b="1" dirty="0">
                <a:solidFill>
                  <a:schemeClr val="tx1"/>
                </a:solidFill>
                <a:latin typeface="UD デジタル 教科書体 NP-B" panose="02020700000000000000" pitchFamily="18" charset="-128"/>
                <a:ea typeface="UD デジタル 教科書体 NP-B" panose="02020700000000000000" pitchFamily="18" charset="-128"/>
              </a:rPr>
              <a:t>（事務局案）</a:t>
            </a:r>
            <a:endPar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3" name="正方形/長方形 12">
            <a:extLst>
              <a:ext uri="{FF2B5EF4-FFF2-40B4-BE49-F238E27FC236}">
                <a16:creationId xmlns:a16="http://schemas.microsoft.com/office/drawing/2014/main" id="{BBE3B16F-0FD5-4873-9355-468AEEEB1297}"/>
              </a:ext>
            </a:extLst>
          </p:cNvPr>
          <p:cNvSpPr/>
          <p:nvPr/>
        </p:nvSpPr>
        <p:spPr>
          <a:xfrm>
            <a:off x="424774" y="1542303"/>
            <a:ext cx="10857774" cy="31627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大阪府として、基本目標の実現に向け、これまでも「活力と魅力ある住まい・まちが形成され、多様な人々が住まい、活発に交流することにより、安全・安心も高まる」、あるいは「災害時の安全性や防犯性など安全・安心が確保された住まい・まちが、多様な人々を惹きつけ、活力と魅力が生み出される」といった「活力・魅力の創出」と「安全・安心の確保」が相互に作用しあい、好循環を生み出す政策を展開してきた。</a:t>
            </a:r>
            <a:endParaRPr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引き続き、現状の課題や新たな潮流に対応するため、好循環を生み出す政策を展開すべき。</a:t>
            </a:r>
          </a:p>
        </p:txBody>
      </p:sp>
      <p:sp>
        <p:nvSpPr>
          <p:cNvPr id="10" name="Text Box 2">
            <a:extLst>
              <a:ext uri="{FF2B5EF4-FFF2-40B4-BE49-F238E27FC236}">
                <a16:creationId xmlns:a16="http://schemas.microsoft.com/office/drawing/2014/main" id="{29D4442A-337D-48DF-B5D7-5E51DB1E9586}"/>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8</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22734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大阪府の住宅・建築政策の施策の柱と施策展開の方向性について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正方形/長方形 3">
            <a:extLst>
              <a:ext uri="{FF2B5EF4-FFF2-40B4-BE49-F238E27FC236}">
                <a16:creationId xmlns:a16="http://schemas.microsoft.com/office/drawing/2014/main" id="{B1D21B24-1599-4D25-B5D6-F8C6CCEFC0D1}"/>
              </a:ext>
            </a:extLst>
          </p:cNvPr>
          <p:cNvSpPr/>
          <p:nvPr/>
        </p:nvSpPr>
        <p:spPr>
          <a:xfrm>
            <a:off x="524238" y="964986"/>
            <a:ext cx="10857774" cy="58834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基本目標を達成するために、以下の４つの方向性に基づき施策を展開すべき。</a:t>
            </a:r>
            <a:endParaRPr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endParaRPr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・持続可能で魅力あふれる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環境にやさしく健康で快適にくらすことができ、人々を惹きつける大阪らしい魅力あふれる住まいとまちの実現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・豊かなくらしを選択できる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多様な住まい・住環境が整い、ライフスタイルやライフステージに応じて、住まい手自らが適切な住まいを選択できる、誰もが活き活きとくらすことができる住まいとまちの実現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・安全なくらしを支える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5365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大規模な地震や集中豪雨などの災害が発生しても、被害が最小限に抑えられ、人命が守られるとともに、防犯面においても安全性が高い住まいとまちの実現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・安心して住み続けることができる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子どもから高齢者、障がい者、外国人をはじめ、誰もが、住み慣れた地域で安心しくらすことができる住まいとまちの実現</a:t>
            </a: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505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A96D7739-5D4F-4D4F-899F-92436CB60411}"/>
              </a:ext>
            </a:extLst>
          </p:cNvPr>
          <p:cNvSpPr/>
          <p:nvPr/>
        </p:nvSpPr>
        <p:spPr>
          <a:xfrm>
            <a:off x="182435" y="595596"/>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施策の方向性について</a:t>
            </a:r>
            <a:r>
              <a:rPr lang="zh-TW" altLang="en-US" sz="2400" b="1" dirty="0">
                <a:solidFill>
                  <a:schemeClr val="tx1"/>
                </a:solidFill>
                <a:latin typeface="UD デジタル 教科書体 NP-B" panose="02020700000000000000" pitchFamily="18" charset="-128"/>
                <a:ea typeface="UD デジタル 教科書体 NP-B" panose="02020700000000000000" pitchFamily="18" charset="-128"/>
              </a:rPr>
              <a:t>（事務局案）</a:t>
            </a:r>
            <a:endPar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2" name="Text Box 2">
            <a:extLst>
              <a:ext uri="{FF2B5EF4-FFF2-40B4-BE49-F238E27FC236}">
                <a16:creationId xmlns:a16="http://schemas.microsoft.com/office/drawing/2014/main" id="{AEF4FDA4-AC07-4FF3-905C-6F655643558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4585245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ワイド画面</PresentationFormat>
  <Paragraphs>214</Paragraphs>
  <Slides>12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12</vt:i4>
      </vt:variant>
    </vt:vector>
  </HeadingPairs>
  <TitlesOfParts>
    <vt:vector size="24" baseType="lpstr">
      <vt:lpstr>Meiryo UI</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2025-07-31T08:46:54Z</dcterms:created>
  <dcterms:modified xsi:type="dcterms:W3CDTF">2025-07-31T09:19:31Z</dcterms:modified>
</cp:coreProperties>
</file>