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7"/>
  </p:notesMasterIdLst>
  <p:sldIdLst>
    <p:sldId id="256" r:id="rId2"/>
    <p:sldId id="1263" r:id="rId3"/>
    <p:sldId id="1264" r:id="rId4"/>
    <p:sldId id="1261" r:id="rId5"/>
    <p:sldId id="1266" r:id="rId6"/>
    <p:sldId id="1254" r:id="rId7"/>
    <p:sldId id="1249" r:id="rId8"/>
    <p:sldId id="1066" r:id="rId9"/>
    <p:sldId id="513" r:id="rId10"/>
    <p:sldId id="1247" r:id="rId11"/>
    <p:sldId id="259" r:id="rId12"/>
    <p:sldId id="1189" r:id="rId13"/>
    <p:sldId id="1255" r:id="rId14"/>
    <p:sldId id="1257" r:id="rId15"/>
    <p:sldId id="1258" r:id="rId1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a:srgbClr val="FBC5C9"/>
    <a:srgbClr val="F47079"/>
    <a:srgbClr val="4472C4"/>
    <a:srgbClr val="F141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9" autoAdjust="0"/>
    <p:restoredTop sz="94660"/>
  </p:normalViewPr>
  <p:slideViewPr>
    <p:cSldViewPr snapToGrid="0">
      <p:cViewPr>
        <p:scale>
          <a:sx n="66" d="100"/>
          <a:sy n="66" d="100"/>
        </p:scale>
        <p:origin x="2202" y="13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CF6BE155-56D9-4BBA-A187-D070AF1770DB}"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35ABBAC-F7E4-420A-B394-899C417718A7}" type="slidenum">
              <a:rPr kumimoji="1" lang="ja-JP" altLang="en-US" smtClean="0"/>
              <a:t>‹#›</a:t>
            </a:fld>
            <a:endParaRPr kumimoji="1" lang="ja-JP" altLang="en-US"/>
          </a:p>
        </p:txBody>
      </p:sp>
    </p:spTree>
    <p:extLst>
      <p:ext uri="{BB962C8B-B14F-4D97-AF65-F5344CB8AC3E}">
        <p14:creationId xmlns:p14="http://schemas.microsoft.com/office/powerpoint/2010/main" val="39049840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35ABBAC-F7E4-420A-B394-899C417718A7}" type="slidenum">
              <a:rPr kumimoji="1" lang="ja-JP" altLang="en-US" smtClean="0"/>
              <a:t>6</a:t>
            </a:fld>
            <a:endParaRPr kumimoji="1" lang="ja-JP" altLang="en-US"/>
          </a:p>
        </p:txBody>
      </p:sp>
    </p:spTree>
    <p:extLst>
      <p:ext uri="{BB962C8B-B14F-4D97-AF65-F5344CB8AC3E}">
        <p14:creationId xmlns:p14="http://schemas.microsoft.com/office/powerpoint/2010/main" val="246573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8</a:t>
            </a:fld>
            <a:endParaRPr kumimoji="1" lang="ja-JP" altLang="en-US" dirty="0"/>
          </a:p>
        </p:txBody>
      </p:sp>
    </p:spTree>
    <p:extLst>
      <p:ext uri="{BB962C8B-B14F-4D97-AF65-F5344CB8AC3E}">
        <p14:creationId xmlns:p14="http://schemas.microsoft.com/office/powerpoint/2010/main" val="136685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7CAB5-E355-8E4C-82E2-2C86D7E3AF48}"/>
            </a:ext>
          </a:extLst>
        </p:cNvPr>
        <p:cNvGrpSpPr/>
        <p:nvPr/>
      </p:nvGrpSpPr>
      <p:grpSpPr>
        <a:xfrm>
          <a:off x="0" y="0"/>
          <a:ext cx="0" cy="0"/>
          <a:chOff x="0" y="0"/>
          <a:chExt cx="0" cy="0"/>
        </a:xfrm>
      </p:grpSpPr>
      <p:sp>
        <p:nvSpPr>
          <p:cNvPr id="50178" name="Rectangle 7">
            <a:extLst>
              <a:ext uri="{FF2B5EF4-FFF2-40B4-BE49-F238E27FC236}">
                <a16:creationId xmlns:a16="http://schemas.microsoft.com/office/drawing/2014/main" id="{62130D7C-8DA9-656B-0815-86ABF664757B}"/>
              </a:ext>
            </a:extLst>
          </p:cNvPr>
          <p:cNvSpPr txBox="1">
            <a:spLocks noGrp="1" noChangeArrowheads="1"/>
          </p:cNvSpPr>
          <p:nvPr/>
        </p:nvSpPr>
        <p:spPr bwMode="auto">
          <a:xfrm>
            <a:off x="3827476" y="10262026"/>
            <a:ext cx="2927726" cy="54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nchor="b"/>
          <a:lstStyle>
            <a:lvl1pPr algn="l" defTabSz="906463" eaLnBrk="0" hangingPunct="0">
              <a:spcBef>
                <a:spcPct val="30000"/>
              </a:spcBef>
              <a:defRPr sz="1200">
                <a:solidFill>
                  <a:srgbClr val="000000"/>
                </a:solidFill>
                <a:latin typeface="Times New Roman" pitchFamily="16" charset="0"/>
              </a:defRPr>
            </a:lvl1pPr>
            <a:lvl2pPr algn="l" defTabSz="906463" eaLnBrk="0" hangingPunct="0">
              <a:spcBef>
                <a:spcPct val="30000"/>
              </a:spcBef>
              <a:defRPr sz="1200">
                <a:solidFill>
                  <a:srgbClr val="000000"/>
                </a:solidFill>
                <a:latin typeface="Times New Roman" pitchFamily="16" charset="0"/>
              </a:defRPr>
            </a:lvl2pPr>
            <a:lvl3pPr algn="l" defTabSz="906463" eaLnBrk="0" hangingPunct="0">
              <a:spcBef>
                <a:spcPct val="30000"/>
              </a:spcBef>
              <a:defRPr sz="1200">
                <a:solidFill>
                  <a:srgbClr val="000000"/>
                </a:solidFill>
                <a:latin typeface="Times New Roman" pitchFamily="16" charset="0"/>
              </a:defRPr>
            </a:lvl3pPr>
            <a:lvl4pPr algn="l" defTabSz="906463" eaLnBrk="0" hangingPunct="0">
              <a:spcBef>
                <a:spcPct val="30000"/>
              </a:spcBef>
              <a:defRPr sz="1200">
                <a:solidFill>
                  <a:srgbClr val="000000"/>
                </a:solidFill>
                <a:latin typeface="Times New Roman" pitchFamily="16" charset="0"/>
              </a:defRPr>
            </a:lvl4pPr>
            <a:lvl5pPr algn="l" defTabSz="906463" eaLnBrk="0" hangingPunct="0">
              <a:spcBef>
                <a:spcPct val="30000"/>
              </a:spcBef>
              <a:defRPr sz="1200">
                <a:solidFill>
                  <a:srgbClr val="000000"/>
                </a:solidFill>
                <a:latin typeface="Times New Roman" pitchFamily="16" charset="0"/>
              </a:defRPr>
            </a:lvl5pPr>
            <a:lvl6pPr marL="25146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algn="r" eaLnBrk="1" hangingPunct="1">
              <a:spcBef>
                <a:spcPct val="0"/>
              </a:spcBef>
            </a:pPr>
            <a:fld id="{A0394F64-0B0F-44FA-96DE-02C82AA58B2D}" type="slidenum">
              <a:rPr kumimoji="1" lang="en-US" altLang="ja-JP">
                <a:solidFill>
                  <a:schemeClr val="tx1"/>
                </a:solidFill>
                <a:latin typeface="Arial" charset="0"/>
              </a:rPr>
              <a:pPr algn="r" eaLnBrk="1" hangingPunct="1">
                <a:spcBef>
                  <a:spcPct val="0"/>
                </a:spcBef>
              </a:pPr>
              <a:t>12</a:t>
            </a:fld>
            <a:endParaRPr kumimoji="1" lang="en-US" altLang="ja-JP" dirty="0">
              <a:solidFill>
                <a:schemeClr val="tx1"/>
              </a:solidFill>
              <a:latin typeface="Arial" charset="0"/>
            </a:endParaRPr>
          </a:p>
        </p:txBody>
      </p:sp>
      <p:sp>
        <p:nvSpPr>
          <p:cNvPr id="50179" name="Rectangle 2">
            <a:extLst>
              <a:ext uri="{FF2B5EF4-FFF2-40B4-BE49-F238E27FC236}">
                <a16:creationId xmlns:a16="http://schemas.microsoft.com/office/drawing/2014/main" id="{122B4551-BA19-1088-87C6-5E4DDF69F1DC}"/>
              </a:ext>
            </a:extLst>
          </p:cNvPr>
          <p:cNvSpPr>
            <a:spLocks noGrp="1" noRot="1" noChangeAspect="1" noChangeArrowheads="1" noTextEdit="1"/>
          </p:cNvSpPr>
          <p:nvPr>
            <p:ph type="sldImg"/>
          </p:nvPr>
        </p:nvSpPr>
        <p:spPr>
          <a:xfrm>
            <a:off x="-217488" y="811213"/>
            <a:ext cx="7199313" cy="4049712"/>
          </a:xfrm>
          <a:ln/>
        </p:spPr>
      </p:sp>
      <p:sp>
        <p:nvSpPr>
          <p:cNvPr id="50180" name="Rectangle 3">
            <a:extLst>
              <a:ext uri="{FF2B5EF4-FFF2-40B4-BE49-F238E27FC236}">
                <a16:creationId xmlns:a16="http://schemas.microsoft.com/office/drawing/2014/main" id="{BFB130FE-4957-7D97-4439-9658ECB103B0}"/>
              </a:ext>
            </a:extLst>
          </p:cNvPr>
          <p:cNvSpPr>
            <a:spLocks noGrp="1" noChangeArrowheads="1"/>
          </p:cNvSpPr>
          <p:nvPr>
            <p:ph type="body" idx="1"/>
          </p:nvPr>
        </p:nvSpPr>
        <p:spPr>
          <a:xfrm>
            <a:off x="677571" y="5131876"/>
            <a:ext cx="5401639" cy="486095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388351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EE03C-05D7-44FB-AE12-690BC305D7B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F372B9D-582A-4289-B298-2FF6F994C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FB764A5-7FB1-4AFB-9BF7-338E4C66515F}"/>
              </a:ext>
            </a:extLst>
          </p:cNvPr>
          <p:cNvSpPr>
            <a:spLocks noGrp="1"/>
          </p:cNvSpPr>
          <p:nvPr>
            <p:ph type="dt" sz="half" idx="10"/>
          </p:nvPr>
        </p:nvSpPr>
        <p:spPr/>
        <p:txBody>
          <a:bodyPr/>
          <a:lstStyle/>
          <a:p>
            <a:fld id="{15A36DA7-9B80-4494-809E-B822EC23F3A8}" type="datetime1">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F4A46F86-42EF-4A61-8565-0C2D8E3774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78C13F-2BC6-4C77-8A60-A6CDF2D3658A}"/>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73692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48A29B-2444-4E6E-9BDA-E7B5BD023FA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B98F6B-0F5F-4899-8CE7-0CF1EAD2189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1D9EFE-2A21-41C3-9A6A-77193FC8E6DF}"/>
              </a:ext>
            </a:extLst>
          </p:cNvPr>
          <p:cNvSpPr>
            <a:spLocks noGrp="1"/>
          </p:cNvSpPr>
          <p:nvPr>
            <p:ph type="dt" sz="half" idx="10"/>
          </p:nvPr>
        </p:nvSpPr>
        <p:spPr/>
        <p:txBody>
          <a:bodyPr/>
          <a:lstStyle/>
          <a:p>
            <a:fld id="{6DB8E3ED-B2B2-4555-8955-72BCEE41D8CF}" type="datetime1">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DD5FC8B1-1834-4991-B214-642CA9470A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539FF1-9225-4A1E-89B5-ECA2CAECB3EE}"/>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59871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00FD850-409D-4048-9D81-AF5A5F4F059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3453A1-DA25-420E-9AF4-564A250C4A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1A3440-83BA-4CF6-8317-4062678CDEDE}"/>
              </a:ext>
            </a:extLst>
          </p:cNvPr>
          <p:cNvSpPr>
            <a:spLocks noGrp="1"/>
          </p:cNvSpPr>
          <p:nvPr>
            <p:ph type="dt" sz="half" idx="10"/>
          </p:nvPr>
        </p:nvSpPr>
        <p:spPr/>
        <p:txBody>
          <a:bodyPr/>
          <a:lstStyle/>
          <a:p>
            <a:fld id="{C7DE1951-6CFA-4FDC-867B-E5B8582B1E09}" type="datetime1">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9F0A0929-F5C5-416E-9A32-F5E7FEF5D9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151495-7735-446D-A0FB-E87E2556876E}"/>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70243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0B5ED3-91F0-4425-B568-A42D4301435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1CFF10-6A07-48B4-97E1-9B9EEED247B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012568-233A-415E-9E18-F23481A4FF65}"/>
              </a:ext>
            </a:extLst>
          </p:cNvPr>
          <p:cNvSpPr>
            <a:spLocks noGrp="1"/>
          </p:cNvSpPr>
          <p:nvPr>
            <p:ph type="dt" sz="half" idx="10"/>
          </p:nvPr>
        </p:nvSpPr>
        <p:spPr/>
        <p:txBody>
          <a:bodyPr/>
          <a:lstStyle/>
          <a:p>
            <a:fld id="{6C513FB1-0F4E-4B9D-BF45-65FE71ADA76C}" type="datetime1">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00AB6022-0F94-4965-8D4C-3B9B32605B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82C247-5DF0-4E3F-A4AA-43D615E5C9A8}"/>
              </a:ext>
            </a:extLst>
          </p:cNvPr>
          <p:cNvSpPr>
            <a:spLocks noGrp="1"/>
          </p:cNvSpPr>
          <p:nvPr>
            <p:ph type="sldNum" sz="quarter" idx="12"/>
          </p:nvPr>
        </p:nvSpPr>
        <p:spPr>
          <a:xfrm>
            <a:off x="9448800" y="6492875"/>
            <a:ext cx="2743200" cy="365125"/>
          </a:xfrm>
        </p:spPr>
        <p:txBody>
          <a:bodyPr/>
          <a:lstStyle>
            <a:lvl1pPr>
              <a:defRPr sz="1000" b="1">
                <a:solidFill>
                  <a:schemeClr val="tx1"/>
                </a:solidFill>
                <a:latin typeface="Meiryo UI" panose="020B0604030504040204" pitchFamily="50" charset="-128"/>
                <a:ea typeface="Meiryo UI" panose="020B0604030504040204" pitchFamily="50" charset="-128"/>
              </a:defRPr>
            </a:lvl1pPr>
          </a:lstStyle>
          <a:p>
            <a:fld id="{74A4BBC7-558C-4ECD-8236-0D2AC15A5369}" type="slidenum">
              <a:rPr lang="ja-JP" altLang="en-US" smtClean="0"/>
              <a:pPr/>
              <a:t>‹#›</a:t>
            </a:fld>
            <a:endParaRPr lang="ja-JP" altLang="en-US"/>
          </a:p>
        </p:txBody>
      </p:sp>
    </p:spTree>
    <p:extLst>
      <p:ext uri="{BB962C8B-B14F-4D97-AF65-F5344CB8AC3E}">
        <p14:creationId xmlns:p14="http://schemas.microsoft.com/office/powerpoint/2010/main" val="46767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63BF8-171C-4D24-8089-FC33CE8AB59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CA69A1-7A89-4B2B-8EEA-8E43D7A7B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00A0DA6-292C-4A28-9997-60B45DD79390}"/>
              </a:ext>
            </a:extLst>
          </p:cNvPr>
          <p:cNvSpPr>
            <a:spLocks noGrp="1"/>
          </p:cNvSpPr>
          <p:nvPr>
            <p:ph type="dt" sz="half" idx="10"/>
          </p:nvPr>
        </p:nvSpPr>
        <p:spPr/>
        <p:txBody>
          <a:bodyPr/>
          <a:lstStyle/>
          <a:p>
            <a:fld id="{30E34E4E-4DF6-4498-8A5D-9CA84DA4C62A}" type="datetime1">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F15D56D8-5B05-4469-9D7E-7144EF47C0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637BB1-03B3-42C5-97E6-6220A65E7B28}"/>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59699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CC9D0F-C6B9-448C-B061-D7F75D5AEB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1609E6-2C0C-4ED9-852E-6668B694EF0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8AF32B9-E795-4DF4-B02F-2A9A801F5FF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F18D7BA-84A5-406A-87BA-1629EFA59C78}"/>
              </a:ext>
            </a:extLst>
          </p:cNvPr>
          <p:cNvSpPr>
            <a:spLocks noGrp="1"/>
          </p:cNvSpPr>
          <p:nvPr>
            <p:ph type="dt" sz="half" idx="10"/>
          </p:nvPr>
        </p:nvSpPr>
        <p:spPr/>
        <p:txBody>
          <a:bodyPr/>
          <a:lstStyle/>
          <a:p>
            <a:fld id="{91F48025-F4D0-4E83-A642-94089D9237C3}" type="datetime1">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094BBDDB-410A-4DC3-9243-5100279AF7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BE045F-C962-459E-9020-5A3E68A88442}"/>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69075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CD761-AB0E-4F17-93F7-AB1F8D98987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B8BBFC-AC7D-4E60-BED3-D87C43607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FD3459E-1D57-41B0-990F-FB7919BC56C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6218AB2-23A4-4913-BFE8-423B9C512D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87E4BF1-BA1B-48C8-97DA-8D8BB3B1087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74438A8-7C0D-449C-A1CE-6B4F073FFF66}"/>
              </a:ext>
            </a:extLst>
          </p:cNvPr>
          <p:cNvSpPr>
            <a:spLocks noGrp="1"/>
          </p:cNvSpPr>
          <p:nvPr>
            <p:ph type="dt" sz="half" idx="10"/>
          </p:nvPr>
        </p:nvSpPr>
        <p:spPr/>
        <p:txBody>
          <a:bodyPr/>
          <a:lstStyle/>
          <a:p>
            <a:fld id="{5B2B1BBF-0BB6-4254-A9C7-463597E46382}" type="datetime1">
              <a:rPr kumimoji="1" lang="ja-JP" altLang="en-US" smtClean="0"/>
              <a:t>2025/7/31</a:t>
            </a:fld>
            <a:endParaRPr kumimoji="1" lang="ja-JP" altLang="en-US"/>
          </a:p>
        </p:txBody>
      </p:sp>
      <p:sp>
        <p:nvSpPr>
          <p:cNvPr id="8" name="フッター プレースホルダー 7">
            <a:extLst>
              <a:ext uri="{FF2B5EF4-FFF2-40B4-BE49-F238E27FC236}">
                <a16:creationId xmlns:a16="http://schemas.microsoft.com/office/drawing/2014/main" id="{088EDABD-3417-4668-A692-3A27532B3F7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3A45E5C-28F6-4DB7-87F8-8E511255DC21}"/>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34229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E91E1-DF9B-48AE-B2A3-DBCB83812D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79C9E50-3A97-4D68-B8C1-6D530C8A0331}"/>
              </a:ext>
            </a:extLst>
          </p:cNvPr>
          <p:cNvSpPr>
            <a:spLocks noGrp="1"/>
          </p:cNvSpPr>
          <p:nvPr>
            <p:ph type="dt" sz="half" idx="10"/>
          </p:nvPr>
        </p:nvSpPr>
        <p:spPr/>
        <p:txBody>
          <a:bodyPr/>
          <a:lstStyle/>
          <a:p>
            <a:fld id="{D3D0FC66-4BF0-4BCF-A6F0-6256EBCE9118}" type="datetime1">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C8132032-2261-4704-B226-3E6C5B5C619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B2E850D-1432-4F16-BA04-3F990540279C}"/>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407496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CF504DE-0CE2-4FE5-951E-F8D867C81706}"/>
              </a:ext>
            </a:extLst>
          </p:cNvPr>
          <p:cNvSpPr>
            <a:spLocks noGrp="1"/>
          </p:cNvSpPr>
          <p:nvPr>
            <p:ph type="dt" sz="half" idx="10"/>
          </p:nvPr>
        </p:nvSpPr>
        <p:spPr/>
        <p:txBody>
          <a:bodyPr/>
          <a:lstStyle/>
          <a:p>
            <a:fld id="{DBBA3675-43B2-4335-ACCA-4E254CE81A4C}" type="datetime1">
              <a:rPr kumimoji="1" lang="ja-JP" altLang="en-US" smtClean="0"/>
              <a:t>2025/7/31</a:t>
            </a:fld>
            <a:endParaRPr kumimoji="1" lang="ja-JP" altLang="en-US"/>
          </a:p>
        </p:txBody>
      </p:sp>
      <p:sp>
        <p:nvSpPr>
          <p:cNvPr id="3" name="フッター プレースホルダー 2">
            <a:extLst>
              <a:ext uri="{FF2B5EF4-FFF2-40B4-BE49-F238E27FC236}">
                <a16:creationId xmlns:a16="http://schemas.microsoft.com/office/drawing/2014/main" id="{7A4C8A5C-C03C-41DF-AAF9-37284C62F76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E87479-4D4C-4B41-A9ED-E6C6F8E00A4D}"/>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54213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CCA8E3-AE65-4C0C-94A7-53F82C0715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E81AF6-9FF8-4507-ACC2-F94599AA80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5CA306C-8015-490D-841C-90D736F1C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6AD0B9-4908-473D-B154-2D496C4D89AA}"/>
              </a:ext>
            </a:extLst>
          </p:cNvPr>
          <p:cNvSpPr>
            <a:spLocks noGrp="1"/>
          </p:cNvSpPr>
          <p:nvPr>
            <p:ph type="dt" sz="half" idx="10"/>
          </p:nvPr>
        </p:nvSpPr>
        <p:spPr/>
        <p:txBody>
          <a:bodyPr/>
          <a:lstStyle/>
          <a:p>
            <a:fld id="{C59D02B9-2D33-42E4-A8B3-98069CEDCA35}" type="datetime1">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442F1440-2C51-4325-80CA-741B309CEB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17FE54-7E8C-452D-AC8A-ED2A2F5F72F9}"/>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02998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00197D-9402-4312-8B28-53A9D07C4FB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BA535B1-5ADB-4241-A4A2-67D3F4B1A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6160ED6-2B7E-4711-BF06-6151652F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80417D-1F98-464F-A424-7A54D6EF0996}"/>
              </a:ext>
            </a:extLst>
          </p:cNvPr>
          <p:cNvSpPr>
            <a:spLocks noGrp="1"/>
          </p:cNvSpPr>
          <p:nvPr>
            <p:ph type="dt" sz="half" idx="10"/>
          </p:nvPr>
        </p:nvSpPr>
        <p:spPr/>
        <p:txBody>
          <a:bodyPr/>
          <a:lstStyle/>
          <a:p>
            <a:fld id="{F58486D3-9A5B-403B-804C-12C0A09D1A07}" type="datetime1">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3B8BAF52-4B8F-4A9A-98C3-3AC56F4CAC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B02B3D4-B02E-4D10-879C-93DEAB9A1C17}"/>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23541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3D63926-4AD3-4378-8E12-CA643E76A0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195782-B43D-4B68-9F07-0E52A78BE6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455E7F-CD89-4964-838C-A988FA376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76A87-E7A6-4B63-92C9-FFE2D2D8C87A}" type="datetime1">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71DF0779-94C5-4C8E-8035-E535A390F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3C2B82-780D-46DA-BBA9-1B93D926D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564765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2301552"/>
            <a:ext cx="12192000" cy="1272992"/>
          </a:xfrm>
          <a:prstGeom prst="rect">
            <a:avLst/>
          </a:prstGeom>
          <a:solidFill>
            <a:schemeClr val="accent5">
              <a:lumMod val="20000"/>
              <a:lumOff val="80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spcBef>
                <a:spcPts val="1200"/>
              </a:spcBef>
              <a:tabLst>
                <a:tab pos="0" algn="l"/>
                <a:tab pos="914400" algn="l"/>
                <a:tab pos="1828800" algn="l"/>
                <a:tab pos="2743200" algn="l"/>
                <a:tab pos="3657600" algn="l"/>
                <a:tab pos="4122738" algn="l"/>
                <a:tab pos="4572000" algn="l"/>
                <a:tab pos="5486400" algn="l"/>
                <a:tab pos="6400800" algn="l"/>
                <a:tab pos="7315200" algn="l"/>
                <a:tab pos="8229600" algn="l"/>
                <a:tab pos="9144000" algn="l"/>
                <a:tab pos="10058400" algn="l"/>
              </a:tabLst>
            </a:pPr>
            <a:r>
              <a:rPr lang="ja-JP" altLang="en-US" sz="24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広域自治体として大阪府が取り組むべき施策について</a:t>
            </a:r>
          </a:p>
        </p:txBody>
      </p:sp>
      <p:sp>
        <p:nvSpPr>
          <p:cNvPr id="5" name="テキスト ボックス 4">
            <a:extLst>
              <a:ext uri="{FF2B5EF4-FFF2-40B4-BE49-F238E27FC236}">
                <a16:creationId xmlns:a16="http://schemas.microsoft.com/office/drawing/2014/main" id="{3490B1BD-3C6A-4374-BEC6-9D5640AB6C68}"/>
              </a:ext>
            </a:extLst>
          </p:cNvPr>
          <p:cNvSpPr txBox="1"/>
          <p:nvPr/>
        </p:nvSpPr>
        <p:spPr>
          <a:xfrm>
            <a:off x="10176641" y="196334"/>
            <a:ext cx="1781903" cy="349702"/>
          </a:xfrm>
          <a:prstGeom prst="rect">
            <a:avLst/>
          </a:prstGeom>
          <a:noFill/>
          <a:ln>
            <a:solidFill>
              <a:schemeClr val="tx1"/>
            </a:solidFill>
          </a:ln>
        </p:spPr>
        <p:txBody>
          <a:bodyPr wrap="square" tIns="7200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資料</a:t>
            </a:r>
            <a:r>
              <a:rPr lang="en-US" altLang="ja-JP"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3</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6" name="Rectangle 1">
            <a:extLst>
              <a:ext uri="{FF2B5EF4-FFF2-40B4-BE49-F238E27FC236}">
                <a16:creationId xmlns:a16="http://schemas.microsoft.com/office/drawing/2014/main" id="{53BEC15A-D45A-43BF-B9A7-9BAF4A18C6AA}"/>
              </a:ext>
            </a:extLst>
          </p:cNvPr>
          <p:cNvSpPr>
            <a:spLocks noChangeArrowheads="1"/>
          </p:cNvSpPr>
          <p:nvPr/>
        </p:nvSpPr>
        <p:spPr bwMode="auto">
          <a:xfrm>
            <a:off x="3071664" y="5358794"/>
            <a:ext cx="6048672"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a:t>
            </a:r>
            <a:r>
              <a:rPr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６</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月</a:t>
            </a:r>
            <a:r>
              <a:rPr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２０</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日</a:t>
            </a:r>
            <a:endPar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７</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年度 第</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３</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回 住生活基本計画推進部会 資料</a:t>
            </a:r>
            <a:endPar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spTree>
    <p:extLst>
      <p:ext uri="{BB962C8B-B14F-4D97-AF65-F5344CB8AC3E}">
        <p14:creationId xmlns:p14="http://schemas.microsoft.com/office/powerpoint/2010/main" val="257437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ED72C-2247-2AB4-B0DA-8866995208AC}"/>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C6FF45AB-E476-168B-9FF5-2A7CDF1B5EA6}"/>
              </a:ext>
            </a:extLst>
          </p:cNvPr>
          <p:cNvSpPr/>
          <p:nvPr/>
        </p:nvSpPr>
        <p:spPr>
          <a:xfrm>
            <a:off x="126442" y="576343"/>
            <a:ext cx="11700000" cy="37962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lnSpc>
                <a:spcPts val="1600"/>
              </a:lnSpc>
              <a:spcBef>
                <a:spcPts val="1000"/>
              </a:spcBef>
            </a:pPr>
            <a:endParaRPr lang="en-US" altLang="ja-JP" sz="20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0" name="正方形/長方形 9">
            <a:extLst>
              <a:ext uri="{FF2B5EF4-FFF2-40B4-BE49-F238E27FC236}">
                <a16:creationId xmlns:a16="http://schemas.microsoft.com/office/drawing/2014/main" id="{6F5E6619-96D5-46F2-9F89-F42406B7E5CE}"/>
              </a:ext>
            </a:extLst>
          </p:cNvPr>
          <p:cNvSpPr/>
          <p:nvPr/>
        </p:nvSpPr>
        <p:spPr>
          <a:xfrm>
            <a:off x="365558" y="715451"/>
            <a:ext cx="11438848" cy="16043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総住宅数は増加している</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今後、世帯数の減少や相続物件の発生などにより、空き家や管理不全の建物の増加が予測される</a:t>
            </a:r>
          </a:p>
          <a:p>
            <a:pPr marL="266700" indent="-174625" algn="just">
              <a:lnSpc>
                <a:spcPts val="20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分譲マンションは増加し続けており、建物の高経年化、世帯主の高齢化が進んでいる</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marL="266700" indent="-174625" algn="just">
              <a:lnSpc>
                <a:spcPts val="20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物価高騰などにより、住宅の購入価格などは上昇傾向にある</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marL="266700" indent="-174625" algn="just">
              <a:lnSpc>
                <a:spcPts val="20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建設業など住まいの関連産業における担い手不足が課題となっている</a:t>
            </a:r>
          </a:p>
          <a:p>
            <a:pPr marL="266700" indent="-174625" algn="just">
              <a:lnSpc>
                <a:spcPts val="2000"/>
              </a:lnSpc>
              <a:spcBef>
                <a:spcPts val="1000"/>
              </a:spcBef>
            </a:pPr>
            <a:endParaRPr lang="ja-JP" altLang="en-US" sz="2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a:extLst>
              <a:ext uri="{FF2B5EF4-FFF2-40B4-BE49-F238E27FC236}">
                <a16:creationId xmlns:a16="http://schemas.microsoft.com/office/drawing/2014/main" id="{2A19FEC9-81CE-4DBE-8110-3F4669628CAB}"/>
              </a:ext>
            </a:extLst>
          </p:cNvPr>
          <p:cNvSpPr txBox="1"/>
          <p:nvPr/>
        </p:nvSpPr>
        <p:spPr>
          <a:xfrm>
            <a:off x="5883019" y="2617502"/>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労働需給　職種別シュミレーション（建設業）</a:t>
            </a:r>
          </a:p>
        </p:txBody>
      </p:sp>
      <p:sp>
        <p:nvSpPr>
          <p:cNvPr id="11" name="正方形/長方形 10">
            <a:extLst>
              <a:ext uri="{FF2B5EF4-FFF2-40B4-BE49-F238E27FC236}">
                <a16:creationId xmlns:a16="http://schemas.microsoft.com/office/drawing/2014/main" id="{31D4B8F8-6455-4F4D-B629-6F4A060A9C43}"/>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住宅ストック・市場等の状況</a:t>
            </a:r>
          </a:p>
        </p:txBody>
      </p:sp>
      <p:sp>
        <p:nvSpPr>
          <p:cNvPr id="12" name="正方形/長方形 11">
            <a:extLst>
              <a:ext uri="{FF2B5EF4-FFF2-40B4-BE49-F238E27FC236}">
                <a16:creationId xmlns:a16="http://schemas.microsoft.com/office/drawing/2014/main" id="{1FA82733-C7EA-4B2D-8990-DCC044D0B769}"/>
              </a:ext>
            </a:extLst>
          </p:cNvPr>
          <p:cNvSpPr/>
          <p:nvPr/>
        </p:nvSpPr>
        <p:spPr>
          <a:xfrm>
            <a:off x="319237" y="2839081"/>
            <a:ext cx="5168765" cy="3834282"/>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5E5B22C-036E-4227-99E4-BFF25FA157D4}"/>
              </a:ext>
            </a:extLst>
          </p:cNvPr>
          <p:cNvSpPr txBox="1"/>
          <p:nvPr/>
        </p:nvSpPr>
        <p:spPr>
          <a:xfrm>
            <a:off x="479461" y="2641797"/>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大阪府の住宅数・世帯数・空家数</a:t>
            </a:r>
            <a:r>
              <a:rPr lang="en-US" altLang="ja-JP" sz="1050" b="1" dirty="0">
                <a:latin typeface="UD デジタル 教科書体 NP-R" panose="02020400000000000000" pitchFamily="18" charset="-128"/>
                <a:ea typeface="UD デジタル 教科書体 NP-R" panose="02020400000000000000" pitchFamily="18" charset="-128"/>
              </a:rPr>
              <a:t>(</a:t>
            </a:r>
            <a:r>
              <a:rPr lang="ja-JP" altLang="en-US" sz="1050" b="1" dirty="0">
                <a:latin typeface="UD デジタル 教科書体 NP-R" panose="02020400000000000000" pitchFamily="18" charset="-128"/>
                <a:ea typeface="UD デジタル 教科書体 NP-R" panose="02020400000000000000" pitchFamily="18" charset="-128"/>
              </a:rPr>
              <a:t>空家率</a:t>
            </a:r>
            <a:r>
              <a:rPr lang="en-US" altLang="ja-JP" sz="1050" b="1" dirty="0">
                <a:latin typeface="UD デジタル 教科書体 NP-R" panose="02020400000000000000" pitchFamily="18" charset="-128"/>
                <a:ea typeface="UD デジタル 教科書体 NP-R" panose="02020400000000000000" pitchFamily="18" charset="-128"/>
              </a:rPr>
              <a:t>)</a:t>
            </a:r>
            <a:endParaRPr lang="ja-JP" altLang="en-US" sz="1050" b="1" dirty="0">
              <a:latin typeface="UD デジタル 教科書体 NP-R" panose="02020400000000000000" pitchFamily="18" charset="-128"/>
              <a:ea typeface="UD デジタル 教科書体 NP-R" panose="02020400000000000000" pitchFamily="18" charset="-128"/>
            </a:endParaRPr>
          </a:p>
        </p:txBody>
      </p:sp>
      <p:sp>
        <p:nvSpPr>
          <p:cNvPr id="14" name="テキスト ボックス 13">
            <a:extLst>
              <a:ext uri="{FF2B5EF4-FFF2-40B4-BE49-F238E27FC236}">
                <a16:creationId xmlns:a16="http://schemas.microsoft.com/office/drawing/2014/main" id="{AE492AD5-0B97-4DA7-A873-8B494B6BBB25}"/>
              </a:ext>
            </a:extLst>
          </p:cNvPr>
          <p:cNvSpPr txBox="1"/>
          <p:nvPr/>
        </p:nvSpPr>
        <p:spPr>
          <a:xfrm>
            <a:off x="773184" y="6310962"/>
            <a:ext cx="4626591" cy="215444"/>
          </a:xfrm>
          <a:prstGeom prst="rect">
            <a:avLst/>
          </a:prstGeom>
          <a:noFill/>
        </p:spPr>
        <p:txBody>
          <a:bodyPr wrap="square" rtlCol="0">
            <a:spAutoFit/>
          </a:bodyPr>
          <a:lstStyle/>
          <a:p>
            <a:pPr algn="r" fontAlgn="base">
              <a:spcBef>
                <a:spcPct val="50000"/>
              </a:spcBef>
              <a:spcAft>
                <a:spcPct val="0"/>
              </a:spcAft>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各年「住宅・土地統計調査」（総務省統計局）より大阪府作成</a:t>
            </a:r>
          </a:p>
        </p:txBody>
      </p:sp>
      <p:sp>
        <p:nvSpPr>
          <p:cNvPr id="15" name="テキスト ボックス 14">
            <a:extLst>
              <a:ext uri="{FF2B5EF4-FFF2-40B4-BE49-F238E27FC236}">
                <a16:creationId xmlns:a16="http://schemas.microsoft.com/office/drawing/2014/main" id="{06923683-3808-4CE5-A72D-F39EA4EEC9C5}"/>
              </a:ext>
            </a:extLst>
          </p:cNvPr>
          <p:cNvSpPr txBox="1"/>
          <p:nvPr/>
        </p:nvSpPr>
        <p:spPr>
          <a:xfrm>
            <a:off x="2875044" y="3420561"/>
            <a:ext cx="828971" cy="169277"/>
          </a:xfrm>
          <a:prstGeom prst="rect">
            <a:avLst/>
          </a:prstGeom>
          <a:no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空家率）</a:t>
            </a:r>
            <a:endParaRPr kumimoji="1" lang="ja-JP" altLang="en-US" sz="1100" dirty="0">
              <a:latin typeface="Meiryo UI" panose="020B0604030504040204" pitchFamily="50" charset="-128"/>
              <a:ea typeface="Meiryo UI" panose="020B0604030504040204" pitchFamily="50" charset="-128"/>
            </a:endParaRPr>
          </a:p>
        </p:txBody>
      </p:sp>
      <p:grpSp>
        <p:nvGrpSpPr>
          <p:cNvPr id="23" name="グループ化 22">
            <a:extLst>
              <a:ext uri="{FF2B5EF4-FFF2-40B4-BE49-F238E27FC236}">
                <a16:creationId xmlns:a16="http://schemas.microsoft.com/office/drawing/2014/main" id="{007CD1E2-FFB4-489F-9DE2-A261D1759E8D}"/>
              </a:ext>
            </a:extLst>
          </p:cNvPr>
          <p:cNvGrpSpPr/>
          <p:nvPr/>
        </p:nvGrpSpPr>
        <p:grpSpPr>
          <a:xfrm>
            <a:off x="6083976" y="3097647"/>
            <a:ext cx="5360097" cy="3213315"/>
            <a:chOff x="5914115" y="2396977"/>
            <a:chExt cx="6197674" cy="3683844"/>
          </a:xfrm>
        </p:grpSpPr>
        <p:pic>
          <p:nvPicPr>
            <p:cNvPr id="24" name="図 23">
              <a:extLst>
                <a:ext uri="{FF2B5EF4-FFF2-40B4-BE49-F238E27FC236}">
                  <a16:creationId xmlns:a16="http://schemas.microsoft.com/office/drawing/2014/main" id="{9CC2A0DA-485F-4852-A96E-1FD9D541A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115" y="2746828"/>
              <a:ext cx="6197674" cy="3333993"/>
            </a:xfrm>
            <a:prstGeom prst="rect">
              <a:avLst/>
            </a:prstGeom>
          </p:spPr>
        </p:pic>
        <p:pic>
          <p:nvPicPr>
            <p:cNvPr id="25" name="図 24">
              <a:extLst>
                <a:ext uri="{FF2B5EF4-FFF2-40B4-BE49-F238E27FC236}">
                  <a16:creationId xmlns:a16="http://schemas.microsoft.com/office/drawing/2014/main" id="{EBBADBF0-C707-486F-B02F-712EB564A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914" y="2396977"/>
              <a:ext cx="5000241" cy="400572"/>
            </a:xfrm>
            <a:prstGeom prst="rect">
              <a:avLst/>
            </a:prstGeom>
          </p:spPr>
        </p:pic>
      </p:grpSp>
      <p:sp>
        <p:nvSpPr>
          <p:cNvPr id="26" name="テキスト ボックス 25">
            <a:extLst>
              <a:ext uri="{FF2B5EF4-FFF2-40B4-BE49-F238E27FC236}">
                <a16:creationId xmlns:a16="http://schemas.microsoft.com/office/drawing/2014/main" id="{487BB24B-5B16-486E-A606-E03BCCE30FAD}"/>
              </a:ext>
            </a:extLst>
          </p:cNvPr>
          <p:cNvSpPr txBox="1"/>
          <p:nvPr/>
        </p:nvSpPr>
        <p:spPr>
          <a:xfrm>
            <a:off x="7061633" y="6262043"/>
            <a:ext cx="4626591" cy="230832"/>
          </a:xfrm>
          <a:prstGeom prst="rect">
            <a:avLst/>
          </a:prstGeom>
          <a:solidFill>
            <a:schemeClr val="bg1"/>
          </a:solidFill>
        </p:spPr>
        <p:txBody>
          <a:bodyPr wrap="square" rtlCol="0">
            <a:spAutoFit/>
          </a:bodyPr>
          <a:lstStyle/>
          <a:p>
            <a:pPr algn="r" fontAlgn="base">
              <a:spcBef>
                <a:spcPct val="50000"/>
              </a:spcBef>
              <a:spcAft>
                <a:spcPct val="0"/>
              </a:spcAft>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株式会社インディ－ドリクルートパートナーズ　「未来予測</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8" name="正方形/長方形 27">
            <a:extLst>
              <a:ext uri="{FF2B5EF4-FFF2-40B4-BE49-F238E27FC236}">
                <a16:creationId xmlns:a16="http://schemas.microsoft.com/office/drawing/2014/main" id="{D0798789-D5FC-40FA-AFF0-F4F1CDBC80CA}"/>
              </a:ext>
            </a:extLst>
          </p:cNvPr>
          <p:cNvSpPr/>
          <p:nvPr/>
        </p:nvSpPr>
        <p:spPr>
          <a:xfrm>
            <a:off x="5839825" y="2825173"/>
            <a:ext cx="5964581" cy="3834282"/>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Text Box 2">
            <a:extLst>
              <a:ext uri="{FF2B5EF4-FFF2-40B4-BE49-F238E27FC236}">
                <a16:creationId xmlns:a16="http://schemas.microsoft.com/office/drawing/2014/main" id="{7D978ABC-C917-4EBC-AE09-AE8A03B0C030}"/>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10</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2" name="図 1">
            <a:extLst>
              <a:ext uri="{FF2B5EF4-FFF2-40B4-BE49-F238E27FC236}">
                <a16:creationId xmlns:a16="http://schemas.microsoft.com/office/drawing/2014/main" id="{F980B874-9712-4E59-8616-C3FE7090934B}"/>
              </a:ext>
            </a:extLst>
          </p:cNvPr>
          <p:cNvPicPr>
            <a:picLocks noChangeAspect="1"/>
          </p:cNvPicPr>
          <p:nvPr/>
        </p:nvPicPr>
        <p:blipFill>
          <a:blip r:embed="rId4"/>
          <a:stretch>
            <a:fillRect/>
          </a:stretch>
        </p:blipFill>
        <p:spPr>
          <a:xfrm>
            <a:off x="303216" y="2971516"/>
            <a:ext cx="5169856" cy="3340898"/>
          </a:xfrm>
          <a:prstGeom prst="rect">
            <a:avLst/>
          </a:prstGeom>
        </p:spPr>
      </p:pic>
    </p:spTree>
    <p:extLst>
      <p:ext uri="{BB962C8B-B14F-4D97-AF65-F5344CB8AC3E}">
        <p14:creationId xmlns:p14="http://schemas.microsoft.com/office/powerpoint/2010/main" val="238742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64870A5-22A2-4B55-B94E-D16D13D39EA7}"/>
              </a:ext>
            </a:extLst>
          </p:cNvPr>
          <p:cNvPicPr>
            <a:picLocks noChangeAspect="1"/>
          </p:cNvPicPr>
          <p:nvPr/>
        </p:nvPicPr>
        <p:blipFill>
          <a:blip r:embed="rId2"/>
          <a:stretch>
            <a:fillRect/>
          </a:stretch>
        </p:blipFill>
        <p:spPr>
          <a:xfrm>
            <a:off x="6138766" y="1233380"/>
            <a:ext cx="5872058" cy="5336226"/>
          </a:xfrm>
          <a:prstGeom prst="rect">
            <a:avLst/>
          </a:prstGeom>
        </p:spPr>
      </p:pic>
      <p:pic>
        <p:nvPicPr>
          <p:cNvPr id="7" name="図 6">
            <a:extLst>
              <a:ext uri="{FF2B5EF4-FFF2-40B4-BE49-F238E27FC236}">
                <a16:creationId xmlns:a16="http://schemas.microsoft.com/office/drawing/2014/main" id="{D2E09798-847B-42E8-AD39-1F49A25886BB}"/>
              </a:ext>
            </a:extLst>
          </p:cNvPr>
          <p:cNvPicPr>
            <a:picLocks noChangeAspect="1"/>
          </p:cNvPicPr>
          <p:nvPr/>
        </p:nvPicPr>
        <p:blipFill>
          <a:blip r:embed="rId3"/>
          <a:stretch>
            <a:fillRect/>
          </a:stretch>
        </p:blipFill>
        <p:spPr>
          <a:xfrm>
            <a:off x="181176" y="1114063"/>
            <a:ext cx="5914824" cy="5430884"/>
          </a:xfrm>
          <a:prstGeom prst="rect">
            <a:avLst/>
          </a:prstGeom>
        </p:spPr>
      </p:pic>
      <p:sp>
        <p:nvSpPr>
          <p:cNvPr id="16" name="正方形/長方形 15">
            <a:extLst>
              <a:ext uri="{FF2B5EF4-FFF2-40B4-BE49-F238E27FC236}">
                <a16:creationId xmlns:a16="http://schemas.microsoft.com/office/drawing/2014/main" id="{C9EE6923-78E7-4B3A-B18F-A79DE9D4DAEF}"/>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相続の発生する可能性のある世帯推計（地域別）</a:t>
            </a:r>
          </a:p>
        </p:txBody>
      </p:sp>
      <p:sp>
        <p:nvSpPr>
          <p:cNvPr id="30" name="正方形/長方形 29">
            <a:extLst>
              <a:ext uri="{FF2B5EF4-FFF2-40B4-BE49-F238E27FC236}">
                <a16:creationId xmlns:a16="http://schemas.microsoft.com/office/drawing/2014/main" id="{4EA41006-F985-4285-B931-E4537BD3141B}"/>
              </a:ext>
            </a:extLst>
          </p:cNvPr>
          <p:cNvSpPr/>
          <p:nvPr/>
        </p:nvSpPr>
        <p:spPr>
          <a:xfrm>
            <a:off x="390697" y="844063"/>
            <a:ext cx="3425391" cy="540000"/>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r>
              <a:rPr lang="en-US" altLang="ja-JP" sz="2000" dirty="0">
                <a:solidFill>
                  <a:schemeClr val="tx1"/>
                </a:solidFill>
                <a:latin typeface="UD デジタル 教科書体 NP-B" panose="02020700000000000000" pitchFamily="18" charset="-128"/>
                <a:ea typeface="UD デジタル 教科書体 NP-B" panose="02020700000000000000" pitchFamily="18" charset="-128"/>
              </a:rPr>
              <a:t>2030</a:t>
            </a:r>
            <a:r>
              <a:rPr lang="ja-JP" altLang="en-US" sz="2000" dirty="0">
                <a:solidFill>
                  <a:schemeClr val="tx1"/>
                </a:solidFill>
                <a:latin typeface="UD デジタル 教科書体 NP-B" panose="02020700000000000000" pitchFamily="18" charset="-128"/>
                <a:ea typeface="UD デジタル 教科書体 NP-B" panose="02020700000000000000" pitchFamily="18" charset="-128"/>
              </a:rPr>
              <a:t>年</a:t>
            </a:r>
            <a:endParaRPr lang="en-US" altLang="ja-JP" sz="20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31" name="正方形/長方形 30">
            <a:extLst>
              <a:ext uri="{FF2B5EF4-FFF2-40B4-BE49-F238E27FC236}">
                <a16:creationId xmlns:a16="http://schemas.microsoft.com/office/drawing/2014/main" id="{33CA7806-7296-401C-AF10-8A4FE5724635}"/>
              </a:ext>
            </a:extLst>
          </p:cNvPr>
          <p:cNvSpPr/>
          <p:nvPr/>
        </p:nvSpPr>
        <p:spPr>
          <a:xfrm>
            <a:off x="6453133" y="893395"/>
            <a:ext cx="3425391" cy="540000"/>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r>
              <a:rPr lang="en-US" altLang="ja-JP" sz="2000" dirty="0">
                <a:solidFill>
                  <a:schemeClr val="tx1"/>
                </a:solidFill>
                <a:latin typeface="UD デジタル 教科書体 NP-B" panose="02020700000000000000" pitchFamily="18" charset="-128"/>
                <a:ea typeface="UD デジタル 教科書体 NP-B" panose="02020700000000000000" pitchFamily="18" charset="-128"/>
              </a:rPr>
              <a:t>2040</a:t>
            </a:r>
            <a:r>
              <a:rPr lang="ja-JP" altLang="en-US" sz="2000" dirty="0">
                <a:solidFill>
                  <a:schemeClr val="tx1"/>
                </a:solidFill>
                <a:latin typeface="UD デジタル 教科書体 NP-B" panose="02020700000000000000" pitchFamily="18" charset="-128"/>
                <a:ea typeface="UD デジタル 教科書体 NP-B" panose="02020700000000000000" pitchFamily="18" charset="-128"/>
              </a:rPr>
              <a:t>年</a:t>
            </a:r>
            <a:endParaRPr lang="en-US" altLang="ja-JP" sz="20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8" name="Text Box 2">
            <a:extLst>
              <a:ext uri="{FF2B5EF4-FFF2-40B4-BE49-F238E27FC236}">
                <a16:creationId xmlns:a16="http://schemas.microsoft.com/office/drawing/2014/main" id="{30A2D5C1-74D1-4710-AC4B-CF66C7457E61}"/>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11</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30338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9435D-5B76-D96D-A595-8FC06E9A1024}"/>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95DFA273-40B9-4716-B3DF-D74A10079376}"/>
              </a:ext>
            </a:extLst>
          </p:cNvPr>
          <p:cNvPicPr>
            <a:picLocks noChangeAspect="1"/>
          </p:cNvPicPr>
          <p:nvPr/>
        </p:nvPicPr>
        <p:blipFill>
          <a:blip r:embed="rId3"/>
          <a:stretch>
            <a:fillRect/>
          </a:stretch>
        </p:blipFill>
        <p:spPr>
          <a:xfrm>
            <a:off x="694476" y="1000680"/>
            <a:ext cx="10803048" cy="5041829"/>
          </a:xfrm>
          <a:prstGeom prst="rect">
            <a:avLst/>
          </a:prstGeom>
        </p:spPr>
      </p:pic>
      <p:sp>
        <p:nvSpPr>
          <p:cNvPr id="9" name="テキスト ボックス 8">
            <a:extLst>
              <a:ext uri="{FF2B5EF4-FFF2-40B4-BE49-F238E27FC236}">
                <a16:creationId xmlns:a16="http://schemas.microsoft.com/office/drawing/2014/main" id="{8FEC34C2-3C16-4FA0-BB08-DCD263411D93}"/>
              </a:ext>
            </a:extLst>
          </p:cNvPr>
          <p:cNvSpPr txBox="1"/>
          <p:nvPr/>
        </p:nvSpPr>
        <p:spPr>
          <a:xfrm>
            <a:off x="7253409" y="6502528"/>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国土交通省「既存住宅販売指数」「住宅着工統計」を基に大阪府作成</a:t>
            </a:r>
          </a:p>
        </p:txBody>
      </p:sp>
      <p:cxnSp>
        <p:nvCxnSpPr>
          <p:cNvPr id="3" name="直線矢印コネクタ 2">
            <a:extLst>
              <a:ext uri="{FF2B5EF4-FFF2-40B4-BE49-F238E27FC236}">
                <a16:creationId xmlns:a16="http://schemas.microsoft.com/office/drawing/2014/main" id="{363B4C0E-7E00-FD85-F43A-D0F7172A5BF9}"/>
              </a:ext>
            </a:extLst>
          </p:cNvPr>
          <p:cNvCxnSpPr>
            <a:cxnSpLocks/>
          </p:cNvCxnSpPr>
          <p:nvPr/>
        </p:nvCxnSpPr>
        <p:spPr>
          <a:xfrm flipV="1">
            <a:off x="8620018" y="3712355"/>
            <a:ext cx="1941816" cy="380143"/>
          </a:xfrm>
          <a:prstGeom prst="straightConnector1">
            <a:avLst/>
          </a:prstGeom>
          <a:ln>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3">
            <a:extLst>
              <a:ext uri="{FF2B5EF4-FFF2-40B4-BE49-F238E27FC236}">
                <a16:creationId xmlns:a16="http://schemas.microsoft.com/office/drawing/2014/main" id="{82A1B832-F1B2-4678-9191-AC7EDD24DAA6}"/>
              </a:ext>
            </a:extLst>
          </p:cNvPr>
          <p:cNvSpPr>
            <a:spLocks noGrp="1"/>
          </p:cNvSpPr>
          <p:nvPr>
            <p:ph type="sldNum" sz="quarter" idx="12"/>
          </p:nvPr>
        </p:nvSpPr>
        <p:spPr>
          <a:xfrm>
            <a:off x="9448800" y="6486784"/>
            <a:ext cx="2743200" cy="365125"/>
          </a:xfrm>
        </p:spPr>
        <p:txBody>
          <a:bodyPr/>
          <a:lstStyle/>
          <a:p>
            <a:fld id="{939419F8-C6ED-4129-B08A-7AC8488EBEA0}" type="slidenum">
              <a:rPr kumimoji="1" lang="ja-JP" altLang="en-US" smtClean="0"/>
              <a:t>12</a:t>
            </a:fld>
            <a:endParaRPr kumimoji="1" lang="ja-JP" altLang="en-US" dirty="0"/>
          </a:p>
        </p:txBody>
      </p:sp>
      <p:sp>
        <p:nvSpPr>
          <p:cNvPr id="12" name="正方形/長方形 11">
            <a:extLst>
              <a:ext uri="{FF2B5EF4-FFF2-40B4-BE49-F238E27FC236}">
                <a16:creationId xmlns:a16="http://schemas.microsoft.com/office/drawing/2014/main" id="{9E9B81D2-3ED2-4E9B-A2FE-3F339CC41006}"/>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大阪府の既存住宅の流通量</a:t>
            </a:r>
          </a:p>
        </p:txBody>
      </p:sp>
      <p:sp>
        <p:nvSpPr>
          <p:cNvPr id="13" name="テキスト ボックス 12">
            <a:extLst>
              <a:ext uri="{FF2B5EF4-FFF2-40B4-BE49-F238E27FC236}">
                <a16:creationId xmlns:a16="http://schemas.microsoft.com/office/drawing/2014/main" id="{C7F77903-20FE-43FA-8041-8212108E848A}"/>
              </a:ext>
            </a:extLst>
          </p:cNvPr>
          <p:cNvSpPr txBox="1"/>
          <p:nvPr/>
        </p:nvSpPr>
        <p:spPr>
          <a:xfrm>
            <a:off x="10346813" y="118690"/>
            <a:ext cx="1792940" cy="257369"/>
          </a:xfrm>
          <a:prstGeom prst="rect">
            <a:avLst/>
          </a:prstGeom>
          <a:noFill/>
          <a:ln>
            <a:solidFill>
              <a:schemeClr val="tx1"/>
            </a:solidFill>
            <a:prstDash val="sysDash"/>
          </a:ln>
        </p:spPr>
        <p:txBody>
          <a:bodyPr wrap="square" tIns="72000" bIns="0">
            <a:spAutoFit/>
          </a:bodyPr>
          <a:lstStyle/>
          <a:p>
            <a:pPr algn="ct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再掲</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4676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2EA5F42D-0578-4DC8-A13C-42662C5A5396}"/>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K-B" panose="02020700000000000000" pitchFamily="18" charset="-128"/>
                <a:ea typeface="UD デジタル 教科書体 NK-B" panose="02020700000000000000" pitchFamily="18" charset="-128"/>
                <a:cs typeface="Times New Roman"/>
              </a:rPr>
              <a:t>民間連携の強化</a:t>
            </a:r>
            <a:r>
              <a:rPr lang="en-US" altLang="ja-JP" sz="2000" b="1" kern="100" dirty="0">
                <a:solidFill>
                  <a:schemeClr val="tx1"/>
                </a:solidFill>
                <a:latin typeface="UD デジタル 教科書体 NK-B" panose="02020700000000000000" pitchFamily="18" charset="-128"/>
                <a:ea typeface="UD デジタル 教科書体 NK-B" panose="02020700000000000000" pitchFamily="18" charset="-128"/>
                <a:cs typeface="Times New Roman"/>
              </a:rPr>
              <a:t>(</a:t>
            </a:r>
            <a:r>
              <a:rPr lang="ja-JP" altLang="en-US" sz="2000" b="1" kern="100" dirty="0">
                <a:solidFill>
                  <a:schemeClr val="tx1"/>
                </a:solidFill>
                <a:latin typeface="UD デジタル 教科書体 NK-B" panose="02020700000000000000" pitchFamily="18" charset="-128"/>
                <a:ea typeface="UD デジタル 教科書体 NK-B" panose="02020700000000000000" pitchFamily="18" charset="-128"/>
                <a:cs typeface="Times New Roman"/>
              </a:rPr>
              <a:t>市場環境整備の推進</a:t>
            </a:r>
            <a:r>
              <a:rPr lang="en-US" altLang="ja-JP" sz="2000" b="1" kern="100" dirty="0">
                <a:solidFill>
                  <a:schemeClr val="tx1"/>
                </a:solidFill>
                <a:latin typeface="UD デジタル 教科書体 NK-B" panose="02020700000000000000" pitchFamily="18" charset="-128"/>
                <a:ea typeface="UD デジタル 教科書体 NK-B" panose="02020700000000000000" pitchFamily="18" charset="-128"/>
                <a:cs typeface="Times New Roman"/>
              </a:rPr>
              <a:t>)</a:t>
            </a:r>
            <a:endParaRPr kumimoji="1" lang="ja-JP" altLang="en-US"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sp>
        <p:nvSpPr>
          <p:cNvPr id="6" name="テキスト ボックス 5">
            <a:extLst>
              <a:ext uri="{FF2B5EF4-FFF2-40B4-BE49-F238E27FC236}">
                <a16:creationId xmlns:a16="http://schemas.microsoft.com/office/drawing/2014/main" id="{4897FE32-D1F0-435C-8F7D-5D8725548364}"/>
              </a:ext>
            </a:extLst>
          </p:cNvPr>
          <p:cNvSpPr txBox="1"/>
          <p:nvPr/>
        </p:nvSpPr>
        <p:spPr>
          <a:xfrm>
            <a:off x="0" y="854501"/>
            <a:ext cx="11849100" cy="5016758"/>
          </a:xfrm>
          <a:prstGeom prst="rect">
            <a:avLst/>
          </a:prstGeom>
          <a:noFill/>
        </p:spPr>
        <p:txBody>
          <a:bodyPr wrap="square" rtlCol="0">
            <a:spAutoFit/>
          </a:bodyPr>
          <a:lstStyle/>
          <a:p>
            <a:pPr marL="182563" marR="0" lvl="0" algn="l" defTabSz="914400" rtl="0" eaLnBrk="1" fontAlgn="auto" latinLnBrk="0" hangingPunct="1">
              <a:lnSpc>
                <a:spcPct val="100000"/>
              </a:lnSpc>
              <a:spcBef>
                <a:spcPts val="0"/>
              </a:spcBef>
              <a:spcAft>
                <a:spcPts val="0"/>
              </a:spcAft>
              <a:buClrTx/>
              <a:buSzTx/>
              <a:buFontTx/>
              <a:buNone/>
              <a:tabLst/>
              <a:defRPr/>
            </a:pPr>
            <a:endParaRPr lang="en-US" altLang="ja-JP" sz="2000" dirty="0">
              <a:latin typeface="UD デジタル 教科書体 N-R" panose="02020400000000000000" pitchFamily="17" charset="-128"/>
              <a:ea typeface="UD デジタル 教科書体 N-R" panose="02020400000000000000" pitchFamily="17" charset="-128"/>
            </a:endParaRPr>
          </a:p>
          <a:p>
            <a:pPr marL="627063" marR="0" lvl="0" indent="-44450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UD デジタル 教科書体 N-R" panose="02020400000000000000" pitchFamily="17" charset="-128"/>
                <a:ea typeface="UD デジタル 教科書体 N-R" panose="02020400000000000000" pitchFamily="17" charset="-128"/>
              </a:rPr>
              <a:t>○　少子高齢化が進むとともに、単身者や外国人の増加が予測される。高齢者、単身者、外国人や子育て世帯などを対象として、低・中所得者が手頃な家賃で住み続けられる住宅なども含めて、今後更に住宅セーフティネット機能の充実が必要と考えられる。</a:t>
            </a:r>
            <a:endParaRPr lang="en-US" altLang="ja-JP" sz="2000" dirty="0">
              <a:latin typeface="UD デジタル 教科書体 N-R" panose="02020400000000000000" pitchFamily="17" charset="-128"/>
              <a:ea typeface="UD デジタル 教科書体 N-R" panose="02020400000000000000" pitchFamily="17" charset="-128"/>
            </a:endParaRPr>
          </a:p>
          <a:p>
            <a:pPr marL="182563" marR="0" lvl="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UD デジタル 教科書体 N-R" panose="02020400000000000000" pitchFamily="17" charset="-128"/>
                <a:ea typeface="UD デジタル 教科書体 N-R" panose="02020400000000000000" pitchFamily="17" charset="-128"/>
              </a:rPr>
              <a:t>　　→居住安定確保計画推進部会での議論も踏まえて、中間報告以降も継続して議論。</a:t>
            </a:r>
            <a:endParaRPr lang="en-US" altLang="ja-JP" sz="2000" dirty="0">
              <a:latin typeface="UD デジタル 教科書体 N-R" panose="02020400000000000000" pitchFamily="17" charset="-128"/>
              <a:ea typeface="UD デジタル 教科書体 N-R" panose="02020400000000000000" pitchFamily="17" charset="-128"/>
            </a:endParaRPr>
          </a:p>
          <a:p>
            <a:pPr marL="182563" marR="0" lvl="0" algn="l" defTabSz="914400" rtl="0" eaLnBrk="1" fontAlgn="auto" latinLnBrk="0" hangingPunct="1">
              <a:lnSpc>
                <a:spcPct val="100000"/>
              </a:lnSpc>
              <a:spcBef>
                <a:spcPts val="0"/>
              </a:spcBef>
              <a:spcAft>
                <a:spcPts val="0"/>
              </a:spcAft>
              <a:buClrTx/>
              <a:buSzTx/>
              <a:buFontTx/>
              <a:buNone/>
              <a:tabLst/>
              <a:defRPr/>
            </a:pPr>
            <a:endParaRPr lang="en-US" altLang="ja-JP" sz="2000" dirty="0">
              <a:latin typeface="UD デジタル 教科書体 N-R" panose="02020400000000000000" pitchFamily="17" charset="-128"/>
              <a:ea typeface="UD デジタル 教科書体 N-R" panose="02020400000000000000" pitchFamily="17" charset="-128"/>
            </a:endParaRPr>
          </a:p>
          <a:p>
            <a:pPr marL="627063" marR="0" lvl="0" indent="-44450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UD デジタル 教科書体 N-R" panose="02020400000000000000" pitchFamily="17" charset="-128"/>
                <a:ea typeface="UD デジタル 教科書体 N-R" panose="02020400000000000000" pitchFamily="17" charset="-128"/>
              </a:rPr>
              <a:t>○　住宅総数が世帯数を大きく上回る中、今後は世帯数も減少が見込まれるため、更なる既存ストックの活用促進が必要となる。</a:t>
            </a:r>
            <a:endParaRPr lang="en-US" altLang="ja-JP" sz="2000" dirty="0">
              <a:latin typeface="UD デジタル 教科書体 N-R" panose="02020400000000000000" pitchFamily="17" charset="-128"/>
              <a:ea typeface="UD デジタル 教科書体 N-R" panose="02020400000000000000" pitchFamily="17" charset="-128"/>
            </a:endParaRPr>
          </a:p>
          <a:p>
            <a:pPr marL="723900" marR="0" lvl="0" indent="-541338" algn="l" defTabSz="914400" rtl="0" eaLnBrk="1" fontAlgn="auto" latinLnBrk="0" hangingPunct="1">
              <a:lnSpc>
                <a:spcPct val="100000"/>
              </a:lnSpc>
              <a:spcBef>
                <a:spcPts val="0"/>
              </a:spcBef>
              <a:spcAft>
                <a:spcPts val="0"/>
              </a:spcAft>
              <a:buClrTx/>
              <a:buSzTx/>
              <a:buFontTx/>
              <a:buNone/>
              <a:tabLst/>
              <a:defRPr/>
            </a:pPr>
            <a:r>
              <a:rPr lang="ja-JP" altLang="en-US" sz="2000" dirty="0">
                <a:latin typeface="UD デジタル 教科書体 N-R" panose="02020400000000000000" pitchFamily="17" charset="-128"/>
                <a:ea typeface="UD デジタル 教科書体 N-R" panose="02020400000000000000" pitchFamily="17" charset="-128"/>
              </a:rPr>
              <a:t>　　また、今後</a:t>
            </a:r>
            <a:r>
              <a:rPr lang="en-US" altLang="ja-JP" sz="2000" dirty="0">
                <a:latin typeface="UD デジタル 教科書体 N-R" panose="02020400000000000000" pitchFamily="17" charset="-128"/>
                <a:ea typeface="UD デジタル 教科書体 N-R" panose="02020400000000000000" pitchFamily="17" charset="-128"/>
              </a:rPr>
              <a:t>10</a:t>
            </a:r>
            <a:r>
              <a:rPr lang="ja-JP" altLang="en-US" sz="2000" dirty="0">
                <a:latin typeface="UD デジタル 教科書体 N-R" panose="02020400000000000000" pitchFamily="17" charset="-128"/>
                <a:ea typeface="UD デジタル 教科書体 N-R" panose="02020400000000000000" pitchFamily="17" charset="-128"/>
              </a:rPr>
              <a:t>～</a:t>
            </a:r>
            <a:r>
              <a:rPr lang="en-US" altLang="ja-JP" sz="2000" dirty="0">
                <a:latin typeface="UD デジタル 教科書体 N-R" panose="02020400000000000000" pitchFamily="17" charset="-128"/>
                <a:ea typeface="UD デジタル 教科書体 N-R" panose="02020400000000000000" pitchFamily="17" charset="-128"/>
              </a:rPr>
              <a:t>20</a:t>
            </a:r>
            <a:r>
              <a:rPr lang="ja-JP" altLang="en-US" sz="2000" dirty="0">
                <a:latin typeface="UD デジタル 教科書体 N-R" panose="02020400000000000000" pitchFamily="17" charset="-128"/>
                <a:ea typeface="UD デジタル 教科書体 N-R" panose="02020400000000000000" pitchFamily="17" charset="-128"/>
              </a:rPr>
              <a:t>年の間に団塊の世代が</a:t>
            </a:r>
            <a:r>
              <a:rPr lang="en-US" altLang="ja-JP" sz="2000" dirty="0">
                <a:latin typeface="UD デジタル 教科書体 N-R" panose="02020400000000000000" pitchFamily="17" charset="-128"/>
                <a:ea typeface="UD デジタル 教科書体 N-R" panose="02020400000000000000" pitchFamily="17" charset="-128"/>
              </a:rPr>
              <a:t>85</a:t>
            </a:r>
            <a:r>
              <a:rPr lang="ja-JP" altLang="en-US" sz="2000" dirty="0">
                <a:latin typeface="UD デジタル 教科書体 N-R" panose="02020400000000000000" pitchFamily="17" charset="-128"/>
                <a:ea typeface="UD デジタル 教科書体 N-R" panose="02020400000000000000" pitchFamily="17" charset="-128"/>
              </a:rPr>
              <a:t>歳以上となるなど、多くの住宅で相続の発生が見込まれる。</a:t>
            </a:r>
            <a:endParaRPr lang="en-US" altLang="ja-JP" sz="2000" dirty="0">
              <a:latin typeface="UD デジタル 教科書体 N-R" panose="02020400000000000000" pitchFamily="17" charset="-128"/>
              <a:ea typeface="UD デジタル 教科書体 N-R" panose="02020400000000000000" pitchFamily="17" charset="-128"/>
            </a:endParaRPr>
          </a:p>
          <a:p>
            <a:pPr marL="182563" marR="0" lvl="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UD デジタル 教科書体 N-R" panose="02020400000000000000" pitchFamily="17" charset="-128"/>
                <a:ea typeface="UD デジタル 教科書体 N-R" panose="02020400000000000000" pitchFamily="17" charset="-128"/>
              </a:rPr>
              <a:t>　　→追加の分析も含めて、中間報告以降も具体的な取組に向け継続して議論。</a:t>
            </a:r>
            <a:endParaRPr lang="en-US" altLang="ja-JP" sz="2000" dirty="0">
              <a:latin typeface="UD デジタル 教科書体 N-R" panose="02020400000000000000" pitchFamily="17" charset="-128"/>
              <a:ea typeface="UD デジタル 教科書体 N-R" panose="02020400000000000000" pitchFamily="17" charset="-128"/>
            </a:endParaRPr>
          </a:p>
          <a:p>
            <a:pPr marL="182563" marR="0" lvl="0" algn="l" defTabSz="914400" rtl="0" eaLnBrk="1" fontAlgn="auto" latinLnBrk="0" hangingPunct="1">
              <a:lnSpc>
                <a:spcPct val="100000"/>
              </a:lnSpc>
              <a:spcBef>
                <a:spcPts val="0"/>
              </a:spcBef>
              <a:spcAft>
                <a:spcPts val="0"/>
              </a:spcAft>
              <a:buClrTx/>
              <a:buSzTx/>
              <a:buFontTx/>
              <a:buNone/>
              <a:tabLst/>
              <a:defRPr/>
            </a:pPr>
            <a:endParaRPr lang="en-US" altLang="ja-JP" sz="2000" dirty="0">
              <a:latin typeface="UD デジタル 教科書体 N-R" panose="02020400000000000000" pitchFamily="17" charset="-128"/>
              <a:ea typeface="UD デジタル 教科書体 N-R" panose="02020400000000000000" pitchFamily="17" charset="-128"/>
            </a:endParaRPr>
          </a:p>
          <a:p>
            <a:pPr marL="627063" marR="0" lvl="0" indent="-44450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UD デジタル 教科書体 N-R" panose="02020400000000000000" pitchFamily="17" charset="-128"/>
                <a:ea typeface="UD デジタル 教科書体 N-R" panose="02020400000000000000" pitchFamily="17" charset="-128"/>
              </a:rPr>
              <a:t>○　</a:t>
            </a:r>
            <a:r>
              <a:rPr kumimoji="1" lang="ja-JP" altLang="en-US" sz="20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小世帯化・高齢者世帯の増加などによるコミュニティの</a:t>
            </a:r>
            <a:r>
              <a:rPr lang="ja-JP" altLang="en-US" sz="2000" dirty="0">
                <a:latin typeface="UD デジタル 教科書体 N-R" panose="02020400000000000000" pitchFamily="17" charset="-128"/>
                <a:ea typeface="UD デジタル 教科書体 N-R" panose="02020400000000000000" pitchFamily="17" charset="-128"/>
              </a:rPr>
              <a:t>弱体化が進む中</a:t>
            </a:r>
            <a:r>
              <a:rPr kumimoji="1" lang="ja-JP" altLang="en-US" sz="20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a:t>
            </a:r>
            <a:r>
              <a:rPr lang="ja-JP" altLang="en-US" sz="2000" dirty="0">
                <a:latin typeface="UD デジタル 教科書体 N-R" panose="02020400000000000000" pitchFamily="17" charset="-128"/>
                <a:ea typeface="UD デジタル 教科書体 N-R" panose="02020400000000000000" pitchFamily="17" charset="-128"/>
              </a:rPr>
              <a:t>今後は地域コミュニティの維持など、くらしを支える人材や仕組みが更に重要となる。</a:t>
            </a:r>
            <a:endParaRPr lang="en-US" altLang="ja-JP" sz="2000" dirty="0">
              <a:latin typeface="UD デジタル 教科書体 N-R" panose="02020400000000000000" pitchFamily="17" charset="-128"/>
              <a:ea typeface="UD デジタル 教科書体 N-R" panose="02020400000000000000" pitchFamily="17" charset="-128"/>
            </a:endParaRPr>
          </a:p>
          <a:p>
            <a:pPr marL="627063" marR="0" lvl="0" indent="-44450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UD デジタル 教科書体 N-R" panose="02020400000000000000" pitchFamily="17" charset="-128"/>
                <a:ea typeface="UD デジタル 教科書体 N-R" panose="02020400000000000000" pitchFamily="17" charset="-128"/>
              </a:rPr>
              <a:t>　　→</a:t>
            </a:r>
            <a:r>
              <a:rPr kumimoji="1" lang="ja-JP" altLang="en-US" sz="20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地域のくらしを支える担い手</a:t>
            </a:r>
            <a:r>
              <a:rPr lang="ja-JP" altLang="en-US" sz="2000" dirty="0">
                <a:latin typeface="UD デジタル 教科書体 N-R" panose="02020400000000000000" pitchFamily="17" charset="-128"/>
                <a:ea typeface="UD デジタル 教科書体 N-R" panose="02020400000000000000" pitchFamily="17" charset="-128"/>
              </a:rPr>
              <a:t>の育成や担い手が活躍できる環境の整備に向けた施策を検討。</a:t>
            </a:r>
            <a:endParaRPr kumimoji="1" lang="en-US" altLang="ja-JP" sz="20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endParaRPr>
          </a:p>
          <a:p>
            <a:pPr marL="182563" marR="0" lvl="0" algn="l" defTabSz="914400" rtl="0" eaLnBrk="1" fontAlgn="auto" latinLnBrk="0" hangingPunct="1">
              <a:lnSpc>
                <a:spcPct val="100000"/>
              </a:lnSpc>
              <a:spcBef>
                <a:spcPts val="0"/>
              </a:spcBef>
              <a:spcAft>
                <a:spcPts val="0"/>
              </a:spcAft>
              <a:buClrTx/>
              <a:buSzTx/>
              <a:buFontTx/>
              <a:buNone/>
              <a:tabLst/>
              <a:defRPr/>
            </a:pPr>
            <a:endParaRPr lang="en-US" altLang="ja-JP" sz="2000" dirty="0">
              <a:latin typeface="UD デジタル 教科書体 N-R" panose="02020400000000000000" pitchFamily="17" charset="-128"/>
              <a:ea typeface="UD デジタル 教科書体 N-R" panose="02020400000000000000" pitchFamily="17" charset="-128"/>
            </a:endParaRPr>
          </a:p>
        </p:txBody>
      </p:sp>
      <p:sp>
        <p:nvSpPr>
          <p:cNvPr id="7" name="Text Box 2">
            <a:extLst>
              <a:ext uri="{FF2B5EF4-FFF2-40B4-BE49-F238E27FC236}">
                <a16:creationId xmlns:a16="http://schemas.microsoft.com/office/drawing/2014/main" id="{26C45A54-CEEC-448B-88F2-2A32DF16F8A6}"/>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13</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12735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2301552"/>
            <a:ext cx="12192000" cy="1272992"/>
          </a:xfrm>
          <a:prstGeom prst="rect">
            <a:avLst/>
          </a:prstGeom>
          <a:solidFill>
            <a:srgbClr val="DEEBF7"/>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spcBef>
                <a:spcPts val="1200"/>
              </a:spcBef>
              <a:tabLst>
                <a:tab pos="0" algn="l"/>
                <a:tab pos="914400" algn="l"/>
                <a:tab pos="1828800" algn="l"/>
                <a:tab pos="2743200" algn="l"/>
                <a:tab pos="3657600" algn="l"/>
                <a:tab pos="4122738" algn="l"/>
                <a:tab pos="4572000" algn="l"/>
                <a:tab pos="5486400" algn="l"/>
                <a:tab pos="6400800" algn="l"/>
                <a:tab pos="7315200" algn="l"/>
                <a:tab pos="8229600" algn="l"/>
                <a:tab pos="9144000" algn="l"/>
                <a:tab pos="10058400" algn="l"/>
              </a:tabLst>
            </a:pPr>
            <a:r>
              <a:rPr lang="ja-JP" altLang="en-US" sz="24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大阪府が取り組むべき施策（案）</a:t>
            </a:r>
          </a:p>
        </p:txBody>
      </p:sp>
    </p:spTree>
    <p:extLst>
      <p:ext uri="{BB962C8B-B14F-4D97-AF65-F5344CB8AC3E}">
        <p14:creationId xmlns:p14="http://schemas.microsoft.com/office/powerpoint/2010/main" val="283722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0079BE03-8D11-4E5A-8B73-92E3FA245916}"/>
              </a:ext>
            </a:extLst>
          </p:cNvPr>
          <p:cNvGraphicFramePr>
            <a:graphicFrameLocks noGrp="1"/>
          </p:cNvGraphicFramePr>
          <p:nvPr>
            <p:extLst>
              <p:ext uri="{D42A27DB-BD31-4B8C-83A1-F6EECF244321}">
                <p14:modId xmlns:p14="http://schemas.microsoft.com/office/powerpoint/2010/main" val="1710899832"/>
              </p:ext>
            </p:extLst>
          </p:nvPr>
        </p:nvGraphicFramePr>
        <p:xfrm>
          <a:off x="193517" y="540662"/>
          <a:ext cx="11652069" cy="5796049"/>
        </p:xfrm>
        <a:graphic>
          <a:graphicData uri="http://schemas.openxmlformats.org/drawingml/2006/table">
            <a:tbl>
              <a:tblPr firstRow="1" bandRow="1">
                <a:tableStyleId>{91EBBBCC-DAD2-459C-BE2E-F6DE35CF9A28}</a:tableStyleId>
              </a:tblPr>
              <a:tblGrid>
                <a:gridCol w="1384663">
                  <a:extLst>
                    <a:ext uri="{9D8B030D-6E8A-4147-A177-3AD203B41FA5}">
                      <a16:colId xmlns:a16="http://schemas.microsoft.com/office/drawing/2014/main" val="2665385911"/>
                    </a:ext>
                  </a:extLst>
                </a:gridCol>
                <a:gridCol w="6578909">
                  <a:extLst>
                    <a:ext uri="{9D8B030D-6E8A-4147-A177-3AD203B41FA5}">
                      <a16:colId xmlns:a16="http://schemas.microsoft.com/office/drawing/2014/main" val="426844399"/>
                    </a:ext>
                  </a:extLst>
                </a:gridCol>
                <a:gridCol w="3688497">
                  <a:extLst>
                    <a:ext uri="{9D8B030D-6E8A-4147-A177-3AD203B41FA5}">
                      <a16:colId xmlns:a16="http://schemas.microsoft.com/office/drawing/2014/main" val="2213425845"/>
                    </a:ext>
                  </a:extLst>
                </a:gridCol>
              </a:tblGrid>
              <a:tr h="362683">
                <a:tc>
                  <a:txBody>
                    <a:bodyPr/>
                    <a:lstStyle/>
                    <a:p>
                      <a:pPr algn="ctr"/>
                      <a:r>
                        <a:rPr kumimoji="1" lang="ja-JP" altLang="en-US" dirty="0">
                          <a:latin typeface="UD デジタル 教科書体 N-R" panose="02020400000000000000" pitchFamily="17" charset="-128"/>
                          <a:ea typeface="UD デジタル 教科書体 N-R" panose="02020400000000000000" pitchFamily="17" charset="-128"/>
                        </a:rPr>
                        <a:t>視点</a:t>
                      </a:r>
                    </a:p>
                  </a:txBody>
                  <a:tcPr anchor="ctr">
                    <a:lnR w="12700" cap="flat" cmpd="sng" algn="ctr">
                      <a:solidFill>
                        <a:schemeClr val="bg2">
                          <a:lumMod val="75000"/>
                        </a:schemeClr>
                      </a:solidFill>
                      <a:prstDash val="solid"/>
                      <a:round/>
                      <a:headEnd type="none" w="med" len="med"/>
                      <a:tailEnd type="none" w="med" len="med"/>
                    </a:lnR>
                    <a:solidFill>
                      <a:schemeClr val="accent6">
                        <a:lumMod val="60000"/>
                        <a:lumOff val="40000"/>
                      </a:schemeClr>
                    </a:solidFill>
                  </a:tcPr>
                </a:tc>
                <a:tc>
                  <a:txBody>
                    <a:bodyPr/>
                    <a:lstStyle/>
                    <a:p>
                      <a:pPr algn="ctr"/>
                      <a:r>
                        <a:rPr kumimoji="1" lang="ja-JP" altLang="en-US" dirty="0">
                          <a:latin typeface="UD デジタル 教科書体 N-R" panose="02020400000000000000" pitchFamily="17" charset="-128"/>
                          <a:ea typeface="UD デジタル 教科書体 N-R" panose="02020400000000000000" pitchFamily="17" charset="-128"/>
                        </a:rPr>
                        <a:t>それぞれの視点での取組</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solidFill>
                      <a:schemeClr val="accent6">
                        <a:lumMod val="60000"/>
                        <a:lumOff val="40000"/>
                      </a:schemeClr>
                    </a:solidFill>
                  </a:tcPr>
                </a:tc>
                <a:tc>
                  <a:txBody>
                    <a:bodyPr/>
                    <a:lstStyle/>
                    <a:p>
                      <a:pPr algn="ctr"/>
                      <a:r>
                        <a:rPr kumimoji="1" lang="ja-JP" altLang="en-US" dirty="0">
                          <a:latin typeface="UD デジタル 教科書体 N-R" panose="02020400000000000000" pitchFamily="17" charset="-128"/>
                          <a:ea typeface="UD デジタル 教科書体 N-R" panose="02020400000000000000" pitchFamily="17" charset="-128"/>
                        </a:rPr>
                        <a:t>複数の視点にまたがる取組</a:t>
                      </a:r>
                    </a:p>
                  </a:txBody>
                  <a:tcPr anchor="ctr">
                    <a:lnL w="12700" cap="flat" cmpd="sng" algn="ctr">
                      <a:solidFill>
                        <a:schemeClr val="bg2">
                          <a:lumMod val="75000"/>
                        </a:schemeClr>
                      </a:solidFill>
                      <a:prstDash val="solid"/>
                      <a:round/>
                      <a:headEnd type="none" w="med" len="med"/>
                      <a:tailEnd type="none" w="med" len="med"/>
                    </a:lnL>
                    <a:solidFill>
                      <a:schemeClr val="accent6">
                        <a:lumMod val="60000"/>
                        <a:lumOff val="40000"/>
                      </a:schemeClr>
                    </a:solidFill>
                  </a:tcPr>
                </a:tc>
                <a:extLst>
                  <a:ext uri="{0D108BD9-81ED-4DB2-BD59-A6C34878D82A}">
                    <a16:rowId xmlns:a16="http://schemas.microsoft.com/office/drawing/2014/main" val="223276038"/>
                  </a:ext>
                </a:extLst>
              </a:tr>
              <a:tr h="2023242">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市町村支援の強化</a:t>
                      </a:r>
                    </a:p>
                  </a:txBody>
                  <a:tcPr anchor="ctr">
                    <a:lnR w="12700" cap="flat" cmpd="sng" algn="ctr">
                      <a:solidFill>
                        <a:schemeClr val="bg2">
                          <a:lumMod val="75000"/>
                        </a:schemeClr>
                      </a:solidFill>
                      <a:prstDash val="solid"/>
                      <a:round/>
                      <a:headEnd type="none" w="med" len="med"/>
                      <a:tailEnd type="none" w="med" len="med"/>
                    </a:lnR>
                  </a:tcPr>
                </a:tc>
                <a:tc>
                  <a:txBody>
                    <a:bodyPr/>
                    <a:lstStyle/>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市町村職員の業務効率化への支援</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・施策を横断した取組への支援</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・近隣など地域ブロック単位での取組への支援</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・民間事業者との連携支援・適切な民間事業者とのマッチング支援</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・ガイドライン策定や技術的助言の実施、計画策定への支援</a:t>
                      </a: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住宅・建築施策全般を相談できる総合的な窓口の設置</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人事交流</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他部局などとの連携支援</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公共施設の計画修繕等への支援</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tcPr>
                </a:tc>
                <a:tc rowSpan="3">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2">
                          <a:lumMod val="75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4228242820"/>
                  </a:ext>
                </a:extLst>
              </a:tr>
              <a:tr h="1613959">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民間連携の強化</a:t>
                      </a:r>
                    </a:p>
                    <a:p>
                      <a:pPr algn="ctr"/>
                      <a:r>
                        <a:rPr kumimoji="1" lang="en-US" altLang="ja-JP" sz="1200" b="1" dirty="0">
                          <a:latin typeface="UD デジタル 教科書体 N-R" panose="02020400000000000000" pitchFamily="17" charset="-128"/>
                          <a:ea typeface="UD デジタル 教科書体 N-R" panose="02020400000000000000" pitchFamily="17" charset="-128"/>
                        </a:rPr>
                        <a:t>(</a:t>
                      </a:r>
                      <a:r>
                        <a:rPr kumimoji="1" lang="ja-JP" altLang="en-US" sz="1200" b="1" dirty="0">
                          <a:latin typeface="UD デジタル 教科書体 N-R" panose="02020400000000000000" pitchFamily="17" charset="-128"/>
                          <a:ea typeface="UD デジタル 教科書体 N-R" panose="02020400000000000000" pitchFamily="17" charset="-128"/>
                        </a:rPr>
                        <a:t>市場環境整備の推進</a:t>
                      </a:r>
                      <a:r>
                        <a:rPr kumimoji="1" lang="en-US" altLang="ja-JP" sz="1200" b="1" dirty="0">
                          <a:latin typeface="UD デジタル 教科書体 N-R" panose="02020400000000000000" pitchFamily="17" charset="-128"/>
                          <a:ea typeface="UD デジタル 教科書体 N-R" panose="02020400000000000000" pitchFamily="17" charset="-128"/>
                        </a:rPr>
                        <a:t>)</a:t>
                      </a:r>
                      <a:endParaRPr kumimoji="1" lang="ja-JP" altLang="en-US" sz="1200" b="1" dirty="0">
                        <a:latin typeface="UD デジタル 教科書体 N-R" panose="02020400000000000000" pitchFamily="17" charset="-128"/>
                        <a:ea typeface="UD デジタル 教科書体 N-R" panose="02020400000000000000" pitchFamily="17" charset="-128"/>
                      </a:endParaRPr>
                    </a:p>
                  </a:txBody>
                  <a:tcPr anchor="ctr">
                    <a:lnR w="12700" cap="flat" cmpd="sng" algn="ctr">
                      <a:solidFill>
                        <a:schemeClr val="bg2">
                          <a:lumMod val="75000"/>
                        </a:schemeClr>
                      </a:solidFill>
                      <a:prstDash val="solid"/>
                      <a:round/>
                      <a:headEnd type="none" w="med" len="med"/>
                      <a:tailEnd type="none" w="med" len="med"/>
                    </a:lnR>
                  </a:tcPr>
                </a:tc>
                <a:tc>
                  <a:txBody>
                    <a:bodyPr/>
                    <a:lstStyle/>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万博のレガシーをはじめとした新技術の普及・促進に対する支援</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地域のくらしを支える人材の育成、活動しやすい環境の整備</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空家の利活用の更なる促進</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民間事業者との意見交換の機会の創出</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tcPr>
                </a:tc>
                <a:tc vMerge="1">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2">
                          <a:lumMod val="75000"/>
                        </a:schemeClr>
                      </a:solidFill>
                      <a:prstDash val="solid"/>
                      <a:round/>
                      <a:headEnd type="none" w="med" len="med"/>
                      <a:tailEnd type="none" w="med" len="med"/>
                    </a:lnL>
                  </a:tcPr>
                </a:tc>
                <a:extLst>
                  <a:ext uri="{0D108BD9-81ED-4DB2-BD59-A6C34878D82A}">
                    <a16:rowId xmlns:a16="http://schemas.microsoft.com/office/drawing/2014/main" val="3003204340"/>
                  </a:ext>
                </a:extLst>
              </a:tr>
              <a:tr h="1793088">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公的資産を活用した先導的取組の推進</a:t>
                      </a:r>
                    </a:p>
                  </a:txBody>
                  <a:tcPr anchor="ctr">
                    <a:lnR w="12700" cap="flat" cmpd="sng" algn="ctr">
                      <a:solidFill>
                        <a:schemeClr val="bg2">
                          <a:lumMod val="75000"/>
                        </a:schemeClr>
                      </a:solidFill>
                      <a:prstDash val="solid"/>
                      <a:round/>
                      <a:headEnd type="none" w="med" len="med"/>
                      <a:tailEnd type="none" w="med" len="med"/>
                    </a:lnR>
                  </a:tcPr>
                </a:tc>
                <a:tc>
                  <a:txBody>
                    <a:bodyPr/>
                    <a:lstStyle/>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府営住宅</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a:t>
                      </a:r>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活用地におけるパイロット事業の推進</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・子育て世帯に対する支援の強化</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（応募要件などの拡充、子育て世帯向け住戸などの整備、</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534988" indent="0"/>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空室を活用した子育て支援施設等の導入）</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・福祉・医療・教育</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a:t>
                      </a:r>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大学</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a:t>
                      </a:r>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などと連携した住宅セーフティネット機能の充実</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（居住支援法人の活動拠点への空室活用など）</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府有施設における最先端技術の導入</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tcPr>
                </a:tc>
                <a:tc vMerge="1">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2">
                          <a:lumMod val="75000"/>
                        </a:schemeClr>
                      </a:solidFill>
                      <a:prstDash val="solid"/>
                      <a:round/>
                      <a:headEnd type="none" w="med" len="med"/>
                      <a:tailEnd type="none" w="med" len="med"/>
                    </a:lnL>
                  </a:tcPr>
                </a:tc>
                <a:extLst>
                  <a:ext uri="{0D108BD9-81ED-4DB2-BD59-A6C34878D82A}">
                    <a16:rowId xmlns:a16="http://schemas.microsoft.com/office/drawing/2014/main" val="2686246316"/>
                  </a:ext>
                </a:extLst>
              </a:tr>
            </a:tbl>
          </a:graphicData>
        </a:graphic>
      </p:graphicFrame>
      <p:sp>
        <p:nvSpPr>
          <p:cNvPr id="5" name="正方形/長方形 4">
            <a:extLst>
              <a:ext uri="{FF2B5EF4-FFF2-40B4-BE49-F238E27FC236}">
                <a16:creationId xmlns:a16="http://schemas.microsoft.com/office/drawing/2014/main" id="{30388AA2-524F-4863-B056-92AC70341740}"/>
              </a:ext>
            </a:extLst>
          </p:cNvPr>
          <p:cNvSpPr>
            <a:spLocks/>
          </p:cNvSpPr>
          <p:nvPr/>
        </p:nvSpPr>
        <p:spPr>
          <a:xfrm>
            <a:off x="0" y="662"/>
            <a:ext cx="12193200" cy="540000"/>
          </a:xfrm>
          <a:prstGeom prst="rect">
            <a:avLst/>
          </a:prstGeom>
          <a:no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大阪府が取り組むべき施策（案）</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2" name="四角形: 角を丸くする 1">
            <a:extLst>
              <a:ext uri="{FF2B5EF4-FFF2-40B4-BE49-F238E27FC236}">
                <a16:creationId xmlns:a16="http://schemas.microsoft.com/office/drawing/2014/main" id="{FFE64FE6-B39C-463A-8BE4-A77E9C5EFB92}"/>
              </a:ext>
            </a:extLst>
          </p:cNvPr>
          <p:cNvSpPr/>
          <p:nvPr/>
        </p:nvSpPr>
        <p:spPr>
          <a:xfrm>
            <a:off x="8332448" y="1941084"/>
            <a:ext cx="3278707" cy="319037"/>
          </a:xfrm>
          <a:prstGeom prst="roundRect">
            <a:avLst/>
          </a:prstGeom>
          <a:solidFill>
            <a:srgbClr val="FBC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UD デジタル 教科書体 N-R" panose="02020400000000000000" pitchFamily="17" charset="-128"/>
                <a:ea typeface="UD デジタル 教科書体 N-R" panose="02020400000000000000" pitchFamily="17" charset="-128"/>
              </a:rPr>
              <a:t>○ 連携体制の構築</a:t>
            </a:r>
          </a:p>
        </p:txBody>
      </p:sp>
      <p:sp>
        <p:nvSpPr>
          <p:cNvPr id="9" name="テキスト ボックス 8">
            <a:extLst>
              <a:ext uri="{FF2B5EF4-FFF2-40B4-BE49-F238E27FC236}">
                <a16:creationId xmlns:a16="http://schemas.microsoft.com/office/drawing/2014/main" id="{93CE67F4-C411-4234-90C8-9803FA789AAE}"/>
              </a:ext>
            </a:extLst>
          </p:cNvPr>
          <p:cNvSpPr txBox="1"/>
          <p:nvPr/>
        </p:nvSpPr>
        <p:spPr>
          <a:xfrm>
            <a:off x="8212814" y="2537158"/>
            <a:ext cx="3517974" cy="2246769"/>
          </a:xfrm>
          <a:prstGeom prst="rect">
            <a:avLst/>
          </a:prstGeom>
          <a:noFill/>
        </p:spPr>
        <p:txBody>
          <a:bodyPr wrap="square" rtlCol="0">
            <a:spAutoFit/>
          </a:bodyPr>
          <a:lstStyle/>
          <a:p>
            <a:r>
              <a:rPr lang="ja-JP" altLang="en-US" sz="1400" dirty="0">
                <a:latin typeface="UD デジタル 教科書体 N-R" panose="02020400000000000000" pitchFamily="17" charset="-128"/>
                <a:ea typeface="UD デジタル 教科書体 N-R" panose="02020400000000000000" pitchFamily="17" charset="-128"/>
              </a:rPr>
              <a:t>○ </a:t>
            </a:r>
            <a:r>
              <a:rPr kumimoji="1" lang="ja-JP" altLang="en-US" sz="1400" dirty="0">
                <a:latin typeface="UD デジタル 教科書体 N-R" panose="02020400000000000000" pitchFamily="17" charset="-128"/>
                <a:ea typeface="UD デジタル 教科書体 N-R" panose="02020400000000000000" pitchFamily="17" charset="-128"/>
              </a:rPr>
              <a:t>民間事業者・他自治体との</a:t>
            </a:r>
            <a:endParaRPr kumimoji="1" lang="en-US" altLang="ja-JP" sz="1400" dirty="0">
              <a:latin typeface="UD デジタル 教科書体 N-R" panose="02020400000000000000" pitchFamily="17" charset="-128"/>
              <a:ea typeface="UD デジタル 教科書体 N-R" panose="02020400000000000000" pitchFamily="17" charset="-128"/>
            </a:endParaRPr>
          </a:p>
          <a:p>
            <a:r>
              <a:rPr lang="ja-JP" altLang="en-US" sz="1400" dirty="0">
                <a:latin typeface="UD デジタル 教科書体 N-R" panose="02020400000000000000" pitchFamily="17" charset="-128"/>
                <a:ea typeface="UD デジタル 教科書体 N-R" panose="02020400000000000000" pitchFamily="17" charset="-128"/>
              </a:rPr>
              <a:t>　　　　　　　　　</a:t>
            </a:r>
            <a:r>
              <a:rPr kumimoji="1" lang="ja-JP" altLang="en-US" sz="1400" dirty="0">
                <a:latin typeface="UD デジタル 教科書体 N-R" panose="02020400000000000000" pitchFamily="17" charset="-128"/>
                <a:ea typeface="UD デジタル 教科書体 N-R" panose="02020400000000000000" pitchFamily="17" charset="-128"/>
              </a:rPr>
              <a:t>つながりの場の創出</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marL="812800" indent="-812800"/>
            <a:r>
              <a:rPr lang="en-US" altLang="ja-JP" sz="1400" dirty="0">
                <a:latin typeface="UD デジタル 教科書体 N-R" panose="02020400000000000000" pitchFamily="17" charset="-128"/>
                <a:ea typeface="UD デジタル 教科書体 N-R" panose="02020400000000000000" pitchFamily="17" charset="-128"/>
              </a:rPr>
              <a:t>  【</a:t>
            </a:r>
            <a:r>
              <a:rPr lang="ja-JP" altLang="en-US" sz="1400" dirty="0">
                <a:latin typeface="UD デジタル 教科書体 N-R" panose="02020400000000000000" pitchFamily="17" charset="-128"/>
                <a:ea typeface="UD デジタル 教科書体 N-R" panose="02020400000000000000" pitchFamily="17" charset="-128"/>
              </a:rPr>
              <a:t>例</a:t>
            </a:r>
            <a:r>
              <a:rPr lang="en-US" altLang="ja-JP" sz="1400" dirty="0">
                <a:latin typeface="UD デジタル 教科書体 N-R" panose="02020400000000000000" pitchFamily="17" charset="-128"/>
                <a:ea typeface="UD デジタル 教科書体 N-R" panose="02020400000000000000" pitchFamily="17" charset="-128"/>
              </a:rPr>
              <a:t>】</a:t>
            </a:r>
            <a:r>
              <a:rPr lang="ja-JP" altLang="en-US" sz="1400" dirty="0">
                <a:latin typeface="UD デジタル 教科書体 N-R" panose="02020400000000000000" pitchFamily="17" charset="-128"/>
                <a:ea typeface="UD デジタル 教科書体 N-R" panose="02020400000000000000" pitchFamily="17" charset="-128"/>
              </a:rPr>
              <a:t>・施策ごとではない横断的なつながりの場</a:t>
            </a:r>
            <a:endParaRPr lang="en-US" altLang="ja-JP" sz="1400" dirty="0">
              <a:latin typeface="UD デジタル 教科書体 N-R" panose="02020400000000000000" pitchFamily="17" charset="-128"/>
              <a:ea typeface="UD デジタル 教科書体 N-R" panose="02020400000000000000" pitchFamily="17" charset="-128"/>
            </a:endParaRPr>
          </a:p>
          <a:p>
            <a:pPr marL="893763" indent="-177800">
              <a:tabLst>
                <a:tab pos="893763" algn="l"/>
              </a:tabLst>
            </a:pPr>
            <a:r>
              <a:rPr lang="ja-JP" altLang="en-US" sz="1400" dirty="0">
                <a:latin typeface="UD デジタル 教科書体 N-R" panose="02020400000000000000" pitchFamily="17" charset="-128"/>
                <a:ea typeface="UD デジタル 教科書体 N-R" panose="02020400000000000000" pitchFamily="17" charset="-128"/>
              </a:rPr>
              <a:t>・市町村と民間事業者とのマッチングの場</a:t>
            </a:r>
            <a:endParaRPr lang="en-US" altLang="ja-JP" sz="1400" dirty="0">
              <a:latin typeface="UD デジタル 教科書体 N-R" panose="02020400000000000000" pitchFamily="17" charset="-128"/>
              <a:ea typeface="UD デジタル 教科書体 N-R" panose="02020400000000000000" pitchFamily="17" charset="-128"/>
            </a:endParaRPr>
          </a:p>
          <a:p>
            <a:pPr marL="893763" indent="-177800">
              <a:tabLst>
                <a:tab pos="715963" algn="l"/>
              </a:tabLst>
            </a:pPr>
            <a:r>
              <a:rPr lang="ja-JP" altLang="en-US" sz="1400" dirty="0">
                <a:latin typeface="UD デジタル 教科書体 N-R" panose="02020400000000000000" pitchFamily="17" charset="-128"/>
                <a:ea typeface="UD デジタル 教科書体 N-R" panose="02020400000000000000" pitchFamily="17" charset="-128"/>
              </a:rPr>
              <a:t>・地域単位での連携体制構築への支援</a:t>
            </a:r>
            <a:endParaRPr lang="en-US" altLang="ja-JP" sz="1400" dirty="0">
              <a:latin typeface="UD デジタル 教科書体 N-R" panose="02020400000000000000" pitchFamily="17" charset="-128"/>
              <a:ea typeface="UD デジタル 教科書体 N-R" panose="02020400000000000000" pitchFamily="17" charset="-128"/>
            </a:endParaRPr>
          </a:p>
          <a:p>
            <a:pPr marL="898525" indent="-182563">
              <a:tabLst>
                <a:tab pos="898525" algn="l"/>
              </a:tabLst>
            </a:pPr>
            <a:r>
              <a:rPr lang="ja-JP" altLang="en-US" sz="1400" dirty="0">
                <a:latin typeface="UD デジタル 教科書体 N-R" panose="02020400000000000000" pitchFamily="17" charset="-128"/>
                <a:ea typeface="UD デジタル 教科書体 N-R" panose="02020400000000000000" pitchFamily="17" charset="-128"/>
              </a:rPr>
              <a:t>（地域ブロック単位ごとの居住支援体制の構築など）</a:t>
            </a:r>
            <a:endParaRPr lang="en-US" altLang="ja-JP" sz="14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66859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2864259"/>
            <a:ext cx="12192000" cy="1272992"/>
          </a:xfrm>
          <a:prstGeom prst="rect">
            <a:avLst/>
          </a:prstGeom>
          <a:solidFill>
            <a:srgbClr val="DEEBF7"/>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spcBef>
                <a:spcPts val="1200"/>
              </a:spcBef>
              <a:tabLst>
                <a:tab pos="0" algn="l"/>
                <a:tab pos="914400" algn="l"/>
                <a:tab pos="1828800" algn="l"/>
                <a:tab pos="2743200" algn="l"/>
                <a:tab pos="3657600" algn="l"/>
                <a:tab pos="4122738" algn="l"/>
                <a:tab pos="4572000" algn="l"/>
                <a:tab pos="5486400" algn="l"/>
                <a:tab pos="6400800" algn="l"/>
                <a:tab pos="7315200" algn="l"/>
                <a:tab pos="8229600" algn="l"/>
                <a:tab pos="9144000" algn="l"/>
                <a:tab pos="10058400" algn="l"/>
              </a:tabLst>
            </a:pPr>
            <a:r>
              <a:rPr lang="ja-JP" altLang="en-US" sz="24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第１・２回部会の委員の意見に関する資料</a:t>
            </a:r>
          </a:p>
        </p:txBody>
      </p:sp>
    </p:spTree>
    <p:extLst>
      <p:ext uri="{BB962C8B-B14F-4D97-AF65-F5344CB8AC3E}">
        <p14:creationId xmlns:p14="http://schemas.microsoft.com/office/powerpoint/2010/main" val="400611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C9EE6923-78E7-4B3A-B18F-A79DE9D4DAEF}"/>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大学と連携した</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公的賃貸住宅での取組事例</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0" name="Text Box 2">
            <a:extLst>
              <a:ext uri="{FF2B5EF4-FFF2-40B4-BE49-F238E27FC236}">
                <a16:creationId xmlns:a16="http://schemas.microsoft.com/office/drawing/2014/main" id="{DC4FD1CA-9ECF-49F5-91F5-FBABCB5DE109}"/>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3</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graphicFrame>
        <p:nvGraphicFramePr>
          <p:cNvPr id="4" name="表 4">
            <a:extLst>
              <a:ext uri="{FF2B5EF4-FFF2-40B4-BE49-F238E27FC236}">
                <a16:creationId xmlns:a16="http://schemas.microsoft.com/office/drawing/2014/main" id="{6B89BEF4-8EF1-4B71-B638-A7E3C9BD0963}"/>
              </a:ext>
            </a:extLst>
          </p:cNvPr>
          <p:cNvGraphicFramePr>
            <a:graphicFrameLocks noGrp="1"/>
          </p:cNvGraphicFramePr>
          <p:nvPr>
            <p:extLst>
              <p:ext uri="{D42A27DB-BD31-4B8C-83A1-F6EECF244321}">
                <p14:modId xmlns:p14="http://schemas.microsoft.com/office/powerpoint/2010/main" val="2776970766"/>
              </p:ext>
            </p:extLst>
          </p:nvPr>
        </p:nvGraphicFramePr>
        <p:xfrm>
          <a:off x="366584" y="1258045"/>
          <a:ext cx="11112842" cy="5153514"/>
        </p:xfrm>
        <a:graphic>
          <a:graphicData uri="http://schemas.openxmlformats.org/drawingml/2006/table">
            <a:tbl>
              <a:tblPr firstRow="1" bandRow="1">
                <a:tableStyleId>{F5AB1C69-6EDB-4FF4-983F-18BD219EF322}</a:tableStyleId>
              </a:tblPr>
              <a:tblGrid>
                <a:gridCol w="1492769">
                  <a:extLst>
                    <a:ext uri="{9D8B030D-6E8A-4147-A177-3AD203B41FA5}">
                      <a16:colId xmlns:a16="http://schemas.microsoft.com/office/drawing/2014/main" val="1159756655"/>
                    </a:ext>
                  </a:extLst>
                </a:gridCol>
                <a:gridCol w="4942634">
                  <a:extLst>
                    <a:ext uri="{9D8B030D-6E8A-4147-A177-3AD203B41FA5}">
                      <a16:colId xmlns:a16="http://schemas.microsoft.com/office/drawing/2014/main" val="3214260066"/>
                    </a:ext>
                  </a:extLst>
                </a:gridCol>
                <a:gridCol w="4677439">
                  <a:extLst>
                    <a:ext uri="{9D8B030D-6E8A-4147-A177-3AD203B41FA5}">
                      <a16:colId xmlns:a16="http://schemas.microsoft.com/office/drawing/2014/main" val="2453824140"/>
                    </a:ext>
                  </a:extLst>
                </a:gridCol>
              </a:tblGrid>
              <a:tr h="441213">
                <a:tc>
                  <a:txBody>
                    <a:bodyPr/>
                    <a:lstStyle/>
                    <a:p>
                      <a:endParaRPr kumimoji="1" lang="ja-JP" altLang="en-US"/>
                    </a:p>
                  </a:txBody>
                  <a:tcPr/>
                </a:tc>
                <a:tc>
                  <a:txBody>
                    <a:bodyPr/>
                    <a:lstStyle/>
                    <a:p>
                      <a:pPr algn="ctr"/>
                      <a:r>
                        <a:rPr lang="ja-JP" altLang="en-US" b="1" dirty="0">
                          <a:solidFill>
                            <a:schemeClr val="tx1"/>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大阪府住宅供給公社の取組</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u="none" dirty="0">
                          <a:latin typeface="UD デジタル 教科書体 N-R" panose="02020400000000000000" pitchFamily="17" charset="-128"/>
                          <a:ea typeface="UD デジタル 教科書体 N-R" panose="02020400000000000000" pitchFamily="17" charset="-128"/>
                        </a:rPr>
                        <a:t>学生の安定的な居住と地域コミュニティの活性化の推進</a:t>
                      </a:r>
                      <a:endParaRPr kumimoji="1" lang="ja-JP" altLang="en-US" sz="1400" b="0" u="none" dirty="0"/>
                    </a:p>
                  </a:txBody>
                  <a:tcPr/>
                </a:tc>
                <a:tc>
                  <a:txBody>
                    <a:bodyPr/>
                    <a:lstStyle/>
                    <a:p>
                      <a:pPr algn="ctr"/>
                      <a:r>
                        <a:rPr lang="ja-JP" altLang="en-US" b="1" dirty="0">
                          <a:solidFill>
                            <a:schemeClr val="tx1"/>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大阪府営住宅での取組</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u="none" dirty="0">
                          <a:latin typeface="UD デジタル 教科書体 N-R" panose="02020400000000000000" pitchFamily="17" charset="-128"/>
                          <a:ea typeface="UD デジタル 教科書体 N-R" panose="02020400000000000000" pitchFamily="17" charset="-128"/>
                        </a:rPr>
                        <a:t>学生ボランティアによる人的支援</a:t>
                      </a:r>
                      <a:endParaRPr kumimoji="1" lang="ja-JP" altLang="en-US" dirty="0"/>
                    </a:p>
                  </a:txBody>
                  <a:tcPr/>
                </a:tc>
                <a:extLst>
                  <a:ext uri="{0D108BD9-81ED-4DB2-BD59-A6C34878D82A}">
                    <a16:rowId xmlns:a16="http://schemas.microsoft.com/office/drawing/2014/main" val="51665411"/>
                  </a:ext>
                </a:extLst>
              </a:tr>
              <a:tr h="372845">
                <a:tc>
                  <a:txBody>
                    <a:bodyPr/>
                    <a:lstStyle/>
                    <a:p>
                      <a:r>
                        <a:rPr kumimoji="1" lang="ja-JP" altLang="en-US" dirty="0">
                          <a:latin typeface="UD デジタル 教科書体 N-R" panose="02020400000000000000" pitchFamily="17" charset="-128"/>
                          <a:ea typeface="UD デジタル 教科書体 N-R" panose="02020400000000000000" pitchFamily="17" charset="-128"/>
                        </a:rPr>
                        <a:t>パートナー</a:t>
                      </a:r>
                    </a:p>
                  </a:txBody>
                  <a:tcPr/>
                </a:tc>
                <a:tc>
                  <a:txBody>
                    <a:bodyPr/>
                    <a:lstStyle/>
                    <a:p>
                      <a:r>
                        <a:rPr lang="zh-CN" altLang="en-US" sz="1600" dirty="0">
                          <a:latin typeface="UD デジタル 教科書体 N-R" panose="02020400000000000000" pitchFamily="17" charset="-128"/>
                          <a:ea typeface="UD デジタル 教科書体 N-R" panose="02020400000000000000" pitchFamily="17" charset="-128"/>
                        </a:rPr>
                        <a:t>桃山学院大学</a:t>
                      </a:r>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a:tc>
                <a:tc>
                  <a:txBody>
                    <a:bodyPr/>
                    <a:lstStyle/>
                    <a:p>
                      <a:r>
                        <a:rPr lang="zh-CN" altLang="en-US" sz="1600" dirty="0">
                          <a:latin typeface="UD デジタル 教科書体 N-R" panose="02020400000000000000" pitchFamily="17" charset="-128"/>
                          <a:ea typeface="UD デジタル 教科書体 N-R" panose="02020400000000000000" pitchFamily="17" charset="-128"/>
                        </a:rPr>
                        <a:t>梅花女子大学</a:t>
                      </a:r>
                      <a:r>
                        <a:rPr lang="ja-JP" altLang="en-US" sz="1600" dirty="0">
                          <a:latin typeface="UD デジタル 教科書体 N-R" panose="02020400000000000000" pitchFamily="17" charset="-128"/>
                          <a:ea typeface="UD デジタル 教科書体 N-R" panose="02020400000000000000" pitchFamily="17" charset="-128"/>
                        </a:rPr>
                        <a:t>、</a:t>
                      </a:r>
                      <a:r>
                        <a:rPr lang="zh-CN" altLang="en-US" sz="1600" dirty="0">
                          <a:latin typeface="UD デジタル 教科書体 N-R" panose="02020400000000000000" pitchFamily="17" charset="-128"/>
                          <a:ea typeface="UD デジタル 教科書体 N-R" panose="02020400000000000000" pitchFamily="17" charset="-128"/>
                        </a:rPr>
                        <a:t>追手門学院大学</a:t>
                      </a:r>
                      <a:r>
                        <a:rPr lang="ja-JP" altLang="en-US" sz="1600" dirty="0">
                          <a:latin typeface="UD デジタル 教科書体 N-R" panose="02020400000000000000" pitchFamily="17" charset="-128"/>
                          <a:ea typeface="UD デジタル 教科書体 N-R" panose="02020400000000000000" pitchFamily="17" charset="-128"/>
                        </a:rPr>
                        <a:t>、</a:t>
                      </a:r>
                      <a:r>
                        <a:rPr lang="zh-CN" altLang="en-US" sz="1600" dirty="0">
                          <a:latin typeface="UD デジタル 教科書体 N-R" panose="02020400000000000000" pitchFamily="17" charset="-128"/>
                          <a:ea typeface="UD デジタル 教科書体 N-R" panose="02020400000000000000" pitchFamily="17" charset="-128"/>
                        </a:rPr>
                        <a:t>摂南大学</a:t>
                      </a:r>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2475440247"/>
                  </a:ext>
                </a:extLst>
              </a:tr>
              <a:tr h="365809">
                <a:tc>
                  <a:txBody>
                    <a:bodyPr/>
                    <a:lstStyle/>
                    <a:p>
                      <a:r>
                        <a:rPr kumimoji="1" lang="ja-JP" altLang="en-US" dirty="0">
                          <a:latin typeface="UD デジタル 教科書体 N-R" panose="02020400000000000000" pitchFamily="17" charset="-128"/>
                          <a:ea typeface="UD デジタル 教科書体 N-R" panose="02020400000000000000" pitchFamily="17" charset="-128"/>
                        </a:rPr>
                        <a:t>実施場所</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UD デジタル 教科書体 N-R" panose="02020400000000000000" pitchFamily="17" charset="-128"/>
                          <a:ea typeface="UD デジタル 教科書体 N-R" panose="02020400000000000000" pitchFamily="17" charset="-128"/>
                        </a:rPr>
                        <a:t>泉北ニュータウン（堺市南区）</a:t>
                      </a:r>
                      <a:endParaRPr lang="en-US" altLang="ja-JP" sz="1600" dirty="0">
                        <a:latin typeface="UD デジタル 教科書体 N-R" panose="02020400000000000000" pitchFamily="17" charset="-128"/>
                        <a:ea typeface="UD デジタル 教科書体 N-R" panose="02020400000000000000" pitchFamily="17"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UD デジタル 教科書体 N-R" panose="02020400000000000000" pitchFamily="17" charset="-128"/>
                          <a:ea typeface="UD デジタル 教科書体 N-R" panose="02020400000000000000" pitchFamily="17" charset="-128"/>
                        </a:rPr>
                        <a:t>府営茨木安威住宅（茨木市）</a:t>
                      </a:r>
                      <a:endParaRPr lang="en-US" altLang="ja-JP" sz="1600"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2908259616"/>
                  </a:ext>
                </a:extLst>
              </a:tr>
              <a:tr h="778888">
                <a:tc>
                  <a:txBody>
                    <a:bodyPr/>
                    <a:lstStyle/>
                    <a:p>
                      <a:r>
                        <a:rPr kumimoji="1" lang="ja-JP" altLang="en-US" dirty="0">
                          <a:latin typeface="UD デジタル 教科書体 N-R" panose="02020400000000000000" pitchFamily="17" charset="-128"/>
                          <a:ea typeface="UD デジタル 教科書体 N-R" panose="02020400000000000000" pitchFamily="17" charset="-128"/>
                        </a:rPr>
                        <a:t>目的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UD デジタル 教科書体 N-R" panose="02020400000000000000" pitchFamily="17" charset="-128"/>
                          <a:ea typeface="UD デジタル 教科書体 N-R" panose="02020400000000000000" pitchFamily="17" charset="-128"/>
                        </a:rPr>
                        <a:t>公社賃貸住宅内のコミュニティ活性化を目指して学生の入居を促進する。また、学習環境と居住安定の確保を図るとともに、経済的負担を軽減する。</a:t>
                      </a:r>
                      <a:endParaRPr lang="en-US" altLang="ja-JP" sz="1600" dirty="0">
                        <a:latin typeface="UD デジタル 教科書体 N-R" panose="02020400000000000000" pitchFamily="17" charset="-128"/>
                        <a:ea typeface="UD デジタル 教科書体 N-R" panose="02020400000000000000" pitchFamily="17"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府営住宅及びその周辺地域のコミュニティの活性化を図るため、事業者が大学と連携し、学生の活力等を活かした取組みを展開。</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2289349059"/>
                  </a:ext>
                </a:extLst>
              </a:tr>
              <a:tr h="3012780">
                <a:tc>
                  <a:txBody>
                    <a:bodyPr/>
                    <a:lstStyle/>
                    <a:p>
                      <a:r>
                        <a:rPr kumimoji="1" lang="ja-JP" altLang="en-US" dirty="0">
                          <a:latin typeface="UD デジタル 教科書体 N-R" panose="02020400000000000000" pitchFamily="17" charset="-128"/>
                          <a:ea typeface="UD デジタル 教科書体 N-R" panose="02020400000000000000" pitchFamily="17" charset="-128"/>
                        </a:rPr>
                        <a:t>事業内容</a:t>
                      </a:r>
                    </a:p>
                  </a:txBody>
                  <a:tcPr/>
                </a:tc>
                <a:tc>
                  <a:txBody>
                    <a:bodyPr/>
                    <a:lstStyle/>
                    <a:p>
                      <a:pPr marL="180975" indent="-180975">
                        <a:tabLst/>
                      </a:pPr>
                      <a:r>
                        <a:rPr lang="ja-JP" altLang="en-US" sz="1600" dirty="0">
                          <a:latin typeface="UD デジタル 教科書体 N-R" panose="02020400000000000000" pitchFamily="17" charset="-128"/>
                          <a:ea typeface="UD デジタル 教科書体 N-R" panose="02020400000000000000" pitchFamily="17" charset="-128"/>
                        </a:rPr>
                        <a:t>・茶山台団地の４・５階に入居した学生を対象に、家賃を</a:t>
                      </a:r>
                      <a:r>
                        <a:rPr lang="en-US" altLang="ja-JP" sz="1600" dirty="0">
                          <a:latin typeface="UD デジタル 教科書体 N-R" panose="02020400000000000000" pitchFamily="17" charset="-128"/>
                          <a:ea typeface="UD デジタル 教科書体 N-R" panose="02020400000000000000" pitchFamily="17" charset="-128"/>
                        </a:rPr>
                        <a:t>20</a:t>
                      </a:r>
                      <a:r>
                        <a:rPr lang="ja-JP" altLang="en-US" sz="1600" dirty="0">
                          <a:latin typeface="UD デジタル 教科書体 N-R" panose="02020400000000000000" pitchFamily="17" charset="-128"/>
                          <a:ea typeface="UD デジタル 教科書体 N-R" panose="02020400000000000000" pitchFamily="17" charset="-128"/>
                        </a:rPr>
                        <a:t>％減額し、学生の負担軽減と入居促進のモデルとして実施。</a:t>
                      </a:r>
                      <a:r>
                        <a:rPr lang="en-US" altLang="ja-JP" sz="1600" dirty="0">
                          <a:latin typeface="UD デジタル 教科書体 N-R" panose="02020400000000000000" pitchFamily="17" charset="-128"/>
                          <a:ea typeface="UD デジタル 教科書体 N-R" panose="02020400000000000000" pitchFamily="17" charset="-128"/>
                        </a:rPr>
                        <a:t>2021</a:t>
                      </a:r>
                      <a:r>
                        <a:rPr lang="ja-JP" altLang="en-US" sz="1600" dirty="0">
                          <a:latin typeface="UD デジタル 教科書体 N-R" panose="02020400000000000000" pitchFamily="17" charset="-128"/>
                          <a:ea typeface="UD デジタル 教科書体 N-R" panose="02020400000000000000" pitchFamily="17" charset="-128"/>
                        </a:rPr>
                        <a:t>年</a:t>
                      </a:r>
                      <a:r>
                        <a:rPr lang="en-US" altLang="ja-JP" sz="1600" dirty="0">
                          <a:latin typeface="UD デジタル 教科書体 N-R" panose="02020400000000000000" pitchFamily="17" charset="-128"/>
                          <a:ea typeface="UD デジタル 教科書体 N-R" panose="02020400000000000000" pitchFamily="17" charset="-128"/>
                        </a:rPr>
                        <a:t>3</a:t>
                      </a:r>
                      <a:r>
                        <a:rPr lang="ja-JP" altLang="en-US" sz="1600" dirty="0">
                          <a:latin typeface="UD デジタル 教科書体 N-R" panose="02020400000000000000" pitchFamily="17" charset="-128"/>
                          <a:ea typeface="UD デジタル 教科書体 N-R" panose="02020400000000000000" pitchFamily="17" charset="-128"/>
                        </a:rPr>
                        <a:t>月からは、</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スマリオの学割</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として本格実施し、泉北ニュータウン地域内に所在する中層団地の４・５階を対象に家賃の</a:t>
                      </a:r>
                      <a:r>
                        <a:rPr lang="en-US" altLang="ja-JP" sz="1600" dirty="0">
                          <a:latin typeface="UD デジタル 教科書体 N-R" panose="02020400000000000000" pitchFamily="17" charset="-128"/>
                          <a:ea typeface="UD デジタル 教科書体 N-R" panose="02020400000000000000" pitchFamily="17" charset="-128"/>
                        </a:rPr>
                        <a:t>25</a:t>
                      </a:r>
                      <a:r>
                        <a:rPr lang="ja-JP" altLang="en-US" sz="1600" dirty="0">
                          <a:latin typeface="UD デジタル 教科書体 N-R" panose="02020400000000000000" pitchFamily="17" charset="-128"/>
                          <a:ea typeface="UD デジタル 教科書体 N-R" panose="02020400000000000000" pitchFamily="17" charset="-128"/>
                        </a:rPr>
                        <a:t>％を減額している。</a:t>
                      </a:r>
                      <a:endParaRPr lang="en-US" altLang="ja-JP" sz="1600" dirty="0">
                        <a:latin typeface="UD デジタル 教科書体 N-R" panose="02020400000000000000" pitchFamily="17" charset="-128"/>
                        <a:ea typeface="UD デジタル 教科書体 N-R" panose="02020400000000000000" pitchFamily="17" charset="-128"/>
                      </a:endParaRPr>
                    </a:p>
                    <a:p>
                      <a:pPr marL="180975" indent="-180975">
                        <a:tabLst/>
                      </a:pPr>
                      <a:r>
                        <a:rPr lang="ja-JP" altLang="en-US" sz="1600" dirty="0">
                          <a:latin typeface="UD デジタル 教科書体 N-R" panose="02020400000000000000" pitchFamily="17" charset="-128"/>
                          <a:ea typeface="UD デジタル 教科書体 N-R" panose="02020400000000000000" pitchFamily="17" charset="-128"/>
                        </a:rPr>
                        <a:t>・茶山台団地の活性化と地域の課題解決を図る。</a:t>
                      </a:r>
                      <a:endParaRPr lang="en-US" altLang="ja-JP" sz="1600" dirty="0">
                        <a:latin typeface="UD デジタル 教科書体 N-R" panose="02020400000000000000" pitchFamily="17" charset="-128"/>
                        <a:ea typeface="UD デジタル 教科書体 N-R" panose="02020400000000000000" pitchFamily="17" charset="-128"/>
                      </a:endParaRPr>
                    </a:p>
                    <a:p>
                      <a:pPr marL="180975" indent="-180975">
                        <a:tabLst/>
                      </a:pPr>
                      <a:r>
                        <a:rPr lang="ja-JP" altLang="en-US" sz="1600" dirty="0">
                          <a:latin typeface="UD デジタル 教科書体 N-R" panose="02020400000000000000" pitchFamily="17" charset="-128"/>
                          <a:ea typeface="UD デジタル 教科書体 N-R" panose="02020400000000000000" pitchFamily="17" charset="-128"/>
                        </a:rPr>
                        <a:t>・集会所等での学生による講義やワークショップの開催など、子どもの学習の場づくりや学生との多世代交流イベントやつどいの場づくりを行う。</a:t>
                      </a:r>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a:tc>
                <a:tc>
                  <a:txBody>
                    <a:bodyPr/>
                    <a:lstStyle/>
                    <a:p>
                      <a:pPr marL="180975" indent="-180975"/>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・大阪府が茨木市に対して、府営茨木安威住宅の空室をこども・若者の居場所「ユースプラザ事業」として使用することを許可。</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180975" indent="-180975"/>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・茨木市が事業者へ、事業の実施を委託。</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180975" indent="-180975"/>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・事業者が実施する活動に、学生がボランティアとして参加。</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180975" indent="-180975"/>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・日常的な事業者の活動のお手伝いのほか、</a:t>
                      </a:r>
                    </a:p>
                    <a:p>
                      <a:pPr marL="180975" indent="-180975"/>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自治会主催の「夏祭り」や「クリスマス会」に事業者とともに参加。</a:t>
                      </a:r>
                    </a:p>
                    <a:p>
                      <a:pPr marL="180975" indent="-180975"/>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・英語教室を実施。</a:t>
                      </a:r>
                      <a:endParaRPr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endParaRPr kumimoji="1" lang="ja-JP" altLang="en-US" sz="1600" dirty="0">
                        <a:solidFill>
                          <a:schemeClr val="tx1"/>
                        </a:solidFill>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4245920266"/>
                  </a:ext>
                </a:extLst>
              </a:tr>
            </a:tbl>
          </a:graphicData>
        </a:graphic>
      </p:graphicFrame>
      <p:sp>
        <p:nvSpPr>
          <p:cNvPr id="11" name="正方形/長方形 10">
            <a:extLst>
              <a:ext uri="{FF2B5EF4-FFF2-40B4-BE49-F238E27FC236}">
                <a16:creationId xmlns:a16="http://schemas.microsoft.com/office/drawing/2014/main" id="{783F97B5-CA40-47B9-98DD-8CB4FE96A264}"/>
              </a:ext>
            </a:extLst>
          </p:cNvPr>
          <p:cNvSpPr/>
          <p:nvPr/>
        </p:nvSpPr>
        <p:spPr>
          <a:xfrm>
            <a:off x="287252" y="594898"/>
            <a:ext cx="11617495" cy="62112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266700" indent="-174625" algn="just">
              <a:lnSpc>
                <a:spcPts val="2200"/>
              </a:lnSpc>
              <a:spcBef>
                <a:spcPts val="1000"/>
              </a:spcBef>
            </a:pPr>
            <a:r>
              <a:rPr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　大阪府内でも大学と連携した取組は実施されている。</a:t>
            </a:r>
            <a:endParaRPr lang="en-US" altLang="ja-JP" sz="20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97259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C9EE6923-78E7-4B3A-B18F-A79DE9D4DAEF}"/>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府営住宅での住宅支援</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5" name="正方形/長方形 4">
            <a:extLst>
              <a:ext uri="{FF2B5EF4-FFF2-40B4-BE49-F238E27FC236}">
                <a16:creationId xmlns:a16="http://schemas.microsoft.com/office/drawing/2014/main" id="{37009654-6B82-49A6-8EC2-78356D58C2FC}"/>
              </a:ext>
            </a:extLst>
          </p:cNvPr>
          <p:cNvSpPr/>
          <p:nvPr/>
        </p:nvSpPr>
        <p:spPr>
          <a:xfrm>
            <a:off x="287252" y="1064910"/>
            <a:ext cx="10363306" cy="20530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266700" indent="-174625" algn="just">
              <a:lnSpc>
                <a:spcPts val="1800"/>
              </a:lnSpc>
              <a:spcBef>
                <a:spcPts val="1000"/>
              </a:spcBef>
            </a:pPr>
            <a:r>
              <a:rPr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新婚・子育て世帯の入居促進</a:t>
            </a:r>
            <a:r>
              <a:rPr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t>
            </a:r>
          </a:p>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2000" u="sng" dirty="0">
                <a:solidFill>
                  <a:schemeClr val="tx1"/>
                </a:solidFill>
                <a:latin typeface="UD デジタル 教科書体 NK-R" panose="02020400000000000000" pitchFamily="18" charset="-128"/>
                <a:ea typeface="UD デジタル 教科書体 NK-R" panose="02020400000000000000" pitchFamily="18" charset="-128"/>
              </a:rPr>
              <a:t>　・ニーズに合わせて利便性の高い住戸を重点配分</a:t>
            </a:r>
            <a:endParaRPr lang="en-US" altLang="ja-JP" sz="2000" u="sng" dirty="0">
              <a:solidFill>
                <a:schemeClr val="tx1"/>
              </a:solidFill>
              <a:latin typeface="UD デジタル 教科書体 NK-R" panose="02020400000000000000" pitchFamily="18" charset="-128"/>
              <a:ea typeface="UD デジタル 教科書体 NK-R" panose="02020400000000000000" pitchFamily="18" charset="-128"/>
            </a:endParaRPr>
          </a:p>
          <a:p>
            <a:pPr marL="533400" algn="just">
              <a:lnSpc>
                <a:spcPts val="1800"/>
              </a:lnSpc>
              <a:spcBef>
                <a:spcPts val="60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４月の進学時期等を見据えた</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月の総合募集において、立地、設備などニーズの高い住戸を重点配分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2000" u="sng" dirty="0">
                <a:solidFill>
                  <a:schemeClr val="tx1"/>
                </a:solidFill>
                <a:latin typeface="UD デジタル 教科書体 NK-R" panose="02020400000000000000" pitchFamily="18" charset="-128"/>
                <a:ea typeface="UD デジタル 教科書体 NK-R" panose="02020400000000000000" pitchFamily="18" charset="-128"/>
              </a:rPr>
              <a:t>　・同居する子どもの要件を緩和</a:t>
            </a:r>
            <a:endParaRPr lang="en-US" altLang="ja-JP" sz="2000" u="sng" dirty="0">
              <a:solidFill>
                <a:schemeClr val="tx1"/>
              </a:solidFill>
              <a:latin typeface="UD デジタル 教科書体 NK-R" panose="02020400000000000000" pitchFamily="18" charset="-128"/>
              <a:ea typeface="UD デジタル 教科書体 NK-R" panose="02020400000000000000" pitchFamily="18" charset="-128"/>
            </a:endParaRPr>
          </a:p>
          <a:p>
            <a:pPr marL="533400" algn="just">
              <a:lnSpc>
                <a:spcPts val="1800"/>
              </a:lnSpc>
              <a:spcBef>
                <a:spcPts val="60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「小学６年生以下」から「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歳以下（</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歳に達する日以降最初の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31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日まで）」に要件を緩和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8D878F6E-99B3-401E-8250-BD0DA4C5C18C}"/>
              </a:ext>
            </a:extLst>
          </p:cNvPr>
          <p:cNvSpPr/>
          <p:nvPr/>
        </p:nvSpPr>
        <p:spPr>
          <a:xfrm>
            <a:off x="298882" y="2966166"/>
            <a:ext cx="8065390" cy="20501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266700" indent="-174625" algn="just">
              <a:lnSpc>
                <a:spcPts val="1800"/>
              </a:lnSpc>
              <a:spcBef>
                <a:spcPts val="1000"/>
              </a:spcBef>
            </a:pPr>
            <a:r>
              <a:rPr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子育て世帯向け住戸の整備</a:t>
            </a:r>
            <a:r>
              <a:rPr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t>
            </a:r>
          </a:p>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2000" u="sng" dirty="0">
                <a:solidFill>
                  <a:schemeClr val="tx1"/>
                </a:solidFill>
                <a:latin typeface="UD デジタル 教科書体 NK-R" panose="02020400000000000000" pitchFamily="18" charset="-128"/>
                <a:ea typeface="UD デジタル 教科書体 NK-R" panose="02020400000000000000" pitchFamily="18" charset="-128"/>
              </a:rPr>
              <a:t>・住戸プランを見直し</a:t>
            </a:r>
            <a:endParaRPr lang="en-US" altLang="ja-JP" sz="2000" u="sng" dirty="0">
              <a:solidFill>
                <a:schemeClr val="tx1"/>
              </a:solidFill>
              <a:latin typeface="UD デジタル 教科書体 NK-R" panose="02020400000000000000" pitchFamily="18" charset="-128"/>
              <a:ea typeface="UD デジタル 教科書体 NK-R" panose="02020400000000000000" pitchFamily="18" charset="-128"/>
            </a:endParaRPr>
          </a:p>
          <a:p>
            <a:pPr marL="533400" algn="just">
              <a:lnSpc>
                <a:spcPts val="1800"/>
              </a:lnSpc>
              <a:spcBef>
                <a:spcPts val="60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子育て世帯のライフスタイルに併せて、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3DK</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4DK</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プランにおいて和室１室を洋室化（令和６年度より設計に着手）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2000" u="sng" dirty="0">
                <a:solidFill>
                  <a:schemeClr val="tx1"/>
                </a:solidFill>
                <a:latin typeface="UD デジタル 教科書体 NK-R" panose="02020400000000000000" pitchFamily="18" charset="-128"/>
                <a:ea typeface="UD デジタル 教科書体 NK-R" panose="02020400000000000000" pitchFamily="18" charset="-128"/>
              </a:rPr>
              <a:t>・子どもの安全対策（建替・既存住宅で実施）</a:t>
            </a:r>
            <a:endParaRPr lang="en-US" altLang="ja-JP" sz="2000" u="sng" dirty="0">
              <a:solidFill>
                <a:schemeClr val="tx1"/>
              </a:solidFill>
              <a:latin typeface="UD デジタル 教科書体 NK-R" panose="02020400000000000000" pitchFamily="18" charset="-128"/>
              <a:ea typeface="UD デジタル 教科書体 NK-R" panose="02020400000000000000" pitchFamily="18" charset="-128"/>
            </a:endParaRPr>
          </a:p>
          <a:p>
            <a:pPr marL="533400" algn="just">
              <a:lnSpc>
                <a:spcPts val="1800"/>
              </a:lnSpc>
              <a:spcBef>
                <a:spcPts val="60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安全対策として、感電防止のためのシャッター付きコンセント、子どもが容易にバルコニーに出られなくするための補助錠などを設置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533400" algn="just">
              <a:lnSpc>
                <a:spcPts val="18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（既存住宅の一部について、令和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年度に入居者募集を予定）</a:t>
            </a:r>
          </a:p>
          <a:p>
            <a:pPr marL="533400" algn="just">
              <a:lnSpc>
                <a:spcPts val="1800"/>
              </a:lnSpc>
              <a:spcBef>
                <a:spcPts val="1000"/>
              </a:spcBef>
            </a:pP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9A9690AB-09E3-4A51-BA86-396FB2383D95}"/>
              </a:ext>
            </a:extLst>
          </p:cNvPr>
          <p:cNvSpPr/>
          <p:nvPr/>
        </p:nvSpPr>
        <p:spPr>
          <a:xfrm>
            <a:off x="332436" y="5489836"/>
            <a:ext cx="7314682" cy="12766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266700" indent="-174625" algn="just">
              <a:lnSpc>
                <a:spcPts val="1800"/>
              </a:lnSpc>
              <a:spcBef>
                <a:spcPts val="1000"/>
              </a:spcBef>
            </a:pPr>
            <a:r>
              <a:rPr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居住環境等の整備</a:t>
            </a:r>
            <a:r>
              <a:rPr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t>
            </a:r>
          </a:p>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2000" u="sng" dirty="0">
                <a:solidFill>
                  <a:schemeClr val="tx1"/>
                </a:solidFill>
                <a:latin typeface="UD デジタル 教科書体 NK-R" panose="02020400000000000000" pitchFamily="18" charset="-128"/>
                <a:ea typeface="UD デジタル 教科書体 NK-R" panose="02020400000000000000" pitchFamily="18" charset="-128"/>
              </a:rPr>
              <a:t>・団地内の既存公園の環境整備</a:t>
            </a:r>
            <a:endParaRPr lang="en-US" altLang="ja-JP" sz="2000" u="sng" dirty="0">
              <a:solidFill>
                <a:schemeClr val="tx1"/>
              </a:solidFill>
              <a:latin typeface="UD デジタル 教科書体 NK-R" panose="02020400000000000000" pitchFamily="18" charset="-128"/>
              <a:ea typeface="UD デジタル 教科書体 NK-R" panose="02020400000000000000" pitchFamily="18" charset="-128"/>
            </a:endParaRPr>
          </a:p>
          <a:p>
            <a:pPr marL="631825" indent="-182563" algn="just">
              <a:lnSpc>
                <a:spcPts val="1800"/>
              </a:lnSpc>
              <a:spcBef>
                <a:spcPts val="1000"/>
              </a:spcBef>
            </a:pPr>
            <a:r>
              <a:rPr lang="ja-JP" altLang="en-US" sz="2000" u="sng" dirty="0">
                <a:solidFill>
                  <a:schemeClr val="tx1"/>
                </a:solidFill>
                <a:latin typeface="UD デジタル 教科書体 NK-R" panose="02020400000000000000" pitchFamily="18" charset="-128"/>
                <a:ea typeface="UD デジタル 教科書体 NK-R" panose="02020400000000000000" pitchFamily="18" charset="-128"/>
              </a:rPr>
              <a:t>・空室を活用した地域の課題解決や多様な住宅ニーズへの対応</a:t>
            </a:r>
            <a:endParaRPr lang="en-US" altLang="ja-JP" sz="2000" u="sng"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2" name="グループ化 1">
            <a:extLst>
              <a:ext uri="{FF2B5EF4-FFF2-40B4-BE49-F238E27FC236}">
                <a16:creationId xmlns:a16="http://schemas.microsoft.com/office/drawing/2014/main" id="{587C17F7-A5C1-4224-9A60-3F3CEC62367C}"/>
              </a:ext>
            </a:extLst>
          </p:cNvPr>
          <p:cNvGrpSpPr/>
          <p:nvPr/>
        </p:nvGrpSpPr>
        <p:grpSpPr>
          <a:xfrm>
            <a:off x="9207314" y="4589387"/>
            <a:ext cx="2652250" cy="1890098"/>
            <a:chOff x="9554566" y="2385823"/>
            <a:chExt cx="2037620" cy="1500594"/>
          </a:xfrm>
        </p:grpSpPr>
        <p:pic>
          <p:nvPicPr>
            <p:cNvPr id="18" name="図 17">
              <a:extLst>
                <a:ext uri="{FF2B5EF4-FFF2-40B4-BE49-F238E27FC236}">
                  <a16:creationId xmlns:a16="http://schemas.microsoft.com/office/drawing/2014/main" id="{9A15E209-E07B-45EC-A098-B27839C175B9}"/>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9554566" y="2385823"/>
              <a:ext cx="2037620" cy="1289264"/>
            </a:xfrm>
            <a:prstGeom prst="rect">
              <a:avLst/>
            </a:prstGeom>
            <a:noFill/>
            <a:ln>
              <a:noFill/>
            </a:ln>
          </p:spPr>
        </p:pic>
        <p:sp>
          <p:nvSpPr>
            <p:cNvPr id="19" name="テキスト ボックス 18">
              <a:extLst>
                <a:ext uri="{FF2B5EF4-FFF2-40B4-BE49-F238E27FC236}">
                  <a16:creationId xmlns:a16="http://schemas.microsoft.com/office/drawing/2014/main" id="{B066F95E-C567-4F54-A171-0124DF8B1564}"/>
                </a:ext>
              </a:extLst>
            </p:cNvPr>
            <p:cNvSpPr txBox="1"/>
            <p:nvPr/>
          </p:nvSpPr>
          <p:spPr>
            <a:xfrm>
              <a:off x="9554566" y="3764242"/>
              <a:ext cx="2037620" cy="122175"/>
            </a:xfrm>
            <a:prstGeom prst="rect">
              <a:avLst/>
            </a:prstGeom>
            <a:noFill/>
          </p:spPr>
          <p:txBody>
            <a:bodyPr wrap="square" lIns="0" tIns="0" rIns="0" bIns="0" rtlCol="0">
              <a:spAutoFit/>
            </a:bodyPr>
            <a:lstStyle/>
            <a:p>
              <a:pPr lvl="0" algn="ctr"/>
              <a:r>
                <a:rPr lang="en-US" altLang="ja-JP" sz="1000" dirty="0">
                  <a:effectLst>
                    <a:glow rad="63500">
                      <a:schemeClr val="bg1"/>
                    </a:glow>
                  </a:effectLst>
                  <a:latin typeface="Meiryo UI" panose="020B0604030504040204" pitchFamily="50" charset="-128"/>
                  <a:ea typeface="Meiryo UI" panose="020B0604030504040204" pitchFamily="50" charset="-128"/>
                </a:rPr>
                <a:t>【</a:t>
              </a:r>
              <a:r>
                <a:rPr lang="ja-JP" altLang="en-US" sz="1000" dirty="0">
                  <a:effectLst>
                    <a:glow rad="63500">
                      <a:schemeClr val="bg1"/>
                    </a:glow>
                  </a:effectLst>
                  <a:latin typeface="Meiryo UI" panose="020B0604030504040204" pitchFamily="50" charset="-128"/>
                  <a:ea typeface="Meiryo UI" panose="020B0604030504040204" pitchFamily="50" charset="-128"/>
                </a:rPr>
                <a:t>住戸プランの見直し</a:t>
              </a:r>
              <a:r>
                <a:rPr lang="en-US" altLang="ja-JP" sz="1000" dirty="0">
                  <a:effectLst>
                    <a:glow rad="63500">
                      <a:schemeClr val="bg1"/>
                    </a:glow>
                  </a:effectLst>
                  <a:latin typeface="Meiryo UI" panose="020B0604030504040204" pitchFamily="50" charset="-128"/>
                  <a:ea typeface="Meiryo UI" panose="020B0604030504040204" pitchFamily="50" charset="-128"/>
                </a:rPr>
                <a:t>】</a:t>
              </a:r>
              <a:r>
                <a:rPr lang="ja-JP" altLang="en-US" sz="1000" dirty="0">
                  <a:effectLst>
                    <a:glow rad="63500">
                      <a:schemeClr val="bg1"/>
                    </a:glow>
                  </a:effectLst>
                  <a:latin typeface="Meiryo UI" panose="020B0604030504040204" pitchFamily="50" charset="-128"/>
                  <a:ea typeface="Meiryo UI" panose="020B0604030504040204" pitchFamily="50" charset="-128"/>
                </a:rPr>
                <a:t>ダイニング・キッチンとのつながり</a:t>
              </a:r>
              <a:endParaRPr lang="ja-JP" altLang="en-US" sz="1400" dirty="0">
                <a:effectLst>
                  <a:glow rad="63500">
                    <a:schemeClr val="bg1"/>
                  </a:glow>
                </a:effectLst>
                <a:latin typeface="Meiryo UI" panose="020B0604030504040204" pitchFamily="50" charset="-128"/>
                <a:ea typeface="Meiryo UI" panose="020B0604030504040204" pitchFamily="50" charset="-128"/>
              </a:endParaRPr>
            </a:p>
          </p:txBody>
        </p:sp>
      </p:grpSp>
      <p:grpSp>
        <p:nvGrpSpPr>
          <p:cNvPr id="3" name="グループ化 2">
            <a:extLst>
              <a:ext uri="{FF2B5EF4-FFF2-40B4-BE49-F238E27FC236}">
                <a16:creationId xmlns:a16="http://schemas.microsoft.com/office/drawing/2014/main" id="{F60A12D5-A2D0-4D24-A57F-AC3C23B759C7}"/>
              </a:ext>
            </a:extLst>
          </p:cNvPr>
          <p:cNvGrpSpPr/>
          <p:nvPr/>
        </p:nvGrpSpPr>
        <p:grpSpPr>
          <a:xfrm>
            <a:off x="9225426" y="2626019"/>
            <a:ext cx="2635774" cy="1895381"/>
            <a:chOff x="7023240" y="2416836"/>
            <a:chExt cx="2531326" cy="1489941"/>
          </a:xfrm>
        </p:grpSpPr>
        <p:grpSp>
          <p:nvGrpSpPr>
            <p:cNvPr id="9" name="グループ化 8">
              <a:extLst>
                <a:ext uri="{FF2B5EF4-FFF2-40B4-BE49-F238E27FC236}">
                  <a16:creationId xmlns:a16="http://schemas.microsoft.com/office/drawing/2014/main" id="{E0E67796-0893-461E-8A87-9D811EAFF8F3}"/>
                </a:ext>
              </a:extLst>
            </p:cNvPr>
            <p:cNvGrpSpPr/>
            <p:nvPr/>
          </p:nvGrpSpPr>
          <p:grpSpPr>
            <a:xfrm>
              <a:off x="7023240" y="2416836"/>
              <a:ext cx="2531326" cy="1298528"/>
              <a:chOff x="664290" y="4646732"/>
              <a:chExt cx="1985010" cy="1225518"/>
            </a:xfrm>
          </p:grpSpPr>
          <p:grpSp>
            <p:nvGrpSpPr>
              <p:cNvPr id="10" name="グループ化 9">
                <a:extLst>
                  <a:ext uri="{FF2B5EF4-FFF2-40B4-BE49-F238E27FC236}">
                    <a16:creationId xmlns:a16="http://schemas.microsoft.com/office/drawing/2014/main" id="{60A682C2-4C56-4431-9BD8-50119A7E907F}"/>
                  </a:ext>
                </a:extLst>
              </p:cNvPr>
              <p:cNvGrpSpPr/>
              <p:nvPr/>
            </p:nvGrpSpPr>
            <p:grpSpPr>
              <a:xfrm>
                <a:off x="664290" y="4646732"/>
                <a:ext cx="1985010" cy="1225518"/>
                <a:chOff x="7729756" y="3896767"/>
                <a:chExt cx="2139341" cy="1320800"/>
              </a:xfrm>
            </p:grpSpPr>
            <p:pic>
              <p:nvPicPr>
                <p:cNvPr id="15" name="図 14">
                  <a:extLst>
                    <a:ext uri="{FF2B5EF4-FFF2-40B4-BE49-F238E27FC236}">
                      <a16:creationId xmlns:a16="http://schemas.microsoft.com/office/drawing/2014/main" id="{AE0155CC-4DB5-4A9D-BB11-765F2850D5F9}"/>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7729756" y="3896767"/>
                  <a:ext cx="2139341" cy="1320800"/>
                </a:xfrm>
                <a:prstGeom prst="rect">
                  <a:avLst/>
                </a:prstGeom>
                <a:noFill/>
                <a:ln>
                  <a:noFill/>
                </a:ln>
                <a:extLst>
                  <a:ext uri="{53640926-AAD7-44D8-BBD7-CCE9431645EC}">
                    <a14:shadowObscured xmlns:a14="http://schemas.microsoft.com/office/drawing/2010/main"/>
                  </a:ext>
                </a:extLst>
              </p:spPr>
            </p:pic>
            <p:pic>
              <p:nvPicPr>
                <p:cNvPr id="17" name="図 16">
                  <a:extLst>
                    <a:ext uri="{FF2B5EF4-FFF2-40B4-BE49-F238E27FC236}">
                      <a16:creationId xmlns:a16="http://schemas.microsoft.com/office/drawing/2014/main" id="{8E7C7083-B83E-42C6-860C-A97716259A8B}"/>
                    </a:ext>
                  </a:extLst>
                </p:cNvPr>
                <p:cNvPicPr>
                  <a:picLocks noChangeAspect="1"/>
                </p:cNvPicPr>
                <p:nvPr/>
              </p:nvPicPr>
              <p:blipFill>
                <a:blip r:embed="rId4"/>
                <a:stretch>
                  <a:fillRect/>
                </a:stretch>
              </p:blipFill>
              <p:spPr>
                <a:xfrm>
                  <a:off x="9030053" y="4298142"/>
                  <a:ext cx="357739" cy="126401"/>
                </a:xfrm>
                <a:prstGeom prst="rect">
                  <a:avLst/>
                </a:prstGeom>
              </p:spPr>
            </p:pic>
          </p:grpSp>
          <p:grpSp>
            <p:nvGrpSpPr>
              <p:cNvPr id="11" name="グループ化 10">
                <a:extLst>
                  <a:ext uri="{FF2B5EF4-FFF2-40B4-BE49-F238E27FC236}">
                    <a16:creationId xmlns:a16="http://schemas.microsoft.com/office/drawing/2014/main" id="{AB8A7C69-0ECB-4AB7-8598-F052556B3707}"/>
                  </a:ext>
                </a:extLst>
              </p:cNvPr>
              <p:cNvGrpSpPr/>
              <p:nvPr/>
            </p:nvGrpSpPr>
            <p:grpSpPr>
              <a:xfrm>
                <a:off x="1861845" y="4899085"/>
                <a:ext cx="514916" cy="385641"/>
                <a:chOff x="9042234" y="4183461"/>
                <a:chExt cx="514916" cy="385641"/>
              </a:xfrm>
            </p:grpSpPr>
            <p:sp>
              <p:nvSpPr>
                <p:cNvPr id="12" name="四角形: 角を丸くする 11">
                  <a:extLst>
                    <a:ext uri="{FF2B5EF4-FFF2-40B4-BE49-F238E27FC236}">
                      <a16:creationId xmlns:a16="http://schemas.microsoft.com/office/drawing/2014/main" id="{8FE168A1-D299-4AD9-A59E-A841DDAC84C1}"/>
                    </a:ext>
                  </a:extLst>
                </p:cNvPr>
                <p:cNvSpPr/>
                <p:nvPr/>
              </p:nvSpPr>
              <p:spPr>
                <a:xfrm>
                  <a:off x="9042234" y="4183461"/>
                  <a:ext cx="514916" cy="385641"/>
                </a:xfrm>
                <a:prstGeom prst="roundRect">
                  <a:avLst/>
                </a:prstGeom>
                <a:noFill/>
                <a:ln w="28575">
                  <a:solidFill>
                    <a:srgbClr val="FF0000"/>
                  </a:solidFill>
                  <a:prstDash val="sysDash"/>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5429A8FE-6FAD-45C9-8B1E-B23FC2974694}"/>
                    </a:ext>
                  </a:extLst>
                </p:cNvPr>
                <p:cNvSpPr txBox="1"/>
                <p:nvPr/>
              </p:nvSpPr>
              <p:spPr>
                <a:xfrm>
                  <a:off x="9173280" y="4200923"/>
                  <a:ext cx="299015" cy="116189"/>
                </a:xfrm>
                <a:prstGeom prst="rect">
                  <a:avLst/>
                </a:prstGeom>
                <a:noFill/>
              </p:spPr>
              <p:txBody>
                <a:bodyPr wrap="square" lIns="0" tIns="0" rIns="0" bIns="0">
                  <a:spAutoFit/>
                </a:bodyPr>
                <a:lstStyle/>
                <a:p>
                  <a:pPr marL="165100" indent="-165100" algn="ctr">
                    <a:spcBef>
                      <a:spcPts val="600"/>
                    </a:spcBef>
                  </a:pPr>
                  <a:r>
                    <a:rPr lang="ja-JP" altLang="en-US" sz="800" b="1" dirty="0">
                      <a:latin typeface="Meiryo UI" panose="020B0604030504040204" pitchFamily="50" charset="-128"/>
                      <a:ea typeface="Meiryo UI" panose="020B0604030504040204" pitchFamily="50" charset="-128"/>
                    </a:rPr>
                    <a:t>和室</a:t>
                  </a:r>
                  <a:endParaRPr lang="en-US" altLang="ja-JP" sz="80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20007BD-1BD5-42BB-B769-4A5785A4E0E7}"/>
                    </a:ext>
                  </a:extLst>
                </p:cNvPr>
                <p:cNvSpPr txBox="1"/>
                <p:nvPr/>
              </p:nvSpPr>
              <p:spPr>
                <a:xfrm>
                  <a:off x="9170789" y="4387688"/>
                  <a:ext cx="299015" cy="116189"/>
                </a:xfrm>
                <a:prstGeom prst="rect">
                  <a:avLst/>
                </a:prstGeom>
                <a:noFill/>
                <a:ln w="15875">
                  <a:solidFill>
                    <a:srgbClr val="FF0000"/>
                  </a:solidFill>
                </a:ln>
              </p:spPr>
              <p:txBody>
                <a:bodyPr wrap="square" lIns="0" tIns="0" rIns="0" bIns="0">
                  <a:spAutoFit/>
                </a:bodyPr>
                <a:lstStyle/>
                <a:p>
                  <a:pPr marL="165100" indent="-165100" algn="ctr">
                    <a:spcBef>
                      <a:spcPts val="600"/>
                    </a:spcBef>
                  </a:pPr>
                  <a:r>
                    <a:rPr lang="ja-JP" altLang="en-US" sz="800" b="1" dirty="0">
                      <a:latin typeface="Meiryo UI" panose="020B0604030504040204" pitchFamily="50" charset="-128"/>
                      <a:ea typeface="Meiryo UI" panose="020B0604030504040204" pitchFamily="50" charset="-128"/>
                    </a:rPr>
                    <a:t>洋室</a:t>
                  </a:r>
                  <a:endParaRPr lang="en-US" altLang="ja-JP" sz="800" b="1" dirty="0">
                    <a:latin typeface="Meiryo UI" panose="020B0604030504040204" pitchFamily="50" charset="-128"/>
                    <a:ea typeface="Meiryo UI" panose="020B0604030504040204" pitchFamily="50" charset="-128"/>
                  </a:endParaRPr>
                </a:p>
              </p:txBody>
            </p:sp>
          </p:grpSp>
        </p:grpSp>
        <p:sp>
          <p:nvSpPr>
            <p:cNvPr id="20" name="テキスト ボックス 19">
              <a:extLst>
                <a:ext uri="{FF2B5EF4-FFF2-40B4-BE49-F238E27FC236}">
                  <a16:creationId xmlns:a16="http://schemas.microsoft.com/office/drawing/2014/main" id="{22EF112E-E99C-48F1-9AE2-88C7EAE57393}"/>
                </a:ext>
              </a:extLst>
            </p:cNvPr>
            <p:cNvSpPr txBox="1"/>
            <p:nvPr/>
          </p:nvSpPr>
          <p:spPr>
            <a:xfrm>
              <a:off x="7358879" y="3785807"/>
              <a:ext cx="1848140" cy="120970"/>
            </a:xfrm>
            <a:prstGeom prst="rect">
              <a:avLst/>
            </a:prstGeom>
            <a:noFill/>
          </p:spPr>
          <p:txBody>
            <a:bodyPr wrap="square" lIns="0" tIns="0" rIns="0" bIns="0" rtlCol="0">
              <a:spAutoFit/>
            </a:bodyPr>
            <a:lstStyle/>
            <a:p>
              <a:pPr lvl="0" algn="ctr"/>
              <a:r>
                <a:rPr lang="en-US" altLang="ja-JP" sz="1000" dirty="0">
                  <a:effectLst>
                    <a:glow rad="63500">
                      <a:schemeClr val="bg1"/>
                    </a:glow>
                  </a:effectLst>
                  <a:latin typeface="Meiryo UI" panose="020B0604030504040204" pitchFamily="50" charset="-128"/>
                  <a:ea typeface="Meiryo UI" panose="020B0604030504040204" pitchFamily="50" charset="-128"/>
                </a:rPr>
                <a:t>【</a:t>
              </a:r>
              <a:r>
                <a:rPr lang="ja-JP" altLang="en-US" sz="1000" dirty="0">
                  <a:effectLst>
                    <a:glow rad="63500">
                      <a:schemeClr val="bg1"/>
                    </a:glow>
                  </a:effectLst>
                  <a:latin typeface="Meiryo UI" panose="020B0604030504040204" pitchFamily="50" charset="-128"/>
                  <a:ea typeface="Meiryo UI" panose="020B0604030504040204" pitchFamily="50" charset="-128"/>
                </a:rPr>
                <a:t>住戸プランの見直し</a:t>
              </a:r>
              <a:r>
                <a:rPr lang="en-US" altLang="ja-JP" sz="1000" dirty="0">
                  <a:effectLst>
                    <a:glow rad="63500">
                      <a:schemeClr val="bg1"/>
                    </a:glow>
                  </a:effectLst>
                  <a:latin typeface="Meiryo UI" panose="020B0604030504040204" pitchFamily="50" charset="-128"/>
                  <a:ea typeface="Meiryo UI" panose="020B0604030504040204" pitchFamily="50" charset="-128"/>
                </a:rPr>
                <a:t>】</a:t>
              </a:r>
              <a:r>
                <a:rPr lang="ja-JP" altLang="en-US" sz="1000" dirty="0">
                  <a:effectLst>
                    <a:glow rad="63500">
                      <a:schemeClr val="bg1"/>
                    </a:glow>
                  </a:effectLst>
                  <a:latin typeface="Meiryo UI" panose="020B0604030504040204" pitchFamily="50" charset="-128"/>
                  <a:ea typeface="Meiryo UI" panose="020B0604030504040204" pitchFamily="50" charset="-128"/>
                </a:rPr>
                <a:t>３</a:t>
              </a:r>
              <a:r>
                <a:rPr lang="en-US" altLang="ja-JP" sz="1000" dirty="0">
                  <a:effectLst>
                    <a:glow rad="63500">
                      <a:schemeClr val="bg1"/>
                    </a:glow>
                  </a:effectLst>
                  <a:latin typeface="Meiryo UI" panose="020B0604030504040204" pitchFamily="50" charset="-128"/>
                  <a:ea typeface="Meiryo UI" panose="020B0604030504040204" pitchFamily="50" charset="-128"/>
                </a:rPr>
                <a:t>DK</a:t>
              </a:r>
              <a:r>
                <a:rPr lang="ja-JP" altLang="en-US" sz="1000" dirty="0">
                  <a:effectLst>
                    <a:glow rad="63500">
                      <a:schemeClr val="bg1"/>
                    </a:glow>
                  </a:effectLst>
                  <a:latin typeface="Meiryo UI" panose="020B0604030504040204" pitchFamily="50" charset="-128"/>
                  <a:ea typeface="Meiryo UI" panose="020B0604030504040204" pitchFamily="50" charset="-128"/>
                </a:rPr>
                <a:t>プラン例</a:t>
              </a:r>
              <a:endParaRPr lang="ja-JP" altLang="en-US" sz="1400" dirty="0">
                <a:effectLst>
                  <a:glow rad="63500">
                    <a:schemeClr val="bg1"/>
                  </a:glow>
                </a:effectLst>
                <a:latin typeface="Meiryo UI" panose="020B0604030504040204" pitchFamily="50" charset="-128"/>
                <a:ea typeface="Meiryo UI" panose="020B0604030504040204" pitchFamily="50" charset="-128"/>
              </a:endParaRPr>
            </a:p>
          </p:txBody>
        </p:sp>
      </p:grpSp>
      <p:sp>
        <p:nvSpPr>
          <p:cNvPr id="22" name="正方形/長方形 21">
            <a:extLst>
              <a:ext uri="{FF2B5EF4-FFF2-40B4-BE49-F238E27FC236}">
                <a16:creationId xmlns:a16="http://schemas.microsoft.com/office/drawing/2014/main" id="{EEAFCFDD-7609-4539-AF40-708E338F9877}"/>
              </a:ext>
            </a:extLst>
          </p:cNvPr>
          <p:cNvSpPr/>
          <p:nvPr/>
        </p:nvSpPr>
        <p:spPr>
          <a:xfrm>
            <a:off x="287252" y="594898"/>
            <a:ext cx="11617495" cy="62112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266700" indent="-174625" algn="just">
              <a:lnSpc>
                <a:spcPts val="2200"/>
              </a:lnSpc>
              <a:spcBef>
                <a:spcPts val="1000"/>
              </a:spcBef>
            </a:pPr>
            <a:r>
              <a:rPr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　府営住宅のストックを活かして、子育て世帯向け住宅支援に向けた取組を推進。</a:t>
            </a:r>
            <a:endParaRPr lang="en-US" altLang="ja-JP" sz="20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1" name="Text Box 2">
            <a:extLst>
              <a:ext uri="{FF2B5EF4-FFF2-40B4-BE49-F238E27FC236}">
                <a16:creationId xmlns:a16="http://schemas.microsoft.com/office/drawing/2014/main" id="{EA8B39B8-E7B2-4756-B7E2-F7160EA74E64}"/>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4</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cxnSp>
        <p:nvCxnSpPr>
          <p:cNvPr id="8" name="直線矢印コネクタ 7">
            <a:extLst>
              <a:ext uri="{FF2B5EF4-FFF2-40B4-BE49-F238E27FC236}">
                <a16:creationId xmlns:a16="http://schemas.microsoft.com/office/drawing/2014/main" id="{40EE5702-20BA-422D-A723-1CBC0B17FD1A}"/>
              </a:ext>
            </a:extLst>
          </p:cNvPr>
          <p:cNvCxnSpPr>
            <a:cxnSpLocks/>
          </p:cNvCxnSpPr>
          <p:nvPr/>
        </p:nvCxnSpPr>
        <p:spPr>
          <a:xfrm flipH="1">
            <a:off x="11180722" y="3112822"/>
            <a:ext cx="4086" cy="1334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07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2301552"/>
            <a:ext cx="12192000" cy="1272992"/>
          </a:xfrm>
          <a:prstGeom prst="rect">
            <a:avLst/>
          </a:prstGeom>
          <a:solidFill>
            <a:srgbClr val="DEEBF7"/>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spcBef>
                <a:spcPts val="1200"/>
              </a:spcBef>
              <a:tabLst>
                <a:tab pos="0" algn="l"/>
                <a:tab pos="914400" algn="l"/>
                <a:tab pos="1828800" algn="l"/>
                <a:tab pos="2743200" algn="l"/>
                <a:tab pos="3657600" algn="l"/>
                <a:tab pos="4122738" algn="l"/>
                <a:tab pos="4572000" algn="l"/>
                <a:tab pos="5486400" algn="l"/>
                <a:tab pos="6400800" algn="l"/>
                <a:tab pos="7315200" algn="l"/>
                <a:tab pos="8229600" algn="l"/>
                <a:tab pos="9144000" algn="l"/>
                <a:tab pos="10058400" algn="l"/>
              </a:tabLst>
            </a:pPr>
            <a:r>
              <a:rPr lang="ja-JP" altLang="en-US" sz="24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広域自治体として重点的に取り組むべき施策について</a:t>
            </a:r>
          </a:p>
        </p:txBody>
      </p:sp>
    </p:spTree>
    <p:extLst>
      <p:ext uri="{BB962C8B-B14F-4D97-AF65-F5344CB8AC3E}">
        <p14:creationId xmlns:p14="http://schemas.microsoft.com/office/powerpoint/2010/main" val="363854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0395158-24BC-4F0B-BEF1-EF272AF33525}"/>
              </a:ext>
            </a:extLst>
          </p:cNvPr>
          <p:cNvSpPr txBox="1"/>
          <p:nvPr/>
        </p:nvSpPr>
        <p:spPr>
          <a:xfrm>
            <a:off x="7297194" y="4195714"/>
            <a:ext cx="4734983" cy="1530804"/>
          </a:xfrm>
          <a:prstGeom prst="rect">
            <a:avLst/>
          </a:prstGeom>
          <a:noFill/>
        </p:spPr>
        <p:txBody>
          <a:bodyPr wrap="square" rtlCol="0">
            <a:spAutoFit/>
          </a:bodyPr>
          <a:lstStyle/>
          <a:p>
            <a:pPr marL="123601" indent="-123601" defTabSz="326578">
              <a:lnSpc>
                <a:spcPts val="2000"/>
              </a:lnSpc>
            </a:pPr>
            <a:r>
              <a:rPr lang="ja-JP" altLang="en-US" b="1" u="sng" dirty="0">
                <a:solidFill>
                  <a:prstClr val="black"/>
                </a:solidFill>
                <a:latin typeface="UD デジタル 教科書体 NP-R" panose="02020400000000000000" pitchFamily="18" charset="-128"/>
                <a:ea typeface="UD デジタル 教科書体 NP-R" panose="02020400000000000000" pitchFamily="18" charset="-128"/>
              </a:rPr>
              <a:t>○ 市町村支援の強化</a:t>
            </a:r>
            <a:endParaRPr lang="en-US" altLang="ja-JP"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1800"/>
              </a:lnSpc>
            </a:pPr>
            <a:endParaRPr lang="en-US" altLang="ja-JP"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1800"/>
              </a:lnSpc>
            </a:pPr>
            <a:r>
              <a:rPr lang="ja-JP" altLang="en-US" b="1" u="sng" dirty="0">
                <a:solidFill>
                  <a:prstClr val="black"/>
                </a:solidFill>
                <a:latin typeface="UD デジタル 教科書体 NP-R" panose="02020400000000000000" pitchFamily="18" charset="-128"/>
                <a:ea typeface="UD デジタル 教科書体 NP-R" panose="02020400000000000000" pitchFamily="18" charset="-128"/>
              </a:rPr>
              <a:t>○ 民間連携の強化</a:t>
            </a:r>
            <a:endParaRPr lang="en-US" altLang="ja-JP"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1800"/>
              </a:lnSpc>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600" b="1" u="sng" dirty="0">
                <a:solidFill>
                  <a:prstClr val="black"/>
                </a:solidFill>
                <a:latin typeface="UD デジタル 教科書体 NP-R" panose="02020400000000000000" pitchFamily="18" charset="-128"/>
                <a:ea typeface="UD デジタル 教科書体 NP-R" panose="02020400000000000000" pitchFamily="18" charset="-128"/>
              </a:rPr>
              <a:t>（市場環境整備の推進）</a:t>
            </a:r>
            <a:endParaRPr lang="en-US" altLang="ja-JP" sz="1600"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1800"/>
              </a:lnSpc>
            </a:pPr>
            <a:endParaRPr lang="en-US" altLang="ja-JP"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2000"/>
              </a:lnSpc>
            </a:pPr>
            <a:r>
              <a:rPr lang="ja-JP" altLang="en-US" b="1" u="sng" dirty="0">
                <a:solidFill>
                  <a:prstClr val="black"/>
                </a:solidFill>
                <a:latin typeface="UD デジタル 教科書体 NP-R" panose="02020400000000000000" pitchFamily="18" charset="-128"/>
                <a:ea typeface="UD デジタル 教科書体 NP-R" panose="02020400000000000000" pitchFamily="18" charset="-128"/>
              </a:rPr>
              <a:t>○ 公的資産を活用した先導的取組の推進</a:t>
            </a:r>
          </a:p>
        </p:txBody>
      </p:sp>
      <p:sp>
        <p:nvSpPr>
          <p:cNvPr id="5" name="正方形/長方形 4">
            <a:extLst>
              <a:ext uri="{FF2B5EF4-FFF2-40B4-BE49-F238E27FC236}">
                <a16:creationId xmlns:a16="http://schemas.microsoft.com/office/drawing/2014/main" id="{16CCD02E-3140-4EDF-B91B-FEE9CA78DC2A}"/>
              </a:ext>
            </a:extLst>
          </p:cNvPr>
          <p:cNvSpPr/>
          <p:nvPr/>
        </p:nvSpPr>
        <p:spPr>
          <a:xfrm>
            <a:off x="490828" y="553746"/>
            <a:ext cx="11288180" cy="8843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spcBef>
                <a:spcPts val="600"/>
              </a:spcBef>
            </a:pPr>
            <a:r>
              <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rPr>
              <a:t>　論点　　広域自治体として重点的に取り組むべき施策を検討する上での重視する視点、</a:t>
            </a:r>
            <a:endParaRPr lang="en-US" altLang="ja-JP" sz="2000" b="1" dirty="0">
              <a:solidFill>
                <a:schemeClr val="tx1"/>
              </a:solidFill>
              <a:latin typeface="UD デジタル 教科書体 NP-B" panose="02020700000000000000" pitchFamily="18" charset="-128"/>
              <a:ea typeface="UD デジタル 教科書体 NP-B" panose="02020700000000000000" pitchFamily="18" charset="-128"/>
            </a:endParaRPr>
          </a:p>
          <a:p>
            <a:pPr marL="1527175" algn="just">
              <a:spcBef>
                <a:spcPts val="600"/>
              </a:spcBef>
            </a:pPr>
            <a:r>
              <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rPr>
              <a:t>具体的な取組について</a:t>
            </a:r>
            <a:endParaRPr lang="en-US" altLang="ja-JP" sz="2000" b="1" dirty="0">
              <a:solidFill>
                <a:schemeClr val="tx1"/>
              </a:solidFill>
              <a:latin typeface="UD デジタル 教科書体 NP-B" panose="02020700000000000000" pitchFamily="18" charset="-128"/>
              <a:ea typeface="UD デジタル 教科書体 NP-B" panose="02020700000000000000" pitchFamily="18" charset="-128"/>
            </a:endParaRPr>
          </a:p>
          <a:p>
            <a:pPr marL="1527175" algn="just">
              <a:spcBef>
                <a:spcPts val="6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7" name="正方形/長方形 6">
            <a:extLst>
              <a:ext uri="{FF2B5EF4-FFF2-40B4-BE49-F238E27FC236}">
                <a16:creationId xmlns:a16="http://schemas.microsoft.com/office/drawing/2014/main" id="{BDD1296F-C3DB-4D88-9F0D-105826688F91}"/>
              </a:ext>
            </a:extLst>
          </p:cNvPr>
          <p:cNvSpPr>
            <a:spLocks/>
          </p:cNvSpPr>
          <p:nvPr/>
        </p:nvSpPr>
        <p:spPr>
          <a:xfrm>
            <a:off x="388430" y="3169392"/>
            <a:ext cx="2600659" cy="540000"/>
          </a:xfrm>
          <a:prstGeom prst="rect">
            <a:avLst/>
          </a:prstGeom>
          <a:solidFill>
            <a:schemeClr val="accent1">
              <a:lumMod val="60000"/>
              <a:lumOff val="40000"/>
            </a:schemeClr>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eaLnBrk="1" fontAlgn="auto" latinLnBrk="0" hangingPunct="1">
              <a:lnSpc>
                <a:spcPct val="100000"/>
              </a:lnSpc>
              <a:spcBef>
                <a:spcPts val="0"/>
              </a:spcBef>
              <a:spcAft>
                <a:spcPts val="0"/>
              </a:spcAft>
              <a:buClrTx/>
              <a:buSzTx/>
              <a:buFontTx/>
              <a:buNone/>
              <a:tabLst/>
              <a:defRPr/>
            </a:pPr>
            <a:r>
              <a:rPr lang="ja-JP" altLang="en-US" sz="2000" b="1"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各主体の役割</a:t>
            </a:r>
          </a:p>
        </p:txBody>
      </p:sp>
      <p:sp>
        <p:nvSpPr>
          <p:cNvPr id="2" name="二等辺三角形 1">
            <a:extLst>
              <a:ext uri="{FF2B5EF4-FFF2-40B4-BE49-F238E27FC236}">
                <a16:creationId xmlns:a16="http://schemas.microsoft.com/office/drawing/2014/main" id="{8F4C0A9C-B902-4758-9753-2A3AA88189B0}"/>
              </a:ext>
            </a:extLst>
          </p:cNvPr>
          <p:cNvSpPr/>
          <p:nvPr/>
        </p:nvSpPr>
        <p:spPr>
          <a:xfrm rot="5400000">
            <a:off x="5940825" y="4965324"/>
            <a:ext cx="1426128" cy="26421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C3A83E8-CEEF-4193-9B60-53F00067A710}"/>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a:t>
            </a:r>
            <a:r>
              <a:rPr kumimoji="1" lang="ja-JP" altLang="en-US"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広域自治体として重点的に取り組むべき施策</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について</a:t>
            </a:r>
          </a:p>
        </p:txBody>
      </p:sp>
      <p:grpSp>
        <p:nvGrpSpPr>
          <p:cNvPr id="13" name="グループ化 12">
            <a:extLst>
              <a:ext uri="{FF2B5EF4-FFF2-40B4-BE49-F238E27FC236}">
                <a16:creationId xmlns:a16="http://schemas.microsoft.com/office/drawing/2014/main" id="{BFEB4A27-4EF5-4398-A33E-01818BB314BD}"/>
              </a:ext>
            </a:extLst>
          </p:cNvPr>
          <p:cNvGrpSpPr/>
          <p:nvPr/>
        </p:nvGrpSpPr>
        <p:grpSpPr>
          <a:xfrm>
            <a:off x="322701" y="1294262"/>
            <a:ext cx="11198280" cy="1910205"/>
            <a:chOff x="349480" y="1148577"/>
            <a:chExt cx="11198280" cy="1712917"/>
          </a:xfrm>
        </p:grpSpPr>
        <p:sp>
          <p:nvSpPr>
            <p:cNvPr id="14" name="矢印: 五方向 13">
              <a:extLst>
                <a:ext uri="{FF2B5EF4-FFF2-40B4-BE49-F238E27FC236}">
                  <a16:creationId xmlns:a16="http://schemas.microsoft.com/office/drawing/2014/main" id="{125BFBB5-82DE-468A-81A1-DD22B590B5E1}"/>
                </a:ext>
              </a:extLst>
            </p:cNvPr>
            <p:cNvSpPr/>
            <p:nvPr/>
          </p:nvSpPr>
          <p:spPr>
            <a:xfrm rot="5400000">
              <a:off x="5122674" y="-3563592"/>
              <a:ext cx="1651892" cy="11198280"/>
            </a:xfrm>
            <a:prstGeom prst="homePlate">
              <a:avLst>
                <a:gd name="adj" fmla="val 127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912AD3E-74D7-47F4-BD4B-66B08BEE693B}"/>
                </a:ext>
              </a:extLst>
            </p:cNvPr>
            <p:cNvSpPr/>
            <p:nvPr/>
          </p:nvSpPr>
          <p:spPr>
            <a:xfrm>
              <a:off x="576196" y="1435321"/>
              <a:ext cx="10744847" cy="12123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住宅・建築政策に関わる各主体がそれぞれの求められる役割に基づき、連携し施策に取り組むことが重要</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indent="1588" algn="just">
                <a:spcBef>
                  <a:spcPts val="10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住宅・建築政策を取り巻く状況として住民に直結する基礎自治体である市町村が重要となるが、人員不足などの課題がある。また、ストックの</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9</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割を占める民間住宅市場では、空き家や老朽マンション等の課題に加え、近年は住宅取得価格が高騰</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 name="正方形/長方形 15">
              <a:extLst>
                <a:ext uri="{FF2B5EF4-FFF2-40B4-BE49-F238E27FC236}">
                  <a16:creationId xmlns:a16="http://schemas.microsoft.com/office/drawing/2014/main" id="{6A5651FE-DB62-41B5-A1FB-8709B3869A0B}"/>
                </a:ext>
              </a:extLst>
            </p:cNvPr>
            <p:cNvSpPr/>
            <p:nvPr/>
          </p:nvSpPr>
          <p:spPr>
            <a:xfrm>
              <a:off x="415210" y="1148577"/>
              <a:ext cx="1951598" cy="4315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1700" b="1" dirty="0">
                  <a:solidFill>
                    <a:schemeClr val="tx1"/>
                  </a:solidFill>
                  <a:latin typeface="UD デジタル 教科書体 NK-B" panose="02020700000000000000" pitchFamily="18" charset="-128"/>
                  <a:ea typeface="UD デジタル 教科書体 NK-B" panose="02020700000000000000" pitchFamily="18" charset="-128"/>
                </a:rPr>
                <a:t>　＜考え方＞</a:t>
              </a:r>
            </a:p>
          </p:txBody>
        </p:sp>
      </p:grpSp>
      <p:sp>
        <p:nvSpPr>
          <p:cNvPr id="10" name="正方形/長方形 9">
            <a:extLst>
              <a:ext uri="{FF2B5EF4-FFF2-40B4-BE49-F238E27FC236}">
                <a16:creationId xmlns:a16="http://schemas.microsoft.com/office/drawing/2014/main" id="{36633E2D-6AF8-4DA1-B766-BB360E6E6378}"/>
              </a:ext>
            </a:extLst>
          </p:cNvPr>
          <p:cNvSpPr>
            <a:spLocks/>
          </p:cNvSpPr>
          <p:nvPr/>
        </p:nvSpPr>
        <p:spPr>
          <a:xfrm>
            <a:off x="7064027" y="3188541"/>
            <a:ext cx="2600659" cy="540000"/>
          </a:xfrm>
          <a:prstGeom prst="rect">
            <a:avLst/>
          </a:prstGeom>
          <a:solidFill>
            <a:schemeClr val="accent1"/>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eaLnBrk="1" fontAlgn="auto" latinLnBrk="0" hangingPunct="1">
              <a:lnSpc>
                <a:spcPct val="100000"/>
              </a:lnSpc>
              <a:spcBef>
                <a:spcPts val="0"/>
              </a:spcBef>
              <a:spcAft>
                <a:spcPts val="0"/>
              </a:spcAft>
              <a:buClrTx/>
              <a:buSzTx/>
              <a:buFontTx/>
              <a:buNone/>
              <a:tabLst/>
              <a:defRPr/>
            </a:pPr>
            <a:r>
              <a:rPr lang="ja-JP" altLang="en-US" sz="2000" b="1"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重視する視点</a:t>
            </a:r>
          </a:p>
        </p:txBody>
      </p:sp>
      <p:graphicFrame>
        <p:nvGraphicFramePr>
          <p:cNvPr id="17" name="表 2">
            <a:extLst>
              <a:ext uri="{FF2B5EF4-FFF2-40B4-BE49-F238E27FC236}">
                <a16:creationId xmlns:a16="http://schemas.microsoft.com/office/drawing/2014/main" id="{8A9562C3-C645-41ED-B9EE-DC35627EE0DB}"/>
              </a:ext>
            </a:extLst>
          </p:cNvPr>
          <p:cNvGraphicFramePr>
            <a:graphicFrameLocks noGrp="1"/>
          </p:cNvGraphicFramePr>
          <p:nvPr/>
        </p:nvGraphicFramePr>
        <p:xfrm>
          <a:off x="322700" y="3751998"/>
          <a:ext cx="6053162" cy="3028451"/>
        </p:xfrm>
        <a:graphic>
          <a:graphicData uri="http://schemas.openxmlformats.org/drawingml/2006/table">
            <a:tbl>
              <a:tblPr firstRow="1" bandRow="1">
                <a:tableStyleId>{0505E3EF-67EA-436B-97B2-0124C06EBD24}</a:tableStyleId>
              </a:tblPr>
              <a:tblGrid>
                <a:gridCol w="1419478">
                  <a:extLst>
                    <a:ext uri="{9D8B030D-6E8A-4147-A177-3AD203B41FA5}">
                      <a16:colId xmlns:a16="http://schemas.microsoft.com/office/drawing/2014/main" val="1468025177"/>
                    </a:ext>
                  </a:extLst>
                </a:gridCol>
                <a:gridCol w="4633684">
                  <a:extLst>
                    <a:ext uri="{9D8B030D-6E8A-4147-A177-3AD203B41FA5}">
                      <a16:colId xmlns:a16="http://schemas.microsoft.com/office/drawing/2014/main" val="543397539"/>
                    </a:ext>
                  </a:extLst>
                </a:gridCol>
              </a:tblGrid>
              <a:tr h="387852">
                <a:tc>
                  <a:txBody>
                    <a:bodyPr/>
                    <a:lstStyle/>
                    <a:p>
                      <a:r>
                        <a:rPr kumimoji="1" lang="ja-JP" altLang="en-US" sz="1200" dirty="0">
                          <a:latin typeface="UD デジタル 教科書体 N-B" panose="02020700000000000000" pitchFamily="17" charset="-128"/>
                          <a:ea typeface="UD デジタル 教科書体 N-B" panose="02020700000000000000" pitchFamily="17" charset="-128"/>
                        </a:rPr>
                        <a:t>府民</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住生活の主役</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自らの住生活の質を高めるなど自立・自律した行動</a:t>
                      </a:r>
                      <a:endParaRPr kumimoji="1" lang="en-US" altLang="ja-JP" sz="1200" dirty="0">
                        <a:latin typeface="UD デジタル 教科書体 N-B" panose="02020700000000000000" pitchFamily="17" charset="-128"/>
                        <a:ea typeface="UD デジタル 教科書体 N-B" panose="02020700000000000000" pitchFamily="17" charset="-128"/>
                      </a:endParaRPr>
                    </a:p>
                  </a:txBody>
                  <a:tcPr>
                    <a:noFill/>
                  </a:tcPr>
                </a:tc>
                <a:extLst>
                  <a:ext uri="{0D108BD9-81ED-4DB2-BD59-A6C34878D82A}">
                    <a16:rowId xmlns:a16="http://schemas.microsoft.com/office/drawing/2014/main" val="3411783557"/>
                  </a:ext>
                </a:extLst>
              </a:tr>
              <a:tr h="387852">
                <a:tc>
                  <a:txBody>
                    <a:bodyPr/>
                    <a:lstStyle/>
                    <a:p>
                      <a:r>
                        <a:rPr kumimoji="1" lang="ja-JP" altLang="en-US" sz="1200" dirty="0">
                          <a:latin typeface="UD デジタル 教科書体 N-B" panose="02020700000000000000" pitchFamily="17" charset="-128"/>
                          <a:ea typeface="UD デジタル 教科書体 N-B" panose="02020700000000000000" pitchFamily="17" charset="-128"/>
                        </a:rPr>
                        <a:t>民間事業者</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市場において主要な役割</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府民ニーズに合わせた良質なサービスや居住環境の形成に貢献</a:t>
                      </a:r>
                    </a:p>
                  </a:txBody>
                  <a:tcPr>
                    <a:noFill/>
                  </a:tcPr>
                </a:tc>
                <a:extLst>
                  <a:ext uri="{0D108BD9-81ED-4DB2-BD59-A6C34878D82A}">
                    <a16:rowId xmlns:a16="http://schemas.microsoft.com/office/drawing/2014/main" val="4202046319"/>
                  </a:ext>
                </a:extLst>
              </a:tr>
              <a:tr h="387852">
                <a:tc>
                  <a:txBody>
                    <a:bodyPr/>
                    <a:lstStyle/>
                    <a:p>
                      <a:r>
                        <a:rPr kumimoji="1" lang="ja-JP" altLang="en-US" sz="1200" dirty="0">
                          <a:latin typeface="UD デジタル 教科書体 N-B" panose="02020700000000000000" pitchFamily="17" charset="-128"/>
                          <a:ea typeface="UD デジタル 教科書体 N-B" panose="02020700000000000000" pitchFamily="17" charset="-128"/>
                        </a:rPr>
                        <a:t>地域団体や</a:t>
                      </a:r>
                      <a:r>
                        <a:rPr kumimoji="1" lang="en-US" altLang="ja-JP" sz="1200" dirty="0">
                          <a:latin typeface="UD デジタル 教科書体 N-B" panose="02020700000000000000" pitchFamily="17" charset="-128"/>
                          <a:ea typeface="UD デジタル 教科書体 N-B" panose="02020700000000000000" pitchFamily="17" charset="-128"/>
                        </a:rPr>
                        <a:t>NPO</a:t>
                      </a:r>
                      <a:r>
                        <a:rPr kumimoji="1" lang="ja-JP" altLang="en-US" sz="1200" dirty="0">
                          <a:latin typeface="UD デジタル 教科書体 N-B" panose="02020700000000000000" pitchFamily="17" charset="-128"/>
                          <a:ea typeface="UD デジタル 教科書体 N-B" panose="02020700000000000000" pitchFamily="17" charset="-128"/>
                        </a:rPr>
                        <a:t>等</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地域コミュニティの担い手として地域に根ざした活動や行政と府民との協働や共創を進める役割</a:t>
                      </a:r>
                    </a:p>
                  </a:txBody>
                  <a:tcPr>
                    <a:noFill/>
                  </a:tcPr>
                </a:tc>
                <a:extLst>
                  <a:ext uri="{0D108BD9-81ED-4DB2-BD59-A6C34878D82A}">
                    <a16:rowId xmlns:a16="http://schemas.microsoft.com/office/drawing/2014/main" val="644000883"/>
                  </a:ext>
                </a:extLst>
              </a:tr>
              <a:tr h="294152">
                <a:tc>
                  <a:txBody>
                    <a:bodyPr/>
                    <a:lstStyle/>
                    <a:p>
                      <a:r>
                        <a:rPr kumimoji="1" lang="ja-JP" altLang="en-US" sz="1200" dirty="0">
                          <a:latin typeface="UD デジタル 教科書体 N-B" panose="02020700000000000000" pitchFamily="17" charset="-128"/>
                          <a:ea typeface="UD デジタル 教科書体 N-B" panose="02020700000000000000" pitchFamily="17" charset="-128"/>
                        </a:rPr>
                        <a:t>国</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住生活などを巡る国全体の課題認識と施策の方向性の提示</a:t>
                      </a:r>
                    </a:p>
                  </a:txBody>
                  <a:tcPr>
                    <a:noFill/>
                  </a:tcPr>
                </a:tc>
                <a:extLst>
                  <a:ext uri="{0D108BD9-81ED-4DB2-BD59-A6C34878D82A}">
                    <a16:rowId xmlns:a16="http://schemas.microsoft.com/office/drawing/2014/main" val="100399491"/>
                  </a:ext>
                </a:extLst>
              </a:tr>
              <a:tr h="682004">
                <a:tc>
                  <a:txBody>
                    <a:bodyPr/>
                    <a:lstStyle/>
                    <a:p>
                      <a:r>
                        <a:rPr kumimoji="1" lang="ja-JP" altLang="en-US" sz="1200" dirty="0">
                          <a:latin typeface="UD デジタル 教科書体 N-B" panose="02020700000000000000" pitchFamily="17" charset="-128"/>
                          <a:ea typeface="UD デジタル 教科書体 N-B" panose="02020700000000000000" pitchFamily="17" charset="-128"/>
                        </a:rPr>
                        <a:t>大阪府</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広域的なまちづくりの主体として、目標提示や各主体や各政策との連携する場の提供、指導・助言</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市場機能が適切に発揮されるように市場環境の整備の実施</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府営住宅等のストック活用</a:t>
                      </a:r>
                    </a:p>
                  </a:txBody>
                  <a:tcPr>
                    <a:noFill/>
                  </a:tcPr>
                </a:tc>
                <a:extLst>
                  <a:ext uri="{0D108BD9-81ED-4DB2-BD59-A6C34878D82A}">
                    <a16:rowId xmlns:a16="http://schemas.microsoft.com/office/drawing/2014/main" val="2592455835"/>
                  </a:ext>
                </a:extLst>
              </a:tr>
              <a:tr h="387852">
                <a:tc>
                  <a:txBody>
                    <a:bodyPr/>
                    <a:lstStyle/>
                    <a:p>
                      <a:r>
                        <a:rPr kumimoji="1" lang="ja-JP" altLang="en-US" sz="1200" dirty="0">
                          <a:latin typeface="UD デジタル 教科書体 N-B" panose="02020700000000000000" pitchFamily="17" charset="-128"/>
                          <a:ea typeface="UD デジタル 教科書体 N-B" panose="02020700000000000000" pitchFamily="17" charset="-128"/>
                        </a:rPr>
                        <a:t>市町村</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地域のまちづくりの主体</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住民に直結する基礎自治体</a:t>
                      </a:r>
                    </a:p>
                  </a:txBody>
                  <a:tcPr>
                    <a:noFill/>
                  </a:tcPr>
                </a:tc>
                <a:extLst>
                  <a:ext uri="{0D108BD9-81ED-4DB2-BD59-A6C34878D82A}">
                    <a16:rowId xmlns:a16="http://schemas.microsoft.com/office/drawing/2014/main" val="3439059590"/>
                  </a:ext>
                </a:extLst>
              </a:tr>
              <a:tr h="420039">
                <a:tc>
                  <a:txBody>
                    <a:bodyPr/>
                    <a:lstStyle/>
                    <a:p>
                      <a:r>
                        <a:rPr kumimoji="1" lang="ja-JP" altLang="en-US" sz="1200" dirty="0">
                          <a:latin typeface="UD デジタル 教科書体 N-B" panose="02020700000000000000" pitchFamily="17" charset="-128"/>
                          <a:ea typeface="UD デジタル 教科書体 N-B" panose="02020700000000000000" pitchFamily="17" charset="-128"/>
                        </a:rPr>
                        <a:t>公的団体</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自らの保有するストックを活用した先導的な取組</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各団体と連携するなど、自治体や民間団体を補完する事業の展開</a:t>
                      </a:r>
                    </a:p>
                  </a:txBody>
                  <a:tcPr>
                    <a:noFill/>
                  </a:tcPr>
                </a:tc>
                <a:extLst>
                  <a:ext uri="{0D108BD9-81ED-4DB2-BD59-A6C34878D82A}">
                    <a16:rowId xmlns:a16="http://schemas.microsoft.com/office/drawing/2014/main" val="3389853764"/>
                  </a:ext>
                </a:extLst>
              </a:tr>
            </a:tbl>
          </a:graphicData>
        </a:graphic>
      </p:graphicFrame>
      <p:sp>
        <p:nvSpPr>
          <p:cNvPr id="18" name="Text Box 2">
            <a:extLst>
              <a:ext uri="{FF2B5EF4-FFF2-40B4-BE49-F238E27FC236}">
                <a16:creationId xmlns:a16="http://schemas.microsoft.com/office/drawing/2014/main" id="{C7DAB44C-DA88-4EA6-A6A1-22E5F7A0D997}"/>
              </a:ext>
            </a:extLst>
          </p:cNvPr>
          <p:cNvSpPr txBox="1">
            <a:spLocks noChangeArrowheads="1"/>
          </p:cNvSpPr>
          <p:nvPr/>
        </p:nvSpPr>
        <p:spPr bwMode="auto">
          <a:xfrm>
            <a:off x="9984635" y="6492213"/>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6</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520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ED72C-2247-2AB4-B0DA-8866995208AC}"/>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C8AF273D-6FD5-44D0-A4BD-E4180B6D7A2D}"/>
              </a:ext>
            </a:extLst>
          </p:cNvPr>
          <p:cNvPicPr>
            <a:picLocks noChangeAspect="1"/>
          </p:cNvPicPr>
          <p:nvPr/>
        </p:nvPicPr>
        <p:blipFill>
          <a:blip r:embed="rId2"/>
          <a:stretch>
            <a:fillRect/>
          </a:stretch>
        </p:blipFill>
        <p:spPr>
          <a:xfrm>
            <a:off x="232122" y="2504955"/>
            <a:ext cx="5529551" cy="3859102"/>
          </a:xfrm>
          <a:prstGeom prst="rect">
            <a:avLst/>
          </a:prstGeom>
        </p:spPr>
      </p:pic>
      <p:sp>
        <p:nvSpPr>
          <p:cNvPr id="12" name="正方形/長方形 11">
            <a:extLst>
              <a:ext uri="{FF2B5EF4-FFF2-40B4-BE49-F238E27FC236}">
                <a16:creationId xmlns:a16="http://schemas.microsoft.com/office/drawing/2014/main" id="{7C1C22E4-91ED-07FD-C168-D33DCC2EFB2C}"/>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人口・世帯　将来推計</a:t>
            </a:r>
            <a:endParaRPr kumimoji="1" lang="ja-JP" altLang="en-US"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sp>
        <p:nvSpPr>
          <p:cNvPr id="10" name="正方形/長方形 9">
            <a:extLst>
              <a:ext uri="{FF2B5EF4-FFF2-40B4-BE49-F238E27FC236}">
                <a16:creationId xmlns:a16="http://schemas.microsoft.com/office/drawing/2014/main" id="{6F5E6619-96D5-46F2-9F89-F42406B7E5CE}"/>
              </a:ext>
            </a:extLst>
          </p:cNvPr>
          <p:cNvSpPr/>
          <p:nvPr/>
        </p:nvSpPr>
        <p:spPr>
          <a:xfrm>
            <a:off x="366618" y="722413"/>
            <a:ext cx="11745171" cy="13742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人口は既に減少に転じ少子高齢化が進展しており、出生率の低下とともに、高齢化率は上昇している</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今後</a:t>
            </a:r>
            <a:r>
              <a:rPr lang="en-US" altLang="ja-JP" sz="20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2000" dirty="0">
                <a:solidFill>
                  <a:schemeClr val="tx1"/>
                </a:solidFill>
                <a:latin typeface="UD デジタル 教科書体 NK-R" panose="02020400000000000000" pitchFamily="18" charset="-128"/>
                <a:ea typeface="UD デジタル 教科書体 NK-R" panose="02020400000000000000" pitchFamily="18" charset="-128"/>
              </a:rPr>
              <a:t>20</a:t>
            </a: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年で団塊の世代からの相続が多数発生することが予測される</a:t>
            </a:r>
          </a:p>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世帯数は今後減少に転じると推計され、子育て世帯は減少する一方、単身世帯は増加し、</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marL="449263"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世帯が小規模化している　</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1">
            <a:extLst>
              <a:ext uri="{FF2B5EF4-FFF2-40B4-BE49-F238E27FC236}">
                <a16:creationId xmlns:a16="http://schemas.microsoft.com/office/drawing/2014/main" id="{FD2CC1BE-83A3-421D-B0B7-D69B1D7E0E7E}"/>
              </a:ext>
            </a:extLst>
          </p:cNvPr>
          <p:cNvSpPr txBox="1"/>
          <p:nvPr/>
        </p:nvSpPr>
        <p:spPr>
          <a:xfrm>
            <a:off x="1193390" y="6336032"/>
            <a:ext cx="4438314" cy="2399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「地域別将来推計」（国立社会保障・人口問題研究所）より大阪府作成</a:t>
            </a:r>
          </a:p>
        </p:txBody>
      </p:sp>
      <p:sp>
        <p:nvSpPr>
          <p:cNvPr id="7" name="テキスト ボックス 6">
            <a:extLst>
              <a:ext uri="{FF2B5EF4-FFF2-40B4-BE49-F238E27FC236}">
                <a16:creationId xmlns:a16="http://schemas.microsoft.com/office/drawing/2014/main" id="{90E7AAEB-9575-451B-9ED7-C4AA29823D2F}"/>
              </a:ext>
            </a:extLst>
          </p:cNvPr>
          <p:cNvSpPr txBox="1"/>
          <p:nvPr/>
        </p:nvSpPr>
        <p:spPr>
          <a:xfrm>
            <a:off x="373403" y="2623425"/>
            <a:ext cx="783313" cy="253916"/>
          </a:xfrm>
          <a:prstGeom prst="rect">
            <a:avLst/>
          </a:prstGeom>
          <a:noFill/>
        </p:spPr>
        <p:txBody>
          <a:bodyPr wrap="square" rtlCol="0">
            <a:spAutoFit/>
          </a:bodyPr>
          <a:lstStyle/>
          <a:p>
            <a:pPr algn="ctr"/>
            <a:r>
              <a:rPr lang="ja-JP" altLang="en-US" sz="1050" dirty="0"/>
              <a:t>（千人）</a:t>
            </a:r>
          </a:p>
        </p:txBody>
      </p:sp>
      <p:grpSp>
        <p:nvGrpSpPr>
          <p:cNvPr id="8" name="グループ化 7">
            <a:extLst>
              <a:ext uri="{FF2B5EF4-FFF2-40B4-BE49-F238E27FC236}">
                <a16:creationId xmlns:a16="http://schemas.microsoft.com/office/drawing/2014/main" id="{9F1E9F09-62C7-47D2-A93E-2A181B217D1E}"/>
              </a:ext>
            </a:extLst>
          </p:cNvPr>
          <p:cNvGrpSpPr/>
          <p:nvPr/>
        </p:nvGrpSpPr>
        <p:grpSpPr>
          <a:xfrm>
            <a:off x="2202318" y="2656228"/>
            <a:ext cx="2447752" cy="392173"/>
            <a:chOff x="3369050" y="3967565"/>
            <a:chExt cx="2956969" cy="591795"/>
          </a:xfrm>
        </p:grpSpPr>
        <p:sp>
          <p:nvSpPr>
            <p:cNvPr id="9" name="直線コネクタ 2">
              <a:extLst>
                <a:ext uri="{FF2B5EF4-FFF2-40B4-BE49-F238E27FC236}">
                  <a16:creationId xmlns:a16="http://schemas.microsoft.com/office/drawing/2014/main" id="{A0FD0A38-8A75-4F96-A7BA-6B13750BFC36}"/>
                </a:ext>
              </a:extLst>
            </p:cNvPr>
            <p:cNvSpPr>
              <a:spLocks noChangeShapeType="1"/>
            </p:cNvSpPr>
            <p:nvPr/>
          </p:nvSpPr>
          <p:spPr bwMode="auto">
            <a:xfrm flipH="1">
              <a:off x="4835918" y="4083040"/>
              <a:ext cx="0" cy="47632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mj-ea"/>
                <a:ea typeface="+mj-ea"/>
              </a:endParaRPr>
            </a:p>
          </p:txBody>
        </p:sp>
        <p:sp>
          <p:nvSpPr>
            <p:cNvPr id="11" name="直線コネクタ 4">
              <a:extLst>
                <a:ext uri="{FF2B5EF4-FFF2-40B4-BE49-F238E27FC236}">
                  <a16:creationId xmlns:a16="http://schemas.microsoft.com/office/drawing/2014/main" id="{314A56B1-9585-40E7-8B6A-DE20991F9B0F}"/>
                </a:ext>
              </a:extLst>
            </p:cNvPr>
            <p:cNvSpPr>
              <a:spLocks noChangeShapeType="1"/>
            </p:cNvSpPr>
            <p:nvPr/>
          </p:nvSpPr>
          <p:spPr bwMode="auto">
            <a:xfrm>
              <a:off x="4145353" y="4075102"/>
              <a:ext cx="1358899"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mj-ea"/>
                <a:ea typeface="+mj-ea"/>
              </a:endParaRPr>
            </a:p>
          </p:txBody>
        </p:sp>
        <p:sp>
          <p:nvSpPr>
            <p:cNvPr id="13" name="テキスト ボックス 9">
              <a:extLst>
                <a:ext uri="{FF2B5EF4-FFF2-40B4-BE49-F238E27FC236}">
                  <a16:creationId xmlns:a16="http://schemas.microsoft.com/office/drawing/2014/main" id="{64447F8E-41AD-4230-8750-D68808D43E35}"/>
                </a:ext>
              </a:extLst>
            </p:cNvPr>
            <p:cNvSpPr txBox="1">
              <a:spLocks noChangeArrowheads="1"/>
            </p:cNvSpPr>
            <p:nvPr/>
          </p:nvSpPr>
          <p:spPr bwMode="auto">
            <a:xfrm>
              <a:off x="3369050" y="3967565"/>
              <a:ext cx="84692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000" dirty="0">
                  <a:solidFill>
                    <a:srgbClr val="000000"/>
                  </a:solidFill>
                  <a:latin typeface="+mj-ea"/>
                  <a:ea typeface="+mj-ea"/>
                  <a:cs typeface="Times New Roman" pitchFamily="18" charset="0"/>
                </a:rPr>
                <a:t>これまで</a:t>
              </a:r>
              <a:endParaRPr lang="ja-JP" altLang="ja-JP" sz="1000" dirty="0">
                <a:solidFill>
                  <a:prstClr val="black"/>
                </a:solidFill>
                <a:latin typeface="+mj-ea"/>
                <a:ea typeface="+mj-ea"/>
                <a:cs typeface="ＭＳ Ｐゴシック" pitchFamily="50" charset="-128"/>
              </a:endParaRPr>
            </a:p>
          </p:txBody>
        </p:sp>
        <p:sp>
          <p:nvSpPr>
            <p:cNvPr id="14" name="テキスト ボックス 10">
              <a:extLst>
                <a:ext uri="{FF2B5EF4-FFF2-40B4-BE49-F238E27FC236}">
                  <a16:creationId xmlns:a16="http://schemas.microsoft.com/office/drawing/2014/main" id="{4D876823-9660-4C44-8C6C-B2B9CE50853E}"/>
                </a:ext>
              </a:extLst>
            </p:cNvPr>
            <p:cNvSpPr txBox="1">
              <a:spLocks noChangeArrowheads="1"/>
            </p:cNvSpPr>
            <p:nvPr/>
          </p:nvSpPr>
          <p:spPr bwMode="auto">
            <a:xfrm>
              <a:off x="5479096" y="3967565"/>
              <a:ext cx="84692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000" dirty="0">
                  <a:solidFill>
                    <a:srgbClr val="000000"/>
                  </a:solidFill>
                  <a:latin typeface="+mj-ea"/>
                  <a:ea typeface="+mj-ea"/>
                  <a:cs typeface="Times New Roman" pitchFamily="18" charset="0"/>
                </a:rPr>
                <a:t>これから</a:t>
              </a:r>
              <a:endParaRPr lang="ja-JP" altLang="ja-JP" sz="2400" dirty="0">
                <a:solidFill>
                  <a:prstClr val="black"/>
                </a:solidFill>
                <a:latin typeface="+mj-ea"/>
                <a:ea typeface="+mj-ea"/>
                <a:cs typeface="ＭＳ Ｐゴシック" pitchFamily="50" charset="-128"/>
              </a:endParaRPr>
            </a:p>
          </p:txBody>
        </p:sp>
      </p:grpSp>
      <p:sp>
        <p:nvSpPr>
          <p:cNvPr id="16" name="テキスト ボックス 15">
            <a:extLst>
              <a:ext uri="{FF2B5EF4-FFF2-40B4-BE49-F238E27FC236}">
                <a16:creationId xmlns:a16="http://schemas.microsoft.com/office/drawing/2014/main" id="{20C4630D-E77A-4A85-B5A5-F8F06CE4A765}"/>
              </a:ext>
            </a:extLst>
          </p:cNvPr>
          <p:cNvSpPr txBox="1"/>
          <p:nvPr/>
        </p:nvSpPr>
        <p:spPr>
          <a:xfrm>
            <a:off x="6388810" y="6160488"/>
            <a:ext cx="5391490" cy="415498"/>
          </a:xfrm>
          <a:prstGeom prst="rect">
            <a:avLst/>
          </a:prstGeom>
          <a:noFill/>
        </p:spPr>
        <p:txBody>
          <a:bodyPr wrap="square" rtlCol="0">
            <a:spAutoFit/>
          </a:bodyPr>
          <a:lstStyle/>
          <a:p>
            <a:pPr marL="200025"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年以前：「国勢調査」（総務省統計局）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年以降：「地域別将来推計」（国立社会保障・人口問題研究所）を基に大阪府作成</a:t>
            </a:r>
          </a:p>
        </p:txBody>
      </p:sp>
      <p:sp>
        <p:nvSpPr>
          <p:cNvPr id="3" name="正方形/長方形 2">
            <a:extLst>
              <a:ext uri="{FF2B5EF4-FFF2-40B4-BE49-F238E27FC236}">
                <a16:creationId xmlns:a16="http://schemas.microsoft.com/office/drawing/2014/main" id="{A3341B8F-10F4-4018-A92F-75CFB0773254}"/>
              </a:ext>
            </a:extLst>
          </p:cNvPr>
          <p:cNvSpPr/>
          <p:nvPr/>
        </p:nvSpPr>
        <p:spPr>
          <a:xfrm>
            <a:off x="149630" y="2449172"/>
            <a:ext cx="5652000" cy="4138596"/>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17AE5530-A309-451D-89AC-A29B3611518F}"/>
              </a:ext>
            </a:extLst>
          </p:cNvPr>
          <p:cNvSpPr/>
          <p:nvPr/>
        </p:nvSpPr>
        <p:spPr>
          <a:xfrm>
            <a:off x="5909476" y="2449171"/>
            <a:ext cx="6120000" cy="4138596"/>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5117170-CFA8-46A1-BD58-61AB45337AF8}"/>
              </a:ext>
            </a:extLst>
          </p:cNvPr>
          <p:cNvSpPr txBox="1"/>
          <p:nvPr/>
        </p:nvSpPr>
        <p:spPr>
          <a:xfrm>
            <a:off x="232122" y="2264417"/>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大阪府の人口推移（将来推計）</a:t>
            </a:r>
          </a:p>
        </p:txBody>
      </p:sp>
      <p:sp>
        <p:nvSpPr>
          <p:cNvPr id="19" name="テキスト ボックス 18">
            <a:extLst>
              <a:ext uri="{FF2B5EF4-FFF2-40B4-BE49-F238E27FC236}">
                <a16:creationId xmlns:a16="http://schemas.microsoft.com/office/drawing/2014/main" id="{AD4914A8-D259-4B7D-9EEF-BDE9B32DDD20}"/>
              </a:ext>
            </a:extLst>
          </p:cNvPr>
          <p:cNvSpPr txBox="1"/>
          <p:nvPr/>
        </p:nvSpPr>
        <p:spPr>
          <a:xfrm>
            <a:off x="5936541" y="2225461"/>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大阪府の世帯推移（将来推計）</a:t>
            </a:r>
          </a:p>
        </p:txBody>
      </p:sp>
      <p:sp>
        <p:nvSpPr>
          <p:cNvPr id="20" name="Text Box 2">
            <a:extLst>
              <a:ext uri="{FF2B5EF4-FFF2-40B4-BE49-F238E27FC236}">
                <a16:creationId xmlns:a16="http://schemas.microsoft.com/office/drawing/2014/main" id="{E581AD0E-C444-4828-9049-90A2BDE67980}"/>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7</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21" name="図 20">
            <a:extLst>
              <a:ext uri="{FF2B5EF4-FFF2-40B4-BE49-F238E27FC236}">
                <a16:creationId xmlns:a16="http://schemas.microsoft.com/office/drawing/2014/main" id="{DF369161-D7E6-44FC-8F45-791750D7E6D1}"/>
              </a:ext>
            </a:extLst>
          </p:cNvPr>
          <p:cNvPicPr>
            <a:picLocks noChangeAspect="1"/>
          </p:cNvPicPr>
          <p:nvPr/>
        </p:nvPicPr>
        <p:blipFill>
          <a:blip r:embed="rId3"/>
          <a:stretch>
            <a:fillRect/>
          </a:stretch>
        </p:blipFill>
        <p:spPr>
          <a:xfrm>
            <a:off x="5884122" y="2278393"/>
            <a:ext cx="5956308" cy="4115157"/>
          </a:xfrm>
          <a:prstGeom prst="rect">
            <a:avLst/>
          </a:prstGeom>
        </p:spPr>
      </p:pic>
    </p:spTree>
    <p:extLst>
      <p:ext uri="{BB962C8B-B14F-4D97-AF65-F5344CB8AC3E}">
        <p14:creationId xmlns:p14="http://schemas.microsoft.com/office/powerpoint/2010/main" val="174677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31F2395D-354F-4C63-9004-A29C07C436F9}"/>
              </a:ext>
            </a:extLst>
          </p:cNvPr>
          <p:cNvSpPr txBox="1"/>
          <p:nvPr/>
        </p:nvSpPr>
        <p:spPr>
          <a:xfrm>
            <a:off x="288000" y="1080000"/>
            <a:ext cx="3899175" cy="811367"/>
          </a:xfrm>
          <a:prstGeom prst="rect">
            <a:avLst/>
          </a:prstGeom>
          <a:noFill/>
        </p:spPr>
        <p:txBody>
          <a:bodyPr wrap="square" tIns="72000" bIns="0">
            <a:spAutoFit/>
          </a:bodyPr>
          <a:lstStyle/>
          <a:p>
            <a:pPr marL="180975" indent="-180975" algn="just"/>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2050</a:t>
            </a:r>
            <a:r>
              <a:rPr lang="ja-JP" altLang="en-US" sz="1200" dirty="0">
                <a:latin typeface="メイリオ" panose="020B0604030504040204" pitchFamily="50" charset="-128"/>
                <a:ea typeface="メイリオ" panose="020B0604030504040204" pitchFamily="50" charset="-128"/>
              </a:rPr>
              <a:t>（令和</a:t>
            </a:r>
            <a:r>
              <a:rPr lang="en-US" altLang="ja-JP" sz="1200" dirty="0">
                <a:latin typeface="メイリオ" panose="020B0604030504040204" pitchFamily="50" charset="-128"/>
                <a:ea typeface="メイリオ" panose="020B0604030504040204" pitchFamily="50" charset="-128"/>
              </a:rPr>
              <a:t>32</a:t>
            </a:r>
            <a:r>
              <a:rPr lang="ja-JP" altLang="en-US" sz="1200" dirty="0">
                <a:latin typeface="メイリオ" panose="020B0604030504040204" pitchFamily="50" charset="-128"/>
                <a:ea typeface="メイリオ" panose="020B0604030504040204" pitchFamily="50" charset="-128"/>
              </a:rPr>
              <a:t>）年は、府全体での人口総数は減少</a:t>
            </a:r>
            <a:endParaRPr lang="en-US" altLang="ja-JP" sz="1200" dirty="0">
              <a:latin typeface="メイリオ" panose="020B0604030504040204" pitchFamily="50" charset="-128"/>
              <a:ea typeface="メイリオ" panose="020B0604030504040204" pitchFamily="50" charset="-128"/>
            </a:endParaRPr>
          </a:p>
          <a:p>
            <a:pPr marL="180975" indent="-180975" algn="just"/>
            <a:r>
              <a:rPr lang="ja-JP" altLang="en-US" sz="1200" dirty="0">
                <a:latin typeface="メイリオ" panose="020B0604030504040204" pitchFamily="50" charset="-128"/>
                <a:ea typeface="メイリオ" panose="020B0604030504040204" pitchFamily="50" charset="-128"/>
              </a:rPr>
              <a:t>・増減数では現状と比べ、大阪市の中心部は増える一方で、それ以外の地域ではおおむね減少傾向</a:t>
            </a:r>
            <a:endParaRPr lang="en-US" altLang="ja-JP" sz="1200" dirty="0">
              <a:latin typeface="メイリオ" panose="020B0604030504040204" pitchFamily="50" charset="-128"/>
              <a:ea typeface="メイリオ" panose="020B0604030504040204" pitchFamily="50" charset="-128"/>
            </a:endParaRPr>
          </a:p>
          <a:p>
            <a:pPr marL="180975" indent="-180975" algn="just"/>
            <a:endParaRPr lang="en-US" altLang="ja-JP" sz="1200" dirty="0">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07B5352B-4437-41F3-A737-2E5A86446D61}"/>
              </a:ext>
            </a:extLst>
          </p:cNvPr>
          <p:cNvGrpSpPr/>
          <p:nvPr/>
        </p:nvGrpSpPr>
        <p:grpSpPr>
          <a:xfrm>
            <a:off x="4330377" y="1057275"/>
            <a:ext cx="3676650" cy="5272088"/>
            <a:chOff x="4262438" y="1057275"/>
            <a:chExt cx="3676650" cy="5272088"/>
          </a:xfrm>
        </p:grpSpPr>
        <p:pic>
          <p:nvPicPr>
            <p:cNvPr id="2" name="図 1"/>
            <p:cNvPicPr>
              <a:picLocks noChangeAspect="1"/>
            </p:cNvPicPr>
            <p:nvPr/>
          </p:nvPicPr>
          <p:blipFill rotWithShape="1">
            <a:blip r:embed="rId3"/>
            <a:srcRect l="987" t="1047" r="798" b="602"/>
            <a:stretch/>
          </p:blipFill>
          <p:spPr>
            <a:xfrm>
              <a:off x="4262438" y="1057275"/>
              <a:ext cx="3675386" cy="5272088"/>
            </a:xfrm>
            <a:prstGeom prst="rect">
              <a:avLst/>
            </a:prstGeom>
          </p:spPr>
        </p:pic>
        <p:sp>
          <p:nvSpPr>
            <p:cNvPr id="36" name="テキスト ボックス 35">
              <a:extLst>
                <a:ext uri="{FF2B5EF4-FFF2-40B4-BE49-F238E27FC236}">
                  <a16:creationId xmlns:a16="http://schemas.microsoft.com/office/drawing/2014/main" id="{31F2395D-354F-4C63-9004-A29C07C436F9}"/>
                </a:ext>
              </a:extLst>
            </p:cNvPr>
            <p:cNvSpPr txBox="1"/>
            <p:nvPr/>
          </p:nvSpPr>
          <p:spPr>
            <a:xfrm>
              <a:off x="6571088" y="1057275"/>
              <a:ext cx="1368000" cy="252000"/>
            </a:xfrm>
            <a:prstGeom prst="rect">
              <a:avLst/>
            </a:prstGeom>
            <a:solidFill>
              <a:schemeClr val="bg1"/>
            </a:solidFill>
            <a:ln>
              <a:noFill/>
            </a:ln>
          </p:spPr>
          <p:txBody>
            <a:bodyPr wrap="square" lIns="36000" tIns="36000" rIns="36000" bIns="0" anchor="ctr">
              <a:spAutoFit/>
            </a:bodyPr>
            <a:lstStyle/>
            <a:p>
              <a:pPr algn="ctr"/>
              <a:r>
                <a:rPr lang="ja-JP" altLang="en-US" sz="1200" dirty="0">
                  <a:latin typeface="メイリオ" panose="020B0604030504040204" pitchFamily="50" charset="-128"/>
                  <a:ea typeface="メイリオ" panose="020B0604030504040204" pitchFamily="50" charset="-128"/>
                </a:rPr>
                <a:t>人口推計（</a:t>
              </a:r>
              <a:r>
                <a:rPr lang="en-US" altLang="ja-JP" sz="1200" dirty="0">
                  <a:latin typeface="メイリオ" panose="020B0604030504040204" pitchFamily="50" charset="-128"/>
                  <a:ea typeface="メイリオ" panose="020B0604030504040204" pitchFamily="50" charset="-128"/>
                </a:rPr>
                <a:t>R32</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p:txBody>
        </p:sp>
      </p:grpSp>
      <p:grpSp>
        <p:nvGrpSpPr>
          <p:cNvPr id="8" name="グループ化 7">
            <a:extLst>
              <a:ext uri="{FF2B5EF4-FFF2-40B4-BE49-F238E27FC236}">
                <a16:creationId xmlns:a16="http://schemas.microsoft.com/office/drawing/2014/main" id="{25C714F9-5EA8-49A1-B84F-07482E94CD2A}"/>
              </a:ext>
            </a:extLst>
          </p:cNvPr>
          <p:cNvGrpSpPr/>
          <p:nvPr/>
        </p:nvGrpSpPr>
        <p:grpSpPr>
          <a:xfrm>
            <a:off x="8378669" y="1050608"/>
            <a:ext cx="3676650" cy="5291138"/>
            <a:chOff x="8267700" y="1050608"/>
            <a:chExt cx="3676650" cy="5291138"/>
          </a:xfrm>
        </p:grpSpPr>
        <p:pic>
          <p:nvPicPr>
            <p:cNvPr id="3" name="図 2"/>
            <p:cNvPicPr>
              <a:picLocks noChangeAspect="1"/>
            </p:cNvPicPr>
            <p:nvPr/>
          </p:nvPicPr>
          <p:blipFill rotWithShape="1">
            <a:blip r:embed="rId4"/>
            <a:srcRect l="927" t="426" r="705" b="516"/>
            <a:stretch/>
          </p:blipFill>
          <p:spPr>
            <a:xfrm>
              <a:off x="8267700" y="1050608"/>
              <a:ext cx="3676650" cy="5291138"/>
            </a:xfrm>
            <a:prstGeom prst="rect">
              <a:avLst/>
            </a:prstGeom>
          </p:spPr>
        </p:pic>
        <p:sp>
          <p:nvSpPr>
            <p:cNvPr id="37" name="テキスト ボックス 36">
              <a:extLst>
                <a:ext uri="{FF2B5EF4-FFF2-40B4-BE49-F238E27FC236}">
                  <a16:creationId xmlns:a16="http://schemas.microsoft.com/office/drawing/2014/main" id="{31F2395D-354F-4C63-9004-A29C07C436F9}"/>
                </a:ext>
              </a:extLst>
            </p:cNvPr>
            <p:cNvSpPr txBox="1"/>
            <p:nvPr/>
          </p:nvSpPr>
          <p:spPr>
            <a:xfrm>
              <a:off x="10432350" y="1050608"/>
              <a:ext cx="1512000" cy="252000"/>
            </a:xfrm>
            <a:prstGeom prst="rect">
              <a:avLst/>
            </a:prstGeom>
            <a:solidFill>
              <a:schemeClr val="bg1"/>
            </a:solidFill>
            <a:ln>
              <a:noFill/>
            </a:ln>
          </p:spPr>
          <p:txBody>
            <a:bodyPr wrap="square" lIns="36000" tIns="36000" rIns="3600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ja-JP" altLang="en-US" sz="1200" dirty="0"/>
                <a:t>増減数（</a:t>
              </a:r>
              <a:r>
                <a:rPr lang="en-US" altLang="ja-JP" sz="1200" dirty="0"/>
                <a:t>H27-R32</a:t>
              </a:r>
              <a:r>
                <a:rPr lang="ja-JP" altLang="en-US" sz="1200" dirty="0"/>
                <a:t>）</a:t>
              </a:r>
              <a:endParaRPr lang="en-US" altLang="ja-JP" sz="1200" dirty="0"/>
            </a:p>
          </p:txBody>
        </p:sp>
      </p:grpSp>
      <p:sp>
        <p:nvSpPr>
          <p:cNvPr id="21" name="テキスト ボックス 20">
            <a:extLst>
              <a:ext uri="{FF2B5EF4-FFF2-40B4-BE49-F238E27FC236}">
                <a16:creationId xmlns:a16="http://schemas.microsoft.com/office/drawing/2014/main" id="{F29D3BE0-031E-4E72-925D-5A73C422C441}"/>
              </a:ext>
            </a:extLst>
          </p:cNvPr>
          <p:cNvSpPr txBox="1"/>
          <p:nvPr/>
        </p:nvSpPr>
        <p:spPr>
          <a:xfrm>
            <a:off x="154597" y="3112523"/>
            <a:ext cx="2863866" cy="288147"/>
          </a:xfrm>
          <a:prstGeom prst="rect">
            <a:avLst/>
          </a:prstGeom>
          <a:noFill/>
        </p:spPr>
        <p:txBody>
          <a:bodyPr wrap="square" tIns="72000" bIns="0">
            <a:spAutoFit/>
          </a:bodyPr>
          <a:lstStyle/>
          <a:p>
            <a:pPr algn="just"/>
            <a:r>
              <a:rPr lang="ja-JP" altLang="en-US" sz="1400" dirty="0">
                <a:latin typeface="メイリオ" panose="020B0604030504040204" pitchFamily="50" charset="-128"/>
                <a:ea typeface="メイリオ" panose="020B0604030504040204" pitchFamily="50" charset="-128"/>
              </a:rPr>
              <a:t>● 人口総数、増減数</a:t>
            </a:r>
            <a:endParaRPr lang="en-US" altLang="ja-JP" sz="14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D754E018-DE4A-4AB1-978E-44C877B88BBB}"/>
              </a:ext>
            </a:extLst>
          </p:cNvPr>
          <p:cNvSpPr txBox="1"/>
          <p:nvPr/>
        </p:nvSpPr>
        <p:spPr>
          <a:xfrm>
            <a:off x="1182335" y="6427177"/>
            <a:ext cx="10872984" cy="395869"/>
          </a:xfrm>
          <a:prstGeom prst="rect">
            <a:avLst/>
          </a:prstGeom>
          <a:noFill/>
        </p:spPr>
        <p:txBody>
          <a:bodyPr wrap="square" tIns="72000" bIns="0">
            <a:spAutoFit/>
          </a:bodyPr>
          <a:lstStyle/>
          <a:p>
            <a:pPr algn="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年国勢調査を基とした国土交通省国土政策局のメッシュデータ</a:t>
            </a:r>
          </a:p>
          <a:p>
            <a:pPr algn="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年国勢調査を基とした</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R32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年の数値は未公表）</a:t>
            </a:r>
          </a:p>
        </p:txBody>
      </p:sp>
      <p:sp>
        <p:nvSpPr>
          <p:cNvPr id="16" name="正方形/長方形 15">
            <a:extLst>
              <a:ext uri="{FF2B5EF4-FFF2-40B4-BE49-F238E27FC236}">
                <a16:creationId xmlns:a16="http://schemas.microsoft.com/office/drawing/2014/main" id="{24FFF5D0-68F0-4B57-9184-4E35E5DB0E38}"/>
              </a:ext>
            </a:extLst>
          </p:cNvPr>
          <p:cNvSpPr>
            <a:spLocks/>
          </p:cNvSpPr>
          <p:nvPr/>
        </p:nvSpPr>
        <p:spPr>
          <a:xfrm>
            <a:off x="-1200" y="-11363"/>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大阪府の人口推計による増減（地域別）</a:t>
            </a:r>
            <a:endParaRPr kumimoji="1" lang="ja-JP" altLang="en-US"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sp>
        <p:nvSpPr>
          <p:cNvPr id="17" name="テキスト ボックス 16">
            <a:extLst>
              <a:ext uri="{FF2B5EF4-FFF2-40B4-BE49-F238E27FC236}">
                <a16:creationId xmlns:a16="http://schemas.microsoft.com/office/drawing/2014/main" id="{4819CAF1-41B8-4205-ABFA-E12927A445C9}"/>
              </a:ext>
            </a:extLst>
          </p:cNvPr>
          <p:cNvSpPr txBox="1"/>
          <p:nvPr/>
        </p:nvSpPr>
        <p:spPr>
          <a:xfrm>
            <a:off x="10346813" y="118690"/>
            <a:ext cx="1792940" cy="257369"/>
          </a:xfrm>
          <a:prstGeom prst="rect">
            <a:avLst/>
          </a:prstGeom>
          <a:noFill/>
          <a:ln>
            <a:solidFill>
              <a:schemeClr val="tx1"/>
            </a:solidFill>
            <a:prstDash val="sysDash"/>
          </a:ln>
        </p:spPr>
        <p:txBody>
          <a:bodyPr wrap="square" tIns="72000" bIns="0">
            <a:spAutoFit/>
          </a:bodyPr>
          <a:lstStyle/>
          <a:p>
            <a:pPr algn="ct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再掲</a:t>
            </a:r>
            <a:endParaRPr lang="ja-JP" altLang="en-US" sz="1200" dirty="0">
              <a:latin typeface="メイリオ" panose="020B0604030504040204" pitchFamily="50" charset="-128"/>
              <a:ea typeface="メイリオ" panose="020B0604030504040204" pitchFamily="50" charset="-128"/>
            </a:endParaRPr>
          </a:p>
        </p:txBody>
      </p:sp>
      <p:sp>
        <p:nvSpPr>
          <p:cNvPr id="15" name="Text Box 2">
            <a:extLst>
              <a:ext uri="{FF2B5EF4-FFF2-40B4-BE49-F238E27FC236}">
                <a16:creationId xmlns:a16="http://schemas.microsoft.com/office/drawing/2014/main" id="{15E70F12-849F-444E-B527-41478177E890}"/>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8</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4" name="図 3">
            <a:extLst>
              <a:ext uri="{FF2B5EF4-FFF2-40B4-BE49-F238E27FC236}">
                <a16:creationId xmlns:a16="http://schemas.microsoft.com/office/drawing/2014/main" id="{E482C13C-58D8-4F3B-BE03-19BF731EC662}"/>
              </a:ext>
            </a:extLst>
          </p:cNvPr>
          <p:cNvPicPr>
            <a:picLocks noChangeAspect="1"/>
          </p:cNvPicPr>
          <p:nvPr/>
        </p:nvPicPr>
        <p:blipFill>
          <a:blip r:embed="rId5"/>
          <a:stretch>
            <a:fillRect/>
          </a:stretch>
        </p:blipFill>
        <p:spPr>
          <a:xfrm>
            <a:off x="391594" y="3400670"/>
            <a:ext cx="3218967" cy="2865368"/>
          </a:xfrm>
          <a:prstGeom prst="rect">
            <a:avLst/>
          </a:prstGeom>
        </p:spPr>
      </p:pic>
    </p:spTree>
    <p:extLst>
      <p:ext uri="{BB962C8B-B14F-4D97-AF65-F5344CB8AC3E}">
        <p14:creationId xmlns:p14="http://schemas.microsoft.com/office/powerpoint/2010/main" val="5639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BD6B432-473E-4587-954E-7BB67DA14325}"/>
              </a:ext>
            </a:extLst>
          </p:cNvPr>
          <p:cNvPicPr>
            <a:picLocks noChangeAspect="1"/>
          </p:cNvPicPr>
          <p:nvPr/>
        </p:nvPicPr>
        <p:blipFill>
          <a:blip r:embed="rId2"/>
          <a:stretch>
            <a:fillRect/>
          </a:stretch>
        </p:blipFill>
        <p:spPr>
          <a:xfrm>
            <a:off x="176529" y="1338502"/>
            <a:ext cx="6907367" cy="2810500"/>
          </a:xfrm>
          <a:prstGeom prst="rect">
            <a:avLst/>
          </a:prstGeom>
        </p:spPr>
      </p:pic>
      <p:grpSp>
        <p:nvGrpSpPr>
          <p:cNvPr id="3" name="グループ化 2">
            <a:extLst>
              <a:ext uri="{FF2B5EF4-FFF2-40B4-BE49-F238E27FC236}">
                <a16:creationId xmlns:a16="http://schemas.microsoft.com/office/drawing/2014/main" id="{40F15637-6376-4C30-8C85-D486ED4CCAB7}"/>
              </a:ext>
            </a:extLst>
          </p:cNvPr>
          <p:cNvGrpSpPr/>
          <p:nvPr/>
        </p:nvGrpSpPr>
        <p:grpSpPr>
          <a:xfrm>
            <a:off x="-6060" y="3792142"/>
            <a:ext cx="7011904" cy="2722835"/>
            <a:chOff x="-11635" y="3764131"/>
            <a:chExt cx="7011904" cy="2722835"/>
          </a:xfrm>
        </p:grpSpPr>
        <p:sp>
          <p:nvSpPr>
            <p:cNvPr id="2" name="テキスト ボックス 1"/>
            <p:cNvSpPr txBox="1"/>
            <p:nvPr/>
          </p:nvSpPr>
          <p:spPr>
            <a:xfrm>
              <a:off x="1644743" y="3993331"/>
              <a:ext cx="514185" cy="352854"/>
            </a:xfrm>
            <a:prstGeom prst="rect">
              <a:avLst/>
            </a:prstGeom>
            <a:noFill/>
            <a:ln>
              <a:solidFill>
                <a:schemeClr val="tx1"/>
              </a:solidFill>
            </a:ln>
          </p:spPr>
          <p:txBody>
            <a:bodyPr wrap="square" rtlCol="0">
              <a:spAutoFit/>
            </a:bodyPr>
            <a:lstStyle/>
            <a:p>
              <a:pPr algn="ctr">
                <a:lnSpc>
                  <a:spcPts val="1000"/>
                </a:lnSpc>
              </a:pPr>
              <a:r>
                <a:rPr lang="ja-JP" altLang="en-US" sz="1000" dirty="0"/>
                <a:t>夫婦のみ</a:t>
              </a:r>
            </a:p>
          </p:txBody>
        </p:sp>
        <p:sp>
          <p:nvSpPr>
            <p:cNvPr id="12" name="テキスト ボックス 11"/>
            <p:cNvSpPr txBox="1"/>
            <p:nvPr/>
          </p:nvSpPr>
          <p:spPr>
            <a:xfrm>
              <a:off x="2549237" y="3975738"/>
              <a:ext cx="724740" cy="352854"/>
            </a:xfrm>
            <a:prstGeom prst="rect">
              <a:avLst/>
            </a:prstGeom>
            <a:noFill/>
            <a:ln>
              <a:solidFill>
                <a:schemeClr val="tx1"/>
              </a:solidFill>
            </a:ln>
          </p:spPr>
          <p:txBody>
            <a:bodyPr wrap="square" rtlCol="0">
              <a:spAutoFit/>
            </a:bodyPr>
            <a:lstStyle/>
            <a:p>
              <a:pPr algn="ctr">
                <a:lnSpc>
                  <a:spcPts val="1000"/>
                </a:lnSpc>
              </a:pPr>
              <a:r>
                <a:rPr lang="ja-JP" altLang="en-US" sz="1000" dirty="0"/>
                <a:t>夫婦と</a:t>
              </a:r>
              <a:endParaRPr lang="en-US" altLang="ja-JP" sz="1000" dirty="0"/>
            </a:p>
            <a:p>
              <a:pPr algn="ctr">
                <a:lnSpc>
                  <a:spcPts val="1000"/>
                </a:lnSpc>
              </a:pPr>
              <a:r>
                <a:rPr lang="ja-JP" altLang="en-US" sz="1000" dirty="0"/>
                <a:t>子供</a:t>
              </a:r>
            </a:p>
          </p:txBody>
        </p:sp>
        <p:sp>
          <p:nvSpPr>
            <p:cNvPr id="13" name="テキスト ボックス 12"/>
            <p:cNvSpPr txBox="1"/>
            <p:nvPr/>
          </p:nvSpPr>
          <p:spPr>
            <a:xfrm>
              <a:off x="3575866" y="4001296"/>
              <a:ext cx="659108" cy="352854"/>
            </a:xfrm>
            <a:prstGeom prst="rect">
              <a:avLst/>
            </a:prstGeom>
            <a:noFill/>
            <a:ln>
              <a:solidFill>
                <a:schemeClr val="tx1"/>
              </a:solidFill>
            </a:ln>
          </p:spPr>
          <p:txBody>
            <a:bodyPr wrap="square" rtlCol="0">
              <a:spAutoFit/>
            </a:bodyPr>
            <a:lstStyle/>
            <a:p>
              <a:pPr algn="ctr">
                <a:lnSpc>
                  <a:spcPts val="1000"/>
                </a:lnSpc>
              </a:pPr>
              <a:r>
                <a:rPr lang="ja-JP" altLang="en-US" sz="1000" dirty="0"/>
                <a:t>片親と子供</a:t>
              </a:r>
            </a:p>
          </p:txBody>
        </p:sp>
        <p:sp>
          <p:nvSpPr>
            <p:cNvPr id="17" name="テキスト ボックス 16"/>
            <p:cNvSpPr txBox="1"/>
            <p:nvPr/>
          </p:nvSpPr>
          <p:spPr>
            <a:xfrm>
              <a:off x="5109981" y="4070275"/>
              <a:ext cx="724740" cy="246221"/>
            </a:xfrm>
            <a:prstGeom prst="rect">
              <a:avLst/>
            </a:prstGeom>
            <a:noFill/>
            <a:ln>
              <a:solidFill>
                <a:schemeClr val="tx1"/>
              </a:solidFill>
            </a:ln>
          </p:spPr>
          <p:txBody>
            <a:bodyPr wrap="square" rtlCol="0">
              <a:spAutoFit/>
            </a:bodyPr>
            <a:lstStyle/>
            <a:p>
              <a:pPr algn="ctr"/>
              <a:r>
                <a:rPr lang="ja-JP" altLang="en-US" sz="1000" dirty="0"/>
                <a:t>単独世帯</a:t>
              </a:r>
            </a:p>
          </p:txBody>
        </p:sp>
        <p:sp>
          <p:nvSpPr>
            <p:cNvPr id="18" name="テキスト ボックス 17"/>
            <p:cNvSpPr txBox="1"/>
            <p:nvPr/>
          </p:nvSpPr>
          <p:spPr>
            <a:xfrm>
              <a:off x="6264536" y="4016958"/>
              <a:ext cx="658802" cy="352854"/>
            </a:xfrm>
            <a:prstGeom prst="rect">
              <a:avLst/>
            </a:prstGeom>
            <a:noFill/>
            <a:ln>
              <a:solidFill>
                <a:schemeClr val="tx1"/>
              </a:solidFill>
            </a:ln>
          </p:spPr>
          <p:txBody>
            <a:bodyPr wrap="square" rtlCol="0">
              <a:spAutoFit/>
            </a:bodyPr>
            <a:lstStyle/>
            <a:p>
              <a:pPr algn="ctr">
                <a:lnSpc>
                  <a:spcPts val="1000"/>
                </a:lnSpc>
              </a:pPr>
              <a:r>
                <a:rPr lang="ja-JP" altLang="en-US" sz="1000" dirty="0"/>
                <a:t>その他世帯</a:t>
              </a:r>
              <a:endParaRPr lang="ja-JP" altLang="en-US" sz="1200" dirty="0"/>
            </a:p>
          </p:txBody>
        </p:sp>
        <p:sp>
          <p:nvSpPr>
            <p:cNvPr id="4" name="テキスト ボックス 3"/>
            <p:cNvSpPr txBox="1"/>
            <p:nvPr/>
          </p:nvSpPr>
          <p:spPr>
            <a:xfrm flipH="1">
              <a:off x="-11635" y="4378566"/>
              <a:ext cx="6107635" cy="307777"/>
            </a:xfrm>
            <a:prstGeom prst="rect">
              <a:avLst/>
            </a:prstGeom>
            <a:noFill/>
          </p:spPr>
          <p:txBody>
            <a:bodyPr vert="horz" wrap="square" rtlCol="0" anchor="ctr">
              <a:spAutoFit/>
            </a:bodyPr>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参考　国立社会保障人口問題研究所推計値</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4146914" y="3764131"/>
              <a:ext cx="2353227" cy="193993"/>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Text Box 4">
              <a:extLst>
                <a:ext uri="{FF2B5EF4-FFF2-40B4-BE49-F238E27FC236}">
                  <a16:creationId xmlns:a16="http://schemas.microsoft.com/office/drawing/2014/main" id="{0C6FF7A9-BEBC-4548-B4DB-D1B06D6B2676}"/>
                </a:ext>
              </a:extLst>
            </p:cNvPr>
            <p:cNvSpPr txBox="1">
              <a:spLocks noChangeArrowheads="1"/>
            </p:cNvSpPr>
            <p:nvPr/>
          </p:nvSpPr>
          <p:spPr bwMode="auto">
            <a:xfrm>
              <a:off x="203220" y="6127750"/>
              <a:ext cx="6797049" cy="35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8890" rIns="36000" bIns="8890" numCol="1" anchor="ctr" anchorCtr="0" compatLnSpc="1">
              <a:prstTxWarp prst="textNoShape">
                <a:avLst/>
              </a:prstTxWarp>
            </a:bodyPr>
            <a:lstStyle/>
            <a:p>
              <a:pPr marL="180975" fontAlgn="base">
                <a:lnSpc>
                  <a:spcPts val="800"/>
                </a:lnSpc>
                <a:spcBef>
                  <a:spcPct val="50000"/>
                </a:spcBef>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年以前：「国勢調査」（総務省統計局）、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fontAlgn="base">
                <a:lnSpc>
                  <a:spcPts val="800"/>
                </a:lnSpc>
                <a:spcBef>
                  <a:spcPct val="50000"/>
                </a:spcBef>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 「地域別将来推計」国立社会保障人口問題研究所推計（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R6.11</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6" name="正方形/長方形 15">
            <a:extLst>
              <a:ext uri="{FF2B5EF4-FFF2-40B4-BE49-F238E27FC236}">
                <a16:creationId xmlns:a16="http://schemas.microsoft.com/office/drawing/2014/main" id="{520B2168-940B-4E36-A05E-F346C7F45719}"/>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世帯類型別　将来推計</a:t>
            </a:r>
            <a:endParaRPr kumimoji="1" lang="ja-JP" altLang="en-US"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sp>
        <p:nvSpPr>
          <p:cNvPr id="19" name="正方形/長方形 18">
            <a:extLst>
              <a:ext uri="{FF2B5EF4-FFF2-40B4-BE49-F238E27FC236}">
                <a16:creationId xmlns:a16="http://schemas.microsoft.com/office/drawing/2014/main" id="{470C40AF-B2A2-4D26-BF36-D0FD4D687DCA}"/>
              </a:ext>
            </a:extLst>
          </p:cNvPr>
          <p:cNvSpPr/>
          <p:nvPr/>
        </p:nvSpPr>
        <p:spPr>
          <a:xfrm>
            <a:off x="136013" y="621653"/>
            <a:ext cx="11745171" cy="8103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全体に対して「夫婦と子供」などの世帯が占める割合が減少する一方、「単独世帯」が占める割合が増加。</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今後も生産年齢人口（</a:t>
            </a:r>
            <a:r>
              <a:rPr lang="en-US" altLang="ja-JP" sz="2000" dirty="0">
                <a:solidFill>
                  <a:schemeClr val="tx1"/>
                </a:solidFill>
                <a:latin typeface="UD デジタル 教科書体 NK-R" panose="02020400000000000000" pitchFamily="18" charset="-128"/>
                <a:ea typeface="UD デジタル 教科書体 NK-R" panose="02020400000000000000" pitchFamily="18" charset="-128"/>
              </a:rPr>
              <a:t>15</a:t>
            </a: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2000" dirty="0">
                <a:solidFill>
                  <a:schemeClr val="tx1"/>
                </a:solidFill>
                <a:latin typeface="UD デジタル 教科書体 NK-R" panose="02020400000000000000" pitchFamily="18" charset="-128"/>
                <a:ea typeface="UD デジタル 教科書体 NK-R" panose="02020400000000000000" pitchFamily="18" charset="-128"/>
              </a:rPr>
              <a:t>64</a:t>
            </a: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歳）、年少人口（</a:t>
            </a:r>
            <a:r>
              <a:rPr lang="en-US" altLang="ja-JP" sz="2000" dirty="0">
                <a:solidFill>
                  <a:schemeClr val="tx1"/>
                </a:solidFill>
                <a:latin typeface="UD デジタル 教科書体 NK-R" panose="02020400000000000000" pitchFamily="18" charset="-128"/>
                <a:ea typeface="UD デジタル 教科書体 NK-R" panose="02020400000000000000" pitchFamily="18" charset="-128"/>
              </a:rPr>
              <a:t>0</a:t>
            </a: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2000" dirty="0">
                <a:solidFill>
                  <a:schemeClr val="tx1"/>
                </a:solidFill>
                <a:latin typeface="UD デジタル 教科書体 NK-R" panose="02020400000000000000" pitchFamily="18" charset="-128"/>
                <a:ea typeface="UD デジタル 教科書体 NK-R" panose="02020400000000000000" pitchFamily="18" charset="-128"/>
              </a:rPr>
              <a:t>14</a:t>
            </a: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歳）は減少。高齢者人口（</a:t>
            </a:r>
            <a:r>
              <a:rPr lang="en-US" altLang="ja-JP" sz="2000" dirty="0">
                <a:solidFill>
                  <a:schemeClr val="tx1"/>
                </a:solidFill>
                <a:latin typeface="UD デジタル 教科書体 NK-R" panose="02020400000000000000" pitchFamily="18" charset="-128"/>
                <a:ea typeface="UD デジタル 教科書体 NK-R" panose="02020400000000000000" pitchFamily="18" charset="-128"/>
              </a:rPr>
              <a:t>65</a:t>
            </a: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歳以上）は増加。</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C6A305D8-7FFF-43D2-BFD7-58FF5056EDE8}"/>
              </a:ext>
            </a:extLst>
          </p:cNvPr>
          <p:cNvSpPr txBox="1"/>
          <p:nvPr/>
        </p:nvSpPr>
        <p:spPr>
          <a:xfrm>
            <a:off x="7332423" y="6445982"/>
            <a:ext cx="4439226"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「地域別将来推計」（国立社会保障・人口問題研究所）より大阪府作成</a:t>
            </a:r>
          </a:p>
        </p:txBody>
      </p:sp>
      <p:sp>
        <p:nvSpPr>
          <p:cNvPr id="21" name="テキスト ボックス 2">
            <a:extLst>
              <a:ext uri="{FF2B5EF4-FFF2-40B4-BE49-F238E27FC236}">
                <a16:creationId xmlns:a16="http://schemas.microsoft.com/office/drawing/2014/main" id="{D2E30B6D-41EB-4ECD-B407-07342ECC69D9}"/>
              </a:ext>
            </a:extLst>
          </p:cNvPr>
          <p:cNvSpPr txBox="1"/>
          <p:nvPr/>
        </p:nvSpPr>
        <p:spPr>
          <a:xfrm>
            <a:off x="7332423" y="2172811"/>
            <a:ext cx="496307" cy="181235"/>
          </a:xfrm>
          <a:prstGeom prst="rect">
            <a:avLst/>
          </a:prstGeom>
          <a:noFill/>
          <a:ln w="9525" cmpd="sng">
            <a:noFill/>
          </a:ln>
          <a:effectLst/>
        </p:spPr>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（千人）</a:t>
            </a:r>
          </a:p>
        </p:txBody>
      </p:sp>
      <p:sp>
        <p:nvSpPr>
          <p:cNvPr id="22" name="テキスト ボックス 2">
            <a:extLst>
              <a:ext uri="{FF2B5EF4-FFF2-40B4-BE49-F238E27FC236}">
                <a16:creationId xmlns:a16="http://schemas.microsoft.com/office/drawing/2014/main" id="{80CBD0F0-42E8-4C53-84CF-B6D220B4B3FA}"/>
              </a:ext>
            </a:extLst>
          </p:cNvPr>
          <p:cNvSpPr txBox="1"/>
          <p:nvPr/>
        </p:nvSpPr>
        <p:spPr>
          <a:xfrm>
            <a:off x="11621489" y="6209223"/>
            <a:ext cx="400272" cy="28365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a:t>
            </a:r>
          </a:p>
        </p:txBody>
      </p:sp>
      <p:grpSp>
        <p:nvGrpSpPr>
          <p:cNvPr id="24" name="グループ化 23">
            <a:extLst>
              <a:ext uri="{FF2B5EF4-FFF2-40B4-BE49-F238E27FC236}">
                <a16:creationId xmlns:a16="http://schemas.microsoft.com/office/drawing/2014/main" id="{EBD10F87-5029-4AA2-8FE9-A23A08410948}"/>
              </a:ext>
            </a:extLst>
          </p:cNvPr>
          <p:cNvGrpSpPr/>
          <p:nvPr/>
        </p:nvGrpSpPr>
        <p:grpSpPr>
          <a:xfrm>
            <a:off x="9448800" y="1984705"/>
            <a:ext cx="1135615" cy="4143045"/>
            <a:chOff x="2337338" y="2673666"/>
            <a:chExt cx="1185804" cy="3948895"/>
          </a:xfrm>
        </p:grpSpPr>
        <p:cxnSp>
          <p:nvCxnSpPr>
            <p:cNvPr id="25" name="直線コネクタ 24">
              <a:extLst>
                <a:ext uri="{FF2B5EF4-FFF2-40B4-BE49-F238E27FC236}">
                  <a16:creationId xmlns:a16="http://schemas.microsoft.com/office/drawing/2014/main" id="{3C7F32AF-CA7E-4C3A-979D-3DA2CBD78245}"/>
                </a:ext>
              </a:extLst>
            </p:cNvPr>
            <p:cNvCxnSpPr>
              <a:cxnSpLocks/>
            </p:cNvCxnSpPr>
            <p:nvPr/>
          </p:nvCxnSpPr>
          <p:spPr>
            <a:xfrm>
              <a:off x="2339225" y="2728242"/>
              <a:ext cx="0" cy="3894319"/>
            </a:xfrm>
            <a:prstGeom prst="line">
              <a:avLst/>
            </a:prstGeom>
            <a:noFill/>
            <a:ln w="12700" cap="flat" cmpd="sng" algn="ctr">
              <a:solidFill>
                <a:sysClr val="windowText" lastClr="000000">
                  <a:lumMod val="75000"/>
                  <a:lumOff val="25000"/>
                </a:sysClr>
              </a:solidFill>
              <a:prstDash val="solid"/>
              <a:miter lim="800000"/>
            </a:ln>
            <a:effectLst/>
          </p:spPr>
        </p:cxnSp>
        <p:cxnSp>
          <p:nvCxnSpPr>
            <p:cNvPr id="26" name="直線矢印コネクタ 25">
              <a:extLst>
                <a:ext uri="{FF2B5EF4-FFF2-40B4-BE49-F238E27FC236}">
                  <a16:creationId xmlns:a16="http://schemas.microsoft.com/office/drawing/2014/main" id="{19F36A73-DA54-46D6-A05F-38D67FC7A665}"/>
                </a:ext>
              </a:extLst>
            </p:cNvPr>
            <p:cNvCxnSpPr>
              <a:cxnSpLocks/>
            </p:cNvCxnSpPr>
            <p:nvPr/>
          </p:nvCxnSpPr>
          <p:spPr>
            <a:xfrm>
              <a:off x="2337338" y="2832353"/>
              <a:ext cx="1185804" cy="0"/>
            </a:xfrm>
            <a:prstGeom prst="straightConnector1">
              <a:avLst/>
            </a:prstGeom>
            <a:noFill/>
            <a:ln w="12700" cap="flat" cmpd="sng" algn="ctr">
              <a:solidFill>
                <a:schemeClr val="tx1"/>
              </a:solidFill>
              <a:prstDash val="solid"/>
              <a:miter lim="800000"/>
              <a:tailEnd type="triangle"/>
            </a:ln>
            <a:effectLst/>
          </p:spPr>
        </p:cxnSp>
        <p:sp>
          <p:nvSpPr>
            <p:cNvPr id="27" name="テキスト ボックス 13">
              <a:extLst>
                <a:ext uri="{FF2B5EF4-FFF2-40B4-BE49-F238E27FC236}">
                  <a16:creationId xmlns:a16="http://schemas.microsoft.com/office/drawing/2014/main" id="{A7003D0A-82D5-4613-A4C5-0655AB7BE78A}"/>
                </a:ext>
              </a:extLst>
            </p:cNvPr>
            <p:cNvSpPr txBox="1"/>
            <p:nvPr/>
          </p:nvSpPr>
          <p:spPr>
            <a:xfrm>
              <a:off x="2760170" y="2673666"/>
              <a:ext cx="503461" cy="156034"/>
            </a:xfrm>
            <a:prstGeom prst="rect">
              <a:avLst/>
            </a:prstGeom>
            <a:solidFill>
              <a:sysClr val="window" lastClr="FFFFFF"/>
            </a:solidFill>
            <a:ln w="9525" cmpd="sng">
              <a:noFill/>
            </a:ln>
            <a:effectLst/>
          </p:spPr>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推計値</a:t>
              </a:r>
            </a:p>
          </p:txBody>
        </p:sp>
      </p:grpSp>
      <p:sp>
        <p:nvSpPr>
          <p:cNvPr id="28" name="Text Box 2">
            <a:extLst>
              <a:ext uri="{FF2B5EF4-FFF2-40B4-BE49-F238E27FC236}">
                <a16:creationId xmlns:a16="http://schemas.microsoft.com/office/drawing/2014/main" id="{FB46B686-4744-47CE-9C70-65F8255CAFBD}"/>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9</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9" name="テキスト ボックス 28">
            <a:extLst>
              <a:ext uri="{FF2B5EF4-FFF2-40B4-BE49-F238E27FC236}">
                <a16:creationId xmlns:a16="http://schemas.microsoft.com/office/drawing/2014/main" id="{57E5676D-3466-4BB6-9F94-5B87A2A81F70}"/>
              </a:ext>
            </a:extLst>
          </p:cNvPr>
          <p:cNvSpPr txBox="1"/>
          <p:nvPr/>
        </p:nvSpPr>
        <p:spPr>
          <a:xfrm>
            <a:off x="10346813" y="118690"/>
            <a:ext cx="1792940" cy="257369"/>
          </a:xfrm>
          <a:prstGeom prst="rect">
            <a:avLst/>
          </a:prstGeom>
          <a:noFill/>
          <a:ln>
            <a:solidFill>
              <a:schemeClr val="tx1"/>
            </a:solidFill>
            <a:prstDash val="sysDash"/>
          </a:ln>
        </p:spPr>
        <p:txBody>
          <a:bodyPr wrap="square" tIns="72000" bIns="0">
            <a:spAutoFit/>
          </a:bodyPr>
          <a:lstStyle/>
          <a:p>
            <a:pPr algn="ct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再掲</a:t>
            </a:r>
            <a:endParaRPr lang="ja-JP" altLang="en-US" sz="12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9806B47C-FB8E-47D9-8C05-920C7B4CB9DD}"/>
              </a:ext>
            </a:extLst>
          </p:cNvPr>
          <p:cNvPicPr>
            <a:picLocks noChangeAspect="1"/>
          </p:cNvPicPr>
          <p:nvPr/>
        </p:nvPicPr>
        <p:blipFill>
          <a:blip r:embed="rId3"/>
          <a:stretch>
            <a:fillRect/>
          </a:stretch>
        </p:blipFill>
        <p:spPr>
          <a:xfrm>
            <a:off x="84964" y="4625532"/>
            <a:ext cx="6901270" cy="1530229"/>
          </a:xfrm>
          <a:prstGeom prst="rect">
            <a:avLst/>
          </a:prstGeom>
        </p:spPr>
      </p:pic>
      <p:pic>
        <p:nvPicPr>
          <p:cNvPr id="8" name="図 7">
            <a:extLst>
              <a:ext uri="{FF2B5EF4-FFF2-40B4-BE49-F238E27FC236}">
                <a16:creationId xmlns:a16="http://schemas.microsoft.com/office/drawing/2014/main" id="{7113E119-112B-45BC-9FFF-5BE1B1489DBB}"/>
              </a:ext>
            </a:extLst>
          </p:cNvPr>
          <p:cNvPicPr>
            <a:picLocks noChangeAspect="1"/>
          </p:cNvPicPr>
          <p:nvPr/>
        </p:nvPicPr>
        <p:blipFill>
          <a:blip r:embed="rId4"/>
          <a:stretch>
            <a:fillRect/>
          </a:stretch>
        </p:blipFill>
        <p:spPr>
          <a:xfrm>
            <a:off x="7026750" y="1559545"/>
            <a:ext cx="4761389" cy="4810161"/>
          </a:xfrm>
          <a:prstGeom prst="rect">
            <a:avLst/>
          </a:prstGeom>
        </p:spPr>
      </p:pic>
    </p:spTree>
    <p:extLst>
      <p:ext uri="{BB962C8B-B14F-4D97-AF65-F5344CB8AC3E}">
        <p14:creationId xmlns:p14="http://schemas.microsoft.com/office/powerpoint/2010/main" val="14108724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2269</Words>
  <Application>Microsoft Office PowerPoint</Application>
  <PresentationFormat>ワイド画面</PresentationFormat>
  <Paragraphs>201</Paragraphs>
  <Slides>15</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15</vt:i4>
      </vt:variant>
    </vt:vector>
  </HeadingPairs>
  <TitlesOfParts>
    <vt:vector size="27" baseType="lpstr">
      <vt:lpstr>Meiryo UI</vt:lpstr>
      <vt:lpstr>UD デジタル 教科書体 N-B</vt:lpstr>
      <vt:lpstr>UD デジタル 教科書体 NK-B</vt:lpstr>
      <vt:lpstr>UD デジタル 教科書体 NK-R</vt:lpstr>
      <vt:lpstr>UD デジタル 教科書体 NP-B</vt:lpstr>
      <vt:lpstr>UD デジタル 教科書体 NP-R</vt:lpstr>
      <vt:lpstr>UD デジタル 教科書体 N-R</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2025-07-31T08:43:47Z</dcterms:created>
  <dcterms:modified xsi:type="dcterms:W3CDTF">2025-07-31T08:43:52Z</dcterms:modified>
</cp:coreProperties>
</file>