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78" r:id="rId2"/>
    <p:sldId id="739" r:id="rId3"/>
    <p:sldId id="270" r:id="rId4"/>
    <p:sldId id="741" r:id="rId5"/>
    <p:sldId id="774" r:id="rId6"/>
    <p:sldId id="297" r:id="rId7"/>
    <p:sldId id="775" r:id="rId8"/>
    <p:sldId id="735" r:id="rId9"/>
    <p:sldId id="744" r:id="rId10"/>
    <p:sldId id="784" r:id="rId11"/>
    <p:sldId id="871" r:id="rId12"/>
    <p:sldId id="872" r:id="rId13"/>
    <p:sldId id="873" r:id="rId14"/>
    <p:sldId id="874" r:id="rId15"/>
    <p:sldId id="875" r:id="rId16"/>
    <p:sldId id="876" r:id="rId17"/>
    <p:sldId id="276" r:id="rId18"/>
    <p:sldId id="747" r:id="rId19"/>
    <p:sldId id="748" r:id="rId20"/>
    <p:sldId id="850" r:id="rId21"/>
    <p:sldId id="851" r:id="rId22"/>
    <p:sldId id="300" r:id="rId23"/>
    <p:sldId id="818" r:id="rId24"/>
    <p:sldId id="819" r:id="rId25"/>
    <p:sldId id="714" r:id="rId26"/>
    <p:sldId id="302" r:id="rId27"/>
    <p:sldId id="865" r:id="rId28"/>
    <p:sldId id="304" r:id="rId29"/>
    <p:sldId id="307" r:id="rId30"/>
    <p:sldId id="716" r:id="rId31"/>
    <p:sldId id="717" r:id="rId32"/>
    <p:sldId id="852" r:id="rId33"/>
    <p:sldId id="853" r:id="rId34"/>
    <p:sldId id="869" r:id="rId35"/>
    <p:sldId id="848" r:id="rId36"/>
    <p:sldId id="721" r:id="rId37"/>
    <p:sldId id="849" r:id="rId38"/>
    <p:sldId id="313" r:id="rId39"/>
    <p:sldId id="314" r:id="rId40"/>
    <p:sldId id="857" r:id="rId41"/>
    <p:sldId id="858" r:id="rId42"/>
    <p:sldId id="859" r:id="rId43"/>
    <p:sldId id="860" r:id="rId44"/>
    <p:sldId id="835" r:id="rId45"/>
    <p:sldId id="822" r:id="rId46"/>
    <p:sldId id="724" r:id="rId47"/>
    <p:sldId id="322" r:id="rId48"/>
    <p:sldId id="324" r:id="rId49"/>
    <p:sldId id="725" r:id="rId50"/>
    <p:sldId id="706" r:id="rId51"/>
    <p:sldId id="862" r:id="rId52"/>
    <p:sldId id="854" r:id="rId53"/>
    <p:sldId id="870" r:id="rId54"/>
    <p:sldId id="839" r:id="rId55"/>
    <p:sldId id="800" r:id="rId56"/>
    <p:sldId id="845" r:id="rId57"/>
    <p:sldId id="844" r:id="rId58"/>
    <p:sldId id="855" r:id="rId59"/>
    <p:sldId id="836" r:id="rId60"/>
    <p:sldId id="837" r:id="rId61"/>
    <p:sldId id="838" r:id="rId62"/>
    <p:sldId id="856" r:id="rId63"/>
    <p:sldId id="863" r:id="rId6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DDD82D-91B2-6054-306B-50F7DCE0F027}" name="國本　由衣" initials="由國" userId="S::KunimotoY@lan.pref.osaka.jp::52ef4600-5b6a-443f-97e9-40e48e965bb9" providerId="AD"/>
  <p188:author id="{BBD5E946-5969-10A8-0950-E9B5CD4B51E1}" name="國本由衣" initials="國本由衣" userId="國本由衣" providerId="None"/>
  <p188:author id="{18895ABD-63B3-45BC-392F-62B72CEF2506}" name="吉田　晶子" initials="吉田　晶子" userId="S::YoshidaAki@lan.pref.osaka.jp::d3794074-17a9-4033-9c43-44a9c76db980" providerId="AD"/>
  <p188:author id="{DFC714FF-D81B-7193-CB3C-8B0E6B1BEC0F}" name="大阪府" initials="大阪府" userId="大阪府"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大阪府" initials="O" lastIdx="91" clrIdx="0">
    <p:extLst>
      <p:ext uri="{19B8F6BF-5375-455C-9EA6-DF929625EA0E}">
        <p15:presenceInfo xmlns:p15="http://schemas.microsoft.com/office/powerpoint/2012/main" userId="大阪府" providerId="None"/>
      </p:ext>
    </p:extLst>
  </p:cmAuthor>
  <p:cmAuthor id="2" name="岩嵜　佑美" initials="岩嵜　佑美" lastIdx="7" clrIdx="1">
    <p:extLst>
      <p:ext uri="{19B8F6BF-5375-455C-9EA6-DF929625EA0E}">
        <p15:presenceInfo xmlns:p15="http://schemas.microsoft.com/office/powerpoint/2012/main" userId="S::IwasakiY@lan.pref.osaka.jp::56d64617-3cac-4282-b82d-c85566e5abdc" providerId="AD"/>
      </p:ext>
    </p:extLst>
  </p:cmAuthor>
  <p:cmAuthor id="3" name="國本由衣" initials="國本由衣" lastIdx="1" clrIdx="2">
    <p:extLst>
      <p:ext uri="{19B8F6BF-5375-455C-9EA6-DF929625EA0E}">
        <p15:presenceInfo xmlns:p15="http://schemas.microsoft.com/office/powerpoint/2012/main" userId="國本由衣" providerId="None"/>
      </p:ext>
    </p:extLst>
  </p:cmAuthor>
  <p:cmAuthor id="4" name="大中　真太郎" initials="大中　真太郎" lastIdx="1" clrIdx="3">
    <p:extLst>
      <p:ext uri="{19B8F6BF-5375-455C-9EA6-DF929625EA0E}">
        <p15:presenceInfo xmlns:p15="http://schemas.microsoft.com/office/powerpoint/2012/main" userId="S::OnakaS@lan.pref.osaka.jp::c3ae5094-5cb5-40e1-a0b3-09450071f1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CCFFCC"/>
    <a:srgbClr val="CCFFFF"/>
    <a:srgbClr val="99FFCC"/>
    <a:srgbClr val="33CCCC"/>
    <a:srgbClr val="FF6699"/>
    <a:srgbClr val="FFCCCC"/>
    <a:srgbClr val="FFCCFF"/>
    <a:srgbClr val="FF99CC"/>
    <a:srgbClr val="ECDF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60" autoAdjust="0"/>
    <p:restoredTop sz="86312" autoAdjust="0"/>
  </p:normalViewPr>
  <p:slideViewPr>
    <p:cSldViewPr snapToGrid="0">
      <p:cViewPr varScale="1">
        <p:scale>
          <a:sx n="81" d="100"/>
          <a:sy n="81" d="100"/>
        </p:scale>
        <p:origin x="39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10.19.55.24\kaikakuPT\05_&#12450;&#12463;&#12471;&#12519;&#12531;&#12503;&#12521;&#12531;&#26908;&#35342;&#20250;&#35696;\1_&#12450;&#12463;&#12471;&#12519;&#12531;&#12503;&#12521;&#12531;&#26908;&#35342;&#20250;&#35696;\(p38)&#36890;&#20449;&#21046;&#12398;&#35506;&#31243;&#12398;&#22259;&#3492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6847833045259595E-2"/>
          <c:y val="0.15515684902586316"/>
          <c:w val="0.88420907752384614"/>
          <c:h val="0.66754356202330434"/>
        </c:manualLayout>
      </c:layout>
      <c:barChart>
        <c:barDir val="col"/>
        <c:grouping val="clustered"/>
        <c:varyColors val="0"/>
        <c:ser>
          <c:idx val="0"/>
          <c:order val="0"/>
          <c:tx>
            <c:strRef>
              <c:f>高校築年数!$P$16</c:f>
              <c:strCache>
                <c:ptCount val="1"/>
                <c:pt idx="0">
                  <c:v>校数</c:v>
                </c:pt>
              </c:strCache>
            </c:strRef>
          </c:tx>
          <c:spPr>
            <a:solidFill>
              <a:srgbClr val="70AD47">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高校築年数!$Q$15:$X$15</c:f>
              <c:strCache>
                <c:ptCount val="8"/>
                <c:pt idx="0">
                  <c:v>～９年</c:v>
                </c:pt>
                <c:pt idx="1">
                  <c:v>10～19年</c:v>
                </c:pt>
                <c:pt idx="2">
                  <c:v>20～29年</c:v>
                </c:pt>
                <c:pt idx="3">
                  <c:v>30～39年</c:v>
                </c:pt>
                <c:pt idx="4">
                  <c:v>40～49年</c:v>
                </c:pt>
                <c:pt idx="5">
                  <c:v>50～59年</c:v>
                </c:pt>
                <c:pt idx="6">
                  <c:v>60～69年</c:v>
                </c:pt>
                <c:pt idx="7">
                  <c:v>70年～</c:v>
                </c:pt>
              </c:strCache>
            </c:strRef>
          </c:cat>
          <c:val>
            <c:numRef>
              <c:f>高校築年数!$Q$16:$X$16</c:f>
              <c:numCache>
                <c:formatCode>General</c:formatCode>
                <c:ptCount val="8"/>
                <c:pt idx="0">
                  <c:v>3</c:v>
                </c:pt>
                <c:pt idx="1">
                  <c:v>2</c:v>
                </c:pt>
                <c:pt idx="2">
                  <c:v>9</c:v>
                </c:pt>
                <c:pt idx="3">
                  <c:v>15</c:v>
                </c:pt>
                <c:pt idx="4">
                  <c:v>45</c:v>
                </c:pt>
                <c:pt idx="5">
                  <c:v>36</c:v>
                </c:pt>
                <c:pt idx="6">
                  <c:v>21</c:v>
                </c:pt>
                <c:pt idx="7">
                  <c:v>4</c:v>
                </c:pt>
              </c:numCache>
            </c:numRef>
          </c:val>
          <c:extLst>
            <c:ext xmlns:c16="http://schemas.microsoft.com/office/drawing/2014/chart" uri="{C3380CC4-5D6E-409C-BE32-E72D297353CC}">
              <c16:uniqueId val="{00000000-629E-47CD-928E-613514253664}"/>
            </c:ext>
          </c:extLst>
        </c:ser>
        <c:dLbls>
          <c:showLegendKey val="0"/>
          <c:showVal val="0"/>
          <c:showCatName val="0"/>
          <c:showSerName val="0"/>
          <c:showPercent val="0"/>
          <c:showBubbleSize val="0"/>
        </c:dLbls>
        <c:gapWidth val="219"/>
        <c:overlap val="-27"/>
        <c:axId val="385560607"/>
        <c:axId val="385553535"/>
      </c:barChart>
      <c:catAx>
        <c:axId val="385560607"/>
        <c:scaling>
          <c:orientation val="minMax"/>
        </c:scaling>
        <c:delete val="0"/>
        <c:axPos val="b"/>
        <c:title>
          <c:tx>
            <c:rich>
              <a:bodyPr rot="0" spcFirstLastPara="1" vertOverflow="ellipsis" vert="horz" wrap="square" anchor="ctr" anchorCtr="1"/>
              <a:lstStyle/>
              <a:p>
                <a:pPr>
                  <a:defRPr sz="8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r>
                  <a:rPr lang="ja-JP" altLang="en-US" sz="800">
                    <a:latin typeface="BIZ UDPゴシック" panose="020B0400000000000000" pitchFamily="50" charset="-128"/>
                    <a:ea typeface="BIZ UDPゴシック" panose="020B0400000000000000" pitchFamily="50" charset="-128"/>
                  </a:rPr>
                  <a:t>築年数</a:t>
                </a:r>
                <a:endParaRPr lang="en-US" altLang="ja-JP" sz="800">
                  <a:latin typeface="BIZ UDPゴシック" panose="020B0400000000000000" pitchFamily="50" charset="-128"/>
                  <a:ea typeface="BIZ UDPゴシック" panose="020B0400000000000000" pitchFamily="50" charset="-128"/>
                </a:endParaRPr>
              </a:p>
            </c:rich>
          </c:tx>
          <c:layout>
            <c:manualLayout>
              <c:xMode val="edge"/>
              <c:yMode val="edge"/>
              <c:x val="0.90945932862646317"/>
              <c:y val="0.90785626972433575"/>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385553535"/>
        <c:crosses val="autoZero"/>
        <c:auto val="1"/>
        <c:lblAlgn val="ctr"/>
        <c:lblOffset val="100"/>
        <c:noMultiLvlLbl val="0"/>
      </c:catAx>
      <c:valAx>
        <c:axId val="385553535"/>
        <c:scaling>
          <c:orientation val="minMax"/>
        </c:scaling>
        <c:delete val="0"/>
        <c:axPos val="l"/>
        <c:majorGridlines>
          <c:spPr>
            <a:ln w="9525" cap="flat" cmpd="sng" algn="ctr">
              <a:noFill/>
              <a:round/>
            </a:ln>
            <a:effectLst/>
          </c:spPr>
        </c:majorGridlines>
        <c:title>
          <c:tx>
            <c:rich>
              <a:bodyPr rot="0" spcFirstLastPara="1" vertOverflow="ellipsis"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latin typeface="Meiryo UI" panose="020B0604030504040204" pitchFamily="50" charset="-128"/>
                    <a:ea typeface="Meiryo UI" panose="020B0604030504040204" pitchFamily="50" charset="-128"/>
                  </a:rPr>
                  <a:t>校</a:t>
                </a:r>
                <a:endParaRPr lang="en-US" altLang="ja-JP">
                  <a:latin typeface="Meiryo UI" panose="020B0604030504040204" pitchFamily="50" charset="-128"/>
                  <a:ea typeface="Meiryo UI" panose="020B0604030504040204" pitchFamily="50" charset="-128"/>
                </a:endParaRPr>
              </a:p>
            </c:rich>
          </c:tx>
          <c:layout>
            <c:manualLayout>
              <c:xMode val="edge"/>
              <c:yMode val="edge"/>
              <c:x val="2.7408344845856778E-2"/>
              <c:y val="3.117566783423175E-2"/>
            </c:manualLayout>
          </c:layout>
          <c:overlay val="0"/>
          <c:spPr>
            <a:noFill/>
            <a:ln>
              <a:noFill/>
            </a:ln>
            <a:effectLst/>
          </c:spPr>
          <c:txPr>
            <a:bodyPr rot="0" spcFirstLastPara="1" vertOverflow="ellipsis"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385560607"/>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7" rIns="91433" bIns="45717" rtlCol="0"/>
          <a:lstStyle>
            <a:lvl1pPr algn="r">
              <a:defRPr sz="1200"/>
            </a:lvl1pPr>
          </a:lstStyle>
          <a:p>
            <a:fld id="{43591AFB-AAA1-4E72-93EE-F7B418212C61}" type="datetimeFigureOut">
              <a:rPr kumimoji="1" lang="ja-JP" altLang="en-US" smtClean="0"/>
              <a:t>2025/8/25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3" tIns="45717" rIns="91433" bIns="45717" rtlCol="0" anchor="b"/>
          <a:lstStyle>
            <a:lvl1pPr algn="r">
              <a:defRPr sz="1200"/>
            </a:lvl1pPr>
          </a:lstStyle>
          <a:p>
            <a:fld id="{0325A583-B0CC-45A7-A059-58F2D4960E35}" type="slidenum">
              <a:rPr kumimoji="1" lang="ja-JP" altLang="en-US" smtClean="0"/>
              <a:t>‹#›</a:t>
            </a:fld>
            <a:endParaRPr kumimoji="1" lang="ja-JP" altLang="en-US"/>
          </a:p>
        </p:txBody>
      </p:sp>
    </p:spTree>
    <p:extLst>
      <p:ext uri="{BB962C8B-B14F-4D97-AF65-F5344CB8AC3E}">
        <p14:creationId xmlns:p14="http://schemas.microsoft.com/office/powerpoint/2010/main" val="18547462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25A583-B0CC-45A7-A059-58F2D4960E35}" type="slidenum">
              <a:rPr kumimoji="1" lang="ja-JP" altLang="en-US" smtClean="0"/>
              <a:t>1</a:t>
            </a:fld>
            <a:endParaRPr kumimoji="1" lang="ja-JP" altLang="en-US"/>
          </a:p>
        </p:txBody>
      </p:sp>
    </p:spTree>
    <p:extLst>
      <p:ext uri="{BB962C8B-B14F-4D97-AF65-F5344CB8AC3E}">
        <p14:creationId xmlns:p14="http://schemas.microsoft.com/office/powerpoint/2010/main" val="28574468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A598E-6D9F-B426-9348-9A2F2D1E95C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3BA8944-40F8-CB7D-87B1-1DFFA92CCAE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EB2982E-6776-B008-1AD2-0971EF7FE837}"/>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F319E7F4-EA09-3C3D-FFCB-D3CC0A032866}"/>
              </a:ext>
            </a:extLst>
          </p:cNvPr>
          <p:cNvSpPr>
            <a:spLocks noGrp="1"/>
          </p:cNvSpPr>
          <p:nvPr>
            <p:ph type="sldNum" sz="quarter" idx="5"/>
          </p:nvPr>
        </p:nvSpPr>
        <p:spPr/>
        <p:txBody>
          <a:bodyPr/>
          <a:lstStyle/>
          <a:p>
            <a:fld id="{0325A583-B0CC-45A7-A059-58F2D4960E35}" type="slidenum">
              <a:rPr kumimoji="1" lang="ja-JP" altLang="en-US" smtClean="0"/>
              <a:t>14</a:t>
            </a:fld>
            <a:endParaRPr kumimoji="1" lang="ja-JP" altLang="en-US"/>
          </a:p>
        </p:txBody>
      </p:sp>
    </p:spTree>
    <p:extLst>
      <p:ext uri="{BB962C8B-B14F-4D97-AF65-F5344CB8AC3E}">
        <p14:creationId xmlns:p14="http://schemas.microsoft.com/office/powerpoint/2010/main" val="3085119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6A6B77-FE12-DBEC-2096-86799FE4E29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D95778C-2041-F368-542A-CF76A595512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7E97011-3D0F-E92D-1592-B41A3153BB3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86AB2F85-E6E5-3BA2-7745-D932C8135048}"/>
              </a:ext>
            </a:extLst>
          </p:cNvPr>
          <p:cNvSpPr>
            <a:spLocks noGrp="1"/>
          </p:cNvSpPr>
          <p:nvPr>
            <p:ph type="sldNum" sz="quarter" idx="5"/>
          </p:nvPr>
        </p:nvSpPr>
        <p:spPr/>
        <p:txBody>
          <a:bodyPr/>
          <a:lstStyle/>
          <a:p>
            <a:fld id="{0325A583-B0CC-45A7-A059-58F2D4960E35}" type="slidenum">
              <a:rPr kumimoji="1" lang="ja-JP" altLang="en-US" smtClean="0"/>
              <a:t>15</a:t>
            </a:fld>
            <a:endParaRPr kumimoji="1" lang="ja-JP" altLang="en-US"/>
          </a:p>
        </p:txBody>
      </p:sp>
    </p:spTree>
    <p:extLst>
      <p:ext uri="{BB962C8B-B14F-4D97-AF65-F5344CB8AC3E}">
        <p14:creationId xmlns:p14="http://schemas.microsoft.com/office/powerpoint/2010/main" val="579666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6A6B77-FE12-DBEC-2096-86799FE4E29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D95778C-2041-F368-542A-CF76A595512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7E97011-3D0F-E92D-1592-B41A3153BB3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86AB2F85-E6E5-3BA2-7745-D932C8135048}"/>
              </a:ext>
            </a:extLst>
          </p:cNvPr>
          <p:cNvSpPr>
            <a:spLocks noGrp="1"/>
          </p:cNvSpPr>
          <p:nvPr>
            <p:ph type="sldNum" sz="quarter" idx="5"/>
          </p:nvPr>
        </p:nvSpPr>
        <p:spPr/>
        <p:txBody>
          <a:bodyPr/>
          <a:lstStyle/>
          <a:p>
            <a:fld id="{0325A583-B0CC-45A7-A059-58F2D4960E35}" type="slidenum">
              <a:rPr kumimoji="1" lang="ja-JP" altLang="en-US" smtClean="0"/>
              <a:t>16</a:t>
            </a:fld>
            <a:endParaRPr kumimoji="1" lang="ja-JP" altLang="en-US"/>
          </a:p>
        </p:txBody>
      </p:sp>
    </p:spTree>
    <p:extLst>
      <p:ext uri="{BB962C8B-B14F-4D97-AF65-F5344CB8AC3E}">
        <p14:creationId xmlns:p14="http://schemas.microsoft.com/office/powerpoint/2010/main" val="7176045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25A583-B0CC-45A7-A059-58F2D4960E35}" type="slidenum">
              <a:rPr kumimoji="1" lang="ja-JP" altLang="en-US" smtClean="0"/>
              <a:t>18</a:t>
            </a:fld>
            <a:endParaRPr kumimoji="1" lang="ja-JP" altLang="en-US"/>
          </a:p>
        </p:txBody>
      </p:sp>
    </p:spTree>
    <p:extLst>
      <p:ext uri="{BB962C8B-B14F-4D97-AF65-F5344CB8AC3E}">
        <p14:creationId xmlns:p14="http://schemas.microsoft.com/office/powerpoint/2010/main" val="179533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25A583-B0CC-45A7-A059-58F2D4960E35}" type="slidenum">
              <a:rPr kumimoji="1" lang="ja-JP" altLang="en-US" smtClean="0"/>
              <a:t>27</a:t>
            </a:fld>
            <a:endParaRPr kumimoji="1" lang="ja-JP" altLang="en-US"/>
          </a:p>
        </p:txBody>
      </p:sp>
    </p:spTree>
    <p:extLst>
      <p:ext uri="{BB962C8B-B14F-4D97-AF65-F5344CB8AC3E}">
        <p14:creationId xmlns:p14="http://schemas.microsoft.com/office/powerpoint/2010/main" val="913448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25A583-B0CC-45A7-A059-58F2D4960E35}" type="slidenum">
              <a:rPr kumimoji="1" lang="ja-JP" altLang="en-US" smtClean="0"/>
              <a:t>30</a:t>
            </a:fld>
            <a:endParaRPr kumimoji="1" lang="ja-JP" altLang="en-US"/>
          </a:p>
        </p:txBody>
      </p:sp>
    </p:spTree>
    <p:extLst>
      <p:ext uri="{BB962C8B-B14F-4D97-AF65-F5344CB8AC3E}">
        <p14:creationId xmlns:p14="http://schemas.microsoft.com/office/powerpoint/2010/main" val="26536056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BEEBB-00D9-B4FE-D2A8-014DD089764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B64F924-53C1-7B79-05DD-FBCCAA87425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A88913A-D8FB-9824-8CD8-F1344B57939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66E8FDC-EF35-D6E5-FC90-DB891C9327D9}"/>
              </a:ext>
            </a:extLst>
          </p:cNvPr>
          <p:cNvSpPr>
            <a:spLocks noGrp="1"/>
          </p:cNvSpPr>
          <p:nvPr>
            <p:ph type="sldNum" sz="quarter" idx="5"/>
          </p:nvPr>
        </p:nvSpPr>
        <p:spPr/>
        <p:txBody>
          <a:bodyPr/>
          <a:lstStyle/>
          <a:p>
            <a:fld id="{0325A583-B0CC-45A7-A059-58F2D4960E35}" type="slidenum">
              <a:rPr kumimoji="1" lang="ja-JP" altLang="en-US" smtClean="0"/>
              <a:t>51</a:t>
            </a:fld>
            <a:endParaRPr kumimoji="1" lang="ja-JP" altLang="en-US"/>
          </a:p>
        </p:txBody>
      </p:sp>
    </p:spTree>
    <p:extLst>
      <p:ext uri="{BB962C8B-B14F-4D97-AF65-F5344CB8AC3E}">
        <p14:creationId xmlns:p14="http://schemas.microsoft.com/office/powerpoint/2010/main" val="8116673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BEEBB-00D9-B4FE-D2A8-014DD089764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B64F924-53C1-7B79-05DD-FBCCAA87425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A88913A-D8FB-9824-8CD8-F1344B57939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66E8FDC-EF35-D6E5-FC90-DB891C9327D9}"/>
              </a:ext>
            </a:extLst>
          </p:cNvPr>
          <p:cNvSpPr>
            <a:spLocks noGrp="1"/>
          </p:cNvSpPr>
          <p:nvPr>
            <p:ph type="sldNum" sz="quarter" idx="5"/>
          </p:nvPr>
        </p:nvSpPr>
        <p:spPr/>
        <p:txBody>
          <a:bodyPr/>
          <a:lstStyle/>
          <a:p>
            <a:fld id="{0325A583-B0CC-45A7-A059-58F2D4960E35}" type="slidenum">
              <a:rPr kumimoji="1" lang="ja-JP" altLang="en-US" smtClean="0"/>
              <a:t>52</a:t>
            </a:fld>
            <a:endParaRPr kumimoji="1" lang="ja-JP" altLang="en-US"/>
          </a:p>
        </p:txBody>
      </p:sp>
    </p:spTree>
    <p:extLst>
      <p:ext uri="{BB962C8B-B14F-4D97-AF65-F5344CB8AC3E}">
        <p14:creationId xmlns:p14="http://schemas.microsoft.com/office/powerpoint/2010/main" val="2294097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BEEBB-00D9-B4FE-D2A8-014DD089764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B64F924-53C1-7B79-05DD-FBCCAA87425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A88913A-D8FB-9824-8CD8-F1344B57939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66E8FDC-EF35-D6E5-FC90-DB891C9327D9}"/>
              </a:ext>
            </a:extLst>
          </p:cNvPr>
          <p:cNvSpPr>
            <a:spLocks noGrp="1"/>
          </p:cNvSpPr>
          <p:nvPr>
            <p:ph type="sldNum" sz="quarter" idx="5"/>
          </p:nvPr>
        </p:nvSpPr>
        <p:spPr/>
        <p:txBody>
          <a:bodyPr/>
          <a:lstStyle/>
          <a:p>
            <a:fld id="{0325A583-B0CC-45A7-A059-58F2D4960E35}" type="slidenum">
              <a:rPr kumimoji="1" lang="ja-JP" altLang="en-US" smtClean="0"/>
              <a:t>53</a:t>
            </a:fld>
            <a:endParaRPr kumimoji="1" lang="ja-JP" altLang="en-US"/>
          </a:p>
        </p:txBody>
      </p:sp>
    </p:spTree>
    <p:extLst>
      <p:ext uri="{BB962C8B-B14F-4D97-AF65-F5344CB8AC3E}">
        <p14:creationId xmlns:p14="http://schemas.microsoft.com/office/powerpoint/2010/main" val="715278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BEEBB-00D9-B4FE-D2A8-014DD089764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B64F924-53C1-7B79-05DD-FBCCAA87425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A88913A-D8FB-9824-8CD8-F1344B57939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66E8FDC-EF35-D6E5-FC90-DB891C9327D9}"/>
              </a:ext>
            </a:extLst>
          </p:cNvPr>
          <p:cNvSpPr>
            <a:spLocks noGrp="1"/>
          </p:cNvSpPr>
          <p:nvPr>
            <p:ph type="sldNum" sz="quarter" idx="5"/>
          </p:nvPr>
        </p:nvSpPr>
        <p:spPr/>
        <p:txBody>
          <a:bodyPr/>
          <a:lstStyle/>
          <a:p>
            <a:fld id="{0325A583-B0CC-45A7-A059-58F2D4960E35}" type="slidenum">
              <a:rPr kumimoji="1" lang="ja-JP" altLang="en-US" smtClean="0"/>
              <a:t>54</a:t>
            </a:fld>
            <a:endParaRPr kumimoji="1" lang="ja-JP" altLang="en-US"/>
          </a:p>
        </p:txBody>
      </p:sp>
    </p:spTree>
    <p:extLst>
      <p:ext uri="{BB962C8B-B14F-4D97-AF65-F5344CB8AC3E}">
        <p14:creationId xmlns:p14="http://schemas.microsoft.com/office/powerpoint/2010/main" val="2431915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25A583-B0CC-45A7-A059-58F2D4960E35}" type="slidenum">
              <a:rPr kumimoji="1" lang="ja-JP" altLang="en-US" smtClean="0"/>
              <a:t>2</a:t>
            </a:fld>
            <a:endParaRPr kumimoji="1" lang="ja-JP" altLang="en-US"/>
          </a:p>
        </p:txBody>
      </p:sp>
    </p:spTree>
    <p:extLst>
      <p:ext uri="{BB962C8B-B14F-4D97-AF65-F5344CB8AC3E}">
        <p14:creationId xmlns:p14="http://schemas.microsoft.com/office/powerpoint/2010/main" val="40243738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BEEBB-00D9-B4FE-D2A8-014DD089764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B64F924-53C1-7B79-05DD-FBCCAA87425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A88913A-D8FB-9824-8CD8-F1344B57939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66E8FDC-EF35-D6E5-FC90-DB891C9327D9}"/>
              </a:ext>
            </a:extLst>
          </p:cNvPr>
          <p:cNvSpPr>
            <a:spLocks noGrp="1"/>
          </p:cNvSpPr>
          <p:nvPr>
            <p:ph type="sldNum" sz="quarter" idx="5"/>
          </p:nvPr>
        </p:nvSpPr>
        <p:spPr/>
        <p:txBody>
          <a:bodyPr/>
          <a:lstStyle/>
          <a:p>
            <a:fld id="{0325A583-B0CC-45A7-A059-58F2D4960E35}" type="slidenum">
              <a:rPr kumimoji="1" lang="ja-JP" altLang="en-US" smtClean="0"/>
              <a:t>55</a:t>
            </a:fld>
            <a:endParaRPr kumimoji="1" lang="ja-JP" altLang="en-US"/>
          </a:p>
        </p:txBody>
      </p:sp>
    </p:spTree>
    <p:extLst>
      <p:ext uri="{BB962C8B-B14F-4D97-AF65-F5344CB8AC3E}">
        <p14:creationId xmlns:p14="http://schemas.microsoft.com/office/powerpoint/2010/main" val="247105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0C448-C976-7BEA-8CA1-5573C7BFB67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59C3364-9BAB-6168-25CA-323BF76777B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F0F63D0-4C94-E110-1CC7-37BAC7D11C9F}"/>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3C9EB784-3701-F197-3908-F1C2AEA48260}"/>
              </a:ext>
            </a:extLst>
          </p:cNvPr>
          <p:cNvSpPr>
            <a:spLocks noGrp="1"/>
          </p:cNvSpPr>
          <p:nvPr>
            <p:ph type="sldNum" sz="quarter" idx="5"/>
          </p:nvPr>
        </p:nvSpPr>
        <p:spPr/>
        <p:txBody>
          <a:bodyPr/>
          <a:lstStyle/>
          <a:p>
            <a:fld id="{0325A583-B0CC-45A7-A059-58F2D4960E35}" type="slidenum">
              <a:rPr kumimoji="1" lang="ja-JP" altLang="en-US" smtClean="0"/>
              <a:t>56</a:t>
            </a:fld>
            <a:endParaRPr kumimoji="1" lang="ja-JP" altLang="en-US"/>
          </a:p>
        </p:txBody>
      </p:sp>
    </p:spTree>
    <p:extLst>
      <p:ext uri="{BB962C8B-B14F-4D97-AF65-F5344CB8AC3E}">
        <p14:creationId xmlns:p14="http://schemas.microsoft.com/office/powerpoint/2010/main" val="28631948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BEEBB-00D9-B4FE-D2A8-014DD089764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B64F924-53C1-7B79-05DD-FBCCAA87425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A88913A-D8FB-9824-8CD8-F1344B57939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66E8FDC-EF35-D6E5-FC90-DB891C9327D9}"/>
              </a:ext>
            </a:extLst>
          </p:cNvPr>
          <p:cNvSpPr>
            <a:spLocks noGrp="1"/>
          </p:cNvSpPr>
          <p:nvPr>
            <p:ph type="sldNum" sz="quarter" idx="5"/>
          </p:nvPr>
        </p:nvSpPr>
        <p:spPr/>
        <p:txBody>
          <a:bodyPr/>
          <a:lstStyle/>
          <a:p>
            <a:fld id="{0325A583-B0CC-45A7-A059-58F2D4960E35}" type="slidenum">
              <a:rPr kumimoji="1" lang="ja-JP" altLang="en-US" smtClean="0"/>
              <a:t>57</a:t>
            </a:fld>
            <a:endParaRPr kumimoji="1" lang="ja-JP" altLang="en-US"/>
          </a:p>
        </p:txBody>
      </p:sp>
    </p:spTree>
    <p:extLst>
      <p:ext uri="{BB962C8B-B14F-4D97-AF65-F5344CB8AC3E}">
        <p14:creationId xmlns:p14="http://schemas.microsoft.com/office/powerpoint/2010/main" val="23882487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BEEBB-00D9-B4FE-D2A8-014DD089764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B64F924-53C1-7B79-05DD-FBCCAA87425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A88913A-D8FB-9824-8CD8-F1344B57939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66E8FDC-EF35-D6E5-FC90-DB891C9327D9}"/>
              </a:ext>
            </a:extLst>
          </p:cNvPr>
          <p:cNvSpPr>
            <a:spLocks noGrp="1"/>
          </p:cNvSpPr>
          <p:nvPr>
            <p:ph type="sldNum" sz="quarter" idx="5"/>
          </p:nvPr>
        </p:nvSpPr>
        <p:spPr/>
        <p:txBody>
          <a:bodyPr/>
          <a:lstStyle/>
          <a:p>
            <a:fld id="{0325A583-B0CC-45A7-A059-58F2D4960E35}" type="slidenum">
              <a:rPr kumimoji="1" lang="ja-JP" altLang="en-US" smtClean="0"/>
              <a:t>59</a:t>
            </a:fld>
            <a:endParaRPr kumimoji="1" lang="ja-JP" altLang="en-US"/>
          </a:p>
        </p:txBody>
      </p:sp>
    </p:spTree>
    <p:extLst>
      <p:ext uri="{BB962C8B-B14F-4D97-AF65-F5344CB8AC3E}">
        <p14:creationId xmlns:p14="http://schemas.microsoft.com/office/powerpoint/2010/main" val="13642184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BEEBB-00D9-B4FE-D2A8-014DD089764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B64F924-53C1-7B79-05DD-FBCCAA87425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A88913A-D8FB-9824-8CD8-F1344B57939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66E8FDC-EF35-D6E5-FC90-DB891C9327D9}"/>
              </a:ext>
            </a:extLst>
          </p:cNvPr>
          <p:cNvSpPr>
            <a:spLocks noGrp="1"/>
          </p:cNvSpPr>
          <p:nvPr>
            <p:ph type="sldNum" sz="quarter" idx="5"/>
          </p:nvPr>
        </p:nvSpPr>
        <p:spPr/>
        <p:txBody>
          <a:bodyPr/>
          <a:lstStyle/>
          <a:p>
            <a:fld id="{0325A583-B0CC-45A7-A059-58F2D4960E35}" type="slidenum">
              <a:rPr kumimoji="1" lang="ja-JP" altLang="en-US" smtClean="0"/>
              <a:t>60</a:t>
            </a:fld>
            <a:endParaRPr kumimoji="1" lang="ja-JP" altLang="en-US"/>
          </a:p>
        </p:txBody>
      </p:sp>
    </p:spTree>
    <p:extLst>
      <p:ext uri="{BB962C8B-B14F-4D97-AF65-F5344CB8AC3E}">
        <p14:creationId xmlns:p14="http://schemas.microsoft.com/office/powerpoint/2010/main" val="38211916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BEEBB-00D9-B4FE-D2A8-014DD089764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B64F924-53C1-7B79-05DD-FBCCAA87425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A88913A-D8FB-9824-8CD8-F1344B57939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66E8FDC-EF35-D6E5-FC90-DB891C9327D9}"/>
              </a:ext>
            </a:extLst>
          </p:cNvPr>
          <p:cNvSpPr>
            <a:spLocks noGrp="1"/>
          </p:cNvSpPr>
          <p:nvPr>
            <p:ph type="sldNum" sz="quarter" idx="5"/>
          </p:nvPr>
        </p:nvSpPr>
        <p:spPr/>
        <p:txBody>
          <a:bodyPr/>
          <a:lstStyle/>
          <a:p>
            <a:fld id="{0325A583-B0CC-45A7-A059-58F2D4960E35}" type="slidenum">
              <a:rPr kumimoji="1" lang="ja-JP" altLang="en-US" smtClean="0"/>
              <a:t>61</a:t>
            </a:fld>
            <a:endParaRPr kumimoji="1" lang="ja-JP" altLang="en-US"/>
          </a:p>
        </p:txBody>
      </p:sp>
    </p:spTree>
    <p:extLst>
      <p:ext uri="{BB962C8B-B14F-4D97-AF65-F5344CB8AC3E}">
        <p14:creationId xmlns:p14="http://schemas.microsoft.com/office/powerpoint/2010/main" val="37211038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BEEBB-00D9-B4FE-D2A8-014DD089764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B64F924-53C1-7B79-05DD-FBCCAA87425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A88913A-D8FB-9824-8CD8-F1344B57939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66E8FDC-EF35-D6E5-FC90-DB891C9327D9}"/>
              </a:ext>
            </a:extLst>
          </p:cNvPr>
          <p:cNvSpPr>
            <a:spLocks noGrp="1"/>
          </p:cNvSpPr>
          <p:nvPr>
            <p:ph type="sldNum" sz="quarter" idx="5"/>
          </p:nvPr>
        </p:nvSpPr>
        <p:spPr/>
        <p:txBody>
          <a:bodyPr/>
          <a:lstStyle/>
          <a:p>
            <a:fld id="{0325A583-B0CC-45A7-A059-58F2D4960E35}" type="slidenum">
              <a:rPr kumimoji="1" lang="ja-JP" altLang="en-US" smtClean="0"/>
              <a:t>63</a:t>
            </a:fld>
            <a:endParaRPr kumimoji="1" lang="ja-JP" altLang="en-US"/>
          </a:p>
        </p:txBody>
      </p:sp>
    </p:spTree>
    <p:extLst>
      <p:ext uri="{BB962C8B-B14F-4D97-AF65-F5344CB8AC3E}">
        <p14:creationId xmlns:p14="http://schemas.microsoft.com/office/powerpoint/2010/main" val="3387396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25A583-B0CC-45A7-A059-58F2D4960E35}" type="slidenum">
              <a:rPr kumimoji="1" lang="ja-JP" altLang="en-US" smtClean="0"/>
              <a:t>4</a:t>
            </a:fld>
            <a:endParaRPr kumimoji="1" lang="ja-JP" altLang="en-US"/>
          </a:p>
        </p:txBody>
      </p:sp>
    </p:spTree>
    <p:extLst>
      <p:ext uri="{BB962C8B-B14F-4D97-AF65-F5344CB8AC3E}">
        <p14:creationId xmlns:p14="http://schemas.microsoft.com/office/powerpoint/2010/main" val="3435377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A48752-76CD-5C8F-F044-57F4ADC6615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12CE972-8B4F-DCFB-D6DF-CAC99111E9A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0728441-06FE-6805-A04C-97F49B61B530}"/>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8FDD7F7B-1131-517F-955B-19CD6C4FC54E}"/>
              </a:ext>
            </a:extLst>
          </p:cNvPr>
          <p:cNvSpPr>
            <a:spLocks noGrp="1"/>
          </p:cNvSpPr>
          <p:nvPr>
            <p:ph type="sldNum" sz="quarter" idx="5"/>
          </p:nvPr>
        </p:nvSpPr>
        <p:spPr/>
        <p:txBody>
          <a:bodyPr/>
          <a:lstStyle/>
          <a:p>
            <a:fld id="{0325A583-B0CC-45A7-A059-58F2D4960E35}" type="slidenum">
              <a:rPr kumimoji="1" lang="ja-JP" altLang="en-US" smtClean="0"/>
              <a:t>5</a:t>
            </a:fld>
            <a:endParaRPr kumimoji="1" lang="ja-JP" altLang="en-US"/>
          </a:p>
        </p:txBody>
      </p:sp>
    </p:spTree>
    <p:extLst>
      <p:ext uri="{BB962C8B-B14F-4D97-AF65-F5344CB8AC3E}">
        <p14:creationId xmlns:p14="http://schemas.microsoft.com/office/powerpoint/2010/main" val="881744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25A583-B0CC-45A7-A059-58F2D4960E35}" type="slidenum">
              <a:rPr kumimoji="1" lang="ja-JP" altLang="en-US" smtClean="0"/>
              <a:t>7</a:t>
            </a:fld>
            <a:endParaRPr kumimoji="1" lang="ja-JP" altLang="en-US"/>
          </a:p>
        </p:txBody>
      </p:sp>
    </p:spTree>
    <p:extLst>
      <p:ext uri="{BB962C8B-B14F-4D97-AF65-F5344CB8AC3E}">
        <p14:creationId xmlns:p14="http://schemas.microsoft.com/office/powerpoint/2010/main" val="2065376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B13843-04A1-77B9-968C-726C0EEAAD9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31AAA8A-676A-B39B-6926-8D8A6132D99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0DFF4CF-D6B1-A878-A1FE-64A126A5481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B23DFE57-CF8D-3C93-34D0-F77551C7C9C9}"/>
              </a:ext>
            </a:extLst>
          </p:cNvPr>
          <p:cNvSpPr>
            <a:spLocks noGrp="1"/>
          </p:cNvSpPr>
          <p:nvPr>
            <p:ph type="sldNum" sz="quarter" idx="5"/>
          </p:nvPr>
        </p:nvSpPr>
        <p:spPr/>
        <p:txBody>
          <a:bodyPr/>
          <a:lstStyle/>
          <a:p>
            <a:fld id="{0325A583-B0CC-45A7-A059-58F2D4960E35}" type="slidenum">
              <a:rPr kumimoji="1" lang="ja-JP" altLang="en-US" smtClean="0"/>
              <a:t>8</a:t>
            </a:fld>
            <a:endParaRPr kumimoji="1" lang="ja-JP" altLang="en-US"/>
          </a:p>
        </p:txBody>
      </p:sp>
    </p:spTree>
    <p:extLst>
      <p:ext uri="{BB962C8B-B14F-4D97-AF65-F5344CB8AC3E}">
        <p14:creationId xmlns:p14="http://schemas.microsoft.com/office/powerpoint/2010/main" val="3003675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96CF3-CAB4-95BD-7B51-6F136346158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45CA7EC-1DC8-AA36-CDFD-407E2CB5D20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00BB725-1B66-B10E-5948-D04B0ACDA05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E0A836DE-110E-4569-B1FE-A39990E48C30}"/>
              </a:ext>
            </a:extLst>
          </p:cNvPr>
          <p:cNvSpPr>
            <a:spLocks noGrp="1"/>
          </p:cNvSpPr>
          <p:nvPr>
            <p:ph type="sldNum" sz="quarter" idx="5"/>
          </p:nvPr>
        </p:nvSpPr>
        <p:spPr/>
        <p:txBody>
          <a:bodyPr/>
          <a:lstStyle/>
          <a:p>
            <a:fld id="{0325A583-B0CC-45A7-A059-58F2D4960E35}" type="slidenum">
              <a:rPr kumimoji="1" lang="ja-JP" altLang="en-US" smtClean="0"/>
              <a:t>9</a:t>
            </a:fld>
            <a:endParaRPr kumimoji="1" lang="ja-JP" altLang="en-US"/>
          </a:p>
        </p:txBody>
      </p:sp>
    </p:spTree>
    <p:extLst>
      <p:ext uri="{BB962C8B-B14F-4D97-AF65-F5344CB8AC3E}">
        <p14:creationId xmlns:p14="http://schemas.microsoft.com/office/powerpoint/2010/main" val="3086529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25A583-B0CC-45A7-A059-58F2D4960E35}" type="slidenum">
              <a:rPr kumimoji="1" lang="ja-JP" altLang="en-US" smtClean="0"/>
              <a:t>12</a:t>
            </a:fld>
            <a:endParaRPr kumimoji="1" lang="ja-JP" altLang="en-US"/>
          </a:p>
        </p:txBody>
      </p:sp>
    </p:spTree>
    <p:extLst>
      <p:ext uri="{BB962C8B-B14F-4D97-AF65-F5344CB8AC3E}">
        <p14:creationId xmlns:p14="http://schemas.microsoft.com/office/powerpoint/2010/main" val="8084924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25A583-B0CC-45A7-A059-58F2D4960E35}" type="slidenum">
              <a:rPr kumimoji="1" lang="ja-JP" altLang="en-US" smtClean="0"/>
              <a:t>13</a:t>
            </a:fld>
            <a:endParaRPr kumimoji="1" lang="ja-JP" altLang="en-US"/>
          </a:p>
        </p:txBody>
      </p:sp>
    </p:spTree>
    <p:extLst>
      <p:ext uri="{BB962C8B-B14F-4D97-AF65-F5344CB8AC3E}">
        <p14:creationId xmlns:p14="http://schemas.microsoft.com/office/powerpoint/2010/main" val="1913754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18EF3D-575E-619C-0D54-D1F3C8A5268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F5ED7E3-AF15-D74F-42C7-3BB71E853C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EEC7021-AB6C-FCCD-4087-D1596E1FD27C}"/>
              </a:ext>
            </a:extLst>
          </p:cNvPr>
          <p:cNvSpPr>
            <a:spLocks noGrp="1"/>
          </p:cNvSpPr>
          <p:nvPr>
            <p:ph type="dt" sz="half" idx="10"/>
          </p:nvPr>
        </p:nvSpPr>
        <p:spPr/>
        <p:txBody>
          <a:bodyPr/>
          <a:lstStyle/>
          <a:p>
            <a:fld id="{A67AA411-2F3C-409C-B026-CF4501C73D5C}" type="datetimeFigureOut">
              <a:rPr kumimoji="1" lang="ja-JP" altLang="en-US" smtClean="0"/>
              <a:t>2025/8/25</a:t>
            </a:fld>
            <a:endParaRPr kumimoji="1" lang="ja-JP" altLang="en-US"/>
          </a:p>
        </p:txBody>
      </p:sp>
      <p:sp>
        <p:nvSpPr>
          <p:cNvPr id="5" name="フッター プレースホルダー 4">
            <a:extLst>
              <a:ext uri="{FF2B5EF4-FFF2-40B4-BE49-F238E27FC236}">
                <a16:creationId xmlns:a16="http://schemas.microsoft.com/office/drawing/2014/main" id="{418DC9D2-5840-B4EB-431D-84A66D5115D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A0E18A-696A-3E7D-387D-73C3BBD7BA0D}"/>
              </a:ext>
            </a:extLst>
          </p:cNvPr>
          <p:cNvSpPr>
            <a:spLocks noGrp="1"/>
          </p:cNvSpPr>
          <p:nvPr>
            <p:ph type="sldNum" sz="quarter" idx="12"/>
          </p:nvPr>
        </p:nvSpPr>
        <p:spPr/>
        <p:txBody>
          <a:bodyPr/>
          <a:lstStyle/>
          <a:p>
            <a:fld id="{2AB6D289-CD5D-4337-BCB4-5B1C3294472F}" type="slidenum">
              <a:rPr kumimoji="1" lang="ja-JP" altLang="en-US" smtClean="0"/>
              <a:t>‹#›</a:t>
            </a:fld>
            <a:endParaRPr kumimoji="1" lang="ja-JP" altLang="en-US"/>
          </a:p>
        </p:txBody>
      </p:sp>
    </p:spTree>
    <p:extLst>
      <p:ext uri="{BB962C8B-B14F-4D97-AF65-F5344CB8AC3E}">
        <p14:creationId xmlns:p14="http://schemas.microsoft.com/office/powerpoint/2010/main" val="281138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BD09B8-A3BA-A6A2-5733-5022550A775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44E9DEA-46A2-CE6A-AC31-EBF6326D39C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B090AEF-CFF6-6BD2-A77C-F53ADBB468C3}"/>
              </a:ext>
            </a:extLst>
          </p:cNvPr>
          <p:cNvSpPr>
            <a:spLocks noGrp="1"/>
          </p:cNvSpPr>
          <p:nvPr>
            <p:ph type="dt" sz="half" idx="10"/>
          </p:nvPr>
        </p:nvSpPr>
        <p:spPr/>
        <p:txBody>
          <a:bodyPr/>
          <a:lstStyle/>
          <a:p>
            <a:fld id="{A67AA411-2F3C-409C-B026-CF4501C73D5C}" type="datetimeFigureOut">
              <a:rPr kumimoji="1" lang="ja-JP" altLang="en-US" smtClean="0"/>
              <a:t>2025/8/25</a:t>
            </a:fld>
            <a:endParaRPr kumimoji="1" lang="ja-JP" altLang="en-US"/>
          </a:p>
        </p:txBody>
      </p:sp>
      <p:sp>
        <p:nvSpPr>
          <p:cNvPr id="5" name="フッター プレースホルダー 4">
            <a:extLst>
              <a:ext uri="{FF2B5EF4-FFF2-40B4-BE49-F238E27FC236}">
                <a16:creationId xmlns:a16="http://schemas.microsoft.com/office/drawing/2014/main" id="{F5CA202A-18B4-6051-90C5-88948980C3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4C2A813-BBF5-9567-6E9C-48E7D3B6F8EF}"/>
              </a:ext>
            </a:extLst>
          </p:cNvPr>
          <p:cNvSpPr>
            <a:spLocks noGrp="1"/>
          </p:cNvSpPr>
          <p:nvPr>
            <p:ph type="sldNum" sz="quarter" idx="12"/>
          </p:nvPr>
        </p:nvSpPr>
        <p:spPr/>
        <p:txBody>
          <a:bodyPr/>
          <a:lstStyle/>
          <a:p>
            <a:fld id="{2AB6D289-CD5D-4337-BCB4-5B1C3294472F}" type="slidenum">
              <a:rPr kumimoji="1" lang="ja-JP" altLang="en-US" smtClean="0"/>
              <a:t>‹#›</a:t>
            </a:fld>
            <a:endParaRPr kumimoji="1" lang="ja-JP" altLang="en-US"/>
          </a:p>
        </p:txBody>
      </p:sp>
    </p:spTree>
    <p:extLst>
      <p:ext uri="{BB962C8B-B14F-4D97-AF65-F5344CB8AC3E}">
        <p14:creationId xmlns:p14="http://schemas.microsoft.com/office/powerpoint/2010/main" val="87233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FE2AF42-DB10-4D8E-4114-1E9D6AE91A0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2C68F17-9D83-160B-5F22-A71001E9368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FBB6F3B-5F88-5C8A-FE24-0687024A389C}"/>
              </a:ext>
            </a:extLst>
          </p:cNvPr>
          <p:cNvSpPr>
            <a:spLocks noGrp="1"/>
          </p:cNvSpPr>
          <p:nvPr>
            <p:ph type="dt" sz="half" idx="10"/>
          </p:nvPr>
        </p:nvSpPr>
        <p:spPr/>
        <p:txBody>
          <a:bodyPr/>
          <a:lstStyle/>
          <a:p>
            <a:fld id="{A67AA411-2F3C-409C-B026-CF4501C73D5C}" type="datetimeFigureOut">
              <a:rPr kumimoji="1" lang="ja-JP" altLang="en-US" smtClean="0"/>
              <a:t>2025/8/25</a:t>
            </a:fld>
            <a:endParaRPr kumimoji="1" lang="ja-JP" altLang="en-US"/>
          </a:p>
        </p:txBody>
      </p:sp>
      <p:sp>
        <p:nvSpPr>
          <p:cNvPr id="5" name="フッター プレースホルダー 4">
            <a:extLst>
              <a:ext uri="{FF2B5EF4-FFF2-40B4-BE49-F238E27FC236}">
                <a16:creationId xmlns:a16="http://schemas.microsoft.com/office/drawing/2014/main" id="{C0D95942-A2F7-218A-09D8-922769C8535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46B6190-F79D-C930-A2F5-818A0D40D39A}"/>
              </a:ext>
            </a:extLst>
          </p:cNvPr>
          <p:cNvSpPr>
            <a:spLocks noGrp="1"/>
          </p:cNvSpPr>
          <p:nvPr>
            <p:ph type="sldNum" sz="quarter" idx="12"/>
          </p:nvPr>
        </p:nvSpPr>
        <p:spPr/>
        <p:txBody>
          <a:bodyPr/>
          <a:lstStyle/>
          <a:p>
            <a:fld id="{2AB6D289-CD5D-4337-BCB4-5B1C3294472F}" type="slidenum">
              <a:rPr kumimoji="1" lang="ja-JP" altLang="en-US" smtClean="0"/>
              <a:t>‹#›</a:t>
            </a:fld>
            <a:endParaRPr kumimoji="1" lang="ja-JP" altLang="en-US"/>
          </a:p>
        </p:txBody>
      </p:sp>
    </p:spTree>
    <p:extLst>
      <p:ext uri="{BB962C8B-B14F-4D97-AF65-F5344CB8AC3E}">
        <p14:creationId xmlns:p14="http://schemas.microsoft.com/office/powerpoint/2010/main" val="3628565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3C559D-52D0-3463-0D74-AEE8BEA82C5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39BD311-9328-5ED0-6A02-AEFA4A9C028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066E450-8209-661E-5894-1187D6F52395}"/>
              </a:ext>
            </a:extLst>
          </p:cNvPr>
          <p:cNvSpPr>
            <a:spLocks noGrp="1"/>
          </p:cNvSpPr>
          <p:nvPr>
            <p:ph type="dt" sz="half" idx="10"/>
          </p:nvPr>
        </p:nvSpPr>
        <p:spPr/>
        <p:txBody>
          <a:bodyPr/>
          <a:lstStyle/>
          <a:p>
            <a:fld id="{A67AA411-2F3C-409C-B026-CF4501C73D5C}" type="datetimeFigureOut">
              <a:rPr kumimoji="1" lang="ja-JP" altLang="en-US" smtClean="0"/>
              <a:t>2025/8/25</a:t>
            </a:fld>
            <a:endParaRPr kumimoji="1" lang="ja-JP" altLang="en-US"/>
          </a:p>
        </p:txBody>
      </p:sp>
      <p:sp>
        <p:nvSpPr>
          <p:cNvPr id="5" name="フッター プレースホルダー 4">
            <a:extLst>
              <a:ext uri="{FF2B5EF4-FFF2-40B4-BE49-F238E27FC236}">
                <a16:creationId xmlns:a16="http://schemas.microsoft.com/office/drawing/2014/main" id="{E2D1E0FB-BB61-4ADF-0B28-A142B49D378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9BB3B64-483D-4C23-74F4-249D23B01718}"/>
              </a:ext>
            </a:extLst>
          </p:cNvPr>
          <p:cNvSpPr>
            <a:spLocks noGrp="1"/>
          </p:cNvSpPr>
          <p:nvPr>
            <p:ph type="sldNum" sz="quarter" idx="12"/>
          </p:nvPr>
        </p:nvSpPr>
        <p:spPr/>
        <p:txBody>
          <a:bodyPr/>
          <a:lstStyle/>
          <a:p>
            <a:fld id="{2AB6D289-CD5D-4337-BCB4-5B1C3294472F}" type="slidenum">
              <a:rPr kumimoji="1" lang="ja-JP" altLang="en-US" smtClean="0"/>
              <a:t>‹#›</a:t>
            </a:fld>
            <a:endParaRPr kumimoji="1" lang="ja-JP" altLang="en-US"/>
          </a:p>
        </p:txBody>
      </p:sp>
    </p:spTree>
    <p:extLst>
      <p:ext uri="{BB962C8B-B14F-4D97-AF65-F5344CB8AC3E}">
        <p14:creationId xmlns:p14="http://schemas.microsoft.com/office/powerpoint/2010/main" val="143387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94FAF3-0232-2B74-CA39-9D320493DFB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6A353AA-37BD-7086-EFC1-B45CB3C35E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A818048-8BFE-CA37-06F2-732FACC34F64}"/>
              </a:ext>
            </a:extLst>
          </p:cNvPr>
          <p:cNvSpPr>
            <a:spLocks noGrp="1"/>
          </p:cNvSpPr>
          <p:nvPr>
            <p:ph type="dt" sz="half" idx="10"/>
          </p:nvPr>
        </p:nvSpPr>
        <p:spPr/>
        <p:txBody>
          <a:bodyPr/>
          <a:lstStyle/>
          <a:p>
            <a:fld id="{A67AA411-2F3C-409C-B026-CF4501C73D5C}" type="datetimeFigureOut">
              <a:rPr kumimoji="1" lang="ja-JP" altLang="en-US" smtClean="0"/>
              <a:t>2025/8/25</a:t>
            </a:fld>
            <a:endParaRPr kumimoji="1" lang="ja-JP" altLang="en-US"/>
          </a:p>
        </p:txBody>
      </p:sp>
      <p:sp>
        <p:nvSpPr>
          <p:cNvPr id="5" name="フッター プレースホルダー 4">
            <a:extLst>
              <a:ext uri="{FF2B5EF4-FFF2-40B4-BE49-F238E27FC236}">
                <a16:creationId xmlns:a16="http://schemas.microsoft.com/office/drawing/2014/main" id="{D5462844-5EA7-4A4D-8C18-09794998CF0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3A97BEC-AEB1-A06C-4E2E-33CFFFCAA0F2}"/>
              </a:ext>
            </a:extLst>
          </p:cNvPr>
          <p:cNvSpPr>
            <a:spLocks noGrp="1"/>
          </p:cNvSpPr>
          <p:nvPr>
            <p:ph type="sldNum" sz="quarter" idx="12"/>
          </p:nvPr>
        </p:nvSpPr>
        <p:spPr/>
        <p:txBody>
          <a:bodyPr/>
          <a:lstStyle/>
          <a:p>
            <a:fld id="{2AB6D289-CD5D-4337-BCB4-5B1C3294472F}" type="slidenum">
              <a:rPr kumimoji="1" lang="ja-JP" altLang="en-US" smtClean="0"/>
              <a:t>‹#›</a:t>
            </a:fld>
            <a:endParaRPr kumimoji="1" lang="ja-JP" altLang="en-US"/>
          </a:p>
        </p:txBody>
      </p:sp>
    </p:spTree>
    <p:extLst>
      <p:ext uri="{BB962C8B-B14F-4D97-AF65-F5344CB8AC3E}">
        <p14:creationId xmlns:p14="http://schemas.microsoft.com/office/powerpoint/2010/main" val="3754033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57C9F8-2495-CCE4-5071-1CDEF24F3E5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A3A17C8-A442-B8EC-7F01-018BD95DC86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7D50125-6E72-5208-32CE-C2068211E1B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69C94E8-A393-C198-CA67-3A6D0130979D}"/>
              </a:ext>
            </a:extLst>
          </p:cNvPr>
          <p:cNvSpPr>
            <a:spLocks noGrp="1"/>
          </p:cNvSpPr>
          <p:nvPr>
            <p:ph type="dt" sz="half" idx="10"/>
          </p:nvPr>
        </p:nvSpPr>
        <p:spPr/>
        <p:txBody>
          <a:bodyPr/>
          <a:lstStyle/>
          <a:p>
            <a:fld id="{A67AA411-2F3C-409C-B026-CF4501C73D5C}" type="datetimeFigureOut">
              <a:rPr kumimoji="1" lang="ja-JP" altLang="en-US" smtClean="0"/>
              <a:t>2025/8/25</a:t>
            </a:fld>
            <a:endParaRPr kumimoji="1" lang="ja-JP" altLang="en-US"/>
          </a:p>
        </p:txBody>
      </p:sp>
      <p:sp>
        <p:nvSpPr>
          <p:cNvPr id="6" name="フッター プレースホルダー 5">
            <a:extLst>
              <a:ext uri="{FF2B5EF4-FFF2-40B4-BE49-F238E27FC236}">
                <a16:creationId xmlns:a16="http://schemas.microsoft.com/office/drawing/2014/main" id="{9FCD419F-B10D-286E-68B5-96BC710E9B8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00B8AA2-B788-01BD-73B9-60A6AFFDA78C}"/>
              </a:ext>
            </a:extLst>
          </p:cNvPr>
          <p:cNvSpPr>
            <a:spLocks noGrp="1"/>
          </p:cNvSpPr>
          <p:nvPr>
            <p:ph type="sldNum" sz="quarter" idx="12"/>
          </p:nvPr>
        </p:nvSpPr>
        <p:spPr/>
        <p:txBody>
          <a:bodyPr/>
          <a:lstStyle/>
          <a:p>
            <a:fld id="{2AB6D289-CD5D-4337-BCB4-5B1C3294472F}" type="slidenum">
              <a:rPr kumimoji="1" lang="ja-JP" altLang="en-US" smtClean="0"/>
              <a:t>‹#›</a:t>
            </a:fld>
            <a:endParaRPr kumimoji="1" lang="ja-JP" altLang="en-US"/>
          </a:p>
        </p:txBody>
      </p:sp>
    </p:spTree>
    <p:extLst>
      <p:ext uri="{BB962C8B-B14F-4D97-AF65-F5344CB8AC3E}">
        <p14:creationId xmlns:p14="http://schemas.microsoft.com/office/powerpoint/2010/main" val="3711075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AFBEB9-65E9-BAEF-EF02-9E0025EA4D9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A45691A-A5F1-D306-77F6-0BC9E806E0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E47441E-DD17-1111-79E2-60040E65E29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F59AB88-90C5-07AC-3BF9-1ADC172BBB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00BADD1-06C1-AB46-BD9D-4364693AAA0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D73E73B-EC1F-A94B-62E7-A912A4F66326}"/>
              </a:ext>
            </a:extLst>
          </p:cNvPr>
          <p:cNvSpPr>
            <a:spLocks noGrp="1"/>
          </p:cNvSpPr>
          <p:nvPr>
            <p:ph type="dt" sz="half" idx="10"/>
          </p:nvPr>
        </p:nvSpPr>
        <p:spPr/>
        <p:txBody>
          <a:bodyPr/>
          <a:lstStyle/>
          <a:p>
            <a:fld id="{A67AA411-2F3C-409C-B026-CF4501C73D5C}" type="datetimeFigureOut">
              <a:rPr kumimoji="1" lang="ja-JP" altLang="en-US" smtClean="0"/>
              <a:t>2025/8/25</a:t>
            </a:fld>
            <a:endParaRPr kumimoji="1" lang="ja-JP" altLang="en-US"/>
          </a:p>
        </p:txBody>
      </p:sp>
      <p:sp>
        <p:nvSpPr>
          <p:cNvPr id="8" name="フッター プレースホルダー 7">
            <a:extLst>
              <a:ext uri="{FF2B5EF4-FFF2-40B4-BE49-F238E27FC236}">
                <a16:creationId xmlns:a16="http://schemas.microsoft.com/office/drawing/2014/main" id="{D7546BF0-ECC7-21AB-2782-0013624B22C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11AB4A3-E573-749C-158A-B5015428CBEF}"/>
              </a:ext>
            </a:extLst>
          </p:cNvPr>
          <p:cNvSpPr>
            <a:spLocks noGrp="1"/>
          </p:cNvSpPr>
          <p:nvPr>
            <p:ph type="sldNum" sz="quarter" idx="12"/>
          </p:nvPr>
        </p:nvSpPr>
        <p:spPr/>
        <p:txBody>
          <a:bodyPr/>
          <a:lstStyle/>
          <a:p>
            <a:fld id="{2AB6D289-CD5D-4337-BCB4-5B1C3294472F}" type="slidenum">
              <a:rPr kumimoji="1" lang="ja-JP" altLang="en-US" smtClean="0"/>
              <a:t>‹#›</a:t>
            </a:fld>
            <a:endParaRPr kumimoji="1" lang="ja-JP" altLang="en-US"/>
          </a:p>
        </p:txBody>
      </p:sp>
    </p:spTree>
    <p:extLst>
      <p:ext uri="{BB962C8B-B14F-4D97-AF65-F5344CB8AC3E}">
        <p14:creationId xmlns:p14="http://schemas.microsoft.com/office/powerpoint/2010/main" val="3660657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9041D1-37EC-4097-51D6-C68E5674A16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18BE37F-3C8F-DC53-E9FC-82A55647580A}"/>
              </a:ext>
            </a:extLst>
          </p:cNvPr>
          <p:cNvSpPr>
            <a:spLocks noGrp="1"/>
          </p:cNvSpPr>
          <p:nvPr>
            <p:ph type="dt" sz="half" idx="10"/>
          </p:nvPr>
        </p:nvSpPr>
        <p:spPr/>
        <p:txBody>
          <a:bodyPr/>
          <a:lstStyle/>
          <a:p>
            <a:fld id="{A67AA411-2F3C-409C-B026-CF4501C73D5C}" type="datetimeFigureOut">
              <a:rPr kumimoji="1" lang="ja-JP" altLang="en-US" smtClean="0"/>
              <a:t>2025/8/25</a:t>
            </a:fld>
            <a:endParaRPr kumimoji="1" lang="ja-JP" altLang="en-US"/>
          </a:p>
        </p:txBody>
      </p:sp>
      <p:sp>
        <p:nvSpPr>
          <p:cNvPr id="4" name="フッター プレースホルダー 3">
            <a:extLst>
              <a:ext uri="{FF2B5EF4-FFF2-40B4-BE49-F238E27FC236}">
                <a16:creationId xmlns:a16="http://schemas.microsoft.com/office/drawing/2014/main" id="{98CDAF18-EF55-D4BE-9224-5F178673858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476AB2A-80FF-F2EC-DFDA-78A13C97CE32}"/>
              </a:ext>
            </a:extLst>
          </p:cNvPr>
          <p:cNvSpPr>
            <a:spLocks noGrp="1"/>
          </p:cNvSpPr>
          <p:nvPr>
            <p:ph type="sldNum" sz="quarter" idx="12"/>
          </p:nvPr>
        </p:nvSpPr>
        <p:spPr/>
        <p:txBody>
          <a:bodyPr/>
          <a:lstStyle/>
          <a:p>
            <a:fld id="{2AB6D289-CD5D-4337-BCB4-5B1C3294472F}" type="slidenum">
              <a:rPr kumimoji="1" lang="ja-JP" altLang="en-US" smtClean="0"/>
              <a:t>‹#›</a:t>
            </a:fld>
            <a:endParaRPr kumimoji="1" lang="ja-JP" altLang="en-US"/>
          </a:p>
        </p:txBody>
      </p:sp>
    </p:spTree>
    <p:extLst>
      <p:ext uri="{BB962C8B-B14F-4D97-AF65-F5344CB8AC3E}">
        <p14:creationId xmlns:p14="http://schemas.microsoft.com/office/powerpoint/2010/main" val="170582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3E1C7D3-2439-746C-42E8-CA02A4311F85}"/>
              </a:ext>
            </a:extLst>
          </p:cNvPr>
          <p:cNvSpPr>
            <a:spLocks noGrp="1"/>
          </p:cNvSpPr>
          <p:nvPr>
            <p:ph type="dt" sz="half" idx="10"/>
          </p:nvPr>
        </p:nvSpPr>
        <p:spPr/>
        <p:txBody>
          <a:bodyPr/>
          <a:lstStyle/>
          <a:p>
            <a:fld id="{A67AA411-2F3C-409C-B026-CF4501C73D5C}" type="datetimeFigureOut">
              <a:rPr kumimoji="1" lang="ja-JP" altLang="en-US" smtClean="0"/>
              <a:t>2025/8/25</a:t>
            </a:fld>
            <a:endParaRPr kumimoji="1" lang="ja-JP" altLang="en-US"/>
          </a:p>
        </p:txBody>
      </p:sp>
      <p:sp>
        <p:nvSpPr>
          <p:cNvPr id="3" name="フッター プレースホルダー 2">
            <a:extLst>
              <a:ext uri="{FF2B5EF4-FFF2-40B4-BE49-F238E27FC236}">
                <a16:creationId xmlns:a16="http://schemas.microsoft.com/office/drawing/2014/main" id="{5097ABE0-A2B8-1C22-CBB8-589DDDBB56D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82FEA53-FE9F-1358-B056-878B21FA1D35}"/>
              </a:ext>
            </a:extLst>
          </p:cNvPr>
          <p:cNvSpPr>
            <a:spLocks noGrp="1"/>
          </p:cNvSpPr>
          <p:nvPr>
            <p:ph type="sldNum" sz="quarter" idx="12"/>
          </p:nvPr>
        </p:nvSpPr>
        <p:spPr/>
        <p:txBody>
          <a:bodyPr/>
          <a:lstStyle/>
          <a:p>
            <a:fld id="{2AB6D289-CD5D-4337-BCB4-5B1C3294472F}" type="slidenum">
              <a:rPr kumimoji="1" lang="ja-JP" altLang="en-US" smtClean="0"/>
              <a:t>‹#›</a:t>
            </a:fld>
            <a:endParaRPr kumimoji="1" lang="ja-JP" altLang="en-US"/>
          </a:p>
        </p:txBody>
      </p:sp>
    </p:spTree>
    <p:extLst>
      <p:ext uri="{BB962C8B-B14F-4D97-AF65-F5344CB8AC3E}">
        <p14:creationId xmlns:p14="http://schemas.microsoft.com/office/powerpoint/2010/main" val="311976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E34DAE-1D65-E474-1484-4F3B699A112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EC15333-0EA0-06D5-392F-556393BCA0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9F48BD7-6C1B-7301-30C0-D1F55EC184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BAB30C2-20DE-314C-FDDC-50555AC3B4C9}"/>
              </a:ext>
            </a:extLst>
          </p:cNvPr>
          <p:cNvSpPr>
            <a:spLocks noGrp="1"/>
          </p:cNvSpPr>
          <p:nvPr>
            <p:ph type="dt" sz="half" idx="10"/>
          </p:nvPr>
        </p:nvSpPr>
        <p:spPr/>
        <p:txBody>
          <a:bodyPr/>
          <a:lstStyle/>
          <a:p>
            <a:fld id="{A67AA411-2F3C-409C-B026-CF4501C73D5C}" type="datetimeFigureOut">
              <a:rPr kumimoji="1" lang="ja-JP" altLang="en-US" smtClean="0"/>
              <a:t>2025/8/25</a:t>
            </a:fld>
            <a:endParaRPr kumimoji="1" lang="ja-JP" altLang="en-US"/>
          </a:p>
        </p:txBody>
      </p:sp>
      <p:sp>
        <p:nvSpPr>
          <p:cNvPr id="6" name="フッター プレースホルダー 5">
            <a:extLst>
              <a:ext uri="{FF2B5EF4-FFF2-40B4-BE49-F238E27FC236}">
                <a16:creationId xmlns:a16="http://schemas.microsoft.com/office/drawing/2014/main" id="{F85400F9-5BEF-124D-B921-F15CDB311C4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21363CA-AEC0-5F74-EF7D-29CDECDE38C5}"/>
              </a:ext>
            </a:extLst>
          </p:cNvPr>
          <p:cNvSpPr>
            <a:spLocks noGrp="1"/>
          </p:cNvSpPr>
          <p:nvPr>
            <p:ph type="sldNum" sz="quarter" idx="12"/>
          </p:nvPr>
        </p:nvSpPr>
        <p:spPr/>
        <p:txBody>
          <a:bodyPr/>
          <a:lstStyle/>
          <a:p>
            <a:fld id="{2AB6D289-CD5D-4337-BCB4-5B1C3294472F}" type="slidenum">
              <a:rPr kumimoji="1" lang="ja-JP" altLang="en-US" smtClean="0"/>
              <a:t>‹#›</a:t>
            </a:fld>
            <a:endParaRPr kumimoji="1" lang="ja-JP" altLang="en-US"/>
          </a:p>
        </p:txBody>
      </p:sp>
    </p:spTree>
    <p:extLst>
      <p:ext uri="{BB962C8B-B14F-4D97-AF65-F5344CB8AC3E}">
        <p14:creationId xmlns:p14="http://schemas.microsoft.com/office/powerpoint/2010/main" val="164138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C6779C-7077-1301-68B2-9700E8AAB23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7A275EA-CACD-0F96-56B4-4A43CA35E9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927D9C8-1E33-4137-B457-A9D33D900B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2BF67BC-F854-2845-620C-F37AFD2BBE66}"/>
              </a:ext>
            </a:extLst>
          </p:cNvPr>
          <p:cNvSpPr>
            <a:spLocks noGrp="1"/>
          </p:cNvSpPr>
          <p:nvPr>
            <p:ph type="dt" sz="half" idx="10"/>
          </p:nvPr>
        </p:nvSpPr>
        <p:spPr/>
        <p:txBody>
          <a:bodyPr/>
          <a:lstStyle/>
          <a:p>
            <a:fld id="{A67AA411-2F3C-409C-B026-CF4501C73D5C}" type="datetimeFigureOut">
              <a:rPr kumimoji="1" lang="ja-JP" altLang="en-US" smtClean="0"/>
              <a:t>2025/8/25</a:t>
            </a:fld>
            <a:endParaRPr kumimoji="1" lang="ja-JP" altLang="en-US"/>
          </a:p>
        </p:txBody>
      </p:sp>
      <p:sp>
        <p:nvSpPr>
          <p:cNvPr id="6" name="フッター プレースホルダー 5">
            <a:extLst>
              <a:ext uri="{FF2B5EF4-FFF2-40B4-BE49-F238E27FC236}">
                <a16:creationId xmlns:a16="http://schemas.microsoft.com/office/drawing/2014/main" id="{2D935945-6335-37B9-B9EA-66748530900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8674F7C-30F3-8A86-0A2B-CC08C0747CBF}"/>
              </a:ext>
            </a:extLst>
          </p:cNvPr>
          <p:cNvSpPr>
            <a:spLocks noGrp="1"/>
          </p:cNvSpPr>
          <p:nvPr>
            <p:ph type="sldNum" sz="quarter" idx="12"/>
          </p:nvPr>
        </p:nvSpPr>
        <p:spPr/>
        <p:txBody>
          <a:bodyPr/>
          <a:lstStyle/>
          <a:p>
            <a:fld id="{2AB6D289-CD5D-4337-BCB4-5B1C3294472F}" type="slidenum">
              <a:rPr kumimoji="1" lang="ja-JP" altLang="en-US" smtClean="0"/>
              <a:t>‹#›</a:t>
            </a:fld>
            <a:endParaRPr kumimoji="1" lang="ja-JP" altLang="en-US"/>
          </a:p>
        </p:txBody>
      </p:sp>
    </p:spTree>
    <p:extLst>
      <p:ext uri="{BB962C8B-B14F-4D97-AF65-F5344CB8AC3E}">
        <p14:creationId xmlns:p14="http://schemas.microsoft.com/office/powerpoint/2010/main" val="1034333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6CE23FA-D76E-82B9-29D8-19432C4714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0394827-BF51-9AE4-A958-1580825868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E0731B-497E-C744-77E8-A94AF7354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AA411-2F3C-409C-B026-CF4501C73D5C}" type="datetimeFigureOut">
              <a:rPr kumimoji="1" lang="ja-JP" altLang="en-US" smtClean="0"/>
              <a:t>2025/8/25</a:t>
            </a:fld>
            <a:endParaRPr kumimoji="1" lang="ja-JP" altLang="en-US"/>
          </a:p>
        </p:txBody>
      </p:sp>
      <p:sp>
        <p:nvSpPr>
          <p:cNvPr id="5" name="フッター プレースホルダー 4">
            <a:extLst>
              <a:ext uri="{FF2B5EF4-FFF2-40B4-BE49-F238E27FC236}">
                <a16:creationId xmlns:a16="http://schemas.microsoft.com/office/drawing/2014/main" id="{B503F618-3195-844B-2170-E741560CA6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276070A-ED07-F4D1-05B9-D8378F923B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B6D289-CD5D-4337-BCB4-5B1C3294472F}" type="slidenum">
              <a:rPr kumimoji="1" lang="ja-JP" altLang="en-US" smtClean="0"/>
              <a:t>‹#›</a:t>
            </a:fld>
            <a:endParaRPr kumimoji="1" lang="ja-JP" altLang="en-US"/>
          </a:p>
        </p:txBody>
      </p:sp>
    </p:spTree>
    <p:extLst>
      <p:ext uri="{BB962C8B-B14F-4D97-AF65-F5344CB8AC3E}">
        <p14:creationId xmlns:p14="http://schemas.microsoft.com/office/powerpoint/2010/main" val="4029535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3" Type="http://schemas.openxmlformats.org/officeDocument/2006/relationships/slide" Target="slide19.xml"/><Relationship Id="rId18" Type="http://schemas.openxmlformats.org/officeDocument/2006/relationships/slide" Target="slide27.xml"/><Relationship Id="rId26" Type="http://schemas.openxmlformats.org/officeDocument/2006/relationships/slide" Target="slide39.xml"/><Relationship Id="rId3" Type="http://schemas.openxmlformats.org/officeDocument/2006/relationships/slide" Target="slide3.xml"/><Relationship Id="rId21" Type="http://schemas.openxmlformats.org/officeDocument/2006/relationships/slide" Target="slide31.xml"/><Relationship Id="rId7" Type="http://schemas.openxmlformats.org/officeDocument/2006/relationships/slide" Target="slide5.xml"/><Relationship Id="rId12" Type="http://schemas.openxmlformats.org/officeDocument/2006/relationships/slide" Target="slide14.xml"/><Relationship Id="rId17" Type="http://schemas.openxmlformats.org/officeDocument/2006/relationships/slide" Target="slide25.xml"/><Relationship Id="rId25" Type="http://schemas.openxmlformats.org/officeDocument/2006/relationships/slide" Target="slide37.xml"/><Relationship Id="rId33" Type="http://schemas.openxmlformats.org/officeDocument/2006/relationships/slide" Target="slide50.xml"/><Relationship Id="rId2" Type="http://schemas.openxmlformats.org/officeDocument/2006/relationships/notesSlide" Target="../notesSlides/notesSlide2.xml"/><Relationship Id="rId16" Type="http://schemas.openxmlformats.org/officeDocument/2006/relationships/slide" Target="slide23.xml"/><Relationship Id="rId20" Type="http://schemas.openxmlformats.org/officeDocument/2006/relationships/slide" Target="slide30.xml"/><Relationship Id="rId29" Type="http://schemas.openxmlformats.org/officeDocument/2006/relationships/slide" Target="slide44.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13.xml"/><Relationship Id="rId24" Type="http://schemas.openxmlformats.org/officeDocument/2006/relationships/slide" Target="slide36.xml"/><Relationship Id="rId32" Type="http://schemas.openxmlformats.org/officeDocument/2006/relationships/slide" Target="slide49.xml"/><Relationship Id="rId5" Type="http://schemas.openxmlformats.org/officeDocument/2006/relationships/slide" Target="slide17.xml"/><Relationship Id="rId15" Type="http://schemas.openxmlformats.org/officeDocument/2006/relationships/slide" Target="slide18.xml"/><Relationship Id="rId23" Type="http://schemas.openxmlformats.org/officeDocument/2006/relationships/slide" Target="slide34.xml"/><Relationship Id="rId28" Type="http://schemas.openxmlformats.org/officeDocument/2006/relationships/slide" Target="slide42.xml"/><Relationship Id="rId10" Type="http://schemas.openxmlformats.org/officeDocument/2006/relationships/slide" Target="slide11.xml"/><Relationship Id="rId19" Type="http://schemas.openxmlformats.org/officeDocument/2006/relationships/slide" Target="slide29.xml"/><Relationship Id="rId31" Type="http://schemas.openxmlformats.org/officeDocument/2006/relationships/slide" Target="slide48.xml"/><Relationship Id="rId4" Type="http://schemas.openxmlformats.org/officeDocument/2006/relationships/slide" Target="slide6.xml"/><Relationship Id="rId9" Type="http://schemas.openxmlformats.org/officeDocument/2006/relationships/slide" Target="slide10.xml"/><Relationship Id="rId14" Type="http://schemas.openxmlformats.org/officeDocument/2006/relationships/slide" Target="slide20.xml"/><Relationship Id="rId22" Type="http://schemas.openxmlformats.org/officeDocument/2006/relationships/slide" Target="slide32.xml"/><Relationship Id="rId27" Type="http://schemas.openxmlformats.org/officeDocument/2006/relationships/slide" Target="slide40.xml"/><Relationship Id="rId30" Type="http://schemas.openxmlformats.org/officeDocument/2006/relationships/slide" Target="slide46.xml"/><Relationship Id="rId8" Type="http://schemas.openxmlformats.org/officeDocument/2006/relationships/slide" Target="slide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microsoft.com/office/2007/relationships/hdphoto" Target="../media/hdphoto1.wdp"/><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2.png"/></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slide" Target="slide5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860859" y="2306125"/>
            <a:ext cx="6470282" cy="584775"/>
          </a:xfrm>
          <a:prstGeom prst="rect">
            <a:avLst/>
          </a:prstGeom>
          <a:noFill/>
        </p:spPr>
        <p:txBody>
          <a:bodyPr wrap="square" rtlCol="0">
            <a:spAutoFit/>
          </a:bodyPr>
          <a:lstStyle/>
          <a:p>
            <a:pPr algn="ctr"/>
            <a:r>
              <a:rPr lang="ja-JP" altLang="en-US" sz="3200" dirty="0">
                <a:latin typeface="Meiryo UI" panose="020B0604030504040204" pitchFamily="50" charset="-128"/>
                <a:ea typeface="Meiryo UI" panose="020B0604030504040204" pitchFamily="50" charset="-128"/>
              </a:rPr>
              <a:t>府立</a:t>
            </a:r>
            <a:r>
              <a:rPr lang="ja-JP" altLang="en-US" sz="3200">
                <a:latin typeface="Meiryo UI" panose="020B0604030504040204" pitchFamily="50" charset="-128"/>
                <a:ea typeface="Meiryo UI" panose="020B0604030504040204" pitchFamily="50" charset="-128"/>
              </a:rPr>
              <a:t>高校改革アクションプラン</a:t>
            </a:r>
            <a:r>
              <a:rPr lang="ja-JP" altLang="en-US" sz="3200" dirty="0">
                <a:latin typeface="Meiryo UI" panose="020B0604030504040204" pitchFamily="50" charset="-128"/>
                <a:ea typeface="Meiryo UI" panose="020B0604030504040204" pitchFamily="50" charset="-128"/>
              </a:rPr>
              <a:t>（案）　</a:t>
            </a:r>
          </a:p>
        </p:txBody>
      </p:sp>
      <p:cxnSp>
        <p:nvCxnSpPr>
          <p:cNvPr id="8" name="直線コネクタ 7"/>
          <p:cNvCxnSpPr>
            <a:cxnSpLocks/>
          </p:cNvCxnSpPr>
          <p:nvPr/>
        </p:nvCxnSpPr>
        <p:spPr>
          <a:xfrm flipV="1">
            <a:off x="1807335" y="2937189"/>
            <a:ext cx="8577330" cy="12879"/>
          </a:xfrm>
          <a:prstGeom prst="line">
            <a:avLst/>
          </a:prstGeom>
          <a:ln w="57150">
            <a:solidFill>
              <a:schemeClr val="accent6">
                <a:lumMod val="75000"/>
              </a:schemeClr>
            </a:solidFill>
          </a:ln>
        </p:spPr>
        <p:style>
          <a:lnRef idx="2">
            <a:schemeClr val="accent4"/>
          </a:lnRef>
          <a:fillRef idx="0">
            <a:schemeClr val="accent4"/>
          </a:fillRef>
          <a:effectRef idx="1">
            <a:schemeClr val="accent4"/>
          </a:effectRef>
          <a:fontRef idx="minor">
            <a:schemeClr val="tx1"/>
          </a:fontRef>
        </p:style>
      </p:cxnSp>
      <p:sp>
        <p:nvSpPr>
          <p:cNvPr id="9" name="テキスト ボックス 8"/>
          <p:cNvSpPr txBox="1"/>
          <p:nvPr/>
        </p:nvSpPr>
        <p:spPr>
          <a:xfrm>
            <a:off x="4635091" y="5152761"/>
            <a:ext cx="2921818" cy="646331"/>
          </a:xfrm>
          <a:prstGeom prst="rect">
            <a:avLst/>
          </a:prstGeom>
          <a:noFill/>
        </p:spPr>
        <p:txBody>
          <a:bodyPr wrap="square" rtlCol="0">
            <a:spAutoFit/>
          </a:bodyPr>
          <a:lstStyle/>
          <a:p>
            <a:pPr algn="dist"/>
            <a:r>
              <a:rPr lang="ja-JP" altLang="en-US" dirty="0">
                <a:latin typeface="Meiryo UI" panose="020B0604030504040204" pitchFamily="50" charset="-128"/>
                <a:ea typeface="Meiryo UI" panose="020B0604030504040204" pitchFamily="50" charset="-128"/>
              </a:rPr>
              <a:t>令和７年　月</a:t>
            </a:r>
            <a:endParaRPr lang="en-US" altLang="ja-JP" dirty="0">
              <a:latin typeface="Meiryo UI" panose="020B0604030504040204" pitchFamily="50" charset="-128"/>
              <a:ea typeface="Meiryo UI" panose="020B0604030504040204" pitchFamily="50" charset="-128"/>
            </a:endParaRPr>
          </a:p>
          <a:p>
            <a:pPr algn="dist"/>
            <a:r>
              <a:rPr lang="ja-JP" altLang="en-US" dirty="0">
                <a:latin typeface="Meiryo UI" panose="020B0604030504040204" pitchFamily="50" charset="-128"/>
                <a:ea typeface="Meiryo UI" panose="020B0604030504040204" pitchFamily="50" charset="-128"/>
              </a:rPr>
              <a:t>大阪府教育庁</a:t>
            </a:r>
            <a:endParaRPr lang="en-US" altLang="ja-JP" dirty="0">
              <a:latin typeface="Meiryo UI" panose="020B0604030504040204" pitchFamily="50" charset="-128"/>
              <a:ea typeface="Meiryo UI" panose="020B0604030504040204" pitchFamily="50" charset="-128"/>
            </a:endParaRPr>
          </a:p>
        </p:txBody>
      </p:sp>
      <p:sp>
        <p:nvSpPr>
          <p:cNvPr id="5" name="スライド番号プレースホルダー 6">
            <a:extLst>
              <a:ext uri="{FF2B5EF4-FFF2-40B4-BE49-F238E27FC236}">
                <a16:creationId xmlns:a16="http://schemas.microsoft.com/office/drawing/2014/main" id="{9F63C969-26E0-405D-BCC6-872AAE07528C}"/>
              </a:ext>
            </a:extLst>
          </p:cNvPr>
          <p:cNvSpPr>
            <a:spLocks noGrp="1"/>
          </p:cNvSpPr>
          <p:nvPr>
            <p:ph type="sldNum" sz="quarter" idx="12"/>
          </p:nvPr>
        </p:nvSpPr>
        <p:spPr>
          <a:xfrm>
            <a:off x="10111666" y="6489006"/>
            <a:ext cx="2057400" cy="365125"/>
          </a:xfrm>
        </p:spPr>
        <p:txBody>
          <a:bodyPr/>
          <a:lstStyle/>
          <a:p>
            <a:fld id="{8EF98A3A-4FC9-421C-9EC4-B2EF6B34D3EB}"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F5645CB1-B633-4F14-8D6B-A908C0AEFB86}"/>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１－４</a:t>
            </a:r>
          </a:p>
        </p:txBody>
      </p:sp>
    </p:spTree>
    <p:extLst>
      <p:ext uri="{BB962C8B-B14F-4D97-AF65-F5344CB8AC3E}">
        <p14:creationId xmlns:p14="http://schemas.microsoft.com/office/powerpoint/2010/main" val="2381684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F52CE8-68DA-2970-1548-54F6DB6408A6}"/>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C94FCD93-F13A-424D-BFD3-B1FD98136257}"/>
              </a:ext>
            </a:extLst>
          </p:cNvPr>
          <p:cNvSpPr txBox="1"/>
          <p:nvPr/>
        </p:nvSpPr>
        <p:spPr>
          <a:xfrm>
            <a:off x="2024401" y="2832055"/>
            <a:ext cx="8339271" cy="1173463"/>
          </a:xfrm>
          <a:prstGeom prst="rect">
            <a:avLst/>
          </a:prstGeom>
          <a:noFill/>
        </p:spPr>
        <p:txBody>
          <a:bodyPr wrap="square" rtlCol="0">
            <a:spAutoFit/>
          </a:bodyPr>
          <a:lstStyle/>
          <a:p>
            <a:pPr algn="ctr">
              <a:lnSpc>
                <a:spcPts val="4500"/>
              </a:lnSpc>
            </a:pPr>
            <a:r>
              <a:rPr lang="ja-JP" altLang="en-US" sz="2800" dirty="0">
                <a:latin typeface="Meiryo UI" panose="020B0604030504040204" pitchFamily="50" charset="-128"/>
                <a:ea typeface="Meiryo UI" panose="020B0604030504040204" pitchFamily="50" charset="-128"/>
              </a:rPr>
              <a:t>第２章　社会の変化等に伴う中長期的なビジョンと対応</a:t>
            </a:r>
            <a:endParaRPr lang="en-US" altLang="ja-JP" sz="2800" dirty="0">
              <a:latin typeface="Meiryo UI" panose="020B0604030504040204" pitchFamily="50" charset="-128"/>
              <a:ea typeface="Meiryo UI" panose="020B0604030504040204" pitchFamily="50" charset="-128"/>
            </a:endParaRPr>
          </a:p>
          <a:p>
            <a:pPr algn="ctr">
              <a:lnSpc>
                <a:spcPts val="4500"/>
              </a:lnSpc>
            </a:pPr>
            <a:r>
              <a:rPr lang="ja-JP" altLang="en-US" sz="2800" dirty="0">
                <a:latin typeface="Meiryo UI" panose="020B0604030504040204" pitchFamily="50" charset="-128"/>
                <a:ea typeface="Meiryo UI" panose="020B0604030504040204" pitchFamily="50" charset="-128"/>
              </a:rPr>
              <a:t>２　再編整備の考え方</a:t>
            </a:r>
          </a:p>
        </p:txBody>
      </p:sp>
      <p:sp>
        <p:nvSpPr>
          <p:cNvPr id="5" name="スライド番号プレースホルダー 6">
            <a:extLst>
              <a:ext uri="{FF2B5EF4-FFF2-40B4-BE49-F238E27FC236}">
                <a16:creationId xmlns:a16="http://schemas.microsoft.com/office/drawing/2014/main" id="{2A21B29E-4C13-0941-80F1-B8DA8C9002CB}"/>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10</a:t>
            </a:fld>
            <a:endParaRPr kumimoji="1" lang="ja-JP" altLang="en-US" dirty="0"/>
          </a:p>
        </p:txBody>
      </p:sp>
      <p:cxnSp>
        <p:nvCxnSpPr>
          <p:cNvPr id="2" name="直線コネクタ 1">
            <a:extLst>
              <a:ext uri="{FF2B5EF4-FFF2-40B4-BE49-F238E27FC236}">
                <a16:creationId xmlns:a16="http://schemas.microsoft.com/office/drawing/2014/main" id="{BCC7E2B3-FDAD-50B0-2CFD-AE013C1EC4A2}"/>
              </a:ext>
            </a:extLst>
          </p:cNvPr>
          <p:cNvCxnSpPr/>
          <p:nvPr/>
        </p:nvCxnSpPr>
        <p:spPr>
          <a:xfrm flipV="1">
            <a:off x="1905371" y="3429000"/>
            <a:ext cx="8577330" cy="12879"/>
          </a:xfrm>
          <a:prstGeom prst="line">
            <a:avLst/>
          </a:prstGeom>
          <a:ln w="57150">
            <a:solidFill>
              <a:schemeClr val="accent4"/>
            </a:solidFill>
          </a:ln>
        </p:spPr>
        <p:style>
          <a:lnRef idx="2">
            <a:schemeClr val="accent4"/>
          </a:lnRef>
          <a:fillRef idx="0">
            <a:schemeClr val="accent4"/>
          </a:fillRef>
          <a:effectRef idx="1">
            <a:schemeClr val="accent4"/>
          </a:effectRef>
          <a:fontRef idx="minor">
            <a:schemeClr val="tx1"/>
          </a:fontRef>
        </p:style>
      </p:cxnSp>
      <p:sp>
        <p:nvSpPr>
          <p:cNvPr id="7" name="テキスト ボックス 6">
            <a:extLst>
              <a:ext uri="{FF2B5EF4-FFF2-40B4-BE49-F238E27FC236}">
                <a16:creationId xmlns:a16="http://schemas.microsoft.com/office/drawing/2014/main" id="{46B3D68C-F288-4235-9414-B5AB18766DE0}"/>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13</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17625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65DC8174-B84A-CF2E-0F5C-71652AB81ACE}"/>
              </a:ext>
            </a:extLst>
          </p:cNvPr>
          <p:cNvSpPr txBox="1"/>
          <p:nvPr/>
        </p:nvSpPr>
        <p:spPr>
          <a:xfrm>
            <a:off x="0" y="0"/>
            <a:ext cx="12192000" cy="584775"/>
          </a:xfrm>
          <a:prstGeom prst="rect">
            <a:avLst/>
          </a:prstGeom>
          <a:solidFill>
            <a:schemeClr val="accent4">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2" name="ひし形 11">
            <a:extLst>
              <a:ext uri="{FF2B5EF4-FFF2-40B4-BE49-F238E27FC236}">
                <a16:creationId xmlns:a16="http://schemas.microsoft.com/office/drawing/2014/main" id="{45447563-1B9D-454F-995B-4FC0C668C5E4}"/>
              </a:ext>
            </a:extLst>
          </p:cNvPr>
          <p:cNvSpPr/>
          <p:nvPr/>
        </p:nvSpPr>
        <p:spPr>
          <a:xfrm>
            <a:off x="224099" y="47163"/>
            <a:ext cx="601201" cy="537612"/>
          </a:xfrm>
          <a:prstGeom prst="diamond">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eiryo UI" panose="020B0604030504040204" pitchFamily="50" charset="-128"/>
                <a:ea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1B3E2222-68ED-452D-858C-9A5B2F14F754}"/>
              </a:ext>
            </a:extLst>
          </p:cNvPr>
          <p:cNvSpPr txBox="1"/>
          <p:nvPr/>
        </p:nvSpPr>
        <p:spPr>
          <a:xfrm>
            <a:off x="369410" y="1045650"/>
            <a:ext cx="5726590" cy="5650265"/>
          </a:xfrm>
          <a:prstGeom prst="rect">
            <a:avLst/>
          </a:prstGeom>
          <a:noFill/>
          <a:ln>
            <a:noFill/>
          </a:ln>
        </p:spPr>
        <p:txBody>
          <a:bodyPr wrap="square" numCol="1" spcCol="360000"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ア　府内公立中学校卒業者数の減少</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accent5"/>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府内公立中学校卒業者数</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（以下「中卒者数」という。）</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は、昭和</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62</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年３月</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に約</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14</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万８千人のピークに達した後</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（以下「ピーク時」という。）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減少に転じ、</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令和６年３月にはピーク時の約</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45</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％に相当する約６万７千人となった。</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accent5"/>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府では、生徒数減少を見据え、活力ある学校づくりを</a:t>
            </a:r>
            <a:r>
              <a:rPr lang="ja-JP" altLang="en-US" sz="1400" dirty="0">
                <a:latin typeface="Meiryo UI" panose="020B0604030504040204" pitchFamily="50" charset="-128"/>
                <a:ea typeface="Meiryo UI" panose="020B0604030504040204" pitchFamily="50" charset="-128"/>
              </a:rPr>
              <a:t>めざし</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、令和５年</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3</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月</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に府立高等学校再編整備方針</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（以下「再編整備方針」という。）</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及び府立高等</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学校再編整備計画</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（以下「再編整備計画」という。）</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を策定し</a:t>
            </a:r>
            <a:r>
              <a:rPr lang="en-US" altLang="ja-JP" sz="1400" baseline="50000"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400" baseline="500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、府立高校の</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再編整備に取り組んでいる。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その中で、</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2033</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（令和</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15</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3</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月の中卒者数について、令和５年</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3</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月か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ら約</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万人の減少と試算し、それに基づいて学校数の精査</a:t>
            </a:r>
            <a:r>
              <a:rPr lang="en-US" altLang="ja-JP" sz="1400" baseline="50000"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を行い、再編整</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備計画期間中において</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9</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校程度の募集停止を公表するとして、学校配置を</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進めている</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（図表１）</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sz="1050" dirty="0">
                <a:solidFill>
                  <a:schemeClr val="tx1">
                    <a:lumMod val="85000"/>
                    <a:lumOff val="15000"/>
                  </a:schemeClr>
                </a:solidFill>
                <a:latin typeface="Meiryo UI" panose="020B0604030504040204" pitchFamily="50" charset="-128"/>
                <a:ea typeface="Meiryo UI" panose="020B0604030504040204" pitchFamily="50" charset="-128"/>
              </a:rPr>
              <a:t>※1</a:t>
            </a:r>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　社会のニーズを踏まえた教育内容の充実と、就学機会の確保を前提とした効果的かつ効率的な</a:t>
            </a:r>
            <a:endParaRPr lang="en-US" altLang="ja-JP" sz="1050" dirty="0">
              <a:solidFill>
                <a:schemeClr val="tx1">
                  <a:lumMod val="85000"/>
                  <a:lumOff val="15000"/>
                </a:schemeClr>
              </a:solidFill>
              <a:latin typeface="Meiryo UI" panose="020B0604030504040204" pitchFamily="50" charset="-128"/>
              <a:ea typeface="Meiryo UI" panose="020B0604030504040204" pitchFamily="50" charset="-128"/>
            </a:endParaRPr>
          </a:p>
          <a:p>
            <a:r>
              <a:rPr lang="en-US" altLang="ja-JP" sz="1050" dirty="0">
                <a:solidFill>
                  <a:schemeClr val="tx1">
                    <a:lumMod val="85000"/>
                    <a:lumOff val="15000"/>
                  </a:schemeClr>
                </a:solidFill>
                <a:latin typeface="Meiryo UI" panose="020B0604030504040204" pitchFamily="50" charset="-128"/>
                <a:ea typeface="Meiryo UI" panose="020B0604030504040204" pitchFamily="50" charset="-128"/>
              </a:rPr>
              <a:t>     </a:t>
            </a:r>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 学校配置を両輪とし、活力ある学校づくりをめざした再編整備を計画的に推進。</a:t>
            </a:r>
            <a:endParaRPr lang="en-US" altLang="ja-JP" sz="1050"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　    現在の再編整備方針の対象となる期間は、令和５年度から令和</a:t>
            </a:r>
            <a:r>
              <a:rPr lang="en-US" altLang="ja-JP" sz="1050" dirty="0">
                <a:solidFill>
                  <a:schemeClr val="tx1">
                    <a:lumMod val="85000"/>
                    <a:lumOff val="15000"/>
                  </a:schemeClr>
                </a:solidFill>
                <a:latin typeface="Meiryo UI" panose="020B0604030504040204" pitchFamily="50" charset="-128"/>
                <a:ea typeface="Meiryo UI" panose="020B0604030504040204" pitchFamily="50" charset="-128"/>
              </a:rPr>
              <a:t>14</a:t>
            </a:r>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年度、再編整備計画の計画</a:t>
            </a:r>
            <a:endParaRPr lang="en-US" altLang="ja-JP" sz="1050"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　　　期間は、令和５年度から令和</a:t>
            </a:r>
            <a:r>
              <a:rPr lang="en-US" altLang="ja-JP" sz="1050" dirty="0">
                <a:solidFill>
                  <a:schemeClr val="tx1">
                    <a:lumMod val="85000"/>
                    <a:lumOff val="15000"/>
                  </a:schemeClr>
                </a:solidFill>
                <a:latin typeface="Meiryo UI" panose="020B0604030504040204" pitchFamily="50" charset="-128"/>
                <a:ea typeface="Meiryo UI" panose="020B0604030504040204" pitchFamily="50" charset="-128"/>
              </a:rPr>
              <a:t>9</a:t>
            </a:r>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年度である。</a:t>
            </a:r>
          </a:p>
          <a:p>
            <a:endParaRPr lang="en-US" altLang="ja-JP" sz="1050" dirty="0">
              <a:solidFill>
                <a:schemeClr val="tx1">
                  <a:lumMod val="85000"/>
                  <a:lumOff val="15000"/>
                </a:schemeClr>
              </a:solidFill>
              <a:latin typeface="Meiryo UI" panose="020B0604030504040204" pitchFamily="50" charset="-128"/>
              <a:ea typeface="Meiryo UI" panose="020B0604030504040204" pitchFamily="50" charset="-128"/>
            </a:endParaRPr>
          </a:p>
          <a:p>
            <a:endParaRPr lang="en-US" altLang="ja-JP" sz="1050" dirty="0">
              <a:solidFill>
                <a:schemeClr val="tx1">
                  <a:lumMod val="85000"/>
                  <a:lumOff val="15000"/>
                </a:schemeClr>
              </a:solidFill>
              <a:latin typeface="Meiryo UI" panose="020B0604030504040204" pitchFamily="50" charset="-128"/>
              <a:ea typeface="Meiryo UI" panose="020B0604030504040204" pitchFamily="50" charset="-128"/>
            </a:endParaRPr>
          </a:p>
          <a:p>
            <a:r>
              <a:rPr lang="en-US" altLang="ja-JP" sz="1050" dirty="0">
                <a:solidFill>
                  <a:schemeClr val="tx1">
                    <a:lumMod val="85000"/>
                    <a:lumOff val="15000"/>
                  </a:schemeClr>
                </a:solidFill>
                <a:latin typeface="Meiryo UI" panose="020B0604030504040204" pitchFamily="50" charset="-128"/>
                <a:ea typeface="Meiryo UI" panose="020B0604030504040204" pitchFamily="50" charset="-128"/>
              </a:rPr>
              <a:t>※2</a:t>
            </a:r>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　府では、全日制普通科における募集学級数については、</a:t>
            </a:r>
            <a:r>
              <a:rPr lang="en-US" altLang="ja-JP" sz="1050" dirty="0">
                <a:solidFill>
                  <a:schemeClr val="tx1">
                    <a:lumMod val="85000"/>
                    <a:lumOff val="15000"/>
                  </a:schemeClr>
                </a:solidFill>
                <a:latin typeface="Meiryo UI" panose="020B0604030504040204" pitchFamily="50" charset="-128"/>
                <a:ea typeface="Meiryo UI" panose="020B0604030504040204" pitchFamily="50" charset="-128"/>
              </a:rPr>
              <a:t>6</a:t>
            </a:r>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学級から</a:t>
            </a:r>
            <a:r>
              <a:rPr lang="en-US" altLang="ja-JP" sz="1050" dirty="0">
                <a:solidFill>
                  <a:schemeClr val="tx1">
                    <a:lumMod val="85000"/>
                    <a:lumOff val="15000"/>
                  </a:schemeClr>
                </a:solidFill>
                <a:latin typeface="Meiryo UI" panose="020B0604030504040204" pitchFamily="50" charset="-128"/>
                <a:ea typeface="Meiryo UI" panose="020B0604030504040204" pitchFamily="50" charset="-128"/>
              </a:rPr>
              <a:t>8</a:t>
            </a:r>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学級を基本とし、学校の状況</a:t>
            </a:r>
            <a:endParaRPr lang="en-US" altLang="ja-JP" sz="1050"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　　　に応じて柔軟に設定することとしていることから、</a:t>
            </a:r>
            <a:r>
              <a:rPr lang="en-US" altLang="ja-JP" sz="1050" dirty="0">
                <a:solidFill>
                  <a:schemeClr val="tx1">
                    <a:lumMod val="85000"/>
                    <a:lumOff val="15000"/>
                  </a:schemeClr>
                </a:solidFill>
                <a:latin typeface="Meiryo UI" panose="020B0604030504040204" pitchFamily="50" charset="-128"/>
                <a:ea typeface="Meiryo UI" panose="020B0604030504040204" pitchFamily="50" charset="-128"/>
              </a:rPr>
              <a:t>6</a:t>
            </a:r>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学級から</a:t>
            </a:r>
            <a:r>
              <a:rPr lang="en-US" altLang="ja-JP" sz="1050" dirty="0">
                <a:solidFill>
                  <a:schemeClr val="tx1">
                    <a:lumMod val="85000"/>
                    <a:lumOff val="15000"/>
                  </a:schemeClr>
                </a:solidFill>
                <a:latin typeface="Meiryo UI" panose="020B0604030504040204" pitchFamily="50" charset="-128"/>
                <a:ea typeface="Meiryo UI" panose="020B0604030504040204" pitchFamily="50" charset="-128"/>
              </a:rPr>
              <a:t>8</a:t>
            </a:r>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学級の中間である</a:t>
            </a:r>
            <a:r>
              <a:rPr lang="en-US" altLang="ja-JP" sz="1050" dirty="0">
                <a:solidFill>
                  <a:schemeClr val="tx1">
                    <a:lumMod val="85000"/>
                    <a:lumOff val="15000"/>
                  </a:schemeClr>
                </a:solidFill>
                <a:latin typeface="Meiryo UI" panose="020B0604030504040204" pitchFamily="50" charset="-128"/>
                <a:ea typeface="Meiryo UI" panose="020B0604030504040204" pitchFamily="50" charset="-128"/>
              </a:rPr>
              <a:t>7</a:t>
            </a:r>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学級を適用した算出</a:t>
            </a:r>
            <a:endParaRPr lang="en-US" altLang="ja-JP" sz="1050"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sz="1050" dirty="0">
                <a:solidFill>
                  <a:schemeClr val="tx1">
                    <a:lumMod val="85000"/>
                    <a:lumOff val="15000"/>
                  </a:schemeClr>
                </a:solidFill>
                <a:latin typeface="Meiryo UI" panose="020B0604030504040204" pitchFamily="50" charset="-128"/>
                <a:ea typeface="Meiryo UI" panose="020B0604030504040204" pitchFamily="50" charset="-128"/>
              </a:rPr>
              <a:t>　　　を行っている。</a:t>
            </a:r>
            <a:endParaRPr lang="en-US" altLang="ja-JP" sz="1050"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20" name="スライド番号プレースホルダー 6">
            <a:extLst>
              <a:ext uri="{FF2B5EF4-FFF2-40B4-BE49-F238E27FC236}">
                <a16:creationId xmlns:a16="http://schemas.microsoft.com/office/drawing/2014/main" id="{1A50995E-0B4F-4C7A-BF59-9859148A99CE}"/>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11</a:t>
            </a:fld>
            <a:endParaRPr kumimoji="1" lang="ja-JP" altLang="en-US" dirty="0"/>
          </a:p>
        </p:txBody>
      </p:sp>
      <p:cxnSp>
        <p:nvCxnSpPr>
          <p:cNvPr id="17" name="直線コネクタ 16">
            <a:extLst>
              <a:ext uri="{FF2B5EF4-FFF2-40B4-BE49-F238E27FC236}">
                <a16:creationId xmlns:a16="http://schemas.microsoft.com/office/drawing/2014/main" id="{9E7BD656-62D4-4295-884A-68E0497DA4F8}"/>
              </a:ext>
            </a:extLst>
          </p:cNvPr>
          <p:cNvCxnSpPr>
            <a:cxnSpLocks/>
          </p:cNvCxnSpPr>
          <p:nvPr/>
        </p:nvCxnSpPr>
        <p:spPr>
          <a:xfrm>
            <a:off x="6137124" y="1045650"/>
            <a:ext cx="0" cy="5613060"/>
          </a:xfrm>
          <a:prstGeom prst="line">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4" name="テキスト ボックス 42">
            <a:extLst>
              <a:ext uri="{FF2B5EF4-FFF2-40B4-BE49-F238E27FC236}">
                <a16:creationId xmlns:a16="http://schemas.microsoft.com/office/drawing/2014/main" id="{F51B0424-9452-8B38-854F-062BE6629A62}"/>
              </a:ext>
            </a:extLst>
          </p:cNvPr>
          <p:cNvSpPr txBox="1"/>
          <p:nvPr/>
        </p:nvSpPr>
        <p:spPr>
          <a:xfrm>
            <a:off x="7757330" y="5621648"/>
            <a:ext cx="4227706" cy="3022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buNone/>
            </a:pPr>
            <a:r>
              <a:rPr lang="ja-JP"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【出典：府立高等学校再編整備方針（令和</a:t>
            </a:r>
            <a:r>
              <a:rPr lang="en-US"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5</a:t>
            </a:r>
            <a:r>
              <a:rPr lang="ja-JP"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年度から令和</a:t>
            </a:r>
            <a:r>
              <a:rPr lang="en-US"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14</a:t>
            </a:r>
            <a:r>
              <a:rPr lang="ja-JP"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年度）】</a:t>
            </a:r>
          </a:p>
          <a:p>
            <a:pPr algn="just"/>
            <a:r>
              <a:rPr lang="en-US"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6" name="図 5">
            <a:extLst>
              <a:ext uri="{FF2B5EF4-FFF2-40B4-BE49-F238E27FC236}">
                <a16:creationId xmlns:a16="http://schemas.microsoft.com/office/drawing/2014/main" id="{755BB0A4-16EA-735D-0059-E46BE3DE0FD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3649" y="1503788"/>
            <a:ext cx="5441256" cy="4123537"/>
          </a:xfrm>
          <a:prstGeom prst="rect">
            <a:avLst/>
          </a:prstGeom>
          <a:noFill/>
          <a:ln>
            <a:noFill/>
          </a:ln>
        </p:spPr>
      </p:pic>
      <p:sp>
        <p:nvSpPr>
          <p:cNvPr id="9" name="テキスト ボックス 42">
            <a:extLst>
              <a:ext uri="{FF2B5EF4-FFF2-40B4-BE49-F238E27FC236}">
                <a16:creationId xmlns:a16="http://schemas.microsoft.com/office/drawing/2014/main" id="{69D2402C-6455-409B-2B10-F6F31AB4289D}"/>
              </a:ext>
            </a:extLst>
          </p:cNvPr>
          <p:cNvSpPr txBox="1"/>
          <p:nvPr/>
        </p:nvSpPr>
        <p:spPr>
          <a:xfrm>
            <a:off x="6332562" y="1045650"/>
            <a:ext cx="4958952" cy="31269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buNone/>
            </a:pPr>
            <a:r>
              <a:rPr lang="ja-JP" altLang="en-US"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図表１　中卒者数の推移と将来推計 </a:t>
            </a:r>
            <a:endParaRPr lang="ja-JP"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テキスト ボックス 1">
            <a:extLst>
              <a:ext uri="{FF2B5EF4-FFF2-40B4-BE49-F238E27FC236}">
                <a16:creationId xmlns:a16="http://schemas.microsoft.com/office/drawing/2014/main" id="{4F675049-B86F-C32A-EC1E-3BB1BB23D5A1}"/>
              </a:ext>
            </a:extLst>
          </p:cNvPr>
          <p:cNvSpPr txBox="1"/>
          <p:nvPr/>
        </p:nvSpPr>
        <p:spPr>
          <a:xfrm>
            <a:off x="849964" y="121255"/>
            <a:ext cx="11135072" cy="369332"/>
          </a:xfrm>
          <a:prstGeom prst="rect">
            <a:avLst/>
          </a:prstGeom>
          <a:noFill/>
        </p:spPr>
        <p:txBody>
          <a:bodyPr wrap="square" rtlCol="0">
            <a:spAutoFit/>
          </a:bodyPr>
          <a:lstStyle/>
          <a:p>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社会の変化等に伴う中長期的なビジョンと対応</a:t>
            </a:r>
          </a:p>
        </p:txBody>
      </p:sp>
      <p:sp>
        <p:nvSpPr>
          <p:cNvPr id="13" name="テキスト ボックス 12">
            <a:extLst>
              <a:ext uri="{FF2B5EF4-FFF2-40B4-BE49-F238E27FC236}">
                <a16:creationId xmlns:a16="http://schemas.microsoft.com/office/drawing/2014/main" id="{0E33DA10-3EAF-49F9-94B4-F98A8F682EDC}"/>
              </a:ext>
            </a:extLst>
          </p:cNvPr>
          <p:cNvSpPr txBox="1"/>
          <p:nvPr/>
        </p:nvSpPr>
        <p:spPr>
          <a:xfrm>
            <a:off x="369410" y="716078"/>
            <a:ext cx="2156974" cy="307777"/>
          </a:xfrm>
          <a:prstGeom prst="rect">
            <a:avLst/>
          </a:prstGeom>
          <a:solidFill>
            <a:schemeClr val="accent4">
              <a:lumMod val="20000"/>
              <a:lumOff val="80000"/>
            </a:schemeClr>
          </a:solidFill>
        </p:spPr>
        <p:txBody>
          <a:bodyPr wrap="square" rtlCol="0">
            <a:spAutoFit/>
          </a:bodyPr>
          <a:lstStyle/>
          <a:p>
            <a:r>
              <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（１）少子化等の現状</a:t>
            </a:r>
            <a:endParaRPr kumimoji="1"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1A9E9577-2640-473A-816A-57385CCD5B68}"/>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14</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003262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F020C9-9D12-BE2A-1938-4256C95FFE55}"/>
            </a:ext>
          </a:extLst>
        </p:cNvPr>
        <p:cNvGrpSpPr/>
        <p:nvPr/>
      </p:nvGrpSpPr>
      <p:grpSpPr>
        <a:xfrm>
          <a:off x="0" y="0"/>
          <a:ext cx="0" cy="0"/>
          <a:chOff x="0" y="0"/>
          <a:chExt cx="0" cy="0"/>
        </a:xfrm>
      </p:grpSpPr>
      <p:pic>
        <p:nvPicPr>
          <p:cNvPr id="13" name="図 12">
            <a:extLst>
              <a:ext uri="{FF2B5EF4-FFF2-40B4-BE49-F238E27FC236}">
                <a16:creationId xmlns:a16="http://schemas.microsoft.com/office/drawing/2014/main" id="{EC2A78DE-B271-47CF-B265-EB92BD2B0F3D}"/>
              </a:ext>
            </a:extLst>
          </p:cNvPr>
          <p:cNvPicPr>
            <a:picLocks noChangeAspect="1"/>
          </p:cNvPicPr>
          <p:nvPr/>
        </p:nvPicPr>
        <p:blipFill>
          <a:blip r:embed="rId3"/>
          <a:stretch>
            <a:fillRect/>
          </a:stretch>
        </p:blipFill>
        <p:spPr>
          <a:xfrm>
            <a:off x="6153188" y="1456123"/>
            <a:ext cx="5506326" cy="4675446"/>
          </a:xfrm>
          <a:prstGeom prst="rect">
            <a:avLst/>
          </a:prstGeom>
        </p:spPr>
      </p:pic>
      <p:sp>
        <p:nvSpPr>
          <p:cNvPr id="5" name="テキスト ボックス 4">
            <a:extLst>
              <a:ext uri="{FF2B5EF4-FFF2-40B4-BE49-F238E27FC236}">
                <a16:creationId xmlns:a16="http://schemas.microsoft.com/office/drawing/2014/main" id="{2A495955-65B7-A467-4D94-2DB559635AAF}"/>
              </a:ext>
            </a:extLst>
          </p:cNvPr>
          <p:cNvSpPr txBox="1"/>
          <p:nvPr/>
        </p:nvSpPr>
        <p:spPr>
          <a:xfrm>
            <a:off x="0" y="0"/>
            <a:ext cx="12192000" cy="584775"/>
          </a:xfrm>
          <a:prstGeom prst="rect">
            <a:avLst/>
          </a:prstGeom>
          <a:solidFill>
            <a:schemeClr val="accent4">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1879982D-DA7A-32F8-F741-9AE5F67B7B65}"/>
              </a:ext>
            </a:extLst>
          </p:cNvPr>
          <p:cNvSpPr txBox="1"/>
          <p:nvPr/>
        </p:nvSpPr>
        <p:spPr>
          <a:xfrm>
            <a:off x="363458" y="1074085"/>
            <a:ext cx="5826370" cy="5203989"/>
          </a:xfrm>
          <a:prstGeom prst="rect">
            <a:avLst/>
          </a:prstGeom>
          <a:noFill/>
          <a:ln>
            <a:noFill/>
          </a:ln>
        </p:spPr>
        <p:txBody>
          <a:bodyPr wrap="square" numCol="1" spcCol="360000"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（２）公立高校数の推移</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accent5"/>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府内にある公立高校数については、</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昭和</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62</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年に最大数となる</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181</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校</a:t>
            </a:r>
            <a:r>
              <a:rPr lang="en-US" altLang="ja-JP" sz="1400" baseline="50000" dirty="0">
                <a:solidFill>
                  <a:schemeClr val="tx1">
                    <a:lumMod val="75000"/>
                    <a:lumOff val="25000"/>
                  </a:schemeClr>
                </a:solidFill>
                <a:latin typeface="Meiryo UI" panose="020B0604030504040204" pitchFamily="50" charset="-128"/>
                <a:ea typeface="Meiryo UI" panose="020B0604030504040204" pitchFamily="50" charset="-128"/>
              </a:rPr>
              <a:t>※3</a:t>
            </a:r>
          </a:p>
          <a:p>
            <a:pPr>
              <a:lnSpc>
                <a:spcPts val="2000"/>
              </a:lnSpc>
            </a:pPr>
            <a:r>
              <a:rPr lang="ja-JP" altLang="en-US" sz="1400" baseline="500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となった後、ゆるやかに減少。</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accent5"/>
                </a:solidFill>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n-cs"/>
              </a:rPr>
              <a:t>令和６年度時点で、昼間の学校としては、計</a:t>
            </a:r>
            <a:r>
              <a:rPr kumimoji="1" lang="en-US" altLang="ja-JP" sz="1400" b="0" i="0" u="none" strike="noStrike" kern="1200" cap="none" spc="0" normalizeH="0" baseline="0" noProof="0" dirty="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n-cs"/>
              </a:rPr>
              <a:t>151</a:t>
            </a:r>
            <a:r>
              <a:rPr kumimoji="1" lang="ja-JP" altLang="en-US" sz="1400" b="0" i="0" u="none" strike="noStrike" kern="1200" cap="none" spc="0" normalizeH="0" baseline="0" noProof="0" dirty="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n-cs"/>
              </a:rPr>
              <a:t>校</a:t>
            </a:r>
            <a:r>
              <a:rPr kumimoji="1" lang="en-US" altLang="ja-JP" sz="1400" b="0" i="0" u="none" strike="noStrike" kern="1200" cap="none" spc="0" normalizeH="0" baseline="50000" noProof="0" dirty="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n-cs"/>
              </a:rPr>
              <a:t>※4</a:t>
            </a:r>
            <a:r>
              <a:rPr kumimoji="1" lang="ja-JP" altLang="en-US" sz="1400" b="0" i="0" u="none" strike="noStrike" kern="1200" cap="none" spc="0" normalizeH="0" baseline="50000" noProof="0" dirty="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n-cs"/>
              </a:rPr>
              <a:t>となっている</a:t>
            </a:r>
            <a:endParaRPr kumimoji="1" lang="en-US" altLang="ja-JP" sz="1400" b="0" i="0" u="none" strike="noStrike" kern="1200" cap="none" spc="0" normalizeH="0" baseline="0" noProof="0" dirty="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400" dirty="0">
                <a:solidFill>
                  <a:prstClr val="black">
                    <a:lumMod val="75000"/>
                    <a:lumOff val="25000"/>
                  </a:prstClr>
                </a:solidFill>
                <a:latin typeface="Meiryo UI" panose="020B0604030504040204" pitchFamily="50" charset="-128"/>
                <a:ea typeface="Meiryo UI" panose="020B0604030504040204" pitchFamily="50" charset="-128"/>
              </a:rPr>
              <a:t>　</a:t>
            </a:r>
            <a:r>
              <a:rPr kumimoji="1" lang="ja-JP" altLang="en-US" sz="1200" b="0" i="0" u="none" strike="noStrike" kern="1200" cap="none" spc="0" normalizeH="0" baseline="0" noProof="0" dirty="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n-cs"/>
              </a:rPr>
              <a:t>（図表２）</a:t>
            </a:r>
            <a:r>
              <a:rPr kumimoji="1" lang="ja-JP" altLang="en-US" sz="1400" b="0" i="0" u="none" strike="noStrike" kern="1200" cap="none" spc="0" normalizeH="0" baseline="0" noProof="0" dirty="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400" dirty="0">
                <a:solidFill>
                  <a:prstClr val="black">
                    <a:lumMod val="75000"/>
                    <a:lumOff val="25000"/>
                  </a:prstClr>
                </a:solidFill>
                <a:latin typeface="Meiryo UI" panose="020B0604030504040204" pitchFamily="50" charset="-128"/>
                <a:ea typeface="Meiryo UI" panose="020B0604030504040204" pitchFamily="50" charset="-128"/>
              </a:rPr>
              <a:t>　　 また、</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公立高校（大阪府立高校及び市立高校をさす。以下同じ。）に</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ついては、学級編制基準の改正や、教育内容の充実に向けた方策の実施</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等</a:t>
            </a:r>
            <a:r>
              <a:rPr lang="en-US" altLang="ja-JP" sz="1400" baseline="50000" dirty="0">
                <a:solidFill>
                  <a:schemeClr val="tx1">
                    <a:lumMod val="75000"/>
                    <a:lumOff val="25000"/>
                  </a:schemeClr>
                </a:solidFill>
                <a:latin typeface="Meiryo UI" panose="020B0604030504040204" pitchFamily="50" charset="-128"/>
                <a:ea typeface="Meiryo UI" panose="020B0604030504040204" pitchFamily="50" charset="-128"/>
              </a:rPr>
              <a:t>※5</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、生徒や保護者の教育ニーズの変化と多様化に対応してきた。</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そのため、望ましいとする平均的な</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学年の学級数の減少や多様な学びの</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提供等、学校規模や教育活動はピーク時から大きく変化している。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  ※3</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府内市立含む全日制の学校の数、本校及び分校の数（本校は</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179</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校がピーク）であり、</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統合等で一時的に学校数が増加する分は含まない。</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spcBef>
                <a:spcPts val="0"/>
              </a:spcBef>
              <a:spcAft>
                <a:spcPts val="0"/>
              </a:spcAft>
              <a:buClrTx/>
              <a:buSzTx/>
              <a:buFontTx/>
              <a:buNone/>
              <a:tabLst/>
              <a:defRPr/>
            </a:pPr>
            <a:r>
              <a:rPr lang="ja-JP" altLang="en-US" sz="1050" dirty="0">
                <a:solidFill>
                  <a:prstClr val="black">
                    <a:lumMod val="75000"/>
                    <a:lumOff val="25000"/>
                  </a:prstClr>
                </a:solidFill>
                <a:latin typeface="Meiryo UI" panose="020B0604030504040204" pitchFamily="50" charset="-128"/>
                <a:ea typeface="Meiryo UI" panose="020B0604030504040204" pitchFamily="50" charset="-128"/>
              </a:rPr>
              <a:t>　</a:t>
            </a:r>
            <a:r>
              <a:rPr kumimoji="1" lang="en-US" altLang="ja-JP" sz="1050" b="0" i="0" u="none" strike="noStrike" kern="1200" cap="none" spc="0" normalizeH="0" baseline="0" noProof="0" dirty="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4</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ja-JP" altLang="en-US"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府立高校</a:t>
            </a:r>
            <a:r>
              <a:rPr kumimoji="1" lang="en-US" altLang="ja-JP"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148</a:t>
            </a:r>
            <a:r>
              <a:rPr kumimoji="1" lang="ja-JP" altLang="en-US"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校と市立高校３校の計</a:t>
            </a:r>
            <a:r>
              <a:rPr kumimoji="1" lang="en-US" altLang="ja-JP"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151</a:t>
            </a:r>
            <a:r>
              <a:rPr kumimoji="1" lang="ja-JP" altLang="en-US"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校。</a:t>
            </a:r>
            <a:endParaRPr kumimoji="1" lang="en-US" altLang="ja-JP"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　　　　 ただし、再編整備により、令和６年度末に昼間の府立高校３校を閉校したため、</a:t>
            </a:r>
            <a:endParaRPr kumimoji="1" lang="en-US" altLang="ja-JP"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spcBef>
                <a:spcPts val="0"/>
              </a:spcBef>
              <a:spcAft>
                <a:spcPts val="0"/>
              </a:spcAft>
              <a:buClrTx/>
              <a:buSzTx/>
              <a:buFontTx/>
              <a:buNone/>
              <a:tabLst/>
              <a:defRPr/>
            </a:pP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令和</a:t>
            </a:r>
            <a:r>
              <a:rPr kumimoji="1" lang="ja-JP" altLang="en-US" sz="1050" b="0" i="0" u="none" strike="noStrike" kern="120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７年４月現在</a:t>
            </a:r>
            <a:r>
              <a:rPr kumimoji="1" lang="ja-JP" altLang="en-US"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は、府立高校</a:t>
            </a:r>
            <a:r>
              <a:rPr kumimoji="1" lang="en-US" altLang="ja-JP"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145</a:t>
            </a:r>
            <a:r>
              <a:rPr kumimoji="1" lang="ja-JP" altLang="en-US"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校と市立高校</a:t>
            </a:r>
            <a:r>
              <a:rPr kumimoji="1" lang="en-US" altLang="ja-JP"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校の計</a:t>
            </a:r>
            <a:r>
              <a:rPr kumimoji="1" lang="en-US" altLang="ja-JP"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148</a:t>
            </a:r>
            <a:r>
              <a:rPr kumimoji="1" lang="ja-JP" altLang="en-US"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校。</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※5</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例えば、生徒の個性を生かした主体的な学びに重きを置く総合学科の設置をはじめ、</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普通科での専門的・特色的な学びのコース制の導入による個別やグループ学習の実施、</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更にはエンパワメントスクールやステップスクール等の少人数を前提とした学校の設置等がある。</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スライド番号プレースホルダー 6">
            <a:extLst>
              <a:ext uri="{FF2B5EF4-FFF2-40B4-BE49-F238E27FC236}">
                <a16:creationId xmlns:a16="http://schemas.microsoft.com/office/drawing/2014/main" id="{F4B32690-8619-BDF5-170E-1ACF58B245F9}"/>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12</a:t>
            </a:fld>
            <a:endParaRPr kumimoji="1" lang="ja-JP" altLang="en-US" dirty="0"/>
          </a:p>
        </p:txBody>
      </p:sp>
      <p:cxnSp>
        <p:nvCxnSpPr>
          <p:cNvPr id="17" name="直線コネクタ 16">
            <a:extLst>
              <a:ext uri="{FF2B5EF4-FFF2-40B4-BE49-F238E27FC236}">
                <a16:creationId xmlns:a16="http://schemas.microsoft.com/office/drawing/2014/main" id="{BD81CD0E-AD17-5C15-90DE-FB2AC75AEA09}"/>
              </a:ext>
            </a:extLst>
          </p:cNvPr>
          <p:cNvCxnSpPr>
            <a:cxnSpLocks/>
          </p:cNvCxnSpPr>
          <p:nvPr/>
        </p:nvCxnSpPr>
        <p:spPr>
          <a:xfrm>
            <a:off x="6023132" y="1154142"/>
            <a:ext cx="0" cy="5614839"/>
          </a:xfrm>
          <a:prstGeom prst="line">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5" name="テキスト ボックス 6">
            <a:extLst>
              <a:ext uri="{FF2B5EF4-FFF2-40B4-BE49-F238E27FC236}">
                <a16:creationId xmlns:a16="http://schemas.microsoft.com/office/drawing/2014/main" id="{87B29DB8-6CC8-2A26-FD77-D2D687D8BF5F}"/>
              </a:ext>
            </a:extLst>
          </p:cNvPr>
          <p:cNvSpPr txBox="1"/>
          <p:nvPr/>
        </p:nvSpPr>
        <p:spPr>
          <a:xfrm>
            <a:off x="6068455" y="1154142"/>
            <a:ext cx="4373978" cy="316159"/>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algn="just"/>
            <a:r>
              <a:rPr lang="ja-JP" altLang="en-US"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図表</a:t>
            </a:r>
            <a:r>
              <a:rPr lang="ja-JP" altLang="en-US" sz="1200" kern="100" dirty="0">
                <a:solidFill>
                  <a:schemeClr val="tx1">
                    <a:lumMod val="75000"/>
                    <a:lumOff val="25000"/>
                  </a:schemeClr>
                </a:solidFill>
                <a:latin typeface="Meiryo UI" panose="020B0604030504040204" pitchFamily="50" charset="-128"/>
                <a:ea typeface="Meiryo UI" panose="020B0604030504040204" pitchFamily="50" charset="-128"/>
                <a:cs typeface="Times New Roman" panose="02020603050405020304" pitchFamily="18" charset="0"/>
              </a:rPr>
              <a:t>２</a:t>
            </a:r>
            <a:r>
              <a:rPr lang="ja-JP" altLang="en-US"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府内における公立高校の数と中卒者数の推移</a:t>
            </a:r>
            <a:endParaRPr lang="ja-JP" sz="14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テキスト ボックス 535208961">
            <a:extLst>
              <a:ext uri="{FF2B5EF4-FFF2-40B4-BE49-F238E27FC236}">
                <a16:creationId xmlns:a16="http://schemas.microsoft.com/office/drawing/2014/main" id="{A7717B44-7830-B7A4-C81B-2CF648675BC4}"/>
              </a:ext>
            </a:extLst>
          </p:cNvPr>
          <p:cNvSpPr txBox="1"/>
          <p:nvPr/>
        </p:nvSpPr>
        <p:spPr>
          <a:xfrm>
            <a:off x="10393783" y="6014669"/>
            <a:ext cx="1615563" cy="2819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buNone/>
            </a:pPr>
            <a:r>
              <a:rPr lang="ja-JP"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【出典：府教育庁調べ】</a:t>
            </a:r>
          </a:p>
          <a:p>
            <a:pPr algn="just"/>
            <a:r>
              <a:rPr lang="en-US"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DCDDC781-EB7D-D486-46BA-49D408251BE1}"/>
              </a:ext>
            </a:extLst>
          </p:cNvPr>
          <p:cNvSpPr txBox="1"/>
          <p:nvPr/>
        </p:nvSpPr>
        <p:spPr>
          <a:xfrm>
            <a:off x="850156" y="116865"/>
            <a:ext cx="11135072" cy="369332"/>
          </a:xfrm>
          <a:prstGeom prst="rect">
            <a:avLst/>
          </a:prstGeom>
          <a:noFill/>
        </p:spPr>
        <p:txBody>
          <a:bodyPr wrap="square" rtlCol="0">
            <a:spAutoFit/>
          </a:bodyPr>
          <a:lstStyle/>
          <a:p>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１　少子化等の現状</a:t>
            </a:r>
          </a:p>
        </p:txBody>
      </p:sp>
      <p:sp>
        <p:nvSpPr>
          <p:cNvPr id="6" name="ひし形 5">
            <a:extLst>
              <a:ext uri="{FF2B5EF4-FFF2-40B4-BE49-F238E27FC236}">
                <a16:creationId xmlns:a16="http://schemas.microsoft.com/office/drawing/2014/main" id="{AB0453F9-8885-15C0-B855-6B6F85FB3717}"/>
              </a:ext>
            </a:extLst>
          </p:cNvPr>
          <p:cNvSpPr/>
          <p:nvPr/>
        </p:nvSpPr>
        <p:spPr>
          <a:xfrm>
            <a:off x="224101" y="47163"/>
            <a:ext cx="601201" cy="537612"/>
          </a:xfrm>
          <a:prstGeom prst="diamond">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３</a:t>
            </a:r>
          </a:p>
        </p:txBody>
      </p:sp>
      <p:sp>
        <p:nvSpPr>
          <p:cNvPr id="16" name="テキスト ボックス 15">
            <a:extLst>
              <a:ext uri="{FF2B5EF4-FFF2-40B4-BE49-F238E27FC236}">
                <a16:creationId xmlns:a16="http://schemas.microsoft.com/office/drawing/2014/main" id="{4579A075-9F30-4F57-B791-D0308A8F4DD2}"/>
              </a:ext>
            </a:extLst>
          </p:cNvPr>
          <p:cNvSpPr txBox="1"/>
          <p:nvPr/>
        </p:nvSpPr>
        <p:spPr>
          <a:xfrm>
            <a:off x="363458" y="719995"/>
            <a:ext cx="1773252" cy="307777"/>
          </a:xfrm>
          <a:prstGeom prst="rect">
            <a:avLst/>
          </a:prstGeom>
          <a:solidFill>
            <a:schemeClr val="accent4">
              <a:lumMod val="20000"/>
              <a:lumOff val="80000"/>
            </a:schemeClr>
          </a:solidFill>
        </p:spPr>
        <p:txBody>
          <a:bodyPr wrap="square" rtlCol="0">
            <a:spAutoFit/>
          </a:bodyPr>
          <a:lstStyle/>
          <a:p>
            <a:r>
              <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１　少子化等の現状</a:t>
            </a:r>
            <a:endParaRPr kumimoji="1"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3216C61F-CBF4-4D7E-B831-03E1C1C486F4}"/>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15</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23160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027FB-0467-170F-AE9C-A2D462290E2A}"/>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9A6DDB5-1FE1-E9C9-592A-45742A8EE880}"/>
              </a:ext>
            </a:extLst>
          </p:cNvPr>
          <p:cNvSpPr txBox="1"/>
          <p:nvPr/>
        </p:nvSpPr>
        <p:spPr>
          <a:xfrm>
            <a:off x="0" y="0"/>
            <a:ext cx="12192000" cy="584775"/>
          </a:xfrm>
          <a:prstGeom prst="rect">
            <a:avLst/>
          </a:prstGeom>
          <a:solidFill>
            <a:schemeClr val="accent4">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5260B6F-C2BA-0E67-4F0A-CAEA3D80A895}"/>
              </a:ext>
            </a:extLst>
          </p:cNvPr>
          <p:cNvSpPr txBox="1"/>
          <p:nvPr/>
        </p:nvSpPr>
        <p:spPr>
          <a:xfrm>
            <a:off x="278034" y="1005617"/>
            <a:ext cx="5666745" cy="5760000"/>
          </a:xfrm>
          <a:prstGeom prst="rect">
            <a:avLst/>
          </a:prstGeom>
          <a:noFill/>
          <a:ln>
            <a:noFill/>
          </a:ln>
        </p:spPr>
        <p:txBody>
          <a:bodyPr wrap="square" numCol="1" spcCol="360000" rtlCol="0">
            <a:spAutoFit/>
          </a:bodyPr>
          <a:lstStyle/>
          <a:p>
            <a:pPr>
              <a:lnSpc>
                <a:spcPts val="2000"/>
              </a:lnSpc>
            </a:pPr>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accent5"/>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現行の再編整備方針期間終了後も、中卒者数の減少は続く見込みで</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あることを踏まえ、今後の学校配置について検討を深めていくことが必要である。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accent5"/>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令和６年度中に府内で生まれた子どもが</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15</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歳に達する</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2040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年の中卒者</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数についての試算</a:t>
            </a:r>
            <a:r>
              <a:rPr lang="en-US" altLang="ja-JP" sz="1400" baseline="50000" dirty="0">
                <a:solidFill>
                  <a:schemeClr val="tx1">
                    <a:lumMod val="75000"/>
                    <a:lumOff val="25000"/>
                  </a:schemeClr>
                </a:solidFill>
                <a:latin typeface="Meiryo UI" panose="020B0604030504040204" pitchFamily="50" charset="-128"/>
                <a:ea typeface="Meiryo UI" panose="020B0604030504040204" pitchFamily="50" charset="-128"/>
              </a:rPr>
              <a:t>※6</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を行ったところ、令和７年３月</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（約６万６千人）</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の約</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75</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％に相当する約４万９千人の試算結果となった</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（図表３）</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accent5"/>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この試算上の中卒者数から、公立高校における総募集人員を算出し、そ</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の減少数</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（対令和７年度推計）</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を基に、募集学級数について７学級を基本と</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して学校の減少数を試算</a:t>
            </a:r>
            <a:r>
              <a:rPr lang="en-US" altLang="ja-JP" sz="1400" baseline="50000" dirty="0">
                <a:solidFill>
                  <a:schemeClr val="tx1">
                    <a:lumMod val="75000"/>
                    <a:lumOff val="25000"/>
                  </a:schemeClr>
                </a:solidFill>
                <a:latin typeface="Meiryo UI" panose="020B0604030504040204" pitchFamily="50" charset="-128"/>
                <a:ea typeface="Meiryo UI" panose="020B0604030504040204" pitchFamily="50" charset="-128"/>
              </a:rPr>
              <a:t>※7</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すると、</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32</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校程度に相当することとなる</a:t>
            </a:r>
            <a:r>
              <a:rPr kumimoji="1" lang="en-US" altLang="ja-JP" sz="1400" b="0" i="0" u="none" strike="noStrike" kern="1200" cap="none" spc="0" normalizeH="0" baseline="5000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※8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令和７年４月現在、募集停止を公表している府立高校を除いた府立高</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校数は</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136</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校</a:t>
            </a:r>
            <a:r>
              <a:rPr lang="en-US" altLang="ja-JP" sz="1400" baseline="50000" dirty="0">
                <a:solidFill>
                  <a:schemeClr val="tx1">
                    <a:lumMod val="75000"/>
                    <a:lumOff val="25000"/>
                  </a:schemeClr>
                </a:solidFill>
                <a:latin typeface="Meiryo UI" panose="020B0604030504040204" pitchFamily="50" charset="-128"/>
                <a:ea typeface="Meiryo UI" panose="020B0604030504040204" pitchFamily="50" charset="-128"/>
              </a:rPr>
              <a:t>※9</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であることから、</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2040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年に想定する府立高校の数は</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104</a:t>
            </a:r>
          </a:p>
          <a:p>
            <a:pPr>
              <a:lnSpc>
                <a:spcPts val="2000"/>
              </a:lnSpc>
            </a:pPr>
            <a:r>
              <a:rPr kumimoji="1" lang="ja-JP" altLang="en-US" sz="1400" b="0" i="0" u="none" strike="noStrike" kern="1200" cap="none" spc="0" normalizeH="0" baseline="5000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5000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校程度となる</a:t>
            </a:r>
            <a:r>
              <a:rPr lang="en-US" altLang="ja-JP" sz="1400" baseline="5000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（図表４）</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※6</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令和７年は、文部科学省「学校基本調査」</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令和６年５月１日現在</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による府内小中学校</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在籍児童・生徒数を基に試算。</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2040</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年は、上記令和７年の試算を基に、国立社会保障・人</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口問題研究所「日本の地域別将来推計人口（令和５年推計）都道府県・市区町村別の</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男女･年齢（</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5</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歳）階級別将来推計人口」における</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歳～</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14</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歳と</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15</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歳～</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19</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歳の</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2025</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年</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及び</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2040</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年の推計の変動を参考に試算。</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endParaRPr lang="ja-JP" altLang="en-US" sz="105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※7</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中卒者数の推計を基に、計画進学率の</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93.9</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％、公立受入率は</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62.0</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％（令和４</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６年</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実績平均）を適用し、府内公立総募集人員数を試算。学校数については、全日制普通科の</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基本的な学級数である</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6</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8</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学級の</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7</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学級を適用。</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各校の学校規模や学科割合状況等は考慮していない。</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※8 </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令和</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8</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年度に完成する私立高校を含む高校等の授業料完全無償化による影響や令和</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年</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から新たに始まる入学者選抜制度、本プランによる各校の魅力化・特色化を含め、今後の中学</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200"/>
              </a:lnSpc>
            </a:pP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生・保護者の教育ニーズや社会情勢の変化等、不確定要素については</a:t>
            </a:r>
            <a:r>
              <a:rPr kumimoji="1" lang="ja-JP" altLang="en-US"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考慮していない。</a:t>
            </a:r>
            <a:endParaRPr kumimoji="1" lang="en-US" altLang="ja-JP" sz="105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4A14B5B3-3C8A-19BB-3CB5-8D1D403A260E}"/>
              </a:ext>
            </a:extLst>
          </p:cNvPr>
          <p:cNvSpPr txBox="1"/>
          <p:nvPr/>
        </p:nvSpPr>
        <p:spPr>
          <a:xfrm>
            <a:off x="365968" y="703270"/>
            <a:ext cx="5220000" cy="307777"/>
          </a:xfrm>
          <a:prstGeom prst="rect">
            <a:avLst/>
          </a:prstGeom>
          <a:solidFill>
            <a:schemeClr val="accent4">
              <a:lumMod val="20000"/>
              <a:lumOff val="80000"/>
            </a:schemeClr>
          </a:solidFill>
        </p:spPr>
        <p:txBody>
          <a:bodyPr wrap="square" rtlCol="0">
            <a:spAutoFit/>
          </a:bodyPr>
          <a:lstStyle/>
          <a:p>
            <a:r>
              <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（２）府内公立中学校卒業者数の減少を踏まえた今後の学校配置</a:t>
            </a:r>
          </a:p>
        </p:txBody>
      </p:sp>
      <p:cxnSp>
        <p:nvCxnSpPr>
          <p:cNvPr id="17" name="直線コネクタ 16">
            <a:extLst>
              <a:ext uri="{FF2B5EF4-FFF2-40B4-BE49-F238E27FC236}">
                <a16:creationId xmlns:a16="http://schemas.microsoft.com/office/drawing/2014/main" id="{979C9080-A650-E003-8892-DF9B3A45A324}"/>
              </a:ext>
            </a:extLst>
          </p:cNvPr>
          <p:cNvCxnSpPr>
            <a:cxnSpLocks/>
          </p:cNvCxnSpPr>
          <p:nvPr/>
        </p:nvCxnSpPr>
        <p:spPr>
          <a:xfrm>
            <a:off x="5944779" y="1080561"/>
            <a:ext cx="0" cy="5611365"/>
          </a:xfrm>
          <a:prstGeom prst="line">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5" name="テキスト ボックス 6">
            <a:extLst>
              <a:ext uri="{FF2B5EF4-FFF2-40B4-BE49-F238E27FC236}">
                <a16:creationId xmlns:a16="http://schemas.microsoft.com/office/drawing/2014/main" id="{FCC628E2-FDB1-EA19-A302-8EC90C38DC3A}"/>
              </a:ext>
            </a:extLst>
          </p:cNvPr>
          <p:cNvSpPr txBox="1"/>
          <p:nvPr/>
        </p:nvSpPr>
        <p:spPr>
          <a:xfrm>
            <a:off x="6336852" y="1062013"/>
            <a:ext cx="4373978" cy="316159"/>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algn="just"/>
            <a:r>
              <a:rPr lang="ja-JP" altLang="en-US"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図表３　</a:t>
            </a:r>
            <a:r>
              <a:rPr lang="zh-CN" altLang="en-US"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中卒者数（推計）</a:t>
            </a:r>
            <a:endParaRPr lang="ja-JP" sz="14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テキスト ボックス 535208961">
            <a:extLst>
              <a:ext uri="{FF2B5EF4-FFF2-40B4-BE49-F238E27FC236}">
                <a16:creationId xmlns:a16="http://schemas.microsoft.com/office/drawing/2014/main" id="{8A8008E6-3549-D132-825E-6D7504CFE6BC}"/>
              </a:ext>
            </a:extLst>
          </p:cNvPr>
          <p:cNvSpPr txBox="1"/>
          <p:nvPr/>
        </p:nvSpPr>
        <p:spPr>
          <a:xfrm>
            <a:off x="10298403" y="5160637"/>
            <a:ext cx="1615563" cy="2819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buNone/>
            </a:pPr>
            <a:r>
              <a:rPr lang="ja-JP"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【出典：府教育庁調べ】</a:t>
            </a:r>
          </a:p>
          <a:p>
            <a:pPr algn="just"/>
            <a:r>
              <a:rPr lang="en-US"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3FAEF306-CD9E-D039-13EF-E019482EC1CA}"/>
              </a:ext>
            </a:extLst>
          </p:cNvPr>
          <p:cNvSpPr txBox="1"/>
          <p:nvPr/>
        </p:nvSpPr>
        <p:spPr>
          <a:xfrm>
            <a:off x="6301156" y="5361040"/>
            <a:ext cx="5677783" cy="1384995"/>
          </a:xfrm>
          <a:prstGeom prst="rect">
            <a:avLst/>
          </a:prstGeom>
          <a:noFill/>
          <a:ln>
            <a:noFill/>
          </a:ln>
        </p:spPr>
        <p:txBody>
          <a:bodyPr wrap="square" numCol="1" spcCol="360000" rtlCol="0">
            <a:spAutoFit/>
          </a:bodyPr>
          <a:lstStyle/>
          <a:p>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※9  </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学校数については、令和７年</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4</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月時点の昼間の学校数で、募集停止が決定している学校は</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含まない。再編整備が完成した場合を想定した学校数のため、実際の学校数とは異なる。</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中学校において</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35</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人学級の導入が進んでいる現状や、エンパワメントスクール・ステップスクール等、</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７学級を前提としない府立高校の設置状況も踏まえると、本試算はあくまで現状の限定的な</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条件の下のシミュレーションであり、</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15</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年後（</a:t>
            </a: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2040</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年）の学校数について上下することは当然</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あり得る。本試算による予測を参考値として、その時々の状況や生徒等の教育ニーズの変化</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　　　　 を踏まえた再編整備を進める必要がある。</a:t>
            </a:r>
          </a:p>
        </p:txBody>
      </p:sp>
      <p:sp>
        <p:nvSpPr>
          <p:cNvPr id="21" name="テキスト ボックス 20">
            <a:extLst>
              <a:ext uri="{FF2B5EF4-FFF2-40B4-BE49-F238E27FC236}">
                <a16:creationId xmlns:a16="http://schemas.microsoft.com/office/drawing/2014/main" id="{48F4F34D-4E71-FC37-ACA4-EE9ED7735F1F}"/>
              </a:ext>
            </a:extLst>
          </p:cNvPr>
          <p:cNvSpPr txBox="1"/>
          <p:nvPr/>
        </p:nvSpPr>
        <p:spPr>
          <a:xfrm>
            <a:off x="850156" y="116865"/>
            <a:ext cx="11135072" cy="369332"/>
          </a:xfrm>
          <a:prstGeom prst="rect">
            <a:avLst/>
          </a:prstGeom>
          <a:noFill/>
        </p:spPr>
        <p:txBody>
          <a:bodyPr wrap="square" rtlCol="0">
            <a:spAutoFit/>
          </a:bodyPr>
          <a:lstStyle/>
          <a:p>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社会の変化等に伴う中長期的なビジョンと対応</a:t>
            </a:r>
          </a:p>
        </p:txBody>
      </p:sp>
      <p:sp>
        <p:nvSpPr>
          <p:cNvPr id="6" name="ひし形 5">
            <a:extLst>
              <a:ext uri="{FF2B5EF4-FFF2-40B4-BE49-F238E27FC236}">
                <a16:creationId xmlns:a16="http://schemas.microsoft.com/office/drawing/2014/main" id="{EAC303C2-8279-C4C1-C5CB-54C9DD5833E8}"/>
              </a:ext>
            </a:extLst>
          </p:cNvPr>
          <p:cNvSpPr/>
          <p:nvPr/>
        </p:nvSpPr>
        <p:spPr>
          <a:xfrm>
            <a:off x="224100" y="47163"/>
            <a:ext cx="601201" cy="537612"/>
          </a:xfrm>
          <a:prstGeom prst="diamond">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eiryo UI" panose="020B0604030504040204" pitchFamily="50" charset="-128"/>
                <a:ea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endParaRPr>
          </a:p>
        </p:txBody>
      </p:sp>
      <p:graphicFrame>
        <p:nvGraphicFramePr>
          <p:cNvPr id="22" name="表 21">
            <a:extLst>
              <a:ext uri="{FF2B5EF4-FFF2-40B4-BE49-F238E27FC236}">
                <a16:creationId xmlns:a16="http://schemas.microsoft.com/office/drawing/2014/main" id="{5EFD8AC9-E46A-48E5-BE6B-4CABCF1C3A4F}"/>
              </a:ext>
            </a:extLst>
          </p:cNvPr>
          <p:cNvGraphicFramePr>
            <a:graphicFrameLocks noGrp="1"/>
          </p:cNvGraphicFramePr>
          <p:nvPr/>
        </p:nvGraphicFramePr>
        <p:xfrm>
          <a:off x="6643359" y="4243068"/>
          <a:ext cx="5106602" cy="887046"/>
        </p:xfrm>
        <a:graphic>
          <a:graphicData uri="http://schemas.openxmlformats.org/drawingml/2006/table">
            <a:tbl>
              <a:tblPr firstRow="1" bandRow="1">
                <a:tableStyleId>{5C22544A-7EE6-4342-B048-85BDC9FD1C3A}</a:tableStyleId>
              </a:tblPr>
              <a:tblGrid>
                <a:gridCol w="2553301">
                  <a:extLst>
                    <a:ext uri="{9D8B030D-6E8A-4147-A177-3AD203B41FA5}">
                      <a16:colId xmlns:a16="http://schemas.microsoft.com/office/drawing/2014/main" val="1120799230"/>
                    </a:ext>
                  </a:extLst>
                </a:gridCol>
                <a:gridCol w="2553301">
                  <a:extLst>
                    <a:ext uri="{9D8B030D-6E8A-4147-A177-3AD203B41FA5}">
                      <a16:colId xmlns:a16="http://schemas.microsoft.com/office/drawing/2014/main" val="2185251064"/>
                    </a:ext>
                  </a:extLst>
                </a:gridCol>
              </a:tblGrid>
              <a:tr h="207945">
                <a:tc gridSpan="2">
                  <a:txBody>
                    <a:bodyPr/>
                    <a:lstStyle/>
                    <a:p>
                      <a:pPr algn="ct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学校数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dirty="0"/>
                    </a:p>
                  </a:txBody>
                  <a:tcPr/>
                </a:tc>
                <a:extLst>
                  <a:ext uri="{0D108BD9-81ED-4DB2-BD59-A6C34878D82A}">
                    <a16:rowId xmlns:a16="http://schemas.microsoft.com/office/drawing/2014/main" val="826240205"/>
                  </a:ext>
                </a:extLst>
              </a:tr>
              <a:tr h="291123">
                <a:tc>
                  <a:txBody>
                    <a:bodyPr/>
                    <a:lstStyle/>
                    <a:p>
                      <a:pPr algn="ctr">
                        <a:buNone/>
                      </a:pPr>
                      <a:r>
                        <a:rPr lang="en-US" altLang="ja-JP" sz="1400" kern="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en-US" sz="1400" kern="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endParaRPr lang="ja-JP" sz="14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buNone/>
                      </a:pPr>
                      <a:r>
                        <a:rPr lang="en-US" altLang="ja-JP" sz="14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2040</a:t>
                      </a:r>
                      <a:r>
                        <a:rPr lang="ja-JP" altLang="en-US" sz="14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endParaRPr lang="ja-JP" sz="14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0127756"/>
                  </a:ext>
                </a:extLst>
              </a:tr>
              <a:tr h="291123">
                <a:tc>
                  <a:txBody>
                    <a:bodyPr/>
                    <a:lstStyle/>
                    <a:p>
                      <a:pPr algn="ctr">
                        <a:buNone/>
                      </a:pPr>
                      <a:r>
                        <a:rPr lang="en-US" altLang="ja-JP" sz="14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136</a:t>
                      </a:r>
                      <a:r>
                        <a:rPr lang="ja-JP" altLang="en-US" sz="14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校</a:t>
                      </a:r>
                      <a:r>
                        <a:rPr lang="en-US" altLang="ja-JP" sz="1400" strike="noStrike" baseline="50000" dirty="0">
                          <a:solidFill>
                            <a:schemeClr val="tx1">
                              <a:lumMod val="75000"/>
                              <a:lumOff val="25000"/>
                            </a:schemeClr>
                          </a:solidFill>
                          <a:latin typeface="Meiryo UI" panose="020B0604030504040204" pitchFamily="50" charset="-128"/>
                          <a:ea typeface="Meiryo UI" panose="020B0604030504040204" pitchFamily="50" charset="-128"/>
                        </a:rPr>
                        <a:t>※9</a:t>
                      </a:r>
                      <a:endParaRPr lang="ja-JP" sz="1400" strike="noStrike"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buNone/>
                      </a:pPr>
                      <a:r>
                        <a:rPr lang="en-US" altLang="ja-JP" sz="1400" kern="0" spc="55"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104</a:t>
                      </a:r>
                      <a:r>
                        <a:rPr lang="ja-JP" altLang="en-US" sz="1400" kern="0" spc="55"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校（▲</a:t>
                      </a:r>
                      <a:r>
                        <a:rPr lang="en-US" altLang="ja-JP" sz="1400" kern="0" spc="55"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32</a:t>
                      </a:r>
                      <a:r>
                        <a:rPr lang="ja-JP" altLang="en-US" sz="1400" kern="0" spc="55"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校）</a:t>
                      </a:r>
                      <a:r>
                        <a:rPr kumimoji="1" lang="en-US" altLang="ja-JP" sz="1400" b="0" i="0" u="none" strike="noStrike" kern="1200" cap="none" spc="0" normalizeH="0" baseline="5000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※7~10</a:t>
                      </a:r>
                      <a:endParaRPr lang="ja-JP" sz="14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6620355"/>
                  </a:ext>
                </a:extLst>
              </a:tr>
            </a:tbl>
          </a:graphicData>
        </a:graphic>
      </p:graphicFrame>
      <p:sp>
        <p:nvSpPr>
          <p:cNvPr id="23" name="テキスト ボックス 6">
            <a:extLst>
              <a:ext uri="{FF2B5EF4-FFF2-40B4-BE49-F238E27FC236}">
                <a16:creationId xmlns:a16="http://schemas.microsoft.com/office/drawing/2014/main" id="{0D3840A5-778F-4232-81F4-EFF5B35C2C27}"/>
              </a:ext>
            </a:extLst>
          </p:cNvPr>
          <p:cNvSpPr txBox="1"/>
          <p:nvPr/>
        </p:nvSpPr>
        <p:spPr>
          <a:xfrm>
            <a:off x="6346430" y="3931763"/>
            <a:ext cx="4373978" cy="316159"/>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algn="just"/>
            <a:r>
              <a:rPr lang="ja-JP" altLang="en-US"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図表</a:t>
            </a:r>
            <a:r>
              <a:rPr lang="ja-JP" altLang="en-US" sz="1200" kern="100" dirty="0">
                <a:solidFill>
                  <a:schemeClr val="tx1">
                    <a:lumMod val="75000"/>
                    <a:lumOff val="25000"/>
                  </a:schemeClr>
                </a:solidFill>
                <a:latin typeface="Meiryo UI" panose="020B0604030504040204" pitchFamily="50" charset="-128"/>
                <a:ea typeface="Meiryo UI" panose="020B0604030504040204" pitchFamily="50" charset="-128"/>
                <a:cs typeface="Times New Roman" panose="02020603050405020304" pitchFamily="18" charset="0"/>
              </a:rPr>
              <a:t>４</a:t>
            </a:r>
            <a:r>
              <a:rPr lang="ja-JP" altLang="en-US"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府立高校の学校数</a:t>
            </a:r>
            <a:r>
              <a:rPr lang="ja-JP" altLang="en-US" sz="1200" kern="100" dirty="0">
                <a:solidFill>
                  <a:schemeClr val="tx1">
                    <a:lumMod val="75000"/>
                    <a:lumOff val="2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推計）</a:t>
            </a:r>
            <a:endParaRPr lang="ja-JP" sz="14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テキスト ボックス 535208961">
            <a:extLst>
              <a:ext uri="{FF2B5EF4-FFF2-40B4-BE49-F238E27FC236}">
                <a16:creationId xmlns:a16="http://schemas.microsoft.com/office/drawing/2014/main" id="{7AFF83A7-EEF7-4074-B902-6D26B8D8E2C8}"/>
              </a:ext>
            </a:extLst>
          </p:cNvPr>
          <p:cNvSpPr txBox="1"/>
          <p:nvPr/>
        </p:nvSpPr>
        <p:spPr>
          <a:xfrm>
            <a:off x="10352337" y="3679839"/>
            <a:ext cx="1615563" cy="2819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buNone/>
            </a:pPr>
            <a:r>
              <a:rPr lang="ja-JP"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【出典：府教育庁調べ】</a:t>
            </a:r>
          </a:p>
          <a:p>
            <a:pPr algn="just"/>
            <a:r>
              <a:rPr lang="en-US"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スライド番号プレースホルダー 6">
            <a:extLst>
              <a:ext uri="{FF2B5EF4-FFF2-40B4-BE49-F238E27FC236}">
                <a16:creationId xmlns:a16="http://schemas.microsoft.com/office/drawing/2014/main" id="{1F7785E8-D510-3A36-71F3-80AD88F83219}"/>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13</a:t>
            </a:fld>
            <a:endParaRPr kumimoji="1" lang="ja-JP" altLang="en-US" dirty="0"/>
          </a:p>
        </p:txBody>
      </p:sp>
      <p:pic>
        <p:nvPicPr>
          <p:cNvPr id="8" name="図 7">
            <a:extLst>
              <a:ext uri="{FF2B5EF4-FFF2-40B4-BE49-F238E27FC236}">
                <a16:creationId xmlns:a16="http://schemas.microsoft.com/office/drawing/2014/main" id="{8F201BCC-1646-4656-BEFE-D578AECC144E}"/>
              </a:ext>
            </a:extLst>
          </p:cNvPr>
          <p:cNvPicPr>
            <a:picLocks noChangeAspect="1"/>
          </p:cNvPicPr>
          <p:nvPr/>
        </p:nvPicPr>
        <p:blipFill>
          <a:blip r:embed="rId3"/>
          <a:stretch>
            <a:fillRect/>
          </a:stretch>
        </p:blipFill>
        <p:spPr>
          <a:xfrm>
            <a:off x="6875319" y="1458857"/>
            <a:ext cx="4724392" cy="2193945"/>
          </a:xfrm>
          <a:prstGeom prst="rect">
            <a:avLst/>
          </a:prstGeom>
        </p:spPr>
      </p:pic>
      <p:sp>
        <p:nvSpPr>
          <p:cNvPr id="16" name="テキスト ボックス 15">
            <a:extLst>
              <a:ext uri="{FF2B5EF4-FFF2-40B4-BE49-F238E27FC236}">
                <a16:creationId xmlns:a16="http://schemas.microsoft.com/office/drawing/2014/main" id="{6DB195E5-AD9C-4494-9144-6795013FADAD}"/>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16</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222933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9E8F15-955A-752A-9A41-5719CDD90900}"/>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8425588-FD9E-0E50-C180-7F8307D82B40}"/>
              </a:ext>
            </a:extLst>
          </p:cNvPr>
          <p:cNvSpPr txBox="1"/>
          <p:nvPr/>
        </p:nvSpPr>
        <p:spPr>
          <a:xfrm>
            <a:off x="0" y="0"/>
            <a:ext cx="12192000" cy="584775"/>
          </a:xfrm>
          <a:prstGeom prst="rect">
            <a:avLst/>
          </a:prstGeom>
          <a:solidFill>
            <a:schemeClr val="accent4">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035E7DD7-44BE-1AB0-FBC6-6CD2B61D8C63}"/>
              </a:ext>
            </a:extLst>
          </p:cNvPr>
          <p:cNvSpPr/>
          <p:nvPr/>
        </p:nvSpPr>
        <p:spPr>
          <a:xfrm>
            <a:off x="224101" y="47163"/>
            <a:ext cx="601201" cy="537612"/>
          </a:xfrm>
          <a:prstGeom prst="diamond">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eiryo UI" panose="020B0604030504040204" pitchFamily="50" charset="-128"/>
                <a:ea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endParaRPr>
          </a:p>
        </p:txBody>
      </p:sp>
      <p:sp>
        <p:nvSpPr>
          <p:cNvPr id="9" name="楕円 8">
            <a:extLst>
              <a:ext uri="{FF2B5EF4-FFF2-40B4-BE49-F238E27FC236}">
                <a16:creationId xmlns:a16="http://schemas.microsoft.com/office/drawing/2014/main" id="{6743CD28-306E-9117-3A3A-E0A6B4F3B8F4}"/>
              </a:ext>
            </a:extLst>
          </p:cNvPr>
          <p:cNvSpPr/>
          <p:nvPr/>
        </p:nvSpPr>
        <p:spPr>
          <a:xfrm>
            <a:off x="390290" y="2502206"/>
            <a:ext cx="1049788" cy="10813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p>
        </p:txBody>
      </p:sp>
      <p:sp>
        <p:nvSpPr>
          <p:cNvPr id="10" name="角丸四角形 32">
            <a:extLst>
              <a:ext uri="{FF2B5EF4-FFF2-40B4-BE49-F238E27FC236}">
                <a16:creationId xmlns:a16="http://schemas.microsoft.com/office/drawing/2014/main" id="{7A780A42-FE3B-B2DF-AE87-C2A53165904D}"/>
              </a:ext>
            </a:extLst>
          </p:cNvPr>
          <p:cNvSpPr/>
          <p:nvPr/>
        </p:nvSpPr>
        <p:spPr>
          <a:xfrm>
            <a:off x="390290" y="2299142"/>
            <a:ext cx="7101586" cy="320344"/>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2">
                    <a:lumMod val="25000"/>
                  </a:schemeClr>
                </a:solidFill>
                <a:latin typeface="Meiryo UI" panose="020B0604030504040204" pitchFamily="50" charset="-128"/>
                <a:ea typeface="Meiryo UI" panose="020B0604030504040204" pitchFamily="50" charset="-128"/>
              </a:rPr>
              <a:t>方向性１　</a:t>
            </a:r>
            <a:r>
              <a:rPr kumimoji="1" lang="ja-JP" altLang="en-US" sz="1600" b="1" i="0" u="none" strike="noStrike" kern="1200" cap="none" spc="0" normalizeH="0" baseline="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地域の状況や</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専門的な学び等公立高校としての役割への対応</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14B4F92C-BAB2-1846-B97D-425F5F5AC774}"/>
              </a:ext>
            </a:extLst>
          </p:cNvPr>
          <p:cNvSpPr txBox="1"/>
          <p:nvPr/>
        </p:nvSpPr>
        <p:spPr>
          <a:xfrm>
            <a:off x="524701" y="2794861"/>
            <a:ext cx="10936698" cy="2120773"/>
          </a:xfrm>
          <a:prstGeom prst="rect">
            <a:avLst/>
          </a:prstGeom>
          <a:solidFill>
            <a:schemeClr val="bg1"/>
          </a:solidFill>
          <a:ln>
            <a:solidFill>
              <a:schemeClr val="tx1"/>
            </a:solidFill>
            <a:prstDash val="sysDot"/>
          </a:ln>
        </p:spPr>
        <p:txBody>
          <a:bodyPr wrap="square" numCol="1" spcCol="360000" rtlCol="0">
            <a:spAutoFit/>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■さらなる生徒数減少を見据えながら、再編整備の基本的な考えである「効果的・効率的な学校配置」を実現していくためには、</a:t>
            </a:r>
            <a:br>
              <a:rPr kumimoji="1" lang="en-US" altLang="ja-JP" sz="140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br>
            <a:r>
              <a:rPr kumimoji="1" lang="ja-JP" altLang="en-US" sz="140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　</a:t>
            </a:r>
            <a:r>
              <a:rPr lang="ja-JP" altLang="en-US" sz="1600" b="1" dirty="0">
                <a:solidFill>
                  <a:schemeClr val="accent2"/>
                </a:solidFill>
                <a:latin typeface="Meiryo UI" panose="020B0604030504040204" pitchFamily="50" charset="-128"/>
                <a:ea typeface="Meiryo UI" panose="020B0604030504040204" pitchFamily="50" charset="-128"/>
              </a:rPr>
              <a:t>中卒者数の減少率は府内一律ではなく地域ごとに差があること</a:t>
            </a:r>
            <a:r>
              <a:rPr kumimoji="1" lang="ja-JP" altLang="en-US" sz="140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や、</a:t>
            </a:r>
            <a:br>
              <a:rPr kumimoji="1" lang="en-US" altLang="ja-JP" sz="140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br>
            <a:r>
              <a:rPr kumimoji="1" lang="ja-JP" altLang="en-US" sz="140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　公立高校の役割として、実践的な教育活動を主とする工業等、</a:t>
            </a:r>
            <a:r>
              <a:rPr lang="ja-JP" altLang="en-US" sz="1600" b="1" dirty="0">
                <a:solidFill>
                  <a:schemeClr val="accent2"/>
                </a:solidFill>
                <a:latin typeface="Meiryo UI" panose="020B0604030504040204" pitchFamily="50" charset="-128"/>
                <a:ea typeface="Meiryo UI" panose="020B0604030504040204" pitchFamily="50" charset="-128"/>
              </a:rPr>
              <a:t>府の経済・産業を支える専門的な学び、セーフティネットの役割をもつ学校</a:t>
            </a:r>
            <a:endParaRPr lang="en-US" altLang="ja-JP" sz="1600" b="1" dirty="0">
              <a:solidFill>
                <a:schemeClr val="accent2"/>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600" b="1" dirty="0">
                <a:solidFill>
                  <a:schemeClr val="accent2"/>
                </a:solidFill>
                <a:latin typeface="Meiryo UI" panose="020B0604030504040204" pitchFamily="50" charset="-128"/>
                <a:ea typeface="Meiryo UI" panose="020B0604030504040204" pitchFamily="50" charset="-128"/>
              </a:rPr>
              <a:t>　での学びを保障する</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、という</a:t>
            </a:r>
            <a:r>
              <a:rPr kumimoji="1" lang="ja-JP" altLang="en-US" sz="140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観点がより重要となる。</a:t>
            </a:r>
            <a:endParaRPr kumimoji="1" lang="en-US" altLang="ja-JP" sz="140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endParaRPr lang="en-US" altLang="ja-JP" sz="1400" b="1" dirty="0">
              <a:solidFill>
                <a:srgbClr val="ED7D31">
                  <a:lumMod val="75000"/>
                </a:srgb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そのため、</a:t>
            </a:r>
            <a:r>
              <a:rPr lang="ja-JP" altLang="en-US" sz="1600" b="1" dirty="0">
                <a:solidFill>
                  <a:schemeClr val="accent2"/>
                </a:solidFill>
                <a:latin typeface="Meiryo UI" panose="020B0604030504040204" pitchFamily="50" charset="-128"/>
                <a:ea typeface="Meiryo UI" panose="020B0604030504040204" pitchFamily="50" charset="-128"/>
              </a:rPr>
              <a:t>各地域の中卒者数の減少と教育の普及及び就学機会の確保の観点を踏まえ、府内の学校配置のバランスを検討</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する。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400" noProof="0" dirty="0">
                <a:solidFill>
                  <a:prstClr val="black">
                    <a:lumMod val="75000"/>
                    <a:lumOff val="25000"/>
                  </a:prstClr>
                </a:solidFill>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検討に際しては、</a:t>
            </a:r>
            <a:r>
              <a:rPr kumimoji="1" lang="ja-JP" altLang="en-US" sz="1600" b="1" i="0" u="none" strike="noStrike" kern="1200" cap="none" spc="0" normalizeH="0" baseline="0" noProof="0" dirty="0">
                <a:ln>
                  <a:noFill/>
                </a:ln>
                <a:solidFill>
                  <a:schemeClr val="accent2"/>
                </a:solidFill>
                <a:effectLst/>
                <a:uLnTx/>
                <a:uFillTx/>
                <a:latin typeface="Meiryo UI" panose="020B0604030504040204" pitchFamily="50" charset="-128"/>
                <a:ea typeface="Meiryo UI" panose="020B0604030504040204" pitchFamily="50" charset="-128"/>
                <a:cs typeface="+mn-cs"/>
              </a:rPr>
              <a:t>複数学科の併置や機能の継承等、効果的な再編整備の手法を用いる</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ことを含めて行うこととする。</a:t>
            </a: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r>
              <a:rPr lang="ja-JP" altLang="en-US" sz="1400" dirty="0">
                <a:solidFill>
                  <a:prstClr val="black">
                    <a:lumMod val="75000"/>
                    <a:lumOff val="25000"/>
                  </a:prstClr>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なお、</a:t>
            </a:r>
            <a:r>
              <a:rPr lang="ja-JP" altLang="en-US" sz="1600" b="1" dirty="0">
                <a:solidFill>
                  <a:schemeClr val="accent2"/>
                </a:solidFill>
                <a:latin typeface="Meiryo UI" panose="020B0604030504040204" pitchFamily="50" charset="-128"/>
                <a:ea typeface="Meiryo UI" panose="020B0604030504040204" pitchFamily="50" charset="-128"/>
              </a:rPr>
              <a:t>再編整備により府立高校数の減少が進む地域においては、</a:t>
            </a:r>
            <a:r>
              <a:rPr kumimoji="1" lang="ja-JP" altLang="en-US" sz="1600" b="1" i="0" u="none" strike="noStrike" kern="1200" cap="none" spc="0" normalizeH="0" baseline="0" noProof="0" dirty="0">
                <a:ln>
                  <a:noFill/>
                </a:ln>
                <a:solidFill>
                  <a:schemeClr val="accent2"/>
                </a:solidFill>
                <a:effectLst/>
                <a:uLnTx/>
                <a:uFillTx/>
                <a:latin typeface="Meiryo UI" panose="020B0604030504040204" pitchFamily="50" charset="-128"/>
                <a:ea typeface="Meiryo UI" panose="020B0604030504040204" pitchFamily="50" charset="-128"/>
                <a:cs typeface="+mn-cs"/>
              </a:rPr>
              <a:t>地域の拠点的な学校の設置という観点も含め、検討</a:t>
            </a:r>
            <a:r>
              <a:rPr kumimoji="1" lang="ja-JP" altLang="en-US" sz="140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を進める。</a:t>
            </a:r>
            <a:endParaRPr kumimoji="1" lang="en-US" altLang="ja-JP" sz="140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a:extLst>
              <a:ext uri="{FF2B5EF4-FFF2-40B4-BE49-F238E27FC236}">
                <a16:creationId xmlns:a16="http://schemas.microsoft.com/office/drawing/2014/main" id="{9F88A619-84D1-3591-F974-577B5CF4B3F4}"/>
              </a:ext>
            </a:extLst>
          </p:cNvPr>
          <p:cNvSpPr txBox="1"/>
          <p:nvPr/>
        </p:nvSpPr>
        <p:spPr>
          <a:xfrm>
            <a:off x="359670" y="1254708"/>
            <a:ext cx="11258654" cy="833305"/>
          </a:xfrm>
          <a:prstGeom prst="rect">
            <a:avLst/>
          </a:prstGeom>
          <a:noFill/>
          <a:ln>
            <a:noFill/>
          </a:ln>
        </p:spPr>
        <p:txBody>
          <a:bodyPr wrap="square" numCol="1" spcCol="360000" rtlCol="0">
            <a:spAutoFit/>
          </a:bodyPr>
          <a:lstStyle/>
          <a:p>
            <a:pPr>
              <a:lnSpc>
                <a:spcPts val="2000"/>
              </a:lnSpc>
            </a:pPr>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「（２）府内公立中学校卒業者数の減少を踏まえた今後の学校配置」の内容を踏まえ、</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2040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年を見据えた再編整備の方向性については以下のとおり</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とする。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また、再編整備については、以下の方向性を踏まえた上で、再編整備方針及び再編整備計画に基づき、計画的に行っていく。</a:t>
            </a:r>
            <a:endParaRPr lang="ja-JP" altLang="en-US" sz="11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40981DA4-D052-93AE-6DE7-9A3F6BC3A2E8}"/>
              </a:ext>
            </a:extLst>
          </p:cNvPr>
          <p:cNvSpPr txBox="1"/>
          <p:nvPr/>
        </p:nvSpPr>
        <p:spPr>
          <a:xfrm>
            <a:off x="849964" y="122159"/>
            <a:ext cx="11135072" cy="369332"/>
          </a:xfrm>
          <a:prstGeom prst="rect">
            <a:avLst/>
          </a:prstGeom>
          <a:noFill/>
        </p:spPr>
        <p:txBody>
          <a:bodyPr wrap="square" rtlCol="0">
            <a:spAutoFit/>
          </a:bodyPr>
          <a:lstStyle/>
          <a:p>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社会の変化等に伴う中長期的なビジョンと対応</a:t>
            </a:r>
          </a:p>
        </p:txBody>
      </p:sp>
      <p:sp>
        <p:nvSpPr>
          <p:cNvPr id="16" name="スライド番号プレースホルダー 6">
            <a:extLst>
              <a:ext uri="{FF2B5EF4-FFF2-40B4-BE49-F238E27FC236}">
                <a16:creationId xmlns:a16="http://schemas.microsoft.com/office/drawing/2014/main" id="{7F6BC50F-4E21-495F-9A98-25ED179EE5F6}"/>
              </a:ext>
            </a:extLst>
          </p:cNvPr>
          <p:cNvSpPr txBox="1">
            <a:spLocks/>
          </p:cNvSpPr>
          <p:nvPr/>
        </p:nvSpPr>
        <p:spPr>
          <a:xfrm>
            <a:off x="10134600" y="6492875"/>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8EF98A3A-4FC9-421C-9EC4-B2EF6B34D3EB}" type="slidenum">
              <a:rPr lang="ja-JP" altLang="en-US" smtClean="0"/>
              <a:pPr/>
              <a:t>14</a:t>
            </a:fld>
            <a:endParaRPr lang="ja-JP" altLang="en-US" dirty="0"/>
          </a:p>
        </p:txBody>
      </p:sp>
      <p:sp>
        <p:nvSpPr>
          <p:cNvPr id="11" name="テキスト ボックス 10">
            <a:extLst>
              <a:ext uri="{FF2B5EF4-FFF2-40B4-BE49-F238E27FC236}">
                <a16:creationId xmlns:a16="http://schemas.microsoft.com/office/drawing/2014/main" id="{9F20DCB2-89A2-4ED5-8C55-B21AADBCCF04}"/>
              </a:ext>
            </a:extLst>
          </p:cNvPr>
          <p:cNvSpPr txBox="1"/>
          <p:nvPr/>
        </p:nvSpPr>
        <p:spPr>
          <a:xfrm>
            <a:off x="382242" y="860497"/>
            <a:ext cx="2162995" cy="307777"/>
          </a:xfrm>
          <a:prstGeom prst="rect">
            <a:avLst/>
          </a:prstGeom>
          <a:solidFill>
            <a:schemeClr val="accent4">
              <a:lumMod val="20000"/>
              <a:lumOff val="80000"/>
            </a:schemeClr>
          </a:solidFill>
        </p:spPr>
        <p:txBody>
          <a:bodyPr wrap="square" rtlCol="0">
            <a:spAutoFit/>
          </a:bodyPr>
          <a:lstStyle/>
          <a:p>
            <a:r>
              <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（３）再編整備の方向性</a:t>
            </a:r>
          </a:p>
        </p:txBody>
      </p:sp>
      <p:sp>
        <p:nvSpPr>
          <p:cNvPr id="15" name="テキスト ボックス 14">
            <a:extLst>
              <a:ext uri="{FF2B5EF4-FFF2-40B4-BE49-F238E27FC236}">
                <a16:creationId xmlns:a16="http://schemas.microsoft.com/office/drawing/2014/main" id="{6BA06F42-CE40-4F26-B8C4-5A592AFA1DE2}"/>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17</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966203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939AC-5B6E-810F-9B94-8370A66AF4AD}"/>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29ABA19-82C8-8B04-C583-4214B0253260}"/>
              </a:ext>
            </a:extLst>
          </p:cNvPr>
          <p:cNvSpPr txBox="1"/>
          <p:nvPr/>
        </p:nvSpPr>
        <p:spPr>
          <a:xfrm>
            <a:off x="0" y="0"/>
            <a:ext cx="12192000" cy="584775"/>
          </a:xfrm>
          <a:prstGeom prst="rect">
            <a:avLst/>
          </a:prstGeom>
          <a:solidFill>
            <a:schemeClr val="accent4">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6ACCC449-5D22-D919-7A66-4781C60B610D}"/>
              </a:ext>
            </a:extLst>
          </p:cNvPr>
          <p:cNvSpPr/>
          <p:nvPr/>
        </p:nvSpPr>
        <p:spPr>
          <a:xfrm>
            <a:off x="224101" y="47163"/>
            <a:ext cx="601201" cy="537612"/>
          </a:xfrm>
          <a:prstGeom prst="diamond">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eiryo UI" panose="020B0604030504040204" pitchFamily="50" charset="-128"/>
                <a:ea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endParaRPr>
          </a:p>
        </p:txBody>
      </p:sp>
      <p:sp>
        <p:nvSpPr>
          <p:cNvPr id="22" name="楕円 21">
            <a:extLst>
              <a:ext uri="{FF2B5EF4-FFF2-40B4-BE49-F238E27FC236}">
                <a16:creationId xmlns:a16="http://schemas.microsoft.com/office/drawing/2014/main" id="{889F6408-185E-4D8B-8CC9-B0CE88D1E428}"/>
              </a:ext>
            </a:extLst>
          </p:cNvPr>
          <p:cNvSpPr/>
          <p:nvPr/>
        </p:nvSpPr>
        <p:spPr>
          <a:xfrm>
            <a:off x="371485" y="1461257"/>
            <a:ext cx="1049788" cy="10813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p>
        </p:txBody>
      </p:sp>
      <p:sp>
        <p:nvSpPr>
          <p:cNvPr id="25" name="角丸四角形 32">
            <a:extLst>
              <a:ext uri="{FF2B5EF4-FFF2-40B4-BE49-F238E27FC236}">
                <a16:creationId xmlns:a16="http://schemas.microsoft.com/office/drawing/2014/main" id="{0BBE1925-AA0B-4027-AE55-708204AACE44}"/>
              </a:ext>
            </a:extLst>
          </p:cNvPr>
          <p:cNvSpPr/>
          <p:nvPr/>
        </p:nvSpPr>
        <p:spPr>
          <a:xfrm>
            <a:off x="417900" y="1274986"/>
            <a:ext cx="5007610" cy="320344"/>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2">
                    <a:lumMod val="25000"/>
                  </a:schemeClr>
                </a:solidFill>
                <a:latin typeface="Meiryo UI" panose="020B0604030504040204" pitchFamily="50" charset="-128"/>
                <a:ea typeface="Meiryo UI" panose="020B0604030504040204" pitchFamily="50" charset="-128"/>
              </a:rPr>
              <a:t>方向性２　再編整備の手法 </a:t>
            </a:r>
          </a:p>
        </p:txBody>
      </p:sp>
      <p:sp>
        <p:nvSpPr>
          <p:cNvPr id="33" name="テキスト ボックス 32">
            <a:extLst>
              <a:ext uri="{FF2B5EF4-FFF2-40B4-BE49-F238E27FC236}">
                <a16:creationId xmlns:a16="http://schemas.microsoft.com/office/drawing/2014/main" id="{4624BE6C-2DC8-4188-B56D-10B465240F00}"/>
              </a:ext>
            </a:extLst>
          </p:cNvPr>
          <p:cNvSpPr txBox="1"/>
          <p:nvPr/>
        </p:nvSpPr>
        <p:spPr>
          <a:xfrm>
            <a:off x="524701" y="1727522"/>
            <a:ext cx="11135072" cy="3141629"/>
          </a:xfrm>
          <a:prstGeom prst="rect">
            <a:avLst/>
          </a:prstGeom>
          <a:solidFill>
            <a:schemeClr val="bg1"/>
          </a:solidFill>
          <a:ln>
            <a:solidFill>
              <a:schemeClr val="tx1"/>
            </a:solidFill>
            <a:prstDash val="sysDot"/>
          </a:ln>
        </p:spPr>
        <p:txBody>
          <a:bodyPr wrap="square" numCol="1" spcCol="360000" rtlCol="0">
            <a:spAutoFit/>
          </a:bodyPr>
          <a:lstStyle/>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■これまでの府立高校の再編整備（学校配置）の手法としては、</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①単独閉校</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②対象校の特色ある取組を統合先校へ継承・発展させる機能統合</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③対象校の特色ある取組を発展させる形で統合して新しい学校を設置する統合整備</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の手法を取っており、募集停止する学校の特色も継承・発展させつつ、切れめなく中学生の就学先を確保するとともに、</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新校における速やかな教育内容の充実につなげてきた。</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このように、現状の教育環境を維持しつつ切れめのない形で行う統合手法は、一定効果があった一方、「刷新感」につなげるという面では不十分という課題も</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あった。</a:t>
            </a: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■今後の再編整備を進めるに当たっては、新校の魅力・特色をより明確にし、中学生やその保護者に認知されることが求められている。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そのため、</a:t>
            </a:r>
            <a:r>
              <a:rPr lang="ja-JP" altLang="en-US" sz="1600" b="1" dirty="0">
                <a:solidFill>
                  <a:schemeClr val="accent2"/>
                </a:solidFill>
                <a:latin typeface="Meiryo UI" panose="020B0604030504040204" pitchFamily="50" charset="-128"/>
                <a:ea typeface="Meiryo UI" panose="020B0604030504040204" pitchFamily="50" charset="-128"/>
              </a:rPr>
              <a:t>新校開校までのプロセスの見直しや、統合に合わせ老朽化している学校の建て替えや美装化と</a:t>
            </a:r>
            <a:r>
              <a:rPr lang="ja-JP" altLang="en-US" sz="1600" b="1">
                <a:solidFill>
                  <a:schemeClr val="accent2"/>
                </a:solidFill>
                <a:latin typeface="Meiryo UI" panose="020B0604030504040204" pitchFamily="50" charset="-128"/>
                <a:ea typeface="Meiryo UI" panose="020B0604030504040204" pitchFamily="50" charset="-128"/>
              </a:rPr>
              <a:t>一体で行う</a:t>
            </a:r>
            <a:r>
              <a:rPr lang="ja-JP" altLang="en-US" sz="1600" b="1" dirty="0">
                <a:solidFill>
                  <a:schemeClr val="accent2"/>
                </a:solidFill>
                <a:latin typeface="Meiryo UI" panose="020B0604030504040204" pitchFamily="50" charset="-128"/>
                <a:ea typeface="Meiryo UI" panose="020B0604030504040204" pitchFamily="50" charset="-128"/>
              </a:rPr>
              <a:t>等、</a:t>
            </a:r>
            <a:endParaRPr lang="en-US" altLang="ja-JP" sz="1600" b="1" dirty="0">
              <a:solidFill>
                <a:schemeClr val="accent2"/>
              </a:solidFill>
              <a:latin typeface="Meiryo UI" panose="020B0604030504040204" pitchFamily="50" charset="-128"/>
              <a:ea typeface="Meiryo UI" panose="020B0604030504040204" pitchFamily="50" charset="-128"/>
            </a:endParaRPr>
          </a:p>
          <a:p>
            <a:pPr>
              <a:lnSpc>
                <a:spcPts val="2000"/>
              </a:lnSpc>
            </a:pPr>
            <a:r>
              <a:rPr lang="ja-JP" altLang="en-US" sz="1600" b="1" dirty="0">
                <a:solidFill>
                  <a:schemeClr val="accent2"/>
                </a:solidFill>
                <a:latin typeface="Meiryo UI" panose="020B0604030504040204" pitchFamily="50" charset="-128"/>
                <a:ea typeface="Meiryo UI" panose="020B0604030504040204" pitchFamily="50" charset="-128"/>
              </a:rPr>
              <a:t>　「刷新感」を打ち出す手法等を検討</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していく。 　</a:t>
            </a:r>
          </a:p>
        </p:txBody>
      </p:sp>
      <p:sp>
        <p:nvSpPr>
          <p:cNvPr id="20" name="スライド番号プレースホルダー 6">
            <a:extLst>
              <a:ext uri="{FF2B5EF4-FFF2-40B4-BE49-F238E27FC236}">
                <a16:creationId xmlns:a16="http://schemas.microsoft.com/office/drawing/2014/main" id="{DDB59904-AF3C-2F67-0838-3DB20584D1D5}"/>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15</a:t>
            </a:fld>
            <a:endParaRPr kumimoji="1" lang="ja-JP" altLang="en-US" dirty="0"/>
          </a:p>
        </p:txBody>
      </p:sp>
      <p:sp>
        <p:nvSpPr>
          <p:cNvPr id="5" name="テキスト ボックス 4">
            <a:extLst>
              <a:ext uri="{FF2B5EF4-FFF2-40B4-BE49-F238E27FC236}">
                <a16:creationId xmlns:a16="http://schemas.microsoft.com/office/drawing/2014/main" id="{3F241931-6587-26E3-F128-C960CA8823D6}"/>
              </a:ext>
            </a:extLst>
          </p:cNvPr>
          <p:cNvSpPr txBox="1"/>
          <p:nvPr/>
        </p:nvSpPr>
        <p:spPr>
          <a:xfrm>
            <a:off x="849964" y="122159"/>
            <a:ext cx="11135072" cy="369332"/>
          </a:xfrm>
          <a:prstGeom prst="rect">
            <a:avLst/>
          </a:prstGeom>
          <a:noFill/>
        </p:spPr>
        <p:txBody>
          <a:bodyPr wrap="square" rtlCol="0">
            <a:spAutoFit/>
          </a:bodyPr>
          <a:lstStyle/>
          <a:p>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社会の変化等に伴う中長期的なビジョンと対応</a:t>
            </a:r>
          </a:p>
        </p:txBody>
      </p:sp>
      <p:sp>
        <p:nvSpPr>
          <p:cNvPr id="13" name="テキスト ボックス 12">
            <a:extLst>
              <a:ext uri="{FF2B5EF4-FFF2-40B4-BE49-F238E27FC236}">
                <a16:creationId xmlns:a16="http://schemas.microsoft.com/office/drawing/2014/main" id="{D926802E-379A-48F7-8C7B-777812BA1D5C}"/>
              </a:ext>
            </a:extLst>
          </p:cNvPr>
          <p:cNvSpPr txBox="1"/>
          <p:nvPr/>
        </p:nvSpPr>
        <p:spPr>
          <a:xfrm>
            <a:off x="371485" y="856078"/>
            <a:ext cx="2232000" cy="307777"/>
          </a:xfrm>
          <a:prstGeom prst="rect">
            <a:avLst/>
          </a:prstGeom>
          <a:solidFill>
            <a:schemeClr val="accent4">
              <a:lumMod val="20000"/>
              <a:lumOff val="80000"/>
            </a:schemeClr>
          </a:solidFill>
        </p:spPr>
        <p:txBody>
          <a:bodyPr wrap="square" rtlCol="0">
            <a:spAutoFit/>
          </a:bodyPr>
          <a:lstStyle/>
          <a:p>
            <a:r>
              <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（３）再編整備の方向性</a:t>
            </a:r>
          </a:p>
        </p:txBody>
      </p:sp>
      <p:sp>
        <p:nvSpPr>
          <p:cNvPr id="10" name="テキスト ボックス 9">
            <a:extLst>
              <a:ext uri="{FF2B5EF4-FFF2-40B4-BE49-F238E27FC236}">
                <a16:creationId xmlns:a16="http://schemas.microsoft.com/office/drawing/2014/main" id="{8AA7044B-EE71-4786-8C0D-FE959D97B09D}"/>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18</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91585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939AC-5B6E-810F-9B94-8370A66AF4AD}"/>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29ABA19-82C8-8B04-C583-4214B0253260}"/>
              </a:ext>
            </a:extLst>
          </p:cNvPr>
          <p:cNvSpPr txBox="1"/>
          <p:nvPr/>
        </p:nvSpPr>
        <p:spPr>
          <a:xfrm>
            <a:off x="0" y="0"/>
            <a:ext cx="12192000" cy="584775"/>
          </a:xfrm>
          <a:prstGeom prst="rect">
            <a:avLst/>
          </a:prstGeom>
          <a:solidFill>
            <a:schemeClr val="accent4">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6ACCC449-5D22-D919-7A66-4781C60B610D}"/>
              </a:ext>
            </a:extLst>
          </p:cNvPr>
          <p:cNvSpPr/>
          <p:nvPr/>
        </p:nvSpPr>
        <p:spPr>
          <a:xfrm>
            <a:off x="224101" y="47163"/>
            <a:ext cx="601201" cy="537612"/>
          </a:xfrm>
          <a:prstGeom prst="diamond">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eiryo UI" panose="020B0604030504040204" pitchFamily="50" charset="-128"/>
                <a:ea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endParaRPr>
          </a:p>
        </p:txBody>
      </p:sp>
      <p:sp>
        <p:nvSpPr>
          <p:cNvPr id="22" name="楕円 21">
            <a:extLst>
              <a:ext uri="{FF2B5EF4-FFF2-40B4-BE49-F238E27FC236}">
                <a16:creationId xmlns:a16="http://schemas.microsoft.com/office/drawing/2014/main" id="{889F6408-185E-4D8B-8CC9-B0CE88D1E428}"/>
              </a:ext>
            </a:extLst>
          </p:cNvPr>
          <p:cNvSpPr/>
          <p:nvPr/>
        </p:nvSpPr>
        <p:spPr>
          <a:xfrm>
            <a:off x="374795" y="1504994"/>
            <a:ext cx="1049788" cy="10813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p>
        </p:txBody>
      </p:sp>
      <p:sp>
        <p:nvSpPr>
          <p:cNvPr id="28" name="角丸四角形 32">
            <a:extLst>
              <a:ext uri="{FF2B5EF4-FFF2-40B4-BE49-F238E27FC236}">
                <a16:creationId xmlns:a16="http://schemas.microsoft.com/office/drawing/2014/main" id="{1A6A418F-6F24-4AAC-B371-92A6FE75D90C}"/>
              </a:ext>
            </a:extLst>
          </p:cNvPr>
          <p:cNvSpPr/>
          <p:nvPr/>
        </p:nvSpPr>
        <p:spPr>
          <a:xfrm>
            <a:off x="449182" y="1269629"/>
            <a:ext cx="3552560" cy="320344"/>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2">
                    <a:lumMod val="25000"/>
                  </a:schemeClr>
                </a:solidFill>
                <a:latin typeface="Meiryo UI" panose="020B0604030504040204" pitchFamily="50" charset="-128"/>
                <a:ea typeface="Meiryo UI" panose="020B0604030504040204" pitchFamily="50" charset="-128"/>
              </a:rPr>
              <a:t>方向性３　再編整備対象校の決定</a:t>
            </a:r>
          </a:p>
        </p:txBody>
      </p:sp>
      <p:sp>
        <p:nvSpPr>
          <p:cNvPr id="15" name="テキスト ボックス 14">
            <a:extLst>
              <a:ext uri="{FF2B5EF4-FFF2-40B4-BE49-F238E27FC236}">
                <a16:creationId xmlns:a16="http://schemas.microsoft.com/office/drawing/2014/main" id="{84A25970-A8F9-4E6B-90AB-531FEDB25673}"/>
              </a:ext>
            </a:extLst>
          </p:cNvPr>
          <p:cNvSpPr txBox="1"/>
          <p:nvPr/>
        </p:nvSpPr>
        <p:spPr>
          <a:xfrm>
            <a:off x="524701" y="1761276"/>
            <a:ext cx="11135072" cy="2633734"/>
          </a:xfrm>
          <a:prstGeom prst="rect">
            <a:avLst/>
          </a:prstGeom>
          <a:solidFill>
            <a:schemeClr val="bg1"/>
          </a:solidFill>
          <a:ln>
            <a:solidFill>
              <a:schemeClr val="tx1"/>
            </a:solidFill>
            <a:prstDash val="sysDot"/>
          </a:ln>
        </p:spPr>
        <p:txBody>
          <a:bodyPr wrap="square" numCol="1" spcCol="360000" rtlCol="0">
            <a:spAutoFit/>
          </a:bodyPr>
          <a:lstStyle/>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■再編整備においては、志願状況に加え、地域の中卒者数の動向や公共交通機関の整備状況、私立高校の所在も含めた周辺高校の配置、</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各学科の果たす役割や設置状況等、様々な要素を勘案した再編整備を行うことが求められる。　</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特に、</a:t>
            </a:r>
            <a:r>
              <a:rPr kumimoji="1" lang="ja-JP" altLang="en-US" sz="1600" b="1" i="0" u="none" strike="noStrike" kern="1200" cap="none" spc="0" normalizeH="0" baseline="0" noProof="0" dirty="0">
                <a:ln>
                  <a:noFill/>
                </a:ln>
                <a:solidFill>
                  <a:schemeClr val="accent2"/>
                </a:solidFill>
                <a:effectLst/>
                <a:uLnTx/>
                <a:uFillTx/>
                <a:latin typeface="Meiryo UI" panose="020B0604030504040204" pitchFamily="50" charset="-128"/>
                <a:ea typeface="Meiryo UI" panose="020B0604030504040204" pitchFamily="50" charset="-128"/>
                <a:cs typeface="+mn-cs"/>
              </a:rPr>
              <a:t>先の</a:t>
            </a:r>
            <a:r>
              <a:rPr kumimoji="1" lang="en-US" altLang="ja-JP" sz="1600" b="1" i="0" u="none" strike="noStrike" kern="1200" cap="none" spc="0" normalizeH="0" baseline="0" noProof="0" dirty="0">
                <a:ln>
                  <a:noFill/>
                </a:ln>
                <a:solidFill>
                  <a:schemeClr val="accent2"/>
                </a:solidFill>
                <a:effectLst/>
                <a:uLnTx/>
                <a:uFillTx/>
                <a:latin typeface="Meiryo UI" panose="020B0604030504040204" pitchFamily="50" charset="-128"/>
                <a:ea typeface="Meiryo UI" panose="020B0604030504040204" pitchFamily="50" charset="-128"/>
                <a:cs typeface="+mn-cs"/>
              </a:rPr>
              <a:t>15</a:t>
            </a:r>
            <a:r>
              <a:rPr kumimoji="1" lang="ja-JP" altLang="en-US" sz="1600" b="1" i="0" u="none" strike="noStrike" kern="1200" cap="none" spc="0" normalizeH="0" baseline="0" noProof="0" dirty="0">
                <a:ln>
                  <a:noFill/>
                </a:ln>
                <a:solidFill>
                  <a:schemeClr val="accent2"/>
                </a:solidFill>
                <a:effectLst/>
                <a:uLnTx/>
                <a:uFillTx/>
                <a:latin typeface="Meiryo UI" panose="020B0604030504040204" pitchFamily="50" charset="-128"/>
                <a:ea typeface="Meiryo UI" panose="020B0604030504040204" pitchFamily="50" charset="-128"/>
                <a:cs typeface="+mn-cs"/>
              </a:rPr>
              <a:t>年後学校数のシミュレーションは中長期的な情勢を見据えるための試算であり、</a:t>
            </a:r>
            <a:endParaRPr kumimoji="1" lang="en-US" altLang="ja-JP" sz="1600" b="1" i="0" u="none" strike="noStrike" kern="1200" cap="none" spc="0" normalizeH="0" baseline="0" noProof="0" dirty="0">
              <a:ln>
                <a:noFill/>
              </a:ln>
              <a:solidFill>
                <a:schemeClr val="accent2"/>
              </a:solidFill>
              <a:effectLst/>
              <a:uLnTx/>
              <a:uFillTx/>
              <a:latin typeface="Meiryo UI" panose="020B0604030504040204" pitchFamily="50" charset="-128"/>
              <a:ea typeface="Meiryo UI" panose="020B0604030504040204" pitchFamily="50" charset="-128"/>
              <a:cs typeface="+mn-cs"/>
            </a:endParaRPr>
          </a:p>
          <a:p>
            <a:pPr>
              <a:lnSpc>
                <a:spcPts val="2000"/>
              </a:lnSpc>
            </a:pPr>
            <a:r>
              <a:rPr lang="en-US" altLang="ja-JP" sz="1400" b="1" dirty="0">
                <a:solidFill>
                  <a:schemeClr val="accent2"/>
                </a:solidFill>
                <a:latin typeface="Meiryo UI" panose="020B0604030504040204" pitchFamily="50" charset="-128"/>
                <a:ea typeface="Meiryo UI" panose="020B0604030504040204" pitchFamily="50" charset="-128"/>
              </a:rPr>
              <a:t>  </a:t>
            </a:r>
            <a:r>
              <a:rPr lang="ja-JP" altLang="en-US" sz="1600" b="1" dirty="0">
                <a:solidFill>
                  <a:schemeClr val="accent2"/>
                </a:solidFill>
                <a:latin typeface="Meiryo UI" panose="020B0604030504040204" pitchFamily="50" charset="-128"/>
                <a:ea typeface="Meiryo UI" panose="020B0604030504040204" pitchFamily="50" charset="-128"/>
              </a:rPr>
              <a:t>府立高校を取り巻く環境に与える様々な不確定要素があることに留意する必要</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がある。</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どのような再編整備を行うかについて、生徒数減少をはじめ、様々な要素の直近の状況により、適切な時期にその都度、決定し公表していくことが望ましい。</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■上記の方向性を踏まえ、</a:t>
            </a:r>
            <a:r>
              <a:rPr lang="ja-JP" altLang="en-US" sz="1600" b="1" dirty="0">
                <a:solidFill>
                  <a:schemeClr val="accent2"/>
                </a:solidFill>
                <a:latin typeface="Meiryo UI" panose="020B0604030504040204" pitchFamily="50" charset="-128"/>
                <a:ea typeface="Meiryo UI" panose="020B0604030504040204" pitchFamily="50" charset="-128"/>
              </a:rPr>
              <a:t>地域における各校、各学科の役割を踏まえつつ、状況に応じた適切な再編手法を都度検討の上で進め、</a:t>
            </a:r>
            <a:endParaRPr lang="en-US" altLang="ja-JP" sz="1600" b="1" dirty="0">
              <a:solidFill>
                <a:schemeClr val="accent2"/>
              </a:solidFill>
              <a:latin typeface="Meiryo UI" panose="020B0604030504040204" pitchFamily="50" charset="-128"/>
              <a:ea typeface="Meiryo UI" panose="020B0604030504040204" pitchFamily="50" charset="-128"/>
            </a:endParaRPr>
          </a:p>
          <a:p>
            <a:pPr>
              <a:lnSpc>
                <a:spcPts val="2000"/>
              </a:lnSpc>
            </a:pPr>
            <a:r>
              <a:rPr lang="ja-JP" altLang="en-US" sz="1600" b="1" dirty="0">
                <a:solidFill>
                  <a:schemeClr val="accent2"/>
                </a:solidFill>
                <a:latin typeface="Meiryo UI" panose="020B0604030504040204" pitchFamily="50" charset="-128"/>
                <a:ea typeface="Meiryo UI" panose="020B0604030504040204" pitchFamily="50" charset="-128"/>
              </a:rPr>
              <a:t>　令和</a:t>
            </a:r>
            <a:r>
              <a:rPr lang="en-US" altLang="ja-JP" sz="1600" b="1" dirty="0">
                <a:solidFill>
                  <a:schemeClr val="accent2"/>
                </a:solidFill>
                <a:latin typeface="Meiryo UI" panose="020B0604030504040204" pitchFamily="50" charset="-128"/>
                <a:ea typeface="Meiryo UI" panose="020B0604030504040204" pitchFamily="50" charset="-128"/>
              </a:rPr>
              <a:t>10</a:t>
            </a:r>
            <a:r>
              <a:rPr lang="ja-JP" altLang="en-US" sz="1600" b="1" dirty="0">
                <a:solidFill>
                  <a:schemeClr val="accent2"/>
                </a:solidFill>
                <a:latin typeface="Meiryo UI" panose="020B0604030504040204" pitchFamily="50" charset="-128"/>
                <a:ea typeface="Meiryo UI" panose="020B0604030504040204" pitchFamily="50" charset="-128"/>
              </a:rPr>
              <a:t>年度からの次期再編整備計画の策定にもつなげていく</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■また、府全体の教育の質の更なる向上をめざし、再編整備を進めることで生み出される</a:t>
            </a:r>
            <a:r>
              <a:rPr lang="ja-JP" altLang="en-US" sz="1600" b="1" dirty="0">
                <a:solidFill>
                  <a:schemeClr val="accent2"/>
                </a:solidFill>
                <a:latin typeface="Meiryo UI" panose="020B0604030504040204" pitchFamily="50" charset="-128"/>
                <a:ea typeface="Meiryo UI" panose="020B0604030504040204" pitchFamily="50" charset="-128"/>
              </a:rPr>
              <a:t>リソースを教育内容の充実</a:t>
            </a:r>
            <a:r>
              <a:rPr lang="ja-JP" altLang="en-US" sz="1600" b="1">
                <a:solidFill>
                  <a:schemeClr val="accent2"/>
                </a:solidFill>
                <a:latin typeface="Meiryo UI" panose="020B0604030504040204" pitchFamily="50" charset="-128"/>
                <a:ea typeface="Meiryo UI" panose="020B0604030504040204" pitchFamily="50" charset="-128"/>
              </a:rPr>
              <a:t>に活用</a:t>
            </a:r>
            <a:r>
              <a:rPr lang="ja-JP" altLang="en-US" sz="1400">
                <a:solidFill>
                  <a:schemeClr val="tx1">
                    <a:lumMod val="75000"/>
                    <a:lumOff val="25000"/>
                  </a:schemeClr>
                </a:solidFill>
                <a:latin typeface="Meiryo UI" panose="020B0604030504040204" pitchFamily="50" charset="-128"/>
                <a:ea typeface="Meiryo UI" panose="020B0604030504040204" pitchFamily="50" charset="-128"/>
              </a:rPr>
              <a:t>して</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いく。</a:t>
            </a:r>
          </a:p>
        </p:txBody>
      </p:sp>
      <p:sp>
        <p:nvSpPr>
          <p:cNvPr id="20" name="スライド番号プレースホルダー 6">
            <a:extLst>
              <a:ext uri="{FF2B5EF4-FFF2-40B4-BE49-F238E27FC236}">
                <a16:creationId xmlns:a16="http://schemas.microsoft.com/office/drawing/2014/main" id="{DDB59904-AF3C-2F67-0838-3DB20584D1D5}"/>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16</a:t>
            </a:fld>
            <a:endParaRPr kumimoji="1" lang="ja-JP" altLang="en-US" dirty="0"/>
          </a:p>
        </p:txBody>
      </p:sp>
      <p:sp>
        <p:nvSpPr>
          <p:cNvPr id="5" name="テキスト ボックス 4">
            <a:extLst>
              <a:ext uri="{FF2B5EF4-FFF2-40B4-BE49-F238E27FC236}">
                <a16:creationId xmlns:a16="http://schemas.microsoft.com/office/drawing/2014/main" id="{3F241931-6587-26E3-F128-C960CA8823D6}"/>
              </a:ext>
            </a:extLst>
          </p:cNvPr>
          <p:cNvSpPr txBox="1"/>
          <p:nvPr/>
        </p:nvSpPr>
        <p:spPr>
          <a:xfrm>
            <a:off x="849964" y="122159"/>
            <a:ext cx="11135072" cy="369332"/>
          </a:xfrm>
          <a:prstGeom prst="rect">
            <a:avLst/>
          </a:prstGeom>
          <a:noFill/>
        </p:spPr>
        <p:txBody>
          <a:bodyPr wrap="square" rtlCol="0">
            <a:spAutoFit/>
          </a:bodyPr>
          <a:lstStyle/>
          <a:p>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社会の変化等に伴う中長期的なビジョンと対応</a:t>
            </a:r>
          </a:p>
        </p:txBody>
      </p:sp>
      <p:sp>
        <p:nvSpPr>
          <p:cNvPr id="13" name="テキスト ボックス 12">
            <a:extLst>
              <a:ext uri="{FF2B5EF4-FFF2-40B4-BE49-F238E27FC236}">
                <a16:creationId xmlns:a16="http://schemas.microsoft.com/office/drawing/2014/main" id="{2949DE24-2957-4F86-A3F4-E537A14C228D}"/>
              </a:ext>
            </a:extLst>
          </p:cNvPr>
          <p:cNvSpPr txBox="1"/>
          <p:nvPr/>
        </p:nvSpPr>
        <p:spPr>
          <a:xfrm>
            <a:off x="374795" y="860600"/>
            <a:ext cx="2232000" cy="307777"/>
          </a:xfrm>
          <a:prstGeom prst="rect">
            <a:avLst/>
          </a:prstGeom>
          <a:solidFill>
            <a:schemeClr val="accent4">
              <a:lumMod val="20000"/>
              <a:lumOff val="80000"/>
            </a:schemeClr>
          </a:solidFill>
        </p:spPr>
        <p:txBody>
          <a:bodyPr wrap="square" rtlCol="0">
            <a:spAutoFit/>
          </a:bodyPr>
          <a:lstStyle/>
          <a:p>
            <a:r>
              <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（３）再編整備の方向性</a:t>
            </a:r>
          </a:p>
        </p:txBody>
      </p:sp>
      <p:sp>
        <p:nvSpPr>
          <p:cNvPr id="10" name="テキスト ボックス 9">
            <a:extLst>
              <a:ext uri="{FF2B5EF4-FFF2-40B4-BE49-F238E27FC236}">
                <a16:creationId xmlns:a16="http://schemas.microsoft.com/office/drawing/2014/main" id="{A432A583-F3BF-4F0D-8111-90DF790DB3F4}"/>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19</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42032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07335" y="2902763"/>
            <a:ext cx="7905268" cy="523220"/>
          </a:xfrm>
          <a:prstGeom prst="rect">
            <a:avLst/>
          </a:prstGeom>
          <a:noFill/>
        </p:spPr>
        <p:txBody>
          <a:bodyPr wrap="square" rtlCol="0">
            <a:spAutoFit/>
          </a:bodyPr>
          <a:lstStyle/>
          <a:p>
            <a:pPr algn="ctr"/>
            <a:r>
              <a:rPr lang="ja-JP" altLang="en-US" sz="2800" dirty="0">
                <a:latin typeface="Meiryo UI" panose="020B0604030504040204" pitchFamily="50" charset="-128"/>
                <a:ea typeface="Meiryo UI" panose="020B0604030504040204" pitchFamily="50" charset="-128"/>
              </a:rPr>
              <a:t>第３章　学校改革</a:t>
            </a:r>
            <a:endParaRPr lang="en-US" altLang="ja-JP" sz="2800" dirty="0">
              <a:latin typeface="Meiryo UI" panose="020B0604030504040204" pitchFamily="50" charset="-128"/>
              <a:ea typeface="Meiryo UI" panose="020B0604030504040204" pitchFamily="50" charset="-128"/>
            </a:endParaRPr>
          </a:p>
        </p:txBody>
      </p:sp>
      <p:sp>
        <p:nvSpPr>
          <p:cNvPr id="5" name="スライド番号プレースホルダー 6">
            <a:extLst>
              <a:ext uri="{FF2B5EF4-FFF2-40B4-BE49-F238E27FC236}">
                <a16:creationId xmlns:a16="http://schemas.microsoft.com/office/drawing/2014/main" id="{9F63C969-26E0-405D-BCC6-872AAE07528C}"/>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17</a:t>
            </a:fld>
            <a:endParaRPr kumimoji="1" lang="ja-JP" altLang="en-US" dirty="0"/>
          </a:p>
        </p:txBody>
      </p:sp>
      <p:cxnSp>
        <p:nvCxnSpPr>
          <p:cNvPr id="2" name="直線コネクタ 1">
            <a:extLst>
              <a:ext uri="{FF2B5EF4-FFF2-40B4-BE49-F238E27FC236}">
                <a16:creationId xmlns:a16="http://schemas.microsoft.com/office/drawing/2014/main" id="{A90A4073-810F-2754-C1A1-19DBE556278C}"/>
              </a:ext>
            </a:extLst>
          </p:cNvPr>
          <p:cNvCxnSpPr/>
          <p:nvPr/>
        </p:nvCxnSpPr>
        <p:spPr>
          <a:xfrm flipV="1">
            <a:off x="1629535" y="3515053"/>
            <a:ext cx="8577330" cy="12879"/>
          </a:xfrm>
          <a:prstGeom prst="line">
            <a:avLst/>
          </a:prstGeom>
          <a:ln w="57150">
            <a:solidFill>
              <a:schemeClr val="accent5">
                <a:lumMod val="75000"/>
              </a:schemeClr>
            </a:solidFill>
          </a:ln>
        </p:spPr>
        <p:style>
          <a:lnRef idx="2">
            <a:schemeClr val="accent4"/>
          </a:lnRef>
          <a:fillRef idx="0">
            <a:schemeClr val="accent4"/>
          </a:fillRef>
          <a:effectRef idx="1">
            <a:schemeClr val="accent4"/>
          </a:effectRef>
          <a:fontRef idx="minor">
            <a:schemeClr val="tx1"/>
          </a:fontRef>
        </p:style>
      </p:cxnSp>
      <p:sp>
        <p:nvSpPr>
          <p:cNvPr id="7" name="テキスト ボックス 6">
            <a:extLst>
              <a:ext uri="{FF2B5EF4-FFF2-40B4-BE49-F238E27FC236}">
                <a16:creationId xmlns:a16="http://schemas.microsoft.com/office/drawing/2014/main" id="{B0FF2B1B-B1C5-4980-8582-B2FAC93E4775}"/>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20</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08661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7" name="テキスト ボックス 16">
            <a:extLst>
              <a:ext uri="{FF2B5EF4-FFF2-40B4-BE49-F238E27FC236}">
                <a16:creationId xmlns:a16="http://schemas.microsoft.com/office/drawing/2014/main" id="{05C25A22-DBE5-492D-8C08-C09D0EAE9E00}"/>
              </a:ext>
            </a:extLst>
          </p:cNvPr>
          <p:cNvSpPr txBox="1"/>
          <p:nvPr/>
        </p:nvSpPr>
        <p:spPr>
          <a:xfrm>
            <a:off x="511861" y="2456560"/>
            <a:ext cx="11077671" cy="4167551"/>
          </a:xfrm>
          <a:prstGeom prst="rect">
            <a:avLst/>
          </a:prstGeom>
          <a:noFill/>
          <a:ln>
            <a:solidFill>
              <a:schemeClr val="tx1"/>
            </a:solidFill>
            <a:prstDash val="sysDash"/>
          </a:ln>
        </p:spPr>
        <p:txBody>
          <a:bodyPr wrap="square" numCol="1" spcCol="360000" rtlCol="0">
            <a:spAutoFit/>
          </a:bodyPr>
          <a:lstStyle/>
          <a:p>
            <a:pPr>
              <a:lnSpc>
                <a:spcPts val="2000"/>
              </a:lnSpc>
            </a:pPr>
            <a:r>
              <a:rPr kumimoji="1"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グランドデザイン</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府立高校改革の方向性（第３章）</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Ⅰ</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学校改革</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（一部、記載を修正）</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spcAft>
                <a:spcPts val="0"/>
              </a:spcAft>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府立高校を以下の</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4</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つのタイプ別に分類して記載する。</a:t>
            </a:r>
          </a:p>
          <a:p>
            <a:pPr>
              <a:lnSpc>
                <a:spcPts val="2000"/>
              </a:lnSpc>
              <a:spcAft>
                <a:spcPts val="0"/>
              </a:spcAft>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（１）普通科を中心としたグループ・・・普通科、総合学科、グローバルリーダーズハイスクール（</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GLHS</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）、国際関係学科（</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LETS</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spcAft>
                <a:spcPts val="0"/>
              </a:spcAft>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（２）多様な学びを保障するグループ・・・エンパワメントスクール（</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ES</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）、ステップスクール（</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SS</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）、学びの多様化学校（いわゆる不登校特例校）、</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spcAft>
                <a:spcPts val="0"/>
              </a:spcAft>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定時制（多部制単位制</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Ⅰ</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Ⅱ</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部・昼夜間単位制、夜間定時制）の課程、通信制の課程</a:t>
            </a:r>
          </a:p>
          <a:p>
            <a:pPr>
              <a:lnSpc>
                <a:spcPts val="2000"/>
              </a:lnSpc>
              <a:spcAft>
                <a:spcPts val="0"/>
              </a:spcAft>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（３）専門的な学びのグループ・・・工業系高校、商業系高校、農業系高校、専門学科　</a:t>
            </a:r>
          </a:p>
          <a:p>
            <a:pPr>
              <a:lnSpc>
                <a:spcPts val="2000"/>
              </a:lnSpc>
              <a:spcAft>
                <a:spcPts val="0"/>
              </a:spcAft>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（４）中高一貫校（併設型中高一貫校）</a:t>
            </a:r>
          </a:p>
          <a:p>
            <a:pPr>
              <a:lnSpc>
                <a:spcPts val="2000"/>
              </a:lnSpc>
              <a:spcAft>
                <a:spcPts val="0"/>
              </a:spcAft>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また、</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環境の整備や専門人材の活用等、全学校に共通の取組も記載</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spcAft>
                <a:spcPts val="0"/>
              </a:spcAft>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400" b="1" dirty="0">
                <a:solidFill>
                  <a:schemeClr val="tx2"/>
                </a:solidFill>
                <a:latin typeface="Meiryo UI" panose="020B0604030504040204" pitchFamily="50" charset="-128"/>
                <a:ea typeface="Meiryo UI" panose="020B0604030504040204" pitchFamily="50" charset="-128"/>
              </a:rPr>
              <a:t>　　■　自ら未来を切り拓く力を育てる教育</a:t>
            </a:r>
          </a:p>
          <a:p>
            <a:pPr>
              <a:lnSpc>
                <a:spcPts val="2000"/>
              </a:lnSpc>
            </a:pP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・新しいタイプの普通科（地域社会に関する学科、学際領域に関する学科）の設置</a:t>
            </a:r>
          </a:p>
          <a:p>
            <a:pPr>
              <a:lnSpc>
                <a:spcPts val="2000"/>
              </a:lnSpc>
            </a:pP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・各校の特色の明確化とそれにマッチした進路を実現するための選抜制度改革</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400" b="1" dirty="0">
                <a:solidFill>
                  <a:schemeClr val="tx2"/>
                </a:solidFill>
                <a:latin typeface="Meiryo UI" panose="020B0604030504040204" pitchFamily="50" charset="-128"/>
                <a:ea typeface="Meiryo UI" panose="020B0604030504040204" pitchFamily="50" charset="-128"/>
              </a:rPr>
              <a:t>　　■　</a:t>
            </a:r>
            <a:r>
              <a:rPr lang="ja-JP" altLang="en-US" sz="1400" b="1" dirty="0">
                <a:solidFill>
                  <a:schemeClr val="tx2"/>
                </a:solidFill>
                <a:latin typeface="Meiryo UI" panose="020B0604030504040204" pitchFamily="50" charset="-128"/>
                <a:ea typeface="Meiryo UI" panose="020B0604030504040204" pitchFamily="50" charset="-128"/>
              </a:rPr>
              <a:t>子どもたちの多様なニーズに応える柔軟な教育</a:t>
            </a:r>
          </a:p>
          <a:p>
            <a:pPr>
              <a:lnSpc>
                <a:spcPts val="2000"/>
              </a:lnSpc>
            </a:pPr>
            <a:r>
              <a:rPr lang="ja-JP" altLang="en-US" sz="1400" b="0" dirty="0">
                <a:latin typeface="Meiryo UI" panose="020B0604030504040204" pitchFamily="50" charset="-128"/>
                <a:ea typeface="Meiryo UI" panose="020B0604030504040204" pitchFamily="50" charset="-128"/>
              </a:rPr>
              <a:t>    　  ・通信の方法の活用</a:t>
            </a:r>
            <a:r>
              <a:rPr lang="ja-JP" altLang="en-US" sz="1400" dirty="0">
                <a:latin typeface="Meiryo UI" panose="020B0604030504040204" pitchFamily="50" charset="-128"/>
                <a:ea typeface="Meiryo UI" panose="020B0604030504040204" pitchFamily="50" charset="-128"/>
              </a:rPr>
              <a:t>等</a:t>
            </a:r>
            <a:r>
              <a:rPr lang="ja-JP" altLang="en-US" sz="1400" b="0" dirty="0">
                <a:latin typeface="Meiryo UI" panose="020B0604030504040204" pitchFamily="50" charset="-128"/>
                <a:ea typeface="Meiryo UI" panose="020B0604030504040204" pitchFamily="50" charset="-128"/>
              </a:rPr>
              <a:t>による柔軟な学びの実現</a:t>
            </a:r>
            <a:r>
              <a:rPr lang="en-US" altLang="ja-JP" sz="1400" b="0" dirty="0">
                <a:latin typeface="Meiryo UI" panose="020B0604030504040204" pitchFamily="50" charset="-128"/>
                <a:ea typeface="Meiryo UI" panose="020B0604030504040204" pitchFamily="50" charset="-128"/>
              </a:rPr>
              <a:t>						</a:t>
            </a:r>
          </a:p>
          <a:p>
            <a:pPr>
              <a:lnSpc>
                <a:spcPts val="2000"/>
              </a:lnSpc>
            </a:pPr>
            <a:r>
              <a:rPr lang="ja-JP" altLang="en-US" sz="1400" b="0" dirty="0">
                <a:latin typeface="Meiryo UI" panose="020B0604030504040204" pitchFamily="50" charset="-128"/>
                <a:ea typeface="Meiryo UI" panose="020B0604030504040204" pitchFamily="50" charset="-128"/>
              </a:rPr>
              <a:t>    　  ・不登校や日本語指導にかかる支援の充実</a:t>
            </a:r>
            <a:r>
              <a:rPr lang="en-US" altLang="ja-JP" sz="1400" b="0" dirty="0">
                <a:latin typeface="Meiryo UI" panose="020B0604030504040204" pitchFamily="50" charset="-128"/>
                <a:ea typeface="Meiryo UI" panose="020B0604030504040204" pitchFamily="50" charset="-128"/>
              </a:rPr>
              <a:t>								</a:t>
            </a:r>
          </a:p>
          <a:p>
            <a:pPr>
              <a:lnSpc>
                <a:spcPts val="2000"/>
              </a:lnSpc>
            </a:pPr>
            <a:r>
              <a:rPr lang="ja-JP" altLang="en-US" sz="1400" b="0" dirty="0">
                <a:latin typeface="Meiryo UI" panose="020B0604030504040204" pitchFamily="50" charset="-128"/>
                <a:ea typeface="Meiryo UI" panose="020B0604030504040204" pitchFamily="50" charset="-128"/>
              </a:rPr>
              <a:t>    　  ・「学びの多様化学校（いわゆる不登校特例校）」の設置の検討</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３</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a:t>
            </a:r>
            <a:endParaRPr lang="en-US" altLang="ja-JP" b="1" dirty="0">
              <a:latin typeface="Meiryo UI" panose="020B0604030504040204" pitchFamily="50" charset="-128"/>
              <a:ea typeface="Meiryo UI" panose="020B0604030504040204" pitchFamily="50" charset="-128"/>
            </a:endParaRPr>
          </a:p>
        </p:txBody>
      </p:sp>
      <p:sp>
        <p:nvSpPr>
          <p:cNvPr id="18" name="スライド番号プレースホルダー 6">
            <a:extLst>
              <a:ext uri="{FF2B5EF4-FFF2-40B4-BE49-F238E27FC236}">
                <a16:creationId xmlns:a16="http://schemas.microsoft.com/office/drawing/2014/main" id="{3E29679D-BBCC-E957-A892-8A21B5582EDF}"/>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18</a:t>
            </a:fld>
            <a:endParaRPr kumimoji="1" lang="ja-JP" altLang="en-US" dirty="0"/>
          </a:p>
        </p:txBody>
      </p:sp>
      <p:sp>
        <p:nvSpPr>
          <p:cNvPr id="33" name="テキスト ボックス 32">
            <a:extLst>
              <a:ext uri="{FF2B5EF4-FFF2-40B4-BE49-F238E27FC236}">
                <a16:creationId xmlns:a16="http://schemas.microsoft.com/office/drawing/2014/main" id="{8C5CA43E-0EA6-4FF0-9124-EE94C94D729B}"/>
              </a:ext>
            </a:extLst>
          </p:cNvPr>
          <p:cNvSpPr txBox="1"/>
          <p:nvPr/>
        </p:nvSpPr>
        <p:spPr>
          <a:xfrm>
            <a:off x="345470" y="692496"/>
            <a:ext cx="11694622" cy="1602746"/>
          </a:xfrm>
          <a:prstGeom prst="rect">
            <a:avLst/>
          </a:prstGeom>
          <a:noFill/>
          <a:ln>
            <a:noFill/>
            <a:prstDash val="sysDash"/>
          </a:ln>
        </p:spPr>
        <p:txBody>
          <a:bodyPr wrap="square" numCol="1" spcCol="360000" rtlCol="0">
            <a:spAutoFit/>
          </a:bodyPr>
          <a:lstStyle/>
          <a:p>
            <a:pPr>
              <a:lnSpc>
                <a:spcPts val="2000"/>
              </a:lnSpc>
            </a:pPr>
            <a:r>
              <a:rPr kumimoji="1" lang="ja-JP" altLang="ja-JP" sz="14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府立高校が、私立高校と切磋琢磨しながら、生徒の学習意欲を喚起し、可能性及び能力を最大限に伸長していけるよう、</a:t>
            </a:r>
            <a:r>
              <a:rPr kumimoji="1" lang="ja-JP" altLang="en-US" sz="1600" b="1"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各校の</a:t>
            </a:r>
            <a:r>
              <a:rPr lang="ja-JP" altLang="en-US" sz="1600" b="1" dirty="0">
                <a:solidFill>
                  <a:schemeClr val="accent1">
                    <a:lumMod val="75000"/>
                  </a:schemeClr>
                </a:solidFill>
                <a:latin typeface="Meiryo UI" panose="020B0604030504040204" pitchFamily="50" charset="-128"/>
                <a:ea typeface="Meiryo UI" panose="020B0604030504040204" pitchFamily="50" charset="-128"/>
              </a:rPr>
              <a:t>魅力</a:t>
            </a:r>
            <a:r>
              <a:rPr kumimoji="1" lang="ja-JP" altLang="en-US" sz="1600" b="1"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化・</a:t>
            </a:r>
            <a:r>
              <a:rPr lang="ja-JP" altLang="en-US" sz="1600" b="1" dirty="0">
                <a:solidFill>
                  <a:schemeClr val="accent1">
                    <a:lumMod val="75000"/>
                  </a:schemeClr>
                </a:solidFill>
                <a:latin typeface="Meiryo UI" panose="020B0604030504040204" pitchFamily="50" charset="-128"/>
                <a:ea typeface="Meiryo UI" panose="020B0604030504040204" pitchFamily="50" charset="-128"/>
              </a:rPr>
              <a:t>特色</a:t>
            </a:r>
            <a:r>
              <a:rPr kumimoji="1" lang="ja-JP" altLang="en-US" sz="1600" b="1"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化を</a:t>
            </a:r>
            <a:endParaRPr kumimoji="1" lang="en-US" altLang="ja-JP" sz="1600" b="1" i="0" u="none" strike="noStrike" kern="1200" dirty="0">
              <a:solidFill>
                <a:schemeClr val="accent1">
                  <a:lumMod val="75000"/>
                </a:schemeClr>
              </a:solidFill>
              <a:effectLst/>
              <a:latin typeface="Meiryo UI" panose="020B0604030504040204" pitchFamily="50" charset="-128"/>
              <a:ea typeface="Meiryo UI" panose="020B0604030504040204" pitchFamily="50" charset="-128"/>
            </a:endParaRPr>
          </a:p>
          <a:p>
            <a:pPr>
              <a:lnSpc>
                <a:spcPts val="2000"/>
              </a:lnSpc>
            </a:pPr>
            <a:r>
              <a:rPr lang="ja-JP" altLang="en-US" sz="1600" b="1" dirty="0">
                <a:solidFill>
                  <a:schemeClr val="accent1">
                    <a:lumMod val="75000"/>
                  </a:schemeClr>
                </a:solidFill>
                <a:latin typeface="Meiryo UI" panose="020B0604030504040204" pitchFamily="50" charset="-128"/>
                <a:ea typeface="Meiryo UI" panose="020B0604030504040204" pitchFamily="50" charset="-128"/>
              </a:rPr>
              <a:t>　</a:t>
            </a:r>
            <a:r>
              <a:rPr kumimoji="1" lang="ja-JP" altLang="en-US" sz="1600" b="1"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進めていく</a:t>
            </a:r>
            <a:r>
              <a:rPr kumimoji="1" lang="ja-JP" altLang="en-US"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a:t>
            </a:r>
            <a:endParaRPr kumimoji="1" lang="en-US" altLang="ja-JP" sz="16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本</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プランでは、グランドデザイン「学校改革」の「めざすべき姿」「現状」「今後の方向性」を踏まえ、</a:t>
            </a:r>
            <a:r>
              <a:rPr kumimoji="1" lang="ja-JP" altLang="en-US" sz="1600" b="1" dirty="0">
                <a:solidFill>
                  <a:schemeClr val="accent1">
                    <a:lumMod val="75000"/>
                  </a:schemeClr>
                </a:solidFill>
                <a:latin typeface="Meiryo UI" panose="020B0604030504040204" pitchFamily="50" charset="-128"/>
                <a:ea typeface="Meiryo UI" panose="020B0604030504040204" pitchFamily="50" charset="-128"/>
              </a:rPr>
              <a:t>その時々に求められる学びを提供できるよう</a:t>
            </a:r>
            <a:r>
              <a:rPr lang="ja-JP" altLang="en-US" sz="1600" b="1" dirty="0">
                <a:solidFill>
                  <a:schemeClr val="accent1">
                    <a:lumMod val="75000"/>
                  </a:schemeClr>
                </a:solidFill>
                <a:latin typeface="Meiryo UI" panose="020B0604030504040204" pitchFamily="50" charset="-128"/>
                <a:ea typeface="Meiryo UI" panose="020B0604030504040204" pitchFamily="50" charset="-128"/>
              </a:rPr>
              <a:t>、</a:t>
            </a:r>
            <a:endParaRPr lang="en-US" altLang="ja-JP" sz="1600" b="1" dirty="0">
              <a:solidFill>
                <a:schemeClr val="accent1">
                  <a:lumMod val="75000"/>
                </a:schemeClr>
              </a:solidFill>
              <a:latin typeface="Meiryo UI" panose="020B0604030504040204" pitchFamily="50" charset="-128"/>
              <a:ea typeface="Meiryo UI" panose="020B0604030504040204" pitchFamily="50" charset="-128"/>
            </a:endParaRPr>
          </a:p>
          <a:p>
            <a:pPr>
              <a:lnSpc>
                <a:spcPts val="2000"/>
              </a:lnSpc>
            </a:pPr>
            <a:r>
              <a:rPr lang="ja-JP" altLang="en-US" sz="1600" b="1" dirty="0">
                <a:solidFill>
                  <a:schemeClr val="accent1">
                    <a:lumMod val="75000"/>
                  </a:schemeClr>
                </a:solidFill>
                <a:latin typeface="Meiryo UI" panose="020B0604030504040204" pitchFamily="50" charset="-128"/>
                <a:ea typeface="Meiryo UI" panose="020B0604030504040204" pitchFamily="50" charset="-128"/>
              </a:rPr>
              <a:t>　具体的な取組を</a:t>
            </a:r>
            <a:r>
              <a:rPr kumimoji="1" lang="ja-JP" altLang="en-US" sz="1600" b="1" dirty="0">
                <a:solidFill>
                  <a:schemeClr val="accent1">
                    <a:lumMod val="75000"/>
                  </a:schemeClr>
                </a:solidFill>
                <a:latin typeface="Meiryo UI" panose="020B0604030504040204" pitchFamily="50" charset="-128"/>
                <a:ea typeface="Meiryo UI" panose="020B0604030504040204" pitchFamily="50" charset="-128"/>
              </a:rPr>
              <a:t>示す</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ja-JP" sz="14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今後、</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2040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年のあるべき教育を実現していくため、時代や子どもたちの教育ニーズ等の変化を見据え、国の動向を踏まえながら、適時適切に、</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600" b="1" dirty="0">
                <a:solidFill>
                  <a:schemeClr val="accent1">
                    <a:lumMod val="75000"/>
                  </a:schemeClr>
                </a:solidFill>
                <a:latin typeface="Meiryo UI" panose="020B0604030504040204" pitchFamily="50" charset="-128"/>
                <a:ea typeface="Meiryo UI" panose="020B0604030504040204" pitchFamily="50" charset="-128"/>
              </a:rPr>
              <a:t>変化に対応した教育への転換を進めていく</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4A88369C-00E2-4933-BD3C-F86BE5C22409}"/>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21</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342720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26189" y="2742508"/>
            <a:ext cx="7905268" cy="1173463"/>
          </a:xfrm>
          <a:prstGeom prst="rect">
            <a:avLst/>
          </a:prstGeom>
          <a:noFill/>
        </p:spPr>
        <p:txBody>
          <a:bodyPr wrap="square" rtlCol="0">
            <a:spAutoFit/>
          </a:bodyPr>
          <a:lstStyle/>
          <a:p>
            <a:pPr algn="ctr">
              <a:lnSpc>
                <a:spcPts val="4500"/>
              </a:lnSpc>
            </a:pPr>
            <a:r>
              <a:rPr lang="zh-CN" altLang="en-US" sz="2800" dirty="0">
                <a:latin typeface="Meiryo UI" panose="020B0604030504040204" pitchFamily="50" charset="-128"/>
                <a:ea typeface="Meiryo UI" panose="020B0604030504040204" pitchFamily="50" charset="-128"/>
              </a:rPr>
              <a:t>第３章　学校改革</a:t>
            </a:r>
          </a:p>
          <a:p>
            <a:pPr algn="ctr">
              <a:lnSpc>
                <a:spcPts val="4500"/>
              </a:lnSpc>
            </a:pPr>
            <a:r>
              <a:rPr lang="ja-JP" altLang="en-US" sz="2800" dirty="0">
                <a:latin typeface="Meiryo UI" panose="020B0604030504040204" pitchFamily="50" charset="-128"/>
                <a:ea typeface="Meiryo UI" panose="020B0604030504040204" pitchFamily="50" charset="-128"/>
              </a:rPr>
              <a:t>１　普通科を中心としたグループ</a:t>
            </a:r>
            <a:endParaRPr lang="en-US" altLang="ja-JP" sz="2800" dirty="0">
              <a:latin typeface="Meiryo UI" panose="020B0604030504040204" pitchFamily="50" charset="-128"/>
              <a:ea typeface="Meiryo UI" panose="020B0604030504040204" pitchFamily="50" charset="-128"/>
            </a:endParaRPr>
          </a:p>
        </p:txBody>
      </p:sp>
      <p:sp>
        <p:nvSpPr>
          <p:cNvPr id="5" name="スライド番号プレースホルダー 6">
            <a:extLst>
              <a:ext uri="{FF2B5EF4-FFF2-40B4-BE49-F238E27FC236}">
                <a16:creationId xmlns:a16="http://schemas.microsoft.com/office/drawing/2014/main" id="{9F63C969-26E0-405D-BCC6-872AAE07528C}"/>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19</a:t>
            </a:fld>
            <a:endParaRPr kumimoji="1" lang="ja-JP" altLang="en-US" dirty="0"/>
          </a:p>
        </p:txBody>
      </p:sp>
      <p:cxnSp>
        <p:nvCxnSpPr>
          <p:cNvPr id="2" name="直線コネクタ 1">
            <a:extLst>
              <a:ext uri="{FF2B5EF4-FFF2-40B4-BE49-F238E27FC236}">
                <a16:creationId xmlns:a16="http://schemas.microsoft.com/office/drawing/2014/main" id="{A90A4073-810F-2754-C1A1-19DBE556278C}"/>
              </a:ext>
            </a:extLst>
          </p:cNvPr>
          <p:cNvCxnSpPr/>
          <p:nvPr/>
        </p:nvCxnSpPr>
        <p:spPr>
          <a:xfrm flipV="1">
            <a:off x="1602588" y="3331748"/>
            <a:ext cx="8577330" cy="12879"/>
          </a:xfrm>
          <a:prstGeom prst="line">
            <a:avLst/>
          </a:prstGeom>
          <a:ln w="57150">
            <a:solidFill>
              <a:schemeClr val="accent5">
                <a:lumMod val="75000"/>
              </a:schemeClr>
            </a:solidFill>
          </a:ln>
        </p:spPr>
        <p:style>
          <a:lnRef idx="2">
            <a:schemeClr val="accent4"/>
          </a:lnRef>
          <a:fillRef idx="0">
            <a:schemeClr val="accent4"/>
          </a:fillRef>
          <a:effectRef idx="1">
            <a:schemeClr val="accent4"/>
          </a:effectRef>
          <a:fontRef idx="minor">
            <a:schemeClr val="tx1"/>
          </a:fontRef>
        </p:style>
      </p:cxnSp>
      <p:sp>
        <p:nvSpPr>
          <p:cNvPr id="7" name="テキスト ボックス 6">
            <a:extLst>
              <a:ext uri="{FF2B5EF4-FFF2-40B4-BE49-F238E27FC236}">
                <a16:creationId xmlns:a16="http://schemas.microsoft.com/office/drawing/2014/main" id="{3C9978B6-47AC-4DF3-8F46-AA29088E4182}"/>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22</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849623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79664" y="24967"/>
            <a:ext cx="1195329" cy="369332"/>
          </a:xfrm>
          <a:prstGeom prst="rect">
            <a:avLst/>
          </a:prstGeom>
          <a:noFill/>
        </p:spPr>
        <p:txBody>
          <a:bodyPr wrap="square" rtlCol="0">
            <a:spAutoFit/>
          </a:bodyPr>
          <a:lstStyle/>
          <a:p>
            <a:pPr algn="ctr"/>
            <a:r>
              <a:rPr lang="ja-JP" altLang="en-US" dirty="0">
                <a:latin typeface="Meiryo UI" panose="020B0604030504040204" pitchFamily="50" charset="-128"/>
                <a:ea typeface="Meiryo UI" panose="020B0604030504040204" pitchFamily="50" charset="-128"/>
              </a:rPr>
              <a:t>目次</a:t>
            </a:r>
          </a:p>
        </p:txBody>
      </p:sp>
      <p:sp>
        <p:nvSpPr>
          <p:cNvPr id="2" name="テキスト ボックス 1">
            <a:extLst>
              <a:ext uri="{FF2B5EF4-FFF2-40B4-BE49-F238E27FC236}">
                <a16:creationId xmlns:a16="http://schemas.microsoft.com/office/drawing/2014/main" id="{49E74AE8-722A-449D-B0E8-E3D18F8EEA40}"/>
              </a:ext>
            </a:extLst>
          </p:cNvPr>
          <p:cNvSpPr txBox="1"/>
          <p:nvPr/>
        </p:nvSpPr>
        <p:spPr>
          <a:xfrm>
            <a:off x="0" y="0"/>
            <a:ext cx="579664" cy="6858000"/>
          </a:xfrm>
          <a:prstGeom prst="rect">
            <a:avLst/>
          </a:prstGeom>
          <a:solidFill>
            <a:schemeClr val="accent6">
              <a:lumMod val="20000"/>
              <a:lumOff val="80000"/>
            </a:schemeClr>
          </a:solidFill>
        </p:spPr>
        <p:txBody>
          <a:bodyPr wrap="square" rtlCol="0">
            <a:spAutoFit/>
          </a:bodyPr>
          <a:lstStyle/>
          <a:p>
            <a:endParaRPr kumimoji="1" lang="ja-JP" altLang="en-US" dirty="0"/>
          </a:p>
        </p:txBody>
      </p:sp>
      <p:sp>
        <p:nvSpPr>
          <p:cNvPr id="7" name="テキスト ボックス 6">
            <a:extLst>
              <a:ext uri="{FF2B5EF4-FFF2-40B4-BE49-F238E27FC236}">
                <a16:creationId xmlns:a16="http://schemas.microsoft.com/office/drawing/2014/main" id="{F64BAB60-E297-487B-8A8A-36CCBDAE3F66}"/>
              </a:ext>
            </a:extLst>
          </p:cNvPr>
          <p:cNvSpPr txBox="1"/>
          <p:nvPr/>
        </p:nvSpPr>
        <p:spPr>
          <a:xfrm>
            <a:off x="647397" y="396008"/>
            <a:ext cx="5669419" cy="307777"/>
          </a:xfrm>
          <a:prstGeom prst="rect">
            <a:avLst/>
          </a:prstGeom>
          <a:solidFill>
            <a:schemeClr val="accent6">
              <a:lumMod val="20000"/>
              <a:lumOff val="80000"/>
            </a:schemeClr>
          </a:solidFill>
        </p:spPr>
        <p:txBody>
          <a:bodyPr wrap="square" rtlCol="0">
            <a:spAutoFit/>
          </a:bodyPr>
          <a:lstStyle/>
          <a:p>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hlinkClick r:id="rId3" action="ppaction://hlinksldjump">
                  <a:extLst>
                    <a:ext uri="{A12FA001-AC4F-418D-AE19-62706E023703}">
                      <ahyp:hlinkClr xmlns:ahyp="http://schemas.microsoft.com/office/drawing/2018/hyperlinkcolor" val="tx"/>
                    </a:ext>
                  </a:extLst>
                </a:hlinkClick>
              </a:rPr>
              <a:t>第１章　府立高校改革アクションプランの概要</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３</a:t>
            </a:r>
          </a:p>
        </p:txBody>
      </p:sp>
      <p:sp>
        <p:nvSpPr>
          <p:cNvPr id="9" name="テキスト ボックス 8">
            <a:extLst>
              <a:ext uri="{FF2B5EF4-FFF2-40B4-BE49-F238E27FC236}">
                <a16:creationId xmlns:a16="http://schemas.microsoft.com/office/drawing/2014/main" id="{B2818C0A-07DE-2178-E4F9-320A763D920F}"/>
              </a:ext>
            </a:extLst>
          </p:cNvPr>
          <p:cNvSpPr txBox="1"/>
          <p:nvPr/>
        </p:nvSpPr>
        <p:spPr>
          <a:xfrm>
            <a:off x="654807" y="1615003"/>
            <a:ext cx="5662001" cy="307777"/>
          </a:xfrm>
          <a:prstGeom prst="rect">
            <a:avLst/>
          </a:prstGeom>
          <a:solidFill>
            <a:schemeClr val="accent6">
              <a:lumMod val="20000"/>
              <a:lumOff val="80000"/>
            </a:schemeClr>
          </a:solidFill>
        </p:spPr>
        <p:txBody>
          <a:bodyPr wrap="square" rtlCol="0">
            <a:spAutoFit/>
          </a:bodyPr>
          <a:lstStyle/>
          <a:p>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hlinkClick r:id="rId4" action="ppaction://hlinksldjump">
                  <a:extLst>
                    <a:ext uri="{A12FA001-AC4F-418D-AE19-62706E023703}">
                      <ahyp:hlinkClr xmlns:ahyp="http://schemas.microsoft.com/office/drawing/2018/hyperlinkcolor" val="tx"/>
                    </a:ext>
                  </a:extLst>
                </a:hlinkClick>
              </a:rPr>
              <a:t>第２章　社会の変化等に伴う中長期的なビジョンと対応</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６　　　　　　　　　　　　　　　　　　　　　　　</a:t>
            </a:r>
          </a:p>
        </p:txBody>
      </p:sp>
      <p:sp>
        <p:nvSpPr>
          <p:cNvPr id="11" name="テキスト ボックス 10">
            <a:extLst>
              <a:ext uri="{FF2B5EF4-FFF2-40B4-BE49-F238E27FC236}">
                <a16:creationId xmlns:a16="http://schemas.microsoft.com/office/drawing/2014/main" id="{6B69C332-119B-CE70-0012-5BF95F7913FE}"/>
              </a:ext>
            </a:extLst>
          </p:cNvPr>
          <p:cNvSpPr txBox="1"/>
          <p:nvPr/>
        </p:nvSpPr>
        <p:spPr>
          <a:xfrm>
            <a:off x="6634067" y="396008"/>
            <a:ext cx="5475075" cy="307777"/>
          </a:xfrm>
          <a:prstGeom prst="rect">
            <a:avLst/>
          </a:prstGeom>
          <a:solidFill>
            <a:schemeClr val="accent6">
              <a:lumMod val="20000"/>
              <a:lumOff val="80000"/>
            </a:schemeClr>
          </a:solidFill>
        </p:spPr>
        <p:txBody>
          <a:bodyPr wrap="square" rtlCol="0">
            <a:spAutoFit/>
          </a:bodyPr>
          <a:lstStyle/>
          <a:p>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hlinkClick r:id="rId5" action="ppaction://hlinksldjump">
                  <a:extLst>
                    <a:ext uri="{A12FA001-AC4F-418D-AE19-62706E023703}">
                      <ahyp:hlinkClr xmlns:ahyp="http://schemas.microsoft.com/office/drawing/2018/hyperlinkcolor" val="tx"/>
                    </a:ext>
                  </a:extLst>
                </a:hlinkClick>
              </a:rPr>
              <a:t>第３章　学校改革</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17</a:t>
            </a:r>
            <a:endPar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cxnSp>
        <p:nvCxnSpPr>
          <p:cNvPr id="16" name="直線コネクタ 15">
            <a:extLst>
              <a:ext uri="{FF2B5EF4-FFF2-40B4-BE49-F238E27FC236}">
                <a16:creationId xmlns:a16="http://schemas.microsoft.com/office/drawing/2014/main" id="{B6B93A08-EE25-CB6C-E7F3-2C9588A05C44}"/>
              </a:ext>
            </a:extLst>
          </p:cNvPr>
          <p:cNvCxnSpPr>
            <a:cxnSpLocks/>
          </p:cNvCxnSpPr>
          <p:nvPr/>
        </p:nvCxnSpPr>
        <p:spPr>
          <a:xfrm>
            <a:off x="6475444" y="396008"/>
            <a:ext cx="0" cy="6201587"/>
          </a:xfrm>
          <a:prstGeom prst="line">
            <a:avLst/>
          </a:prstGeom>
          <a:ln>
            <a:solidFill>
              <a:schemeClr val="accent6">
                <a:lumMod val="50000"/>
              </a:schemeClr>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4" name="表 16">
            <a:extLst>
              <a:ext uri="{FF2B5EF4-FFF2-40B4-BE49-F238E27FC236}">
                <a16:creationId xmlns:a16="http://schemas.microsoft.com/office/drawing/2014/main" id="{174289C6-BB06-49A9-B4E9-3E519D8AB4F4}"/>
              </a:ext>
            </a:extLst>
          </p:cNvPr>
          <p:cNvGraphicFramePr>
            <a:graphicFrameLocks noGrp="1"/>
          </p:cNvGraphicFramePr>
          <p:nvPr>
            <p:extLst>
              <p:ext uri="{D42A27DB-BD31-4B8C-83A1-F6EECF244321}">
                <p14:modId xmlns:p14="http://schemas.microsoft.com/office/powerpoint/2010/main" val="2476636968"/>
              </p:ext>
            </p:extLst>
          </p:nvPr>
        </p:nvGraphicFramePr>
        <p:xfrm>
          <a:off x="804333" y="797561"/>
          <a:ext cx="5512486" cy="609600"/>
        </p:xfrm>
        <a:graphic>
          <a:graphicData uri="http://schemas.openxmlformats.org/drawingml/2006/table">
            <a:tbl>
              <a:tblPr firstRow="1" bandRow="1">
                <a:tableStyleId>{5C22544A-7EE6-4342-B048-85BDC9FD1C3A}</a:tableStyleId>
              </a:tblPr>
              <a:tblGrid>
                <a:gridCol w="4716256">
                  <a:extLst>
                    <a:ext uri="{9D8B030D-6E8A-4147-A177-3AD203B41FA5}">
                      <a16:colId xmlns:a16="http://schemas.microsoft.com/office/drawing/2014/main" val="3731498858"/>
                    </a:ext>
                  </a:extLst>
                </a:gridCol>
                <a:gridCol w="796230">
                  <a:extLst>
                    <a:ext uri="{9D8B030D-6E8A-4147-A177-3AD203B41FA5}">
                      <a16:colId xmlns:a16="http://schemas.microsoft.com/office/drawing/2014/main" val="3286565028"/>
                    </a:ext>
                  </a:extLst>
                </a:gridCol>
              </a:tblGrid>
              <a:tr h="2327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rPr>
                        <a:t>１　</a:t>
                      </a: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hlinkClick r:id="rId6" action="ppaction://hlinksldjump">
                            <a:extLst>
                              <a:ext uri="{A12FA001-AC4F-418D-AE19-62706E023703}">
                                <ahyp:hlinkClr xmlns:ahyp="http://schemas.microsoft.com/office/drawing/2018/hyperlinkcolor" val="tx"/>
                              </a:ext>
                            </a:extLst>
                          </a:hlinkClick>
                        </a:rPr>
                        <a:t>府立高校改革アクションプランの位置づけ</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rPr>
                        <a:t>４</a:t>
                      </a:r>
                      <a:endParaRPr kumimoji="1" lang="en-US" altLang="ja-JP"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4938759"/>
                  </a:ext>
                </a:extLst>
              </a:tr>
              <a:tr h="232711">
                <a:tc>
                  <a:txBody>
                    <a:bodyPr/>
                    <a:lstStyle/>
                    <a:p>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rPr>
                        <a:t>２　</a:t>
                      </a: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hlinkClick r:id="rId7" action="ppaction://hlinksldjump">
                            <a:extLst>
                              <a:ext uri="{A12FA001-AC4F-418D-AE19-62706E023703}">
                                <ahyp:hlinkClr xmlns:ahyp="http://schemas.microsoft.com/office/drawing/2018/hyperlinkcolor" val="tx"/>
                              </a:ext>
                            </a:extLst>
                          </a:hlinkClick>
                        </a:rPr>
                        <a:t>府立高校改革アクションプランの特徴</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rPr>
                        <a:t>５</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6787187"/>
                  </a:ext>
                </a:extLst>
              </a:tr>
            </a:tbl>
          </a:graphicData>
        </a:graphic>
      </p:graphicFrame>
      <p:graphicFrame>
        <p:nvGraphicFramePr>
          <p:cNvPr id="20" name="表 16">
            <a:extLst>
              <a:ext uri="{FF2B5EF4-FFF2-40B4-BE49-F238E27FC236}">
                <a16:creationId xmlns:a16="http://schemas.microsoft.com/office/drawing/2014/main" id="{442E803E-AB5D-4745-ACF1-05AD68B48DBD}"/>
              </a:ext>
            </a:extLst>
          </p:cNvPr>
          <p:cNvGraphicFramePr>
            <a:graphicFrameLocks noGrp="1"/>
          </p:cNvGraphicFramePr>
          <p:nvPr>
            <p:extLst>
              <p:ext uri="{D42A27DB-BD31-4B8C-83A1-F6EECF244321}">
                <p14:modId xmlns:p14="http://schemas.microsoft.com/office/powerpoint/2010/main" val="1396709638"/>
              </p:ext>
            </p:extLst>
          </p:nvPr>
        </p:nvGraphicFramePr>
        <p:xfrm>
          <a:off x="799811" y="1965318"/>
          <a:ext cx="5517011" cy="1528572"/>
        </p:xfrm>
        <a:graphic>
          <a:graphicData uri="http://schemas.openxmlformats.org/drawingml/2006/table">
            <a:tbl>
              <a:tblPr firstRow="1" bandRow="1">
                <a:tableStyleId>{5C22544A-7EE6-4342-B048-85BDC9FD1C3A}</a:tableStyleId>
              </a:tblPr>
              <a:tblGrid>
                <a:gridCol w="5072428">
                  <a:extLst>
                    <a:ext uri="{9D8B030D-6E8A-4147-A177-3AD203B41FA5}">
                      <a16:colId xmlns:a16="http://schemas.microsoft.com/office/drawing/2014/main" val="3731498858"/>
                    </a:ext>
                  </a:extLst>
                </a:gridCol>
                <a:gridCol w="444583">
                  <a:extLst>
                    <a:ext uri="{9D8B030D-6E8A-4147-A177-3AD203B41FA5}">
                      <a16:colId xmlns:a16="http://schemas.microsoft.com/office/drawing/2014/main" val="3286565028"/>
                    </a:ext>
                  </a:extLst>
                </a:gridCol>
              </a:tblGrid>
              <a:tr h="2327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rPr>
                        <a:t>１　</a:t>
                      </a: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hlinkClick r:id="rId8" action="ppaction://hlinksldjump">
                            <a:extLst>
                              <a:ext uri="{A12FA001-AC4F-418D-AE19-62706E023703}">
                                <ahyp:hlinkClr xmlns:ahyp="http://schemas.microsoft.com/office/drawing/2018/hyperlinkcolor" val="tx"/>
                              </a:ext>
                            </a:extLst>
                          </a:hlinkClick>
                        </a:rPr>
                        <a:t>中長期的な視点での教育</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rPr>
                        <a:t>７</a:t>
                      </a:r>
                      <a:endParaRPr kumimoji="1" lang="en-US" altLang="ja-JP"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4938759"/>
                  </a:ext>
                </a:extLst>
              </a:tr>
              <a:tr h="232711">
                <a:tc>
                  <a:txBody>
                    <a:bodyPr/>
                    <a:lstStyle/>
                    <a:p>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rPr>
                        <a:t>２　</a:t>
                      </a: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hlinkClick r:id="rId9" action="ppaction://hlinksldjump">
                            <a:extLst>
                              <a:ext uri="{A12FA001-AC4F-418D-AE19-62706E023703}">
                                <ahyp:hlinkClr xmlns:ahyp="http://schemas.microsoft.com/office/drawing/2018/hyperlinkcolor" val="tx"/>
                              </a:ext>
                            </a:extLst>
                          </a:hlinkClick>
                        </a:rPr>
                        <a:t>再編整備の考え方</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a:solidFill>
                            <a:schemeClr val="tx1">
                              <a:lumMod val="75000"/>
                              <a:lumOff val="25000"/>
                            </a:schemeClr>
                          </a:solidFill>
                          <a:latin typeface="Meiryo UI" panose="020B0604030504040204" pitchFamily="50" charset="-128"/>
                          <a:ea typeface="Meiryo UI" panose="020B0604030504040204" pitchFamily="50" charset="-128"/>
                        </a:rPr>
                        <a:t>10</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6787187"/>
                  </a:ext>
                </a:extLst>
              </a:tr>
              <a:tr h="232711">
                <a:tc>
                  <a:txBody>
                    <a:bodyPr/>
                    <a:lstStyle/>
                    <a:p>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（１）</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10" action="ppaction://hlinksldjump">
                            <a:extLst>
                              <a:ext uri="{A12FA001-AC4F-418D-AE19-62706E023703}">
                                <ahyp:hlinkClr xmlns:ahyp="http://schemas.microsoft.com/office/drawing/2018/hyperlinkcolor" val="tx"/>
                              </a:ext>
                            </a:extLst>
                          </a:hlinkClick>
                        </a:rPr>
                        <a:t>少子化等の現状</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300" b="0" dirty="0">
                          <a:solidFill>
                            <a:schemeClr val="tx1">
                              <a:lumMod val="75000"/>
                              <a:lumOff val="25000"/>
                            </a:schemeClr>
                          </a:solidFill>
                          <a:latin typeface="Meiryo UI" panose="020B0604030504040204" pitchFamily="50" charset="-128"/>
                          <a:ea typeface="Meiryo UI" panose="020B0604030504040204" pitchFamily="50" charset="-128"/>
                        </a:rPr>
                        <a:t>11</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337003"/>
                  </a:ext>
                </a:extLst>
              </a:tr>
              <a:tr h="232711">
                <a:tc>
                  <a:txBody>
                    <a:bodyPr/>
                    <a:lstStyle/>
                    <a:p>
                      <a:pPr>
                        <a:lnSpc>
                          <a:spcPts val="2000"/>
                        </a:lnSpc>
                      </a:pP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（２）</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11" action="ppaction://hlinksldjump">
                            <a:extLst>
                              <a:ext uri="{A12FA001-AC4F-418D-AE19-62706E023703}">
                                <ahyp:hlinkClr xmlns:ahyp="http://schemas.microsoft.com/office/drawing/2018/hyperlinkcolor" val="tx"/>
                              </a:ext>
                            </a:extLst>
                          </a:hlinkClick>
                        </a:rPr>
                        <a:t>府内公立中学校卒業者数の減少を踏まえた今後の学校配置</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300" b="0" dirty="0">
                          <a:solidFill>
                            <a:schemeClr val="tx1">
                              <a:lumMod val="75000"/>
                              <a:lumOff val="25000"/>
                            </a:schemeClr>
                          </a:solidFill>
                          <a:latin typeface="Meiryo UI" panose="020B0604030504040204" pitchFamily="50" charset="-128"/>
                          <a:ea typeface="Meiryo UI" panose="020B0604030504040204" pitchFamily="50" charset="-128"/>
                        </a:rPr>
                        <a:t>13</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4489779"/>
                  </a:ext>
                </a:extLst>
              </a:tr>
              <a:tr h="232711">
                <a:tc>
                  <a:txBody>
                    <a:bodyPr/>
                    <a:lstStyle/>
                    <a:p>
                      <a:pPr>
                        <a:lnSpc>
                          <a:spcPts val="2000"/>
                        </a:lnSpc>
                      </a:pP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（３）</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12" action="ppaction://hlinksldjump">
                            <a:extLst>
                              <a:ext uri="{A12FA001-AC4F-418D-AE19-62706E023703}">
                                <ahyp:hlinkClr xmlns:ahyp="http://schemas.microsoft.com/office/drawing/2018/hyperlinkcolor" val="tx"/>
                              </a:ext>
                            </a:extLst>
                          </a:hlinkClick>
                        </a:rPr>
                        <a:t>再編整備の方向性</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300" b="0" dirty="0">
                          <a:solidFill>
                            <a:schemeClr val="tx1">
                              <a:lumMod val="75000"/>
                              <a:lumOff val="25000"/>
                            </a:schemeClr>
                          </a:solidFill>
                          <a:latin typeface="Meiryo UI" panose="020B0604030504040204" pitchFamily="50" charset="-128"/>
                          <a:ea typeface="Meiryo UI" panose="020B0604030504040204" pitchFamily="50" charset="-128"/>
                        </a:rPr>
                        <a:t>14</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4851136"/>
                  </a:ext>
                </a:extLst>
              </a:tr>
            </a:tbl>
          </a:graphicData>
        </a:graphic>
      </p:graphicFrame>
      <p:graphicFrame>
        <p:nvGraphicFramePr>
          <p:cNvPr id="21" name="表 16">
            <a:extLst>
              <a:ext uri="{FF2B5EF4-FFF2-40B4-BE49-F238E27FC236}">
                <a16:creationId xmlns:a16="http://schemas.microsoft.com/office/drawing/2014/main" id="{02582C1D-6F81-4AEC-AB71-8928CD1FCAFC}"/>
              </a:ext>
            </a:extLst>
          </p:cNvPr>
          <p:cNvGraphicFramePr>
            <a:graphicFrameLocks noGrp="1"/>
          </p:cNvGraphicFramePr>
          <p:nvPr>
            <p:extLst>
              <p:ext uri="{D42A27DB-BD31-4B8C-83A1-F6EECF244321}">
                <p14:modId xmlns:p14="http://schemas.microsoft.com/office/powerpoint/2010/main" val="2478768084"/>
              </p:ext>
            </p:extLst>
          </p:nvPr>
        </p:nvGraphicFramePr>
        <p:xfrm>
          <a:off x="6494106" y="738785"/>
          <a:ext cx="5554373" cy="5599907"/>
        </p:xfrm>
        <a:graphic>
          <a:graphicData uri="http://schemas.openxmlformats.org/drawingml/2006/table">
            <a:tbl>
              <a:tblPr firstRow="1" bandRow="1">
                <a:tableStyleId>{5C22544A-7EE6-4342-B048-85BDC9FD1C3A}</a:tableStyleId>
              </a:tblPr>
              <a:tblGrid>
                <a:gridCol w="4911100">
                  <a:extLst>
                    <a:ext uri="{9D8B030D-6E8A-4147-A177-3AD203B41FA5}">
                      <a16:colId xmlns:a16="http://schemas.microsoft.com/office/drawing/2014/main" val="3731498858"/>
                    </a:ext>
                  </a:extLst>
                </a:gridCol>
                <a:gridCol w="643273">
                  <a:extLst>
                    <a:ext uri="{9D8B030D-6E8A-4147-A177-3AD203B41FA5}">
                      <a16:colId xmlns:a16="http://schemas.microsoft.com/office/drawing/2014/main" val="3286565028"/>
                    </a:ext>
                  </a:extLst>
                </a:gridCol>
              </a:tblGrid>
              <a:tr h="369323">
                <a:tc>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rPr>
                        <a:t>１　</a:t>
                      </a: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hlinkClick r:id="rId13" action="ppaction://hlinksldjump">
                            <a:extLst>
                              <a:ext uri="{A12FA001-AC4F-418D-AE19-62706E023703}">
                                <ahyp:hlinkClr xmlns:ahyp="http://schemas.microsoft.com/office/drawing/2018/hyperlinkcolor" val="tx"/>
                              </a:ext>
                            </a:extLst>
                          </a:hlinkClick>
                        </a:rPr>
                        <a:t>普通科を中心としたグループ</a:t>
                      </a:r>
                      <a:endParaRPr kumimoji="1" lang="en-US" altLang="ja-JP"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400" b="0" dirty="0">
                          <a:solidFill>
                            <a:schemeClr val="tx1"/>
                          </a:solidFill>
                          <a:latin typeface="Meiryo UI" panose="020B0604030504040204" pitchFamily="50" charset="-128"/>
                          <a:ea typeface="Meiryo UI" panose="020B0604030504040204" pitchFamily="50" charset="-128"/>
                        </a:rPr>
                        <a:t>19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4938759"/>
                  </a:ext>
                </a:extLst>
              </a:tr>
              <a:tr h="290588">
                <a:tc>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en-US" altLang="ja-JP"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14" action="ppaction://hlinksldjump">
                            <a:extLst>
                              <a:ext uri="{A12FA001-AC4F-418D-AE19-62706E023703}">
                                <ahyp:hlinkClr xmlns:ahyp="http://schemas.microsoft.com/office/drawing/2018/hyperlinkcolor" val="tx"/>
                              </a:ext>
                            </a:extLst>
                          </a:hlinkClick>
                        </a:rPr>
                        <a:t>普通科</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15" action="ppaction://hlinksldjump">
                            <a:extLst>
                              <a:ext uri="{A12FA001-AC4F-418D-AE19-62706E023703}">
                                <ahyp:hlinkClr xmlns:ahyp="http://schemas.microsoft.com/office/drawing/2018/hyperlinkcolor" val="tx"/>
                              </a:ext>
                            </a:extLst>
                          </a:hlinkClick>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en-US" altLang="ja-JP"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20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2158574"/>
                  </a:ext>
                </a:extLst>
              </a:tr>
              <a:tr h="290588">
                <a:tc>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16" action="ppaction://hlinksldjump">
                            <a:extLst>
                              <a:ext uri="{A12FA001-AC4F-418D-AE19-62706E023703}">
                                <ahyp:hlinkClr xmlns:ahyp="http://schemas.microsoft.com/office/drawing/2018/hyperlinkcolor" val="tx"/>
                              </a:ext>
                            </a:extLst>
                          </a:hlinkClick>
                        </a:rPr>
                        <a:t>総合学科</a:t>
                      </a:r>
                      <a:endParaRPr kumimoji="1" lang="en-US" altLang="ja-JP"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23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33766305"/>
                  </a:ext>
                </a:extLst>
              </a:tr>
              <a:tr h="290588">
                <a:tc>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17" action="ppaction://hlinksldjump">
                            <a:extLst>
                              <a:ext uri="{A12FA001-AC4F-418D-AE19-62706E023703}">
                                <ahyp:hlinkClr xmlns:ahyp="http://schemas.microsoft.com/office/drawing/2018/hyperlinkcolor" val="tx"/>
                              </a:ext>
                            </a:extLst>
                          </a:hlinkClick>
                        </a:rPr>
                        <a:t>グローバルリーダーズハイスクール</a:t>
                      </a:r>
                      <a:endParaRPr kumimoji="1" lang="en-US" altLang="ja-JP"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25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7155896"/>
                  </a:ext>
                </a:extLst>
              </a:tr>
              <a:tr h="290588">
                <a:tc>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18" action="ppaction://hlinksldjump">
                            <a:extLst>
                              <a:ext uri="{A12FA001-AC4F-418D-AE19-62706E023703}">
                                <ahyp:hlinkClr xmlns:ahyp="http://schemas.microsoft.com/office/drawing/2018/hyperlinkcolor" val="tx"/>
                              </a:ext>
                            </a:extLst>
                          </a:hlinkClick>
                        </a:rPr>
                        <a:t>国際関係学科</a:t>
                      </a:r>
                      <a:endParaRPr kumimoji="1" lang="en-US" altLang="ja-JP"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27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7215043"/>
                  </a:ext>
                </a:extLst>
              </a:tr>
              <a:tr h="290588">
                <a:tc>
                  <a:txBody>
                    <a:bodyPr/>
                    <a:lstStyle/>
                    <a:p>
                      <a:pPr>
                        <a:lnSpc>
                          <a:spcPts val="900"/>
                        </a:lnSpc>
                      </a:pP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rPr>
                        <a:t>２　</a:t>
                      </a:r>
                      <a:r>
                        <a:rPr kumimoji="1" lang="ja-JP" altLang="en-US" sz="1400" b="0" dirty="0">
                          <a:solidFill>
                            <a:schemeClr val="tx1"/>
                          </a:solidFill>
                          <a:latin typeface="Meiryo UI" panose="020B0604030504040204" pitchFamily="50" charset="-128"/>
                          <a:ea typeface="Meiryo UI" panose="020B0604030504040204" pitchFamily="50" charset="-128"/>
                          <a:hlinkClick r:id="rId19" action="ppaction://hlinksldjump">
                            <a:extLst>
                              <a:ext uri="{A12FA001-AC4F-418D-AE19-62706E023703}">
                                <ahyp:hlinkClr xmlns:ahyp="http://schemas.microsoft.com/office/drawing/2018/hyperlinkcolor" val="tx"/>
                              </a:ext>
                            </a:extLst>
                          </a:hlinkClick>
                        </a:rPr>
                        <a:t>多様な学びを重視し、セーフティネットの役割をもつグループ</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400" b="0" dirty="0">
                          <a:solidFill>
                            <a:schemeClr val="tx1"/>
                          </a:solidFill>
                          <a:latin typeface="Meiryo UI" panose="020B0604030504040204" pitchFamily="50" charset="-128"/>
                          <a:ea typeface="Meiryo UI" panose="020B0604030504040204" pitchFamily="50" charset="-128"/>
                        </a:rPr>
                        <a:t>29</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6787187"/>
                  </a:ext>
                </a:extLst>
              </a:tr>
              <a:tr h="290588">
                <a:tc>
                  <a:txBody>
                    <a:bodyPr/>
                    <a:lstStyle/>
                    <a:p>
                      <a:pPr>
                        <a:lnSpc>
                          <a:spcPts val="900"/>
                        </a:lnSpc>
                      </a:pP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20" action="ppaction://hlinksldjump">
                            <a:extLst>
                              <a:ext uri="{A12FA001-AC4F-418D-AE19-62706E023703}">
                                <ahyp:hlinkClr xmlns:ahyp="http://schemas.microsoft.com/office/drawing/2018/hyperlinkcolor" val="tx"/>
                              </a:ext>
                            </a:extLst>
                          </a:hlinkClick>
                        </a:rPr>
                        <a:t>エンパワメントスクール</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30</a:t>
                      </a:r>
                      <a:endParaRPr kumimoji="1" lang="ja-JP" altLang="en-US" sz="13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05339533"/>
                  </a:ext>
                </a:extLst>
              </a:tr>
              <a:tr h="290588">
                <a:tc>
                  <a:txBody>
                    <a:bodyPr/>
                    <a:lstStyle/>
                    <a:p>
                      <a:pPr>
                        <a:lnSpc>
                          <a:spcPts val="900"/>
                        </a:lnSpc>
                      </a:pP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21" action="ppaction://hlinksldjump">
                            <a:extLst>
                              <a:ext uri="{A12FA001-AC4F-418D-AE19-62706E023703}">
                                <ahyp:hlinkClr xmlns:ahyp="http://schemas.microsoft.com/office/drawing/2018/hyperlinkcolor" val="tx"/>
                              </a:ext>
                            </a:extLst>
                          </a:hlinkClick>
                        </a:rPr>
                        <a:t>ステップスクール</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31</a:t>
                      </a:r>
                      <a:endParaRPr kumimoji="1" lang="ja-JP" altLang="en-US" sz="13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2656299"/>
                  </a:ext>
                </a:extLst>
              </a:tr>
              <a:tr h="290588">
                <a:tc>
                  <a:txBody>
                    <a:bodyPr/>
                    <a:lstStyle/>
                    <a:p>
                      <a:pPr>
                        <a:lnSpc>
                          <a:spcPts val="900"/>
                        </a:lnSpc>
                      </a:pP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22" action="ppaction://hlinksldjump">
                            <a:extLst>
                              <a:ext uri="{A12FA001-AC4F-418D-AE19-62706E023703}">
                                <ahyp:hlinkClr xmlns:ahyp="http://schemas.microsoft.com/office/drawing/2018/hyperlinkcolor" val="tx"/>
                              </a:ext>
                            </a:extLst>
                          </a:hlinkClick>
                        </a:rPr>
                        <a:t>学びの多様化学校</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32</a:t>
                      </a:r>
                      <a:endParaRPr kumimoji="1" lang="ja-JP" altLang="en-US" sz="13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2252650"/>
                  </a:ext>
                </a:extLst>
              </a:tr>
              <a:tr h="290588">
                <a:tc>
                  <a:txBody>
                    <a:bodyPr/>
                    <a:lstStyle/>
                    <a:p>
                      <a:pPr>
                        <a:lnSpc>
                          <a:spcPts val="900"/>
                        </a:lnSpc>
                      </a:pP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昼間定時制（多部制単位制</a:t>
                      </a:r>
                      <a:r>
                        <a:rPr kumimoji="1" lang="en-US" altLang="ja-JP" sz="1300" b="0" dirty="0">
                          <a:solidFill>
                            <a:schemeClr val="tx1">
                              <a:lumMod val="75000"/>
                              <a:lumOff val="25000"/>
                            </a:schemeClr>
                          </a:solidFill>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Ⅰ</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a:t>
                      </a:r>
                      <a:r>
                        <a:rPr kumimoji="1" lang="en-US" altLang="ja-JP" sz="1300" b="0" dirty="0">
                          <a:solidFill>
                            <a:schemeClr val="tx1">
                              <a:lumMod val="75000"/>
                              <a:lumOff val="25000"/>
                            </a:schemeClr>
                          </a:solidFill>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Ⅱ</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部、昼夜間単位制）の課程</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34</a:t>
                      </a:r>
                      <a:endParaRPr kumimoji="1" lang="ja-JP" altLang="en-US" sz="13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016359"/>
                  </a:ext>
                </a:extLst>
              </a:tr>
              <a:tr h="290588">
                <a:tc>
                  <a:txBody>
                    <a:bodyPr/>
                    <a:lstStyle/>
                    <a:p>
                      <a:pPr>
                        <a:lnSpc>
                          <a:spcPts val="900"/>
                        </a:lnSpc>
                      </a:pPr>
                      <a:r>
                        <a:rPr kumimoji="1" lang="en-US" altLang="ja-JP"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24" action="ppaction://hlinksldjump">
                            <a:extLst>
                              <a:ext uri="{A12FA001-AC4F-418D-AE19-62706E023703}">
                                <ahyp:hlinkClr xmlns:ahyp="http://schemas.microsoft.com/office/drawing/2018/hyperlinkcolor" val="tx"/>
                              </a:ext>
                            </a:extLst>
                          </a:hlinkClick>
                        </a:rPr>
                        <a:t>夜間定時制の課程</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36</a:t>
                      </a:r>
                      <a:endParaRPr kumimoji="1" lang="ja-JP" altLang="en-US" sz="13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69222576"/>
                  </a:ext>
                </a:extLst>
              </a:tr>
              <a:tr h="290588">
                <a:tc>
                  <a:txBody>
                    <a:bodyPr/>
                    <a:lstStyle/>
                    <a:p>
                      <a:pPr>
                        <a:lnSpc>
                          <a:spcPts val="900"/>
                        </a:lnSpc>
                      </a:pP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25" action="ppaction://hlinksldjump">
                            <a:extLst>
                              <a:ext uri="{A12FA001-AC4F-418D-AE19-62706E023703}">
                                <ahyp:hlinkClr xmlns:ahyp="http://schemas.microsoft.com/office/drawing/2018/hyperlinkcolor" val="tx"/>
                              </a:ext>
                            </a:extLst>
                          </a:hlinkClick>
                        </a:rPr>
                        <a:t>通信制の課程</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37</a:t>
                      </a:r>
                      <a:endParaRPr kumimoji="1" lang="ja-JP" altLang="en-US" sz="13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3331532"/>
                  </a:ext>
                </a:extLst>
              </a:tr>
              <a:tr h="290588">
                <a:tc>
                  <a:txBody>
                    <a:bodyPr/>
                    <a:lstStyle/>
                    <a:p>
                      <a:pPr>
                        <a:lnSpc>
                          <a:spcPts val="900"/>
                        </a:lnSpc>
                      </a:pP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rPr>
                        <a:t>３　</a:t>
                      </a: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hlinkClick r:id="rId26" action="ppaction://hlinksldjump">
                            <a:extLst>
                              <a:ext uri="{A12FA001-AC4F-418D-AE19-62706E023703}">
                                <ahyp:hlinkClr xmlns:ahyp="http://schemas.microsoft.com/office/drawing/2018/hyperlinkcolor" val="tx"/>
                              </a:ext>
                            </a:extLst>
                          </a:hlinkClick>
                        </a:rPr>
                        <a:t>実業系・専門的な学びのグループ</a:t>
                      </a:r>
                      <a:endPar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400" b="0" dirty="0">
                          <a:solidFill>
                            <a:schemeClr val="tx1"/>
                          </a:solidFill>
                          <a:latin typeface="Meiryo UI" panose="020B0604030504040204" pitchFamily="50" charset="-128"/>
                          <a:ea typeface="Meiryo UI" panose="020B0604030504040204" pitchFamily="50" charset="-128"/>
                        </a:rPr>
                        <a:t>39</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4859223"/>
                  </a:ext>
                </a:extLst>
              </a:tr>
              <a:tr h="290588">
                <a:tc>
                  <a:txBody>
                    <a:bodyPr/>
                    <a:lstStyle/>
                    <a:p>
                      <a:pPr>
                        <a:lnSpc>
                          <a:spcPts val="900"/>
                        </a:lnSpc>
                      </a:pPr>
                      <a:r>
                        <a:rPr kumimoji="1" lang="en-US" altLang="ja-JP"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27" action="ppaction://hlinksldjump">
                            <a:extLst>
                              <a:ext uri="{A12FA001-AC4F-418D-AE19-62706E023703}">
                                <ahyp:hlinkClr xmlns:ahyp="http://schemas.microsoft.com/office/drawing/2018/hyperlinkcolor" val="tx"/>
                              </a:ext>
                            </a:extLst>
                          </a:hlinkClick>
                        </a:rPr>
                        <a:t>工業系高校</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40</a:t>
                      </a:r>
                      <a:endParaRPr kumimoji="1" lang="ja-JP" altLang="en-US" sz="13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8968552"/>
                  </a:ext>
                </a:extLst>
              </a:tr>
              <a:tr h="290588">
                <a:tc>
                  <a:txBody>
                    <a:bodyPr/>
                    <a:lstStyle/>
                    <a:p>
                      <a:pPr>
                        <a:lnSpc>
                          <a:spcPts val="900"/>
                        </a:lnSpc>
                      </a:pP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28" action="ppaction://hlinksldjump">
                            <a:extLst>
                              <a:ext uri="{A12FA001-AC4F-418D-AE19-62706E023703}">
                                <ahyp:hlinkClr xmlns:ahyp="http://schemas.microsoft.com/office/drawing/2018/hyperlinkcolor" val="tx"/>
                              </a:ext>
                            </a:extLst>
                          </a:hlinkClick>
                        </a:rPr>
                        <a:t>商業系高校</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42</a:t>
                      </a:r>
                      <a:endParaRPr kumimoji="1" lang="ja-JP" altLang="en-US" sz="13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2232935"/>
                  </a:ext>
                </a:extLst>
              </a:tr>
              <a:tr h="290588">
                <a:tc>
                  <a:txBody>
                    <a:bodyPr/>
                    <a:lstStyle/>
                    <a:p>
                      <a:pPr>
                        <a:lnSpc>
                          <a:spcPts val="900"/>
                        </a:lnSpc>
                      </a:pP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29" action="ppaction://hlinksldjump">
                            <a:extLst>
                              <a:ext uri="{A12FA001-AC4F-418D-AE19-62706E023703}">
                                <ahyp:hlinkClr xmlns:ahyp="http://schemas.microsoft.com/office/drawing/2018/hyperlinkcolor" val="tx"/>
                              </a:ext>
                            </a:extLst>
                          </a:hlinkClick>
                        </a:rPr>
                        <a:t>農業系高校</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44</a:t>
                      </a:r>
                      <a:endParaRPr kumimoji="1" lang="ja-JP" altLang="en-US" sz="13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6592437"/>
                  </a:ext>
                </a:extLst>
              </a:tr>
              <a:tr h="290588">
                <a:tc>
                  <a:txBody>
                    <a:bodyPr/>
                    <a:lstStyle/>
                    <a:p>
                      <a:pPr>
                        <a:lnSpc>
                          <a:spcPts val="900"/>
                        </a:lnSpc>
                      </a:pP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hlinkClick r:id="rId30" action="ppaction://hlinksldjump">
                            <a:extLst>
                              <a:ext uri="{A12FA001-AC4F-418D-AE19-62706E023703}">
                                <ahyp:hlinkClr xmlns:ahyp="http://schemas.microsoft.com/office/drawing/2018/hyperlinkcolor" val="tx"/>
                              </a:ext>
                            </a:extLst>
                          </a:hlinkClick>
                        </a:rPr>
                        <a:t>専門学科</a:t>
                      </a:r>
                      <a:endParaRPr kumimoji="1" lang="ja-JP" altLang="en-US" sz="1300" b="0" dirty="0">
                        <a:solidFill>
                          <a:schemeClr val="tx1">
                            <a:lumMod val="75000"/>
                            <a:lumOff val="25000"/>
                          </a:schemeClr>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300" b="0" dirty="0">
                          <a:solidFill>
                            <a:schemeClr val="tx1"/>
                          </a:solidFill>
                          <a:latin typeface="Meiryo UI" panose="020B0604030504040204" pitchFamily="50" charset="-128"/>
                          <a:ea typeface="Meiryo UI" panose="020B0604030504040204" pitchFamily="50" charset="-128"/>
                        </a:rPr>
                        <a:t>46</a:t>
                      </a:r>
                      <a:endParaRPr kumimoji="1" lang="ja-JP" altLang="en-US" sz="13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613915"/>
                  </a:ext>
                </a:extLst>
              </a:tr>
              <a:tr h="290588">
                <a:tc>
                  <a:txBody>
                    <a:bodyPr/>
                    <a:lstStyle/>
                    <a:p>
                      <a:pPr>
                        <a:lnSpc>
                          <a:spcPts val="900"/>
                        </a:lnSpc>
                      </a:pP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rPr>
                        <a:t>４　</a:t>
                      </a:r>
                      <a:r>
                        <a:rPr kumimoji="1" lang="ja-JP" altLang="en-US" sz="1400" b="0" dirty="0">
                          <a:solidFill>
                            <a:schemeClr val="tx1"/>
                          </a:solidFill>
                          <a:latin typeface="Meiryo UI" panose="020B0604030504040204" pitchFamily="50" charset="-128"/>
                          <a:ea typeface="Meiryo UI" panose="020B0604030504040204" pitchFamily="50" charset="-128"/>
                          <a:hlinkClick r:id="rId31" action="ppaction://hlinksldjump">
                            <a:extLst>
                              <a:ext uri="{A12FA001-AC4F-418D-AE19-62706E023703}">
                                <ahyp:hlinkClr xmlns:ahyp="http://schemas.microsoft.com/office/drawing/2018/hyperlinkcolor" val="tx"/>
                              </a:ext>
                            </a:extLst>
                          </a:hlinkClick>
                        </a:rPr>
                        <a:t>学びの連続性を重視するグループ</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400" b="0" dirty="0">
                          <a:solidFill>
                            <a:schemeClr val="tx1"/>
                          </a:solidFill>
                          <a:latin typeface="Meiryo UI" panose="020B0604030504040204" pitchFamily="50" charset="-128"/>
                          <a:ea typeface="Meiryo UI" panose="020B0604030504040204" pitchFamily="50" charset="-128"/>
                        </a:rPr>
                        <a:t>48</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4489779"/>
                  </a:ext>
                </a:extLst>
              </a:tr>
              <a:tr h="290588">
                <a:tc>
                  <a:txBody>
                    <a:bodyPr/>
                    <a:lstStyle/>
                    <a:p>
                      <a:pPr>
                        <a:lnSpc>
                          <a:spcPts val="900"/>
                        </a:lnSpc>
                      </a:pPr>
                      <a:r>
                        <a:rPr kumimoji="1" lang="ja-JP" altLang="en-US" sz="1400" b="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hlinkClick r:id="rId32" action="ppaction://hlinksldjump">
                            <a:extLst>
                              <a:ext uri="{A12FA001-AC4F-418D-AE19-62706E023703}">
                                <ahyp:hlinkClr xmlns:ahyp="http://schemas.microsoft.com/office/drawing/2018/hyperlinkcolor" val="tx"/>
                              </a:ext>
                            </a:extLst>
                          </a:hlinkClick>
                        </a:rPr>
                        <a:t>中高一貫校</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900"/>
                        </a:lnSpc>
                      </a:pPr>
                      <a:r>
                        <a:rPr kumimoji="1" lang="en-US" altLang="ja-JP" sz="1400" b="0" dirty="0">
                          <a:solidFill>
                            <a:schemeClr val="tx1"/>
                          </a:solidFill>
                          <a:latin typeface="Meiryo UI" panose="020B0604030504040204" pitchFamily="50" charset="-128"/>
                          <a:ea typeface="Meiryo UI" panose="020B0604030504040204" pitchFamily="50" charset="-128"/>
                        </a:rPr>
                        <a:t>49</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76667236"/>
                  </a:ext>
                </a:extLst>
              </a:tr>
            </a:tbl>
          </a:graphicData>
        </a:graphic>
      </p:graphicFrame>
      <p:sp>
        <p:nvSpPr>
          <p:cNvPr id="3" name="テキスト ボックス 2">
            <a:extLst>
              <a:ext uri="{FF2B5EF4-FFF2-40B4-BE49-F238E27FC236}">
                <a16:creationId xmlns:a16="http://schemas.microsoft.com/office/drawing/2014/main" id="{D098CE6D-FCA1-005D-3F02-D45271E576D0}"/>
              </a:ext>
            </a:extLst>
          </p:cNvPr>
          <p:cNvSpPr txBox="1"/>
          <p:nvPr/>
        </p:nvSpPr>
        <p:spPr>
          <a:xfrm>
            <a:off x="6634066" y="6426173"/>
            <a:ext cx="5475075" cy="307777"/>
          </a:xfrm>
          <a:prstGeom prst="rect">
            <a:avLst/>
          </a:prstGeom>
          <a:solidFill>
            <a:schemeClr val="accent6">
              <a:lumMod val="20000"/>
              <a:lumOff val="80000"/>
            </a:schemeClr>
          </a:solidFill>
        </p:spPr>
        <p:txBody>
          <a:bodyPr wrap="square" rtlCol="0">
            <a:spAutoFit/>
          </a:bodyPr>
          <a:lstStyle/>
          <a:p>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hlinkClick r:id="rId33" action="ppaction://hlinksldjump">
                  <a:extLst>
                    <a:ext uri="{A12FA001-AC4F-418D-AE19-62706E023703}">
                      <ahyp:hlinkClr xmlns:ahyp="http://schemas.microsoft.com/office/drawing/2018/hyperlinkcolor" val="tx"/>
                    </a:ext>
                  </a:extLst>
                </a:hlinkClick>
              </a:rPr>
              <a:t>第４章　各校共通の取組等</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50</a:t>
            </a:r>
            <a:endPar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5" name="スライド番号プレースホルダー 6">
            <a:extLst>
              <a:ext uri="{FF2B5EF4-FFF2-40B4-BE49-F238E27FC236}">
                <a16:creationId xmlns:a16="http://schemas.microsoft.com/office/drawing/2014/main" id="{9F63C969-26E0-405D-BCC6-872AAE07528C}"/>
              </a:ext>
            </a:extLst>
          </p:cNvPr>
          <p:cNvSpPr>
            <a:spLocks noGrp="1"/>
          </p:cNvSpPr>
          <p:nvPr>
            <p:ph type="sldNum" sz="quarter" idx="12"/>
          </p:nvPr>
        </p:nvSpPr>
        <p:spPr>
          <a:xfrm>
            <a:off x="10139638" y="6478103"/>
            <a:ext cx="2052362" cy="379897"/>
          </a:xfrm>
        </p:spPr>
        <p:txBody>
          <a:bodyPr/>
          <a:lstStyle/>
          <a:p>
            <a:fld id="{8EF98A3A-4FC9-421C-9EC4-B2EF6B34D3EB}" type="slidenum">
              <a:rPr kumimoji="1" lang="ja-JP" altLang="en-US" smtClean="0"/>
              <a:t>2</a:t>
            </a:fld>
            <a:endParaRPr kumimoji="1" lang="ja-JP" altLang="en-US" dirty="0"/>
          </a:p>
        </p:txBody>
      </p:sp>
      <p:sp>
        <p:nvSpPr>
          <p:cNvPr id="13" name="テキスト ボックス 12">
            <a:extLst>
              <a:ext uri="{FF2B5EF4-FFF2-40B4-BE49-F238E27FC236}">
                <a16:creationId xmlns:a16="http://schemas.microsoft.com/office/drawing/2014/main" id="{47A976DA-F6A7-482C-AA5B-CE0577C39912}"/>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１－５</a:t>
            </a:r>
          </a:p>
        </p:txBody>
      </p:sp>
    </p:spTree>
    <p:extLst>
      <p:ext uri="{BB962C8B-B14F-4D97-AF65-F5344CB8AC3E}">
        <p14:creationId xmlns:p14="http://schemas.microsoft.com/office/powerpoint/2010/main" val="3266159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03B96A6-EBD3-BCB7-7382-C4FF8F392A21}"/>
              </a:ext>
            </a:extLst>
          </p:cNvPr>
          <p:cNvSpPr txBox="1"/>
          <p:nvPr/>
        </p:nvSpPr>
        <p:spPr>
          <a:xfrm>
            <a:off x="5712704" y="1039361"/>
            <a:ext cx="6327388" cy="5508000"/>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E83494FB-3356-C8C3-8175-B082349C232B}"/>
              </a:ext>
            </a:extLst>
          </p:cNvPr>
          <p:cNvSpPr txBox="1"/>
          <p:nvPr/>
        </p:nvSpPr>
        <p:spPr>
          <a:xfrm>
            <a:off x="5782242" y="1172407"/>
            <a:ext cx="6172691" cy="4450321"/>
          </a:xfrm>
          <a:prstGeom prst="rect">
            <a:avLst/>
          </a:prstGeom>
          <a:noFill/>
        </p:spPr>
        <p:txBody>
          <a:bodyPr wrap="square" rtlCol="0">
            <a:spAutoFit/>
          </a:bodyPr>
          <a:lstStyle/>
          <a:p>
            <a:pPr>
              <a:lnSpc>
                <a:spcPts val="1900"/>
              </a:lnSpc>
            </a:pPr>
            <a:r>
              <a:rPr kumimoji="1" lang="ja-JP" altLang="en-US"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rPr>
              <a:t>１　各校における教育内容の充実</a:t>
            </a:r>
          </a:p>
          <a:p>
            <a:pPr>
              <a:lnSpc>
                <a:spcPts val="19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各校の教育資源や強みを生かし、専門コースにおける学びの更なる魅力化や学校設定</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科目の見直し等の教育内容の充実を図る。</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effectLst/>
                <a:latin typeface="Meiryo UI" panose="020B0604030504040204" pitchFamily="50" charset="-128"/>
                <a:ea typeface="Meiryo UI" panose="020B0604030504040204" pitchFamily="50" charset="-128"/>
              </a:rPr>
              <a:t>　</a:t>
            </a:r>
            <a:r>
              <a:rPr kumimoji="1" lang="ja-JP" altLang="en-US" sz="1300" i="0" u="none" strike="noStrike" kern="1200" dirty="0">
                <a:effectLst/>
                <a:latin typeface="Meiryo UI" panose="020B0604030504040204" pitchFamily="50" charset="-128"/>
                <a:ea typeface="Meiryo UI" panose="020B0604030504040204" pitchFamily="50" charset="-128"/>
              </a:rPr>
              <a:t>多様なニーズに応える研究校として、教育センター附属高校の機能強化を図る。</a:t>
            </a:r>
            <a:endParaRPr kumimoji="1" lang="en-US" altLang="ja-JP" sz="1300" i="0" u="none" strike="noStrike" kern="1200" dirty="0">
              <a:effectLst/>
              <a:latin typeface="Meiryo UI" panose="020B0604030504040204" pitchFamily="50" charset="-128"/>
              <a:ea typeface="Meiryo UI" panose="020B0604030504040204" pitchFamily="50" charset="-128"/>
            </a:endParaRPr>
          </a:p>
          <a:p>
            <a:pPr>
              <a:lnSpc>
                <a:spcPts val="1900"/>
              </a:lnSpc>
            </a:pPr>
            <a:endParaRPr kumimoji="1" lang="ja-JP" altLang="en-US" sz="1300" dirty="0">
              <a:latin typeface="Meiryo UI" panose="020B0604030504040204" pitchFamily="50" charset="-128"/>
              <a:ea typeface="Meiryo UI" panose="020B0604030504040204" pitchFamily="50" charset="-128"/>
            </a:endParaRPr>
          </a:p>
          <a:p>
            <a:pPr>
              <a:lnSpc>
                <a:spcPts val="1900"/>
              </a:lnSpc>
            </a:pPr>
            <a:r>
              <a:rPr kumimoji="1" lang="ja-JP" altLang="en-US"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rPr>
              <a:t>２　新たな普通科の設置</a:t>
            </a:r>
          </a:p>
          <a:p>
            <a:pPr>
              <a:lnSpc>
                <a:spcPts val="19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文理融合型の課題探究を軸とした学びや地域の教育資源を活用して地域課題の解決</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に取り組む学び等、生徒が多様な個性・ニーズに応じて新たなことを学び、挑戦する意欲を</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育むための学びへの変革を推進するため、</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地域バランスと各校の特色や取組状況等を踏ま</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え、新たな普通科（文理探究科）</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設置をめざす</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➢令和８年度　　　</a:t>
            </a:r>
          </a:p>
          <a:p>
            <a:pPr>
              <a:lnSpc>
                <a:spcPts val="19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・春日丘高校</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に</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「文理探究科（学際領域）」、</a:t>
            </a:r>
          </a:p>
          <a:p>
            <a:pPr>
              <a:lnSpc>
                <a:spcPts val="19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狭山高校に「文理探究科（社会共創）」を設置</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➢上記設置校の取組検証を踏まえ、寝屋川高校及び泉陽高校に</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「文理探究科（学際領域）」を</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設置（令和</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11</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年度以降順次予定）</a:t>
            </a:r>
            <a:endPar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3FC2A59-1140-3BE7-AE08-5932AFEB0A69}"/>
              </a:ext>
            </a:extLst>
          </p:cNvPr>
          <p:cNvSpPr txBox="1"/>
          <p:nvPr/>
        </p:nvSpPr>
        <p:spPr>
          <a:xfrm>
            <a:off x="169716" y="1043243"/>
            <a:ext cx="5215825" cy="5508000"/>
          </a:xfrm>
          <a:prstGeom prst="rect">
            <a:avLst/>
          </a:prstGeom>
          <a:noFill/>
          <a:ln>
            <a:solidFill>
              <a:schemeClr val="tx2"/>
            </a:solidFill>
            <a:prstDash val="solid"/>
          </a:ln>
        </p:spPr>
        <p:txBody>
          <a:bodyPr wrap="square" tIns="0" bIns="0" numCol="1" spcCol="360000" rtlCol="0">
            <a:spAutoFit/>
          </a:bodyPr>
          <a:lstStyle/>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３</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ー普通科ー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768259" y="688845"/>
            <a:ext cx="1274201"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18" name="スライド番号プレースホルダー 6">
            <a:extLst>
              <a:ext uri="{FF2B5EF4-FFF2-40B4-BE49-F238E27FC236}">
                <a16:creationId xmlns:a16="http://schemas.microsoft.com/office/drawing/2014/main" id="{3E29679D-BBCC-E957-A892-8A21B5582EDF}"/>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20</a:t>
            </a:fld>
            <a:endParaRPr kumimoji="1" lang="ja-JP" altLang="en-US" dirty="0"/>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6730738" y="65300"/>
            <a:ext cx="5385308" cy="500586"/>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81</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校</a:t>
            </a:r>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（多部制単位制</a:t>
            </a:r>
            <a:r>
              <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rPr>
              <a:t>Ⅰ</a:t>
            </a:r>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rPr>
              <a:t>Ⅱ</a:t>
            </a:r>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部、昼夜間単位制、通信制、夜間定時制の課程を除く。）</a:t>
            </a:r>
            <a:endPar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en-US" altLang="ja-JP" sz="10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令和７年４月１日時点。以下、各学科等同じ。</a:t>
            </a:r>
            <a:endParaRPr lang="en-US" altLang="ja-JP" sz="105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6" name="角丸四角形 32">
            <a:extLst>
              <a:ext uri="{FF2B5EF4-FFF2-40B4-BE49-F238E27FC236}">
                <a16:creationId xmlns:a16="http://schemas.microsoft.com/office/drawing/2014/main" id="{403B3871-94EB-C2C5-BA7F-920CE64E6DE8}"/>
              </a:ext>
            </a:extLst>
          </p:cNvPr>
          <p:cNvSpPr/>
          <p:nvPr/>
        </p:nvSpPr>
        <p:spPr>
          <a:xfrm>
            <a:off x="284578" y="687103"/>
            <a:ext cx="1274201" cy="29513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現状と課題</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130207" y="3773160"/>
            <a:ext cx="863082" cy="133936"/>
          </a:xfrm>
          <a:prstGeom prst="triangl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284878" y="1136382"/>
            <a:ext cx="5055016" cy="5447389"/>
          </a:xfrm>
          <a:prstGeom prst="rect">
            <a:avLst/>
          </a:prstGeom>
          <a:noFill/>
        </p:spPr>
        <p:txBody>
          <a:bodyPr wrap="square" rtlCol="0">
            <a:spAutoFit/>
          </a:bodyPr>
          <a:lstStyle/>
          <a:p>
            <a:pPr>
              <a:lnSpc>
                <a:spcPts val="2000"/>
              </a:lnSpc>
            </a:pP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現状</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普通科は、教育を通して幅広い教養と社会性の育成、適切な進路</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選択ができる能力や態度を育成することを目的としており、将来の進路を</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見極め、その進路に向かうための準備教育としての役割を担っている。</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普通科を設置している高校においては、</a:t>
            </a: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・専門コースの設置等による特色ある教育内容の実施</a:t>
            </a: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・地元自治体や大学、企業等との連携による体験的な学びの提供</a:t>
            </a: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・社会的なテーマでの課題研究の実施　　　　　　　　　　　　　　　　　等、</a:t>
            </a: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魅力</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化・</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特色</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化に向けた取組を実施している。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課題等</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生徒のニーズが多様化しており、専門コースの設置だけでは生徒の</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ニーズに応えきれないことや、地元自治体等との連携による取組が十分に</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系統立てて行われていない等の課題がある。</a:t>
            </a:r>
          </a:p>
          <a:p>
            <a:pPr>
              <a:lnSpc>
                <a:spcPts val="2000"/>
              </a:lnSpc>
            </a:pPr>
            <a:endPar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また、普通科では多くの生徒がいわゆる文系・理系に分かれ、２年次</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以降、特定の教科について十分に学習しない傾向がある</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との指摘があり、</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今後、大学等において学びを深めたり、実社会で様々な課題に接したり</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する際に必要となる力を身に付けるため、探究的な学び等の文理横断的</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な学び・実践的な学びを推進していくことが必要である</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B7A61A1D-A887-4AAA-BB7F-ABB2B7552742}"/>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23</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467910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7CCBC-396A-F79A-FDCD-54DB235F7BA1}"/>
            </a:ext>
          </a:extLst>
        </p:cNvPr>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4A3D9A5C-182A-435A-AE2C-1399273CBC08}"/>
              </a:ext>
            </a:extLst>
          </p:cNvPr>
          <p:cNvGraphicFramePr>
            <a:graphicFrameLocks noGrp="1"/>
          </p:cNvGraphicFramePr>
          <p:nvPr>
            <p:extLst>
              <p:ext uri="{D42A27DB-BD31-4B8C-83A1-F6EECF244321}">
                <p14:modId xmlns:p14="http://schemas.microsoft.com/office/powerpoint/2010/main" val="1624482485"/>
              </p:ext>
            </p:extLst>
          </p:nvPr>
        </p:nvGraphicFramePr>
        <p:xfrm>
          <a:off x="437363" y="1243744"/>
          <a:ext cx="11131072" cy="3608013"/>
        </p:xfrm>
        <a:graphic>
          <a:graphicData uri="http://schemas.openxmlformats.org/drawingml/2006/table">
            <a:tbl>
              <a:tblPr firstRow="1" bandRow="1">
                <a:tableStyleId>{5C22544A-7EE6-4342-B048-85BDC9FD1C3A}</a:tableStyleId>
              </a:tblPr>
              <a:tblGrid>
                <a:gridCol w="1631472">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47123">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1838490">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各校における</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rPr>
                        <a:t>教育内容の充実</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r h="1422400">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新たな普通科の設置</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3893322"/>
                  </a:ext>
                </a:extLst>
              </a:tr>
            </a:tbl>
          </a:graphicData>
        </a:graphic>
      </p:graphicFrame>
      <p:sp>
        <p:nvSpPr>
          <p:cNvPr id="2" name="テキスト ボックス 1">
            <a:extLst>
              <a:ext uri="{FF2B5EF4-FFF2-40B4-BE49-F238E27FC236}">
                <a16:creationId xmlns:a16="http://schemas.microsoft.com/office/drawing/2014/main" id="{91CBF6BA-E1F0-38AB-2DD6-F8A11F4AF301}"/>
              </a:ext>
            </a:extLst>
          </p:cNvPr>
          <p:cNvSpPr txBox="1"/>
          <p:nvPr/>
        </p:nvSpPr>
        <p:spPr>
          <a:xfrm>
            <a:off x="10811"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DAD6E623-A3BE-0778-6E5A-D784670A1923}"/>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ー普通科ー</a:t>
            </a:r>
            <a:endParaRPr lang="en-US" altLang="ja-JP" b="1" dirty="0">
              <a:latin typeface="Meiryo UI" panose="020B0604030504040204" pitchFamily="50" charset="-128"/>
              <a:ea typeface="Meiryo UI" panose="020B0604030504040204" pitchFamily="50" charset="-128"/>
            </a:endParaRPr>
          </a:p>
        </p:txBody>
      </p:sp>
      <p:sp>
        <p:nvSpPr>
          <p:cNvPr id="16" name="スライド番号プレースホルダー 6">
            <a:extLst>
              <a:ext uri="{FF2B5EF4-FFF2-40B4-BE49-F238E27FC236}">
                <a16:creationId xmlns:a16="http://schemas.microsoft.com/office/drawing/2014/main" id="{77AE3730-4B7E-5F90-44C1-2A85EBA537A8}"/>
              </a:ext>
            </a:extLst>
          </p:cNvPr>
          <p:cNvSpPr>
            <a:spLocks noGrp="1"/>
          </p:cNvSpPr>
          <p:nvPr>
            <p:ph type="sldNum" sz="quarter" idx="12"/>
          </p:nvPr>
        </p:nvSpPr>
        <p:spPr>
          <a:xfrm>
            <a:off x="10136267" y="6492875"/>
            <a:ext cx="2057400" cy="365125"/>
          </a:xfrm>
        </p:spPr>
        <p:txBody>
          <a:bodyPr/>
          <a:lstStyle/>
          <a:p>
            <a:fld id="{8EF98A3A-4FC9-421C-9EC4-B2EF6B34D3EB}" type="slidenum">
              <a:rPr kumimoji="1" lang="ja-JP" altLang="en-US" smtClean="0"/>
              <a:t>21</a:t>
            </a:fld>
            <a:endParaRPr kumimoji="1" lang="ja-JP" altLang="en-US" dirty="0"/>
          </a:p>
        </p:txBody>
      </p:sp>
      <p:sp>
        <p:nvSpPr>
          <p:cNvPr id="7" name="右矢印 83">
            <a:extLst>
              <a:ext uri="{FF2B5EF4-FFF2-40B4-BE49-F238E27FC236}">
                <a16:creationId xmlns:a16="http://schemas.microsoft.com/office/drawing/2014/main" id="{B7102CF3-EBE0-6A4F-10D3-1677DFE43592}"/>
              </a:ext>
            </a:extLst>
          </p:cNvPr>
          <p:cNvSpPr/>
          <p:nvPr/>
        </p:nvSpPr>
        <p:spPr>
          <a:xfrm>
            <a:off x="2151773" y="1659743"/>
            <a:ext cx="2129881" cy="566402"/>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教育内容の充実に向けた</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検討・公表</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（学校特色枠含む）</a:t>
            </a:r>
          </a:p>
        </p:txBody>
      </p:sp>
      <p:sp>
        <p:nvSpPr>
          <p:cNvPr id="12" name="矢印: 山形 11">
            <a:extLst>
              <a:ext uri="{FF2B5EF4-FFF2-40B4-BE49-F238E27FC236}">
                <a16:creationId xmlns:a16="http://schemas.microsoft.com/office/drawing/2014/main" id="{2DA8AB62-5229-A33D-CEDF-3788212C05F5}"/>
              </a:ext>
            </a:extLst>
          </p:cNvPr>
          <p:cNvSpPr/>
          <p:nvPr/>
        </p:nvSpPr>
        <p:spPr>
          <a:xfrm>
            <a:off x="4146185" y="1651276"/>
            <a:ext cx="7413083" cy="566402"/>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左記教育内容等の中学生等への周知（学校特色枠を含む）及び教育内容の展開</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7" name="右矢印 83">
            <a:extLst>
              <a:ext uri="{FF2B5EF4-FFF2-40B4-BE49-F238E27FC236}">
                <a16:creationId xmlns:a16="http://schemas.microsoft.com/office/drawing/2014/main" id="{C7D0566E-3196-6EA4-EC72-CE1B172743C8}"/>
              </a:ext>
            </a:extLst>
          </p:cNvPr>
          <p:cNvSpPr/>
          <p:nvPr/>
        </p:nvSpPr>
        <p:spPr>
          <a:xfrm>
            <a:off x="4488369" y="4276222"/>
            <a:ext cx="7080066" cy="494031"/>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上記設置校の取組検証を踏まえ、新たな普通科の更なる設置をめざす（令和</a:t>
            </a:r>
            <a:r>
              <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11</a:t>
            </a: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年度以降順次）</a:t>
            </a:r>
          </a:p>
        </p:txBody>
      </p:sp>
      <p:sp>
        <p:nvSpPr>
          <p:cNvPr id="20" name="矢印: 山形 19">
            <a:extLst>
              <a:ext uri="{FF2B5EF4-FFF2-40B4-BE49-F238E27FC236}">
                <a16:creationId xmlns:a16="http://schemas.microsoft.com/office/drawing/2014/main" id="{871D279F-2789-B1D5-98AC-5380DC0490B4}"/>
              </a:ext>
            </a:extLst>
          </p:cNvPr>
          <p:cNvSpPr/>
          <p:nvPr/>
        </p:nvSpPr>
        <p:spPr>
          <a:xfrm>
            <a:off x="8735119" y="2303668"/>
            <a:ext cx="2824149" cy="361640"/>
          </a:xfrm>
          <a:prstGeom prst="chevron">
            <a:avLst>
              <a:gd name="adj" fmla="val 71242"/>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学校特色枠導入</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60DCCA71-B867-AF52-CFC4-621BB456B76C}"/>
              </a:ext>
            </a:extLst>
          </p:cNvPr>
          <p:cNvSpPr txBox="1"/>
          <p:nvPr/>
        </p:nvSpPr>
        <p:spPr>
          <a:xfrm>
            <a:off x="437363" y="824471"/>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9" name="ひし形 18">
            <a:extLst>
              <a:ext uri="{FF2B5EF4-FFF2-40B4-BE49-F238E27FC236}">
                <a16:creationId xmlns:a16="http://schemas.microsoft.com/office/drawing/2014/main" id="{A77451D0-027C-4513-92A0-81BB61FBA6D9}"/>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３</a:t>
            </a:r>
            <a:endParaRPr kumimoji="1" lang="en-US" altLang="ja-JP" dirty="0">
              <a:latin typeface="Meiryo UI" panose="020B0604030504040204" pitchFamily="50" charset="-128"/>
              <a:ea typeface="Meiryo UI" panose="020B0604030504040204" pitchFamily="50" charset="-128"/>
            </a:endParaRPr>
          </a:p>
        </p:txBody>
      </p:sp>
      <p:sp>
        <p:nvSpPr>
          <p:cNvPr id="21" name="右矢印 83">
            <a:extLst>
              <a:ext uri="{FF2B5EF4-FFF2-40B4-BE49-F238E27FC236}">
                <a16:creationId xmlns:a16="http://schemas.microsoft.com/office/drawing/2014/main" id="{2019212B-DFB0-4AC8-A61C-49BC17BAA885}"/>
              </a:ext>
            </a:extLst>
          </p:cNvPr>
          <p:cNvSpPr/>
          <p:nvPr/>
        </p:nvSpPr>
        <p:spPr>
          <a:xfrm>
            <a:off x="4488369" y="3467257"/>
            <a:ext cx="2334089" cy="727461"/>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・春日丘高校に文理探究科</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　（学際領域）を設置</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・狭山高校に文理探究科</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   （社会共創）を設置</a:t>
            </a:r>
          </a:p>
        </p:txBody>
      </p:sp>
      <p:sp>
        <p:nvSpPr>
          <p:cNvPr id="14" name="右矢印 83">
            <a:extLst>
              <a:ext uri="{FF2B5EF4-FFF2-40B4-BE49-F238E27FC236}">
                <a16:creationId xmlns:a16="http://schemas.microsoft.com/office/drawing/2014/main" id="{115F8E56-29F9-4EB2-81F7-9742DFCD5F3A}"/>
              </a:ext>
            </a:extLst>
          </p:cNvPr>
          <p:cNvSpPr/>
          <p:nvPr/>
        </p:nvSpPr>
        <p:spPr>
          <a:xfrm>
            <a:off x="2151772" y="2903052"/>
            <a:ext cx="4510618" cy="406232"/>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教育センター附属高校の</a:t>
            </a: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機能強化に向けた検討</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8" name="矢印: 山形 17">
            <a:extLst>
              <a:ext uri="{FF2B5EF4-FFF2-40B4-BE49-F238E27FC236}">
                <a16:creationId xmlns:a16="http://schemas.microsoft.com/office/drawing/2014/main" id="{CFED0A79-59E3-468B-95E7-A5734F118043}"/>
              </a:ext>
            </a:extLst>
          </p:cNvPr>
          <p:cNvSpPr/>
          <p:nvPr/>
        </p:nvSpPr>
        <p:spPr>
          <a:xfrm>
            <a:off x="6555858" y="2898230"/>
            <a:ext cx="5003410" cy="406232"/>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左記の内容を研究・実践し、他校等へ取組成果を発信</a:t>
            </a:r>
          </a:p>
        </p:txBody>
      </p:sp>
      <p:sp>
        <p:nvSpPr>
          <p:cNvPr id="23" name="テキスト ボックス 22">
            <a:extLst>
              <a:ext uri="{FF2B5EF4-FFF2-40B4-BE49-F238E27FC236}">
                <a16:creationId xmlns:a16="http://schemas.microsoft.com/office/drawing/2014/main" id="{CCFBF8D3-1739-4D49-AB46-3AB0465D0314}"/>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24</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649597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0E24ED-7D38-F187-6995-B6D3C87FF886}"/>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32AF192-DD1C-1077-7154-A48FC14991DB}"/>
              </a:ext>
            </a:extLst>
          </p:cNvPr>
          <p:cNvSpPr txBox="1"/>
          <p:nvPr/>
        </p:nvSpPr>
        <p:spPr>
          <a:xfrm>
            <a:off x="10811"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378B2C45-88BC-67D1-FABB-265533307284}"/>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ー普通科ー</a:t>
            </a:r>
            <a:endParaRPr lang="en-US" altLang="ja-JP" b="1" dirty="0">
              <a:latin typeface="Meiryo UI" panose="020B0604030504040204" pitchFamily="50" charset="-128"/>
              <a:ea typeface="Meiryo UI" panose="020B0604030504040204" pitchFamily="50" charset="-128"/>
            </a:endParaRPr>
          </a:p>
        </p:txBody>
      </p:sp>
      <p:sp>
        <p:nvSpPr>
          <p:cNvPr id="16" name="スライド番号プレースホルダー 6">
            <a:extLst>
              <a:ext uri="{FF2B5EF4-FFF2-40B4-BE49-F238E27FC236}">
                <a16:creationId xmlns:a16="http://schemas.microsoft.com/office/drawing/2014/main" id="{09132BA0-3055-59BD-1EC8-1D7DECEC7E20}"/>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22</a:t>
            </a:fld>
            <a:endParaRPr kumimoji="1" lang="ja-JP" altLang="en-US" dirty="0"/>
          </a:p>
        </p:txBody>
      </p:sp>
      <p:sp>
        <p:nvSpPr>
          <p:cNvPr id="6" name="テキスト ボックス 5">
            <a:extLst>
              <a:ext uri="{FF2B5EF4-FFF2-40B4-BE49-F238E27FC236}">
                <a16:creationId xmlns:a16="http://schemas.microsoft.com/office/drawing/2014/main" id="{F02F8680-301C-72DC-1550-497EAB3CB24D}"/>
              </a:ext>
            </a:extLst>
          </p:cNvPr>
          <p:cNvSpPr txBox="1"/>
          <p:nvPr/>
        </p:nvSpPr>
        <p:spPr>
          <a:xfrm>
            <a:off x="376354" y="881580"/>
            <a:ext cx="11435432" cy="4649093"/>
          </a:xfrm>
          <a:prstGeom prst="rect">
            <a:avLst/>
          </a:prstGeom>
          <a:noFill/>
          <a:ln>
            <a:solidFill>
              <a:schemeClr val="accent1"/>
            </a:solidFill>
          </a:ln>
        </p:spPr>
        <p:txBody>
          <a:bodyPr wrap="square" numCol="1" spcCol="360000" rtlCol="0">
            <a:spAutoFit/>
          </a:bodyPr>
          <a:lstStyle/>
          <a:p>
            <a:pPr>
              <a:lnSpc>
                <a:spcPts val="1700"/>
              </a:lnSpc>
            </a:pP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普通科改革（新たな普通科）</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17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■令和３年３月</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31</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日に公布された学校教育法施行規則等の一部を改正する省令等により、高校等の特色化・魅力化に向けて、「普通教育を主とする学科」の中に</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新しいタイプの「普通科」として「学際領域に関する学科」や「地域社会に関する学科」等が設置可能となった。</a:t>
            </a:r>
          </a:p>
          <a:p>
            <a:pPr>
              <a:lnSpc>
                <a:spcPts val="1700"/>
              </a:lnSpc>
            </a:pP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なお、これらの学科における特色・魅力ある教育を行うに当たっては、従来の文系・理系の類型分けを普遍的なものとして位置付けるのではなく、文系・理系に捉われて、</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一人ひとりの生徒にとって将来のキャリア形成に必要となる科目の学習の機会が確保されない状況を改め、総合的な探究の時間を軸として教科等横断的な学びに取り組む</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等</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、生徒が多様な分野の学びに接することができるようにすることが重要であるとされている。</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p>
          <a:p>
            <a:pPr>
              <a:lnSpc>
                <a:spcPts val="17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出典：第</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47</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回大阪府学校教育審議会　文部科学省による講演資料より抜粋</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1700"/>
              </a:lnSpc>
            </a:pP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■学際領域学科：現代的な諸課題のうち、</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SDGs</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の実現や</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Society5.0</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の到来に伴う諸課題に対応するために、学際的・複合的な学問分野や新たな学問領域に</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即した最先端の特色・魅力ある学びに重点的に取り組む学科</a:t>
            </a:r>
          </a:p>
          <a:p>
            <a:pPr>
              <a:lnSpc>
                <a:spcPts val="17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■地域社会学科：現代的な諸課題のうち、高等学校が立地する地元自治体を中心とする地域社会が抱える諸課題に対応し、地域や社会の将来を担う人材の育成</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を図るために、現在及び将来の地域社会が有する課題や魅力に着目した実践的な特色・魅力ある学びに重点的に取り組む学科</a:t>
            </a:r>
          </a:p>
          <a:p>
            <a:pPr>
              <a:lnSpc>
                <a:spcPts val="17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■その他普通科 ：その他普通教育として求められる教育内容であって当該高等学校のスクール・ミッションに基づく特色・魅力ある学びに重点的に取り組む学科</a:t>
            </a:r>
          </a:p>
        </p:txBody>
      </p:sp>
      <p:sp>
        <p:nvSpPr>
          <p:cNvPr id="9" name="ひし形 8">
            <a:extLst>
              <a:ext uri="{FF2B5EF4-FFF2-40B4-BE49-F238E27FC236}">
                <a16:creationId xmlns:a16="http://schemas.microsoft.com/office/drawing/2014/main" id="{DC01DBF1-30AA-402D-858F-022D78C3E1F6}"/>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３</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890631F-5488-4BF4-8963-6F4D3DABCBBB}"/>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25</a:t>
            </a:r>
            <a:endParaRPr kumimoji="1" lang="ja-JP" altLang="en-US" sz="1200" dirty="0">
              <a:latin typeface="ＭＳ 明朝" panose="02020609040205080304" pitchFamily="17" charset="-128"/>
              <a:ea typeface="ＭＳ 明朝" panose="02020609040205080304" pitchFamily="17" charset="-128"/>
            </a:endParaRPr>
          </a:p>
        </p:txBody>
      </p:sp>
      <p:pic>
        <p:nvPicPr>
          <p:cNvPr id="3" name="図 2">
            <a:extLst>
              <a:ext uri="{FF2B5EF4-FFF2-40B4-BE49-F238E27FC236}">
                <a16:creationId xmlns:a16="http://schemas.microsoft.com/office/drawing/2014/main" id="{76BB478B-0B69-4F5F-9C94-1A30E20CF2CC}"/>
              </a:ext>
            </a:extLst>
          </p:cNvPr>
          <p:cNvPicPr>
            <a:picLocks noChangeAspect="1"/>
          </p:cNvPicPr>
          <p:nvPr/>
        </p:nvPicPr>
        <p:blipFill>
          <a:blip r:embed="rId2"/>
          <a:stretch>
            <a:fillRect/>
          </a:stretch>
        </p:blipFill>
        <p:spPr>
          <a:xfrm>
            <a:off x="1036556" y="2581286"/>
            <a:ext cx="10439400" cy="1249680"/>
          </a:xfrm>
          <a:prstGeom prst="rect">
            <a:avLst/>
          </a:prstGeom>
        </p:spPr>
      </p:pic>
    </p:spTree>
    <p:extLst>
      <p:ext uri="{BB962C8B-B14F-4D97-AF65-F5344CB8AC3E}">
        <p14:creationId xmlns:p14="http://schemas.microsoft.com/office/powerpoint/2010/main" val="3713922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03B96A6-EBD3-BCB7-7382-C4FF8F392A21}"/>
              </a:ext>
            </a:extLst>
          </p:cNvPr>
          <p:cNvSpPr txBox="1"/>
          <p:nvPr/>
        </p:nvSpPr>
        <p:spPr>
          <a:xfrm>
            <a:off x="5690613" y="1238981"/>
            <a:ext cx="6349480" cy="4201150"/>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E83494FB-3356-C8C3-8175-B082349C232B}"/>
              </a:ext>
            </a:extLst>
          </p:cNvPr>
          <p:cNvSpPr txBox="1"/>
          <p:nvPr/>
        </p:nvSpPr>
        <p:spPr>
          <a:xfrm>
            <a:off x="5690612" y="1275145"/>
            <a:ext cx="6264322" cy="3189784"/>
          </a:xfrm>
          <a:prstGeom prst="rect">
            <a:avLst/>
          </a:prstGeom>
          <a:noFill/>
        </p:spPr>
        <p:txBody>
          <a:bodyPr wrap="square" rtlCol="0">
            <a:spAutoFit/>
          </a:bodyPr>
          <a:lstStyle/>
          <a:p>
            <a:pPr marL="0" algn="l" rtl="0" eaLnBrk="1" fontAlgn="ctr" latinLnBrk="0" hangingPunct="1">
              <a:lnSpc>
                <a:spcPts val="2000"/>
              </a:lnSpc>
              <a:buNone/>
            </a:pPr>
            <a:r>
              <a:rPr kumimoji="1" lang="ja-JP" altLang="ja-JP"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rPr>
              <a:t>各校における教育内容の充実</a:t>
            </a:r>
            <a:endParaRPr lang="ja-JP" altLang="ja-JP" sz="1300" b="1" i="0" u="none" strike="noStrike"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時代の変化や生徒のニーズに応じて、生徒の興味・関心及び進路希望等に資する系列を</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整備する等、各校において、教育内容の充実と教育環境の整備により、更なる</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魅力</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化・</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特色</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化に向けた検討を進める。</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endParaRPr kumimoji="1" lang="en-US"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endParaRPr>
          </a:p>
          <a:p>
            <a:pPr>
              <a:lnSpc>
                <a:spcPts val="20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特に東住吉総合高校は、クリエイティブスクール</a:t>
            </a:r>
            <a:r>
              <a:rPr kumimoji="1"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※12</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として学ぶ時間帯の柔軟化及び編転</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入学の受入れを行ってきたが、生徒ニーズが限定的である現状を踏まえ、実態に即し、</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クリエイティブ機能</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を</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令和９年度</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に</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発展的解消をするとともに</a:t>
            </a:r>
            <a:r>
              <a:rPr kumimoji="1"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※13</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、系列の充実を図る。</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 ※12</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クリエイティブスクールとは、学ぶ時間帯が選べ、多様な選択科目がある学校をさす。</a:t>
            </a:r>
            <a:endPar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 ※13</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学ぶ時間帯を柔軟に設定した府立高校として、中央高校にその機能を集約する</a:t>
            </a:r>
            <a:endPar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（詳細は、第３章　学校改革　２　昼間定時制の課程）。</a:t>
            </a:r>
            <a:endParaRPr kumimoji="1" lang="ja-JP" altLang="en-US" sz="11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3FC2A59-1140-3BE7-AE08-5932AFEB0A69}"/>
              </a:ext>
            </a:extLst>
          </p:cNvPr>
          <p:cNvSpPr txBox="1"/>
          <p:nvPr/>
        </p:nvSpPr>
        <p:spPr>
          <a:xfrm>
            <a:off x="161476" y="1212286"/>
            <a:ext cx="5184000" cy="4201150"/>
          </a:xfrm>
          <a:prstGeom prst="rect">
            <a:avLst/>
          </a:prstGeom>
          <a:noFill/>
          <a:ln>
            <a:solidFill>
              <a:schemeClr val="tx2"/>
            </a:solidFill>
            <a:prstDash val="solid"/>
          </a:ln>
        </p:spPr>
        <p:txBody>
          <a:bodyPr wrap="square" tIns="0" bIns="0" numCol="1" spcCol="360000" rtlCol="0">
            <a:spAutoFit/>
          </a:bodyPr>
          <a:lstStyle/>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8505310"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ー総合学科ー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690612" y="827366"/>
            <a:ext cx="1232760"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10271464" y="135109"/>
            <a:ext cx="1768628" cy="288925"/>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18</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校</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※11</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237066" y="801013"/>
            <a:ext cx="1232760" cy="29513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現状と課題</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087112" y="3233284"/>
            <a:ext cx="863082" cy="129580"/>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197627" y="1275145"/>
            <a:ext cx="5127103" cy="4164986"/>
          </a:xfrm>
          <a:prstGeom prst="rect">
            <a:avLst/>
          </a:prstGeom>
          <a:noFill/>
        </p:spPr>
        <p:txBody>
          <a:bodyPr wrap="square" rtlCol="0">
            <a:spAutoFit/>
          </a:bodyPr>
          <a:lstStyle/>
          <a:p>
            <a:pPr>
              <a:lnSpc>
                <a:spcPts val="2000"/>
              </a:lnSpc>
            </a:pP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現状</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総合学科は、普通科等及び職業教育を主とする専門学科に並ぶ選択</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肢として、共通教科から専門教科まで幅広く科目を開設。</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生徒が自己の興味・関心や進路希望に基づいて主体的に科目を選択し、</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系統立てて学ぶことにより、生徒の能力や個性を伸ばしながら進路実現を</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可能とする能力を育むことをめざした学科である。</a:t>
            </a:r>
          </a:p>
          <a:p>
            <a:pPr>
              <a:lnSpc>
                <a:spcPts val="2000"/>
              </a:lnSpc>
            </a:pPr>
            <a:endPar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課題等</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総合学科ならではの魅力や特色が中学生や保護者、中学校教員に</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十分に伝わらず、総合学科の</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多様な学び</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や取組が分かりにくいという声が</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ある。</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近年の技術革新に伴い、子どもたちに求められる資質・能力</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が変化する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中、総合学科においては、様々な分野に関する知識や技能、異分野と</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協働する姿勢といった、これからの時代に必要とされる資質・能力の育成が</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求められている。</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C0F8ACE3-7F07-45FF-93C8-70D9BF0B5176}"/>
              </a:ext>
            </a:extLst>
          </p:cNvPr>
          <p:cNvSpPr txBox="1"/>
          <p:nvPr/>
        </p:nvSpPr>
        <p:spPr>
          <a:xfrm>
            <a:off x="405806" y="5450656"/>
            <a:ext cx="11115166" cy="430887"/>
          </a:xfrm>
          <a:prstGeom prst="rect">
            <a:avLst/>
          </a:prstGeom>
          <a:noFill/>
          <a:ln w="12700">
            <a:noFill/>
            <a:prstDash val="solid"/>
          </a:ln>
        </p:spPr>
        <p:txBody>
          <a:bodyPr wrap="square" numCol="1" spcCol="360000" rtlCol="0">
            <a:spAutoFit/>
          </a:bodyPr>
          <a:lstStyle/>
          <a:p>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※11</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豊中高校能勢分校、柴島高校、咲くやこの花高校、大正白稜高校（令和８年度募集停止）、今宮高校、千里青雲高校、福井高校、枚方なぎさ高校、芦間高校、門真なみはや高校、</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枚岡樟風高校、八尾北高校、松原高校、堺東高校、成美高校、伯太高校、貝塚高校、東住吉総合高校</a:t>
            </a:r>
            <a:endParaRPr lang="en-US" altLang="ja-JP" sz="1100" baseline="50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 name="スライド番号プレースホルダー 6">
            <a:extLst>
              <a:ext uri="{FF2B5EF4-FFF2-40B4-BE49-F238E27FC236}">
                <a16:creationId xmlns:a16="http://schemas.microsoft.com/office/drawing/2014/main" id="{3E29679D-BBCC-E957-A892-8A21B5582EDF}"/>
              </a:ext>
            </a:extLst>
          </p:cNvPr>
          <p:cNvSpPr>
            <a:spLocks noGrp="1"/>
          </p:cNvSpPr>
          <p:nvPr>
            <p:ph type="sldNum" sz="quarter" idx="12"/>
          </p:nvPr>
        </p:nvSpPr>
        <p:spPr>
          <a:xfrm>
            <a:off x="10134600" y="6493001"/>
            <a:ext cx="2057400" cy="365125"/>
          </a:xfrm>
        </p:spPr>
        <p:txBody>
          <a:bodyPr/>
          <a:lstStyle/>
          <a:p>
            <a:fld id="{8EF98A3A-4FC9-421C-9EC4-B2EF6B34D3EB}" type="slidenum">
              <a:rPr kumimoji="1" lang="ja-JP" altLang="en-US" smtClean="0"/>
              <a:t>23</a:t>
            </a:fld>
            <a:endParaRPr kumimoji="1" lang="ja-JP" altLang="en-US" dirty="0"/>
          </a:p>
        </p:txBody>
      </p:sp>
      <p:sp>
        <p:nvSpPr>
          <p:cNvPr id="21" name="テキスト ボックス 20">
            <a:extLst>
              <a:ext uri="{FF2B5EF4-FFF2-40B4-BE49-F238E27FC236}">
                <a16:creationId xmlns:a16="http://schemas.microsoft.com/office/drawing/2014/main" id="{2AC18A7D-E919-49B1-B363-F1D6E5967539}"/>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26</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77599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193418-5406-A5D3-2F0A-30D49A4F131C}"/>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4C4BE71-DCC7-C5F1-92F0-A484D0358D4C}"/>
              </a:ext>
            </a:extLst>
          </p:cNvPr>
          <p:cNvSpPr txBox="1"/>
          <p:nvPr/>
        </p:nvSpPr>
        <p:spPr>
          <a:xfrm>
            <a:off x="10811"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4BDF5937-956D-1246-F361-C799A6857C2A}"/>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ー総合学科ー</a:t>
            </a:r>
            <a:endParaRPr lang="en-US" altLang="ja-JP" b="1" dirty="0">
              <a:latin typeface="Meiryo UI" panose="020B0604030504040204" pitchFamily="50" charset="-128"/>
              <a:ea typeface="Meiryo UI" panose="020B0604030504040204" pitchFamily="50" charset="-128"/>
            </a:endParaRPr>
          </a:p>
        </p:txBody>
      </p:sp>
      <p:sp>
        <p:nvSpPr>
          <p:cNvPr id="16" name="スライド番号プレースホルダー 6">
            <a:extLst>
              <a:ext uri="{FF2B5EF4-FFF2-40B4-BE49-F238E27FC236}">
                <a16:creationId xmlns:a16="http://schemas.microsoft.com/office/drawing/2014/main" id="{BFCA5F3B-53FF-B8D7-47D0-C7F759124AB8}"/>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24</a:t>
            </a:fld>
            <a:endParaRPr kumimoji="1" lang="ja-JP" altLang="en-US" dirty="0"/>
          </a:p>
        </p:txBody>
      </p:sp>
      <p:sp>
        <p:nvSpPr>
          <p:cNvPr id="4" name="テキスト ボックス 3">
            <a:extLst>
              <a:ext uri="{FF2B5EF4-FFF2-40B4-BE49-F238E27FC236}">
                <a16:creationId xmlns:a16="http://schemas.microsoft.com/office/drawing/2014/main" id="{D37812CE-9FF7-0D13-1DE8-DCEB50B7F1C0}"/>
              </a:ext>
            </a:extLst>
          </p:cNvPr>
          <p:cNvSpPr txBox="1"/>
          <p:nvPr/>
        </p:nvSpPr>
        <p:spPr>
          <a:xfrm>
            <a:off x="408857" y="802306"/>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9" name="ひし形 18">
            <a:extLst>
              <a:ext uri="{FF2B5EF4-FFF2-40B4-BE49-F238E27FC236}">
                <a16:creationId xmlns:a16="http://schemas.microsoft.com/office/drawing/2014/main" id="{8E563186-1D60-431E-BB5F-52E551318C4B}"/>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graphicFrame>
        <p:nvGraphicFramePr>
          <p:cNvPr id="22" name="表 21">
            <a:extLst>
              <a:ext uri="{FF2B5EF4-FFF2-40B4-BE49-F238E27FC236}">
                <a16:creationId xmlns:a16="http://schemas.microsoft.com/office/drawing/2014/main" id="{3506D758-98AB-4536-BDD1-FF4AB0E44883}"/>
              </a:ext>
            </a:extLst>
          </p:cNvPr>
          <p:cNvGraphicFramePr>
            <a:graphicFrameLocks noGrp="1"/>
          </p:cNvGraphicFramePr>
          <p:nvPr>
            <p:extLst>
              <p:ext uri="{D42A27DB-BD31-4B8C-83A1-F6EECF244321}">
                <p14:modId xmlns:p14="http://schemas.microsoft.com/office/powerpoint/2010/main" val="4265305900"/>
              </p:ext>
            </p:extLst>
          </p:nvPr>
        </p:nvGraphicFramePr>
        <p:xfrm>
          <a:off x="483669" y="1230371"/>
          <a:ext cx="11131072" cy="2841642"/>
        </p:xfrm>
        <a:graphic>
          <a:graphicData uri="http://schemas.openxmlformats.org/drawingml/2006/table">
            <a:tbl>
              <a:tblPr firstRow="1" bandRow="1">
                <a:tableStyleId>{5C22544A-7EE6-4342-B048-85BDC9FD1C3A}</a:tableStyleId>
              </a:tblPr>
              <a:tblGrid>
                <a:gridCol w="1631472">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80134">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1032204">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各校における</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rPr>
                        <a:t>教育内容の充実</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r h="1429304">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東住吉総合高校の</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rPr>
                        <a:t>クリエイティブ機能の</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rPr>
                        <a:t>見直し</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3893322"/>
                  </a:ext>
                </a:extLst>
              </a:tr>
            </a:tbl>
          </a:graphicData>
        </a:graphic>
      </p:graphicFrame>
      <p:sp>
        <p:nvSpPr>
          <p:cNvPr id="23" name="右矢印 83">
            <a:extLst>
              <a:ext uri="{FF2B5EF4-FFF2-40B4-BE49-F238E27FC236}">
                <a16:creationId xmlns:a16="http://schemas.microsoft.com/office/drawing/2014/main" id="{76E9D918-69A1-4DA3-8097-E62CE9D0CA4E}"/>
              </a:ext>
            </a:extLst>
          </p:cNvPr>
          <p:cNvSpPr/>
          <p:nvPr/>
        </p:nvSpPr>
        <p:spPr>
          <a:xfrm>
            <a:off x="2198079" y="1646371"/>
            <a:ext cx="2129881" cy="566402"/>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教育内容の充実に向けた</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検討・公表</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（学校特色枠含む）</a:t>
            </a:r>
          </a:p>
        </p:txBody>
      </p:sp>
      <p:sp>
        <p:nvSpPr>
          <p:cNvPr id="24" name="矢印: 山形 23">
            <a:extLst>
              <a:ext uri="{FF2B5EF4-FFF2-40B4-BE49-F238E27FC236}">
                <a16:creationId xmlns:a16="http://schemas.microsoft.com/office/drawing/2014/main" id="{76869DFE-FE46-4A9B-BB6A-C4DA74178E15}"/>
              </a:ext>
            </a:extLst>
          </p:cNvPr>
          <p:cNvSpPr/>
          <p:nvPr/>
        </p:nvSpPr>
        <p:spPr>
          <a:xfrm>
            <a:off x="4192491" y="1637904"/>
            <a:ext cx="7413083" cy="566402"/>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左記教育内容等の中学生等への周知（学校特色枠を含む）及び教育内容の展開等</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5" name="矢印: 山形 24">
            <a:extLst>
              <a:ext uri="{FF2B5EF4-FFF2-40B4-BE49-F238E27FC236}">
                <a16:creationId xmlns:a16="http://schemas.microsoft.com/office/drawing/2014/main" id="{24E6D06C-39E7-43B1-9818-A3B621521920}"/>
              </a:ext>
            </a:extLst>
          </p:cNvPr>
          <p:cNvSpPr/>
          <p:nvPr/>
        </p:nvSpPr>
        <p:spPr>
          <a:xfrm>
            <a:off x="8790592" y="2777843"/>
            <a:ext cx="2824149" cy="1260000"/>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令和</a:t>
            </a:r>
            <a:r>
              <a:rPr lang="en-US" altLang="ja-JP" sz="1100" dirty="0">
                <a:solidFill>
                  <a:schemeClr val="tx1"/>
                </a:solidFill>
                <a:latin typeface="Meiryo UI" panose="020B0604030504040204" pitchFamily="50" charset="-128"/>
                <a:ea typeface="Meiryo UI" panose="020B0604030504040204" pitchFamily="50" charset="-128"/>
              </a:rPr>
              <a:t>10</a:t>
            </a:r>
            <a:r>
              <a:rPr lang="ja-JP" altLang="en-US" sz="1100" dirty="0">
                <a:solidFill>
                  <a:schemeClr val="tx1"/>
                </a:solidFill>
                <a:latin typeface="Meiryo UI" panose="020B0604030504040204" pitchFamily="50" charset="-128"/>
                <a:ea typeface="Meiryo UI" panose="020B0604030504040204" pitchFamily="50" charset="-128"/>
              </a:rPr>
              <a:t>年度選抜より</a:t>
            </a:r>
            <a:endParaRPr lang="en-US" altLang="ja-JP" sz="1100" dirty="0">
              <a:solidFill>
                <a:schemeClr val="tx1"/>
              </a:solidFill>
              <a:latin typeface="Meiryo UI" panose="020B0604030504040204" pitchFamily="50" charset="-128"/>
              <a:ea typeface="Meiryo UI" panose="020B0604030504040204" pitchFamily="50" charset="-128"/>
            </a:endParaRPr>
          </a:p>
          <a:p>
            <a:pPr algn="ctr"/>
            <a:r>
              <a:rPr lang="ja-JP" altLang="en-US" sz="1100" dirty="0">
                <a:solidFill>
                  <a:schemeClr val="tx1"/>
                </a:solidFill>
                <a:latin typeface="Meiryo UI" panose="020B0604030504040204" pitchFamily="50" charset="-128"/>
                <a:ea typeface="Meiryo UI" panose="020B0604030504040204" pitchFamily="50" charset="-128"/>
              </a:rPr>
              <a:t>総合学科高校として</a:t>
            </a:r>
            <a:endParaRPr lang="en-US" altLang="ja-JP" sz="1100" dirty="0">
              <a:solidFill>
                <a:schemeClr val="tx1"/>
              </a:solidFill>
              <a:latin typeface="Meiryo UI" panose="020B0604030504040204" pitchFamily="50" charset="-128"/>
              <a:ea typeface="Meiryo UI" panose="020B0604030504040204" pitchFamily="50" charset="-128"/>
            </a:endParaRPr>
          </a:p>
          <a:p>
            <a:pPr algn="ctr"/>
            <a:r>
              <a:rPr lang="ja-JP" altLang="en-US" sz="1100" dirty="0">
                <a:solidFill>
                  <a:schemeClr val="tx1"/>
                </a:solidFill>
                <a:latin typeface="Meiryo UI" panose="020B0604030504040204" pitchFamily="50" charset="-128"/>
                <a:ea typeface="Meiryo UI" panose="020B0604030504040204" pitchFamily="50" charset="-128"/>
              </a:rPr>
              <a:t>募集・</a:t>
            </a:r>
            <a:endParaRPr lang="en-US" altLang="ja-JP" sz="1100" dirty="0">
              <a:solidFill>
                <a:schemeClr val="tx1"/>
              </a:solidFill>
              <a:latin typeface="Meiryo UI" panose="020B0604030504040204" pitchFamily="50" charset="-128"/>
              <a:ea typeface="Meiryo UI" panose="020B0604030504040204" pitchFamily="50" charset="-128"/>
            </a:endParaRPr>
          </a:p>
          <a:p>
            <a:pPr algn="ctr"/>
            <a:r>
              <a:rPr lang="ja-JP" altLang="en-US" sz="1100">
                <a:solidFill>
                  <a:schemeClr val="tx1"/>
                </a:solidFill>
                <a:latin typeface="Meiryo UI" panose="020B0604030504040204" pitchFamily="50" charset="-128"/>
                <a:ea typeface="Meiryo UI" panose="020B0604030504040204" pitchFamily="50" charset="-128"/>
              </a:rPr>
              <a:t>教育</a:t>
            </a:r>
            <a:r>
              <a:rPr lang="ja-JP" altLang="en-US" sz="1100" dirty="0">
                <a:solidFill>
                  <a:schemeClr val="tx1"/>
                </a:solidFill>
                <a:latin typeface="Meiryo UI" panose="020B0604030504040204" pitchFamily="50" charset="-128"/>
                <a:ea typeface="Meiryo UI" panose="020B0604030504040204" pitchFamily="50" charset="-128"/>
              </a:rPr>
              <a:t>内容の充実</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26" name="右矢印 83">
            <a:extLst>
              <a:ext uri="{FF2B5EF4-FFF2-40B4-BE49-F238E27FC236}">
                <a16:creationId xmlns:a16="http://schemas.microsoft.com/office/drawing/2014/main" id="{9C830C7A-E1F1-4D33-AAC8-D261CA66CB5A}"/>
              </a:ext>
            </a:extLst>
          </p:cNvPr>
          <p:cNvSpPr/>
          <p:nvPr/>
        </p:nvSpPr>
        <p:spPr>
          <a:xfrm>
            <a:off x="2198078" y="2742093"/>
            <a:ext cx="2260800" cy="1260000"/>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令和</a:t>
            </a:r>
            <a:r>
              <a:rPr lang="ja-JP" altLang="en-US" sz="1100" dirty="0">
                <a:solidFill>
                  <a:schemeClr val="tx1"/>
                </a:solidFill>
                <a:latin typeface="Meiryo UI" panose="020B0604030504040204" pitchFamily="50" charset="-128"/>
                <a:ea typeface="Meiryo UI" panose="020B0604030504040204" pitchFamily="50" charset="-128"/>
              </a:rPr>
              <a:t>９</a:t>
            </a: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年度からクリエイティブスクールとしての機能を解消し、編転入学の受入枠廃止を決定・公表</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（令和</a:t>
            </a:r>
            <a:r>
              <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8</a:t>
            </a: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年度選抜をもって終了）</a:t>
            </a:r>
          </a:p>
        </p:txBody>
      </p:sp>
      <p:sp>
        <p:nvSpPr>
          <p:cNvPr id="27" name="矢印: 山形 26">
            <a:extLst>
              <a:ext uri="{FF2B5EF4-FFF2-40B4-BE49-F238E27FC236}">
                <a16:creationId xmlns:a16="http://schemas.microsoft.com/office/drawing/2014/main" id="{6CE0F15A-5CB6-4953-B41E-01DEFC5FF66B}"/>
              </a:ext>
            </a:extLst>
          </p:cNvPr>
          <p:cNvSpPr/>
          <p:nvPr/>
        </p:nvSpPr>
        <p:spPr>
          <a:xfrm>
            <a:off x="4049812" y="2736793"/>
            <a:ext cx="3199400" cy="1260000"/>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左記内容の周知・</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教育内容の充実に向けた検討・周知</a:t>
            </a:r>
          </a:p>
        </p:txBody>
      </p:sp>
      <p:sp>
        <p:nvSpPr>
          <p:cNvPr id="28" name="矢印: 山形 27">
            <a:extLst>
              <a:ext uri="{FF2B5EF4-FFF2-40B4-BE49-F238E27FC236}">
                <a16:creationId xmlns:a16="http://schemas.microsoft.com/office/drawing/2014/main" id="{054CBFA4-CEF0-498C-8FEB-A1D793144DB7}"/>
              </a:ext>
            </a:extLst>
          </p:cNvPr>
          <p:cNvSpPr/>
          <p:nvPr/>
        </p:nvSpPr>
        <p:spPr>
          <a:xfrm>
            <a:off x="8781425" y="2250199"/>
            <a:ext cx="2824149" cy="361640"/>
          </a:xfrm>
          <a:prstGeom prst="chevron">
            <a:avLst>
              <a:gd name="adj" fmla="val 68787"/>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学校特色枠導入</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29" name="矢印: 山形 28">
            <a:extLst>
              <a:ext uri="{FF2B5EF4-FFF2-40B4-BE49-F238E27FC236}">
                <a16:creationId xmlns:a16="http://schemas.microsoft.com/office/drawing/2014/main" id="{A6BAE310-0FE8-45EF-B2C3-535035916F73}"/>
              </a:ext>
            </a:extLst>
          </p:cNvPr>
          <p:cNvSpPr/>
          <p:nvPr/>
        </p:nvSpPr>
        <p:spPr>
          <a:xfrm>
            <a:off x="6861758" y="2768878"/>
            <a:ext cx="2395364" cy="1260000"/>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クリエイティブスクールとしての</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機能解消・</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lang="ja-JP" altLang="en-US" sz="1100" dirty="0">
                <a:solidFill>
                  <a:schemeClr val="tx1"/>
                </a:solidFill>
                <a:latin typeface="Meiryo UI" panose="020B0604030504040204" pitchFamily="50" charset="-128"/>
                <a:ea typeface="Meiryo UI" panose="020B0604030504040204" pitchFamily="50" charset="-128"/>
              </a:rPr>
              <a:t>教育内容の中学生等への周知</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1DAD6028-FFD3-4E8B-A68E-EE5DFC5D1CC0}"/>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27</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396669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03B96A6-EBD3-BCB7-7382-C4FF8F392A21}"/>
              </a:ext>
            </a:extLst>
          </p:cNvPr>
          <p:cNvSpPr txBox="1"/>
          <p:nvPr/>
        </p:nvSpPr>
        <p:spPr>
          <a:xfrm>
            <a:off x="5712643" y="1077196"/>
            <a:ext cx="6283221" cy="3801041"/>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E83494FB-3356-C8C3-8175-B082349C232B}"/>
              </a:ext>
            </a:extLst>
          </p:cNvPr>
          <p:cNvSpPr txBox="1"/>
          <p:nvPr/>
        </p:nvSpPr>
        <p:spPr>
          <a:xfrm>
            <a:off x="5793878" y="1118880"/>
            <a:ext cx="6246214" cy="3426579"/>
          </a:xfrm>
          <a:prstGeom prst="rect">
            <a:avLst/>
          </a:prstGeom>
          <a:noFill/>
        </p:spPr>
        <p:txBody>
          <a:bodyPr wrap="square" rtlCol="0">
            <a:spAutoFit/>
          </a:bodyPr>
          <a:lstStyle/>
          <a:p>
            <a:pPr marL="0" algn="l" rtl="0" eaLnBrk="1" fontAlgn="ctr" latinLnBrk="0" hangingPunct="1">
              <a:lnSpc>
                <a:spcPts val="2000"/>
              </a:lnSpc>
              <a:buNone/>
            </a:pPr>
            <a:r>
              <a:rPr kumimoji="1" lang="ja-JP" altLang="ja-JP"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rPr>
              <a:t>各校における教育内容の充実</a:t>
            </a:r>
            <a:endParaRPr lang="ja-JP" altLang="ja-JP" sz="1300" b="1" i="0" u="none" strike="noStrike"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国公立大学・企業等と連携した課題研究や科学的な知識・技能の習得に向けた講習の</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実施、英語活用能力を測る共通の外部試験を活用した結果の分析とそれを踏まえた授業</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に関する研修の合同実施等の検討・実施により、グローバル社会をリードする人材の育成を</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推進する。</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検討している</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取組例</a:t>
            </a:r>
            <a:r>
              <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➢科学オリンピック対策講座等の卓越人材の育成プログラムの開発と実施</a:t>
            </a:r>
          </a:p>
          <a:p>
            <a:pPr marL="0" algn="l" rtl="0" eaLnBrk="1" fontAlgn="ctr" latinLnBrk="0" hangingPunct="1">
              <a:lnSpc>
                <a:spcPts val="2000"/>
              </a:lnSpc>
              <a:buNone/>
            </a:pP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10</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校共通外部試験及び結果分析会</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を</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実施し、結果を評価審議会で評価</a:t>
            </a:r>
          </a:p>
          <a:p>
            <a:pPr marL="0" algn="l" rtl="0" eaLnBrk="1" fontAlgn="ctr" latinLnBrk="0" hangingPunct="1">
              <a:lnSpc>
                <a:spcPts val="2000"/>
              </a:lnSpc>
              <a:buNone/>
            </a:pP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10</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校に勤務する教員の指導力向上に向け、大学等と連携した研修会等を実施</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endPar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また、各校における取組成果の他校への発信により、府全体の教育の質の向上につなが</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るリード校としての役割を果たしていく。</a:t>
            </a: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3FC2A59-1140-3BE7-AE08-5932AFEB0A69}"/>
              </a:ext>
            </a:extLst>
          </p:cNvPr>
          <p:cNvSpPr txBox="1"/>
          <p:nvPr/>
        </p:nvSpPr>
        <p:spPr>
          <a:xfrm>
            <a:off x="166288" y="1077647"/>
            <a:ext cx="5197563" cy="3801041"/>
          </a:xfrm>
          <a:prstGeom prst="rect">
            <a:avLst/>
          </a:prstGeom>
          <a:noFill/>
          <a:ln>
            <a:solidFill>
              <a:schemeClr val="tx2"/>
            </a:solidFill>
            <a:prstDash val="solid"/>
          </a:ln>
        </p:spPr>
        <p:txBody>
          <a:bodyPr wrap="square" tIns="0" bIns="0" numCol="1" spcCol="360000" rtlCol="0">
            <a:spAutoFit/>
          </a:bodyPr>
          <a:lstStyle/>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8505310"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ーグローバルリーダーズハイスクール（</a:t>
            </a:r>
            <a:r>
              <a:rPr lang="en-US" altLang="ja-JP" b="1" dirty="0">
                <a:latin typeface="Meiryo UI" panose="020B0604030504040204" pitchFamily="50" charset="-128"/>
                <a:ea typeface="Meiryo UI" panose="020B0604030504040204" pitchFamily="50" charset="-128"/>
              </a:rPr>
              <a:t>GLHS</a:t>
            </a:r>
            <a:r>
              <a:rPr lang="ja-JP" altLang="en-US" b="1" dirty="0">
                <a:latin typeface="Meiryo UI" panose="020B0604030504040204" pitchFamily="50" charset="-128"/>
                <a:ea typeface="Meiryo UI" panose="020B0604030504040204" pitchFamily="50" charset="-128"/>
              </a:rPr>
              <a:t>）ー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793878" y="737472"/>
            <a:ext cx="1332489"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10271464" y="160784"/>
            <a:ext cx="1768628" cy="288925"/>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校</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※14</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237066" y="732412"/>
            <a:ext cx="923490" cy="29513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131504" y="2716567"/>
            <a:ext cx="863082" cy="139618"/>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216748" y="1175184"/>
            <a:ext cx="5096641" cy="3139064"/>
          </a:xfrm>
          <a:prstGeom prst="rect">
            <a:avLst/>
          </a:prstGeom>
          <a:noFill/>
        </p:spPr>
        <p:txBody>
          <a:bodyPr wrap="square" rtlCol="0">
            <a:spAutoFit/>
          </a:bodyPr>
          <a:lstStyle/>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グローバルリーダーズハイスクールは、豊かな感性と幅広い教養を身に</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つけ、社会に貢献する志をもつ、知識を基盤とするこれからのグローバル</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社会をリードする人材を育成することを目的に、文理学科を設置し、</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専門性の高い内容を扱う教科・科目を展開している。</a:t>
            </a: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また、人文科学・社会科学・自然科学の各領域で、探究的な学習を</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行い、多角的な視点で物事を考え、未知の状況にも的確に対応できる</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能力や、価値観や文化の異なる人たちと協調して国際社会で活躍できる</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能力を育む取組を行っている。</a:t>
            </a:r>
          </a:p>
          <a:p>
            <a:pPr>
              <a:lnSpc>
                <a:spcPts val="2000"/>
              </a:lnSpc>
            </a:pPr>
            <a:endPar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これらの学校においては、引き続き、上記人材を育成していくための取組</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強化が求められる。</a:t>
            </a:r>
          </a:p>
        </p:txBody>
      </p:sp>
      <p:sp>
        <p:nvSpPr>
          <p:cNvPr id="17" name="テキスト ボックス 16">
            <a:extLst>
              <a:ext uri="{FF2B5EF4-FFF2-40B4-BE49-F238E27FC236}">
                <a16:creationId xmlns:a16="http://schemas.microsoft.com/office/drawing/2014/main" id="{C0F8ACE3-7F07-45FF-93C8-70D9BF0B5176}"/>
              </a:ext>
            </a:extLst>
          </p:cNvPr>
          <p:cNvSpPr txBox="1"/>
          <p:nvPr/>
        </p:nvSpPr>
        <p:spPr>
          <a:xfrm>
            <a:off x="166288" y="4951128"/>
            <a:ext cx="11488823" cy="261610"/>
          </a:xfrm>
          <a:prstGeom prst="rect">
            <a:avLst/>
          </a:prstGeom>
          <a:noFill/>
          <a:ln w="12700">
            <a:noFill/>
            <a:prstDash val="solid"/>
          </a:ln>
        </p:spPr>
        <p:txBody>
          <a:bodyPr wrap="square" numCol="1" spcCol="360000" rtlCol="0">
            <a:spAutoFit/>
          </a:bodyPr>
          <a:lstStyle/>
          <a:p>
            <a:r>
              <a:rPr lang="en-US" altLang="zh-TW" sz="1100" dirty="0">
                <a:solidFill>
                  <a:schemeClr val="tx1">
                    <a:lumMod val="75000"/>
                    <a:lumOff val="25000"/>
                  </a:schemeClr>
                </a:solidFill>
                <a:latin typeface="Meiryo UI" panose="020B0604030504040204" pitchFamily="50" charset="-128"/>
                <a:ea typeface="Meiryo UI" panose="020B0604030504040204" pitchFamily="50" charset="-128"/>
              </a:rPr>
              <a:t>※14</a:t>
            </a:r>
            <a:r>
              <a:rPr lang="zh-TW" altLang="en-US" sz="1100" dirty="0">
                <a:solidFill>
                  <a:schemeClr val="tx1">
                    <a:lumMod val="75000"/>
                    <a:lumOff val="25000"/>
                  </a:schemeClr>
                </a:solidFill>
                <a:latin typeface="Meiryo UI" panose="020B0604030504040204" pitchFamily="50" charset="-128"/>
                <a:ea typeface="Meiryo UI" panose="020B0604030504040204" pitchFamily="50" charset="-128"/>
              </a:rPr>
              <a:t>　北野高校、大手前高校、高津高校、天王寺高校、豊中高校、茨木高校、四條畷高校、生野高校、三国丘高校、岸和田高校</a:t>
            </a:r>
          </a:p>
        </p:txBody>
      </p:sp>
      <p:sp>
        <p:nvSpPr>
          <p:cNvPr id="18" name="スライド番号プレースホルダー 6">
            <a:extLst>
              <a:ext uri="{FF2B5EF4-FFF2-40B4-BE49-F238E27FC236}">
                <a16:creationId xmlns:a16="http://schemas.microsoft.com/office/drawing/2014/main" id="{3E29679D-BBCC-E957-A892-8A21B5582EDF}"/>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25</a:t>
            </a:fld>
            <a:endParaRPr kumimoji="1" lang="ja-JP" altLang="en-US" dirty="0"/>
          </a:p>
        </p:txBody>
      </p:sp>
      <p:sp>
        <p:nvSpPr>
          <p:cNvPr id="21" name="テキスト ボックス 20">
            <a:extLst>
              <a:ext uri="{FF2B5EF4-FFF2-40B4-BE49-F238E27FC236}">
                <a16:creationId xmlns:a16="http://schemas.microsoft.com/office/drawing/2014/main" id="{097A56C4-959B-4643-899A-98E9D422F2DA}"/>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28</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0305207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F4BCD5-1139-99CD-6337-7CF8D13AC680}"/>
            </a:ext>
          </a:extLst>
        </p:cNvPr>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AC4D30BF-FFB9-0098-7011-B6224415E48E}"/>
              </a:ext>
            </a:extLst>
          </p:cNvPr>
          <p:cNvGraphicFramePr>
            <a:graphicFrameLocks noGrp="1"/>
          </p:cNvGraphicFramePr>
          <p:nvPr>
            <p:extLst>
              <p:ext uri="{D42A27DB-BD31-4B8C-83A1-F6EECF244321}">
                <p14:modId xmlns:p14="http://schemas.microsoft.com/office/powerpoint/2010/main" val="3703117013"/>
              </p:ext>
            </p:extLst>
          </p:nvPr>
        </p:nvGraphicFramePr>
        <p:xfrm>
          <a:off x="396114" y="1202501"/>
          <a:ext cx="11131072" cy="1489523"/>
        </p:xfrm>
        <a:graphic>
          <a:graphicData uri="http://schemas.openxmlformats.org/drawingml/2006/table">
            <a:tbl>
              <a:tblPr firstRow="1" bandRow="1">
                <a:tableStyleId>{5C22544A-7EE6-4342-B048-85BDC9FD1C3A}</a:tableStyleId>
              </a:tblPr>
              <a:tblGrid>
                <a:gridCol w="1631472">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47123">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1142400">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各校における</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rPr>
                        <a:t>教育内容の充実</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bl>
          </a:graphicData>
        </a:graphic>
      </p:graphicFrame>
      <p:sp>
        <p:nvSpPr>
          <p:cNvPr id="2" name="テキスト ボックス 1">
            <a:extLst>
              <a:ext uri="{FF2B5EF4-FFF2-40B4-BE49-F238E27FC236}">
                <a16:creationId xmlns:a16="http://schemas.microsoft.com/office/drawing/2014/main" id="{B3AB9A0C-AC38-E4E3-BF86-FC9A70BB29BB}"/>
              </a:ext>
            </a:extLst>
          </p:cNvPr>
          <p:cNvSpPr txBox="1"/>
          <p:nvPr/>
        </p:nvSpPr>
        <p:spPr>
          <a:xfrm>
            <a:off x="10811"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BCD6B42A-35D3-3E87-8FD5-11986C106F04}"/>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学校改革（各学科の改編等）ーグローバルリーダーズハイスクール（</a:t>
            </a:r>
            <a:r>
              <a:rPr lang="en-US" altLang="ja-JP" b="1" dirty="0">
                <a:latin typeface="Meiryo UI" panose="020B0604030504040204" pitchFamily="50" charset="-128"/>
                <a:ea typeface="Meiryo UI" panose="020B0604030504040204" pitchFamily="50" charset="-128"/>
              </a:rPr>
              <a:t>GLHS</a:t>
            </a:r>
            <a:r>
              <a:rPr lang="ja-JP" altLang="en-US" b="1" dirty="0">
                <a:latin typeface="Meiryo UI" panose="020B0604030504040204" pitchFamily="50" charset="-128"/>
                <a:ea typeface="Meiryo UI" panose="020B0604030504040204" pitchFamily="50" charset="-128"/>
              </a:rPr>
              <a:t>）ー</a:t>
            </a:r>
            <a:endParaRPr lang="en-US" altLang="ja-JP" b="1" dirty="0">
              <a:latin typeface="Meiryo UI" panose="020B0604030504040204" pitchFamily="50" charset="-128"/>
              <a:ea typeface="Meiryo UI" panose="020B0604030504040204" pitchFamily="50" charset="-128"/>
            </a:endParaRPr>
          </a:p>
        </p:txBody>
      </p:sp>
      <p:sp>
        <p:nvSpPr>
          <p:cNvPr id="16" name="スライド番号プレースホルダー 6">
            <a:extLst>
              <a:ext uri="{FF2B5EF4-FFF2-40B4-BE49-F238E27FC236}">
                <a16:creationId xmlns:a16="http://schemas.microsoft.com/office/drawing/2014/main" id="{DC65A952-0288-A18D-23CB-02720A21D126}"/>
              </a:ext>
            </a:extLst>
          </p:cNvPr>
          <p:cNvSpPr>
            <a:spLocks noGrp="1"/>
          </p:cNvSpPr>
          <p:nvPr>
            <p:ph type="sldNum" sz="quarter" idx="12"/>
          </p:nvPr>
        </p:nvSpPr>
        <p:spPr>
          <a:xfrm>
            <a:off x="10136267" y="6492875"/>
            <a:ext cx="2057400" cy="365125"/>
          </a:xfrm>
        </p:spPr>
        <p:txBody>
          <a:bodyPr/>
          <a:lstStyle/>
          <a:p>
            <a:fld id="{8EF98A3A-4FC9-421C-9EC4-B2EF6B34D3EB}" type="slidenum">
              <a:rPr kumimoji="1" lang="ja-JP" altLang="en-US" smtClean="0"/>
              <a:t>26</a:t>
            </a:fld>
            <a:endParaRPr kumimoji="1" lang="ja-JP" altLang="en-US" dirty="0"/>
          </a:p>
        </p:txBody>
      </p:sp>
      <p:sp>
        <p:nvSpPr>
          <p:cNvPr id="7" name="右矢印 83">
            <a:extLst>
              <a:ext uri="{FF2B5EF4-FFF2-40B4-BE49-F238E27FC236}">
                <a16:creationId xmlns:a16="http://schemas.microsoft.com/office/drawing/2014/main" id="{2E8715D0-2669-3134-8CA3-B177E7DE269F}"/>
              </a:ext>
            </a:extLst>
          </p:cNvPr>
          <p:cNvSpPr/>
          <p:nvPr/>
        </p:nvSpPr>
        <p:spPr>
          <a:xfrm>
            <a:off x="2110524" y="1618500"/>
            <a:ext cx="2129881" cy="566402"/>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教育内容の充実に向けた</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検討・公表</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（学校特色枠含む）</a:t>
            </a:r>
          </a:p>
        </p:txBody>
      </p:sp>
      <p:sp>
        <p:nvSpPr>
          <p:cNvPr id="12" name="矢印: 山形 11">
            <a:extLst>
              <a:ext uri="{FF2B5EF4-FFF2-40B4-BE49-F238E27FC236}">
                <a16:creationId xmlns:a16="http://schemas.microsoft.com/office/drawing/2014/main" id="{0396834D-5A38-6D54-8151-C18754BF3F61}"/>
              </a:ext>
            </a:extLst>
          </p:cNvPr>
          <p:cNvSpPr/>
          <p:nvPr/>
        </p:nvSpPr>
        <p:spPr>
          <a:xfrm>
            <a:off x="4104936" y="1610033"/>
            <a:ext cx="7413083" cy="566402"/>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左記教育内容等の中学生等への周知（学校特色枠を含む）及び教育内容の展開</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0" name="矢印: 山形 19">
            <a:extLst>
              <a:ext uri="{FF2B5EF4-FFF2-40B4-BE49-F238E27FC236}">
                <a16:creationId xmlns:a16="http://schemas.microsoft.com/office/drawing/2014/main" id="{57DC0C52-C958-2EA0-C09F-FEFA12C2ED30}"/>
              </a:ext>
            </a:extLst>
          </p:cNvPr>
          <p:cNvSpPr/>
          <p:nvPr/>
        </p:nvSpPr>
        <p:spPr>
          <a:xfrm>
            <a:off x="8693870" y="2262425"/>
            <a:ext cx="2824149" cy="361640"/>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学校特色枠導入</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1DFAB7D0-EB96-F4F2-2C87-F9734FA9FB8A}"/>
              </a:ext>
            </a:extLst>
          </p:cNvPr>
          <p:cNvSpPr txBox="1"/>
          <p:nvPr/>
        </p:nvSpPr>
        <p:spPr>
          <a:xfrm>
            <a:off x="321302" y="774435"/>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1" name="ひし形 20">
            <a:extLst>
              <a:ext uri="{FF2B5EF4-FFF2-40B4-BE49-F238E27FC236}">
                <a16:creationId xmlns:a16="http://schemas.microsoft.com/office/drawing/2014/main" id="{FEE5F756-9941-489B-B3D9-9F1C414756A4}"/>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370BA6F9-E207-49DC-B138-A94B11D58A53}"/>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29</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2198702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03B96A6-EBD3-BCB7-7382-C4FF8F392A21}"/>
              </a:ext>
            </a:extLst>
          </p:cNvPr>
          <p:cNvSpPr txBox="1"/>
          <p:nvPr/>
        </p:nvSpPr>
        <p:spPr>
          <a:xfrm>
            <a:off x="5682450" y="1007063"/>
            <a:ext cx="6357642" cy="5201424"/>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E83494FB-3356-C8C3-8175-B082349C232B}"/>
              </a:ext>
            </a:extLst>
          </p:cNvPr>
          <p:cNvSpPr txBox="1"/>
          <p:nvPr/>
        </p:nvSpPr>
        <p:spPr>
          <a:xfrm>
            <a:off x="5731496" y="990523"/>
            <a:ext cx="6460504" cy="5196294"/>
          </a:xfrm>
          <a:prstGeom prst="rect">
            <a:avLst/>
          </a:prstGeom>
          <a:noFill/>
        </p:spPr>
        <p:txBody>
          <a:bodyPr wrap="square" rtlCol="0">
            <a:spAutoFit/>
          </a:bodyPr>
          <a:lstStyle/>
          <a:p>
            <a:pPr marL="0" algn="l" rtl="0" eaLnBrk="1" fontAlgn="ctr" latinLnBrk="0" hangingPunct="1">
              <a:lnSpc>
                <a:spcPts val="2000"/>
              </a:lnSpc>
              <a:buNone/>
            </a:pPr>
            <a:r>
              <a:rPr kumimoji="1" lang="ja-JP" altLang="en-US"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rPr>
              <a:t>各校の学科</a:t>
            </a:r>
            <a:r>
              <a:rPr lang="ja-JP" altLang="en-US"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rPr>
              <a:t>改編</a:t>
            </a:r>
            <a:r>
              <a:rPr kumimoji="1" lang="ja-JP" altLang="en-US"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rPr>
              <a:t>と教育内容の充実</a:t>
            </a:r>
          </a:p>
          <a:p>
            <a:pPr marL="0" algn="l" rtl="0" eaLnBrk="1" fontAlgn="ctr" latinLnBrk="0" hangingPunct="1">
              <a:lnSpc>
                <a:spcPts val="18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グローバル人材の育成に向け、国際理解教育や</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SDGs</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をテーマとした探究活動の充実を</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8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図るとともに、語学教育、特に英語教育の充実を図るため、以下の学科改編や教育内容の</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8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充実に向けた取組に</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ついて検討を進める。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800"/>
              </a:lnSpc>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➢普通科</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及び</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国際文化科設置</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校</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における学科</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改編</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（令和</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11</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年度以降順次予定）</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・旭高校、枚方高校</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、花園高校、長野高校、佐野高校</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17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「文理探究科（</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国際</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（仮））」</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に改編</a:t>
            </a:r>
            <a:endParaRPr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➢普通科及び専門学科（英語科・理数科）設置校における学科改編</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（令和</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年度予定）</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・東高校、いちりつ高校：</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＊いちりつ高校に普通科の機能を集約</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＊東高校に英語科・理数科の機能を集約の上、</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総合科学科・国際文化科</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に改編</a:t>
            </a:r>
            <a:endParaRPr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➢教育内容の充実（令和</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年度予定）</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・総合科学科・国際文化科設置校</a:t>
            </a:r>
            <a:r>
              <a:rPr kumimoji="1" lang="ja-JP" altLang="en-US" sz="12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（住吉高校、千里高校、泉北高校、東高校）</a:t>
            </a:r>
            <a:endParaRPr kumimoji="1" lang="en-US" altLang="ja-JP" sz="12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及びグローバル</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科</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・普通科設置校</a:t>
            </a:r>
            <a:r>
              <a:rPr kumimoji="1" lang="ja-JP" altLang="en-US" sz="12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（箕面高校、和泉高校）</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姉妹校の生徒や留学生との国際交流及びネイティブ講師等の専門人材の配置による</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外国語の少人数指導の実施等、取組の更なる特色化</a:t>
            </a:r>
          </a:p>
          <a:p>
            <a:pPr marL="0" algn="l" rtl="0" eaLnBrk="1" fontAlgn="ctr" latinLnBrk="0" hangingPunct="1">
              <a:lnSpc>
                <a:spcPts val="1700"/>
              </a:lnSpc>
              <a:buNone/>
            </a:pP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・グローバル探究科設置校（水都国際高校）：</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国際バカロレア認定校としての更なる取組の推進を図り、第２期</a:t>
            </a:r>
            <a:r>
              <a:rPr kumimoji="1" lang="en-US" altLang="ja-JP" sz="1300" b="0" i="0" u="none" strike="noStrike" kern="1200" cap="none" spc="0" normalizeH="0" baseline="5000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n-cs"/>
              </a:rPr>
              <a:t>※16</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の運営につなぐ。</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3FC2A59-1140-3BE7-AE08-5932AFEB0A69}"/>
              </a:ext>
            </a:extLst>
          </p:cNvPr>
          <p:cNvSpPr txBox="1"/>
          <p:nvPr/>
        </p:nvSpPr>
        <p:spPr>
          <a:xfrm>
            <a:off x="151907" y="1000449"/>
            <a:ext cx="5252561" cy="5201424"/>
          </a:xfrm>
          <a:prstGeom prst="rect">
            <a:avLst/>
          </a:prstGeom>
          <a:noFill/>
          <a:ln>
            <a:solidFill>
              <a:schemeClr val="tx2"/>
            </a:solidFill>
            <a:prstDash val="solid"/>
          </a:ln>
        </p:spPr>
        <p:txBody>
          <a:bodyPr wrap="square" tIns="0" bIns="0" numCol="1" spcCol="360000" rtlCol="0">
            <a:spAutoFit/>
          </a:bodyPr>
          <a:lstStyle/>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8505310"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ー国際関係学科（</a:t>
            </a:r>
            <a:r>
              <a:rPr lang="en-US" altLang="ja-JP" b="1" dirty="0">
                <a:latin typeface="Meiryo UI" panose="020B0604030504040204" pitchFamily="50" charset="-128"/>
                <a:ea typeface="Meiryo UI" panose="020B0604030504040204" pitchFamily="50" charset="-128"/>
              </a:rPr>
              <a:t>LETS</a:t>
            </a:r>
            <a:r>
              <a:rPr lang="ja-JP" altLang="en-US" b="1" dirty="0">
                <a:latin typeface="Meiryo UI" panose="020B0604030504040204" pitchFamily="50" charset="-128"/>
                <a:ea typeface="Meiryo UI" panose="020B0604030504040204" pitchFamily="50" charset="-128"/>
              </a:rPr>
              <a:t>）ー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731497" y="649039"/>
            <a:ext cx="1404414"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10271464" y="107721"/>
            <a:ext cx="1768628" cy="288925"/>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13</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校</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※15</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221196" y="681774"/>
            <a:ext cx="1404414" cy="29513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現状と課題</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111918" y="3637566"/>
            <a:ext cx="863082" cy="14762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200316" y="1014212"/>
            <a:ext cx="5122618" cy="5088316"/>
          </a:xfrm>
          <a:prstGeom prst="rect">
            <a:avLst/>
          </a:prstGeom>
          <a:noFill/>
        </p:spPr>
        <p:txBody>
          <a:bodyPr wrap="square" rtlCol="0">
            <a:spAutoFit/>
          </a:bodyPr>
          <a:lstStyle/>
          <a:p>
            <a:pPr>
              <a:lnSpc>
                <a:spcPts val="2000"/>
              </a:lnSpc>
            </a:pP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現状</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国際文化科８校では、英語はもとよりその他の外国語や様々な国の</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文化等を学習する機会を充実させる等、コミュニケーション能力やプレゼン</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テーション力に加えて世界の国の文化や伝統を理解し、尊重する態度を</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育成している。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endParaRPr lang="ja-JP" altLang="en-US"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グローバル科２校では、海外大学進学に照準を合わせた教育内容の</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充実を図り、卓越した英語力と論理的思考力・創造力を育成している。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英語科２校では、英語による聞く、読む、話す、書くこと及びこれらを結び</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付けた統合的な言語活動を通して高い英語運用能力を育成している。</a:t>
            </a:r>
          </a:p>
          <a:p>
            <a:pPr>
              <a:lnSpc>
                <a:spcPts val="18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グローバル探究科１校では、グローバルコミュニケーションコース、グローバル</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サイエンスコース、国際バカロレアコースを設置し、コミュニケーション能力や</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論理的思考力の育成を図っている。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課題等</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国際関係学科</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13</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校について、受験生にとっては各学科の特徴が分かり</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にくいという声がある。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豊かな国際感覚と外国語運用能力を身につけた世界で活躍できる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人材を育成していくため、更なる特色化が求められる。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C0F8ACE3-7F07-45FF-93C8-70D9BF0B5176}"/>
              </a:ext>
            </a:extLst>
          </p:cNvPr>
          <p:cNvSpPr txBox="1"/>
          <p:nvPr/>
        </p:nvSpPr>
        <p:spPr>
          <a:xfrm>
            <a:off x="237066" y="6258149"/>
            <a:ext cx="11075353" cy="600164"/>
          </a:xfrm>
          <a:prstGeom prst="rect">
            <a:avLst/>
          </a:prstGeom>
          <a:noFill/>
          <a:ln w="12700">
            <a:noFill/>
            <a:prstDash val="solid"/>
          </a:ln>
        </p:spPr>
        <p:txBody>
          <a:bodyPr wrap="square" numCol="1" spcCol="360000" rtlCol="0">
            <a:spAutoFit/>
          </a:bodyPr>
          <a:lstStyle/>
          <a:p>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※15  </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総合科学科・国際文化科は住吉高校、千里高校、泉北高校の３校。普通科・国際文化科は旭高校、枚方高校、花園高校、長野高校、佐野高校の５校</a:t>
            </a: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普通科・グローバル科は箕面高校と和泉高校の２校。グローバル探究科は水都国際高校の１校。普通科・英語科・理数科は東高校、いちりつ高校の２校</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※16</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公設民営を導入しており、現在の指定管理法人への委託期間が平成</a:t>
            </a: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31</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～令和</a:t>
            </a: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年度。</a:t>
            </a: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期目は令和</a:t>
            </a: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11</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年度からを予定</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 name="スライド番号プレースホルダー 6">
            <a:extLst>
              <a:ext uri="{FF2B5EF4-FFF2-40B4-BE49-F238E27FC236}">
                <a16:creationId xmlns:a16="http://schemas.microsoft.com/office/drawing/2014/main" id="{3E29679D-BBCC-E957-A892-8A21B5582EDF}"/>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27</a:t>
            </a:fld>
            <a:endParaRPr kumimoji="1" lang="ja-JP" altLang="en-US" dirty="0"/>
          </a:p>
        </p:txBody>
      </p:sp>
      <p:sp>
        <p:nvSpPr>
          <p:cNvPr id="21" name="テキスト ボックス 20">
            <a:extLst>
              <a:ext uri="{FF2B5EF4-FFF2-40B4-BE49-F238E27FC236}">
                <a16:creationId xmlns:a16="http://schemas.microsoft.com/office/drawing/2014/main" id="{1AA787FA-A671-42AA-BC0C-F8F91BDB7B5F}"/>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30</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3409463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295D3A-B50D-6A5A-039B-1B8D9FB20BB8}"/>
            </a:ext>
          </a:extLst>
        </p:cNvPr>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30078833-BF01-AFDA-4DE5-182D30EF2083}"/>
              </a:ext>
            </a:extLst>
          </p:cNvPr>
          <p:cNvGraphicFramePr>
            <a:graphicFrameLocks noGrp="1"/>
          </p:cNvGraphicFramePr>
          <p:nvPr>
            <p:extLst>
              <p:ext uri="{D42A27DB-BD31-4B8C-83A1-F6EECF244321}">
                <p14:modId xmlns:p14="http://schemas.microsoft.com/office/powerpoint/2010/main" val="1396526470"/>
              </p:ext>
            </p:extLst>
          </p:nvPr>
        </p:nvGraphicFramePr>
        <p:xfrm>
          <a:off x="474068" y="1214830"/>
          <a:ext cx="11131072" cy="2132990"/>
        </p:xfrm>
        <a:graphic>
          <a:graphicData uri="http://schemas.openxmlformats.org/drawingml/2006/table">
            <a:tbl>
              <a:tblPr firstRow="1" bandRow="1">
                <a:tableStyleId>{5C22544A-7EE6-4342-B048-85BDC9FD1C3A}</a:tableStyleId>
              </a:tblPr>
              <a:tblGrid>
                <a:gridCol w="1631472">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47123">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54973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学科改編</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r h="1236134">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国際関係学科における</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rPr>
                        <a:t>教育内容の充実</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3893322"/>
                  </a:ext>
                </a:extLst>
              </a:tr>
            </a:tbl>
          </a:graphicData>
        </a:graphic>
      </p:graphicFrame>
      <p:sp>
        <p:nvSpPr>
          <p:cNvPr id="2" name="テキスト ボックス 1">
            <a:extLst>
              <a:ext uri="{FF2B5EF4-FFF2-40B4-BE49-F238E27FC236}">
                <a16:creationId xmlns:a16="http://schemas.microsoft.com/office/drawing/2014/main" id="{BC01E3B5-2C0A-4B96-39BF-B750643B2410}"/>
              </a:ext>
            </a:extLst>
          </p:cNvPr>
          <p:cNvSpPr txBox="1"/>
          <p:nvPr/>
        </p:nvSpPr>
        <p:spPr>
          <a:xfrm>
            <a:off x="10811"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78E68AD4-58A5-A5E5-C9EE-8851BBA34A04}"/>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ー国際関係学科（</a:t>
            </a:r>
            <a:r>
              <a:rPr lang="en-US" altLang="ja-JP" b="1" dirty="0">
                <a:latin typeface="Meiryo UI" panose="020B0604030504040204" pitchFamily="50" charset="-128"/>
                <a:ea typeface="Meiryo UI" panose="020B0604030504040204" pitchFamily="50" charset="-128"/>
              </a:rPr>
              <a:t>LETS</a:t>
            </a:r>
            <a:r>
              <a:rPr lang="ja-JP" altLang="en-US" b="1" dirty="0">
                <a:latin typeface="Meiryo UI" panose="020B0604030504040204" pitchFamily="50" charset="-128"/>
                <a:ea typeface="Meiryo UI" panose="020B0604030504040204" pitchFamily="50" charset="-128"/>
              </a:rPr>
              <a:t>）ー</a:t>
            </a:r>
            <a:endParaRPr lang="en-US" altLang="ja-JP" b="1" dirty="0">
              <a:latin typeface="Meiryo UI" panose="020B0604030504040204" pitchFamily="50" charset="-128"/>
              <a:ea typeface="Meiryo UI" panose="020B0604030504040204" pitchFamily="50" charset="-128"/>
            </a:endParaRPr>
          </a:p>
        </p:txBody>
      </p:sp>
      <p:sp>
        <p:nvSpPr>
          <p:cNvPr id="16" name="スライド番号プレースホルダー 6">
            <a:extLst>
              <a:ext uri="{FF2B5EF4-FFF2-40B4-BE49-F238E27FC236}">
                <a16:creationId xmlns:a16="http://schemas.microsoft.com/office/drawing/2014/main" id="{21D799FE-1C7B-E2AA-A4EE-874284F67966}"/>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28</a:t>
            </a:fld>
            <a:endParaRPr kumimoji="1" lang="ja-JP" altLang="en-US" dirty="0"/>
          </a:p>
        </p:txBody>
      </p:sp>
      <p:sp>
        <p:nvSpPr>
          <p:cNvPr id="7" name="右矢印 83">
            <a:extLst>
              <a:ext uri="{FF2B5EF4-FFF2-40B4-BE49-F238E27FC236}">
                <a16:creationId xmlns:a16="http://schemas.microsoft.com/office/drawing/2014/main" id="{4F07C4D5-1B9E-EAA2-AAC3-587464D70A37}"/>
              </a:ext>
            </a:extLst>
          </p:cNvPr>
          <p:cNvSpPr/>
          <p:nvPr/>
        </p:nvSpPr>
        <p:spPr>
          <a:xfrm>
            <a:off x="2188478" y="1630829"/>
            <a:ext cx="2129881" cy="396191"/>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学科改編を決定・公表</a:t>
            </a:r>
          </a:p>
        </p:txBody>
      </p:sp>
      <p:sp>
        <p:nvSpPr>
          <p:cNvPr id="12" name="矢印: 山形 11">
            <a:extLst>
              <a:ext uri="{FF2B5EF4-FFF2-40B4-BE49-F238E27FC236}">
                <a16:creationId xmlns:a16="http://schemas.microsoft.com/office/drawing/2014/main" id="{E2D2D9FB-47ED-6B09-81AC-AD25C18D7E7B}"/>
              </a:ext>
            </a:extLst>
          </p:cNvPr>
          <p:cNvSpPr/>
          <p:nvPr/>
        </p:nvSpPr>
        <p:spPr>
          <a:xfrm>
            <a:off x="4182891" y="1622362"/>
            <a:ext cx="5147734" cy="404658"/>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学科改編の中学生等への周知</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4" name="矢印: 山形 13">
            <a:extLst>
              <a:ext uri="{FF2B5EF4-FFF2-40B4-BE49-F238E27FC236}">
                <a16:creationId xmlns:a16="http://schemas.microsoft.com/office/drawing/2014/main" id="{67F16464-ED2D-72B2-D30C-5E6ED1861BEF}"/>
              </a:ext>
            </a:extLst>
          </p:cNvPr>
          <p:cNvSpPr/>
          <p:nvPr/>
        </p:nvSpPr>
        <p:spPr>
          <a:xfrm>
            <a:off x="8771825" y="2832937"/>
            <a:ext cx="2824148" cy="387883"/>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学校</a:t>
            </a:r>
            <a:r>
              <a:rPr kumimoji="1" lang="ja-JP" altLang="en-US" sz="1100" dirty="0">
                <a:solidFill>
                  <a:schemeClr val="tx1"/>
                </a:solidFill>
                <a:latin typeface="Meiryo UI" panose="020B0604030504040204" pitchFamily="50" charset="-128"/>
                <a:ea typeface="Meiryo UI" panose="020B0604030504040204" pitchFamily="50" charset="-128"/>
              </a:rPr>
              <a:t>特色枠導入</a:t>
            </a:r>
          </a:p>
        </p:txBody>
      </p:sp>
      <p:sp>
        <p:nvSpPr>
          <p:cNvPr id="17" name="右矢印 83">
            <a:extLst>
              <a:ext uri="{FF2B5EF4-FFF2-40B4-BE49-F238E27FC236}">
                <a16:creationId xmlns:a16="http://schemas.microsoft.com/office/drawing/2014/main" id="{9D35A1A9-21CA-8E18-7336-F163375573E5}"/>
              </a:ext>
            </a:extLst>
          </p:cNvPr>
          <p:cNvSpPr/>
          <p:nvPr/>
        </p:nvSpPr>
        <p:spPr>
          <a:xfrm>
            <a:off x="2188478" y="2205129"/>
            <a:ext cx="1994413" cy="566402"/>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教育内容の充実に向けた</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検討・公表</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（学校特色枠含む）</a:t>
            </a:r>
          </a:p>
        </p:txBody>
      </p:sp>
      <p:sp>
        <p:nvSpPr>
          <p:cNvPr id="18" name="矢印: 山形 17">
            <a:extLst>
              <a:ext uri="{FF2B5EF4-FFF2-40B4-BE49-F238E27FC236}">
                <a16:creationId xmlns:a16="http://schemas.microsoft.com/office/drawing/2014/main" id="{FA21A8F4-B158-972A-9D87-87DD75F2E3B9}"/>
              </a:ext>
            </a:extLst>
          </p:cNvPr>
          <p:cNvSpPr/>
          <p:nvPr/>
        </p:nvSpPr>
        <p:spPr>
          <a:xfrm>
            <a:off x="3985522" y="2203525"/>
            <a:ext cx="7610451" cy="548559"/>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左記教育内容等の中学生等への周知（学校特色枠を含む）及び教育内容の展開</a:t>
            </a:r>
          </a:p>
        </p:txBody>
      </p:sp>
      <p:sp>
        <p:nvSpPr>
          <p:cNvPr id="20" name="矢印: 山形 19">
            <a:extLst>
              <a:ext uri="{FF2B5EF4-FFF2-40B4-BE49-F238E27FC236}">
                <a16:creationId xmlns:a16="http://schemas.microsoft.com/office/drawing/2014/main" id="{0DF008BD-630A-D9C1-CDD2-A337B22762B1}"/>
              </a:ext>
            </a:extLst>
          </p:cNvPr>
          <p:cNvSpPr/>
          <p:nvPr/>
        </p:nvSpPr>
        <p:spPr>
          <a:xfrm>
            <a:off x="9262891" y="1643870"/>
            <a:ext cx="2239949" cy="383149"/>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学科改編（順次）</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41C9CAC2-3820-CA02-012C-D507D506463D}"/>
              </a:ext>
            </a:extLst>
          </p:cNvPr>
          <p:cNvSpPr txBox="1"/>
          <p:nvPr/>
        </p:nvSpPr>
        <p:spPr>
          <a:xfrm>
            <a:off x="399256" y="786764"/>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9" name="ひし形 18">
            <a:extLst>
              <a:ext uri="{FF2B5EF4-FFF2-40B4-BE49-F238E27FC236}">
                <a16:creationId xmlns:a16="http://schemas.microsoft.com/office/drawing/2014/main" id="{4C6DF946-0C8C-498A-B115-B5CEDF289C53}"/>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E3E14CBE-2326-4E36-9904-A30636BD68FF}"/>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31</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039428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F32477-2491-C05E-0E9B-D563BCDBC5AD}"/>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5F641B76-1059-7129-D623-CF6DCF129598}"/>
              </a:ext>
            </a:extLst>
          </p:cNvPr>
          <p:cNvSpPr txBox="1"/>
          <p:nvPr/>
        </p:nvSpPr>
        <p:spPr>
          <a:xfrm>
            <a:off x="1342190" y="2680702"/>
            <a:ext cx="9507619" cy="1173463"/>
          </a:xfrm>
          <a:prstGeom prst="rect">
            <a:avLst/>
          </a:prstGeom>
          <a:noFill/>
        </p:spPr>
        <p:txBody>
          <a:bodyPr wrap="square" rtlCol="0">
            <a:spAutoFit/>
          </a:bodyPr>
          <a:lstStyle/>
          <a:p>
            <a:pPr algn="ctr">
              <a:lnSpc>
                <a:spcPts val="4500"/>
              </a:lnSpc>
            </a:pPr>
            <a:r>
              <a:rPr lang="zh-CN" altLang="en-US" sz="2800" dirty="0">
                <a:latin typeface="Meiryo UI" panose="020B0604030504040204" pitchFamily="50" charset="-128"/>
                <a:ea typeface="Meiryo UI" panose="020B0604030504040204" pitchFamily="50" charset="-128"/>
              </a:rPr>
              <a:t>第３章　学校改革</a:t>
            </a:r>
            <a:endParaRPr lang="en-US" altLang="ja-JP" sz="2800" dirty="0">
              <a:latin typeface="Meiryo UI" panose="020B0604030504040204" pitchFamily="50" charset="-128"/>
              <a:ea typeface="Meiryo UI" panose="020B0604030504040204" pitchFamily="50" charset="-128"/>
            </a:endParaRPr>
          </a:p>
          <a:p>
            <a:pPr algn="ctr">
              <a:lnSpc>
                <a:spcPts val="4500"/>
              </a:lnSpc>
            </a:pPr>
            <a:r>
              <a:rPr lang="ja-JP" altLang="en-US" sz="2800" dirty="0">
                <a:latin typeface="Meiryo UI" panose="020B0604030504040204" pitchFamily="50" charset="-128"/>
                <a:ea typeface="Meiryo UI" panose="020B0604030504040204" pitchFamily="50" charset="-128"/>
              </a:rPr>
              <a:t>２　多様な学びを重視し、セーフティネットの役割をもつグループ</a:t>
            </a:r>
            <a:endParaRPr lang="ja-JP" altLang="en-US" sz="2000" dirty="0">
              <a:latin typeface="Meiryo UI" panose="020B0604030504040204" pitchFamily="50" charset="-128"/>
              <a:ea typeface="Meiryo UI" panose="020B0604030504040204" pitchFamily="50" charset="-128"/>
            </a:endParaRPr>
          </a:p>
        </p:txBody>
      </p:sp>
      <p:sp>
        <p:nvSpPr>
          <p:cNvPr id="5" name="スライド番号プレースホルダー 6">
            <a:extLst>
              <a:ext uri="{FF2B5EF4-FFF2-40B4-BE49-F238E27FC236}">
                <a16:creationId xmlns:a16="http://schemas.microsoft.com/office/drawing/2014/main" id="{B5C51C36-367C-919B-20C1-5B4587DBF01A}"/>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29</a:t>
            </a:fld>
            <a:endParaRPr kumimoji="1" lang="ja-JP" altLang="en-US" dirty="0"/>
          </a:p>
        </p:txBody>
      </p:sp>
      <p:cxnSp>
        <p:nvCxnSpPr>
          <p:cNvPr id="2" name="直線コネクタ 1">
            <a:extLst>
              <a:ext uri="{FF2B5EF4-FFF2-40B4-BE49-F238E27FC236}">
                <a16:creationId xmlns:a16="http://schemas.microsoft.com/office/drawing/2014/main" id="{C7B83625-C0A7-1C8D-126B-F7551CA92B92}"/>
              </a:ext>
            </a:extLst>
          </p:cNvPr>
          <p:cNvCxnSpPr>
            <a:cxnSpLocks/>
          </p:cNvCxnSpPr>
          <p:nvPr/>
        </p:nvCxnSpPr>
        <p:spPr>
          <a:xfrm>
            <a:off x="1791093" y="3267433"/>
            <a:ext cx="8879165" cy="2"/>
          </a:xfrm>
          <a:prstGeom prst="line">
            <a:avLst/>
          </a:prstGeom>
          <a:ln w="57150">
            <a:solidFill>
              <a:schemeClr val="accent5">
                <a:lumMod val="75000"/>
              </a:schemeClr>
            </a:solidFill>
          </a:ln>
        </p:spPr>
        <p:style>
          <a:lnRef idx="2">
            <a:schemeClr val="accent4"/>
          </a:lnRef>
          <a:fillRef idx="0">
            <a:schemeClr val="accent4"/>
          </a:fillRef>
          <a:effectRef idx="1">
            <a:schemeClr val="accent4"/>
          </a:effectRef>
          <a:fontRef idx="minor">
            <a:schemeClr val="tx1"/>
          </a:fontRef>
        </p:style>
      </p:cxnSp>
      <p:sp>
        <p:nvSpPr>
          <p:cNvPr id="7" name="テキスト ボックス 6">
            <a:extLst>
              <a:ext uri="{FF2B5EF4-FFF2-40B4-BE49-F238E27FC236}">
                <a16:creationId xmlns:a16="http://schemas.microsoft.com/office/drawing/2014/main" id="{501D3670-C498-4CBE-B417-A94A56A5CCD5}"/>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32</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313559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961991" y="2828836"/>
            <a:ext cx="7905268" cy="1753429"/>
          </a:xfrm>
          <a:prstGeom prst="rect">
            <a:avLst/>
          </a:prstGeom>
          <a:noFill/>
        </p:spPr>
        <p:txBody>
          <a:bodyPr wrap="square" rtlCol="0">
            <a:spAutoFit/>
          </a:bodyPr>
          <a:lstStyle/>
          <a:p>
            <a:pPr algn="ctr">
              <a:lnSpc>
                <a:spcPts val="4500"/>
              </a:lnSpc>
            </a:pPr>
            <a:r>
              <a:rPr lang="ja-JP" altLang="en-US" sz="2800" dirty="0">
                <a:latin typeface="Meiryo UI" panose="020B0604030504040204" pitchFamily="50" charset="-128"/>
                <a:ea typeface="Meiryo UI" panose="020B0604030504040204" pitchFamily="50" charset="-128"/>
              </a:rPr>
              <a:t>第１章　府立高校改革アクションプランの概要</a:t>
            </a:r>
            <a:endParaRPr lang="en-US" altLang="ja-JP" sz="2800" dirty="0">
              <a:latin typeface="Meiryo UI" panose="020B0604030504040204" pitchFamily="50" charset="-128"/>
              <a:ea typeface="Meiryo UI" panose="020B0604030504040204" pitchFamily="50" charset="-128"/>
            </a:endParaRPr>
          </a:p>
          <a:p>
            <a:pPr marL="0" marR="0" indent="0" rtl="0" eaLnBrk="1" fontAlgn="auto" latinLnBrk="0" hangingPunct="1">
              <a:lnSpc>
                <a:spcPts val="4500"/>
              </a:lnSpc>
              <a:spcBef>
                <a:spcPts val="0"/>
              </a:spcBef>
              <a:spcAft>
                <a:spcPts val="0"/>
              </a:spcAft>
            </a:pPr>
            <a:r>
              <a:rPr lang="ja-JP" altLang="en-US" sz="2800" dirty="0">
                <a:solidFill>
                  <a:srgbClr val="404040"/>
                </a:solidFill>
                <a:latin typeface="Meiryo UI" panose="020B0604030504040204" pitchFamily="50" charset="-128"/>
                <a:ea typeface="Meiryo UI" panose="020B0604030504040204" pitchFamily="50" charset="-128"/>
              </a:rPr>
              <a:t>     　</a:t>
            </a:r>
            <a:r>
              <a:rPr kumimoji="1" lang="ja-JP" altLang="ja-JP" sz="2800" i="0" u="none" strike="noStrike" kern="1200" dirty="0">
                <a:effectLst/>
                <a:latin typeface="Meiryo UI" panose="020B0604030504040204" pitchFamily="50" charset="-128"/>
                <a:ea typeface="Meiryo UI" panose="020B0604030504040204" pitchFamily="50" charset="-128"/>
              </a:rPr>
              <a:t>１　府立高校改革アクションプランの位置づ</a:t>
            </a:r>
            <a:r>
              <a:rPr kumimoji="1" lang="ja-JP" altLang="en-US" sz="2800" i="0" u="none" strike="noStrike" kern="1200" dirty="0">
                <a:effectLst/>
                <a:latin typeface="Meiryo UI" panose="020B0604030504040204" pitchFamily="50" charset="-128"/>
                <a:ea typeface="Meiryo UI" panose="020B0604030504040204" pitchFamily="50" charset="-128"/>
              </a:rPr>
              <a:t>け</a:t>
            </a:r>
            <a:endParaRPr lang="en-US" altLang="ja-JP" sz="2800" dirty="0">
              <a:latin typeface="Meiryo UI" panose="020B0604030504040204" pitchFamily="50" charset="-128"/>
              <a:ea typeface="Meiryo UI" panose="020B0604030504040204" pitchFamily="50" charset="-128"/>
            </a:endParaRPr>
          </a:p>
          <a:p>
            <a:pPr marL="0" marR="0" indent="0" rtl="0" eaLnBrk="1" fontAlgn="auto" latinLnBrk="0" hangingPunct="1">
              <a:lnSpc>
                <a:spcPts val="4500"/>
              </a:lnSpc>
              <a:spcBef>
                <a:spcPts val="0"/>
              </a:spcBef>
              <a:spcAft>
                <a:spcPts val="0"/>
              </a:spcAft>
            </a:pPr>
            <a:r>
              <a:rPr kumimoji="1" lang="ja-JP" altLang="en-US" sz="2800" i="0" u="none" strike="noStrike" kern="1200" dirty="0">
                <a:effectLst/>
                <a:latin typeface="Meiryo UI" panose="020B0604030504040204" pitchFamily="50" charset="-128"/>
                <a:ea typeface="Meiryo UI" panose="020B0604030504040204" pitchFamily="50" charset="-128"/>
              </a:rPr>
              <a:t>　　　 </a:t>
            </a:r>
            <a:r>
              <a:rPr kumimoji="1" lang="ja-JP" altLang="ja-JP" sz="2800" i="0" u="none" strike="noStrike" kern="1200" dirty="0">
                <a:effectLst/>
                <a:latin typeface="Meiryo UI" panose="020B0604030504040204" pitchFamily="50" charset="-128"/>
                <a:ea typeface="Meiryo UI" panose="020B0604030504040204" pitchFamily="50" charset="-128"/>
              </a:rPr>
              <a:t>２　府立高校改革アクションプランの特徴</a:t>
            </a:r>
            <a:endParaRPr lang="ja-JP" altLang="ja-JP" sz="2800" i="0" u="none" strike="noStrike" dirty="0">
              <a:effectLst/>
              <a:latin typeface="Arial" panose="020B0604020202020204" pitchFamily="34" charset="0"/>
            </a:endParaRPr>
          </a:p>
        </p:txBody>
      </p:sp>
      <p:sp>
        <p:nvSpPr>
          <p:cNvPr id="5" name="スライド番号プレースホルダー 6">
            <a:extLst>
              <a:ext uri="{FF2B5EF4-FFF2-40B4-BE49-F238E27FC236}">
                <a16:creationId xmlns:a16="http://schemas.microsoft.com/office/drawing/2014/main" id="{9F63C969-26E0-405D-BCC6-872AAE07528C}"/>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3</a:t>
            </a:fld>
            <a:endParaRPr kumimoji="1" lang="ja-JP" altLang="en-US" dirty="0"/>
          </a:p>
        </p:txBody>
      </p:sp>
      <p:cxnSp>
        <p:nvCxnSpPr>
          <p:cNvPr id="2" name="直線コネクタ 1">
            <a:extLst>
              <a:ext uri="{FF2B5EF4-FFF2-40B4-BE49-F238E27FC236}">
                <a16:creationId xmlns:a16="http://schemas.microsoft.com/office/drawing/2014/main" id="{F2C3CF94-F4EA-C251-E453-C8E2DC0D8DD8}"/>
              </a:ext>
            </a:extLst>
          </p:cNvPr>
          <p:cNvCxnSpPr>
            <a:cxnSpLocks/>
          </p:cNvCxnSpPr>
          <p:nvPr/>
        </p:nvCxnSpPr>
        <p:spPr>
          <a:xfrm flipV="1">
            <a:off x="1807335" y="3429000"/>
            <a:ext cx="8577330" cy="12879"/>
          </a:xfrm>
          <a:prstGeom prst="line">
            <a:avLst/>
          </a:prstGeom>
          <a:ln w="57150">
            <a:solidFill>
              <a:schemeClr val="accent6">
                <a:lumMod val="60000"/>
                <a:lumOff val="40000"/>
              </a:schemeClr>
            </a:solidFill>
          </a:ln>
        </p:spPr>
        <p:style>
          <a:lnRef idx="2">
            <a:schemeClr val="accent4"/>
          </a:lnRef>
          <a:fillRef idx="0">
            <a:schemeClr val="accent4"/>
          </a:fillRef>
          <a:effectRef idx="1">
            <a:schemeClr val="accent4"/>
          </a:effectRef>
          <a:fontRef idx="minor">
            <a:schemeClr val="tx1"/>
          </a:fontRef>
        </p:style>
      </p:cxnSp>
      <p:sp>
        <p:nvSpPr>
          <p:cNvPr id="7" name="テキスト ボックス 6">
            <a:extLst>
              <a:ext uri="{FF2B5EF4-FFF2-40B4-BE49-F238E27FC236}">
                <a16:creationId xmlns:a16="http://schemas.microsoft.com/office/drawing/2014/main" id="{E608E248-E003-42C9-BAEE-1EAF610F8A4F}"/>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１－６</a:t>
            </a:r>
          </a:p>
        </p:txBody>
      </p:sp>
    </p:spTree>
    <p:extLst>
      <p:ext uri="{BB962C8B-B14F-4D97-AF65-F5344CB8AC3E}">
        <p14:creationId xmlns:p14="http://schemas.microsoft.com/office/powerpoint/2010/main" val="15239978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43FC2A59-1140-3BE7-AE08-5932AFEB0A69}"/>
              </a:ext>
            </a:extLst>
          </p:cNvPr>
          <p:cNvSpPr txBox="1"/>
          <p:nvPr/>
        </p:nvSpPr>
        <p:spPr>
          <a:xfrm>
            <a:off x="167778" y="1099776"/>
            <a:ext cx="5220034" cy="3600986"/>
          </a:xfrm>
          <a:prstGeom prst="rect">
            <a:avLst/>
          </a:prstGeom>
          <a:noFill/>
          <a:ln>
            <a:solidFill>
              <a:schemeClr val="tx2"/>
            </a:solidFill>
            <a:prstDash val="solid"/>
          </a:ln>
        </p:spPr>
        <p:txBody>
          <a:bodyPr wrap="square" tIns="0" bIns="0" numCol="1" spcCol="360000" rtlCol="0">
            <a:spAutoFit/>
          </a:bodyPr>
          <a:lstStyle/>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216185" y="1113539"/>
            <a:ext cx="5037691" cy="3652025"/>
          </a:xfrm>
          <a:prstGeom prst="rect">
            <a:avLst/>
          </a:prstGeom>
          <a:noFill/>
        </p:spPr>
        <p:txBody>
          <a:bodyPr wrap="square" rtlCol="0">
            <a:spAutoFit/>
          </a:bodyPr>
          <a:lstStyle/>
          <a:p>
            <a:pPr>
              <a:lnSpc>
                <a:spcPts val="2000"/>
              </a:lnSpc>
            </a:pP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現状</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生徒の「わかる喜び」や「学ぶ意欲」を引き出すため、義務教育段階</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からの学び直しのカリキュラムを設定し、１年次には毎日</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30</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分間ずつ、</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国語・数学・英語を習熟度別クラスで学ぶモジュール授業を行ったり、</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３年間を通して正解が１つでない問題に取り組む「エンパワメントタイム」</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を実施。</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また、卒業後の社会的自立に向けたキャリア教育を推進している。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これらの取組において、生徒を支援するため、スクールカウンセラーや</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スクールソーシャルワーカー、キャリア教育コーディネーターを配置している。</a:t>
            </a: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課題等</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生徒のニーズを踏まえ、基礎学力の定着を図る取組や登校したい</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学校づくり等が求められる。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303B96A6-EBD3-BCB7-7382-C4FF8F392A21}"/>
              </a:ext>
            </a:extLst>
          </p:cNvPr>
          <p:cNvSpPr txBox="1"/>
          <p:nvPr/>
        </p:nvSpPr>
        <p:spPr>
          <a:xfrm>
            <a:off x="5736645" y="1064970"/>
            <a:ext cx="6303447" cy="3600986"/>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E83494FB-3356-C8C3-8175-B082349C232B}"/>
              </a:ext>
            </a:extLst>
          </p:cNvPr>
          <p:cNvSpPr txBox="1"/>
          <p:nvPr/>
        </p:nvSpPr>
        <p:spPr>
          <a:xfrm>
            <a:off x="5823767" y="1099776"/>
            <a:ext cx="6216326" cy="3170099"/>
          </a:xfrm>
          <a:prstGeom prst="rect">
            <a:avLst/>
          </a:prstGeom>
          <a:noFill/>
        </p:spPr>
        <p:txBody>
          <a:bodyPr wrap="square" rtlCol="0">
            <a:spAutoFit/>
          </a:bodyPr>
          <a:lstStyle/>
          <a:p>
            <a:pPr marL="0" algn="l" rtl="0" eaLnBrk="1" fontAlgn="ctr" latinLnBrk="0" hangingPunct="1">
              <a:lnSpc>
                <a:spcPts val="2000"/>
              </a:lnSpc>
              <a:buNone/>
            </a:pPr>
            <a:r>
              <a:rPr kumimoji="1" lang="ja-JP" altLang="en-US"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rPr>
              <a:t>各校における教育内容の充実</a:t>
            </a: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各校において、基礎学力の定着に向けたカリキュラムや授業内容の充実</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と</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定期考査に</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よらない評価の実施</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等</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、社会生活を送る</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上</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で必要な基礎的・基本的な学力の定着を</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めざした取組の更なる充実に向け、検討を進める。</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また、社会人基礎力の育成</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に向けた</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特色ある教育活動の推進のため、地域社会や企業</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との連携による体験活動や探究活動等の更なる取組を検討・実施する。</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あわせて、子どもたちの学ぶ意欲をより評価できる入学者選抜制度のあり方を検討する。</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なお、今後、社会状況や子どもたちのニーズの変化等を踏まえ、必要に応じて教育内容</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の見直しや配置のあり方を検討していく。</a:t>
            </a:r>
            <a:endPar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8505310"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ーエンパワメントスクールー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736645" y="705635"/>
            <a:ext cx="1274201"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10271464" y="141295"/>
            <a:ext cx="1768628" cy="288925"/>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６校</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※17</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237066" y="737847"/>
            <a:ext cx="1274201" cy="29513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現状と課題</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151567" y="2800112"/>
            <a:ext cx="863082" cy="13393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C0F8ACE3-7F07-45FF-93C8-70D9BF0B5176}"/>
              </a:ext>
            </a:extLst>
          </p:cNvPr>
          <p:cNvSpPr txBox="1"/>
          <p:nvPr/>
        </p:nvSpPr>
        <p:spPr>
          <a:xfrm>
            <a:off x="144141" y="4706207"/>
            <a:ext cx="5592504" cy="261610"/>
          </a:xfrm>
          <a:prstGeom prst="rect">
            <a:avLst/>
          </a:prstGeom>
          <a:noFill/>
          <a:ln w="12700">
            <a:noFill/>
            <a:prstDash val="solid"/>
          </a:ln>
        </p:spPr>
        <p:txBody>
          <a:bodyPr wrap="square" numCol="1" spcCol="360000" rtlCol="0">
            <a:spAutoFit/>
          </a:bodyPr>
          <a:lstStyle/>
          <a:p>
            <a:r>
              <a:rPr lang="en-US" altLang="zh-TW" sz="1100" dirty="0">
                <a:solidFill>
                  <a:schemeClr val="tx1">
                    <a:lumMod val="75000"/>
                    <a:lumOff val="25000"/>
                  </a:schemeClr>
                </a:solidFill>
                <a:latin typeface="Meiryo UI" panose="020B0604030504040204" pitchFamily="50" charset="-128"/>
                <a:ea typeface="Meiryo UI" panose="020B0604030504040204" pitchFamily="50" charset="-128"/>
              </a:rPr>
              <a:t>※17</a:t>
            </a:r>
            <a:r>
              <a:rPr lang="zh-TW" altLang="en-US" sz="1100" dirty="0">
                <a:solidFill>
                  <a:schemeClr val="tx1">
                    <a:lumMod val="75000"/>
                    <a:lumOff val="25000"/>
                  </a:schemeClr>
                </a:solidFill>
                <a:latin typeface="Meiryo UI" panose="020B0604030504040204" pitchFamily="50" charset="-128"/>
                <a:ea typeface="Meiryo UI" panose="020B0604030504040204" pitchFamily="50" charset="-128"/>
              </a:rPr>
              <a:t>　淀川清流高校、成城高校、長吉高校、箕面東高校、布施北高校、和泉総合高校</a:t>
            </a:r>
          </a:p>
        </p:txBody>
      </p:sp>
      <p:sp>
        <p:nvSpPr>
          <p:cNvPr id="30" name="スライド番号プレースホルダー 6">
            <a:extLst>
              <a:ext uri="{FF2B5EF4-FFF2-40B4-BE49-F238E27FC236}">
                <a16:creationId xmlns:a16="http://schemas.microsoft.com/office/drawing/2014/main" id="{DA844939-E412-4754-80EE-DFA094CBD9C7}"/>
              </a:ext>
            </a:extLst>
          </p:cNvPr>
          <p:cNvSpPr>
            <a:spLocks noGrp="1"/>
          </p:cNvSpPr>
          <p:nvPr>
            <p:ph type="sldNum" sz="quarter" idx="12"/>
          </p:nvPr>
        </p:nvSpPr>
        <p:spPr>
          <a:xfrm>
            <a:off x="10134600" y="6489222"/>
            <a:ext cx="2057400" cy="365125"/>
          </a:xfrm>
        </p:spPr>
        <p:txBody>
          <a:bodyPr/>
          <a:lstStyle/>
          <a:p>
            <a:fld id="{8EF98A3A-4FC9-421C-9EC4-B2EF6B34D3EB}" type="slidenum">
              <a:rPr kumimoji="1" lang="ja-JP" altLang="en-US" smtClean="0"/>
              <a:t>30</a:t>
            </a:fld>
            <a:endParaRPr kumimoji="1" lang="ja-JP" altLang="en-US" dirty="0"/>
          </a:p>
        </p:txBody>
      </p:sp>
      <p:graphicFrame>
        <p:nvGraphicFramePr>
          <p:cNvPr id="18" name="表 17">
            <a:extLst>
              <a:ext uri="{FF2B5EF4-FFF2-40B4-BE49-F238E27FC236}">
                <a16:creationId xmlns:a16="http://schemas.microsoft.com/office/drawing/2014/main" id="{04524BE0-2ADE-4784-B9EA-36EB41ED5DE7}"/>
              </a:ext>
            </a:extLst>
          </p:cNvPr>
          <p:cNvGraphicFramePr>
            <a:graphicFrameLocks noGrp="1"/>
          </p:cNvGraphicFramePr>
          <p:nvPr>
            <p:extLst>
              <p:ext uri="{D42A27DB-BD31-4B8C-83A1-F6EECF244321}">
                <p14:modId xmlns:p14="http://schemas.microsoft.com/office/powerpoint/2010/main" val="1663526193"/>
              </p:ext>
            </p:extLst>
          </p:nvPr>
        </p:nvGraphicFramePr>
        <p:xfrm>
          <a:off x="399716" y="5269013"/>
          <a:ext cx="11131072" cy="1482587"/>
        </p:xfrm>
        <a:graphic>
          <a:graphicData uri="http://schemas.openxmlformats.org/drawingml/2006/table">
            <a:tbl>
              <a:tblPr firstRow="1" bandRow="1">
                <a:tableStyleId>{5C22544A-7EE6-4342-B048-85BDC9FD1C3A}</a:tableStyleId>
              </a:tblPr>
              <a:tblGrid>
                <a:gridCol w="1631472">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47123">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54973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各校における</a:t>
                      </a:r>
                    </a:p>
                    <a:p>
                      <a:pPr algn="ctr"/>
                      <a:r>
                        <a:rPr kumimoji="1" lang="ja-JP" altLang="en-US" sz="1100" b="0" dirty="0">
                          <a:solidFill>
                            <a:schemeClr val="tx1"/>
                          </a:solidFill>
                          <a:latin typeface="Meiryo UI" panose="020B0604030504040204" pitchFamily="50" charset="-128"/>
                          <a:ea typeface="Meiryo UI" panose="020B0604030504040204" pitchFamily="50" charset="-128"/>
                        </a:rPr>
                        <a:t>教育内容の充実</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r h="585731">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入試に関する取組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3893322"/>
                  </a:ext>
                </a:extLst>
              </a:tr>
            </a:tbl>
          </a:graphicData>
        </a:graphic>
      </p:graphicFrame>
      <p:sp>
        <p:nvSpPr>
          <p:cNvPr id="23" name="矢印: 山形 22">
            <a:extLst>
              <a:ext uri="{FF2B5EF4-FFF2-40B4-BE49-F238E27FC236}">
                <a16:creationId xmlns:a16="http://schemas.microsoft.com/office/drawing/2014/main" id="{0796C3F8-0C94-468E-8E93-9D79DDBA66F3}"/>
              </a:ext>
            </a:extLst>
          </p:cNvPr>
          <p:cNvSpPr/>
          <p:nvPr/>
        </p:nvSpPr>
        <p:spPr>
          <a:xfrm>
            <a:off x="8604340" y="6257707"/>
            <a:ext cx="2926448" cy="404658"/>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新たな選抜方法を導入</a:t>
            </a:r>
          </a:p>
        </p:txBody>
      </p:sp>
      <p:sp>
        <p:nvSpPr>
          <p:cNvPr id="24" name="右矢印 83">
            <a:extLst>
              <a:ext uri="{FF2B5EF4-FFF2-40B4-BE49-F238E27FC236}">
                <a16:creationId xmlns:a16="http://schemas.microsoft.com/office/drawing/2014/main" id="{0B45D20B-1256-42D9-97C0-6361E2736BC1}"/>
              </a:ext>
            </a:extLst>
          </p:cNvPr>
          <p:cNvSpPr/>
          <p:nvPr/>
        </p:nvSpPr>
        <p:spPr>
          <a:xfrm>
            <a:off x="2114126" y="6259312"/>
            <a:ext cx="1994413" cy="396191"/>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選抜方法の変更を</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決定・公表</a:t>
            </a:r>
          </a:p>
        </p:txBody>
      </p:sp>
      <p:sp>
        <p:nvSpPr>
          <p:cNvPr id="25" name="矢印: 山形 24">
            <a:extLst>
              <a:ext uri="{FF2B5EF4-FFF2-40B4-BE49-F238E27FC236}">
                <a16:creationId xmlns:a16="http://schemas.microsoft.com/office/drawing/2014/main" id="{9C03307F-5366-4195-9A29-7061E5A6E313}"/>
              </a:ext>
            </a:extLst>
          </p:cNvPr>
          <p:cNvSpPr/>
          <p:nvPr/>
        </p:nvSpPr>
        <p:spPr>
          <a:xfrm>
            <a:off x="4034870" y="6257708"/>
            <a:ext cx="4662603" cy="404659"/>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新たな選抜方法の周知</a:t>
            </a:r>
          </a:p>
        </p:txBody>
      </p:sp>
      <p:sp>
        <p:nvSpPr>
          <p:cNvPr id="27" name="テキスト ボックス 26">
            <a:extLst>
              <a:ext uri="{FF2B5EF4-FFF2-40B4-BE49-F238E27FC236}">
                <a16:creationId xmlns:a16="http://schemas.microsoft.com/office/drawing/2014/main" id="{C923F1CE-CDCF-4137-A0BB-130880FA3689}"/>
              </a:ext>
            </a:extLst>
          </p:cNvPr>
          <p:cNvSpPr txBox="1"/>
          <p:nvPr/>
        </p:nvSpPr>
        <p:spPr>
          <a:xfrm>
            <a:off x="319645" y="4886349"/>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8" name="右矢印 83">
            <a:extLst>
              <a:ext uri="{FF2B5EF4-FFF2-40B4-BE49-F238E27FC236}">
                <a16:creationId xmlns:a16="http://schemas.microsoft.com/office/drawing/2014/main" id="{6AC25022-3AA1-4BC6-96CC-1F547E6BFE82}"/>
              </a:ext>
            </a:extLst>
          </p:cNvPr>
          <p:cNvSpPr/>
          <p:nvPr/>
        </p:nvSpPr>
        <p:spPr>
          <a:xfrm>
            <a:off x="2114126" y="5681022"/>
            <a:ext cx="9416662" cy="396191"/>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教育内容の検討・周知（カリキュラムや授業内容、評価方法等）</a:t>
            </a:r>
          </a:p>
        </p:txBody>
      </p:sp>
      <p:sp>
        <p:nvSpPr>
          <p:cNvPr id="21" name="テキスト ボックス 20">
            <a:extLst>
              <a:ext uri="{FF2B5EF4-FFF2-40B4-BE49-F238E27FC236}">
                <a16:creationId xmlns:a16="http://schemas.microsoft.com/office/drawing/2014/main" id="{BB8C2EEC-039E-4E32-B684-159C820EF103}"/>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33</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3845628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03B96A6-EBD3-BCB7-7382-C4FF8F392A21}"/>
              </a:ext>
            </a:extLst>
          </p:cNvPr>
          <p:cNvSpPr txBox="1"/>
          <p:nvPr/>
        </p:nvSpPr>
        <p:spPr>
          <a:xfrm>
            <a:off x="5737767" y="1057206"/>
            <a:ext cx="6286455" cy="3400931"/>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E83494FB-3356-C8C3-8175-B082349C232B}"/>
              </a:ext>
            </a:extLst>
          </p:cNvPr>
          <p:cNvSpPr txBox="1"/>
          <p:nvPr/>
        </p:nvSpPr>
        <p:spPr>
          <a:xfrm>
            <a:off x="5844367" y="1127791"/>
            <a:ext cx="6230161" cy="3170099"/>
          </a:xfrm>
          <a:prstGeom prst="rect">
            <a:avLst/>
          </a:prstGeom>
          <a:noFill/>
        </p:spPr>
        <p:txBody>
          <a:bodyPr wrap="square" rtlCol="0">
            <a:spAutoFit/>
          </a:bodyPr>
          <a:lstStyle/>
          <a:p>
            <a:pPr marL="0" algn="l" rtl="0" eaLnBrk="1" fontAlgn="ctr" latinLnBrk="0" hangingPunct="1">
              <a:lnSpc>
                <a:spcPts val="2000"/>
              </a:lnSpc>
              <a:buNone/>
            </a:pPr>
            <a:r>
              <a:rPr lang="ja-JP" altLang="en-US"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rPr>
              <a:t>各校における教育内容の充実</a:t>
            </a:r>
            <a:endParaRPr lang="en-US" altLang="ja-JP"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以下２校について、令和９年度の第一期卒業生の輩出に合わせ、取組状況等を検証</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し、充実に向けた検討を行うとともに、取組の成果を他校へ発信していく。</a:t>
            </a:r>
          </a:p>
          <a:p>
            <a:pPr marL="0" algn="l" rtl="0" eaLnBrk="1" fontAlgn="ctr" latinLnBrk="0" hangingPunct="1">
              <a:lnSpc>
                <a:spcPts val="2000"/>
              </a:lnSpc>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accent1">
                    <a:lumMod val="7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西成高校においては、「地域と一緒に体験的な学びにチャレンジできる学校」として、</a:t>
            </a:r>
          </a:p>
          <a:p>
            <a:pPr marL="0" algn="l" rtl="0" eaLnBrk="1" fontAlgn="ctr" latinLnBrk="0" hangingPunct="1">
              <a:lnSpc>
                <a:spcPts val="2000"/>
              </a:lnSpc>
              <a:buNone/>
            </a:pP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にしなり学</a:t>
            </a:r>
            <a:r>
              <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を中心に、地域の産業や特色を生かした学習活動を更に進めていく。</a:t>
            </a:r>
          </a:p>
          <a:p>
            <a:pPr marL="0" algn="l" rtl="0" eaLnBrk="1" fontAlgn="ctr" latinLnBrk="0" hangingPunct="1">
              <a:lnSpc>
                <a:spcPts val="2000"/>
              </a:lnSpc>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accent1">
                    <a:lumMod val="7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岬高校においては、地元自治体等との連携を強化し、地域に根差した学びや海洋に</a:t>
            </a:r>
          </a:p>
          <a:p>
            <a:pPr marL="0" algn="l" rtl="0" eaLnBrk="1" fontAlgn="ctr" latinLnBrk="0" hangingPunct="1">
              <a:lnSpc>
                <a:spcPts val="2000"/>
              </a:lnSpc>
              <a:buNone/>
            </a:pP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関する学び等、地域特性を生かした学習を更に進めていく。</a:t>
            </a:r>
          </a:p>
          <a:p>
            <a:pPr marL="0" algn="l" rtl="0" eaLnBrk="1" fontAlgn="ctr" latinLnBrk="0" hangingPunct="1">
              <a:lnSpc>
                <a:spcPts val="2000"/>
              </a:lnSpc>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なお、今後、社会状況や子どもたちのニーズの変化等を踏まえ、必要に応じて配置の</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あり方を検討していく。</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3FC2A59-1140-3BE7-AE08-5932AFEB0A69}"/>
              </a:ext>
            </a:extLst>
          </p:cNvPr>
          <p:cNvSpPr txBox="1"/>
          <p:nvPr/>
        </p:nvSpPr>
        <p:spPr>
          <a:xfrm>
            <a:off x="167776" y="1076442"/>
            <a:ext cx="5279149" cy="3400931"/>
          </a:xfrm>
          <a:prstGeom prst="rect">
            <a:avLst/>
          </a:prstGeom>
          <a:noFill/>
          <a:ln>
            <a:solidFill>
              <a:schemeClr val="tx2"/>
            </a:solidFill>
            <a:prstDash val="solid"/>
          </a:ln>
        </p:spPr>
        <p:txBody>
          <a:bodyPr wrap="square" tIns="0" bIns="0" numCol="1" spcCol="360000" rtlCol="0">
            <a:spAutoFit/>
          </a:bodyPr>
          <a:lstStyle/>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8505310"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ーステップスクールー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794061" y="676056"/>
            <a:ext cx="1260812"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Meiryo UI" panose="020B0604030504040204" pitchFamily="50" charset="-128"/>
                <a:ea typeface="Meiryo UI" panose="020B0604030504040204" pitchFamily="50" charset="-128"/>
              </a:rPr>
              <a:t>今後の取組</a:t>
            </a:r>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10278986" y="107721"/>
            <a:ext cx="1768628" cy="288925"/>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２校</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※18</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237066" y="714513"/>
            <a:ext cx="779262" cy="323890"/>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188952" y="2654880"/>
            <a:ext cx="863082" cy="13393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216184" y="1090205"/>
            <a:ext cx="5095182" cy="3139064"/>
          </a:xfrm>
          <a:prstGeom prst="rect">
            <a:avLst/>
          </a:prstGeom>
          <a:noFill/>
        </p:spPr>
        <p:txBody>
          <a:bodyPr wrap="square" rtlCol="0">
            <a:spAutoFit/>
          </a:bodyPr>
          <a:lstStyle/>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ステップスクールは、義務教育段階までに学校生活での困りやつまずきを</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経験しながらも、高校生活を通して、進学や就職を見据え、基礎的な</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学びや、地域と一緒に体験的な学びにチャレンジできる学校である。</a:t>
            </a: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１クラス</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30</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人程度の少人数クラス編制や習熟度別学習の導入に加え、</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スクールカウンセラーの常駐化をはじめとする専門スタッフの活用による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サポート体制を備え、学校生活に不安を感じやすい生徒が安心できる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環境を整えている。</a:t>
            </a:r>
          </a:p>
          <a:p>
            <a:pPr>
              <a:lnSpc>
                <a:spcPts val="2000"/>
              </a:lnSpc>
            </a:pPr>
            <a:endParaRPr lang="ja-JP" altLang="en-US"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また、地域企業等と連携した体験型学習や職業体験等、地域とつな</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がるカリキュラムを取り入れ、生徒が自分らしく、意欲的に学びながら社会</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で自立する力を育むことをめざしている。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C0F8ACE3-7F07-45FF-93C8-70D9BF0B5176}"/>
              </a:ext>
            </a:extLst>
          </p:cNvPr>
          <p:cNvSpPr txBox="1"/>
          <p:nvPr/>
        </p:nvSpPr>
        <p:spPr>
          <a:xfrm>
            <a:off x="216184" y="4509567"/>
            <a:ext cx="1936889" cy="261610"/>
          </a:xfrm>
          <a:prstGeom prst="rect">
            <a:avLst/>
          </a:prstGeom>
          <a:noFill/>
          <a:ln w="12700">
            <a:noFill/>
            <a:prstDash val="solid"/>
          </a:ln>
        </p:spPr>
        <p:txBody>
          <a:bodyPr wrap="square" numCol="1" spcCol="360000" rtlCol="0">
            <a:spAutoFit/>
          </a:bodyPr>
          <a:lstStyle/>
          <a:p>
            <a:r>
              <a:rPr lang="en-US" altLang="zh-TW" sz="1100" dirty="0">
                <a:solidFill>
                  <a:schemeClr val="tx1">
                    <a:lumMod val="75000"/>
                    <a:lumOff val="25000"/>
                  </a:schemeClr>
                </a:solidFill>
                <a:latin typeface="Meiryo UI" panose="020B0604030504040204" pitchFamily="50" charset="-128"/>
                <a:ea typeface="Meiryo UI" panose="020B0604030504040204" pitchFamily="50" charset="-128"/>
              </a:rPr>
              <a:t>※18</a:t>
            </a:r>
            <a:r>
              <a:rPr lang="zh-TW" altLang="en-US" sz="1100" dirty="0">
                <a:solidFill>
                  <a:schemeClr val="tx1">
                    <a:lumMod val="75000"/>
                    <a:lumOff val="25000"/>
                  </a:schemeClr>
                </a:solidFill>
                <a:latin typeface="Meiryo UI" panose="020B0604030504040204" pitchFamily="50" charset="-128"/>
                <a:ea typeface="Meiryo UI" panose="020B0604030504040204" pitchFamily="50" charset="-128"/>
              </a:rPr>
              <a:t>　西成高校、岬高校</a:t>
            </a:r>
          </a:p>
        </p:txBody>
      </p:sp>
      <p:sp>
        <p:nvSpPr>
          <p:cNvPr id="30" name="テキスト ボックス 29">
            <a:extLst>
              <a:ext uri="{FF2B5EF4-FFF2-40B4-BE49-F238E27FC236}">
                <a16:creationId xmlns:a16="http://schemas.microsoft.com/office/drawing/2014/main" id="{36782BA1-ED9B-4981-9118-684F00350528}"/>
              </a:ext>
            </a:extLst>
          </p:cNvPr>
          <p:cNvSpPr txBox="1"/>
          <p:nvPr/>
        </p:nvSpPr>
        <p:spPr>
          <a:xfrm>
            <a:off x="432610" y="4900636"/>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31" name="表 30">
            <a:extLst>
              <a:ext uri="{FF2B5EF4-FFF2-40B4-BE49-F238E27FC236}">
                <a16:creationId xmlns:a16="http://schemas.microsoft.com/office/drawing/2014/main" id="{580E22A2-9B30-4084-95F5-1AF127BD1C95}"/>
              </a:ext>
            </a:extLst>
          </p:cNvPr>
          <p:cNvGraphicFramePr>
            <a:graphicFrameLocks noGrp="1"/>
          </p:cNvGraphicFramePr>
          <p:nvPr>
            <p:extLst>
              <p:ext uri="{D42A27DB-BD31-4B8C-83A1-F6EECF244321}">
                <p14:modId xmlns:p14="http://schemas.microsoft.com/office/powerpoint/2010/main" val="4030225536"/>
              </p:ext>
            </p:extLst>
          </p:nvPr>
        </p:nvGraphicFramePr>
        <p:xfrm>
          <a:off x="522433" y="5253174"/>
          <a:ext cx="11121715" cy="978695"/>
        </p:xfrm>
        <a:graphic>
          <a:graphicData uri="http://schemas.openxmlformats.org/drawingml/2006/table">
            <a:tbl>
              <a:tblPr firstRow="1" bandRow="1">
                <a:tableStyleId>{5C22544A-7EE6-4342-B048-85BDC9FD1C3A}</a:tableStyleId>
              </a:tblPr>
              <a:tblGrid>
                <a:gridCol w="1622115">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62432">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61626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各校における</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rPr>
                        <a:t>教育内容の充実</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bl>
          </a:graphicData>
        </a:graphic>
      </p:graphicFrame>
      <p:sp>
        <p:nvSpPr>
          <p:cNvPr id="33" name="矢印: 山形 32">
            <a:extLst>
              <a:ext uri="{FF2B5EF4-FFF2-40B4-BE49-F238E27FC236}">
                <a16:creationId xmlns:a16="http://schemas.microsoft.com/office/drawing/2014/main" id="{7337EB7E-2676-4BF5-9455-573C2252823D}"/>
              </a:ext>
            </a:extLst>
          </p:cNvPr>
          <p:cNvSpPr/>
          <p:nvPr/>
        </p:nvSpPr>
        <p:spPr>
          <a:xfrm>
            <a:off x="9401647" y="5690481"/>
            <a:ext cx="2239949" cy="383149"/>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検証を踏まえた</a:t>
            </a:r>
            <a:endParaRPr lang="en-US" altLang="ja-JP" sz="1050" dirty="0">
              <a:solidFill>
                <a:schemeClr val="tx1"/>
              </a:solidFill>
              <a:latin typeface="Meiryo UI" panose="020B0604030504040204" pitchFamily="50" charset="-128"/>
              <a:ea typeface="Meiryo UI" panose="020B0604030504040204" pitchFamily="50" charset="-128"/>
            </a:endParaRPr>
          </a:p>
          <a:p>
            <a:pPr algn="ctr"/>
            <a:r>
              <a:rPr lang="ja-JP" altLang="en-US" sz="1050" dirty="0">
                <a:solidFill>
                  <a:schemeClr val="tx1"/>
                </a:solidFill>
                <a:latin typeface="Meiryo UI" panose="020B0604030504040204" pitchFamily="50" charset="-128"/>
                <a:ea typeface="Meiryo UI" panose="020B0604030504040204" pitchFamily="50" charset="-128"/>
              </a:rPr>
              <a:t>教育内容の充実や成果発信</a:t>
            </a:r>
          </a:p>
        </p:txBody>
      </p:sp>
      <p:sp>
        <p:nvSpPr>
          <p:cNvPr id="34" name="スライド番号プレースホルダー 6">
            <a:extLst>
              <a:ext uri="{FF2B5EF4-FFF2-40B4-BE49-F238E27FC236}">
                <a16:creationId xmlns:a16="http://schemas.microsoft.com/office/drawing/2014/main" id="{A68A0F11-8AED-4E9A-9897-A54795815678}"/>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31</a:t>
            </a:fld>
            <a:endParaRPr kumimoji="1" lang="ja-JP" altLang="en-US" dirty="0"/>
          </a:p>
        </p:txBody>
      </p:sp>
      <p:sp>
        <p:nvSpPr>
          <p:cNvPr id="22" name="右矢印 83">
            <a:extLst>
              <a:ext uri="{FF2B5EF4-FFF2-40B4-BE49-F238E27FC236}">
                <a16:creationId xmlns:a16="http://schemas.microsoft.com/office/drawing/2014/main" id="{788555DC-EC46-4124-BAFA-0597A49A5EFE}"/>
              </a:ext>
            </a:extLst>
          </p:cNvPr>
          <p:cNvSpPr/>
          <p:nvPr/>
        </p:nvSpPr>
        <p:spPr>
          <a:xfrm>
            <a:off x="6621605" y="5701121"/>
            <a:ext cx="2849511" cy="396191"/>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取組状況等の検証</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令和</a:t>
            </a: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８年度末に卒業生輩出）</a:t>
            </a:r>
          </a:p>
        </p:txBody>
      </p:sp>
      <p:sp>
        <p:nvSpPr>
          <p:cNvPr id="21" name="テキスト ボックス 20">
            <a:extLst>
              <a:ext uri="{FF2B5EF4-FFF2-40B4-BE49-F238E27FC236}">
                <a16:creationId xmlns:a16="http://schemas.microsoft.com/office/drawing/2014/main" id="{233620E9-8A89-4779-BA32-EAD7844A3E9F}"/>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34</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693586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03B96A6-EBD3-BCB7-7382-C4FF8F392A21}"/>
              </a:ext>
            </a:extLst>
          </p:cNvPr>
          <p:cNvSpPr txBox="1"/>
          <p:nvPr/>
        </p:nvSpPr>
        <p:spPr>
          <a:xfrm>
            <a:off x="5731496" y="1091396"/>
            <a:ext cx="6316117" cy="5401479"/>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E83494FB-3356-C8C3-8175-B082349C232B}"/>
              </a:ext>
            </a:extLst>
          </p:cNvPr>
          <p:cNvSpPr txBox="1"/>
          <p:nvPr/>
        </p:nvSpPr>
        <p:spPr>
          <a:xfrm>
            <a:off x="5807143" y="1136519"/>
            <a:ext cx="6128512" cy="5216813"/>
          </a:xfrm>
          <a:prstGeom prst="rect">
            <a:avLst/>
          </a:prstGeom>
          <a:noFill/>
        </p:spPr>
        <p:txBody>
          <a:bodyPr wrap="square" rtlCol="0">
            <a:spAutoFit/>
          </a:bodyPr>
          <a:lstStyle/>
          <a:p>
            <a:pPr marL="0" algn="l" rtl="0" eaLnBrk="1" fontAlgn="ctr" latinLnBrk="0" hangingPunct="1">
              <a:lnSpc>
                <a:spcPts val="2000"/>
              </a:lnSpc>
              <a:buNone/>
            </a:pPr>
            <a:r>
              <a:rPr lang="ja-JP" altLang="en-US"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rPr>
              <a:t>学びの多様化学校の設置</a:t>
            </a:r>
            <a:endParaRPr lang="en-US" altLang="ja-JP"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endParaRPr>
          </a:p>
          <a:p>
            <a:pPr>
              <a:lnSpc>
                <a:spcPts val="20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令和８年度に、少人数で、かつ一人ひとりの状況に応じて、多様で柔軟な学びを提供</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する「学びの多様化学校（いわゆる不登校特例校）」 </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※19</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を教育センター内に教育セン</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ター附属高校の分校として設置する。</a:t>
            </a:r>
            <a:endParaRPr kumimoji="1" lang="en-US" altLang="ja-JP" sz="1400" i="0" u="non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endParaRPr kumimoji="1" lang="en-US" altLang="ja-JP" sz="1400" i="0" u="none" strike="noStrike" kern="1200" dirty="0">
              <a:solidFill>
                <a:srgbClr val="FF0000"/>
              </a:solidFill>
              <a:effectLst/>
              <a:latin typeface="Meiryo UI" panose="020B0604030504040204" pitchFamily="50" charset="-128"/>
              <a:ea typeface="Meiryo UI" panose="020B0604030504040204" pitchFamily="50" charset="-128"/>
            </a:endParaRPr>
          </a:p>
          <a:p>
            <a:pPr>
              <a:lnSpc>
                <a:spcPts val="2000"/>
              </a:lnSpc>
            </a:pPr>
            <a:r>
              <a:rPr kumimoji="1" lang="ja-JP" altLang="ja-JP" sz="14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学びの多様化学校では、不登校を経験した生徒に社会性や自己効力感を育み、</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「精神的」「経済的」に自立できる力や自信を育成する。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また、週の授業時数を</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25</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単位時間とすることや学校設定科目の単位数上限を柔軟化</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することに加え、心身の状況等を踏まえ遠隔授業等により認定する単位数上限を柔軟化</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することについて文部科学省と協議を行っている。</a:t>
            </a:r>
            <a:endParaRPr kumimoji="1" lang="en-US" altLang="ja-JP"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個別学習スペースの設置や、スクールカウンセラーの常駐等、生徒の心理面を配慮した</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環境を整備することに加え、多様なニーズに応じた学校設定科目の開設等、学びの中身</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について詳細を検討していく。</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endParaRPr kumimoji="1" lang="en-US"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endParaRPr>
          </a:p>
          <a:p>
            <a:pPr>
              <a:lnSpc>
                <a:spcPts val="20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加えて、学びの多様化学校での優れた取組や不登校生徒への支援のノウハウについて</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は、他の府立高校に広げていくことも検討していく。</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※19  </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不登校児童生徒の実態に配慮した特別の教育課程を編成して教育を実施する必要があると</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認められる場合、文部科学大臣が、学校教育法施行規則に基づき学校を指定し、特定の学校</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において教育課程の基準によらずに特別の教育課程を編成して教育を実施することができる。</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3FC2A59-1140-3BE7-AE08-5932AFEB0A69}"/>
              </a:ext>
            </a:extLst>
          </p:cNvPr>
          <p:cNvSpPr txBox="1"/>
          <p:nvPr/>
        </p:nvSpPr>
        <p:spPr>
          <a:xfrm>
            <a:off x="156236" y="1108451"/>
            <a:ext cx="5224436" cy="5401479"/>
          </a:xfrm>
          <a:prstGeom prst="rect">
            <a:avLst/>
          </a:prstGeom>
          <a:noFill/>
          <a:ln>
            <a:solidFill>
              <a:schemeClr val="tx2"/>
            </a:solidFill>
            <a:prstDash val="solid"/>
          </a:ln>
        </p:spPr>
        <p:txBody>
          <a:bodyPr wrap="square" tIns="0" bIns="0" numCol="1" spcCol="360000" rtlCol="0">
            <a:spAutoFit/>
          </a:bodyPr>
          <a:lstStyle/>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8505310"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ー学びの多様化学校ー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807143" y="753864"/>
            <a:ext cx="1274201"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225525" y="772900"/>
            <a:ext cx="770026" cy="268757"/>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128057" y="3725167"/>
            <a:ext cx="863082" cy="13393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161350" y="1119865"/>
            <a:ext cx="5129078" cy="4677947"/>
          </a:xfrm>
          <a:prstGeom prst="rect">
            <a:avLst/>
          </a:prstGeom>
          <a:noFill/>
        </p:spPr>
        <p:txBody>
          <a:bodyPr wrap="square" rtlCol="0">
            <a:spAutoFit/>
          </a:bodyPr>
          <a:lstStyle/>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府立高校における不登校生徒数の千人率は全国平均を大きく上回って</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いる状況にある。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令和６年２月には文部科学省から、「高等学校等における多様な</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学習ニーズに対応した柔軟で質の高い学びの実現について」が通知され、</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不登校生徒を対象として、遠隔授業等による単位認定を可能とすることと</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なった。</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しかし、遠隔授業等によって修得するものは</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36</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単位までとされている。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加えて、全日制の課程は週当たりの標準授業時間が</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30</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単位時間となって</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いること等から、「柔軟で多様な学び」には一定の制約があり、学びの継続</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が困難になることがある。</a:t>
            </a: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また、中学校までに不登校経験のある生徒が全日制高校への進学を</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希望しながら、集団での学び等に自信をもてず、通信制の課程や定時制</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の課程の高校に進学するケースや、全日制高校に一旦入学しても、出席</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状況等により学びの継続に困難を感じ、通信制の課程に転学するケース</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が見受けられる。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6" name="スライド番号プレースホルダー 6">
            <a:extLst>
              <a:ext uri="{FF2B5EF4-FFF2-40B4-BE49-F238E27FC236}">
                <a16:creationId xmlns:a16="http://schemas.microsoft.com/office/drawing/2014/main" id="{0081D125-D3DF-4C1C-B9C4-24F85A503947}"/>
              </a:ext>
            </a:extLst>
          </p:cNvPr>
          <p:cNvSpPr txBox="1">
            <a:spLocks/>
          </p:cNvSpPr>
          <p:nvPr/>
        </p:nvSpPr>
        <p:spPr>
          <a:xfrm>
            <a:off x="10134600" y="6492875"/>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8EF98A3A-4FC9-421C-9EC4-B2EF6B34D3EB}" type="slidenum">
              <a:rPr lang="ja-JP" altLang="en-US" smtClean="0"/>
              <a:pPr/>
              <a:t>32</a:t>
            </a:fld>
            <a:endParaRPr lang="ja-JP" altLang="en-US" dirty="0"/>
          </a:p>
        </p:txBody>
      </p:sp>
      <p:sp>
        <p:nvSpPr>
          <p:cNvPr id="3" name="テキスト ボックス 2">
            <a:extLst>
              <a:ext uri="{FF2B5EF4-FFF2-40B4-BE49-F238E27FC236}">
                <a16:creationId xmlns:a16="http://schemas.microsoft.com/office/drawing/2014/main" id="{BB6949F4-8561-E0F7-F1AD-B26165739DBB}"/>
              </a:ext>
            </a:extLst>
          </p:cNvPr>
          <p:cNvSpPr txBox="1"/>
          <p:nvPr/>
        </p:nvSpPr>
        <p:spPr>
          <a:xfrm>
            <a:off x="10067636" y="107721"/>
            <a:ext cx="1979978" cy="298679"/>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設置数（予定）　１校</a:t>
            </a:r>
            <a:endPar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CC88005D-B39B-459A-8320-1691EB902F25}"/>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35</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8798125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8505310"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ー学びの多様化学校ー</a:t>
            </a:r>
            <a:endParaRPr lang="en-US" altLang="ja-JP" b="1" dirty="0">
              <a:latin typeface="Meiryo UI" panose="020B0604030504040204" pitchFamily="50" charset="-128"/>
              <a:ea typeface="Meiryo UI" panose="020B0604030504040204" pitchFamily="50" charset="-128"/>
            </a:endParaRPr>
          </a:p>
        </p:txBody>
      </p:sp>
      <p:sp>
        <p:nvSpPr>
          <p:cNvPr id="26" name="スライド番号プレースホルダー 6">
            <a:extLst>
              <a:ext uri="{FF2B5EF4-FFF2-40B4-BE49-F238E27FC236}">
                <a16:creationId xmlns:a16="http://schemas.microsoft.com/office/drawing/2014/main" id="{0081D125-D3DF-4C1C-B9C4-24F85A503947}"/>
              </a:ext>
            </a:extLst>
          </p:cNvPr>
          <p:cNvSpPr txBox="1">
            <a:spLocks/>
          </p:cNvSpPr>
          <p:nvPr/>
        </p:nvSpPr>
        <p:spPr>
          <a:xfrm>
            <a:off x="10134600" y="6492875"/>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8EF98A3A-4FC9-421C-9EC4-B2EF6B34D3EB}" type="slidenum">
              <a:rPr lang="ja-JP" altLang="en-US" smtClean="0"/>
              <a:pPr/>
              <a:t>33</a:t>
            </a:fld>
            <a:endParaRPr lang="ja-JP" altLang="en-US" dirty="0"/>
          </a:p>
        </p:txBody>
      </p:sp>
      <p:graphicFrame>
        <p:nvGraphicFramePr>
          <p:cNvPr id="18" name="表 17">
            <a:extLst>
              <a:ext uri="{FF2B5EF4-FFF2-40B4-BE49-F238E27FC236}">
                <a16:creationId xmlns:a16="http://schemas.microsoft.com/office/drawing/2014/main" id="{C812C03C-1B3C-43FB-9C11-6363B96EF03A}"/>
              </a:ext>
            </a:extLst>
          </p:cNvPr>
          <p:cNvGraphicFramePr>
            <a:graphicFrameLocks noGrp="1"/>
          </p:cNvGraphicFramePr>
          <p:nvPr>
            <p:extLst>
              <p:ext uri="{D42A27DB-BD31-4B8C-83A1-F6EECF244321}">
                <p14:modId xmlns:p14="http://schemas.microsoft.com/office/powerpoint/2010/main" val="3424657076"/>
              </p:ext>
            </p:extLst>
          </p:nvPr>
        </p:nvGraphicFramePr>
        <p:xfrm>
          <a:off x="508329" y="1206865"/>
          <a:ext cx="11131072" cy="896856"/>
        </p:xfrm>
        <a:graphic>
          <a:graphicData uri="http://schemas.openxmlformats.org/drawingml/2006/table">
            <a:tbl>
              <a:tblPr firstRow="1" bandRow="1">
                <a:tableStyleId>{5C22544A-7EE6-4342-B048-85BDC9FD1C3A}</a:tableStyleId>
              </a:tblPr>
              <a:tblGrid>
                <a:gridCol w="1631472">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47123">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54973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学びの多様化学校の</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rPr>
                        <a:t>設置</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bl>
          </a:graphicData>
        </a:graphic>
      </p:graphicFrame>
      <p:sp>
        <p:nvSpPr>
          <p:cNvPr id="21" name="右矢印 83">
            <a:extLst>
              <a:ext uri="{FF2B5EF4-FFF2-40B4-BE49-F238E27FC236}">
                <a16:creationId xmlns:a16="http://schemas.microsoft.com/office/drawing/2014/main" id="{6ECE92A0-C668-4E61-8DB3-557EB445836F}"/>
              </a:ext>
            </a:extLst>
          </p:cNvPr>
          <p:cNvSpPr/>
          <p:nvPr/>
        </p:nvSpPr>
        <p:spPr>
          <a:xfrm>
            <a:off x="2249070" y="1638092"/>
            <a:ext cx="2239949" cy="396191"/>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設置に向けた検討と周知</a:t>
            </a:r>
          </a:p>
        </p:txBody>
      </p:sp>
      <p:sp>
        <p:nvSpPr>
          <p:cNvPr id="22" name="矢印: 山形 21">
            <a:extLst>
              <a:ext uri="{FF2B5EF4-FFF2-40B4-BE49-F238E27FC236}">
                <a16:creationId xmlns:a16="http://schemas.microsoft.com/office/drawing/2014/main" id="{E90023EB-66B1-4690-8A16-C228C9128BF0}"/>
              </a:ext>
            </a:extLst>
          </p:cNvPr>
          <p:cNvSpPr/>
          <p:nvPr/>
        </p:nvSpPr>
        <p:spPr>
          <a:xfrm>
            <a:off x="4489019" y="1642962"/>
            <a:ext cx="2350806" cy="383149"/>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設置</a:t>
            </a:r>
          </a:p>
        </p:txBody>
      </p:sp>
      <p:sp>
        <p:nvSpPr>
          <p:cNvPr id="23" name="矢印: 山形 22">
            <a:extLst>
              <a:ext uri="{FF2B5EF4-FFF2-40B4-BE49-F238E27FC236}">
                <a16:creationId xmlns:a16="http://schemas.microsoft.com/office/drawing/2014/main" id="{56DF934A-FBD2-4C0C-8366-14237AE49D7B}"/>
              </a:ext>
            </a:extLst>
          </p:cNvPr>
          <p:cNvSpPr/>
          <p:nvPr/>
        </p:nvSpPr>
        <p:spPr>
          <a:xfrm>
            <a:off x="6888807" y="1651134"/>
            <a:ext cx="4750594" cy="383149"/>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他校への支援ノウハウ等周知</a:t>
            </a:r>
          </a:p>
        </p:txBody>
      </p:sp>
      <p:sp>
        <p:nvSpPr>
          <p:cNvPr id="24" name="テキスト ボックス 23">
            <a:extLst>
              <a:ext uri="{FF2B5EF4-FFF2-40B4-BE49-F238E27FC236}">
                <a16:creationId xmlns:a16="http://schemas.microsoft.com/office/drawing/2014/main" id="{9D14B8A4-7063-49AB-AE29-705B7E16B24D}"/>
              </a:ext>
            </a:extLst>
          </p:cNvPr>
          <p:cNvSpPr txBox="1"/>
          <p:nvPr/>
        </p:nvSpPr>
        <p:spPr>
          <a:xfrm>
            <a:off x="420305" y="799623"/>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6E404165-4456-4194-950A-F493706B9523}"/>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36</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1837284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03B96A6-EBD3-BCB7-7382-C4FF8F392A21}"/>
              </a:ext>
            </a:extLst>
          </p:cNvPr>
          <p:cNvSpPr txBox="1"/>
          <p:nvPr/>
        </p:nvSpPr>
        <p:spPr>
          <a:xfrm>
            <a:off x="5740924" y="973639"/>
            <a:ext cx="6306690" cy="5601533"/>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E83494FB-3356-C8C3-8175-B082349C232B}"/>
              </a:ext>
            </a:extLst>
          </p:cNvPr>
          <p:cNvSpPr txBox="1"/>
          <p:nvPr/>
        </p:nvSpPr>
        <p:spPr>
          <a:xfrm>
            <a:off x="5813430" y="1010400"/>
            <a:ext cx="6234183" cy="5447389"/>
          </a:xfrm>
          <a:prstGeom prst="rect">
            <a:avLst/>
          </a:prstGeom>
          <a:noFill/>
        </p:spPr>
        <p:txBody>
          <a:bodyPr wrap="square" rtlCol="0">
            <a:spAutoFit/>
          </a:bodyPr>
          <a:lstStyle/>
          <a:p>
            <a:pPr marL="0" algn="l" rtl="0" eaLnBrk="1" fontAlgn="ctr" latinLnBrk="0" hangingPunct="1">
              <a:lnSpc>
                <a:spcPts val="2000"/>
              </a:lnSpc>
              <a:buNone/>
            </a:pPr>
            <a:r>
              <a:rPr lang="ja-JP" altLang="en-US"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rPr>
              <a:t>１　中央高校の機能充実</a:t>
            </a:r>
            <a:endParaRPr lang="en-US" altLang="ja-JP"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2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2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中央高校での受入規模や機会の充実を図ることにより、大阪わかば高校及び東住吉</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a:solidFill>
                  <a:schemeClr val="tx1">
                    <a:lumMod val="75000"/>
                    <a:lumOff val="25000"/>
                  </a:schemeClr>
                </a:solidFill>
                <a:effectLst/>
                <a:latin typeface="Meiryo UI" panose="020B0604030504040204" pitchFamily="50" charset="-128"/>
                <a:ea typeface="Meiryo UI" panose="020B0604030504040204" pitchFamily="50" charset="-128"/>
              </a:rPr>
              <a:t>総合高校のクリエイティブスクール</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としての機能を中央高校に集約する。</a:t>
            </a:r>
            <a:r>
              <a:rPr lang="ja-JP" altLang="en-US" sz="800" b="1"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800" b="1"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endParaRPr lang="en-US" altLang="ja-JP"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rPr>
              <a:t>２　大阪わかば高校の魅力化・特色化と支援学校併設型の学校運営</a:t>
            </a:r>
            <a:endParaRPr lang="en-US" altLang="ja-JP"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endParaRPr>
          </a:p>
          <a:p>
            <a:pPr>
              <a:lnSpc>
                <a:spcPts val="2000"/>
              </a:lnSpc>
            </a:pPr>
            <a:r>
              <a:rPr kumimoji="1" lang="ja-JP" altLang="ja-JP" sz="12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2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大阪わかば高校を令和</a:t>
            </a:r>
            <a:r>
              <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10</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年度より日本語指導拠点校とし、日本語指導が必要な生　</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徒に必要な学びを提供できる環境整備</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について</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検討・実施</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するとともに、同校を拠点とした、　</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世界から府立高校に集まる高校生の協働的な学びの充実を図る。</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拠点校化にあたり、全日制単位制へ改編し、日本語指導のための柔軟なカリキュラムを設</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定する。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検討している</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取組例</a:t>
            </a:r>
            <a:r>
              <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体系的な日本語指導方法の確立、大学と連携した教材開発や教員研修の実施、</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ワンストップ相談窓口、オンライン相談・指導、日本語指導が必要な生徒選抜を実施</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している高校等への支援等のセンター的機能の発揮</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endParaRPr kumimoji="1" lang="en-US" altLang="ja-JP" sz="12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kumimoji="1" lang="ja-JP" altLang="ja-JP" sz="12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2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令和</a:t>
            </a:r>
            <a:r>
              <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10</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年度より、大阪わかば高校の敷地内に生野支援学校を併設。</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両校連携による生徒理解や生徒支援機能の強化、インクルーシブな授業の研究・開発</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や実践、生徒相互の交流や協働的な学びの実施、両校がもつ専門性を生かした教育</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の展開等を検討・実施し、併設の強みや相乗効果を十分に発揮し</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ながら、</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大阪の</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「ともに学び、ともに育つ」教育を推進する。</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10722"/>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3FC2A59-1140-3BE7-AE08-5932AFEB0A69}"/>
              </a:ext>
            </a:extLst>
          </p:cNvPr>
          <p:cNvSpPr txBox="1"/>
          <p:nvPr/>
        </p:nvSpPr>
        <p:spPr>
          <a:xfrm>
            <a:off x="207218" y="974658"/>
            <a:ext cx="5194167" cy="5601533"/>
          </a:xfrm>
          <a:prstGeom prst="rect">
            <a:avLst/>
          </a:prstGeom>
          <a:noFill/>
          <a:ln>
            <a:solidFill>
              <a:schemeClr val="tx2"/>
            </a:solidFill>
            <a:prstDash val="solid"/>
          </a:ln>
        </p:spPr>
        <p:txBody>
          <a:bodyPr wrap="square" tIns="0" bIns="0" numCol="1" spcCol="360000" rtlCol="0">
            <a:spAutoFit/>
          </a:bodyPr>
          <a:lstStyle/>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952624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ー昼間定時制</a:t>
            </a:r>
            <a:r>
              <a:rPr lang="ja-JP" altLang="en-US" sz="1400" b="1" dirty="0">
                <a:latin typeface="Meiryo UI" panose="020B0604030504040204" pitchFamily="50" charset="-128"/>
                <a:ea typeface="Meiryo UI" panose="020B0604030504040204" pitchFamily="50" charset="-128"/>
              </a:rPr>
              <a:t>（多部制単位制</a:t>
            </a:r>
            <a:r>
              <a:rPr lang="en-US" altLang="ja-JP" sz="1400" b="1" dirty="0">
                <a:latin typeface="Meiryo UI" panose="020B0604030504040204" pitchFamily="50" charset="-128"/>
                <a:ea typeface="Meiryo UI" panose="020B0604030504040204" pitchFamily="50" charset="-128"/>
              </a:rPr>
              <a:t>Ⅰ</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Ⅱ</a:t>
            </a:r>
            <a:r>
              <a:rPr lang="ja-JP" altLang="en-US" sz="1400" b="1" dirty="0">
                <a:latin typeface="Meiryo UI" panose="020B0604030504040204" pitchFamily="50" charset="-128"/>
                <a:ea typeface="Meiryo UI" panose="020B0604030504040204" pitchFamily="50" charset="-128"/>
              </a:rPr>
              <a:t>部、昼夜間単位制）</a:t>
            </a:r>
            <a:r>
              <a:rPr lang="ja-JP" altLang="en-US" b="1" dirty="0">
                <a:latin typeface="Meiryo UI" panose="020B0604030504040204" pitchFamily="50" charset="-128"/>
                <a:ea typeface="Meiryo UI" panose="020B0604030504040204" pitchFamily="50" charset="-128"/>
              </a:rPr>
              <a:t>の課程ー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740924" y="639847"/>
            <a:ext cx="1274201"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10278986" y="147924"/>
            <a:ext cx="1768628" cy="288925"/>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２校</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※20</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284587" y="635699"/>
            <a:ext cx="1274201" cy="29513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現状と課題</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139614" y="3598148"/>
            <a:ext cx="863082" cy="13393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237066" y="964375"/>
            <a:ext cx="5079652" cy="5668603"/>
          </a:xfrm>
          <a:prstGeom prst="rect">
            <a:avLst/>
          </a:prstGeom>
          <a:noFill/>
        </p:spPr>
        <p:txBody>
          <a:bodyPr wrap="square" rtlCol="0">
            <a:spAutoFit/>
          </a:bodyPr>
          <a:lstStyle/>
          <a:p>
            <a:pPr>
              <a:lnSpc>
                <a:spcPts val="19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現状</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多部制単位制</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Ⅰ</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Ⅱ</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部や昼夜間単位制は、自分の生活スタイルに</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合わせて学ぶ時間帯が柔軟に選択できるとともに、多様な選択科目から</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生徒が興味・関心に合わせて科目を選択することができ、不登校経験のあ</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る生徒や他校から編転入学した生徒等、多様な入学動機や学修歴</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をもつ生徒を受け入れている。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特に、大阪わかば高校においては、柔軟な教育課程を生かして、令和</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４年度から日本語指導が必要な生徒選抜を実施し、</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Ⅰ</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部において日本</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語指導が必要な生徒を受け入れている。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課題等</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大阪わかば高校における令和７年度選抜では、日本語指導が必要な</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生徒選抜の募集上限を上回る志願があり、日本語指導が必要な生徒</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からのニーズはますます高まっている。また、同生徒の多くは</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Ⅰ</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部に加え、</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Ⅱ</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部を併修しており、全日制の課程に近い学習形態となっている。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多様な学びを保障するセーフティネットの役割を担う昼間定時制の高校</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２校については、各々の役割を整理し、時代に即した改革を進める必要</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がある。　</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その際、府立高校における日本語指導が必要な生徒が増加しており、</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受入経験の少ない府立高校への少数散在化が進んでいること、府立高</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校への年度途中の編入学や秋季入学者選抜の受験者も増加傾向に</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9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ある状況を踏まえた検討が求められる。</a:t>
            </a:r>
          </a:p>
        </p:txBody>
      </p:sp>
      <p:sp>
        <p:nvSpPr>
          <p:cNvPr id="17" name="テキスト ボックス 16">
            <a:extLst>
              <a:ext uri="{FF2B5EF4-FFF2-40B4-BE49-F238E27FC236}">
                <a16:creationId xmlns:a16="http://schemas.microsoft.com/office/drawing/2014/main" id="{C0F8ACE3-7F07-45FF-93C8-70D9BF0B5176}"/>
              </a:ext>
            </a:extLst>
          </p:cNvPr>
          <p:cNvSpPr txBox="1"/>
          <p:nvPr/>
        </p:nvSpPr>
        <p:spPr>
          <a:xfrm>
            <a:off x="237066" y="6618048"/>
            <a:ext cx="4585174" cy="169277"/>
          </a:xfrm>
          <a:prstGeom prst="rect">
            <a:avLst/>
          </a:prstGeom>
          <a:noFill/>
          <a:ln w="12700">
            <a:noFill/>
            <a:prstDash val="solid"/>
          </a:ln>
        </p:spPr>
        <p:txBody>
          <a:bodyPr wrap="square" tIns="0" bIns="0" numCol="1" spcCol="360000" rtlCol="0">
            <a:spAutoFit/>
          </a:bodyPr>
          <a:lstStyle/>
          <a:p>
            <a:r>
              <a:rPr lang="en-US" altLang="zh-TW" sz="1100" dirty="0">
                <a:solidFill>
                  <a:schemeClr val="tx1">
                    <a:lumMod val="75000"/>
                    <a:lumOff val="25000"/>
                  </a:schemeClr>
                </a:solidFill>
                <a:latin typeface="Meiryo UI" panose="020B0604030504040204" pitchFamily="50" charset="-128"/>
                <a:ea typeface="Meiryo UI" panose="020B0604030504040204" pitchFamily="50" charset="-128"/>
              </a:rPr>
              <a:t>※20</a:t>
            </a:r>
            <a:r>
              <a:rPr lang="zh-TW" altLang="en-US" sz="11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多部制単位制</a:t>
            </a: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Ⅰ</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Ⅱ</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部の大阪わかば高校、昼夜間単位制の中央高校。</a:t>
            </a:r>
          </a:p>
        </p:txBody>
      </p:sp>
      <p:sp>
        <p:nvSpPr>
          <p:cNvPr id="34" name="スライド番号プレースホルダー 6">
            <a:extLst>
              <a:ext uri="{FF2B5EF4-FFF2-40B4-BE49-F238E27FC236}">
                <a16:creationId xmlns:a16="http://schemas.microsoft.com/office/drawing/2014/main" id="{A68A0F11-8AED-4E9A-9897-A54795815678}"/>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34</a:t>
            </a:fld>
            <a:endParaRPr kumimoji="1" lang="ja-JP" altLang="en-US" dirty="0"/>
          </a:p>
        </p:txBody>
      </p:sp>
      <p:sp>
        <p:nvSpPr>
          <p:cNvPr id="18" name="テキスト ボックス 17">
            <a:extLst>
              <a:ext uri="{FF2B5EF4-FFF2-40B4-BE49-F238E27FC236}">
                <a16:creationId xmlns:a16="http://schemas.microsoft.com/office/drawing/2014/main" id="{3EDBD233-5AD9-435D-99E5-A5B705B9F128}"/>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37</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722266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6A262-81B3-6BB0-1576-4EA9636056AA}"/>
            </a:ext>
          </a:extLst>
        </p:cNvPr>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69FB47E2-55C8-E6E3-D1A5-602974F53B4C}"/>
              </a:ext>
            </a:extLst>
          </p:cNvPr>
          <p:cNvGraphicFramePr>
            <a:graphicFrameLocks noGrp="1"/>
          </p:cNvGraphicFramePr>
          <p:nvPr>
            <p:extLst>
              <p:ext uri="{D42A27DB-BD31-4B8C-83A1-F6EECF244321}">
                <p14:modId xmlns:p14="http://schemas.microsoft.com/office/powerpoint/2010/main" val="543242645"/>
              </p:ext>
            </p:extLst>
          </p:nvPr>
        </p:nvGraphicFramePr>
        <p:xfrm>
          <a:off x="396114" y="1120562"/>
          <a:ext cx="11131072" cy="2971190"/>
        </p:xfrm>
        <a:graphic>
          <a:graphicData uri="http://schemas.openxmlformats.org/drawingml/2006/table">
            <a:tbl>
              <a:tblPr firstRow="1" bandRow="1">
                <a:tableStyleId>{5C22544A-7EE6-4342-B048-85BDC9FD1C3A}</a:tableStyleId>
              </a:tblPr>
              <a:tblGrid>
                <a:gridCol w="1631472">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47123">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54973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中央高校の機能充実</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r h="2074334">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大阪わかば高校の</a:t>
                      </a:r>
                    </a:p>
                    <a:p>
                      <a:pPr algn="ctr"/>
                      <a:r>
                        <a:rPr kumimoji="1" lang="ja-JP" altLang="en-US" sz="1100" b="0" dirty="0">
                          <a:solidFill>
                            <a:schemeClr val="tx1"/>
                          </a:solidFill>
                          <a:latin typeface="Meiryo UI" panose="020B0604030504040204" pitchFamily="50" charset="-128"/>
                          <a:ea typeface="Meiryo UI" panose="020B0604030504040204" pitchFamily="50" charset="-128"/>
                        </a:rPr>
                        <a:t>魅力化・特色化と</a:t>
                      </a:r>
                    </a:p>
                    <a:p>
                      <a:pPr algn="ctr"/>
                      <a:r>
                        <a:rPr kumimoji="1" lang="ja-JP" altLang="en-US" sz="1100" b="0" dirty="0">
                          <a:solidFill>
                            <a:schemeClr val="tx1"/>
                          </a:solidFill>
                          <a:latin typeface="Meiryo UI" panose="020B0604030504040204" pitchFamily="50" charset="-128"/>
                          <a:ea typeface="Meiryo UI" panose="020B0604030504040204" pitchFamily="50" charset="-128"/>
                        </a:rPr>
                        <a:t>支援学校併設型の</a:t>
                      </a:r>
                    </a:p>
                    <a:p>
                      <a:pPr algn="ctr"/>
                      <a:r>
                        <a:rPr kumimoji="1" lang="ja-JP" altLang="en-US" sz="1100" b="0" dirty="0">
                          <a:solidFill>
                            <a:schemeClr val="tx1"/>
                          </a:solidFill>
                          <a:latin typeface="Meiryo UI" panose="020B0604030504040204" pitchFamily="50" charset="-128"/>
                          <a:ea typeface="Meiryo UI" panose="020B0604030504040204" pitchFamily="50" charset="-128"/>
                        </a:rPr>
                        <a:t>学校運営</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3893322"/>
                  </a:ext>
                </a:extLst>
              </a:tr>
            </a:tbl>
          </a:graphicData>
        </a:graphic>
      </p:graphicFrame>
      <p:sp>
        <p:nvSpPr>
          <p:cNvPr id="2" name="テキスト ボックス 1">
            <a:extLst>
              <a:ext uri="{FF2B5EF4-FFF2-40B4-BE49-F238E27FC236}">
                <a16:creationId xmlns:a16="http://schemas.microsoft.com/office/drawing/2014/main" id="{7E6137FB-EDB4-C6B9-FE23-9D19D8B3F643}"/>
              </a:ext>
            </a:extLst>
          </p:cNvPr>
          <p:cNvSpPr txBox="1"/>
          <p:nvPr/>
        </p:nvSpPr>
        <p:spPr>
          <a:xfrm>
            <a:off x="10811"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1CF585D1-9559-6FF3-AF81-91F93E2CCEF6}"/>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ー昼間定時制（多部制単位制</a:t>
            </a:r>
            <a:r>
              <a:rPr lang="en-US" altLang="ja-JP" b="1" dirty="0">
                <a:latin typeface="Meiryo UI" panose="020B0604030504040204" pitchFamily="50" charset="-128"/>
                <a:ea typeface="Meiryo UI" panose="020B0604030504040204" pitchFamily="50" charset="-128"/>
              </a:rPr>
              <a:t>Ⅰ</a:t>
            </a:r>
            <a:r>
              <a:rPr lang="ja-JP" altLang="en-US" b="1" dirty="0">
                <a:latin typeface="Meiryo UI" panose="020B0604030504040204" pitchFamily="50" charset="-128"/>
                <a:ea typeface="Meiryo UI" panose="020B0604030504040204" pitchFamily="50" charset="-128"/>
              </a:rPr>
              <a:t>・</a:t>
            </a:r>
            <a:r>
              <a:rPr lang="en-US" altLang="ja-JP" b="1" dirty="0">
                <a:latin typeface="Meiryo UI" panose="020B0604030504040204" pitchFamily="50" charset="-128"/>
                <a:ea typeface="Meiryo UI" panose="020B0604030504040204" pitchFamily="50" charset="-128"/>
              </a:rPr>
              <a:t>Ⅱ</a:t>
            </a:r>
            <a:r>
              <a:rPr lang="ja-JP" altLang="en-US" b="1" dirty="0">
                <a:latin typeface="Meiryo UI" panose="020B0604030504040204" pitchFamily="50" charset="-128"/>
                <a:ea typeface="Meiryo UI" panose="020B0604030504040204" pitchFamily="50" charset="-128"/>
              </a:rPr>
              <a:t>部、昼夜間単位制）の課程ー</a:t>
            </a:r>
            <a:endParaRPr lang="en-US" altLang="ja-JP" b="1" dirty="0">
              <a:latin typeface="Meiryo UI" panose="020B0604030504040204" pitchFamily="50" charset="-128"/>
              <a:ea typeface="Meiryo UI" panose="020B0604030504040204" pitchFamily="50" charset="-128"/>
            </a:endParaRPr>
          </a:p>
        </p:txBody>
      </p:sp>
      <p:sp>
        <p:nvSpPr>
          <p:cNvPr id="16" name="スライド番号プレースホルダー 6">
            <a:extLst>
              <a:ext uri="{FF2B5EF4-FFF2-40B4-BE49-F238E27FC236}">
                <a16:creationId xmlns:a16="http://schemas.microsoft.com/office/drawing/2014/main" id="{3C0AE69A-614B-81B0-9120-0FEB50C9B01E}"/>
              </a:ext>
            </a:extLst>
          </p:cNvPr>
          <p:cNvSpPr>
            <a:spLocks noGrp="1"/>
          </p:cNvSpPr>
          <p:nvPr>
            <p:ph type="sldNum" sz="quarter" idx="12"/>
          </p:nvPr>
        </p:nvSpPr>
        <p:spPr>
          <a:xfrm>
            <a:off x="10145411" y="6492875"/>
            <a:ext cx="2057400" cy="365125"/>
          </a:xfrm>
        </p:spPr>
        <p:txBody>
          <a:bodyPr/>
          <a:lstStyle/>
          <a:p>
            <a:fld id="{8EF98A3A-4FC9-421C-9EC4-B2EF6B34D3EB}" type="slidenum">
              <a:rPr kumimoji="1" lang="ja-JP" altLang="en-US" smtClean="0"/>
              <a:t>35</a:t>
            </a:fld>
            <a:endParaRPr kumimoji="1" lang="ja-JP" altLang="en-US" dirty="0"/>
          </a:p>
        </p:txBody>
      </p:sp>
      <p:sp>
        <p:nvSpPr>
          <p:cNvPr id="3" name="ひし形 2">
            <a:extLst>
              <a:ext uri="{FF2B5EF4-FFF2-40B4-BE49-F238E27FC236}">
                <a16:creationId xmlns:a16="http://schemas.microsoft.com/office/drawing/2014/main" id="{81774B7D-8CD3-758C-2D0E-FB160176595A}"/>
              </a:ext>
            </a:extLst>
          </p:cNvPr>
          <p:cNvSpPr/>
          <p:nvPr/>
        </p:nvSpPr>
        <p:spPr>
          <a:xfrm>
            <a:off x="232592" y="38198"/>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eiryo UI" panose="020B0604030504040204" pitchFamily="50" charset="-128"/>
                <a:ea typeface="Meiryo UI" panose="020B0604030504040204" pitchFamily="50" charset="-128"/>
              </a:rPr>
              <a:t>3</a:t>
            </a:r>
            <a:endParaRPr kumimoji="1" lang="ja-JP" altLang="en-US" dirty="0">
              <a:latin typeface="Meiryo UI" panose="020B0604030504040204" pitchFamily="50" charset="-128"/>
              <a:ea typeface="Meiryo UI" panose="020B0604030504040204" pitchFamily="50" charset="-128"/>
            </a:endParaRPr>
          </a:p>
        </p:txBody>
      </p:sp>
      <p:sp>
        <p:nvSpPr>
          <p:cNvPr id="7" name="右矢印 83">
            <a:extLst>
              <a:ext uri="{FF2B5EF4-FFF2-40B4-BE49-F238E27FC236}">
                <a16:creationId xmlns:a16="http://schemas.microsoft.com/office/drawing/2014/main" id="{EA53AF88-5E1D-011A-0527-CF3A5699B14E}"/>
              </a:ext>
            </a:extLst>
          </p:cNvPr>
          <p:cNvSpPr/>
          <p:nvPr/>
        </p:nvSpPr>
        <p:spPr>
          <a:xfrm>
            <a:off x="2110524" y="1536561"/>
            <a:ext cx="2260344" cy="404658"/>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昼間定時制の課程の役割整理を踏まえた機能充実の検討</a:t>
            </a:r>
          </a:p>
        </p:txBody>
      </p:sp>
      <p:sp>
        <p:nvSpPr>
          <p:cNvPr id="14" name="矢印: 山形 13">
            <a:extLst>
              <a:ext uri="{FF2B5EF4-FFF2-40B4-BE49-F238E27FC236}">
                <a16:creationId xmlns:a16="http://schemas.microsoft.com/office/drawing/2014/main" id="{A4297180-BBCE-9EFA-CFB5-34775FE3360D}"/>
              </a:ext>
            </a:extLst>
          </p:cNvPr>
          <p:cNvSpPr/>
          <p:nvPr/>
        </p:nvSpPr>
        <p:spPr>
          <a:xfrm>
            <a:off x="9122730" y="2119782"/>
            <a:ext cx="2404456" cy="548559"/>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学科改編</a:t>
            </a:r>
          </a:p>
        </p:txBody>
      </p:sp>
      <p:sp>
        <p:nvSpPr>
          <p:cNvPr id="17" name="右矢印 83">
            <a:extLst>
              <a:ext uri="{FF2B5EF4-FFF2-40B4-BE49-F238E27FC236}">
                <a16:creationId xmlns:a16="http://schemas.microsoft.com/office/drawing/2014/main" id="{43D94602-79B0-D578-A889-6FD7CF46B2A8}"/>
              </a:ext>
            </a:extLst>
          </p:cNvPr>
          <p:cNvSpPr/>
          <p:nvPr/>
        </p:nvSpPr>
        <p:spPr>
          <a:xfrm>
            <a:off x="2110524" y="2110861"/>
            <a:ext cx="1994413" cy="566402"/>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多部制単位制</a:t>
            </a:r>
            <a:r>
              <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Ⅰ</a:t>
            </a: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部・</a:t>
            </a:r>
            <a:r>
              <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Ⅱ</a:t>
            </a: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部廃止</a:t>
            </a:r>
            <a:r>
              <a:rPr kumimoji="1" lang="ja-JP" altLang="en-US" sz="11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rPr>
              <a:t>（全日制単位制</a:t>
            </a: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への改編）を決定・公表</a:t>
            </a:r>
          </a:p>
        </p:txBody>
      </p:sp>
      <p:sp>
        <p:nvSpPr>
          <p:cNvPr id="18" name="矢印: 山形 17">
            <a:extLst>
              <a:ext uri="{FF2B5EF4-FFF2-40B4-BE49-F238E27FC236}">
                <a16:creationId xmlns:a16="http://schemas.microsoft.com/office/drawing/2014/main" id="{5606318E-295A-2499-A056-B2E1F0873986}"/>
              </a:ext>
            </a:extLst>
          </p:cNvPr>
          <p:cNvSpPr/>
          <p:nvPr/>
        </p:nvSpPr>
        <p:spPr>
          <a:xfrm>
            <a:off x="3907568" y="2109257"/>
            <a:ext cx="5254687" cy="548559"/>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学科改編に係る周知</a:t>
            </a:r>
          </a:p>
        </p:txBody>
      </p:sp>
      <p:sp>
        <p:nvSpPr>
          <p:cNvPr id="4" name="テキスト ボックス 3">
            <a:extLst>
              <a:ext uri="{FF2B5EF4-FFF2-40B4-BE49-F238E27FC236}">
                <a16:creationId xmlns:a16="http://schemas.microsoft.com/office/drawing/2014/main" id="{2F2AA740-232F-B8AC-F6D8-34B9C27AECA9}"/>
              </a:ext>
            </a:extLst>
          </p:cNvPr>
          <p:cNvSpPr txBox="1"/>
          <p:nvPr/>
        </p:nvSpPr>
        <p:spPr>
          <a:xfrm>
            <a:off x="321302" y="692496"/>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 name="矢印: 山形 5">
            <a:extLst>
              <a:ext uri="{FF2B5EF4-FFF2-40B4-BE49-F238E27FC236}">
                <a16:creationId xmlns:a16="http://schemas.microsoft.com/office/drawing/2014/main" id="{9431695E-E71E-A321-CCFC-EC650F4A852C}"/>
              </a:ext>
            </a:extLst>
          </p:cNvPr>
          <p:cNvSpPr/>
          <p:nvPr/>
        </p:nvSpPr>
        <p:spPr>
          <a:xfrm>
            <a:off x="7640956" y="1536561"/>
            <a:ext cx="1280162" cy="404658"/>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秋季の</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受入開始</a:t>
            </a:r>
          </a:p>
        </p:txBody>
      </p:sp>
      <p:sp>
        <p:nvSpPr>
          <p:cNvPr id="8" name="矢印: 山形 7">
            <a:extLst>
              <a:ext uri="{FF2B5EF4-FFF2-40B4-BE49-F238E27FC236}">
                <a16:creationId xmlns:a16="http://schemas.microsoft.com/office/drawing/2014/main" id="{E4739F61-4228-5BF5-5A6C-58030043143C}"/>
              </a:ext>
            </a:extLst>
          </p:cNvPr>
          <p:cNvSpPr/>
          <p:nvPr/>
        </p:nvSpPr>
        <p:spPr>
          <a:xfrm>
            <a:off x="9122730" y="2765538"/>
            <a:ext cx="2404456" cy="548559"/>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Meiryo UI" panose="020B0604030504040204" pitchFamily="50" charset="-128"/>
                <a:ea typeface="Meiryo UI" panose="020B0604030504040204" pitchFamily="50" charset="-128"/>
              </a:rPr>
              <a:t>日本語指導拠点校設置</a:t>
            </a:r>
          </a:p>
        </p:txBody>
      </p:sp>
      <p:sp>
        <p:nvSpPr>
          <p:cNvPr id="9" name="右矢印 83">
            <a:extLst>
              <a:ext uri="{FF2B5EF4-FFF2-40B4-BE49-F238E27FC236}">
                <a16:creationId xmlns:a16="http://schemas.microsoft.com/office/drawing/2014/main" id="{D07784F0-1D41-14B8-DECA-499AF2B3D072}"/>
              </a:ext>
            </a:extLst>
          </p:cNvPr>
          <p:cNvSpPr/>
          <p:nvPr/>
        </p:nvSpPr>
        <p:spPr>
          <a:xfrm>
            <a:off x="2110524" y="2765538"/>
            <a:ext cx="1994413" cy="566402"/>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日本語指導</a:t>
            </a: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拠点校整備に向けた方策検討</a:t>
            </a:r>
          </a:p>
        </p:txBody>
      </p:sp>
      <p:sp>
        <p:nvSpPr>
          <p:cNvPr id="22" name="ひし形 21">
            <a:extLst>
              <a:ext uri="{FF2B5EF4-FFF2-40B4-BE49-F238E27FC236}">
                <a16:creationId xmlns:a16="http://schemas.microsoft.com/office/drawing/2014/main" id="{48A502CF-1CB9-4374-B576-6B529EA57B7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10" name="矢印: 山形 9">
            <a:extLst>
              <a:ext uri="{FF2B5EF4-FFF2-40B4-BE49-F238E27FC236}">
                <a16:creationId xmlns:a16="http://schemas.microsoft.com/office/drawing/2014/main" id="{19536826-E027-792D-334B-F59017054633}"/>
              </a:ext>
            </a:extLst>
          </p:cNvPr>
          <p:cNvSpPr/>
          <p:nvPr/>
        </p:nvSpPr>
        <p:spPr>
          <a:xfrm>
            <a:off x="3907568" y="2763934"/>
            <a:ext cx="2970737" cy="566402"/>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「多言語支援推進室（仮称）」整備に向けた検討</a:t>
            </a:r>
          </a:p>
        </p:txBody>
      </p:sp>
      <p:sp>
        <p:nvSpPr>
          <p:cNvPr id="11" name="矢印: 山形 10">
            <a:extLst>
              <a:ext uri="{FF2B5EF4-FFF2-40B4-BE49-F238E27FC236}">
                <a16:creationId xmlns:a16="http://schemas.microsoft.com/office/drawing/2014/main" id="{C62ED34C-9D7D-40F5-E350-BB7FE613DA02}"/>
              </a:ext>
            </a:extLst>
          </p:cNvPr>
          <p:cNvSpPr/>
          <p:nvPr/>
        </p:nvSpPr>
        <p:spPr>
          <a:xfrm>
            <a:off x="6727574" y="2761095"/>
            <a:ext cx="2432292" cy="548559"/>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「多言語支援推進室</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（仮称）」の整備</a:t>
            </a:r>
            <a:endParaRPr kumimoji="1" lang="en-US" altLang="ja-JP" sz="1100" dirty="0">
              <a:solidFill>
                <a:schemeClr val="tx1"/>
              </a:solidFill>
              <a:highlight>
                <a:srgbClr val="FFFF00"/>
              </a:highlight>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（予算措置を踏まえて実施）</a:t>
            </a:r>
          </a:p>
        </p:txBody>
      </p:sp>
      <p:sp>
        <p:nvSpPr>
          <p:cNvPr id="21" name="右矢印 83">
            <a:extLst>
              <a:ext uri="{FF2B5EF4-FFF2-40B4-BE49-F238E27FC236}">
                <a16:creationId xmlns:a16="http://schemas.microsoft.com/office/drawing/2014/main" id="{21664BCA-D44F-EDCD-0EC5-0AAFA46DB7DC}"/>
              </a:ext>
            </a:extLst>
          </p:cNvPr>
          <p:cNvSpPr/>
          <p:nvPr/>
        </p:nvSpPr>
        <p:spPr>
          <a:xfrm>
            <a:off x="2110524" y="3399164"/>
            <a:ext cx="7081970" cy="566402"/>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生野支援学校併設に向けた教育内容の検討等</a:t>
            </a:r>
          </a:p>
        </p:txBody>
      </p:sp>
      <p:sp>
        <p:nvSpPr>
          <p:cNvPr id="23" name="矢印: 山形 22">
            <a:extLst>
              <a:ext uri="{FF2B5EF4-FFF2-40B4-BE49-F238E27FC236}">
                <a16:creationId xmlns:a16="http://schemas.microsoft.com/office/drawing/2014/main" id="{FAB8FE5B-0883-7962-951A-32BC3D482699}"/>
              </a:ext>
            </a:extLst>
          </p:cNvPr>
          <p:cNvSpPr/>
          <p:nvPr/>
        </p:nvSpPr>
        <p:spPr>
          <a:xfrm>
            <a:off x="9122730" y="3408439"/>
            <a:ext cx="2443981" cy="548559"/>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Meiryo UI" panose="020B0604030504040204" pitchFamily="50" charset="-128"/>
                <a:ea typeface="Meiryo UI" panose="020B0604030504040204" pitchFamily="50" charset="-128"/>
              </a:rPr>
              <a:t>生野支援学校併設</a:t>
            </a:r>
          </a:p>
          <a:p>
            <a:pPr algn="ctr"/>
            <a:r>
              <a:rPr kumimoji="1" lang="zh-TW" altLang="en-US" sz="1100" dirty="0">
                <a:solidFill>
                  <a:schemeClr val="tx1"/>
                </a:solidFill>
                <a:latin typeface="Meiryo UI" panose="020B0604030504040204" pitchFamily="50" charset="-128"/>
                <a:ea typeface="Meiryo UI" panose="020B0604030504040204" pitchFamily="50" charset="-128"/>
              </a:rPr>
              <a:t>連携策等</a:t>
            </a:r>
            <a:r>
              <a:rPr lang="ja-JP" altLang="en-US" sz="1100" dirty="0">
                <a:solidFill>
                  <a:schemeClr val="tx1"/>
                </a:solidFill>
                <a:latin typeface="Meiryo UI" panose="020B0604030504040204" pitchFamily="50" charset="-128"/>
                <a:ea typeface="Meiryo UI" panose="020B0604030504040204" pitchFamily="50" charset="-128"/>
              </a:rPr>
              <a:t>の検討・実施</a:t>
            </a:r>
            <a:endParaRPr kumimoji="1" lang="zh-TW" altLang="en-US" sz="1100" dirty="0">
              <a:solidFill>
                <a:schemeClr val="tx1"/>
              </a:solidFill>
              <a:latin typeface="Meiryo UI" panose="020B0604030504040204" pitchFamily="50" charset="-128"/>
              <a:ea typeface="Meiryo UI" panose="020B0604030504040204" pitchFamily="50" charset="-128"/>
            </a:endParaRPr>
          </a:p>
        </p:txBody>
      </p:sp>
      <p:sp>
        <p:nvSpPr>
          <p:cNvPr id="20" name="矢印: 山形 19">
            <a:extLst>
              <a:ext uri="{FF2B5EF4-FFF2-40B4-BE49-F238E27FC236}">
                <a16:creationId xmlns:a16="http://schemas.microsoft.com/office/drawing/2014/main" id="{5A7F72E3-FDB4-4964-844F-2E791E587E3F}"/>
              </a:ext>
            </a:extLst>
          </p:cNvPr>
          <p:cNvSpPr/>
          <p:nvPr/>
        </p:nvSpPr>
        <p:spPr>
          <a:xfrm>
            <a:off x="8921117" y="1547404"/>
            <a:ext cx="2625831" cy="404658"/>
          </a:xfrm>
          <a:prstGeom prst="chevron">
            <a:avLst>
              <a:gd name="adj" fmla="val 49148"/>
            </a:avLst>
          </a:prstGeom>
          <a:solidFill>
            <a:schemeClr val="bg1"/>
          </a:solid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面接・調査書による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選抜へ変更</a:t>
            </a:r>
          </a:p>
        </p:txBody>
      </p:sp>
      <p:sp>
        <p:nvSpPr>
          <p:cNvPr id="24" name="テキスト ボックス 23">
            <a:extLst>
              <a:ext uri="{FF2B5EF4-FFF2-40B4-BE49-F238E27FC236}">
                <a16:creationId xmlns:a16="http://schemas.microsoft.com/office/drawing/2014/main" id="{5A4C4D18-FD02-4D83-9B2F-35F87650010F}"/>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3</a:t>
            </a:r>
            <a:r>
              <a:rPr lang="en-US" altLang="ja-JP" sz="1200" dirty="0">
                <a:latin typeface="ＭＳ 明朝" panose="02020609040205080304" pitchFamily="17" charset="-128"/>
                <a:ea typeface="ＭＳ 明朝" panose="02020609040205080304" pitchFamily="17" charset="-128"/>
              </a:rPr>
              <a:t>8</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3222090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03B96A6-EBD3-BCB7-7382-C4FF8F392A21}"/>
              </a:ext>
            </a:extLst>
          </p:cNvPr>
          <p:cNvSpPr txBox="1"/>
          <p:nvPr/>
        </p:nvSpPr>
        <p:spPr>
          <a:xfrm>
            <a:off x="5722070" y="1024786"/>
            <a:ext cx="6318022" cy="4201150"/>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88F2A0B1-5758-4212-A637-8FC6ED1BC15A}"/>
              </a:ext>
            </a:extLst>
          </p:cNvPr>
          <p:cNvSpPr txBox="1"/>
          <p:nvPr/>
        </p:nvSpPr>
        <p:spPr>
          <a:xfrm>
            <a:off x="5802403" y="1060820"/>
            <a:ext cx="6229296" cy="861774"/>
          </a:xfrm>
          <a:prstGeom prst="rect">
            <a:avLst/>
          </a:prstGeom>
          <a:noFill/>
        </p:spPr>
        <p:txBody>
          <a:bodyPr wrap="square" rtlCol="0">
            <a:spAutoFit/>
          </a:bodyPr>
          <a:lstStyle/>
          <a:p>
            <a:pPr marL="0" algn="l" rtl="0" eaLnBrk="1" fontAlgn="ctr" latinLnBrk="0" hangingPunct="1">
              <a:lnSpc>
                <a:spcPts val="2000"/>
              </a:lnSpc>
              <a:buNone/>
            </a:pPr>
            <a:r>
              <a:rPr kumimoji="1" lang="ja-JP" altLang="en-US"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rPr>
              <a:t>昼間の高校に係る再編整備と合わせたあり方検討</a:t>
            </a: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今後の夜間定時制の課程については、教育ニーズや府内の配置状況、規模等を踏まえ</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つつ、昼間の高校に関する再編整備と合わせてあり方を検討する。</a:t>
            </a: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3FC2A59-1140-3BE7-AE08-5932AFEB0A69}"/>
              </a:ext>
            </a:extLst>
          </p:cNvPr>
          <p:cNvSpPr txBox="1"/>
          <p:nvPr/>
        </p:nvSpPr>
        <p:spPr>
          <a:xfrm>
            <a:off x="190550" y="1020733"/>
            <a:ext cx="5203721" cy="4201150"/>
          </a:xfrm>
          <a:prstGeom prst="rect">
            <a:avLst/>
          </a:prstGeom>
          <a:noFill/>
          <a:ln>
            <a:solidFill>
              <a:schemeClr val="tx2"/>
            </a:solidFill>
            <a:prstDash val="solid"/>
          </a:ln>
        </p:spPr>
        <p:txBody>
          <a:bodyPr wrap="square" tIns="0" bIns="0" numCol="1" spcCol="360000" rtlCol="0">
            <a:spAutoFit/>
          </a:bodyPr>
          <a:lstStyle/>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952624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ー夜間定時制の課程ー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712234" y="686999"/>
            <a:ext cx="1274201"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10271464" y="147924"/>
            <a:ext cx="1768628" cy="288925"/>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17</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校</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※21</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267919" y="681774"/>
            <a:ext cx="1274201" cy="29513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現状と課題</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126630" y="2930491"/>
            <a:ext cx="863082" cy="13393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220398" y="1050446"/>
            <a:ext cx="5102680" cy="4222694"/>
          </a:xfrm>
          <a:prstGeom prst="rect">
            <a:avLst/>
          </a:prstGeom>
          <a:noFill/>
        </p:spPr>
        <p:txBody>
          <a:bodyPr wrap="square" rtlCol="0">
            <a:spAutoFit/>
          </a:bodyPr>
          <a:lstStyle/>
          <a:p>
            <a:pPr>
              <a:lnSpc>
                <a:spcPts val="18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現状</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勤労青少年等に就学の場を提供することを目的に設置。</a:t>
            </a: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近年、勤労青少年等の減少とともに、不登校経験のある生徒、障がい等</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により配慮を要する生徒、日本語指導が必要な生徒、全日制の課程から</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編転入学した生徒、一度社会に出た後に夜間中学校等で学び</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直しをした生徒等、多様な入学動機や学修歴をもつ生徒の学びの場と</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してセーフティネットとしての役割を有している。</a:t>
            </a:r>
          </a:p>
          <a:p>
            <a:pPr>
              <a:lnSpc>
                <a:spcPts val="18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課題等</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近年の志願者数の減少等により学校の小規模化が進行。</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夜間定時制の課程に在籍している生徒は、少人数で学びたいというニーズ</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をもっていると考えられる一方、学校の極端な小規模化が進むと、生徒の</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人間関係の固定化による課題が生じること等から、一定の規模を維持する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ことが望ましい。</a:t>
            </a:r>
          </a:p>
          <a:p>
            <a:pPr>
              <a:lnSpc>
                <a:spcPts val="18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また、夜間定時制の課程は授業終了時間が遅くなることから、配置の</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検討に当たっては、帰宅するための交通手段が全くなくならないよう考慮</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8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することも必要。</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C0F8ACE3-7F07-45FF-93C8-70D9BF0B5176}"/>
              </a:ext>
            </a:extLst>
          </p:cNvPr>
          <p:cNvSpPr txBox="1"/>
          <p:nvPr/>
        </p:nvSpPr>
        <p:spPr>
          <a:xfrm>
            <a:off x="190551" y="5259830"/>
            <a:ext cx="11251880" cy="338554"/>
          </a:xfrm>
          <a:prstGeom prst="rect">
            <a:avLst/>
          </a:prstGeom>
          <a:noFill/>
          <a:ln w="12700">
            <a:noFill/>
            <a:prstDash val="solid"/>
          </a:ln>
        </p:spPr>
        <p:txBody>
          <a:bodyPr wrap="square" tIns="0" bIns="0" numCol="1" spcCol="360000" rtlCol="0">
            <a:spAutoFit/>
          </a:bodyPr>
          <a:lstStyle/>
          <a:p>
            <a:r>
              <a:rPr lang="en-US" altLang="zh-TW" sz="1100" dirty="0">
                <a:solidFill>
                  <a:schemeClr val="tx1">
                    <a:lumMod val="75000"/>
                    <a:lumOff val="25000"/>
                  </a:schemeClr>
                </a:solidFill>
                <a:latin typeface="Meiryo UI" panose="020B0604030504040204" pitchFamily="50" charset="-128"/>
                <a:ea typeface="Meiryo UI" panose="020B0604030504040204" pitchFamily="50" charset="-128"/>
              </a:rPr>
              <a:t>※21</a:t>
            </a:r>
            <a:r>
              <a:rPr lang="zh-TW" altLang="en-US" sz="11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普通科設置校としては桜塚高校、春日丘高校、寝屋川高校、布施高校、大手前高校、三国丘高校、桃谷高校。総合学科設置校としては、成城高校、和泉総合高校、都島工業高校、</a:t>
            </a: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西野田工科高校（令和７年度募集停止）、今宮工科高校、工芸高校、茨木工科高校、藤井寺工科高校、堺工科高校、佐野工科高校</a:t>
            </a:r>
          </a:p>
        </p:txBody>
      </p:sp>
      <p:sp>
        <p:nvSpPr>
          <p:cNvPr id="34" name="スライド番号プレースホルダー 6">
            <a:extLst>
              <a:ext uri="{FF2B5EF4-FFF2-40B4-BE49-F238E27FC236}">
                <a16:creationId xmlns:a16="http://schemas.microsoft.com/office/drawing/2014/main" id="{A68A0F11-8AED-4E9A-9897-A54795815678}"/>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36</a:t>
            </a:fld>
            <a:endParaRPr kumimoji="1" lang="ja-JP" altLang="en-US" dirty="0"/>
          </a:p>
        </p:txBody>
      </p:sp>
      <p:graphicFrame>
        <p:nvGraphicFramePr>
          <p:cNvPr id="21" name="表 20">
            <a:extLst>
              <a:ext uri="{FF2B5EF4-FFF2-40B4-BE49-F238E27FC236}">
                <a16:creationId xmlns:a16="http://schemas.microsoft.com/office/drawing/2014/main" id="{B7FDC289-FE1E-4CE3-BC9F-CB18A10065AC}"/>
              </a:ext>
            </a:extLst>
          </p:cNvPr>
          <p:cNvGraphicFramePr>
            <a:graphicFrameLocks noGrp="1"/>
          </p:cNvGraphicFramePr>
          <p:nvPr>
            <p:extLst>
              <p:ext uri="{D42A27DB-BD31-4B8C-83A1-F6EECF244321}">
                <p14:modId xmlns:p14="http://schemas.microsoft.com/office/powerpoint/2010/main" val="2388124740"/>
              </p:ext>
            </p:extLst>
          </p:nvPr>
        </p:nvGraphicFramePr>
        <p:xfrm>
          <a:off x="446968" y="5910229"/>
          <a:ext cx="11131072" cy="896856"/>
        </p:xfrm>
        <a:graphic>
          <a:graphicData uri="http://schemas.openxmlformats.org/drawingml/2006/table">
            <a:tbl>
              <a:tblPr firstRow="1" bandRow="1">
                <a:tableStyleId>{5C22544A-7EE6-4342-B048-85BDC9FD1C3A}</a:tableStyleId>
              </a:tblPr>
              <a:tblGrid>
                <a:gridCol w="1631472">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47123">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54973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昼間の高校に係る再編整備と合わせたあり方検討</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bl>
          </a:graphicData>
        </a:graphic>
      </p:graphicFrame>
      <p:sp>
        <p:nvSpPr>
          <p:cNvPr id="22" name="右矢印 83">
            <a:extLst>
              <a:ext uri="{FF2B5EF4-FFF2-40B4-BE49-F238E27FC236}">
                <a16:creationId xmlns:a16="http://schemas.microsoft.com/office/drawing/2014/main" id="{5C888855-CA56-45E5-9A96-AC725D84A468}"/>
              </a:ext>
            </a:extLst>
          </p:cNvPr>
          <p:cNvSpPr/>
          <p:nvPr/>
        </p:nvSpPr>
        <p:spPr>
          <a:xfrm>
            <a:off x="2113327" y="6326244"/>
            <a:ext cx="9464713" cy="396191"/>
          </a:xfrm>
          <a:prstGeom prst="rightArrow">
            <a:avLst>
              <a:gd name="adj1" fmla="val 100000"/>
              <a:gd name="adj2" fmla="val 48299"/>
            </a:avLst>
          </a:pr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昼間の高校に係る再編整備と合わせて配置等のあり方を検討</a:t>
            </a:r>
          </a:p>
        </p:txBody>
      </p:sp>
      <p:sp>
        <p:nvSpPr>
          <p:cNvPr id="23" name="テキスト ボックス 22">
            <a:extLst>
              <a:ext uri="{FF2B5EF4-FFF2-40B4-BE49-F238E27FC236}">
                <a16:creationId xmlns:a16="http://schemas.microsoft.com/office/drawing/2014/main" id="{01ED7A45-B7F4-4C7E-9A81-8262543BF6F5}"/>
              </a:ext>
            </a:extLst>
          </p:cNvPr>
          <p:cNvSpPr txBox="1"/>
          <p:nvPr/>
        </p:nvSpPr>
        <p:spPr>
          <a:xfrm>
            <a:off x="599408" y="5598384"/>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8A27A34A-0E26-46BE-A1D0-043ECDABD06F}"/>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39</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703653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43FC2A59-1140-3BE7-AE08-5932AFEB0A69}"/>
              </a:ext>
            </a:extLst>
          </p:cNvPr>
          <p:cNvSpPr txBox="1"/>
          <p:nvPr/>
        </p:nvSpPr>
        <p:spPr>
          <a:xfrm>
            <a:off x="190550" y="1043366"/>
            <a:ext cx="5237283" cy="5001369"/>
          </a:xfrm>
          <a:prstGeom prst="rect">
            <a:avLst/>
          </a:prstGeom>
          <a:noFill/>
          <a:ln>
            <a:solidFill>
              <a:schemeClr val="tx2"/>
            </a:solidFill>
            <a:prstDash val="solid"/>
          </a:ln>
        </p:spPr>
        <p:txBody>
          <a:bodyPr wrap="square" tIns="0" bIns="0" numCol="1" spcCol="360000" rtlCol="0">
            <a:spAutoFit/>
          </a:bodyPr>
          <a:lstStyle/>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267919" y="1054607"/>
            <a:ext cx="5135590" cy="4934428"/>
          </a:xfrm>
          <a:prstGeom prst="rect">
            <a:avLst/>
          </a:prstGeom>
          <a:noFill/>
        </p:spPr>
        <p:txBody>
          <a:bodyPr wrap="square" rtlCol="0">
            <a:spAutoFit/>
          </a:bodyPr>
          <a:lstStyle/>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現状</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通信制の課程は、スクーリング</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（面接指導）</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・レポート</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（添削指導</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試験の３つを中心に学習を進め、科目ごとに単位修得をめざす勤労青少</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年等に対して通信の方法による教育を受ける機会を与えることを目的として</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近年、勤労青少年等の減少とともに、不登校経験のある生徒、障がい</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等により配慮を要する生徒等、入学段階での生徒像や卒業後の進路、</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生徒の抱える課題等も様々なものとなり、多様で柔軟な学びに対する</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ニーズをもつ生徒の進学先として役割を担っている。</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課題等</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通信制の課程への進学者や編転入学者の割合が年々増加している</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中</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昼間部においては、編転入学も含め、全ての志願者を受け入れられない</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状況にある一方、日夜間部は募集定員に充たない状況が続いている。</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入学機会や単位認定が年１回であること、スクーリングの曜日・時間が</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部によって固定化されていること等について、より柔軟な対応策を検討し、</a:t>
            </a:r>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機能強化を図っていくことが必</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要。</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303B96A6-EBD3-BCB7-7382-C4FF8F392A21}"/>
              </a:ext>
            </a:extLst>
          </p:cNvPr>
          <p:cNvSpPr txBox="1"/>
          <p:nvPr/>
        </p:nvSpPr>
        <p:spPr>
          <a:xfrm>
            <a:off x="5740924" y="1040930"/>
            <a:ext cx="6306690" cy="5001369"/>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88F2A0B1-5758-4212-A637-8FC6ED1BC15A}"/>
              </a:ext>
            </a:extLst>
          </p:cNvPr>
          <p:cNvSpPr txBox="1"/>
          <p:nvPr/>
        </p:nvSpPr>
        <p:spPr>
          <a:xfrm>
            <a:off x="5812818" y="1054607"/>
            <a:ext cx="6158961" cy="1856662"/>
          </a:xfrm>
          <a:prstGeom prst="rect">
            <a:avLst/>
          </a:prstGeom>
          <a:noFill/>
        </p:spPr>
        <p:txBody>
          <a:bodyPr wrap="square" rtlCol="0">
            <a:spAutoFit/>
          </a:bodyPr>
          <a:lstStyle/>
          <a:p>
            <a:pPr marL="0" algn="l" rtl="0" eaLnBrk="1" fontAlgn="ctr" latinLnBrk="0" hangingPunct="1">
              <a:lnSpc>
                <a:spcPts val="2000"/>
              </a:lnSpc>
              <a:buNone/>
            </a:pPr>
            <a:r>
              <a:rPr kumimoji="1" lang="ja-JP" altLang="en-US"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rPr>
              <a:t>柔軟な志願者の受入れと学習環境の充実</a:t>
            </a:r>
          </a:p>
          <a:p>
            <a:pPr>
              <a:lnSpc>
                <a:spcPts val="20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志願者をより多く受け入れられるよう、入学者選抜の募集方法を昼間部と日夜間部の</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総合募集に変更するとともに、秋季選抜を実施し、入学の機会の拡充を行う。</a:t>
            </a:r>
          </a:p>
          <a:p>
            <a:pPr>
              <a:lnSpc>
                <a:spcPts val="2000"/>
              </a:lnSpc>
            </a:pPr>
            <a:endParaRPr lang="en-US" altLang="ja-JP" sz="1300" dirty="0">
              <a:solidFill>
                <a:schemeClr val="accent1">
                  <a:lumMod val="50000"/>
                </a:schemeClr>
              </a:solidFill>
              <a:latin typeface="Meiryo UI" panose="020B0604030504040204" pitchFamily="50" charset="-128"/>
              <a:ea typeface="Meiryo UI" panose="020B0604030504040204" pitchFamily="50" charset="-128"/>
            </a:endParaRPr>
          </a:p>
          <a:p>
            <a:pPr>
              <a:lnSpc>
                <a:spcPts val="20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また、半期での単位認定、スクーリングの時間帯の拡大や</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を活用した学習の提供等、　</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生徒が学びやすい学習環境の充実を図る。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952624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ー通信制の課程ー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740924" y="695649"/>
            <a:ext cx="1274201"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10278986" y="125702"/>
            <a:ext cx="1768628" cy="288925"/>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校</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※22</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267919" y="704407"/>
            <a:ext cx="1274201" cy="29513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現状と課題</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152838" y="3674701"/>
            <a:ext cx="863082" cy="133936"/>
          </a:xfrm>
          <a:prstGeom prst="triangl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C0F8ACE3-7F07-45FF-93C8-70D9BF0B5176}"/>
              </a:ext>
            </a:extLst>
          </p:cNvPr>
          <p:cNvSpPr txBox="1"/>
          <p:nvPr/>
        </p:nvSpPr>
        <p:spPr>
          <a:xfrm>
            <a:off x="281185" y="6153593"/>
            <a:ext cx="1260935" cy="169277"/>
          </a:xfrm>
          <a:prstGeom prst="rect">
            <a:avLst/>
          </a:prstGeom>
          <a:noFill/>
          <a:ln w="12700">
            <a:noFill/>
            <a:prstDash val="solid"/>
          </a:ln>
        </p:spPr>
        <p:txBody>
          <a:bodyPr wrap="square" tIns="0" bIns="0" numCol="1" spcCol="360000" rtlCol="0">
            <a:spAutoFit/>
          </a:bodyPr>
          <a:lstStyle/>
          <a:p>
            <a:r>
              <a:rPr lang="en-US" altLang="zh-TW" sz="1100" dirty="0">
                <a:solidFill>
                  <a:schemeClr val="tx1">
                    <a:lumMod val="75000"/>
                    <a:lumOff val="25000"/>
                  </a:schemeClr>
                </a:solidFill>
                <a:latin typeface="Meiryo UI" panose="020B0604030504040204" pitchFamily="50" charset="-128"/>
                <a:ea typeface="Meiryo UI" panose="020B0604030504040204" pitchFamily="50" charset="-128"/>
              </a:rPr>
              <a:t>※22</a:t>
            </a:r>
            <a:r>
              <a:rPr lang="zh-TW" altLang="en-US" sz="11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桃谷高校。</a:t>
            </a:r>
          </a:p>
        </p:txBody>
      </p:sp>
      <p:sp>
        <p:nvSpPr>
          <p:cNvPr id="34" name="スライド番号プレースホルダー 6">
            <a:extLst>
              <a:ext uri="{FF2B5EF4-FFF2-40B4-BE49-F238E27FC236}">
                <a16:creationId xmlns:a16="http://schemas.microsoft.com/office/drawing/2014/main" id="{A68A0F11-8AED-4E9A-9897-A54795815678}"/>
              </a:ext>
            </a:extLst>
          </p:cNvPr>
          <p:cNvSpPr>
            <a:spLocks noGrp="1"/>
          </p:cNvSpPr>
          <p:nvPr>
            <p:ph type="sldNum" sz="quarter" idx="12"/>
          </p:nvPr>
        </p:nvSpPr>
        <p:spPr>
          <a:xfrm>
            <a:off x="10134600" y="6495524"/>
            <a:ext cx="2057400" cy="365125"/>
          </a:xfrm>
        </p:spPr>
        <p:txBody>
          <a:bodyPr/>
          <a:lstStyle/>
          <a:p>
            <a:fld id="{8EF98A3A-4FC9-421C-9EC4-B2EF6B34D3EB}" type="slidenum">
              <a:rPr kumimoji="1" lang="ja-JP" altLang="en-US" smtClean="0"/>
              <a:t>37</a:t>
            </a:fld>
            <a:endParaRPr kumimoji="1" lang="ja-JP" altLang="en-US" dirty="0"/>
          </a:p>
        </p:txBody>
      </p:sp>
      <p:sp>
        <p:nvSpPr>
          <p:cNvPr id="20" name="テキスト ボックス 19">
            <a:extLst>
              <a:ext uri="{FF2B5EF4-FFF2-40B4-BE49-F238E27FC236}">
                <a16:creationId xmlns:a16="http://schemas.microsoft.com/office/drawing/2014/main" id="{C6D36F2C-D5C4-48F2-A443-25B28E597B5F}"/>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4</a:t>
            </a:r>
            <a:r>
              <a:rPr kumimoji="1" lang="en-US" altLang="ja-JP" sz="1200" dirty="0">
                <a:latin typeface="ＭＳ 明朝" panose="02020609040205080304" pitchFamily="17" charset="-128"/>
                <a:ea typeface="ＭＳ 明朝" panose="02020609040205080304" pitchFamily="17" charset="-128"/>
              </a:rPr>
              <a:t>0</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6124385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13E280-04F1-F509-4371-FAA0876FF3B9}"/>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ACD5ADF-C50F-9F9A-9627-FA5537830DDE}"/>
              </a:ext>
            </a:extLst>
          </p:cNvPr>
          <p:cNvSpPr txBox="1"/>
          <p:nvPr/>
        </p:nvSpPr>
        <p:spPr>
          <a:xfrm>
            <a:off x="10811"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CD8859C7-09E1-5AC2-EF3E-65284F98FA6E}"/>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ー通信制の課程ー</a:t>
            </a:r>
            <a:endParaRPr lang="en-US" altLang="ja-JP" b="1" dirty="0">
              <a:latin typeface="Meiryo UI" panose="020B0604030504040204" pitchFamily="50" charset="-128"/>
              <a:ea typeface="Meiryo UI" panose="020B0604030504040204" pitchFamily="50" charset="-128"/>
            </a:endParaRPr>
          </a:p>
        </p:txBody>
      </p:sp>
      <p:sp>
        <p:nvSpPr>
          <p:cNvPr id="16" name="スライド番号プレースホルダー 6">
            <a:extLst>
              <a:ext uri="{FF2B5EF4-FFF2-40B4-BE49-F238E27FC236}">
                <a16:creationId xmlns:a16="http://schemas.microsoft.com/office/drawing/2014/main" id="{7D25BB6B-CD03-67E8-6902-77F4BA181BD9}"/>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38</a:t>
            </a:fld>
            <a:endParaRPr kumimoji="1" lang="ja-JP" altLang="en-US" dirty="0"/>
          </a:p>
        </p:txBody>
      </p:sp>
      <p:sp>
        <p:nvSpPr>
          <p:cNvPr id="4" name="テキスト ボックス 3">
            <a:extLst>
              <a:ext uri="{FF2B5EF4-FFF2-40B4-BE49-F238E27FC236}">
                <a16:creationId xmlns:a16="http://schemas.microsoft.com/office/drawing/2014/main" id="{8CB8F3AD-185D-7622-713C-2CB15C222323}"/>
              </a:ext>
            </a:extLst>
          </p:cNvPr>
          <p:cNvSpPr txBox="1"/>
          <p:nvPr/>
        </p:nvSpPr>
        <p:spPr>
          <a:xfrm>
            <a:off x="321302" y="805618"/>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37" name="表 36">
            <a:extLst>
              <a:ext uri="{FF2B5EF4-FFF2-40B4-BE49-F238E27FC236}">
                <a16:creationId xmlns:a16="http://schemas.microsoft.com/office/drawing/2014/main" id="{ED6E3F95-CD41-5255-0067-0CEA6D8E9741}"/>
              </a:ext>
            </a:extLst>
          </p:cNvPr>
          <p:cNvGraphicFramePr>
            <a:graphicFrameLocks noGrp="1"/>
          </p:cNvGraphicFramePr>
          <p:nvPr>
            <p:extLst>
              <p:ext uri="{D42A27DB-BD31-4B8C-83A1-F6EECF244321}">
                <p14:modId xmlns:p14="http://schemas.microsoft.com/office/powerpoint/2010/main" val="3045439814"/>
              </p:ext>
            </p:extLst>
          </p:nvPr>
        </p:nvGraphicFramePr>
        <p:xfrm>
          <a:off x="366616" y="1202252"/>
          <a:ext cx="11085758" cy="4013222"/>
        </p:xfrm>
        <a:graphic>
          <a:graphicData uri="http://schemas.openxmlformats.org/drawingml/2006/table">
            <a:tbl>
              <a:tblPr firstRow="1" bandRow="1">
                <a:tableStyleId>{5C22544A-7EE6-4342-B048-85BDC9FD1C3A}</a:tableStyleId>
              </a:tblPr>
              <a:tblGrid>
                <a:gridCol w="1624830">
                  <a:extLst>
                    <a:ext uri="{9D8B030D-6E8A-4147-A177-3AD203B41FA5}">
                      <a16:colId xmlns:a16="http://schemas.microsoft.com/office/drawing/2014/main" val="2680145733"/>
                    </a:ext>
                  </a:extLst>
                </a:gridCol>
                <a:gridCol w="2365232">
                  <a:extLst>
                    <a:ext uri="{9D8B030D-6E8A-4147-A177-3AD203B41FA5}">
                      <a16:colId xmlns:a16="http://schemas.microsoft.com/office/drawing/2014/main" val="3792112539"/>
                    </a:ext>
                  </a:extLst>
                </a:gridCol>
                <a:gridCol w="2365232">
                  <a:extLst>
                    <a:ext uri="{9D8B030D-6E8A-4147-A177-3AD203B41FA5}">
                      <a16:colId xmlns:a16="http://schemas.microsoft.com/office/drawing/2014/main" val="4058997125"/>
                    </a:ext>
                  </a:extLst>
                </a:gridCol>
                <a:gridCol w="2365232">
                  <a:extLst>
                    <a:ext uri="{9D8B030D-6E8A-4147-A177-3AD203B41FA5}">
                      <a16:colId xmlns:a16="http://schemas.microsoft.com/office/drawing/2014/main" val="1413405023"/>
                    </a:ext>
                  </a:extLst>
                </a:gridCol>
                <a:gridCol w="2365232">
                  <a:extLst>
                    <a:ext uri="{9D8B030D-6E8A-4147-A177-3AD203B41FA5}">
                      <a16:colId xmlns:a16="http://schemas.microsoft.com/office/drawing/2014/main" val="3380373794"/>
                    </a:ext>
                  </a:extLst>
                </a:gridCol>
              </a:tblGrid>
              <a:tr h="704996">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1344859">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柔軟な志願者の受入れ</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r h="1963367">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学習環境の充実</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3893322"/>
                  </a:ext>
                </a:extLst>
              </a:tr>
            </a:tbl>
          </a:graphicData>
        </a:graphic>
      </p:graphicFrame>
      <p:sp>
        <p:nvSpPr>
          <p:cNvPr id="49" name="矢印: 山形 48">
            <a:extLst>
              <a:ext uri="{FF2B5EF4-FFF2-40B4-BE49-F238E27FC236}">
                <a16:creationId xmlns:a16="http://schemas.microsoft.com/office/drawing/2014/main" id="{02A276F8-A08D-B468-ED89-BE9F7520EAC9}"/>
              </a:ext>
            </a:extLst>
          </p:cNvPr>
          <p:cNvSpPr/>
          <p:nvPr/>
        </p:nvSpPr>
        <p:spPr>
          <a:xfrm>
            <a:off x="4236511" y="2053450"/>
            <a:ext cx="2312600" cy="430857"/>
          </a:xfrm>
          <a:prstGeom prst="chevron">
            <a:avLst>
              <a:gd name="adj" fmla="val 52000"/>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左記について周知</a:t>
            </a:r>
          </a:p>
        </p:txBody>
      </p:sp>
      <p:sp>
        <p:nvSpPr>
          <p:cNvPr id="50" name="右矢印 83">
            <a:extLst>
              <a:ext uri="{FF2B5EF4-FFF2-40B4-BE49-F238E27FC236}">
                <a16:creationId xmlns:a16="http://schemas.microsoft.com/office/drawing/2014/main" id="{A66F1B4C-76EE-07F3-7A87-45CAC729B70A}"/>
              </a:ext>
            </a:extLst>
          </p:cNvPr>
          <p:cNvSpPr/>
          <p:nvPr/>
        </p:nvSpPr>
        <p:spPr>
          <a:xfrm>
            <a:off x="2045709" y="2053164"/>
            <a:ext cx="2312600" cy="422991"/>
          </a:xfrm>
          <a:prstGeom prst="rightArrow">
            <a:avLst>
              <a:gd name="adj1" fmla="val 100000"/>
              <a:gd name="adj2" fmla="val 43314"/>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入学者選抜募集方法の変更の</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決定・公表</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51" name="矢印: 山形 50">
            <a:extLst>
              <a:ext uri="{FF2B5EF4-FFF2-40B4-BE49-F238E27FC236}">
                <a16:creationId xmlns:a16="http://schemas.microsoft.com/office/drawing/2014/main" id="{0E242BA9-667C-31B3-1796-EC0501427D42}"/>
              </a:ext>
            </a:extLst>
          </p:cNvPr>
          <p:cNvSpPr/>
          <p:nvPr/>
        </p:nvSpPr>
        <p:spPr>
          <a:xfrm>
            <a:off x="6353178" y="2048726"/>
            <a:ext cx="5092579" cy="446763"/>
          </a:xfrm>
          <a:prstGeom prst="chevron">
            <a:avLst>
              <a:gd name="adj" fmla="val 53688"/>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令和９年度選抜から新たな募集方法</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（昼間部と日夜間部の総合募集）による募集を実施</a:t>
            </a:r>
          </a:p>
        </p:txBody>
      </p:sp>
      <p:sp>
        <p:nvSpPr>
          <p:cNvPr id="52" name="右矢印 83">
            <a:extLst>
              <a:ext uri="{FF2B5EF4-FFF2-40B4-BE49-F238E27FC236}">
                <a16:creationId xmlns:a16="http://schemas.microsoft.com/office/drawing/2014/main" id="{5A9BE0B2-B006-43F3-AA20-A6E633BE680A}"/>
              </a:ext>
            </a:extLst>
          </p:cNvPr>
          <p:cNvSpPr/>
          <p:nvPr/>
        </p:nvSpPr>
        <p:spPr>
          <a:xfrm>
            <a:off x="2045708" y="4016114"/>
            <a:ext cx="2312600" cy="466342"/>
          </a:xfrm>
          <a:prstGeom prst="rightArrow">
            <a:avLst>
              <a:gd name="adj1" fmla="val 100000"/>
              <a:gd name="adj2" fmla="val 43314"/>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スクーリングの時間帯の</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拡大を検討</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53" name="右矢印 83">
            <a:extLst>
              <a:ext uri="{FF2B5EF4-FFF2-40B4-BE49-F238E27FC236}">
                <a16:creationId xmlns:a16="http://schemas.microsoft.com/office/drawing/2014/main" id="{C364AAD1-6BFA-3099-05AC-25723DCDB0CA}"/>
              </a:ext>
            </a:extLst>
          </p:cNvPr>
          <p:cNvSpPr/>
          <p:nvPr/>
        </p:nvSpPr>
        <p:spPr>
          <a:xfrm>
            <a:off x="2045708" y="2541722"/>
            <a:ext cx="2312600" cy="447035"/>
          </a:xfrm>
          <a:prstGeom prst="rightArrow">
            <a:avLst>
              <a:gd name="adj1" fmla="val 100000"/>
              <a:gd name="adj2" fmla="val 43314"/>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秋季選抜の決定・公表</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54" name="矢印: 山形 53">
            <a:extLst>
              <a:ext uri="{FF2B5EF4-FFF2-40B4-BE49-F238E27FC236}">
                <a16:creationId xmlns:a16="http://schemas.microsoft.com/office/drawing/2014/main" id="{77C7C59A-AF2B-F2D8-9E79-08DC27ADE34B}"/>
              </a:ext>
            </a:extLst>
          </p:cNvPr>
          <p:cNvSpPr/>
          <p:nvPr/>
        </p:nvSpPr>
        <p:spPr>
          <a:xfrm>
            <a:off x="4259574" y="2547572"/>
            <a:ext cx="3595001" cy="430857"/>
          </a:xfrm>
          <a:prstGeom prst="chevron">
            <a:avLst>
              <a:gd name="adj" fmla="val 43582"/>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左記について周知</a:t>
            </a:r>
          </a:p>
        </p:txBody>
      </p:sp>
      <p:sp>
        <p:nvSpPr>
          <p:cNvPr id="55" name="矢印: 山形 54">
            <a:extLst>
              <a:ext uri="{FF2B5EF4-FFF2-40B4-BE49-F238E27FC236}">
                <a16:creationId xmlns:a16="http://schemas.microsoft.com/office/drawing/2014/main" id="{B36880A4-C7C8-BB4D-7A88-E8878D73444A}"/>
              </a:ext>
            </a:extLst>
          </p:cNvPr>
          <p:cNvSpPr/>
          <p:nvPr/>
        </p:nvSpPr>
        <p:spPr>
          <a:xfrm>
            <a:off x="7713233" y="2536582"/>
            <a:ext cx="3739141" cy="452176"/>
          </a:xfrm>
          <a:prstGeom prst="chevron">
            <a:avLst>
              <a:gd name="adj" fmla="val 46951"/>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令和９年度から秋季選抜実施</a:t>
            </a:r>
          </a:p>
        </p:txBody>
      </p:sp>
      <p:sp>
        <p:nvSpPr>
          <p:cNvPr id="59" name="右矢印 83">
            <a:extLst>
              <a:ext uri="{FF2B5EF4-FFF2-40B4-BE49-F238E27FC236}">
                <a16:creationId xmlns:a16="http://schemas.microsoft.com/office/drawing/2014/main" id="{6EBADB77-439F-5F78-F0A0-33DE3C131430}"/>
              </a:ext>
            </a:extLst>
          </p:cNvPr>
          <p:cNvSpPr/>
          <p:nvPr/>
        </p:nvSpPr>
        <p:spPr>
          <a:xfrm>
            <a:off x="2045709" y="4583744"/>
            <a:ext cx="2312600" cy="408833"/>
          </a:xfrm>
          <a:prstGeom prst="rightArrow">
            <a:avLst>
              <a:gd name="adj1" fmla="val 100000"/>
              <a:gd name="adj2" fmla="val 43314"/>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100" dirty="0">
                <a:solidFill>
                  <a:schemeClr val="tx1"/>
                </a:solidFill>
                <a:latin typeface="Meiryo UI" panose="020B0604030504040204" pitchFamily="50" charset="-128"/>
                <a:ea typeface="Meiryo UI" panose="020B0604030504040204" pitchFamily="50" charset="-128"/>
              </a:rPr>
              <a:t>ICT</a:t>
            </a:r>
            <a:r>
              <a:rPr lang="ja-JP" altLang="en-US" sz="1100" dirty="0">
                <a:solidFill>
                  <a:schemeClr val="tx1"/>
                </a:solidFill>
                <a:latin typeface="Meiryo UI" panose="020B0604030504040204" pitchFamily="50" charset="-128"/>
                <a:ea typeface="Meiryo UI" panose="020B0604030504040204" pitchFamily="50" charset="-128"/>
              </a:rPr>
              <a:t>を活用した</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学習の提供の検討</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60" name="矢印: 山形 59">
            <a:extLst>
              <a:ext uri="{FF2B5EF4-FFF2-40B4-BE49-F238E27FC236}">
                <a16:creationId xmlns:a16="http://schemas.microsoft.com/office/drawing/2014/main" id="{004EED40-567B-D1AB-A4A6-A3A1CBEA7AFF}"/>
              </a:ext>
            </a:extLst>
          </p:cNvPr>
          <p:cNvSpPr/>
          <p:nvPr/>
        </p:nvSpPr>
        <p:spPr>
          <a:xfrm>
            <a:off x="4256777" y="4567129"/>
            <a:ext cx="2627905" cy="416744"/>
          </a:xfrm>
          <a:prstGeom prst="chevron">
            <a:avLst>
              <a:gd name="adj" fmla="val 43582"/>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左記の試行実施</a:t>
            </a:r>
          </a:p>
        </p:txBody>
      </p:sp>
      <p:sp>
        <p:nvSpPr>
          <p:cNvPr id="61" name="矢印: 山形 60">
            <a:extLst>
              <a:ext uri="{FF2B5EF4-FFF2-40B4-BE49-F238E27FC236}">
                <a16:creationId xmlns:a16="http://schemas.microsoft.com/office/drawing/2014/main" id="{7E801431-1C24-7F38-96F0-076FE0000E46}"/>
              </a:ext>
            </a:extLst>
          </p:cNvPr>
          <p:cNvSpPr/>
          <p:nvPr/>
        </p:nvSpPr>
        <p:spPr>
          <a:xfrm>
            <a:off x="6759578" y="4567129"/>
            <a:ext cx="4686179" cy="425448"/>
          </a:xfrm>
          <a:prstGeom prst="chevron">
            <a:avLst>
              <a:gd name="adj" fmla="val 46951"/>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左記の本格実施</a:t>
            </a:r>
            <a:endParaRPr kumimoji="1" lang="ja-JP" altLang="en-US" sz="1100" strike="sngStrike" dirty="0">
              <a:solidFill>
                <a:schemeClr val="tx1"/>
              </a:solidFill>
              <a:highlight>
                <a:srgbClr val="FFFF00"/>
              </a:highlight>
              <a:latin typeface="Meiryo UI" panose="020B0604030504040204" pitchFamily="50" charset="-128"/>
              <a:ea typeface="Meiryo UI" panose="020B0604030504040204" pitchFamily="50" charset="-128"/>
            </a:endParaRPr>
          </a:p>
        </p:txBody>
      </p:sp>
      <p:sp>
        <p:nvSpPr>
          <p:cNvPr id="62" name="矢印: 山形 61">
            <a:extLst>
              <a:ext uri="{FF2B5EF4-FFF2-40B4-BE49-F238E27FC236}">
                <a16:creationId xmlns:a16="http://schemas.microsoft.com/office/drawing/2014/main" id="{074296BB-FDDE-A1FF-C238-9601F9E6C5B2}"/>
              </a:ext>
            </a:extLst>
          </p:cNvPr>
          <p:cNvSpPr/>
          <p:nvPr/>
        </p:nvSpPr>
        <p:spPr>
          <a:xfrm>
            <a:off x="4256777" y="4026282"/>
            <a:ext cx="7195597" cy="430857"/>
          </a:xfrm>
          <a:prstGeom prst="chevron">
            <a:avLst>
              <a:gd name="adj" fmla="val 46951"/>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a:defRPr/>
            </a:pPr>
            <a:r>
              <a:rPr lang="ja-JP" altLang="en-US" sz="1100" dirty="0">
                <a:solidFill>
                  <a:schemeClr val="tx1"/>
                </a:solidFill>
                <a:latin typeface="Meiryo UI" panose="020B0604030504040204" pitchFamily="50" charset="-128"/>
                <a:ea typeface="Meiryo UI" panose="020B0604030504040204" pitchFamily="50" charset="-128"/>
              </a:rPr>
              <a:t>スクーリングの時間帯の拡大</a:t>
            </a:r>
            <a:r>
              <a:rPr kumimoji="1" lang="ja-JP" altLang="en-US" sz="1100" dirty="0">
                <a:solidFill>
                  <a:schemeClr val="tx1"/>
                </a:solidFill>
                <a:latin typeface="Meiryo UI" panose="020B0604030504040204" pitchFamily="50" charset="-128"/>
                <a:ea typeface="Meiryo UI" panose="020B0604030504040204" pitchFamily="50" charset="-128"/>
              </a:rPr>
              <a:t>を実施</a:t>
            </a:r>
          </a:p>
        </p:txBody>
      </p:sp>
      <p:sp>
        <p:nvSpPr>
          <p:cNvPr id="23" name="ひし形 22">
            <a:extLst>
              <a:ext uri="{FF2B5EF4-FFF2-40B4-BE49-F238E27FC236}">
                <a16:creationId xmlns:a16="http://schemas.microsoft.com/office/drawing/2014/main" id="{3003E568-16DD-4B1F-BB58-28F9DADD3773}"/>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3" name="右矢印 83">
            <a:extLst>
              <a:ext uri="{FF2B5EF4-FFF2-40B4-BE49-F238E27FC236}">
                <a16:creationId xmlns:a16="http://schemas.microsoft.com/office/drawing/2014/main" id="{2CA4444D-AF25-2331-C9A5-1C1564318F06}"/>
              </a:ext>
            </a:extLst>
          </p:cNvPr>
          <p:cNvSpPr/>
          <p:nvPr/>
        </p:nvSpPr>
        <p:spPr>
          <a:xfrm>
            <a:off x="2045708" y="3417853"/>
            <a:ext cx="2312600" cy="438110"/>
          </a:xfrm>
          <a:prstGeom prst="rightArrow">
            <a:avLst>
              <a:gd name="adj1" fmla="val 100000"/>
              <a:gd name="adj2" fmla="val 43314"/>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半期での単位認定に</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向けたカリキュラム検討</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6" name="矢印: 山形 5">
            <a:extLst>
              <a:ext uri="{FF2B5EF4-FFF2-40B4-BE49-F238E27FC236}">
                <a16:creationId xmlns:a16="http://schemas.microsoft.com/office/drawing/2014/main" id="{006E6A4A-2A30-6889-F4EC-1570ACAAF3E7}"/>
              </a:ext>
            </a:extLst>
          </p:cNvPr>
          <p:cNvSpPr/>
          <p:nvPr/>
        </p:nvSpPr>
        <p:spPr>
          <a:xfrm>
            <a:off x="4243130" y="3431696"/>
            <a:ext cx="7155796" cy="430857"/>
          </a:xfrm>
          <a:prstGeom prst="chevron">
            <a:avLst>
              <a:gd name="adj" fmla="val 46951"/>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半期での単位認定実施</a:t>
            </a:r>
          </a:p>
        </p:txBody>
      </p:sp>
      <p:sp>
        <p:nvSpPr>
          <p:cNvPr id="21" name="テキスト ボックス 20">
            <a:extLst>
              <a:ext uri="{FF2B5EF4-FFF2-40B4-BE49-F238E27FC236}">
                <a16:creationId xmlns:a16="http://schemas.microsoft.com/office/drawing/2014/main" id="{7C0A36D2-5ECE-4658-8F5A-47D3194F2791}"/>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41</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3315760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4E82C-2C16-228E-2943-2C889300EAF2}"/>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C7170114-80F0-25C5-3882-D587D07C2891}"/>
              </a:ext>
            </a:extLst>
          </p:cNvPr>
          <p:cNvSpPr txBox="1"/>
          <p:nvPr/>
        </p:nvSpPr>
        <p:spPr>
          <a:xfrm>
            <a:off x="2143366" y="2624598"/>
            <a:ext cx="7905268" cy="1173463"/>
          </a:xfrm>
          <a:prstGeom prst="rect">
            <a:avLst/>
          </a:prstGeom>
          <a:noFill/>
        </p:spPr>
        <p:txBody>
          <a:bodyPr wrap="square" rtlCol="0">
            <a:spAutoFit/>
          </a:bodyPr>
          <a:lstStyle/>
          <a:p>
            <a:pPr algn="ctr">
              <a:lnSpc>
                <a:spcPts val="4500"/>
              </a:lnSpc>
            </a:pPr>
            <a:r>
              <a:rPr lang="zh-CN" altLang="en-US" sz="2800" dirty="0">
                <a:latin typeface="Meiryo UI" panose="020B0604030504040204" pitchFamily="50" charset="-128"/>
                <a:ea typeface="Meiryo UI" panose="020B0604030504040204" pitchFamily="50" charset="-128"/>
              </a:rPr>
              <a:t>第３章　学校改革</a:t>
            </a:r>
            <a:endParaRPr lang="en-US" altLang="ja-JP" sz="2800" dirty="0">
              <a:latin typeface="Meiryo UI" panose="020B0604030504040204" pitchFamily="50" charset="-128"/>
              <a:ea typeface="Meiryo UI" panose="020B0604030504040204" pitchFamily="50" charset="-128"/>
            </a:endParaRPr>
          </a:p>
          <a:p>
            <a:pPr algn="ctr">
              <a:lnSpc>
                <a:spcPts val="4500"/>
              </a:lnSpc>
            </a:pPr>
            <a:r>
              <a:rPr lang="ja-JP" altLang="en-US" sz="2800" dirty="0">
                <a:latin typeface="Meiryo UI" panose="020B0604030504040204" pitchFamily="50" charset="-128"/>
                <a:ea typeface="Meiryo UI" panose="020B0604030504040204" pitchFamily="50" charset="-128"/>
              </a:rPr>
              <a:t>３　実業系・専門的な学びのグループ</a:t>
            </a:r>
          </a:p>
        </p:txBody>
      </p:sp>
      <p:sp>
        <p:nvSpPr>
          <p:cNvPr id="5" name="スライド番号プレースホルダー 6">
            <a:extLst>
              <a:ext uri="{FF2B5EF4-FFF2-40B4-BE49-F238E27FC236}">
                <a16:creationId xmlns:a16="http://schemas.microsoft.com/office/drawing/2014/main" id="{BB4CB00F-4809-7B17-F5E8-96474BA010FC}"/>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39</a:t>
            </a:fld>
            <a:endParaRPr kumimoji="1" lang="ja-JP" altLang="en-US" dirty="0"/>
          </a:p>
        </p:txBody>
      </p:sp>
      <p:cxnSp>
        <p:nvCxnSpPr>
          <p:cNvPr id="2" name="直線コネクタ 1">
            <a:extLst>
              <a:ext uri="{FF2B5EF4-FFF2-40B4-BE49-F238E27FC236}">
                <a16:creationId xmlns:a16="http://schemas.microsoft.com/office/drawing/2014/main" id="{476BBA96-13F5-D2B1-FB80-6A0392CF65BA}"/>
              </a:ext>
            </a:extLst>
          </p:cNvPr>
          <p:cNvCxnSpPr/>
          <p:nvPr/>
        </p:nvCxnSpPr>
        <p:spPr>
          <a:xfrm flipV="1">
            <a:off x="1982826" y="3211329"/>
            <a:ext cx="8577330" cy="12879"/>
          </a:xfrm>
          <a:prstGeom prst="line">
            <a:avLst/>
          </a:prstGeom>
          <a:ln w="57150">
            <a:solidFill>
              <a:schemeClr val="accent5">
                <a:lumMod val="75000"/>
              </a:schemeClr>
            </a:solidFill>
          </a:ln>
        </p:spPr>
        <p:style>
          <a:lnRef idx="2">
            <a:schemeClr val="accent4"/>
          </a:lnRef>
          <a:fillRef idx="0">
            <a:schemeClr val="accent4"/>
          </a:fillRef>
          <a:effectRef idx="1">
            <a:schemeClr val="accent4"/>
          </a:effectRef>
          <a:fontRef idx="minor">
            <a:schemeClr val="tx1"/>
          </a:fontRef>
        </p:style>
      </p:cxnSp>
      <p:sp>
        <p:nvSpPr>
          <p:cNvPr id="7" name="テキスト ボックス 6">
            <a:extLst>
              <a:ext uri="{FF2B5EF4-FFF2-40B4-BE49-F238E27FC236}">
                <a16:creationId xmlns:a16="http://schemas.microsoft.com/office/drawing/2014/main" id="{FD55414E-E919-4E8C-8288-1857AB93BE1E}"/>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42</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262967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6A9CDC44-1E68-DA26-C747-47AC0FBCD336}"/>
              </a:ext>
            </a:extLst>
          </p:cNvPr>
          <p:cNvSpPr txBox="1"/>
          <p:nvPr/>
        </p:nvSpPr>
        <p:spPr>
          <a:xfrm>
            <a:off x="0" y="0"/>
            <a:ext cx="12192000" cy="584775"/>
          </a:xfrm>
          <a:prstGeom prst="rect">
            <a:avLst/>
          </a:prstGeom>
          <a:solidFill>
            <a:schemeClr val="accent6">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AE50DB18-E0DF-49F7-92C3-8C31BC60F7D7}"/>
              </a:ext>
            </a:extLst>
          </p:cNvPr>
          <p:cNvSpPr txBox="1"/>
          <p:nvPr/>
        </p:nvSpPr>
        <p:spPr>
          <a:xfrm>
            <a:off x="947614" y="107721"/>
            <a:ext cx="8997664" cy="369332"/>
          </a:xfrm>
          <a:prstGeom prst="rect">
            <a:avLst/>
          </a:prstGeom>
          <a:noFill/>
        </p:spPr>
        <p:txBody>
          <a:bodyPr wrap="square" rtlCol="0">
            <a:spAutoFit/>
          </a:bodyPr>
          <a:lstStyle/>
          <a:p>
            <a:r>
              <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rPr>
              <a:t>府立高校改革アクションプランの概要</a:t>
            </a:r>
          </a:p>
        </p:txBody>
      </p:sp>
      <p:sp>
        <p:nvSpPr>
          <p:cNvPr id="18" name="スライド番号プレースホルダー 6">
            <a:extLst>
              <a:ext uri="{FF2B5EF4-FFF2-40B4-BE49-F238E27FC236}">
                <a16:creationId xmlns:a16="http://schemas.microsoft.com/office/drawing/2014/main" id="{1BCE7219-F206-4556-B2E5-D4B455A17BA2}"/>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4</a:t>
            </a:fld>
            <a:endParaRPr kumimoji="1" lang="ja-JP" altLang="en-US" dirty="0"/>
          </a:p>
        </p:txBody>
      </p:sp>
      <p:sp>
        <p:nvSpPr>
          <p:cNvPr id="4" name="ひし形 3">
            <a:extLst>
              <a:ext uri="{FF2B5EF4-FFF2-40B4-BE49-F238E27FC236}">
                <a16:creationId xmlns:a16="http://schemas.microsoft.com/office/drawing/2014/main" id="{54D1DF17-4842-4879-B180-E16A45CBC292}"/>
              </a:ext>
            </a:extLst>
          </p:cNvPr>
          <p:cNvSpPr/>
          <p:nvPr/>
        </p:nvSpPr>
        <p:spPr>
          <a:xfrm>
            <a:off x="237066" y="36441"/>
            <a:ext cx="601201" cy="537612"/>
          </a:xfrm>
          <a:prstGeom prst="diamond">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１</a:t>
            </a:r>
          </a:p>
        </p:txBody>
      </p:sp>
      <p:sp>
        <p:nvSpPr>
          <p:cNvPr id="12" name="テキスト ボックス 11">
            <a:extLst>
              <a:ext uri="{FF2B5EF4-FFF2-40B4-BE49-F238E27FC236}">
                <a16:creationId xmlns:a16="http://schemas.microsoft.com/office/drawing/2014/main" id="{B57C2D9F-953A-410B-9616-A3FD77C80401}"/>
              </a:ext>
            </a:extLst>
          </p:cNvPr>
          <p:cNvSpPr txBox="1"/>
          <p:nvPr/>
        </p:nvSpPr>
        <p:spPr>
          <a:xfrm>
            <a:off x="303054" y="693982"/>
            <a:ext cx="3560801" cy="307777"/>
          </a:xfrm>
          <a:prstGeom prst="rect">
            <a:avLst/>
          </a:prstGeom>
          <a:solidFill>
            <a:schemeClr val="accent6">
              <a:lumMod val="40000"/>
              <a:lumOff val="60000"/>
            </a:schemeClr>
          </a:solidFill>
        </p:spPr>
        <p:txBody>
          <a:bodyPr wrap="square" rtlCol="0">
            <a:spAutoFit/>
          </a:bodyPr>
          <a:lstStyle/>
          <a:p>
            <a:r>
              <a:rPr kumimoji="1"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１　府立高校改革アクションプランの位置づけ</a:t>
            </a:r>
          </a:p>
        </p:txBody>
      </p:sp>
      <p:sp>
        <p:nvSpPr>
          <p:cNvPr id="14" name="テキスト ボックス 13">
            <a:extLst>
              <a:ext uri="{FF2B5EF4-FFF2-40B4-BE49-F238E27FC236}">
                <a16:creationId xmlns:a16="http://schemas.microsoft.com/office/drawing/2014/main" id="{65E59F55-6F3C-4F2B-83ED-4E20A7F78343}"/>
              </a:ext>
            </a:extLst>
          </p:cNvPr>
          <p:cNvSpPr txBox="1"/>
          <p:nvPr/>
        </p:nvSpPr>
        <p:spPr>
          <a:xfrm>
            <a:off x="303054" y="1046204"/>
            <a:ext cx="11470051" cy="576825"/>
          </a:xfrm>
          <a:prstGeom prst="rect">
            <a:avLst/>
          </a:prstGeom>
          <a:noFill/>
          <a:ln>
            <a:noFill/>
          </a:ln>
        </p:spPr>
        <p:txBody>
          <a:bodyPr wrap="square" numCol="1" spcCol="360000" rtlCol="0">
            <a:spAutoFit/>
          </a:bodyPr>
          <a:lstStyle/>
          <a:p>
            <a:pPr>
              <a:lnSpc>
                <a:spcPts val="2000"/>
              </a:lnSpc>
            </a:pPr>
            <a:r>
              <a:rPr lang="ja-JP" altLang="en-US" sz="1400" dirty="0">
                <a:solidFill>
                  <a:schemeClr val="accent6">
                    <a:lumMod val="75000"/>
                  </a:schemeClr>
                </a:solidFill>
                <a:latin typeface="Meiryo UI" panose="020B0604030504040204" pitchFamily="50" charset="-128"/>
                <a:ea typeface="Meiryo UI" panose="020B0604030504040204" pitchFamily="50" charset="-128"/>
              </a:rPr>
              <a:t>●</a:t>
            </a: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　</a:t>
            </a:r>
            <a:r>
              <a:rPr kumimoji="1" lang="ja-JP" altLang="en-US" sz="1400" dirty="0">
                <a:solidFill>
                  <a:schemeClr val="tx1">
                    <a:lumMod val="65000"/>
                    <a:lumOff val="35000"/>
                  </a:schemeClr>
                </a:solidFill>
                <a:latin typeface="Meiryo UI" panose="020B0604030504040204" pitchFamily="50" charset="-128"/>
                <a:ea typeface="Meiryo UI" panose="020B0604030504040204" pitchFamily="50" charset="-128"/>
              </a:rPr>
              <a:t>大阪</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（以下「府」という。）</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では、令和７年３月、府立高校を取り巻く環境の変化に対応していくため、「学校改革」「入試改革」「広報改革」の３つの柱を</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軸とした、府立高校改革の大きな</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方向性</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「府立高校改革グランドデザイン」</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（以下「グランドデザイン」という。）</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を策定した。</a:t>
            </a: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39AA2355-BA67-4994-8B88-987CE209D1F7}"/>
              </a:ext>
            </a:extLst>
          </p:cNvPr>
          <p:cNvSpPr txBox="1"/>
          <p:nvPr/>
        </p:nvSpPr>
        <p:spPr>
          <a:xfrm>
            <a:off x="832519" y="1691068"/>
            <a:ext cx="10692011" cy="3911071"/>
          </a:xfrm>
          <a:prstGeom prst="rect">
            <a:avLst/>
          </a:prstGeom>
          <a:noFill/>
          <a:ln>
            <a:solidFill>
              <a:schemeClr val="accent6">
                <a:lumMod val="75000"/>
              </a:schemeClr>
            </a:solidFill>
            <a:prstDash val="sysDash"/>
          </a:ln>
        </p:spPr>
        <p:txBody>
          <a:bodyPr wrap="square" numCol="1" spcCol="360000" rtlCol="0">
            <a:spAutoFit/>
          </a:bodyPr>
          <a:lstStyle/>
          <a:p>
            <a:pPr>
              <a:lnSpc>
                <a:spcPts val="2000"/>
              </a:lnSpc>
            </a:pPr>
            <a:r>
              <a:rPr kumimoji="1"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グランドデザイン</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府立高校を取り巻く環境の変化（第２章）</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・公立・私立高校の生徒受入割合の変化や通信制高校へ進学する生徒の増加等、高校進学のニーズが変化</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・不登校生徒、日本語指導が必要な生徒、障がい等により配慮を要する生徒が年々増加　</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子どもたち一人ひとりの状況に応じたきめ細かな支援が求められている。</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rPr>
              <a:t>2030</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（令和</a:t>
            </a: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rPr>
              <a:t>12</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年の社会として、「少子高齢化の進行」「技術革新、グローバル化の進展」「職業の変化」が想定</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等</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グランドデザイン</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府立高校改革の方向性（第３章）」　</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Ⅰ</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「学校改革」　</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・各高校がこれまでの取組により積み上げてきた“強み”や、中学生・保護者等の“ニーズ”を踏まえ、各高校において魅力化・特色化を図る。</a:t>
            </a:r>
          </a:p>
          <a:p>
            <a:pPr>
              <a:lnSpc>
                <a:spcPts val="2000"/>
              </a:lnSpc>
            </a:pP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Ⅱ</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「入試改革」　　　</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	</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・学校改革を踏まえ、各高校の強みと受験生のニーズが合致し、将来の自己実現につながる選抜制度を導入</a:t>
            </a:r>
          </a:p>
          <a:p>
            <a:pPr>
              <a:lnSpc>
                <a:spcPts val="2000"/>
              </a:lnSpc>
            </a:pP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Ⅲ</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「広報改革」　</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		</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・それぞれの高校が強みや魅力を確立し、「この学校はこうありたい」というイメージを中学生や保護者等に浸透させる。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696DF289-6785-4BCF-AC12-1F0326A15A59}"/>
              </a:ext>
            </a:extLst>
          </p:cNvPr>
          <p:cNvSpPr txBox="1"/>
          <p:nvPr/>
        </p:nvSpPr>
        <p:spPr>
          <a:xfrm>
            <a:off x="419152" y="5670178"/>
            <a:ext cx="11237853" cy="974626"/>
          </a:xfrm>
          <a:prstGeom prst="rect">
            <a:avLst/>
          </a:prstGeom>
          <a:noFill/>
          <a:ln>
            <a:noFill/>
          </a:ln>
        </p:spPr>
        <p:txBody>
          <a:bodyPr wrap="square" numCol="1" spcCol="360000" rtlCol="0">
            <a:spAutoFit/>
          </a:bodyPr>
          <a:lstStyle/>
          <a:p>
            <a:pPr>
              <a:lnSpc>
                <a:spcPts val="2000"/>
              </a:lnSpc>
            </a:pPr>
            <a:r>
              <a:rPr lang="ja-JP" altLang="en-US" sz="1400" dirty="0">
                <a:solidFill>
                  <a:schemeClr val="accent6">
                    <a:lumMod val="75000"/>
                  </a:schemeClr>
                </a:solidFill>
                <a:latin typeface="Meiryo UI" panose="020B0604030504040204" pitchFamily="50" charset="-128"/>
                <a:ea typeface="Meiryo UI" panose="020B0604030504040204" pitchFamily="50" charset="-128"/>
              </a:rPr>
              <a:t>●</a:t>
            </a:r>
            <a:r>
              <a:rPr kumimoji="1" lang="ja-JP" altLang="en-US" sz="1400" dirty="0">
                <a:solidFill>
                  <a:schemeClr val="tx1">
                    <a:lumMod val="65000"/>
                    <a:lumOff val="35000"/>
                  </a:schemeClr>
                </a:solidFill>
                <a:latin typeface="Meiryo UI" panose="020B0604030504040204" pitchFamily="50" charset="-128"/>
                <a:ea typeface="Meiryo UI" panose="020B0604030504040204" pitchFamily="50" charset="-128"/>
              </a:rPr>
              <a:t>　</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この度、</a:t>
            </a:r>
            <a:r>
              <a:rPr kumimoji="1" lang="ja-JP" altLang="en-US" sz="1400" b="1" dirty="0">
                <a:solidFill>
                  <a:schemeClr val="accent6">
                    <a:lumMod val="50000"/>
                  </a:schemeClr>
                </a:solidFill>
                <a:latin typeface="Meiryo UI" panose="020B0604030504040204" pitchFamily="50" charset="-128"/>
                <a:ea typeface="Meiryo UI" panose="020B0604030504040204" pitchFamily="50" charset="-128"/>
              </a:rPr>
              <a:t>グランドデザインに掲げる府立高校改革を具体的に進めていくため、「府立高校改革アクションプラン」</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（以下「本プラン」という。）</a:t>
            </a:r>
            <a:r>
              <a:rPr kumimoji="1" lang="ja-JP" altLang="en-US" sz="1400" b="1" dirty="0">
                <a:solidFill>
                  <a:schemeClr val="accent6">
                    <a:lumMod val="50000"/>
                  </a:schemeClr>
                </a:solidFill>
                <a:latin typeface="Meiryo UI" panose="020B0604030504040204" pitchFamily="50" charset="-128"/>
                <a:ea typeface="Meiryo UI" panose="020B0604030504040204" pitchFamily="50" charset="-128"/>
              </a:rPr>
              <a:t>を策定する</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）グランドデザインは、</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2030</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年を見据えた学校改革の方向性を記載。</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本プランは、中央教育審議会において</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2040</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年代を展望した学習指導要領の在り方等の審議がなされていること等を踏まえ、</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2040</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年を見据えることとした。</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3FA1910F-5C81-4EB9-8BC4-0ACC8511B3BC}"/>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１－７</a:t>
            </a:r>
          </a:p>
        </p:txBody>
      </p:sp>
    </p:spTree>
    <p:extLst>
      <p:ext uri="{BB962C8B-B14F-4D97-AF65-F5344CB8AC3E}">
        <p14:creationId xmlns:p14="http://schemas.microsoft.com/office/powerpoint/2010/main" val="21427323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03B96A6-EBD3-BCB7-7382-C4FF8F392A21}"/>
              </a:ext>
            </a:extLst>
          </p:cNvPr>
          <p:cNvSpPr txBox="1"/>
          <p:nvPr/>
        </p:nvSpPr>
        <p:spPr>
          <a:xfrm>
            <a:off x="5509350" y="1024777"/>
            <a:ext cx="6522952" cy="5201424"/>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88F2A0B1-5758-4212-A637-8FC6ED1BC15A}"/>
              </a:ext>
            </a:extLst>
          </p:cNvPr>
          <p:cNvSpPr txBox="1"/>
          <p:nvPr/>
        </p:nvSpPr>
        <p:spPr>
          <a:xfrm>
            <a:off x="5631082" y="1047662"/>
            <a:ext cx="6401220" cy="5170646"/>
          </a:xfrm>
          <a:prstGeom prst="rect">
            <a:avLst/>
          </a:prstGeom>
          <a:noFill/>
        </p:spPr>
        <p:txBody>
          <a:bodyPr wrap="square" rtlCol="0">
            <a:spAutoFit/>
          </a:bodyPr>
          <a:lstStyle/>
          <a:p>
            <a:pPr marL="0" algn="l" rtl="0" eaLnBrk="1" fontAlgn="ctr" latinLnBrk="0" hangingPunct="1">
              <a:lnSpc>
                <a:spcPts val="2000"/>
              </a:lnSpc>
              <a:buNone/>
            </a:pPr>
            <a:r>
              <a:rPr kumimoji="1" lang="ja-JP" altLang="en-US"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rPr>
              <a:t>１　</a:t>
            </a:r>
            <a:r>
              <a:rPr lang="ja-JP" altLang="en-US"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rPr>
              <a:t>各校における教育内容の充実等</a:t>
            </a:r>
            <a:endParaRPr kumimoji="1" lang="en-US" altLang="ja-JP" sz="1300"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endParaRPr>
          </a:p>
          <a:p>
            <a:pPr>
              <a:lnSpc>
                <a:spcPts val="20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地域や企業、大学等と連携し、</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IT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人材やサイバー人材等の育成に向け、</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カリキュラムの改編や実習機器・装置の導入・更新、新たな工業教育導入のための教員</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研修や変化の最前線にある企業エンジニア等による講義の実施等。</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工学系大学進学専科での教育内容の高度化等。</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女子トイレ等の施設改修等、多様性を重視した学校づくり。</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工業系高校の魅力・特色についての中学生等への効果的な発信。</a:t>
            </a:r>
            <a:endParaRPr kumimoji="1" lang="en-US"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endParaRPr>
          </a:p>
          <a:p>
            <a:pPr>
              <a:lnSpc>
                <a:spcPts val="20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工業系高校が有する役割を十分に踏まえた適正な配置や、多様な工業教育を行う観点</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から普通科と工業科の併置の検討。</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endParaRPr lang="en-US" altLang="ja-JP" sz="1300" b="1"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rPr>
              <a:t>２</a:t>
            </a:r>
            <a:r>
              <a:rPr kumimoji="1" lang="ja-JP" altLang="en-US"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rPr>
              <a:t>　新工業系高校（仮称）の開校（予定）</a:t>
            </a:r>
            <a:endParaRPr kumimoji="1" lang="en-US" altLang="ja-JP"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次世代のイノベーター等の育成を図るため、</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新しい総合技術系高校として、新工業系高校</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を令和</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年度に開校（予定）。</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取組（例）</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工業系高校の中心的役割を果たしながら、以下に取り組む。</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AI</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・デジタル・ロボット・</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GX</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（グリーン・トランスフォーメーション）等の先端技術を学ぶ科目設定や</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自らの興味関心を起点とした複合的な学び仕組み作り</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・コミュニケーションとしての英語に加え、先端技術等世界の英知を集め、新たなアイデアの創造・発信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に向けて国内外の方と協議するために必要となるスキルとしての英語の習得</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・ラボ空間での</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PBL</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（課題解決型）学習を通じ大学や企業と連携した産官学のオール大阪による</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指導の展開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700"/>
              </a:lnSpc>
              <a:buNone/>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・四年制大学への進学後に更に学びを深めることができるよう、理数系科目を重視したカリキュラム設定</a:t>
            </a: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7383"/>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3FC2A59-1140-3BE7-AE08-5932AFEB0A69}"/>
              </a:ext>
            </a:extLst>
          </p:cNvPr>
          <p:cNvSpPr txBox="1"/>
          <p:nvPr/>
        </p:nvSpPr>
        <p:spPr>
          <a:xfrm>
            <a:off x="159697" y="1028116"/>
            <a:ext cx="4996765" cy="5201424"/>
          </a:xfrm>
          <a:prstGeom prst="rect">
            <a:avLst/>
          </a:prstGeom>
          <a:noFill/>
          <a:ln>
            <a:solidFill>
              <a:schemeClr val="tx2"/>
            </a:solidFill>
            <a:prstDash val="solid"/>
          </a:ln>
        </p:spPr>
        <p:txBody>
          <a:bodyPr wrap="square" tIns="0" bIns="0" numCol="1" spcCol="360000" rtlCol="0">
            <a:spAutoFit/>
          </a:bodyPr>
          <a:lstStyle/>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952624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ー工業系高校ー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509350" y="689157"/>
            <a:ext cx="1274201"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10284072" y="108902"/>
            <a:ext cx="1768628" cy="288925"/>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15</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校</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※23</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237066" y="689157"/>
            <a:ext cx="1274201" cy="29513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現状と課題</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4901365" y="3613550"/>
            <a:ext cx="863082" cy="157839"/>
          </a:xfrm>
          <a:prstGeom prst="triangl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171127" y="1024777"/>
            <a:ext cx="4996765" cy="4677947"/>
          </a:xfrm>
          <a:prstGeom prst="rect">
            <a:avLst/>
          </a:prstGeom>
          <a:noFill/>
        </p:spPr>
        <p:txBody>
          <a:bodyPr wrap="square" rtlCol="0">
            <a:spAutoFit/>
          </a:bodyPr>
          <a:lstStyle/>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現状</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工業系高校は、機械・電気・メカトロニクス・工業化学・建築・デザイン</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等、ものづくり産業を支える工業各分野についての専門技術や知識を習</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得することを目的としている。</a:t>
            </a: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課題等</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工業系高校を取り巻く状況として、</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・大学進学志向の高まりによる普通科系高校への進学傾向が強まって</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いること</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・技術革新のスピードに合わせた実習設備の更新が求められること</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・工業系高校の強みや魅力が中学生等に十分伝わっていないこと</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等の課題がある。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産業構造・就業構造の推計では、今後、生産工程を中心とした</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高校卒業者等の人材不足が指摘されている。また、</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SDGs</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やウェルビーイ</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ングの実現に向けて、先端技術・技能は高度化・多様化している。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こうした社会の変化やニーズに応え、様々なシステムや技術を統合し、</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最適解を提供できる人材の育成が求められている。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4" name="スライド番号プレースホルダー 6">
            <a:extLst>
              <a:ext uri="{FF2B5EF4-FFF2-40B4-BE49-F238E27FC236}">
                <a16:creationId xmlns:a16="http://schemas.microsoft.com/office/drawing/2014/main" id="{A68A0F11-8AED-4E9A-9897-A54795815678}"/>
              </a:ext>
            </a:extLst>
          </p:cNvPr>
          <p:cNvSpPr>
            <a:spLocks noGrp="1"/>
          </p:cNvSpPr>
          <p:nvPr>
            <p:ph type="sldNum" sz="quarter" idx="12"/>
          </p:nvPr>
        </p:nvSpPr>
        <p:spPr>
          <a:xfrm>
            <a:off x="10134600" y="6491023"/>
            <a:ext cx="2057400" cy="365125"/>
          </a:xfrm>
        </p:spPr>
        <p:txBody>
          <a:bodyPr/>
          <a:lstStyle/>
          <a:p>
            <a:fld id="{8EF98A3A-4FC9-421C-9EC4-B2EF6B34D3EB}" type="slidenum">
              <a:rPr kumimoji="1" lang="ja-JP" altLang="en-US" smtClean="0"/>
              <a:t>40</a:t>
            </a:fld>
            <a:endParaRPr kumimoji="1" lang="ja-JP" altLang="en-US" dirty="0"/>
          </a:p>
        </p:txBody>
      </p:sp>
      <p:sp>
        <p:nvSpPr>
          <p:cNvPr id="17" name="テキスト ボックス 16">
            <a:extLst>
              <a:ext uri="{FF2B5EF4-FFF2-40B4-BE49-F238E27FC236}">
                <a16:creationId xmlns:a16="http://schemas.microsoft.com/office/drawing/2014/main" id="{22DD8C33-7992-4047-8420-5A356431C896}"/>
              </a:ext>
            </a:extLst>
          </p:cNvPr>
          <p:cNvSpPr txBox="1"/>
          <p:nvPr/>
        </p:nvSpPr>
        <p:spPr>
          <a:xfrm>
            <a:off x="237066" y="6287433"/>
            <a:ext cx="11350114" cy="461665"/>
          </a:xfrm>
          <a:prstGeom prst="rect">
            <a:avLst/>
          </a:prstGeom>
          <a:noFill/>
          <a:ln w="12700">
            <a:noFill/>
            <a:prstDash val="solid"/>
          </a:ln>
        </p:spPr>
        <p:txBody>
          <a:bodyPr wrap="square" tIns="0" bIns="0" numCol="1" spcCol="360000" rtlCol="0">
            <a:spAutoFit/>
          </a:bodyPr>
          <a:lstStyle/>
          <a:p>
            <a:pPr>
              <a:lnSpc>
                <a:spcPts val="1200"/>
              </a:lnSpc>
            </a:pP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※23  </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東淀工業高校（新工業系高校開校年度募集停止）、淀川工科高校、都島工業高校、西野田工科高校（令和７年度募集停止）、泉尾工業高校（新工業系高校開校年度募集停止）、</a:t>
            </a:r>
          </a:p>
          <a:p>
            <a:pPr>
              <a:lnSpc>
                <a:spcPts val="1200"/>
              </a:lnSpc>
            </a:pP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生野工業高校（令和７年度募集停止）、今宮工科高校、工芸高校、茨木工科高校、城東工科高校（令和７年度募集停止）、布施工科高校（令和７年度募集停止）、</a:t>
            </a:r>
          </a:p>
          <a:p>
            <a:pPr>
              <a:lnSpc>
                <a:spcPts val="1200"/>
              </a:lnSpc>
            </a:pP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東大阪みらい工科高校、藤井寺工科高校、堺工科高校、佐野工科高校</a:t>
            </a:r>
          </a:p>
        </p:txBody>
      </p:sp>
      <p:sp>
        <p:nvSpPr>
          <p:cNvPr id="20" name="テキスト ボックス 19">
            <a:extLst>
              <a:ext uri="{FF2B5EF4-FFF2-40B4-BE49-F238E27FC236}">
                <a16:creationId xmlns:a16="http://schemas.microsoft.com/office/drawing/2014/main" id="{B6E580C4-37E9-43B1-B5EE-CA0F819DD080}"/>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43</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703008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64B0A3-EB7E-8F03-5ABF-42084B183525}"/>
            </a:ext>
          </a:extLst>
        </p:cNvPr>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CBB07628-0FC6-7531-50A8-138613AF4B42}"/>
              </a:ext>
            </a:extLst>
          </p:cNvPr>
          <p:cNvGraphicFramePr>
            <a:graphicFrameLocks noGrp="1"/>
          </p:cNvGraphicFramePr>
          <p:nvPr/>
        </p:nvGraphicFramePr>
        <p:xfrm>
          <a:off x="396114" y="1205403"/>
          <a:ext cx="11131072" cy="4156194"/>
        </p:xfrm>
        <a:graphic>
          <a:graphicData uri="http://schemas.openxmlformats.org/drawingml/2006/table">
            <a:tbl>
              <a:tblPr firstRow="1" bandRow="1">
                <a:tableStyleId>{5C22544A-7EE6-4342-B048-85BDC9FD1C3A}</a:tableStyleId>
              </a:tblPr>
              <a:tblGrid>
                <a:gridCol w="1631472">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47123">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1235533">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各校における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教育内容の充実等</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r h="1489805">
                <a:tc>
                  <a:txBody>
                    <a:bodyPr/>
                    <a:lstStyle/>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教育内容の充実に</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向けた取組例</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3893322"/>
                  </a:ext>
                </a:extLst>
              </a:tr>
              <a:tr h="1083733">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新工業系高校（仮称）</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の開校</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10805357"/>
                  </a:ext>
                </a:extLst>
              </a:tr>
            </a:tbl>
          </a:graphicData>
        </a:graphic>
      </p:graphicFrame>
      <p:sp>
        <p:nvSpPr>
          <p:cNvPr id="2" name="テキスト ボックス 1">
            <a:extLst>
              <a:ext uri="{FF2B5EF4-FFF2-40B4-BE49-F238E27FC236}">
                <a16:creationId xmlns:a16="http://schemas.microsoft.com/office/drawing/2014/main" id="{766C7B2A-7B05-419C-B6E3-352255437DD3}"/>
              </a:ext>
            </a:extLst>
          </p:cNvPr>
          <p:cNvSpPr txBox="1"/>
          <p:nvPr/>
        </p:nvSpPr>
        <p:spPr>
          <a:xfrm>
            <a:off x="10811"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AF348915-EC9A-F9CA-C460-951D05F6795B}"/>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ー工業系高校ー</a:t>
            </a:r>
            <a:endParaRPr lang="en-US" altLang="ja-JP" b="1" dirty="0">
              <a:latin typeface="Meiryo UI" panose="020B0604030504040204" pitchFamily="50" charset="-128"/>
              <a:ea typeface="Meiryo UI" panose="020B0604030504040204" pitchFamily="50" charset="-128"/>
            </a:endParaRPr>
          </a:p>
        </p:txBody>
      </p:sp>
      <p:sp>
        <p:nvSpPr>
          <p:cNvPr id="16" name="スライド番号プレースホルダー 6">
            <a:extLst>
              <a:ext uri="{FF2B5EF4-FFF2-40B4-BE49-F238E27FC236}">
                <a16:creationId xmlns:a16="http://schemas.microsoft.com/office/drawing/2014/main" id="{3C7B42D5-1678-30F6-9F16-B5AD44DD29F8}"/>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41</a:t>
            </a:fld>
            <a:endParaRPr kumimoji="1" lang="ja-JP" altLang="en-US" dirty="0"/>
          </a:p>
        </p:txBody>
      </p:sp>
      <p:sp>
        <p:nvSpPr>
          <p:cNvPr id="4" name="テキスト ボックス 3">
            <a:extLst>
              <a:ext uri="{FF2B5EF4-FFF2-40B4-BE49-F238E27FC236}">
                <a16:creationId xmlns:a16="http://schemas.microsoft.com/office/drawing/2014/main" id="{A48A5945-F7A1-91CA-8B5A-9E0924ABE098}"/>
              </a:ext>
            </a:extLst>
          </p:cNvPr>
          <p:cNvSpPr txBox="1"/>
          <p:nvPr/>
        </p:nvSpPr>
        <p:spPr>
          <a:xfrm>
            <a:off x="321302" y="777337"/>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2" name="右矢印 83">
            <a:extLst>
              <a:ext uri="{FF2B5EF4-FFF2-40B4-BE49-F238E27FC236}">
                <a16:creationId xmlns:a16="http://schemas.microsoft.com/office/drawing/2014/main" id="{0147F29C-8DAC-BFB9-EFDB-8C6A997459DF}"/>
              </a:ext>
            </a:extLst>
          </p:cNvPr>
          <p:cNvSpPr/>
          <p:nvPr/>
        </p:nvSpPr>
        <p:spPr>
          <a:xfrm>
            <a:off x="2164367" y="4342079"/>
            <a:ext cx="2229263" cy="460603"/>
          </a:xfrm>
          <a:prstGeom prst="rightArrow">
            <a:avLst>
              <a:gd name="adj1" fmla="val 100000"/>
              <a:gd name="adj2" fmla="val 43314"/>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教育内容の検討</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9" name="矢印: 山形 18">
            <a:extLst>
              <a:ext uri="{FF2B5EF4-FFF2-40B4-BE49-F238E27FC236}">
                <a16:creationId xmlns:a16="http://schemas.microsoft.com/office/drawing/2014/main" id="{120DD81B-6B9A-B120-CA9D-DA19A532DF30}"/>
              </a:ext>
            </a:extLst>
          </p:cNvPr>
          <p:cNvSpPr/>
          <p:nvPr/>
        </p:nvSpPr>
        <p:spPr>
          <a:xfrm>
            <a:off x="4260963" y="4341795"/>
            <a:ext cx="5052679" cy="460887"/>
          </a:xfrm>
          <a:prstGeom prst="chevron">
            <a:avLst>
              <a:gd name="adj" fmla="val 43582"/>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中学生等へ周知</a:t>
            </a:r>
          </a:p>
        </p:txBody>
      </p:sp>
      <p:sp>
        <p:nvSpPr>
          <p:cNvPr id="20" name="矢印: 山形 19">
            <a:extLst>
              <a:ext uri="{FF2B5EF4-FFF2-40B4-BE49-F238E27FC236}">
                <a16:creationId xmlns:a16="http://schemas.microsoft.com/office/drawing/2014/main" id="{9E37D6C5-0094-E4FC-816E-F9A4F59B7CF2}"/>
              </a:ext>
            </a:extLst>
          </p:cNvPr>
          <p:cNvSpPr/>
          <p:nvPr/>
        </p:nvSpPr>
        <p:spPr>
          <a:xfrm>
            <a:off x="9157037" y="4342079"/>
            <a:ext cx="2370149" cy="460603"/>
          </a:xfrm>
          <a:prstGeom prst="chevron">
            <a:avLst>
              <a:gd name="adj" fmla="val 46951"/>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開校（予定）</a:t>
            </a:r>
          </a:p>
        </p:txBody>
      </p:sp>
      <p:sp>
        <p:nvSpPr>
          <p:cNvPr id="22" name="右矢印 83">
            <a:extLst>
              <a:ext uri="{FF2B5EF4-FFF2-40B4-BE49-F238E27FC236}">
                <a16:creationId xmlns:a16="http://schemas.microsoft.com/office/drawing/2014/main" id="{741CE5B3-FC8C-0F85-0338-B9F3488A5761}"/>
              </a:ext>
            </a:extLst>
          </p:cNvPr>
          <p:cNvSpPr/>
          <p:nvPr/>
        </p:nvSpPr>
        <p:spPr>
          <a:xfrm>
            <a:off x="2164366" y="4883132"/>
            <a:ext cx="7149275" cy="380150"/>
          </a:xfrm>
          <a:prstGeom prst="rightArrow">
            <a:avLst>
              <a:gd name="adj1" fmla="val 100000"/>
              <a:gd name="adj2" fmla="val 43314"/>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新校舎建築工事等</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4" name="右矢印 83">
            <a:extLst>
              <a:ext uri="{FF2B5EF4-FFF2-40B4-BE49-F238E27FC236}">
                <a16:creationId xmlns:a16="http://schemas.microsoft.com/office/drawing/2014/main" id="{BDC03019-342F-6931-0515-6F4DB6D40EEE}"/>
              </a:ext>
            </a:extLst>
          </p:cNvPr>
          <p:cNvSpPr/>
          <p:nvPr/>
        </p:nvSpPr>
        <p:spPr>
          <a:xfrm>
            <a:off x="2157681" y="3267576"/>
            <a:ext cx="4546522" cy="420270"/>
          </a:xfrm>
          <a:prstGeom prst="rightArrow">
            <a:avLst>
              <a:gd name="adj1" fmla="val 100000"/>
              <a:gd name="adj2" fmla="val 43314"/>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設備導入・更新</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5" name="右矢印 83">
            <a:extLst>
              <a:ext uri="{FF2B5EF4-FFF2-40B4-BE49-F238E27FC236}">
                <a16:creationId xmlns:a16="http://schemas.microsoft.com/office/drawing/2014/main" id="{AED0F1C8-FABB-3BB6-26A5-08D291C57A23}"/>
              </a:ext>
            </a:extLst>
          </p:cNvPr>
          <p:cNvSpPr/>
          <p:nvPr/>
        </p:nvSpPr>
        <p:spPr>
          <a:xfrm>
            <a:off x="2157681" y="2826129"/>
            <a:ext cx="2235948" cy="387530"/>
          </a:xfrm>
          <a:prstGeom prst="rightArrow">
            <a:avLst>
              <a:gd name="adj1" fmla="val 100000"/>
              <a:gd name="adj2" fmla="val 43314"/>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カリキュラム検討</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6" name="矢印: 山形 25">
            <a:extLst>
              <a:ext uri="{FF2B5EF4-FFF2-40B4-BE49-F238E27FC236}">
                <a16:creationId xmlns:a16="http://schemas.microsoft.com/office/drawing/2014/main" id="{38415A86-A20F-AD6D-5335-E86F366A46D6}"/>
              </a:ext>
            </a:extLst>
          </p:cNvPr>
          <p:cNvSpPr/>
          <p:nvPr/>
        </p:nvSpPr>
        <p:spPr>
          <a:xfrm>
            <a:off x="4348206" y="2830102"/>
            <a:ext cx="2355997" cy="383558"/>
          </a:xfrm>
          <a:prstGeom prst="chevron">
            <a:avLst>
              <a:gd name="adj" fmla="val 43582"/>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カリキュラム改編</a:t>
            </a:r>
          </a:p>
        </p:txBody>
      </p:sp>
      <p:sp>
        <p:nvSpPr>
          <p:cNvPr id="27" name="右矢印 83">
            <a:extLst>
              <a:ext uri="{FF2B5EF4-FFF2-40B4-BE49-F238E27FC236}">
                <a16:creationId xmlns:a16="http://schemas.microsoft.com/office/drawing/2014/main" id="{15BE744C-2A3E-E6D5-BBE8-8D2FDA7A68A5}"/>
              </a:ext>
            </a:extLst>
          </p:cNvPr>
          <p:cNvSpPr/>
          <p:nvPr/>
        </p:nvSpPr>
        <p:spPr>
          <a:xfrm>
            <a:off x="2157681" y="3786535"/>
            <a:ext cx="9369505" cy="432985"/>
          </a:xfrm>
          <a:prstGeom prst="rightArrow">
            <a:avLst>
              <a:gd name="adj1" fmla="val 100000"/>
              <a:gd name="adj2" fmla="val 43314"/>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工学系大学進学専科における教育充実策の検討と取組成果の発信</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8" name="右矢印 83">
            <a:extLst>
              <a:ext uri="{FF2B5EF4-FFF2-40B4-BE49-F238E27FC236}">
                <a16:creationId xmlns:a16="http://schemas.microsoft.com/office/drawing/2014/main" id="{55DFBC08-D1A4-16C4-659F-737B923AF641}"/>
              </a:ext>
            </a:extLst>
          </p:cNvPr>
          <p:cNvSpPr/>
          <p:nvPr/>
        </p:nvSpPr>
        <p:spPr>
          <a:xfrm>
            <a:off x="2112259" y="1648333"/>
            <a:ext cx="2235948" cy="584647"/>
          </a:xfrm>
          <a:prstGeom prst="rightArrow">
            <a:avLst>
              <a:gd name="adj1" fmla="val 100000"/>
              <a:gd name="adj2" fmla="val 48299"/>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教育内容の充実に</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向けた検討</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（学校特色枠含む）</a:t>
            </a:r>
          </a:p>
        </p:txBody>
      </p:sp>
      <p:sp>
        <p:nvSpPr>
          <p:cNvPr id="29" name="矢印: 山形 28">
            <a:extLst>
              <a:ext uri="{FF2B5EF4-FFF2-40B4-BE49-F238E27FC236}">
                <a16:creationId xmlns:a16="http://schemas.microsoft.com/office/drawing/2014/main" id="{6FBCFDAE-5BCE-D6D2-C611-46A4CFE90882}"/>
              </a:ext>
            </a:extLst>
          </p:cNvPr>
          <p:cNvSpPr/>
          <p:nvPr/>
        </p:nvSpPr>
        <p:spPr>
          <a:xfrm>
            <a:off x="4228691" y="1641635"/>
            <a:ext cx="7298495" cy="591346"/>
          </a:xfrm>
          <a:prstGeom prst="chevron">
            <a:avLst>
              <a:gd name="adj" fmla="val 49148"/>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左記教育内容等の中学生等への周知（学校特色枠を含む）及び教育内容の展開等</a:t>
            </a:r>
          </a:p>
        </p:txBody>
      </p:sp>
      <p:sp>
        <p:nvSpPr>
          <p:cNvPr id="30" name="矢印: 山形 29">
            <a:extLst>
              <a:ext uri="{FF2B5EF4-FFF2-40B4-BE49-F238E27FC236}">
                <a16:creationId xmlns:a16="http://schemas.microsoft.com/office/drawing/2014/main" id="{2DD510E3-28AB-1685-BEF3-43AC8155A3F2}"/>
              </a:ext>
            </a:extLst>
          </p:cNvPr>
          <p:cNvSpPr/>
          <p:nvPr/>
        </p:nvSpPr>
        <p:spPr>
          <a:xfrm>
            <a:off x="8634605" y="2317422"/>
            <a:ext cx="2892582" cy="370452"/>
          </a:xfrm>
          <a:prstGeom prst="chevron">
            <a:avLst>
              <a:gd name="adj" fmla="val 49148"/>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学校特色枠導入</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31" name="ひし形 30">
            <a:extLst>
              <a:ext uri="{FF2B5EF4-FFF2-40B4-BE49-F238E27FC236}">
                <a16:creationId xmlns:a16="http://schemas.microsoft.com/office/drawing/2014/main" id="{A413407E-70A9-4D4F-9D15-02C7597AAE84}"/>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FBB43FF2-3907-47C0-A045-985B0FEE9EFB}"/>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44</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363561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03B96A6-EBD3-BCB7-7382-C4FF8F392A21}"/>
              </a:ext>
            </a:extLst>
          </p:cNvPr>
          <p:cNvSpPr txBox="1"/>
          <p:nvPr/>
        </p:nvSpPr>
        <p:spPr>
          <a:xfrm>
            <a:off x="5721732" y="1008735"/>
            <a:ext cx="6318359" cy="5401479"/>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88F2A0B1-5758-4212-A637-8FC6ED1BC15A}"/>
              </a:ext>
            </a:extLst>
          </p:cNvPr>
          <p:cNvSpPr txBox="1"/>
          <p:nvPr/>
        </p:nvSpPr>
        <p:spPr>
          <a:xfrm>
            <a:off x="5793545" y="1040032"/>
            <a:ext cx="6227630" cy="4677947"/>
          </a:xfrm>
          <a:prstGeom prst="rect">
            <a:avLst/>
          </a:prstGeom>
          <a:noFill/>
        </p:spPr>
        <p:txBody>
          <a:bodyPr wrap="square" rtlCol="0">
            <a:spAutoFit/>
          </a:bodyPr>
          <a:lstStyle/>
          <a:p>
            <a:pPr marL="0" algn="l" rtl="0" eaLnBrk="1" fontAlgn="ctr" latinLnBrk="0" hangingPunct="1">
              <a:lnSpc>
                <a:spcPts val="2000"/>
              </a:lnSpc>
              <a:buNone/>
            </a:pPr>
            <a:r>
              <a:rPr kumimoji="1" lang="ja-JP" altLang="en-US"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rPr>
              <a:t>各校における教育内容の充実</a:t>
            </a:r>
            <a:r>
              <a:rPr lang="ja-JP" altLang="en-US"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rPr>
              <a:t>等</a:t>
            </a:r>
            <a:endParaRPr kumimoji="1" lang="ja-JP" altLang="en-US"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endParaRPr>
          </a:p>
          <a:p>
            <a:pPr>
              <a:lnSpc>
                <a:spcPts val="20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時代の変化に即した今後の商業教育のあり方について、学校教育審議会の商業部会</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（仮称）において審議。</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今後の商業教育のあり方（想定）</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DX</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による産業の変革に向け、データサイエンス・</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AI</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に対応したカリキュラム設定</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・インバウンドの増加や大阪</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IR</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（統合型リゾート）による観光分野の基幹産業化の促進を</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見据えた観光関連人材育成に向けた教育</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・起業家を輩出するための教育やオープンイノベーション（イノベーションを達成するため、組　</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織外の知識や技術を積極的に取り込むこと）の促進に向けた教育環境の整備</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・国内外の人とアイデアを交換し、コミュニケーションを取りながら協働できる、確かな英語力の</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育成</a:t>
            </a:r>
            <a:endParaRPr lang="en-US" altLang="ja-JP" sz="13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・生徒の多様な進学希望に応える学習の体制</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・大学等進学先となる教育機関と接続した教育体制の構築</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生徒自らの興味関心を起点としたビジネスの学びができ、国内外において新たなビジネス</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を創造しイノベーションを起こせる人材の育成ができる、商業系高校の新たなイメージについて</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発信し、ブランドイメージの構築を図る。</a:t>
            </a: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3FC2A59-1140-3BE7-AE08-5932AFEB0A69}"/>
              </a:ext>
            </a:extLst>
          </p:cNvPr>
          <p:cNvSpPr txBox="1"/>
          <p:nvPr/>
        </p:nvSpPr>
        <p:spPr>
          <a:xfrm>
            <a:off x="159697" y="1019791"/>
            <a:ext cx="5180753" cy="5401479"/>
          </a:xfrm>
          <a:prstGeom prst="rect">
            <a:avLst/>
          </a:prstGeom>
          <a:noFill/>
          <a:ln>
            <a:solidFill>
              <a:schemeClr val="tx2"/>
            </a:solidFill>
            <a:prstDash val="solid"/>
          </a:ln>
        </p:spPr>
        <p:txBody>
          <a:bodyPr wrap="square" tIns="0" bIns="0" numCol="1" spcCol="360000" rtlCol="0">
            <a:spAutoFit/>
          </a:bodyPr>
          <a:lstStyle/>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952624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ー商業系高校ー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721732" y="671493"/>
            <a:ext cx="1274201"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10271464" y="36913"/>
            <a:ext cx="1768628" cy="288925"/>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４校</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※24</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237066" y="680832"/>
            <a:ext cx="1274201" cy="29513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現状と課題</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116964" y="3631257"/>
            <a:ext cx="863082" cy="13393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237065" y="1048116"/>
            <a:ext cx="5090595" cy="5190908"/>
          </a:xfrm>
          <a:prstGeom prst="rect">
            <a:avLst/>
          </a:prstGeom>
          <a:noFill/>
        </p:spPr>
        <p:txBody>
          <a:bodyPr wrap="square" rtlCol="0">
            <a:spAutoFit/>
          </a:bodyPr>
          <a:lstStyle/>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現状</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商業系高校は、仕入れや販売、マーケティング、情報処理等、ビジネス</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に必要な専門知識や技術を幅広く習得することを目的としている。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これまで、ビジネス系の資格取得に資する教育を積極的に進め、検定の</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合格実績等を積み重ねる等、高校卒業後に地域の企業で活躍する人材</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の育成を担い、就職希望者の進路保障を行ってきた。</a:t>
            </a: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課題等</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急速なグローバル化等、刻々とビジネス環境が変化する中、生徒の</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興味・関心や進路希望の多様化等学校を取り巻く環境が大きく変化して</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こうした状況を踏まえ、生徒や保護者、産業界のニーズに応え、大学や</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企業と連携し、社会の変化を見据えた実践的な学びを提供し、</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ビックデータや人工知能（</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AI</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）を活用して新たなビジネスを創造、展開す</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る等、大阪の経済・産業を支え、発展させる人材を育成していくことが求め</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られる。</a:t>
            </a:r>
          </a:p>
          <a:p>
            <a:pPr>
              <a:lnSpc>
                <a:spcPts val="2000"/>
              </a:lnSpc>
            </a:pPr>
            <a:endParaRPr lang="ja-JP" altLang="en-US"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また、商業系高校のイメージを刷新し、中学生や保護者等に商業系</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高校卒業後のロールモデルや学習内容等の理解促進を図っていくことが</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必要である。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4" name="スライド番号プレースホルダー 6">
            <a:extLst>
              <a:ext uri="{FF2B5EF4-FFF2-40B4-BE49-F238E27FC236}">
                <a16:creationId xmlns:a16="http://schemas.microsoft.com/office/drawing/2014/main" id="{A68A0F11-8AED-4E9A-9897-A54795815678}"/>
              </a:ext>
            </a:extLst>
          </p:cNvPr>
          <p:cNvSpPr>
            <a:spLocks noGrp="1"/>
          </p:cNvSpPr>
          <p:nvPr>
            <p:ph type="sldNum" sz="quarter" idx="12"/>
          </p:nvPr>
        </p:nvSpPr>
        <p:spPr>
          <a:xfrm>
            <a:off x="10127078" y="6492875"/>
            <a:ext cx="2057400" cy="365125"/>
          </a:xfrm>
        </p:spPr>
        <p:txBody>
          <a:bodyPr/>
          <a:lstStyle/>
          <a:p>
            <a:fld id="{8EF98A3A-4FC9-421C-9EC4-B2EF6B34D3EB}" type="slidenum">
              <a:rPr kumimoji="1" lang="ja-JP" altLang="en-US" smtClean="0"/>
              <a:t>42</a:t>
            </a:fld>
            <a:endParaRPr kumimoji="1" lang="ja-JP" altLang="en-US" dirty="0"/>
          </a:p>
        </p:txBody>
      </p:sp>
      <p:sp>
        <p:nvSpPr>
          <p:cNvPr id="17" name="テキスト ボックス 16">
            <a:extLst>
              <a:ext uri="{FF2B5EF4-FFF2-40B4-BE49-F238E27FC236}">
                <a16:creationId xmlns:a16="http://schemas.microsoft.com/office/drawing/2014/main" id="{445120A7-EC71-4810-9564-F08E83AABCFF}"/>
              </a:ext>
            </a:extLst>
          </p:cNvPr>
          <p:cNvSpPr txBox="1"/>
          <p:nvPr/>
        </p:nvSpPr>
        <p:spPr>
          <a:xfrm>
            <a:off x="170825" y="6465390"/>
            <a:ext cx="10466561" cy="338554"/>
          </a:xfrm>
          <a:prstGeom prst="rect">
            <a:avLst/>
          </a:prstGeom>
          <a:noFill/>
          <a:ln w="12700">
            <a:noFill/>
            <a:prstDash val="solid"/>
          </a:ln>
        </p:spPr>
        <p:txBody>
          <a:bodyPr wrap="square" tIns="0" bIns="0" numCol="1" spcCol="360000" rtlCol="0">
            <a:spAutoFit/>
          </a:bodyPr>
          <a:lstStyle/>
          <a:p>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※24</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商業科：淀商業高校、鶴見商業高校、住吉商業高校。グローバルビジネス科：大阪ビジネスフロンティア高校</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なお、中央高校（昼間定時制の課程）においてもビジネス科を設置</a:t>
            </a:r>
          </a:p>
        </p:txBody>
      </p:sp>
      <p:sp>
        <p:nvSpPr>
          <p:cNvPr id="20" name="テキスト ボックス 19">
            <a:extLst>
              <a:ext uri="{FF2B5EF4-FFF2-40B4-BE49-F238E27FC236}">
                <a16:creationId xmlns:a16="http://schemas.microsoft.com/office/drawing/2014/main" id="{F4E3FBEF-66CB-4431-98F7-E05B7FC0D659}"/>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45</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1887114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96514-9019-2F15-6AC5-91FF386DD6A3}"/>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E062693-3A4B-B8C6-1DE6-E9D31E363135}"/>
              </a:ext>
            </a:extLst>
          </p:cNvPr>
          <p:cNvSpPr txBox="1"/>
          <p:nvPr/>
        </p:nvSpPr>
        <p:spPr>
          <a:xfrm>
            <a:off x="10811"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E2CF96E7-4588-6D37-D367-329311451BCC}"/>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ー商業系高校ー</a:t>
            </a:r>
            <a:endParaRPr lang="en-US" altLang="ja-JP" b="1" dirty="0">
              <a:latin typeface="Meiryo UI" panose="020B0604030504040204" pitchFamily="50" charset="-128"/>
              <a:ea typeface="Meiryo UI" panose="020B0604030504040204" pitchFamily="50" charset="-128"/>
            </a:endParaRPr>
          </a:p>
        </p:txBody>
      </p:sp>
      <p:sp>
        <p:nvSpPr>
          <p:cNvPr id="16" name="スライド番号プレースホルダー 6">
            <a:extLst>
              <a:ext uri="{FF2B5EF4-FFF2-40B4-BE49-F238E27FC236}">
                <a16:creationId xmlns:a16="http://schemas.microsoft.com/office/drawing/2014/main" id="{796373BD-3BD8-D462-6685-916286FEECB5}"/>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43</a:t>
            </a:fld>
            <a:endParaRPr kumimoji="1" lang="ja-JP" altLang="en-US" dirty="0"/>
          </a:p>
        </p:txBody>
      </p:sp>
      <p:sp>
        <p:nvSpPr>
          <p:cNvPr id="4" name="テキスト ボックス 3">
            <a:extLst>
              <a:ext uri="{FF2B5EF4-FFF2-40B4-BE49-F238E27FC236}">
                <a16:creationId xmlns:a16="http://schemas.microsoft.com/office/drawing/2014/main" id="{B598498D-6570-FC59-71B0-CA04F0F1F2D5}"/>
              </a:ext>
            </a:extLst>
          </p:cNvPr>
          <p:cNvSpPr txBox="1"/>
          <p:nvPr/>
        </p:nvSpPr>
        <p:spPr>
          <a:xfrm>
            <a:off x="321302" y="767910"/>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37" name="表 36">
            <a:extLst>
              <a:ext uri="{FF2B5EF4-FFF2-40B4-BE49-F238E27FC236}">
                <a16:creationId xmlns:a16="http://schemas.microsoft.com/office/drawing/2014/main" id="{BB83F44B-638B-0C13-7865-79137E398686}"/>
              </a:ext>
            </a:extLst>
          </p:cNvPr>
          <p:cNvGraphicFramePr>
            <a:graphicFrameLocks noGrp="1"/>
          </p:cNvGraphicFramePr>
          <p:nvPr/>
        </p:nvGraphicFramePr>
        <p:xfrm>
          <a:off x="417621" y="1179364"/>
          <a:ext cx="11131072" cy="2008390"/>
        </p:xfrm>
        <a:graphic>
          <a:graphicData uri="http://schemas.openxmlformats.org/drawingml/2006/table">
            <a:tbl>
              <a:tblPr firstRow="1" bandRow="1">
                <a:tableStyleId>{5C22544A-7EE6-4342-B048-85BDC9FD1C3A}</a:tableStyleId>
              </a:tblPr>
              <a:tblGrid>
                <a:gridCol w="1631472">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47123">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1661267">
                <a:tc>
                  <a:txBody>
                    <a:bodyPr/>
                    <a:lstStyle/>
                    <a:p>
                      <a:pPr algn="ct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各校における</a:t>
                      </a:r>
                      <a:endPar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教育内容の充実等</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bl>
          </a:graphicData>
        </a:graphic>
      </p:graphicFrame>
      <p:sp>
        <p:nvSpPr>
          <p:cNvPr id="6" name="右矢印 83">
            <a:extLst>
              <a:ext uri="{FF2B5EF4-FFF2-40B4-BE49-F238E27FC236}">
                <a16:creationId xmlns:a16="http://schemas.microsoft.com/office/drawing/2014/main" id="{5685319D-15C5-5EAF-E526-6124154C5F3E}"/>
              </a:ext>
            </a:extLst>
          </p:cNvPr>
          <p:cNvSpPr/>
          <p:nvPr/>
        </p:nvSpPr>
        <p:spPr>
          <a:xfrm>
            <a:off x="2071421" y="1578722"/>
            <a:ext cx="2283623" cy="460605"/>
          </a:xfrm>
          <a:prstGeom prst="rightArrow">
            <a:avLst>
              <a:gd name="adj1" fmla="val 100000"/>
              <a:gd name="adj2" fmla="val 43314"/>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商業教育のあり方について学校教育審議会に諮問</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7" name="矢印: 山形 6">
            <a:extLst>
              <a:ext uri="{FF2B5EF4-FFF2-40B4-BE49-F238E27FC236}">
                <a16:creationId xmlns:a16="http://schemas.microsoft.com/office/drawing/2014/main" id="{460875C9-670C-7B91-1C17-EBC9BE30DED0}"/>
              </a:ext>
            </a:extLst>
          </p:cNvPr>
          <p:cNvSpPr/>
          <p:nvPr/>
        </p:nvSpPr>
        <p:spPr>
          <a:xfrm>
            <a:off x="4225096" y="1578722"/>
            <a:ext cx="1391482" cy="460604"/>
          </a:xfrm>
          <a:prstGeom prst="chevron">
            <a:avLst>
              <a:gd name="adj" fmla="val 43582"/>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審議会答申</a:t>
            </a:r>
          </a:p>
        </p:txBody>
      </p:sp>
      <p:sp>
        <p:nvSpPr>
          <p:cNvPr id="9" name="矢印: 山形 8">
            <a:extLst>
              <a:ext uri="{FF2B5EF4-FFF2-40B4-BE49-F238E27FC236}">
                <a16:creationId xmlns:a16="http://schemas.microsoft.com/office/drawing/2014/main" id="{617796E5-D908-71DA-9A20-50781FDB08E9}"/>
              </a:ext>
            </a:extLst>
          </p:cNvPr>
          <p:cNvSpPr/>
          <p:nvPr/>
        </p:nvSpPr>
        <p:spPr>
          <a:xfrm>
            <a:off x="5519000" y="1578722"/>
            <a:ext cx="5933374" cy="460604"/>
          </a:xfrm>
          <a:prstGeom prst="chevron">
            <a:avLst>
              <a:gd name="adj" fmla="val 43582"/>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答申を踏まえた商業教育のあり方検討</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0" name="右矢印 83">
            <a:extLst>
              <a:ext uri="{FF2B5EF4-FFF2-40B4-BE49-F238E27FC236}">
                <a16:creationId xmlns:a16="http://schemas.microsoft.com/office/drawing/2014/main" id="{9F77854D-52BB-30EB-8ED9-E3E928FAD152}"/>
              </a:ext>
            </a:extLst>
          </p:cNvPr>
          <p:cNvSpPr/>
          <p:nvPr/>
        </p:nvSpPr>
        <p:spPr>
          <a:xfrm>
            <a:off x="2071421" y="2115618"/>
            <a:ext cx="1741757" cy="460604"/>
          </a:xfrm>
          <a:prstGeom prst="rightArrow">
            <a:avLst>
              <a:gd name="adj1" fmla="val 100000"/>
              <a:gd name="adj2" fmla="val 69661"/>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学校特色枠の</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検討・公表</a:t>
            </a:r>
          </a:p>
        </p:txBody>
      </p:sp>
      <p:sp>
        <p:nvSpPr>
          <p:cNvPr id="11" name="矢印: 山形 10">
            <a:extLst>
              <a:ext uri="{FF2B5EF4-FFF2-40B4-BE49-F238E27FC236}">
                <a16:creationId xmlns:a16="http://schemas.microsoft.com/office/drawing/2014/main" id="{64F90F73-D4A3-17BC-C0DD-10DBD86C323A}"/>
              </a:ext>
            </a:extLst>
          </p:cNvPr>
          <p:cNvSpPr/>
          <p:nvPr/>
        </p:nvSpPr>
        <p:spPr>
          <a:xfrm>
            <a:off x="8669418" y="2115618"/>
            <a:ext cx="2782955" cy="460604"/>
          </a:xfrm>
          <a:prstGeom prst="chevron">
            <a:avLst>
              <a:gd name="adj" fmla="val 78784"/>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学校</a:t>
            </a:r>
            <a:r>
              <a:rPr kumimoji="1" lang="ja-JP" altLang="en-US" sz="1100" dirty="0">
                <a:solidFill>
                  <a:schemeClr val="tx1"/>
                </a:solidFill>
                <a:latin typeface="Meiryo UI" panose="020B0604030504040204" pitchFamily="50" charset="-128"/>
                <a:ea typeface="Meiryo UI" panose="020B0604030504040204" pitchFamily="50" charset="-128"/>
              </a:rPr>
              <a:t>特色枠導入</a:t>
            </a:r>
          </a:p>
        </p:txBody>
      </p:sp>
      <p:sp>
        <p:nvSpPr>
          <p:cNvPr id="12" name="矢印: 山形 11">
            <a:extLst>
              <a:ext uri="{FF2B5EF4-FFF2-40B4-BE49-F238E27FC236}">
                <a16:creationId xmlns:a16="http://schemas.microsoft.com/office/drawing/2014/main" id="{7726B3DC-362F-D2FF-A708-B91731AF7B31}"/>
              </a:ext>
            </a:extLst>
          </p:cNvPr>
          <p:cNvSpPr/>
          <p:nvPr/>
        </p:nvSpPr>
        <p:spPr>
          <a:xfrm>
            <a:off x="3595703" y="2115618"/>
            <a:ext cx="5322875" cy="460604"/>
          </a:xfrm>
          <a:prstGeom prst="chevron">
            <a:avLst>
              <a:gd name="adj" fmla="val 78784"/>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学校特色枠の周知</a:t>
            </a:r>
          </a:p>
        </p:txBody>
      </p:sp>
      <p:sp>
        <p:nvSpPr>
          <p:cNvPr id="19" name="右矢印 83">
            <a:extLst>
              <a:ext uri="{FF2B5EF4-FFF2-40B4-BE49-F238E27FC236}">
                <a16:creationId xmlns:a16="http://schemas.microsoft.com/office/drawing/2014/main" id="{53C52986-1FB0-47CB-97C8-4FAA89F366F2}"/>
              </a:ext>
            </a:extLst>
          </p:cNvPr>
          <p:cNvSpPr/>
          <p:nvPr/>
        </p:nvSpPr>
        <p:spPr>
          <a:xfrm>
            <a:off x="4537253" y="2649701"/>
            <a:ext cx="1741757" cy="460604"/>
          </a:xfrm>
          <a:prstGeom prst="rightArrow">
            <a:avLst>
              <a:gd name="adj1" fmla="val 100000"/>
              <a:gd name="adj2" fmla="val 69661"/>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答申を踏まえた</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カリキュラムの検討</a:t>
            </a:r>
          </a:p>
        </p:txBody>
      </p:sp>
      <p:sp>
        <p:nvSpPr>
          <p:cNvPr id="21" name="矢印: 山形 20">
            <a:extLst>
              <a:ext uri="{FF2B5EF4-FFF2-40B4-BE49-F238E27FC236}">
                <a16:creationId xmlns:a16="http://schemas.microsoft.com/office/drawing/2014/main" id="{21B467CB-458C-4B61-854E-21676F3F255D}"/>
              </a:ext>
            </a:extLst>
          </p:cNvPr>
          <p:cNvSpPr/>
          <p:nvPr/>
        </p:nvSpPr>
        <p:spPr>
          <a:xfrm>
            <a:off x="6061535" y="2649701"/>
            <a:ext cx="5487158" cy="460604"/>
          </a:xfrm>
          <a:prstGeom prst="chevron">
            <a:avLst>
              <a:gd name="adj" fmla="val 78784"/>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カリキュラムの決定と中学生等への周知</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カリキュラム改編は令和</a:t>
            </a:r>
            <a:r>
              <a:rPr kumimoji="1" lang="en-US" altLang="ja-JP" sz="1100" dirty="0">
                <a:solidFill>
                  <a:schemeClr val="tx1"/>
                </a:solidFill>
                <a:latin typeface="Meiryo UI" panose="020B0604030504040204" pitchFamily="50" charset="-128"/>
                <a:ea typeface="Meiryo UI" panose="020B0604030504040204" pitchFamily="50" charset="-128"/>
              </a:rPr>
              <a:t>11</a:t>
            </a:r>
            <a:r>
              <a:rPr kumimoji="1" lang="ja-JP" altLang="en-US" sz="1100" dirty="0">
                <a:solidFill>
                  <a:schemeClr val="tx1"/>
                </a:solidFill>
                <a:latin typeface="Meiryo UI" panose="020B0604030504040204" pitchFamily="50" charset="-128"/>
                <a:ea typeface="Meiryo UI" panose="020B0604030504040204" pitchFamily="50" charset="-128"/>
              </a:rPr>
              <a:t>年度を予定</a:t>
            </a:r>
          </a:p>
        </p:txBody>
      </p:sp>
      <p:sp>
        <p:nvSpPr>
          <p:cNvPr id="17" name="ひし形 16">
            <a:extLst>
              <a:ext uri="{FF2B5EF4-FFF2-40B4-BE49-F238E27FC236}">
                <a16:creationId xmlns:a16="http://schemas.microsoft.com/office/drawing/2014/main" id="{41C5CAAF-8DB7-49F7-93A3-155D7DBBAE7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24B53EF8-613B-48F8-A517-58DAFD5B6CFB}"/>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46</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225665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43FC2A59-1140-3BE7-AE08-5932AFEB0A69}"/>
              </a:ext>
            </a:extLst>
          </p:cNvPr>
          <p:cNvSpPr txBox="1"/>
          <p:nvPr/>
        </p:nvSpPr>
        <p:spPr>
          <a:xfrm>
            <a:off x="156717" y="1101069"/>
            <a:ext cx="5254398" cy="5001369"/>
          </a:xfrm>
          <a:prstGeom prst="rect">
            <a:avLst/>
          </a:prstGeom>
          <a:noFill/>
          <a:ln>
            <a:solidFill>
              <a:schemeClr val="tx2"/>
            </a:solidFill>
            <a:prstDash val="solid"/>
          </a:ln>
        </p:spPr>
        <p:txBody>
          <a:bodyPr wrap="square" tIns="0" bIns="0" numCol="1" spcCol="360000" rtlCol="0">
            <a:spAutoFit/>
          </a:bodyPr>
          <a:lstStyle/>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203915" y="1101069"/>
            <a:ext cx="5160001" cy="4164986"/>
          </a:xfrm>
          <a:prstGeom prst="rect">
            <a:avLst/>
          </a:prstGeom>
          <a:noFill/>
        </p:spPr>
        <p:txBody>
          <a:bodyPr wrap="square" rtlCol="0">
            <a:spAutoFit/>
          </a:bodyPr>
          <a:lstStyle/>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現状</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農業系高校は、栽培や飼育、食品加工、造園等の学びを通じて、</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植物、動物、食品、地域環境等についての専門知識や技術に加えて</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課題解決能力やコミュニケーション能力を習得することを目的としている。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課題等</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高齢化に伴う担い手の不足、気候変動に伴う品質低下や収穫量の</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減少等、農業を取り巻く環境が大きく変化している。</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科学的な知見をもって社会情勢や環境変化へ対応できる人材を育成する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ため、新しい農業経営感覚を醸成する教育課程へ改編するとともに、人工</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知能（ＡＩ）・</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Internet of Things</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IoT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）等のＩＣＴを活用した</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スマート農業等、技術革新に対応した学習内容の充実と教育環境の整備</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が必要。</a:t>
            </a: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あわせて、農業教育の効果や農業系高校の魅力等を中学生等へ効果</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的に発信することも求められている。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303B96A6-EBD3-BCB7-7382-C4FF8F392A21}"/>
              </a:ext>
            </a:extLst>
          </p:cNvPr>
          <p:cNvSpPr txBox="1"/>
          <p:nvPr/>
        </p:nvSpPr>
        <p:spPr>
          <a:xfrm>
            <a:off x="5743427" y="1089875"/>
            <a:ext cx="6291855" cy="5001369"/>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88F2A0B1-5758-4212-A637-8FC6ED1BC15A}"/>
              </a:ext>
            </a:extLst>
          </p:cNvPr>
          <p:cNvSpPr txBox="1"/>
          <p:nvPr/>
        </p:nvSpPr>
        <p:spPr>
          <a:xfrm>
            <a:off x="5743428" y="1068985"/>
            <a:ext cx="6232455" cy="4965462"/>
          </a:xfrm>
          <a:prstGeom prst="rect">
            <a:avLst/>
          </a:prstGeom>
          <a:noFill/>
        </p:spPr>
        <p:txBody>
          <a:bodyPr wrap="square" rtlCol="0">
            <a:spAutoFit/>
          </a:bodyPr>
          <a:lstStyle/>
          <a:p>
            <a:pPr marL="0" algn="l" rtl="0" eaLnBrk="1" fontAlgn="ctr" latinLnBrk="0" hangingPunct="1">
              <a:lnSpc>
                <a:spcPts val="2000"/>
              </a:lnSpc>
              <a:buNone/>
            </a:pPr>
            <a:r>
              <a:rPr kumimoji="1" lang="ja-JP" altLang="en-US"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rPr>
              <a:t>各校における教育内容の充実等</a:t>
            </a:r>
            <a:endParaRPr kumimoji="1" lang="en-US" altLang="ja-JP"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en-US"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時代の変化に即した今後の農業教育の</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あり</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方について、学識経験者からの意見聴取等</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も適宜実施しながら、検討を進める。</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今後の農業教育のあり方（想定）</a:t>
            </a:r>
            <a:r>
              <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a:t>
            </a: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・緑地化により持続可能な未来都市をデザインできる人材育成に向けた教育内容</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・環境保護や都市緑化等、グリーンインフラへの投資に伴う経済効果の探究活動に向けた</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大学及び産業界との連携</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・地球と人にやさしい、未来農業の実現に向けたバイオテクノロジーの習得</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人工知能、</a:t>
            </a:r>
            <a:r>
              <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IoT</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等を活用したスマート農業の実践を通じて、</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担い手不足、気候変動といっ</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た農業を取り巻く課題解決に取り組む人材の育成</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・６次産業＋新たな産業領域と連携した総合農業ビジネスの実践　</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大学・企業等との一層の連携により、生徒が研究機関等における先進的知見に触れる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機会を創出し、学びの充実を図る。</a:t>
            </a:r>
          </a:p>
          <a:p>
            <a:pPr marL="0" algn="l" rtl="0" eaLnBrk="1" fontAlgn="ctr" latinLnBrk="0" hangingPunct="1">
              <a:lnSpc>
                <a:spcPts val="2000"/>
              </a:lnSpc>
              <a:buNone/>
            </a:pP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卒業後のロールモデルのイメージを中学生や保護者がもつことができるよう、</a:t>
            </a:r>
            <a:r>
              <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SNS</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等を通じ</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た情報発信に加えて、生徒主体の広報活動を展開し、農業系高校に対する中学生や</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保護者等への理解促進を図っていく。</a:t>
            </a: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952624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ー農業系高校ー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644239" y="753352"/>
            <a:ext cx="1274201"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10271464" y="36913"/>
            <a:ext cx="1768628" cy="288925"/>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２校</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※25</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234085" y="762110"/>
            <a:ext cx="1274201" cy="29513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現状と課題</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145730" y="3504311"/>
            <a:ext cx="863082" cy="13393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スライド番号プレースホルダー 6">
            <a:extLst>
              <a:ext uri="{FF2B5EF4-FFF2-40B4-BE49-F238E27FC236}">
                <a16:creationId xmlns:a16="http://schemas.microsoft.com/office/drawing/2014/main" id="{A68A0F11-8AED-4E9A-9897-A54795815678}"/>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44</a:t>
            </a:fld>
            <a:endParaRPr kumimoji="1" lang="ja-JP" altLang="en-US" dirty="0"/>
          </a:p>
        </p:txBody>
      </p:sp>
      <p:sp>
        <p:nvSpPr>
          <p:cNvPr id="17" name="テキスト ボックス 16">
            <a:extLst>
              <a:ext uri="{FF2B5EF4-FFF2-40B4-BE49-F238E27FC236}">
                <a16:creationId xmlns:a16="http://schemas.microsoft.com/office/drawing/2014/main" id="{445120A7-EC71-4810-9564-F08E83AABCFF}"/>
              </a:ext>
            </a:extLst>
          </p:cNvPr>
          <p:cNvSpPr txBox="1"/>
          <p:nvPr/>
        </p:nvSpPr>
        <p:spPr>
          <a:xfrm>
            <a:off x="156717" y="6146262"/>
            <a:ext cx="1839234" cy="169277"/>
          </a:xfrm>
          <a:prstGeom prst="rect">
            <a:avLst/>
          </a:prstGeom>
          <a:noFill/>
          <a:ln w="12700">
            <a:noFill/>
            <a:prstDash val="solid"/>
          </a:ln>
        </p:spPr>
        <p:txBody>
          <a:bodyPr wrap="square" tIns="0" bIns="0" numCol="1" spcCol="360000" rtlCol="0">
            <a:spAutoFit/>
          </a:bodyPr>
          <a:lstStyle/>
          <a:p>
            <a:r>
              <a:rPr lang="en-US" altLang="zh-TW" sz="1100" dirty="0">
                <a:solidFill>
                  <a:schemeClr val="tx1">
                    <a:lumMod val="75000"/>
                    <a:lumOff val="25000"/>
                  </a:schemeClr>
                </a:solidFill>
                <a:latin typeface="Meiryo UI" panose="020B0604030504040204" pitchFamily="50" charset="-128"/>
                <a:ea typeface="Meiryo UI" panose="020B0604030504040204" pitchFamily="50" charset="-128"/>
              </a:rPr>
              <a:t>※25 </a:t>
            </a:r>
            <a:r>
              <a:rPr lang="zh-TW" altLang="en-US" sz="1100" dirty="0">
                <a:solidFill>
                  <a:schemeClr val="tx1">
                    <a:lumMod val="75000"/>
                    <a:lumOff val="25000"/>
                  </a:schemeClr>
                </a:solidFill>
                <a:latin typeface="Meiryo UI" panose="020B0604030504040204" pitchFamily="50" charset="-128"/>
                <a:ea typeface="Meiryo UI" panose="020B0604030504040204" pitchFamily="50" charset="-128"/>
              </a:rPr>
              <a:t>園芸高校、農芸高校</a:t>
            </a:r>
          </a:p>
        </p:txBody>
      </p:sp>
      <p:sp>
        <p:nvSpPr>
          <p:cNvPr id="20" name="テキスト ボックス 19">
            <a:extLst>
              <a:ext uri="{FF2B5EF4-FFF2-40B4-BE49-F238E27FC236}">
                <a16:creationId xmlns:a16="http://schemas.microsoft.com/office/drawing/2014/main" id="{9F56986C-5174-49AE-94ED-FE892BD282C7}"/>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47</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230370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952624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ー農業系高校ー</a:t>
            </a:r>
            <a:endParaRPr lang="en-US" altLang="ja-JP" b="1" dirty="0">
              <a:latin typeface="Meiryo UI" panose="020B0604030504040204" pitchFamily="50" charset="-128"/>
              <a:ea typeface="Meiryo UI" panose="020B0604030504040204" pitchFamily="50" charset="-128"/>
            </a:endParaRPr>
          </a:p>
        </p:txBody>
      </p:sp>
      <p:sp>
        <p:nvSpPr>
          <p:cNvPr id="34" name="スライド番号プレースホルダー 6">
            <a:extLst>
              <a:ext uri="{FF2B5EF4-FFF2-40B4-BE49-F238E27FC236}">
                <a16:creationId xmlns:a16="http://schemas.microsoft.com/office/drawing/2014/main" id="{A68A0F11-8AED-4E9A-9897-A54795815678}"/>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45</a:t>
            </a:fld>
            <a:endParaRPr kumimoji="1" lang="ja-JP" altLang="en-US" dirty="0"/>
          </a:p>
        </p:txBody>
      </p:sp>
      <p:sp>
        <p:nvSpPr>
          <p:cNvPr id="20" name="テキスト ボックス 19">
            <a:extLst>
              <a:ext uri="{FF2B5EF4-FFF2-40B4-BE49-F238E27FC236}">
                <a16:creationId xmlns:a16="http://schemas.microsoft.com/office/drawing/2014/main" id="{EEAC198F-C36E-49A5-9032-D54AE75CA015}"/>
              </a:ext>
            </a:extLst>
          </p:cNvPr>
          <p:cNvSpPr txBox="1"/>
          <p:nvPr/>
        </p:nvSpPr>
        <p:spPr>
          <a:xfrm>
            <a:off x="321302" y="794895"/>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23" name="表 22">
            <a:extLst>
              <a:ext uri="{FF2B5EF4-FFF2-40B4-BE49-F238E27FC236}">
                <a16:creationId xmlns:a16="http://schemas.microsoft.com/office/drawing/2014/main" id="{9F9982ED-35D5-43CD-8E14-93D267DA1E66}"/>
              </a:ext>
            </a:extLst>
          </p:cNvPr>
          <p:cNvGraphicFramePr>
            <a:graphicFrameLocks noGrp="1"/>
          </p:cNvGraphicFramePr>
          <p:nvPr>
            <p:extLst>
              <p:ext uri="{D42A27DB-BD31-4B8C-83A1-F6EECF244321}">
                <p14:modId xmlns:p14="http://schemas.microsoft.com/office/powerpoint/2010/main" val="3019826073"/>
              </p:ext>
            </p:extLst>
          </p:nvPr>
        </p:nvGraphicFramePr>
        <p:xfrm>
          <a:off x="409108" y="1189599"/>
          <a:ext cx="11131072" cy="3397426"/>
        </p:xfrm>
        <a:graphic>
          <a:graphicData uri="http://schemas.openxmlformats.org/drawingml/2006/table">
            <a:tbl>
              <a:tblPr firstRow="1" bandRow="1">
                <a:tableStyleId>{5C22544A-7EE6-4342-B048-85BDC9FD1C3A}</a:tableStyleId>
              </a:tblPr>
              <a:tblGrid>
                <a:gridCol w="1631472">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44404">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3053022">
                <a:tc>
                  <a:txBody>
                    <a:bodyPr/>
                    <a:lstStyle/>
                    <a:p>
                      <a:pPr algn="ct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各校における</a:t>
                      </a:r>
                      <a:endPar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教育内容の充実等</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bl>
          </a:graphicData>
        </a:graphic>
      </p:graphicFrame>
      <p:sp>
        <p:nvSpPr>
          <p:cNvPr id="27" name="右矢印 83">
            <a:extLst>
              <a:ext uri="{FF2B5EF4-FFF2-40B4-BE49-F238E27FC236}">
                <a16:creationId xmlns:a16="http://schemas.microsoft.com/office/drawing/2014/main" id="{8E16831A-8C32-4C21-AAD3-1FA1C50C0042}"/>
              </a:ext>
            </a:extLst>
          </p:cNvPr>
          <p:cNvSpPr/>
          <p:nvPr/>
        </p:nvSpPr>
        <p:spPr>
          <a:xfrm>
            <a:off x="2140253" y="1568289"/>
            <a:ext cx="1873538" cy="460604"/>
          </a:xfrm>
          <a:prstGeom prst="rightArrow">
            <a:avLst>
              <a:gd name="adj1" fmla="val 100000"/>
              <a:gd name="adj2" fmla="val 69661"/>
            </a:avLst>
          </a:prstGeom>
          <a:solidFill>
            <a:schemeClr val="bg1"/>
          </a:solidFill>
          <a:ln w="190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学校特色枠の</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検討・公表</a:t>
            </a:r>
          </a:p>
        </p:txBody>
      </p:sp>
      <p:sp>
        <p:nvSpPr>
          <p:cNvPr id="28" name="矢印: 山形 27">
            <a:extLst>
              <a:ext uri="{FF2B5EF4-FFF2-40B4-BE49-F238E27FC236}">
                <a16:creationId xmlns:a16="http://schemas.microsoft.com/office/drawing/2014/main" id="{4F9862C1-65B0-4A07-83A5-7AF79564E655}"/>
              </a:ext>
            </a:extLst>
          </p:cNvPr>
          <p:cNvSpPr/>
          <p:nvPr/>
        </p:nvSpPr>
        <p:spPr>
          <a:xfrm>
            <a:off x="8653524" y="1577065"/>
            <a:ext cx="2886656" cy="460604"/>
          </a:xfrm>
          <a:prstGeom prst="chevron">
            <a:avLst>
              <a:gd name="adj" fmla="val 78784"/>
            </a:avLst>
          </a:prstGeom>
          <a:solidFill>
            <a:schemeClr val="bg1"/>
          </a:solidFill>
          <a:ln w="19050">
            <a:solidFill>
              <a:schemeClr val="tx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学校</a:t>
            </a:r>
            <a:r>
              <a:rPr kumimoji="1" lang="ja-JP" altLang="en-US" sz="1100" dirty="0">
                <a:solidFill>
                  <a:schemeClr val="tx1"/>
                </a:solidFill>
                <a:latin typeface="Meiryo UI" panose="020B0604030504040204" pitchFamily="50" charset="-128"/>
                <a:ea typeface="Meiryo UI" panose="020B0604030504040204" pitchFamily="50" charset="-128"/>
              </a:rPr>
              <a:t>特色枠導入</a:t>
            </a:r>
          </a:p>
        </p:txBody>
      </p:sp>
      <p:sp>
        <p:nvSpPr>
          <p:cNvPr id="29" name="矢印: 山形 28">
            <a:extLst>
              <a:ext uri="{FF2B5EF4-FFF2-40B4-BE49-F238E27FC236}">
                <a16:creationId xmlns:a16="http://schemas.microsoft.com/office/drawing/2014/main" id="{8A0C43AE-EE3B-42C3-9F2F-FD66B1946224}"/>
              </a:ext>
            </a:extLst>
          </p:cNvPr>
          <p:cNvSpPr/>
          <p:nvPr/>
        </p:nvSpPr>
        <p:spPr>
          <a:xfrm>
            <a:off x="3802124" y="1577065"/>
            <a:ext cx="5079708" cy="460604"/>
          </a:xfrm>
          <a:prstGeom prst="chevron">
            <a:avLst>
              <a:gd name="adj" fmla="val 78784"/>
            </a:avLst>
          </a:prstGeom>
          <a:solidFill>
            <a:schemeClr val="bg1"/>
          </a:solidFill>
          <a:ln w="19050">
            <a:solidFill>
              <a:schemeClr val="tx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学校特色枠の周知</a:t>
            </a:r>
          </a:p>
        </p:txBody>
      </p:sp>
      <p:sp>
        <p:nvSpPr>
          <p:cNvPr id="30" name="右矢印 83">
            <a:extLst>
              <a:ext uri="{FF2B5EF4-FFF2-40B4-BE49-F238E27FC236}">
                <a16:creationId xmlns:a16="http://schemas.microsoft.com/office/drawing/2014/main" id="{2C7850AF-B5F6-40C4-BB9A-A2FDE26F6A73}"/>
              </a:ext>
            </a:extLst>
          </p:cNvPr>
          <p:cNvSpPr/>
          <p:nvPr/>
        </p:nvSpPr>
        <p:spPr>
          <a:xfrm>
            <a:off x="2152124" y="4065132"/>
            <a:ext cx="2259610" cy="460604"/>
          </a:xfrm>
          <a:prstGeom prst="rightArrow">
            <a:avLst>
              <a:gd name="adj1" fmla="val 100000"/>
              <a:gd name="adj2" fmla="val 69661"/>
            </a:avLst>
          </a:prstGeom>
          <a:solidFill>
            <a:schemeClr val="bg1"/>
          </a:solidFill>
          <a:ln w="190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生徒主体の広報活動の検討・実施</a:t>
            </a:r>
          </a:p>
        </p:txBody>
      </p:sp>
      <p:sp>
        <p:nvSpPr>
          <p:cNvPr id="31" name="右矢印 83">
            <a:extLst>
              <a:ext uri="{FF2B5EF4-FFF2-40B4-BE49-F238E27FC236}">
                <a16:creationId xmlns:a16="http://schemas.microsoft.com/office/drawing/2014/main" id="{91676BDB-AA35-449A-AFB2-3A1A5A4286CF}"/>
              </a:ext>
            </a:extLst>
          </p:cNvPr>
          <p:cNvSpPr/>
          <p:nvPr/>
        </p:nvSpPr>
        <p:spPr>
          <a:xfrm>
            <a:off x="6846465" y="2828277"/>
            <a:ext cx="2257853" cy="566388"/>
          </a:xfrm>
          <a:prstGeom prst="rightArrow">
            <a:avLst>
              <a:gd name="adj1" fmla="val 100000"/>
              <a:gd name="adj2" fmla="val 50576"/>
            </a:avLst>
          </a:prstGeom>
          <a:solidFill>
            <a:schemeClr val="bg1"/>
          </a:solidFill>
          <a:ln w="190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カリキュラム見直しに伴う</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ブランディング戦略</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2" name="矢印: 山形 21">
            <a:extLst>
              <a:ext uri="{FF2B5EF4-FFF2-40B4-BE49-F238E27FC236}">
                <a16:creationId xmlns:a16="http://schemas.microsoft.com/office/drawing/2014/main" id="{287CFE3F-DD09-4C1C-AF45-3DFBEF137444}"/>
              </a:ext>
            </a:extLst>
          </p:cNvPr>
          <p:cNvSpPr/>
          <p:nvPr/>
        </p:nvSpPr>
        <p:spPr>
          <a:xfrm>
            <a:off x="4255854" y="4059058"/>
            <a:ext cx="7296197" cy="460604"/>
          </a:xfrm>
          <a:prstGeom prst="chevron">
            <a:avLst>
              <a:gd name="adj" fmla="val 61438"/>
            </a:avLst>
          </a:prstGeom>
          <a:solidFill>
            <a:schemeClr val="bg1"/>
          </a:solidFill>
          <a:ln w="19050">
            <a:solidFill>
              <a:schemeClr val="tx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生徒主体の広報活動の効果検証と戦略的な広報の推進</a:t>
            </a:r>
          </a:p>
        </p:txBody>
      </p:sp>
      <p:sp>
        <p:nvSpPr>
          <p:cNvPr id="26" name="右矢印 83">
            <a:extLst>
              <a:ext uri="{FF2B5EF4-FFF2-40B4-BE49-F238E27FC236}">
                <a16:creationId xmlns:a16="http://schemas.microsoft.com/office/drawing/2014/main" id="{0BB0D4BB-FF59-43FC-A346-969DA7868E7F}"/>
              </a:ext>
            </a:extLst>
          </p:cNvPr>
          <p:cNvSpPr/>
          <p:nvPr/>
        </p:nvSpPr>
        <p:spPr>
          <a:xfrm>
            <a:off x="3196416" y="2103254"/>
            <a:ext cx="3650048" cy="662344"/>
          </a:xfrm>
          <a:prstGeom prst="rightArrow">
            <a:avLst>
              <a:gd name="adj1" fmla="val 100000"/>
              <a:gd name="adj2" fmla="val 45372"/>
            </a:avLst>
          </a:prstGeom>
          <a:solidFill>
            <a:schemeClr val="bg1"/>
          </a:solidFill>
          <a:ln w="190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学識経験者等の意見聴取を踏まえた</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農業教育のあり方検討</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6" name="矢印: 山形 35">
            <a:extLst>
              <a:ext uri="{FF2B5EF4-FFF2-40B4-BE49-F238E27FC236}">
                <a16:creationId xmlns:a16="http://schemas.microsoft.com/office/drawing/2014/main" id="{258580A1-19AE-47C5-B0CC-CF61A24C04CD}"/>
              </a:ext>
            </a:extLst>
          </p:cNvPr>
          <p:cNvSpPr/>
          <p:nvPr/>
        </p:nvSpPr>
        <p:spPr>
          <a:xfrm>
            <a:off x="9126697" y="2106415"/>
            <a:ext cx="2413482" cy="1288250"/>
          </a:xfrm>
          <a:prstGeom prst="chevron">
            <a:avLst>
              <a:gd name="adj" fmla="val 21433"/>
            </a:avLst>
          </a:prstGeom>
          <a:solidFill>
            <a:schemeClr val="bg1"/>
          </a:solidFill>
          <a:ln w="19050">
            <a:solidFill>
              <a:schemeClr val="tx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中学生等への周知</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（カリキュラム改編</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及び名称の変更は</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令和</a:t>
            </a:r>
            <a:r>
              <a:rPr lang="en-US" altLang="ja-JP" sz="1100" dirty="0">
                <a:solidFill>
                  <a:schemeClr val="tx1"/>
                </a:solidFill>
                <a:latin typeface="Meiryo UI" panose="020B0604030504040204" pitchFamily="50" charset="-128"/>
                <a:ea typeface="Meiryo UI" panose="020B0604030504040204" pitchFamily="50" charset="-128"/>
              </a:rPr>
              <a:t>10</a:t>
            </a:r>
            <a:r>
              <a:rPr lang="ja-JP" altLang="en-US" sz="1100" dirty="0">
                <a:solidFill>
                  <a:schemeClr val="tx1"/>
                </a:solidFill>
                <a:latin typeface="Meiryo UI" panose="020B0604030504040204" pitchFamily="50" charset="-128"/>
                <a:ea typeface="Meiryo UI" panose="020B0604030504040204" pitchFamily="50" charset="-128"/>
              </a:rPr>
              <a:t>年度以降）</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7" name="矢印: 山形 36">
            <a:extLst>
              <a:ext uri="{FF2B5EF4-FFF2-40B4-BE49-F238E27FC236}">
                <a16:creationId xmlns:a16="http://schemas.microsoft.com/office/drawing/2014/main" id="{9FD7E425-DA6F-4016-ADB3-9786D22B311A}"/>
              </a:ext>
            </a:extLst>
          </p:cNvPr>
          <p:cNvSpPr/>
          <p:nvPr/>
        </p:nvSpPr>
        <p:spPr>
          <a:xfrm>
            <a:off x="8893704" y="3473128"/>
            <a:ext cx="2658347" cy="501628"/>
          </a:xfrm>
          <a:prstGeom prst="chevron">
            <a:avLst>
              <a:gd name="adj" fmla="val 55182"/>
            </a:avLst>
          </a:prstGeom>
          <a:solidFill>
            <a:schemeClr val="bg1"/>
          </a:solidFill>
          <a:ln w="19050">
            <a:solidFill>
              <a:schemeClr val="tx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カリキュラム改編に向けた</a:t>
            </a:r>
            <a:endParaRPr lang="en-US" altLang="ja-JP" sz="1100" dirty="0">
              <a:solidFill>
                <a:schemeClr val="tx1"/>
              </a:solidFill>
              <a:latin typeface="Meiryo UI" panose="020B0604030504040204" pitchFamily="50" charset="-128"/>
              <a:ea typeface="Meiryo UI" panose="020B0604030504040204" pitchFamily="50" charset="-128"/>
            </a:endParaRPr>
          </a:p>
          <a:p>
            <a:pPr algn="ctr"/>
            <a:r>
              <a:rPr lang="ja-JP" altLang="en-US" sz="1100" dirty="0">
                <a:solidFill>
                  <a:schemeClr val="tx1"/>
                </a:solidFill>
                <a:latin typeface="Meiryo UI" panose="020B0604030504040204" pitchFamily="50" charset="-128"/>
                <a:ea typeface="Meiryo UI" panose="020B0604030504040204" pitchFamily="50" charset="-128"/>
              </a:rPr>
              <a:t>試行実施等</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24" name="矢印: 山形 23">
            <a:extLst>
              <a:ext uri="{FF2B5EF4-FFF2-40B4-BE49-F238E27FC236}">
                <a16:creationId xmlns:a16="http://schemas.microsoft.com/office/drawing/2014/main" id="{A28039C1-F15E-41A9-B2E6-9CAF29BE5D7A}"/>
              </a:ext>
            </a:extLst>
          </p:cNvPr>
          <p:cNvSpPr/>
          <p:nvPr/>
        </p:nvSpPr>
        <p:spPr>
          <a:xfrm>
            <a:off x="6702126" y="2103972"/>
            <a:ext cx="2424570" cy="658247"/>
          </a:xfrm>
          <a:prstGeom prst="chevron">
            <a:avLst>
              <a:gd name="adj" fmla="val 46282"/>
            </a:avLst>
          </a:prstGeom>
          <a:solidFill>
            <a:schemeClr val="bg1"/>
          </a:solidFill>
          <a:ln w="19050">
            <a:solidFill>
              <a:schemeClr val="tx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カリキュラムの検討・決定</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3F6D018D-613C-4AE3-BB77-0AC3234CB660}"/>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48</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0479644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03B96A6-EBD3-BCB7-7382-C4FF8F392A21}"/>
              </a:ext>
            </a:extLst>
          </p:cNvPr>
          <p:cNvSpPr txBox="1"/>
          <p:nvPr/>
        </p:nvSpPr>
        <p:spPr>
          <a:xfrm>
            <a:off x="5703216" y="1007973"/>
            <a:ext cx="6336875" cy="3200876"/>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88F2A0B1-5758-4212-A637-8FC6ED1BC15A}"/>
              </a:ext>
            </a:extLst>
          </p:cNvPr>
          <p:cNvSpPr txBox="1"/>
          <p:nvPr/>
        </p:nvSpPr>
        <p:spPr>
          <a:xfrm>
            <a:off x="5768198" y="987083"/>
            <a:ext cx="6171497" cy="1118255"/>
          </a:xfrm>
          <a:prstGeom prst="rect">
            <a:avLst/>
          </a:prstGeom>
          <a:noFill/>
        </p:spPr>
        <p:txBody>
          <a:bodyPr wrap="square" rtlCol="0">
            <a:spAutoFit/>
          </a:bodyPr>
          <a:lstStyle/>
          <a:p>
            <a:pPr marL="0" algn="l" rtl="0" eaLnBrk="1" fontAlgn="ctr" latinLnBrk="0" hangingPunct="1">
              <a:lnSpc>
                <a:spcPts val="2000"/>
              </a:lnSpc>
              <a:buNone/>
            </a:pPr>
            <a:r>
              <a:rPr kumimoji="1" lang="ja-JP" altLang="en-US"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rPr>
              <a:t>各校における教育内容の充実等</a:t>
            </a:r>
            <a:endParaRPr kumimoji="1" lang="en-US" altLang="ja-JP"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各高校において、時代の変化、生徒・保護者等のニーズに対応しながら、芸術文化や</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スポーツ等の振興・発展に貢献できる専門性の高い人材を育成することができるよう、</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2000"/>
              </a:lnSpc>
              <a:buNone/>
            </a:pP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教育環境の整備や更なる教育内容の充実に向け、検討を進める。</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3FC2A59-1140-3BE7-AE08-5932AFEB0A69}"/>
              </a:ext>
            </a:extLst>
          </p:cNvPr>
          <p:cNvSpPr txBox="1"/>
          <p:nvPr/>
        </p:nvSpPr>
        <p:spPr>
          <a:xfrm>
            <a:off x="190551" y="1010409"/>
            <a:ext cx="5223572" cy="3200876"/>
          </a:xfrm>
          <a:prstGeom prst="rect">
            <a:avLst/>
          </a:prstGeom>
          <a:noFill/>
          <a:ln>
            <a:solidFill>
              <a:schemeClr val="tx2"/>
            </a:solidFill>
            <a:prstDash val="solid"/>
          </a:ln>
        </p:spPr>
        <p:txBody>
          <a:bodyPr wrap="square" tIns="0" bIns="0" numCol="1" spcCol="360000" rtlCol="0">
            <a:spAutoFit/>
          </a:bodyPr>
          <a:lstStyle/>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5020" y="107721"/>
            <a:ext cx="952624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ー専門学科ー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703216" y="655583"/>
            <a:ext cx="1274201"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10271464" y="36913"/>
            <a:ext cx="1768628" cy="288925"/>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11</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校</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※26</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267919" y="671450"/>
            <a:ext cx="1274201" cy="29513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現状と課題</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127128" y="2638165"/>
            <a:ext cx="863082" cy="133936"/>
          </a:xfrm>
          <a:prstGeom prst="triangl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259341" y="1088781"/>
            <a:ext cx="5122145" cy="2369623"/>
          </a:xfrm>
          <a:prstGeom prst="rect">
            <a:avLst/>
          </a:prstGeom>
          <a:noFill/>
        </p:spPr>
        <p:txBody>
          <a:bodyPr wrap="square" rtlCol="0">
            <a:spAutoFit/>
          </a:bodyPr>
          <a:lstStyle/>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現状</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各専門学科においては、生徒が専門教科・科目を</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25</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単位以上履修</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できるカリキュラムを展開する等、専門的な知識・技能を身につけるための</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取組を進めている。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課題等</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時代の変化等に応じ、その学びがより効果的なものとなるよう、各校に</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おいて教育課程の検討等、教育内容の充実を図るとともに、時代に即した</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施設・設備整備を含めた教育環境の整備が求められる。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C0F8ACE3-7F07-45FF-93C8-70D9BF0B5176}"/>
              </a:ext>
            </a:extLst>
          </p:cNvPr>
          <p:cNvSpPr txBox="1"/>
          <p:nvPr/>
        </p:nvSpPr>
        <p:spPr>
          <a:xfrm>
            <a:off x="215554" y="4292436"/>
            <a:ext cx="11369903" cy="1523494"/>
          </a:xfrm>
          <a:prstGeom prst="rect">
            <a:avLst/>
          </a:prstGeom>
          <a:noFill/>
          <a:ln w="12700">
            <a:noFill/>
            <a:prstDash val="solid"/>
          </a:ln>
        </p:spPr>
        <p:txBody>
          <a:bodyPr wrap="square" tIns="0" bIns="0" numCol="1" spcCol="360000" rtlCol="0">
            <a:spAutoFit/>
          </a:bodyPr>
          <a:lstStyle/>
          <a:p>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※26</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食物文化科・演劇科：咲くやこの花高校</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芸能文化科：東住吉高校</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福祉ボランティア科：淀商業高校</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音楽科：夕陽丘高校</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体育に関する学科：桜宮高校、汎愛高校、摂津高校、大塚高校</a:t>
            </a: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美術科：工芸高校</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総合造形科：港南造形高校</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教育文理学科：桜和高校</a:t>
            </a: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工業、商業、農業、グローバルビジネス科、英語科、グローバル科、国際文化科、グローバル探究科、文理学科、理数科、総合科学科を設置する府立高校を除く。</a:t>
            </a:r>
          </a:p>
        </p:txBody>
      </p:sp>
      <p:sp>
        <p:nvSpPr>
          <p:cNvPr id="34" name="スライド番号プレースホルダー 6">
            <a:extLst>
              <a:ext uri="{FF2B5EF4-FFF2-40B4-BE49-F238E27FC236}">
                <a16:creationId xmlns:a16="http://schemas.microsoft.com/office/drawing/2014/main" id="{A68A0F11-8AED-4E9A-9897-A54795815678}"/>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46</a:t>
            </a:fld>
            <a:endParaRPr kumimoji="1" lang="ja-JP" altLang="en-US" dirty="0"/>
          </a:p>
        </p:txBody>
      </p:sp>
      <p:sp>
        <p:nvSpPr>
          <p:cNvPr id="20" name="テキスト ボックス 19">
            <a:extLst>
              <a:ext uri="{FF2B5EF4-FFF2-40B4-BE49-F238E27FC236}">
                <a16:creationId xmlns:a16="http://schemas.microsoft.com/office/drawing/2014/main" id="{11076C70-0A20-432E-A556-14F61C755514}"/>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49</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4607679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F45E29-7D94-4D1A-6906-9C7E6F6946EF}"/>
            </a:ext>
          </a:extLst>
        </p:cNvPr>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C9C2EFD0-945F-5503-B79F-777CC9F60977}"/>
              </a:ext>
            </a:extLst>
          </p:cNvPr>
          <p:cNvGraphicFramePr>
            <a:graphicFrameLocks noGrp="1"/>
          </p:cNvGraphicFramePr>
          <p:nvPr>
            <p:extLst>
              <p:ext uri="{D42A27DB-BD31-4B8C-83A1-F6EECF244321}">
                <p14:modId xmlns:p14="http://schemas.microsoft.com/office/powerpoint/2010/main" val="280665116"/>
              </p:ext>
            </p:extLst>
          </p:nvPr>
        </p:nvGraphicFramePr>
        <p:xfrm>
          <a:off x="329361" y="1214830"/>
          <a:ext cx="11131072" cy="1582656"/>
        </p:xfrm>
        <a:graphic>
          <a:graphicData uri="http://schemas.openxmlformats.org/drawingml/2006/table">
            <a:tbl>
              <a:tblPr firstRow="1" bandRow="1">
                <a:tableStyleId>{5C22544A-7EE6-4342-B048-85BDC9FD1C3A}</a:tableStyleId>
              </a:tblPr>
              <a:tblGrid>
                <a:gridCol w="1631472">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47123">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1235533">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各校における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教育内容の充実等</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bl>
          </a:graphicData>
        </a:graphic>
      </p:graphicFrame>
      <p:sp>
        <p:nvSpPr>
          <p:cNvPr id="2" name="テキスト ボックス 1">
            <a:extLst>
              <a:ext uri="{FF2B5EF4-FFF2-40B4-BE49-F238E27FC236}">
                <a16:creationId xmlns:a16="http://schemas.microsoft.com/office/drawing/2014/main" id="{32979A55-51AB-4E5A-D9B1-0F30B33AA22F}"/>
              </a:ext>
            </a:extLst>
          </p:cNvPr>
          <p:cNvSpPr txBox="1"/>
          <p:nvPr/>
        </p:nvSpPr>
        <p:spPr>
          <a:xfrm>
            <a:off x="10811"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0BE848C7-4A0B-592A-B6D1-A62F8135031F}"/>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ー専門学科ー</a:t>
            </a:r>
            <a:endParaRPr lang="en-US" altLang="ja-JP" b="1" dirty="0">
              <a:latin typeface="Meiryo UI" panose="020B0604030504040204" pitchFamily="50" charset="-128"/>
              <a:ea typeface="Meiryo UI" panose="020B0604030504040204" pitchFamily="50" charset="-128"/>
            </a:endParaRPr>
          </a:p>
        </p:txBody>
      </p:sp>
      <p:sp>
        <p:nvSpPr>
          <p:cNvPr id="16" name="スライド番号プレースホルダー 6">
            <a:extLst>
              <a:ext uri="{FF2B5EF4-FFF2-40B4-BE49-F238E27FC236}">
                <a16:creationId xmlns:a16="http://schemas.microsoft.com/office/drawing/2014/main" id="{D8808822-2933-DEE9-6A65-C724943C89C4}"/>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47</a:t>
            </a:fld>
            <a:endParaRPr kumimoji="1" lang="ja-JP" altLang="en-US" dirty="0"/>
          </a:p>
        </p:txBody>
      </p:sp>
      <p:sp>
        <p:nvSpPr>
          <p:cNvPr id="4" name="テキスト ボックス 3">
            <a:extLst>
              <a:ext uri="{FF2B5EF4-FFF2-40B4-BE49-F238E27FC236}">
                <a16:creationId xmlns:a16="http://schemas.microsoft.com/office/drawing/2014/main" id="{2F7BA2C7-0D40-F273-7AF2-D83D968739CF}"/>
              </a:ext>
            </a:extLst>
          </p:cNvPr>
          <p:cNvSpPr txBox="1"/>
          <p:nvPr/>
        </p:nvSpPr>
        <p:spPr>
          <a:xfrm>
            <a:off x="254549" y="786764"/>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8" name="右矢印 83">
            <a:extLst>
              <a:ext uri="{FF2B5EF4-FFF2-40B4-BE49-F238E27FC236}">
                <a16:creationId xmlns:a16="http://schemas.microsoft.com/office/drawing/2014/main" id="{BDEBF928-F799-AE3E-3F4B-EA3F1B98CC74}"/>
              </a:ext>
            </a:extLst>
          </p:cNvPr>
          <p:cNvSpPr/>
          <p:nvPr/>
        </p:nvSpPr>
        <p:spPr>
          <a:xfrm>
            <a:off x="2045506" y="1657760"/>
            <a:ext cx="2235948" cy="584647"/>
          </a:xfrm>
          <a:prstGeom prst="rightArrow">
            <a:avLst>
              <a:gd name="adj1" fmla="val 100000"/>
              <a:gd name="adj2" fmla="val 48299"/>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教育内容の充実に</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向けた検討</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（学校特色枠含む）</a:t>
            </a:r>
          </a:p>
        </p:txBody>
      </p:sp>
      <p:sp>
        <p:nvSpPr>
          <p:cNvPr id="29" name="矢印: 山形 28">
            <a:extLst>
              <a:ext uri="{FF2B5EF4-FFF2-40B4-BE49-F238E27FC236}">
                <a16:creationId xmlns:a16="http://schemas.microsoft.com/office/drawing/2014/main" id="{81699536-6886-AF08-88E9-AA6B6766DC31}"/>
              </a:ext>
            </a:extLst>
          </p:cNvPr>
          <p:cNvSpPr/>
          <p:nvPr/>
        </p:nvSpPr>
        <p:spPr>
          <a:xfrm>
            <a:off x="4161938" y="1651062"/>
            <a:ext cx="7298495" cy="591346"/>
          </a:xfrm>
          <a:prstGeom prst="chevron">
            <a:avLst>
              <a:gd name="adj" fmla="val 82176"/>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左記教育内容等の中学生等への周知（学校特色枠を含む）及び教育内容の展開</a:t>
            </a:r>
          </a:p>
        </p:txBody>
      </p:sp>
      <p:sp>
        <p:nvSpPr>
          <p:cNvPr id="30" name="矢印: 山形 29">
            <a:extLst>
              <a:ext uri="{FF2B5EF4-FFF2-40B4-BE49-F238E27FC236}">
                <a16:creationId xmlns:a16="http://schemas.microsoft.com/office/drawing/2014/main" id="{B956F769-B3AD-0657-7D1E-77E2BC4C716B}"/>
              </a:ext>
            </a:extLst>
          </p:cNvPr>
          <p:cNvSpPr/>
          <p:nvPr/>
        </p:nvSpPr>
        <p:spPr>
          <a:xfrm>
            <a:off x="8567852" y="2326849"/>
            <a:ext cx="2892582" cy="370452"/>
          </a:xfrm>
          <a:prstGeom prst="chevron">
            <a:avLst>
              <a:gd name="adj" fmla="val 130627"/>
            </a:avLst>
          </a:prstGeom>
          <a:solidFill>
            <a:schemeClr val="bg1"/>
          </a:solid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学校特色枠導入</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 name="ひし形 16">
            <a:extLst>
              <a:ext uri="{FF2B5EF4-FFF2-40B4-BE49-F238E27FC236}">
                <a16:creationId xmlns:a16="http://schemas.microsoft.com/office/drawing/2014/main" id="{8C5A6791-9003-401E-B7F4-4F6880941297}"/>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FA977F38-BDA0-44A4-AAC1-56A123FD5C6F}"/>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50</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704356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B1B56-3AD7-3B2D-F3D2-E902AEC61309}"/>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398C7B39-416E-FE6A-A541-0415941B729C}"/>
              </a:ext>
            </a:extLst>
          </p:cNvPr>
          <p:cNvSpPr txBox="1"/>
          <p:nvPr/>
        </p:nvSpPr>
        <p:spPr>
          <a:xfrm>
            <a:off x="2143366" y="2754587"/>
            <a:ext cx="7905268" cy="1173463"/>
          </a:xfrm>
          <a:prstGeom prst="rect">
            <a:avLst/>
          </a:prstGeom>
          <a:noFill/>
        </p:spPr>
        <p:txBody>
          <a:bodyPr wrap="square" rtlCol="0">
            <a:spAutoFit/>
          </a:bodyPr>
          <a:lstStyle/>
          <a:p>
            <a:pPr algn="ctr">
              <a:lnSpc>
                <a:spcPts val="4500"/>
              </a:lnSpc>
            </a:pPr>
            <a:r>
              <a:rPr lang="zh-CN" altLang="en-US" sz="2800" dirty="0">
                <a:latin typeface="Meiryo UI" panose="020B0604030504040204" pitchFamily="50" charset="-128"/>
                <a:ea typeface="Meiryo UI" panose="020B0604030504040204" pitchFamily="50" charset="-128"/>
              </a:rPr>
              <a:t>第３章　学校改革</a:t>
            </a:r>
            <a:endParaRPr lang="en-US" altLang="ja-JP" sz="2800" dirty="0">
              <a:latin typeface="Meiryo UI" panose="020B0604030504040204" pitchFamily="50" charset="-128"/>
              <a:ea typeface="Meiryo UI" panose="020B0604030504040204" pitchFamily="50" charset="-128"/>
            </a:endParaRPr>
          </a:p>
          <a:p>
            <a:pPr algn="ctr">
              <a:lnSpc>
                <a:spcPts val="4500"/>
              </a:lnSpc>
            </a:pPr>
            <a:r>
              <a:rPr lang="ja-JP" altLang="en-US" sz="2800" dirty="0">
                <a:latin typeface="Meiryo UI" panose="020B0604030504040204" pitchFamily="50" charset="-128"/>
                <a:ea typeface="Meiryo UI" panose="020B0604030504040204" pitchFamily="50" charset="-128"/>
              </a:rPr>
              <a:t>４　学びの連続性を重視するグループ</a:t>
            </a:r>
            <a:endParaRPr lang="ja-JP" altLang="en-US" sz="2400" dirty="0">
              <a:latin typeface="Meiryo UI" panose="020B0604030504040204" pitchFamily="50" charset="-128"/>
              <a:ea typeface="Meiryo UI" panose="020B0604030504040204" pitchFamily="50" charset="-128"/>
            </a:endParaRPr>
          </a:p>
        </p:txBody>
      </p:sp>
      <p:sp>
        <p:nvSpPr>
          <p:cNvPr id="5" name="スライド番号プレースホルダー 6">
            <a:extLst>
              <a:ext uri="{FF2B5EF4-FFF2-40B4-BE49-F238E27FC236}">
                <a16:creationId xmlns:a16="http://schemas.microsoft.com/office/drawing/2014/main" id="{2C5A35E7-59D9-55FE-A7BC-79397136A08C}"/>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48</a:t>
            </a:fld>
            <a:endParaRPr kumimoji="1" lang="ja-JP" altLang="en-US" dirty="0"/>
          </a:p>
        </p:txBody>
      </p:sp>
      <p:cxnSp>
        <p:nvCxnSpPr>
          <p:cNvPr id="2" name="直線コネクタ 1">
            <a:extLst>
              <a:ext uri="{FF2B5EF4-FFF2-40B4-BE49-F238E27FC236}">
                <a16:creationId xmlns:a16="http://schemas.microsoft.com/office/drawing/2014/main" id="{79B30DDE-69FA-3A7B-0528-9AFC5DDB63D1}"/>
              </a:ext>
            </a:extLst>
          </p:cNvPr>
          <p:cNvCxnSpPr/>
          <p:nvPr/>
        </p:nvCxnSpPr>
        <p:spPr>
          <a:xfrm flipV="1">
            <a:off x="1923762" y="3334878"/>
            <a:ext cx="8577330" cy="12879"/>
          </a:xfrm>
          <a:prstGeom prst="line">
            <a:avLst/>
          </a:prstGeom>
          <a:ln w="57150">
            <a:solidFill>
              <a:schemeClr val="accent5">
                <a:lumMod val="75000"/>
              </a:schemeClr>
            </a:solidFill>
          </a:ln>
        </p:spPr>
        <p:style>
          <a:lnRef idx="2">
            <a:schemeClr val="accent4"/>
          </a:lnRef>
          <a:fillRef idx="0">
            <a:schemeClr val="accent4"/>
          </a:fillRef>
          <a:effectRef idx="1">
            <a:schemeClr val="accent4"/>
          </a:effectRef>
          <a:fontRef idx="minor">
            <a:schemeClr val="tx1"/>
          </a:fontRef>
        </p:style>
      </p:cxnSp>
      <p:sp>
        <p:nvSpPr>
          <p:cNvPr id="7" name="テキスト ボックス 6">
            <a:extLst>
              <a:ext uri="{FF2B5EF4-FFF2-40B4-BE49-F238E27FC236}">
                <a16:creationId xmlns:a16="http://schemas.microsoft.com/office/drawing/2014/main" id="{A4D118A5-A312-4260-BD2A-F8039D276854}"/>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51</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54702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8E86-6997-D164-2BDC-64F0D345E177}"/>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303B96A6-EBD3-BCB7-7382-C4FF8F392A21}"/>
              </a:ext>
            </a:extLst>
          </p:cNvPr>
          <p:cNvSpPr txBox="1"/>
          <p:nvPr/>
        </p:nvSpPr>
        <p:spPr>
          <a:xfrm>
            <a:off x="5740924" y="1029098"/>
            <a:ext cx="6296145" cy="3801041"/>
          </a:xfrm>
          <a:prstGeom prst="rect">
            <a:avLst/>
          </a:prstGeom>
          <a:noFill/>
          <a:ln>
            <a:solidFill>
              <a:schemeClr val="tx2"/>
            </a:solidFill>
            <a:prstDash val="solid"/>
          </a:ln>
        </p:spPr>
        <p:txBody>
          <a:bodyPr wrap="square" tIns="0" bIns="0" numCol="1" spcCol="360000" rtlCol="0">
            <a:spAutoFit/>
          </a:bodyPr>
          <a:lstStyle/>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buNone/>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88F2A0B1-5758-4212-A637-8FC6ED1BC15A}"/>
              </a:ext>
            </a:extLst>
          </p:cNvPr>
          <p:cNvSpPr txBox="1"/>
          <p:nvPr/>
        </p:nvSpPr>
        <p:spPr>
          <a:xfrm>
            <a:off x="5740333" y="1029098"/>
            <a:ext cx="6277192" cy="2400657"/>
          </a:xfrm>
          <a:prstGeom prst="rect">
            <a:avLst/>
          </a:prstGeom>
          <a:noFill/>
        </p:spPr>
        <p:txBody>
          <a:bodyPr wrap="square" rtlCol="0">
            <a:spAutoFit/>
          </a:bodyPr>
          <a:lstStyle/>
          <a:p>
            <a:pPr marL="0" algn="l" rtl="0" eaLnBrk="1" fontAlgn="ctr" latinLnBrk="0" hangingPunct="1">
              <a:lnSpc>
                <a:spcPts val="1800"/>
              </a:lnSpc>
              <a:buNone/>
            </a:pPr>
            <a:r>
              <a:rPr lang="ja-JP" altLang="en-US" sz="1300" b="1" dirty="0">
                <a:solidFill>
                  <a:schemeClr val="tx1">
                    <a:lumMod val="75000"/>
                    <a:lumOff val="25000"/>
                  </a:schemeClr>
                </a:solidFill>
                <a:highlight>
                  <a:srgbClr val="CCFFCC"/>
                </a:highlight>
                <a:latin typeface="Meiryo UI" panose="020B0604030504040204" pitchFamily="50" charset="-128"/>
                <a:ea typeface="Meiryo UI" panose="020B0604030504040204" pitchFamily="50" charset="-128"/>
              </a:rPr>
              <a:t>各校における教育内容の充実</a:t>
            </a:r>
            <a:endParaRPr kumimoji="1" lang="ja-JP" altLang="en-US" sz="1300" b="1" i="0" u="none" strike="noStrike" kern="1200" dirty="0">
              <a:solidFill>
                <a:schemeClr val="tx1">
                  <a:lumMod val="75000"/>
                  <a:lumOff val="25000"/>
                </a:schemeClr>
              </a:solidFill>
              <a:effectLst/>
              <a:highlight>
                <a:srgbClr val="CCFFCC"/>
              </a:highlight>
              <a:latin typeface="Meiryo UI" panose="020B0604030504040204" pitchFamily="50" charset="-128"/>
              <a:ea typeface="Meiryo UI" panose="020B0604030504040204" pitchFamily="50" charset="-128"/>
            </a:endParaRPr>
          </a:p>
          <a:p>
            <a:pPr marL="0" algn="l" rtl="0" eaLnBrk="1" fontAlgn="ctr" latinLnBrk="0" hangingPunct="1">
              <a:lnSpc>
                <a:spcPts val="1800"/>
              </a:lnSpc>
              <a:buNone/>
            </a:pPr>
            <a:r>
              <a:rPr kumimoji="1" lang="ja-JP" altLang="ja-JP"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a:t>
            </a:r>
            <a:r>
              <a:rPr kumimoji="1" lang="ja-JP"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各校において、取組に係る検証や地域</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生徒等のニーズを踏まえながら、６年間を通した</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18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教育活動をより充実した活動へと深化させていくとともに、中高一貫教育の魅力と特色が</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18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地域に伝わるよう、教育活動の情報発信を効果的に行っていく。</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18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800"/>
              </a:lnSpc>
              <a:buNone/>
            </a:pP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また、国の中学校</a:t>
            </a:r>
            <a:r>
              <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35</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人学級化の動向を踏まえ、多様化する生徒一人ひとりの教育的</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18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ニーズに応じた</a:t>
            </a:r>
            <a:r>
              <a:rPr kumimoji="1" lang="ja-JP" altLang="en-US" sz="1300" i="0" u="none" strike="noStrike" kern="1200">
                <a:solidFill>
                  <a:schemeClr val="tx1">
                    <a:lumMod val="75000"/>
                    <a:lumOff val="25000"/>
                  </a:schemeClr>
                </a:solidFill>
                <a:effectLst/>
                <a:latin typeface="Meiryo UI" panose="020B0604030504040204" pitchFamily="50" charset="-128"/>
                <a:ea typeface="Meiryo UI" panose="020B0604030504040204" pitchFamily="50" charset="-128"/>
              </a:rPr>
              <a:t>きめ細か</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な指導の</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更</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なる充実化を図る。</a:t>
            </a:r>
          </a:p>
          <a:p>
            <a:pPr marL="0" algn="l" rtl="0" eaLnBrk="1" fontAlgn="ctr" latinLnBrk="0" hangingPunct="1">
              <a:lnSpc>
                <a:spcPts val="1800"/>
              </a:lnSpc>
              <a:buNone/>
            </a:pPr>
            <a:r>
              <a:rPr lang="ja-JP" altLang="en-US" sz="1300" dirty="0">
                <a:solidFill>
                  <a:schemeClr val="accent1">
                    <a:lumMod val="75000"/>
                  </a:schemeClr>
                </a:solidFill>
                <a:latin typeface="Meiryo UI" panose="020B0604030504040204" pitchFamily="50" charset="-128"/>
                <a:ea typeface="Meiryo UI" panose="020B0604030504040204" pitchFamily="50" charset="-128"/>
              </a:rPr>
              <a:t>　</a:t>
            </a:r>
            <a:endParaRPr lang="en-US" altLang="ja-JP" sz="1300" dirty="0">
              <a:solidFill>
                <a:schemeClr val="accent1">
                  <a:lumMod val="75000"/>
                </a:schemeClr>
              </a:solidFill>
              <a:latin typeface="Meiryo UI" panose="020B0604030504040204" pitchFamily="50" charset="-128"/>
              <a:ea typeface="Meiryo UI" panose="020B0604030504040204" pitchFamily="50" charset="-128"/>
            </a:endParaRPr>
          </a:p>
          <a:p>
            <a:pPr marL="0" algn="l" rtl="0" eaLnBrk="1" fontAlgn="ctr" latinLnBrk="0" hangingPunct="1">
              <a:lnSpc>
                <a:spcPts val="1800"/>
              </a:lnSpc>
              <a:buNone/>
            </a:pPr>
            <a:r>
              <a:rPr kumimoji="1" lang="ja-JP" altLang="en-US" sz="1300" i="0" u="none" strike="noStrike" kern="1200" dirty="0">
                <a:solidFill>
                  <a:schemeClr val="accent1">
                    <a:lumMod val="75000"/>
                  </a:schemeClr>
                </a:solidFill>
                <a:effectLst/>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なお、府立中学校を新たに設置する場合、その目的、趣旨、ねらい等を明確にし、地元</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marL="0" algn="l" rtl="0" eaLnBrk="1" fontAlgn="ctr" latinLnBrk="0" hangingPunct="1">
              <a:lnSpc>
                <a:spcPts val="1800"/>
              </a:lnSpc>
              <a:buNone/>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市町村や地域の理解をいただくことが必要である。</a:t>
            </a:r>
            <a:endParaRPr kumimoji="1" lang="en-US" altLang="ja-JP" sz="13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554DAEC-5232-76D3-DB50-E7551B36392E}"/>
              </a:ext>
            </a:extLst>
          </p:cNvPr>
          <p:cNvSpPr txBox="1"/>
          <p:nvPr/>
        </p:nvSpPr>
        <p:spPr>
          <a:xfrm>
            <a:off x="0" y="0"/>
            <a:ext cx="12192000" cy="584775"/>
          </a:xfrm>
          <a:prstGeom prst="rect">
            <a:avLst/>
          </a:prstGeom>
          <a:solidFill>
            <a:schemeClr val="accent5">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3FC2A59-1140-3BE7-AE08-5932AFEB0A69}"/>
              </a:ext>
            </a:extLst>
          </p:cNvPr>
          <p:cNvSpPr txBox="1"/>
          <p:nvPr/>
        </p:nvSpPr>
        <p:spPr>
          <a:xfrm>
            <a:off x="269923" y="985448"/>
            <a:ext cx="5186498" cy="3801041"/>
          </a:xfrm>
          <a:prstGeom prst="rect">
            <a:avLst/>
          </a:prstGeom>
          <a:noFill/>
          <a:ln>
            <a:solidFill>
              <a:schemeClr val="tx2"/>
            </a:solidFill>
            <a:prstDash val="solid"/>
          </a:ln>
        </p:spPr>
        <p:txBody>
          <a:bodyPr wrap="square" tIns="0" bIns="0" numCol="1" spcCol="360000" rtlCol="0">
            <a:spAutoFit/>
          </a:bodyPr>
          <a:lstStyle/>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25494179-B0DB-3E35-A804-B889D5D165DD}"/>
              </a:ext>
            </a:extLst>
          </p:cNvPr>
          <p:cNvSpPr/>
          <p:nvPr/>
        </p:nvSpPr>
        <p:spPr>
          <a:xfrm>
            <a:off x="237066" y="36441"/>
            <a:ext cx="601201" cy="537612"/>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atin typeface="Meiryo UI" panose="020B0604030504040204" pitchFamily="50" charset="-128"/>
                <a:ea typeface="Meiryo UI" panose="020B0604030504040204" pitchFamily="50" charset="-128"/>
              </a:rPr>
              <a:t>3</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A63F820-66A6-BD51-659F-9F3259A43F9B}"/>
              </a:ext>
            </a:extLst>
          </p:cNvPr>
          <p:cNvSpPr txBox="1"/>
          <p:nvPr/>
        </p:nvSpPr>
        <p:spPr>
          <a:xfrm>
            <a:off x="902224" y="91165"/>
            <a:ext cx="952624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学校改革　ー中高一貫校ー</a:t>
            </a:r>
            <a:endParaRPr lang="en-US" altLang="ja-JP" b="1" dirty="0">
              <a:latin typeface="Meiryo UI" panose="020B0604030504040204" pitchFamily="50" charset="-128"/>
              <a:ea typeface="Meiryo UI" panose="020B0604030504040204" pitchFamily="50" charset="-128"/>
            </a:endParaRPr>
          </a:p>
        </p:txBody>
      </p:sp>
      <p:sp>
        <p:nvSpPr>
          <p:cNvPr id="2" name="角丸四角形 32">
            <a:extLst>
              <a:ext uri="{FF2B5EF4-FFF2-40B4-BE49-F238E27FC236}">
                <a16:creationId xmlns:a16="http://schemas.microsoft.com/office/drawing/2014/main" id="{9DA51D23-98F0-CB0D-8203-6A04610C0FBC}"/>
              </a:ext>
            </a:extLst>
          </p:cNvPr>
          <p:cNvSpPr/>
          <p:nvPr/>
        </p:nvSpPr>
        <p:spPr>
          <a:xfrm>
            <a:off x="5749575" y="646489"/>
            <a:ext cx="1274201" cy="303893"/>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今後の取組</a:t>
            </a:r>
          </a:p>
        </p:txBody>
      </p:sp>
      <p:sp>
        <p:nvSpPr>
          <p:cNvPr id="5" name="テキスト ボックス 4">
            <a:extLst>
              <a:ext uri="{FF2B5EF4-FFF2-40B4-BE49-F238E27FC236}">
                <a16:creationId xmlns:a16="http://schemas.microsoft.com/office/drawing/2014/main" id="{4F43590E-0324-0C30-B181-B9D477C023D0}"/>
              </a:ext>
            </a:extLst>
          </p:cNvPr>
          <p:cNvSpPr txBox="1"/>
          <p:nvPr/>
        </p:nvSpPr>
        <p:spPr>
          <a:xfrm>
            <a:off x="10268442" y="61714"/>
            <a:ext cx="1768628" cy="288925"/>
          </a:xfrm>
          <a:prstGeom prst="rect">
            <a:avLst/>
          </a:prstGeom>
          <a:solidFill>
            <a:schemeClr val="bg1"/>
          </a:solidFill>
          <a:ln w="12700">
            <a:solidFill>
              <a:schemeClr val="accent1"/>
            </a:solidFill>
            <a:prstDash val="solid"/>
          </a:ln>
        </p:spPr>
        <p:txBody>
          <a:bodyPr wrap="square" numCol="1" spcCol="360000" rtlCol="0">
            <a:spAutoFit/>
          </a:bodyPr>
          <a:lstStyle/>
          <a:p>
            <a:pPr algn="ctr">
              <a:lnSpc>
                <a:spcPts val="17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設置数　３校</a:t>
            </a:r>
            <a:r>
              <a:rPr lang="en-US" altLang="ja-JP" sz="1300" baseline="50000" dirty="0">
                <a:solidFill>
                  <a:schemeClr val="tx1">
                    <a:lumMod val="75000"/>
                    <a:lumOff val="25000"/>
                  </a:schemeClr>
                </a:solidFill>
                <a:latin typeface="Meiryo UI" panose="020B0604030504040204" pitchFamily="50" charset="-128"/>
                <a:ea typeface="Meiryo UI" panose="020B0604030504040204" pitchFamily="50" charset="-128"/>
              </a:rPr>
              <a:t>※27</a:t>
            </a:r>
          </a:p>
        </p:txBody>
      </p:sp>
      <p:sp>
        <p:nvSpPr>
          <p:cNvPr id="16" name="角丸四角形 32">
            <a:extLst>
              <a:ext uri="{FF2B5EF4-FFF2-40B4-BE49-F238E27FC236}">
                <a16:creationId xmlns:a16="http://schemas.microsoft.com/office/drawing/2014/main" id="{403B3871-94EB-C2C5-BA7F-920CE64E6DE8}"/>
              </a:ext>
            </a:extLst>
          </p:cNvPr>
          <p:cNvSpPr/>
          <p:nvPr/>
        </p:nvSpPr>
        <p:spPr>
          <a:xfrm>
            <a:off x="347291" y="646489"/>
            <a:ext cx="1274201" cy="29513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現状と課題</a:t>
            </a:r>
            <a:endParaRPr kumimoji="1" lang="ja-JP" altLang="en-US" sz="1400" b="1"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44996B5D-B73A-B40A-7E87-8640CD2DC418}"/>
              </a:ext>
            </a:extLst>
          </p:cNvPr>
          <p:cNvSpPr/>
          <p:nvPr/>
        </p:nvSpPr>
        <p:spPr>
          <a:xfrm rot="5400000">
            <a:off x="5166836" y="2836113"/>
            <a:ext cx="863082" cy="13393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822000B-D49C-CBAD-4246-CB997D72F219}"/>
              </a:ext>
            </a:extLst>
          </p:cNvPr>
          <p:cNvSpPr txBox="1"/>
          <p:nvPr/>
        </p:nvSpPr>
        <p:spPr>
          <a:xfrm>
            <a:off x="294926" y="1015161"/>
            <a:ext cx="5085791" cy="2113143"/>
          </a:xfrm>
          <a:prstGeom prst="rect">
            <a:avLst/>
          </a:prstGeom>
          <a:noFill/>
        </p:spPr>
        <p:txBody>
          <a:bodyPr wrap="square" rtlCol="0">
            <a:spAutoFit/>
          </a:bodyPr>
          <a:lstStyle/>
          <a:p>
            <a:pPr>
              <a:lnSpc>
                <a:spcPts val="2000"/>
              </a:lnSpc>
            </a:pP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現状</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中高一貫校は、部活動や学校行事等、様々な場面で幅広い年齢の</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生徒が互いに関わり合いながら学校生活を送ることができるとともに、６年</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間の計画性・継続性のある学びを提供している。</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引き続き、中高一貫教育校としての魅力・特色の明確化や発信等に</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より、更なる教育活動の充実や小学生や中学生、保護者等の理解促進</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を図る必要がある。 </a:t>
            </a:r>
          </a:p>
        </p:txBody>
      </p:sp>
      <p:sp>
        <p:nvSpPr>
          <p:cNvPr id="17" name="テキスト ボックス 16">
            <a:extLst>
              <a:ext uri="{FF2B5EF4-FFF2-40B4-BE49-F238E27FC236}">
                <a16:creationId xmlns:a16="http://schemas.microsoft.com/office/drawing/2014/main" id="{C0F8ACE3-7F07-45FF-93C8-70D9BF0B5176}"/>
              </a:ext>
            </a:extLst>
          </p:cNvPr>
          <p:cNvSpPr txBox="1"/>
          <p:nvPr/>
        </p:nvSpPr>
        <p:spPr>
          <a:xfrm>
            <a:off x="269923" y="4855781"/>
            <a:ext cx="11369903" cy="507831"/>
          </a:xfrm>
          <a:prstGeom prst="rect">
            <a:avLst/>
          </a:prstGeom>
          <a:noFill/>
          <a:ln w="12700">
            <a:noFill/>
            <a:prstDash val="solid"/>
          </a:ln>
        </p:spPr>
        <p:txBody>
          <a:bodyPr wrap="square" tIns="0" bIns="0" numCol="1" spcCol="360000" rtlCol="0">
            <a:spAutoFit/>
          </a:bodyPr>
          <a:lstStyle/>
          <a:p>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※27</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富田林中学校・高校、咲くやこの花中学校・高校、水都国際中学校・高校の併設型中高一貫校</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水都国際中学校・高校については、国家戦略特別区域法に基づく学校教育法の特例を活用し、府立学校の管理運営を民間の指定管理法人に委託</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平成</a:t>
            </a: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31</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年度から令和</a:t>
            </a: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年度まで学校法人大阪</a:t>
            </a: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YMCA</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を指定管理法人としている。</a:t>
            </a:r>
          </a:p>
        </p:txBody>
      </p:sp>
      <p:sp>
        <p:nvSpPr>
          <p:cNvPr id="34" name="スライド番号プレースホルダー 6">
            <a:extLst>
              <a:ext uri="{FF2B5EF4-FFF2-40B4-BE49-F238E27FC236}">
                <a16:creationId xmlns:a16="http://schemas.microsoft.com/office/drawing/2014/main" id="{A68A0F11-8AED-4E9A-9897-A54795815678}"/>
              </a:ext>
            </a:extLst>
          </p:cNvPr>
          <p:cNvSpPr>
            <a:spLocks noGrp="1"/>
          </p:cNvSpPr>
          <p:nvPr>
            <p:ph type="sldNum" sz="quarter" idx="12"/>
          </p:nvPr>
        </p:nvSpPr>
        <p:spPr>
          <a:xfrm>
            <a:off x="10134600" y="6488670"/>
            <a:ext cx="2057400" cy="365125"/>
          </a:xfrm>
        </p:spPr>
        <p:txBody>
          <a:bodyPr/>
          <a:lstStyle/>
          <a:p>
            <a:fld id="{8EF98A3A-4FC9-421C-9EC4-B2EF6B34D3EB}" type="slidenum">
              <a:rPr kumimoji="1" lang="ja-JP" altLang="en-US" smtClean="0"/>
              <a:t>49</a:t>
            </a:fld>
            <a:endParaRPr kumimoji="1" lang="ja-JP" altLang="en-US" dirty="0"/>
          </a:p>
        </p:txBody>
      </p:sp>
      <p:graphicFrame>
        <p:nvGraphicFramePr>
          <p:cNvPr id="20" name="表 19">
            <a:extLst>
              <a:ext uri="{FF2B5EF4-FFF2-40B4-BE49-F238E27FC236}">
                <a16:creationId xmlns:a16="http://schemas.microsoft.com/office/drawing/2014/main" id="{38D5A013-8B04-42EF-B34B-C0261A27AD8A}"/>
              </a:ext>
            </a:extLst>
          </p:cNvPr>
          <p:cNvGraphicFramePr>
            <a:graphicFrameLocks noGrp="1"/>
          </p:cNvGraphicFramePr>
          <p:nvPr>
            <p:extLst>
              <p:ext uri="{D42A27DB-BD31-4B8C-83A1-F6EECF244321}">
                <p14:modId xmlns:p14="http://schemas.microsoft.com/office/powerpoint/2010/main" val="3299754065"/>
              </p:ext>
            </p:extLst>
          </p:nvPr>
        </p:nvGraphicFramePr>
        <p:xfrm>
          <a:off x="651388" y="5797891"/>
          <a:ext cx="11131072" cy="830932"/>
        </p:xfrm>
        <a:graphic>
          <a:graphicData uri="http://schemas.openxmlformats.org/drawingml/2006/table">
            <a:tbl>
              <a:tblPr firstRow="1" bandRow="1">
                <a:tableStyleId>{5C22544A-7EE6-4342-B048-85BDC9FD1C3A}</a:tableStyleId>
              </a:tblPr>
              <a:tblGrid>
                <a:gridCol w="1631472">
                  <a:extLst>
                    <a:ext uri="{9D8B030D-6E8A-4147-A177-3AD203B41FA5}">
                      <a16:colId xmlns:a16="http://schemas.microsoft.com/office/drawing/2014/main" val="2680145733"/>
                    </a:ext>
                  </a:extLst>
                </a:gridCol>
                <a:gridCol w="2374900">
                  <a:extLst>
                    <a:ext uri="{9D8B030D-6E8A-4147-A177-3AD203B41FA5}">
                      <a16:colId xmlns:a16="http://schemas.microsoft.com/office/drawing/2014/main" val="3792112539"/>
                    </a:ext>
                  </a:extLst>
                </a:gridCol>
                <a:gridCol w="2374900">
                  <a:extLst>
                    <a:ext uri="{9D8B030D-6E8A-4147-A177-3AD203B41FA5}">
                      <a16:colId xmlns:a16="http://schemas.microsoft.com/office/drawing/2014/main" val="4058997125"/>
                    </a:ext>
                  </a:extLst>
                </a:gridCol>
                <a:gridCol w="2374900">
                  <a:extLst>
                    <a:ext uri="{9D8B030D-6E8A-4147-A177-3AD203B41FA5}">
                      <a16:colId xmlns:a16="http://schemas.microsoft.com/office/drawing/2014/main" val="1413405023"/>
                    </a:ext>
                  </a:extLst>
                </a:gridCol>
                <a:gridCol w="2374900">
                  <a:extLst>
                    <a:ext uri="{9D8B030D-6E8A-4147-A177-3AD203B41FA5}">
                      <a16:colId xmlns:a16="http://schemas.microsoft.com/office/drawing/2014/main" val="3380373794"/>
                    </a:ext>
                  </a:extLst>
                </a:gridCol>
              </a:tblGrid>
              <a:tr h="347123">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取組</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令和７年度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令和９年度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令和</a:t>
                      </a:r>
                      <a:r>
                        <a:rPr kumimoji="1" lang="en-US" altLang="ja-JP" sz="1200" b="1" dirty="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083851"/>
                  </a:ext>
                </a:extLst>
              </a:tr>
              <a:tr h="483809">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各校における</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rPr>
                        <a:t>教育内容の充実</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371635"/>
                  </a:ext>
                </a:extLst>
              </a:tr>
            </a:tbl>
          </a:graphicData>
        </a:graphic>
      </p:graphicFrame>
      <p:sp>
        <p:nvSpPr>
          <p:cNvPr id="21" name="テキスト ボックス 20">
            <a:extLst>
              <a:ext uri="{FF2B5EF4-FFF2-40B4-BE49-F238E27FC236}">
                <a16:creationId xmlns:a16="http://schemas.microsoft.com/office/drawing/2014/main" id="{BB0679C5-D639-40F7-88DA-EC19611A1C97}"/>
              </a:ext>
            </a:extLst>
          </p:cNvPr>
          <p:cNvSpPr txBox="1"/>
          <p:nvPr/>
        </p:nvSpPr>
        <p:spPr>
          <a:xfrm>
            <a:off x="318506" y="5410623"/>
            <a:ext cx="1167436" cy="320344"/>
          </a:xfrm>
          <a:prstGeom prst="rect">
            <a:avLst/>
          </a:prstGeom>
          <a:noFill/>
          <a:ln>
            <a:noFill/>
          </a:ln>
        </p:spPr>
        <p:txBody>
          <a:bodyPr wrap="square" numCol="1" spcCol="360000" rtlCol="0">
            <a:spAutoFit/>
          </a:bodyPr>
          <a:lstStyle/>
          <a:p>
            <a:pPr>
              <a:lnSpc>
                <a:spcPts val="2000"/>
              </a:lnSpc>
            </a:pP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年次計画</a:t>
            </a:r>
            <a:r>
              <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3" name="右矢印 83">
            <a:extLst>
              <a:ext uri="{FF2B5EF4-FFF2-40B4-BE49-F238E27FC236}">
                <a16:creationId xmlns:a16="http://schemas.microsoft.com/office/drawing/2014/main" id="{BA6E4C4E-F2A2-48E5-85FE-456EEC4DC465}"/>
              </a:ext>
            </a:extLst>
          </p:cNvPr>
          <p:cNvSpPr/>
          <p:nvPr/>
        </p:nvSpPr>
        <p:spPr>
          <a:xfrm>
            <a:off x="2326040" y="6183138"/>
            <a:ext cx="9395472" cy="398000"/>
          </a:xfrm>
          <a:prstGeom prst="rightArrow">
            <a:avLst>
              <a:gd name="adj1" fmla="val 100000"/>
              <a:gd name="adj2" fmla="val 69661"/>
            </a:avLst>
          </a:prstGeom>
          <a:solidFill>
            <a:schemeClr val="bg1"/>
          </a:solidFill>
          <a:ln w="190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効果検証等を踏まえた教育活動の充実と情報発信</a:t>
            </a:r>
          </a:p>
        </p:txBody>
      </p:sp>
      <p:sp>
        <p:nvSpPr>
          <p:cNvPr id="22" name="テキスト ボックス 21">
            <a:extLst>
              <a:ext uri="{FF2B5EF4-FFF2-40B4-BE49-F238E27FC236}">
                <a16:creationId xmlns:a16="http://schemas.microsoft.com/office/drawing/2014/main" id="{29F753C8-E8A7-4823-A52F-48A434486E28}"/>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52</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406330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C61151-46D1-4A9F-234A-09E10E9812D2}"/>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6F8EC888-040E-2AA2-A20A-30BC9AEB508B}"/>
              </a:ext>
            </a:extLst>
          </p:cNvPr>
          <p:cNvSpPr txBox="1"/>
          <p:nvPr/>
        </p:nvSpPr>
        <p:spPr>
          <a:xfrm>
            <a:off x="0" y="0"/>
            <a:ext cx="12192000" cy="584775"/>
          </a:xfrm>
          <a:prstGeom prst="rect">
            <a:avLst/>
          </a:prstGeom>
          <a:solidFill>
            <a:schemeClr val="accent6">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DBAAE8CF-0947-182E-E48D-36CEB1045B38}"/>
              </a:ext>
            </a:extLst>
          </p:cNvPr>
          <p:cNvSpPr txBox="1"/>
          <p:nvPr/>
        </p:nvSpPr>
        <p:spPr>
          <a:xfrm>
            <a:off x="947614" y="107721"/>
            <a:ext cx="8959957" cy="369332"/>
          </a:xfrm>
          <a:prstGeom prst="rect">
            <a:avLst/>
          </a:prstGeom>
          <a:noFill/>
        </p:spPr>
        <p:txBody>
          <a:bodyPr wrap="square" rtlCol="0">
            <a:spAutoFit/>
          </a:bodyPr>
          <a:lstStyle/>
          <a:p>
            <a:r>
              <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rPr>
              <a:t>府立高校改革アクションプランの概要</a:t>
            </a:r>
          </a:p>
        </p:txBody>
      </p:sp>
      <p:sp>
        <p:nvSpPr>
          <p:cNvPr id="18" name="スライド番号プレースホルダー 6">
            <a:extLst>
              <a:ext uri="{FF2B5EF4-FFF2-40B4-BE49-F238E27FC236}">
                <a16:creationId xmlns:a16="http://schemas.microsoft.com/office/drawing/2014/main" id="{9F863AF9-DDB5-09F1-0159-243FFAB6836E}"/>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5</a:t>
            </a:fld>
            <a:endParaRPr kumimoji="1" lang="ja-JP" altLang="en-US" dirty="0"/>
          </a:p>
        </p:txBody>
      </p:sp>
      <p:sp>
        <p:nvSpPr>
          <p:cNvPr id="4" name="ひし形 3">
            <a:extLst>
              <a:ext uri="{FF2B5EF4-FFF2-40B4-BE49-F238E27FC236}">
                <a16:creationId xmlns:a16="http://schemas.microsoft.com/office/drawing/2014/main" id="{A5A6C6B6-8213-B6BD-6EAA-5C4306D051E3}"/>
              </a:ext>
            </a:extLst>
          </p:cNvPr>
          <p:cNvSpPr/>
          <p:nvPr/>
        </p:nvSpPr>
        <p:spPr>
          <a:xfrm>
            <a:off x="237066" y="36441"/>
            <a:ext cx="601201" cy="537612"/>
          </a:xfrm>
          <a:prstGeom prst="diamond">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１</a:t>
            </a:r>
          </a:p>
        </p:txBody>
      </p:sp>
      <p:sp>
        <p:nvSpPr>
          <p:cNvPr id="17" name="テキスト ボックス 16">
            <a:extLst>
              <a:ext uri="{FF2B5EF4-FFF2-40B4-BE49-F238E27FC236}">
                <a16:creationId xmlns:a16="http://schemas.microsoft.com/office/drawing/2014/main" id="{A9B4AB93-D236-0D51-20EE-E9E92A45EB37}"/>
              </a:ext>
            </a:extLst>
          </p:cNvPr>
          <p:cNvSpPr txBox="1"/>
          <p:nvPr/>
        </p:nvSpPr>
        <p:spPr>
          <a:xfrm>
            <a:off x="373061" y="768356"/>
            <a:ext cx="3258963" cy="307777"/>
          </a:xfrm>
          <a:prstGeom prst="rect">
            <a:avLst/>
          </a:prstGeom>
          <a:solidFill>
            <a:schemeClr val="accent6">
              <a:lumMod val="40000"/>
              <a:lumOff val="60000"/>
            </a:schemeClr>
          </a:solidFill>
        </p:spPr>
        <p:txBody>
          <a:bodyPr wrap="square" rtlCol="0">
            <a:spAutoFit/>
          </a:bodyPr>
          <a:lstStyle/>
          <a:p>
            <a:r>
              <a:rPr kumimoji="1"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２　府立高校改革アクションプランの特徴</a:t>
            </a:r>
          </a:p>
        </p:txBody>
      </p:sp>
      <p:sp>
        <p:nvSpPr>
          <p:cNvPr id="19" name="テキスト ボックス 18">
            <a:extLst>
              <a:ext uri="{FF2B5EF4-FFF2-40B4-BE49-F238E27FC236}">
                <a16:creationId xmlns:a16="http://schemas.microsoft.com/office/drawing/2014/main" id="{AB0D85C4-F529-A69C-F677-F67ECEEF0597}"/>
              </a:ext>
            </a:extLst>
          </p:cNvPr>
          <p:cNvSpPr txBox="1"/>
          <p:nvPr/>
        </p:nvSpPr>
        <p:spPr>
          <a:xfrm>
            <a:off x="436433" y="1166792"/>
            <a:ext cx="11319133" cy="2890215"/>
          </a:xfrm>
          <a:prstGeom prst="rect">
            <a:avLst/>
          </a:prstGeom>
          <a:noFill/>
        </p:spPr>
        <p:txBody>
          <a:bodyPr wrap="square" rtlCol="0">
            <a:spAutoFit/>
          </a:bodyPr>
          <a:lstStyle/>
          <a:p>
            <a:pPr>
              <a:lnSpc>
                <a:spcPts val="2000"/>
              </a:lnSpc>
            </a:pPr>
            <a:r>
              <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中長期的なビジョンを踏まえた施策の展開</a:t>
            </a:r>
            <a:endParaRPr kumimoji="1"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accent6">
                    <a:lumMod val="75000"/>
                  </a:schemeClr>
                </a:solidFill>
                <a:latin typeface="Meiryo UI" panose="020B0604030504040204" pitchFamily="50" charset="-128"/>
                <a:ea typeface="Meiryo UI" panose="020B0604030504040204" pitchFamily="50" charset="-128"/>
              </a:rPr>
              <a:t>●</a:t>
            </a:r>
            <a:r>
              <a:rPr kumimoji="1" lang="ja-JP" altLang="en-US" sz="1400" dirty="0">
                <a:solidFill>
                  <a:schemeClr val="tx1">
                    <a:lumMod val="65000"/>
                    <a:lumOff val="35000"/>
                  </a:schemeClr>
                </a:solidFill>
                <a:latin typeface="Meiryo UI" panose="020B0604030504040204" pitchFamily="50" charset="-128"/>
                <a:ea typeface="Meiryo UI" panose="020B0604030504040204" pitchFamily="50" charset="-128"/>
              </a:rPr>
              <a:t>　深刻さを増す少子高齢化、</a:t>
            </a:r>
            <a:r>
              <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rPr>
              <a:t>AI</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等</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の急速な技術革新、産業構造の変化、グローバル化等の社会の急激な変化等に伴い、</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子どもたちに求められる</a:t>
            </a:r>
            <a:r>
              <a:rPr kumimoji="1" lang="ja-JP" altLang="en-US" sz="1600" b="1" dirty="0">
                <a:solidFill>
                  <a:schemeClr val="accent6">
                    <a:lumMod val="50000"/>
                  </a:schemeClr>
                </a:solidFill>
                <a:latin typeface="Meiryo UI" panose="020B0604030504040204" pitchFamily="50" charset="-128"/>
                <a:ea typeface="Meiryo UI" panose="020B0604030504040204" pitchFamily="50" charset="-128"/>
              </a:rPr>
              <a:t>資質・能力も変化しており、今後も大きく変化していく</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と考えられる。</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このような中、府立高校改革を進めるに当たっては、大きく変化するであろう</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将来の社会を見据えて、今取り組むべきことを検討することが必要</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accent6">
                    <a:lumMod val="75000"/>
                  </a:schemeClr>
                </a:solidFill>
                <a:latin typeface="Meiryo UI" panose="020B0604030504040204" pitchFamily="50" charset="-128"/>
                <a:ea typeface="Meiryo UI" panose="020B0604030504040204" pitchFamily="50" charset="-128"/>
              </a:rPr>
              <a:t>●</a:t>
            </a: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　また、</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府では、私立高校も含めた高校等の授業料完全無償化により、家庭の状況にかかわらず、子どもたちの学校選択の幅が拡がっている中、</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公教育の両翼を担う</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公私が切磋琢磨し、教育の質を向上させていくことが必要</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00FF00"/>
              </a:highlight>
              <a:latin typeface="Meiryo UI" panose="020B0604030504040204" pitchFamily="50" charset="-128"/>
              <a:ea typeface="Meiryo UI" panose="020B0604030504040204" pitchFamily="50" charset="-128"/>
            </a:endParaRPr>
          </a:p>
          <a:p>
            <a:pPr>
              <a:lnSpc>
                <a:spcPts val="2000"/>
              </a:lnSpc>
            </a:pPr>
            <a:r>
              <a:rPr lang="ja-JP" altLang="en-US" sz="1400" dirty="0">
                <a:solidFill>
                  <a:schemeClr val="accent6">
                    <a:lumMod val="75000"/>
                  </a:schemeClr>
                </a:solidFill>
                <a:latin typeface="Meiryo UI" panose="020B0604030504040204" pitchFamily="50" charset="-128"/>
                <a:ea typeface="Meiryo UI" panose="020B0604030504040204" pitchFamily="50" charset="-128"/>
              </a:rPr>
              <a:t>●</a:t>
            </a: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　これらのことから、本</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プランにおいては、</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令和６年度中に生まれた子どもが</a:t>
            </a:r>
            <a:r>
              <a:rPr lang="en-US" altLang="ja-JP" sz="1600" b="1" dirty="0">
                <a:solidFill>
                  <a:schemeClr val="accent6">
                    <a:lumMod val="50000"/>
                  </a:schemeClr>
                </a:solidFill>
                <a:latin typeface="Meiryo UI" panose="020B0604030504040204" pitchFamily="50" charset="-128"/>
                <a:ea typeface="Meiryo UI" panose="020B0604030504040204" pitchFamily="50" charset="-128"/>
              </a:rPr>
              <a:t>15</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歳に達する</a:t>
            </a:r>
            <a:r>
              <a:rPr lang="en-US" altLang="ja-JP" sz="1600" b="1" dirty="0">
                <a:solidFill>
                  <a:schemeClr val="accent6">
                    <a:lumMod val="50000"/>
                  </a:schemeClr>
                </a:solidFill>
                <a:latin typeface="Meiryo UI" panose="020B0604030504040204" pitchFamily="50" charset="-128"/>
                <a:ea typeface="Meiryo UI" panose="020B0604030504040204" pitchFamily="50" charset="-128"/>
              </a:rPr>
              <a:t>2040</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年を見据えた上</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で、</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府立高校に係る、</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様々な社会の変化に伴う学びのあり方や学校配置等についての方向性</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と、</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学校改革に係る当面の具体策</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を記載する。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39308C86-3FB3-47B0-9DEA-35149581C3B2}"/>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ja-JP" altLang="en-US" sz="1200" dirty="0">
                <a:latin typeface="ＭＳ 明朝" panose="02020609040205080304" pitchFamily="17" charset="-128"/>
                <a:ea typeface="ＭＳ 明朝" panose="02020609040205080304" pitchFamily="17" charset="-128"/>
              </a:rPr>
              <a:t>８</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2499440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B1B56-3AD7-3B2D-F3D2-E902AEC61309}"/>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398C7B39-416E-FE6A-A541-0415941B729C}"/>
              </a:ext>
            </a:extLst>
          </p:cNvPr>
          <p:cNvSpPr txBox="1"/>
          <p:nvPr/>
        </p:nvSpPr>
        <p:spPr>
          <a:xfrm>
            <a:off x="2143366" y="2528676"/>
            <a:ext cx="7905268" cy="1168397"/>
          </a:xfrm>
          <a:prstGeom prst="rect">
            <a:avLst/>
          </a:prstGeom>
          <a:noFill/>
        </p:spPr>
        <p:txBody>
          <a:bodyPr wrap="square" rtlCol="0">
            <a:spAutoFit/>
          </a:bodyPr>
          <a:lstStyle/>
          <a:p>
            <a:pPr algn="ctr">
              <a:lnSpc>
                <a:spcPts val="4500"/>
              </a:lnSpc>
            </a:pPr>
            <a:r>
              <a:rPr lang="ja-JP" altLang="en-US" sz="2800" dirty="0">
                <a:latin typeface="Meiryo UI" panose="020B0604030504040204" pitchFamily="50" charset="-128"/>
                <a:ea typeface="Meiryo UI" panose="020B0604030504040204" pitchFamily="50" charset="-128"/>
              </a:rPr>
              <a:t>第４章　各校共通の取組等</a:t>
            </a:r>
            <a:endParaRPr lang="en-US" altLang="ja-JP" sz="2600" dirty="0">
              <a:latin typeface="Meiryo UI" panose="020B0604030504040204" pitchFamily="50" charset="-128"/>
              <a:ea typeface="Meiryo UI" panose="020B0604030504040204" pitchFamily="50" charset="-128"/>
            </a:endParaRPr>
          </a:p>
          <a:p>
            <a:pPr>
              <a:lnSpc>
                <a:spcPts val="4500"/>
              </a:lnSpc>
            </a:pPr>
            <a:r>
              <a:rPr lang="ja-JP" altLang="en-US" sz="2600" dirty="0">
                <a:latin typeface="Meiryo UI" panose="020B0604030504040204" pitchFamily="50" charset="-128"/>
                <a:ea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rPr>
              <a:t>１　教育内容に関する取組</a:t>
            </a:r>
            <a:endParaRPr lang="en-US" altLang="ja-JP" sz="2600" dirty="0">
              <a:latin typeface="Meiryo UI" panose="020B0604030504040204" pitchFamily="50" charset="-128"/>
              <a:ea typeface="Meiryo UI" panose="020B0604030504040204" pitchFamily="50" charset="-128"/>
            </a:endParaRPr>
          </a:p>
        </p:txBody>
      </p:sp>
      <p:sp>
        <p:nvSpPr>
          <p:cNvPr id="5" name="スライド番号プレースホルダー 6">
            <a:extLst>
              <a:ext uri="{FF2B5EF4-FFF2-40B4-BE49-F238E27FC236}">
                <a16:creationId xmlns:a16="http://schemas.microsoft.com/office/drawing/2014/main" id="{2C5A35E7-59D9-55FE-A7BC-79397136A08C}"/>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50</a:t>
            </a:fld>
            <a:endParaRPr kumimoji="1" lang="ja-JP" altLang="en-US" dirty="0"/>
          </a:p>
        </p:txBody>
      </p:sp>
      <p:cxnSp>
        <p:nvCxnSpPr>
          <p:cNvPr id="2" name="直線コネクタ 1">
            <a:extLst>
              <a:ext uri="{FF2B5EF4-FFF2-40B4-BE49-F238E27FC236}">
                <a16:creationId xmlns:a16="http://schemas.microsoft.com/office/drawing/2014/main" id="{79B30DDE-69FA-3A7B-0528-9AFC5DDB63D1}"/>
              </a:ext>
            </a:extLst>
          </p:cNvPr>
          <p:cNvCxnSpPr/>
          <p:nvPr/>
        </p:nvCxnSpPr>
        <p:spPr>
          <a:xfrm flipV="1">
            <a:off x="1951471" y="3112874"/>
            <a:ext cx="8577330" cy="12879"/>
          </a:xfrm>
          <a:prstGeom prst="line">
            <a:avLst/>
          </a:prstGeom>
          <a:ln w="57150">
            <a:solidFill>
              <a:schemeClr val="accent2"/>
            </a:solidFill>
          </a:ln>
        </p:spPr>
        <p:style>
          <a:lnRef idx="2">
            <a:schemeClr val="accent4"/>
          </a:lnRef>
          <a:fillRef idx="0">
            <a:schemeClr val="accent4"/>
          </a:fillRef>
          <a:effectRef idx="1">
            <a:schemeClr val="accent4"/>
          </a:effectRef>
          <a:fontRef idx="minor">
            <a:schemeClr val="tx1"/>
          </a:fontRef>
        </p:style>
      </p:cxnSp>
      <p:sp>
        <p:nvSpPr>
          <p:cNvPr id="7" name="テキスト ボックス 6">
            <a:extLst>
              <a:ext uri="{FF2B5EF4-FFF2-40B4-BE49-F238E27FC236}">
                <a16:creationId xmlns:a16="http://schemas.microsoft.com/office/drawing/2014/main" id="{287F00B1-A425-4302-AEB7-A1881B566D04}"/>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53</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0247878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BF077-4774-7E7D-4060-6E2F0A3169D8}"/>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70C3FEEC-4735-3B27-C92D-3A838DF77BB0}"/>
              </a:ext>
            </a:extLst>
          </p:cNvPr>
          <p:cNvSpPr txBox="1"/>
          <p:nvPr/>
        </p:nvSpPr>
        <p:spPr>
          <a:xfrm>
            <a:off x="0" y="0"/>
            <a:ext cx="12192000" cy="584775"/>
          </a:xfrm>
          <a:prstGeom prst="rect">
            <a:avLst/>
          </a:prstGeom>
          <a:solidFill>
            <a:srgbClr val="CCFFCC"/>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D0E55EC1-E987-E071-8F7C-D86F9ED2117C}"/>
              </a:ext>
            </a:extLst>
          </p:cNvPr>
          <p:cNvSpPr/>
          <p:nvPr/>
        </p:nvSpPr>
        <p:spPr>
          <a:xfrm>
            <a:off x="237066" y="36441"/>
            <a:ext cx="601201" cy="537612"/>
          </a:xfrm>
          <a:prstGeom prst="diamond">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４</a:t>
            </a:r>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2417600F-275B-1D68-0B73-37BDC6426859}"/>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各校共通の取組等</a:t>
            </a:r>
            <a:endParaRPr lang="en-US" altLang="ja-JP" b="1" dirty="0">
              <a:latin typeface="Meiryo UI" panose="020B0604030504040204" pitchFamily="50" charset="-128"/>
              <a:ea typeface="Meiryo UI" panose="020B0604030504040204" pitchFamily="50" charset="-128"/>
            </a:endParaRPr>
          </a:p>
        </p:txBody>
      </p:sp>
      <p:sp>
        <p:nvSpPr>
          <p:cNvPr id="18" name="スライド番号プレースホルダー 6">
            <a:extLst>
              <a:ext uri="{FF2B5EF4-FFF2-40B4-BE49-F238E27FC236}">
                <a16:creationId xmlns:a16="http://schemas.microsoft.com/office/drawing/2014/main" id="{B4F71EBF-FA30-C848-AAF6-69ABE2F60186}"/>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51</a:t>
            </a:fld>
            <a:endParaRPr kumimoji="1" lang="ja-JP" altLang="en-US" dirty="0"/>
          </a:p>
        </p:txBody>
      </p:sp>
      <p:sp>
        <p:nvSpPr>
          <p:cNvPr id="33" name="テキスト ボックス 32">
            <a:extLst>
              <a:ext uri="{FF2B5EF4-FFF2-40B4-BE49-F238E27FC236}">
                <a16:creationId xmlns:a16="http://schemas.microsoft.com/office/drawing/2014/main" id="{BC4B0CED-61D0-20BB-DFFB-44BDC1EE9ABE}"/>
              </a:ext>
            </a:extLst>
          </p:cNvPr>
          <p:cNvSpPr txBox="1"/>
          <p:nvPr/>
        </p:nvSpPr>
        <p:spPr>
          <a:xfrm>
            <a:off x="444119" y="1266495"/>
            <a:ext cx="11244062" cy="320344"/>
          </a:xfrm>
          <a:prstGeom prst="rect">
            <a:avLst/>
          </a:prstGeom>
          <a:noFill/>
          <a:ln>
            <a:noFill/>
            <a:prstDash val="sysDash"/>
          </a:ln>
        </p:spPr>
        <p:txBody>
          <a:bodyPr wrap="square" numCol="1" spcCol="360000" rtlCol="0">
            <a:spAutoFit/>
          </a:bodyPr>
          <a:lstStyle/>
          <a:p>
            <a:pPr>
              <a:lnSpc>
                <a:spcPts val="2000"/>
              </a:lnSpc>
            </a:pPr>
            <a:r>
              <a:rPr kumimoji="1" lang="ja-JP" altLang="ja-JP" sz="1400" i="0" u="none" strike="noStrike" kern="1200" dirty="0">
                <a:solidFill>
                  <a:schemeClr val="accent6">
                    <a:lumMod val="50000"/>
                  </a:schemeClr>
                </a:solidFill>
                <a:effectLst/>
                <a:latin typeface="Meiryo UI" panose="020B0604030504040204" pitchFamily="50" charset="-128"/>
                <a:ea typeface="Meiryo UI" panose="020B0604030504040204" pitchFamily="50" charset="-128"/>
              </a:rPr>
              <a:t>●</a:t>
            </a:r>
            <a:r>
              <a:rPr kumimoji="1" lang="ja-JP" altLang="ja-JP"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　</a:t>
            </a:r>
            <a:r>
              <a:rPr kumimoji="1" lang="ja-JP" altLang="en-US"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府立高校における教育の質の向上に向け、</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グランドデザイン</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を踏まえ、本プランに基づいて以下の重点取組を進めていく。</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E049E76D-B4EC-430C-9DCE-397FBF688B8D}"/>
              </a:ext>
            </a:extLst>
          </p:cNvPr>
          <p:cNvSpPr txBox="1"/>
          <p:nvPr/>
        </p:nvSpPr>
        <p:spPr>
          <a:xfrm>
            <a:off x="575102" y="1906613"/>
            <a:ext cx="11252554" cy="2628668"/>
          </a:xfrm>
          <a:prstGeom prst="rect">
            <a:avLst/>
          </a:prstGeom>
          <a:noFill/>
          <a:ln>
            <a:solidFill>
              <a:schemeClr val="accent6">
                <a:lumMod val="75000"/>
              </a:schemeClr>
            </a:solidFill>
            <a:prstDash val="solid"/>
          </a:ln>
        </p:spPr>
        <p:txBody>
          <a:bodyPr wrap="square" numCol="1" spcCol="360000" rtlCol="0">
            <a:spAutoFit/>
          </a:bodyPr>
          <a:lstStyle/>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CB89B9DF-4075-401B-8340-0F05BEDE55C9}"/>
              </a:ext>
            </a:extLst>
          </p:cNvPr>
          <p:cNvSpPr txBox="1"/>
          <p:nvPr/>
        </p:nvSpPr>
        <p:spPr>
          <a:xfrm>
            <a:off x="695992" y="2098094"/>
            <a:ext cx="11146509" cy="2115707"/>
          </a:xfrm>
          <a:prstGeom prst="rect">
            <a:avLst/>
          </a:prstGeom>
          <a:noFill/>
        </p:spPr>
        <p:txBody>
          <a:bodyPr wrap="square" rtlCol="0">
            <a:spAutoFit/>
          </a:bodyPr>
          <a:lstStyle/>
          <a:p>
            <a:pPr>
              <a:lnSpc>
                <a:spcPts val="2000"/>
              </a:lnSpc>
            </a:pPr>
            <a:r>
              <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kumimoji="1"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■令和５年度からの「生きた」英語プロジェクトの取組（英語学習ツールの開発・活用及び全府立高校にネイティブスピーカーを配置・派遣等）を</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引き続き実施。</a:t>
            </a:r>
          </a:p>
          <a:p>
            <a:pPr>
              <a:lnSpc>
                <a:spcPts val="2000"/>
              </a:lnSpc>
            </a:pP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■令和７年度より、全府立高校が海外の学校と姉妹校提携を行い、生徒が海外の同年代の子どもたちと交流することにより、臆せず、</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積極的に英語でコミュニケーションを図ろうとするマインドを育成し、英語を話す力</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の向上を図る</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（令和９年度までに全府立高校が海外姉妹校提携を締結）</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■令和７年度より、</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全府立高校１年次生を対象に英語学習ツール「</a:t>
            </a:r>
            <a:r>
              <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rPr>
              <a:t>BASE in OSAKA</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」を導入し、英語を話す力、話す意欲の</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向上を図る。</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4" name="角丸四角形 32">
            <a:extLst>
              <a:ext uri="{FF2B5EF4-FFF2-40B4-BE49-F238E27FC236}">
                <a16:creationId xmlns:a16="http://schemas.microsoft.com/office/drawing/2014/main" id="{6ABE8036-3293-4C91-90F9-C08A71DFDA8E}"/>
              </a:ext>
            </a:extLst>
          </p:cNvPr>
          <p:cNvSpPr/>
          <p:nvPr/>
        </p:nvSpPr>
        <p:spPr>
          <a:xfrm>
            <a:off x="625831" y="1694542"/>
            <a:ext cx="1735251" cy="338553"/>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（１）英語教育</a:t>
            </a:r>
            <a:endParaRPr kumimoji="1" lang="ja-JP" altLang="en-US" sz="1400" b="1"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A2DD7755-4E92-4C38-A088-B1B3FED12A43}"/>
              </a:ext>
            </a:extLst>
          </p:cNvPr>
          <p:cNvSpPr txBox="1"/>
          <p:nvPr/>
        </p:nvSpPr>
        <p:spPr>
          <a:xfrm>
            <a:off x="589948" y="4903491"/>
            <a:ext cx="11252554" cy="1019766"/>
          </a:xfrm>
          <a:prstGeom prst="rect">
            <a:avLst/>
          </a:prstGeom>
          <a:solidFill>
            <a:schemeClr val="accent6">
              <a:lumMod val="20000"/>
              <a:lumOff val="80000"/>
            </a:schemeClr>
          </a:solidFill>
        </p:spPr>
        <p:txBody>
          <a:bodyPr wrap="square">
            <a:spAutoFit/>
          </a:bodyPr>
          <a:lstStyle/>
          <a:p>
            <a:pPr algn="ctr">
              <a:lnSpc>
                <a:spcPts val="2500"/>
              </a:lnSpc>
            </a:pP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上記に加え、教員の英語力及び指導力の向上や、留学等を通じた国内外で活躍できる高い英語力育成に向けた取組の検討・実施により、</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gn="ctr">
              <a:lnSpc>
                <a:spcPts val="2500"/>
              </a:lnSpc>
            </a:pPr>
            <a:r>
              <a:rPr kumimoji="1" lang="ja-JP" altLang="en-US" sz="1600" b="1" dirty="0">
                <a:solidFill>
                  <a:schemeClr val="accent6">
                    <a:lumMod val="50000"/>
                  </a:schemeClr>
                </a:solidFill>
                <a:latin typeface="Meiryo UI" panose="020B0604030504040204" pitchFamily="50" charset="-128"/>
                <a:ea typeface="Meiryo UI" panose="020B0604030504040204" pitchFamily="50" charset="-128"/>
              </a:rPr>
              <a:t>全ての生徒に「生きた」英語力（特に話す力）が身につくようにするとともに、</a:t>
            </a:r>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a:p>
            <a:pPr algn="ctr">
              <a:lnSpc>
                <a:spcPts val="2500"/>
              </a:lnSpc>
            </a:pPr>
            <a:r>
              <a:rPr kumimoji="1" lang="ja-JP" altLang="en-US" sz="1600" b="1" dirty="0">
                <a:solidFill>
                  <a:schemeClr val="accent6">
                    <a:lumMod val="50000"/>
                  </a:schemeClr>
                </a:solidFill>
                <a:latin typeface="Meiryo UI" panose="020B0604030504040204" pitchFamily="50" charset="-128"/>
                <a:ea typeface="Meiryo UI" panose="020B0604030504040204" pitchFamily="50" charset="-128"/>
              </a:rPr>
              <a:t>大阪から世界に羽ばたく高い英語力を備えたグローバル人材を育成</a:t>
            </a:r>
          </a:p>
        </p:txBody>
      </p:sp>
      <p:sp>
        <p:nvSpPr>
          <p:cNvPr id="29" name="二等辺三角形 28">
            <a:extLst>
              <a:ext uri="{FF2B5EF4-FFF2-40B4-BE49-F238E27FC236}">
                <a16:creationId xmlns:a16="http://schemas.microsoft.com/office/drawing/2014/main" id="{C669BCDA-FF38-4787-BE67-EF96AC6F1941}"/>
              </a:ext>
            </a:extLst>
          </p:cNvPr>
          <p:cNvSpPr/>
          <p:nvPr/>
        </p:nvSpPr>
        <p:spPr>
          <a:xfrm rot="10800000">
            <a:off x="5895099" y="4604892"/>
            <a:ext cx="612559" cy="15873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A3174CC6-6B02-704E-F172-36AB78C65448}"/>
              </a:ext>
            </a:extLst>
          </p:cNvPr>
          <p:cNvSpPr txBox="1"/>
          <p:nvPr/>
        </p:nvSpPr>
        <p:spPr>
          <a:xfrm>
            <a:off x="589948" y="845388"/>
            <a:ext cx="2328743" cy="307777"/>
          </a:xfrm>
          <a:prstGeom prst="rect">
            <a:avLst/>
          </a:prstGeom>
          <a:solidFill>
            <a:schemeClr val="accent6">
              <a:lumMod val="75000"/>
            </a:schemeClr>
          </a:solidFill>
          <a:ln>
            <a:noFill/>
          </a:ln>
        </p:spPr>
        <p:txBody>
          <a:bodyPr wrap="square" rtlCol="0">
            <a:sp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１　教育内容に関する取組</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1B40D788-CA76-437E-91C4-93C596D756CB}"/>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54</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276219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BF077-4774-7E7D-4060-6E2F0A3169D8}"/>
            </a:ext>
          </a:extLst>
        </p:cNvPr>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E049E76D-B4EC-430C-9DCE-397FBF688B8D}"/>
              </a:ext>
            </a:extLst>
          </p:cNvPr>
          <p:cNvSpPr txBox="1"/>
          <p:nvPr/>
        </p:nvSpPr>
        <p:spPr>
          <a:xfrm>
            <a:off x="537665" y="824913"/>
            <a:ext cx="11232000" cy="5203091"/>
          </a:xfrm>
          <a:prstGeom prst="rect">
            <a:avLst/>
          </a:prstGeom>
          <a:noFill/>
          <a:ln>
            <a:solidFill>
              <a:schemeClr val="accent6">
                <a:lumMod val="75000"/>
              </a:schemeClr>
            </a:solidFill>
            <a:prstDash val="solid"/>
          </a:ln>
        </p:spPr>
        <p:txBody>
          <a:bodyPr wrap="square" numCol="1" spcCol="360000" rtlCol="0">
            <a:spAutoFit/>
          </a:bodyPr>
          <a:lstStyle/>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17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OSAKA CYCLE</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～５つのＣ～」の更なる強化に向け、</a:t>
            </a:r>
          </a:p>
          <a:p>
            <a:pPr>
              <a:lnSpc>
                <a:spcPts val="17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各校は大阪府高等学校教育支援センター（愛称：ルポン）等と連携し、</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不登校生徒への支援の充実を図る。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加えて、これまでの教育課程や学習環境では学びにアクセスできていない生徒にとって</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新たな選択肢となる「学びの多様化学校」を設置することにより、</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不登校生徒の学びの継続を支援していく。</a:t>
            </a:r>
          </a:p>
          <a:p>
            <a:pPr>
              <a:lnSpc>
                <a:spcPts val="17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rPr>
              <a:t>OSAKA CYCLE</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～５つのＣ～」の取組の推進（令和７年度～）</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17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■学びの多様化学校の設置（令和８年度）</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（詳細は、第３章　学校改革　２　多様な学びを重視し、セーフティネットの役割をもつグループ　学びの多様化学校）</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 name="スライド番号プレースホルダー 6">
            <a:extLst>
              <a:ext uri="{FF2B5EF4-FFF2-40B4-BE49-F238E27FC236}">
                <a16:creationId xmlns:a16="http://schemas.microsoft.com/office/drawing/2014/main" id="{B4F71EBF-FA30-C848-AAF6-69ABE2F60186}"/>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52</a:t>
            </a:fld>
            <a:endParaRPr kumimoji="1" lang="ja-JP" altLang="en-US" dirty="0"/>
          </a:p>
        </p:txBody>
      </p:sp>
      <p:sp>
        <p:nvSpPr>
          <p:cNvPr id="14" name="角丸四角形 32">
            <a:extLst>
              <a:ext uri="{FF2B5EF4-FFF2-40B4-BE49-F238E27FC236}">
                <a16:creationId xmlns:a16="http://schemas.microsoft.com/office/drawing/2014/main" id="{6ABE8036-3293-4C91-90F9-C08A71DFDA8E}"/>
              </a:ext>
            </a:extLst>
          </p:cNvPr>
          <p:cNvSpPr/>
          <p:nvPr/>
        </p:nvSpPr>
        <p:spPr>
          <a:xfrm>
            <a:off x="624670" y="747361"/>
            <a:ext cx="1957757" cy="324737"/>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Meiryo UI" panose="020B0604030504040204" pitchFamily="50" charset="-128"/>
                <a:ea typeface="Meiryo UI" panose="020B0604030504040204" pitchFamily="50" charset="-128"/>
              </a:rPr>
              <a:t>（２）不登校対策</a:t>
            </a:r>
            <a:endParaRPr kumimoji="1" lang="ja-JP" altLang="en-US" sz="1400" b="1"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C3ED7A37-A8F0-48A0-B260-D5EAB88EA3EA}"/>
              </a:ext>
            </a:extLst>
          </p:cNvPr>
          <p:cNvSpPr txBox="1"/>
          <p:nvPr/>
        </p:nvSpPr>
        <p:spPr>
          <a:xfrm>
            <a:off x="537664" y="6351726"/>
            <a:ext cx="11232000" cy="373500"/>
          </a:xfrm>
          <a:prstGeom prst="rect">
            <a:avLst/>
          </a:prstGeom>
          <a:solidFill>
            <a:schemeClr val="accent6">
              <a:lumMod val="20000"/>
              <a:lumOff val="80000"/>
            </a:schemeClr>
          </a:solidFill>
        </p:spPr>
        <p:txBody>
          <a:bodyPr wrap="square">
            <a:spAutoFit/>
          </a:bodyPr>
          <a:lstStyle/>
          <a:p>
            <a:pPr algn="ctr">
              <a:lnSpc>
                <a:spcPts val="25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上記取組により、</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不登校の多岐にわたる原因・背景を適切にアセスメントし、学びへのアクセスを保障するための学習環境を整備</a:t>
            </a:r>
            <a:endParaRPr kumimoji="1" lang="ja-JP" altLang="en-US"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 name="二等辺三角形 1">
            <a:extLst>
              <a:ext uri="{FF2B5EF4-FFF2-40B4-BE49-F238E27FC236}">
                <a16:creationId xmlns:a16="http://schemas.microsoft.com/office/drawing/2014/main" id="{56815853-78E8-1293-6E83-9ECA55CD8C1A}"/>
              </a:ext>
            </a:extLst>
          </p:cNvPr>
          <p:cNvSpPr/>
          <p:nvPr/>
        </p:nvSpPr>
        <p:spPr>
          <a:xfrm rot="10800000">
            <a:off x="5789719" y="6107692"/>
            <a:ext cx="612559" cy="15873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6375F45B-AEA7-9FEE-505B-ED06A88FFD11}"/>
              </a:ext>
            </a:extLst>
          </p:cNvPr>
          <p:cNvSpPr txBox="1"/>
          <p:nvPr/>
        </p:nvSpPr>
        <p:spPr>
          <a:xfrm>
            <a:off x="0" y="0"/>
            <a:ext cx="12192000" cy="584775"/>
          </a:xfrm>
          <a:prstGeom prst="rect">
            <a:avLst/>
          </a:prstGeom>
          <a:solidFill>
            <a:srgbClr val="CCFFCC"/>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7" name="ひし形 16">
            <a:extLst>
              <a:ext uri="{FF2B5EF4-FFF2-40B4-BE49-F238E27FC236}">
                <a16:creationId xmlns:a16="http://schemas.microsoft.com/office/drawing/2014/main" id="{20E19E6C-A155-F0C9-7313-D3FD3D884572}"/>
              </a:ext>
            </a:extLst>
          </p:cNvPr>
          <p:cNvSpPr/>
          <p:nvPr/>
        </p:nvSpPr>
        <p:spPr>
          <a:xfrm>
            <a:off x="237066" y="36441"/>
            <a:ext cx="601201" cy="537612"/>
          </a:xfrm>
          <a:prstGeom prst="diamond">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４</a:t>
            </a:r>
            <a:endParaRPr kumimoji="1" lang="en-US" altLang="ja-JP"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CBAD27F3-3B93-07BE-E5B1-743742A378D4}"/>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各校共通の取組等</a:t>
            </a:r>
            <a:endParaRPr lang="en-US" altLang="ja-JP" b="1"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D94C03BD-B5B9-494E-B675-7D1A7D74D85C}"/>
              </a:ext>
            </a:extLst>
          </p:cNvPr>
          <p:cNvSpPr txBox="1"/>
          <p:nvPr/>
        </p:nvSpPr>
        <p:spPr>
          <a:xfrm>
            <a:off x="738701" y="3026513"/>
            <a:ext cx="10915634" cy="2516073"/>
          </a:xfrm>
          <a:prstGeom prst="rect">
            <a:avLst/>
          </a:prstGeom>
          <a:noFill/>
        </p:spPr>
        <p:txBody>
          <a:bodyPr wrap="square" rtlCol="0">
            <a:spAutoFit/>
          </a:bodyPr>
          <a:lstStyle/>
          <a:p>
            <a:r>
              <a:rPr kumimoji="1" lang="ja-JP" altLang="en-US" sz="105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en-US" altLang="ja-JP" sz="1050" dirty="0">
                <a:solidFill>
                  <a:schemeClr val="tx1">
                    <a:lumMod val="75000"/>
                    <a:lumOff val="25000"/>
                  </a:schemeClr>
                </a:solidFill>
                <a:latin typeface="Meiryo UI" panose="020B0604030504040204" pitchFamily="50" charset="-128"/>
                <a:ea typeface="Meiryo UI" panose="020B0604030504040204" pitchFamily="50" charset="-128"/>
              </a:rPr>
              <a:t>OSAKA CYCLE</a:t>
            </a:r>
            <a:r>
              <a:rPr kumimoji="1" lang="ja-JP" altLang="en-US" sz="1050" dirty="0">
                <a:solidFill>
                  <a:schemeClr val="tx1">
                    <a:lumMod val="75000"/>
                    <a:lumOff val="25000"/>
                  </a:schemeClr>
                </a:solidFill>
                <a:latin typeface="Meiryo UI" panose="020B0604030504040204" pitchFamily="50" charset="-128"/>
                <a:ea typeface="Meiryo UI" panose="020B0604030504040204" pitchFamily="50" charset="-128"/>
              </a:rPr>
              <a:t>～５つのＣ～」</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１　</a:t>
            </a:r>
            <a:r>
              <a:rPr kumimoji="1" lang="en-US" altLang="ja-JP" sz="1050" dirty="0">
                <a:latin typeface="Meiryo UI" panose="020B0604030504040204" pitchFamily="50" charset="-128"/>
                <a:ea typeface="Meiryo UI" panose="020B0604030504040204" pitchFamily="50" charset="-128"/>
              </a:rPr>
              <a:t>Coordinate</a:t>
            </a:r>
            <a:r>
              <a:rPr kumimoji="1" lang="ja-JP" altLang="en-US" sz="1050" dirty="0">
                <a:latin typeface="Meiryo UI" panose="020B0604030504040204" pitchFamily="50" charset="-128"/>
                <a:ea typeface="Meiryo UI" panose="020B0604030504040204" pitchFamily="50" charset="-128"/>
              </a:rPr>
              <a:t>　</a:t>
            </a:r>
          </a:p>
          <a:p>
            <a:r>
              <a:rPr kumimoji="1" lang="ja-JP" altLang="en-US" sz="1050" dirty="0">
                <a:latin typeface="Meiryo UI" panose="020B0604030504040204" pitchFamily="50" charset="-128"/>
                <a:ea typeface="Meiryo UI" panose="020B0604030504040204" pitchFamily="50" charset="-128"/>
              </a:rPr>
              <a:t>　各校は、コーディネーター等を中心とした校内委員会を活用しながら、スクールカウンセラー（ＳＣ）、スクール</a:t>
            </a:r>
            <a:r>
              <a:rPr lang="en-US" altLang="ja-JP"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ソーシャルワーカー（ＳＳＷ）等専門人材と連携し、生徒支援の充実を図ることにより、</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不登校対策の取組</a:t>
            </a:r>
            <a:r>
              <a:rPr lang="en-US" altLang="ja-JP"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を組織的に推進。</a:t>
            </a:r>
          </a:p>
          <a:p>
            <a:r>
              <a:rPr kumimoji="1" lang="ja-JP" altLang="en-US" sz="1050" dirty="0">
                <a:latin typeface="Meiryo UI" panose="020B0604030504040204" pitchFamily="50" charset="-128"/>
                <a:ea typeface="Meiryo UI" panose="020B0604030504040204" pitchFamily="50" charset="-128"/>
              </a:rPr>
              <a:t>２　</a:t>
            </a:r>
            <a:r>
              <a:rPr kumimoji="1" lang="en-US" altLang="ja-JP" sz="1050" dirty="0">
                <a:latin typeface="Meiryo UI" panose="020B0604030504040204" pitchFamily="50" charset="-128"/>
                <a:ea typeface="Meiryo UI" panose="020B0604030504040204" pitchFamily="50" charset="-128"/>
              </a:rPr>
              <a:t>Catch</a:t>
            </a:r>
          </a:p>
          <a:p>
            <a:r>
              <a:rPr kumimoji="1" lang="ja-JP" altLang="en-US" sz="1050" dirty="0">
                <a:latin typeface="Meiryo UI" panose="020B0604030504040204" pitchFamily="50" charset="-128"/>
                <a:ea typeface="Meiryo UI" panose="020B0604030504040204" pitchFamily="50" charset="-128"/>
              </a:rPr>
              <a:t>　各校は、入学前の早い段階で「高校生活支援カード」を活用し、生徒の状況や保護者のニーズ等の情報を収集する。中高連携等による情報と組み合わせる等、情報収集に努め、集めた情報をアセスメン</a:t>
            </a:r>
            <a:endParaRPr kumimoji="1"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トに活用。</a:t>
            </a:r>
          </a:p>
          <a:p>
            <a:r>
              <a:rPr kumimoji="1" lang="ja-JP" altLang="en-US" sz="1050" dirty="0">
                <a:latin typeface="Meiryo UI" panose="020B0604030504040204" pitchFamily="50" charset="-128"/>
                <a:ea typeface="Meiryo UI" panose="020B0604030504040204" pitchFamily="50" charset="-128"/>
              </a:rPr>
              <a:t>３　</a:t>
            </a:r>
            <a:r>
              <a:rPr kumimoji="1" lang="en-US" altLang="ja-JP" sz="1050" dirty="0">
                <a:latin typeface="Meiryo UI" panose="020B0604030504040204" pitchFamily="50" charset="-128"/>
                <a:ea typeface="Meiryo UI" panose="020B0604030504040204" pitchFamily="50" charset="-128"/>
              </a:rPr>
              <a:t>Consultation</a:t>
            </a:r>
          </a:p>
          <a:p>
            <a:r>
              <a:rPr kumimoji="1" lang="ja-JP" altLang="en-US" sz="1050" dirty="0">
                <a:latin typeface="Meiryo UI" panose="020B0604030504040204" pitchFamily="50" charset="-128"/>
                <a:ea typeface="Meiryo UI" panose="020B0604030504040204" pitchFamily="50" charset="-128"/>
              </a:rPr>
              <a:t>　各校は、収集した情報を活用し、これまで以上に丁寧なアセスメントに基づいた不登校の背景要因や今後の支援策を検討する。その際はＳＣ、ＳＳＷ等専門人材と連携・協働したケース会議（コンサルテーション）を実施し、個々の生徒の状況に応じた具体的な支援を展開。</a:t>
            </a:r>
          </a:p>
          <a:p>
            <a:r>
              <a:rPr kumimoji="1" lang="ja-JP" altLang="en-US" sz="1050" dirty="0">
                <a:latin typeface="Meiryo UI" panose="020B0604030504040204" pitchFamily="50" charset="-128"/>
                <a:ea typeface="Meiryo UI" panose="020B0604030504040204" pitchFamily="50" charset="-128"/>
              </a:rPr>
              <a:t>４　</a:t>
            </a:r>
            <a:r>
              <a:rPr kumimoji="1" lang="en-US" altLang="ja-JP" sz="1050" dirty="0">
                <a:latin typeface="Meiryo UI" panose="020B0604030504040204" pitchFamily="50" charset="-128"/>
                <a:ea typeface="Meiryo UI" panose="020B0604030504040204" pitchFamily="50" charset="-128"/>
              </a:rPr>
              <a:t>Continue</a:t>
            </a:r>
          </a:p>
          <a:p>
            <a:r>
              <a:rPr kumimoji="1" lang="ja-JP" altLang="en-US" sz="1050" dirty="0">
                <a:latin typeface="Meiryo UI" panose="020B0604030504040204" pitchFamily="50" charset="-128"/>
                <a:ea typeface="Meiryo UI" panose="020B0604030504040204" pitchFamily="50" charset="-128"/>
              </a:rPr>
              <a:t>　各校は、不登校生徒の学びを可能な限り途絶させないよう、生徒個々の状況やアセスメントに基づき、自宅等における遠隔授業や通信教育を活用する等、学びの継続を支援。</a:t>
            </a:r>
          </a:p>
          <a:p>
            <a:r>
              <a:rPr kumimoji="1" lang="ja-JP" altLang="en-US" sz="1050" dirty="0">
                <a:latin typeface="Meiryo UI" panose="020B0604030504040204" pitchFamily="50" charset="-128"/>
                <a:ea typeface="Meiryo UI" panose="020B0604030504040204" pitchFamily="50" charset="-128"/>
              </a:rPr>
              <a:t>５　</a:t>
            </a:r>
            <a:r>
              <a:rPr kumimoji="1" lang="en-US" altLang="ja-JP" sz="1050" dirty="0">
                <a:latin typeface="Meiryo UI" panose="020B0604030504040204" pitchFamily="50" charset="-128"/>
                <a:ea typeface="Meiryo UI" panose="020B0604030504040204" pitchFamily="50" charset="-128"/>
              </a:rPr>
              <a:t>Check</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Action </a:t>
            </a:r>
          </a:p>
          <a:p>
            <a:r>
              <a:rPr kumimoji="1" lang="ja-JP" altLang="en-US" sz="1050" dirty="0">
                <a:latin typeface="Meiryo UI" panose="020B0604030504040204" pitchFamily="50" charset="-128"/>
                <a:ea typeface="Meiryo UI" panose="020B0604030504040204" pitchFamily="50" charset="-128"/>
              </a:rPr>
              <a:t>　各校は、不登校生徒への具体的な支援策</a:t>
            </a:r>
            <a:r>
              <a:rPr kumimoji="1" lang="en-US" altLang="ja-JP" sz="1050" dirty="0">
                <a:latin typeface="Meiryo UI" panose="020B0604030504040204" pitchFamily="50" charset="-128"/>
                <a:ea typeface="Meiryo UI" panose="020B0604030504040204" pitchFamily="50" charset="-128"/>
              </a:rPr>
              <a:t>(Plan)</a:t>
            </a:r>
            <a:r>
              <a:rPr kumimoji="1" lang="ja-JP" altLang="en-US" sz="1050" dirty="0">
                <a:latin typeface="Meiryo UI" panose="020B0604030504040204" pitchFamily="50" charset="-128"/>
                <a:ea typeface="Meiryo UI" panose="020B0604030504040204" pitchFamily="50" charset="-128"/>
              </a:rPr>
              <a:t>を立て、実行</a:t>
            </a:r>
            <a:r>
              <a:rPr kumimoji="1" lang="en-US" altLang="ja-JP" sz="1050" dirty="0">
                <a:latin typeface="Meiryo UI" panose="020B0604030504040204" pitchFamily="50" charset="-128"/>
                <a:ea typeface="Meiryo UI" panose="020B0604030504040204" pitchFamily="50" charset="-128"/>
              </a:rPr>
              <a:t>(Do)</a:t>
            </a:r>
            <a:r>
              <a:rPr kumimoji="1" lang="ja-JP" altLang="en-US" sz="1050" dirty="0">
                <a:latin typeface="Meiryo UI" panose="020B0604030504040204" pitchFamily="50" charset="-128"/>
                <a:ea typeface="Meiryo UI" panose="020B0604030504040204" pitchFamily="50" charset="-128"/>
              </a:rPr>
              <a:t>するだけでなく、その後の振り返りとしての評価</a:t>
            </a:r>
            <a:r>
              <a:rPr kumimoji="1" lang="en-US" altLang="ja-JP" sz="1050" dirty="0">
                <a:latin typeface="Meiryo UI" panose="020B0604030504040204" pitchFamily="50" charset="-128"/>
                <a:ea typeface="Meiryo UI" panose="020B0604030504040204" pitchFamily="50" charset="-128"/>
              </a:rPr>
              <a:t>(Check)</a:t>
            </a:r>
            <a:r>
              <a:rPr kumimoji="1" lang="ja-JP" altLang="en-US" sz="1050" dirty="0">
                <a:latin typeface="Meiryo UI" panose="020B0604030504040204" pitchFamily="50" charset="-128"/>
                <a:ea typeface="Meiryo UI" panose="020B0604030504040204" pitchFamily="50" charset="-128"/>
              </a:rPr>
              <a:t>と、それに基づく改善 </a:t>
            </a:r>
            <a:r>
              <a:rPr kumimoji="1" lang="en-US" altLang="ja-JP" sz="1050" dirty="0">
                <a:latin typeface="Meiryo UI" panose="020B0604030504040204" pitchFamily="50" charset="-128"/>
                <a:ea typeface="Meiryo UI" panose="020B0604030504040204" pitchFamily="50" charset="-128"/>
              </a:rPr>
              <a:t>(Action)</a:t>
            </a:r>
            <a:r>
              <a:rPr kumimoji="1" lang="ja-JP" altLang="en-US" sz="1050" dirty="0">
                <a:latin typeface="Meiryo UI" panose="020B0604030504040204" pitchFamily="50" charset="-128"/>
                <a:ea typeface="Meiryo UI" panose="020B0604030504040204" pitchFamily="50" charset="-128"/>
              </a:rPr>
              <a:t>を行う。ＰＤＣＡサイクルを回すことにより、各</a:t>
            </a:r>
            <a:endParaRPr kumimoji="1"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校の生徒指導力を向上。</a:t>
            </a:r>
          </a:p>
        </p:txBody>
      </p:sp>
      <p:pic>
        <p:nvPicPr>
          <p:cNvPr id="6" name="図 5">
            <a:extLst>
              <a:ext uri="{FF2B5EF4-FFF2-40B4-BE49-F238E27FC236}">
                <a16:creationId xmlns:a16="http://schemas.microsoft.com/office/drawing/2014/main" id="{3925FC40-B1DE-4376-8519-4B61D40C8F79}"/>
              </a:ext>
            </a:extLst>
          </p:cNvPr>
          <p:cNvPicPr>
            <a:picLocks noChangeAspect="1"/>
          </p:cNvPicPr>
          <p:nvPr/>
        </p:nvPicPr>
        <p:blipFill>
          <a:blip r:embed="rId3"/>
          <a:stretch>
            <a:fillRect/>
          </a:stretch>
        </p:blipFill>
        <p:spPr>
          <a:xfrm>
            <a:off x="7058909" y="872677"/>
            <a:ext cx="4679898" cy="2072108"/>
          </a:xfrm>
          <a:prstGeom prst="rect">
            <a:avLst/>
          </a:prstGeom>
        </p:spPr>
      </p:pic>
      <p:sp>
        <p:nvSpPr>
          <p:cNvPr id="3" name="テキスト ボックス 2">
            <a:extLst>
              <a:ext uri="{FF2B5EF4-FFF2-40B4-BE49-F238E27FC236}">
                <a16:creationId xmlns:a16="http://schemas.microsoft.com/office/drawing/2014/main" id="{15844C1F-3649-4A2F-A731-3E39FC02DC05}"/>
              </a:ext>
            </a:extLst>
          </p:cNvPr>
          <p:cNvSpPr txBox="1"/>
          <p:nvPr/>
        </p:nvSpPr>
        <p:spPr>
          <a:xfrm>
            <a:off x="8847614" y="2772231"/>
            <a:ext cx="1082392" cy="200055"/>
          </a:xfrm>
          <a:prstGeom prst="rect">
            <a:avLst/>
          </a:prstGeom>
          <a:noFill/>
        </p:spPr>
        <p:txBody>
          <a:bodyPr wrap="square" rtlCol="0">
            <a:spAutoFit/>
          </a:bodyPr>
          <a:lstStyle/>
          <a:p>
            <a:r>
              <a:rPr kumimoji="1" lang="ja-JP" altLang="en-US" sz="700" dirty="0"/>
              <a:t>（ルポン等）</a:t>
            </a:r>
          </a:p>
        </p:txBody>
      </p:sp>
      <p:sp>
        <p:nvSpPr>
          <p:cNvPr id="13" name="テキスト ボックス 12">
            <a:extLst>
              <a:ext uri="{FF2B5EF4-FFF2-40B4-BE49-F238E27FC236}">
                <a16:creationId xmlns:a16="http://schemas.microsoft.com/office/drawing/2014/main" id="{A2109F28-FCAB-4F80-B993-1AC389E5215F}"/>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55</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254500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BF077-4774-7E7D-4060-6E2F0A3169D8}"/>
            </a:ext>
          </a:extLst>
        </p:cNvPr>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E049E76D-B4EC-430C-9DCE-397FBF688B8D}"/>
              </a:ext>
            </a:extLst>
          </p:cNvPr>
          <p:cNvSpPr txBox="1"/>
          <p:nvPr/>
        </p:nvSpPr>
        <p:spPr>
          <a:xfrm>
            <a:off x="514548" y="734439"/>
            <a:ext cx="11232000" cy="5148000"/>
          </a:xfrm>
          <a:prstGeom prst="rect">
            <a:avLst/>
          </a:prstGeom>
          <a:noFill/>
          <a:ln>
            <a:solidFill>
              <a:schemeClr val="accent6">
                <a:lumMod val="75000"/>
              </a:schemeClr>
            </a:solidFill>
            <a:prstDash val="solid"/>
          </a:ln>
        </p:spPr>
        <p:txBody>
          <a:bodyPr wrap="square" numCol="1" spcCol="360000" rtlCol="0">
            <a:spAutoFit/>
          </a:bodyPr>
          <a:lstStyle/>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p:txBody>
      </p:sp>
      <p:pic>
        <p:nvPicPr>
          <p:cNvPr id="16" name="図 15">
            <a:extLst>
              <a:ext uri="{FF2B5EF4-FFF2-40B4-BE49-F238E27FC236}">
                <a16:creationId xmlns:a16="http://schemas.microsoft.com/office/drawing/2014/main" id="{5932D2A1-06E6-46C0-949D-BA6F40170DB0}"/>
              </a:ext>
            </a:extLst>
          </p:cNvPr>
          <p:cNvPicPr>
            <a:picLocks noChangeAspect="1"/>
          </p:cNvPicPr>
          <p:nvPr/>
        </p:nvPicPr>
        <p:blipFill>
          <a:blip r:embed="rId3"/>
          <a:stretch>
            <a:fillRect/>
          </a:stretch>
        </p:blipFill>
        <p:spPr>
          <a:xfrm>
            <a:off x="8006704" y="915173"/>
            <a:ext cx="3690004" cy="3528370"/>
          </a:xfrm>
          <a:prstGeom prst="rect">
            <a:avLst/>
          </a:prstGeom>
        </p:spPr>
      </p:pic>
      <p:sp>
        <p:nvSpPr>
          <p:cNvPr id="30" name="テキスト ボックス 29">
            <a:extLst>
              <a:ext uri="{FF2B5EF4-FFF2-40B4-BE49-F238E27FC236}">
                <a16:creationId xmlns:a16="http://schemas.microsoft.com/office/drawing/2014/main" id="{C3ED7A37-A8F0-48A0-B260-D5EAB88EA3EA}"/>
              </a:ext>
            </a:extLst>
          </p:cNvPr>
          <p:cNvSpPr txBox="1"/>
          <p:nvPr/>
        </p:nvSpPr>
        <p:spPr>
          <a:xfrm>
            <a:off x="514548" y="6120149"/>
            <a:ext cx="11232000" cy="684000"/>
          </a:xfrm>
          <a:prstGeom prst="rect">
            <a:avLst/>
          </a:prstGeom>
          <a:solidFill>
            <a:schemeClr val="accent6">
              <a:lumMod val="20000"/>
              <a:lumOff val="80000"/>
            </a:schemeClr>
          </a:solidFill>
        </p:spPr>
        <p:txBody>
          <a:bodyPr wrap="square">
            <a:spAutoFit/>
          </a:bodyPr>
          <a:lstStyle/>
          <a:p>
            <a:pPr algn="ctr">
              <a:lnSpc>
                <a:spcPts val="25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上記取組により、</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自らのルーツのある国・地域の母語・母文化に誇りをもちながら、</a:t>
            </a:r>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a:p>
            <a:pPr algn="ctr">
              <a:lnSpc>
                <a:spcPts val="2500"/>
              </a:lnSpc>
            </a:pPr>
            <a:r>
              <a:rPr lang="ja-JP" altLang="en-US" sz="1600" b="1" dirty="0">
                <a:solidFill>
                  <a:schemeClr val="accent6">
                    <a:lumMod val="50000"/>
                  </a:schemeClr>
                </a:solidFill>
                <a:latin typeface="Meiryo UI" panose="020B0604030504040204" pitchFamily="50" charset="-128"/>
                <a:ea typeface="Meiryo UI" panose="020B0604030504040204" pitchFamily="50" charset="-128"/>
              </a:rPr>
              <a:t>その人らしく日本社会で安心して生きることができる教育環境を整備</a:t>
            </a:r>
            <a:endParaRPr kumimoji="1" lang="ja-JP" altLang="en-US"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8" name="スライド番号プレースホルダー 6">
            <a:extLst>
              <a:ext uri="{FF2B5EF4-FFF2-40B4-BE49-F238E27FC236}">
                <a16:creationId xmlns:a16="http://schemas.microsoft.com/office/drawing/2014/main" id="{B4F71EBF-FA30-C848-AAF6-69ABE2F60186}"/>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53</a:t>
            </a:fld>
            <a:endParaRPr kumimoji="1" lang="ja-JP" altLang="en-US" dirty="0"/>
          </a:p>
        </p:txBody>
      </p:sp>
      <p:sp>
        <p:nvSpPr>
          <p:cNvPr id="5" name="テキスト ボックス 4">
            <a:extLst>
              <a:ext uri="{FF2B5EF4-FFF2-40B4-BE49-F238E27FC236}">
                <a16:creationId xmlns:a16="http://schemas.microsoft.com/office/drawing/2014/main" id="{CB89B9DF-4075-401B-8340-0F05BEDE55C9}"/>
              </a:ext>
            </a:extLst>
          </p:cNvPr>
          <p:cNvSpPr txBox="1"/>
          <p:nvPr/>
        </p:nvSpPr>
        <p:spPr>
          <a:xfrm>
            <a:off x="569771" y="1012851"/>
            <a:ext cx="9333563" cy="4936993"/>
          </a:xfrm>
          <a:prstGeom prst="rect">
            <a:avLst/>
          </a:prstGeom>
          <a:noFill/>
        </p:spPr>
        <p:txBody>
          <a:bodyPr wrap="square"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「日本語指導が必要な帰国生徒・外国人生徒入学者選抜」を実施。</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一般選抜等においても日本語指導が必要な生徒等に対して受験上の配慮を行っている。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日本語指導を必要とする生徒が在籍する高校を対象に、生徒の学習機会の確保や、</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学びの動機付け、学習意欲の向上を図るため、生徒の母語・母文化を理解する人材を派遣。</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タブレット等の</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を活用した遠隔による、日本語能力試験のための講習を開催。</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令和７年度入学生から、入学前のプレ日本語学習会を実施し、日本の義務教育段階を経ずに</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入学するダイレクト生徒等に対して、入学前の支援を実施。</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令和７年度から「日本語指導が必要な生徒選抜実施校」のうち２校において、自校で受け入れている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生徒の支援を継続するとともに「サポート校」として、日本語指導が必要な生徒を受け入れている他の学校</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への支援を試行実施。令和</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年度から</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7</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校で実施。</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令和</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年度から、「日本語指導が必要な生徒選抜実施校」８校のうち、</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大阪わかば高校については、</a:t>
            </a:r>
            <a:r>
              <a:rPr kumimoji="1" lang="ja-JP" altLang="en-US"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令和</a:t>
            </a:r>
            <a:r>
              <a:rPr kumimoji="1" lang="en-US" altLang="ja-JP"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10</a:t>
            </a:r>
            <a:r>
              <a:rPr kumimoji="1" lang="ja-JP" altLang="en-US"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年度より日本語指導拠点校とし、日本語指導が必要な生徒に必要な</a:t>
            </a:r>
            <a:endParaRPr kumimoji="1" lang="en-US" altLang="ja-JP"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学びを提供できる環境整備</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について</a:t>
            </a:r>
            <a:r>
              <a:rPr kumimoji="1" lang="ja-JP" altLang="en-US"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検討・実施</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するとともに、同校を拠点とした、</a:t>
            </a:r>
            <a:r>
              <a:rPr kumimoji="1" lang="ja-JP" altLang="en-US"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世界から府立高校に集まる</a:t>
            </a:r>
            <a:endParaRPr kumimoji="1" lang="en-US" altLang="ja-JP"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rPr>
              <a:t>高校生の協働的な学びの充実を図る。</a:t>
            </a:r>
            <a:endParaRPr kumimoji="1" lang="en-US" altLang="ja-JP" sz="1400" i="0" u="none" strike="noStrike" kern="1200" dirty="0">
              <a:solidFill>
                <a:schemeClr val="tx1">
                  <a:lumMod val="75000"/>
                  <a:lumOff val="25000"/>
                </a:schemeClr>
              </a:solidFill>
              <a:effectLst/>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（詳細は、第３章　学校改革　２　多様な学びを重視し、セーフティネットの役割をもつグループ　昼間定時制の課程）</a:t>
            </a:r>
            <a:endParaRPr lang="en-US" altLang="ja-JP" sz="1400" dirty="0">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日本語指導が必要な生徒が在籍するその他の学校においては、拠点校やサポート校からの支援を受けながら支援体制を構築。</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4" name="角丸四角形 32">
            <a:extLst>
              <a:ext uri="{FF2B5EF4-FFF2-40B4-BE49-F238E27FC236}">
                <a16:creationId xmlns:a16="http://schemas.microsoft.com/office/drawing/2014/main" id="{6ABE8036-3293-4C91-90F9-C08A71DFDA8E}"/>
              </a:ext>
            </a:extLst>
          </p:cNvPr>
          <p:cNvSpPr/>
          <p:nvPr/>
        </p:nvSpPr>
        <p:spPr>
          <a:xfrm>
            <a:off x="569771" y="607193"/>
            <a:ext cx="3313763" cy="316188"/>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（３）日本語指導に係る支援の充実</a:t>
            </a:r>
          </a:p>
        </p:txBody>
      </p:sp>
      <p:sp>
        <p:nvSpPr>
          <p:cNvPr id="23" name="二等辺三角形 22">
            <a:extLst>
              <a:ext uri="{FF2B5EF4-FFF2-40B4-BE49-F238E27FC236}">
                <a16:creationId xmlns:a16="http://schemas.microsoft.com/office/drawing/2014/main" id="{6B01F48F-E0D9-4B92-A200-96541AFAF2E3}"/>
              </a:ext>
            </a:extLst>
          </p:cNvPr>
          <p:cNvSpPr/>
          <p:nvPr/>
        </p:nvSpPr>
        <p:spPr>
          <a:xfrm rot="10800000">
            <a:off x="5789720" y="5920683"/>
            <a:ext cx="612559" cy="15873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8296F914-FC04-7BE0-F2A4-B0E53BD43DFE}"/>
              </a:ext>
            </a:extLst>
          </p:cNvPr>
          <p:cNvSpPr txBox="1"/>
          <p:nvPr/>
        </p:nvSpPr>
        <p:spPr>
          <a:xfrm>
            <a:off x="0" y="0"/>
            <a:ext cx="12192000" cy="584775"/>
          </a:xfrm>
          <a:prstGeom prst="rect">
            <a:avLst/>
          </a:prstGeom>
          <a:solidFill>
            <a:srgbClr val="CCFFCC"/>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21" name="ひし形 20">
            <a:extLst>
              <a:ext uri="{FF2B5EF4-FFF2-40B4-BE49-F238E27FC236}">
                <a16:creationId xmlns:a16="http://schemas.microsoft.com/office/drawing/2014/main" id="{01FD2A96-7537-3C50-56E9-A01A76CFDC28}"/>
              </a:ext>
            </a:extLst>
          </p:cNvPr>
          <p:cNvSpPr/>
          <p:nvPr/>
        </p:nvSpPr>
        <p:spPr>
          <a:xfrm>
            <a:off x="237066" y="36441"/>
            <a:ext cx="601201" cy="537612"/>
          </a:xfrm>
          <a:prstGeom prst="diamond">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４</a:t>
            </a:r>
            <a:endParaRPr kumimoji="1" lang="en-US" altLang="ja-JP"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831A8B35-9EBC-687D-40DE-D4DA4FD25A24}"/>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各校共通の取組等</a:t>
            </a:r>
            <a:endParaRPr lang="en-US" altLang="ja-JP" b="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898095B1-7BF3-492F-8931-5D8D43A063E1}"/>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56</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8967953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BF077-4774-7E7D-4060-6E2F0A3169D8}"/>
            </a:ext>
          </a:extLst>
        </p:cNvPr>
        <p:cNvGrpSpPr/>
        <p:nvPr/>
      </p:nvGrpSpPr>
      <p:grpSpPr>
        <a:xfrm>
          <a:off x="0" y="0"/>
          <a:ext cx="0" cy="0"/>
          <a:chOff x="0" y="0"/>
          <a:chExt cx="0" cy="0"/>
        </a:xfrm>
      </p:grpSpPr>
      <p:sp>
        <p:nvSpPr>
          <p:cNvPr id="18" name="スライド番号プレースホルダー 6">
            <a:extLst>
              <a:ext uri="{FF2B5EF4-FFF2-40B4-BE49-F238E27FC236}">
                <a16:creationId xmlns:a16="http://schemas.microsoft.com/office/drawing/2014/main" id="{B4F71EBF-FA30-C848-AAF6-69ABE2F60186}"/>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54</a:t>
            </a:fld>
            <a:endParaRPr kumimoji="1" lang="ja-JP" altLang="en-US" dirty="0"/>
          </a:p>
        </p:txBody>
      </p:sp>
      <p:sp>
        <p:nvSpPr>
          <p:cNvPr id="15" name="テキスト ボックス 14">
            <a:extLst>
              <a:ext uri="{FF2B5EF4-FFF2-40B4-BE49-F238E27FC236}">
                <a16:creationId xmlns:a16="http://schemas.microsoft.com/office/drawing/2014/main" id="{E049E76D-B4EC-430C-9DCE-397FBF688B8D}"/>
              </a:ext>
            </a:extLst>
          </p:cNvPr>
          <p:cNvSpPr txBox="1"/>
          <p:nvPr/>
        </p:nvSpPr>
        <p:spPr>
          <a:xfrm>
            <a:off x="537666" y="872231"/>
            <a:ext cx="11232000" cy="4167551"/>
          </a:xfrm>
          <a:prstGeom prst="rect">
            <a:avLst/>
          </a:prstGeom>
          <a:noFill/>
          <a:ln>
            <a:solidFill>
              <a:schemeClr val="accent6">
                <a:lumMod val="75000"/>
              </a:schemeClr>
            </a:solidFill>
            <a:prstDash val="solid"/>
          </a:ln>
        </p:spPr>
        <p:txBody>
          <a:bodyPr wrap="square" numCol="1" spcCol="360000" rtlCol="0">
            <a:spAutoFit/>
          </a:bodyPr>
          <a:lstStyle/>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CB89B9DF-4075-401B-8340-0F05BEDE55C9}"/>
              </a:ext>
            </a:extLst>
          </p:cNvPr>
          <p:cNvSpPr txBox="1"/>
          <p:nvPr/>
        </p:nvSpPr>
        <p:spPr>
          <a:xfrm>
            <a:off x="623087" y="1112547"/>
            <a:ext cx="11006802" cy="3911071"/>
          </a:xfrm>
          <a:prstGeom prst="rect">
            <a:avLst/>
          </a:prstGeom>
          <a:noFill/>
        </p:spPr>
        <p:txBody>
          <a:bodyPr wrap="square"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■障がいのある生徒に対する個に応じた支援</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障がい等により配慮を要する生徒が在籍する学校に対し、一人ひとりの障がいの状況等を把握しながら、非常勤講師や看護師、介助員等の配置とともに、</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支援機器等を整備。</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■高等学校における通級による指導</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府立高校</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11</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校に通級指導教室を設置し、発達障がいやその特性のある生徒を対象として、自立活動に相当する指導を実施。</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■知的障がい生徒自立支援コース・共生推進教室の設置</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知的障がいのある生徒が社会的自立を図れるよう、一人ひとりの教育的ニーズに応じた支援を行い、「ともに学び、ともに育つ」教育を推進する「知的障がい</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生徒自立支援コース</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(11</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校</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「共生推進教室</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校</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」を設置しており、府立高校において知的障がいのある生徒と周りの生徒が「ともに学び、ともに育</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つ」教育を推進。</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■大阪わかば高校と生野支援学校の併設による「ともに学び、ともに育つ」教育の推進（令和</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年度</a:t>
            </a:r>
            <a:r>
              <a:rPr lang="ja-JP" altLang="en-US" sz="140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（詳細は、第３章　学校改革　２　多様な学びを重視し、セーフティネットの役割をもつグループ　昼間定時制の課程）</a:t>
            </a:r>
          </a:p>
        </p:txBody>
      </p:sp>
      <p:sp>
        <p:nvSpPr>
          <p:cNvPr id="14" name="角丸四角形 32">
            <a:extLst>
              <a:ext uri="{FF2B5EF4-FFF2-40B4-BE49-F238E27FC236}">
                <a16:creationId xmlns:a16="http://schemas.microsoft.com/office/drawing/2014/main" id="{6ABE8036-3293-4C91-90F9-C08A71DFDA8E}"/>
              </a:ext>
            </a:extLst>
          </p:cNvPr>
          <p:cNvSpPr/>
          <p:nvPr/>
        </p:nvSpPr>
        <p:spPr>
          <a:xfrm>
            <a:off x="626053" y="791122"/>
            <a:ext cx="3715545" cy="338553"/>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Meiryo UI" panose="020B0604030504040204" pitchFamily="50" charset="-128"/>
                <a:ea typeface="Meiryo UI" panose="020B0604030504040204" pitchFamily="50" charset="-128"/>
              </a:rPr>
              <a:t>（４）　「ともに学び、ともに育つ」教育の推進</a:t>
            </a:r>
          </a:p>
        </p:txBody>
      </p:sp>
      <p:sp>
        <p:nvSpPr>
          <p:cNvPr id="23" name="二等辺三角形 22">
            <a:extLst>
              <a:ext uri="{FF2B5EF4-FFF2-40B4-BE49-F238E27FC236}">
                <a16:creationId xmlns:a16="http://schemas.microsoft.com/office/drawing/2014/main" id="{6B01F48F-E0D9-4B92-A200-96541AFAF2E3}"/>
              </a:ext>
            </a:extLst>
          </p:cNvPr>
          <p:cNvSpPr/>
          <p:nvPr/>
        </p:nvSpPr>
        <p:spPr>
          <a:xfrm rot="10800000">
            <a:off x="5789720" y="5134440"/>
            <a:ext cx="612559" cy="15873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98C27005-D7E7-4D2E-83A8-BD07E27E3698}"/>
              </a:ext>
            </a:extLst>
          </p:cNvPr>
          <p:cNvSpPr txBox="1"/>
          <p:nvPr/>
        </p:nvSpPr>
        <p:spPr>
          <a:xfrm>
            <a:off x="537666" y="5391052"/>
            <a:ext cx="11232000" cy="694101"/>
          </a:xfrm>
          <a:prstGeom prst="rect">
            <a:avLst/>
          </a:prstGeom>
          <a:solidFill>
            <a:schemeClr val="accent6">
              <a:lumMod val="20000"/>
              <a:lumOff val="80000"/>
            </a:schemeClr>
          </a:solidFill>
        </p:spPr>
        <p:txBody>
          <a:bodyPr wrap="square">
            <a:spAutoFit/>
          </a:bodyPr>
          <a:lstStyle/>
          <a:p>
            <a:pPr algn="ctr">
              <a:lnSpc>
                <a:spcPts val="25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上記取組により、</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障がいの有無にかかわらず、</a:t>
            </a:r>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a:p>
            <a:pPr algn="ctr">
              <a:lnSpc>
                <a:spcPts val="2500"/>
              </a:lnSpc>
            </a:pPr>
            <a:r>
              <a:rPr lang="ja-JP" altLang="en-US" sz="1600" b="1" dirty="0">
                <a:solidFill>
                  <a:schemeClr val="accent6">
                    <a:lumMod val="50000"/>
                  </a:schemeClr>
                </a:solidFill>
                <a:latin typeface="Meiryo UI" panose="020B0604030504040204" pitchFamily="50" charset="-128"/>
                <a:ea typeface="Meiryo UI" panose="020B0604030504040204" pitchFamily="50" charset="-128"/>
              </a:rPr>
              <a:t>全ての子どもたちが地域社会の一員として活躍できる共生社会の実現に向け、多様な学びの場を保障</a:t>
            </a:r>
          </a:p>
        </p:txBody>
      </p:sp>
      <p:sp>
        <p:nvSpPr>
          <p:cNvPr id="13" name="テキスト ボックス 12">
            <a:extLst>
              <a:ext uri="{FF2B5EF4-FFF2-40B4-BE49-F238E27FC236}">
                <a16:creationId xmlns:a16="http://schemas.microsoft.com/office/drawing/2014/main" id="{287D0F93-8E47-CB82-BC0B-C56ECE85DDE4}"/>
              </a:ext>
            </a:extLst>
          </p:cNvPr>
          <p:cNvSpPr txBox="1"/>
          <p:nvPr/>
        </p:nvSpPr>
        <p:spPr>
          <a:xfrm>
            <a:off x="0" y="0"/>
            <a:ext cx="12192000" cy="584775"/>
          </a:xfrm>
          <a:prstGeom prst="rect">
            <a:avLst/>
          </a:prstGeom>
          <a:solidFill>
            <a:srgbClr val="CCFFCC"/>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6" name="ひし形 15">
            <a:extLst>
              <a:ext uri="{FF2B5EF4-FFF2-40B4-BE49-F238E27FC236}">
                <a16:creationId xmlns:a16="http://schemas.microsoft.com/office/drawing/2014/main" id="{6559AEC5-12CA-C6D1-55CD-9135B5C9EA64}"/>
              </a:ext>
            </a:extLst>
          </p:cNvPr>
          <p:cNvSpPr/>
          <p:nvPr/>
        </p:nvSpPr>
        <p:spPr>
          <a:xfrm>
            <a:off x="237066" y="36441"/>
            <a:ext cx="601201" cy="537612"/>
          </a:xfrm>
          <a:prstGeom prst="diamond">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４</a:t>
            </a:r>
            <a:endParaRPr kumimoji="1" lang="en-US" altLang="ja-JP"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F5EEA192-4A3C-90E2-A40A-54D33EEF3B60}"/>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各校共通の取組等</a:t>
            </a:r>
            <a:endParaRPr lang="en-US" altLang="ja-JP" b="1"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9804A9BB-D39A-48D1-AED9-817815229C7B}"/>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57</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6104408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BF077-4774-7E7D-4060-6E2F0A3169D8}"/>
            </a:ext>
          </a:extLst>
        </p:cNvPr>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E049E76D-B4EC-430C-9DCE-397FBF688B8D}"/>
              </a:ext>
            </a:extLst>
          </p:cNvPr>
          <p:cNvSpPr txBox="1"/>
          <p:nvPr/>
        </p:nvSpPr>
        <p:spPr>
          <a:xfrm>
            <a:off x="578627" y="742497"/>
            <a:ext cx="11232000" cy="5364000"/>
          </a:xfrm>
          <a:prstGeom prst="rect">
            <a:avLst/>
          </a:prstGeom>
          <a:noFill/>
          <a:ln>
            <a:solidFill>
              <a:schemeClr val="accent6">
                <a:lumMod val="75000"/>
              </a:schemeClr>
            </a:solidFill>
            <a:prstDash val="solid"/>
          </a:ln>
        </p:spPr>
        <p:txBody>
          <a:bodyPr wrap="square" numCol="1" spcCol="360000" rtlCol="0">
            <a:spAutoFit/>
          </a:bodyPr>
          <a:lstStyle/>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CB89B9DF-4075-401B-8340-0F05BEDE55C9}"/>
              </a:ext>
            </a:extLst>
          </p:cNvPr>
          <p:cNvSpPr txBox="1"/>
          <p:nvPr/>
        </p:nvSpPr>
        <p:spPr>
          <a:xfrm>
            <a:off x="642445" y="1083570"/>
            <a:ext cx="11104364" cy="1859227"/>
          </a:xfrm>
          <a:prstGeom prst="rect">
            <a:avLst/>
          </a:prstGeom>
          <a:noFill/>
        </p:spPr>
        <p:txBody>
          <a:bodyPr wrap="square"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■学校が抱える現代的課題に応え、以下体制を構築するため、スクールカウンセラーやスクールソーシャルワーカー、部活動指導員等の専門スタッフの参画を</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促進し、「チーム学校」としての体制を整備。</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＜高校に求められる体制＞</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①新しい時代に求められる資質・能力を育む教育課程を実現するための体制　②生徒の抱える複雑化・多様化した問題や課題を解決するための体制</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③生徒と向き合う時間の確保等（業務の適正化）のための体制</a:t>
            </a:r>
          </a:p>
        </p:txBody>
      </p:sp>
      <p:sp>
        <p:nvSpPr>
          <p:cNvPr id="23" name="二等辺三角形 22">
            <a:extLst>
              <a:ext uri="{FF2B5EF4-FFF2-40B4-BE49-F238E27FC236}">
                <a16:creationId xmlns:a16="http://schemas.microsoft.com/office/drawing/2014/main" id="{6B01F48F-E0D9-4B92-A200-96541AFAF2E3}"/>
              </a:ext>
            </a:extLst>
          </p:cNvPr>
          <p:cNvSpPr/>
          <p:nvPr/>
        </p:nvSpPr>
        <p:spPr>
          <a:xfrm rot="10800000">
            <a:off x="5789720" y="6158439"/>
            <a:ext cx="612559" cy="15873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98C27005-D7E7-4D2E-83A8-BD07E27E3698}"/>
              </a:ext>
            </a:extLst>
          </p:cNvPr>
          <p:cNvSpPr txBox="1"/>
          <p:nvPr/>
        </p:nvSpPr>
        <p:spPr>
          <a:xfrm>
            <a:off x="537666" y="6369119"/>
            <a:ext cx="11232000" cy="373500"/>
          </a:xfrm>
          <a:prstGeom prst="rect">
            <a:avLst/>
          </a:prstGeom>
          <a:solidFill>
            <a:schemeClr val="accent6">
              <a:lumMod val="20000"/>
              <a:lumOff val="80000"/>
            </a:schemeClr>
          </a:solidFill>
        </p:spPr>
        <p:txBody>
          <a:bodyPr wrap="square">
            <a:spAutoFit/>
          </a:bodyPr>
          <a:lstStyle/>
          <a:p>
            <a:pPr algn="ctr">
              <a:lnSpc>
                <a:spcPts val="25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上記取組により、</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全府立高校において、「チーム学校」としての体制整備を引き続き推進し、学校の教育力・組織力を向上</a:t>
            </a:r>
            <a:endParaRPr kumimoji="1" lang="ja-JP" altLang="en-US"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5" name="角丸四角形 32">
            <a:extLst>
              <a:ext uri="{FF2B5EF4-FFF2-40B4-BE49-F238E27FC236}">
                <a16:creationId xmlns:a16="http://schemas.microsoft.com/office/drawing/2014/main" id="{890E496A-3A0C-4B4E-A8E5-090AF3D70075}"/>
              </a:ext>
            </a:extLst>
          </p:cNvPr>
          <p:cNvSpPr/>
          <p:nvPr/>
        </p:nvSpPr>
        <p:spPr>
          <a:xfrm>
            <a:off x="618444" y="659914"/>
            <a:ext cx="3564850" cy="338400"/>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Meiryo UI" panose="020B0604030504040204" pitchFamily="50" charset="-128"/>
                <a:ea typeface="Meiryo UI" panose="020B0604030504040204" pitchFamily="50" charset="-128"/>
              </a:rPr>
              <a:t>（５）　チーム学校における生徒指導体制</a:t>
            </a:r>
          </a:p>
        </p:txBody>
      </p:sp>
      <p:sp>
        <p:nvSpPr>
          <p:cNvPr id="14" name="テキスト ボックス 13">
            <a:extLst>
              <a:ext uri="{FF2B5EF4-FFF2-40B4-BE49-F238E27FC236}">
                <a16:creationId xmlns:a16="http://schemas.microsoft.com/office/drawing/2014/main" id="{9D2703FA-D708-ADCD-3BEA-E2C92E180593}"/>
              </a:ext>
            </a:extLst>
          </p:cNvPr>
          <p:cNvSpPr txBox="1"/>
          <p:nvPr/>
        </p:nvSpPr>
        <p:spPr>
          <a:xfrm>
            <a:off x="0" y="0"/>
            <a:ext cx="12192000" cy="584775"/>
          </a:xfrm>
          <a:prstGeom prst="rect">
            <a:avLst/>
          </a:prstGeom>
          <a:solidFill>
            <a:srgbClr val="CCFFCC"/>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6" name="ひし形 15">
            <a:extLst>
              <a:ext uri="{FF2B5EF4-FFF2-40B4-BE49-F238E27FC236}">
                <a16:creationId xmlns:a16="http://schemas.microsoft.com/office/drawing/2014/main" id="{3B799E24-468B-8370-232B-4A6AEFB997C6}"/>
              </a:ext>
            </a:extLst>
          </p:cNvPr>
          <p:cNvSpPr/>
          <p:nvPr/>
        </p:nvSpPr>
        <p:spPr>
          <a:xfrm>
            <a:off x="237066" y="36441"/>
            <a:ext cx="601201" cy="537612"/>
          </a:xfrm>
          <a:prstGeom prst="diamond">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４</a:t>
            </a:r>
            <a:endParaRPr kumimoji="1" lang="en-US" altLang="ja-JP"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2BA64E56-31F3-47A8-511A-905F64447FF1}"/>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各校共通の取組等</a:t>
            </a:r>
            <a:endParaRPr lang="en-US" altLang="ja-JP" b="1" dirty="0">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ACE4BE5F-352D-4279-8639-86119065E91D}"/>
              </a:ext>
            </a:extLst>
          </p:cNvPr>
          <p:cNvGrpSpPr/>
          <p:nvPr/>
        </p:nvGrpSpPr>
        <p:grpSpPr>
          <a:xfrm>
            <a:off x="1900333" y="2857193"/>
            <a:ext cx="8771324" cy="3181160"/>
            <a:chOff x="1800757" y="2837097"/>
            <a:chExt cx="8771324" cy="3181160"/>
          </a:xfrm>
        </p:grpSpPr>
        <p:grpSp>
          <p:nvGrpSpPr>
            <p:cNvPr id="13" name="グループ化 12">
              <a:extLst>
                <a:ext uri="{FF2B5EF4-FFF2-40B4-BE49-F238E27FC236}">
                  <a16:creationId xmlns:a16="http://schemas.microsoft.com/office/drawing/2014/main" id="{A1E7EE07-0129-4C65-BABF-2DE324C9D3C2}"/>
                </a:ext>
              </a:extLst>
            </p:cNvPr>
            <p:cNvGrpSpPr/>
            <p:nvPr/>
          </p:nvGrpSpPr>
          <p:grpSpPr>
            <a:xfrm>
              <a:off x="1800757" y="2837097"/>
              <a:ext cx="8771324" cy="3181160"/>
              <a:chOff x="1023995" y="1836395"/>
              <a:chExt cx="9185173" cy="3678897"/>
            </a:xfrm>
          </p:grpSpPr>
          <p:grpSp>
            <p:nvGrpSpPr>
              <p:cNvPr id="19" name="グループ化 18">
                <a:extLst>
                  <a:ext uri="{FF2B5EF4-FFF2-40B4-BE49-F238E27FC236}">
                    <a16:creationId xmlns:a16="http://schemas.microsoft.com/office/drawing/2014/main" id="{9D1FCEDF-4E7C-4424-BD6B-E389C494685A}"/>
                  </a:ext>
                </a:extLst>
              </p:cNvPr>
              <p:cNvGrpSpPr/>
              <p:nvPr/>
            </p:nvGrpSpPr>
            <p:grpSpPr>
              <a:xfrm>
                <a:off x="1098260" y="2503438"/>
                <a:ext cx="7009559" cy="3011854"/>
                <a:chOff x="1530469" y="2197292"/>
                <a:chExt cx="9346078" cy="4015806"/>
              </a:xfrm>
            </p:grpSpPr>
            <p:sp>
              <p:nvSpPr>
                <p:cNvPr id="50" name="楕円 49">
                  <a:extLst>
                    <a:ext uri="{FF2B5EF4-FFF2-40B4-BE49-F238E27FC236}">
                      <a16:creationId xmlns:a16="http://schemas.microsoft.com/office/drawing/2014/main" id="{036C9357-27A4-459C-BB7B-FABDEE7C30DC}"/>
                    </a:ext>
                  </a:extLst>
                </p:cNvPr>
                <p:cNvSpPr/>
                <p:nvPr/>
              </p:nvSpPr>
              <p:spPr>
                <a:xfrm>
                  <a:off x="1530469" y="2883845"/>
                  <a:ext cx="9346078" cy="332925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350"/>
                </a:p>
              </p:txBody>
            </p:sp>
            <p:sp>
              <p:nvSpPr>
                <p:cNvPr id="51" name="楕円 50">
                  <a:extLst>
                    <a:ext uri="{FF2B5EF4-FFF2-40B4-BE49-F238E27FC236}">
                      <a16:creationId xmlns:a16="http://schemas.microsoft.com/office/drawing/2014/main" id="{B0A84EC2-409B-43AA-90B0-262D704CB0A1}"/>
                    </a:ext>
                  </a:extLst>
                </p:cNvPr>
                <p:cNvSpPr/>
                <p:nvPr/>
              </p:nvSpPr>
              <p:spPr>
                <a:xfrm>
                  <a:off x="2283524" y="3146359"/>
                  <a:ext cx="7652082" cy="212321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p>
              </p:txBody>
            </p:sp>
            <p:sp>
              <p:nvSpPr>
                <p:cNvPr id="52" name="台形 51">
                  <a:extLst>
                    <a:ext uri="{FF2B5EF4-FFF2-40B4-BE49-F238E27FC236}">
                      <a16:creationId xmlns:a16="http://schemas.microsoft.com/office/drawing/2014/main" id="{FFC56343-0366-44C9-894B-5A235159B851}"/>
                    </a:ext>
                  </a:extLst>
                </p:cNvPr>
                <p:cNvSpPr/>
                <p:nvPr/>
              </p:nvSpPr>
              <p:spPr>
                <a:xfrm>
                  <a:off x="4964233" y="2197292"/>
                  <a:ext cx="2382828" cy="1168712"/>
                </a:xfrm>
                <a:prstGeom prst="trapezoi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350"/>
                </a:p>
              </p:txBody>
            </p:sp>
          </p:grpSp>
          <p:grpSp>
            <p:nvGrpSpPr>
              <p:cNvPr id="20" name="グループ化 19">
                <a:extLst>
                  <a:ext uri="{FF2B5EF4-FFF2-40B4-BE49-F238E27FC236}">
                    <a16:creationId xmlns:a16="http://schemas.microsoft.com/office/drawing/2014/main" id="{92BC2037-D339-4BBF-9E9C-F37D73FBC0C0}"/>
                  </a:ext>
                </a:extLst>
              </p:cNvPr>
              <p:cNvGrpSpPr/>
              <p:nvPr/>
            </p:nvGrpSpPr>
            <p:grpSpPr>
              <a:xfrm>
                <a:off x="2440004" y="2629726"/>
                <a:ext cx="4225085" cy="2023193"/>
                <a:chOff x="3276153" y="1864575"/>
                <a:chExt cx="5633436" cy="2697590"/>
              </a:xfrm>
            </p:grpSpPr>
            <p:sp>
              <p:nvSpPr>
                <p:cNvPr id="39" name="テキスト ボックス 38">
                  <a:extLst>
                    <a:ext uri="{FF2B5EF4-FFF2-40B4-BE49-F238E27FC236}">
                      <a16:creationId xmlns:a16="http://schemas.microsoft.com/office/drawing/2014/main" id="{8AE16F0C-4D83-45B8-B6FC-F6E812F22D8A}"/>
                    </a:ext>
                  </a:extLst>
                </p:cNvPr>
                <p:cNvSpPr txBox="1"/>
                <p:nvPr/>
              </p:nvSpPr>
              <p:spPr>
                <a:xfrm>
                  <a:off x="5317783" y="1864575"/>
                  <a:ext cx="1496939" cy="36933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校長・准校長</a:t>
                  </a:r>
                </a:p>
              </p:txBody>
            </p:sp>
            <p:sp>
              <p:nvSpPr>
                <p:cNvPr id="40" name="テキスト ボックス 39">
                  <a:extLst>
                    <a:ext uri="{FF2B5EF4-FFF2-40B4-BE49-F238E27FC236}">
                      <a16:creationId xmlns:a16="http://schemas.microsoft.com/office/drawing/2014/main" id="{23B975ED-4BC0-46D3-B4B4-E602AD7C845A}"/>
                    </a:ext>
                  </a:extLst>
                </p:cNvPr>
                <p:cNvSpPr txBox="1"/>
                <p:nvPr/>
              </p:nvSpPr>
              <p:spPr>
                <a:xfrm>
                  <a:off x="6169848" y="2447319"/>
                  <a:ext cx="94332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事務長</a:t>
                  </a:r>
                </a:p>
              </p:txBody>
            </p:sp>
            <p:sp>
              <p:nvSpPr>
                <p:cNvPr id="41" name="テキスト ボックス 40">
                  <a:extLst>
                    <a:ext uri="{FF2B5EF4-FFF2-40B4-BE49-F238E27FC236}">
                      <a16:creationId xmlns:a16="http://schemas.microsoft.com/office/drawing/2014/main" id="{42C630C0-205D-4ECF-BC6D-9B597531DF46}"/>
                    </a:ext>
                  </a:extLst>
                </p:cNvPr>
                <p:cNvSpPr txBox="1"/>
                <p:nvPr/>
              </p:nvSpPr>
              <p:spPr>
                <a:xfrm>
                  <a:off x="5153784" y="2433974"/>
                  <a:ext cx="74777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教頭</a:t>
                  </a:r>
                </a:p>
              </p:txBody>
            </p:sp>
            <p:sp>
              <p:nvSpPr>
                <p:cNvPr id="42" name="テキスト ボックス 41">
                  <a:extLst>
                    <a:ext uri="{FF2B5EF4-FFF2-40B4-BE49-F238E27FC236}">
                      <a16:creationId xmlns:a16="http://schemas.microsoft.com/office/drawing/2014/main" id="{364994A7-3EE0-44B7-958E-8D51B336BBE3}"/>
                    </a:ext>
                  </a:extLst>
                </p:cNvPr>
                <p:cNvSpPr txBox="1"/>
                <p:nvPr/>
              </p:nvSpPr>
              <p:spPr>
                <a:xfrm>
                  <a:off x="4705975" y="3056035"/>
                  <a:ext cx="853741" cy="4440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首席</a:t>
                  </a:r>
                </a:p>
              </p:txBody>
            </p:sp>
            <p:grpSp>
              <p:nvGrpSpPr>
                <p:cNvPr id="43" name="グループ化 42">
                  <a:extLst>
                    <a:ext uri="{FF2B5EF4-FFF2-40B4-BE49-F238E27FC236}">
                      <a16:creationId xmlns:a16="http://schemas.microsoft.com/office/drawing/2014/main" id="{B6DC7942-0B89-4DAF-9D0E-38BFD3B4149D}"/>
                    </a:ext>
                  </a:extLst>
                </p:cNvPr>
                <p:cNvGrpSpPr/>
                <p:nvPr/>
              </p:nvGrpSpPr>
              <p:grpSpPr>
                <a:xfrm>
                  <a:off x="3276153" y="3058524"/>
                  <a:ext cx="5633436" cy="1503641"/>
                  <a:chOff x="3276153" y="3058524"/>
                  <a:chExt cx="5633436" cy="1503641"/>
                </a:xfrm>
              </p:grpSpPr>
              <p:sp>
                <p:nvSpPr>
                  <p:cNvPr id="44" name="テキスト ボックス 43">
                    <a:extLst>
                      <a:ext uri="{FF2B5EF4-FFF2-40B4-BE49-F238E27FC236}">
                        <a16:creationId xmlns:a16="http://schemas.microsoft.com/office/drawing/2014/main" id="{F9E4F466-9208-4913-9E3A-D39B7ADE54FC}"/>
                      </a:ext>
                    </a:extLst>
                  </p:cNvPr>
                  <p:cNvSpPr txBox="1"/>
                  <p:nvPr/>
                </p:nvSpPr>
                <p:spPr>
                  <a:xfrm>
                    <a:off x="3276153" y="3565277"/>
                    <a:ext cx="1357145" cy="4440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指導教諭</a:t>
                    </a:r>
                  </a:p>
                </p:txBody>
              </p:sp>
              <p:sp>
                <p:nvSpPr>
                  <p:cNvPr id="45" name="テキスト ボックス 44">
                    <a:extLst>
                      <a:ext uri="{FF2B5EF4-FFF2-40B4-BE49-F238E27FC236}">
                        <a16:creationId xmlns:a16="http://schemas.microsoft.com/office/drawing/2014/main" id="{7BB190C2-EA8B-4536-87A8-0961CE216B41}"/>
                      </a:ext>
                    </a:extLst>
                  </p:cNvPr>
                  <p:cNvSpPr txBox="1"/>
                  <p:nvPr/>
                </p:nvSpPr>
                <p:spPr>
                  <a:xfrm>
                    <a:off x="4709146" y="3560463"/>
                    <a:ext cx="853741" cy="4440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教諭</a:t>
                    </a:r>
                  </a:p>
                </p:txBody>
              </p:sp>
              <p:sp>
                <p:nvSpPr>
                  <p:cNvPr id="46" name="テキスト ボックス 45">
                    <a:extLst>
                      <a:ext uri="{FF2B5EF4-FFF2-40B4-BE49-F238E27FC236}">
                        <a16:creationId xmlns:a16="http://schemas.microsoft.com/office/drawing/2014/main" id="{DBD8D245-347A-4202-A3FA-2F119EDDDDC8}"/>
                      </a:ext>
                    </a:extLst>
                  </p:cNvPr>
                  <p:cNvSpPr txBox="1"/>
                  <p:nvPr/>
                </p:nvSpPr>
                <p:spPr>
                  <a:xfrm>
                    <a:off x="5622818" y="3061384"/>
                    <a:ext cx="1357147" cy="4440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養護教諭</a:t>
                    </a:r>
                  </a:p>
                </p:txBody>
              </p:sp>
              <p:sp>
                <p:nvSpPr>
                  <p:cNvPr id="47" name="テキスト ボックス 46">
                    <a:extLst>
                      <a:ext uri="{FF2B5EF4-FFF2-40B4-BE49-F238E27FC236}">
                        <a16:creationId xmlns:a16="http://schemas.microsoft.com/office/drawing/2014/main" id="{411A8DE4-A19B-49DC-9F3B-24D22756E9AF}"/>
                      </a:ext>
                    </a:extLst>
                  </p:cNvPr>
                  <p:cNvSpPr txBox="1"/>
                  <p:nvPr/>
                </p:nvSpPr>
                <p:spPr>
                  <a:xfrm>
                    <a:off x="7049795" y="3562796"/>
                    <a:ext cx="1859794" cy="4440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altLang="ja-JP" sz="1200" dirty="0">
                        <a:solidFill>
                          <a:schemeClr val="tx1"/>
                        </a:solidFill>
                        <a:latin typeface="Meiryo UI" panose="020B0604030504040204" pitchFamily="50" charset="-128"/>
                        <a:ea typeface="Meiryo UI" panose="020B0604030504040204" pitchFamily="50" charset="-128"/>
                      </a:rPr>
                      <a:t>SC</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SSW</a:t>
                    </a:r>
                    <a:r>
                      <a:rPr lang="ja-JP" altLang="en-US" sz="1200" dirty="0">
                        <a:solidFill>
                          <a:schemeClr val="tx1"/>
                        </a:solidFill>
                        <a:latin typeface="Meiryo UI" panose="020B0604030504040204" pitchFamily="50" charset="-128"/>
                        <a:ea typeface="Meiryo UI" panose="020B0604030504040204" pitchFamily="50" charset="-128"/>
                      </a:rPr>
                      <a:t>等</a:t>
                    </a:r>
                  </a:p>
                </p:txBody>
              </p:sp>
              <p:sp>
                <p:nvSpPr>
                  <p:cNvPr id="48" name="テキスト ボックス 47">
                    <a:extLst>
                      <a:ext uri="{FF2B5EF4-FFF2-40B4-BE49-F238E27FC236}">
                        <a16:creationId xmlns:a16="http://schemas.microsoft.com/office/drawing/2014/main" id="{AA3782E1-2CED-4ADF-9070-F01A06EB0DF3}"/>
                      </a:ext>
                    </a:extLst>
                  </p:cNvPr>
                  <p:cNvSpPr txBox="1"/>
                  <p:nvPr/>
                </p:nvSpPr>
                <p:spPr>
                  <a:xfrm>
                    <a:off x="3286669" y="3058524"/>
                    <a:ext cx="1357145" cy="4440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事務職員</a:t>
                    </a:r>
                  </a:p>
                </p:txBody>
              </p:sp>
              <p:sp>
                <p:nvSpPr>
                  <p:cNvPr id="49" name="テキスト ボックス 48">
                    <a:extLst>
                      <a:ext uri="{FF2B5EF4-FFF2-40B4-BE49-F238E27FC236}">
                        <a16:creationId xmlns:a16="http://schemas.microsoft.com/office/drawing/2014/main" id="{F5409766-476C-477C-BAE1-63F3EE4B196E}"/>
                      </a:ext>
                    </a:extLst>
                  </p:cNvPr>
                  <p:cNvSpPr txBox="1"/>
                  <p:nvPr/>
                </p:nvSpPr>
                <p:spPr>
                  <a:xfrm>
                    <a:off x="5396913" y="4131278"/>
                    <a:ext cx="1611899" cy="430887"/>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500" b="1" dirty="0">
                        <a:latin typeface="Meiryo UI" panose="020B0604030504040204" pitchFamily="50" charset="-128"/>
                        <a:ea typeface="Meiryo UI" panose="020B0604030504040204" pitchFamily="50" charset="-128"/>
                      </a:rPr>
                      <a:t>生徒</a:t>
                    </a:r>
                  </a:p>
                </p:txBody>
              </p:sp>
            </p:grpSp>
          </p:grpSp>
          <p:sp>
            <p:nvSpPr>
              <p:cNvPr id="21" name="テキスト ボックス 20">
                <a:extLst>
                  <a:ext uri="{FF2B5EF4-FFF2-40B4-BE49-F238E27FC236}">
                    <a16:creationId xmlns:a16="http://schemas.microsoft.com/office/drawing/2014/main" id="{7656C2D4-15B9-4B86-891E-EB5576FE6DCF}"/>
                  </a:ext>
                </a:extLst>
              </p:cNvPr>
              <p:cNvSpPr txBox="1"/>
              <p:nvPr/>
            </p:nvSpPr>
            <p:spPr>
              <a:xfrm>
                <a:off x="6578623" y="4986834"/>
                <a:ext cx="3630545" cy="3667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350" dirty="0">
                    <a:latin typeface="Meiryo UI" panose="020B0604030504040204" pitchFamily="50" charset="-128"/>
                    <a:ea typeface="Meiryo UI" panose="020B0604030504040204" pitchFamily="50" charset="-128"/>
                  </a:rPr>
                  <a:t>スクールロイヤー・部活動指導員等専門スタッフ</a:t>
                </a:r>
              </a:p>
            </p:txBody>
          </p:sp>
          <p:sp>
            <p:nvSpPr>
              <p:cNvPr id="22" name="正方形/長方形 21">
                <a:extLst>
                  <a:ext uri="{FF2B5EF4-FFF2-40B4-BE49-F238E27FC236}">
                    <a16:creationId xmlns:a16="http://schemas.microsoft.com/office/drawing/2014/main" id="{4F61061D-4070-47BA-B517-9AF37A135887}"/>
                  </a:ext>
                </a:extLst>
              </p:cNvPr>
              <p:cNvSpPr/>
              <p:nvPr/>
            </p:nvSpPr>
            <p:spPr>
              <a:xfrm>
                <a:off x="4104253" y="4989637"/>
                <a:ext cx="1022588" cy="281574"/>
              </a:xfrm>
              <a:prstGeom prst="rect">
                <a:avLst/>
              </a:prstGeom>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latin typeface="Meiryo UI" panose="020B0604030504040204" pitchFamily="50" charset="-128"/>
                    <a:ea typeface="Meiryo UI" panose="020B0604030504040204" pitchFamily="50" charset="-128"/>
                  </a:rPr>
                  <a:t>学　校</a:t>
                </a:r>
              </a:p>
            </p:txBody>
          </p:sp>
          <p:sp>
            <p:nvSpPr>
              <p:cNvPr id="26" name="正方形/長方形 25">
                <a:extLst>
                  <a:ext uri="{FF2B5EF4-FFF2-40B4-BE49-F238E27FC236}">
                    <a16:creationId xmlns:a16="http://schemas.microsoft.com/office/drawing/2014/main" id="{DD879372-FE4B-4D88-83E2-FAA1353C04DF}"/>
                  </a:ext>
                </a:extLst>
              </p:cNvPr>
              <p:cNvSpPr/>
              <p:nvPr/>
            </p:nvSpPr>
            <p:spPr>
              <a:xfrm>
                <a:off x="1023995" y="2080485"/>
                <a:ext cx="1022588" cy="281573"/>
              </a:xfrm>
              <a:prstGeom prst="rect">
                <a:avLst/>
              </a:prstGeom>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latin typeface="Meiryo UI" panose="020B0604030504040204" pitchFamily="50" charset="-128"/>
                    <a:ea typeface="Meiryo UI" panose="020B0604030504040204" pitchFamily="50" charset="-128"/>
                  </a:rPr>
                  <a:t>家　庭</a:t>
                </a:r>
              </a:p>
            </p:txBody>
          </p:sp>
          <p:sp>
            <p:nvSpPr>
              <p:cNvPr id="27" name="正方形/長方形 26">
                <a:extLst>
                  <a:ext uri="{FF2B5EF4-FFF2-40B4-BE49-F238E27FC236}">
                    <a16:creationId xmlns:a16="http://schemas.microsoft.com/office/drawing/2014/main" id="{AEC07C67-C7CB-4E55-8E13-BE09842D626D}"/>
                  </a:ext>
                </a:extLst>
              </p:cNvPr>
              <p:cNvSpPr/>
              <p:nvPr/>
            </p:nvSpPr>
            <p:spPr>
              <a:xfrm>
                <a:off x="7047890" y="2065611"/>
                <a:ext cx="1212404" cy="281573"/>
              </a:xfrm>
              <a:prstGeom prst="rect">
                <a:avLst/>
              </a:prstGeom>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latin typeface="Meiryo UI" panose="020B0604030504040204" pitchFamily="50" charset="-128"/>
                    <a:ea typeface="Meiryo UI" panose="020B0604030504040204" pitchFamily="50" charset="-128"/>
                  </a:rPr>
                  <a:t>関係機関等</a:t>
                </a:r>
              </a:p>
            </p:txBody>
          </p:sp>
          <p:sp>
            <p:nvSpPr>
              <p:cNvPr id="28" name="左右矢印 30">
                <a:extLst>
                  <a:ext uri="{FF2B5EF4-FFF2-40B4-BE49-F238E27FC236}">
                    <a16:creationId xmlns:a16="http://schemas.microsoft.com/office/drawing/2014/main" id="{FBF2820C-5A3A-4B47-948A-1F61E7778EF0}"/>
                  </a:ext>
                </a:extLst>
              </p:cNvPr>
              <p:cNvSpPr/>
              <p:nvPr/>
            </p:nvSpPr>
            <p:spPr>
              <a:xfrm>
                <a:off x="2291769" y="2242568"/>
                <a:ext cx="4540717" cy="193427"/>
              </a:xfrm>
              <a:prstGeom prst="leftRightArrow">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ja-JP" altLang="en-US" sz="1350"/>
              </a:p>
            </p:txBody>
          </p:sp>
          <p:sp>
            <p:nvSpPr>
              <p:cNvPr id="29" name="左右矢印 31">
                <a:extLst>
                  <a:ext uri="{FF2B5EF4-FFF2-40B4-BE49-F238E27FC236}">
                    <a16:creationId xmlns:a16="http://schemas.microsoft.com/office/drawing/2014/main" id="{C2200568-EEAE-4471-829E-8C1AC69966E9}"/>
                  </a:ext>
                </a:extLst>
              </p:cNvPr>
              <p:cNvSpPr/>
              <p:nvPr/>
            </p:nvSpPr>
            <p:spPr>
              <a:xfrm rot="3024162">
                <a:off x="1420365" y="2749360"/>
                <a:ext cx="1065924" cy="231174"/>
              </a:xfrm>
              <a:prstGeom prst="leftRightArrow">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ja-JP" altLang="en-US" sz="1350"/>
              </a:p>
            </p:txBody>
          </p:sp>
          <p:sp>
            <p:nvSpPr>
              <p:cNvPr id="30" name="左右矢印 32">
                <a:extLst>
                  <a:ext uri="{FF2B5EF4-FFF2-40B4-BE49-F238E27FC236}">
                    <a16:creationId xmlns:a16="http://schemas.microsoft.com/office/drawing/2014/main" id="{B230CBE2-2A4D-47F0-8096-EDDCB8117B0F}"/>
                  </a:ext>
                </a:extLst>
              </p:cNvPr>
              <p:cNvSpPr/>
              <p:nvPr/>
            </p:nvSpPr>
            <p:spPr>
              <a:xfrm rot="7581100">
                <a:off x="6654334" y="2754414"/>
                <a:ext cx="993635" cy="235315"/>
              </a:xfrm>
              <a:prstGeom prst="leftRightArrow">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ja-JP" altLang="en-US" sz="1350"/>
              </a:p>
            </p:txBody>
          </p:sp>
          <p:sp>
            <p:nvSpPr>
              <p:cNvPr id="31" name="左右矢印 33">
                <a:extLst>
                  <a:ext uri="{FF2B5EF4-FFF2-40B4-BE49-F238E27FC236}">
                    <a16:creationId xmlns:a16="http://schemas.microsoft.com/office/drawing/2014/main" id="{DDA0A98B-6B17-4613-A875-ABA09BBFD148}"/>
                  </a:ext>
                </a:extLst>
              </p:cNvPr>
              <p:cNvSpPr/>
              <p:nvPr/>
            </p:nvSpPr>
            <p:spPr>
              <a:xfrm rot="8424762">
                <a:off x="1958199" y="4512135"/>
                <a:ext cx="830136" cy="319946"/>
              </a:xfrm>
              <a:prstGeom prst="leftRightArrow">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ja-JP" altLang="en-US" sz="1350"/>
              </a:p>
            </p:txBody>
          </p:sp>
          <p:sp>
            <p:nvSpPr>
              <p:cNvPr id="32" name="左右矢印 34">
                <a:extLst>
                  <a:ext uri="{FF2B5EF4-FFF2-40B4-BE49-F238E27FC236}">
                    <a16:creationId xmlns:a16="http://schemas.microsoft.com/office/drawing/2014/main" id="{39BF56D7-1E6F-4B6A-A7BF-AFE1A364D168}"/>
                  </a:ext>
                </a:extLst>
              </p:cNvPr>
              <p:cNvSpPr/>
              <p:nvPr/>
            </p:nvSpPr>
            <p:spPr>
              <a:xfrm rot="2298636">
                <a:off x="6456455" y="4448704"/>
                <a:ext cx="847376" cy="313308"/>
              </a:xfrm>
              <a:prstGeom prst="leftRightArrow">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ja-JP" altLang="en-US" sz="1350"/>
              </a:p>
            </p:txBody>
          </p:sp>
          <p:sp>
            <p:nvSpPr>
              <p:cNvPr id="33" name="テキスト ボックス 32">
                <a:extLst>
                  <a:ext uri="{FF2B5EF4-FFF2-40B4-BE49-F238E27FC236}">
                    <a16:creationId xmlns:a16="http://schemas.microsoft.com/office/drawing/2014/main" id="{FF4CA3B0-52F2-4283-9532-85045E978FAA}"/>
                  </a:ext>
                </a:extLst>
              </p:cNvPr>
              <p:cNvSpPr txBox="1"/>
              <p:nvPr/>
            </p:nvSpPr>
            <p:spPr>
              <a:xfrm>
                <a:off x="1024372" y="2856877"/>
                <a:ext cx="1075638" cy="276999"/>
              </a:xfrm>
              <a:prstGeom prst="rect">
                <a:avLst/>
              </a:prstGeom>
              <a:noFill/>
            </p:spPr>
            <p:txBody>
              <a:bodyPr wrap="square" rtlCol="0">
                <a:spAutoFit/>
              </a:bodyPr>
              <a:lstStyle/>
              <a:p>
                <a:r>
                  <a:rPr lang="ja-JP" altLang="en-US" sz="1200" dirty="0">
                    <a:solidFill>
                      <a:srgbClr val="FF0000"/>
                    </a:solidFill>
                  </a:rPr>
                  <a:t>連携・協働</a:t>
                </a:r>
              </a:p>
            </p:txBody>
          </p:sp>
          <p:sp>
            <p:nvSpPr>
              <p:cNvPr id="34" name="テキスト ボックス 33">
                <a:extLst>
                  <a:ext uri="{FF2B5EF4-FFF2-40B4-BE49-F238E27FC236}">
                    <a16:creationId xmlns:a16="http://schemas.microsoft.com/office/drawing/2014/main" id="{BD7D6179-5CF9-4336-8089-64370DEA3687}"/>
                  </a:ext>
                </a:extLst>
              </p:cNvPr>
              <p:cNvSpPr txBox="1"/>
              <p:nvPr/>
            </p:nvSpPr>
            <p:spPr>
              <a:xfrm>
                <a:off x="7184656" y="2871021"/>
                <a:ext cx="1075638" cy="276999"/>
              </a:xfrm>
              <a:prstGeom prst="rect">
                <a:avLst/>
              </a:prstGeom>
              <a:noFill/>
            </p:spPr>
            <p:txBody>
              <a:bodyPr wrap="square" rtlCol="0">
                <a:spAutoFit/>
              </a:bodyPr>
              <a:lstStyle/>
              <a:p>
                <a:r>
                  <a:rPr lang="ja-JP" altLang="en-US" sz="1200" dirty="0">
                    <a:solidFill>
                      <a:srgbClr val="FF0000"/>
                    </a:solidFill>
                  </a:rPr>
                  <a:t>連携・協働</a:t>
                </a:r>
              </a:p>
            </p:txBody>
          </p:sp>
          <p:sp>
            <p:nvSpPr>
              <p:cNvPr id="35" name="テキスト ボックス 34">
                <a:extLst>
                  <a:ext uri="{FF2B5EF4-FFF2-40B4-BE49-F238E27FC236}">
                    <a16:creationId xmlns:a16="http://schemas.microsoft.com/office/drawing/2014/main" id="{C7031C0E-4FEC-4021-8920-16DC586549E5}"/>
                  </a:ext>
                </a:extLst>
              </p:cNvPr>
              <p:cNvSpPr txBox="1"/>
              <p:nvPr/>
            </p:nvSpPr>
            <p:spPr>
              <a:xfrm>
                <a:off x="2870337" y="4416578"/>
                <a:ext cx="1075638" cy="276999"/>
              </a:xfrm>
              <a:prstGeom prst="rect">
                <a:avLst/>
              </a:prstGeom>
              <a:noFill/>
            </p:spPr>
            <p:txBody>
              <a:bodyPr wrap="square" rtlCol="0">
                <a:spAutoFit/>
              </a:bodyPr>
              <a:lstStyle/>
              <a:p>
                <a:r>
                  <a:rPr lang="ja-JP" altLang="en-US" sz="1200" dirty="0">
                    <a:solidFill>
                      <a:srgbClr val="FF0000"/>
                    </a:solidFill>
                  </a:rPr>
                  <a:t>連携・協働</a:t>
                </a:r>
              </a:p>
            </p:txBody>
          </p:sp>
          <p:sp>
            <p:nvSpPr>
              <p:cNvPr id="36" name="テキスト ボックス 35">
                <a:extLst>
                  <a:ext uri="{FF2B5EF4-FFF2-40B4-BE49-F238E27FC236}">
                    <a16:creationId xmlns:a16="http://schemas.microsoft.com/office/drawing/2014/main" id="{6BCF1965-A48D-40DA-8E22-C26C11F437F3}"/>
                  </a:ext>
                </a:extLst>
              </p:cNvPr>
              <p:cNvSpPr txBox="1"/>
              <p:nvPr/>
            </p:nvSpPr>
            <p:spPr>
              <a:xfrm>
                <a:off x="5319046" y="4358145"/>
                <a:ext cx="1075638" cy="276999"/>
              </a:xfrm>
              <a:prstGeom prst="rect">
                <a:avLst/>
              </a:prstGeom>
              <a:noFill/>
            </p:spPr>
            <p:txBody>
              <a:bodyPr wrap="square" rtlCol="0">
                <a:spAutoFit/>
              </a:bodyPr>
              <a:lstStyle/>
              <a:p>
                <a:r>
                  <a:rPr lang="ja-JP" altLang="en-US" sz="1200" dirty="0">
                    <a:solidFill>
                      <a:srgbClr val="FF0000"/>
                    </a:solidFill>
                  </a:rPr>
                  <a:t>連携・協働</a:t>
                </a:r>
              </a:p>
            </p:txBody>
          </p:sp>
          <p:sp>
            <p:nvSpPr>
              <p:cNvPr id="37" name="テキスト ボックス 36">
                <a:extLst>
                  <a:ext uri="{FF2B5EF4-FFF2-40B4-BE49-F238E27FC236}">
                    <a16:creationId xmlns:a16="http://schemas.microsoft.com/office/drawing/2014/main" id="{DC844D67-5684-49BA-9BB3-200659732EBF}"/>
                  </a:ext>
                </a:extLst>
              </p:cNvPr>
              <p:cNvSpPr txBox="1"/>
              <p:nvPr/>
            </p:nvSpPr>
            <p:spPr>
              <a:xfrm>
                <a:off x="3016108" y="1878211"/>
                <a:ext cx="1075638" cy="276999"/>
              </a:xfrm>
              <a:prstGeom prst="rect">
                <a:avLst/>
              </a:prstGeom>
              <a:noFill/>
            </p:spPr>
            <p:txBody>
              <a:bodyPr wrap="square" rtlCol="0">
                <a:spAutoFit/>
              </a:bodyPr>
              <a:lstStyle/>
              <a:p>
                <a:r>
                  <a:rPr lang="ja-JP" altLang="en-US" sz="1200" dirty="0">
                    <a:solidFill>
                      <a:srgbClr val="FF0000"/>
                    </a:solidFill>
                  </a:rPr>
                  <a:t>連携・協働</a:t>
                </a:r>
              </a:p>
            </p:txBody>
          </p:sp>
          <p:sp>
            <p:nvSpPr>
              <p:cNvPr id="38" name="テキスト ボックス 37">
                <a:extLst>
                  <a:ext uri="{FF2B5EF4-FFF2-40B4-BE49-F238E27FC236}">
                    <a16:creationId xmlns:a16="http://schemas.microsoft.com/office/drawing/2014/main" id="{5CCAFCDE-F1A7-45F3-8C33-A9B10C5A78F8}"/>
                  </a:ext>
                </a:extLst>
              </p:cNvPr>
              <p:cNvSpPr txBox="1"/>
              <p:nvPr/>
            </p:nvSpPr>
            <p:spPr>
              <a:xfrm>
                <a:off x="3866459" y="1836395"/>
                <a:ext cx="2937599" cy="451364"/>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地域社会</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学校運営協議会</a:t>
                </a:r>
                <a:r>
                  <a:rPr lang="en-US" altLang="ja-JP" sz="1200" dirty="0">
                    <a:latin typeface="Meiryo UI" panose="020B0604030504040204" pitchFamily="50" charset="-128"/>
                    <a:ea typeface="Meiryo UI" panose="020B0604030504040204" pitchFamily="50" charset="-128"/>
                  </a:rPr>
                  <a:t>)</a:t>
                </a:r>
                <a:endParaRPr lang="ja-JP" altLang="en-US" dirty="0">
                  <a:latin typeface="Meiryo UI" panose="020B0604030504040204" pitchFamily="50" charset="-128"/>
                  <a:ea typeface="Meiryo UI" panose="020B0604030504040204" pitchFamily="50" charset="-128"/>
                </a:endParaRPr>
              </a:p>
            </p:txBody>
          </p:sp>
        </p:grpSp>
        <p:sp>
          <p:nvSpPr>
            <p:cNvPr id="85" name="テキスト ボックス 84">
              <a:extLst>
                <a:ext uri="{FF2B5EF4-FFF2-40B4-BE49-F238E27FC236}">
                  <a16:creationId xmlns:a16="http://schemas.microsoft.com/office/drawing/2014/main" id="{BD54350F-5079-4934-A5E2-075BC4CF7F2A}"/>
                </a:ext>
              </a:extLst>
            </p:cNvPr>
            <p:cNvSpPr txBox="1"/>
            <p:nvPr/>
          </p:nvSpPr>
          <p:spPr>
            <a:xfrm>
              <a:off x="5856719" y="4298742"/>
              <a:ext cx="1332000" cy="2880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200" dirty="0">
                  <a:solidFill>
                    <a:schemeClr val="tx1"/>
                  </a:solidFill>
                  <a:latin typeface="Meiryo UI" panose="020B0604030504040204" pitchFamily="50" charset="-128"/>
                  <a:ea typeface="Meiryo UI" panose="020B0604030504040204" pitchFamily="50" charset="-128"/>
                </a:rPr>
                <a:t>外国語指動員等</a:t>
              </a:r>
            </a:p>
          </p:txBody>
        </p:sp>
      </p:grpSp>
      <p:sp>
        <p:nvSpPr>
          <p:cNvPr id="86" name="テキスト ボックス 85">
            <a:extLst>
              <a:ext uri="{FF2B5EF4-FFF2-40B4-BE49-F238E27FC236}">
                <a16:creationId xmlns:a16="http://schemas.microsoft.com/office/drawing/2014/main" id="{311403E7-4156-453B-92E0-1774BFDF8ABA}"/>
              </a:ext>
            </a:extLst>
          </p:cNvPr>
          <p:cNvSpPr txBox="1"/>
          <p:nvPr/>
        </p:nvSpPr>
        <p:spPr>
          <a:xfrm>
            <a:off x="1937965" y="5530269"/>
            <a:ext cx="817591" cy="3000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350" dirty="0">
                <a:latin typeface="Meiryo UI" panose="020B0604030504040204" pitchFamily="50" charset="-128"/>
                <a:ea typeface="Meiryo UI" panose="020B0604030504040204" pitchFamily="50" charset="-128"/>
              </a:rPr>
              <a:t>NPO</a:t>
            </a:r>
            <a:r>
              <a:rPr lang="ja-JP" altLang="en-US" sz="1350" dirty="0">
                <a:latin typeface="Meiryo UI" panose="020B0604030504040204" pitchFamily="50" charset="-128"/>
                <a:ea typeface="Meiryo UI" panose="020B0604030504040204" pitchFamily="50" charset="-128"/>
              </a:rPr>
              <a:t>等</a:t>
            </a:r>
          </a:p>
        </p:txBody>
      </p:sp>
      <p:sp>
        <p:nvSpPr>
          <p:cNvPr id="87" name="テキスト ボックス 86">
            <a:extLst>
              <a:ext uri="{FF2B5EF4-FFF2-40B4-BE49-F238E27FC236}">
                <a16:creationId xmlns:a16="http://schemas.microsoft.com/office/drawing/2014/main" id="{29DD484F-6273-4AEB-BFD3-6847782DE73C}"/>
              </a:ext>
            </a:extLst>
          </p:cNvPr>
          <p:cNvSpPr txBox="1"/>
          <p:nvPr/>
        </p:nvSpPr>
        <p:spPr>
          <a:xfrm>
            <a:off x="4939264" y="4641214"/>
            <a:ext cx="972000"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100" dirty="0">
                <a:solidFill>
                  <a:schemeClr val="tx1"/>
                </a:solidFill>
                <a:latin typeface="Meiryo UI" panose="020B0604030504040204" pitchFamily="50" charset="-128"/>
                <a:ea typeface="Meiryo UI" panose="020B0604030504040204" pitchFamily="50" charset="-128"/>
              </a:rPr>
              <a:t>実習教員</a:t>
            </a:r>
          </a:p>
        </p:txBody>
      </p:sp>
      <p:sp>
        <p:nvSpPr>
          <p:cNvPr id="11" name="スライド番号プレースホルダー 6">
            <a:extLst>
              <a:ext uri="{FF2B5EF4-FFF2-40B4-BE49-F238E27FC236}">
                <a16:creationId xmlns:a16="http://schemas.microsoft.com/office/drawing/2014/main" id="{EDD008D7-B85A-0BCA-EC99-C90D95274E40}"/>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55</a:t>
            </a:fld>
            <a:endParaRPr kumimoji="1" lang="ja-JP" altLang="en-US" dirty="0"/>
          </a:p>
        </p:txBody>
      </p:sp>
      <p:sp>
        <p:nvSpPr>
          <p:cNvPr id="53" name="テキスト ボックス 52">
            <a:extLst>
              <a:ext uri="{FF2B5EF4-FFF2-40B4-BE49-F238E27FC236}">
                <a16:creationId xmlns:a16="http://schemas.microsoft.com/office/drawing/2014/main" id="{A0BD3E6D-B276-40EA-81AE-70D4DCD68ED9}"/>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58</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7041762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78D324-1DA3-59D5-109E-3E5DF68FAE76}"/>
            </a:ext>
          </a:extLst>
        </p:cNvPr>
        <p:cNvGrpSpPr/>
        <p:nvPr/>
      </p:nvGrpSpPr>
      <p:grpSpPr>
        <a:xfrm>
          <a:off x="0" y="0"/>
          <a:ext cx="0" cy="0"/>
          <a:chOff x="0" y="0"/>
          <a:chExt cx="0" cy="0"/>
        </a:xfrm>
      </p:grpSpPr>
      <p:sp>
        <p:nvSpPr>
          <p:cNvPr id="18" name="スライド番号プレースホルダー 6">
            <a:extLst>
              <a:ext uri="{FF2B5EF4-FFF2-40B4-BE49-F238E27FC236}">
                <a16:creationId xmlns:a16="http://schemas.microsoft.com/office/drawing/2014/main" id="{C3B69995-6BC1-6AB8-D3F7-D6C5FE69535D}"/>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56</a:t>
            </a:fld>
            <a:endParaRPr kumimoji="1" lang="ja-JP" altLang="en-US" dirty="0"/>
          </a:p>
        </p:txBody>
      </p:sp>
      <p:sp>
        <p:nvSpPr>
          <p:cNvPr id="2" name="テキスト ボックス 1">
            <a:extLst>
              <a:ext uri="{FF2B5EF4-FFF2-40B4-BE49-F238E27FC236}">
                <a16:creationId xmlns:a16="http://schemas.microsoft.com/office/drawing/2014/main" id="{93EE3A4F-689D-2704-A95E-E2AF85CB99CD}"/>
              </a:ext>
            </a:extLst>
          </p:cNvPr>
          <p:cNvSpPr txBox="1"/>
          <p:nvPr/>
        </p:nvSpPr>
        <p:spPr>
          <a:xfrm>
            <a:off x="543344" y="795789"/>
            <a:ext cx="11315576" cy="4936993"/>
          </a:xfrm>
          <a:prstGeom prst="rect">
            <a:avLst/>
          </a:prstGeom>
          <a:noFill/>
          <a:ln>
            <a:solidFill>
              <a:schemeClr val="accent6">
                <a:lumMod val="75000"/>
              </a:schemeClr>
            </a:solidFill>
            <a:prstDash val="solid"/>
          </a:ln>
        </p:spPr>
        <p:txBody>
          <a:bodyPr wrap="square" numCol="1" spcCol="360000" rtlCol="0">
            <a:spAutoFit/>
          </a:bodyPr>
          <a:lstStyle/>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42CCF064-0FF3-F605-FDAA-BA7D6ED8EF67}"/>
              </a:ext>
            </a:extLst>
          </p:cNvPr>
          <p:cNvSpPr txBox="1"/>
          <p:nvPr/>
        </p:nvSpPr>
        <p:spPr>
          <a:xfrm>
            <a:off x="622275" y="1053753"/>
            <a:ext cx="11016000" cy="4936993"/>
          </a:xfrm>
          <a:prstGeom prst="rect">
            <a:avLst/>
          </a:prstGeom>
          <a:noFill/>
        </p:spPr>
        <p:txBody>
          <a:bodyPr wrap="square"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■部活動指導員の配置を推進</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教員の付添いなく、練習や大会引率等が可能な部活動指導員の配置を推進することで、生徒が専門的指導を受ける機会の確保をするとともに、教員の部活動指導に係る負担</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軽減を行う。</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■部活動大阪モデルの推進</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ペアとなった２校が合同で部活動を行い、一方の学校の教員の付添いを不要とすることにより当該教員の負担を軽減。ペアとなった両校の顧問に専門性がない場合には、部活動</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指導員を配置</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6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　</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■合同部活動の推進（部活動大阪モデル以外）</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部活動大阪モデル指定校以外の学校間で協定を結び合同で部活動を行う取組。協定締結校のうちいずれかの学校の顧問の付添があれば活動が可能。教員の負担軽減につながるとともに、参加人数が増えることにより試合形式等の練習ができることで活動の充実につながる。</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■外部指導者の派遣</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部活動にかかる指導において、補助的な立場で活動を支援する人材として、専門的な技術指導を担う。大会引率等は、顧問の付添いが必要。</a:t>
            </a:r>
          </a:p>
          <a:p>
            <a:pPr>
              <a:lnSpc>
                <a:spcPts val="2000"/>
              </a:lnSpc>
            </a:pP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7" name="二等辺三角形 6">
            <a:extLst>
              <a:ext uri="{FF2B5EF4-FFF2-40B4-BE49-F238E27FC236}">
                <a16:creationId xmlns:a16="http://schemas.microsoft.com/office/drawing/2014/main" id="{3555A080-6934-2176-B504-55A75BC92234}"/>
              </a:ext>
            </a:extLst>
          </p:cNvPr>
          <p:cNvSpPr/>
          <p:nvPr/>
        </p:nvSpPr>
        <p:spPr>
          <a:xfrm rot="10800000">
            <a:off x="5789720" y="5861824"/>
            <a:ext cx="612559" cy="15873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A39F52F0-D2A3-DDC2-BE05-5C68353D9CAC}"/>
              </a:ext>
            </a:extLst>
          </p:cNvPr>
          <p:cNvSpPr txBox="1"/>
          <p:nvPr/>
        </p:nvSpPr>
        <p:spPr>
          <a:xfrm>
            <a:off x="543344" y="6076504"/>
            <a:ext cx="11232000" cy="694101"/>
          </a:xfrm>
          <a:prstGeom prst="rect">
            <a:avLst/>
          </a:prstGeom>
          <a:solidFill>
            <a:schemeClr val="accent6">
              <a:lumMod val="20000"/>
              <a:lumOff val="80000"/>
            </a:schemeClr>
          </a:solidFill>
        </p:spPr>
        <p:txBody>
          <a:bodyPr wrap="square">
            <a:spAutoFit/>
          </a:bodyPr>
          <a:lstStyle/>
          <a:p>
            <a:pPr algn="ctr">
              <a:lnSpc>
                <a:spcPts val="25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上記取組により、</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生徒の多様な「学びの場」として部活動の教育的効果を十分に発揮するとともに、</a:t>
            </a:r>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a:p>
            <a:pPr algn="ctr">
              <a:lnSpc>
                <a:spcPts val="2500"/>
              </a:lnSpc>
            </a:pPr>
            <a:r>
              <a:rPr lang="ja-JP" altLang="en-US" sz="1600" b="1" dirty="0">
                <a:solidFill>
                  <a:schemeClr val="accent6">
                    <a:lumMod val="50000"/>
                  </a:schemeClr>
                </a:solidFill>
                <a:latin typeface="Meiryo UI" panose="020B0604030504040204" pitchFamily="50" charset="-128"/>
                <a:ea typeface="Meiryo UI" panose="020B0604030504040204" pitchFamily="50" charset="-128"/>
              </a:rPr>
              <a:t>教員の部活動指導業務に係る負担を軽減</a:t>
            </a:r>
            <a:endParaRPr kumimoji="1" lang="ja-JP" altLang="en-US"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0" name="角丸四角形 32">
            <a:extLst>
              <a:ext uri="{FF2B5EF4-FFF2-40B4-BE49-F238E27FC236}">
                <a16:creationId xmlns:a16="http://schemas.microsoft.com/office/drawing/2014/main" id="{71DFB529-5BE0-9504-C20E-62A1DBEFBB75}"/>
              </a:ext>
            </a:extLst>
          </p:cNvPr>
          <p:cNvSpPr/>
          <p:nvPr/>
        </p:nvSpPr>
        <p:spPr>
          <a:xfrm>
            <a:off x="622236" y="717438"/>
            <a:ext cx="2224268" cy="338553"/>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Meiryo UI" panose="020B0604030504040204" pitchFamily="50" charset="-128"/>
                <a:ea typeface="Meiryo UI" panose="020B0604030504040204" pitchFamily="50" charset="-128"/>
              </a:rPr>
              <a:t>（６）　部活動の充実</a:t>
            </a:r>
          </a:p>
        </p:txBody>
      </p:sp>
      <p:sp>
        <p:nvSpPr>
          <p:cNvPr id="17" name="テキスト ボックス 16">
            <a:extLst>
              <a:ext uri="{FF2B5EF4-FFF2-40B4-BE49-F238E27FC236}">
                <a16:creationId xmlns:a16="http://schemas.microsoft.com/office/drawing/2014/main" id="{52AF839F-D976-6F17-0ACD-C33477D2E96D}"/>
              </a:ext>
            </a:extLst>
          </p:cNvPr>
          <p:cNvSpPr txBox="1"/>
          <p:nvPr/>
        </p:nvSpPr>
        <p:spPr>
          <a:xfrm>
            <a:off x="0" y="0"/>
            <a:ext cx="12192000" cy="584775"/>
          </a:xfrm>
          <a:prstGeom prst="rect">
            <a:avLst/>
          </a:prstGeom>
          <a:solidFill>
            <a:srgbClr val="CCFFCC"/>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9" name="ひし形 18">
            <a:extLst>
              <a:ext uri="{FF2B5EF4-FFF2-40B4-BE49-F238E27FC236}">
                <a16:creationId xmlns:a16="http://schemas.microsoft.com/office/drawing/2014/main" id="{ACD3294A-88B1-CC0B-BE27-245E6025E5EB}"/>
              </a:ext>
            </a:extLst>
          </p:cNvPr>
          <p:cNvSpPr/>
          <p:nvPr/>
        </p:nvSpPr>
        <p:spPr>
          <a:xfrm>
            <a:off x="237066" y="36441"/>
            <a:ext cx="601201" cy="537612"/>
          </a:xfrm>
          <a:prstGeom prst="diamond">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４</a:t>
            </a:r>
            <a:endParaRPr kumimoji="1" lang="en-US" altLang="ja-JP"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9085885C-FEB6-06CF-D8AA-8A1CEF200FCE}"/>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各校共通の取組等</a:t>
            </a:r>
            <a:endParaRPr lang="en-US" altLang="ja-JP" b="1" dirty="0">
              <a:latin typeface="Meiryo UI" panose="020B0604030504040204" pitchFamily="50" charset="-128"/>
              <a:ea typeface="Meiryo UI" panose="020B0604030504040204" pitchFamily="50" charset="-128"/>
            </a:endParaRPr>
          </a:p>
        </p:txBody>
      </p:sp>
      <p:grpSp>
        <p:nvGrpSpPr>
          <p:cNvPr id="122" name="グループ化 121">
            <a:extLst>
              <a:ext uri="{FF2B5EF4-FFF2-40B4-BE49-F238E27FC236}">
                <a16:creationId xmlns:a16="http://schemas.microsoft.com/office/drawing/2014/main" id="{968BDEDE-DEA6-48AE-81C6-C089B4586AB6}"/>
              </a:ext>
            </a:extLst>
          </p:cNvPr>
          <p:cNvGrpSpPr/>
          <p:nvPr/>
        </p:nvGrpSpPr>
        <p:grpSpPr>
          <a:xfrm>
            <a:off x="1968218" y="2659568"/>
            <a:ext cx="5256297" cy="1565276"/>
            <a:chOff x="593788" y="3435924"/>
            <a:chExt cx="5256297" cy="1565276"/>
          </a:xfrm>
        </p:grpSpPr>
        <p:grpSp>
          <p:nvGrpSpPr>
            <p:cNvPr id="137" name="グループ化 136">
              <a:extLst>
                <a:ext uri="{FF2B5EF4-FFF2-40B4-BE49-F238E27FC236}">
                  <a16:creationId xmlns:a16="http://schemas.microsoft.com/office/drawing/2014/main" id="{64BEB56B-D173-4978-B23E-44100350A50E}"/>
                </a:ext>
              </a:extLst>
            </p:cNvPr>
            <p:cNvGrpSpPr/>
            <p:nvPr/>
          </p:nvGrpSpPr>
          <p:grpSpPr>
            <a:xfrm>
              <a:off x="607143" y="3435924"/>
              <a:ext cx="4566635" cy="945018"/>
              <a:chOff x="4071395" y="2857240"/>
              <a:chExt cx="4599177" cy="995721"/>
            </a:xfrm>
          </p:grpSpPr>
          <p:grpSp>
            <p:nvGrpSpPr>
              <p:cNvPr id="141" name="グループ化 140">
                <a:extLst>
                  <a:ext uri="{FF2B5EF4-FFF2-40B4-BE49-F238E27FC236}">
                    <a16:creationId xmlns:a16="http://schemas.microsoft.com/office/drawing/2014/main" id="{3037DE1A-95AD-4834-B78C-F5771518F38D}"/>
                  </a:ext>
                </a:extLst>
              </p:cNvPr>
              <p:cNvGrpSpPr/>
              <p:nvPr/>
            </p:nvGrpSpPr>
            <p:grpSpPr>
              <a:xfrm>
                <a:off x="4071395" y="2857240"/>
                <a:ext cx="4599177" cy="995721"/>
                <a:chOff x="4426883" y="3419689"/>
                <a:chExt cx="4599177" cy="1044390"/>
              </a:xfrm>
            </p:grpSpPr>
            <p:sp>
              <p:nvSpPr>
                <p:cNvPr id="143" name="山形 13">
                  <a:extLst>
                    <a:ext uri="{FF2B5EF4-FFF2-40B4-BE49-F238E27FC236}">
                      <a16:creationId xmlns:a16="http://schemas.microsoft.com/office/drawing/2014/main" id="{95B1D370-BF27-4314-9AC0-85342233F4C1}"/>
                    </a:ext>
                  </a:extLst>
                </p:cNvPr>
                <p:cNvSpPr/>
                <p:nvPr/>
              </p:nvSpPr>
              <p:spPr>
                <a:xfrm>
                  <a:off x="4426883" y="3421094"/>
                  <a:ext cx="1165060" cy="1042985"/>
                </a:xfrm>
                <a:prstGeom prst="chevron">
                  <a:avLst>
                    <a:gd name="adj" fmla="val 28283"/>
                  </a:avLst>
                </a:prstGeom>
                <a:solidFill>
                  <a:schemeClr val="accent4">
                    <a:lumMod val="40000"/>
                    <a:lumOff val="60000"/>
                  </a:schemeClr>
                </a:solidFill>
                <a:ln w="635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a:ln>
                      <a:noFill/>
                    </a:ln>
                    <a:solidFill>
                      <a:prstClr val="black"/>
                    </a:solidFill>
                    <a:effectLst/>
                    <a:uLnTx/>
                    <a:uFillTx/>
                    <a:latin typeface="Meiryo UI"/>
                    <a:ea typeface="Meiryo UI"/>
                    <a:cs typeface="+mn-cs"/>
                  </a:endParaRPr>
                </a:p>
              </p:txBody>
            </p:sp>
            <p:sp>
              <p:nvSpPr>
                <p:cNvPr id="144" name="対角する 2 つの角を切り取った四角形 14">
                  <a:extLst>
                    <a:ext uri="{FF2B5EF4-FFF2-40B4-BE49-F238E27FC236}">
                      <a16:creationId xmlns:a16="http://schemas.microsoft.com/office/drawing/2014/main" id="{3E657F6A-19E9-4F17-A188-8A295B59A661}"/>
                    </a:ext>
                  </a:extLst>
                </p:cNvPr>
                <p:cNvSpPr/>
                <p:nvPr/>
              </p:nvSpPr>
              <p:spPr>
                <a:xfrm>
                  <a:off x="4604777" y="3448264"/>
                  <a:ext cx="720000" cy="215445"/>
                </a:xfrm>
                <a:prstGeom prst="snip2DiagRect">
                  <a:avLst/>
                </a:prstGeom>
                <a:solidFill>
                  <a:schemeClr val="bg1"/>
                </a:solidFill>
                <a:ln/>
              </p:spPr>
              <p:style>
                <a:lnRef idx="0">
                  <a:schemeClr val="dk1"/>
                </a:lnRef>
                <a:fillRef idx="3">
                  <a:schemeClr val="dk1"/>
                </a:fillRef>
                <a:effectRef idx="3">
                  <a:schemeClr val="dk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prstClr val="black"/>
                      </a:solidFill>
                      <a:effectLst/>
                      <a:uLnTx/>
                      <a:uFillTx/>
                      <a:latin typeface="Meiryo UI"/>
                      <a:ea typeface="Meiryo UI"/>
                      <a:cs typeface="+mn-cs"/>
                    </a:rPr>
                    <a:t>現　状</a:t>
                  </a:r>
                </a:p>
              </p:txBody>
            </p:sp>
            <p:sp>
              <p:nvSpPr>
                <p:cNvPr id="145" name="正方形/長方形 144">
                  <a:extLst>
                    <a:ext uri="{FF2B5EF4-FFF2-40B4-BE49-F238E27FC236}">
                      <a16:creationId xmlns:a16="http://schemas.microsoft.com/office/drawing/2014/main" id="{EE131C66-3F46-4ABF-BE65-289134CB8D76}"/>
                    </a:ext>
                  </a:extLst>
                </p:cNvPr>
                <p:cNvSpPr/>
                <p:nvPr/>
              </p:nvSpPr>
              <p:spPr>
                <a:xfrm>
                  <a:off x="4717404" y="3810470"/>
                  <a:ext cx="813670" cy="226557"/>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練習：学校単位</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大会：学校単位</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6" name="山形 55">
                  <a:extLst>
                    <a:ext uri="{FF2B5EF4-FFF2-40B4-BE49-F238E27FC236}">
                      <a16:creationId xmlns:a16="http://schemas.microsoft.com/office/drawing/2014/main" id="{57AE9344-42E1-4034-91A3-A1C08EDC553E}"/>
                    </a:ext>
                  </a:extLst>
                </p:cNvPr>
                <p:cNvSpPr/>
                <p:nvPr/>
              </p:nvSpPr>
              <p:spPr>
                <a:xfrm>
                  <a:off x="5338230" y="3421094"/>
                  <a:ext cx="1606957" cy="1042985"/>
                </a:xfrm>
                <a:prstGeom prst="chevron">
                  <a:avLst>
                    <a:gd name="adj" fmla="val 28283"/>
                  </a:avLst>
                </a:prstGeom>
                <a:solidFill>
                  <a:srgbClr val="F8832C"/>
                </a:solidFill>
                <a:ln w="6350" cap="flat" cmpd="sng" algn="ctr">
                  <a:solidFill>
                    <a:schemeClr val="tx1"/>
                  </a:solidFill>
                  <a:prstDash val="solid"/>
                  <a:miter lim="800000"/>
                </a:ln>
                <a:effectLst/>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a:ln>
                      <a:noFill/>
                    </a:ln>
                    <a:solidFill>
                      <a:prstClr val="black"/>
                    </a:solidFill>
                    <a:effectLst/>
                    <a:uLnTx/>
                    <a:uFillTx/>
                    <a:latin typeface="Meiryo UI"/>
                    <a:ea typeface="Meiryo UI"/>
                    <a:cs typeface="+mn-cs"/>
                  </a:endParaRPr>
                </a:p>
              </p:txBody>
            </p:sp>
            <p:sp>
              <p:nvSpPr>
                <p:cNvPr id="147" name="山形 56">
                  <a:extLst>
                    <a:ext uri="{FF2B5EF4-FFF2-40B4-BE49-F238E27FC236}">
                      <a16:creationId xmlns:a16="http://schemas.microsoft.com/office/drawing/2014/main" id="{AE22DCEB-263C-402F-8ABF-F1716A9F05E3}"/>
                    </a:ext>
                  </a:extLst>
                </p:cNvPr>
                <p:cNvSpPr/>
                <p:nvPr/>
              </p:nvSpPr>
              <p:spPr>
                <a:xfrm>
                  <a:off x="6720724" y="3419689"/>
                  <a:ext cx="1279861" cy="1042985"/>
                </a:xfrm>
                <a:prstGeom prst="chevron">
                  <a:avLst>
                    <a:gd name="adj" fmla="val 28283"/>
                  </a:avLst>
                </a:prstGeom>
                <a:solidFill>
                  <a:schemeClr val="accent4">
                    <a:lumMod val="40000"/>
                    <a:lumOff val="60000"/>
                  </a:schemeClr>
                </a:solidFill>
                <a:ln w="635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a:ln>
                      <a:noFill/>
                    </a:ln>
                    <a:solidFill>
                      <a:prstClr val="black"/>
                    </a:solidFill>
                    <a:effectLst/>
                    <a:uLnTx/>
                    <a:uFillTx/>
                    <a:latin typeface="Meiryo UI"/>
                    <a:ea typeface="Meiryo UI"/>
                    <a:cs typeface="+mn-cs"/>
                  </a:endParaRPr>
                </a:p>
              </p:txBody>
            </p:sp>
            <p:sp>
              <p:nvSpPr>
                <p:cNvPr id="148" name="対角する 2 つの角を切り取った四角形 58">
                  <a:extLst>
                    <a:ext uri="{FF2B5EF4-FFF2-40B4-BE49-F238E27FC236}">
                      <a16:creationId xmlns:a16="http://schemas.microsoft.com/office/drawing/2014/main" id="{7850A3E0-18E0-4DBE-98D1-66C2266BBCC1}"/>
                    </a:ext>
                  </a:extLst>
                </p:cNvPr>
                <p:cNvSpPr/>
                <p:nvPr/>
              </p:nvSpPr>
              <p:spPr>
                <a:xfrm>
                  <a:off x="5529130" y="3448264"/>
                  <a:ext cx="967090" cy="215445"/>
                </a:xfrm>
                <a:prstGeom prst="snip2DiagRect">
                  <a:avLst/>
                </a:prstGeom>
                <a:solidFill>
                  <a:schemeClr val="bg1"/>
                </a:solidFill>
                <a:ln/>
              </p:spPr>
              <p:style>
                <a:lnRef idx="0">
                  <a:schemeClr val="dk1"/>
                </a:lnRef>
                <a:fillRef idx="3">
                  <a:schemeClr val="dk1"/>
                </a:fillRef>
                <a:effectRef idx="3">
                  <a:schemeClr val="dk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prstClr val="black"/>
                      </a:solidFill>
                      <a:effectLst/>
                      <a:uLnTx/>
                      <a:uFillTx/>
                      <a:latin typeface="Meiryo UI"/>
                      <a:ea typeface="Meiryo UI"/>
                      <a:cs typeface="+mn-cs"/>
                    </a:rPr>
                    <a:t>ステージ１</a:t>
                  </a:r>
                </a:p>
              </p:txBody>
            </p:sp>
            <p:sp>
              <p:nvSpPr>
                <p:cNvPr id="149" name="対角する 2 つの角を切り取った四角形 59">
                  <a:extLst>
                    <a:ext uri="{FF2B5EF4-FFF2-40B4-BE49-F238E27FC236}">
                      <a16:creationId xmlns:a16="http://schemas.microsoft.com/office/drawing/2014/main" id="{E08B4D52-AB04-4E21-A288-ADA10DD0CD09}"/>
                    </a:ext>
                  </a:extLst>
                </p:cNvPr>
                <p:cNvSpPr/>
                <p:nvPr/>
              </p:nvSpPr>
              <p:spPr>
                <a:xfrm>
                  <a:off x="6861631" y="3448264"/>
                  <a:ext cx="839766" cy="215445"/>
                </a:xfrm>
                <a:prstGeom prst="snip2DiagRect">
                  <a:avLst/>
                </a:prstGeom>
                <a:solidFill>
                  <a:schemeClr val="bg1"/>
                </a:solidFill>
                <a:ln/>
              </p:spPr>
              <p:style>
                <a:lnRef idx="0">
                  <a:schemeClr val="dk1"/>
                </a:lnRef>
                <a:fillRef idx="3">
                  <a:schemeClr val="dk1"/>
                </a:fillRef>
                <a:effectRef idx="3">
                  <a:schemeClr val="dk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prstClr val="black"/>
                      </a:solidFill>
                      <a:effectLst/>
                      <a:uLnTx/>
                      <a:uFillTx/>
                      <a:latin typeface="Meiryo UI"/>
                      <a:ea typeface="Meiryo UI"/>
                      <a:cs typeface="+mn-cs"/>
                    </a:rPr>
                    <a:t>ステージ２</a:t>
                  </a:r>
                </a:p>
              </p:txBody>
            </p:sp>
            <p:sp>
              <p:nvSpPr>
                <p:cNvPr id="150" name="山形 60">
                  <a:extLst>
                    <a:ext uri="{FF2B5EF4-FFF2-40B4-BE49-F238E27FC236}">
                      <a16:creationId xmlns:a16="http://schemas.microsoft.com/office/drawing/2014/main" id="{5B8A8C53-C7FD-4278-A764-49F2B8852F10}"/>
                    </a:ext>
                  </a:extLst>
                </p:cNvPr>
                <p:cNvSpPr/>
                <p:nvPr/>
              </p:nvSpPr>
              <p:spPr>
                <a:xfrm>
                  <a:off x="7746199" y="3419689"/>
                  <a:ext cx="1279861" cy="1042985"/>
                </a:xfrm>
                <a:prstGeom prst="chevron">
                  <a:avLst>
                    <a:gd name="adj" fmla="val 28283"/>
                  </a:avLst>
                </a:prstGeom>
                <a:solidFill>
                  <a:schemeClr val="accent4">
                    <a:lumMod val="40000"/>
                    <a:lumOff val="60000"/>
                  </a:schemeClr>
                </a:solidFill>
                <a:ln w="635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a:ln>
                      <a:noFill/>
                    </a:ln>
                    <a:solidFill>
                      <a:prstClr val="black"/>
                    </a:solidFill>
                    <a:effectLst/>
                    <a:uLnTx/>
                    <a:uFillTx/>
                    <a:latin typeface="Meiryo UI"/>
                    <a:ea typeface="Meiryo UI"/>
                    <a:cs typeface="+mn-cs"/>
                  </a:endParaRPr>
                </a:p>
              </p:txBody>
            </p:sp>
            <p:sp>
              <p:nvSpPr>
                <p:cNvPr id="151" name="対角する 2 つの角を切り取った四角形 61">
                  <a:extLst>
                    <a:ext uri="{FF2B5EF4-FFF2-40B4-BE49-F238E27FC236}">
                      <a16:creationId xmlns:a16="http://schemas.microsoft.com/office/drawing/2014/main" id="{8B1AB426-29FD-4447-8DFD-37A30D2807DE}"/>
                    </a:ext>
                  </a:extLst>
                </p:cNvPr>
                <p:cNvSpPr/>
                <p:nvPr/>
              </p:nvSpPr>
              <p:spPr>
                <a:xfrm>
                  <a:off x="7900754" y="3448264"/>
                  <a:ext cx="839766" cy="215445"/>
                </a:xfrm>
                <a:prstGeom prst="snip2DiagRect">
                  <a:avLst/>
                </a:prstGeom>
                <a:solidFill>
                  <a:schemeClr val="bg1"/>
                </a:solidFill>
                <a:ln/>
              </p:spPr>
              <p:style>
                <a:lnRef idx="0">
                  <a:schemeClr val="dk1"/>
                </a:lnRef>
                <a:fillRef idx="3">
                  <a:schemeClr val="dk1"/>
                </a:fillRef>
                <a:effectRef idx="3">
                  <a:schemeClr val="dk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prstClr val="black"/>
                      </a:solidFill>
                      <a:effectLst/>
                      <a:uLnTx/>
                      <a:uFillTx/>
                      <a:latin typeface="Meiryo UI"/>
                      <a:ea typeface="Meiryo UI"/>
                      <a:cs typeface="+mn-cs"/>
                    </a:rPr>
                    <a:t>ステージ３</a:t>
                  </a:r>
                </a:p>
              </p:txBody>
            </p:sp>
            <p:sp>
              <p:nvSpPr>
                <p:cNvPr id="152" name="テキスト ボックス 59">
                  <a:extLst>
                    <a:ext uri="{FF2B5EF4-FFF2-40B4-BE49-F238E27FC236}">
                      <a16:creationId xmlns:a16="http://schemas.microsoft.com/office/drawing/2014/main" id="{AB373BE5-8ED1-4FB4-B598-41B1ACC151D2}"/>
                    </a:ext>
                  </a:extLst>
                </p:cNvPr>
                <p:cNvSpPr txBox="1"/>
                <p:nvPr/>
              </p:nvSpPr>
              <p:spPr>
                <a:xfrm>
                  <a:off x="5636745" y="3780393"/>
                  <a:ext cx="1466392" cy="442183"/>
                </a:xfrm>
                <a:prstGeom prst="rect">
                  <a:avLst/>
                </a:prstGeom>
                <a:no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prstClr val="black"/>
                      </a:solidFill>
                      <a:effectLst/>
                      <a:uLnTx/>
                      <a:uFillTx/>
                      <a:latin typeface="Meiryo UI"/>
                      <a:ea typeface="Meiryo UI"/>
                      <a:cs typeface="+mn-cs"/>
                    </a:rPr>
                    <a:t>練習：ペアで実施</a:t>
                  </a:r>
                  <a:endParaRPr kumimoji="1" lang="en-US" altLang="ja-JP" sz="900" b="1" i="0" u="none" strike="noStrike" kern="0" cap="none" spc="0" normalizeH="0" baseline="0" noProof="0" dirty="0">
                    <a:ln>
                      <a:noFill/>
                    </a:ln>
                    <a:solidFill>
                      <a:prstClr val="black"/>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0" cap="none" spc="0" normalizeH="0" baseline="0" noProof="0" dirty="0">
                      <a:ln>
                        <a:noFill/>
                      </a:ln>
                      <a:solidFill>
                        <a:prstClr val="black"/>
                      </a:solidFill>
                      <a:effectLst/>
                      <a:uLnTx/>
                      <a:uFillTx/>
                      <a:latin typeface="Meiryo UI"/>
                      <a:ea typeface="Meiryo UI"/>
                      <a:cs typeface="+mn-cs"/>
                    </a:rPr>
                    <a:t>（土日祝及び長期休業中）</a:t>
                  </a:r>
                  <a:endParaRPr kumimoji="1" lang="en-US" altLang="ja-JP" sz="800" b="1" i="0" u="none" strike="noStrike" kern="0" cap="none" spc="0" normalizeH="0" baseline="0" noProof="0" dirty="0">
                    <a:ln>
                      <a:noFill/>
                    </a:ln>
                    <a:solidFill>
                      <a:prstClr val="black"/>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prstClr val="black"/>
                      </a:solidFill>
                      <a:effectLst/>
                      <a:uLnTx/>
                      <a:uFillTx/>
                      <a:latin typeface="Meiryo UI"/>
                      <a:ea typeface="Meiryo UI"/>
                      <a:cs typeface="+mn-cs"/>
                    </a:rPr>
                    <a:t>大会：学校単位</a:t>
                  </a:r>
                </a:p>
              </p:txBody>
            </p:sp>
            <p:sp>
              <p:nvSpPr>
                <p:cNvPr id="153" name="テキスト ボックス 60">
                  <a:extLst>
                    <a:ext uri="{FF2B5EF4-FFF2-40B4-BE49-F238E27FC236}">
                      <a16:creationId xmlns:a16="http://schemas.microsoft.com/office/drawing/2014/main" id="{3D66BCBE-2065-4809-866C-0698BA30DA21}"/>
                    </a:ext>
                  </a:extLst>
                </p:cNvPr>
                <p:cNvSpPr txBox="1"/>
                <p:nvPr/>
              </p:nvSpPr>
              <p:spPr>
                <a:xfrm>
                  <a:off x="6975414" y="3764303"/>
                  <a:ext cx="905693" cy="339836"/>
                </a:xfrm>
                <a:prstGeom prst="rect">
                  <a:avLst/>
                </a:prstGeom>
                <a:noFill/>
              </p:spPr>
              <p:txBody>
                <a:bodyPr wrap="non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prstClr val="black"/>
                      </a:solidFill>
                      <a:effectLst/>
                      <a:uLnTx/>
                      <a:uFillTx/>
                      <a:latin typeface="Meiryo UI"/>
                      <a:ea typeface="Meiryo UI"/>
                      <a:cs typeface="+mn-cs"/>
                    </a:rPr>
                    <a:t>練習：ペアで実施</a:t>
                  </a:r>
                  <a:endParaRPr kumimoji="1" lang="en-US" altLang="ja-JP" sz="900" b="0" i="0" u="none" strike="noStrike" kern="0" cap="none" spc="0" normalizeH="0" baseline="0" noProof="0" dirty="0">
                    <a:ln>
                      <a:noFill/>
                    </a:ln>
                    <a:solidFill>
                      <a:prstClr val="black"/>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prstClr val="black"/>
                      </a:solidFill>
                      <a:effectLst/>
                      <a:uLnTx/>
                      <a:uFillTx/>
                      <a:latin typeface="Meiryo UI"/>
                      <a:ea typeface="Meiryo UI"/>
                      <a:cs typeface="+mn-cs"/>
                    </a:rPr>
                    <a:t>　　　（日常的に）</a:t>
                  </a:r>
                  <a:endParaRPr kumimoji="1" lang="en-US" altLang="ja-JP" sz="900" b="0" i="0" u="none" strike="noStrike" kern="0" cap="none" spc="0" normalizeH="0" baseline="0" noProof="0" dirty="0">
                    <a:ln>
                      <a:noFill/>
                    </a:ln>
                    <a:solidFill>
                      <a:prstClr val="black"/>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prstClr val="black"/>
                      </a:solidFill>
                      <a:effectLst/>
                      <a:uLnTx/>
                      <a:uFillTx/>
                      <a:latin typeface="Meiryo UI"/>
                      <a:ea typeface="Meiryo UI"/>
                      <a:cs typeface="+mn-cs"/>
                    </a:rPr>
                    <a:t>大会：学校単位</a:t>
                  </a:r>
                </a:p>
              </p:txBody>
            </p:sp>
            <p:sp>
              <p:nvSpPr>
                <p:cNvPr id="154" name="テキスト ボックス 61">
                  <a:extLst>
                    <a:ext uri="{FF2B5EF4-FFF2-40B4-BE49-F238E27FC236}">
                      <a16:creationId xmlns:a16="http://schemas.microsoft.com/office/drawing/2014/main" id="{72B810AD-ACC3-4448-B4BA-7DE23A30309A}"/>
                    </a:ext>
                  </a:extLst>
                </p:cNvPr>
                <p:cNvSpPr txBox="1"/>
                <p:nvPr/>
              </p:nvSpPr>
              <p:spPr>
                <a:xfrm>
                  <a:off x="8016637" y="3759612"/>
                  <a:ext cx="905693" cy="339836"/>
                </a:xfrm>
                <a:prstGeom prst="rect">
                  <a:avLst/>
                </a:prstGeom>
                <a:noFill/>
              </p:spPr>
              <p:txBody>
                <a:bodyPr wrap="non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prstClr val="black"/>
                      </a:solidFill>
                      <a:effectLst/>
                      <a:uLnTx/>
                      <a:uFillTx/>
                      <a:latin typeface="Meiryo UI"/>
                      <a:ea typeface="Meiryo UI"/>
                      <a:cs typeface="+mn-cs"/>
                    </a:rPr>
                    <a:t>練習：ペアで実施</a:t>
                  </a:r>
                  <a:endParaRPr kumimoji="1" lang="en-US" altLang="ja-JP" sz="900" b="0" i="0" u="none" strike="noStrike" kern="0" cap="none" spc="0" normalizeH="0" baseline="0" noProof="0" dirty="0">
                    <a:ln>
                      <a:noFill/>
                    </a:ln>
                    <a:solidFill>
                      <a:prstClr val="black"/>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prstClr val="black"/>
                      </a:solidFill>
                      <a:effectLst/>
                      <a:uLnTx/>
                      <a:uFillTx/>
                      <a:latin typeface="Meiryo UI"/>
                      <a:ea typeface="Meiryo UI"/>
                      <a:cs typeface="+mn-cs"/>
                    </a:rPr>
                    <a:t>　　　（日常的に）</a:t>
                  </a:r>
                  <a:endParaRPr kumimoji="1" lang="en-US" altLang="ja-JP" sz="900" b="0" i="0" u="none" strike="noStrike" kern="0" cap="none" spc="0" normalizeH="0" baseline="0" noProof="0" dirty="0">
                    <a:ln>
                      <a:noFill/>
                    </a:ln>
                    <a:solidFill>
                      <a:prstClr val="black"/>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prstClr val="black"/>
                      </a:solidFill>
                      <a:effectLst/>
                      <a:uLnTx/>
                      <a:uFillTx/>
                      <a:latin typeface="Meiryo UI"/>
                      <a:ea typeface="Meiryo UI"/>
                      <a:cs typeface="+mn-cs"/>
                    </a:rPr>
                    <a:t>大会：ペアで出場</a:t>
                  </a:r>
                </a:p>
              </p:txBody>
            </p:sp>
          </p:grpSp>
          <p:sp>
            <p:nvSpPr>
              <p:cNvPr id="142" name="山形 3">
                <a:extLst>
                  <a:ext uri="{FF2B5EF4-FFF2-40B4-BE49-F238E27FC236}">
                    <a16:creationId xmlns:a16="http://schemas.microsoft.com/office/drawing/2014/main" id="{03D31810-635F-430D-A2E6-4FFC7236DFB0}"/>
                  </a:ext>
                </a:extLst>
              </p:cNvPr>
              <p:cNvSpPr/>
              <p:nvPr/>
            </p:nvSpPr>
            <p:spPr>
              <a:xfrm>
                <a:off x="5169829" y="3634023"/>
                <a:ext cx="3224383" cy="203708"/>
              </a:xfrm>
              <a:prstGeom prst="chevron">
                <a:avLst/>
              </a:prstGeom>
            </p:spPr>
            <p:style>
              <a:lnRef idx="2">
                <a:schemeClr val="accent4"/>
              </a:lnRef>
              <a:fillRef idx="1">
                <a:schemeClr val="lt1"/>
              </a:fillRef>
              <a:effectRef idx="0">
                <a:schemeClr val="accent4"/>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1" lang="ja-JP" altLang="en-US" sz="900" dirty="0">
                    <a:solidFill>
                      <a:schemeClr val="tx1"/>
                    </a:solidFill>
                  </a:rPr>
                  <a:t>大会への参加要件等の制度改正を要望</a:t>
                </a:r>
              </a:p>
            </p:txBody>
          </p:sp>
        </p:grpSp>
        <p:sp>
          <p:nvSpPr>
            <p:cNvPr id="138" name="正方形/長方形 137">
              <a:extLst>
                <a:ext uri="{FF2B5EF4-FFF2-40B4-BE49-F238E27FC236}">
                  <a16:creationId xmlns:a16="http://schemas.microsoft.com/office/drawing/2014/main" id="{0C5CE5DE-8380-4DCC-962D-3E1A15C95E2D}"/>
                </a:ext>
              </a:extLst>
            </p:cNvPr>
            <p:cNvSpPr/>
            <p:nvPr/>
          </p:nvSpPr>
          <p:spPr>
            <a:xfrm>
              <a:off x="607143" y="4549312"/>
              <a:ext cx="2691441" cy="201145"/>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ts val="18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ステージ１（土日祝及び長期休業中）を実施</a:t>
              </a:r>
            </a:p>
          </p:txBody>
        </p:sp>
        <p:sp>
          <p:nvSpPr>
            <p:cNvPr id="139" name="正方形/長方形 138">
              <a:extLst>
                <a:ext uri="{FF2B5EF4-FFF2-40B4-BE49-F238E27FC236}">
                  <a16:creationId xmlns:a16="http://schemas.microsoft.com/office/drawing/2014/main" id="{302FBEF0-6140-485A-BD9D-76F10562C714}"/>
                </a:ext>
              </a:extLst>
            </p:cNvPr>
            <p:cNvSpPr/>
            <p:nvPr/>
          </p:nvSpPr>
          <p:spPr>
            <a:xfrm>
              <a:off x="600404" y="4402876"/>
              <a:ext cx="2224268" cy="169277"/>
            </a:xfrm>
            <a:prstGeom prst="rect">
              <a:avLst/>
            </a:prstGeom>
            <a:solidFill>
              <a:schemeClr val="bg1"/>
            </a:solidFill>
            <a:ln w="12700">
              <a:solidFill>
                <a:srgbClr val="FF9900"/>
              </a:solidFill>
              <a:prstDash val="sysDash"/>
            </a:ln>
          </p:spPr>
          <p:txBody>
            <a:bodyPr vert="horz" wrap="square" lIns="36000" tIns="0" rIns="36000" bIns="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rPr>
                <a:t>ペアリング校（</a:t>
              </a:r>
              <a:r>
                <a:rPr kumimoji="0" lang="en-US" altLang="ja-JP" sz="1100" b="1" i="0" u="none" strike="noStrike" kern="120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rPr>
                <a:t>82</a:t>
              </a:r>
              <a:r>
                <a:rPr kumimoji="0" lang="ja-JP" altLang="en-US" sz="1100" b="1" i="0" u="none" strike="noStrike" kern="120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rPr>
                <a:t>校</a:t>
              </a:r>
              <a:r>
                <a:rPr kumimoji="0" lang="en-US" altLang="ja-JP" sz="1100" b="1" i="0" u="none" strike="noStrike" kern="120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rPr>
                <a:t>41</a:t>
              </a:r>
              <a:r>
                <a:rPr kumimoji="0" lang="ja-JP" altLang="en-US" sz="1100" b="1" i="0" u="none" strike="noStrike" kern="120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rPr>
                <a:t>ペア）を指定</a:t>
              </a:r>
            </a:p>
          </p:txBody>
        </p:sp>
        <p:sp>
          <p:nvSpPr>
            <p:cNvPr id="140" name="正方形/長方形 139">
              <a:extLst>
                <a:ext uri="{FF2B5EF4-FFF2-40B4-BE49-F238E27FC236}">
                  <a16:creationId xmlns:a16="http://schemas.microsoft.com/office/drawing/2014/main" id="{0DC371BD-280F-4D4B-9FD8-D325754B5E80}"/>
                </a:ext>
              </a:extLst>
            </p:cNvPr>
            <p:cNvSpPr/>
            <p:nvPr/>
          </p:nvSpPr>
          <p:spPr>
            <a:xfrm>
              <a:off x="593788" y="4717294"/>
              <a:ext cx="5256297" cy="283906"/>
            </a:xfrm>
            <a:prstGeom prst="rect">
              <a:avLst/>
            </a:prstGeom>
            <a:noFill/>
            <a:ln w="12700">
              <a:noFill/>
              <a:prstDash val="sysDash"/>
            </a:ln>
          </p:spPr>
          <p:txBody>
            <a:bodyPr vert="horz" wrap="square" lIns="36000" tIns="72000" rIns="36000" bIns="7200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defRPr/>
              </a:pPr>
              <a:r>
                <a:rPr lang="en-US" altLang="ja-JP" sz="900" dirty="0">
                  <a:solidFill>
                    <a:prstClr val="black"/>
                  </a:solidFill>
                  <a:latin typeface="Meiryo UI" panose="020B0604030504040204" pitchFamily="34" charset="-128"/>
                  <a:ea typeface="Meiryo UI" panose="020B0604030504040204" pitchFamily="34" charset="-128"/>
                </a:rPr>
                <a:t>※</a:t>
              </a:r>
              <a:r>
                <a:rPr lang="ja-JP" altLang="en-US" sz="900" dirty="0">
                  <a:solidFill>
                    <a:prstClr val="black"/>
                  </a:solidFill>
                  <a:latin typeface="Meiryo UI" panose="020B0604030504040204" pitchFamily="34" charset="-128"/>
                  <a:ea typeface="Meiryo UI" panose="020B0604030504040204" pitchFamily="34" charset="-128"/>
                </a:rPr>
                <a:t>令和６年度より指定校での合同実施が困難な場合、指定校以外とのペアリングを可能とした。（グルーピング）</a:t>
              </a:r>
              <a:endParaRPr lang="en-US" altLang="ja-JP" sz="900" dirty="0">
                <a:solidFill>
                  <a:prstClr val="black"/>
                </a:solidFill>
                <a:latin typeface="Meiryo UI" panose="020B0604030504040204" pitchFamily="34" charset="-128"/>
                <a:ea typeface="Meiryo UI" panose="020B0604030504040204" pitchFamily="34" charset="-128"/>
              </a:endParaRPr>
            </a:p>
          </p:txBody>
        </p:sp>
      </p:grpSp>
      <p:grpSp>
        <p:nvGrpSpPr>
          <p:cNvPr id="256" name="グループ化 255">
            <a:extLst>
              <a:ext uri="{FF2B5EF4-FFF2-40B4-BE49-F238E27FC236}">
                <a16:creationId xmlns:a16="http://schemas.microsoft.com/office/drawing/2014/main" id="{C63AFE74-3ECA-4F54-B261-D8E36A7643D6}"/>
              </a:ext>
            </a:extLst>
          </p:cNvPr>
          <p:cNvGrpSpPr>
            <a:grpSpLocks noChangeAspect="1"/>
          </p:cNvGrpSpPr>
          <p:nvPr/>
        </p:nvGrpSpPr>
        <p:grpSpPr>
          <a:xfrm>
            <a:off x="7287902" y="2739815"/>
            <a:ext cx="2138191" cy="1393936"/>
            <a:chOff x="5653748" y="2820631"/>
            <a:chExt cx="2648012" cy="1689148"/>
          </a:xfrm>
        </p:grpSpPr>
        <p:grpSp>
          <p:nvGrpSpPr>
            <p:cNvPr id="257" name="グループ化 256">
              <a:extLst>
                <a:ext uri="{FF2B5EF4-FFF2-40B4-BE49-F238E27FC236}">
                  <a16:creationId xmlns:a16="http://schemas.microsoft.com/office/drawing/2014/main" id="{53289CC9-D7B6-4836-B929-91AE6A774751}"/>
                </a:ext>
              </a:extLst>
            </p:cNvPr>
            <p:cNvGrpSpPr/>
            <p:nvPr/>
          </p:nvGrpSpPr>
          <p:grpSpPr>
            <a:xfrm>
              <a:off x="5716527" y="2820631"/>
              <a:ext cx="2508421" cy="1689148"/>
              <a:chOff x="5716527" y="2820631"/>
              <a:chExt cx="2508421" cy="1689148"/>
            </a:xfrm>
          </p:grpSpPr>
          <p:sp>
            <p:nvSpPr>
              <p:cNvPr id="260" name="四角形: 角を丸くする 259">
                <a:extLst>
                  <a:ext uri="{FF2B5EF4-FFF2-40B4-BE49-F238E27FC236}">
                    <a16:creationId xmlns:a16="http://schemas.microsoft.com/office/drawing/2014/main" id="{26E5DBB8-7ECB-4D08-AF91-F54557D5AB5D}"/>
                  </a:ext>
                </a:extLst>
              </p:cNvPr>
              <p:cNvSpPr/>
              <p:nvPr/>
            </p:nvSpPr>
            <p:spPr>
              <a:xfrm>
                <a:off x="5716527" y="2820631"/>
                <a:ext cx="2508421" cy="8921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pic>
            <p:nvPicPr>
              <p:cNvPr id="261" name="図 260">
                <a:extLst>
                  <a:ext uri="{FF2B5EF4-FFF2-40B4-BE49-F238E27FC236}">
                    <a16:creationId xmlns:a16="http://schemas.microsoft.com/office/drawing/2014/main" id="{C2579DBC-A380-4FC2-BEFF-DBEECE0FD2C4}"/>
                  </a:ext>
                </a:extLst>
              </p:cNvPr>
              <p:cNvPicPr>
                <a:picLocks noChangeAspect="1"/>
              </p:cNvPicPr>
              <p:nvPr/>
            </p:nvPicPr>
            <p:blipFill>
              <a:blip r:embed="rId3"/>
              <a:stretch>
                <a:fillRect/>
              </a:stretch>
            </p:blipFill>
            <p:spPr>
              <a:xfrm>
                <a:off x="5785936" y="2898062"/>
                <a:ext cx="594650" cy="684403"/>
              </a:xfrm>
              <a:prstGeom prst="rect">
                <a:avLst/>
              </a:prstGeom>
            </p:spPr>
          </p:pic>
          <p:pic>
            <p:nvPicPr>
              <p:cNvPr id="262" name="図 261">
                <a:extLst>
                  <a:ext uri="{FF2B5EF4-FFF2-40B4-BE49-F238E27FC236}">
                    <a16:creationId xmlns:a16="http://schemas.microsoft.com/office/drawing/2014/main" id="{0755218D-93E6-4661-BA26-A4EE66D415B9}"/>
                  </a:ext>
                </a:extLst>
              </p:cNvPr>
              <p:cNvPicPr>
                <a:picLocks noChangeAspect="1"/>
              </p:cNvPicPr>
              <p:nvPr/>
            </p:nvPicPr>
            <p:blipFill>
              <a:blip r:embed="rId3"/>
              <a:stretch>
                <a:fillRect/>
              </a:stretch>
            </p:blipFill>
            <p:spPr>
              <a:xfrm>
                <a:off x="7412112" y="2898062"/>
                <a:ext cx="570107" cy="656156"/>
              </a:xfrm>
              <a:prstGeom prst="rect">
                <a:avLst/>
              </a:prstGeom>
            </p:spPr>
          </p:pic>
          <p:pic>
            <p:nvPicPr>
              <p:cNvPr id="263" name="Picture 6" descr="ソース画像を表示">
                <a:extLst>
                  <a:ext uri="{FF2B5EF4-FFF2-40B4-BE49-F238E27FC236}">
                    <a16:creationId xmlns:a16="http://schemas.microsoft.com/office/drawing/2014/main" id="{C0A510BF-4A5A-4D7F-82B3-DA77500A46C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781359" y="3194258"/>
                <a:ext cx="294445" cy="342256"/>
              </a:xfrm>
              <a:prstGeom prst="rect">
                <a:avLst/>
              </a:prstGeom>
              <a:noFill/>
              <a:extLst>
                <a:ext uri="{909E8E84-426E-40DD-AFC4-6F175D3DCCD1}">
                  <a14:hiddenFill xmlns:a14="http://schemas.microsoft.com/office/drawing/2010/main">
                    <a:solidFill>
                      <a:srgbClr val="FFFFFF"/>
                    </a:solidFill>
                  </a14:hiddenFill>
                </a:ext>
              </a:extLst>
            </p:spPr>
          </p:pic>
          <p:pic>
            <p:nvPicPr>
              <p:cNvPr id="264" name="Picture 4" descr="ソース画像を表示">
                <a:extLst>
                  <a:ext uri="{FF2B5EF4-FFF2-40B4-BE49-F238E27FC236}">
                    <a16:creationId xmlns:a16="http://schemas.microsoft.com/office/drawing/2014/main" id="{29C25B5D-9D74-45BB-AA72-BB83689A0D5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64979" y="3016948"/>
                <a:ext cx="417365" cy="466587"/>
              </a:xfrm>
              <a:prstGeom prst="rect">
                <a:avLst/>
              </a:prstGeom>
              <a:noFill/>
              <a:extLst>
                <a:ext uri="{909E8E84-426E-40DD-AFC4-6F175D3DCCD1}">
                  <a14:hiddenFill xmlns:a14="http://schemas.microsoft.com/office/drawing/2010/main">
                    <a:solidFill>
                      <a:srgbClr val="FFFFFF"/>
                    </a:solidFill>
                  </a14:hiddenFill>
                </a:ext>
              </a:extLst>
            </p:spPr>
          </p:pic>
          <p:pic>
            <p:nvPicPr>
              <p:cNvPr id="265" name="図 264">
                <a:extLst>
                  <a:ext uri="{FF2B5EF4-FFF2-40B4-BE49-F238E27FC236}">
                    <a16:creationId xmlns:a16="http://schemas.microsoft.com/office/drawing/2014/main" id="{D77F3A59-65F1-46DD-AB97-DD24A4E06674}"/>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9766" b="95703" l="9921" r="91667">
                            <a14:foregroundMark x1="92063" y1="60547" x2="92063" y2="60547"/>
                            <a14:foregroundMark x1="65476" y1="95703" x2="65476" y2="95703"/>
                            <a14:foregroundMark x1="19444" y1="40625" x2="19444" y2="40625"/>
                            <a14:foregroundMark x1="17857" y1="46875" x2="17857" y2="46875"/>
                            <a14:foregroundMark x1="23413" y1="37109" x2="23413" y2="37109"/>
                            <a14:foregroundMark x1="19841" y1="38672" x2="23413" y2="43750"/>
                            <a14:foregroundMark x1="25794" y1="45703" x2="17063" y2="53516"/>
                            <a14:foregroundMark x1="13492" y1="50000" x2="11905" y2="40625"/>
                            <a14:foregroundMark x1="23016" y1="51172" x2="23016" y2="51172"/>
                            <a14:foregroundMark x1="47619" y1="12109" x2="47619" y2="12109"/>
                            <a14:foregroundMark x1="52778" y1="11719" x2="55952" y2="11719"/>
                          </a14:backgroundRemoval>
                        </a14:imgEffect>
                      </a14:imgLayer>
                    </a14:imgProps>
                  </a:ext>
                </a:extLst>
              </a:blip>
              <a:stretch>
                <a:fillRect/>
              </a:stretch>
            </p:blipFill>
            <p:spPr>
              <a:xfrm>
                <a:off x="6066288" y="3164723"/>
                <a:ext cx="412538" cy="419086"/>
              </a:xfrm>
              <a:prstGeom prst="rect">
                <a:avLst/>
              </a:prstGeom>
            </p:spPr>
          </p:pic>
          <p:pic>
            <p:nvPicPr>
              <p:cNvPr id="266" name="図 265">
                <a:extLst>
                  <a:ext uri="{FF2B5EF4-FFF2-40B4-BE49-F238E27FC236}">
                    <a16:creationId xmlns:a16="http://schemas.microsoft.com/office/drawing/2014/main" id="{360E897E-77B5-492B-850F-613A2D9C0047}"/>
                  </a:ext>
                </a:extLst>
              </p:cNvPr>
              <p:cNvPicPr>
                <a:picLocks noChangeAspect="1"/>
              </p:cNvPicPr>
              <p:nvPr/>
            </p:nvPicPr>
            <p:blipFill>
              <a:blip r:embed="rId3"/>
              <a:stretch>
                <a:fillRect/>
              </a:stretch>
            </p:blipFill>
            <p:spPr>
              <a:xfrm>
                <a:off x="5884124" y="3844125"/>
                <a:ext cx="495094" cy="557245"/>
              </a:xfrm>
              <a:prstGeom prst="rect">
                <a:avLst/>
              </a:prstGeom>
            </p:spPr>
          </p:pic>
          <p:pic>
            <p:nvPicPr>
              <p:cNvPr id="267" name="図 266">
                <a:extLst>
                  <a:ext uri="{FF2B5EF4-FFF2-40B4-BE49-F238E27FC236}">
                    <a16:creationId xmlns:a16="http://schemas.microsoft.com/office/drawing/2014/main" id="{7CE3366B-172E-454A-BAA2-E71817E7B10F}"/>
                  </a:ext>
                </a:extLst>
              </p:cNvPr>
              <p:cNvPicPr>
                <a:picLocks noChangeAspect="1"/>
              </p:cNvPicPr>
              <p:nvPr/>
            </p:nvPicPr>
            <p:blipFill>
              <a:blip r:embed="rId3"/>
              <a:stretch>
                <a:fillRect/>
              </a:stretch>
            </p:blipFill>
            <p:spPr>
              <a:xfrm>
                <a:off x="7654141" y="3838619"/>
                <a:ext cx="495094" cy="569821"/>
              </a:xfrm>
              <a:prstGeom prst="rect">
                <a:avLst/>
              </a:prstGeom>
            </p:spPr>
          </p:pic>
          <p:sp>
            <p:nvSpPr>
              <p:cNvPr id="268" name="テキスト ボックス 76">
                <a:extLst>
                  <a:ext uri="{FF2B5EF4-FFF2-40B4-BE49-F238E27FC236}">
                    <a16:creationId xmlns:a16="http://schemas.microsoft.com/office/drawing/2014/main" id="{2FE6163E-91B3-4359-8F7C-470C361E0CA9}"/>
                  </a:ext>
                </a:extLst>
              </p:cNvPr>
              <p:cNvSpPr txBox="1"/>
              <p:nvPr/>
            </p:nvSpPr>
            <p:spPr>
              <a:xfrm>
                <a:off x="6029851" y="2870436"/>
                <a:ext cx="248153" cy="167831"/>
              </a:xfrm>
              <a:prstGeom prst="rect">
                <a:avLst/>
              </a:prstGeom>
              <a:noFill/>
              <a:ln>
                <a:noFill/>
              </a:ln>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a:t>
                </a:r>
                <a:r>
                  <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校</a:t>
                </a:r>
                <a:endPar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269" name="直線矢印コネクタ 268">
                <a:extLst>
                  <a:ext uri="{FF2B5EF4-FFF2-40B4-BE49-F238E27FC236}">
                    <a16:creationId xmlns:a16="http://schemas.microsoft.com/office/drawing/2014/main" id="{DFCC65E1-DCF9-4B9E-91AE-61A7178A265B}"/>
                  </a:ext>
                </a:extLst>
              </p:cNvPr>
              <p:cNvCxnSpPr>
                <a:cxnSpLocks/>
              </p:cNvCxnSpPr>
              <p:nvPr/>
            </p:nvCxnSpPr>
            <p:spPr>
              <a:xfrm>
                <a:off x="5891220" y="3442566"/>
                <a:ext cx="7548" cy="425486"/>
              </a:xfrm>
              <a:prstGeom prst="straightConnector1">
                <a:avLst/>
              </a:prstGeom>
              <a:ln w="28575">
                <a:solidFill>
                  <a:srgbClr val="FF0000"/>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270" name="テキスト ボックス 78">
                <a:extLst>
                  <a:ext uri="{FF2B5EF4-FFF2-40B4-BE49-F238E27FC236}">
                    <a16:creationId xmlns:a16="http://schemas.microsoft.com/office/drawing/2014/main" id="{9AD18696-6223-4F05-AEF3-2D60C299CFC8}"/>
                  </a:ext>
                </a:extLst>
              </p:cNvPr>
              <p:cNvSpPr txBox="1"/>
              <p:nvPr/>
            </p:nvSpPr>
            <p:spPr>
              <a:xfrm>
                <a:off x="7664341" y="2870436"/>
                <a:ext cx="248153" cy="167831"/>
              </a:xfrm>
              <a:prstGeom prst="rect">
                <a:avLst/>
              </a:prstGeom>
              <a:noFill/>
              <a:ln>
                <a:noFill/>
              </a:ln>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B</a:t>
                </a:r>
                <a:r>
                  <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校</a:t>
                </a:r>
                <a:endPar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271" name="Picture 6" descr="ソース画像を表示">
                <a:extLst>
                  <a:ext uri="{FF2B5EF4-FFF2-40B4-BE49-F238E27FC236}">
                    <a16:creationId xmlns:a16="http://schemas.microsoft.com/office/drawing/2014/main" id="{8E0DBDE6-EDD3-4AAD-A6D4-2F02ADE41EB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743018" y="3935429"/>
                <a:ext cx="294445" cy="342256"/>
              </a:xfrm>
              <a:prstGeom prst="rect">
                <a:avLst/>
              </a:prstGeom>
              <a:noFill/>
              <a:extLst>
                <a:ext uri="{909E8E84-426E-40DD-AFC4-6F175D3DCCD1}">
                  <a14:hiddenFill xmlns:a14="http://schemas.microsoft.com/office/drawing/2010/main">
                    <a:solidFill>
                      <a:srgbClr val="FFFFFF"/>
                    </a:solidFill>
                  </a14:hiddenFill>
                </a:ext>
              </a:extLst>
            </p:spPr>
          </p:pic>
          <p:sp>
            <p:nvSpPr>
              <p:cNvPr id="272" name="テキスト ボックス 80">
                <a:extLst>
                  <a:ext uri="{FF2B5EF4-FFF2-40B4-BE49-F238E27FC236}">
                    <a16:creationId xmlns:a16="http://schemas.microsoft.com/office/drawing/2014/main" id="{40409625-DDE8-42FB-B785-353AD4A13A3B}"/>
                  </a:ext>
                </a:extLst>
              </p:cNvPr>
              <p:cNvSpPr txBox="1"/>
              <p:nvPr/>
            </p:nvSpPr>
            <p:spPr>
              <a:xfrm>
                <a:off x="6032830" y="4300173"/>
                <a:ext cx="242196" cy="167831"/>
              </a:xfrm>
              <a:prstGeom prst="rect">
                <a:avLst/>
              </a:prstGeom>
              <a:noFill/>
              <a:ln>
                <a:noFill/>
              </a:ln>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C</a:t>
                </a:r>
                <a:r>
                  <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校</a:t>
                </a:r>
                <a:endPar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273" name="直線矢印コネクタ 272">
                <a:extLst>
                  <a:ext uri="{FF2B5EF4-FFF2-40B4-BE49-F238E27FC236}">
                    <a16:creationId xmlns:a16="http://schemas.microsoft.com/office/drawing/2014/main" id="{30ADFBFD-A397-45A6-AD84-A5B9004F47E0}"/>
                  </a:ext>
                </a:extLst>
              </p:cNvPr>
              <p:cNvCxnSpPr>
                <a:cxnSpLocks/>
              </p:cNvCxnSpPr>
              <p:nvPr/>
            </p:nvCxnSpPr>
            <p:spPr>
              <a:xfrm>
                <a:off x="8057827" y="3442566"/>
                <a:ext cx="0" cy="441442"/>
              </a:xfrm>
              <a:prstGeom prst="straightConnector1">
                <a:avLst/>
              </a:prstGeom>
              <a:ln w="28575">
                <a:solidFill>
                  <a:srgbClr val="FF0000"/>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74" name="Picture 4" descr="ソース画像を表示">
                <a:extLst>
                  <a:ext uri="{FF2B5EF4-FFF2-40B4-BE49-F238E27FC236}">
                    <a16:creationId xmlns:a16="http://schemas.microsoft.com/office/drawing/2014/main" id="{549FDBD1-6066-4444-A2E2-C05550698471}"/>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877836" y="4011762"/>
                <a:ext cx="330920" cy="369947"/>
              </a:xfrm>
              <a:prstGeom prst="rect">
                <a:avLst/>
              </a:prstGeom>
              <a:noFill/>
              <a:extLst>
                <a:ext uri="{909E8E84-426E-40DD-AFC4-6F175D3DCCD1}">
                  <a14:hiddenFill xmlns:a14="http://schemas.microsoft.com/office/drawing/2010/main">
                    <a:solidFill>
                      <a:srgbClr val="FFFFFF"/>
                    </a:solidFill>
                  </a14:hiddenFill>
                </a:ext>
              </a:extLst>
            </p:spPr>
          </p:pic>
          <p:sp>
            <p:nvSpPr>
              <p:cNvPr id="275" name="テキスト ボックス 83">
                <a:extLst>
                  <a:ext uri="{FF2B5EF4-FFF2-40B4-BE49-F238E27FC236}">
                    <a16:creationId xmlns:a16="http://schemas.microsoft.com/office/drawing/2014/main" id="{23065CF3-6680-4C19-8717-1B06BE6160B0}"/>
                  </a:ext>
                </a:extLst>
              </p:cNvPr>
              <p:cNvSpPr txBox="1"/>
              <p:nvPr/>
            </p:nvSpPr>
            <p:spPr>
              <a:xfrm>
                <a:off x="7660369" y="4300173"/>
                <a:ext cx="256094" cy="167831"/>
              </a:xfrm>
              <a:prstGeom prst="rect">
                <a:avLst/>
              </a:prstGeom>
              <a:noFill/>
              <a:ln>
                <a:noFill/>
              </a:ln>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a:t>
                </a:r>
                <a:r>
                  <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校</a:t>
                </a:r>
                <a:endPar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276" name="Picture 4" descr="卓球のイラスト（男性） | かわいいフリー素材集 いらすとや">
                <a:extLst>
                  <a:ext uri="{FF2B5EF4-FFF2-40B4-BE49-F238E27FC236}">
                    <a16:creationId xmlns:a16="http://schemas.microsoft.com/office/drawing/2014/main" id="{4655E0A5-4960-468F-87D0-D575BE9F0C84}"/>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152914" y="3947900"/>
                <a:ext cx="351772" cy="328007"/>
              </a:xfrm>
              <a:prstGeom prst="rect">
                <a:avLst/>
              </a:prstGeom>
              <a:noFill/>
              <a:extLst>
                <a:ext uri="{909E8E84-426E-40DD-AFC4-6F175D3DCCD1}">
                  <a14:hiddenFill xmlns:a14="http://schemas.microsoft.com/office/drawing/2010/main">
                    <a:solidFill>
                      <a:srgbClr val="FFFFFF"/>
                    </a:solidFill>
                  </a14:hiddenFill>
                </a:ext>
              </a:extLst>
            </p:spPr>
          </p:pic>
          <p:pic>
            <p:nvPicPr>
              <p:cNvPr id="277" name="Picture 4" descr="卓球のイラスト（男性） | かわいいフリー素材集 いらすとや">
                <a:extLst>
                  <a:ext uri="{FF2B5EF4-FFF2-40B4-BE49-F238E27FC236}">
                    <a16:creationId xmlns:a16="http://schemas.microsoft.com/office/drawing/2014/main" id="{5260AC61-0DED-459F-BC93-3DA3DB818F8C}"/>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447563" y="3884397"/>
                <a:ext cx="351772" cy="328007"/>
              </a:xfrm>
              <a:prstGeom prst="rect">
                <a:avLst/>
              </a:prstGeom>
              <a:noFill/>
              <a:extLst>
                <a:ext uri="{909E8E84-426E-40DD-AFC4-6F175D3DCCD1}">
                  <a14:hiddenFill xmlns:a14="http://schemas.microsoft.com/office/drawing/2010/main">
                    <a:solidFill>
                      <a:srgbClr val="FFFFFF"/>
                    </a:solidFill>
                  </a14:hiddenFill>
                </a:ext>
              </a:extLst>
            </p:spPr>
          </p:pic>
          <p:cxnSp>
            <p:nvCxnSpPr>
              <p:cNvPr id="278" name="直線矢印コネクタ 277">
                <a:extLst>
                  <a:ext uri="{FF2B5EF4-FFF2-40B4-BE49-F238E27FC236}">
                    <a16:creationId xmlns:a16="http://schemas.microsoft.com/office/drawing/2014/main" id="{0D51108B-D16B-42A6-A0B0-95E14A6AD75E}"/>
                  </a:ext>
                </a:extLst>
              </p:cNvPr>
              <p:cNvCxnSpPr>
                <a:cxnSpLocks/>
              </p:cNvCxnSpPr>
              <p:nvPr/>
            </p:nvCxnSpPr>
            <p:spPr>
              <a:xfrm>
                <a:off x="6612595" y="3231042"/>
                <a:ext cx="721904" cy="0"/>
              </a:xfrm>
              <a:prstGeom prst="straightConnector1">
                <a:avLst/>
              </a:prstGeom>
              <a:ln w="38100">
                <a:solidFill>
                  <a:srgbClr val="FF0000"/>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279" name="四角形: 角を丸くする 278">
                <a:extLst>
                  <a:ext uri="{FF2B5EF4-FFF2-40B4-BE49-F238E27FC236}">
                    <a16:creationId xmlns:a16="http://schemas.microsoft.com/office/drawing/2014/main" id="{5A8F992C-9359-4E62-B033-C74D78665423}"/>
                  </a:ext>
                </a:extLst>
              </p:cNvPr>
              <p:cNvSpPr/>
              <p:nvPr/>
            </p:nvSpPr>
            <p:spPr>
              <a:xfrm>
                <a:off x="5716527" y="2820631"/>
                <a:ext cx="874800" cy="1681200"/>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80" name="テキスト ボックス 88">
                <a:extLst>
                  <a:ext uri="{FF2B5EF4-FFF2-40B4-BE49-F238E27FC236}">
                    <a16:creationId xmlns:a16="http://schemas.microsoft.com/office/drawing/2014/main" id="{AEDB0A2C-8700-4FF3-ADA0-C4A396A420BA}"/>
                  </a:ext>
                </a:extLst>
              </p:cNvPr>
              <p:cNvSpPr txBox="1"/>
              <p:nvPr/>
            </p:nvSpPr>
            <p:spPr>
              <a:xfrm>
                <a:off x="6689631" y="2822452"/>
                <a:ext cx="562212" cy="242423"/>
              </a:xfrm>
              <a:prstGeom prst="rect">
                <a:avLst/>
              </a:prstGeom>
              <a:noFill/>
              <a:ln>
                <a:noFill/>
              </a:ln>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700" b="1" dirty="0">
                    <a:solidFill>
                      <a:prstClr val="black"/>
                    </a:solidFill>
                    <a:latin typeface="Meiryo UI" panose="020B0604030504040204" pitchFamily="50" charset="-128"/>
                    <a:ea typeface="Meiryo UI" panose="020B0604030504040204" pitchFamily="50" charset="-128"/>
                  </a:rPr>
                  <a:t>指定</a:t>
                </a:r>
                <a:r>
                  <a:rPr kumimoji="1" lang="ja-JP" altLang="en-US" sz="7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校</a:t>
                </a:r>
                <a:endParaRPr kumimoji="1" lang="en-US" altLang="ja-JP" sz="7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81" name="四角形: 角を丸くする 280">
                <a:extLst>
                  <a:ext uri="{FF2B5EF4-FFF2-40B4-BE49-F238E27FC236}">
                    <a16:creationId xmlns:a16="http://schemas.microsoft.com/office/drawing/2014/main" id="{7C055220-3E93-468A-B19D-41D7F966DD22}"/>
                  </a:ext>
                </a:extLst>
              </p:cNvPr>
              <p:cNvSpPr/>
              <p:nvPr/>
            </p:nvSpPr>
            <p:spPr>
              <a:xfrm>
                <a:off x="7351881" y="2828249"/>
                <a:ext cx="873064" cy="1681530"/>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pic>
            <p:nvPicPr>
              <p:cNvPr id="282" name="図 281">
                <a:extLst>
                  <a:ext uri="{FF2B5EF4-FFF2-40B4-BE49-F238E27FC236}">
                    <a16:creationId xmlns:a16="http://schemas.microsoft.com/office/drawing/2014/main" id="{BB967DA6-63AF-4073-B613-0306D1837603}"/>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9766" b="95703" l="9921" r="91667">
                            <a14:foregroundMark x1="92063" y1="60547" x2="92063" y2="60547"/>
                            <a14:foregroundMark x1="65476" y1="95703" x2="65476" y2="95703"/>
                            <a14:foregroundMark x1="19444" y1="40625" x2="19444" y2="40625"/>
                            <a14:foregroundMark x1="17857" y1="46875" x2="17857" y2="46875"/>
                            <a14:foregroundMark x1="23413" y1="37109" x2="23413" y2="37109"/>
                            <a14:foregroundMark x1="19841" y1="38672" x2="23413" y2="43750"/>
                            <a14:foregroundMark x1="25794" y1="45703" x2="17063" y2="53516"/>
                            <a14:foregroundMark x1="13492" y1="50000" x2="11905" y2="40625"/>
                            <a14:foregroundMark x1="23016" y1="51172" x2="23016" y2="51172"/>
                            <a14:foregroundMark x1="47619" y1="12109" x2="47619" y2="12109"/>
                            <a14:foregroundMark x1="52778" y1="11719" x2="55952" y2="11719"/>
                          </a14:backgroundRemoval>
                        </a14:imgEffect>
                      </a14:imgLayer>
                    </a14:imgProps>
                  </a:ext>
                </a:extLst>
              </a:blip>
              <a:stretch>
                <a:fillRect/>
              </a:stretch>
            </p:blipFill>
            <p:spPr>
              <a:xfrm>
                <a:off x="7334499" y="3155843"/>
                <a:ext cx="412538" cy="419086"/>
              </a:xfrm>
              <a:prstGeom prst="rect">
                <a:avLst/>
              </a:prstGeom>
            </p:spPr>
          </p:pic>
          <p:sp>
            <p:nvSpPr>
              <p:cNvPr id="283" name="テキスト ボックス 91">
                <a:extLst>
                  <a:ext uri="{FF2B5EF4-FFF2-40B4-BE49-F238E27FC236}">
                    <a16:creationId xmlns:a16="http://schemas.microsoft.com/office/drawing/2014/main" id="{7536B384-AB9B-4554-BAC5-B8E33C742489}"/>
                  </a:ext>
                </a:extLst>
              </p:cNvPr>
              <p:cNvSpPr txBox="1"/>
              <p:nvPr/>
            </p:nvSpPr>
            <p:spPr>
              <a:xfrm>
                <a:off x="6578458" y="4256046"/>
                <a:ext cx="784557" cy="242423"/>
              </a:xfrm>
              <a:prstGeom prst="rect">
                <a:avLst/>
              </a:prstGeom>
              <a:noFill/>
              <a:ln>
                <a:noFill/>
              </a:ln>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700" b="1" dirty="0">
                    <a:solidFill>
                      <a:prstClr val="black"/>
                    </a:solidFill>
                    <a:latin typeface="Meiryo UI" panose="020B0604030504040204" pitchFamily="50" charset="-128"/>
                    <a:ea typeface="Meiryo UI" panose="020B0604030504040204" pitchFamily="50" charset="-128"/>
                  </a:rPr>
                  <a:t>指定</a:t>
                </a:r>
                <a:r>
                  <a:rPr kumimoji="1" lang="ja-JP" altLang="en-US" sz="7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校以外</a:t>
                </a:r>
                <a:endParaRPr kumimoji="0"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84" name="テキスト ボックス 92">
                <a:extLst>
                  <a:ext uri="{FF2B5EF4-FFF2-40B4-BE49-F238E27FC236}">
                    <a16:creationId xmlns:a16="http://schemas.microsoft.com/office/drawing/2014/main" id="{A6FAAE67-E405-4AB6-9035-CAE88FAE66F1}"/>
                  </a:ext>
                </a:extLst>
              </p:cNvPr>
              <p:cNvSpPr txBox="1"/>
              <p:nvPr/>
            </p:nvSpPr>
            <p:spPr>
              <a:xfrm>
                <a:off x="5809013" y="3412079"/>
                <a:ext cx="514569" cy="447550"/>
              </a:xfrm>
              <a:prstGeom prst="rect">
                <a:avLst/>
              </a:prstGeom>
              <a:noFill/>
              <a:ln>
                <a:noFill/>
              </a:ln>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〇</a:t>
                </a:r>
              </a:p>
            </p:txBody>
          </p:sp>
          <p:sp>
            <p:nvSpPr>
              <p:cNvPr id="285" name="テキスト ボックス 93">
                <a:extLst>
                  <a:ext uri="{FF2B5EF4-FFF2-40B4-BE49-F238E27FC236}">
                    <a16:creationId xmlns:a16="http://schemas.microsoft.com/office/drawing/2014/main" id="{7F297347-8561-49B4-98D3-4D29A19C6B29}"/>
                  </a:ext>
                </a:extLst>
              </p:cNvPr>
              <p:cNvSpPr txBox="1"/>
              <p:nvPr/>
            </p:nvSpPr>
            <p:spPr>
              <a:xfrm>
                <a:off x="7625199" y="3405785"/>
                <a:ext cx="514569" cy="447550"/>
              </a:xfrm>
              <a:prstGeom prst="rect">
                <a:avLst/>
              </a:prstGeom>
              <a:noFill/>
              <a:ln>
                <a:noFill/>
              </a:ln>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〇</a:t>
                </a:r>
              </a:p>
            </p:txBody>
          </p:sp>
          <p:sp>
            <p:nvSpPr>
              <p:cNvPr id="286" name="テキスト ボックス 94">
                <a:extLst>
                  <a:ext uri="{FF2B5EF4-FFF2-40B4-BE49-F238E27FC236}">
                    <a16:creationId xmlns:a16="http://schemas.microsoft.com/office/drawing/2014/main" id="{3A957269-EBA1-431E-BC68-24023D3A2E61}"/>
                  </a:ext>
                </a:extLst>
              </p:cNvPr>
              <p:cNvSpPr txBox="1"/>
              <p:nvPr/>
            </p:nvSpPr>
            <p:spPr>
              <a:xfrm>
                <a:off x="6718479" y="3648062"/>
                <a:ext cx="394783" cy="410254"/>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〇</a:t>
                </a:r>
                <a:endPar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87" name="テキスト ボックス 95">
                <a:extLst>
                  <a:ext uri="{FF2B5EF4-FFF2-40B4-BE49-F238E27FC236}">
                    <a16:creationId xmlns:a16="http://schemas.microsoft.com/office/drawing/2014/main" id="{190B6C91-17DD-42FC-AD03-7B200628D19A}"/>
                  </a:ext>
                </a:extLst>
              </p:cNvPr>
              <p:cNvSpPr txBox="1"/>
              <p:nvPr/>
            </p:nvSpPr>
            <p:spPr>
              <a:xfrm>
                <a:off x="6719274" y="3291649"/>
                <a:ext cx="394783" cy="410254"/>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〇</a:t>
                </a:r>
                <a:endPar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288" name="直線矢印コネクタ 287">
                <a:extLst>
                  <a:ext uri="{FF2B5EF4-FFF2-40B4-BE49-F238E27FC236}">
                    <a16:creationId xmlns:a16="http://schemas.microsoft.com/office/drawing/2014/main" id="{C4448C50-FC2D-4163-94FA-6DBE7A44C284}"/>
                  </a:ext>
                </a:extLst>
              </p:cNvPr>
              <p:cNvCxnSpPr>
                <a:cxnSpLocks/>
              </p:cNvCxnSpPr>
              <p:nvPr/>
            </p:nvCxnSpPr>
            <p:spPr>
              <a:xfrm>
                <a:off x="6527569" y="3398851"/>
                <a:ext cx="864000" cy="540000"/>
              </a:xfrm>
              <a:prstGeom prst="straightConnector1">
                <a:avLst/>
              </a:prstGeom>
              <a:ln w="28575">
                <a:solidFill>
                  <a:srgbClr val="FF0000"/>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9" name="直線矢印コネクタ 288">
                <a:extLst>
                  <a:ext uri="{FF2B5EF4-FFF2-40B4-BE49-F238E27FC236}">
                    <a16:creationId xmlns:a16="http://schemas.microsoft.com/office/drawing/2014/main" id="{CF617615-09AD-4200-9E4A-6725D729128A}"/>
                  </a:ext>
                </a:extLst>
              </p:cNvPr>
              <p:cNvCxnSpPr>
                <a:cxnSpLocks/>
              </p:cNvCxnSpPr>
              <p:nvPr/>
            </p:nvCxnSpPr>
            <p:spPr>
              <a:xfrm flipH="1">
                <a:off x="6527569" y="3398851"/>
                <a:ext cx="864000" cy="540000"/>
              </a:xfrm>
              <a:prstGeom prst="straightConnector1">
                <a:avLst/>
              </a:prstGeom>
              <a:ln w="28575">
                <a:solidFill>
                  <a:srgbClr val="FF0000"/>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258" name="四角形: 角を丸くする 257">
              <a:extLst>
                <a:ext uri="{FF2B5EF4-FFF2-40B4-BE49-F238E27FC236}">
                  <a16:creationId xmlns:a16="http://schemas.microsoft.com/office/drawing/2014/main" id="{755113F8-95BA-41EC-AB56-43403D0C6C86}"/>
                </a:ext>
              </a:extLst>
            </p:cNvPr>
            <p:cNvSpPr/>
            <p:nvPr/>
          </p:nvSpPr>
          <p:spPr>
            <a:xfrm rot="18062191">
              <a:off x="6645233" y="2348691"/>
              <a:ext cx="660419" cy="2618293"/>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59" name="四角形: 角を丸くする 258">
              <a:extLst>
                <a:ext uri="{FF2B5EF4-FFF2-40B4-BE49-F238E27FC236}">
                  <a16:creationId xmlns:a16="http://schemas.microsoft.com/office/drawing/2014/main" id="{9DC4A1F3-1CB2-4C23-BB8B-DDF84769B221}"/>
                </a:ext>
              </a:extLst>
            </p:cNvPr>
            <p:cNvSpPr/>
            <p:nvPr/>
          </p:nvSpPr>
          <p:spPr>
            <a:xfrm rot="3537809" flipH="1">
              <a:off x="6672237" y="2321175"/>
              <a:ext cx="611034" cy="2648012"/>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sp>
        <p:nvSpPr>
          <p:cNvPr id="64" name="テキスト ボックス 63">
            <a:extLst>
              <a:ext uri="{FF2B5EF4-FFF2-40B4-BE49-F238E27FC236}">
                <a16:creationId xmlns:a16="http://schemas.microsoft.com/office/drawing/2014/main" id="{E01A830A-E790-4567-A23A-E0FC31E0DF1E}"/>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59</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3093025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BF077-4774-7E7D-4060-6E2F0A3169D8}"/>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3C2B2F1-7868-4D37-A48F-2A44AD886607}"/>
              </a:ext>
            </a:extLst>
          </p:cNvPr>
          <p:cNvSpPr txBox="1"/>
          <p:nvPr/>
        </p:nvSpPr>
        <p:spPr>
          <a:xfrm>
            <a:off x="533466" y="4631339"/>
            <a:ext cx="11232000" cy="1346266"/>
          </a:xfrm>
          <a:prstGeom prst="rect">
            <a:avLst/>
          </a:prstGeom>
          <a:noFill/>
          <a:ln>
            <a:solidFill>
              <a:schemeClr val="accent6">
                <a:lumMod val="75000"/>
              </a:schemeClr>
            </a:solidFill>
            <a:prstDash val="solid"/>
          </a:ln>
        </p:spPr>
        <p:txBody>
          <a:bodyPr wrap="square" numCol="1" spcCol="360000" rtlCol="0">
            <a:spAutoFit/>
          </a:bodyPr>
          <a:lstStyle/>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E049E76D-B4EC-430C-9DCE-397FBF688B8D}"/>
              </a:ext>
            </a:extLst>
          </p:cNvPr>
          <p:cNvSpPr txBox="1"/>
          <p:nvPr/>
        </p:nvSpPr>
        <p:spPr>
          <a:xfrm>
            <a:off x="533467" y="846406"/>
            <a:ext cx="11232000" cy="2885149"/>
          </a:xfrm>
          <a:custGeom>
            <a:avLst/>
            <a:gdLst>
              <a:gd name="connsiteX0" fmla="*/ 0 w 11164696"/>
              <a:gd name="connsiteY0" fmla="*/ 0 h 2628668"/>
              <a:gd name="connsiteX1" fmla="*/ 11164696 w 11164696"/>
              <a:gd name="connsiteY1" fmla="*/ 0 h 2628668"/>
              <a:gd name="connsiteX2" fmla="*/ 11164696 w 11164696"/>
              <a:gd name="connsiteY2" fmla="*/ 2628668 h 2628668"/>
              <a:gd name="connsiteX3" fmla="*/ 0 w 11164696"/>
              <a:gd name="connsiteY3" fmla="*/ 2628668 h 2628668"/>
              <a:gd name="connsiteX4" fmla="*/ 0 w 11164696"/>
              <a:gd name="connsiteY4" fmla="*/ 0 h 2628668"/>
              <a:gd name="connsiteX0" fmla="*/ 0 w 11164696"/>
              <a:gd name="connsiteY0" fmla="*/ 0 h 4554287"/>
              <a:gd name="connsiteX1" fmla="*/ 11164696 w 11164696"/>
              <a:gd name="connsiteY1" fmla="*/ 0 h 4554287"/>
              <a:gd name="connsiteX2" fmla="*/ 11164696 w 11164696"/>
              <a:gd name="connsiteY2" fmla="*/ 2628668 h 4554287"/>
              <a:gd name="connsiteX3" fmla="*/ 10757 w 11164696"/>
              <a:gd name="connsiteY3" fmla="*/ 4554287 h 4554287"/>
              <a:gd name="connsiteX4" fmla="*/ 0 w 11164696"/>
              <a:gd name="connsiteY4" fmla="*/ 0 h 4554287"/>
              <a:gd name="connsiteX0" fmla="*/ 0 w 11164696"/>
              <a:gd name="connsiteY0" fmla="*/ 0 h 4554287"/>
              <a:gd name="connsiteX1" fmla="*/ 11164696 w 11164696"/>
              <a:gd name="connsiteY1" fmla="*/ 0 h 4554287"/>
              <a:gd name="connsiteX2" fmla="*/ 11164696 w 11164696"/>
              <a:gd name="connsiteY2" fmla="*/ 4489741 h 4554287"/>
              <a:gd name="connsiteX3" fmla="*/ 10757 w 11164696"/>
              <a:gd name="connsiteY3" fmla="*/ 4554287 h 4554287"/>
              <a:gd name="connsiteX4" fmla="*/ 0 w 11164696"/>
              <a:gd name="connsiteY4" fmla="*/ 0 h 4554287"/>
              <a:gd name="connsiteX0" fmla="*/ 0 w 11164696"/>
              <a:gd name="connsiteY0" fmla="*/ 0 h 4554287"/>
              <a:gd name="connsiteX1" fmla="*/ 11164696 w 11164696"/>
              <a:gd name="connsiteY1" fmla="*/ 0 h 4554287"/>
              <a:gd name="connsiteX2" fmla="*/ 11153938 w 11164696"/>
              <a:gd name="connsiteY2" fmla="*/ 4522014 h 4554287"/>
              <a:gd name="connsiteX3" fmla="*/ 10757 w 11164696"/>
              <a:gd name="connsiteY3" fmla="*/ 4554287 h 4554287"/>
              <a:gd name="connsiteX4" fmla="*/ 0 w 11164696"/>
              <a:gd name="connsiteY4" fmla="*/ 0 h 4554287"/>
              <a:gd name="connsiteX0" fmla="*/ 0 w 11164696"/>
              <a:gd name="connsiteY0" fmla="*/ 0 h 4554287"/>
              <a:gd name="connsiteX1" fmla="*/ 11164696 w 11164696"/>
              <a:gd name="connsiteY1" fmla="*/ 0 h 4554287"/>
              <a:gd name="connsiteX2" fmla="*/ 11153938 w 11164696"/>
              <a:gd name="connsiteY2" fmla="*/ 4532771 h 4554287"/>
              <a:gd name="connsiteX3" fmla="*/ 10757 w 11164696"/>
              <a:gd name="connsiteY3" fmla="*/ 4554287 h 4554287"/>
              <a:gd name="connsiteX4" fmla="*/ 0 w 11164696"/>
              <a:gd name="connsiteY4" fmla="*/ 0 h 4554287"/>
              <a:gd name="connsiteX0" fmla="*/ 1036 w 11165732"/>
              <a:gd name="connsiteY0" fmla="*/ 0 h 4532771"/>
              <a:gd name="connsiteX1" fmla="*/ 11165732 w 11165732"/>
              <a:gd name="connsiteY1" fmla="*/ 0 h 4532771"/>
              <a:gd name="connsiteX2" fmla="*/ 11154974 w 11165732"/>
              <a:gd name="connsiteY2" fmla="*/ 4532771 h 4532771"/>
              <a:gd name="connsiteX3" fmla="*/ 1035 w 11165732"/>
              <a:gd name="connsiteY3" fmla="*/ 4048678 h 4532771"/>
              <a:gd name="connsiteX4" fmla="*/ 1036 w 11165732"/>
              <a:gd name="connsiteY4" fmla="*/ 0 h 4532771"/>
              <a:gd name="connsiteX0" fmla="*/ 1036 w 11165732"/>
              <a:gd name="connsiteY0" fmla="*/ 0 h 4059435"/>
              <a:gd name="connsiteX1" fmla="*/ 11165732 w 11165732"/>
              <a:gd name="connsiteY1" fmla="*/ 0 h 4059435"/>
              <a:gd name="connsiteX2" fmla="*/ 11154974 w 11165732"/>
              <a:gd name="connsiteY2" fmla="*/ 4059435 h 4059435"/>
              <a:gd name="connsiteX3" fmla="*/ 1035 w 11165732"/>
              <a:gd name="connsiteY3" fmla="*/ 4048678 h 4059435"/>
              <a:gd name="connsiteX4" fmla="*/ 1036 w 11165732"/>
              <a:gd name="connsiteY4" fmla="*/ 0 h 4059435"/>
              <a:gd name="connsiteX0" fmla="*/ 1036 w 11165732"/>
              <a:gd name="connsiteY0" fmla="*/ 0 h 4048678"/>
              <a:gd name="connsiteX1" fmla="*/ 11165732 w 11165732"/>
              <a:gd name="connsiteY1" fmla="*/ 0 h 4048678"/>
              <a:gd name="connsiteX2" fmla="*/ 11144216 w 11165732"/>
              <a:gd name="connsiteY2" fmla="*/ 4037920 h 4048678"/>
              <a:gd name="connsiteX3" fmla="*/ 1035 w 11165732"/>
              <a:gd name="connsiteY3" fmla="*/ 4048678 h 4048678"/>
              <a:gd name="connsiteX4" fmla="*/ 1036 w 11165732"/>
              <a:gd name="connsiteY4" fmla="*/ 0 h 40486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65732" h="4048678">
                <a:moveTo>
                  <a:pt x="1036" y="0"/>
                </a:moveTo>
                <a:lnTo>
                  <a:pt x="11165732" y="0"/>
                </a:lnTo>
                <a:lnTo>
                  <a:pt x="11144216" y="4037920"/>
                </a:lnTo>
                <a:lnTo>
                  <a:pt x="1035" y="4048678"/>
                </a:lnTo>
                <a:cubicBezTo>
                  <a:pt x="-2551" y="2530582"/>
                  <a:pt x="4622" y="1518096"/>
                  <a:pt x="1036" y="0"/>
                </a:cubicBezTo>
                <a:close/>
              </a:path>
            </a:pathLst>
          </a:custGeom>
          <a:noFill/>
          <a:ln>
            <a:solidFill>
              <a:schemeClr val="accent6">
                <a:lumMod val="75000"/>
              </a:schemeClr>
            </a:solidFill>
            <a:prstDash val="solid"/>
          </a:ln>
        </p:spPr>
        <p:txBody>
          <a:bodyPr wrap="square" numCol="1" spcCol="360000" rtlCol="0">
            <a:spAutoFit/>
          </a:bodyPr>
          <a:lstStyle/>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CB89B9DF-4075-401B-8340-0F05BEDE55C9}"/>
              </a:ext>
            </a:extLst>
          </p:cNvPr>
          <p:cNvSpPr txBox="1"/>
          <p:nvPr/>
        </p:nvSpPr>
        <p:spPr>
          <a:xfrm>
            <a:off x="593798" y="1133356"/>
            <a:ext cx="11221211" cy="2628668"/>
          </a:xfrm>
          <a:prstGeom prst="rect">
            <a:avLst/>
          </a:prstGeom>
          <a:noFill/>
        </p:spPr>
        <p:txBody>
          <a:bodyPr wrap="square"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■府立高校において１人１台端末をはじめとする</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環境を整備。</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・生徒１人１台端末について令和８年度に現在配備分の更新を検討・実施。</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・通信ネットワークについて、文部科学省の推奨帯域を踏まえ、令和８年度に更新。</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・校内の無線環境を継続して利用するため、令和８年度から計画的に無線アクセスポイントの更新を検討・実施。</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■「府立高校における</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活用ビジョン」をもとに、年度ごとの目標設定やその達成に向けた取組を推進。</a:t>
            </a: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■教員研修やポータルサイトを活用した好事例の発信等、府立高校全体でのノウハウを蓄積・共有。</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・更なる</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活用の推進のため、</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支援員の導入を検討・実施</a:t>
            </a:r>
          </a:p>
        </p:txBody>
      </p:sp>
      <p:sp>
        <p:nvSpPr>
          <p:cNvPr id="23" name="二等辺三角形 22">
            <a:extLst>
              <a:ext uri="{FF2B5EF4-FFF2-40B4-BE49-F238E27FC236}">
                <a16:creationId xmlns:a16="http://schemas.microsoft.com/office/drawing/2014/main" id="{6B01F48F-E0D9-4B92-A200-96541AFAF2E3}"/>
              </a:ext>
            </a:extLst>
          </p:cNvPr>
          <p:cNvSpPr/>
          <p:nvPr/>
        </p:nvSpPr>
        <p:spPr>
          <a:xfrm rot="10800000">
            <a:off x="5867958" y="3850711"/>
            <a:ext cx="612559" cy="15873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98C27005-D7E7-4D2E-83A8-BD07E27E3698}"/>
              </a:ext>
            </a:extLst>
          </p:cNvPr>
          <p:cNvSpPr txBox="1"/>
          <p:nvPr/>
        </p:nvSpPr>
        <p:spPr>
          <a:xfrm>
            <a:off x="533467" y="4048232"/>
            <a:ext cx="11232000" cy="373500"/>
          </a:xfrm>
          <a:prstGeom prst="rect">
            <a:avLst/>
          </a:prstGeom>
          <a:solidFill>
            <a:schemeClr val="accent6">
              <a:lumMod val="20000"/>
              <a:lumOff val="80000"/>
            </a:schemeClr>
          </a:solidFill>
        </p:spPr>
        <p:txBody>
          <a:bodyPr wrap="square">
            <a:spAutoFit/>
          </a:bodyPr>
          <a:lstStyle/>
          <a:p>
            <a:pPr algn="ctr">
              <a:lnSpc>
                <a:spcPts val="25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上記取組により、</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生徒の状況等に応じた</a:t>
            </a:r>
            <a:r>
              <a:rPr lang="en-US" altLang="ja-JP" sz="1600" b="1" dirty="0">
                <a:solidFill>
                  <a:schemeClr val="accent6">
                    <a:lumMod val="50000"/>
                  </a:schemeClr>
                </a:solidFill>
                <a:latin typeface="Meiryo UI" panose="020B0604030504040204" pitchFamily="50" charset="-128"/>
                <a:ea typeface="Meiryo UI" panose="020B0604030504040204" pitchFamily="50" charset="-128"/>
              </a:rPr>
              <a:t>ICT</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の効果的な活用の推進により、個別最適な学びと協働的な学びを実現</a:t>
            </a:r>
            <a:endParaRPr kumimoji="1" lang="ja-JP" altLang="en-US"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5" name="角丸四角形 32">
            <a:extLst>
              <a:ext uri="{FF2B5EF4-FFF2-40B4-BE49-F238E27FC236}">
                <a16:creationId xmlns:a16="http://schemas.microsoft.com/office/drawing/2014/main" id="{890E496A-3A0C-4B4E-A8E5-090AF3D70075}"/>
              </a:ext>
            </a:extLst>
          </p:cNvPr>
          <p:cNvSpPr/>
          <p:nvPr/>
        </p:nvSpPr>
        <p:spPr>
          <a:xfrm>
            <a:off x="613854" y="765759"/>
            <a:ext cx="2199684" cy="338400"/>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Meiryo UI" panose="020B0604030504040204" pitchFamily="50" charset="-128"/>
                <a:ea typeface="Meiryo UI" panose="020B0604030504040204" pitchFamily="50" charset="-128"/>
              </a:rPr>
              <a:t>（７）</a:t>
            </a:r>
            <a:r>
              <a:rPr lang="en-US" altLang="ja-JP" sz="1400" b="1" dirty="0">
                <a:latin typeface="Meiryo UI" panose="020B0604030504040204" pitchFamily="50" charset="-128"/>
                <a:ea typeface="Meiryo UI" panose="020B0604030504040204" pitchFamily="50" charset="-128"/>
              </a:rPr>
              <a:t>ICT</a:t>
            </a:r>
            <a:r>
              <a:rPr lang="ja-JP" altLang="en-US" sz="1400" b="1" dirty="0">
                <a:latin typeface="Meiryo UI" panose="020B0604030504040204" pitchFamily="50" charset="-128"/>
                <a:ea typeface="Meiryo UI" panose="020B0604030504040204" pitchFamily="50" charset="-128"/>
              </a:rPr>
              <a:t>環境の整備</a:t>
            </a:r>
          </a:p>
        </p:txBody>
      </p:sp>
      <p:sp>
        <p:nvSpPr>
          <p:cNvPr id="19" name="テキスト ボックス 18">
            <a:extLst>
              <a:ext uri="{FF2B5EF4-FFF2-40B4-BE49-F238E27FC236}">
                <a16:creationId xmlns:a16="http://schemas.microsoft.com/office/drawing/2014/main" id="{346411AE-3D2C-FF4E-CE10-DCC473A4E217}"/>
              </a:ext>
            </a:extLst>
          </p:cNvPr>
          <p:cNvSpPr txBox="1"/>
          <p:nvPr/>
        </p:nvSpPr>
        <p:spPr>
          <a:xfrm>
            <a:off x="0" y="0"/>
            <a:ext cx="12192000" cy="584775"/>
          </a:xfrm>
          <a:prstGeom prst="rect">
            <a:avLst/>
          </a:prstGeom>
          <a:solidFill>
            <a:srgbClr val="CCFFCC"/>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21" name="ひし形 20">
            <a:extLst>
              <a:ext uri="{FF2B5EF4-FFF2-40B4-BE49-F238E27FC236}">
                <a16:creationId xmlns:a16="http://schemas.microsoft.com/office/drawing/2014/main" id="{457CE88D-EBDB-28F4-1057-C914DD48036F}"/>
              </a:ext>
            </a:extLst>
          </p:cNvPr>
          <p:cNvSpPr/>
          <p:nvPr/>
        </p:nvSpPr>
        <p:spPr>
          <a:xfrm>
            <a:off x="237066" y="36441"/>
            <a:ext cx="601201" cy="537612"/>
          </a:xfrm>
          <a:prstGeom prst="diamond">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４</a:t>
            </a:r>
            <a:endParaRPr kumimoji="1" lang="en-US" altLang="ja-JP"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F48AA73A-AB3B-678B-6A49-60E882D2E83F}"/>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各校共通の取組等</a:t>
            </a:r>
            <a:endParaRPr lang="en-US" altLang="ja-JP" b="1"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AF7A3B55-4FA5-4FD1-90C2-DC052812A874}"/>
              </a:ext>
            </a:extLst>
          </p:cNvPr>
          <p:cNvSpPr txBox="1"/>
          <p:nvPr/>
        </p:nvSpPr>
        <p:spPr>
          <a:xfrm>
            <a:off x="681699" y="4882749"/>
            <a:ext cx="10923509" cy="1084656"/>
          </a:xfrm>
          <a:prstGeom prst="rect">
            <a:avLst/>
          </a:prstGeom>
          <a:noFill/>
        </p:spPr>
        <p:txBody>
          <a:bodyPr wrap="square"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■府立高校全体として探究活動に関する事例発表を行う機会や魅力を発信する機会を創出。</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例：事例発表　グローバルリーダーズハイスクールや国際関係学科の合同発表会、大阪サイエンスデイ、定時制通信制生徒発表大会</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魅力発信　大阪府公立高校進学フェア、大阪府産業教育フェア</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 name="二等辺三角形 2">
            <a:extLst>
              <a:ext uri="{FF2B5EF4-FFF2-40B4-BE49-F238E27FC236}">
                <a16:creationId xmlns:a16="http://schemas.microsoft.com/office/drawing/2014/main" id="{6098F6A8-6E03-4E26-84E6-78BBD259149D}"/>
              </a:ext>
            </a:extLst>
          </p:cNvPr>
          <p:cNvSpPr/>
          <p:nvPr/>
        </p:nvSpPr>
        <p:spPr>
          <a:xfrm rot="10800000">
            <a:off x="5815974" y="6093381"/>
            <a:ext cx="612559" cy="15873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65DBDF41-3A70-42FA-A847-96E9C4F7315F}"/>
              </a:ext>
            </a:extLst>
          </p:cNvPr>
          <p:cNvSpPr txBox="1"/>
          <p:nvPr/>
        </p:nvSpPr>
        <p:spPr>
          <a:xfrm>
            <a:off x="533466" y="6307650"/>
            <a:ext cx="11232000" cy="373500"/>
          </a:xfrm>
          <a:prstGeom prst="rect">
            <a:avLst/>
          </a:prstGeom>
          <a:solidFill>
            <a:schemeClr val="accent6">
              <a:lumMod val="20000"/>
              <a:lumOff val="80000"/>
            </a:schemeClr>
          </a:solidFill>
        </p:spPr>
        <p:txBody>
          <a:bodyPr wrap="square">
            <a:spAutoFit/>
          </a:bodyPr>
          <a:lstStyle/>
          <a:p>
            <a:pPr algn="ctr">
              <a:lnSpc>
                <a:spcPts val="25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上記取組により、</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府立高校のネットワークを最大限に活用し、教育基盤の底上げと各校の教育内容を充実</a:t>
            </a:r>
          </a:p>
        </p:txBody>
      </p:sp>
      <p:sp>
        <p:nvSpPr>
          <p:cNvPr id="28" name="角丸四角形 32">
            <a:extLst>
              <a:ext uri="{FF2B5EF4-FFF2-40B4-BE49-F238E27FC236}">
                <a16:creationId xmlns:a16="http://schemas.microsoft.com/office/drawing/2014/main" id="{57014CCA-9ACD-461B-B1EA-D002082C6DA1}"/>
              </a:ext>
            </a:extLst>
          </p:cNvPr>
          <p:cNvSpPr/>
          <p:nvPr/>
        </p:nvSpPr>
        <p:spPr>
          <a:xfrm>
            <a:off x="613853" y="4562348"/>
            <a:ext cx="2800046" cy="338553"/>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Meiryo UI" panose="020B0604030504040204" pitchFamily="50" charset="-128"/>
                <a:ea typeface="Meiryo UI" panose="020B0604030504040204" pitchFamily="50" charset="-128"/>
              </a:rPr>
              <a:t>（８）府立高校のネットワーク化</a:t>
            </a:r>
          </a:p>
        </p:txBody>
      </p:sp>
      <p:sp>
        <p:nvSpPr>
          <p:cNvPr id="6" name="テキスト ボックス 5">
            <a:extLst>
              <a:ext uri="{FF2B5EF4-FFF2-40B4-BE49-F238E27FC236}">
                <a16:creationId xmlns:a16="http://schemas.microsoft.com/office/drawing/2014/main" id="{D2A4E4DC-4ED1-866F-26FD-DDE144350557}"/>
              </a:ext>
            </a:extLst>
          </p:cNvPr>
          <p:cNvSpPr txBox="1"/>
          <p:nvPr/>
        </p:nvSpPr>
        <p:spPr>
          <a:xfrm>
            <a:off x="8751707" y="1290982"/>
            <a:ext cx="2960708" cy="2308324"/>
          </a:xfrm>
          <a:prstGeom prst="rect">
            <a:avLst/>
          </a:prstGeom>
          <a:noFill/>
          <a:ln>
            <a:solidFill>
              <a:schemeClr val="tx1"/>
            </a:solidFill>
            <a:prstDash val="sysDot"/>
          </a:ln>
        </p:spPr>
        <p:txBody>
          <a:bodyPr wrap="square">
            <a:spAutoFit/>
          </a:bodyPr>
          <a:lstStyle/>
          <a:p>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授業等における活用事例</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・生徒個々の興味関心や学習状況に合った調べ</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学習、教材閲覧、デジタル課題の利用</a:t>
            </a: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・デジタル小テストの導入により、授業内で、採点、</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返却、振り返り・解説までを完結</a:t>
            </a: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・オンライン共有機能等を活用し、充実した生徒間</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での意見交換や共同学習等を実施</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・同時双方向型のオンラインミーティング等を活用し、</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生徒個々の海外交流等を実現</a:t>
            </a: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・授業配信（生配信・録画配信等）による不登　</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校生徒等に対する学習支援を強化</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・生成</a:t>
            </a: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AI</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等、最先端の</a:t>
            </a: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技術に触れながら</a:t>
            </a: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学ぶ機会の創出</a:t>
            </a:r>
          </a:p>
        </p:txBody>
      </p:sp>
      <p:sp>
        <p:nvSpPr>
          <p:cNvPr id="18" name="スライド番号プレースホルダー 6">
            <a:extLst>
              <a:ext uri="{FF2B5EF4-FFF2-40B4-BE49-F238E27FC236}">
                <a16:creationId xmlns:a16="http://schemas.microsoft.com/office/drawing/2014/main" id="{BC6A655E-D955-4F7E-9AB0-6FD45E79D4D9}"/>
              </a:ext>
            </a:extLst>
          </p:cNvPr>
          <p:cNvSpPr>
            <a:spLocks noGrp="1"/>
          </p:cNvSpPr>
          <p:nvPr>
            <p:ph type="sldNum" sz="quarter" idx="12"/>
          </p:nvPr>
        </p:nvSpPr>
        <p:spPr>
          <a:xfrm>
            <a:off x="10286509" y="6494400"/>
            <a:ext cx="1905491" cy="363600"/>
          </a:xfrm>
        </p:spPr>
        <p:txBody>
          <a:bodyPr/>
          <a:lstStyle/>
          <a:p>
            <a:fld id="{8EF98A3A-4FC9-421C-9EC4-B2EF6B34D3EB}" type="slidenum">
              <a:rPr kumimoji="1" lang="ja-JP" altLang="en-US" smtClean="0"/>
              <a:t>57</a:t>
            </a:fld>
            <a:endParaRPr kumimoji="1" lang="ja-JP" altLang="en-US" dirty="0"/>
          </a:p>
        </p:txBody>
      </p:sp>
      <p:sp>
        <p:nvSpPr>
          <p:cNvPr id="17" name="テキスト ボックス 16">
            <a:extLst>
              <a:ext uri="{FF2B5EF4-FFF2-40B4-BE49-F238E27FC236}">
                <a16:creationId xmlns:a16="http://schemas.microsoft.com/office/drawing/2014/main" id="{8947EDE7-9EE7-402C-BC51-AE6DEBEC0B4B}"/>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6</a:t>
            </a:r>
            <a:r>
              <a:rPr kumimoji="1" lang="en-US" altLang="ja-JP" sz="1200" dirty="0">
                <a:latin typeface="ＭＳ 明朝" panose="02020609040205080304" pitchFamily="17" charset="-128"/>
                <a:ea typeface="ＭＳ 明朝" panose="02020609040205080304" pitchFamily="17" charset="-128"/>
              </a:rPr>
              <a:t>0</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6532463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B1B56-3AD7-3B2D-F3D2-E902AEC61309}"/>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398C7B39-416E-FE6A-A541-0415941B729C}"/>
              </a:ext>
            </a:extLst>
          </p:cNvPr>
          <p:cNvSpPr txBox="1"/>
          <p:nvPr/>
        </p:nvSpPr>
        <p:spPr>
          <a:xfrm>
            <a:off x="2143366" y="2528676"/>
            <a:ext cx="7905268" cy="1168397"/>
          </a:xfrm>
          <a:prstGeom prst="rect">
            <a:avLst/>
          </a:prstGeom>
          <a:noFill/>
        </p:spPr>
        <p:txBody>
          <a:bodyPr wrap="square" rtlCol="0">
            <a:spAutoFit/>
          </a:bodyPr>
          <a:lstStyle/>
          <a:p>
            <a:pPr algn="ctr">
              <a:lnSpc>
                <a:spcPts val="4500"/>
              </a:lnSpc>
            </a:pPr>
            <a:r>
              <a:rPr lang="ja-JP" altLang="en-US" sz="2800" dirty="0">
                <a:latin typeface="Meiryo UI" panose="020B0604030504040204" pitchFamily="50" charset="-128"/>
                <a:ea typeface="Meiryo UI" panose="020B0604030504040204" pitchFamily="50" charset="-128"/>
              </a:rPr>
              <a:t>第４章　各校共通の取組等</a:t>
            </a:r>
            <a:endParaRPr lang="en-US" altLang="ja-JP" sz="2600" dirty="0">
              <a:latin typeface="Meiryo UI" panose="020B0604030504040204" pitchFamily="50" charset="-128"/>
              <a:ea typeface="Meiryo UI" panose="020B0604030504040204" pitchFamily="50" charset="-128"/>
            </a:endParaRPr>
          </a:p>
          <a:p>
            <a:pPr>
              <a:lnSpc>
                <a:spcPts val="4500"/>
              </a:lnSpc>
            </a:pPr>
            <a:r>
              <a:rPr lang="ja-JP" altLang="en-US" sz="2600" dirty="0">
                <a:latin typeface="Meiryo UI" panose="020B0604030504040204" pitchFamily="50" charset="-128"/>
                <a:ea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rPr>
              <a:t>２　施設・設備整備</a:t>
            </a:r>
            <a:endParaRPr lang="ja-JP" altLang="en-US" sz="2600" dirty="0">
              <a:latin typeface="Meiryo UI" panose="020B0604030504040204" pitchFamily="50" charset="-128"/>
              <a:ea typeface="Meiryo UI" panose="020B0604030504040204" pitchFamily="50" charset="-128"/>
            </a:endParaRPr>
          </a:p>
        </p:txBody>
      </p:sp>
      <p:sp>
        <p:nvSpPr>
          <p:cNvPr id="5" name="スライド番号プレースホルダー 6">
            <a:extLst>
              <a:ext uri="{FF2B5EF4-FFF2-40B4-BE49-F238E27FC236}">
                <a16:creationId xmlns:a16="http://schemas.microsoft.com/office/drawing/2014/main" id="{2C5A35E7-59D9-55FE-A7BC-79397136A08C}"/>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58</a:t>
            </a:fld>
            <a:endParaRPr kumimoji="1" lang="ja-JP" altLang="en-US" dirty="0"/>
          </a:p>
        </p:txBody>
      </p:sp>
      <p:cxnSp>
        <p:nvCxnSpPr>
          <p:cNvPr id="2" name="直線コネクタ 1">
            <a:extLst>
              <a:ext uri="{FF2B5EF4-FFF2-40B4-BE49-F238E27FC236}">
                <a16:creationId xmlns:a16="http://schemas.microsoft.com/office/drawing/2014/main" id="{79B30DDE-69FA-3A7B-0528-9AFC5DDB63D1}"/>
              </a:ext>
            </a:extLst>
          </p:cNvPr>
          <p:cNvCxnSpPr/>
          <p:nvPr/>
        </p:nvCxnSpPr>
        <p:spPr>
          <a:xfrm flipV="1">
            <a:off x="1807335" y="3112874"/>
            <a:ext cx="8577330" cy="12879"/>
          </a:xfrm>
          <a:prstGeom prst="line">
            <a:avLst/>
          </a:prstGeom>
          <a:ln w="57150">
            <a:solidFill>
              <a:schemeClr val="accent2"/>
            </a:solidFill>
          </a:ln>
        </p:spPr>
        <p:style>
          <a:lnRef idx="2">
            <a:schemeClr val="accent4"/>
          </a:lnRef>
          <a:fillRef idx="0">
            <a:schemeClr val="accent4"/>
          </a:fillRef>
          <a:effectRef idx="1">
            <a:schemeClr val="accent4"/>
          </a:effectRef>
          <a:fontRef idx="minor">
            <a:schemeClr val="tx1"/>
          </a:fontRef>
        </p:style>
      </p:cxnSp>
      <p:sp>
        <p:nvSpPr>
          <p:cNvPr id="7" name="テキスト ボックス 6">
            <a:extLst>
              <a:ext uri="{FF2B5EF4-FFF2-40B4-BE49-F238E27FC236}">
                <a16:creationId xmlns:a16="http://schemas.microsoft.com/office/drawing/2014/main" id="{8239564F-CDCF-4655-A139-B7160721293E}"/>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61</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300400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BF077-4774-7E7D-4060-6E2F0A3169D8}"/>
            </a:ext>
          </a:extLst>
        </p:cNvPr>
        <p:cNvGrpSpPr/>
        <p:nvPr/>
      </p:nvGrpSpPr>
      <p:grpSpPr>
        <a:xfrm>
          <a:off x="0" y="0"/>
          <a:ext cx="0" cy="0"/>
          <a:chOff x="0" y="0"/>
          <a:chExt cx="0" cy="0"/>
        </a:xfrm>
      </p:grpSpPr>
      <p:sp>
        <p:nvSpPr>
          <p:cNvPr id="18" name="スライド番号プレースホルダー 6">
            <a:extLst>
              <a:ext uri="{FF2B5EF4-FFF2-40B4-BE49-F238E27FC236}">
                <a16:creationId xmlns:a16="http://schemas.microsoft.com/office/drawing/2014/main" id="{B4F71EBF-FA30-C848-AAF6-69ABE2F60186}"/>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59</a:t>
            </a:fld>
            <a:endParaRPr kumimoji="1" lang="ja-JP" altLang="en-US" dirty="0"/>
          </a:p>
        </p:txBody>
      </p:sp>
      <p:sp>
        <p:nvSpPr>
          <p:cNvPr id="26" name="テキスト ボックス 25">
            <a:extLst>
              <a:ext uri="{FF2B5EF4-FFF2-40B4-BE49-F238E27FC236}">
                <a16:creationId xmlns:a16="http://schemas.microsoft.com/office/drawing/2014/main" id="{2778614C-FFC1-4208-B574-FBBFF3AE6EF2}"/>
              </a:ext>
            </a:extLst>
          </p:cNvPr>
          <p:cNvSpPr txBox="1"/>
          <p:nvPr/>
        </p:nvSpPr>
        <p:spPr>
          <a:xfrm>
            <a:off x="537666" y="1292852"/>
            <a:ext cx="11232000" cy="3141629"/>
          </a:xfrm>
          <a:prstGeom prst="rect">
            <a:avLst/>
          </a:prstGeom>
          <a:noFill/>
          <a:ln>
            <a:solidFill>
              <a:schemeClr val="accent6">
                <a:lumMod val="75000"/>
              </a:schemeClr>
            </a:solidFill>
            <a:prstDash val="solid"/>
          </a:ln>
        </p:spPr>
        <p:txBody>
          <a:bodyPr wrap="square" numCol="1" spcCol="360000" rtlCol="0">
            <a:spAutoFit/>
          </a:bodyPr>
          <a:lstStyle/>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3E33C511-5EFB-4E4F-8BD6-327E835E126C}"/>
              </a:ext>
            </a:extLst>
          </p:cNvPr>
          <p:cNvSpPr txBox="1"/>
          <p:nvPr/>
        </p:nvSpPr>
        <p:spPr>
          <a:xfrm>
            <a:off x="599278" y="1599921"/>
            <a:ext cx="10929571" cy="2628668"/>
          </a:xfrm>
          <a:prstGeom prst="rect">
            <a:avLst/>
          </a:prstGeom>
          <a:noFill/>
        </p:spPr>
        <p:txBody>
          <a:bodyPr wrap="square"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■「府立学校施設長寿命化整備方針」及び「府立学校施設長寿命化整備方針</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に基づく事業実施計画（第１期：令和３～７年度）」に基づいた</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施設の改築（建て替え）を実施。</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「大阪府ファシリティマネジメント基本方針」の改定に基づき、</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府立学校施設長寿命化整備方針等についても対応を検討</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（施設の長寿命化、</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ZEB</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化の推進、木材の利用等）</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した上で、</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再編整備計画等の状況を踏まえ、</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建替手法や建替時期等を検討の上、施設の改築（建て替え）を進める。</a:t>
            </a:r>
          </a:p>
        </p:txBody>
      </p:sp>
      <p:sp>
        <p:nvSpPr>
          <p:cNvPr id="34" name="二等辺三角形 33">
            <a:extLst>
              <a:ext uri="{FF2B5EF4-FFF2-40B4-BE49-F238E27FC236}">
                <a16:creationId xmlns:a16="http://schemas.microsoft.com/office/drawing/2014/main" id="{0C4B00D2-2A03-4DB6-A3FC-231400965CFC}"/>
              </a:ext>
            </a:extLst>
          </p:cNvPr>
          <p:cNvSpPr/>
          <p:nvPr/>
        </p:nvSpPr>
        <p:spPr>
          <a:xfrm rot="10800000">
            <a:off x="5782114" y="4632858"/>
            <a:ext cx="612559" cy="15873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F41944B3-32BF-481C-95D3-CD67A983342B}"/>
              </a:ext>
            </a:extLst>
          </p:cNvPr>
          <p:cNvSpPr txBox="1"/>
          <p:nvPr/>
        </p:nvSpPr>
        <p:spPr>
          <a:xfrm>
            <a:off x="549038" y="4903428"/>
            <a:ext cx="11232000" cy="373500"/>
          </a:xfrm>
          <a:prstGeom prst="rect">
            <a:avLst/>
          </a:prstGeom>
          <a:solidFill>
            <a:schemeClr val="accent6">
              <a:lumMod val="20000"/>
              <a:lumOff val="80000"/>
            </a:schemeClr>
          </a:solidFill>
        </p:spPr>
        <p:txBody>
          <a:bodyPr wrap="square">
            <a:spAutoFit/>
          </a:bodyPr>
          <a:lstStyle/>
          <a:p>
            <a:pPr algn="ctr">
              <a:lnSpc>
                <a:spcPts val="2500"/>
              </a:lnSpc>
            </a:pPr>
            <a:r>
              <a:rPr lang="ja-JP" altLang="en-US" sz="1600" b="1" dirty="0">
                <a:solidFill>
                  <a:schemeClr val="accent6">
                    <a:lumMod val="50000"/>
                  </a:schemeClr>
                </a:solidFill>
                <a:latin typeface="Meiryo UI" panose="020B0604030504040204" pitchFamily="50" charset="-128"/>
                <a:ea typeface="Meiryo UI" panose="020B0604030504040204" pitchFamily="50" charset="-128"/>
              </a:rPr>
              <a:t>施設や設備更新により、府立高校の魅力化を推進</a:t>
            </a:r>
          </a:p>
        </p:txBody>
      </p:sp>
      <p:sp>
        <p:nvSpPr>
          <p:cNvPr id="36" name="角丸四角形 32">
            <a:extLst>
              <a:ext uri="{FF2B5EF4-FFF2-40B4-BE49-F238E27FC236}">
                <a16:creationId xmlns:a16="http://schemas.microsoft.com/office/drawing/2014/main" id="{6634A976-1607-463E-A4FA-5D04726DDFF5}"/>
              </a:ext>
            </a:extLst>
          </p:cNvPr>
          <p:cNvSpPr/>
          <p:nvPr/>
        </p:nvSpPr>
        <p:spPr>
          <a:xfrm>
            <a:off x="619374" y="1219450"/>
            <a:ext cx="2623277" cy="338553"/>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Meiryo UI" panose="020B0604030504040204" pitchFamily="50" charset="-128"/>
                <a:ea typeface="Meiryo UI" panose="020B0604030504040204" pitchFamily="50" charset="-128"/>
              </a:rPr>
              <a:t>（１）　府立高校の建て替え　</a:t>
            </a:r>
          </a:p>
        </p:txBody>
      </p:sp>
      <p:graphicFrame>
        <p:nvGraphicFramePr>
          <p:cNvPr id="17" name="グラフ 16">
            <a:extLst>
              <a:ext uri="{FF2B5EF4-FFF2-40B4-BE49-F238E27FC236}">
                <a16:creationId xmlns:a16="http://schemas.microsoft.com/office/drawing/2014/main" id="{E2411026-9268-4B21-ABC8-05302ABF6A0E}"/>
              </a:ext>
            </a:extLst>
          </p:cNvPr>
          <p:cNvGraphicFramePr/>
          <p:nvPr>
            <p:extLst>
              <p:ext uri="{D42A27DB-BD31-4B8C-83A1-F6EECF244321}">
                <p14:modId xmlns:p14="http://schemas.microsoft.com/office/powerpoint/2010/main" val="3306234842"/>
              </p:ext>
            </p:extLst>
          </p:nvPr>
        </p:nvGraphicFramePr>
        <p:xfrm>
          <a:off x="6917566" y="1632622"/>
          <a:ext cx="4133461" cy="2485047"/>
        </p:xfrm>
        <a:graphic>
          <a:graphicData uri="http://schemas.openxmlformats.org/drawingml/2006/chart">
            <c:chart xmlns:c="http://schemas.openxmlformats.org/drawingml/2006/chart" xmlns:r="http://schemas.openxmlformats.org/officeDocument/2006/relationships" r:id="rId3"/>
          </a:graphicData>
        </a:graphic>
      </p:graphicFrame>
      <p:sp>
        <p:nvSpPr>
          <p:cNvPr id="19" name="テキスト ボックス 2">
            <a:extLst>
              <a:ext uri="{FF2B5EF4-FFF2-40B4-BE49-F238E27FC236}">
                <a16:creationId xmlns:a16="http://schemas.microsoft.com/office/drawing/2014/main" id="{D10D88C4-16C5-4D2C-83E7-042C24AE0ADB}"/>
              </a:ext>
            </a:extLst>
          </p:cNvPr>
          <p:cNvSpPr>
            <a:spLocks noChangeArrowheads="1"/>
          </p:cNvSpPr>
          <p:nvPr/>
        </p:nvSpPr>
        <p:spPr>
          <a:xfrm>
            <a:off x="6917566" y="1448708"/>
            <a:ext cx="4229100" cy="237453"/>
          </a:xfrm>
          <a:prstGeom prst="rect">
            <a:avLst/>
          </a:prstGeom>
          <a:noFill/>
          <a:ln w="9525">
            <a:noFill/>
            <a:miter/>
          </a:ln>
        </p:spPr>
        <p:txBody>
          <a:bodyPr wrap="square" lIns="0" tIns="0" rIns="0" bIns="0" anchor="t">
            <a:noAutofit/>
          </a:bodyPr>
          <a:lstStyle/>
          <a:p>
            <a:pPr algn="just">
              <a:lnSpc>
                <a:spcPts val="1600"/>
              </a:lnSpc>
            </a:pPr>
            <a:r>
              <a:rPr lang="ja-JP"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府立高校における主たる校舎の築年数（</a:t>
            </a:r>
            <a:r>
              <a:rPr lang="en-US"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R7.3</a:t>
            </a:r>
            <a:r>
              <a:rPr lang="ja-JP"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末時点）</a:t>
            </a:r>
          </a:p>
        </p:txBody>
      </p:sp>
      <p:sp>
        <p:nvSpPr>
          <p:cNvPr id="23" name="テキスト ボックス 3">
            <a:extLst>
              <a:ext uri="{FF2B5EF4-FFF2-40B4-BE49-F238E27FC236}">
                <a16:creationId xmlns:a16="http://schemas.microsoft.com/office/drawing/2014/main" id="{6767CB37-A739-4752-A801-0E667C45090B}"/>
              </a:ext>
            </a:extLst>
          </p:cNvPr>
          <p:cNvSpPr txBox="1"/>
          <p:nvPr/>
        </p:nvSpPr>
        <p:spPr>
          <a:xfrm>
            <a:off x="9802724" y="1632622"/>
            <a:ext cx="1821074" cy="3048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※再編整備対象校を除く</a:t>
            </a:r>
          </a:p>
        </p:txBody>
      </p:sp>
      <p:sp>
        <p:nvSpPr>
          <p:cNvPr id="24" name="テキスト ボックス 10">
            <a:extLst>
              <a:ext uri="{FF2B5EF4-FFF2-40B4-BE49-F238E27FC236}">
                <a16:creationId xmlns:a16="http://schemas.microsoft.com/office/drawing/2014/main" id="{E6B8CE1B-F2C3-4975-B2CE-C8562D52588A}"/>
              </a:ext>
            </a:extLst>
          </p:cNvPr>
          <p:cNvSpPr txBox="1"/>
          <p:nvPr/>
        </p:nvSpPr>
        <p:spPr>
          <a:xfrm>
            <a:off x="9851647" y="4075002"/>
            <a:ext cx="1795233" cy="304800"/>
          </a:xfrm>
          <a:prstGeom prst="rect">
            <a:avLst/>
          </a:prstGeom>
          <a:noFill/>
          <a:ln w="9525" cmpd="sng">
            <a:noFill/>
          </a:ln>
          <a:effectLst/>
        </p:spPr>
        <p:txBody>
          <a:bodyPr wrap="square" rtlCol="0" anchor="t">
            <a:noAutofit/>
          </a:bodyPr>
          <a:lstStyle/>
          <a:p>
            <a:pPr algn="ctr"/>
            <a:r>
              <a:rPr lang="ja-JP"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【出典：府教育庁調べ】</a:t>
            </a:r>
          </a:p>
        </p:txBody>
      </p:sp>
      <p:sp>
        <p:nvSpPr>
          <p:cNvPr id="12" name="テキスト ボックス 11">
            <a:extLst>
              <a:ext uri="{FF2B5EF4-FFF2-40B4-BE49-F238E27FC236}">
                <a16:creationId xmlns:a16="http://schemas.microsoft.com/office/drawing/2014/main" id="{50ED0BBC-68D0-47A7-7DCD-80D0FC3D814A}"/>
              </a:ext>
            </a:extLst>
          </p:cNvPr>
          <p:cNvSpPr txBox="1"/>
          <p:nvPr/>
        </p:nvSpPr>
        <p:spPr>
          <a:xfrm>
            <a:off x="0" y="0"/>
            <a:ext cx="12192000" cy="584775"/>
          </a:xfrm>
          <a:prstGeom prst="rect">
            <a:avLst/>
          </a:prstGeom>
          <a:solidFill>
            <a:srgbClr val="CCFFCC"/>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3" name="ひし形 12">
            <a:extLst>
              <a:ext uri="{FF2B5EF4-FFF2-40B4-BE49-F238E27FC236}">
                <a16:creationId xmlns:a16="http://schemas.microsoft.com/office/drawing/2014/main" id="{70E4CE8E-FEC4-E7A7-1B6D-13937ABF9FCC}"/>
              </a:ext>
            </a:extLst>
          </p:cNvPr>
          <p:cNvSpPr/>
          <p:nvPr/>
        </p:nvSpPr>
        <p:spPr>
          <a:xfrm>
            <a:off x="237066" y="36441"/>
            <a:ext cx="601201" cy="537612"/>
          </a:xfrm>
          <a:prstGeom prst="diamond">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４</a:t>
            </a:r>
            <a:endParaRPr kumimoji="1" lang="en-US" altLang="ja-JP"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24B50650-BD2D-7FF9-A5E8-09478AA9367D}"/>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各校共通の取組等</a:t>
            </a:r>
            <a:endParaRPr lang="en-US" altLang="ja-JP" b="1"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D942791B-4704-D142-68A1-9C189B0A7DC4}"/>
              </a:ext>
            </a:extLst>
          </p:cNvPr>
          <p:cNvSpPr txBox="1"/>
          <p:nvPr/>
        </p:nvSpPr>
        <p:spPr>
          <a:xfrm>
            <a:off x="451476" y="786698"/>
            <a:ext cx="1894561" cy="307777"/>
          </a:xfrm>
          <a:prstGeom prst="rect">
            <a:avLst/>
          </a:prstGeom>
          <a:solidFill>
            <a:schemeClr val="accent6">
              <a:lumMod val="75000"/>
            </a:schemeClr>
          </a:solidFill>
          <a:ln>
            <a:noFill/>
          </a:ln>
        </p:spPr>
        <p:txBody>
          <a:bodyPr wrap="square" rtlCol="0">
            <a:sp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２　施設・設備整備</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5AE540BD-44EE-4697-8344-EA3575853DAC}"/>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62</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954880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F52CE8-68DA-2970-1548-54F6DB6408A6}"/>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C94FCD93-F13A-424D-BFD3-B1FD98136257}"/>
              </a:ext>
            </a:extLst>
          </p:cNvPr>
          <p:cNvSpPr txBox="1"/>
          <p:nvPr/>
        </p:nvSpPr>
        <p:spPr>
          <a:xfrm>
            <a:off x="2024401" y="2832055"/>
            <a:ext cx="8339271" cy="1173463"/>
          </a:xfrm>
          <a:prstGeom prst="rect">
            <a:avLst/>
          </a:prstGeom>
          <a:noFill/>
        </p:spPr>
        <p:txBody>
          <a:bodyPr wrap="square" rtlCol="0">
            <a:spAutoFit/>
          </a:bodyPr>
          <a:lstStyle/>
          <a:p>
            <a:pPr algn="ctr">
              <a:lnSpc>
                <a:spcPts val="4500"/>
              </a:lnSpc>
            </a:pPr>
            <a:r>
              <a:rPr lang="ja-JP" altLang="en-US" sz="2800" dirty="0">
                <a:latin typeface="Meiryo UI" panose="020B0604030504040204" pitchFamily="50" charset="-128"/>
                <a:ea typeface="Meiryo UI" panose="020B0604030504040204" pitchFamily="50" charset="-128"/>
              </a:rPr>
              <a:t>第２章　社会の変化等に伴う中長期的なビジョンと対応</a:t>
            </a:r>
            <a:endParaRPr lang="en-US" altLang="ja-JP" sz="2800" dirty="0">
              <a:latin typeface="Meiryo UI" panose="020B0604030504040204" pitchFamily="50" charset="-128"/>
              <a:ea typeface="Meiryo UI" panose="020B0604030504040204" pitchFamily="50" charset="-128"/>
            </a:endParaRPr>
          </a:p>
          <a:p>
            <a:pPr algn="ctr">
              <a:lnSpc>
                <a:spcPts val="4500"/>
              </a:lnSpc>
            </a:pPr>
            <a:r>
              <a:rPr lang="ja-JP" altLang="en-US" sz="2800" dirty="0">
                <a:latin typeface="Meiryo UI" panose="020B0604030504040204" pitchFamily="50" charset="-128"/>
                <a:ea typeface="Meiryo UI" panose="020B0604030504040204" pitchFamily="50" charset="-128"/>
              </a:rPr>
              <a:t>１　中長期的な視点での教育</a:t>
            </a:r>
          </a:p>
        </p:txBody>
      </p:sp>
      <p:sp>
        <p:nvSpPr>
          <p:cNvPr id="5" name="スライド番号プレースホルダー 6">
            <a:extLst>
              <a:ext uri="{FF2B5EF4-FFF2-40B4-BE49-F238E27FC236}">
                <a16:creationId xmlns:a16="http://schemas.microsoft.com/office/drawing/2014/main" id="{2A21B29E-4C13-0941-80F1-B8DA8C9002CB}"/>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6</a:t>
            </a:fld>
            <a:endParaRPr kumimoji="1" lang="ja-JP" altLang="en-US" dirty="0"/>
          </a:p>
        </p:txBody>
      </p:sp>
      <p:cxnSp>
        <p:nvCxnSpPr>
          <p:cNvPr id="2" name="直線コネクタ 1">
            <a:extLst>
              <a:ext uri="{FF2B5EF4-FFF2-40B4-BE49-F238E27FC236}">
                <a16:creationId xmlns:a16="http://schemas.microsoft.com/office/drawing/2014/main" id="{BCC7E2B3-FDAD-50B0-2CFD-AE013C1EC4A2}"/>
              </a:ext>
            </a:extLst>
          </p:cNvPr>
          <p:cNvCxnSpPr/>
          <p:nvPr/>
        </p:nvCxnSpPr>
        <p:spPr>
          <a:xfrm flipV="1">
            <a:off x="1828328" y="3429000"/>
            <a:ext cx="8577330" cy="12879"/>
          </a:xfrm>
          <a:prstGeom prst="line">
            <a:avLst/>
          </a:prstGeom>
          <a:ln w="57150">
            <a:solidFill>
              <a:schemeClr val="accent4"/>
            </a:solidFill>
          </a:ln>
        </p:spPr>
        <p:style>
          <a:lnRef idx="2">
            <a:schemeClr val="accent4"/>
          </a:lnRef>
          <a:fillRef idx="0">
            <a:schemeClr val="accent4"/>
          </a:fillRef>
          <a:effectRef idx="1">
            <a:schemeClr val="accent4"/>
          </a:effectRef>
          <a:fontRef idx="minor">
            <a:schemeClr val="tx1"/>
          </a:fontRef>
        </p:style>
      </p:cxnSp>
      <p:sp>
        <p:nvSpPr>
          <p:cNvPr id="7" name="テキスト ボックス 6">
            <a:extLst>
              <a:ext uri="{FF2B5EF4-FFF2-40B4-BE49-F238E27FC236}">
                <a16:creationId xmlns:a16="http://schemas.microsoft.com/office/drawing/2014/main" id="{33C4DA26-9120-4B15-857A-07AEF902458A}"/>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ja-JP" altLang="en-US" sz="1200" dirty="0">
                <a:latin typeface="ＭＳ 明朝" panose="02020609040205080304" pitchFamily="17" charset="-128"/>
                <a:ea typeface="ＭＳ 明朝" panose="02020609040205080304" pitchFamily="17" charset="-128"/>
              </a:rPr>
              <a:t>９</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625990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BF077-4774-7E7D-4060-6E2F0A3169D8}"/>
            </a:ext>
          </a:extLst>
        </p:cNvPr>
        <p:cNvGrpSpPr/>
        <p:nvPr/>
      </p:nvGrpSpPr>
      <p:grpSpPr>
        <a:xfrm>
          <a:off x="0" y="0"/>
          <a:ext cx="0" cy="0"/>
          <a:chOff x="0" y="0"/>
          <a:chExt cx="0" cy="0"/>
        </a:xfrm>
      </p:grpSpPr>
      <p:sp>
        <p:nvSpPr>
          <p:cNvPr id="18" name="スライド番号プレースホルダー 6">
            <a:extLst>
              <a:ext uri="{FF2B5EF4-FFF2-40B4-BE49-F238E27FC236}">
                <a16:creationId xmlns:a16="http://schemas.microsoft.com/office/drawing/2014/main" id="{B4F71EBF-FA30-C848-AAF6-69ABE2F60186}"/>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60</a:t>
            </a:fld>
            <a:endParaRPr kumimoji="1" lang="ja-JP" altLang="en-US" dirty="0"/>
          </a:p>
        </p:txBody>
      </p:sp>
      <p:sp>
        <p:nvSpPr>
          <p:cNvPr id="26" name="テキスト ボックス 25">
            <a:extLst>
              <a:ext uri="{FF2B5EF4-FFF2-40B4-BE49-F238E27FC236}">
                <a16:creationId xmlns:a16="http://schemas.microsoft.com/office/drawing/2014/main" id="{2778614C-FFC1-4208-B574-FBBFF3AE6EF2}"/>
              </a:ext>
            </a:extLst>
          </p:cNvPr>
          <p:cNvSpPr txBox="1"/>
          <p:nvPr/>
        </p:nvSpPr>
        <p:spPr>
          <a:xfrm>
            <a:off x="536931" y="956422"/>
            <a:ext cx="11232000" cy="3911071"/>
          </a:xfrm>
          <a:prstGeom prst="rect">
            <a:avLst/>
          </a:prstGeom>
          <a:noFill/>
          <a:ln>
            <a:solidFill>
              <a:schemeClr val="accent6">
                <a:lumMod val="75000"/>
              </a:schemeClr>
            </a:solidFill>
            <a:prstDash val="solid"/>
          </a:ln>
        </p:spPr>
        <p:txBody>
          <a:bodyPr wrap="square" numCol="1" spcCol="360000" rtlCol="0">
            <a:spAutoFit/>
          </a:bodyPr>
          <a:lstStyle/>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3E33C511-5EFB-4E4F-8BD6-327E835E126C}"/>
              </a:ext>
            </a:extLst>
          </p:cNvPr>
          <p:cNvSpPr txBox="1"/>
          <p:nvPr/>
        </p:nvSpPr>
        <p:spPr>
          <a:xfrm>
            <a:off x="640769" y="1200800"/>
            <a:ext cx="10929571" cy="3428246"/>
          </a:xfrm>
          <a:prstGeom prst="rect">
            <a:avLst/>
          </a:prstGeom>
          <a:noFill/>
        </p:spPr>
        <p:txBody>
          <a:bodyPr wrap="square"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■「府立学校施設長寿命化整備方針」に基づき、屋上の防水改修や外壁の劣化対策、設備機器の更新等を実施。</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＜現状＞</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　・府立学校は、昭和</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40</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年代から</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50</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年代の生徒急増期に多く建築した結果、令和６年</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3</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月現在</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2,663</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棟のうち、築後</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41</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年以上が</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1,900</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棟（</a:t>
            </a:r>
            <a:r>
              <a:rPr lang="en-US" altLang="ja-JP" sz="1300" dirty="0">
                <a:solidFill>
                  <a:schemeClr val="tx1">
                    <a:lumMod val="75000"/>
                    <a:lumOff val="25000"/>
                  </a:schemeClr>
                </a:solidFill>
                <a:latin typeface="Meiryo UI" panose="020B0604030504040204" pitchFamily="50" charset="-128"/>
                <a:ea typeface="Meiryo UI" panose="020B0604030504040204" pitchFamily="50" charset="-128"/>
              </a:rPr>
              <a:t>71</a:t>
            </a:r>
            <a:r>
              <a:rPr lang="ja-JP" altLang="en-US" sz="1300" dirty="0">
                <a:solidFill>
                  <a:schemeClr val="tx1">
                    <a:lumMod val="75000"/>
                    <a:lumOff val="25000"/>
                  </a:schemeClr>
                </a:solidFill>
                <a:latin typeface="Meiryo UI" panose="020B0604030504040204" pitchFamily="50" charset="-128"/>
                <a:ea typeface="Meiryo UI" panose="020B0604030504040204" pitchFamily="50" charset="-128"/>
              </a:rPr>
              <a:t>％）</a:t>
            </a:r>
            <a:endParaRPr lang="en-US" altLang="ja-JP" sz="13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■建替対象となる築</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70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年超えに満たない府立高校の魅力を高めるため、生徒が校内で一番長い時間を過ごす普通教室を中心に内装改修について</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検討・実施し、学習環境の改善を図る。</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また、府立高校の食堂利用者の増加や生徒が放課後等に学んだり、集い交流できる場所とするため、食堂の飲食スペースの内装改修について検討する。</a:t>
            </a:r>
            <a:endParaRPr lang="ja-JP" altLang="en-US" sz="11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普通教室等</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1700"/>
              </a:lnSpc>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対 象 校 ：令和</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6</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年度末時点で築</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30</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年から</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60</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年を経過する府立高校</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104</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校（モデル校含む）　</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700"/>
              </a:lnSpc>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改修内容：普通教室及び教室前の廊下・・・天井、壁の塗装、床の研磨掛け等</a:t>
            </a:r>
          </a:p>
          <a:p>
            <a:pPr>
              <a:lnSpc>
                <a:spcPts val="1700"/>
              </a:lnSpc>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食堂の飲食スペース</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a:t>
            </a:r>
          </a:p>
          <a:p>
            <a:pPr>
              <a:lnSpc>
                <a:spcPts val="1700"/>
              </a:lnSpc>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対 象 校 ：府立高校</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124</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校（閉校や通信制等で食堂未設置校は除く）</a:t>
            </a:r>
          </a:p>
          <a:p>
            <a:pPr>
              <a:lnSpc>
                <a:spcPts val="1700"/>
              </a:lnSpc>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改修内容：（例）床シートの敷設、照明の取替、壁の塗装、壁面パネル貼付等</a:t>
            </a:r>
          </a:p>
        </p:txBody>
      </p:sp>
      <p:sp>
        <p:nvSpPr>
          <p:cNvPr id="36" name="角丸四角形 32">
            <a:extLst>
              <a:ext uri="{FF2B5EF4-FFF2-40B4-BE49-F238E27FC236}">
                <a16:creationId xmlns:a16="http://schemas.microsoft.com/office/drawing/2014/main" id="{6634A976-1607-463E-A4FA-5D04726DDFF5}"/>
              </a:ext>
            </a:extLst>
          </p:cNvPr>
          <p:cNvSpPr/>
          <p:nvPr/>
        </p:nvSpPr>
        <p:spPr>
          <a:xfrm>
            <a:off x="617888" y="849989"/>
            <a:ext cx="3300969" cy="338553"/>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Meiryo UI" panose="020B0604030504040204" pitchFamily="50" charset="-128"/>
                <a:ea typeface="Meiryo UI" panose="020B0604030504040204" pitchFamily="50" charset="-128"/>
              </a:rPr>
              <a:t>（２）府立高校の内装改修（美装化）</a:t>
            </a:r>
          </a:p>
        </p:txBody>
      </p:sp>
      <p:sp>
        <p:nvSpPr>
          <p:cNvPr id="25" name="二等辺三角形 24">
            <a:extLst>
              <a:ext uri="{FF2B5EF4-FFF2-40B4-BE49-F238E27FC236}">
                <a16:creationId xmlns:a16="http://schemas.microsoft.com/office/drawing/2014/main" id="{D45366A4-C8FD-4357-BAD9-BF54B3FE00A6}"/>
              </a:ext>
            </a:extLst>
          </p:cNvPr>
          <p:cNvSpPr/>
          <p:nvPr/>
        </p:nvSpPr>
        <p:spPr>
          <a:xfrm rot="10800000">
            <a:off x="5760957" y="5018486"/>
            <a:ext cx="612559" cy="15873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C1D4829A-322D-414F-AC2C-D139D40BB675}"/>
              </a:ext>
            </a:extLst>
          </p:cNvPr>
          <p:cNvSpPr txBox="1"/>
          <p:nvPr/>
        </p:nvSpPr>
        <p:spPr>
          <a:xfrm>
            <a:off x="536931" y="5283700"/>
            <a:ext cx="11232000" cy="373500"/>
          </a:xfrm>
          <a:prstGeom prst="rect">
            <a:avLst/>
          </a:prstGeom>
          <a:solidFill>
            <a:schemeClr val="accent6">
              <a:lumMod val="20000"/>
              <a:lumOff val="80000"/>
            </a:schemeClr>
          </a:solidFill>
        </p:spPr>
        <p:txBody>
          <a:bodyPr wrap="square">
            <a:spAutoFit/>
          </a:bodyPr>
          <a:lstStyle/>
          <a:p>
            <a:pPr algn="ctr">
              <a:lnSpc>
                <a:spcPts val="2500"/>
              </a:lnSpc>
            </a:pPr>
            <a:r>
              <a:rPr lang="ja-JP" altLang="en-US" sz="1600" b="1" dirty="0">
                <a:solidFill>
                  <a:schemeClr val="accent6">
                    <a:lumMod val="50000"/>
                  </a:schemeClr>
                </a:solidFill>
                <a:latin typeface="Meiryo UI" panose="020B0604030504040204" pitchFamily="50" charset="-128"/>
                <a:ea typeface="Meiryo UI" panose="020B0604030504040204" pitchFamily="50" charset="-128"/>
              </a:rPr>
              <a:t>施設や設備更新により、府立高校の魅力化を推進</a:t>
            </a:r>
          </a:p>
        </p:txBody>
      </p:sp>
      <p:sp>
        <p:nvSpPr>
          <p:cNvPr id="12" name="テキスト ボックス 11">
            <a:extLst>
              <a:ext uri="{FF2B5EF4-FFF2-40B4-BE49-F238E27FC236}">
                <a16:creationId xmlns:a16="http://schemas.microsoft.com/office/drawing/2014/main" id="{FAE55297-7CF9-A6F9-D6A6-C11F89721DD0}"/>
              </a:ext>
            </a:extLst>
          </p:cNvPr>
          <p:cNvSpPr txBox="1"/>
          <p:nvPr/>
        </p:nvSpPr>
        <p:spPr>
          <a:xfrm>
            <a:off x="0" y="0"/>
            <a:ext cx="12192000" cy="584775"/>
          </a:xfrm>
          <a:prstGeom prst="rect">
            <a:avLst/>
          </a:prstGeom>
          <a:solidFill>
            <a:srgbClr val="CCFFCC"/>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13" name="ひし形 12">
            <a:extLst>
              <a:ext uri="{FF2B5EF4-FFF2-40B4-BE49-F238E27FC236}">
                <a16:creationId xmlns:a16="http://schemas.microsoft.com/office/drawing/2014/main" id="{676770FF-A2D7-C0E5-EB21-85F950B27789}"/>
              </a:ext>
            </a:extLst>
          </p:cNvPr>
          <p:cNvSpPr/>
          <p:nvPr/>
        </p:nvSpPr>
        <p:spPr>
          <a:xfrm>
            <a:off x="237066" y="36441"/>
            <a:ext cx="601201" cy="537612"/>
          </a:xfrm>
          <a:prstGeom prst="diamond">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４</a:t>
            </a:r>
            <a:endParaRPr kumimoji="1" lang="en-US" altLang="ja-JP"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B4F048D4-4E2F-58DF-31AF-4A3D5A5A6313}"/>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各校共通の取組等</a:t>
            </a:r>
            <a:endParaRPr lang="en-US" altLang="ja-JP" b="1"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DF1D3A59-2555-415A-B943-7AD710B58C38}"/>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63</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2543827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BF077-4774-7E7D-4060-6E2F0A3169D8}"/>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942A3BA2-445B-C76E-C50D-1BAD4D5B3BF0}"/>
              </a:ext>
            </a:extLst>
          </p:cNvPr>
          <p:cNvSpPr txBox="1"/>
          <p:nvPr/>
        </p:nvSpPr>
        <p:spPr>
          <a:xfrm>
            <a:off x="538816" y="6328751"/>
            <a:ext cx="11232000" cy="373500"/>
          </a:xfrm>
          <a:prstGeom prst="rect">
            <a:avLst/>
          </a:prstGeom>
          <a:solidFill>
            <a:schemeClr val="accent6">
              <a:lumMod val="20000"/>
              <a:lumOff val="80000"/>
            </a:schemeClr>
          </a:solidFill>
        </p:spPr>
        <p:txBody>
          <a:bodyPr wrap="square">
            <a:spAutoFit/>
          </a:bodyPr>
          <a:lstStyle/>
          <a:p>
            <a:pPr algn="ctr">
              <a:lnSpc>
                <a:spcPts val="2500"/>
              </a:lnSpc>
            </a:pPr>
            <a:r>
              <a:rPr lang="ja-JP" altLang="en-US" sz="1600" b="1" dirty="0">
                <a:solidFill>
                  <a:schemeClr val="accent6">
                    <a:lumMod val="50000"/>
                  </a:schemeClr>
                </a:solidFill>
                <a:latin typeface="Meiryo UI" panose="020B0604030504040204" pitchFamily="50" charset="-128"/>
                <a:ea typeface="Meiryo UI" panose="020B0604030504040204" pitchFamily="50" charset="-128"/>
              </a:rPr>
              <a:t>施設や設備更新により、府立高校の魅力化を推進</a:t>
            </a:r>
          </a:p>
        </p:txBody>
      </p:sp>
      <p:sp>
        <p:nvSpPr>
          <p:cNvPr id="18" name="スライド番号プレースホルダー 6">
            <a:extLst>
              <a:ext uri="{FF2B5EF4-FFF2-40B4-BE49-F238E27FC236}">
                <a16:creationId xmlns:a16="http://schemas.microsoft.com/office/drawing/2014/main" id="{B4F71EBF-FA30-C848-AAF6-69ABE2F60186}"/>
              </a:ext>
            </a:extLst>
          </p:cNvPr>
          <p:cNvSpPr>
            <a:spLocks noGrp="1"/>
          </p:cNvSpPr>
          <p:nvPr>
            <p:ph type="sldNum" sz="quarter" idx="12"/>
          </p:nvPr>
        </p:nvSpPr>
        <p:spPr>
          <a:xfrm>
            <a:off x="10133482" y="6492875"/>
            <a:ext cx="2057400" cy="365125"/>
          </a:xfrm>
        </p:spPr>
        <p:txBody>
          <a:bodyPr/>
          <a:lstStyle/>
          <a:p>
            <a:fld id="{8EF98A3A-4FC9-421C-9EC4-B2EF6B34D3EB}" type="slidenum">
              <a:rPr kumimoji="1" lang="ja-JP" altLang="en-US" smtClean="0"/>
              <a:t>61</a:t>
            </a:fld>
            <a:endParaRPr kumimoji="1" lang="ja-JP" altLang="en-US" dirty="0"/>
          </a:p>
        </p:txBody>
      </p:sp>
      <p:sp>
        <p:nvSpPr>
          <p:cNvPr id="26" name="テキスト ボックス 25">
            <a:extLst>
              <a:ext uri="{FF2B5EF4-FFF2-40B4-BE49-F238E27FC236}">
                <a16:creationId xmlns:a16="http://schemas.microsoft.com/office/drawing/2014/main" id="{2778614C-FFC1-4208-B574-FBBFF3AE6EF2}"/>
              </a:ext>
            </a:extLst>
          </p:cNvPr>
          <p:cNvSpPr txBox="1"/>
          <p:nvPr/>
        </p:nvSpPr>
        <p:spPr>
          <a:xfrm>
            <a:off x="538816" y="854841"/>
            <a:ext cx="11232000" cy="2628668"/>
          </a:xfrm>
          <a:prstGeom prst="rect">
            <a:avLst/>
          </a:prstGeom>
          <a:noFill/>
          <a:ln>
            <a:solidFill>
              <a:schemeClr val="accent6">
                <a:lumMod val="75000"/>
              </a:schemeClr>
            </a:solidFill>
            <a:prstDash val="solid"/>
          </a:ln>
        </p:spPr>
        <p:txBody>
          <a:bodyPr wrap="square" numCol="1" spcCol="360000" rtlCol="0">
            <a:spAutoFit/>
          </a:bodyPr>
          <a:lstStyle/>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3E33C511-5EFB-4E4F-8BD6-327E835E126C}"/>
              </a:ext>
            </a:extLst>
          </p:cNvPr>
          <p:cNvSpPr txBox="1"/>
          <p:nvPr/>
        </p:nvSpPr>
        <p:spPr>
          <a:xfrm>
            <a:off x="665457" y="1037134"/>
            <a:ext cx="10929571" cy="1341136"/>
          </a:xfrm>
          <a:prstGeom prst="rect">
            <a:avLst/>
          </a:prstGeom>
          <a:noFill/>
        </p:spPr>
        <p:txBody>
          <a:bodyPr wrap="square"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■子どもたちの学習環境の充実を図るため、計画的にトイレの洋式化を推進。</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あわせて、令和９年度以降、床の乾式化や照明の</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LED</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化等について、</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検討・実施し、より快適なトイレ環境の整備を進めていく。</a:t>
            </a:r>
          </a:p>
          <a:p>
            <a:pPr>
              <a:lnSpc>
                <a:spcPts val="2000"/>
              </a:lnSpc>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（目標値　令和８年度末までに府立学校のトイレの洋式化率を</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rPr>
              <a:t>92</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％以上）</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6" name="角丸四角形 32">
            <a:extLst>
              <a:ext uri="{FF2B5EF4-FFF2-40B4-BE49-F238E27FC236}">
                <a16:creationId xmlns:a16="http://schemas.microsoft.com/office/drawing/2014/main" id="{6634A976-1607-463E-A4FA-5D04726DDFF5}"/>
              </a:ext>
            </a:extLst>
          </p:cNvPr>
          <p:cNvSpPr/>
          <p:nvPr/>
        </p:nvSpPr>
        <p:spPr>
          <a:xfrm>
            <a:off x="617068" y="731628"/>
            <a:ext cx="4202689" cy="338553"/>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latin typeface="Meiryo UI" panose="020B0604030504040204" pitchFamily="50" charset="-128"/>
                <a:ea typeface="Meiryo UI" panose="020B0604030504040204" pitchFamily="50" charset="-128"/>
              </a:rPr>
              <a:t>（３）　施設の学習環境整備（トイレの洋式化等）</a:t>
            </a:r>
          </a:p>
        </p:txBody>
      </p:sp>
      <p:sp>
        <p:nvSpPr>
          <p:cNvPr id="25" name="二等辺三角形 24">
            <a:extLst>
              <a:ext uri="{FF2B5EF4-FFF2-40B4-BE49-F238E27FC236}">
                <a16:creationId xmlns:a16="http://schemas.microsoft.com/office/drawing/2014/main" id="{D45366A4-C8FD-4357-BAD9-BF54B3FE00A6}"/>
              </a:ext>
            </a:extLst>
          </p:cNvPr>
          <p:cNvSpPr/>
          <p:nvPr/>
        </p:nvSpPr>
        <p:spPr>
          <a:xfrm rot="10800000">
            <a:off x="5891701" y="6126252"/>
            <a:ext cx="612559" cy="15873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4">
            <a:extLst>
              <a:ext uri="{FF2B5EF4-FFF2-40B4-BE49-F238E27FC236}">
                <a16:creationId xmlns:a16="http://schemas.microsoft.com/office/drawing/2014/main" id="{A99160A6-4924-4CAD-BDC0-87B05D2F6D3C}"/>
              </a:ext>
            </a:extLst>
          </p:cNvPr>
          <p:cNvGraphicFramePr>
            <a:graphicFrameLocks noGrp="1"/>
          </p:cNvGraphicFramePr>
          <p:nvPr>
            <p:extLst>
              <p:ext uri="{D42A27DB-BD31-4B8C-83A1-F6EECF244321}">
                <p14:modId xmlns:p14="http://schemas.microsoft.com/office/powerpoint/2010/main" val="528877466"/>
              </p:ext>
            </p:extLst>
          </p:nvPr>
        </p:nvGraphicFramePr>
        <p:xfrm>
          <a:off x="6581574" y="1195750"/>
          <a:ext cx="4839801" cy="1533750"/>
        </p:xfrm>
        <a:graphic>
          <a:graphicData uri="http://schemas.openxmlformats.org/drawingml/2006/table">
            <a:tbl>
              <a:tblPr firstRow="1" bandRow="1">
                <a:tableStyleId>{21E4AEA4-8DFA-4A89-87EB-49C32662AFE0}</a:tableStyleId>
              </a:tblPr>
              <a:tblGrid>
                <a:gridCol w="1849990">
                  <a:extLst>
                    <a:ext uri="{9D8B030D-6E8A-4147-A177-3AD203B41FA5}">
                      <a16:colId xmlns:a16="http://schemas.microsoft.com/office/drawing/2014/main" val="783557637"/>
                    </a:ext>
                  </a:extLst>
                </a:gridCol>
                <a:gridCol w="1510253">
                  <a:extLst>
                    <a:ext uri="{9D8B030D-6E8A-4147-A177-3AD203B41FA5}">
                      <a16:colId xmlns:a16="http://schemas.microsoft.com/office/drawing/2014/main" val="4117897137"/>
                    </a:ext>
                  </a:extLst>
                </a:gridCol>
                <a:gridCol w="1479558">
                  <a:extLst>
                    <a:ext uri="{9D8B030D-6E8A-4147-A177-3AD203B41FA5}">
                      <a16:colId xmlns:a16="http://schemas.microsoft.com/office/drawing/2014/main" val="1328522127"/>
                    </a:ext>
                  </a:extLst>
                </a:gridCol>
              </a:tblGrid>
              <a:tr h="306750">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年　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洋式化率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上昇率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34398709"/>
                  </a:ext>
                </a:extLst>
              </a:tr>
              <a:tr h="306750">
                <a:tc>
                  <a:txBody>
                    <a:bodyPr/>
                    <a:lstStyle/>
                    <a:p>
                      <a:pPr algn="ctr"/>
                      <a:r>
                        <a:rPr kumimoji="1" lang="ja-JP" altLang="en-US" sz="1200" b="0" dirty="0">
                          <a:latin typeface="Meiryo UI" panose="020B0604030504040204" pitchFamily="50" charset="-128"/>
                          <a:ea typeface="Meiryo UI" panose="020B0604030504040204" pitchFamily="50" charset="-128"/>
                        </a:rPr>
                        <a:t>令和３年度末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51.0</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85054012"/>
                  </a:ext>
                </a:extLst>
              </a:tr>
              <a:tr h="306750">
                <a:tc>
                  <a:txBody>
                    <a:bodyPr/>
                    <a:lstStyle/>
                    <a:p>
                      <a:pPr algn="ctr"/>
                      <a:r>
                        <a:rPr kumimoji="1" lang="ja-JP" altLang="en-US" sz="1200" b="0" dirty="0">
                          <a:latin typeface="Meiryo UI" panose="020B0604030504040204" pitchFamily="50" charset="-128"/>
                          <a:ea typeface="Meiryo UI" panose="020B0604030504040204" pitchFamily="50" charset="-128"/>
                        </a:rPr>
                        <a:t>令和４年度末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59.3</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8.3</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848763"/>
                  </a:ext>
                </a:extLst>
              </a:tr>
              <a:tr h="306750">
                <a:tc>
                  <a:txBody>
                    <a:bodyPr/>
                    <a:lstStyle/>
                    <a:p>
                      <a:pPr algn="ctr"/>
                      <a:r>
                        <a:rPr kumimoji="1" lang="ja-JP" altLang="en-US" sz="1200" b="0" dirty="0">
                          <a:latin typeface="Meiryo UI" panose="020B0604030504040204" pitchFamily="50" charset="-128"/>
                          <a:ea typeface="Meiryo UI" panose="020B0604030504040204" pitchFamily="50" charset="-128"/>
                        </a:rPr>
                        <a:t>令和５年度末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69.5</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10.2</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7662791"/>
                  </a:ext>
                </a:extLst>
              </a:tr>
              <a:tr h="306750">
                <a:tc>
                  <a:txBody>
                    <a:bodyPr/>
                    <a:lstStyle/>
                    <a:p>
                      <a:pPr algn="ctr"/>
                      <a:r>
                        <a:rPr kumimoji="1" lang="ja-JP" altLang="en-US" sz="1200" b="0" dirty="0">
                          <a:latin typeface="Meiryo UI" panose="020B0604030504040204" pitchFamily="50" charset="-128"/>
                          <a:ea typeface="Meiryo UI" panose="020B0604030504040204" pitchFamily="50" charset="-128"/>
                        </a:rPr>
                        <a:t>令和６年度末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76.4</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6.9</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1634403"/>
                  </a:ext>
                </a:extLst>
              </a:tr>
            </a:tbl>
          </a:graphicData>
        </a:graphic>
      </p:graphicFrame>
      <p:sp>
        <p:nvSpPr>
          <p:cNvPr id="19" name="正方形/長方形 18">
            <a:extLst>
              <a:ext uri="{FF2B5EF4-FFF2-40B4-BE49-F238E27FC236}">
                <a16:creationId xmlns:a16="http://schemas.microsoft.com/office/drawing/2014/main" id="{FED721D2-85D9-428A-ACF9-F6C0DC6DC2B6}"/>
              </a:ext>
            </a:extLst>
          </p:cNvPr>
          <p:cNvSpPr/>
          <p:nvPr/>
        </p:nvSpPr>
        <p:spPr>
          <a:xfrm>
            <a:off x="6524959" y="927384"/>
            <a:ext cx="4896416" cy="219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府立学校（高校・支援学校）における洋式化率の推移</a:t>
            </a:r>
          </a:p>
        </p:txBody>
      </p:sp>
      <p:sp>
        <p:nvSpPr>
          <p:cNvPr id="2" name="テキスト ボックス 10">
            <a:extLst>
              <a:ext uri="{FF2B5EF4-FFF2-40B4-BE49-F238E27FC236}">
                <a16:creationId xmlns:a16="http://schemas.microsoft.com/office/drawing/2014/main" id="{98167A8D-5684-F9CB-F4FB-FFB54F11F026}"/>
              </a:ext>
            </a:extLst>
          </p:cNvPr>
          <p:cNvSpPr txBox="1"/>
          <p:nvPr/>
        </p:nvSpPr>
        <p:spPr>
          <a:xfrm>
            <a:off x="9837804" y="2729500"/>
            <a:ext cx="1795233" cy="304800"/>
          </a:xfrm>
          <a:prstGeom prst="rect">
            <a:avLst/>
          </a:prstGeom>
          <a:noFill/>
          <a:ln w="9525" cmpd="sng">
            <a:noFill/>
          </a:ln>
          <a:effectLst/>
        </p:spPr>
        <p:txBody>
          <a:bodyPr wrap="square" rtlCol="0" anchor="t">
            <a:noAutofit/>
          </a:bodyPr>
          <a:lstStyle/>
          <a:p>
            <a:pPr algn="ctr"/>
            <a:r>
              <a:rPr lang="ja-JP" sz="105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【出典：府教育庁調べ】</a:t>
            </a:r>
          </a:p>
        </p:txBody>
      </p:sp>
      <p:sp>
        <p:nvSpPr>
          <p:cNvPr id="3" name="正方形/長方形 2">
            <a:extLst>
              <a:ext uri="{FF2B5EF4-FFF2-40B4-BE49-F238E27FC236}">
                <a16:creationId xmlns:a16="http://schemas.microsoft.com/office/drawing/2014/main" id="{3B09A654-C0D3-0DA5-F1E0-88DDB6143DE3}"/>
              </a:ext>
            </a:extLst>
          </p:cNvPr>
          <p:cNvSpPr/>
          <p:nvPr/>
        </p:nvSpPr>
        <p:spPr>
          <a:xfrm>
            <a:off x="6546654" y="2924259"/>
            <a:ext cx="5064688" cy="4832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建て替えを進めている高校１校と市立移管校を除き、全高校の</a:t>
            </a:r>
            <a:r>
              <a:rPr lang="en-US" altLang="ja-JP" sz="1200" dirty="0">
                <a:solidFill>
                  <a:schemeClr val="tx1"/>
                </a:solidFill>
                <a:latin typeface="Meiryo UI" panose="020B0604030504040204" pitchFamily="50" charset="-128"/>
                <a:ea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rPr>
              <a:t>系統のトイレ</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洋式化を完了（令和３年度末）</a:t>
            </a:r>
          </a:p>
        </p:txBody>
      </p:sp>
      <p:sp>
        <p:nvSpPr>
          <p:cNvPr id="5" name="テキスト ボックス 4">
            <a:extLst>
              <a:ext uri="{FF2B5EF4-FFF2-40B4-BE49-F238E27FC236}">
                <a16:creationId xmlns:a16="http://schemas.microsoft.com/office/drawing/2014/main" id="{2778614C-FFC1-4208-B574-FBBFF3AE6EF2}"/>
              </a:ext>
            </a:extLst>
          </p:cNvPr>
          <p:cNvSpPr txBox="1"/>
          <p:nvPr/>
        </p:nvSpPr>
        <p:spPr>
          <a:xfrm>
            <a:off x="538817" y="3674125"/>
            <a:ext cx="11232000" cy="2372188"/>
          </a:xfrm>
          <a:prstGeom prst="rect">
            <a:avLst/>
          </a:prstGeom>
          <a:noFill/>
          <a:ln>
            <a:solidFill>
              <a:schemeClr val="accent6">
                <a:lumMod val="75000"/>
              </a:schemeClr>
            </a:solidFill>
            <a:prstDash val="solid"/>
          </a:ln>
        </p:spPr>
        <p:txBody>
          <a:bodyPr wrap="square" numCol="1" spcCol="360000" rtlCol="0">
            <a:spAutoFit/>
          </a:bodyPr>
          <a:lstStyle/>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3E33C511-5EFB-4E4F-8BD6-327E835E126C}"/>
              </a:ext>
            </a:extLst>
          </p:cNvPr>
          <p:cNvSpPr txBox="1"/>
          <p:nvPr/>
        </p:nvSpPr>
        <p:spPr>
          <a:xfrm>
            <a:off x="615172" y="3973902"/>
            <a:ext cx="10969968" cy="2113399"/>
          </a:xfrm>
          <a:prstGeom prst="rect">
            <a:avLst/>
          </a:prstGeom>
          <a:noFill/>
        </p:spPr>
        <p:txBody>
          <a:bodyPr wrap="square"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■生徒の健康保護や学習意欲向上等の観点から、空調設備の整備を推進。</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空調設備を設置していない特別教室等について、事業方針を検討の上、</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計画的な空調設備の整備を図っていく。</a:t>
            </a:r>
            <a:endParaRPr lang="en-US" altLang="ja-JP" sz="1400" b="1" dirty="0">
              <a:solidFill>
                <a:srgbClr val="FF0000"/>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＜現状＞</a:t>
            </a:r>
          </a:p>
          <a:p>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・普通教室については、全府立高校で設置済</a:t>
            </a:r>
            <a:endParaRPr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・体育館については、全府立高校で設置済（令和６年度末）</a:t>
            </a:r>
            <a:endParaRPr lang="ja-JP" altLang="en-US" sz="1200" strike="sngStrike" dirty="0">
              <a:solidFill>
                <a:srgbClr val="FF0000"/>
              </a:solidFill>
              <a:latin typeface="Meiryo UI" panose="020B0604030504040204" pitchFamily="50" charset="-128"/>
              <a:ea typeface="Meiryo UI" panose="020B0604030504040204" pitchFamily="50" charset="-128"/>
            </a:endParaRPr>
          </a:p>
          <a:p>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（ただし、体育館を２施設有する学校については１施設に設置）　</a:t>
            </a:r>
          </a:p>
        </p:txBody>
      </p:sp>
      <p:sp>
        <p:nvSpPr>
          <p:cNvPr id="9" name="角丸四角形 32">
            <a:extLst>
              <a:ext uri="{FF2B5EF4-FFF2-40B4-BE49-F238E27FC236}">
                <a16:creationId xmlns:a16="http://schemas.microsoft.com/office/drawing/2014/main" id="{6634A976-1607-463E-A4FA-5D04726DDFF5}"/>
              </a:ext>
            </a:extLst>
          </p:cNvPr>
          <p:cNvSpPr/>
          <p:nvPr/>
        </p:nvSpPr>
        <p:spPr>
          <a:xfrm>
            <a:off x="618179" y="3584710"/>
            <a:ext cx="4014111" cy="338553"/>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latin typeface="Meiryo UI" panose="020B0604030504040204" pitchFamily="50" charset="-128"/>
                <a:ea typeface="Meiryo UI" panose="020B0604030504040204" pitchFamily="50" charset="-128"/>
              </a:rPr>
              <a:t>（４）　施設の学習環境整備（</a:t>
            </a:r>
            <a:r>
              <a:rPr lang="zh-TW" altLang="en-US" sz="1400" b="1" dirty="0">
                <a:solidFill>
                  <a:schemeClr val="bg1"/>
                </a:solidFill>
                <a:latin typeface="Meiryo UI" panose="020B0604030504040204" pitchFamily="50" charset="-128"/>
                <a:ea typeface="Meiryo UI" panose="020B0604030504040204" pitchFamily="50" charset="-128"/>
              </a:rPr>
              <a:t>空調設備整備</a:t>
            </a:r>
            <a:r>
              <a:rPr lang="ja-JP" altLang="en-US" sz="1400" b="1" dirty="0">
                <a:solidFill>
                  <a:schemeClr val="bg1"/>
                </a:solidFill>
                <a:latin typeface="Meiryo UI" panose="020B0604030504040204" pitchFamily="50" charset="-128"/>
                <a:ea typeface="Meiryo UI" panose="020B0604030504040204" pitchFamily="50" charset="-128"/>
              </a:rPr>
              <a:t>）</a:t>
            </a:r>
          </a:p>
        </p:txBody>
      </p:sp>
      <p:sp>
        <p:nvSpPr>
          <p:cNvPr id="23" name="正方形/長方形 22">
            <a:extLst>
              <a:ext uri="{FF2B5EF4-FFF2-40B4-BE49-F238E27FC236}">
                <a16:creationId xmlns:a16="http://schemas.microsoft.com/office/drawing/2014/main" id="{A39A91FD-CC0B-4D09-83DC-B44AFEB8D7A8}"/>
              </a:ext>
            </a:extLst>
          </p:cNvPr>
          <p:cNvSpPr/>
          <p:nvPr/>
        </p:nvSpPr>
        <p:spPr>
          <a:xfrm>
            <a:off x="7088514" y="5866248"/>
            <a:ext cx="4735073" cy="19931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出典：文部科学省　公立学校施設における空調（冷房）設備の設置状況調査</a:t>
            </a:r>
            <a:r>
              <a:rPr lang="en-US" altLang="ja-JP" sz="1050" dirty="0">
                <a:solidFill>
                  <a:schemeClr val="tx1"/>
                </a:solidFill>
                <a:latin typeface="Meiryo UI" panose="020B0604030504040204" pitchFamily="50" charset="-128"/>
                <a:ea typeface="Meiryo UI" panose="020B0604030504040204" pitchFamily="50" charset="-128"/>
              </a:rPr>
              <a:t>】</a:t>
            </a:r>
          </a:p>
        </p:txBody>
      </p:sp>
      <p:sp>
        <p:nvSpPr>
          <p:cNvPr id="24" name="正方形/長方形 23">
            <a:extLst>
              <a:ext uri="{FF2B5EF4-FFF2-40B4-BE49-F238E27FC236}">
                <a16:creationId xmlns:a16="http://schemas.microsoft.com/office/drawing/2014/main" id="{1B1A9F0A-B311-48EE-A586-DF66CCDF5933}"/>
              </a:ext>
            </a:extLst>
          </p:cNvPr>
          <p:cNvSpPr/>
          <p:nvPr/>
        </p:nvSpPr>
        <p:spPr>
          <a:xfrm>
            <a:off x="7443424" y="5692201"/>
            <a:ext cx="4321354" cy="18382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　体育館等には、アリーナ、剣道場、柔道場及びトレーニングルーム等を含む</a:t>
            </a:r>
            <a:endParaRPr lang="en-US" altLang="ja-JP" sz="1050" dirty="0">
              <a:solidFill>
                <a:schemeClr val="tx1"/>
              </a:solidFill>
              <a:latin typeface="Meiryo UI" panose="020B0604030504040204" pitchFamily="50" charset="-128"/>
              <a:ea typeface="Meiryo UI" panose="020B0604030504040204" pitchFamily="50" charset="-128"/>
            </a:endParaRPr>
          </a:p>
        </p:txBody>
      </p:sp>
      <p:graphicFrame>
        <p:nvGraphicFramePr>
          <p:cNvPr id="32" name="表 4">
            <a:extLst>
              <a:ext uri="{FF2B5EF4-FFF2-40B4-BE49-F238E27FC236}">
                <a16:creationId xmlns:a16="http://schemas.microsoft.com/office/drawing/2014/main" id="{5B2063CC-49B7-497F-B553-3283363097AA}"/>
              </a:ext>
            </a:extLst>
          </p:cNvPr>
          <p:cNvGraphicFramePr>
            <a:graphicFrameLocks noGrp="1"/>
          </p:cNvGraphicFramePr>
          <p:nvPr>
            <p:extLst>
              <p:ext uri="{D42A27DB-BD31-4B8C-83A1-F6EECF244321}">
                <p14:modId xmlns:p14="http://schemas.microsoft.com/office/powerpoint/2010/main" val="1343832051"/>
              </p:ext>
            </p:extLst>
          </p:nvPr>
        </p:nvGraphicFramePr>
        <p:xfrm>
          <a:off x="6642072" y="4288770"/>
          <a:ext cx="4988566" cy="1363432"/>
        </p:xfrm>
        <a:graphic>
          <a:graphicData uri="http://schemas.openxmlformats.org/drawingml/2006/table">
            <a:tbl>
              <a:tblPr firstRow="1" bandRow="1">
                <a:tableStyleId>{21E4AEA4-8DFA-4A89-87EB-49C32662AFE0}</a:tableStyleId>
              </a:tblPr>
              <a:tblGrid>
                <a:gridCol w="1140676">
                  <a:extLst>
                    <a:ext uri="{9D8B030D-6E8A-4147-A177-3AD203B41FA5}">
                      <a16:colId xmlns:a16="http://schemas.microsoft.com/office/drawing/2014/main" val="783557637"/>
                    </a:ext>
                  </a:extLst>
                </a:gridCol>
                <a:gridCol w="1282630">
                  <a:extLst>
                    <a:ext uri="{9D8B030D-6E8A-4147-A177-3AD203B41FA5}">
                      <a16:colId xmlns:a16="http://schemas.microsoft.com/office/drawing/2014/main" val="4117897137"/>
                    </a:ext>
                  </a:extLst>
                </a:gridCol>
                <a:gridCol w="1282630">
                  <a:extLst>
                    <a:ext uri="{9D8B030D-6E8A-4147-A177-3AD203B41FA5}">
                      <a16:colId xmlns:a16="http://schemas.microsoft.com/office/drawing/2014/main" val="2014051881"/>
                    </a:ext>
                  </a:extLst>
                </a:gridCol>
                <a:gridCol w="1282630">
                  <a:extLst>
                    <a:ext uri="{9D8B030D-6E8A-4147-A177-3AD203B41FA5}">
                      <a16:colId xmlns:a16="http://schemas.microsoft.com/office/drawing/2014/main" val="1328522127"/>
                    </a:ext>
                  </a:extLst>
                </a:gridCol>
              </a:tblGrid>
              <a:tr h="34085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区　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府　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全　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全国比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34398709"/>
                  </a:ext>
                </a:extLst>
              </a:tr>
              <a:tr h="340858">
                <a:tc>
                  <a:txBody>
                    <a:bodyPr/>
                    <a:lstStyle/>
                    <a:p>
                      <a:pPr algn="ctr"/>
                      <a:r>
                        <a:rPr kumimoji="1" lang="ja-JP" altLang="en-US" sz="1200" b="0" dirty="0">
                          <a:latin typeface="Meiryo UI" panose="020B0604030504040204" pitchFamily="50" charset="-128"/>
                          <a:ea typeface="Meiryo UI" panose="020B0604030504040204" pitchFamily="50" charset="-128"/>
                        </a:rPr>
                        <a:t>普通教室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100.0</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99.4</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0.6</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85054012"/>
                  </a:ext>
                </a:extLst>
              </a:tr>
              <a:tr h="340858">
                <a:tc>
                  <a:txBody>
                    <a:bodyPr/>
                    <a:lstStyle/>
                    <a:p>
                      <a:pPr algn="ctr"/>
                      <a:r>
                        <a:rPr kumimoji="1" lang="ja-JP" altLang="en-US" sz="1200" b="0" dirty="0">
                          <a:latin typeface="Meiryo UI" panose="020B0604030504040204" pitchFamily="50" charset="-128"/>
                          <a:ea typeface="Meiryo UI" panose="020B0604030504040204" pitchFamily="50" charset="-128"/>
                        </a:rPr>
                        <a:t>特別教室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61.7</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58.4</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3.3</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848763"/>
                  </a:ext>
                </a:extLst>
              </a:tr>
              <a:tr h="340858">
                <a:tc>
                  <a:txBody>
                    <a:bodyPr/>
                    <a:lstStyle/>
                    <a:p>
                      <a:pPr algn="ctr"/>
                      <a:r>
                        <a:rPr kumimoji="1" lang="ja-JP" altLang="en-US" sz="1200" b="0" dirty="0">
                          <a:latin typeface="Meiryo UI" panose="020B0604030504040204" pitchFamily="50" charset="-128"/>
                          <a:ea typeface="Meiryo UI" panose="020B0604030504040204" pitchFamily="50" charset="-128"/>
                        </a:rPr>
                        <a:t>体育館等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30.1</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14.0</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16.1</a:t>
                      </a:r>
                      <a:r>
                        <a:rPr kumimoji="1" lang="ja-JP" altLang="en-US" sz="12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7662791"/>
                  </a:ext>
                </a:extLst>
              </a:tr>
            </a:tbl>
          </a:graphicData>
        </a:graphic>
      </p:graphicFrame>
      <p:sp>
        <p:nvSpPr>
          <p:cNvPr id="34" name="正方形/長方形 33">
            <a:extLst>
              <a:ext uri="{FF2B5EF4-FFF2-40B4-BE49-F238E27FC236}">
                <a16:creationId xmlns:a16="http://schemas.microsoft.com/office/drawing/2014/main" id="{CC0D3B60-9575-4C70-AF97-03934CC7D948}"/>
              </a:ext>
            </a:extLst>
          </p:cNvPr>
          <p:cNvSpPr/>
          <p:nvPr/>
        </p:nvSpPr>
        <p:spPr>
          <a:xfrm>
            <a:off x="10515716" y="3910665"/>
            <a:ext cx="1419598" cy="43822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latin typeface="Meiryo UI" panose="020B0604030504040204" pitchFamily="50" charset="-128"/>
                <a:ea typeface="Meiryo UI" panose="020B0604030504040204" pitchFamily="50" charset="-128"/>
              </a:rPr>
              <a:t>令和</a:t>
            </a:r>
            <a:r>
              <a:rPr lang="en-US" altLang="ja-JP" sz="1100" dirty="0">
                <a:solidFill>
                  <a:schemeClr val="tx1"/>
                </a:solidFill>
                <a:latin typeface="Meiryo UI" panose="020B0604030504040204" pitchFamily="50" charset="-128"/>
                <a:ea typeface="Meiryo UI" panose="020B0604030504040204" pitchFamily="50" charset="-128"/>
              </a:rPr>
              <a:t>6</a:t>
            </a:r>
            <a:r>
              <a:rPr lang="ja-JP" altLang="en-US" sz="1100" dirty="0">
                <a:solidFill>
                  <a:schemeClr val="tx1"/>
                </a:solidFill>
                <a:latin typeface="Meiryo UI" panose="020B0604030504040204" pitchFamily="50" charset="-128"/>
                <a:ea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rPr>
              <a:t>9</a:t>
            </a:r>
            <a:r>
              <a:rPr lang="ja-JP" altLang="en-US" sz="1100" dirty="0">
                <a:solidFill>
                  <a:schemeClr val="tx1"/>
                </a:solidFill>
                <a:latin typeface="Meiryo UI" panose="020B0604030504040204" pitchFamily="50" charset="-128"/>
                <a:ea typeface="Meiryo UI" panose="020B0604030504040204" pitchFamily="50" charset="-128"/>
              </a:rPr>
              <a:t>月現在　</a:t>
            </a:r>
          </a:p>
        </p:txBody>
      </p:sp>
      <p:sp>
        <p:nvSpPr>
          <p:cNvPr id="31" name="正方形/長方形 30">
            <a:extLst>
              <a:ext uri="{FF2B5EF4-FFF2-40B4-BE49-F238E27FC236}">
                <a16:creationId xmlns:a16="http://schemas.microsoft.com/office/drawing/2014/main" id="{A1A57379-55A1-44C3-8E53-72F73666C779}"/>
              </a:ext>
            </a:extLst>
          </p:cNvPr>
          <p:cNvSpPr/>
          <p:nvPr/>
        </p:nvSpPr>
        <p:spPr>
          <a:xfrm>
            <a:off x="6622777" y="3941505"/>
            <a:ext cx="3704732" cy="32959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府立高校の空調設備設置率　</a:t>
            </a:r>
          </a:p>
        </p:txBody>
      </p:sp>
      <p:sp>
        <p:nvSpPr>
          <p:cNvPr id="22" name="テキスト ボックス 21">
            <a:extLst>
              <a:ext uri="{FF2B5EF4-FFF2-40B4-BE49-F238E27FC236}">
                <a16:creationId xmlns:a16="http://schemas.microsoft.com/office/drawing/2014/main" id="{E7A60C35-D7AD-72FE-44D5-8CCAD99094F7}"/>
              </a:ext>
            </a:extLst>
          </p:cNvPr>
          <p:cNvSpPr txBox="1"/>
          <p:nvPr/>
        </p:nvSpPr>
        <p:spPr>
          <a:xfrm>
            <a:off x="0" y="0"/>
            <a:ext cx="12192000" cy="584775"/>
          </a:xfrm>
          <a:prstGeom prst="rect">
            <a:avLst/>
          </a:prstGeom>
          <a:solidFill>
            <a:srgbClr val="CCFFCC"/>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28" name="ひし形 27">
            <a:extLst>
              <a:ext uri="{FF2B5EF4-FFF2-40B4-BE49-F238E27FC236}">
                <a16:creationId xmlns:a16="http://schemas.microsoft.com/office/drawing/2014/main" id="{83D3CFB7-D725-1273-7DCA-622F11A86B0C}"/>
              </a:ext>
            </a:extLst>
          </p:cNvPr>
          <p:cNvSpPr/>
          <p:nvPr/>
        </p:nvSpPr>
        <p:spPr>
          <a:xfrm>
            <a:off x="237066" y="36441"/>
            <a:ext cx="601201" cy="537612"/>
          </a:xfrm>
          <a:prstGeom prst="diamond">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４</a:t>
            </a:r>
            <a:endParaRPr kumimoji="1" lang="en-US" altLang="ja-JP"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1705AFAA-F68F-98B7-799C-96EF5CF0DB04}"/>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各校共通の取組等</a:t>
            </a:r>
            <a:endParaRPr lang="en-US" altLang="ja-JP" b="1"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1FCB8314-EC45-47B2-AD11-AEC117762FC3}"/>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64</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7483556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B1B56-3AD7-3B2D-F3D2-E902AEC61309}"/>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398C7B39-416E-FE6A-A541-0415941B729C}"/>
              </a:ext>
            </a:extLst>
          </p:cNvPr>
          <p:cNvSpPr txBox="1"/>
          <p:nvPr/>
        </p:nvSpPr>
        <p:spPr>
          <a:xfrm>
            <a:off x="2143366" y="2528676"/>
            <a:ext cx="7905268" cy="1702454"/>
          </a:xfrm>
          <a:prstGeom prst="rect">
            <a:avLst/>
          </a:prstGeom>
          <a:noFill/>
        </p:spPr>
        <p:txBody>
          <a:bodyPr wrap="square" rtlCol="0">
            <a:spAutoFit/>
          </a:bodyPr>
          <a:lstStyle/>
          <a:p>
            <a:pPr algn="ctr">
              <a:lnSpc>
                <a:spcPts val="4500"/>
              </a:lnSpc>
            </a:pPr>
            <a:r>
              <a:rPr lang="ja-JP" altLang="en-US" sz="2800" dirty="0">
                <a:latin typeface="Meiryo UI" panose="020B0604030504040204" pitchFamily="50" charset="-128"/>
                <a:ea typeface="Meiryo UI" panose="020B0604030504040204" pitchFamily="50" charset="-128"/>
              </a:rPr>
              <a:t>第４章　各校共通の取組等</a:t>
            </a:r>
            <a:endParaRPr lang="en-US" altLang="ja-JP" sz="2800" dirty="0">
              <a:latin typeface="Meiryo UI" panose="020B0604030504040204" pitchFamily="50" charset="-128"/>
              <a:ea typeface="Meiryo UI" panose="020B0604030504040204" pitchFamily="50" charset="-128"/>
            </a:endParaRPr>
          </a:p>
          <a:p>
            <a:pPr>
              <a:lnSpc>
                <a:spcPts val="4500"/>
              </a:lnSpc>
            </a:pPr>
            <a:r>
              <a:rPr lang="ja-JP" altLang="en-US" sz="2800" dirty="0">
                <a:latin typeface="Meiryo UI" panose="020B0604030504040204" pitchFamily="50" charset="-128"/>
                <a:ea typeface="Meiryo UI" panose="020B0604030504040204" pitchFamily="50" charset="-128"/>
              </a:rPr>
              <a:t>　　　　　　　　　</a:t>
            </a:r>
            <a:r>
              <a:rPr lang="zh-TW" altLang="en-US" sz="2800" dirty="0">
                <a:latin typeface="Meiryo UI" panose="020B0604030504040204" pitchFamily="50" charset="-128"/>
                <a:ea typeface="Meiryo UI" panose="020B0604030504040204" pitchFamily="50" charset="-128"/>
              </a:rPr>
              <a:t>３　入試改革</a:t>
            </a:r>
            <a:endParaRPr lang="en-US" altLang="zh-TW" sz="2800" dirty="0">
              <a:latin typeface="Meiryo UI" panose="020B0604030504040204" pitchFamily="50" charset="-128"/>
              <a:ea typeface="Meiryo UI" panose="020B0604030504040204" pitchFamily="50" charset="-128"/>
            </a:endParaRPr>
          </a:p>
          <a:p>
            <a:pPr>
              <a:lnSpc>
                <a:spcPts val="4000"/>
              </a:lnSpc>
            </a:pPr>
            <a:r>
              <a:rPr lang="ja-JP" altLang="en-US" sz="2800" dirty="0">
                <a:latin typeface="Meiryo UI" panose="020B0604030504040204" pitchFamily="50" charset="-128"/>
                <a:ea typeface="Meiryo UI" panose="020B0604030504040204" pitchFamily="50" charset="-128"/>
              </a:rPr>
              <a:t>　　　　　　　　　４　広報改革</a:t>
            </a:r>
          </a:p>
        </p:txBody>
      </p:sp>
      <p:sp>
        <p:nvSpPr>
          <p:cNvPr id="5" name="スライド番号プレースホルダー 6">
            <a:extLst>
              <a:ext uri="{FF2B5EF4-FFF2-40B4-BE49-F238E27FC236}">
                <a16:creationId xmlns:a16="http://schemas.microsoft.com/office/drawing/2014/main" id="{2C5A35E7-59D9-55FE-A7BC-79397136A08C}"/>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62</a:t>
            </a:fld>
            <a:endParaRPr kumimoji="1" lang="ja-JP" altLang="en-US" dirty="0"/>
          </a:p>
        </p:txBody>
      </p:sp>
      <p:cxnSp>
        <p:nvCxnSpPr>
          <p:cNvPr id="2" name="直線コネクタ 1">
            <a:extLst>
              <a:ext uri="{FF2B5EF4-FFF2-40B4-BE49-F238E27FC236}">
                <a16:creationId xmlns:a16="http://schemas.microsoft.com/office/drawing/2014/main" id="{79B30DDE-69FA-3A7B-0528-9AFC5DDB63D1}"/>
              </a:ext>
            </a:extLst>
          </p:cNvPr>
          <p:cNvCxnSpPr/>
          <p:nvPr/>
        </p:nvCxnSpPr>
        <p:spPr>
          <a:xfrm flipV="1">
            <a:off x="1807335" y="3115653"/>
            <a:ext cx="8577330" cy="12879"/>
          </a:xfrm>
          <a:prstGeom prst="line">
            <a:avLst/>
          </a:prstGeom>
          <a:ln w="57150">
            <a:solidFill>
              <a:schemeClr val="accent2"/>
            </a:solidFill>
          </a:ln>
        </p:spPr>
        <p:style>
          <a:lnRef idx="2">
            <a:schemeClr val="accent4"/>
          </a:lnRef>
          <a:fillRef idx="0">
            <a:schemeClr val="accent4"/>
          </a:fillRef>
          <a:effectRef idx="1">
            <a:schemeClr val="accent4"/>
          </a:effectRef>
          <a:fontRef idx="minor">
            <a:schemeClr val="tx1"/>
          </a:fontRef>
        </p:style>
      </p:cxnSp>
      <p:sp>
        <p:nvSpPr>
          <p:cNvPr id="7" name="テキスト ボックス 6">
            <a:extLst>
              <a:ext uri="{FF2B5EF4-FFF2-40B4-BE49-F238E27FC236}">
                <a16:creationId xmlns:a16="http://schemas.microsoft.com/office/drawing/2014/main" id="{85B82F3F-351C-4A24-815A-4A297EA99AEB}"/>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65</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9010373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BF077-4774-7E7D-4060-6E2F0A3169D8}"/>
            </a:ext>
          </a:extLst>
        </p:cNvPr>
        <p:cNvGrpSpPr/>
        <p:nvPr/>
      </p:nvGrpSpPr>
      <p:grpSpPr>
        <a:xfrm>
          <a:off x="0" y="0"/>
          <a:ext cx="0" cy="0"/>
          <a:chOff x="0" y="0"/>
          <a:chExt cx="0" cy="0"/>
        </a:xfrm>
      </p:grpSpPr>
      <p:sp>
        <p:nvSpPr>
          <p:cNvPr id="27" name="テキスト ボックス 26">
            <a:extLst>
              <a:ext uri="{FF2B5EF4-FFF2-40B4-BE49-F238E27FC236}">
                <a16:creationId xmlns:a16="http://schemas.microsoft.com/office/drawing/2014/main" id="{3E33C511-5EFB-4E4F-8BD6-327E835E126C}"/>
              </a:ext>
            </a:extLst>
          </p:cNvPr>
          <p:cNvSpPr txBox="1"/>
          <p:nvPr/>
        </p:nvSpPr>
        <p:spPr>
          <a:xfrm>
            <a:off x="632855" y="1220048"/>
            <a:ext cx="10926290" cy="1859227"/>
          </a:xfrm>
          <a:prstGeom prst="rect">
            <a:avLst/>
          </a:prstGeom>
          <a:noFill/>
          <a:ln>
            <a:solidFill>
              <a:schemeClr val="accent6">
                <a:lumMod val="75000"/>
              </a:schemeClr>
            </a:solidFill>
          </a:ln>
        </p:spPr>
        <p:txBody>
          <a:bodyPr wrap="square"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■生徒の個性や可能性を引き出すとともに、より各校の特色と受験生の興味関心とが合致する選抜制度とするため、令和</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年度選抜より</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新たな入学者選抜制度を実施。</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・新たに合格者決定の第</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手順として学校特色枠を設定</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・特別入学者選抜と一般入学者選抜の一本化による選抜期間の短縮</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・公立高校の第２志望校に出願できる機会の創出　等</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■令和７年度選抜から完全実施した選抜のデジタル化をより一層活用し、新たな入学者選抜制度を円滑に実施。</a:t>
            </a:r>
            <a:b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b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・志願者や保護者等の利便性の向上</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・学校における事務負担の軽減</a:t>
            </a:r>
          </a:p>
        </p:txBody>
      </p:sp>
      <p:sp>
        <p:nvSpPr>
          <p:cNvPr id="34" name="二等辺三角形 33">
            <a:extLst>
              <a:ext uri="{FF2B5EF4-FFF2-40B4-BE49-F238E27FC236}">
                <a16:creationId xmlns:a16="http://schemas.microsoft.com/office/drawing/2014/main" id="{0C4B00D2-2A03-4DB6-A3FC-231400965CFC}"/>
              </a:ext>
            </a:extLst>
          </p:cNvPr>
          <p:cNvSpPr/>
          <p:nvPr/>
        </p:nvSpPr>
        <p:spPr>
          <a:xfrm rot="10800000">
            <a:off x="5808402" y="3133534"/>
            <a:ext cx="612559" cy="13625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F41944B3-32BF-481C-95D3-CD67A983342B}"/>
              </a:ext>
            </a:extLst>
          </p:cNvPr>
          <p:cNvSpPr txBox="1"/>
          <p:nvPr/>
        </p:nvSpPr>
        <p:spPr>
          <a:xfrm>
            <a:off x="615406" y="3298644"/>
            <a:ext cx="10926290" cy="373500"/>
          </a:xfrm>
          <a:prstGeom prst="rect">
            <a:avLst/>
          </a:prstGeom>
          <a:solidFill>
            <a:schemeClr val="accent6">
              <a:lumMod val="20000"/>
              <a:lumOff val="80000"/>
            </a:schemeClr>
          </a:solidFill>
        </p:spPr>
        <p:txBody>
          <a:bodyPr wrap="square">
            <a:spAutoFit/>
          </a:bodyPr>
          <a:lstStyle/>
          <a:p>
            <a:pPr algn="ctr">
              <a:lnSpc>
                <a:spcPts val="25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学校改革や広報改革に加え、上記取組により、</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府立高校改革を推進</a:t>
            </a:r>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2778614C-FFC1-4208-B574-FBBFF3AE6EF2}"/>
              </a:ext>
            </a:extLst>
          </p:cNvPr>
          <p:cNvSpPr txBox="1"/>
          <p:nvPr/>
        </p:nvSpPr>
        <p:spPr>
          <a:xfrm>
            <a:off x="617421" y="4152896"/>
            <a:ext cx="10941723" cy="1859227"/>
          </a:xfrm>
          <a:prstGeom prst="rect">
            <a:avLst/>
          </a:prstGeom>
          <a:noFill/>
          <a:ln>
            <a:solidFill>
              <a:schemeClr val="accent6">
                <a:lumMod val="75000"/>
              </a:schemeClr>
            </a:solidFill>
            <a:prstDash val="solid"/>
          </a:ln>
        </p:spPr>
        <p:txBody>
          <a:bodyPr wrap="square" numCol="1" spcCol="360000" rtlCol="0">
            <a:spAutoFit/>
          </a:bodyPr>
          <a:lstStyle/>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a:p>
            <a:pPr>
              <a:lnSpc>
                <a:spcPts val="2000"/>
              </a:lnSpc>
            </a:pPr>
            <a:endParaRPr kumimoji="1" lang="en-US" altLang="ja-JP" sz="1400" dirty="0">
              <a:solidFill>
                <a:schemeClr val="tx1">
                  <a:lumMod val="75000"/>
                  <a:lumOff val="25000"/>
                </a:schemeClr>
              </a:solidFill>
              <a:highlight>
                <a:srgbClr val="FFFF00"/>
              </a:highlight>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3E33C511-5EFB-4E4F-8BD6-327E835E126C}"/>
              </a:ext>
            </a:extLst>
          </p:cNvPr>
          <p:cNvSpPr txBox="1"/>
          <p:nvPr/>
        </p:nvSpPr>
        <p:spPr>
          <a:xfrm>
            <a:off x="615406" y="4185023"/>
            <a:ext cx="10839404" cy="1859227"/>
          </a:xfrm>
          <a:prstGeom prst="rect">
            <a:avLst/>
          </a:prstGeom>
          <a:noFill/>
        </p:spPr>
        <p:txBody>
          <a:bodyPr wrap="square" rtlCol="0">
            <a:spAutoFit/>
          </a:bodyPr>
          <a:lstStyle/>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＜主な取組＞</a:t>
            </a:r>
            <a:endParaRPr lang="en-US" altLang="ja-JP" sz="1400" b="1"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■マーケティングに基づき、ブランディング・プロモーションを推進し、府としてのプロモーションと、学校ごとのプロモーションの２方向から実施。</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＜教育庁の取組＞</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・大阪府公立高校進学フェア　　　　　　　　　　　　　・大阪府公立高等学校・支援学校検索サイト（</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ERABO</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）や大阪府公立高等学校等ガイド　　</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・公式</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SNS</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アカウントの運用　　　　　　　　　　　　　　・各校の広報に係る取組支援</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＜各校の取組＞</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・各校における情報発信（学校ホームページ、</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SNS</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を活用した広報活動、学校リーフレット等のデザイン刷新等）</a:t>
            </a:r>
          </a:p>
        </p:txBody>
      </p:sp>
      <p:sp>
        <p:nvSpPr>
          <p:cNvPr id="5" name="二等辺三角形 4">
            <a:extLst>
              <a:ext uri="{FF2B5EF4-FFF2-40B4-BE49-F238E27FC236}">
                <a16:creationId xmlns:a16="http://schemas.microsoft.com/office/drawing/2014/main" id="{0C4B00D2-2A03-4DB6-A3FC-231400965CFC}"/>
              </a:ext>
            </a:extLst>
          </p:cNvPr>
          <p:cNvSpPr/>
          <p:nvPr/>
        </p:nvSpPr>
        <p:spPr>
          <a:xfrm rot="10800000">
            <a:off x="5782002" y="6106671"/>
            <a:ext cx="612559" cy="128898"/>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F41944B3-32BF-481C-95D3-CD67A983342B}"/>
              </a:ext>
            </a:extLst>
          </p:cNvPr>
          <p:cNvSpPr txBox="1"/>
          <p:nvPr/>
        </p:nvSpPr>
        <p:spPr>
          <a:xfrm>
            <a:off x="625138" y="6306125"/>
            <a:ext cx="10941724" cy="373500"/>
          </a:xfrm>
          <a:prstGeom prst="rect">
            <a:avLst/>
          </a:prstGeom>
          <a:solidFill>
            <a:schemeClr val="accent6">
              <a:lumMod val="20000"/>
              <a:lumOff val="80000"/>
            </a:schemeClr>
          </a:solidFill>
        </p:spPr>
        <p:txBody>
          <a:bodyPr wrap="square">
            <a:spAutoFit/>
          </a:bodyPr>
          <a:lstStyle/>
          <a:p>
            <a:pPr algn="ctr">
              <a:lnSpc>
                <a:spcPts val="25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上記取組により、</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「選ばれる府立高校」化を図っていく。</a:t>
            </a:r>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8" name="スライド番号プレースホルダー 6">
            <a:extLst>
              <a:ext uri="{FF2B5EF4-FFF2-40B4-BE49-F238E27FC236}">
                <a16:creationId xmlns:a16="http://schemas.microsoft.com/office/drawing/2014/main" id="{B4F71EBF-FA30-C848-AAF6-69ABE2F60186}"/>
              </a:ext>
            </a:extLst>
          </p:cNvPr>
          <p:cNvSpPr>
            <a:spLocks noGrp="1"/>
          </p:cNvSpPr>
          <p:nvPr>
            <p:ph type="sldNum" sz="quarter" idx="12"/>
          </p:nvPr>
        </p:nvSpPr>
        <p:spPr>
          <a:xfrm>
            <a:off x="10134600" y="6497062"/>
            <a:ext cx="2057400" cy="365125"/>
          </a:xfrm>
        </p:spPr>
        <p:txBody>
          <a:bodyPr/>
          <a:lstStyle/>
          <a:p>
            <a:fld id="{8EF98A3A-4FC9-421C-9EC4-B2EF6B34D3EB}" type="slidenum">
              <a:rPr kumimoji="1" lang="ja-JP" altLang="en-US" smtClean="0"/>
              <a:t>63</a:t>
            </a:fld>
            <a:endParaRPr kumimoji="1" lang="ja-JP" altLang="en-US" dirty="0"/>
          </a:p>
        </p:txBody>
      </p:sp>
      <p:sp>
        <p:nvSpPr>
          <p:cNvPr id="19" name="テキスト ボックス 18">
            <a:extLst>
              <a:ext uri="{FF2B5EF4-FFF2-40B4-BE49-F238E27FC236}">
                <a16:creationId xmlns:a16="http://schemas.microsoft.com/office/drawing/2014/main" id="{6379F301-FF8D-D229-BE83-1DA5066E1C21}"/>
              </a:ext>
            </a:extLst>
          </p:cNvPr>
          <p:cNvSpPr txBox="1"/>
          <p:nvPr/>
        </p:nvSpPr>
        <p:spPr>
          <a:xfrm>
            <a:off x="0" y="0"/>
            <a:ext cx="12192000" cy="584775"/>
          </a:xfrm>
          <a:prstGeom prst="rect">
            <a:avLst/>
          </a:prstGeom>
          <a:solidFill>
            <a:srgbClr val="CCFFCC"/>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21" name="ひし形 20">
            <a:extLst>
              <a:ext uri="{FF2B5EF4-FFF2-40B4-BE49-F238E27FC236}">
                <a16:creationId xmlns:a16="http://schemas.microsoft.com/office/drawing/2014/main" id="{44E4CC2B-A570-4A5D-A155-0DBFEC3CA895}"/>
              </a:ext>
            </a:extLst>
          </p:cNvPr>
          <p:cNvSpPr/>
          <p:nvPr/>
        </p:nvSpPr>
        <p:spPr>
          <a:xfrm>
            <a:off x="237066" y="36441"/>
            <a:ext cx="601201" cy="537612"/>
          </a:xfrm>
          <a:prstGeom prst="diamond">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４</a:t>
            </a:r>
            <a:endParaRPr kumimoji="1" lang="en-US" altLang="ja-JP"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C598DE6D-EC8D-5141-BE5C-E147172E47E3}"/>
              </a:ext>
            </a:extLst>
          </p:cNvPr>
          <p:cNvSpPr txBox="1"/>
          <p:nvPr/>
        </p:nvSpPr>
        <p:spPr>
          <a:xfrm>
            <a:off x="905020" y="107721"/>
            <a:ext cx="111350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各校共通の取組等</a:t>
            </a:r>
            <a:endParaRPr lang="en-US" altLang="ja-JP" b="1"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BAFC9D64-9916-8789-450C-B6E99B2074D6}"/>
              </a:ext>
            </a:extLst>
          </p:cNvPr>
          <p:cNvSpPr txBox="1"/>
          <p:nvPr/>
        </p:nvSpPr>
        <p:spPr>
          <a:xfrm>
            <a:off x="514786" y="783541"/>
            <a:ext cx="1548184" cy="307777"/>
          </a:xfrm>
          <a:prstGeom prst="rect">
            <a:avLst/>
          </a:prstGeom>
          <a:solidFill>
            <a:schemeClr val="accent6">
              <a:lumMod val="75000"/>
            </a:schemeClr>
          </a:solidFill>
          <a:ln>
            <a:noFill/>
          </a:ln>
        </p:spPr>
        <p:txBody>
          <a:bodyPr wrap="square" rtlCol="0">
            <a:sp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３　入試改革</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46A357CE-9769-5878-CDAD-D84CC9843A4F}"/>
              </a:ext>
            </a:extLst>
          </p:cNvPr>
          <p:cNvSpPr txBox="1"/>
          <p:nvPr/>
        </p:nvSpPr>
        <p:spPr>
          <a:xfrm>
            <a:off x="550669" y="3797977"/>
            <a:ext cx="1548184" cy="307777"/>
          </a:xfrm>
          <a:prstGeom prst="rect">
            <a:avLst/>
          </a:prstGeom>
          <a:solidFill>
            <a:schemeClr val="accent6">
              <a:lumMod val="75000"/>
            </a:schemeClr>
          </a:solidFill>
          <a:ln>
            <a:noFill/>
          </a:ln>
        </p:spPr>
        <p:txBody>
          <a:bodyPr wrap="square" rtlCol="0">
            <a:sp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４　広報改革</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7D5B8DF-EBD1-4205-952E-F3453EB8697E}"/>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lang="en-US" altLang="ja-JP" sz="1200" dirty="0">
                <a:latin typeface="ＭＳ 明朝" panose="02020609040205080304" pitchFamily="17" charset="-128"/>
                <a:ea typeface="ＭＳ 明朝" panose="02020609040205080304" pitchFamily="17" charset="-128"/>
              </a:rPr>
              <a:t>66</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338718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16FFE2-45B2-0B2F-08DC-0FAD2BFE3AC5}"/>
            </a:ext>
          </a:extLst>
        </p:cNvPr>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EFB7D9D-0866-E715-56BC-9F5876D5FDC4}"/>
              </a:ext>
            </a:extLst>
          </p:cNvPr>
          <p:cNvSpPr txBox="1"/>
          <p:nvPr/>
        </p:nvSpPr>
        <p:spPr>
          <a:xfrm>
            <a:off x="465999" y="1371682"/>
            <a:ext cx="11197537" cy="3911071"/>
          </a:xfrm>
          <a:prstGeom prst="rect">
            <a:avLst/>
          </a:prstGeom>
          <a:noFill/>
          <a:ln>
            <a:noFill/>
            <a:prstDash val="sysDot"/>
          </a:ln>
        </p:spPr>
        <p:txBody>
          <a:bodyPr wrap="square" rtlCol="0">
            <a:spAutoFit/>
          </a:bodyPr>
          <a:lstStyle/>
          <a:p>
            <a:pPr>
              <a:lnSpc>
                <a:spcPts val="2000"/>
              </a:lnSpc>
            </a:pP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400" b="1" dirty="0">
                <a:solidFill>
                  <a:schemeClr val="accent2"/>
                </a:solidFill>
                <a:latin typeface="Meiryo UI" panose="020B0604030504040204" pitchFamily="50" charset="-128"/>
                <a:ea typeface="Meiryo UI" panose="020B0604030504040204" pitchFamily="50" charset="-128"/>
              </a:rPr>
              <a:t>社会や経済の先行きに対する不確実性の高まり</a:t>
            </a:r>
            <a:endParaRPr kumimoji="1" lang="en-US" altLang="ja-JP" sz="1400" b="1" dirty="0">
              <a:solidFill>
                <a:schemeClr val="accent2"/>
              </a:solidFill>
              <a:latin typeface="Meiryo UI" panose="020B0604030504040204" pitchFamily="50" charset="-128"/>
              <a:ea typeface="Meiryo UI" panose="020B0604030504040204" pitchFamily="50" charset="-128"/>
            </a:endParaRPr>
          </a:p>
          <a:p>
            <a:pPr>
              <a:lnSpc>
                <a:spcPts val="2000"/>
              </a:lnSpc>
              <a:tabLst>
                <a:tab pos="176213" algn="l"/>
              </a:tabLst>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深刻さを増す少子高齢化</a:t>
            </a: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生成</a:t>
            </a:r>
            <a:r>
              <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rPr>
              <a:t>AI</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等デジタル技術の発展　　　等</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少子高齢化による人口減少に伴い、労働供給は減少することが予想され、</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2040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年の産業・就業構造では、事務職等の労働需要が減少し、研究者・</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技術者や各産業で</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AI</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・ロボット等の活用を担う人材は不足する可能性がある。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400" b="1" dirty="0">
                <a:solidFill>
                  <a:schemeClr val="accent2"/>
                </a:solidFill>
                <a:latin typeface="Meiryo UI" panose="020B0604030504040204" pitchFamily="50" charset="-128"/>
                <a:ea typeface="Meiryo UI" panose="020B0604030504040204" pitchFamily="50" charset="-128"/>
              </a:rPr>
              <a:t>府における産業構造や市場環境の変化等</a:t>
            </a:r>
            <a:endParaRPr lang="en-US" altLang="ja-JP" sz="1400" b="1" dirty="0">
              <a:solidFill>
                <a:schemeClr val="accent2"/>
              </a:solidFill>
              <a:latin typeface="Meiryo UI" panose="020B0604030504040204" pitchFamily="50" charset="-128"/>
              <a:ea typeface="Meiryo UI" panose="020B0604030504040204" pitchFamily="50" charset="-128"/>
            </a:endParaRPr>
          </a:p>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府においては、今後、</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・大阪・関西万博を契機としたライフサイエンスやカーボンニュートラル、モビリティ等の新技術やサービスの実装・産業化の推進</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・インバウンドの増加</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2030</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年開業予定の大阪</a:t>
            </a:r>
            <a:r>
              <a:rPr lang="en-US" altLang="ja-JP" sz="1400" dirty="0">
                <a:solidFill>
                  <a:schemeClr val="tx1">
                    <a:lumMod val="75000"/>
                    <a:lumOff val="25000"/>
                  </a:schemeClr>
                </a:solidFill>
                <a:latin typeface="Meiryo UI" panose="020B0604030504040204" pitchFamily="50" charset="-128"/>
                <a:ea typeface="Meiryo UI" panose="020B0604030504040204" pitchFamily="50" charset="-128"/>
              </a:rPr>
              <a:t>IR</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（統合型リゾート）による観光分野の基幹産業化の促進　</a:t>
            </a: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等、産業構造及びそれに伴い就業構造が変化する可能性がある。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400" dirty="0">
                <a:solidFill>
                  <a:schemeClr val="accent2"/>
                </a:solidFill>
                <a:latin typeface="Meiryo UI" panose="020B0604030504040204" pitchFamily="50" charset="-128"/>
                <a:ea typeface="Meiryo UI" panose="020B0604030504040204" pitchFamily="50" charset="-128"/>
              </a:rPr>
              <a:t>　</a:t>
            </a:r>
            <a:r>
              <a:rPr kumimoji="1" lang="ja-JP" altLang="en-US" sz="1400" b="1" dirty="0">
                <a:solidFill>
                  <a:schemeClr val="accent2"/>
                </a:solidFill>
                <a:latin typeface="Meiryo UI" panose="020B0604030504040204" pitchFamily="50" charset="-128"/>
                <a:ea typeface="Meiryo UI" panose="020B0604030504040204" pitchFamily="50" charset="-128"/>
              </a:rPr>
              <a:t>「人生</a:t>
            </a:r>
            <a:r>
              <a:rPr kumimoji="1" lang="en-US" altLang="ja-JP" sz="1400" b="1" dirty="0">
                <a:solidFill>
                  <a:schemeClr val="accent2"/>
                </a:solidFill>
                <a:latin typeface="Meiryo UI" panose="020B0604030504040204" pitchFamily="50" charset="-128"/>
                <a:ea typeface="Meiryo UI" panose="020B0604030504040204" pitchFamily="50" charset="-128"/>
              </a:rPr>
              <a:t>100</a:t>
            </a:r>
            <a:r>
              <a:rPr kumimoji="1" lang="ja-JP" altLang="en-US" sz="1400" b="1" dirty="0">
                <a:solidFill>
                  <a:schemeClr val="accent2"/>
                </a:solidFill>
                <a:latin typeface="Meiryo UI" panose="020B0604030504040204" pitchFamily="50" charset="-128"/>
                <a:ea typeface="Meiryo UI" panose="020B0604030504040204" pitchFamily="50" charset="-128"/>
              </a:rPr>
              <a:t>年時代」の到来や労働市場の流動性の高まり、マルチステージ</a:t>
            </a:r>
            <a:r>
              <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rPr>
              <a:t>（人生やキャリアにおいて、複数のステージを平行又は移行しながら生きる新しいモデル）</a:t>
            </a:r>
            <a:endParaRPr kumimoji="1" lang="en-US" altLang="ja-JP" sz="12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ja-JP" altLang="en-US" sz="1400" b="1" dirty="0">
                <a:solidFill>
                  <a:schemeClr val="accent2"/>
                </a:solidFill>
                <a:latin typeface="Meiryo UI" panose="020B0604030504040204" pitchFamily="50" charset="-128"/>
                <a:ea typeface="Meiryo UI" panose="020B0604030504040204" pitchFamily="50" charset="-128"/>
              </a:rPr>
              <a:t>の人生モデルへの転換　　　　</a:t>
            </a:r>
            <a:endParaRPr kumimoji="1" lang="en-US" altLang="ja-JP" sz="1400" b="1" dirty="0">
              <a:solidFill>
                <a:schemeClr val="accent2"/>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C5BC27F-4E07-192F-6160-CDAF1656BAA1}"/>
              </a:ext>
            </a:extLst>
          </p:cNvPr>
          <p:cNvSpPr txBox="1"/>
          <p:nvPr/>
        </p:nvSpPr>
        <p:spPr>
          <a:xfrm>
            <a:off x="0" y="0"/>
            <a:ext cx="12192000" cy="584775"/>
          </a:xfrm>
          <a:prstGeom prst="rect">
            <a:avLst/>
          </a:prstGeom>
          <a:solidFill>
            <a:schemeClr val="accent4">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AFC6DA79-24F4-6AC4-423E-6FB770E213D0}"/>
              </a:ext>
            </a:extLst>
          </p:cNvPr>
          <p:cNvSpPr txBox="1"/>
          <p:nvPr/>
        </p:nvSpPr>
        <p:spPr>
          <a:xfrm>
            <a:off x="850156" y="126009"/>
            <a:ext cx="11135072" cy="369332"/>
          </a:xfrm>
          <a:prstGeom prst="rect">
            <a:avLst/>
          </a:prstGeom>
          <a:noFill/>
        </p:spPr>
        <p:txBody>
          <a:bodyPr wrap="square" rtlCol="0">
            <a:spAutoFit/>
          </a:bodyPr>
          <a:lstStyle/>
          <a:p>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社会の変化等に伴う中長期的なビジョンと対応</a:t>
            </a:r>
          </a:p>
        </p:txBody>
      </p:sp>
      <p:sp>
        <p:nvSpPr>
          <p:cNvPr id="10" name="ひし形 9">
            <a:extLst>
              <a:ext uri="{FF2B5EF4-FFF2-40B4-BE49-F238E27FC236}">
                <a16:creationId xmlns:a16="http://schemas.microsoft.com/office/drawing/2014/main" id="{7D623B3B-9417-DFB8-D844-FC8E51EF516E}"/>
              </a:ext>
            </a:extLst>
          </p:cNvPr>
          <p:cNvSpPr/>
          <p:nvPr/>
        </p:nvSpPr>
        <p:spPr>
          <a:xfrm>
            <a:off x="224101" y="47163"/>
            <a:ext cx="601201" cy="537612"/>
          </a:xfrm>
          <a:prstGeom prst="diamond">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eiryo UI" panose="020B0604030504040204" pitchFamily="50" charset="-128"/>
                <a:ea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endParaRPr>
          </a:p>
        </p:txBody>
      </p:sp>
      <p:sp>
        <p:nvSpPr>
          <p:cNvPr id="14" name="スライド番号プレースホルダー 6">
            <a:extLst>
              <a:ext uri="{FF2B5EF4-FFF2-40B4-BE49-F238E27FC236}">
                <a16:creationId xmlns:a16="http://schemas.microsoft.com/office/drawing/2014/main" id="{5BDA2D6B-6AF8-A4F7-BFFA-5836B7DF7F2E}"/>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7</a:t>
            </a:fld>
            <a:endParaRPr kumimoji="1" lang="ja-JP" altLang="en-US" dirty="0"/>
          </a:p>
        </p:txBody>
      </p:sp>
      <p:sp>
        <p:nvSpPr>
          <p:cNvPr id="15" name="角丸四角形 32">
            <a:extLst>
              <a:ext uri="{FF2B5EF4-FFF2-40B4-BE49-F238E27FC236}">
                <a16:creationId xmlns:a16="http://schemas.microsoft.com/office/drawing/2014/main" id="{8FA7180F-E1FB-D2FF-E5E4-14D09A321ED5}"/>
              </a:ext>
            </a:extLst>
          </p:cNvPr>
          <p:cNvSpPr/>
          <p:nvPr/>
        </p:nvSpPr>
        <p:spPr>
          <a:xfrm>
            <a:off x="465999" y="1129829"/>
            <a:ext cx="3916277" cy="242884"/>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子どもたちを取り巻くこれからの社会の状況（例）</a:t>
            </a:r>
          </a:p>
        </p:txBody>
      </p:sp>
      <p:sp>
        <p:nvSpPr>
          <p:cNvPr id="2" name="テキスト ボックス 1">
            <a:extLst>
              <a:ext uri="{FF2B5EF4-FFF2-40B4-BE49-F238E27FC236}">
                <a16:creationId xmlns:a16="http://schemas.microsoft.com/office/drawing/2014/main" id="{13916583-4E66-B389-D477-7BD68C5A8AE0}"/>
              </a:ext>
            </a:extLst>
          </p:cNvPr>
          <p:cNvSpPr txBox="1"/>
          <p:nvPr/>
        </p:nvSpPr>
        <p:spPr>
          <a:xfrm>
            <a:off x="4897794" y="740317"/>
            <a:ext cx="7142297" cy="600164"/>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中央教育審議会「初等中等教育における教育課程の基準等の在り方について（諮問）」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経済産業省「</a:t>
            </a:r>
            <a:r>
              <a:rPr lang="en-US" altLang="ja-JP" sz="1100" dirty="0">
                <a:latin typeface="Meiryo UI" panose="020B0604030504040204" pitchFamily="50" charset="-128"/>
                <a:ea typeface="Meiryo UI" panose="020B0604030504040204" pitchFamily="50" charset="-128"/>
              </a:rPr>
              <a:t>2040</a:t>
            </a:r>
            <a:r>
              <a:rPr lang="ja-JP" altLang="en-US" sz="1100" dirty="0">
                <a:latin typeface="Meiryo UI" panose="020B0604030504040204" pitchFamily="50" charset="-128"/>
                <a:ea typeface="Meiryo UI" panose="020B0604030504040204" pitchFamily="50" charset="-128"/>
              </a:rPr>
              <a:t>年の産業構造・就業構造の推計」（令和７年５月）。</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「新しい資本主義のグランドデザイン及び実行計画</a:t>
            </a:r>
            <a:r>
              <a:rPr lang="en-US" altLang="ja-JP" sz="1100" dirty="0">
                <a:latin typeface="Meiryo UI" panose="020B0604030504040204" pitchFamily="50" charset="-128"/>
                <a:ea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rPr>
              <a:t>改訂版」（令和７年６月</a:t>
            </a:r>
            <a:r>
              <a:rPr lang="en-US" altLang="ja-JP" sz="1100" dirty="0">
                <a:latin typeface="Meiryo UI" panose="020B0604030504040204" pitchFamily="50" charset="-128"/>
                <a:ea typeface="Meiryo UI" panose="020B0604030504040204" pitchFamily="50" charset="-128"/>
              </a:rPr>
              <a:t>13</a:t>
            </a:r>
            <a:r>
              <a:rPr lang="ja-JP" altLang="en-US" sz="1100" dirty="0">
                <a:latin typeface="Meiryo UI" panose="020B0604030504040204" pitchFamily="50" charset="-128"/>
                <a:ea typeface="Meiryo UI" panose="020B0604030504040204" pitchFamily="50" charset="-128"/>
              </a:rPr>
              <a:t>日閣議決定）を参考に府教育庁作成</a:t>
            </a:r>
            <a:endParaRPr kumimoji="1" lang="ja-JP" altLang="en-US" sz="11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70876117-688F-4799-BE22-FCE96B411D9A}"/>
              </a:ext>
            </a:extLst>
          </p:cNvPr>
          <p:cNvSpPr txBox="1"/>
          <p:nvPr/>
        </p:nvSpPr>
        <p:spPr>
          <a:xfrm>
            <a:off x="465999" y="740317"/>
            <a:ext cx="2662520" cy="307777"/>
          </a:xfrm>
          <a:prstGeom prst="rect">
            <a:avLst/>
          </a:prstGeom>
          <a:solidFill>
            <a:schemeClr val="accent4">
              <a:lumMod val="20000"/>
              <a:lumOff val="80000"/>
            </a:schemeClr>
          </a:solidFill>
        </p:spPr>
        <p:txBody>
          <a:bodyPr wrap="square" rtlCol="0">
            <a:spAutoFit/>
          </a:bodyPr>
          <a:lstStyle/>
          <a:p>
            <a:pPr algn="ct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１　中長期的な視点での教育</a:t>
            </a:r>
            <a:endPar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 name="二等辺三角形 5">
            <a:extLst>
              <a:ext uri="{FF2B5EF4-FFF2-40B4-BE49-F238E27FC236}">
                <a16:creationId xmlns:a16="http://schemas.microsoft.com/office/drawing/2014/main" id="{854758F1-5E4B-46D9-8567-053AB0D24D38}"/>
              </a:ext>
            </a:extLst>
          </p:cNvPr>
          <p:cNvSpPr/>
          <p:nvPr/>
        </p:nvSpPr>
        <p:spPr>
          <a:xfrm rot="10800000">
            <a:off x="5899902" y="5417045"/>
            <a:ext cx="572654" cy="138545"/>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99B5F3C1-A4E8-43F3-9BB6-AD4FDFC7389C}"/>
              </a:ext>
            </a:extLst>
          </p:cNvPr>
          <p:cNvSpPr txBox="1"/>
          <p:nvPr/>
        </p:nvSpPr>
        <p:spPr>
          <a:xfrm>
            <a:off x="528464" y="5686709"/>
            <a:ext cx="11135072" cy="576825"/>
          </a:xfrm>
          <a:prstGeom prst="rect">
            <a:avLst/>
          </a:prstGeom>
          <a:solidFill>
            <a:schemeClr val="accent4">
              <a:lumMod val="20000"/>
              <a:lumOff val="80000"/>
            </a:schemeClr>
          </a:solidFill>
          <a:ln w="9525">
            <a:noFill/>
            <a:prstDash val="sysDot"/>
          </a:ln>
        </p:spPr>
        <p:txBody>
          <a:bodyPr wrap="square" numCol="1" spcCol="360000" rtlCol="0">
            <a:spAutoFit/>
          </a:bodyPr>
          <a:lstStyle/>
          <a:p>
            <a:pPr algn="ctr">
              <a:lnSpc>
                <a:spcPts val="2000"/>
              </a:lnSpc>
            </a:pPr>
            <a:r>
              <a:rPr lang="ja-JP" altLang="en-US" sz="1400" b="1" dirty="0">
                <a:solidFill>
                  <a:schemeClr val="accent2"/>
                </a:solidFill>
                <a:latin typeface="Meiryo UI" panose="020B0604030504040204" pitchFamily="50" charset="-128"/>
                <a:ea typeface="Meiryo UI" panose="020B0604030504040204" pitchFamily="50" charset="-128"/>
              </a:rPr>
              <a:t>大学・企業等と連携し、子どもたちに、</a:t>
            </a:r>
            <a:endParaRPr lang="en-US" altLang="ja-JP" sz="1400" b="1" dirty="0">
              <a:solidFill>
                <a:schemeClr val="accent2"/>
              </a:solidFill>
              <a:latin typeface="Meiryo UI" panose="020B0604030504040204" pitchFamily="50" charset="-128"/>
              <a:ea typeface="Meiryo UI" panose="020B0604030504040204" pitchFamily="50" charset="-128"/>
            </a:endParaRPr>
          </a:p>
          <a:p>
            <a:pPr algn="ctr">
              <a:lnSpc>
                <a:spcPts val="2000"/>
              </a:lnSpc>
            </a:pPr>
            <a:r>
              <a:rPr lang="ja-JP" altLang="en-US" sz="1400" b="1" dirty="0">
                <a:solidFill>
                  <a:schemeClr val="accent2"/>
                </a:solidFill>
                <a:latin typeface="Meiryo UI" panose="020B0604030504040204" pitchFamily="50" charset="-128"/>
                <a:ea typeface="Meiryo UI" panose="020B0604030504040204" pitchFamily="50" charset="-128"/>
              </a:rPr>
              <a:t>　今後必要とされる能力や、生涯にわたって主体的に学び続け、自らの人生を舵取りする力を育んでいくことが必要　</a:t>
            </a:r>
          </a:p>
        </p:txBody>
      </p:sp>
      <p:sp>
        <p:nvSpPr>
          <p:cNvPr id="13" name="テキスト ボックス 12">
            <a:extLst>
              <a:ext uri="{FF2B5EF4-FFF2-40B4-BE49-F238E27FC236}">
                <a16:creationId xmlns:a16="http://schemas.microsoft.com/office/drawing/2014/main" id="{4C4DDA47-39A9-4C9D-B9F6-C0C8F06CAA1F}"/>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10</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830039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71AD6B-202B-7355-329E-9F036697A6C1}"/>
            </a:ext>
          </a:extLst>
        </p:cNvPr>
        <p:cNvGrpSpPr/>
        <p:nvPr/>
      </p:nvGrpSpPr>
      <p:grpSpPr>
        <a:xfrm>
          <a:off x="0" y="0"/>
          <a:ext cx="0" cy="0"/>
          <a:chOff x="0" y="0"/>
          <a:chExt cx="0" cy="0"/>
        </a:xfrm>
      </p:grpSpPr>
      <p:sp>
        <p:nvSpPr>
          <p:cNvPr id="28" name="楕円 27">
            <a:extLst>
              <a:ext uri="{FF2B5EF4-FFF2-40B4-BE49-F238E27FC236}">
                <a16:creationId xmlns:a16="http://schemas.microsoft.com/office/drawing/2014/main" id="{E99AFCA7-D940-5ED1-9DE4-640908E85AD4}"/>
              </a:ext>
            </a:extLst>
          </p:cNvPr>
          <p:cNvSpPr/>
          <p:nvPr/>
        </p:nvSpPr>
        <p:spPr>
          <a:xfrm>
            <a:off x="2883573" y="2419268"/>
            <a:ext cx="2424107" cy="1395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テキスト ボックス 30">
            <a:extLst>
              <a:ext uri="{FF2B5EF4-FFF2-40B4-BE49-F238E27FC236}">
                <a16:creationId xmlns:a16="http://schemas.microsoft.com/office/drawing/2014/main" id="{D07B8739-5698-856A-7DCA-54DE6186ACEA}"/>
              </a:ext>
            </a:extLst>
          </p:cNvPr>
          <p:cNvSpPr txBox="1"/>
          <p:nvPr/>
        </p:nvSpPr>
        <p:spPr>
          <a:xfrm>
            <a:off x="544637" y="2226903"/>
            <a:ext cx="8599896" cy="338554"/>
          </a:xfrm>
          <a:prstGeom prst="rect">
            <a:avLst/>
          </a:prstGeom>
          <a:noFill/>
        </p:spPr>
        <p:txBody>
          <a:bodyPr wrap="square" rtlCol="0">
            <a:spAutoFit/>
          </a:bodyPr>
          <a:lstStyle/>
          <a:p>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accent5"/>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このような中、</a:t>
            </a:r>
            <a:r>
              <a:rPr kumimoji="1" lang="ja-JP" altLang="en-US" sz="1400" dirty="0">
                <a:solidFill>
                  <a:schemeClr val="tx1">
                    <a:lumMod val="65000"/>
                    <a:lumOff val="35000"/>
                  </a:schemeClr>
                </a:solidFill>
                <a:latin typeface="Meiryo UI" panose="020B0604030504040204" pitchFamily="50" charset="-128"/>
                <a:ea typeface="Meiryo UI" panose="020B0604030504040204" pitchFamily="50" charset="-128"/>
              </a:rPr>
              <a:t>教育において、</a:t>
            </a:r>
            <a:r>
              <a:rPr kumimoji="1" lang="ja-JP" altLang="en-US" sz="1600" b="1" dirty="0">
                <a:solidFill>
                  <a:schemeClr val="accent2"/>
                </a:solidFill>
                <a:latin typeface="Meiryo UI" panose="020B0604030504040204" pitchFamily="50" charset="-128"/>
                <a:ea typeface="Meiryo UI" panose="020B0604030504040204" pitchFamily="50" charset="-128"/>
              </a:rPr>
              <a:t>府立高校が果たすべき役割</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は、以下のとおりである。</a:t>
            </a:r>
            <a:endParaRPr kumimoji="1" lang="ja-JP" altLang="en-US" sz="16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B73A394B-BCD3-5C19-FD60-5FC595CAF6F1}"/>
              </a:ext>
            </a:extLst>
          </p:cNvPr>
          <p:cNvSpPr txBox="1"/>
          <p:nvPr/>
        </p:nvSpPr>
        <p:spPr>
          <a:xfrm>
            <a:off x="0" y="0"/>
            <a:ext cx="12192000" cy="584775"/>
          </a:xfrm>
          <a:prstGeom prst="rect">
            <a:avLst/>
          </a:prstGeom>
          <a:solidFill>
            <a:schemeClr val="accent4">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9615D4D0-5332-2C84-F8E8-6D1485443617}"/>
              </a:ext>
            </a:extLst>
          </p:cNvPr>
          <p:cNvSpPr/>
          <p:nvPr/>
        </p:nvSpPr>
        <p:spPr>
          <a:xfrm>
            <a:off x="224101" y="47163"/>
            <a:ext cx="601201" cy="537612"/>
          </a:xfrm>
          <a:prstGeom prst="diamond">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eiryo UI" panose="020B0604030504040204" pitchFamily="50" charset="-128"/>
                <a:ea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2706E283-CAF9-F592-71CA-615FA4EED0BD}"/>
              </a:ext>
            </a:extLst>
          </p:cNvPr>
          <p:cNvSpPr txBox="1"/>
          <p:nvPr/>
        </p:nvSpPr>
        <p:spPr>
          <a:xfrm>
            <a:off x="849964" y="131303"/>
            <a:ext cx="11135072" cy="369332"/>
          </a:xfrm>
          <a:prstGeom prst="rect">
            <a:avLst/>
          </a:prstGeom>
          <a:noFill/>
        </p:spPr>
        <p:txBody>
          <a:bodyPr wrap="square" rtlCol="0">
            <a:spAutoFit/>
          </a:bodyPr>
          <a:lstStyle/>
          <a:p>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社会の変化等に伴う中長期的なビジョンと対応</a:t>
            </a:r>
          </a:p>
        </p:txBody>
      </p:sp>
      <p:sp>
        <p:nvSpPr>
          <p:cNvPr id="21" name="テキスト ボックス 20">
            <a:extLst>
              <a:ext uri="{FF2B5EF4-FFF2-40B4-BE49-F238E27FC236}">
                <a16:creationId xmlns:a16="http://schemas.microsoft.com/office/drawing/2014/main" id="{F51AE961-48D4-054A-E12B-B9C30AC8E730}"/>
              </a:ext>
            </a:extLst>
          </p:cNvPr>
          <p:cNvSpPr txBox="1"/>
          <p:nvPr/>
        </p:nvSpPr>
        <p:spPr>
          <a:xfrm>
            <a:off x="524701" y="777140"/>
            <a:ext cx="11286362" cy="1351332"/>
          </a:xfrm>
          <a:prstGeom prst="rect">
            <a:avLst/>
          </a:prstGeom>
          <a:noFill/>
          <a:ln w="9525">
            <a:noFill/>
            <a:prstDash val="sysDot"/>
          </a:ln>
        </p:spPr>
        <p:txBody>
          <a:bodyPr wrap="square" numCol="1" spcCol="360000" rtlCol="0">
            <a:spAutoFit/>
          </a:bodyPr>
          <a:lstStyle/>
          <a:p>
            <a:pPr>
              <a:lnSpc>
                <a:spcPts val="2000"/>
              </a:lnSpc>
            </a:pPr>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accent5"/>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今後、変化が激しい不確実性の高い社会の中で、子どもたちには、</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600" b="1" dirty="0">
                <a:solidFill>
                  <a:schemeClr val="accent2"/>
                </a:solidFill>
                <a:latin typeface="Meiryo UI" panose="020B0604030504040204" pitchFamily="50" charset="-128"/>
                <a:ea typeface="Meiryo UI" panose="020B0604030504040204" pitchFamily="50" charset="-128"/>
              </a:rPr>
              <a:t>自己を理解し、学校で学ぶことと自己の将来とのつながりを見通しながら、学びを通じて自身のキャリアを考え、</a:t>
            </a:r>
            <a:endParaRPr lang="en-US" altLang="ja-JP" sz="1600" b="1" dirty="0">
              <a:solidFill>
                <a:schemeClr val="accent2"/>
              </a:solidFill>
              <a:latin typeface="Meiryo UI" panose="020B0604030504040204" pitchFamily="50" charset="-128"/>
              <a:ea typeface="Meiryo UI" panose="020B0604030504040204" pitchFamily="50" charset="-128"/>
            </a:endParaRPr>
          </a:p>
          <a:p>
            <a:pPr>
              <a:lnSpc>
                <a:spcPts val="2000"/>
              </a:lnSpc>
            </a:pPr>
            <a:r>
              <a:rPr lang="ja-JP" altLang="en-US" sz="1600" b="1" dirty="0">
                <a:solidFill>
                  <a:schemeClr val="accent2"/>
                </a:solidFill>
                <a:latin typeface="Meiryo UI" panose="020B0604030504040204" pitchFamily="50" charset="-128"/>
                <a:ea typeface="Meiryo UI" panose="020B0604030504040204" pitchFamily="50" charset="-128"/>
              </a:rPr>
              <a:t>　社会を力強く生き抜く力を育んでいく必要</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がある。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accent5"/>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また、子どもたちや保護者のニーズが多様化しており、</a:t>
            </a:r>
            <a:r>
              <a:rPr lang="ja-JP" altLang="en-US" sz="1600" b="1" dirty="0">
                <a:solidFill>
                  <a:schemeClr val="accent2"/>
                </a:solidFill>
                <a:latin typeface="Meiryo UI" panose="020B0604030504040204" pitchFamily="50" charset="-128"/>
                <a:ea typeface="Meiryo UI" panose="020B0604030504040204" pitchFamily="50" charset="-128"/>
              </a:rPr>
              <a:t>一人ひとりに応じた多様で柔軟な学びの保障</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も求められている。</a:t>
            </a:r>
          </a:p>
        </p:txBody>
      </p:sp>
      <p:sp>
        <p:nvSpPr>
          <p:cNvPr id="9" name="スライド番号プレースホルダー 6">
            <a:extLst>
              <a:ext uri="{FF2B5EF4-FFF2-40B4-BE49-F238E27FC236}">
                <a16:creationId xmlns:a16="http://schemas.microsoft.com/office/drawing/2014/main" id="{43C8FFC2-7868-F3ED-D568-1C77CB88C8E1}"/>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8</a:t>
            </a:fld>
            <a:endParaRPr kumimoji="1" lang="ja-JP" altLang="en-US" dirty="0"/>
          </a:p>
        </p:txBody>
      </p:sp>
      <p:sp>
        <p:nvSpPr>
          <p:cNvPr id="27" name="テキスト ボックス 26">
            <a:extLst>
              <a:ext uri="{FF2B5EF4-FFF2-40B4-BE49-F238E27FC236}">
                <a16:creationId xmlns:a16="http://schemas.microsoft.com/office/drawing/2014/main" id="{E74BFFCA-9264-8052-EB34-A6902654894E}"/>
              </a:ext>
            </a:extLst>
          </p:cNvPr>
          <p:cNvSpPr txBox="1"/>
          <p:nvPr/>
        </p:nvSpPr>
        <p:spPr>
          <a:xfrm>
            <a:off x="616071" y="2745316"/>
            <a:ext cx="11051066" cy="1240441"/>
          </a:xfrm>
          <a:prstGeom prst="rect">
            <a:avLst/>
          </a:prstGeom>
          <a:noFill/>
          <a:ln>
            <a:solidFill>
              <a:schemeClr val="tx2"/>
            </a:solidFill>
          </a:ln>
        </p:spPr>
        <p:txBody>
          <a:bodyPr wrap="square" lIns="0" tIns="72000" rIns="0" bIns="144000" numCol="1" spcCol="360000" rtlCol="0">
            <a:spAutoFit/>
          </a:bodyPr>
          <a:lstStyle/>
          <a:p>
            <a:pPr>
              <a:lnSpc>
                <a:spcPct val="150000"/>
              </a:lnSpc>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rPr>
              <a:t>　</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rPr>
              <a:t>■　様々な背景をもつ</a:t>
            </a:r>
            <a:r>
              <a:rPr kumimoji="1" lang="ja-JP" altLang="en-US" b="1" dirty="0">
                <a:solidFill>
                  <a:schemeClr val="accent2"/>
                </a:solidFill>
                <a:latin typeface="Meiryo UI" panose="020B0604030504040204" pitchFamily="50" charset="-128"/>
                <a:ea typeface="Meiryo UI" panose="020B0604030504040204" pitchFamily="50" charset="-128"/>
              </a:rPr>
              <a:t>全ての子どもたちに教育の機会を保障</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rPr>
              <a:t>すること</a:t>
            </a:r>
            <a:endPar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endParaRPr>
          </a:p>
          <a:p>
            <a:pPr>
              <a:lnSpc>
                <a:spcPts val="2500"/>
              </a:lnSpc>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rPr>
              <a:t>　</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rPr>
              <a:t>■　生徒の多様なニーズに応える</a:t>
            </a:r>
            <a:r>
              <a:rPr kumimoji="1" lang="ja-JP" altLang="en-US" b="1" dirty="0">
                <a:solidFill>
                  <a:schemeClr val="accent2"/>
                </a:solidFill>
                <a:latin typeface="Meiryo UI" panose="020B0604030504040204" pitchFamily="50" charset="-128"/>
                <a:ea typeface="Meiryo UI" panose="020B0604030504040204" pitchFamily="50" charset="-128"/>
              </a:rPr>
              <a:t>柔軟で質の高い学びを実現</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rPr>
              <a:t>し、</a:t>
            </a:r>
            <a:endPar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endParaRPr>
          </a:p>
          <a:p>
            <a:pPr>
              <a:lnSpc>
                <a:spcPts val="2500"/>
              </a:lnSpc>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rPr>
              <a:t>　　　 </a:t>
            </a:r>
            <a:r>
              <a:rPr kumimoji="1" lang="ja-JP" altLang="en-US" b="1" dirty="0">
                <a:solidFill>
                  <a:schemeClr val="accent2"/>
                </a:solidFill>
                <a:latin typeface="Meiryo UI" panose="020B0604030504040204" pitchFamily="50" charset="-128"/>
                <a:ea typeface="Meiryo UI" panose="020B0604030504040204" pitchFamily="50" charset="-128"/>
              </a:rPr>
              <a:t>全ての生徒の可能性を最大限引き出しながら</a:t>
            </a:r>
            <a:r>
              <a:rPr lang="ja-JP" altLang="en-US" b="1" dirty="0">
                <a:solidFill>
                  <a:schemeClr val="accent2"/>
                </a:solidFill>
                <a:latin typeface="Meiryo UI" panose="020B0604030504040204" pitchFamily="50" charset="-128"/>
                <a:ea typeface="Meiryo UI" panose="020B0604030504040204" pitchFamily="50" charset="-128"/>
              </a:rPr>
              <a:t>、</a:t>
            </a:r>
            <a:r>
              <a:rPr kumimoji="1" lang="ja-JP" altLang="en-US" b="1" dirty="0">
                <a:solidFill>
                  <a:schemeClr val="accent2"/>
                </a:solidFill>
                <a:latin typeface="Meiryo UI" panose="020B0604030504040204" pitchFamily="50" charset="-128"/>
                <a:ea typeface="Meiryo UI" panose="020B0604030504040204" pitchFamily="50" charset="-128"/>
              </a:rPr>
              <a:t>多様な能力等を育んでいく</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rPr>
              <a:t>こと</a:t>
            </a:r>
            <a:endPar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29" name="二等辺三角形 28">
            <a:extLst>
              <a:ext uri="{FF2B5EF4-FFF2-40B4-BE49-F238E27FC236}">
                <a16:creationId xmlns:a16="http://schemas.microsoft.com/office/drawing/2014/main" id="{2E7A8859-1617-8253-31A0-0F4BBA04F886}"/>
              </a:ext>
            </a:extLst>
          </p:cNvPr>
          <p:cNvSpPr/>
          <p:nvPr/>
        </p:nvSpPr>
        <p:spPr>
          <a:xfrm rot="10800000">
            <a:off x="5482264" y="4100104"/>
            <a:ext cx="1154604" cy="176727"/>
          </a:xfrm>
          <a:prstGeom prs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9897775B-1687-5BF5-F2A5-3E36A9F55F89}"/>
              </a:ext>
            </a:extLst>
          </p:cNvPr>
          <p:cNvSpPr txBox="1"/>
          <p:nvPr/>
        </p:nvSpPr>
        <p:spPr>
          <a:xfrm>
            <a:off x="440487" y="4268628"/>
            <a:ext cx="11205912" cy="1486176"/>
          </a:xfrm>
          <a:prstGeom prst="rect">
            <a:avLst/>
          </a:prstGeom>
          <a:noFill/>
        </p:spPr>
        <p:txBody>
          <a:bodyPr wrap="square" rtlCol="0">
            <a:spAutoFit/>
          </a:bodyPr>
          <a:lstStyle/>
          <a:p>
            <a:pPr algn="ctr">
              <a:lnSpc>
                <a:spcPts val="2800"/>
              </a:lnSpc>
            </a:pP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rPr>
              <a:t> </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rPr>
              <a:t>府立高校は、上記役割を果たし、</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endParaRPr>
          </a:p>
          <a:p>
            <a:pPr algn="ctr">
              <a:lnSpc>
                <a:spcPts val="2800"/>
              </a:lnSpc>
            </a:pPr>
            <a:endParaRPr kumimoji="1"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gn="ctr">
              <a:lnSpc>
                <a:spcPts val="2800"/>
              </a:lnSpc>
            </a:pP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gn="ctr">
              <a:lnSpc>
                <a:spcPts val="2800"/>
              </a:lnSpc>
            </a:pP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を育成していく。</a:t>
            </a:r>
            <a:endParaRPr kumimoji="1" lang="ja-JP" altLang="en-US" sz="1400" dirty="0">
              <a:solidFill>
                <a:schemeClr val="tx1">
                  <a:lumMod val="75000"/>
                  <a:lumOff val="25000"/>
                </a:schemeClr>
              </a:solidFill>
            </a:endParaRPr>
          </a:p>
        </p:txBody>
      </p:sp>
      <p:sp>
        <p:nvSpPr>
          <p:cNvPr id="14" name="角丸四角形 32">
            <a:extLst>
              <a:ext uri="{FF2B5EF4-FFF2-40B4-BE49-F238E27FC236}">
                <a16:creationId xmlns:a16="http://schemas.microsoft.com/office/drawing/2014/main" id="{5552F0A3-AF18-4B8F-93D7-0528A9FA487F}"/>
              </a:ext>
            </a:extLst>
          </p:cNvPr>
          <p:cNvSpPr/>
          <p:nvPr/>
        </p:nvSpPr>
        <p:spPr>
          <a:xfrm>
            <a:off x="552323" y="4714602"/>
            <a:ext cx="3543303" cy="655685"/>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人生を自ら</a:t>
            </a:r>
            <a:endParaRPr lang="en-US" altLang="ja-JP" b="1" dirty="0">
              <a:latin typeface="Meiryo UI" panose="020B0604030504040204" pitchFamily="50" charset="-128"/>
              <a:ea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rPr>
              <a:t>切り拓いていく人材</a:t>
            </a:r>
          </a:p>
        </p:txBody>
      </p:sp>
      <p:sp>
        <p:nvSpPr>
          <p:cNvPr id="15" name="角丸四角形 32">
            <a:extLst>
              <a:ext uri="{FF2B5EF4-FFF2-40B4-BE49-F238E27FC236}">
                <a16:creationId xmlns:a16="http://schemas.microsoft.com/office/drawing/2014/main" id="{6605CCBB-634C-47F1-909A-499FA33D5E46}"/>
              </a:ext>
            </a:extLst>
          </p:cNvPr>
          <p:cNvSpPr/>
          <p:nvPr/>
        </p:nvSpPr>
        <p:spPr>
          <a:xfrm>
            <a:off x="4324348" y="4710090"/>
            <a:ext cx="3543303" cy="655684"/>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認め合い、尊重し</a:t>
            </a:r>
            <a:endParaRPr lang="en-US" altLang="ja-JP" b="1" dirty="0">
              <a:latin typeface="Meiryo UI" panose="020B0604030504040204" pitchFamily="50" charset="-128"/>
              <a:ea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rPr>
              <a:t>協働していく人材</a:t>
            </a:r>
          </a:p>
        </p:txBody>
      </p:sp>
      <p:sp>
        <p:nvSpPr>
          <p:cNvPr id="17" name="角丸四角形 32">
            <a:extLst>
              <a:ext uri="{FF2B5EF4-FFF2-40B4-BE49-F238E27FC236}">
                <a16:creationId xmlns:a16="http://schemas.microsoft.com/office/drawing/2014/main" id="{1977DB18-2283-478D-B4B5-D4DC379BC4D6}"/>
              </a:ext>
            </a:extLst>
          </p:cNvPr>
          <p:cNvSpPr/>
          <p:nvPr/>
        </p:nvSpPr>
        <p:spPr>
          <a:xfrm>
            <a:off x="8041448" y="4710089"/>
            <a:ext cx="3543303" cy="655683"/>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世界や地域とつながり</a:t>
            </a:r>
            <a:endParaRPr lang="en-US" altLang="ja-JP" b="1" dirty="0">
              <a:latin typeface="Meiryo UI" panose="020B0604030504040204" pitchFamily="50" charset="-128"/>
              <a:ea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rPr>
              <a:t>社会に貢献していく人材</a:t>
            </a:r>
          </a:p>
        </p:txBody>
      </p:sp>
      <p:sp>
        <p:nvSpPr>
          <p:cNvPr id="18" name="テキスト ボックス 17">
            <a:extLst>
              <a:ext uri="{FF2B5EF4-FFF2-40B4-BE49-F238E27FC236}">
                <a16:creationId xmlns:a16="http://schemas.microsoft.com/office/drawing/2014/main" id="{8FAC0FED-4E50-4C58-8040-5BB92EAA8B1A}"/>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11</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772691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144E19-CD4B-BB1C-8FDF-45D6CA36608A}"/>
            </a:ext>
          </a:extLst>
        </p:cNvPr>
        <p:cNvGrpSpPr/>
        <p:nvPr/>
      </p:nvGrpSpPr>
      <p:grpSpPr>
        <a:xfrm>
          <a:off x="0" y="0"/>
          <a:ext cx="0" cy="0"/>
          <a:chOff x="0" y="0"/>
          <a:chExt cx="0" cy="0"/>
        </a:xfrm>
      </p:grpSpPr>
      <p:sp>
        <p:nvSpPr>
          <p:cNvPr id="5" name="楕円 4">
            <a:extLst>
              <a:ext uri="{FF2B5EF4-FFF2-40B4-BE49-F238E27FC236}">
                <a16:creationId xmlns:a16="http://schemas.microsoft.com/office/drawing/2014/main" id="{3340CAA7-AC76-097C-BEBA-CF5F0E10EBBC}"/>
              </a:ext>
            </a:extLst>
          </p:cNvPr>
          <p:cNvSpPr/>
          <p:nvPr/>
        </p:nvSpPr>
        <p:spPr>
          <a:xfrm>
            <a:off x="757625" y="1076017"/>
            <a:ext cx="2477735" cy="8772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p>
        </p:txBody>
      </p:sp>
      <p:sp>
        <p:nvSpPr>
          <p:cNvPr id="3" name="テキスト ボックス 2">
            <a:extLst>
              <a:ext uri="{FF2B5EF4-FFF2-40B4-BE49-F238E27FC236}">
                <a16:creationId xmlns:a16="http://schemas.microsoft.com/office/drawing/2014/main" id="{D497F3E9-19A7-9858-6384-5273D069563F}"/>
              </a:ext>
            </a:extLst>
          </p:cNvPr>
          <p:cNvSpPr txBox="1"/>
          <p:nvPr/>
        </p:nvSpPr>
        <p:spPr>
          <a:xfrm>
            <a:off x="0" y="0"/>
            <a:ext cx="12192000" cy="584775"/>
          </a:xfrm>
          <a:prstGeom prst="rect">
            <a:avLst/>
          </a:prstGeom>
          <a:solidFill>
            <a:schemeClr val="accent4">
              <a:lumMod val="20000"/>
              <a:lumOff val="80000"/>
            </a:schemeClr>
          </a:solidFill>
          <a:ln>
            <a:noFill/>
          </a:ln>
        </p:spPr>
        <p:txBody>
          <a:bodyPr wrap="square" rtlCol="0">
            <a:spAutoFit/>
          </a:bodyPr>
          <a:lstStyle/>
          <a:p>
            <a:endParaRPr kumimoji="1" lang="en-US" altLang="ja-JP"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p:txBody>
      </p:sp>
      <p:sp>
        <p:nvSpPr>
          <p:cNvPr id="4" name="ひし形 3">
            <a:extLst>
              <a:ext uri="{FF2B5EF4-FFF2-40B4-BE49-F238E27FC236}">
                <a16:creationId xmlns:a16="http://schemas.microsoft.com/office/drawing/2014/main" id="{5559867E-572C-AAFF-4624-8066C94A94C7}"/>
              </a:ext>
            </a:extLst>
          </p:cNvPr>
          <p:cNvSpPr/>
          <p:nvPr/>
        </p:nvSpPr>
        <p:spPr>
          <a:xfrm>
            <a:off x="224101" y="47163"/>
            <a:ext cx="601201" cy="537612"/>
          </a:xfrm>
          <a:prstGeom prst="diamond">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eiryo UI" panose="020B0604030504040204" pitchFamily="50" charset="-128"/>
                <a:ea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endParaRPr>
          </a:p>
        </p:txBody>
      </p:sp>
      <p:sp>
        <p:nvSpPr>
          <p:cNvPr id="20" name="スライド番号プレースホルダー 6">
            <a:extLst>
              <a:ext uri="{FF2B5EF4-FFF2-40B4-BE49-F238E27FC236}">
                <a16:creationId xmlns:a16="http://schemas.microsoft.com/office/drawing/2014/main" id="{7BEBEF37-FEF9-6CF1-AEEB-D6E407753E4C}"/>
              </a:ext>
            </a:extLst>
          </p:cNvPr>
          <p:cNvSpPr>
            <a:spLocks noGrp="1"/>
          </p:cNvSpPr>
          <p:nvPr>
            <p:ph type="sldNum" sz="quarter" idx="12"/>
          </p:nvPr>
        </p:nvSpPr>
        <p:spPr>
          <a:xfrm>
            <a:off x="10134600" y="6492875"/>
            <a:ext cx="2057400" cy="365125"/>
          </a:xfrm>
        </p:spPr>
        <p:txBody>
          <a:bodyPr/>
          <a:lstStyle/>
          <a:p>
            <a:fld id="{8EF98A3A-4FC9-421C-9EC4-B2EF6B34D3EB}" type="slidenum">
              <a:rPr kumimoji="1" lang="ja-JP" altLang="en-US" smtClean="0"/>
              <a:t>9</a:t>
            </a:fld>
            <a:endParaRPr kumimoji="1" lang="ja-JP" altLang="en-US" dirty="0"/>
          </a:p>
        </p:txBody>
      </p:sp>
      <p:sp>
        <p:nvSpPr>
          <p:cNvPr id="16" name="テキスト ボックス 15">
            <a:extLst>
              <a:ext uri="{FF2B5EF4-FFF2-40B4-BE49-F238E27FC236}">
                <a16:creationId xmlns:a16="http://schemas.microsoft.com/office/drawing/2014/main" id="{5FE0451D-97B4-4DC3-31F4-943EB7D18DC0}"/>
              </a:ext>
            </a:extLst>
          </p:cNvPr>
          <p:cNvSpPr txBox="1"/>
          <p:nvPr/>
        </p:nvSpPr>
        <p:spPr>
          <a:xfrm>
            <a:off x="849964" y="131303"/>
            <a:ext cx="11135072" cy="369332"/>
          </a:xfrm>
          <a:prstGeom prst="rect">
            <a:avLst/>
          </a:prstGeom>
          <a:noFill/>
        </p:spPr>
        <p:txBody>
          <a:bodyPr wrap="square" rtlCol="0">
            <a:spAutoFit/>
          </a:bodyPr>
          <a:lstStyle/>
          <a:p>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社会の変化等に伴う中長期的なビジョンと対応</a:t>
            </a:r>
          </a:p>
        </p:txBody>
      </p:sp>
      <p:sp>
        <p:nvSpPr>
          <p:cNvPr id="21" name="テキスト ボックス 20">
            <a:extLst>
              <a:ext uri="{FF2B5EF4-FFF2-40B4-BE49-F238E27FC236}">
                <a16:creationId xmlns:a16="http://schemas.microsoft.com/office/drawing/2014/main" id="{E6D04E5C-A54A-463C-1C39-CB853C63FAA1}"/>
              </a:ext>
            </a:extLst>
          </p:cNvPr>
          <p:cNvSpPr txBox="1"/>
          <p:nvPr/>
        </p:nvSpPr>
        <p:spPr>
          <a:xfrm>
            <a:off x="608988" y="1644456"/>
            <a:ext cx="10994859" cy="1089786"/>
          </a:xfrm>
          <a:prstGeom prst="rect">
            <a:avLst/>
          </a:prstGeom>
          <a:solidFill>
            <a:schemeClr val="bg1"/>
          </a:solidFill>
          <a:ln w="9525">
            <a:solidFill>
              <a:schemeClr val="tx1"/>
            </a:solidFill>
            <a:prstDash val="sysDot"/>
          </a:ln>
        </p:spPr>
        <p:txBody>
          <a:bodyPr wrap="square" numCol="1" spcCol="360000" rtlCol="0">
            <a:spAutoFit/>
          </a:bodyPr>
          <a:lstStyle/>
          <a:p>
            <a:pPr>
              <a:lnSpc>
                <a:spcPts val="2000"/>
              </a:lnSpc>
            </a:pPr>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accent5"/>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府においては、</a:t>
            </a:r>
            <a:r>
              <a:rPr lang="ja-JP" altLang="en-US" sz="1600" b="1" dirty="0">
                <a:solidFill>
                  <a:schemeClr val="accent2"/>
                </a:solidFill>
                <a:latin typeface="Meiryo UI" panose="020B0604030504040204" pitchFamily="50" charset="-128"/>
                <a:ea typeface="Meiryo UI" panose="020B0604030504040204" pitchFamily="50" charset="-128"/>
              </a:rPr>
              <a:t>時代や子どもたちの教育ニーズの変化等を見据えながら、今取り組むべきこと</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を進める。</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2000"/>
              </a:lnSpc>
            </a:pPr>
            <a:endParaRPr lang="en-US" altLang="ja-JP" sz="1400" dirty="0">
              <a:solidFill>
                <a:schemeClr val="accent4"/>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accent5"/>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また、今後も、</a:t>
            </a:r>
            <a:r>
              <a:rPr lang="ja-JP" altLang="en-US" sz="1600" b="1" dirty="0">
                <a:solidFill>
                  <a:schemeClr val="accent2"/>
                </a:solidFill>
                <a:latin typeface="Meiryo UI" panose="020B0604030504040204" pitchFamily="50" charset="-128"/>
                <a:ea typeface="Meiryo UI" panose="020B0604030504040204" pitchFamily="50" charset="-128"/>
              </a:rPr>
              <a:t>その時々に求められる学びを提供</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できるよう、</a:t>
            </a:r>
            <a:r>
              <a:rPr lang="ja-JP" altLang="en-US" sz="1600" b="1" dirty="0">
                <a:solidFill>
                  <a:schemeClr val="accent2"/>
                </a:solidFill>
                <a:latin typeface="Meiryo UI" panose="020B0604030504040204" pitchFamily="50" charset="-128"/>
                <a:ea typeface="Meiryo UI" panose="020B0604030504040204" pitchFamily="50" charset="-128"/>
              </a:rPr>
              <a:t>変化に対応した教育改革</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に取り組む。</a:t>
            </a:r>
            <a:endParaRPr lang="en-US" altLang="ja-JP" sz="1600" b="1" dirty="0">
              <a:solidFill>
                <a:schemeClr val="accent2">
                  <a:lumMod val="75000"/>
                </a:schemeClr>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（これからの時代に必要な学習の基盤となる資質・能力を育成する学びの深化・充実と、生徒が進みたい道を選択できる教育環境の整備）</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　　　　　　　　　　</a:t>
            </a:r>
          </a:p>
        </p:txBody>
      </p:sp>
      <p:sp>
        <p:nvSpPr>
          <p:cNvPr id="2" name="角丸四角形 32">
            <a:extLst>
              <a:ext uri="{FF2B5EF4-FFF2-40B4-BE49-F238E27FC236}">
                <a16:creationId xmlns:a16="http://schemas.microsoft.com/office/drawing/2014/main" id="{7F9CDD65-76E7-C109-A93A-392CE0FFF280}"/>
              </a:ext>
            </a:extLst>
          </p:cNvPr>
          <p:cNvSpPr/>
          <p:nvPr/>
        </p:nvSpPr>
        <p:spPr>
          <a:xfrm>
            <a:off x="608988" y="849837"/>
            <a:ext cx="3038101" cy="320344"/>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2">
                    <a:lumMod val="25000"/>
                  </a:schemeClr>
                </a:solidFill>
                <a:latin typeface="Meiryo UI" panose="020B0604030504040204" pitchFamily="50" charset="-128"/>
                <a:ea typeface="Meiryo UI" panose="020B0604030504040204" pitchFamily="50" charset="-128"/>
              </a:rPr>
              <a:t>府立高校における</a:t>
            </a:r>
            <a:r>
              <a:rPr kumimoji="1" lang="ja-JP" altLang="en-US" sz="1600" b="1" dirty="0">
                <a:solidFill>
                  <a:schemeClr val="bg2">
                    <a:lumMod val="25000"/>
                  </a:schemeClr>
                </a:solidFill>
                <a:latin typeface="Meiryo UI" panose="020B0604030504040204" pitchFamily="50" charset="-128"/>
                <a:ea typeface="Meiryo UI" panose="020B0604030504040204" pitchFamily="50" charset="-128"/>
              </a:rPr>
              <a:t>教育の方向性</a:t>
            </a:r>
          </a:p>
        </p:txBody>
      </p:sp>
      <p:sp>
        <p:nvSpPr>
          <p:cNvPr id="7" name="テキスト ボックス 6">
            <a:extLst>
              <a:ext uri="{FF2B5EF4-FFF2-40B4-BE49-F238E27FC236}">
                <a16:creationId xmlns:a16="http://schemas.microsoft.com/office/drawing/2014/main" id="{F9E30841-67BA-BCA0-7850-8EE37CAADBF5}"/>
              </a:ext>
            </a:extLst>
          </p:cNvPr>
          <p:cNvSpPr txBox="1"/>
          <p:nvPr/>
        </p:nvSpPr>
        <p:spPr>
          <a:xfrm>
            <a:off x="608988" y="1254321"/>
            <a:ext cx="11286361" cy="307777"/>
          </a:xfrm>
          <a:prstGeom prst="rect">
            <a:avLst/>
          </a:prstGeom>
          <a:noFill/>
        </p:spPr>
        <p:txBody>
          <a:bodyPr wrap="square" rtlCol="0">
            <a:spAutoFit/>
          </a:bodyPr>
          <a:lstStyle/>
          <a:p>
            <a:r>
              <a:rPr lang="ja-JP" altLang="en-US" sz="1400" dirty="0">
                <a:solidFill>
                  <a:schemeClr val="accent4"/>
                </a:solidFill>
                <a:latin typeface="Meiryo UI" panose="020B0604030504040204" pitchFamily="50" charset="-128"/>
                <a:ea typeface="Meiryo UI" panose="020B0604030504040204" pitchFamily="50" charset="-128"/>
              </a:rPr>
              <a:t>●</a:t>
            </a:r>
            <a:r>
              <a:rPr lang="ja-JP" altLang="en-US" sz="1400" dirty="0">
                <a:solidFill>
                  <a:schemeClr val="accent5"/>
                </a:solidFill>
                <a:latin typeface="Meiryo UI" panose="020B0604030504040204" pitchFamily="50" charset="-128"/>
                <a:ea typeface="Meiryo UI" panose="020B0604030504040204" pitchFamily="50" charset="-128"/>
              </a:rPr>
              <a:t>　</a:t>
            </a:r>
            <a:r>
              <a:rPr kumimoji="1" lang="ja-JP" altLang="en-US" sz="1400" dirty="0">
                <a:solidFill>
                  <a:schemeClr val="tx1">
                    <a:lumMod val="65000"/>
                    <a:lumOff val="35000"/>
                  </a:schemeClr>
                </a:solidFill>
                <a:latin typeface="Meiryo UI" panose="020B0604030504040204" pitchFamily="50" charset="-128"/>
                <a:ea typeface="Meiryo UI" panose="020B0604030504040204" pitchFamily="50" charset="-128"/>
              </a:rPr>
              <a:t>中長期的な視点での教育と</a:t>
            </a:r>
            <a:r>
              <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rPr>
              <a:t>府立高校が果たすべき役割</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rPr>
              <a:t>を踏まえ、今後の府立高校における教育の方向性については以下のとおりとする。</a:t>
            </a:r>
            <a:endParaRPr kumimoji="1" lang="ja-JP" altLang="en-US" sz="16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矢印: 右 8">
            <a:extLst>
              <a:ext uri="{FF2B5EF4-FFF2-40B4-BE49-F238E27FC236}">
                <a16:creationId xmlns:a16="http://schemas.microsoft.com/office/drawing/2014/main" id="{E06265C4-7F3B-4A98-86B0-8F70E669EE76}"/>
              </a:ext>
            </a:extLst>
          </p:cNvPr>
          <p:cNvSpPr/>
          <p:nvPr/>
        </p:nvSpPr>
        <p:spPr>
          <a:xfrm>
            <a:off x="757625" y="3452985"/>
            <a:ext cx="204186" cy="474665"/>
          </a:xfrm>
          <a:prstGeom prst="righ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76A800B1-167C-40A6-A727-109604C93150}"/>
              </a:ext>
            </a:extLst>
          </p:cNvPr>
          <p:cNvSpPr txBox="1"/>
          <p:nvPr/>
        </p:nvSpPr>
        <p:spPr>
          <a:xfrm>
            <a:off x="1095517" y="3506506"/>
            <a:ext cx="5361844" cy="369332"/>
          </a:xfrm>
          <a:prstGeom prst="rect">
            <a:avLst/>
          </a:prstGeom>
          <a:noFill/>
        </p:spPr>
        <p:txBody>
          <a:bodyPr wrap="square" rtlCol="0">
            <a:spAutoFit/>
          </a:bodyPr>
          <a:lstStyle/>
          <a:p>
            <a:r>
              <a:rPr kumimoji="1" lang="ja-JP" altLang="en-US" b="1" u="sng" dirty="0">
                <a:solidFill>
                  <a:schemeClr val="tx1">
                    <a:lumMod val="75000"/>
                    <a:lumOff val="25000"/>
                  </a:schemeClr>
                </a:solidFill>
                <a:latin typeface="Meiryo UI" panose="020B0604030504040204" pitchFamily="50" charset="-128"/>
                <a:ea typeface="Meiryo UI" panose="020B0604030504040204" pitchFamily="50" charset="-128"/>
                <a:hlinkClick r:id="rId3" action="ppaction://hlinksldjump">
                  <a:extLst>
                    <a:ext uri="{A12FA001-AC4F-418D-AE19-62706E023703}">
                      <ahyp:hlinkClr xmlns:ahyp="http://schemas.microsoft.com/office/drawing/2018/hyperlinkcolor" val="tx"/>
                    </a:ext>
                  </a:extLst>
                </a:hlinkClick>
              </a:rPr>
              <a:t>第３章　学校改革</a:t>
            </a:r>
            <a:r>
              <a:rPr kumimoji="1" lang="ja-JP" altLang="en-US" b="1" u="sng" dirty="0">
                <a:solidFill>
                  <a:schemeClr val="tx1">
                    <a:lumMod val="75000"/>
                    <a:lumOff val="25000"/>
                  </a:schemeClr>
                </a:solidFill>
                <a:latin typeface="Meiryo UI" panose="020B0604030504040204" pitchFamily="50" charset="-128"/>
                <a:ea typeface="Meiryo UI" panose="020B0604030504040204" pitchFamily="50" charset="-128"/>
              </a:rPr>
              <a:t>及び</a:t>
            </a:r>
            <a:r>
              <a:rPr lang="ja-JP" altLang="en-US" sz="1800" b="1" dirty="0">
                <a:solidFill>
                  <a:schemeClr val="tx1">
                    <a:lumMod val="75000"/>
                    <a:lumOff val="25000"/>
                  </a:schemeClr>
                </a:solidFill>
                <a:latin typeface="Meiryo UI" panose="020B0604030504040204" pitchFamily="50" charset="-128"/>
                <a:ea typeface="Meiryo UI" panose="020B0604030504040204" pitchFamily="50" charset="-128"/>
                <a:hlinkClick r:id="rId4" action="ppaction://hlinksldjump">
                  <a:extLst>
                    <a:ext uri="{A12FA001-AC4F-418D-AE19-62706E023703}">
                      <ahyp:hlinkClr xmlns:ahyp="http://schemas.microsoft.com/office/drawing/2018/hyperlinkcolor" val="tx"/>
                    </a:ext>
                  </a:extLst>
                </a:hlinkClick>
              </a:rPr>
              <a:t>第４章　各校共通の取組等</a:t>
            </a:r>
            <a:endParaRPr kumimoji="1" lang="ja-JP" altLang="en-US" b="1" u="sng"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4DA703A3-A73F-401F-B11D-AEDA213039FA}"/>
              </a:ext>
            </a:extLst>
          </p:cNvPr>
          <p:cNvSpPr txBox="1"/>
          <p:nvPr/>
        </p:nvSpPr>
        <p:spPr>
          <a:xfrm rot="5400000">
            <a:off x="-228986" y="32905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a:t>
            </a:r>
            <a:r>
              <a:rPr kumimoji="1" lang="en-US" altLang="ja-JP" sz="1200" dirty="0">
                <a:latin typeface="ＭＳ 明朝" panose="02020609040205080304" pitchFamily="17" charset="-128"/>
                <a:ea typeface="ＭＳ 明朝" panose="02020609040205080304" pitchFamily="17" charset="-128"/>
              </a:rPr>
              <a:t>12</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912869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明朝"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10832</TotalTime>
  <Words>17935</Words>
  <Application>Microsoft Office PowerPoint</Application>
  <PresentationFormat>ワイド画面</PresentationFormat>
  <Paragraphs>2476</Paragraphs>
  <Slides>63</Slides>
  <Notes>26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63</vt:i4>
      </vt:variant>
    </vt:vector>
  </HeadingPairs>
  <TitlesOfParts>
    <vt:vector size="70" baseType="lpstr">
      <vt:lpstr>BIZ UDPゴシック</vt:lpstr>
      <vt:lpstr>Meiryo UI</vt:lpstr>
      <vt:lpstr>ＭＳ 明朝</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1159</cp:revision>
  <cp:lastPrinted>2025-08-19T01:17:05Z</cp:lastPrinted>
  <dcterms:created xsi:type="dcterms:W3CDTF">2025-05-08T14:29:59Z</dcterms:created>
  <dcterms:modified xsi:type="dcterms:W3CDTF">2025-08-25T07:19:55Z</dcterms:modified>
</cp:coreProperties>
</file>