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handoutMasterIdLst>
    <p:handoutMasterId r:id="rId8"/>
  </p:handoutMasterIdLst>
  <p:sldIdLst>
    <p:sldId id="260" r:id="rId5"/>
    <p:sldId id="259" r:id="rId6"/>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由衣 國本" initials="由衣" lastIdx="1" clrIdx="0">
    <p:extLst>
      <p:ext uri="{19B8F6BF-5375-455C-9EA6-DF929625EA0E}">
        <p15:presenceInfo xmlns:p15="http://schemas.microsoft.com/office/powerpoint/2012/main" userId="21b8f8f98c6579e6" providerId="Windows Live"/>
      </p:ext>
    </p:extLst>
  </p:cmAuthor>
  <p:cmAuthor id="2" name="國本　由衣" initials="國本　由衣" lastIdx="2" clrIdx="1">
    <p:extLst>
      <p:ext uri="{19B8F6BF-5375-455C-9EA6-DF929625EA0E}">
        <p15:presenceInfo xmlns:p15="http://schemas.microsoft.com/office/powerpoint/2012/main" userId="S::KunimotoY@lan.pref.osaka.jp::52ef4600-5b6a-443f-97e9-40e48e965bb9" providerId="AD"/>
      </p:ext>
    </p:extLst>
  </p:cmAuthor>
  <p:cmAuthor id="3" name="大阪府" initials="大阪府" lastIdx="2" clrIdx="2">
    <p:extLst>
      <p:ext uri="{19B8F6BF-5375-455C-9EA6-DF929625EA0E}">
        <p15:presenceInfo xmlns:p15="http://schemas.microsoft.com/office/powerpoint/2012/main" userId="大阪府"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41719C"/>
    <a:srgbClr val="FAAB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76" autoAdjust="0"/>
    <p:restoredTop sz="94912" autoAdjust="0"/>
  </p:normalViewPr>
  <p:slideViewPr>
    <p:cSldViewPr snapToGrid="0">
      <p:cViewPr varScale="1">
        <p:scale>
          <a:sx n="66" d="100"/>
          <a:sy n="66" d="100"/>
        </p:scale>
        <p:origin x="1032" y="67"/>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678" cy="498559"/>
          </a:xfrm>
          <a:prstGeom prst="rect">
            <a:avLst/>
          </a:prstGeom>
        </p:spPr>
        <p:txBody>
          <a:bodyPr vert="horz" lIns="62989" tIns="31495" rIns="62989" bIns="31495" rtlCol="0"/>
          <a:lstStyle>
            <a:lvl1pPr algn="l">
              <a:defRPr sz="800"/>
            </a:lvl1pPr>
          </a:lstStyle>
          <a:p>
            <a:endParaRPr kumimoji="1" lang="ja-JP" altLang="en-US"/>
          </a:p>
        </p:txBody>
      </p:sp>
      <p:sp>
        <p:nvSpPr>
          <p:cNvPr id="3" name="日付プレースホルダー 2"/>
          <p:cNvSpPr>
            <a:spLocks noGrp="1"/>
          </p:cNvSpPr>
          <p:nvPr>
            <p:ph type="dt" sz="quarter" idx="1"/>
          </p:nvPr>
        </p:nvSpPr>
        <p:spPr>
          <a:xfrm>
            <a:off x="3855349" y="1"/>
            <a:ext cx="2950765" cy="498559"/>
          </a:xfrm>
          <a:prstGeom prst="rect">
            <a:avLst/>
          </a:prstGeom>
        </p:spPr>
        <p:txBody>
          <a:bodyPr vert="horz" lIns="62989" tIns="31495" rIns="62989" bIns="31495" rtlCol="0"/>
          <a:lstStyle>
            <a:lvl1pPr algn="r">
              <a:defRPr sz="800"/>
            </a:lvl1pPr>
          </a:lstStyle>
          <a:p>
            <a:fld id="{3C421FAF-338B-4138-B87A-ED365E4C4EE5}" type="datetimeFigureOut">
              <a:rPr kumimoji="1" lang="ja-JP" altLang="en-US" smtClean="0"/>
              <a:t>2025/8/25</a:t>
            </a:fld>
            <a:endParaRPr kumimoji="1" lang="ja-JP" altLang="en-US"/>
          </a:p>
        </p:txBody>
      </p:sp>
      <p:sp>
        <p:nvSpPr>
          <p:cNvPr id="4" name="フッター プレースホルダー 3"/>
          <p:cNvSpPr>
            <a:spLocks noGrp="1"/>
          </p:cNvSpPr>
          <p:nvPr>
            <p:ph type="ftr" sz="quarter" idx="2"/>
          </p:nvPr>
        </p:nvSpPr>
        <p:spPr>
          <a:xfrm>
            <a:off x="0" y="9440780"/>
            <a:ext cx="2949678" cy="498559"/>
          </a:xfrm>
          <a:prstGeom prst="rect">
            <a:avLst/>
          </a:prstGeom>
        </p:spPr>
        <p:txBody>
          <a:bodyPr vert="horz" lIns="62989" tIns="31495" rIns="62989" bIns="31495" rtlCol="0" anchor="b"/>
          <a:lstStyle>
            <a:lvl1pPr algn="l">
              <a:defRPr sz="800"/>
            </a:lvl1pPr>
          </a:lstStyle>
          <a:p>
            <a:endParaRPr kumimoji="1" lang="ja-JP" altLang="en-US"/>
          </a:p>
        </p:txBody>
      </p:sp>
      <p:sp>
        <p:nvSpPr>
          <p:cNvPr id="5" name="スライド番号プレースホルダー 4"/>
          <p:cNvSpPr>
            <a:spLocks noGrp="1"/>
          </p:cNvSpPr>
          <p:nvPr>
            <p:ph type="sldNum" sz="quarter" idx="3"/>
          </p:nvPr>
        </p:nvSpPr>
        <p:spPr>
          <a:xfrm>
            <a:off x="3855349" y="9440780"/>
            <a:ext cx="2950765" cy="498559"/>
          </a:xfrm>
          <a:prstGeom prst="rect">
            <a:avLst/>
          </a:prstGeom>
        </p:spPr>
        <p:txBody>
          <a:bodyPr vert="horz" lIns="62989" tIns="31495" rIns="62989" bIns="31495" rtlCol="0" anchor="b"/>
          <a:lstStyle>
            <a:lvl1pPr algn="r">
              <a:defRPr sz="800"/>
            </a:lvl1pPr>
          </a:lstStyle>
          <a:p>
            <a:fld id="{2B50D511-5869-4E5C-984D-6ED3F2AAD393}" type="slidenum">
              <a:rPr kumimoji="1" lang="ja-JP" altLang="en-US" smtClean="0"/>
              <a:t>‹#›</a:t>
            </a:fld>
            <a:endParaRPr kumimoji="1" lang="ja-JP" altLang="en-US"/>
          </a:p>
        </p:txBody>
      </p:sp>
    </p:spTree>
    <p:extLst>
      <p:ext uri="{BB962C8B-B14F-4D97-AF65-F5344CB8AC3E}">
        <p14:creationId xmlns:p14="http://schemas.microsoft.com/office/powerpoint/2010/main" val="320496402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49678" cy="498559"/>
          </a:xfrm>
          <a:prstGeom prst="rect">
            <a:avLst/>
          </a:prstGeom>
        </p:spPr>
        <p:txBody>
          <a:bodyPr vert="horz" lIns="62981" tIns="31491" rIns="62981" bIns="31491"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1" y="3"/>
            <a:ext cx="2950765" cy="498559"/>
          </a:xfrm>
          <a:prstGeom prst="rect">
            <a:avLst/>
          </a:prstGeom>
        </p:spPr>
        <p:txBody>
          <a:bodyPr vert="horz" lIns="62981" tIns="31491" rIns="62981" bIns="31491" rtlCol="0"/>
          <a:lstStyle>
            <a:lvl1pPr algn="r">
              <a:defRPr sz="800"/>
            </a:lvl1pPr>
          </a:lstStyle>
          <a:p>
            <a:fld id="{F44F836A-CBAB-4B2E-AFA3-FCBFE6ED94FD}" type="datetimeFigureOut">
              <a:rPr kumimoji="1" lang="ja-JP" altLang="en-US" smtClean="0"/>
              <a:t>2025/8/25</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5975"/>
          </a:xfrm>
          <a:prstGeom prst="rect">
            <a:avLst/>
          </a:prstGeom>
          <a:noFill/>
          <a:ln w="12700">
            <a:solidFill>
              <a:prstClr val="black"/>
            </a:solidFill>
          </a:ln>
        </p:spPr>
        <p:txBody>
          <a:bodyPr vert="horz" lIns="62981" tIns="31491" rIns="62981" bIns="31491" rtlCol="0" anchor="ctr"/>
          <a:lstStyle/>
          <a:p>
            <a:endParaRPr lang="ja-JP" altLang="en-US"/>
          </a:p>
        </p:txBody>
      </p:sp>
      <p:sp>
        <p:nvSpPr>
          <p:cNvPr id="5" name="ノート プレースホルダー 4"/>
          <p:cNvSpPr>
            <a:spLocks noGrp="1"/>
          </p:cNvSpPr>
          <p:nvPr>
            <p:ph type="body" sz="quarter" idx="3"/>
          </p:nvPr>
        </p:nvSpPr>
        <p:spPr>
          <a:xfrm>
            <a:off x="680612" y="4783532"/>
            <a:ext cx="5445978" cy="3913800"/>
          </a:xfrm>
          <a:prstGeom prst="rect">
            <a:avLst/>
          </a:prstGeom>
        </p:spPr>
        <p:txBody>
          <a:bodyPr vert="horz" lIns="62981" tIns="31491" rIns="62981" bIns="314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82"/>
            <a:ext cx="2949678" cy="498559"/>
          </a:xfrm>
          <a:prstGeom prst="rect">
            <a:avLst/>
          </a:prstGeom>
        </p:spPr>
        <p:txBody>
          <a:bodyPr vert="horz" lIns="62981" tIns="31491" rIns="62981" bIns="31491"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1" y="9440782"/>
            <a:ext cx="2950765" cy="498559"/>
          </a:xfrm>
          <a:prstGeom prst="rect">
            <a:avLst/>
          </a:prstGeom>
        </p:spPr>
        <p:txBody>
          <a:bodyPr vert="horz" lIns="62981" tIns="31491" rIns="62981" bIns="31491" rtlCol="0" anchor="b"/>
          <a:lstStyle>
            <a:lvl1pPr algn="r">
              <a:defRPr sz="800"/>
            </a:lvl1pPr>
          </a:lstStyle>
          <a:p>
            <a:fld id="{17F73145-6D72-4167-AFB6-5DF59BECFE83}" type="slidenum">
              <a:rPr kumimoji="1" lang="ja-JP" altLang="en-US" smtClean="0"/>
              <a:t>‹#›</a:t>
            </a:fld>
            <a:endParaRPr kumimoji="1" lang="ja-JP" altLang="en-US"/>
          </a:p>
        </p:txBody>
      </p:sp>
    </p:spTree>
    <p:extLst>
      <p:ext uri="{BB962C8B-B14F-4D97-AF65-F5344CB8AC3E}">
        <p14:creationId xmlns:p14="http://schemas.microsoft.com/office/powerpoint/2010/main" val="248570422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54592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658828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DE5EFD6-A1E9-41CB-B74E-02166FD6938C}" type="datetime1">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196481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8D26E4-9CB6-4576-B3D5-3A540AAF9639}" type="datetime1">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53330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CEB704E-38CE-4F00-8D1D-00BB6C055950}" type="datetime1">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99867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9CF7E8E-8A68-4687-B62B-2EA51B0A2089}" type="datetime1">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1916897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A9B04F6-2F1D-426D-8F6D-9D93F3FACBAC}" type="datetime1">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1220999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FC28FBA-3D78-43DB-BC01-B9067FB907E5}" type="datetime1">
              <a:rPr kumimoji="1" lang="ja-JP" altLang="en-US" smtClean="0"/>
              <a:t>2025/8/25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605753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DB3DED9-0D58-41B0-BCF5-0CD6170257BF}" type="datetime1">
              <a:rPr kumimoji="1" lang="ja-JP" altLang="en-US" smtClean="0"/>
              <a:t>2025/8/25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287564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0C4A133-749C-42ED-9CDA-599CC110C8BA}" type="datetime1">
              <a:rPr kumimoji="1" lang="ja-JP" altLang="en-US" smtClean="0"/>
              <a:t>2025/8/25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1968133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12FA3E-E9EA-4D00-8FF8-3C59286343E4}" type="datetime1">
              <a:rPr kumimoji="1" lang="ja-JP" altLang="en-US" smtClean="0"/>
              <a:t>2025/8/25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434269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50FC45-19D0-44B7-99C3-479EA7BD8427}" type="datetime1">
              <a:rPr kumimoji="1" lang="ja-JP" altLang="en-US" smtClean="0"/>
              <a:t>2025/8/25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2830545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1DD4576-9D07-486C-B74E-A5A82D78DF5D}" type="datetime1">
              <a:rPr kumimoji="1" lang="ja-JP" altLang="en-US" smtClean="0"/>
              <a:t>2025/8/25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837759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FBE4EFD1-8F91-4458-9F19-CEFB1E58413F}" type="datetime1">
              <a:rPr kumimoji="1" lang="ja-JP" altLang="en-US" smtClean="0"/>
              <a:t>2025/8/25</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834358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33">
            <a:extLst>
              <a:ext uri="{FF2B5EF4-FFF2-40B4-BE49-F238E27FC236}">
                <a16:creationId xmlns:a16="http://schemas.microsoft.com/office/drawing/2014/main" id="{973FACA8-2D4A-4F3C-A0A8-15ACCFA16536}"/>
              </a:ext>
            </a:extLst>
          </p:cNvPr>
          <p:cNvSpPr txBox="1"/>
          <p:nvPr/>
        </p:nvSpPr>
        <p:spPr>
          <a:xfrm>
            <a:off x="156410" y="730115"/>
            <a:ext cx="12504739" cy="1567963"/>
          </a:xfrm>
          <a:prstGeom prst="roundRect">
            <a:avLst>
              <a:gd name="adj" fmla="val 0"/>
            </a:avLst>
          </a:prstGeom>
          <a:noFill/>
          <a:ln w="12700">
            <a:solidFill>
              <a:schemeClr val="tx2">
                <a:lumMod val="75000"/>
              </a:schemeClr>
            </a:solidFill>
          </a:ln>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600" dirty="0">
              <a:latin typeface="BIZ UDPゴシック" panose="020B0400000000000000" pitchFamily="50" charset="-128"/>
              <a:ea typeface="BIZ UDPゴシック" panose="020B0400000000000000" pitchFamily="50" charset="-128"/>
            </a:endParaRPr>
          </a:p>
        </p:txBody>
      </p:sp>
      <p:sp>
        <p:nvSpPr>
          <p:cNvPr id="44" name="テキスト ボックス 43">
            <a:extLst>
              <a:ext uri="{FF2B5EF4-FFF2-40B4-BE49-F238E27FC236}">
                <a16:creationId xmlns:a16="http://schemas.microsoft.com/office/drawing/2014/main" id="{6E23F0E2-2EED-4DDC-FEEC-93195034F98D}"/>
              </a:ext>
            </a:extLst>
          </p:cNvPr>
          <p:cNvSpPr txBox="1"/>
          <p:nvPr/>
        </p:nvSpPr>
        <p:spPr>
          <a:xfrm>
            <a:off x="148430" y="2594154"/>
            <a:ext cx="12504739" cy="6933554"/>
          </a:xfrm>
          <a:prstGeom prst="roundRect">
            <a:avLst>
              <a:gd name="adj" fmla="val 0"/>
            </a:avLst>
          </a:prstGeom>
          <a:noFill/>
          <a:ln w="12700">
            <a:solidFill>
              <a:schemeClr val="tx2">
                <a:lumMod val="75000"/>
              </a:schemeClr>
            </a:solidFill>
          </a:ln>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600" dirty="0">
              <a:latin typeface="BIZ UDPゴシック" panose="020B0400000000000000" pitchFamily="50" charset="-128"/>
              <a:ea typeface="BIZ UDPゴシック" panose="020B0400000000000000" pitchFamily="50" charset="-128"/>
            </a:endParaRPr>
          </a:p>
        </p:txBody>
      </p:sp>
      <p:sp>
        <p:nvSpPr>
          <p:cNvPr id="65" name="テキスト ボックス 64">
            <a:extLst>
              <a:ext uri="{FF2B5EF4-FFF2-40B4-BE49-F238E27FC236}">
                <a16:creationId xmlns:a16="http://schemas.microsoft.com/office/drawing/2014/main" id="{064A5156-16F9-48F5-979B-4A5C3695048B}"/>
              </a:ext>
            </a:extLst>
          </p:cNvPr>
          <p:cNvSpPr txBox="1"/>
          <p:nvPr/>
        </p:nvSpPr>
        <p:spPr>
          <a:xfrm>
            <a:off x="320000" y="3182965"/>
            <a:ext cx="6251782" cy="4129821"/>
          </a:xfrm>
          <a:prstGeom prst="rect">
            <a:avLst/>
          </a:prstGeom>
          <a:noFill/>
          <a:ln>
            <a:noFill/>
          </a:ln>
        </p:spPr>
        <p:txBody>
          <a:bodyPr wrap="square" lIns="0" tIns="72000" rIns="0" bIns="144000" numCol="1" spcCol="360000" rtlCol="0">
            <a:spAutoFit/>
          </a:bodyPr>
          <a:lstStyle/>
          <a:p>
            <a:pPr>
              <a:lnSpc>
                <a:spcPts val="1800"/>
              </a:lnSpc>
            </a:pPr>
            <a:r>
              <a:rPr lang="ja-JP" altLang="en-US" sz="1200" b="1" dirty="0">
                <a:latin typeface="BIZ UDPゴシック" panose="020B0400000000000000" pitchFamily="50" charset="-128"/>
                <a:ea typeface="BIZ UDPゴシック" panose="020B0400000000000000" pitchFamily="50" charset="-128"/>
              </a:rPr>
              <a:t>≪中長期的な視点での教育≫</a:t>
            </a:r>
            <a:endParaRPr lang="en-US" altLang="ja-JP" sz="1200" b="1" dirty="0">
              <a:latin typeface="BIZ UDPゴシック" panose="020B0400000000000000" pitchFamily="50" charset="-128"/>
              <a:ea typeface="BIZ UDPゴシック" panose="020B0400000000000000" pitchFamily="50" charset="-128"/>
            </a:endParaRPr>
          </a:p>
          <a:p>
            <a:pPr>
              <a:lnSpc>
                <a:spcPts val="1800"/>
              </a:lnSpc>
            </a:pPr>
            <a:r>
              <a:rPr lang="ja-JP" altLang="en-US" sz="1100" dirty="0">
                <a:latin typeface="BIZ UDPゴシック" panose="020B0400000000000000" pitchFamily="50" charset="-128"/>
                <a:ea typeface="BIZ UDPゴシック" panose="020B0400000000000000" pitchFamily="50" charset="-128"/>
              </a:rPr>
              <a:t> ■　変化が激しい不確実性の高い社会</a:t>
            </a:r>
            <a:r>
              <a:rPr lang="ja-JP" altLang="en-US" sz="1000" dirty="0">
                <a:latin typeface="BIZ UDPゴシック" panose="020B0400000000000000" pitchFamily="50" charset="-128"/>
                <a:ea typeface="BIZ UDPゴシック" panose="020B0400000000000000" pitchFamily="50" charset="-128"/>
              </a:rPr>
              <a:t>（</a:t>
            </a: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の中で、子どもたちには、</a:t>
            </a:r>
            <a:r>
              <a:rPr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自己を理解し、</a:t>
            </a:r>
            <a:endParaRPr lang="en-US" altLang="ja-JP" sz="1200" b="1" u="sng" dirty="0">
              <a:solidFill>
                <a:schemeClr val="accent6">
                  <a:lumMod val="50000"/>
                </a:schemeClr>
              </a:solidFill>
              <a:latin typeface="BIZ UDPゴシック" panose="020B0400000000000000" pitchFamily="50" charset="-128"/>
              <a:ea typeface="BIZ UDPゴシック" panose="020B0400000000000000" pitchFamily="50" charset="-128"/>
            </a:endParaRPr>
          </a:p>
          <a:p>
            <a:pPr>
              <a:lnSpc>
                <a:spcPts val="1800"/>
              </a:lnSpc>
            </a:pPr>
            <a:r>
              <a:rPr lang="ja-JP" altLang="en-US" sz="1200" b="1" dirty="0">
                <a:solidFill>
                  <a:schemeClr val="accent6">
                    <a:lumMod val="50000"/>
                  </a:schemeClr>
                </a:solidFill>
                <a:latin typeface="BIZ UDPゴシック" panose="020B0400000000000000" pitchFamily="50" charset="-128"/>
                <a:ea typeface="BIZ UDPゴシック" panose="020B0400000000000000" pitchFamily="50" charset="-128"/>
              </a:rPr>
              <a:t>　　</a:t>
            </a:r>
            <a:r>
              <a:rPr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学校で学ぶことと自己の将来とのつながりを見通しながら、学びを通じて、</a:t>
            </a:r>
            <a:endParaRPr lang="en-US" altLang="ja-JP" sz="1200" b="1" u="sng" dirty="0">
              <a:solidFill>
                <a:schemeClr val="accent6">
                  <a:lumMod val="50000"/>
                </a:schemeClr>
              </a:solidFill>
              <a:latin typeface="BIZ UDPゴシック" panose="020B0400000000000000" pitchFamily="50" charset="-128"/>
              <a:ea typeface="BIZ UDPゴシック" panose="020B0400000000000000" pitchFamily="50" charset="-128"/>
            </a:endParaRPr>
          </a:p>
          <a:p>
            <a:pPr>
              <a:lnSpc>
                <a:spcPts val="1800"/>
              </a:lnSpc>
            </a:pPr>
            <a:r>
              <a:rPr lang="ja-JP" altLang="en-US" sz="1200" b="1" dirty="0">
                <a:solidFill>
                  <a:schemeClr val="accent6">
                    <a:lumMod val="50000"/>
                  </a:schemeClr>
                </a:solidFill>
                <a:latin typeface="BIZ UDPゴシック" panose="020B0400000000000000" pitchFamily="50" charset="-128"/>
                <a:ea typeface="BIZ UDPゴシック" panose="020B0400000000000000" pitchFamily="50" charset="-128"/>
              </a:rPr>
              <a:t>　　</a:t>
            </a:r>
            <a:r>
              <a:rPr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自身のキャリアを考え、社会を力強く生き抜く力を育んでいく</a:t>
            </a:r>
            <a:r>
              <a:rPr lang="ja-JP" altLang="en-US" sz="1100" dirty="0">
                <a:latin typeface="BIZ UDPゴシック" panose="020B0400000000000000" pitchFamily="50" charset="-128"/>
                <a:ea typeface="BIZ UDPゴシック" panose="020B0400000000000000" pitchFamily="50" charset="-128"/>
              </a:rPr>
              <a:t>ことが必要</a:t>
            </a:r>
          </a:p>
          <a:p>
            <a:pPr>
              <a:lnSpc>
                <a:spcPts val="1800"/>
              </a:lnSpc>
            </a:pPr>
            <a:r>
              <a:rPr lang="ja-JP" altLang="en-US" sz="1100" dirty="0">
                <a:latin typeface="BIZ UDPゴシック" panose="020B0400000000000000" pitchFamily="50" charset="-128"/>
                <a:ea typeface="BIZ UDPゴシック" panose="020B0400000000000000" pitchFamily="50" charset="-128"/>
              </a:rPr>
              <a:t> ■　子どもたちや保護者のニーズが多様化しており、一人ひとりに応じた</a:t>
            </a:r>
            <a:r>
              <a:rPr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多様で柔軟な学びの保障</a:t>
            </a:r>
            <a:endParaRPr lang="en-US" altLang="ja-JP" sz="1200" b="1" u="sng" dirty="0">
              <a:solidFill>
                <a:schemeClr val="accent6">
                  <a:lumMod val="50000"/>
                </a:schemeClr>
              </a:solidFill>
              <a:latin typeface="BIZ UDPゴシック" panose="020B0400000000000000" pitchFamily="50" charset="-128"/>
              <a:ea typeface="BIZ UDPゴシック" panose="020B0400000000000000" pitchFamily="50" charset="-128"/>
            </a:endParaRPr>
          </a:p>
          <a:p>
            <a:pPr>
              <a:lnSpc>
                <a:spcPts val="1800"/>
              </a:lnSpc>
            </a:pPr>
            <a:r>
              <a:rPr lang="ja-JP" altLang="en-US" sz="1200" b="1" dirty="0">
                <a:solidFill>
                  <a:schemeClr val="accent6">
                    <a:lumMod val="50000"/>
                  </a:schemeClr>
                </a:solidFill>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も求められている。</a:t>
            </a:r>
            <a:endParaRPr lang="en-US" altLang="ja-JP" sz="110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　深刻さを増す少子高齢化、生成</a:t>
            </a:r>
            <a:r>
              <a:rPr lang="en-US" altLang="ja-JP" sz="1050" dirty="0">
                <a:latin typeface="BIZ UDPゴシック" panose="020B0400000000000000" pitchFamily="50" charset="-128"/>
                <a:ea typeface="BIZ UDPゴシック" panose="020B0400000000000000" pitchFamily="50" charset="-128"/>
              </a:rPr>
              <a:t>AI</a:t>
            </a:r>
            <a:r>
              <a:rPr lang="ja-JP" altLang="en-US" sz="1050" dirty="0">
                <a:latin typeface="BIZ UDPゴシック" panose="020B0400000000000000" pitchFamily="50" charset="-128"/>
                <a:ea typeface="BIZ UDPゴシック" panose="020B0400000000000000" pitchFamily="50" charset="-128"/>
              </a:rPr>
              <a:t>等デジタル技術の発展等、大阪・関西万博等を契機とした府の</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産業構造等の変化</a:t>
            </a:r>
            <a:r>
              <a:rPr lang="ja-JP" altLang="en-US" sz="900" dirty="0">
                <a:latin typeface="BIZ UDPゴシック" panose="020B0400000000000000" pitchFamily="50" charset="-128"/>
                <a:ea typeface="BIZ UDPゴシック" panose="020B0400000000000000" pitchFamily="50" charset="-128"/>
              </a:rPr>
              <a:t>（大阪・関西万博を契機とした新技術等の実装・産業化、インバウンドの増加、大阪</a:t>
            </a:r>
            <a:r>
              <a:rPr lang="en-US" altLang="ja-JP" sz="900" dirty="0">
                <a:latin typeface="BIZ UDPゴシック" panose="020B0400000000000000" pitchFamily="50" charset="-128"/>
                <a:ea typeface="BIZ UDPゴシック" panose="020B0400000000000000" pitchFamily="50" charset="-128"/>
              </a:rPr>
              <a:t>IR</a:t>
            </a:r>
            <a:r>
              <a:rPr lang="ja-JP" altLang="en-US" sz="900" dirty="0">
                <a:latin typeface="BIZ UDPゴシック" panose="020B0400000000000000" pitchFamily="50" charset="-128"/>
                <a:ea typeface="BIZ UDPゴシック" panose="020B0400000000000000" pitchFamily="50" charset="-128"/>
              </a:rPr>
              <a:t>による</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　　　　　　観光分野の基幹産業化等）</a:t>
            </a:r>
            <a:r>
              <a:rPr lang="ja-JP" altLang="en-US" sz="1050" dirty="0">
                <a:latin typeface="BIZ UDPゴシック" panose="020B0400000000000000" pitchFamily="50" charset="-128"/>
                <a:ea typeface="BIZ UDPゴシック" panose="020B0400000000000000" pitchFamily="50" charset="-128"/>
              </a:rPr>
              <a:t>、「人生</a:t>
            </a:r>
            <a:r>
              <a:rPr lang="en-US" altLang="ja-JP" sz="1050" dirty="0">
                <a:latin typeface="BIZ UDPゴシック" panose="020B0400000000000000" pitchFamily="50" charset="-128"/>
                <a:ea typeface="BIZ UDPゴシック" panose="020B0400000000000000" pitchFamily="50" charset="-128"/>
              </a:rPr>
              <a:t>100</a:t>
            </a:r>
            <a:r>
              <a:rPr lang="ja-JP" altLang="en-US" sz="1050" dirty="0">
                <a:latin typeface="BIZ UDPゴシック" panose="020B0400000000000000" pitchFamily="50" charset="-128"/>
                <a:ea typeface="BIZ UDPゴシック" panose="020B0400000000000000" pitchFamily="50" charset="-128"/>
              </a:rPr>
              <a:t>年時代」の到来や労働市場の流動性の高まり等</a:t>
            </a:r>
          </a:p>
          <a:p>
            <a:pPr>
              <a:lnSpc>
                <a:spcPts val="1800"/>
              </a:lnSpc>
            </a:pPr>
            <a:endParaRPr lang="en-US" altLang="ja-JP" sz="1200" dirty="0">
              <a:latin typeface="BIZ UDPゴシック" panose="020B0400000000000000" pitchFamily="50" charset="-128"/>
              <a:ea typeface="BIZ UDPゴシック" panose="020B0400000000000000" pitchFamily="50" charset="-128"/>
            </a:endParaRPr>
          </a:p>
          <a:p>
            <a:pPr>
              <a:lnSpc>
                <a:spcPts val="1800"/>
              </a:lnSpc>
            </a:pPr>
            <a:r>
              <a:rPr lang="ja-JP" altLang="en-US" sz="1200" b="1" dirty="0">
                <a:latin typeface="BIZ UDPゴシック" panose="020B0400000000000000" pitchFamily="50" charset="-128"/>
                <a:ea typeface="BIZ UDPゴシック" panose="020B0400000000000000" pitchFamily="50" charset="-128"/>
              </a:rPr>
              <a:t>≪府立高校が果たすべき役割≫　</a:t>
            </a:r>
            <a:endParaRPr lang="en-US" altLang="ja-JP" sz="1100" b="1" dirty="0">
              <a:latin typeface="BIZ UDPゴシック" panose="020B0400000000000000" pitchFamily="50" charset="-128"/>
              <a:ea typeface="BIZ UDPゴシック" panose="020B0400000000000000" pitchFamily="50" charset="-128"/>
            </a:endParaRPr>
          </a:p>
          <a:p>
            <a:pPr>
              <a:lnSpc>
                <a:spcPts val="1800"/>
              </a:lnSpc>
            </a:pPr>
            <a:r>
              <a:rPr kumimoji="1" lang="ja-JP" altLang="en-US" sz="1100" dirty="0">
                <a:latin typeface="BIZ UDPゴシック" panose="020B0400000000000000" pitchFamily="50" charset="-128"/>
                <a:ea typeface="BIZ UDPゴシック" panose="020B0400000000000000" pitchFamily="50" charset="-128"/>
              </a:rPr>
              <a:t> ■　様々な背景をもつ</a:t>
            </a:r>
            <a:r>
              <a:rPr kumimoji="1"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全ての子どもたちに教育の機会を保障</a:t>
            </a:r>
            <a:r>
              <a:rPr kumimoji="1" lang="ja-JP" altLang="en-US" sz="1100" dirty="0">
                <a:latin typeface="BIZ UDPゴシック" panose="020B0400000000000000" pitchFamily="50" charset="-128"/>
                <a:ea typeface="BIZ UDPゴシック" panose="020B0400000000000000" pitchFamily="50" charset="-128"/>
              </a:rPr>
              <a:t>すること</a:t>
            </a:r>
            <a:endParaRPr kumimoji="1" lang="en-US" altLang="ja-JP" sz="11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100" dirty="0">
                <a:latin typeface="BIZ UDPゴシック" panose="020B0400000000000000" pitchFamily="50" charset="-128"/>
                <a:ea typeface="BIZ UDPゴシック" panose="020B0400000000000000" pitchFamily="50" charset="-128"/>
              </a:rPr>
              <a:t> ■　生徒の多様なニーズに応える</a:t>
            </a:r>
            <a:r>
              <a:rPr kumimoji="1"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柔軟で質の高い学びを実現</a:t>
            </a:r>
            <a:r>
              <a:rPr kumimoji="1" lang="ja-JP" altLang="en-US" sz="1100" dirty="0">
                <a:latin typeface="BIZ UDPゴシック" panose="020B0400000000000000" pitchFamily="50" charset="-128"/>
                <a:ea typeface="BIZ UDPゴシック" panose="020B0400000000000000" pitchFamily="50" charset="-128"/>
              </a:rPr>
              <a:t>し、</a:t>
            </a:r>
            <a:r>
              <a:rPr kumimoji="1"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全ての生徒の可能性を最大限</a:t>
            </a:r>
            <a:endParaRPr kumimoji="1" lang="en-US" altLang="ja-JP" sz="1200" b="1" u="sng" dirty="0">
              <a:solidFill>
                <a:schemeClr val="accent6">
                  <a:lumMod val="50000"/>
                </a:schemeClr>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200" b="1" dirty="0">
                <a:solidFill>
                  <a:schemeClr val="accent6">
                    <a:lumMod val="50000"/>
                  </a:schemeClr>
                </a:solidFill>
                <a:latin typeface="BIZ UDPゴシック" panose="020B0400000000000000" pitchFamily="50" charset="-128"/>
                <a:ea typeface="BIZ UDPゴシック" panose="020B0400000000000000" pitchFamily="50" charset="-128"/>
              </a:rPr>
              <a:t>　　　 </a:t>
            </a:r>
            <a:r>
              <a:rPr kumimoji="1"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引き出しながら</a:t>
            </a:r>
            <a:r>
              <a:rPr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a:t>
            </a:r>
            <a:r>
              <a:rPr kumimoji="1"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多様な能力等を育んでいく</a:t>
            </a:r>
            <a:r>
              <a:rPr kumimoji="1" lang="ja-JP" altLang="en-US" sz="1100" dirty="0">
                <a:latin typeface="BIZ UDPゴシック" panose="020B0400000000000000" pitchFamily="50" charset="-128"/>
                <a:ea typeface="BIZ UDPゴシック" panose="020B0400000000000000" pitchFamily="50" charset="-128"/>
              </a:rPr>
              <a:t>こと</a:t>
            </a:r>
            <a:endParaRPr kumimoji="1" lang="en-US" altLang="ja-JP" sz="11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100" dirty="0">
                <a:latin typeface="BIZ UDPゴシック" panose="020B0400000000000000" pitchFamily="50" charset="-128"/>
                <a:ea typeface="BIZ UDPゴシック" panose="020B0400000000000000" pitchFamily="50" charset="-128"/>
              </a:rPr>
              <a:t>　⇒府立高校は、上記役割を果たし、以下人材を育成していく。</a:t>
            </a:r>
            <a:endParaRPr kumimoji="1" lang="en-US" altLang="ja-JP" sz="1100" dirty="0">
              <a:latin typeface="BIZ UDPゴシック" panose="020B0400000000000000" pitchFamily="50" charset="-128"/>
              <a:ea typeface="BIZ UDPゴシック" panose="020B0400000000000000" pitchFamily="50" charset="-128"/>
            </a:endParaRPr>
          </a:p>
          <a:p>
            <a:pPr>
              <a:lnSpc>
                <a:spcPts val="1800"/>
              </a:lnSpc>
            </a:pPr>
            <a:r>
              <a:rPr kumimoji="1" lang="ja-JP" altLang="en-US" sz="1100" b="1" dirty="0">
                <a:solidFill>
                  <a:schemeClr val="accent6">
                    <a:lumMod val="50000"/>
                  </a:schemeClr>
                </a:solidFill>
                <a:latin typeface="BIZ UDPゴシック" panose="020B0400000000000000" pitchFamily="50" charset="-128"/>
                <a:ea typeface="BIZ UDPゴシック" panose="020B0400000000000000" pitchFamily="50" charset="-128"/>
              </a:rPr>
              <a:t>　　</a:t>
            </a:r>
            <a:endParaRPr kumimoji="1" lang="en-US" altLang="ja-JP" sz="1100" b="1" dirty="0">
              <a:solidFill>
                <a:schemeClr val="accent6">
                  <a:lumMod val="50000"/>
                </a:schemeClr>
              </a:solidFill>
              <a:latin typeface="BIZ UDPゴシック" panose="020B0400000000000000" pitchFamily="50" charset="-128"/>
              <a:ea typeface="BIZ UDPゴシック" panose="020B0400000000000000" pitchFamily="50" charset="-128"/>
            </a:endParaRPr>
          </a:p>
          <a:p>
            <a:pPr>
              <a:lnSpc>
                <a:spcPts val="1800"/>
              </a:lnSpc>
            </a:pPr>
            <a:endParaRPr kumimoji="1" lang="en-US" altLang="ja-JP" sz="1100" b="1" dirty="0">
              <a:solidFill>
                <a:schemeClr val="accent6">
                  <a:lumMod val="50000"/>
                </a:schemeClr>
              </a:solidFill>
              <a:latin typeface="BIZ UDPゴシック" panose="020B0400000000000000" pitchFamily="50" charset="-128"/>
              <a:ea typeface="BIZ UDPゴシック" panose="020B0400000000000000" pitchFamily="50" charset="-128"/>
            </a:endParaRPr>
          </a:p>
          <a:p>
            <a:pPr>
              <a:lnSpc>
                <a:spcPts val="1800"/>
              </a:lnSpc>
            </a:pPr>
            <a:endParaRPr kumimoji="1" lang="ja-JP" altLang="en-US" sz="12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27" name="コンテンツ プレースホルダー 2"/>
          <p:cNvSpPr txBox="1">
            <a:spLocks/>
          </p:cNvSpPr>
          <p:nvPr/>
        </p:nvSpPr>
        <p:spPr>
          <a:xfrm>
            <a:off x="156410" y="856914"/>
            <a:ext cx="12420013" cy="2330566"/>
          </a:xfrm>
          <a:prstGeom prst="rect">
            <a:avLst/>
          </a:prstGeom>
        </p:spPr>
        <p:txBody>
          <a:bodyPr vert="horz" lIns="128016" tIns="64008" rIns="50400" bIns="64008"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府では、府立高校を取り巻く環境の変化に対応していくため、「学校改革」「入試改革」「広報改革」の３つの柱を軸とした、府立高校改革の大きな方向性「府立高校改革グランドデザイン」を策定</a:t>
            </a:r>
            <a:r>
              <a:rPr lang="ja-JP" altLang="en-US" sz="1000" dirty="0">
                <a:solidFill>
                  <a:schemeClr val="tx1"/>
                </a:solidFill>
                <a:latin typeface="BIZ UDPゴシック" panose="020B0400000000000000" pitchFamily="50" charset="-128"/>
                <a:ea typeface="BIZ UDPゴシック" panose="020B0400000000000000" pitchFamily="50" charset="-128"/>
              </a:rPr>
              <a:t>（</a:t>
            </a:r>
            <a:r>
              <a:rPr lang="en-US" altLang="ja-JP" sz="1000" dirty="0">
                <a:solidFill>
                  <a:schemeClr val="tx1"/>
                </a:solidFill>
                <a:latin typeface="BIZ UDPゴシック" panose="020B0400000000000000" pitchFamily="50" charset="-128"/>
                <a:ea typeface="BIZ UDPゴシック" panose="020B0400000000000000" pitchFamily="50" charset="-128"/>
              </a:rPr>
              <a:t>R7.3</a:t>
            </a:r>
            <a:r>
              <a:rPr lang="ja-JP" altLang="en-US" sz="1000" dirty="0">
                <a:solidFill>
                  <a:schemeClr val="tx1"/>
                </a:solidFill>
                <a:latin typeface="BIZ UDPゴシック" panose="020B0400000000000000" pitchFamily="50" charset="-128"/>
                <a:ea typeface="BIZ UDPゴシック" panose="020B0400000000000000" pitchFamily="50" charset="-128"/>
              </a:rPr>
              <a:t>）</a:t>
            </a:r>
          </a:p>
          <a:p>
            <a:pPr algn="l">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⇒府立高校改革を具体的に進めていくため、</a:t>
            </a:r>
            <a:r>
              <a:rPr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「府立高校改革アクションプラン」を策定 </a:t>
            </a:r>
            <a:r>
              <a:rPr lang="en-US" altLang="ja-JP" sz="1000" dirty="0">
                <a:solidFill>
                  <a:schemeClr val="tx1"/>
                </a:solidFill>
                <a:latin typeface="BIZ UDPゴシック" panose="020B0400000000000000" pitchFamily="50" charset="-128"/>
                <a:ea typeface="BIZ UDPゴシック" panose="020B0400000000000000" pitchFamily="50" charset="-128"/>
              </a:rPr>
              <a:t>(R7</a:t>
            </a:r>
            <a:r>
              <a:rPr lang="ja-JP" altLang="en-US" sz="1000" dirty="0">
                <a:solidFill>
                  <a:schemeClr val="tx1"/>
                </a:solidFill>
                <a:latin typeface="BIZ UDPゴシック" panose="020B0400000000000000" pitchFamily="50" charset="-128"/>
                <a:ea typeface="BIZ UDPゴシック" panose="020B0400000000000000" pitchFamily="50" charset="-128"/>
              </a:rPr>
              <a:t>年秋頃目途予定）</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algn="l">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ja-JP" altLang="en-US" sz="1200" dirty="0">
                <a:solidFill>
                  <a:schemeClr val="tx1"/>
                </a:solidFill>
                <a:latin typeface="BIZ UDPゴシック" panose="020B0400000000000000" pitchFamily="50" charset="-128"/>
                <a:ea typeface="BIZ UDPゴシック" panose="020B0400000000000000" pitchFamily="50" charset="-128"/>
              </a:rPr>
              <a:t>プランの特徴：</a:t>
            </a:r>
            <a:r>
              <a:rPr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中長期的な方向性を踏まえた施策の展開</a:t>
            </a:r>
            <a:endParaRPr lang="ja-JP" altLang="en-US" sz="1100" b="1" u="sng" dirty="0">
              <a:solidFill>
                <a:schemeClr val="accent6">
                  <a:lumMod val="50000"/>
                </a:schemeClr>
              </a:solidFill>
              <a:latin typeface="BIZ UDPゴシック" panose="020B0400000000000000" pitchFamily="50" charset="-128"/>
              <a:ea typeface="BIZ UDPゴシック" panose="020B0400000000000000" pitchFamily="50" charset="-128"/>
            </a:endParaRPr>
          </a:p>
          <a:p>
            <a:pPr algn="l">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令和６年度中に生まれた子どもが</a:t>
            </a:r>
            <a:r>
              <a:rPr lang="en-US" altLang="ja-JP" sz="1100" dirty="0">
                <a:solidFill>
                  <a:schemeClr val="tx1"/>
                </a:solidFill>
                <a:latin typeface="BIZ UDPゴシック" panose="020B0400000000000000" pitchFamily="50" charset="-128"/>
                <a:ea typeface="BIZ UDPゴシック" panose="020B0400000000000000" pitchFamily="50" charset="-128"/>
              </a:rPr>
              <a:t>15</a:t>
            </a:r>
            <a:r>
              <a:rPr lang="ja-JP" altLang="en-US" sz="1100" dirty="0">
                <a:solidFill>
                  <a:schemeClr val="tx1"/>
                </a:solidFill>
                <a:latin typeface="BIZ UDPゴシック" panose="020B0400000000000000" pitchFamily="50" charset="-128"/>
                <a:ea typeface="BIZ UDPゴシック" panose="020B0400000000000000" pitchFamily="50" charset="-128"/>
              </a:rPr>
              <a:t>歳に達する</a:t>
            </a:r>
            <a:r>
              <a:rPr lang="en-US" altLang="ja-JP" sz="1200" b="1" u="sng" dirty="0">
                <a:solidFill>
                  <a:schemeClr val="accent6">
                    <a:lumMod val="50000"/>
                  </a:schemeClr>
                </a:solidFill>
                <a:latin typeface="BIZ UDPゴシック" panose="020B0400000000000000" pitchFamily="50" charset="-128"/>
                <a:ea typeface="BIZ UDPゴシック" panose="020B0400000000000000" pitchFamily="50" charset="-128"/>
              </a:rPr>
              <a:t>2040</a:t>
            </a:r>
            <a:r>
              <a:rPr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年</a:t>
            </a:r>
            <a:r>
              <a:rPr lang="ja-JP" altLang="en-US" sz="1000" b="1" u="sng" dirty="0">
                <a:solidFill>
                  <a:schemeClr val="accent6">
                    <a:lumMod val="50000"/>
                  </a:schemeClr>
                </a:solidFill>
                <a:latin typeface="BIZ UDPゴシック" panose="020B0400000000000000" pitchFamily="50" charset="-128"/>
                <a:ea typeface="BIZ UDPゴシック" panose="020B0400000000000000" pitchFamily="50" charset="-128"/>
              </a:rPr>
              <a:t>（</a:t>
            </a:r>
            <a:r>
              <a:rPr lang="en-US" altLang="ja-JP" sz="1000" b="1" u="sng" dirty="0">
                <a:solidFill>
                  <a:schemeClr val="accent6">
                    <a:lumMod val="50000"/>
                  </a:schemeClr>
                </a:solidFill>
                <a:latin typeface="BIZ UDPゴシック" panose="020B0400000000000000" pitchFamily="50" charset="-128"/>
                <a:ea typeface="BIZ UDPゴシック" panose="020B0400000000000000" pitchFamily="50" charset="-128"/>
              </a:rPr>
              <a:t>※</a:t>
            </a:r>
            <a:r>
              <a:rPr lang="ja-JP" altLang="en-US" sz="1000" b="1" u="sng" dirty="0">
                <a:solidFill>
                  <a:schemeClr val="accent6">
                    <a:lumMod val="50000"/>
                  </a:schemeClr>
                </a:solidFill>
                <a:latin typeface="BIZ UDPゴシック" panose="020B0400000000000000" pitchFamily="50" charset="-128"/>
                <a:ea typeface="BIZ UDPゴシック" panose="020B0400000000000000" pitchFamily="50" charset="-128"/>
              </a:rPr>
              <a:t>）</a:t>
            </a:r>
            <a:r>
              <a:rPr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を見据えた上で、</a:t>
            </a:r>
            <a:endParaRPr lang="en-US" altLang="ja-JP" sz="1200" b="1" u="sng" dirty="0">
              <a:solidFill>
                <a:schemeClr val="accent6">
                  <a:lumMod val="50000"/>
                </a:schemeClr>
              </a:solidFill>
              <a:latin typeface="BIZ UDPゴシック" panose="020B0400000000000000" pitchFamily="50" charset="-128"/>
              <a:ea typeface="BIZ UDPゴシック" panose="020B0400000000000000" pitchFamily="50" charset="-128"/>
            </a:endParaRPr>
          </a:p>
          <a:p>
            <a:pPr algn="l">
              <a:lnSpc>
                <a:spcPts val="1500"/>
              </a:lnSpc>
            </a:pPr>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府立高校に係る、様々な社会の変化に伴う学びのあり方や学校配置等についての方向性と、学校改革に係る当面の具体策を取りまとめ</a:t>
            </a:r>
            <a:endParaRPr lang="ja-JP" altLang="en-US" sz="1000" b="1" u="sng" dirty="0">
              <a:solidFill>
                <a:schemeClr val="accent6">
                  <a:lumMod val="50000"/>
                </a:schemeClr>
              </a:solidFill>
              <a:latin typeface="BIZ UDPゴシック" panose="020B0400000000000000" pitchFamily="50" charset="-128"/>
              <a:ea typeface="BIZ UDPゴシック" panose="020B0400000000000000" pitchFamily="50" charset="-128"/>
            </a:endParaRPr>
          </a:p>
          <a:p>
            <a:pPr algn="l">
              <a:lnSpc>
                <a:spcPts val="1500"/>
              </a:lnSpc>
            </a:pPr>
            <a:r>
              <a:rPr lang="ja-JP" altLang="en-US" sz="1000" dirty="0">
                <a:solidFill>
                  <a:schemeClr val="tx1"/>
                </a:solidFill>
                <a:latin typeface="BIZ UDPゴシック" panose="020B0400000000000000" pitchFamily="50" charset="-128"/>
                <a:ea typeface="BIZ UDPゴシック" panose="020B0400000000000000" pitchFamily="50" charset="-128"/>
              </a:rPr>
              <a:t>     （</a:t>
            </a:r>
            <a:r>
              <a:rPr lang="en-US" altLang="ja-JP" sz="1000" dirty="0">
                <a:solidFill>
                  <a:schemeClr val="tx1"/>
                </a:solidFill>
                <a:latin typeface="BIZ UDPゴシック" panose="020B0400000000000000" pitchFamily="50" charset="-128"/>
                <a:ea typeface="BIZ UDPゴシック" panose="020B0400000000000000" pitchFamily="50" charset="-128"/>
              </a:rPr>
              <a:t>※</a:t>
            </a:r>
            <a:r>
              <a:rPr lang="ja-JP" altLang="en-US" sz="1000" dirty="0">
                <a:solidFill>
                  <a:schemeClr val="tx1"/>
                </a:solidFill>
                <a:latin typeface="BIZ UDPゴシック" panose="020B0400000000000000" pitchFamily="50" charset="-128"/>
                <a:ea typeface="BIZ UDPゴシック" panose="020B0400000000000000" pitchFamily="50" charset="-128"/>
              </a:rPr>
              <a:t>）国において、中央教育審議会に</a:t>
            </a:r>
            <a:r>
              <a:rPr lang="en-US" altLang="ja-JP" sz="1000" dirty="0">
                <a:solidFill>
                  <a:schemeClr val="tx1"/>
                </a:solidFill>
                <a:latin typeface="BIZ UDPゴシック" panose="020B0400000000000000" pitchFamily="50" charset="-128"/>
                <a:ea typeface="BIZ UDPゴシック" panose="020B0400000000000000" pitchFamily="50" charset="-128"/>
              </a:rPr>
              <a:t>2040</a:t>
            </a:r>
            <a:r>
              <a:rPr lang="ja-JP" altLang="en-US" sz="1000" dirty="0">
                <a:solidFill>
                  <a:schemeClr val="tx1"/>
                </a:solidFill>
                <a:latin typeface="BIZ UDPゴシック" panose="020B0400000000000000" pitchFamily="50" charset="-128"/>
                <a:ea typeface="BIZ UDPゴシック" panose="020B0400000000000000" pitchFamily="50" charset="-128"/>
              </a:rPr>
              <a:t>年代を展望した初等中等教育における教育課程の基準等の在り方等を諮問中 等</a:t>
            </a:r>
            <a:endParaRPr lang="en-US" altLang="ja-JP" sz="900" dirty="0">
              <a:solidFill>
                <a:schemeClr val="tx1"/>
              </a:solidFill>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0" y="102091"/>
            <a:ext cx="12801600" cy="400110"/>
          </a:xfrm>
          <a:prstGeom prst="rect">
            <a:avLst/>
          </a:prstGeom>
          <a:noFill/>
          <a:ln>
            <a:noFill/>
          </a:ln>
        </p:spPr>
        <p:txBody>
          <a:bodyPr wrap="square" rtlCol="0">
            <a:spAutoFit/>
          </a:bodyPr>
          <a:lstStyle/>
          <a:p>
            <a:pPr algn="ctr"/>
            <a:r>
              <a:rPr kumimoji="1" lang="ja-JP" altLang="en-US" sz="2000" dirty="0">
                <a:latin typeface="BIZ UDPゴシック" panose="020B0400000000000000" pitchFamily="50" charset="-128"/>
                <a:ea typeface="BIZ UDPゴシック" panose="020B0400000000000000" pitchFamily="50" charset="-128"/>
              </a:rPr>
              <a:t>府立高校改革アクションプラン（案）の概要</a:t>
            </a:r>
          </a:p>
        </p:txBody>
      </p:sp>
      <p:sp>
        <p:nvSpPr>
          <p:cNvPr id="15" name="四角形: 角を丸くする 14">
            <a:extLst>
              <a:ext uri="{FF2B5EF4-FFF2-40B4-BE49-F238E27FC236}">
                <a16:creationId xmlns:a16="http://schemas.microsoft.com/office/drawing/2014/main" id="{5B62E60A-ED0D-417A-8111-1352AFA360DF}"/>
              </a:ext>
            </a:extLst>
          </p:cNvPr>
          <p:cNvSpPr/>
          <p:nvPr/>
        </p:nvSpPr>
        <p:spPr>
          <a:xfrm>
            <a:off x="320000" y="2844412"/>
            <a:ext cx="2315252" cy="338553"/>
          </a:xfrm>
          <a:prstGeom prst="roundRect">
            <a:avLst>
              <a:gd name="adj" fmla="val 5000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a:latin typeface="BIZ UDPゴシック" panose="020B0400000000000000" pitchFamily="50" charset="-128"/>
                <a:ea typeface="BIZ UDPゴシック" panose="020B0400000000000000" pitchFamily="50" charset="-128"/>
              </a:rPr>
              <a:t>１　中長期的な視点での教育</a:t>
            </a:r>
          </a:p>
        </p:txBody>
      </p:sp>
      <p:sp>
        <p:nvSpPr>
          <p:cNvPr id="41" name="テキスト ボックス 40">
            <a:extLst>
              <a:ext uri="{FF2B5EF4-FFF2-40B4-BE49-F238E27FC236}">
                <a16:creationId xmlns:a16="http://schemas.microsoft.com/office/drawing/2014/main" id="{9CD67922-AFE9-4354-9E76-8B370D82A22E}"/>
              </a:ext>
            </a:extLst>
          </p:cNvPr>
          <p:cNvSpPr txBox="1"/>
          <p:nvPr/>
        </p:nvSpPr>
        <p:spPr>
          <a:xfrm>
            <a:off x="250656" y="2424877"/>
            <a:ext cx="4580641" cy="338553"/>
          </a:xfrm>
          <a:prstGeom prst="roundRect">
            <a:avLst>
              <a:gd name="adj"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0800" tIns="50400" rIns="100800" bIns="50400" rtlCol="0" anchor="ctr">
            <a:noAutofit/>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第２章　社会の変化等に伴う中長期的なビジョンと対応</a:t>
            </a:r>
          </a:p>
        </p:txBody>
      </p:sp>
      <p:sp>
        <p:nvSpPr>
          <p:cNvPr id="51" name="四角形: 角を丸くする 50">
            <a:extLst>
              <a:ext uri="{FF2B5EF4-FFF2-40B4-BE49-F238E27FC236}">
                <a16:creationId xmlns:a16="http://schemas.microsoft.com/office/drawing/2014/main" id="{A3901C0D-41A3-42AD-81C3-4D35AEBB4198}"/>
              </a:ext>
            </a:extLst>
          </p:cNvPr>
          <p:cNvSpPr/>
          <p:nvPr/>
        </p:nvSpPr>
        <p:spPr>
          <a:xfrm>
            <a:off x="6571782" y="2797421"/>
            <a:ext cx="1930401" cy="332977"/>
          </a:xfrm>
          <a:prstGeom prst="roundRect">
            <a:avLst>
              <a:gd name="adj" fmla="val 5000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a:latin typeface="BIZ UDPゴシック" panose="020B0400000000000000" pitchFamily="50" charset="-128"/>
                <a:ea typeface="BIZ UDPゴシック" panose="020B0400000000000000" pitchFamily="50" charset="-128"/>
              </a:rPr>
              <a:t>２　再編整備の考え方</a:t>
            </a:r>
          </a:p>
        </p:txBody>
      </p:sp>
      <p:sp>
        <p:nvSpPr>
          <p:cNvPr id="53" name="テキスト ボックス 52">
            <a:extLst>
              <a:ext uri="{FF2B5EF4-FFF2-40B4-BE49-F238E27FC236}">
                <a16:creationId xmlns:a16="http://schemas.microsoft.com/office/drawing/2014/main" id="{FB59315B-F95D-4CF0-87BE-6862B65E5DEF}"/>
              </a:ext>
            </a:extLst>
          </p:cNvPr>
          <p:cNvSpPr txBox="1"/>
          <p:nvPr/>
        </p:nvSpPr>
        <p:spPr>
          <a:xfrm>
            <a:off x="234427" y="7500401"/>
            <a:ext cx="6388421" cy="749308"/>
          </a:xfrm>
          <a:prstGeom prst="rect">
            <a:avLst/>
          </a:prstGeom>
          <a:noFill/>
          <a:ln w="9525">
            <a:noFill/>
            <a:prstDash val="sysDot"/>
          </a:ln>
        </p:spPr>
        <p:txBody>
          <a:bodyPr wrap="square" numCol="1" spcCol="360000" rtlCol="0">
            <a:spAutoFit/>
          </a:bodyPr>
          <a:lstStyle/>
          <a:p>
            <a:pPr>
              <a:lnSpc>
                <a:spcPts val="1800"/>
              </a:lnSpc>
            </a:pPr>
            <a:r>
              <a:rPr lang="ja-JP" altLang="en-US" sz="1200" b="1" dirty="0">
                <a:latin typeface="BIZ UDPゴシック" panose="020B0400000000000000" pitchFamily="50" charset="-128"/>
                <a:ea typeface="BIZ UDPゴシック" panose="020B0400000000000000" pitchFamily="50" charset="-128"/>
              </a:rPr>
              <a:t>≪府立高校における</a:t>
            </a:r>
            <a:r>
              <a:rPr kumimoji="1" lang="ja-JP" altLang="en-US" sz="1200" b="1" dirty="0">
                <a:latin typeface="BIZ UDPゴシック" panose="020B0400000000000000" pitchFamily="50" charset="-128"/>
                <a:ea typeface="BIZ UDPゴシック" panose="020B0400000000000000" pitchFamily="50" charset="-128"/>
              </a:rPr>
              <a:t>教育の方向性≫</a:t>
            </a:r>
            <a:endParaRPr lang="en-US" altLang="ja-JP" sz="1200" dirty="0">
              <a:latin typeface="BIZ UDPゴシック" panose="020B0400000000000000" pitchFamily="50" charset="-128"/>
              <a:ea typeface="BIZ UDPゴシック" panose="020B0400000000000000" pitchFamily="50" charset="-128"/>
            </a:endParaRPr>
          </a:p>
          <a:p>
            <a:pPr>
              <a:lnSpc>
                <a:spcPts val="1800"/>
              </a:lnSpc>
            </a:pPr>
            <a:r>
              <a:rPr lang="ja-JP" altLang="en-US" sz="1100" dirty="0">
                <a:latin typeface="BIZ UDPゴシック" panose="020B0400000000000000" pitchFamily="50" charset="-128"/>
                <a:ea typeface="BIZ UDPゴシック" panose="020B0400000000000000" pitchFamily="50" charset="-128"/>
              </a:rPr>
              <a:t>■　時代や子どもたちの教育ニーズの変化等を見据え、</a:t>
            </a:r>
            <a:r>
              <a:rPr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今取り組むべきことを進める</a:t>
            </a:r>
            <a:r>
              <a:rPr lang="ja-JP" altLang="en-US" sz="1100" dirty="0">
                <a:latin typeface="BIZ UDPゴシック" panose="020B0400000000000000" pitchFamily="50" charset="-128"/>
                <a:ea typeface="BIZ UDPゴシック" panose="020B0400000000000000" pitchFamily="50" charset="-128"/>
              </a:rPr>
              <a:t>。　</a:t>
            </a:r>
            <a:endParaRPr lang="en-US" altLang="ja-JP" sz="1100" dirty="0">
              <a:solidFill>
                <a:schemeClr val="accent6">
                  <a:lumMod val="75000"/>
                </a:schemeClr>
              </a:solidFill>
              <a:latin typeface="BIZ UDPゴシック" panose="020B0400000000000000" pitchFamily="50" charset="-128"/>
              <a:ea typeface="BIZ UDPゴシック" panose="020B0400000000000000" pitchFamily="50" charset="-128"/>
            </a:endParaRPr>
          </a:p>
          <a:p>
            <a:pPr>
              <a:lnSpc>
                <a:spcPts val="1800"/>
              </a:lnSpc>
            </a:pPr>
            <a:r>
              <a:rPr lang="ja-JP" altLang="en-US" sz="1100" dirty="0">
                <a:latin typeface="BIZ UDPゴシック" panose="020B0400000000000000" pitchFamily="50" charset="-128"/>
                <a:ea typeface="BIZ UDPゴシック" panose="020B0400000000000000" pitchFamily="50" charset="-128"/>
              </a:rPr>
              <a:t>■　また、今後も、その時々に求められる学びを提供できるよう、</a:t>
            </a:r>
            <a:r>
              <a:rPr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変化に対応した教育に取り組む</a:t>
            </a:r>
            <a:r>
              <a:rPr lang="ja-JP" altLang="en-US" sz="1100" dirty="0">
                <a:latin typeface="BIZ UDPゴシック" panose="020B0400000000000000" pitchFamily="50" charset="-128"/>
                <a:ea typeface="BIZ UDPゴシック" panose="020B0400000000000000" pitchFamily="50" charset="-128"/>
              </a:rPr>
              <a:t>。</a:t>
            </a:r>
            <a:endParaRPr lang="en-US" altLang="ja-JP" sz="1100" dirty="0">
              <a:latin typeface="BIZ UDPゴシック" panose="020B0400000000000000" pitchFamily="50" charset="-128"/>
              <a:ea typeface="BIZ UDPゴシック" panose="020B0400000000000000" pitchFamily="50" charset="-128"/>
            </a:endParaRPr>
          </a:p>
        </p:txBody>
      </p:sp>
      <p:sp>
        <p:nvSpPr>
          <p:cNvPr id="56" name="テキスト ボックス 55">
            <a:extLst>
              <a:ext uri="{FF2B5EF4-FFF2-40B4-BE49-F238E27FC236}">
                <a16:creationId xmlns:a16="http://schemas.microsoft.com/office/drawing/2014/main" id="{288C759B-A370-41C8-8FBF-6E34A55A3F9F}"/>
              </a:ext>
            </a:extLst>
          </p:cNvPr>
          <p:cNvSpPr txBox="1"/>
          <p:nvPr/>
        </p:nvSpPr>
        <p:spPr>
          <a:xfrm>
            <a:off x="643767" y="8294977"/>
            <a:ext cx="5199145" cy="284693"/>
          </a:xfrm>
          <a:prstGeom prst="rect">
            <a:avLst/>
          </a:prstGeom>
          <a:noFill/>
          <a:ln w="9525">
            <a:noFill/>
            <a:prstDash val="sysDot"/>
          </a:ln>
        </p:spPr>
        <p:txBody>
          <a:bodyPr wrap="square" numCol="1" spcCol="360000" rtlCol="0">
            <a:spAutoFit/>
          </a:bodyPr>
          <a:lstStyle/>
          <a:p>
            <a:pPr>
              <a:lnSpc>
                <a:spcPts val="1500"/>
              </a:lnSpc>
            </a:pPr>
            <a:r>
              <a:rPr lang="ja-JP" altLang="en-US" sz="1300" dirty="0">
                <a:latin typeface="BIZ UDPゴシック" panose="020B0400000000000000" pitchFamily="50" charset="-128"/>
                <a:ea typeface="BIZ UDPゴシック" panose="020B0400000000000000" pitchFamily="50" charset="-128"/>
              </a:rPr>
              <a:t>第３章　学校改革及び第４章　各校共通の取組等（次ページ）</a:t>
            </a:r>
            <a:endParaRPr lang="en-US" altLang="ja-JP" sz="1300" dirty="0">
              <a:latin typeface="BIZ UDPゴシック" panose="020B0400000000000000" pitchFamily="50" charset="-128"/>
              <a:ea typeface="BIZ UDPゴシック" panose="020B0400000000000000" pitchFamily="50" charset="-128"/>
            </a:endParaRPr>
          </a:p>
        </p:txBody>
      </p:sp>
      <p:sp>
        <p:nvSpPr>
          <p:cNvPr id="60" name="二等辺三角形 59">
            <a:extLst>
              <a:ext uri="{FF2B5EF4-FFF2-40B4-BE49-F238E27FC236}">
                <a16:creationId xmlns:a16="http://schemas.microsoft.com/office/drawing/2014/main" id="{C936A9A6-09D0-4F1A-82FC-0B1A80F67B33}"/>
              </a:ext>
            </a:extLst>
          </p:cNvPr>
          <p:cNvSpPr/>
          <p:nvPr/>
        </p:nvSpPr>
        <p:spPr>
          <a:xfrm rot="10800000">
            <a:off x="3175605" y="7275781"/>
            <a:ext cx="802163" cy="105650"/>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矢印: 右 21">
            <a:extLst>
              <a:ext uri="{FF2B5EF4-FFF2-40B4-BE49-F238E27FC236}">
                <a16:creationId xmlns:a16="http://schemas.microsoft.com/office/drawing/2014/main" id="{9CCE4FC8-AB6F-4406-85CB-D85A529C62E8}"/>
              </a:ext>
            </a:extLst>
          </p:cNvPr>
          <p:cNvSpPr/>
          <p:nvPr/>
        </p:nvSpPr>
        <p:spPr>
          <a:xfrm>
            <a:off x="425262" y="8334032"/>
            <a:ext cx="218505" cy="202929"/>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a:extLst>
              <a:ext uri="{FF2B5EF4-FFF2-40B4-BE49-F238E27FC236}">
                <a16:creationId xmlns:a16="http://schemas.microsoft.com/office/drawing/2014/main" id="{5BA349A9-E05F-4F84-B242-F0F8DC572326}"/>
              </a:ext>
            </a:extLst>
          </p:cNvPr>
          <p:cNvSpPr txBox="1"/>
          <p:nvPr/>
        </p:nvSpPr>
        <p:spPr>
          <a:xfrm>
            <a:off x="6571782" y="3134501"/>
            <a:ext cx="6380289" cy="974562"/>
          </a:xfrm>
          <a:prstGeom prst="rect">
            <a:avLst/>
          </a:prstGeom>
          <a:noFill/>
          <a:ln>
            <a:noFill/>
          </a:ln>
        </p:spPr>
        <p:txBody>
          <a:bodyPr wrap="square" numCol="1" spcCol="360000" rtlCol="0">
            <a:spAutoFit/>
          </a:bodyPr>
          <a:lstStyle/>
          <a:p>
            <a:pPr>
              <a:lnSpc>
                <a:spcPts val="1800"/>
              </a:lnSpc>
            </a:pPr>
            <a:r>
              <a:rPr lang="ja-JP" altLang="en-US" sz="1200" b="1" dirty="0">
                <a:latin typeface="BIZ UDPゴシック" panose="020B0400000000000000" pitchFamily="50" charset="-128"/>
                <a:ea typeface="BIZ UDPゴシック" panose="020B0400000000000000" pitchFamily="50" charset="-128"/>
              </a:rPr>
              <a:t>≪府内公立中学校卒業者数の減少を踏まえた今後の学校配置≫</a:t>
            </a:r>
            <a:endParaRPr lang="en-US" altLang="ja-JP" sz="1200" b="1" dirty="0">
              <a:latin typeface="BIZ UDPゴシック" panose="020B0400000000000000" pitchFamily="50" charset="-128"/>
              <a:ea typeface="BIZ UDPゴシック" panose="020B0400000000000000" pitchFamily="50" charset="-128"/>
            </a:endParaRPr>
          </a:p>
          <a:p>
            <a:pPr>
              <a:lnSpc>
                <a:spcPts val="1800"/>
              </a:lnSpc>
            </a:pPr>
            <a:r>
              <a:rPr lang="ja-JP" altLang="en-US" sz="1100" dirty="0">
                <a:latin typeface="BIZ UDPゴシック" panose="020B0400000000000000" pitchFamily="50" charset="-128"/>
                <a:ea typeface="BIZ UDPゴシック" panose="020B0400000000000000" pitchFamily="50" charset="-128"/>
              </a:rPr>
              <a:t>■　</a:t>
            </a:r>
            <a:r>
              <a:rPr lang="zh-CN" altLang="en-US" sz="1100" dirty="0">
                <a:latin typeface="BIZ UDPゴシック" panose="020B0400000000000000" pitchFamily="50" charset="-128"/>
                <a:ea typeface="BIZ UDPゴシック" panose="020B0400000000000000" pitchFamily="50" charset="-128"/>
              </a:rPr>
              <a:t>府内公立中学校卒業者</a:t>
            </a:r>
            <a:r>
              <a:rPr lang="ja-JP" altLang="en-US" sz="1100" dirty="0">
                <a:latin typeface="BIZ UDPゴシック" panose="020B0400000000000000" pitchFamily="50" charset="-128"/>
                <a:ea typeface="BIZ UDPゴシック" panose="020B0400000000000000" pitchFamily="50" charset="-128"/>
              </a:rPr>
              <a:t>数（試算）：２０４０年　約４万９千人</a:t>
            </a:r>
            <a:r>
              <a:rPr lang="ja-JP" altLang="en-US" sz="1000" dirty="0">
                <a:latin typeface="BIZ UDPゴシック" panose="020B0400000000000000" pitchFamily="50" charset="-128"/>
                <a:ea typeface="BIZ UDPゴシック" panose="020B0400000000000000" pitchFamily="50" charset="-128"/>
              </a:rPr>
              <a:t>（</a:t>
            </a:r>
            <a:r>
              <a:rPr lang="en-US" altLang="ja-JP" sz="1000" dirty="0">
                <a:latin typeface="BIZ UDPゴシック" panose="020B0400000000000000" pitchFamily="50" charset="-128"/>
                <a:ea typeface="BIZ UDPゴシック" panose="020B0400000000000000" pitchFamily="50" charset="-128"/>
              </a:rPr>
              <a:t>R7.3 </a:t>
            </a:r>
            <a:r>
              <a:rPr lang="ja-JP" altLang="en-US" sz="1000" dirty="0">
                <a:latin typeface="BIZ UDPゴシック" panose="020B0400000000000000" pitchFamily="50" charset="-128"/>
                <a:ea typeface="BIZ UDPゴシック" panose="020B0400000000000000" pitchFamily="50" charset="-128"/>
              </a:rPr>
              <a:t>約６万６千人の約</a:t>
            </a:r>
            <a:r>
              <a:rPr lang="en-US" altLang="ja-JP" sz="1000" dirty="0">
                <a:latin typeface="BIZ UDPゴシック" panose="020B0400000000000000" pitchFamily="50" charset="-128"/>
                <a:ea typeface="BIZ UDPゴシック" panose="020B0400000000000000" pitchFamily="50" charset="-128"/>
              </a:rPr>
              <a:t>75</a:t>
            </a:r>
            <a:r>
              <a:rPr lang="ja-JP" altLang="en-US" sz="1000" dirty="0">
                <a:latin typeface="BIZ UDPゴシック" panose="020B0400000000000000" pitchFamily="50" charset="-128"/>
                <a:ea typeface="BIZ UDPゴシック" panose="020B0400000000000000" pitchFamily="50" charset="-128"/>
              </a:rPr>
              <a:t>％に相当）</a:t>
            </a:r>
            <a:endParaRPr lang="en-US" altLang="ja-JP" sz="1000" dirty="0">
              <a:latin typeface="BIZ UDPゴシック" panose="020B0400000000000000" pitchFamily="50" charset="-128"/>
              <a:ea typeface="BIZ UDPゴシック" panose="020B0400000000000000" pitchFamily="50" charset="-128"/>
            </a:endParaRPr>
          </a:p>
          <a:p>
            <a:pPr>
              <a:lnSpc>
                <a:spcPts val="1800"/>
              </a:lnSpc>
            </a:pPr>
            <a:r>
              <a:rPr lang="ja-JP" altLang="en-US" sz="1100" dirty="0">
                <a:latin typeface="BIZ UDPゴシック" panose="020B0400000000000000" pitchFamily="50" charset="-128"/>
                <a:ea typeface="BIZ UDPゴシック" panose="020B0400000000000000" pitchFamily="50" charset="-128"/>
              </a:rPr>
              <a:t>■　上記試算を踏まえた府立高校数（試算）</a:t>
            </a:r>
            <a:r>
              <a:rPr lang="ja-JP" altLang="en-US" sz="900" dirty="0">
                <a:latin typeface="BIZ UDPゴシック" panose="020B0400000000000000" pitchFamily="50" charset="-128"/>
                <a:ea typeface="BIZ UDPゴシック" panose="020B0400000000000000" pitchFamily="50" charset="-128"/>
              </a:rPr>
              <a:t>（</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p>
            <a:pPr>
              <a:lnSpc>
                <a:spcPts val="1800"/>
              </a:lnSpc>
            </a:pPr>
            <a:endParaRPr kumimoji="1" lang="en-US" altLang="ja-JP" sz="9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p:txBody>
      </p:sp>
      <p:graphicFrame>
        <p:nvGraphicFramePr>
          <p:cNvPr id="71" name="表 70">
            <a:extLst>
              <a:ext uri="{FF2B5EF4-FFF2-40B4-BE49-F238E27FC236}">
                <a16:creationId xmlns:a16="http://schemas.microsoft.com/office/drawing/2014/main" id="{93ADA22E-8435-41DF-B644-67D54C48BDCE}"/>
              </a:ext>
            </a:extLst>
          </p:cNvPr>
          <p:cNvGraphicFramePr>
            <a:graphicFrameLocks noGrp="1"/>
          </p:cNvGraphicFramePr>
          <p:nvPr>
            <p:extLst>
              <p:ext uri="{D42A27DB-BD31-4B8C-83A1-F6EECF244321}">
                <p14:modId xmlns:p14="http://schemas.microsoft.com/office/powerpoint/2010/main" val="2486243648"/>
              </p:ext>
            </p:extLst>
          </p:nvPr>
        </p:nvGraphicFramePr>
        <p:xfrm>
          <a:off x="7007223" y="3891672"/>
          <a:ext cx="5106602" cy="480605"/>
        </p:xfrm>
        <a:graphic>
          <a:graphicData uri="http://schemas.openxmlformats.org/drawingml/2006/table">
            <a:tbl>
              <a:tblPr firstRow="1" bandRow="1">
                <a:tableStyleId>{5C22544A-7EE6-4342-B048-85BDC9FD1C3A}</a:tableStyleId>
              </a:tblPr>
              <a:tblGrid>
                <a:gridCol w="2553301">
                  <a:extLst>
                    <a:ext uri="{9D8B030D-6E8A-4147-A177-3AD203B41FA5}">
                      <a16:colId xmlns:a16="http://schemas.microsoft.com/office/drawing/2014/main" val="1120799230"/>
                    </a:ext>
                  </a:extLst>
                </a:gridCol>
                <a:gridCol w="2553301">
                  <a:extLst>
                    <a:ext uri="{9D8B030D-6E8A-4147-A177-3AD203B41FA5}">
                      <a16:colId xmlns:a16="http://schemas.microsoft.com/office/drawing/2014/main" val="2185251064"/>
                    </a:ext>
                  </a:extLst>
                </a:gridCol>
              </a:tblGrid>
              <a:tr h="244314">
                <a:tc>
                  <a:txBody>
                    <a:bodyPr/>
                    <a:lstStyle/>
                    <a:p>
                      <a:pPr algn="ctr">
                        <a:buNone/>
                      </a:pPr>
                      <a:r>
                        <a:rPr lang="en-US" altLang="ja-JP" sz="1200" kern="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en-US" sz="1200" kern="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endParaRPr lang="ja-JP"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buNone/>
                      </a:pPr>
                      <a:r>
                        <a:rPr lang="en-US" altLang="ja-JP"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2040</a:t>
                      </a:r>
                      <a:r>
                        <a:rPr lang="ja-JP" altLang="en-US"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endParaRPr lang="ja-JP"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00127756"/>
                  </a:ext>
                </a:extLst>
              </a:tr>
              <a:tr h="236291">
                <a:tc>
                  <a:txBody>
                    <a:bodyPr/>
                    <a:lstStyle/>
                    <a:p>
                      <a:pPr algn="ctr">
                        <a:buNone/>
                      </a:pPr>
                      <a:r>
                        <a:rPr lang="en-US" altLang="ja-JP"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136</a:t>
                      </a:r>
                      <a:r>
                        <a:rPr lang="ja-JP" altLang="en-US" sz="12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校</a:t>
                      </a:r>
                      <a:endParaRPr lang="ja-JP" sz="1200" strike="noStrike"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buNone/>
                      </a:pPr>
                      <a:r>
                        <a:rPr lang="en-US" altLang="ja-JP" sz="1200" kern="0" spc="55"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104</a:t>
                      </a:r>
                      <a:r>
                        <a:rPr lang="ja-JP" altLang="en-US" sz="1200" kern="0" spc="55"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校（▲</a:t>
                      </a:r>
                      <a:r>
                        <a:rPr lang="en-US" altLang="ja-JP" sz="1200" kern="0" spc="55"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32</a:t>
                      </a:r>
                      <a:r>
                        <a:rPr lang="ja-JP" altLang="en-US" sz="1200" kern="0" spc="55"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校）</a:t>
                      </a:r>
                      <a:r>
                        <a:rPr lang="en-US" altLang="ja-JP" sz="1000" kern="0" spc="55"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0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6620355"/>
                  </a:ext>
                </a:extLst>
              </a:tr>
            </a:tbl>
          </a:graphicData>
        </a:graphic>
      </p:graphicFrame>
      <p:sp>
        <p:nvSpPr>
          <p:cNvPr id="77" name="テキスト ボックス 76">
            <a:extLst>
              <a:ext uri="{FF2B5EF4-FFF2-40B4-BE49-F238E27FC236}">
                <a16:creationId xmlns:a16="http://schemas.microsoft.com/office/drawing/2014/main" id="{7EC1F02B-95E9-4134-BB78-8322F9E792CC}"/>
              </a:ext>
            </a:extLst>
          </p:cNvPr>
          <p:cNvSpPr txBox="1"/>
          <p:nvPr/>
        </p:nvSpPr>
        <p:spPr>
          <a:xfrm>
            <a:off x="6743353" y="4390031"/>
            <a:ext cx="5909816" cy="1015663"/>
          </a:xfrm>
          <a:prstGeom prst="rect">
            <a:avLst/>
          </a:prstGeom>
          <a:noFill/>
          <a:ln>
            <a:noFill/>
          </a:ln>
        </p:spPr>
        <p:txBody>
          <a:bodyPr wrap="square" numCol="1" spcCol="360000" rtlCol="0">
            <a:spAutoFit/>
          </a:bodyPr>
          <a:lstStyle/>
          <a:p>
            <a:r>
              <a:rPr lang="ja-JP" altLang="en-US" sz="1000" dirty="0">
                <a:latin typeface="BIZ UDPゴシック" panose="020B0400000000000000" pitchFamily="50" charset="-128"/>
                <a:ea typeface="BIZ UDPゴシック" panose="020B0400000000000000" pitchFamily="50" charset="-128"/>
              </a:rPr>
              <a:t>　</a:t>
            </a: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　 中卒者数の推計を基に、計画進学率（</a:t>
            </a:r>
            <a:r>
              <a:rPr lang="en-US" altLang="ja-JP" sz="1000" dirty="0">
                <a:latin typeface="BIZ UDPゴシック" panose="020B0400000000000000" pitchFamily="50" charset="-128"/>
                <a:ea typeface="BIZ UDPゴシック" panose="020B0400000000000000" pitchFamily="50" charset="-128"/>
              </a:rPr>
              <a:t>93.9</a:t>
            </a:r>
            <a:r>
              <a:rPr lang="ja-JP" altLang="en-US" sz="1000" dirty="0">
                <a:latin typeface="BIZ UDPゴシック" panose="020B0400000000000000" pitchFamily="50" charset="-128"/>
                <a:ea typeface="BIZ UDPゴシック" panose="020B0400000000000000" pitchFamily="50" charset="-128"/>
              </a:rPr>
              <a:t>％）等一定条件の下に試算。</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a:t>
            </a:r>
            <a:r>
              <a:rPr lang="ja-JP" altLang="en-US" sz="1000" dirty="0">
                <a:latin typeface="Meiryo UI" panose="020B0604030504040204" pitchFamily="50" charset="-128"/>
                <a:ea typeface="Meiryo UI" panose="020B0604030504040204" pitchFamily="50" charset="-128"/>
              </a:rPr>
              <a:t>中学校において</a:t>
            </a:r>
            <a:r>
              <a:rPr lang="en-US" altLang="ja-JP" sz="1000" dirty="0">
                <a:latin typeface="Meiryo UI" panose="020B0604030504040204" pitchFamily="50" charset="-128"/>
                <a:ea typeface="Meiryo UI" panose="020B0604030504040204" pitchFamily="50" charset="-128"/>
              </a:rPr>
              <a:t>35</a:t>
            </a:r>
            <a:r>
              <a:rPr lang="ja-JP" altLang="en-US" sz="1000" dirty="0">
                <a:latin typeface="Meiryo UI" panose="020B0604030504040204" pitchFamily="50" charset="-128"/>
                <a:ea typeface="Meiryo UI" panose="020B0604030504040204" pitchFamily="50" charset="-128"/>
              </a:rPr>
              <a:t>人学級の導入が進んでいる現状や、エンパワメントスクール・ステップスクール等、７学級を</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前提としない府立高校の設置状況も踏まえると、本試算はあくまで現状の限定的な条件の下の</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シミュレーションであり、</a:t>
            </a:r>
            <a:r>
              <a:rPr lang="en-US" altLang="ja-JP" sz="1000" dirty="0">
                <a:latin typeface="Meiryo UI" panose="020B0604030504040204" pitchFamily="50" charset="-128"/>
                <a:ea typeface="Meiryo UI" panose="020B0604030504040204" pitchFamily="50" charset="-128"/>
              </a:rPr>
              <a:t>15</a:t>
            </a:r>
            <a:r>
              <a:rPr lang="ja-JP" altLang="en-US" sz="1000" dirty="0">
                <a:latin typeface="Meiryo UI" panose="020B0604030504040204" pitchFamily="50" charset="-128"/>
                <a:ea typeface="Meiryo UI" panose="020B0604030504040204" pitchFamily="50" charset="-128"/>
              </a:rPr>
              <a:t>年後（</a:t>
            </a:r>
            <a:r>
              <a:rPr lang="en-US" altLang="ja-JP" sz="1000" dirty="0">
                <a:latin typeface="Meiryo UI" panose="020B0604030504040204" pitchFamily="50" charset="-128"/>
                <a:ea typeface="Meiryo UI" panose="020B0604030504040204" pitchFamily="50" charset="-128"/>
              </a:rPr>
              <a:t>2040</a:t>
            </a:r>
            <a:r>
              <a:rPr lang="ja-JP" altLang="en-US" sz="1000" dirty="0">
                <a:latin typeface="Meiryo UI" panose="020B0604030504040204" pitchFamily="50" charset="-128"/>
                <a:ea typeface="Meiryo UI" panose="020B0604030504040204" pitchFamily="50" charset="-128"/>
              </a:rPr>
              <a:t>年）の学校数について上下することは当然</a:t>
            </a: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あり得る。</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本試算による予測を参考値として、その時々の状況や生徒等の教育ニーズの変化を踏まえた再編整備を</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進める必要がある。</a:t>
            </a:r>
          </a:p>
        </p:txBody>
      </p:sp>
      <p:sp>
        <p:nvSpPr>
          <p:cNvPr id="78" name="テキスト ボックス 77">
            <a:extLst>
              <a:ext uri="{FF2B5EF4-FFF2-40B4-BE49-F238E27FC236}">
                <a16:creationId xmlns:a16="http://schemas.microsoft.com/office/drawing/2014/main" id="{2867D8C8-678E-4256-84B3-5C5CF2E8352D}"/>
              </a:ext>
            </a:extLst>
          </p:cNvPr>
          <p:cNvSpPr txBox="1"/>
          <p:nvPr/>
        </p:nvSpPr>
        <p:spPr>
          <a:xfrm>
            <a:off x="6565602" y="5350302"/>
            <a:ext cx="5989845" cy="4200317"/>
          </a:xfrm>
          <a:prstGeom prst="rect">
            <a:avLst/>
          </a:prstGeom>
          <a:noFill/>
          <a:ln>
            <a:noFill/>
            <a:prstDash val="sysDot"/>
          </a:ln>
        </p:spPr>
        <p:txBody>
          <a:bodyPr wrap="square" numCol="1" spcCol="360000" rtlCol="0">
            <a:spAutoFit/>
          </a:bodyPr>
          <a:lstStyle/>
          <a:p>
            <a:pPr defTabSz="914400">
              <a:lnSpc>
                <a:spcPts val="1700"/>
              </a:lnSpc>
              <a:defRPr/>
            </a:pPr>
            <a:r>
              <a:rPr lang="ja-JP" altLang="en-US" sz="1200" b="1" dirty="0">
                <a:latin typeface="BIZ UDPゴシック" panose="020B0400000000000000" pitchFamily="50" charset="-128"/>
                <a:ea typeface="BIZ UDPゴシック" panose="020B0400000000000000" pitchFamily="50" charset="-128"/>
              </a:rPr>
              <a:t>≪</a:t>
            </a:r>
            <a:r>
              <a:rPr lang="en-US" altLang="ja-JP" sz="1200" b="1" dirty="0">
                <a:latin typeface="BIZ UDPゴシック" panose="020B0400000000000000" pitchFamily="50" charset="-128"/>
                <a:ea typeface="BIZ UDPゴシック" panose="020B0400000000000000" pitchFamily="50" charset="-128"/>
              </a:rPr>
              <a:t>2040</a:t>
            </a:r>
            <a:r>
              <a:rPr lang="ja-JP" altLang="en-US" sz="1200" b="1" dirty="0">
                <a:latin typeface="BIZ UDPゴシック" panose="020B0400000000000000" pitchFamily="50" charset="-128"/>
                <a:ea typeface="BIZ UDPゴシック" panose="020B0400000000000000" pitchFamily="50" charset="-128"/>
              </a:rPr>
              <a:t>年を見据えた再編整備の方向性≫</a:t>
            </a:r>
            <a:endParaRPr kumimoji="1" lang="en-US" altLang="ja-JP" sz="12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2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　</a:t>
            </a:r>
            <a:r>
              <a:rPr kumimoji="1" lang="ja-JP" altLang="en-US" sz="1200" b="1" i="0" u="sng" strike="noStrike" kern="1200" cap="none" spc="0" normalizeH="0" baseline="0" noProof="0" dirty="0">
                <a:ln>
                  <a:noFill/>
                </a:ln>
                <a:solidFill>
                  <a:schemeClr val="accent6">
                    <a:lumMod val="50000"/>
                  </a:schemeClr>
                </a:solidFill>
                <a:effectLst/>
                <a:uLnTx/>
                <a:uFillTx/>
                <a:latin typeface="BIZ UDPゴシック" panose="020B0400000000000000" pitchFamily="50" charset="-128"/>
                <a:ea typeface="BIZ UDPゴシック" panose="020B0400000000000000" pitchFamily="50" charset="-128"/>
              </a:rPr>
              <a:t>方向性１：地域の状況や専門的な学び等公立高校としての役割への対応</a:t>
            </a:r>
            <a:endParaRPr lang="en-US" altLang="ja-JP" sz="1100" u="sng" dirty="0">
              <a:solidFill>
                <a:schemeClr val="accent6">
                  <a:lumMod val="50000"/>
                </a:schemeClr>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100" dirty="0">
                <a:latin typeface="BIZ UDPゴシック" panose="020B0400000000000000" pitchFamily="50" charset="-128"/>
                <a:ea typeface="BIZ UDPゴシック" panose="020B0400000000000000" pitchFamily="50" charset="-128"/>
              </a:rPr>
              <a:t>　・各地域の中卒者数の減少と教育の普及及び就学機会の確保の観点をふまえ、府内の学校配置</a:t>
            </a:r>
            <a:endParaRPr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100" dirty="0">
                <a:latin typeface="BIZ UDPゴシック" panose="020B0400000000000000" pitchFamily="50" charset="-128"/>
                <a:ea typeface="BIZ UDPゴシック" panose="020B0400000000000000" pitchFamily="50" charset="-128"/>
              </a:rPr>
              <a:t>　　のバランスを検討</a:t>
            </a:r>
            <a:endParaRPr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100" noProof="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a:t>
            </a:r>
            <a:r>
              <a:rPr kumimoji="1" lang="ja-JP" altLang="en-US"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複数学科の併置や機能の継承等、効果的な再編整備の手法を用いることや、</a:t>
            </a:r>
            <a:endParaRPr kumimoji="1" lang="en-US" altLang="ja-JP"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再編整備により府立高校数の減少が進む地域においては、</a:t>
            </a:r>
            <a:r>
              <a:rPr kumimoji="1" lang="ja-JP" altLang="en-US"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地域の拠点的な学校の設置という</a:t>
            </a:r>
            <a:endParaRPr kumimoji="1" lang="en-US" altLang="ja-JP"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　　</a:t>
            </a:r>
            <a:r>
              <a:rPr kumimoji="1" lang="ja-JP" altLang="en-US"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観点も含め、検討</a:t>
            </a:r>
            <a:endParaRPr kumimoji="1" lang="en-US" altLang="ja-JP"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200" b="1" dirty="0">
                <a:latin typeface="BIZ UDPゴシック" panose="020B0400000000000000" pitchFamily="50" charset="-128"/>
                <a:ea typeface="BIZ UDPゴシック" panose="020B0400000000000000" pitchFamily="50" charset="-128"/>
              </a:rPr>
              <a:t>■　</a:t>
            </a:r>
            <a:r>
              <a:rPr kumimoji="1"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方向性２：再編整備の手法 </a:t>
            </a:r>
            <a:endParaRPr kumimoji="1" lang="en-US" altLang="ja-JP" sz="1100" b="1" u="sng" dirty="0">
              <a:solidFill>
                <a:schemeClr val="accent6">
                  <a:lumMod val="50000"/>
                </a:schemeClr>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　・再編整備を進めるに当たり、新校の魅力・特色をより明確にし、中学生等に認知されるため、</a:t>
            </a:r>
            <a:endParaRPr kumimoji="1" lang="en-US" altLang="ja-JP"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　　</a:t>
            </a:r>
            <a:r>
              <a:rPr kumimoji="1" lang="ja-JP" altLang="en-US"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新校開校までのプロセスの見直しや、統合に合わせ老朽化している学校の建て替えや美装化</a:t>
            </a:r>
            <a:endParaRPr kumimoji="1" lang="en-US" altLang="ja-JP"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　　</a:t>
            </a:r>
            <a:r>
              <a:rPr kumimoji="1" lang="ja-JP" altLang="en-US"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と一体で再編整備を行う等「刷新感」を打ち出す手法等を検討</a:t>
            </a:r>
            <a:endParaRPr kumimoji="1" lang="en-US" altLang="ja-JP"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200" b="1" dirty="0">
                <a:latin typeface="BIZ UDPゴシック" panose="020B0400000000000000" pitchFamily="50" charset="-128"/>
                <a:ea typeface="BIZ UDPゴシック" panose="020B0400000000000000" pitchFamily="50" charset="-128"/>
              </a:rPr>
              <a:t>■　</a:t>
            </a:r>
            <a:r>
              <a:rPr kumimoji="1"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方向性３：再編整備対象校の決定</a:t>
            </a:r>
            <a:endParaRPr kumimoji="1" lang="en-US" altLang="ja-JP" sz="1200" b="1" u="sng" dirty="0">
              <a:solidFill>
                <a:schemeClr val="accent6">
                  <a:lumMod val="50000"/>
                </a:schemeClr>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　・地域における各校、各学科の役割を踏まえ、志願状況等様々な要素を勘案し、状況に応じた</a:t>
            </a:r>
            <a:endParaRPr kumimoji="1" lang="en-US" altLang="ja-JP"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　　</a:t>
            </a:r>
            <a:r>
              <a:rPr kumimoji="1" lang="ja-JP" altLang="en-US"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再編手法を都度検討の上</a:t>
            </a:r>
            <a:r>
              <a:rPr kumimoji="1" lang="ja-JP" altLang="en-US" sz="1100" i="0" u="none" strike="noStrike" kern="1200" cap="none" spc="0" normalizeH="0" baseline="0" noProof="0">
                <a:ln>
                  <a:noFill/>
                </a:ln>
                <a:effectLst/>
                <a:uLnTx/>
                <a:uFillTx/>
                <a:latin typeface="BIZ UDPゴシック" panose="020B0400000000000000" pitchFamily="50" charset="-128"/>
                <a:ea typeface="BIZ UDPゴシック" panose="020B0400000000000000" pitchFamily="50" charset="-128"/>
              </a:rPr>
              <a:t>、進める。</a:t>
            </a:r>
            <a:endParaRPr kumimoji="1" lang="en-US" altLang="ja-JP" sz="110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1100" b="1"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b="1" dirty="0">
                <a:solidFill>
                  <a:schemeClr val="accent6">
                    <a:lumMod val="50000"/>
                  </a:schemeClr>
                </a:solidFill>
                <a:latin typeface="BIZ UDPゴシック" panose="020B0400000000000000" pitchFamily="50" charset="-128"/>
                <a:ea typeface="BIZ UDPゴシック" panose="020B0400000000000000" pitchFamily="50" charset="-128"/>
              </a:rPr>
              <a:t>　　</a:t>
            </a:r>
            <a:r>
              <a:rPr kumimoji="1" lang="ja-JP" altLang="en-US" sz="1100" b="1" u="sng" dirty="0">
                <a:solidFill>
                  <a:schemeClr val="accent6">
                    <a:lumMod val="50000"/>
                  </a:schemeClr>
                </a:solidFill>
                <a:latin typeface="BIZ UDPゴシック" panose="020B0400000000000000" pitchFamily="50" charset="-128"/>
                <a:ea typeface="BIZ UDPゴシック" panose="020B0400000000000000" pitchFamily="50" charset="-128"/>
              </a:rPr>
              <a:t>上記</a:t>
            </a:r>
            <a:r>
              <a:rPr kumimoji="1" lang="ja-JP" altLang="en-US" sz="1100" b="1" i="0" u="sng" strike="noStrike" kern="1200" cap="none" spc="0" normalizeH="0" baseline="0" noProof="0" dirty="0">
                <a:ln>
                  <a:noFill/>
                </a:ln>
                <a:solidFill>
                  <a:schemeClr val="accent6">
                    <a:lumMod val="50000"/>
                  </a:schemeClr>
                </a:solidFill>
                <a:effectLst/>
                <a:uLnTx/>
                <a:uFillTx/>
                <a:latin typeface="BIZ UDPゴシック" panose="020B0400000000000000" pitchFamily="50" charset="-128"/>
                <a:ea typeface="BIZ UDPゴシック" panose="020B0400000000000000" pitchFamily="50" charset="-128"/>
              </a:rPr>
              <a:t>方向性を踏まえた上で、府立高等学校再編整備方針及び府立高等学校再編整備計画に</a:t>
            </a:r>
            <a:endParaRPr kumimoji="1" lang="en-US" altLang="ja-JP" sz="1100" b="1" i="0" u="sng" strike="noStrike" kern="1200" cap="none" spc="0" normalizeH="0" baseline="0" noProof="0" dirty="0">
              <a:ln>
                <a:noFill/>
              </a:ln>
              <a:solidFill>
                <a:schemeClr val="accent6">
                  <a:lumMod val="50000"/>
                </a:schemeClr>
              </a:solidFill>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b="1" dirty="0">
                <a:solidFill>
                  <a:schemeClr val="accent6">
                    <a:lumMod val="50000"/>
                  </a:schemeClr>
                </a:solidFill>
                <a:latin typeface="BIZ UDPゴシック" panose="020B0400000000000000" pitchFamily="50" charset="-128"/>
                <a:ea typeface="BIZ UDPゴシック" panose="020B0400000000000000" pitchFamily="50" charset="-128"/>
              </a:rPr>
              <a:t>　  </a:t>
            </a:r>
            <a:r>
              <a:rPr kumimoji="1" lang="ja-JP" altLang="en-US" sz="1100" b="1" i="0" u="sng" strike="noStrike" kern="1200" cap="none" spc="0" normalizeH="0" baseline="0" noProof="0" dirty="0">
                <a:ln>
                  <a:noFill/>
                </a:ln>
                <a:solidFill>
                  <a:schemeClr val="accent6">
                    <a:lumMod val="50000"/>
                  </a:schemeClr>
                </a:solidFill>
                <a:effectLst/>
                <a:uLnTx/>
                <a:uFillTx/>
                <a:latin typeface="BIZ UDPゴシック" panose="020B0400000000000000" pitchFamily="50" charset="-128"/>
                <a:ea typeface="BIZ UDPゴシック" panose="020B0400000000000000" pitchFamily="50" charset="-128"/>
              </a:rPr>
              <a:t>基づき、計画的に再編整備を進めていく。</a:t>
            </a:r>
            <a:endParaRPr kumimoji="1" lang="en-US" altLang="ja-JP" sz="1100" b="1" i="0" u="sng" strike="noStrike" kern="1200" cap="none" spc="0" normalizeH="0" baseline="0" noProof="0" dirty="0">
              <a:ln>
                <a:noFill/>
              </a:ln>
              <a:solidFill>
                <a:schemeClr val="accent6">
                  <a:lumMod val="50000"/>
                </a:schemeClr>
              </a:solidFill>
              <a:effectLst/>
              <a:uLnTx/>
              <a:uFillTx/>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7C33426B-9831-0FC2-B734-735F027D98FB}"/>
              </a:ext>
            </a:extLst>
          </p:cNvPr>
          <p:cNvSpPr txBox="1"/>
          <p:nvPr/>
        </p:nvSpPr>
        <p:spPr>
          <a:xfrm>
            <a:off x="425262" y="6423021"/>
            <a:ext cx="3858001" cy="749308"/>
          </a:xfrm>
          <a:prstGeom prst="rect">
            <a:avLst/>
          </a:prstGeom>
          <a:noFill/>
          <a:ln w="3175">
            <a:noFill/>
            <a:prstDash val="sysDot"/>
          </a:ln>
        </p:spPr>
        <p:txBody>
          <a:bodyPr wrap="square" numCol="1" spcCol="360000" rtlCol="0">
            <a:spAutoFit/>
          </a:bodyPr>
          <a:lstStyle/>
          <a:p>
            <a:pPr>
              <a:lnSpc>
                <a:spcPts val="1800"/>
              </a:lnSpc>
            </a:pPr>
            <a:r>
              <a:rPr kumimoji="1" lang="ja-JP" altLang="en-US" sz="1100" b="1" dirty="0">
                <a:solidFill>
                  <a:schemeClr val="accent6">
                    <a:lumMod val="50000"/>
                  </a:schemeClr>
                </a:solidFill>
                <a:latin typeface="BIZ UDPゴシック" panose="020B0400000000000000" pitchFamily="50" charset="-128"/>
                <a:ea typeface="BIZ UDPゴシック" panose="020B0400000000000000" pitchFamily="50" charset="-128"/>
              </a:rPr>
              <a:t>　</a:t>
            </a:r>
            <a:r>
              <a:rPr kumimoji="1" lang="ja-JP" altLang="en-US" sz="1100" b="1" dirty="0">
                <a:latin typeface="BIZ UDPゴシック" panose="020B0400000000000000" pitchFamily="50" charset="-128"/>
                <a:ea typeface="BIZ UDPゴシック" panose="020B0400000000000000" pitchFamily="50" charset="-128"/>
              </a:rPr>
              <a:t>　</a:t>
            </a:r>
            <a:r>
              <a:rPr kumimoji="1" lang="ja-JP" altLang="en-US" sz="1100" b="1" u="sng" dirty="0">
                <a:solidFill>
                  <a:schemeClr val="accent6">
                    <a:lumMod val="50000"/>
                  </a:schemeClr>
                </a:solidFill>
                <a:latin typeface="BIZ UDPゴシック" panose="020B0400000000000000" pitchFamily="50" charset="-128"/>
                <a:ea typeface="BIZ UDPゴシック" panose="020B0400000000000000" pitchFamily="50" charset="-128"/>
              </a:rPr>
              <a:t>「</a:t>
            </a:r>
            <a:r>
              <a:rPr kumimoji="1"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人生を自ら切り拓いていく人材」</a:t>
            </a:r>
            <a:endParaRPr kumimoji="1" lang="en-US" altLang="ja-JP" sz="1200" b="1" u="sng" dirty="0">
              <a:solidFill>
                <a:schemeClr val="accent6">
                  <a:lumMod val="50000"/>
                </a:schemeClr>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200" b="1" dirty="0">
                <a:solidFill>
                  <a:schemeClr val="accent6">
                    <a:lumMod val="50000"/>
                  </a:schemeClr>
                </a:solidFill>
                <a:latin typeface="BIZ UDPゴシック" panose="020B0400000000000000" pitchFamily="50" charset="-128"/>
                <a:ea typeface="BIZ UDPゴシック" panose="020B0400000000000000" pitchFamily="50" charset="-128"/>
              </a:rPr>
              <a:t>  　</a:t>
            </a:r>
            <a:r>
              <a:rPr kumimoji="1"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「認め合い、尊重し、協働していく人材」</a:t>
            </a:r>
            <a:endParaRPr kumimoji="1" lang="en-US" altLang="ja-JP" sz="1200" b="1" u="sng" dirty="0">
              <a:solidFill>
                <a:schemeClr val="accent6">
                  <a:lumMod val="50000"/>
                </a:schemeClr>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200" b="1" dirty="0">
                <a:solidFill>
                  <a:schemeClr val="accent6">
                    <a:lumMod val="50000"/>
                  </a:schemeClr>
                </a:solidFill>
                <a:latin typeface="BIZ UDPゴシック" panose="020B0400000000000000" pitchFamily="50" charset="-128"/>
                <a:ea typeface="BIZ UDPゴシック" panose="020B0400000000000000" pitchFamily="50" charset="-128"/>
              </a:rPr>
              <a:t>　　</a:t>
            </a:r>
            <a:r>
              <a:rPr kumimoji="1" lang="ja-JP" altLang="en-US" sz="1200" b="1" u="sng" dirty="0">
                <a:solidFill>
                  <a:schemeClr val="accent6">
                    <a:lumMod val="50000"/>
                  </a:schemeClr>
                </a:solidFill>
                <a:latin typeface="BIZ UDPゴシック" panose="020B0400000000000000" pitchFamily="50" charset="-128"/>
                <a:ea typeface="BIZ UDPゴシック" panose="020B0400000000000000" pitchFamily="50" charset="-128"/>
              </a:rPr>
              <a:t>「世界や地域とつながり、社会に貢献していく人材」</a:t>
            </a:r>
            <a:endParaRPr kumimoji="1" lang="en-US" altLang="ja-JP" sz="900" b="0" i="0" u="sng" strike="noStrike" kern="1200" cap="none" spc="0" normalizeH="0" baseline="0" noProof="0" dirty="0">
              <a:ln>
                <a:noFill/>
              </a:ln>
              <a:solidFill>
                <a:schemeClr val="accent6">
                  <a:lumMod val="50000"/>
                </a:schemeClr>
              </a:solidFill>
              <a:effectLst/>
              <a:uLnTx/>
              <a:uFillTx/>
              <a:latin typeface="BIZ UDPゴシック" panose="020B0400000000000000" pitchFamily="50" charset="-128"/>
              <a:ea typeface="BIZ UDPゴシック" panose="020B0400000000000000" pitchFamily="50" charset="-128"/>
            </a:endParaRPr>
          </a:p>
        </p:txBody>
      </p:sp>
      <p:sp>
        <p:nvSpPr>
          <p:cNvPr id="73" name="テキスト ボックス 72">
            <a:extLst>
              <a:ext uri="{FF2B5EF4-FFF2-40B4-BE49-F238E27FC236}">
                <a16:creationId xmlns:a16="http://schemas.microsoft.com/office/drawing/2014/main" id="{B2918E06-1A67-4095-9038-B702DEFE81E1}"/>
              </a:ext>
            </a:extLst>
          </p:cNvPr>
          <p:cNvSpPr txBox="1"/>
          <p:nvPr/>
        </p:nvSpPr>
        <p:spPr>
          <a:xfrm>
            <a:off x="234427" y="549471"/>
            <a:ext cx="4553481" cy="307443"/>
          </a:xfrm>
          <a:prstGeom prst="roundRect">
            <a:avLst>
              <a:gd name="adj"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0800" tIns="50400" rIns="100800" bIns="50400" rtlCol="0" anchor="ctr">
            <a:noAutofit/>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第１章　府立高校改革アクションプラン（案）の概要</a:t>
            </a:r>
          </a:p>
        </p:txBody>
      </p:sp>
      <p:sp>
        <p:nvSpPr>
          <p:cNvPr id="2" name="スライド番号プレースホルダー 1">
            <a:extLst>
              <a:ext uri="{FF2B5EF4-FFF2-40B4-BE49-F238E27FC236}">
                <a16:creationId xmlns:a16="http://schemas.microsoft.com/office/drawing/2014/main" id="{219ABE80-0C57-41FD-BDB8-A0640BCF7730}"/>
              </a:ext>
            </a:extLst>
          </p:cNvPr>
          <p:cNvSpPr>
            <a:spLocks noGrp="1"/>
          </p:cNvSpPr>
          <p:nvPr>
            <p:ph type="sldNum" sz="quarter" idx="12"/>
          </p:nvPr>
        </p:nvSpPr>
        <p:spPr>
          <a:xfrm>
            <a:off x="9780789" y="9062356"/>
            <a:ext cx="2880360" cy="511175"/>
          </a:xfrm>
        </p:spPr>
        <p:txBody>
          <a:bodyPr/>
          <a:lstStyle/>
          <a:p>
            <a:fld id="{AA2801FF-8DEB-425D-81D2-94EF3C4C47B5}" type="slidenum">
              <a:rPr kumimoji="1" lang="ja-JP" altLang="en-US" smtClean="0"/>
              <a:t>1</a:t>
            </a:fld>
            <a:endParaRPr kumimoji="1" lang="ja-JP" altLang="en-US" dirty="0"/>
          </a:p>
        </p:txBody>
      </p:sp>
      <p:sp>
        <p:nvSpPr>
          <p:cNvPr id="21" name="二等辺三角形 20">
            <a:extLst>
              <a:ext uri="{FF2B5EF4-FFF2-40B4-BE49-F238E27FC236}">
                <a16:creationId xmlns:a16="http://schemas.microsoft.com/office/drawing/2014/main" id="{839EB30C-C7D1-4F8F-9371-7F10AD263541}"/>
              </a:ext>
            </a:extLst>
          </p:cNvPr>
          <p:cNvSpPr/>
          <p:nvPr/>
        </p:nvSpPr>
        <p:spPr>
          <a:xfrm rot="5400000">
            <a:off x="6461598" y="9166360"/>
            <a:ext cx="358440" cy="150431"/>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294BD659-1083-4929-8D22-BBABAC17CE89}"/>
              </a:ext>
            </a:extLst>
          </p:cNvPr>
          <p:cNvSpPr txBox="1"/>
          <p:nvPr/>
        </p:nvSpPr>
        <p:spPr>
          <a:xfrm rot="5400000">
            <a:off x="-228986" y="46621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１－２</a:t>
            </a:r>
          </a:p>
        </p:txBody>
      </p:sp>
    </p:spTree>
    <p:extLst>
      <p:ext uri="{BB962C8B-B14F-4D97-AF65-F5344CB8AC3E}">
        <p14:creationId xmlns:p14="http://schemas.microsoft.com/office/powerpoint/2010/main" val="705629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テキスト ボックス 41">
            <a:extLst>
              <a:ext uri="{FF2B5EF4-FFF2-40B4-BE49-F238E27FC236}">
                <a16:creationId xmlns:a16="http://schemas.microsoft.com/office/drawing/2014/main" id="{07503B5A-053D-4559-AA55-62EB7F57AAEE}"/>
              </a:ext>
            </a:extLst>
          </p:cNvPr>
          <p:cNvSpPr txBox="1"/>
          <p:nvPr/>
        </p:nvSpPr>
        <p:spPr>
          <a:xfrm>
            <a:off x="164124" y="543921"/>
            <a:ext cx="2353297" cy="417114"/>
          </a:xfrm>
          <a:prstGeom prst="roundRect">
            <a:avLst>
              <a:gd name="adj"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0800" tIns="50400" rIns="100800" bIns="50400" rtlCol="0" anchor="ctr">
            <a:noAutofit/>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第３章　学校改革</a:t>
            </a:r>
          </a:p>
        </p:txBody>
      </p:sp>
      <p:sp>
        <p:nvSpPr>
          <p:cNvPr id="2" name="テキスト ボックス 1">
            <a:extLst>
              <a:ext uri="{FF2B5EF4-FFF2-40B4-BE49-F238E27FC236}">
                <a16:creationId xmlns:a16="http://schemas.microsoft.com/office/drawing/2014/main" id="{106DFAD1-11CF-B582-0F74-E766608F4186}"/>
              </a:ext>
            </a:extLst>
          </p:cNvPr>
          <p:cNvSpPr txBox="1"/>
          <p:nvPr/>
        </p:nvSpPr>
        <p:spPr>
          <a:xfrm>
            <a:off x="2563466" y="625894"/>
            <a:ext cx="9973299" cy="258789"/>
          </a:xfrm>
          <a:prstGeom prst="rect">
            <a:avLst/>
          </a:prstGeom>
          <a:noFill/>
          <a:ln>
            <a:noFill/>
            <a:prstDash val="sysDash"/>
          </a:ln>
        </p:spPr>
        <p:txBody>
          <a:bodyPr wrap="square" numCol="1" spcCol="360000" rtlCol="0">
            <a:spAutoFit/>
          </a:bodyPr>
          <a:lstStyle/>
          <a:p>
            <a:pPr>
              <a:lnSpc>
                <a:spcPts val="1500"/>
              </a:lnSpc>
            </a:pPr>
            <a:r>
              <a:rPr kumimoji="1" lang="ja-JP" altLang="en-US" sz="1100" i="0" u="none" strike="noStrike" kern="1200" dirty="0">
                <a:effectLst/>
                <a:latin typeface="BIZ UDPゴシック" panose="020B0400000000000000" pitchFamily="50" charset="-128"/>
                <a:ea typeface="BIZ UDPゴシック" panose="020B0400000000000000" pitchFamily="50" charset="-128"/>
              </a:rPr>
              <a:t>○　高校生の学習意欲を喚起し、可能性及び能力を最大限に伸長していけるよう、</a:t>
            </a:r>
            <a:r>
              <a:rPr kumimoji="1" lang="ja-JP" altLang="en-US" sz="1200" b="1" dirty="0">
                <a:solidFill>
                  <a:schemeClr val="accent6">
                    <a:lumMod val="50000"/>
                  </a:schemeClr>
                </a:solidFill>
                <a:latin typeface="BIZ UDPゴシック" panose="020B0400000000000000" pitchFamily="50" charset="-128"/>
                <a:ea typeface="BIZ UDPゴシック" panose="020B0400000000000000" pitchFamily="50" charset="-128"/>
              </a:rPr>
              <a:t>府立高校</a:t>
            </a:r>
            <a:r>
              <a:rPr kumimoji="1" lang="ja-JP" altLang="en-US" sz="1200" b="1" i="0" u="none" strike="noStrike" kern="1200" dirty="0">
                <a:solidFill>
                  <a:schemeClr val="accent6">
                    <a:lumMod val="50000"/>
                  </a:schemeClr>
                </a:solidFill>
                <a:effectLst/>
                <a:latin typeface="BIZ UDPゴシック" panose="020B0400000000000000" pitchFamily="50" charset="-128"/>
                <a:ea typeface="BIZ UDPゴシック" panose="020B0400000000000000" pitchFamily="50" charset="-128"/>
              </a:rPr>
              <a:t>の</a:t>
            </a:r>
            <a:r>
              <a:rPr lang="ja-JP" altLang="en-US" sz="1200" b="1" dirty="0">
                <a:solidFill>
                  <a:schemeClr val="accent6">
                    <a:lumMod val="50000"/>
                  </a:schemeClr>
                </a:solidFill>
                <a:latin typeface="BIZ UDPゴシック" panose="020B0400000000000000" pitchFamily="50" charset="-128"/>
                <a:ea typeface="BIZ UDPゴシック" panose="020B0400000000000000" pitchFamily="50" charset="-128"/>
              </a:rPr>
              <a:t>魅力</a:t>
            </a:r>
            <a:r>
              <a:rPr kumimoji="1" lang="ja-JP" altLang="en-US" sz="1200" b="1" i="0" u="none" strike="noStrike" kern="1200" dirty="0">
                <a:solidFill>
                  <a:schemeClr val="accent6">
                    <a:lumMod val="50000"/>
                  </a:schemeClr>
                </a:solidFill>
                <a:effectLst/>
                <a:latin typeface="BIZ UDPゴシック" panose="020B0400000000000000" pitchFamily="50" charset="-128"/>
                <a:ea typeface="BIZ UDPゴシック" panose="020B0400000000000000" pitchFamily="50" charset="-128"/>
              </a:rPr>
              <a:t>化・</a:t>
            </a:r>
            <a:r>
              <a:rPr lang="ja-JP" altLang="en-US" sz="1200" b="1" dirty="0">
                <a:solidFill>
                  <a:schemeClr val="accent6">
                    <a:lumMod val="50000"/>
                  </a:schemeClr>
                </a:solidFill>
                <a:latin typeface="BIZ UDPゴシック" panose="020B0400000000000000" pitchFamily="50" charset="-128"/>
                <a:ea typeface="BIZ UDPゴシック" panose="020B0400000000000000" pitchFamily="50" charset="-128"/>
              </a:rPr>
              <a:t>特色</a:t>
            </a:r>
            <a:r>
              <a:rPr kumimoji="1" lang="ja-JP" altLang="en-US" sz="1200" b="1" i="0" u="none" strike="noStrike" kern="1200" dirty="0">
                <a:solidFill>
                  <a:schemeClr val="accent6">
                    <a:lumMod val="50000"/>
                  </a:schemeClr>
                </a:solidFill>
                <a:effectLst/>
                <a:latin typeface="BIZ UDPゴシック" panose="020B0400000000000000" pitchFamily="50" charset="-128"/>
                <a:ea typeface="BIZ UDPゴシック" panose="020B0400000000000000" pitchFamily="50" charset="-128"/>
              </a:rPr>
              <a:t>化を</a:t>
            </a:r>
            <a:r>
              <a:rPr kumimoji="1" lang="ja-JP" altLang="en-US" sz="1200" b="1" dirty="0">
                <a:solidFill>
                  <a:schemeClr val="accent6">
                    <a:lumMod val="50000"/>
                  </a:schemeClr>
                </a:solidFill>
                <a:latin typeface="BIZ UDPゴシック" panose="020B0400000000000000" pitchFamily="50" charset="-128"/>
                <a:ea typeface="BIZ UDPゴシック" panose="020B0400000000000000" pitchFamily="50" charset="-128"/>
              </a:rPr>
              <a:t>推進</a:t>
            </a:r>
            <a:endParaRPr kumimoji="1" lang="en-US" altLang="ja-JP" sz="1100" b="1" i="0" u="none" strike="noStrike" kern="1200" dirty="0">
              <a:effectLst/>
              <a:latin typeface="BIZ UDPゴシック" panose="020B0400000000000000" pitchFamily="50" charset="-128"/>
              <a:ea typeface="BIZ UDPゴシック" panose="020B0400000000000000" pitchFamily="50" charset="-128"/>
            </a:endParaRPr>
          </a:p>
        </p:txBody>
      </p:sp>
      <p:graphicFrame>
        <p:nvGraphicFramePr>
          <p:cNvPr id="12" name="表 11">
            <a:extLst>
              <a:ext uri="{FF2B5EF4-FFF2-40B4-BE49-F238E27FC236}">
                <a16:creationId xmlns:a16="http://schemas.microsoft.com/office/drawing/2014/main" id="{D2D7667F-DA5D-FCCD-0881-669E26511F3E}"/>
              </a:ext>
            </a:extLst>
          </p:cNvPr>
          <p:cNvGraphicFramePr>
            <a:graphicFrameLocks noGrp="1"/>
          </p:cNvGraphicFramePr>
          <p:nvPr>
            <p:extLst>
              <p:ext uri="{D42A27DB-BD31-4B8C-83A1-F6EECF244321}">
                <p14:modId xmlns:p14="http://schemas.microsoft.com/office/powerpoint/2010/main" val="2046360058"/>
              </p:ext>
            </p:extLst>
          </p:nvPr>
        </p:nvGraphicFramePr>
        <p:xfrm>
          <a:off x="1039436" y="1043819"/>
          <a:ext cx="5508000" cy="1456099"/>
        </p:xfrm>
        <a:graphic>
          <a:graphicData uri="http://schemas.openxmlformats.org/drawingml/2006/table">
            <a:tbl>
              <a:tblPr firstRow="1" bandRow="1">
                <a:tableStyleId>{5C22544A-7EE6-4342-B048-85BDC9FD1C3A}</a:tableStyleId>
              </a:tblPr>
              <a:tblGrid>
                <a:gridCol w="5508000">
                  <a:extLst>
                    <a:ext uri="{9D8B030D-6E8A-4147-A177-3AD203B41FA5}">
                      <a16:colId xmlns:a16="http://schemas.microsoft.com/office/drawing/2014/main" val="1421098082"/>
                    </a:ext>
                  </a:extLst>
                </a:gridCol>
              </a:tblGrid>
              <a:tr h="278131">
                <a:tc>
                  <a:txBody>
                    <a:bodyPr/>
                    <a:lstStyle/>
                    <a:p>
                      <a:pPr algn="ctr"/>
                      <a:r>
                        <a:rPr kumimoji="1" lang="ja-JP" altLang="en-US" sz="1100" dirty="0">
                          <a:solidFill>
                            <a:schemeClr val="tx1"/>
                          </a:solidFill>
                          <a:latin typeface="BIZ UDPゴシック" panose="020B0400000000000000" pitchFamily="50" charset="-128"/>
                          <a:ea typeface="BIZ UDPゴシック" panose="020B0400000000000000" pitchFamily="50" charset="-128"/>
                        </a:rPr>
                        <a:t>今後の取組</a:t>
                      </a:r>
                      <a:endParaRPr kumimoji="1" lang="ja-JP" altLang="en-US" sz="11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09515545"/>
                  </a:ext>
                </a:extLst>
              </a:tr>
              <a:tr h="1177968">
                <a:tc>
                  <a:txBody>
                    <a:bodyPr/>
                    <a:lstStyle/>
                    <a:p>
                      <a:r>
                        <a:rPr kumimoji="1" lang="ja-JP" altLang="en-US" sz="1100" dirty="0">
                          <a:latin typeface="BIZ UDゴシック" panose="020B0400000000000000" pitchFamily="49" charset="-128"/>
                          <a:ea typeface="BIZ UDゴシック" panose="020B0400000000000000" pitchFamily="49" charset="-128"/>
                        </a:rPr>
                        <a:t>○各校における教育内容の充実</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○多様なニーズに応える研究校として、教育センター附属高校の機能を強化</a:t>
                      </a:r>
                    </a:p>
                    <a:p>
                      <a:r>
                        <a:rPr kumimoji="1" lang="ja-JP" altLang="en-US" sz="1100" dirty="0">
                          <a:latin typeface="BIZ UDゴシック" panose="020B0400000000000000" pitchFamily="49" charset="-128"/>
                          <a:ea typeface="BIZ UDゴシック" panose="020B0400000000000000" pitchFamily="49" charset="-128"/>
                        </a:rPr>
                        <a:t>○新たな普通科（文理探究科）の設置促進</a:t>
                      </a:r>
                    </a:p>
                    <a:p>
                      <a:r>
                        <a:rPr kumimoji="1" lang="ja-JP" altLang="en-US" sz="1100" dirty="0">
                          <a:latin typeface="BIZ UDゴシック" panose="020B0400000000000000" pitchFamily="49" charset="-128"/>
                          <a:ea typeface="BIZ UDゴシック" panose="020B0400000000000000" pitchFamily="49" charset="-128"/>
                        </a:rPr>
                        <a:t>・令和８年度　春日丘高校に「学際領域」、狭山高校に「社会共創」を設置</a:t>
                      </a:r>
                    </a:p>
                    <a:p>
                      <a:r>
                        <a:rPr kumimoji="1" lang="ja-JP" altLang="en-US" sz="1100" dirty="0">
                          <a:latin typeface="BIZ UDゴシック" panose="020B0400000000000000" pitchFamily="49" charset="-128"/>
                          <a:ea typeface="BIZ UDゴシック" panose="020B0400000000000000" pitchFamily="49" charset="-128"/>
                        </a:rPr>
                        <a:t>・上記設置校の取組検証を踏まえ、寝屋川高校及び泉陽高校に「学際領域」を</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設置（令和</a:t>
                      </a:r>
                      <a:r>
                        <a:rPr kumimoji="1" lang="en-US" altLang="ja-JP" sz="1100" dirty="0">
                          <a:latin typeface="BIZ UDゴシック" panose="020B0400000000000000" pitchFamily="49" charset="-128"/>
                          <a:ea typeface="BIZ UDゴシック" panose="020B0400000000000000" pitchFamily="49" charset="-128"/>
                        </a:rPr>
                        <a:t>11</a:t>
                      </a:r>
                      <a:r>
                        <a:rPr kumimoji="1" lang="ja-JP" altLang="en-US" sz="1100" dirty="0">
                          <a:latin typeface="BIZ UDゴシック" panose="020B0400000000000000" pitchFamily="49" charset="-128"/>
                          <a:ea typeface="BIZ UDゴシック" panose="020B0400000000000000" pitchFamily="49" charset="-128"/>
                        </a:rPr>
                        <a:t>年度以降順次予定）</a:t>
                      </a:r>
                      <a:endParaRPr kumimoji="1" lang="ja-JP" altLang="en-US" sz="11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627636"/>
                  </a:ext>
                </a:extLst>
              </a:tr>
            </a:tbl>
          </a:graphicData>
        </a:graphic>
      </p:graphicFrame>
      <p:sp>
        <p:nvSpPr>
          <p:cNvPr id="18" name="角丸四角形 27">
            <a:extLst>
              <a:ext uri="{FF2B5EF4-FFF2-40B4-BE49-F238E27FC236}">
                <a16:creationId xmlns:a16="http://schemas.microsoft.com/office/drawing/2014/main" id="{253EA17A-0698-4737-B204-61977F00E891}"/>
              </a:ext>
            </a:extLst>
          </p:cNvPr>
          <p:cNvSpPr/>
          <p:nvPr/>
        </p:nvSpPr>
        <p:spPr>
          <a:xfrm rot="5400000">
            <a:off x="-37275" y="1498937"/>
            <a:ext cx="1188712" cy="813250"/>
          </a:xfrm>
          <a:prstGeom prst="roundRect">
            <a:avLst>
              <a:gd name="adj" fmla="val 10711"/>
            </a:avLst>
          </a:prstGeom>
          <a:solidFill>
            <a:schemeClr val="accent6">
              <a:lumMod val="50000"/>
            </a:schemeClr>
          </a:solidFill>
          <a:ln w="6350" cap="flat" cmpd="sng" algn="ctr">
            <a:solidFill>
              <a:srgbClr val="4472C4">
                <a:shade val="50000"/>
              </a:srgbClr>
            </a:solidFill>
            <a:prstDash val="solid"/>
            <a:miter lim="800000"/>
          </a:ln>
          <a:effectLst/>
        </p:spPr>
        <p:txBody>
          <a:bodyPr vert="vert270"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1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普通科</a:t>
            </a:r>
          </a:p>
        </p:txBody>
      </p:sp>
      <p:sp>
        <p:nvSpPr>
          <p:cNvPr id="14" name="角丸四角形 27">
            <a:extLst>
              <a:ext uri="{FF2B5EF4-FFF2-40B4-BE49-F238E27FC236}">
                <a16:creationId xmlns:a16="http://schemas.microsoft.com/office/drawing/2014/main" id="{80801412-AB33-58FB-7221-1E312108219C}"/>
              </a:ext>
            </a:extLst>
          </p:cNvPr>
          <p:cNvSpPr/>
          <p:nvPr/>
        </p:nvSpPr>
        <p:spPr>
          <a:xfrm>
            <a:off x="164325" y="2577812"/>
            <a:ext cx="813600" cy="484392"/>
          </a:xfrm>
          <a:prstGeom prst="roundRect">
            <a:avLst>
              <a:gd name="adj" fmla="val 15986"/>
            </a:avLst>
          </a:prstGeom>
          <a:solidFill>
            <a:schemeClr val="accent6">
              <a:lumMod val="50000"/>
            </a:schemeClr>
          </a:solidFill>
          <a:ln w="6350" cap="flat" cmpd="sng" algn="ctr">
            <a:solidFill>
              <a:srgbClr val="4472C4">
                <a:shade val="50000"/>
              </a:srgbClr>
            </a:solidFill>
            <a:prstDash val="solid"/>
            <a:miter lim="800000"/>
          </a:ln>
          <a:effectLst/>
        </p:spPr>
        <p:txBody>
          <a:bodyPr vert="horz"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100" b="1" kern="0" dirty="0">
                <a:solidFill>
                  <a:prstClr val="white"/>
                </a:solidFill>
                <a:latin typeface="BIZ UDPゴシック" panose="020B0400000000000000" pitchFamily="50" charset="-128"/>
                <a:ea typeface="BIZ UDPゴシック" panose="020B0400000000000000" pitchFamily="50" charset="-128"/>
              </a:rPr>
              <a:t>総合学</a:t>
            </a:r>
            <a:r>
              <a:rPr kumimoji="1" lang="ja-JP" altLang="en-US" sz="11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科</a:t>
            </a:r>
          </a:p>
        </p:txBody>
      </p:sp>
      <p:sp>
        <p:nvSpPr>
          <p:cNvPr id="15" name="角丸四角形 27">
            <a:extLst>
              <a:ext uri="{FF2B5EF4-FFF2-40B4-BE49-F238E27FC236}">
                <a16:creationId xmlns:a16="http://schemas.microsoft.com/office/drawing/2014/main" id="{22E6B238-F007-B8C9-0832-7F619BE69F5E}"/>
              </a:ext>
            </a:extLst>
          </p:cNvPr>
          <p:cNvSpPr/>
          <p:nvPr/>
        </p:nvSpPr>
        <p:spPr>
          <a:xfrm>
            <a:off x="159511" y="3160139"/>
            <a:ext cx="813246" cy="579600"/>
          </a:xfrm>
          <a:prstGeom prst="roundRect">
            <a:avLst>
              <a:gd name="adj" fmla="val 12211"/>
            </a:avLst>
          </a:prstGeom>
          <a:solidFill>
            <a:schemeClr val="accent6">
              <a:lumMod val="50000"/>
            </a:schemeClr>
          </a:solidFill>
          <a:ln w="6350" cap="flat" cmpd="sng" algn="ctr">
            <a:solidFill>
              <a:srgbClr val="4472C4">
                <a:shade val="50000"/>
              </a:srgbClr>
            </a:solidFill>
            <a:prstDash val="solid"/>
            <a:miter lim="800000"/>
          </a:ln>
          <a:effectLst/>
        </p:spPr>
        <p:txBody>
          <a:bodyPr vert="horz"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900" b="1" kern="0" dirty="0">
                <a:solidFill>
                  <a:prstClr val="white"/>
                </a:solidFill>
                <a:latin typeface="BIZ UDPゴシック" panose="020B0400000000000000" pitchFamily="50" charset="-128"/>
                <a:ea typeface="BIZ UDPゴシック" panose="020B0400000000000000" pitchFamily="50" charset="-128"/>
              </a:rPr>
              <a:t>グローバルリーダーズ</a:t>
            </a:r>
            <a:endParaRPr kumimoji="1" lang="en-US" altLang="ja-JP" sz="900" b="1" kern="0" dirty="0">
              <a:solidFill>
                <a:prstClr val="white"/>
              </a:solidFill>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spcBef>
                <a:spcPts val="0"/>
              </a:spcBef>
              <a:spcAft>
                <a:spcPts val="0"/>
              </a:spcAft>
              <a:buClrTx/>
              <a:buSzTx/>
              <a:buFontTx/>
              <a:buNone/>
              <a:tabLst/>
              <a:defRPr/>
            </a:pPr>
            <a:r>
              <a:rPr kumimoji="1" lang="ja-JP" altLang="en-US" sz="900" b="1" kern="0" dirty="0">
                <a:solidFill>
                  <a:prstClr val="white"/>
                </a:solidFill>
                <a:latin typeface="BIZ UDPゴシック" panose="020B0400000000000000" pitchFamily="50" charset="-128"/>
                <a:ea typeface="BIZ UDPゴシック" panose="020B0400000000000000" pitchFamily="50" charset="-128"/>
              </a:rPr>
              <a:t>ハイスクール</a:t>
            </a:r>
            <a:endParaRPr kumimoji="1" lang="ja-JP" altLang="en-US" sz="9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sp>
        <p:nvSpPr>
          <p:cNvPr id="16" name="角丸四角形 27">
            <a:extLst>
              <a:ext uri="{FF2B5EF4-FFF2-40B4-BE49-F238E27FC236}">
                <a16:creationId xmlns:a16="http://schemas.microsoft.com/office/drawing/2014/main" id="{9DA191D8-8169-7EB4-4C39-E8CC9D385196}"/>
              </a:ext>
            </a:extLst>
          </p:cNvPr>
          <p:cNvSpPr/>
          <p:nvPr/>
        </p:nvSpPr>
        <p:spPr>
          <a:xfrm>
            <a:off x="159511" y="3839119"/>
            <a:ext cx="813600" cy="1738059"/>
          </a:xfrm>
          <a:prstGeom prst="roundRect">
            <a:avLst>
              <a:gd name="adj" fmla="val 8465"/>
            </a:avLst>
          </a:prstGeom>
          <a:solidFill>
            <a:schemeClr val="accent6">
              <a:lumMod val="50000"/>
            </a:schemeClr>
          </a:solidFill>
          <a:ln w="6350" cap="flat" cmpd="sng" algn="ctr">
            <a:solidFill>
              <a:srgbClr val="4472C4">
                <a:shade val="50000"/>
              </a:srgbClr>
            </a:solidFill>
            <a:prstDash val="solid"/>
            <a:miter lim="800000"/>
          </a:ln>
          <a:effectLst/>
        </p:spPr>
        <p:txBody>
          <a:bodyPr vert="horz"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000" b="1" kern="0" dirty="0">
                <a:solidFill>
                  <a:prstClr val="white"/>
                </a:solidFill>
                <a:latin typeface="BIZ UDPゴシック" panose="020B0400000000000000" pitchFamily="50" charset="-128"/>
                <a:ea typeface="BIZ UDPゴシック" panose="020B0400000000000000" pitchFamily="50" charset="-128"/>
              </a:rPr>
              <a:t>国際関係</a:t>
            </a:r>
            <a:endParaRPr kumimoji="1" lang="en-US" altLang="ja-JP" sz="1000" b="1" kern="0" dirty="0">
              <a:solidFill>
                <a:prstClr val="white"/>
              </a:solidFill>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spcBef>
                <a:spcPts val="0"/>
              </a:spcBef>
              <a:spcAft>
                <a:spcPts val="0"/>
              </a:spcAft>
              <a:buClrTx/>
              <a:buSzTx/>
              <a:buFontTx/>
              <a:buNone/>
              <a:tabLst/>
              <a:defRPr/>
            </a:pPr>
            <a:r>
              <a:rPr kumimoji="1" lang="ja-JP" altLang="en-US" sz="1000" b="1" kern="0" dirty="0">
                <a:solidFill>
                  <a:prstClr val="white"/>
                </a:solidFill>
                <a:latin typeface="BIZ UDPゴシック" panose="020B0400000000000000" pitchFamily="50" charset="-128"/>
                <a:ea typeface="BIZ UDPゴシック" panose="020B0400000000000000" pitchFamily="50" charset="-128"/>
              </a:rPr>
              <a:t>学科</a:t>
            </a:r>
            <a:endParaRPr kumimoji="1" lang="ja-JP" altLang="en-US" sz="10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graphicFrame>
        <p:nvGraphicFramePr>
          <p:cNvPr id="19" name="表 18">
            <a:extLst>
              <a:ext uri="{FF2B5EF4-FFF2-40B4-BE49-F238E27FC236}">
                <a16:creationId xmlns:a16="http://schemas.microsoft.com/office/drawing/2014/main" id="{72AF4983-806A-92D9-21EC-78D187947BBC}"/>
              </a:ext>
            </a:extLst>
          </p:cNvPr>
          <p:cNvGraphicFramePr>
            <a:graphicFrameLocks noGrp="1"/>
          </p:cNvGraphicFramePr>
          <p:nvPr>
            <p:extLst>
              <p:ext uri="{D42A27DB-BD31-4B8C-83A1-F6EECF244321}">
                <p14:modId xmlns:p14="http://schemas.microsoft.com/office/powerpoint/2010/main" val="4002689385"/>
              </p:ext>
            </p:extLst>
          </p:nvPr>
        </p:nvGraphicFramePr>
        <p:xfrm>
          <a:off x="1046985" y="2577812"/>
          <a:ext cx="5508000" cy="503926"/>
        </p:xfrm>
        <a:graphic>
          <a:graphicData uri="http://schemas.openxmlformats.org/drawingml/2006/table">
            <a:tbl>
              <a:tblPr firstRow="1" bandRow="1">
                <a:tableStyleId>{5C22544A-7EE6-4342-B048-85BDC9FD1C3A}</a:tableStyleId>
              </a:tblPr>
              <a:tblGrid>
                <a:gridCol w="5508000">
                  <a:extLst>
                    <a:ext uri="{9D8B030D-6E8A-4147-A177-3AD203B41FA5}">
                      <a16:colId xmlns:a16="http://schemas.microsoft.com/office/drawing/2014/main" val="1421098082"/>
                    </a:ext>
                  </a:extLst>
                </a:gridCol>
              </a:tblGrid>
              <a:tr h="503926">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○各校における教育内容の充実</a:t>
                      </a: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○東住吉総合高校のクリエイティブ機能を令和９年度に発展的解消、系列を充実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627636"/>
                  </a:ext>
                </a:extLst>
              </a:tr>
            </a:tbl>
          </a:graphicData>
        </a:graphic>
      </p:graphicFrame>
      <p:graphicFrame>
        <p:nvGraphicFramePr>
          <p:cNvPr id="21" name="表 20">
            <a:extLst>
              <a:ext uri="{FF2B5EF4-FFF2-40B4-BE49-F238E27FC236}">
                <a16:creationId xmlns:a16="http://schemas.microsoft.com/office/drawing/2014/main" id="{F7E9355B-8EE2-49E1-3FD7-5FB8BC340242}"/>
              </a:ext>
            </a:extLst>
          </p:cNvPr>
          <p:cNvGraphicFramePr>
            <a:graphicFrameLocks noGrp="1"/>
          </p:cNvGraphicFramePr>
          <p:nvPr>
            <p:extLst>
              <p:ext uri="{D42A27DB-BD31-4B8C-83A1-F6EECF244321}">
                <p14:modId xmlns:p14="http://schemas.microsoft.com/office/powerpoint/2010/main" val="1295278301"/>
              </p:ext>
            </p:extLst>
          </p:nvPr>
        </p:nvGraphicFramePr>
        <p:xfrm>
          <a:off x="1046985" y="3166585"/>
          <a:ext cx="5508000" cy="578116"/>
        </p:xfrm>
        <a:graphic>
          <a:graphicData uri="http://schemas.openxmlformats.org/drawingml/2006/table">
            <a:tbl>
              <a:tblPr firstRow="1" bandRow="1">
                <a:tableStyleId>{5C22544A-7EE6-4342-B048-85BDC9FD1C3A}</a:tableStyleId>
              </a:tblPr>
              <a:tblGrid>
                <a:gridCol w="5508000">
                  <a:extLst>
                    <a:ext uri="{9D8B030D-6E8A-4147-A177-3AD203B41FA5}">
                      <a16:colId xmlns:a16="http://schemas.microsoft.com/office/drawing/2014/main" val="1421098082"/>
                    </a:ext>
                  </a:extLst>
                </a:gridCol>
              </a:tblGrid>
              <a:tr h="578116">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○各校における教育内容の充実と取組成果の他校への発信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627636"/>
                  </a:ext>
                </a:extLst>
              </a:tr>
            </a:tbl>
          </a:graphicData>
        </a:graphic>
      </p:graphicFrame>
      <p:graphicFrame>
        <p:nvGraphicFramePr>
          <p:cNvPr id="22" name="表 21">
            <a:extLst>
              <a:ext uri="{FF2B5EF4-FFF2-40B4-BE49-F238E27FC236}">
                <a16:creationId xmlns:a16="http://schemas.microsoft.com/office/drawing/2014/main" id="{06DC94FE-5093-0B2E-0969-17DDCA4A470C}"/>
              </a:ext>
            </a:extLst>
          </p:cNvPr>
          <p:cNvGraphicFramePr>
            <a:graphicFrameLocks noGrp="1"/>
          </p:cNvGraphicFramePr>
          <p:nvPr>
            <p:extLst>
              <p:ext uri="{D42A27DB-BD31-4B8C-83A1-F6EECF244321}">
                <p14:modId xmlns:p14="http://schemas.microsoft.com/office/powerpoint/2010/main" val="1697400939"/>
              </p:ext>
            </p:extLst>
          </p:nvPr>
        </p:nvGraphicFramePr>
        <p:xfrm>
          <a:off x="1057326" y="3842504"/>
          <a:ext cx="5508000" cy="1738060"/>
        </p:xfrm>
        <a:graphic>
          <a:graphicData uri="http://schemas.openxmlformats.org/drawingml/2006/table">
            <a:tbl>
              <a:tblPr firstRow="1" bandRow="1">
                <a:tableStyleId>{5C22544A-7EE6-4342-B048-85BDC9FD1C3A}</a:tableStyleId>
              </a:tblPr>
              <a:tblGrid>
                <a:gridCol w="5508000">
                  <a:extLst>
                    <a:ext uri="{9D8B030D-6E8A-4147-A177-3AD203B41FA5}">
                      <a16:colId xmlns:a16="http://schemas.microsoft.com/office/drawing/2014/main" val="1421098082"/>
                    </a:ext>
                  </a:extLst>
                </a:gridCol>
              </a:tblGrid>
              <a:tr h="1738060">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○各校の学科改編</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・普通科及び国際文化科設置校における学科改編（令和</a:t>
                      </a:r>
                      <a:r>
                        <a:rPr kumimoji="1" lang="en-US" altLang="ja-JP" sz="1100" b="0" dirty="0">
                          <a:solidFill>
                            <a:schemeClr val="tx1"/>
                          </a:solidFill>
                          <a:latin typeface="BIZ UDゴシック" panose="020B0400000000000000" pitchFamily="49" charset="-128"/>
                          <a:ea typeface="BIZ UDゴシック" panose="020B0400000000000000" pitchFamily="49" charset="-128"/>
                        </a:rPr>
                        <a:t>11</a:t>
                      </a:r>
                      <a:r>
                        <a:rPr kumimoji="1" lang="ja-JP" altLang="en-US" sz="1100" b="0" dirty="0">
                          <a:solidFill>
                            <a:schemeClr val="tx1"/>
                          </a:solidFill>
                          <a:latin typeface="BIZ UDゴシック" panose="020B0400000000000000" pitchFamily="49" charset="-128"/>
                          <a:ea typeface="BIZ UDゴシック" panose="020B0400000000000000" pitchFamily="49" charset="-128"/>
                        </a:rPr>
                        <a:t>年度以降順次予定）</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　　旭高校、枚方高校、花園高校、長野高校、佐野高校：</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　　「文理探究科（国際（仮））」に改編</a:t>
                      </a: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・普通科及び専門学科（英語科・理数科）設置校の学科改編（令和</a:t>
                      </a:r>
                      <a:r>
                        <a:rPr kumimoji="1" lang="en-US" altLang="ja-JP" sz="1100" b="0" dirty="0">
                          <a:solidFill>
                            <a:schemeClr val="tx1"/>
                          </a:solidFill>
                          <a:latin typeface="BIZ UDゴシック" panose="020B0400000000000000" pitchFamily="49" charset="-128"/>
                          <a:ea typeface="BIZ UDゴシック" panose="020B0400000000000000" pitchFamily="49" charset="-128"/>
                        </a:rPr>
                        <a:t>10</a:t>
                      </a:r>
                      <a:r>
                        <a:rPr kumimoji="1" lang="ja-JP" altLang="en-US" sz="1100" b="0" dirty="0">
                          <a:solidFill>
                            <a:schemeClr val="tx1"/>
                          </a:solidFill>
                          <a:latin typeface="BIZ UDゴシック" panose="020B0400000000000000" pitchFamily="49" charset="-128"/>
                          <a:ea typeface="BIZ UDゴシック" panose="020B0400000000000000" pitchFamily="49" charset="-128"/>
                        </a:rPr>
                        <a:t>年度予定）</a:t>
                      </a: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　　いちりつ高校：普通科の機能集約</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　　東高校　　　：英語科・理数科の機能集約の上、総合科学科・国際文化科に改編</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○国際関係学科における教育内容の充実（令和</a:t>
                      </a:r>
                      <a:r>
                        <a:rPr kumimoji="1" lang="en-US" altLang="ja-JP" sz="1100" b="0" dirty="0">
                          <a:solidFill>
                            <a:schemeClr val="tx1"/>
                          </a:solidFill>
                          <a:latin typeface="BIZ UDゴシック" panose="020B0400000000000000" pitchFamily="49" charset="-128"/>
                          <a:ea typeface="BIZ UDゴシック" panose="020B0400000000000000" pitchFamily="49" charset="-128"/>
                        </a:rPr>
                        <a:t>10</a:t>
                      </a:r>
                      <a:r>
                        <a:rPr kumimoji="1" lang="ja-JP" altLang="en-US" sz="1100" b="0" dirty="0">
                          <a:solidFill>
                            <a:schemeClr val="tx1"/>
                          </a:solidFill>
                          <a:latin typeface="BIZ UDゴシック" panose="020B0400000000000000" pitchFamily="49" charset="-128"/>
                          <a:ea typeface="BIZ UDゴシック" panose="020B0400000000000000" pitchFamily="49" charset="-128"/>
                        </a:rPr>
                        <a:t>年度予定）</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txBody>
                  <a:tcPr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627636"/>
                  </a:ext>
                </a:extLst>
              </a:tr>
            </a:tbl>
          </a:graphicData>
        </a:graphic>
      </p:graphicFrame>
      <p:sp>
        <p:nvSpPr>
          <p:cNvPr id="23" name="角丸四角形 27">
            <a:extLst>
              <a:ext uri="{FF2B5EF4-FFF2-40B4-BE49-F238E27FC236}">
                <a16:creationId xmlns:a16="http://schemas.microsoft.com/office/drawing/2014/main" id="{DBE1EC6C-2F89-BF2D-57CD-E1DC706C3347}"/>
              </a:ext>
            </a:extLst>
          </p:cNvPr>
          <p:cNvSpPr/>
          <p:nvPr/>
        </p:nvSpPr>
        <p:spPr>
          <a:xfrm>
            <a:off x="159511" y="5651452"/>
            <a:ext cx="813246" cy="955020"/>
          </a:xfrm>
          <a:prstGeom prst="roundRect">
            <a:avLst>
              <a:gd name="adj" fmla="val 10712"/>
            </a:avLst>
          </a:prstGeom>
          <a:solidFill>
            <a:schemeClr val="accent6">
              <a:lumMod val="50000"/>
            </a:schemeClr>
          </a:solidFill>
          <a:ln w="6350" cap="flat" cmpd="sng" algn="ctr">
            <a:solidFill>
              <a:srgbClr val="4472C4">
                <a:shade val="50000"/>
              </a:srgbClr>
            </a:solidFill>
            <a:prstDash val="solid"/>
            <a:miter lim="800000"/>
          </a:ln>
          <a:effectLst/>
        </p:spPr>
        <p:txBody>
          <a:bodyPr vert="horz"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000" b="1" kern="0" dirty="0">
                <a:solidFill>
                  <a:prstClr val="white"/>
                </a:solidFill>
                <a:latin typeface="BIZ UDPゴシック" panose="020B0400000000000000" pitchFamily="50" charset="-128"/>
                <a:ea typeface="BIZ UDPゴシック" panose="020B0400000000000000" pitchFamily="50" charset="-128"/>
              </a:rPr>
              <a:t>エンパワ</a:t>
            </a:r>
            <a:endParaRPr kumimoji="1" lang="en-US" altLang="ja-JP" sz="1000" b="1" kern="0" dirty="0">
              <a:solidFill>
                <a:prstClr val="white"/>
              </a:solidFill>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spcBef>
                <a:spcPts val="0"/>
              </a:spcBef>
              <a:spcAft>
                <a:spcPts val="0"/>
              </a:spcAft>
              <a:buClrTx/>
              <a:buSzTx/>
              <a:buFontTx/>
              <a:buNone/>
              <a:tabLst/>
              <a:defRPr/>
            </a:pPr>
            <a:r>
              <a:rPr kumimoji="1" lang="ja-JP" altLang="en-US" sz="1000" b="1" kern="0" dirty="0">
                <a:solidFill>
                  <a:prstClr val="white"/>
                </a:solidFill>
                <a:latin typeface="BIZ UDPゴシック" panose="020B0400000000000000" pitchFamily="50" charset="-128"/>
                <a:ea typeface="BIZ UDPゴシック" panose="020B0400000000000000" pitchFamily="50" charset="-128"/>
              </a:rPr>
              <a:t>メント</a:t>
            </a:r>
            <a:endParaRPr kumimoji="1" lang="en-US" altLang="ja-JP" sz="1000" b="1" kern="0" dirty="0">
              <a:solidFill>
                <a:prstClr val="white"/>
              </a:solidFill>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spcBef>
                <a:spcPts val="0"/>
              </a:spcBef>
              <a:spcAft>
                <a:spcPts val="0"/>
              </a:spcAft>
              <a:buClrTx/>
              <a:buSzTx/>
              <a:buFontTx/>
              <a:buNone/>
              <a:tabLst/>
              <a:defRPr/>
            </a:pPr>
            <a:r>
              <a:rPr kumimoji="1" lang="ja-JP" altLang="en-US" sz="1000" b="1" kern="0" dirty="0">
                <a:solidFill>
                  <a:prstClr val="white"/>
                </a:solidFill>
                <a:latin typeface="BIZ UDPゴシック" panose="020B0400000000000000" pitchFamily="50" charset="-128"/>
                <a:ea typeface="BIZ UDPゴシック" panose="020B0400000000000000" pitchFamily="50" charset="-128"/>
              </a:rPr>
              <a:t>スクール</a:t>
            </a:r>
            <a:endParaRPr kumimoji="1" lang="ja-JP" altLang="en-US" sz="10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graphicFrame>
        <p:nvGraphicFramePr>
          <p:cNvPr id="24" name="表 23">
            <a:extLst>
              <a:ext uri="{FF2B5EF4-FFF2-40B4-BE49-F238E27FC236}">
                <a16:creationId xmlns:a16="http://schemas.microsoft.com/office/drawing/2014/main" id="{31CE4BEB-D87D-05F0-E54B-EF974E26BDB7}"/>
              </a:ext>
            </a:extLst>
          </p:cNvPr>
          <p:cNvGraphicFramePr>
            <a:graphicFrameLocks noGrp="1"/>
          </p:cNvGraphicFramePr>
          <p:nvPr>
            <p:extLst>
              <p:ext uri="{D42A27DB-BD31-4B8C-83A1-F6EECF244321}">
                <p14:modId xmlns:p14="http://schemas.microsoft.com/office/powerpoint/2010/main" val="4257730183"/>
              </p:ext>
            </p:extLst>
          </p:nvPr>
        </p:nvGraphicFramePr>
        <p:xfrm>
          <a:off x="1039436" y="5667227"/>
          <a:ext cx="5508000" cy="939245"/>
        </p:xfrm>
        <a:graphic>
          <a:graphicData uri="http://schemas.openxmlformats.org/drawingml/2006/table">
            <a:tbl>
              <a:tblPr firstRow="1" bandRow="1">
                <a:tableStyleId>{5C22544A-7EE6-4342-B048-85BDC9FD1C3A}</a:tableStyleId>
              </a:tblPr>
              <a:tblGrid>
                <a:gridCol w="5508000">
                  <a:extLst>
                    <a:ext uri="{9D8B030D-6E8A-4147-A177-3AD203B41FA5}">
                      <a16:colId xmlns:a16="http://schemas.microsoft.com/office/drawing/2014/main" val="1421098082"/>
                    </a:ext>
                  </a:extLst>
                </a:gridCol>
              </a:tblGrid>
              <a:tr h="939245">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○各校における教育内容の充実</a:t>
                      </a: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・基礎学力定着に向けたカリキュラムや授業の充実、定期考査によらない評価の実施、</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　地域社会や企業との連携による体験活動や探究活動等</a:t>
                      </a: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・子どもたちの学ぶ意欲をより評価できる入学者選抜制度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627636"/>
                  </a:ext>
                </a:extLst>
              </a:tr>
            </a:tbl>
          </a:graphicData>
        </a:graphic>
      </p:graphicFrame>
      <p:sp>
        <p:nvSpPr>
          <p:cNvPr id="25" name="角丸四角形 27">
            <a:extLst>
              <a:ext uri="{FF2B5EF4-FFF2-40B4-BE49-F238E27FC236}">
                <a16:creationId xmlns:a16="http://schemas.microsoft.com/office/drawing/2014/main" id="{6AB89218-EA7D-FCE3-581B-F1095C6ABEC9}"/>
              </a:ext>
            </a:extLst>
          </p:cNvPr>
          <p:cNvSpPr/>
          <p:nvPr/>
        </p:nvSpPr>
        <p:spPr>
          <a:xfrm>
            <a:off x="150456" y="6664288"/>
            <a:ext cx="813250" cy="955019"/>
          </a:xfrm>
          <a:prstGeom prst="roundRect">
            <a:avLst>
              <a:gd name="adj" fmla="val 9962"/>
            </a:avLst>
          </a:prstGeom>
          <a:solidFill>
            <a:schemeClr val="accent6">
              <a:lumMod val="50000"/>
            </a:schemeClr>
          </a:solidFill>
          <a:ln w="6350" cap="flat" cmpd="sng" algn="ctr">
            <a:solidFill>
              <a:srgbClr val="4472C4">
                <a:shade val="50000"/>
              </a:srgbClr>
            </a:solidFill>
            <a:prstDash val="solid"/>
            <a:miter lim="800000"/>
          </a:ln>
          <a:effectLst/>
        </p:spPr>
        <p:txBody>
          <a:bodyPr vert="horz"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000" b="1" kern="0" dirty="0">
                <a:solidFill>
                  <a:prstClr val="white"/>
                </a:solidFill>
                <a:latin typeface="BIZ UDPゴシック" panose="020B0400000000000000" pitchFamily="50" charset="-128"/>
                <a:ea typeface="BIZ UDPゴシック" panose="020B0400000000000000" pitchFamily="50" charset="-128"/>
              </a:rPr>
              <a:t>ステップ</a:t>
            </a:r>
            <a:endParaRPr kumimoji="1" lang="en-US" altLang="ja-JP" sz="1000" b="1" kern="0" dirty="0">
              <a:solidFill>
                <a:prstClr val="white"/>
              </a:solidFill>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spcBef>
                <a:spcPts val="0"/>
              </a:spcBef>
              <a:spcAft>
                <a:spcPts val="0"/>
              </a:spcAft>
              <a:buClrTx/>
              <a:buSzTx/>
              <a:buFontTx/>
              <a:buNone/>
              <a:tabLst/>
              <a:defRPr/>
            </a:pPr>
            <a:r>
              <a:rPr kumimoji="1" lang="ja-JP" altLang="en-US" sz="1000" b="1" kern="0" dirty="0">
                <a:solidFill>
                  <a:prstClr val="white"/>
                </a:solidFill>
                <a:latin typeface="BIZ UDPゴシック" panose="020B0400000000000000" pitchFamily="50" charset="-128"/>
                <a:ea typeface="BIZ UDPゴシック" panose="020B0400000000000000" pitchFamily="50" charset="-128"/>
              </a:rPr>
              <a:t>スクール</a:t>
            </a:r>
            <a:endParaRPr kumimoji="1" lang="ja-JP" altLang="en-US" sz="10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graphicFrame>
        <p:nvGraphicFramePr>
          <p:cNvPr id="26" name="表 25">
            <a:extLst>
              <a:ext uri="{FF2B5EF4-FFF2-40B4-BE49-F238E27FC236}">
                <a16:creationId xmlns:a16="http://schemas.microsoft.com/office/drawing/2014/main" id="{13D60240-811E-E0D4-FE12-F0F1B318D4B6}"/>
              </a:ext>
            </a:extLst>
          </p:cNvPr>
          <p:cNvGraphicFramePr>
            <a:graphicFrameLocks noGrp="1"/>
          </p:cNvGraphicFramePr>
          <p:nvPr>
            <p:extLst>
              <p:ext uri="{D42A27DB-BD31-4B8C-83A1-F6EECF244321}">
                <p14:modId xmlns:p14="http://schemas.microsoft.com/office/powerpoint/2010/main" val="382347577"/>
              </p:ext>
            </p:extLst>
          </p:nvPr>
        </p:nvGraphicFramePr>
        <p:xfrm>
          <a:off x="1039436" y="6701799"/>
          <a:ext cx="5508000" cy="923096"/>
        </p:xfrm>
        <a:graphic>
          <a:graphicData uri="http://schemas.openxmlformats.org/drawingml/2006/table">
            <a:tbl>
              <a:tblPr firstRow="1" bandRow="1">
                <a:tableStyleId>{5C22544A-7EE6-4342-B048-85BDC9FD1C3A}</a:tableStyleId>
              </a:tblPr>
              <a:tblGrid>
                <a:gridCol w="5508000">
                  <a:extLst>
                    <a:ext uri="{9D8B030D-6E8A-4147-A177-3AD203B41FA5}">
                      <a16:colId xmlns:a16="http://schemas.microsoft.com/office/drawing/2014/main" val="1421098082"/>
                    </a:ext>
                  </a:extLst>
                </a:gridCol>
              </a:tblGrid>
              <a:tr h="923096">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○各校における教育内容の充実</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・地域と連携した学習の深化に向け、設置校の地域特性を活かした学習活動の充実</a:t>
                      </a: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・第一期卒業生の輩出に合わせた取組状況等の検証と充実に向けた検討、取組成果の</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　他校への発信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627636"/>
                  </a:ext>
                </a:extLst>
              </a:tr>
            </a:tbl>
          </a:graphicData>
        </a:graphic>
      </p:graphicFrame>
      <p:sp>
        <p:nvSpPr>
          <p:cNvPr id="27" name="角丸四角形 27">
            <a:extLst>
              <a:ext uri="{FF2B5EF4-FFF2-40B4-BE49-F238E27FC236}">
                <a16:creationId xmlns:a16="http://schemas.microsoft.com/office/drawing/2014/main" id="{3EBE7C96-AD49-5847-DEB8-63CDE5B8AF06}"/>
              </a:ext>
            </a:extLst>
          </p:cNvPr>
          <p:cNvSpPr/>
          <p:nvPr/>
        </p:nvSpPr>
        <p:spPr>
          <a:xfrm>
            <a:off x="170870" y="7701776"/>
            <a:ext cx="796601" cy="882950"/>
          </a:xfrm>
          <a:prstGeom prst="roundRect">
            <a:avLst>
              <a:gd name="adj" fmla="val 12211"/>
            </a:avLst>
          </a:prstGeom>
          <a:solidFill>
            <a:schemeClr val="accent6">
              <a:lumMod val="50000"/>
            </a:schemeClr>
          </a:solidFill>
          <a:ln w="6350" cap="flat" cmpd="sng" algn="ctr">
            <a:solidFill>
              <a:srgbClr val="4472C4">
                <a:shade val="50000"/>
              </a:srgbClr>
            </a:solidFill>
            <a:prstDash val="solid"/>
            <a:miter lim="800000"/>
          </a:ln>
          <a:effectLst/>
        </p:spPr>
        <p:txBody>
          <a:bodyPr vert="horz"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000" b="1" kern="0" dirty="0">
                <a:solidFill>
                  <a:prstClr val="white"/>
                </a:solidFill>
                <a:latin typeface="BIZ UDPゴシック" panose="020B0400000000000000" pitchFamily="50" charset="-128"/>
                <a:ea typeface="BIZ UDPゴシック" panose="020B0400000000000000" pitchFamily="50" charset="-128"/>
              </a:rPr>
              <a:t>学びの</a:t>
            </a:r>
            <a:endParaRPr kumimoji="1" lang="en-US" altLang="ja-JP" sz="1000" b="1" kern="0" dirty="0">
              <a:solidFill>
                <a:prstClr val="white"/>
              </a:solidFill>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spcBef>
                <a:spcPts val="0"/>
              </a:spcBef>
              <a:spcAft>
                <a:spcPts val="0"/>
              </a:spcAft>
              <a:buClrTx/>
              <a:buSzTx/>
              <a:buFontTx/>
              <a:buNone/>
              <a:tabLst/>
              <a:defRPr/>
            </a:pPr>
            <a:r>
              <a:rPr kumimoji="1" lang="ja-JP" altLang="en-US" sz="1000" b="1" kern="0" dirty="0">
                <a:solidFill>
                  <a:prstClr val="white"/>
                </a:solidFill>
                <a:latin typeface="BIZ UDPゴシック" panose="020B0400000000000000" pitchFamily="50" charset="-128"/>
                <a:ea typeface="BIZ UDPゴシック" panose="020B0400000000000000" pitchFamily="50" charset="-128"/>
              </a:rPr>
              <a:t>多様化学校</a:t>
            </a:r>
            <a:endParaRPr kumimoji="1" lang="ja-JP" altLang="en-US" sz="10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graphicFrame>
        <p:nvGraphicFramePr>
          <p:cNvPr id="28" name="表 27">
            <a:extLst>
              <a:ext uri="{FF2B5EF4-FFF2-40B4-BE49-F238E27FC236}">
                <a16:creationId xmlns:a16="http://schemas.microsoft.com/office/drawing/2014/main" id="{5EE3A93C-DDE9-3289-DD5A-24C263A5BC03}"/>
              </a:ext>
            </a:extLst>
          </p:cNvPr>
          <p:cNvGraphicFramePr>
            <a:graphicFrameLocks noGrp="1"/>
          </p:cNvGraphicFramePr>
          <p:nvPr>
            <p:extLst>
              <p:ext uri="{D42A27DB-BD31-4B8C-83A1-F6EECF244321}">
                <p14:modId xmlns:p14="http://schemas.microsoft.com/office/powerpoint/2010/main" val="2032655071"/>
              </p:ext>
            </p:extLst>
          </p:nvPr>
        </p:nvGraphicFramePr>
        <p:xfrm>
          <a:off x="1039436" y="7720222"/>
          <a:ext cx="5508000" cy="864505"/>
        </p:xfrm>
        <a:graphic>
          <a:graphicData uri="http://schemas.openxmlformats.org/drawingml/2006/table">
            <a:tbl>
              <a:tblPr firstRow="1" bandRow="1">
                <a:tableStyleId>{5C22544A-7EE6-4342-B048-85BDC9FD1C3A}</a:tableStyleId>
              </a:tblPr>
              <a:tblGrid>
                <a:gridCol w="5508000">
                  <a:extLst>
                    <a:ext uri="{9D8B030D-6E8A-4147-A177-3AD203B41FA5}">
                      <a16:colId xmlns:a16="http://schemas.microsoft.com/office/drawing/2014/main" val="1421098082"/>
                    </a:ext>
                  </a:extLst>
                </a:gridCol>
              </a:tblGrid>
              <a:tr h="864505">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○少人数で、かつ一人ひとりの状況に応じて、多様で柔軟な学びを提供する</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　「学びの多様化学校（いわゆる不登校特例校）」を教育センター内に</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　教育センター附属高校の分校として設置（令和８年度予定）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627636"/>
                  </a:ext>
                </a:extLst>
              </a:tr>
            </a:tbl>
          </a:graphicData>
        </a:graphic>
      </p:graphicFrame>
      <p:sp>
        <p:nvSpPr>
          <p:cNvPr id="29" name="角丸四角形 27">
            <a:extLst>
              <a:ext uri="{FF2B5EF4-FFF2-40B4-BE49-F238E27FC236}">
                <a16:creationId xmlns:a16="http://schemas.microsoft.com/office/drawing/2014/main" id="{A97FFB9B-96AD-5B0E-1D17-97FFCF3662C5}"/>
              </a:ext>
            </a:extLst>
          </p:cNvPr>
          <p:cNvSpPr/>
          <p:nvPr/>
        </p:nvSpPr>
        <p:spPr>
          <a:xfrm>
            <a:off x="6640693" y="3168865"/>
            <a:ext cx="813251" cy="550800"/>
          </a:xfrm>
          <a:prstGeom prst="roundRect">
            <a:avLst>
              <a:gd name="adj" fmla="val 12211"/>
            </a:avLst>
          </a:prstGeom>
          <a:solidFill>
            <a:schemeClr val="accent6">
              <a:lumMod val="50000"/>
            </a:schemeClr>
          </a:solidFill>
          <a:ln w="6350" cap="flat" cmpd="sng" algn="ctr">
            <a:solidFill>
              <a:srgbClr val="4472C4">
                <a:shade val="50000"/>
              </a:srgbClr>
            </a:solidFill>
            <a:prstDash val="solid"/>
            <a:miter lim="800000"/>
          </a:ln>
          <a:effectLst/>
        </p:spPr>
        <p:txBody>
          <a:bodyPr vert="horz"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000" b="1" kern="0" dirty="0">
                <a:solidFill>
                  <a:prstClr val="white"/>
                </a:solidFill>
                <a:latin typeface="BIZ UDPゴシック" panose="020B0400000000000000" pitchFamily="50" charset="-128"/>
                <a:ea typeface="BIZ UDPゴシック" panose="020B0400000000000000" pitchFamily="50" charset="-128"/>
              </a:rPr>
              <a:t>夜間定時制の課程</a:t>
            </a:r>
            <a:endParaRPr kumimoji="1" lang="ja-JP" altLang="en-US" sz="10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graphicFrame>
        <p:nvGraphicFramePr>
          <p:cNvPr id="30" name="表 29">
            <a:extLst>
              <a:ext uri="{FF2B5EF4-FFF2-40B4-BE49-F238E27FC236}">
                <a16:creationId xmlns:a16="http://schemas.microsoft.com/office/drawing/2014/main" id="{9B5FBD93-E169-8DD9-5DE1-91EC44974F43}"/>
              </a:ext>
            </a:extLst>
          </p:cNvPr>
          <p:cNvGraphicFramePr>
            <a:graphicFrameLocks noGrp="1"/>
          </p:cNvGraphicFramePr>
          <p:nvPr>
            <p:extLst>
              <p:ext uri="{D42A27DB-BD31-4B8C-83A1-F6EECF244321}">
                <p14:modId xmlns:p14="http://schemas.microsoft.com/office/powerpoint/2010/main" val="1796575335"/>
              </p:ext>
            </p:extLst>
          </p:nvPr>
        </p:nvGraphicFramePr>
        <p:xfrm>
          <a:off x="7521614" y="3178427"/>
          <a:ext cx="5155200" cy="550495"/>
        </p:xfrm>
        <a:graphic>
          <a:graphicData uri="http://schemas.openxmlformats.org/drawingml/2006/table">
            <a:tbl>
              <a:tblPr firstRow="1" bandRow="1">
                <a:tableStyleId>{5C22544A-7EE6-4342-B048-85BDC9FD1C3A}</a:tableStyleId>
              </a:tblPr>
              <a:tblGrid>
                <a:gridCol w="5155200">
                  <a:extLst>
                    <a:ext uri="{9D8B030D-6E8A-4147-A177-3AD203B41FA5}">
                      <a16:colId xmlns:a16="http://schemas.microsoft.com/office/drawing/2014/main" val="1421098082"/>
                    </a:ext>
                  </a:extLst>
                </a:gridCol>
              </a:tblGrid>
              <a:tr h="550495">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○教育ニーズや府内の配置状況、規模等を踏まえつつ、昼間の高校に係る再編</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　整備と合わせたあり方検討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627636"/>
                  </a:ext>
                </a:extLst>
              </a:tr>
            </a:tbl>
          </a:graphicData>
        </a:graphic>
      </p:graphicFrame>
      <p:graphicFrame>
        <p:nvGraphicFramePr>
          <p:cNvPr id="35" name="表 34">
            <a:extLst>
              <a:ext uri="{FF2B5EF4-FFF2-40B4-BE49-F238E27FC236}">
                <a16:creationId xmlns:a16="http://schemas.microsoft.com/office/drawing/2014/main" id="{A6AE5B83-08A5-600B-C557-B568CD21A9F6}"/>
              </a:ext>
            </a:extLst>
          </p:cNvPr>
          <p:cNvGraphicFramePr>
            <a:graphicFrameLocks noGrp="1"/>
          </p:cNvGraphicFramePr>
          <p:nvPr>
            <p:extLst>
              <p:ext uri="{D42A27DB-BD31-4B8C-83A1-F6EECF244321}">
                <p14:modId xmlns:p14="http://schemas.microsoft.com/office/powerpoint/2010/main" val="3030647599"/>
              </p:ext>
            </p:extLst>
          </p:nvPr>
        </p:nvGraphicFramePr>
        <p:xfrm>
          <a:off x="7516800" y="1054817"/>
          <a:ext cx="5155200" cy="2026920"/>
        </p:xfrm>
        <a:graphic>
          <a:graphicData uri="http://schemas.openxmlformats.org/drawingml/2006/table">
            <a:tbl>
              <a:tblPr firstRow="1" bandRow="1">
                <a:tableStyleId>{5C22544A-7EE6-4342-B048-85BDC9FD1C3A}</a:tableStyleId>
              </a:tblPr>
              <a:tblGrid>
                <a:gridCol w="5155200">
                  <a:extLst>
                    <a:ext uri="{9D8B030D-6E8A-4147-A177-3AD203B41FA5}">
                      <a16:colId xmlns:a16="http://schemas.microsoft.com/office/drawing/2014/main" val="1421098082"/>
                    </a:ext>
                  </a:extLst>
                </a:gridCol>
              </a:tblGrid>
              <a:tr h="220827">
                <a:tc>
                  <a:txBody>
                    <a:bodyPr/>
                    <a:lstStyle/>
                    <a:p>
                      <a:pPr algn="ctr"/>
                      <a:r>
                        <a:rPr kumimoji="1" lang="ja-JP" altLang="en-US" sz="1100" dirty="0">
                          <a:solidFill>
                            <a:schemeClr val="tx1"/>
                          </a:solidFill>
                          <a:latin typeface="BIZ UDPゴシック" panose="020B0400000000000000" pitchFamily="50" charset="-128"/>
                          <a:ea typeface="BIZ UDPゴシック" panose="020B0400000000000000" pitchFamily="50" charset="-128"/>
                        </a:rPr>
                        <a:t>今後の取組</a:t>
                      </a:r>
                      <a:endParaRPr kumimoji="1" lang="ja-JP" altLang="en-US" sz="11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09515545"/>
                  </a:ext>
                </a:extLst>
              </a:tr>
              <a:tr h="391964">
                <a:tc>
                  <a:txBody>
                    <a:bodyPr/>
                    <a:lstStyle/>
                    <a:p>
                      <a:r>
                        <a:rPr kumimoji="1" lang="ja-JP" altLang="en-US" sz="1100" dirty="0">
                          <a:latin typeface="BIZ UDゴシック" panose="020B0400000000000000" pitchFamily="49" charset="-128"/>
                          <a:ea typeface="BIZ UDゴシック" panose="020B0400000000000000" pitchFamily="49" charset="-128"/>
                        </a:rPr>
                        <a:t>○中央高校の機能充実</a:t>
                      </a:r>
                    </a:p>
                    <a:p>
                      <a:r>
                        <a:rPr kumimoji="1" lang="ja-JP" altLang="en-US" sz="1100" dirty="0">
                          <a:latin typeface="BIZ UDゴシック" panose="020B0400000000000000" pitchFamily="49" charset="-128"/>
                          <a:ea typeface="BIZ UDゴシック" panose="020B0400000000000000" pitchFamily="49" charset="-128"/>
                        </a:rPr>
                        <a:t>・大阪わかば高校及び東住吉総合高校のクリエイティブスクールとしての機能</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を中央高校に集約（令和９年度予定）</a:t>
                      </a:r>
                    </a:p>
                    <a:p>
                      <a:r>
                        <a:rPr kumimoji="1" lang="ja-JP" altLang="en-US" sz="1100" dirty="0">
                          <a:latin typeface="BIZ UDゴシック" panose="020B0400000000000000" pitchFamily="49" charset="-128"/>
                          <a:ea typeface="BIZ UDゴシック" panose="020B0400000000000000" pitchFamily="49" charset="-128"/>
                        </a:rPr>
                        <a:t>○大阪わかば高校の魅力化・特色化と支援学校併設型の学校運営</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（令和</a:t>
                      </a:r>
                      <a:r>
                        <a:rPr kumimoji="1" lang="en-US" altLang="ja-JP" sz="1100" dirty="0">
                          <a:latin typeface="BIZ UDゴシック" panose="020B0400000000000000" pitchFamily="49" charset="-128"/>
                          <a:ea typeface="BIZ UDゴシック" panose="020B0400000000000000" pitchFamily="49" charset="-128"/>
                        </a:rPr>
                        <a:t>10</a:t>
                      </a:r>
                      <a:r>
                        <a:rPr kumimoji="1" lang="ja-JP" altLang="en-US" sz="1100" dirty="0">
                          <a:latin typeface="BIZ UDゴシック" panose="020B0400000000000000" pitchFamily="49" charset="-128"/>
                          <a:ea typeface="BIZ UDゴシック" panose="020B0400000000000000" pitchFamily="49" charset="-128"/>
                        </a:rPr>
                        <a:t>年度予定）</a:t>
                      </a:r>
                    </a:p>
                    <a:p>
                      <a:r>
                        <a:rPr kumimoji="1" lang="ja-JP" altLang="en-US" sz="1100" dirty="0">
                          <a:latin typeface="BIZ UDゴシック" panose="020B0400000000000000" pitchFamily="49" charset="-128"/>
                          <a:ea typeface="BIZ UDゴシック" panose="020B0400000000000000" pitchFamily="49" charset="-128"/>
                        </a:rPr>
                        <a:t>・日本語指導拠点校とし、必要な学びができる環境を整備するとともに、同校</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を拠点として世界から府立高校に集まる高校生の協働的な学びを充実</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あわせて全日制単位制へ改編</a:t>
                      </a:r>
                    </a:p>
                    <a:p>
                      <a:r>
                        <a:rPr kumimoji="1" lang="ja-JP" altLang="en-US" sz="1100" dirty="0">
                          <a:latin typeface="BIZ UDゴシック" panose="020B0400000000000000" pitchFamily="49" charset="-128"/>
                          <a:ea typeface="BIZ UDゴシック" panose="020B0400000000000000" pitchFamily="49" charset="-128"/>
                        </a:rPr>
                        <a:t>・大阪わかば高校の敷地内に生野支援学校を併設</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両校がもつ専門性を生かした教育の展開等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627636"/>
                  </a:ext>
                </a:extLst>
              </a:tr>
            </a:tbl>
          </a:graphicData>
        </a:graphic>
      </p:graphicFrame>
      <p:sp>
        <p:nvSpPr>
          <p:cNvPr id="36" name="角丸四角形 27">
            <a:extLst>
              <a:ext uri="{FF2B5EF4-FFF2-40B4-BE49-F238E27FC236}">
                <a16:creationId xmlns:a16="http://schemas.microsoft.com/office/drawing/2014/main" id="{E98E2B9C-3418-46E0-D0C7-32CC979DF0A0}"/>
              </a:ext>
            </a:extLst>
          </p:cNvPr>
          <p:cNvSpPr/>
          <p:nvPr/>
        </p:nvSpPr>
        <p:spPr>
          <a:xfrm>
            <a:off x="6624434" y="1298534"/>
            <a:ext cx="813251" cy="1763669"/>
          </a:xfrm>
          <a:prstGeom prst="roundRect">
            <a:avLst>
              <a:gd name="adj" fmla="val 12211"/>
            </a:avLst>
          </a:prstGeom>
          <a:solidFill>
            <a:schemeClr val="accent6">
              <a:lumMod val="50000"/>
            </a:schemeClr>
          </a:solidFill>
          <a:ln w="6350" cap="flat" cmpd="sng" algn="ctr">
            <a:solidFill>
              <a:srgbClr val="4472C4">
                <a:shade val="50000"/>
              </a:srgbClr>
            </a:solidFill>
            <a:prstDash val="solid"/>
            <a:miter lim="800000"/>
          </a:ln>
          <a:effectLst/>
        </p:spPr>
        <p:txBody>
          <a:bodyPr vert="horz"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1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昼間</a:t>
            </a:r>
            <a:endParaRPr kumimoji="1" lang="en-US" altLang="ja-JP" sz="11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spcBef>
                <a:spcPts val="0"/>
              </a:spcBef>
              <a:spcAft>
                <a:spcPts val="0"/>
              </a:spcAft>
              <a:buClrTx/>
              <a:buSzTx/>
              <a:buFontTx/>
              <a:buNone/>
              <a:tabLst/>
              <a:defRPr/>
            </a:pPr>
            <a:r>
              <a:rPr kumimoji="1" lang="ja-JP" altLang="en-US" sz="11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定時制</a:t>
            </a:r>
            <a:endParaRPr kumimoji="1" lang="en-US" altLang="ja-JP" sz="11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spcBef>
                <a:spcPts val="0"/>
              </a:spcBef>
              <a:spcAft>
                <a:spcPts val="0"/>
              </a:spcAft>
              <a:buClrTx/>
              <a:buSzTx/>
              <a:buFontTx/>
              <a:buNone/>
              <a:tabLst/>
              <a:defRPr/>
            </a:pPr>
            <a:r>
              <a:rPr kumimoji="1" lang="ja-JP" altLang="en-US" sz="11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の課程</a:t>
            </a:r>
          </a:p>
        </p:txBody>
      </p:sp>
      <p:sp>
        <p:nvSpPr>
          <p:cNvPr id="37" name="角丸四角形 27">
            <a:extLst>
              <a:ext uri="{FF2B5EF4-FFF2-40B4-BE49-F238E27FC236}">
                <a16:creationId xmlns:a16="http://schemas.microsoft.com/office/drawing/2014/main" id="{3FE3D78F-A852-5D23-9DEC-051CC1DD62DB}"/>
              </a:ext>
            </a:extLst>
          </p:cNvPr>
          <p:cNvSpPr/>
          <p:nvPr/>
        </p:nvSpPr>
        <p:spPr>
          <a:xfrm>
            <a:off x="6634775" y="3797960"/>
            <a:ext cx="813600" cy="928800"/>
          </a:xfrm>
          <a:prstGeom prst="roundRect">
            <a:avLst>
              <a:gd name="adj" fmla="val 12211"/>
            </a:avLst>
          </a:prstGeom>
          <a:solidFill>
            <a:schemeClr val="accent6">
              <a:lumMod val="50000"/>
            </a:schemeClr>
          </a:solidFill>
          <a:ln w="6350" cap="flat" cmpd="sng" algn="ctr">
            <a:solidFill>
              <a:srgbClr val="4472C4">
                <a:shade val="50000"/>
              </a:srgbClr>
            </a:solidFill>
            <a:prstDash val="solid"/>
            <a:miter lim="800000"/>
          </a:ln>
          <a:effectLst/>
        </p:spPr>
        <p:txBody>
          <a:bodyPr vert="horz"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0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通信制の</a:t>
            </a:r>
            <a:endParaRPr kumimoji="1" lang="en-US" altLang="ja-JP" sz="10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spcBef>
                <a:spcPts val="0"/>
              </a:spcBef>
              <a:spcAft>
                <a:spcPts val="0"/>
              </a:spcAft>
              <a:buClrTx/>
              <a:buSzTx/>
              <a:buFontTx/>
              <a:buNone/>
              <a:tabLst/>
              <a:defRPr/>
            </a:pPr>
            <a:r>
              <a:rPr kumimoji="1" lang="ja-JP" altLang="en-US" sz="10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課程</a:t>
            </a:r>
          </a:p>
        </p:txBody>
      </p:sp>
      <p:graphicFrame>
        <p:nvGraphicFramePr>
          <p:cNvPr id="38" name="表 37">
            <a:extLst>
              <a:ext uri="{FF2B5EF4-FFF2-40B4-BE49-F238E27FC236}">
                <a16:creationId xmlns:a16="http://schemas.microsoft.com/office/drawing/2014/main" id="{60A95FC6-CE30-3541-DFDC-ADC8A4B3E678}"/>
              </a:ext>
            </a:extLst>
          </p:cNvPr>
          <p:cNvGraphicFramePr>
            <a:graphicFrameLocks noGrp="1"/>
          </p:cNvGraphicFramePr>
          <p:nvPr>
            <p:extLst>
              <p:ext uri="{D42A27DB-BD31-4B8C-83A1-F6EECF244321}">
                <p14:modId xmlns:p14="http://schemas.microsoft.com/office/powerpoint/2010/main" val="897050058"/>
              </p:ext>
            </p:extLst>
          </p:nvPr>
        </p:nvGraphicFramePr>
        <p:xfrm>
          <a:off x="7516045" y="3817319"/>
          <a:ext cx="5155200" cy="929640"/>
        </p:xfrm>
        <a:graphic>
          <a:graphicData uri="http://schemas.openxmlformats.org/drawingml/2006/table">
            <a:tbl>
              <a:tblPr firstRow="1" bandRow="1">
                <a:tableStyleId>{5C22544A-7EE6-4342-B048-85BDC9FD1C3A}</a:tableStyleId>
              </a:tblPr>
              <a:tblGrid>
                <a:gridCol w="5155200">
                  <a:extLst>
                    <a:ext uri="{9D8B030D-6E8A-4147-A177-3AD203B41FA5}">
                      <a16:colId xmlns:a16="http://schemas.microsoft.com/office/drawing/2014/main" val="1421098082"/>
                    </a:ext>
                  </a:extLst>
                </a:gridCol>
              </a:tblGrid>
              <a:tr h="817265">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○柔軟な志願者の受入れと学習環境の充実</a:t>
                      </a: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・入学者選抜の募集方法を昼間部と日夜間部の総合募集に変更、</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　秋季選抜の実施（令和９年度予定）</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・半期での単位認定、スクーリングの時間帯の拡大や</a:t>
                      </a:r>
                      <a:r>
                        <a:rPr kumimoji="1" lang="en-US" altLang="ja-JP" sz="1100" b="0" dirty="0">
                          <a:solidFill>
                            <a:schemeClr val="tx1"/>
                          </a:solidFill>
                          <a:latin typeface="BIZ UDゴシック" panose="020B0400000000000000" pitchFamily="49" charset="-128"/>
                          <a:ea typeface="BIZ UDゴシック" panose="020B0400000000000000" pitchFamily="49" charset="-128"/>
                        </a:rPr>
                        <a:t>ICT</a:t>
                      </a:r>
                      <a:r>
                        <a:rPr kumimoji="1" lang="ja-JP" altLang="en-US" sz="1100" b="0" dirty="0">
                          <a:solidFill>
                            <a:schemeClr val="tx1"/>
                          </a:solidFill>
                          <a:latin typeface="BIZ UDゴシック" panose="020B0400000000000000" pitchFamily="49" charset="-128"/>
                          <a:ea typeface="BIZ UDゴシック" panose="020B0400000000000000" pitchFamily="49" charset="-128"/>
                        </a:rPr>
                        <a:t>を活用した学習の提供</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　等、生徒が学びやすい学習環境の充実（令和８年度予定）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627636"/>
                  </a:ext>
                </a:extLst>
              </a:tr>
            </a:tbl>
          </a:graphicData>
        </a:graphic>
      </p:graphicFrame>
      <p:sp>
        <p:nvSpPr>
          <p:cNvPr id="39" name="角丸四角形 27">
            <a:extLst>
              <a:ext uri="{FF2B5EF4-FFF2-40B4-BE49-F238E27FC236}">
                <a16:creationId xmlns:a16="http://schemas.microsoft.com/office/drawing/2014/main" id="{ECB7B8CF-D0F8-2628-554D-7A1BFA62C93C}"/>
              </a:ext>
            </a:extLst>
          </p:cNvPr>
          <p:cNvSpPr/>
          <p:nvPr/>
        </p:nvSpPr>
        <p:spPr>
          <a:xfrm>
            <a:off x="6634775" y="4818565"/>
            <a:ext cx="813600" cy="761999"/>
          </a:xfrm>
          <a:prstGeom prst="roundRect">
            <a:avLst>
              <a:gd name="adj" fmla="val 12211"/>
            </a:avLst>
          </a:prstGeom>
          <a:solidFill>
            <a:schemeClr val="accent6">
              <a:lumMod val="50000"/>
            </a:schemeClr>
          </a:solidFill>
          <a:ln w="6350" cap="flat" cmpd="sng" algn="ctr">
            <a:solidFill>
              <a:srgbClr val="4472C4">
                <a:shade val="50000"/>
              </a:srgbClr>
            </a:solidFill>
            <a:prstDash val="solid"/>
            <a:miter lim="800000"/>
          </a:ln>
          <a:effectLst/>
        </p:spPr>
        <p:txBody>
          <a:bodyPr vert="horz"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000" b="1" kern="0" dirty="0">
                <a:solidFill>
                  <a:prstClr val="white"/>
                </a:solidFill>
                <a:latin typeface="BIZ UDPゴシック" panose="020B0400000000000000" pitchFamily="50" charset="-128"/>
                <a:ea typeface="BIZ UDPゴシック" panose="020B0400000000000000" pitchFamily="50" charset="-128"/>
              </a:rPr>
              <a:t>工業系高校</a:t>
            </a:r>
            <a:endParaRPr kumimoji="1" lang="ja-JP" altLang="en-US" sz="10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graphicFrame>
        <p:nvGraphicFramePr>
          <p:cNvPr id="40" name="表 39">
            <a:extLst>
              <a:ext uri="{FF2B5EF4-FFF2-40B4-BE49-F238E27FC236}">
                <a16:creationId xmlns:a16="http://schemas.microsoft.com/office/drawing/2014/main" id="{DF32CB6F-DFDC-AF97-4E81-0DF6C4218614}"/>
              </a:ext>
            </a:extLst>
          </p:cNvPr>
          <p:cNvGraphicFramePr>
            <a:graphicFrameLocks noGrp="1"/>
          </p:cNvGraphicFramePr>
          <p:nvPr>
            <p:extLst>
              <p:ext uri="{D42A27DB-BD31-4B8C-83A1-F6EECF244321}">
                <p14:modId xmlns:p14="http://schemas.microsoft.com/office/powerpoint/2010/main" val="957170541"/>
              </p:ext>
            </p:extLst>
          </p:nvPr>
        </p:nvGraphicFramePr>
        <p:xfrm>
          <a:off x="7514347" y="4823925"/>
          <a:ext cx="5155200" cy="762000"/>
        </p:xfrm>
        <a:graphic>
          <a:graphicData uri="http://schemas.openxmlformats.org/drawingml/2006/table">
            <a:tbl>
              <a:tblPr firstRow="1" bandRow="1">
                <a:tableStyleId>{5C22544A-7EE6-4342-B048-85BDC9FD1C3A}</a:tableStyleId>
              </a:tblPr>
              <a:tblGrid>
                <a:gridCol w="5155200">
                  <a:extLst>
                    <a:ext uri="{9D8B030D-6E8A-4147-A177-3AD203B41FA5}">
                      <a16:colId xmlns:a16="http://schemas.microsoft.com/office/drawing/2014/main" val="1421098082"/>
                    </a:ext>
                  </a:extLst>
                </a:gridCol>
              </a:tblGrid>
              <a:tr h="663549">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○各校における教育内容の充実等</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・先端技術等に対応したカリキュラムの改編や設備整備等</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○新工業系高校（仮称）の開校（令和</a:t>
                      </a:r>
                      <a:r>
                        <a:rPr kumimoji="1" lang="en-US" altLang="ja-JP" sz="1100" b="0" dirty="0">
                          <a:solidFill>
                            <a:schemeClr val="tx1"/>
                          </a:solidFill>
                          <a:latin typeface="BIZ UDゴシック" panose="020B0400000000000000" pitchFamily="49" charset="-128"/>
                          <a:ea typeface="BIZ UDゴシック" panose="020B0400000000000000" pitchFamily="49" charset="-128"/>
                        </a:rPr>
                        <a:t>10</a:t>
                      </a:r>
                      <a:r>
                        <a:rPr kumimoji="1" lang="ja-JP" altLang="en-US" sz="1100" b="0" dirty="0">
                          <a:solidFill>
                            <a:schemeClr val="tx1"/>
                          </a:solidFill>
                          <a:latin typeface="BIZ UDゴシック" panose="020B0400000000000000" pitchFamily="49" charset="-128"/>
                          <a:ea typeface="BIZ UDゴシック" panose="020B0400000000000000" pitchFamily="49" charset="-128"/>
                        </a:rPr>
                        <a:t>年度予定）</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・次世代のイノベーター等の育成に向け、先端技術に対応</a:t>
                      </a:r>
                      <a:r>
                        <a:rPr kumimoji="1" lang="ja-JP" altLang="en-US" sz="1100" b="0">
                          <a:solidFill>
                            <a:schemeClr val="tx1"/>
                          </a:solidFill>
                          <a:latin typeface="BIZ UDゴシック" panose="020B0400000000000000" pitchFamily="49" charset="-128"/>
                          <a:ea typeface="BIZ UDゴシック" panose="020B0400000000000000" pitchFamily="49" charset="-128"/>
                        </a:rPr>
                        <a:t>した学びを提供</a:t>
                      </a:r>
                      <a:endParaRPr kumimoji="1" lang="ja-JP" altLang="en-US" sz="1100" b="0" dirty="0">
                        <a:solidFill>
                          <a:schemeClr val="tx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627636"/>
                  </a:ext>
                </a:extLst>
              </a:tr>
            </a:tbl>
          </a:graphicData>
        </a:graphic>
      </p:graphicFrame>
      <p:sp>
        <p:nvSpPr>
          <p:cNvPr id="41" name="角丸四角形 27">
            <a:extLst>
              <a:ext uri="{FF2B5EF4-FFF2-40B4-BE49-F238E27FC236}">
                <a16:creationId xmlns:a16="http://schemas.microsoft.com/office/drawing/2014/main" id="{9CA3C12A-D35C-8AFB-09A4-FBA7D8DC2782}"/>
              </a:ext>
            </a:extLst>
          </p:cNvPr>
          <p:cNvSpPr/>
          <p:nvPr/>
        </p:nvSpPr>
        <p:spPr>
          <a:xfrm>
            <a:off x="6623679" y="5656943"/>
            <a:ext cx="813600" cy="594000"/>
          </a:xfrm>
          <a:prstGeom prst="roundRect">
            <a:avLst>
              <a:gd name="adj" fmla="val 12211"/>
            </a:avLst>
          </a:prstGeom>
          <a:solidFill>
            <a:schemeClr val="accent6">
              <a:lumMod val="50000"/>
            </a:schemeClr>
          </a:solidFill>
          <a:ln w="6350" cap="flat" cmpd="sng" algn="ctr">
            <a:solidFill>
              <a:srgbClr val="4472C4">
                <a:shade val="50000"/>
              </a:srgbClr>
            </a:solidFill>
            <a:prstDash val="solid"/>
            <a:miter lim="800000"/>
          </a:ln>
          <a:effectLst/>
        </p:spPr>
        <p:txBody>
          <a:bodyPr vert="horz"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0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商業系高校</a:t>
            </a:r>
          </a:p>
        </p:txBody>
      </p:sp>
      <p:graphicFrame>
        <p:nvGraphicFramePr>
          <p:cNvPr id="43" name="表 42">
            <a:extLst>
              <a:ext uri="{FF2B5EF4-FFF2-40B4-BE49-F238E27FC236}">
                <a16:creationId xmlns:a16="http://schemas.microsoft.com/office/drawing/2014/main" id="{05C1339A-A80C-13F6-2C35-9550ADDFF60C}"/>
              </a:ext>
            </a:extLst>
          </p:cNvPr>
          <p:cNvGraphicFramePr>
            <a:graphicFrameLocks noGrp="1"/>
          </p:cNvGraphicFramePr>
          <p:nvPr>
            <p:extLst>
              <p:ext uri="{D42A27DB-BD31-4B8C-83A1-F6EECF244321}">
                <p14:modId xmlns:p14="http://schemas.microsoft.com/office/powerpoint/2010/main" val="4014860575"/>
              </p:ext>
            </p:extLst>
          </p:nvPr>
        </p:nvGraphicFramePr>
        <p:xfrm>
          <a:off x="7516045" y="5662893"/>
          <a:ext cx="5155200" cy="594360"/>
        </p:xfrm>
        <a:graphic>
          <a:graphicData uri="http://schemas.openxmlformats.org/drawingml/2006/table">
            <a:tbl>
              <a:tblPr firstRow="1" bandRow="1">
                <a:tableStyleId>{5C22544A-7EE6-4342-B048-85BDC9FD1C3A}</a:tableStyleId>
              </a:tblPr>
              <a:tblGrid>
                <a:gridCol w="5155200">
                  <a:extLst>
                    <a:ext uri="{9D8B030D-6E8A-4147-A177-3AD203B41FA5}">
                      <a16:colId xmlns:a16="http://schemas.microsoft.com/office/drawing/2014/main" val="1421098082"/>
                    </a:ext>
                  </a:extLst>
                </a:gridCol>
              </a:tblGrid>
              <a:tr h="576923">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○各校における教育内容の充実等</a:t>
                      </a: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・時代の変化に即した商業教育のあり方について学校教育審議会で審議</a:t>
                      </a: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・商業系高校の新たなイメージについて発信、ブランドイメージを構築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627636"/>
                  </a:ext>
                </a:extLst>
              </a:tr>
            </a:tbl>
          </a:graphicData>
        </a:graphic>
      </p:graphicFrame>
      <p:sp>
        <p:nvSpPr>
          <p:cNvPr id="44" name="角丸四角形 27">
            <a:extLst>
              <a:ext uri="{FF2B5EF4-FFF2-40B4-BE49-F238E27FC236}">
                <a16:creationId xmlns:a16="http://schemas.microsoft.com/office/drawing/2014/main" id="{64F12DBA-77B9-2077-B3CE-25E04244E652}"/>
              </a:ext>
            </a:extLst>
          </p:cNvPr>
          <p:cNvSpPr/>
          <p:nvPr/>
        </p:nvSpPr>
        <p:spPr>
          <a:xfrm>
            <a:off x="6623330" y="6338288"/>
            <a:ext cx="813600" cy="763200"/>
          </a:xfrm>
          <a:prstGeom prst="roundRect">
            <a:avLst>
              <a:gd name="adj" fmla="val 12211"/>
            </a:avLst>
          </a:prstGeom>
          <a:solidFill>
            <a:schemeClr val="accent6">
              <a:lumMod val="50000"/>
            </a:schemeClr>
          </a:solidFill>
          <a:ln w="6350" cap="flat" cmpd="sng" algn="ctr">
            <a:solidFill>
              <a:srgbClr val="4472C4">
                <a:shade val="50000"/>
              </a:srgbClr>
            </a:solidFill>
            <a:prstDash val="solid"/>
            <a:miter lim="800000"/>
          </a:ln>
          <a:effectLst/>
        </p:spPr>
        <p:txBody>
          <a:bodyPr vert="horz"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0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農業系高校</a:t>
            </a:r>
          </a:p>
        </p:txBody>
      </p:sp>
      <p:graphicFrame>
        <p:nvGraphicFramePr>
          <p:cNvPr id="45" name="表 44">
            <a:extLst>
              <a:ext uri="{FF2B5EF4-FFF2-40B4-BE49-F238E27FC236}">
                <a16:creationId xmlns:a16="http://schemas.microsoft.com/office/drawing/2014/main" id="{102C7E49-8968-4BC0-E4A0-242586ED21C2}"/>
              </a:ext>
            </a:extLst>
          </p:cNvPr>
          <p:cNvGraphicFramePr>
            <a:graphicFrameLocks noGrp="1"/>
          </p:cNvGraphicFramePr>
          <p:nvPr>
            <p:extLst>
              <p:ext uri="{D42A27DB-BD31-4B8C-83A1-F6EECF244321}">
                <p14:modId xmlns:p14="http://schemas.microsoft.com/office/powerpoint/2010/main" val="1375478876"/>
              </p:ext>
            </p:extLst>
          </p:nvPr>
        </p:nvGraphicFramePr>
        <p:xfrm>
          <a:off x="7516045" y="6334219"/>
          <a:ext cx="5155200" cy="762000"/>
        </p:xfrm>
        <a:graphic>
          <a:graphicData uri="http://schemas.openxmlformats.org/drawingml/2006/table">
            <a:tbl>
              <a:tblPr firstRow="1" bandRow="1">
                <a:tableStyleId>{5C22544A-7EE6-4342-B048-85BDC9FD1C3A}</a:tableStyleId>
              </a:tblPr>
              <a:tblGrid>
                <a:gridCol w="5155200">
                  <a:extLst>
                    <a:ext uri="{9D8B030D-6E8A-4147-A177-3AD203B41FA5}">
                      <a16:colId xmlns:a16="http://schemas.microsoft.com/office/drawing/2014/main" val="1421098082"/>
                    </a:ext>
                  </a:extLst>
                </a:gridCol>
              </a:tblGrid>
              <a:tr h="370840">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○各校における教育内容の充実等</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・時代の変化に即した農業教育のあり方について学識経験者の意見聴取等を</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　適宜実施の上、検討</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・生徒主体の広報活動の展開による中学生等への理解促進</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627636"/>
                  </a:ext>
                </a:extLst>
              </a:tr>
            </a:tbl>
          </a:graphicData>
        </a:graphic>
      </p:graphicFrame>
      <p:sp>
        <p:nvSpPr>
          <p:cNvPr id="46" name="角丸四角形 27">
            <a:extLst>
              <a:ext uri="{FF2B5EF4-FFF2-40B4-BE49-F238E27FC236}">
                <a16:creationId xmlns:a16="http://schemas.microsoft.com/office/drawing/2014/main" id="{1FDE1692-DFDB-68A2-312E-B0CC1AD8B63F}"/>
              </a:ext>
            </a:extLst>
          </p:cNvPr>
          <p:cNvSpPr/>
          <p:nvPr/>
        </p:nvSpPr>
        <p:spPr>
          <a:xfrm>
            <a:off x="6623330" y="7173137"/>
            <a:ext cx="813600" cy="630000"/>
          </a:xfrm>
          <a:prstGeom prst="roundRect">
            <a:avLst>
              <a:gd name="adj" fmla="val 12211"/>
            </a:avLst>
          </a:prstGeom>
          <a:solidFill>
            <a:schemeClr val="accent6">
              <a:lumMod val="50000"/>
            </a:schemeClr>
          </a:solidFill>
          <a:ln w="6350" cap="flat" cmpd="sng" algn="ctr">
            <a:solidFill>
              <a:srgbClr val="4472C4">
                <a:shade val="50000"/>
              </a:srgbClr>
            </a:solidFill>
            <a:prstDash val="solid"/>
            <a:miter lim="800000"/>
          </a:ln>
          <a:effectLst/>
        </p:spPr>
        <p:txBody>
          <a:bodyPr vert="horz"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000" b="1" kern="0" dirty="0">
                <a:solidFill>
                  <a:prstClr val="white"/>
                </a:solidFill>
                <a:latin typeface="BIZ UDPゴシック" panose="020B0400000000000000" pitchFamily="50" charset="-128"/>
                <a:ea typeface="BIZ UDPゴシック" panose="020B0400000000000000" pitchFamily="50" charset="-128"/>
              </a:rPr>
              <a:t>専門学科</a:t>
            </a:r>
            <a:endParaRPr kumimoji="1" lang="ja-JP" altLang="en-US" sz="10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graphicFrame>
        <p:nvGraphicFramePr>
          <p:cNvPr id="47" name="表 46">
            <a:extLst>
              <a:ext uri="{FF2B5EF4-FFF2-40B4-BE49-F238E27FC236}">
                <a16:creationId xmlns:a16="http://schemas.microsoft.com/office/drawing/2014/main" id="{CEEB2A80-8EDD-2E40-5EA0-AF98BBA9AB6B}"/>
              </a:ext>
            </a:extLst>
          </p:cNvPr>
          <p:cNvGraphicFramePr>
            <a:graphicFrameLocks noGrp="1"/>
          </p:cNvGraphicFramePr>
          <p:nvPr>
            <p:extLst>
              <p:ext uri="{D42A27DB-BD31-4B8C-83A1-F6EECF244321}">
                <p14:modId xmlns:p14="http://schemas.microsoft.com/office/powerpoint/2010/main" val="987527849"/>
              </p:ext>
            </p:extLst>
          </p:nvPr>
        </p:nvGraphicFramePr>
        <p:xfrm>
          <a:off x="7516045" y="7173185"/>
          <a:ext cx="5155955" cy="629904"/>
        </p:xfrm>
        <a:graphic>
          <a:graphicData uri="http://schemas.openxmlformats.org/drawingml/2006/table">
            <a:tbl>
              <a:tblPr firstRow="1" bandRow="1">
                <a:tableStyleId>{5C22544A-7EE6-4342-B048-85BDC9FD1C3A}</a:tableStyleId>
              </a:tblPr>
              <a:tblGrid>
                <a:gridCol w="5155955">
                  <a:extLst>
                    <a:ext uri="{9D8B030D-6E8A-4147-A177-3AD203B41FA5}">
                      <a16:colId xmlns:a16="http://schemas.microsoft.com/office/drawing/2014/main" val="1421098082"/>
                    </a:ext>
                  </a:extLst>
                </a:gridCol>
              </a:tblGrid>
              <a:tr h="629904">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○各校における教育内容の充実等</a:t>
                      </a: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・芸術文化やスポーツ等の振興・発展に貢献できる専門性の高い人材を育成</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　することができるよう、教育環境の整備や更なる教育内容を充実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627636"/>
                  </a:ext>
                </a:extLst>
              </a:tr>
            </a:tbl>
          </a:graphicData>
        </a:graphic>
      </p:graphicFrame>
      <p:sp>
        <p:nvSpPr>
          <p:cNvPr id="48" name="角丸四角形 27">
            <a:extLst>
              <a:ext uri="{FF2B5EF4-FFF2-40B4-BE49-F238E27FC236}">
                <a16:creationId xmlns:a16="http://schemas.microsoft.com/office/drawing/2014/main" id="{B27551AB-8FE6-51CA-7989-1C56B3A8FCB2}"/>
              </a:ext>
            </a:extLst>
          </p:cNvPr>
          <p:cNvSpPr/>
          <p:nvPr/>
        </p:nvSpPr>
        <p:spPr>
          <a:xfrm>
            <a:off x="6623330" y="7879203"/>
            <a:ext cx="813600" cy="655200"/>
          </a:xfrm>
          <a:prstGeom prst="roundRect">
            <a:avLst>
              <a:gd name="adj" fmla="val 12211"/>
            </a:avLst>
          </a:prstGeom>
          <a:solidFill>
            <a:schemeClr val="accent6">
              <a:lumMod val="50000"/>
            </a:schemeClr>
          </a:solidFill>
          <a:ln w="6350" cap="flat" cmpd="sng" algn="ctr">
            <a:solidFill>
              <a:srgbClr val="4472C4">
                <a:shade val="50000"/>
              </a:srgbClr>
            </a:solidFill>
            <a:prstDash val="solid"/>
            <a:miter lim="800000"/>
          </a:ln>
          <a:effectLst/>
        </p:spPr>
        <p:txBody>
          <a:bodyPr vert="horz" lIns="36000" tIns="36000" rIns="36000" bIns="36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0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中高一貫校</a:t>
            </a:r>
          </a:p>
        </p:txBody>
      </p:sp>
      <p:graphicFrame>
        <p:nvGraphicFramePr>
          <p:cNvPr id="49" name="表 48">
            <a:extLst>
              <a:ext uri="{FF2B5EF4-FFF2-40B4-BE49-F238E27FC236}">
                <a16:creationId xmlns:a16="http://schemas.microsoft.com/office/drawing/2014/main" id="{0B6AD850-AF8E-F45B-3FCA-354ADF03F91E}"/>
              </a:ext>
            </a:extLst>
          </p:cNvPr>
          <p:cNvGraphicFramePr>
            <a:graphicFrameLocks noGrp="1"/>
          </p:cNvGraphicFramePr>
          <p:nvPr>
            <p:extLst>
              <p:ext uri="{D42A27DB-BD31-4B8C-83A1-F6EECF244321}">
                <p14:modId xmlns:p14="http://schemas.microsoft.com/office/powerpoint/2010/main" val="70644241"/>
              </p:ext>
            </p:extLst>
          </p:nvPr>
        </p:nvGraphicFramePr>
        <p:xfrm>
          <a:off x="7516045" y="7880057"/>
          <a:ext cx="5155200" cy="653493"/>
        </p:xfrm>
        <a:graphic>
          <a:graphicData uri="http://schemas.openxmlformats.org/drawingml/2006/table">
            <a:tbl>
              <a:tblPr firstRow="1" bandRow="1">
                <a:tableStyleId>{5C22544A-7EE6-4342-B048-85BDC9FD1C3A}</a:tableStyleId>
              </a:tblPr>
              <a:tblGrid>
                <a:gridCol w="5155200">
                  <a:extLst>
                    <a:ext uri="{9D8B030D-6E8A-4147-A177-3AD203B41FA5}">
                      <a16:colId xmlns:a16="http://schemas.microsoft.com/office/drawing/2014/main" val="1421098082"/>
                    </a:ext>
                  </a:extLst>
                </a:gridCol>
              </a:tblGrid>
              <a:tr h="653493">
                <a:tc>
                  <a:txBody>
                    <a:bodyPr/>
                    <a:lstStyle/>
                    <a:p>
                      <a:r>
                        <a:rPr kumimoji="1" lang="ja-JP" altLang="en-US" sz="1100" b="0" dirty="0">
                          <a:solidFill>
                            <a:schemeClr val="tx1"/>
                          </a:solidFill>
                          <a:latin typeface="BIZ UDゴシック" panose="020B0400000000000000" pitchFamily="49" charset="-128"/>
                          <a:ea typeface="BIZ UDゴシック" panose="020B0400000000000000" pitchFamily="49" charset="-128"/>
                        </a:rPr>
                        <a:t>○各校における教育内容の充実</a:t>
                      </a: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・各校において地域・生徒等のニーズ等を踏まえ、６年間を通した教育活動の</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　一層の充実</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627636"/>
                  </a:ext>
                </a:extLst>
              </a:tr>
            </a:tbl>
          </a:graphicData>
        </a:graphic>
      </p:graphicFrame>
      <p:sp>
        <p:nvSpPr>
          <p:cNvPr id="50" name="テキスト ボックス 49">
            <a:extLst>
              <a:ext uri="{FF2B5EF4-FFF2-40B4-BE49-F238E27FC236}">
                <a16:creationId xmlns:a16="http://schemas.microsoft.com/office/drawing/2014/main" id="{1BB7B74C-2671-E910-B462-F37437305987}"/>
              </a:ext>
            </a:extLst>
          </p:cNvPr>
          <p:cNvSpPr txBox="1"/>
          <p:nvPr/>
        </p:nvSpPr>
        <p:spPr>
          <a:xfrm>
            <a:off x="210169" y="8795041"/>
            <a:ext cx="2353297" cy="417114"/>
          </a:xfrm>
          <a:prstGeom prst="roundRect">
            <a:avLst>
              <a:gd name="adj"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0800" tIns="50400" rIns="100800" bIns="50400" rtlCol="0" anchor="ctr">
            <a:noAutofit/>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第４章　各校共通の取組等 　</a:t>
            </a:r>
          </a:p>
        </p:txBody>
      </p:sp>
      <p:sp>
        <p:nvSpPr>
          <p:cNvPr id="51" name="テキスト ボックス 50">
            <a:extLst>
              <a:ext uri="{FF2B5EF4-FFF2-40B4-BE49-F238E27FC236}">
                <a16:creationId xmlns:a16="http://schemas.microsoft.com/office/drawing/2014/main" id="{F7C77E67-5F8F-14D3-379A-891D8244A4FE}"/>
              </a:ext>
            </a:extLst>
          </p:cNvPr>
          <p:cNvSpPr txBox="1"/>
          <p:nvPr/>
        </p:nvSpPr>
        <p:spPr>
          <a:xfrm>
            <a:off x="2655378" y="8874203"/>
            <a:ext cx="9973299" cy="258789"/>
          </a:xfrm>
          <a:prstGeom prst="rect">
            <a:avLst/>
          </a:prstGeom>
          <a:noFill/>
          <a:ln>
            <a:noFill/>
            <a:prstDash val="sysDash"/>
          </a:ln>
        </p:spPr>
        <p:txBody>
          <a:bodyPr wrap="square" numCol="1" spcCol="360000" rtlCol="0">
            <a:spAutoFit/>
          </a:bodyPr>
          <a:lstStyle/>
          <a:p>
            <a:pPr>
              <a:lnSpc>
                <a:spcPts val="1500"/>
              </a:lnSpc>
            </a:pPr>
            <a:r>
              <a:rPr kumimoji="1" lang="ja-JP" altLang="en-US" sz="1100" i="0" u="none" strike="noStrike" kern="1200" dirty="0">
                <a:effectLst/>
                <a:latin typeface="BIZ UDPゴシック" panose="020B0400000000000000" pitchFamily="50" charset="-128"/>
                <a:ea typeface="BIZ UDPゴシック" panose="020B0400000000000000" pitchFamily="50" charset="-128"/>
              </a:rPr>
              <a:t>○各府立高校が</a:t>
            </a:r>
            <a:r>
              <a:rPr kumimoji="1" lang="ja-JP" altLang="en-US" sz="1200" b="1" dirty="0">
                <a:latin typeface="BIZ UDPゴシック" panose="020B0400000000000000" pitchFamily="50" charset="-128"/>
                <a:ea typeface="BIZ UDPゴシック" panose="020B0400000000000000" pitchFamily="50" charset="-128"/>
              </a:rPr>
              <a:t>英語教育や不登校対策、障がいのある生徒への支援等の教育内容に関する取組</a:t>
            </a:r>
            <a:r>
              <a:rPr kumimoji="1" lang="ja-JP" altLang="en-US" sz="1100" dirty="0">
                <a:latin typeface="BIZ UDPゴシック" panose="020B0400000000000000" pitchFamily="50" charset="-128"/>
                <a:ea typeface="BIZ UDPゴシック" panose="020B0400000000000000" pitchFamily="50" charset="-128"/>
              </a:rPr>
              <a:t>や</a:t>
            </a:r>
            <a:r>
              <a:rPr kumimoji="1" lang="ja-JP" altLang="en-US" sz="1200" b="1" i="0" u="none" strike="noStrike" kern="1200" dirty="0">
                <a:effectLst/>
                <a:latin typeface="BIZ UDPゴシック" panose="020B0400000000000000" pitchFamily="50" charset="-128"/>
                <a:ea typeface="BIZ UDPゴシック" panose="020B0400000000000000" pitchFamily="50" charset="-128"/>
              </a:rPr>
              <a:t>施設・設備整備、入試改革、広報改革</a:t>
            </a:r>
            <a:r>
              <a:rPr kumimoji="1" lang="ja-JP" altLang="en-US" sz="1100" i="0" u="none" strike="noStrike" kern="1200" dirty="0">
                <a:effectLst/>
                <a:latin typeface="BIZ UDPゴシック" panose="020B0400000000000000" pitchFamily="50" charset="-128"/>
                <a:ea typeface="BIZ UDPゴシック" panose="020B0400000000000000" pitchFamily="50" charset="-128"/>
              </a:rPr>
              <a:t>を推進</a:t>
            </a:r>
          </a:p>
        </p:txBody>
      </p:sp>
      <p:sp>
        <p:nvSpPr>
          <p:cNvPr id="52" name="テキスト ボックス 51">
            <a:extLst>
              <a:ext uri="{FF2B5EF4-FFF2-40B4-BE49-F238E27FC236}">
                <a16:creationId xmlns:a16="http://schemas.microsoft.com/office/drawing/2014/main" id="{7B1EA4E6-3009-4096-B6AE-0D8AC3AFE56A}"/>
              </a:ext>
            </a:extLst>
          </p:cNvPr>
          <p:cNvSpPr txBox="1"/>
          <p:nvPr/>
        </p:nvSpPr>
        <p:spPr>
          <a:xfrm>
            <a:off x="7863339" y="9193934"/>
            <a:ext cx="4493419" cy="258789"/>
          </a:xfrm>
          <a:prstGeom prst="rect">
            <a:avLst/>
          </a:prstGeom>
          <a:noFill/>
          <a:ln>
            <a:noFill/>
            <a:prstDash val="sysDash"/>
          </a:ln>
        </p:spPr>
        <p:txBody>
          <a:bodyPr wrap="square" numCol="1" spcCol="360000" rtlCol="0">
            <a:spAutoFit/>
          </a:bodyPr>
          <a:lstStyle/>
          <a:p>
            <a:pPr>
              <a:lnSpc>
                <a:spcPts val="1500"/>
              </a:lnSpc>
            </a:pPr>
            <a:r>
              <a:rPr kumimoji="1" lang="en-US" altLang="ja-JP" sz="1100" i="0" u="none" strike="noStrike" kern="1200" dirty="0">
                <a:effectLst/>
                <a:latin typeface="BIZ UDPゴシック" panose="020B0400000000000000" pitchFamily="50" charset="-128"/>
                <a:ea typeface="BIZ UDPゴシック" panose="020B0400000000000000" pitchFamily="50" charset="-128"/>
              </a:rPr>
              <a:t>※</a:t>
            </a:r>
            <a:r>
              <a:rPr kumimoji="1" lang="ja-JP" altLang="en-US" sz="1100" i="0" u="none" strike="noStrike" kern="1200" dirty="0">
                <a:effectLst/>
                <a:latin typeface="BIZ UDPゴシック" panose="020B0400000000000000" pitchFamily="50" charset="-128"/>
                <a:ea typeface="BIZ UDPゴシック" panose="020B0400000000000000" pitchFamily="50" charset="-128"/>
              </a:rPr>
              <a:t>学校改革及び各校共通の取組等に</a:t>
            </a:r>
            <a:r>
              <a:rPr kumimoji="1" lang="ja-JP" altLang="en-US" sz="1100" i="0" u="none" strike="noStrike" kern="1200">
                <a:effectLst/>
                <a:latin typeface="BIZ UDPゴシック" panose="020B0400000000000000" pitchFamily="50" charset="-128"/>
                <a:ea typeface="BIZ UDPゴシック" panose="020B0400000000000000" pitchFamily="50" charset="-128"/>
              </a:rPr>
              <a:t>ついては予算</a:t>
            </a:r>
            <a:r>
              <a:rPr kumimoji="1" lang="ja-JP" altLang="en-US" sz="1100" i="0" u="none" strike="noStrike" kern="1200" dirty="0">
                <a:effectLst/>
                <a:latin typeface="BIZ UDPゴシック" panose="020B0400000000000000" pitchFamily="50" charset="-128"/>
                <a:ea typeface="BIZ UDPゴシック" panose="020B0400000000000000" pitchFamily="50" charset="-128"/>
              </a:rPr>
              <a:t>措置を踏まえ実施</a:t>
            </a:r>
            <a:endParaRPr kumimoji="1" lang="en-US" altLang="ja-JP" sz="1100" b="1" i="0" u="none" strike="noStrike" kern="1200" dirty="0">
              <a:effectLst/>
              <a:latin typeface="BIZ UDPゴシック" panose="020B0400000000000000" pitchFamily="50" charset="-128"/>
              <a:ea typeface="BIZ UDPゴシック" panose="020B0400000000000000" pitchFamily="50" charset="-128"/>
            </a:endParaRPr>
          </a:p>
        </p:txBody>
      </p:sp>
      <p:sp>
        <p:nvSpPr>
          <p:cNvPr id="3" name="スライド番号プレースホルダー 2">
            <a:extLst>
              <a:ext uri="{FF2B5EF4-FFF2-40B4-BE49-F238E27FC236}">
                <a16:creationId xmlns:a16="http://schemas.microsoft.com/office/drawing/2014/main" id="{137CD0C1-DA4E-40AA-BE10-A36D35E6AF53}"/>
              </a:ext>
            </a:extLst>
          </p:cNvPr>
          <p:cNvSpPr>
            <a:spLocks noGrp="1"/>
          </p:cNvSpPr>
          <p:nvPr>
            <p:ph type="sldNum" sz="quarter" idx="12"/>
          </p:nvPr>
        </p:nvSpPr>
        <p:spPr>
          <a:xfrm>
            <a:off x="9757116" y="9067740"/>
            <a:ext cx="2880360" cy="511175"/>
          </a:xfrm>
        </p:spPr>
        <p:txBody>
          <a:bodyPr/>
          <a:lstStyle/>
          <a:p>
            <a:fld id="{AA2801FF-8DEB-425D-81D2-94EF3C4C47B5}" type="slidenum">
              <a:rPr kumimoji="1" lang="ja-JP" altLang="en-US" smtClean="0"/>
              <a:t>2</a:t>
            </a:fld>
            <a:endParaRPr kumimoji="1" lang="ja-JP" altLang="en-US" dirty="0"/>
          </a:p>
        </p:txBody>
      </p:sp>
      <p:sp>
        <p:nvSpPr>
          <p:cNvPr id="53" name="テキスト ボックス 52">
            <a:extLst>
              <a:ext uri="{FF2B5EF4-FFF2-40B4-BE49-F238E27FC236}">
                <a16:creationId xmlns:a16="http://schemas.microsoft.com/office/drawing/2014/main" id="{FB5879EF-AB17-40ED-8CA4-55683A5E9941}"/>
              </a:ext>
            </a:extLst>
          </p:cNvPr>
          <p:cNvSpPr txBox="1"/>
          <p:nvPr/>
        </p:nvSpPr>
        <p:spPr>
          <a:xfrm rot="5400000">
            <a:off x="-228986" y="4662101"/>
            <a:ext cx="646331"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１－３</a:t>
            </a:r>
          </a:p>
        </p:txBody>
      </p:sp>
    </p:spTree>
    <p:extLst>
      <p:ext uri="{BB962C8B-B14F-4D97-AF65-F5344CB8AC3E}">
        <p14:creationId xmlns:p14="http://schemas.microsoft.com/office/powerpoint/2010/main" val="88298003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2" ma:contentTypeDescription="新しいドキュメントを作成します。" ma:contentTypeScope="" ma:versionID="d768b147d438f47c1093bbb282a1436b">
  <xsd:schema xmlns:xsd="http://www.w3.org/2001/XMLSchema" xmlns:xs="http://www.w3.org/2001/XMLSchema" xmlns:p="http://schemas.microsoft.com/office/2006/metadata/properties" xmlns:ns2="593365d6-ff8f-42ea-b041-1cf5a6bd90ad" xmlns:ns3="37ef2d1b-1235-44d9-8c81-ea4e54386f8b" targetNamespace="http://schemas.microsoft.com/office/2006/metadata/properties" ma:root="true" ma:fieldsID="d1bb835cc652d21d17a3641e173e7e6b" ns2:_="" ns3:_="">
    <xsd:import namespace="593365d6-ff8f-42ea-b041-1cf5a6bd90ad"/>
    <xsd:import namespace="37ef2d1b-1235-44d9-8c81-ea4e54386f8b"/>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3365d6-ff8f-42ea-b041-1cf5a6bd90ad"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593365d6-ff8f-42ea-b041-1cf5a6bd90ad" xsi:nil="true"/>
  </documentManagement>
</p:properties>
</file>

<file path=customXml/itemProps1.xml><?xml version="1.0" encoding="utf-8"?>
<ds:datastoreItem xmlns:ds="http://schemas.openxmlformats.org/officeDocument/2006/customXml" ds:itemID="{69973533-2115-44F0-B1B6-BCC3B515AA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3365d6-ff8f-42ea-b041-1cf5a6bd90ad"/>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094D92E-5EAF-48F3-B827-6F342C523CB3}">
  <ds:schemaRefs>
    <ds:schemaRef ds:uri="http://schemas.microsoft.com/sharepoint/v3/contenttype/forms"/>
  </ds:schemaRefs>
</ds:datastoreItem>
</file>

<file path=customXml/itemProps3.xml><?xml version="1.0" encoding="utf-8"?>
<ds:datastoreItem xmlns:ds="http://schemas.openxmlformats.org/officeDocument/2006/customXml" ds:itemID="{5025A44C-6637-42B7-A347-2D9FA0FC1212}">
  <ds:schemaRefs>
    <ds:schemaRef ds:uri="http://purl.org/dc/terms/"/>
    <ds:schemaRef ds:uri="http://schemas.microsoft.com/office/infopath/2007/PartnerControls"/>
    <ds:schemaRef ds:uri="http://schemas.microsoft.com/office/2006/documentManagement/types"/>
    <ds:schemaRef ds:uri="http://www.w3.org/XML/1998/namespace"/>
    <ds:schemaRef ds:uri="http://purl.org/dc/elements/1.1/"/>
    <ds:schemaRef ds:uri="http://purl.org/dc/dcmitype/"/>
    <ds:schemaRef ds:uri="http://schemas.openxmlformats.org/package/2006/metadata/core-properties"/>
    <ds:schemaRef ds:uri="37ef2d1b-1235-44d9-8c81-ea4e54386f8b"/>
    <ds:schemaRef ds:uri="593365d6-ff8f-42ea-b041-1cf5a6bd90ad"/>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11464</TotalTime>
  <Words>2115</Words>
  <Application>Microsoft Office PowerPoint</Application>
  <PresentationFormat>A3 297x420 mm</PresentationFormat>
  <Paragraphs>163</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BIZ UDゴシック</vt:lpstr>
      <vt:lpstr>Meiryo UI</vt:lpstr>
      <vt:lpstr>ＭＳ 明朝</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Printed>2025-08-18T10:18:42Z</cp:lastPrinted>
  <dcterms:created xsi:type="dcterms:W3CDTF">2020-10-19T13:28:05Z</dcterms:created>
  <dcterms:modified xsi:type="dcterms:W3CDTF">2025-08-25T04:32:07Z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