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144000" cy="6858000" type="screen4x3"/>
  <p:notesSz cx="6646863" cy="97774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100" d="100"/>
          <a:sy n="100" d="100"/>
        </p:scale>
        <p:origin x="540" y="-5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D693B-A997-4486-AE65-9BEDDF520567}" type="datetimeFigureOut">
              <a:rPr kumimoji="1" lang="ja-JP" altLang="en-US" smtClean="0"/>
              <a:t>2023/3/13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0683A-C8D9-447A-83E6-B858BC7DED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94793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D693B-A997-4486-AE65-9BEDDF520567}" type="datetimeFigureOut">
              <a:rPr kumimoji="1" lang="ja-JP" altLang="en-US" smtClean="0"/>
              <a:t>2023/3/13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0683A-C8D9-447A-83E6-B858BC7DED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85418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D693B-A997-4486-AE65-9BEDDF520567}" type="datetimeFigureOut">
              <a:rPr kumimoji="1" lang="ja-JP" altLang="en-US" smtClean="0"/>
              <a:t>2023/3/13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0683A-C8D9-447A-83E6-B858BC7DED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44168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D693B-A997-4486-AE65-9BEDDF520567}" type="datetimeFigureOut">
              <a:rPr kumimoji="1" lang="ja-JP" altLang="en-US" smtClean="0"/>
              <a:t>2023/3/13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0683A-C8D9-447A-83E6-B858BC7DED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3457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D693B-A997-4486-AE65-9BEDDF520567}" type="datetimeFigureOut">
              <a:rPr kumimoji="1" lang="ja-JP" altLang="en-US" smtClean="0"/>
              <a:t>2023/3/13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0683A-C8D9-447A-83E6-B858BC7DED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630050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D693B-A997-4486-AE65-9BEDDF520567}" type="datetimeFigureOut">
              <a:rPr kumimoji="1" lang="ja-JP" altLang="en-US" smtClean="0"/>
              <a:t>2023/3/13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0683A-C8D9-447A-83E6-B858BC7DED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592873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D693B-A997-4486-AE65-9BEDDF520567}" type="datetimeFigureOut">
              <a:rPr kumimoji="1" lang="ja-JP" altLang="en-US" smtClean="0"/>
              <a:t>2023/3/13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0683A-C8D9-447A-83E6-B858BC7DED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04527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D693B-A997-4486-AE65-9BEDDF520567}" type="datetimeFigureOut">
              <a:rPr kumimoji="1" lang="ja-JP" altLang="en-US" smtClean="0"/>
              <a:t>2023/3/13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0683A-C8D9-447A-83E6-B858BC7DED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549899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D693B-A997-4486-AE65-9BEDDF520567}" type="datetimeFigureOut">
              <a:rPr kumimoji="1" lang="ja-JP" altLang="en-US" smtClean="0"/>
              <a:t>2023/3/13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0683A-C8D9-447A-83E6-B858BC7DED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240424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D693B-A997-4486-AE65-9BEDDF520567}" type="datetimeFigureOut">
              <a:rPr kumimoji="1" lang="ja-JP" altLang="en-US" smtClean="0"/>
              <a:t>2023/3/13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0683A-C8D9-447A-83E6-B858BC7DED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429277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D693B-A997-4486-AE65-9BEDDF520567}" type="datetimeFigureOut">
              <a:rPr kumimoji="1" lang="ja-JP" altLang="en-US" smtClean="0"/>
              <a:t>2023/3/13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40683A-C8D9-447A-83E6-B858BC7DED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14108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FD693B-A997-4486-AE65-9BEDDF520567}" type="datetimeFigureOut">
              <a:rPr kumimoji="1" lang="ja-JP" altLang="en-US" smtClean="0"/>
              <a:t>2023/3/13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40683A-C8D9-447A-83E6-B858BC7DED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993178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" name="グループ化 29"/>
          <p:cNvGrpSpPr/>
          <p:nvPr/>
        </p:nvGrpSpPr>
        <p:grpSpPr bwMode="gray">
          <a:xfrm>
            <a:off x="416170" y="1302094"/>
            <a:ext cx="8068053" cy="6181860"/>
            <a:chOff x="438150" y="103030"/>
            <a:chExt cx="8740391" cy="6697015"/>
          </a:xfrm>
        </p:grpSpPr>
        <p:pic>
          <p:nvPicPr>
            <p:cNvPr id="5" name="図 4"/>
            <p:cNvPicPr>
              <a:picLocks noChangeAspect="1"/>
            </p:cNvPicPr>
            <p:nvPr/>
          </p:nvPicPr>
          <p:blipFill rotWithShape="1">
            <a:blip r:embed="rId2"/>
            <a:srcRect t="3005" b="14585"/>
            <a:stretch/>
          </p:blipFill>
          <p:spPr bwMode="gray">
            <a:xfrm>
              <a:off x="438150" y="103030"/>
              <a:ext cx="8731640" cy="5651649"/>
            </a:xfrm>
            <a:prstGeom prst="rect">
              <a:avLst/>
            </a:prstGeom>
          </p:spPr>
        </p:pic>
        <p:sp>
          <p:nvSpPr>
            <p:cNvPr id="20" name="正方形/長方形 19"/>
            <p:cNvSpPr/>
            <p:nvPr/>
          </p:nvSpPr>
          <p:spPr bwMode="gray">
            <a:xfrm>
              <a:off x="6280762" y="5154646"/>
              <a:ext cx="2897779" cy="72555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108"/>
            </a:p>
          </p:txBody>
        </p:sp>
        <p:sp>
          <p:nvSpPr>
            <p:cNvPr id="28" name="フリーフォーム 27"/>
            <p:cNvSpPr/>
            <p:nvPr/>
          </p:nvSpPr>
          <p:spPr bwMode="gray">
            <a:xfrm>
              <a:off x="3451538" y="4018208"/>
              <a:ext cx="3477296" cy="2781837"/>
            </a:xfrm>
            <a:custGeom>
              <a:avLst/>
              <a:gdLst>
                <a:gd name="connsiteX0" fmla="*/ 1983347 w 3477296"/>
                <a:gd name="connsiteY0" fmla="*/ 128789 h 2781837"/>
                <a:gd name="connsiteX1" fmla="*/ 0 w 3477296"/>
                <a:gd name="connsiteY1" fmla="*/ 1880316 h 2781837"/>
                <a:gd name="connsiteX2" fmla="*/ 553792 w 3477296"/>
                <a:gd name="connsiteY2" fmla="*/ 2781837 h 2781837"/>
                <a:gd name="connsiteX3" fmla="*/ 1622738 w 3477296"/>
                <a:gd name="connsiteY3" fmla="*/ 2781837 h 2781837"/>
                <a:gd name="connsiteX4" fmla="*/ 3477296 w 3477296"/>
                <a:gd name="connsiteY4" fmla="*/ 618186 h 2781837"/>
                <a:gd name="connsiteX5" fmla="*/ 3155324 w 3477296"/>
                <a:gd name="connsiteY5" fmla="*/ 0 h 2781837"/>
                <a:gd name="connsiteX6" fmla="*/ 1983347 w 3477296"/>
                <a:gd name="connsiteY6" fmla="*/ 128789 h 27818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3477296" h="2781837">
                  <a:moveTo>
                    <a:pt x="1983347" y="128789"/>
                  </a:moveTo>
                  <a:lnTo>
                    <a:pt x="0" y="1880316"/>
                  </a:lnTo>
                  <a:lnTo>
                    <a:pt x="553792" y="2781837"/>
                  </a:lnTo>
                  <a:lnTo>
                    <a:pt x="1622738" y="2781837"/>
                  </a:lnTo>
                  <a:lnTo>
                    <a:pt x="3477296" y="618186"/>
                  </a:lnTo>
                  <a:lnTo>
                    <a:pt x="3155324" y="0"/>
                  </a:lnTo>
                  <a:lnTo>
                    <a:pt x="1983347" y="128789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1108" dirty="0"/>
            </a:p>
          </p:txBody>
        </p:sp>
      </p:grpSp>
      <p:sp>
        <p:nvSpPr>
          <p:cNvPr id="2" name="四角形吹き出し 1"/>
          <p:cNvSpPr/>
          <p:nvPr/>
        </p:nvSpPr>
        <p:spPr>
          <a:xfrm>
            <a:off x="178325" y="1491626"/>
            <a:ext cx="1934253" cy="804672"/>
          </a:xfrm>
          <a:prstGeom prst="wedgeRectCallout">
            <a:avLst>
              <a:gd name="adj1" fmla="val 71099"/>
              <a:gd name="adj2" fmla="val 45515"/>
            </a:avLst>
          </a:prstGeom>
          <a:solidFill>
            <a:schemeClr val="bg1"/>
          </a:solidFill>
          <a:ln w="28575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62" dirty="0"/>
          </a:p>
        </p:txBody>
      </p:sp>
      <p:sp>
        <p:nvSpPr>
          <p:cNvPr id="3" name="正方形/長方形 2"/>
          <p:cNvSpPr/>
          <p:nvPr/>
        </p:nvSpPr>
        <p:spPr>
          <a:xfrm>
            <a:off x="169671" y="1517256"/>
            <a:ext cx="1866217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1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"/>
                <a:sym typeface="Meiryo"/>
              </a:rPr>
              <a:t>椎葉</a:t>
            </a:r>
            <a:r>
              <a:rPr lang="ja-JP" altLang="en-US" sz="1100" b="1" dirty="0">
                <a:latin typeface="Meiryo UI" panose="020B0604030504040204" pitchFamily="50" charset="-128"/>
                <a:ea typeface="Meiryo UI" panose="020B0604030504040204" pitchFamily="50" charset="-128"/>
                <a:cs typeface="Meiryo"/>
                <a:sym typeface="Meiryo"/>
              </a:rPr>
              <a:t>の</a:t>
            </a:r>
            <a:r>
              <a:rPr lang="ja-JP" altLang="en-US" sz="11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"/>
                <a:sym typeface="Meiryo"/>
              </a:rPr>
              <a:t>民家（重要文化財）</a:t>
            </a:r>
            <a:endParaRPr lang="ja-JP" altLang="en-US" sz="1100" b="1" dirty="0"/>
          </a:p>
        </p:txBody>
      </p:sp>
      <p:sp>
        <p:nvSpPr>
          <p:cNvPr id="12" name="四角形吹き出し 11"/>
          <p:cNvSpPr/>
          <p:nvPr/>
        </p:nvSpPr>
        <p:spPr>
          <a:xfrm>
            <a:off x="4904375" y="4647080"/>
            <a:ext cx="1503195" cy="937451"/>
          </a:xfrm>
          <a:prstGeom prst="wedgeRectCallout">
            <a:avLst>
              <a:gd name="adj1" fmla="val 65415"/>
              <a:gd name="adj2" fmla="val -131978"/>
            </a:avLst>
          </a:prstGeom>
          <a:solidFill>
            <a:schemeClr val="bg1"/>
          </a:solidFill>
          <a:ln w="28575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62" dirty="0"/>
          </a:p>
        </p:txBody>
      </p:sp>
      <p:sp>
        <p:nvSpPr>
          <p:cNvPr id="13" name="四角形吹き出し 12"/>
          <p:cNvSpPr/>
          <p:nvPr/>
        </p:nvSpPr>
        <p:spPr>
          <a:xfrm>
            <a:off x="442809" y="5690249"/>
            <a:ext cx="2294353" cy="559532"/>
          </a:xfrm>
          <a:prstGeom prst="wedgeRectCallout">
            <a:avLst>
              <a:gd name="adj1" fmla="val 48990"/>
              <a:gd name="adj2" fmla="val -156619"/>
            </a:avLst>
          </a:prstGeom>
          <a:solidFill>
            <a:schemeClr val="bg1"/>
          </a:solidFill>
          <a:ln w="28575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62" dirty="0"/>
          </a:p>
        </p:txBody>
      </p:sp>
      <p:sp>
        <p:nvSpPr>
          <p:cNvPr id="14" name="四角形吹き出し 13"/>
          <p:cNvSpPr/>
          <p:nvPr/>
        </p:nvSpPr>
        <p:spPr>
          <a:xfrm>
            <a:off x="6524721" y="5624296"/>
            <a:ext cx="1886416" cy="556756"/>
          </a:xfrm>
          <a:prstGeom prst="wedgeRectCallout">
            <a:avLst>
              <a:gd name="adj1" fmla="val -500"/>
              <a:gd name="adj2" fmla="val -156234"/>
            </a:avLst>
          </a:prstGeom>
          <a:solidFill>
            <a:schemeClr val="bg1"/>
          </a:solidFill>
          <a:ln w="28575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62" dirty="0"/>
          </a:p>
        </p:txBody>
      </p:sp>
      <p:sp>
        <p:nvSpPr>
          <p:cNvPr id="15" name="正方形/長方形 14"/>
          <p:cNvSpPr/>
          <p:nvPr/>
        </p:nvSpPr>
        <p:spPr>
          <a:xfrm>
            <a:off x="4851604" y="4647080"/>
            <a:ext cx="1611819" cy="433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108" b="1" spc="-138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"/>
                <a:sym typeface="Meiryo"/>
              </a:rPr>
              <a:t>小豆</a:t>
            </a:r>
            <a:r>
              <a:rPr lang="ja-JP" altLang="en-US" sz="1108" b="1" spc="-138" dirty="0">
                <a:latin typeface="Meiryo UI" panose="020B0604030504040204" pitchFamily="50" charset="-128"/>
                <a:ea typeface="Meiryo UI" panose="020B0604030504040204" pitchFamily="50" charset="-128"/>
                <a:cs typeface="Meiryo"/>
                <a:sym typeface="Meiryo"/>
              </a:rPr>
              <a:t>島農村歌舞伎</a:t>
            </a:r>
            <a:r>
              <a:rPr lang="ja-JP" altLang="en-US" sz="1108" b="1" spc="-138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"/>
                <a:sym typeface="Meiryo"/>
              </a:rPr>
              <a:t>舞台</a:t>
            </a:r>
            <a:endParaRPr lang="en-US" altLang="ja-JP" sz="1108" b="1" spc="-138" dirty="0" smtClean="0">
              <a:latin typeface="Meiryo UI" panose="020B0604030504040204" pitchFamily="50" charset="-128"/>
              <a:ea typeface="Meiryo UI" panose="020B0604030504040204" pitchFamily="50" charset="-128"/>
              <a:cs typeface="Meiryo"/>
              <a:sym typeface="Meiryo"/>
            </a:endParaRPr>
          </a:p>
          <a:p>
            <a:pPr algn="r"/>
            <a:r>
              <a:rPr lang="ja-JP" altLang="en-US" sz="1108" b="1" spc="-138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"/>
                <a:sym typeface="Meiryo"/>
              </a:rPr>
              <a:t>（大阪府指定文化財）</a:t>
            </a:r>
            <a:endParaRPr lang="ja-JP" altLang="en-US" sz="1108" b="1" spc="-138" dirty="0"/>
          </a:p>
        </p:txBody>
      </p:sp>
      <p:sp>
        <p:nvSpPr>
          <p:cNvPr id="16" name="正方形/長方形 15"/>
          <p:cNvSpPr/>
          <p:nvPr/>
        </p:nvSpPr>
        <p:spPr>
          <a:xfrm>
            <a:off x="4846584" y="5030843"/>
            <a:ext cx="1595309" cy="5539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000" dirty="0" smtClean="0">
                <a:latin typeface="游ゴシック" panose="020B0400000000000000" pitchFamily="50" charset="-128"/>
                <a:ea typeface="游ゴシック" panose="020B0400000000000000" pitchFamily="50" charset="-128"/>
                <a:cs typeface="Meiryo"/>
                <a:sym typeface="Meiryo"/>
              </a:rPr>
              <a:t>なりきり霜乃会</a:t>
            </a:r>
            <a:endParaRPr lang="en-US" altLang="ja-JP" sz="1000" dirty="0" smtClean="0">
              <a:latin typeface="游ゴシック" panose="020B0400000000000000" pitchFamily="50" charset="-128"/>
              <a:ea typeface="游ゴシック" panose="020B0400000000000000" pitchFamily="50" charset="-128"/>
              <a:cs typeface="Meiryo"/>
              <a:sym typeface="Meiryo"/>
            </a:endParaRPr>
          </a:p>
          <a:p>
            <a:r>
              <a:rPr lang="ja-JP" altLang="en-US" sz="1000" dirty="0" smtClean="0">
                <a:latin typeface="游ゴシック" panose="020B0400000000000000" pitchFamily="50" charset="-128"/>
                <a:ea typeface="游ゴシック" panose="020B0400000000000000" pitchFamily="50" charset="-128"/>
                <a:cs typeface="Meiryo"/>
                <a:sym typeface="Meiryo"/>
              </a:rPr>
              <a:t>（プロ写真家による写真</a:t>
            </a:r>
            <a:endParaRPr lang="en-US" altLang="ja-JP" sz="1000" dirty="0" smtClean="0">
              <a:latin typeface="游ゴシック" panose="020B0400000000000000" pitchFamily="50" charset="-128"/>
              <a:ea typeface="游ゴシック" panose="020B0400000000000000" pitchFamily="50" charset="-128"/>
              <a:cs typeface="Meiryo"/>
              <a:sym typeface="Meiryo"/>
            </a:endParaRPr>
          </a:p>
          <a:p>
            <a:r>
              <a:rPr lang="ja-JP" altLang="en-US" sz="1000" dirty="0">
                <a:latin typeface="游ゴシック" panose="020B0400000000000000" pitchFamily="50" charset="-128"/>
                <a:ea typeface="游ゴシック" panose="020B0400000000000000" pitchFamily="50" charset="-128"/>
                <a:cs typeface="Meiryo"/>
                <a:sym typeface="Meiryo"/>
              </a:rPr>
              <a:t>　</a:t>
            </a:r>
            <a:r>
              <a:rPr lang="ja-JP" altLang="en-US" sz="1000" dirty="0" smtClean="0">
                <a:latin typeface="游ゴシック" panose="020B0400000000000000" pitchFamily="50" charset="-128"/>
                <a:ea typeface="游ゴシック" panose="020B0400000000000000" pitchFamily="50" charset="-128"/>
                <a:cs typeface="Meiryo"/>
                <a:sym typeface="Meiryo"/>
              </a:rPr>
              <a:t>撮影・</a:t>
            </a:r>
            <a:r>
              <a:rPr lang="ja-JP" altLang="en-US" sz="1000" strike="dblStrike" dirty="0" smtClean="0">
                <a:latin typeface="游ゴシック" panose="020B0400000000000000" pitchFamily="50" charset="-128"/>
                <a:ea typeface="游ゴシック" panose="020B0400000000000000" pitchFamily="50" charset="-128"/>
                <a:cs typeface="Meiryo"/>
                <a:sym typeface="Meiryo"/>
              </a:rPr>
              <a:t>別</a:t>
            </a:r>
            <a:r>
              <a:rPr lang="ja-JP" altLang="en-US" sz="1000" strike="dblStrike" dirty="0" smtClean="0">
                <a:latin typeface="游ゴシック" panose="020B0400000000000000" pitchFamily="50" charset="-128"/>
                <a:ea typeface="游ゴシック" panose="020B0400000000000000" pitchFamily="50" charset="-128"/>
                <a:cs typeface="Meiryo"/>
                <a:sym typeface="Meiryo"/>
              </a:rPr>
              <a:t>料金</a:t>
            </a:r>
            <a:r>
              <a:rPr lang="ja-JP" altLang="en-US" sz="1000" dirty="0" smtClean="0">
                <a:latin typeface="游ゴシック" panose="020B0400000000000000" pitchFamily="50" charset="-128"/>
                <a:ea typeface="游ゴシック" panose="020B0400000000000000" pitchFamily="50" charset="-128"/>
                <a:cs typeface="Meiryo"/>
                <a:sym typeface="Meiryo"/>
              </a:rPr>
              <a:t>　</a:t>
            </a:r>
            <a:r>
              <a:rPr lang="ja-JP" altLang="en-US" sz="1000" b="1" dirty="0" smtClean="0">
                <a:solidFill>
                  <a:srgbClr val="FF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Meiryo"/>
                <a:sym typeface="Meiryo"/>
              </a:rPr>
              <a:t>無料</a:t>
            </a:r>
            <a:r>
              <a:rPr lang="ja-JP" altLang="en-US" sz="1000" dirty="0" smtClean="0">
                <a:latin typeface="游ゴシック" panose="020B0400000000000000" pitchFamily="50" charset="-128"/>
                <a:ea typeface="游ゴシック" panose="020B0400000000000000" pitchFamily="50" charset="-128"/>
                <a:cs typeface="Meiryo"/>
                <a:sym typeface="Meiryo"/>
              </a:rPr>
              <a:t>）</a:t>
            </a:r>
            <a:endParaRPr lang="en-US" altLang="ja-JP" sz="1000" dirty="0">
              <a:latin typeface="游ゴシック" panose="020B0400000000000000" pitchFamily="50" charset="-128"/>
              <a:ea typeface="游ゴシック" panose="020B0400000000000000" pitchFamily="50" charset="-128"/>
              <a:cs typeface="Meiryo"/>
              <a:sym typeface="Meiryo"/>
            </a:endParaRPr>
          </a:p>
        </p:txBody>
      </p:sp>
      <p:sp>
        <p:nvSpPr>
          <p:cNvPr id="17" name="正方形/長方形 16"/>
          <p:cNvSpPr/>
          <p:nvPr/>
        </p:nvSpPr>
        <p:spPr>
          <a:xfrm>
            <a:off x="6470456" y="5650160"/>
            <a:ext cx="2046394" cy="2628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108" b="1" spc="-138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"/>
                <a:sym typeface="Meiryo"/>
              </a:rPr>
              <a:t>南部</a:t>
            </a:r>
            <a:r>
              <a:rPr lang="ja-JP" altLang="en-US" sz="1108" b="1" spc="-138" dirty="0">
                <a:latin typeface="Meiryo UI" panose="020B0604030504040204" pitchFamily="50" charset="-128"/>
                <a:ea typeface="Meiryo UI" panose="020B0604030504040204" pitchFamily="50" charset="-128"/>
                <a:cs typeface="Meiryo"/>
                <a:sym typeface="Meiryo"/>
              </a:rPr>
              <a:t>の</a:t>
            </a:r>
            <a:r>
              <a:rPr lang="ja-JP" altLang="en-US" sz="1108" b="1" spc="-138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"/>
                <a:sym typeface="Meiryo"/>
              </a:rPr>
              <a:t>曲家（大阪府指定文化財）</a:t>
            </a:r>
            <a:endParaRPr lang="ja-JP" altLang="en-US" sz="1108" b="1" spc="-138" dirty="0"/>
          </a:p>
        </p:txBody>
      </p:sp>
      <p:sp>
        <p:nvSpPr>
          <p:cNvPr id="18" name="正方形/長方形 17"/>
          <p:cNvSpPr/>
          <p:nvPr/>
        </p:nvSpPr>
        <p:spPr>
          <a:xfrm>
            <a:off x="6528200" y="5886255"/>
            <a:ext cx="1814920" cy="24147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969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"/>
                <a:sym typeface="Meiryo"/>
              </a:rPr>
              <a:t>茶道・華道ミニトーク（別料金）</a:t>
            </a:r>
            <a:endParaRPr lang="en-US" altLang="ja-JP" sz="969" dirty="0">
              <a:latin typeface="Meiryo UI" panose="020B0604030504040204" pitchFamily="50" charset="-128"/>
              <a:ea typeface="Meiryo UI" panose="020B0604030504040204" pitchFamily="50" charset="-128"/>
              <a:cs typeface="Meiryo"/>
              <a:sym typeface="Meiryo"/>
            </a:endParaRPr>
          </a:p>
        </p:txBody>
      </p:sp>
      <p:sp>
        <p:nvSpPr>
          <p:cNvPr id="23" name="正方形/長方形 22"/>
          <p:cNvSpPr/>
          <p:nvPr/>
        </p:nvSpPr>
        <p:spPr>
          <a:xfrm>
            <a:off x="390065" y="5724277"/>
            <a:ext cx="2507503" cy="2628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108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"/>
                <a:sym typeface="Meiryo"/>
              </a:rPr>
              <a:t>白川</a:t>
            </a:r>
            <a:r>
              <a:rPr lang="ja-JP" altLang="en-US" sz="1108" b="1" dirty="0">
                <a:latin typeface="Meiryo UI" panose="020B0604030504040204" pitchFamily="50" charset="-128"/>
                <a:ea typeface="Meiryo UI" panose="020B0604030504040204" pitchFamily="50" charset="-128"/>
                <a:cs typeface="Meiryo"/>
                <a:sym typeface="Meiryo"/>
              </a:rPr>
              <a:t>の</a:t>
            </a:r>
            <a:r>
              <a:rPr lang="ja-JP" altLang="en-US" sz="1108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"/>
                <a:sym typeface="Meiryo"/>
              </a:rPr>
              <a:t>民家（重要有形民俗文化財）</a:t>
            </a:r>
            <a:endParaRPr lang="ja-JP" altLang="en-US" sz="1108" b="1" dirty="0"/>
          </a:p>
        </p:txBody>
      </p:sp>
      <p:sp>
        <p:nvSpPr>
          <p:cNvPr id="24" name="正方形/長方形 23"/>
          <p:cNvSpPr/>
          <p:nvPr/>
        </p:nvSpPr>
        <p:spPr>
          <a:xfrm>
            <a:off x="425339" y="5965124"/>
            <a:ext cx="2359630" cy="2414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969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"/>
                <a:sym typeface="Meiryo"/>
              </a:rPr>
              <a:t>能　摺り足・型の体験</a:t>
            </a:r>
            <a:r>
              <a:rPr lang="ja-JP" altLang="en-US" sz="969" strike="dblStrike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"/>
                <a:sym typeface="Meiryo"/>
              </a:rPr>
              <a:t>（別料金</a:t>
            </a:r>
            <a:r>
              <a:rPr lang="ja-JP" altLang="en-US" sz="969" strike="dblStrike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"/>
                <a:sym typeface="Meiryo"/>
              </a:rPr>
              <a:t>）</a:t>
            </a:r>
            <a:r>
              <a:rPr lang="ja-JP" altLang="en-US" sz="969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"/>
                <a:sym typeface="Meiryo"/>
              </a:rPr>
              <a:t>無料</a:t>
            </a:r>
            <a:endParaRPr lang="en-US" altLang="ja-JP" sz="969" b="1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"/>
              <a:sym typeface="Meiryo"/>
            </a:endParaRPr>
          </a:p>
        </p:txBody>
      </p:sp>
      <p:sp>
        <p:nvSpPr>
          <p:cNvPr id="34" name="正方形/長方形 33"/>
          <p:cNvSpPr/>
          <p:nvPr/>
        </p:nvSpPr>
        <p:spPr>
          <a:xfrm>
            <a:off x="154498" y="1262965"/>
            <a:ext cx="84670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1000" b="1" dirty="0" smtClean="0">
                <a:latin typeface="Meiryo UI" panose="020B0604030504040204" pitchFamily="50" charset="-128"/>
                <a:ea typeface="Meiryo UI" panose="020B0604030504040204" pitchFamily="50" charset="-128"/>
                <a:sym typeface="Meiryo"/>
              </a:rPr>
              <a:t>STAGE</a:t>
            </a:r>
            <a:r>
              <a:rPr lang="ja-JP" altLang="en-US" sz="1000" b="1" dirty="0" smtClean="0">
                <a:latin typeface="Meiryo UI" panose="020B0604030504040204" pitchFamily="50" charset="-128"/>
                <a:ea typeface="Meiryo UI" panose="020B0604030504040204" pitchFamily="50" charset="-128"/>
                <a:sym typeface="Meiryo"/>
              </a:rPr>
              <a:t>　</a:t>
            </a:r>
            <a:r>
              <a:rPr lang="ja-JP" altLang="en-US" sz="1000" b="1" dirty="0">
                <a:latin typeface="Meiryo UI" panose="020B0604030504040204" pitchFamily="50" charset="-128"/>
                <a:ea typeface="Meiryo UI" panose="020B0604030504040204" pitchFamily="50" charset="-128"/>
                <a:sym typeface="Meiryo"/>
              </a:rPr>
              <a:t>①</a:t>
            </a:r>
            <a:endParaRPr lang="ja-JP" altLang="en-US" sz="1000" b="1" dirty="0"/>
          </a:p>
        </p:txBody>
      </p:sp>
      <p:sp>
        <p:nvSpPr>
          <p:cNvPr id="57" name="正方形/長方形 56"/>
          <p:cNvSpPr/>
          <p:nvPr/>
        </p:nvSpPr>
        <p:spPr>
          <a:xfrm>
            <a:off x="5484051" y="2214562"/>
            <a:ext cx="434734" cy="24147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969" dirty="0">
                <a:latin typeface="Meiryo UI" panose="020B0604030504040204" pitchFamily="50" charset="-128"/>
                <a:ea typeface="Meiryo UI" panose="020B0604030504040204" pitchFamily="50" charset="-128"/>
                <a:sym typeface="Meiryo"/>
              </a:rPr>
              <a:t>展示</a:t>
            </a:r>
            <a:endParaRPr lang="ja-JP" altLang="en-US" sz="969" dirty="0"/>
          </a:p>
        </p:txBody>
      </p:sp>
      <p:sp>
        <p:nvSpPr>
          <p:cNvPr id="62" name="正方形/長方形 61"/>
          <p:cNvSpPr/>
          <p:nvPr/>
        </p:nvSpPr>
        <p:spPr>
          <a:xfrm>
            <a:off x="8054889" y="3044481"/>
            <a:ext cx="144211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9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"/>
                <a:sym typeface="Meiryo"/>
              </a:rPr>
              <a:t>北河内</a:t>
            </a:r>
            <a:r>
              <a:rPr lang="ja-JP" altLang="en-US" sz="900" b="1" dirty="0">
                <a:latin typeface="Meiryo UI" panose="020B0604030504040204" pitchFamily="50" charset="-128"/>
                <a:ea typeface="Meiryo UI" panose="020B0604030504040204" pitchFamily="50" charset="-128"/>
                <a:cs typeface="Meiryo"/>
                <a:sym typeface="Meiryo"/>
              </a:rPr>
              <a:t>の</a:t>
            </a:r>
            <a:r>
              <a:rPr lang="ja-JP" altLang="en-US" sz="9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"/>
                <a:sym typeface="Meiryo"/>
              </a:rPr>
              <a:t>茶室</a:t>
            </a:r>
            <a:endParaRPr lang="en-US" altLang="ja-JP" sz="9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"/>
              <a:sym typeface="Meiryo"/>
            </a:endParaRPr>
          </a:p>
          <a:p>
            <a:r>
              <a:rPr lang="ja-JP" altLang="en-US" sz="9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"/>
                <a:sym typeface="Meiryo"/>
              </a:rPr>
              <a:t>（国登録文化財）</a:t>
            </a:r>
            <a:endParaRPr lang="ja-JP" altLang="en-US" sz="900" b="1" dirty="0"/>
          </a:p>
        </p:txBody>
      </p:sp>
      <p:cxnSp>
        <p:nvCxnSpPr>
          <p:cNvPr id="37" name="直線コネクタ 36"/>
          <p:cNvCxnSpPr/>
          <p:nvPr/>
        </p:nvCxnSpPr>
        <p:spPr>
          <a:xfrm>
            <a:off x="69415" y="782998"/>
            <a:ext cx="8887716" cy="0"/>
          </a:xfrm>
          <a:prstGeom prst="line">
            <a:avLst/>
          </a:prstGeom>
          <a:ln w="73025" cmpd="thinThick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06167B2D-524C-4DE6-B7B7-6AF5BA23FBA8}"/>
              </a:ext>
            </a:extLst>
          </p:cNvPr>
          <p:cNvSpPr txBox="1"/>
          <p:nvPr/>
        </p:nvSpPr>
        <p:spPr>
          <a:xfrm>
            <a:off x="6933" y="344974"/>
            <a:ext cx="914895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「日本民家</a:t>
            </a:r>
            <a:r>
              <a:rPr kumimoji="1" lang="ja-JP" alt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集落</a:t>
            </a:r>
            <a:r>
              <a:rPr kumimoji="1" lang="ja-JP" alt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博物館で伝統</a:t>
            </a:r>
            <a:r>
              <a:rPr kumimoji="1" lang="ja-JP" altLang="en-US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芸能フェス</a:t>
            </a:r>
            <a:r>
              <a:rPr kumimoji="1" lang="ja-JP" alt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」　会場レイアウト</a:t>
            </a:r>
            <a:endParaRPr kumimoji="1" lang="ja-JP" altLang="en-US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5" name="四角形吹き出し 44"/>
          <p:cNvSpPr/>
          <p:nvPr/>
        </p:nvSpPr>
        <p:spPr>
          <a:xfrm>
            <a:off x="2247024" y="1040436"/>
            <a:ext cx="1804161" cy="492826"/>
          </a:xfrm>
          <a:prstGeom prst="wedgeRectCallout">
            <a:avLst>
              <a:gd name="adj1" fmla="val 43976"/>
              <a:gd name="adj2" fmla="val 73300"/>
            </a:avLst>
          </a:prstGeom>
          <a:solidFill>
            <a:schemeClr val="bg1"/>
          </a:solidFill>
          <a:ln w="28575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62" dirty="0"/>
          </a:p>
        </p:txBody>
      </p:sp>
      <p:sp>
        <p:nvSpPr>
          <p:cNvPr id="46" name="正方形/長方形 45"/>
          <p:cNvSpPr/>
          <p:nvPr/>
        </p:nvSpPr>
        <p:spPr>
          <a:xfrm>
            <a:off x="2236889" y="1081254"/>
            <a:ext cx="2136704" cy="2628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1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"/>
                <a:sym typeface="Meiryo"/>
              </a:rPr>
              <a:t>秋山</a:t>
            </a:r>
            <a:r>
              <a:rPr lang="ja-JP" altLang="en-US" sz="1100" b="1" dirty="0">
                <a:latin typeface="Meiryo UI" panose="020B0604030504040204" pitchFamily="50" charset="-128"/>
                <a:ea typeface="Meiryo UI" panose="020B0604030504040204" pitchFamily="50" charset="-128"/>
                <a:cs typeface="Meiryo"/>
                <a:sym typeface="Meiryo"/>
              </a:rPr>
              <a:t>の</a:t>
            </a:r>
            <a:r>
              <a:rPr lang="ja-JP" altLang="en-US" sz="11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"/>
                <a:sym typeface="Meiryo"/>
              </a:rPr>
              <a:t>民家（重要文化財）</a:t>
            </a:r>
            <a:endParaRPr lang="ja-JP" altLang="en-US" sz="1100" b="1" dirty="0"/>
          </a:p>
        </p:txBody>
      </p:sp>
      <p:sp>
        <p:nvSpPr>
          <p:cNvPr id="47" name="正方形/長方形 46"/>
          <p:cNvSpPr/>
          <p:nvPr/>
        </p:nvSpPr>
        <p:spPr>
          <a:xfrm>
            <a:off x="2251575" y="1292591"/>
            <a:ext cx="1291986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050" dirty="0" smtClean="0">
                <a:latin typeface="游ゴシック" panose="020B0400000000000000" pitchFamily="50" charset="-128"/>
                <a:ea typeface="游ゴシック" panose="020B0400000000000000" pitchFamily="50" charset="-128"/>
                <a:sym typeface="Meiryo"/>
              </a:rPr>
              <a:t>写真パネル展示</a:t>
            </a:r>
            <a:endParaRPr lang="en-US" altLang="ja-JP" sz="1050" dirty="0">
              <a:latin typeface="游ゴシック" panose="020B0400000000000000" pitchFamily="50" charset="-128"/>
              <a:ea typeface="游ゴシック" panose="020B0400000000000000" pitchFamily="50" charset="-128"/>
              <a:sym typeface="Meiryo"/>
            </a:endParaRPr>
          </a:p>
        </p:txBody>
      </p:sp>
      <p:sp>
        <p:nvSpPr>
          <p:cNvPr id="4" name="右矢印 3"/>
          <p:cNvSpPr/>
          <p:nvPr/>
        </p:nvSpPr>
        <p:spPr>
          <a:xfrm rot="18957183">
            <a:off x="300809" y="3802100"/>
            <a:ext cx="449389" cy="534124"/>
          </a:xfrm>
          <a:prstGeom prst="rightArrow">
            <a:avLst/>
          </a:prstGeom>
          <a:ln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endParaRPr kumimoji="1" lang="ja-JP" altLang="en-US" sz="1662" b="1" dirty="0"/>
          </a:p>
        </p:txBody>
      </p:sp>
      <p:sp>
        <p:nvSpPr>
          <p:cNvPr id="50" name="正方形/長方形 49"/>
          <p:cNvSpPr/>
          <p:nvPr/>
        </p:nvSpPr>
        <p:spPr>
          <a:xfrm>
            <a:off x="116829" y="4414483"/>
            <a:ext cx="800219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  <a:cs typeface="Meiryo"/>
                <a:sym typeface="Meiryo"/>
              </a:rPr>
              <a:t>会場入口</a:t>
            </a:r>
            <a:endParaRPr lang="ja-JP" altLang="en-US" sz="1200" b="1" dirty="0"/>
          </a:p>
        </p:txBody>
      </p:sp>
      <p:sp>
        <p:nvSpPr>
          <p:cNvPr id="44" name="正方形/長方形 43"/>
          <p:cNvSpPr/>
          <p:nvPr/>
        </p:nvSpPr>
        <p:spPr>
          <a:xfrm>
            <a:off x="160226" y="1734010"/>
            <a:ext cx="2140245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000" dirty="0" smtClean="0">
                <a:latin typeface="+mn-ea"/>
              </a:rPr>
              <a:t>・オープニング・エンディング</a:t>
            </a:r>
            <a:endParaRPr lang="en-US" altLang="ja-JP" sz="1000" dirty="0" smtClean="0">
              <a:latin typeface="+mn-ea"/>
            </a:endParaRPr>
          </a:p>
          <a:p>
            <a:r>
              <a:rPr lang="ja-JP" altLang="en-US" sz="1000" dirty="0" smtClean="0">
                <a:latin typeface="+mn-ea"/>
              </a:rPr>
              <a:t>・能「井筒」「屋島」</a:t>
            </a:r>
            <a:endParaRPr lang="en-US" altLang="ja-JP" sz="1000" dirty="0" smtClean="0">
              <a:latin typeface="+mn-ea"/>
            </a:endParaRPr>
          </a:p>
          <a:p>
            <a:r>
              <a:rPr lang="ja-JP" altLang="en-US" sz="1000" dirty="0" smtClean="0">
                <a:latin typeface="+mn-ea"/>
              </a:rPr>
              <a:t>・浪曲</a:t>
            </a:r>
            <a:r>
              <a:rPr lang="ja-JP" altLang="en-US" sz="1000" dirty="0">
                <a:latin typeface="+mn-ea"/>
              </a:rPr>
              <a:t>「首途の</a:t>
            </a:r>
            <a:r>
              <a:rPr lang="ja-JP" altLang="en-US" sz="1000" dirty="0" smtClean="0">
                <a:latin typeface="+mn-ea"/>
              </a:rPr>
              <a:t>一里塚」</a:t>
            </a:r>
            <a:endParaRPr lang="ja-JP" altLang="en-US" sz="1000" dirty="0">
              <a:latin typeface="+mn-ea"/>
            </a:endParaRPr>
          </a:p>
        </p:txBody>
      </p:sp>
      <p:sp>
        <p:nvSpPr>
          <p:cNvPr id="48" name="正方形/長方形 47"/>
          <p:cNvSpPr/>
          <p:nvPr/>
        </p:nvSpPr>
        <p:spPr>
          <a:xfrm>
            <a:off x="2167304" y="823502"/>
            <a:ext cx="103425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1000" b="1" dirty="0" smtClean="0">
                <a:latin typeface="Meiryo UI" panose="020B0604030504040204" pitchFamily="50" charset="-128"/>
                <a:ea typeface="Meiryo UI" panose="020B0604030504040204" pitchFamily="50" charset="-128"/>
                <a:sym typeface="Meiryo"/>
              </a:rPr>
              <a:t>STAGE</a:t>
            </a:r>
            <a:r>
              <a:rPr lang="ja-JP" altLang="en-US" sz="1000" b="1" dirty="0" smtClean="0">
                <a:latin typeface="Meiryo UI" panose="020B0604030504040204" pitchFamily="50" charset="-128"/>
                <a:ea typeface="Meiryo UI" panose="020B0604030504040204" pitchFamily="50" charset="-128"/>
                <a:sym typeface="Meiryo"/>
              </a:rPr>
              <a:t>　</a:t>
            </a:r>
            <a:r>
              <a:rPr lang="ja-JP" altLang="en-US" sz="1000" b="1" dirty="0">
                <a:latin typeface="Meiryo UI" panose="020B0604030504040204" pitchFamily="50" charset="-128"/>
                <a:ea typeface="Meiryo UI" panose="020B0604030504040204" pitchFamily="50" charset="-128"/>
                <a:sym typeface="Meiryo"/>
              </a:rPr>
              <a:t>②</a:t>
            </a:r>
            <a:r>
              <a:rPr lang="en-US" altLang="ja-JP" sz="1000" b="1" dirty="0" smtClean="0">
                <a:latin typeface="Meiryo UI" panose="020B0604030504040204" pitchFamily="50" charset="-128"/>
                <a:ea typeface="Meiryo UI" panose="020B0604030504040204" pitchFamily="50" charset="-128"/>
                <a:sym typeface="Meiryo"/>
              </a:rPr>
              <a:t>-</a:t>
            </a:r>
            <a:r>
              <a:rPr lang="ja-JP" altLang="en-US" sz="1000" b="1" dirty="0" smtClean="0">
                <a:latin typeface="Meiryo UI" panose="020B0604030504040204" pitchFamily="50" charset="-128"/>
                <a:ea typeface="Meiryo UI" panose="020B0604030504040204" pitchFamily="50" charset="-128"/>
                <a:sym typeface="Meiryo"/>
              </a:rPr>
              <a:t>１</a:t>
            </a:r>
            <a:endParaRPr lang="ja-JP" altLang="en-US" sz="1000" b="1" dirty="0"/>
          </a:p>
        </p:txBody>
      </p:sp>
      <p:sp>
        <p:nvSpPr>
          <p:cNvPr id="49" name="正方形/長方形 48"/>
          <p:cNvSpPr/>
          <p:nvPr/>
        </p:nvSpPr>
        <p:spPr>
          <a:xfrm>
            <a:off x="351151" y="5455279"/>
            <a:ext cx="84670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1000" b="1" dirty="0" smtClean="0">
                <a:latin typeface="Meiryo UI" panose="020B0604030504040204" pitchFamily="50" charset="-128"/>
                <a:ea typeface="Meiryo UI" panose="020B0604030504040204" pitchFamily="50" charset="-128"/>
                <a:sym typeface="Meiryo"/>
              </a:rPr>
              <a:t>STAGE</a:t>
            </a:r>
            <a:r>
              <a:rPr lang="ja-JP" altLang="en-US" sz="1000" b="1" dirty="0" smtClean="0">
                <a:latin typeface="Meiryo UI" panose="020B0604030504040204" pitchFamily="50" charset="-128"/>
                <a:ea typeface="Meiryo UI" panose="020B0604030504040204" pitchFamily="50" charset="-128"/>
                <a:sym typeface="Meiryo"/>
              </a:rPr>
              <a:t>　③</a:t>
            </a:r>
            <a:endParaRPr lang="ja-JP" altLang="en-US" sz="1000" b="1" dirty="0"/>
          </a:p>
        </p:txBody>
      </p:sp>
      <p:sp>
        <p:nvSpPr>
          <p:cNvPr id="51" name="正方形/長方形 50"/>
          <p:cNvSpPr/>
          <p:nvPr/>
        </p:nvSpPr>
        <p:spPr>
          <a:xfrm>
            <a:off x="1717139" y="3486006"/>
            <a:ext cx="992579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1000" b="1" dirty="0" smtClean="0">
                <a:latin typeface="Meiryo UI" panose="020B0604030504040204" pitchFamily="50" charset="-128"/>
                <a:ea typeface="Meiryo UI" panose="020B0604030504040204" pitchFamily="50" charset="-128"/>
                <a:sym typeface="Meiryo"/>
              </a:rPr>
              <a:t>STAGE</a:t>
            </a:r>
            <a:r>
              <a:rPr lang="ja-JP" altLang="en-US" sz="1000" b="1" dirty="0" smtClean="0">
                <a:latin typeface="Meiryo UI" panose="020B0604030504040204" pitchFamily="50" charset="-128"/>
                <a:ea typeface="Meiryo UI" panose="020B0604030504040204" pitchFamily="50" charset="-128"/>
                <a:sym typeface="Meiryo"/>
              </a:rPr>
              <a:t>　②</a:t>
            </a:r>
            <a:r>
              <a:rPr lang="en-US" altLang="ja-JP" sz="1000" b="1" dirty="0" smtClean="0">
                <a:latin typeface="Meiryo UI" panose="020B0604030504040204" pitchFamily="50" charset="-128"/>
                <a:ea typeface="Meiryo UI" panose="020B0604030504040204" pitchFamily="50" charset="-128"/>
                <a:sym typeface="Meiryo"/>
              </a:rPr>
              <a:t>-2</a:t>
            </a:r>
            <a:endParaRPr lang="ja-JP" altLang="en-US" sz="1000" b="1" dirty="0"/>
          </a:p>
        </p:txBody>
      </p:sp>
      <p:sp>
        <p:nvSpPr>
          <p:cNvPr id="53" name="正方形/長方形 52"/>
          <p:cNvSpPr/>
          <p:nvPr/>
        </p:nvSpPr>
        <p:spPr>
          <a:xfrm>
            <a:off x="4829879" y="4430587"/>
            <a:ext cx="931665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1000" b="1" dirty="0" smtClean="0">
                <a:latin typeface="Meiryo UI" panose="020B0604030504040204" pitchFamily="50" charset="-128"/>
                <a:ea typeface="Meiryo UI" panose="020B0604030504040204" pitchFamily="50" charset="-128"/>
                <a:sym typeface="Meiryo"/>
              </a:rPr>
              <a:t>STAGE</a:t>
            </a:r>
            <a:r>
              <a:rPr lang="ja-JP" altLang="en-US" sz="1000" b="1" dirty="0" smtClean="0">
                <a:latin typeface="Meiryo UI" panose="020B0604030504040204" pitchFamily="50" charset="-128"/>
                <a:ea typeface="Meiryo UI" panose="020B0604030504040204" pitchFamily="50" charset="-128"/>
                <a:sym typeface="Meiryo"/>
              </a:rPr>
              <a:t>　⑥　</a:t>
            </a:r>
            <a:endParaRPr lang="ja-JP" altLang="en-US" sz="1000" b="1" dirty="0"/>
          </a:p>
        </p:txBody>
      </p:sp>
      <p:sp>
        <p:nvSpPr>
          <p:cNvPr id="59" name="正方形/長方形 58"/>
          <p:cNvSpPr/>
          <p:nvPr/>
        </p:nvSpPr>
        <p:spPr>
          <a:xfrm>
            <a:off x="7467929" y="5378113"/>
            <a:ext cx="931665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1000" b="1" dirty="0" smtClean="0">
                <a:latin typeface="Meiryo UI" panose="020B0604030504040204" pitchFamily="50" charset="-128"/>
                <a:ea typeface="Meiryo UI" panose="020B0604030504040204" pitchFamily="50" charset="-128"/>
                <a:sym typeface="Meiryo"/>
              </a:rPr>
              <a:t>STAGE</a:t>
            </a:r>
            <a:r>
              <a:rPr lang="ja-JP" altLang="en-US" sz="1000" b="1" dirty="0" smtClean="0">
                <a:latin typeface="Meiryo UI" panose="020B0604030504040204" pitchFamily="50" charset="-128"/>
                <a:ea typeface="Meiryo UI" panose="020B0604030504040204" pitchFamily="50" charset="-128"/>
                <a:sym typeface="Meiryo"/>
              </a:rPr>
              <a:t>　⑤　</a:t>
            </a:r>
            <a:endParaRPr lang="ja-JP" altLang="en-US" sz="1000" b="1" dirty="0"/>
          </a:p>
        </p:txBody>
      </p:sp>
      <p:cxnSp>
        <p:nvCxnSpPr>
          <p:cNvPr id="7" name="直線コネクタ 6"/>
          <p:cNvCxnSpPr/>
          <p:nvPr/>
        </p:nvCxnSpPr>
        <p:spPr>
          <a:xfrm flipH="1">
            <a:off x="4221857" y="1005835"/>
            <a:ext cx="1126897" cy="5852165"/>
          </a:xfrm>
          <a:prstGeom prst="line">
            <a:avLst/>
          </a:prstGeom>
          <a:ln w="63500">
            <a:solidFill>
              <a:srgbClr val="FF0000">
                <a:alpha val="50000"/>
              </a:srgb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四角形吹き出し 34"/>
          <p:cNvSpPr/>
          <p:nvPr/>
        </p:nvSpPr>
        <p:spPr>
          <a:xfrm>
            <a:off x="6508868" y="871276"/>
            <a:ext cx="2266618" cy="622144"/>
          </a:xfrm>
          <a:prstGeom prst="wedgeRectCallout">
            <a:avLst>
              <a:gd name="adj1" fmla="val -39203"/>
              <a:gd name="adj2" fmla="val 87487"/>
            </a:avLst>
          </a:prstGeom>
          <a:solidFill>
            <a:schemeClr val="bg1"/>
          </a:solidFill>
          <a:ln w="28575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62" dirty="0"/>
          </a:p>
        </p:txBody>
      </p:sp>
      <p:sp>
        <p:nvSpPr>
          <p:cNvPr id="52" name="正方形/長方形 51"/>
          <p:cNvSpPr/>
          <p:nvPr/>
        </p:nvSpPr>
        <p:spPr>
          <a:xfrm>
            <a:off x="6480788" y="874044"/>
            <a:ext cx="2583966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1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"/>
                <a:sym typeface="Meiryo"/>
              </a:rPr>
              <a:t>十津川</a:t>
            </a:r>
            <a:r>
              <a:rPr lang="ja-JP" altLang="en-US" sz="1100" b="1" dirty="0">
                <a:latin typeface="Meiryo UI" panose="020B0604030504040204" pitchFamily="50" charset="-128"/>
                <a:ea typeface="Meiryo UI" panose="020B0604030504040204" pitchFamily="50" charset="-128"/>
                <a:cs typeface="Meiryo"/>
                <a:sym typeface="Meiryo"/>
              </a:rPr>
              <a:t>の</a:t>
            </a:r>
            <a:r>
              <a:rPr lang="ja-JP" altLang="en-US" sz="11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"/>
                <a:sym typeface="Meiryo"/>
              </a:rPr>
              <a:t>民家（大阪府指定文化財）</a:t>
            </a:r>
            <a:endParaRPr lang="ja-JP" altLang="en-US" sz="1100" b="1" dirty="0"/>
          </a:p>
        </p:txBody>
      </p:sp>
      <p:sp>
        <p:nvSpPr>
          <p:cNvPr id="54" name="正方形/長方形 53"/>
          <p:cNvSpPr/>
          <p:nvPr/>
        </p:nvSpPr>
        <p:spPr>
          <a:xfrm>
            <a:off x="6486416" y="1106413"/>
            <a:ext cx="197633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000" dirty="0" smtClean="0">
                <a:latin typeface="+mn-ea"/>
                <a:sym typeface="Meiryo"/>
              </a:rPr>
              <a:t>・</a:t>
            </a:r>
            <a:r>
              <a:rPr lang="ja-JP" altLang="en-US" sz="1000" dirty="0">
                <a:latin typeface="+mn-ea"/>
                <a:sym typeface="Meiryo"/>
              </a:rPr>
              <a:t>落語「池田の</a:t>
            </a:r>
            <a:r>
              <a:rPr lang="ja-JP" altLang="en-US" sz="1000" dirty="0" smtClean="0">
                <a:latin typeface="+mn-ea"/>
                <a:sym typeface="Meiryo"/>
              </a:rPr>
              <a:t>猪飼い」</a:t>
            </a:r>
            <a:endParaRPr lang="en-US" altLang="ja-JP" sz="1000" dirty="0" smtClean="0">
              <a:latin typeface="+mn-ea"/>
              <a:sym typeface="Meiryo"/>
            </a:endParaRPr>
          </a:p>
          <a:p>
            <a:r>
              <a:rPr lang="ja-JP" altLang="en-US" sz="1000" dirty="0" smtClean="0">
                <a:latin typeface="+mn-ea"/>
                <a:sym typeface="Meiryo"/>
              </a:rPr>
              <a:t>・</a:t>
            </a:r>
            <a:r>
              <a:rPr lang="ja-JP" altLang="en-US" sz="1000" dirty="0">
                <a:latin typeface="+mn-ea"/>
                <a:sym typeface="Meiryo"/>
              </a:rPr>
              <a:t>講談「甚五郎　水掛け</a:t>
            </a:r>
            <a:r>
              <a:rPr lang="ja-JP" altLang="en-US" sz="1000" dirty="0" smtClean="0">
                <a:latin typeface="+mn-ea"/>
                <a:sym typeface="Meiryo"/>
              </a:rPr>
              <a:t>蟹」</a:t>
            </a:r>
            <a:endParaRPr lang="en-US" altLang="ja-JP" sz="1000" dirty="0" smtClean="0">
              <a:latin typeface="+mn-ea"/>
              <a:sym typeface="Meiryo"/>
            </a:endParaRPr>
          </a:p>
        </p:txBody>
      </p:sp>
      <p:sp>
        <p:nvSpPr>
          <p:cNvPr id="60" name="正方形/長方形 59"/>
          <p:cNvSpPr/>
          <p:nvPr/>
        </p:nvSpPr>
        <p:spPr>
          <a:xfrm>
            <a:off x="2674431" y="6319169"/>
            <a:ext cx="158292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  <a:sym typeface="Meiryo"/>
              </a:rPr>
              <a:t>西エリア</a:t>
            </a:r>
            <a:r>
              <a:rPr lang="ja-JP" altLang="en-US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sym typeface="Meiryo"/>
              </a:rPr>
              <a:t>　</a:t>
            </a:r>
            <a:endParaRPr lang="ja-JP" altLang="en-US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63" name="正方形/長方形 62"/>
          <p:cNvSpPr/>
          <p:nvPr/>
        </p:nvSpPr>
        <p:spPr>
          <a:xfrm>
            <a:off x="4295233" y="6318403"/>
            <a:ext cx="158292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ja-JP" altLang="en-US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  <a:sym typeface="Meiryo"/>
              </a:rPr>
              <a:t>東エリア　</a:t>
            </a:r>
            <a:endParaRPr lang="ja-JP" altLang="en-US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55" name="正方形/長方形 54"/>
          <p:cNvSpPr/>
          <p:nvPr/>
        </p:nvSpPr>
        <p:spPr>
          <a:xfrm>
            <a:off x="5727359" y="853783"/>
            <a:ext cx="931665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1000" b="1" dirty="0" smtClean="0">
                <a:latin typeface="Meiryo UI" panose="020B0604030504040204" pitchFamily="50" charset="-128"/>
                <a:ea typeface="Meiryo UI" panose="020B0604030504040204" pitchFamily="50" charset="-128"/>
                <a:sym typeface="Meiryo"/>
              </a:rPr>
              <a:t>STAGE</a:t>
            </a:r>
            <a:r>
              <a:rPr lang="ja-JP" altLang="en-US" sz="1000" b="1" dirty="0" smtClean="0">
                <a:latin typeface="Meiryo UI" panose="020B0604030504040204" pitchFamily="50" charset="-128"/>
                <a:ea typeface="Meiryo UI" panose="020B0604030504040204" pitchFamily="50" charset="-128"/>
                <a:sym typeface="Meiryo"/>
              </a:rPr>
              <a:t>　④　</a:t>
            </a:r>
            <a:endParaRPr lang="ja-JP" altLang="en-US" sz="1000" b="1" dirty="0"/>
          </a:p>
        </p:txBody>
      </p:sp>
      <p:sp>
        <p:nvSpPr>
          <p:cNvPr id="64" name="正方形/長方形 63"/>
          <p:cNvSpPr/>
          <p:nvPr/>
        </p:nvSpPr>
        <p:spPr>
          <a:xfrm>
            <a:off x="7810940" y="2378866"/>
            <a:ext cx="13388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9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敦賀の民家</a:t>
            </a:r>
            <a:endParaRPr lang="en-US" altLang="ja-JP" sz="9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sz="9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（大阪府指定文化財）</a:t>
            </a:r>
            <a:endParaRPr lang="ja-JP" altLang="en-US" sz="9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0" y="40315"/>
            <a:ext cx="57615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 smtClean="0"/>
              <a:t>大阪府文化財保存活用プロジェクト（仮称）</a:t>
            </a:r>
            <a:r>
              <a:rPr kumimoji="1" lang="en-US" altLang="ja-JP" sz="1400" dirty="0" smtClean="0"/>
              <a:t>vol.2</a:t>
            </a:r>
            <a:endParaRPr kumimoji="1" lang="ja-JP" altLang="en-US" sz="1400" dirty="0"/>
          </a:p>
        </p:txBody>
      </p:sp>
      <p:sp>
        <p:nvSpPr>
          <p:cNvPr id="56" name="正方形/長方形 55"/>
          <p:cNvSpPr/>
          <p:nvPr/>
        </p:nvSpPr>
        <p:spPr>
          <a:xfrm>
            <a:off x="1123977" y="3102753"/>
            <a:ext cx="627910" cy="262829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ja-JP" altLang="en-US" sz="1108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"/>
                <a:sym typeface="Meiryo"/>
              </a:rPr>
              <a:t>●</a:t>
            </a:r>
            <a:r>
              <a:rPr lang="ja-JP" altLang="en-US" sz="1108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"/>
                <a:sym typeface="Meiryo"/>
              </a:rPr>
              <a:t>受付</a:t>
            </a:r>
            <a:endParaRPr lang="ja-JP" altLang="en-US" sz="1108" b="1" dirty="0"/>
          </a:p>
        </p:txBody>
      </p:sp>
      <p:sp>
        <p:nvSpPr>
          <p:cNvPr id="65" name="正方形/長方形 64"/>
          <p:cNvSpPr/>
          <p:nvPr/>
        </p:nvSpPr>
        <p:spPr>
          <a:xfrm>
            <a:off x="1129185" y="6252989"/>
            <a:ext cx="1210588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000" b="1" dirty="0" smtClean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プロ能楽師直伝！</a:t>
            </a:r>
            <a:endParaRPr lang="en-US" altLang="ja-JP" sz="1000" b="1" dirty="0" smtClean="0">
              <a:solidFill>
                <a:srgbClr val="FF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66" name="正方形/長方形 65"/>
          <p:cNvSpPr/>
          <p:nvPr/>
        </p:nvSpPr>
        <p:spPr>
          <a:xfrm>
            <a:off x="4722431" y="5594034"/>
            <a:ext cx="1851789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000" b="1" dirty="0" smtClean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プロ写真家による映え写真！</a:t>
            </a:r>
            <a:endParaRPr lang="en-US" altLang="ja-JP" sz="1000" b="1" dirty="0" smtClean="0">
              <a:solidFill>
                <a:srgbClr val="FF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67" name="正方形/長方形 66"/>
          <p:cNvSpPr/>
          <p:nvPr/>
        </p:nvSpPr>
        <p:spPr>
          <a:xfrm>
            <a:off x="6475264" y="6183160"/>
            <a:ext cx="2108269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000" b="1" dirty="0" smtClean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お茶とお菓子がふるまわれます！</a:t>
            </a:r>
            <a:endParaRPr lang="en-US" altLang="ja-JP" sz="1000" b="1" dirty="0" smtClean="0">
              <a:solidFill>
                <a:srgbClr val="FF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69" name="正方形/長方形 68"/>
          <p:cNvSpPr/>
          <p:nvPr/>
        </p:nvSpPr>
        <p:spPr>
          <a:xfrm>
            <a:off x="2198973" y="1537800"/>
            <a:ext cx="1723549" cy="215444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r>
              <a:rPr lang="ja-JP" altLang="en-US" sz="800" b="1" dirty="0" smtClean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霜乃会メンバーの雄姿をパネルで</a:t>
            </a:r>
            <a:endParaRPr lang="en-US" altLang="ja-JP" sz="800" b="1" dirty="0" smtClean="0">
              <a:solidFill>
                <a:srgbClr val="FF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68" name="正方形/長方形 67"/>
          <p:cNvSpPr/>
          <p:nvPr/>
        </p:nvSpPr>
        <p:spPr>
          <a:xfrm>
            <a:off x="1744004" y="4193585"/>
            <a:ext cx="1830950" cy="230832"/>
          </a:xfrm>
          <a:prstGeom prst="rect">
            <a:avLst/>
          </a:prstGeom>
          <a:solidFill>
            <a:schemeClr val="bg1">
              <a:alpha val="70000"/>
            </a:schemeClr>
          </a:solidFill>
        </p:spPr>
        <p:txBody>
          <a:bodyPr wrap="none">
            <a:spAutoFit/>
          </a:bodyPr>
          <a:lstStyle/>
          <a:p>
            <a:r>
              <a:rPr lang="ja-JP" altLang="en-US" sz="900" b="1" dirty="0" smtClean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能勢の民家にまつわる講談など</a:t>
            </a:r>
            <a:r>
              <a:rPr lang="en-US" altLang="ja-JP" sz="900" b="1" dirty="0" smtClean="0">
                <a:solidFill>
                  <a:srgbClr val="FF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!</a:t>
            </a:r>
          </a:p>
        </p:txBody>
      </p:sp>
      <p:sp>
        <p:nvSpPr>
          <p:cNvPr id="36" name="四角形吹き出し 35"/>
          <p:cNvSpPr/>
          <p:nvPr/>
        </p:nvSpPr>
        <p:spPr>
          <a:xfrm>
            <a:off x="1765812" y="3719633"/>
            <a:ext cx="1684545" cy="463127"/>
          </a:xfrm>
          <a:prstGeom prst="wedgeRectCallout">
            <a:avLst>
              <a:gd name="adj1" fmla="val 64665"/>
              <a:gd name="adj2" fmla="val -35643"/>
            </a:avLst>
          </a:prstGeom>
          <a:solidFill>
            <a:schemeClr val="bg1"/>
          </a:solidFill>
          <a:ln w="28575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662" dirty="0"/>
          </a:p>
        </p:txBody>
      </p:sp>
      <p:sp>
        <p:nvSpPr>
          <p:cNvPr id="40" name="正方形/長方形 39"/>
          <p:cNvSpPr/>
          <p:nvPr/>
        </p:nvSpPr>
        <p:spPr>
          <a:xfrm>
            <a:off x="1739710" y="3741730"/>
            <a:ext cx="2426295" cy="2628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1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"/>
                <a:sym typeface="Meiryo"/>
              </a:rPr>
              <a:t>能勢</a:t>
            </a:r>
            <a:r>
              <a:rPr lang="ja-JP" altLang="en-US" sz="1100" b="1" dirty="0">
                <a:latin typeface="Meiryo UI" panose="020B0604030504040204" pitchFamily="50" charset="-128"/>
                <a:ea typeface="Meiryo UI" panose="020B0604030504040204" pitchFamily="50" charset="-128"/>
                <a:cs typeface="Meiryo"/>
                <a:sym typeface="Meiryo"/>
              </a:rPr>
              <a:t>の</a:t>
            </a:r>
            <a:r>
              <a:rPr lang="ja-JP" altLang="en-US" sz="11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"/>
                <a:sym typeface="Meiryo"/>
              </a:rPr>
              <a:t>民家（重要文化財）</a:t>
            </a:r>
            <a:endParaRPr lang="ja-JP" altLang="en-US" sz="1100" b="1" dirty="0"/>
          </a:p>
        </p:txBody>
      </p:sp>
      <p:sp>
        <p:nvSpPr>
          <p:cNvPr id="42" name="正方形/長方形 41"/>
          <p:cNvSpPr/>
          <p:nvPr/>
        </p:nvSpPr>
        <p:spPr>
          <a:xfrm>
            <a:off x="1751887" y="3943688"/>
            <a:ext cx="82586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000" dirty="0" smtClean="0">
                <a:latin typeface="+mn-ea"/>
              </a:rPr>
              <a:t>映像の上映</a:t>
            </a:r>
            <a:endParaRPr lang="en-US" altLang="ja-JP" sz="1000" dirty="0" smtClean="0">
              <a:latin typeface="+mn-ea"/>
            </a:endParaRPr>
          </a:p>
        </p:txBody>
      </p:sp>
      <p:sp>
        <p:nvSpPr>
          <p:cNvPr id="70" name="正方形/長方形 69"/>
          <p:cNvSpPr/>
          <p:nvPr/>
        </p:nvSpPr>
        <p:spPr>
          <a:xfrm>
            <a:off x="3422369" y="2948658"/>
            <a:ext cx="144211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9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"/>
                <a:sym typeface="Meiryo"/>
              </a:rPr>
              <a:t>奄美の高倉</a:t>
            </a:r>
            <a:endParaRPr lang="en-US" altLang="ja-JP" sz="9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"/>
              <a:sym typeface="Meiryo"/>
            </a:endParaRPr>
          </a:p>
          <a:p>
            <a:r>
              <a:rPr lang="ja-JP" altLang="en-US" sz="9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"/>
                <a:sym typeface="Meiryo"/>
              </a:rPr>
              <a:t>（大阪府指定文化財）</a:t>
            </a:r>
            <a:endParaRPr lang="ja-JP" altLang="en-US" sz="900" b="1" dirty="0"/>
          </a:p>
        </p:txBody>
      </p:sp>
      <p:sp>
        <p:nvSpPr>
          <p:cNvPr id="71" name="正方形/長方形 70"/>
          <p:cNvSpPr/>
          <p:nvPr/>
        </p:nvSpPr>
        <p:spPr>
          <a:xfrm>
            <a:off x="-13685" y="2857344"/>
            <a:ext cx="144211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9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"/>
                <a:sym typeface="Meiryo"/>
              </a:rPr>
              <a:t>布施の長屋門</a:t>
            </a:r>
            <a:endParaRPr lang="en-US" altLang="ja-JP" sz="9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"/>
              <a:sym typeface="Meiryo"/>
            </a:endParaRPr>
          </a:p>
          <a:p>
            <a:r>
              <a:rPr lang="ja-JP" altLang="en-US" sz="9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"/>
                <a:sym typeface="Meiryo"/>
              </a:rPr>
              <a:t>（国登録文化財）</a:t>
            </a:r>
            <a:endParaRPr lang="ja-JP" altLang="en-US" sz="900" b="1" dirty="0"/>
          </a:p>
        </p:txBody>
      </p:sp>
      <p:sp>
        <p:nvSpPr>
          <p:cNvPr id="72" name="正方形/長方形 71"/>
          <p:cNvSpPr/>
          <p:nvPr/>
        </p:nvSpPr>
        <p:spPr>
          <a:xfrm>
            <a:off x="829828" y="3777435"/>
            <a:ext cx="144211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9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"/>
                <a:sym typeface="Meiryo"/>
              </a:rPr>
              <a:t>堂島の米蔵</a:t>
            </a:r>
            <a:endParaRPr lang="en-US" altLang="ja-JP" sz="9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"/>
              <a:sym typeface="Meiryo"/>
            </a:endParaRPr>
          </a:p>
          <a:p>
            <a:r>
              <a:rPr lang="ja-JP" altLang="en-US" sz="9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"/>
                <a:sym typeface="Meiryo"/>
              </a:rPr>
              <a:t>（国登録文化財）</a:t>
            </a:r>
            <a:endParaRPr lang="ja-JP" altLang="en-US" sz="900" b="1" dirty="0"/>
          </a:p>
        </p:txBody>
      </p:sp>
      <p:sp>
        <p:nvSpPr>
          <p:cNvPr id="58" name="正方形/長方形 57"/>
          <p:cNvSpPr/>
          <p:nvPr/>
        </p:nvSpPr>
        <p:spPr>
          <a:xfrm>
            <a:off x="5916035" y="6575607"/>
            <a:ext cx="3134191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1000" dirty="0" smtClean="0">
                <a:latin typeface="+mn-ea"/>
              </a:rPr>
              <a:t>※</a:t>
            </a:r>
            <a:r>
              <a:rPr lang="ja-JP" altLang="en-US" sz="1000" dirty="0" smtClean="0">
                <a:latin typeface="+mn-ea"/>
              </a:rPr>
              <a:t>下図は日本民家集落博物館パンフレットより引用</a:t>
            </a:r>
            <a:endParaRPr lang="en-US" altLang="ja-JP" sz="1000" dirty="0" smtClean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3430422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391</TotalTime>
  <Words>288</Words>
  <Application>Microsoft Office PowerPoint</Application>
  <PresentationFormat>画面に合わせる (4:3)</PresentationFormat>
  <Paragraphs>50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0" baseType="lpstr">
      <vt:lpstr>HG丸ｺﾞｼｯｸM-PRO</vt:lpstr>
      <vt:lpstr>Meiryo UI</vt:lpstr>
      <vt:lpstr>Meiryo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岡田　賢</dc:creator>
  <cp:lastModifiedBy>岡田　賢</cp:lastModifiedBy>
  <cp:revision>22</cp:revision>
  <cp:lastPrinted>2023-01-23T09:43:35Z</cp:lastPrinted>
  <dcterms:created xsi:type="dcterms:W3CDTF">2022-12-01T04:33:44Z</dcterms:created>
  <dcterms:modified xsi:type="dcterms:W3CDTF">2023-03-13T01:51:11Z</dcterms:modified>
</cp:coreProperties>
</file>