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57" r:id="rId2"/>
    <p:sldId id="353"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FCF2F"/>
    <a:srgbClr val="99D24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64" d="100"/>
          <a:sy n="64" d="100"/>
        </p:scale>
        <p:origin x="84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62F164-E566-4BC8-935F-B7FBEED30F01}" type="slidenum">
              <a:rPr kumimoji="1" lang="ja-JP" altLang="en-US" smtClean="0"/>
              <a:t>1</a:t>
            </a:fld>
            <a:endParaRPr kumimoji="1" lang="ja-JP" altLang="en-US"/>
          </a:p>
        </p:txBody>
      </p:sp>
    </p:spTree>
    <p:extLst>
      <p:ext uri="{BB962C8B-B14F-4D97-AF65-F5344CB8AC3E}">
        <p14:creationId xmlns:p14="http://schemas.microsoft.com/office/powerpoint/2010/main" val="316478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2025/7/28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00FF3359-A92C-46F5-B826-69D52421F8BB}"/>
              </a:ext>
            </a:extLst>
          </p:cNvPr>
          <p:cNvSpPr txBox="1">
            <a:spLocks/>
          </p:cNvSpPr>
          <p:nvPr/>
        </p:nvSpPr>
        <p:spPr>
          <a:xfrm>
            <a:off x="0" y="26112"/>
            <a:ext cx="9137847" cy="291465"/>
          </a:xfrm>
          <a:prstGeom prst="rect">
            <a:avLst/>
          </a:prstGeom>
          <a:solidFill>
            <a:srgbClr val="0070C0"/>
          </a:solidFill>
        </p:spPr>
        <p:txBody>
          <a:bodyPr tIns="0" bIns="0"/>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a:solidFill>
                  <a:schemeClr val="bg1"/>
                </a:solidFill>
                <a:latin typeface="Meiryo UI" panose="020B0604030504040204" pitchFamily="50" charset="-128"/>
                <a:ea typeface="Meiryo UI" panose="020B0604030504040204" pitchFamily="50" charset="-128"/>
              </a:rPr>
              <a:t>　　令和７年入所施設利用者への意向調査結果の概要について</a:t>
            </a:r>
            <a:r>
              <a:rPr lang="ja-JP" altLang="en-US" sz="1200" b="1" dirty="0">
                <a:solidFill>
                  <a:schemeClr val="bg1"/>
                </a:solidFill>
                <a:latin typeface="Meiryo UI" panose="020B0604030504040204" pitchFamily="50" charset="-128"/>
                <a:ea typeface="Meiryo UI" panose="020B0604030504040204" pitchFamily="50" charset="-128"/>
              </a:rPr>
              <a:t>（令和</a:t>
            </a:r>
            <a:r>
              <a:rPr lang="en-US" altLang="ja-JP" sz="1200" b="1" dirty="0">
                <a:solidFill>
                  <a:schemeClr val="bg1"/>
                </a:solidFill>
                <a:latin typeface="Meiryo UI" panose="020B0604030504040204" pitchFamily="50" charset="-128"/>
                <a:ea typeface="Meiryo UI" panose="020B0604030504040204" pitchFamily="50" charset="-128"/>
              </a:rPr>
              <a:t>7</a:t>
            </a:r>
            <a:r>
              <a:rPr lang="ja-JP" altLang="en-US" sz="1200" b="1" dirty="0">
                <a:solidFill>
                  <a:schemeClr val="bg1"/>
                </a:solidFill>
                <a:latin typeface="Meiryo UI" panose="020B0604030504040204" pitchFamily="50" charset="-128"/>
                <a:ea typeface="Meiryo UI" panose="020B0604030504040204" pitchFamily="50" charset="-128"/>
              </a:rPr>
              <a:t>年</a:t>
            </a:r>
            <a:r>
              <a:rPr lang="en-US" altLang="ja-JP" sz="1200" b="1" dirty="0">
                <a:solidFill>
                  <a:schemeClr val="bg1"/>
                </a:solidFill>
                <a:latin typeface="Meiryo UI" panose="020B0604030504040204" pitchFamily="50" charset="-128"/>
                <a:ea typeface="Meiryo UI" panose="020B0604030504040204" pitchFamily="50" charset="-128"/>
              </a:rPr>
              <a:t>6</a:t>
            </a:r>
            <a:r>
              <a:rPr lang="ja-JP" altLang="en-US" sz="1200" b="1" dirty="0">
                <a:solidFill>
                  <a:schemeClr val="bg1"/>
                </a:solidFill>
                <a:latin typeface="Meiryo UI" panose="020B0604030504040204" pitchFamily="50" charset="-128"/>
                <a:ea typeface="Meiryo UI" panose="020B0604030504040204" pitchFamily="50" charset="-128"/>
              </a:rPr>
              <a:t>月</a:t>
            </a:r>
            <a:r>
              <a:rPr lang="en-US" altLang="ja-JP" sz="1200" b="1" dirty="0">
                <a:solidFill>
                  <a:schemeClr val="bg1"/>
                </a:solidFill>
                <a:latin typeface="Meiryo UI" panose="020B0604030504040204" pitchFamily="50" charset="-128"/>
                <a:ea typeface="Meiryo UI" panose="020B0604030504040204" pitchFamily="50" charset="-128"/>
              </a:rPr>
              <a:t>30</a:t>
            </a:r>
            <a:r>
              <a:rPr lang="ja-JP" altLang="en-US" sz="1200" b="1" dirty="0">
                <a:solidFill>
                  <a:schemeClr val="bg1"/>
                </a:solidFill>
                <a:latin typeface="Meiryo UI" panose="020B0604030504040204" pitchFamily="50" charset="-128"/>
                <a:ea typeface="Meiryo UI" panose="020B0604030504040204" pitchFamily="50" charset="-128"/>
              </a:rPr>
              <a:t>日現在）</a:t>
            </a:r>
          </a:p>
        </p:txBody>
      </p:sp>
      <p:sp>
        <p:nvSpPr>
          <p:cNvPr id="2" name="スライド番号プレースホルダー 1"/>
          <p:cNvSpPr>
            <a:spLocks noGrp="1"/>
          </p:cNvSpPr>
          <p:nvPr>
            <p:ph type="sldNum" sz="quarter" idx="12"/>
          </p:nvPr>
        </p:nvSpPr>
        <p:spPr>
          <a:xfrm>
            <a:off x="7086600" y="6507803"/>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9" name="コンテンツ プレースホルダー 2">
            <a:extLst>
              <a:ext uri="{FF2B5EF4-FFF2-40B4-BE49-F238E27FC236}">
                <a16:creationId xmlns:a16="http://schemas.microsoft.com/office/drawing/2014/main" id="{6732027B-2973-1075-4E94-BE7E148E342C}"/>
              </a:ext>
            </a:extLst>
          </p:cNvPr>
          <p:cNvSpPr txBox="1">
            <a:spLocks/>
          </p:cNvSpPr>
          <p:nvPr/>
        </p:nvSpPr>
        <p:spPr bwMode="auto">
          <a:xfrm>
            <a:off x="44646" y="512910"/>
            <a:ext cx="9073716" cy="1309009"/>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marR="0" lvl="0" indent="0" algn="l" defTabSz="914400" rtl="0" eaLnBrk="0" fontAlgn="base" latinLnBrk="0" hangingPunct="0">
              <a:lnSpc>
                <a:spcPts val="1500"/>
              </a:lnSpc>
              <a:spcBef>
                <a:spcPts val="0"/>
              </a:spcBef>
              <a:spcAft>
                <a:spcPct val="0"/>
              </a:spcAft>
              <a:buClr>
                <a:srgbClr val="E7E6E6"/>
              </a:buClr>
              <a:buSzPct val="75000"/>
              <a:buFont typeface="Wingdings" panose="05000000000000000000" pitchFamily="2" charset="2"/>
              <a:buNone/>
              <a:tabLst/>
              <a:defRPr/>
            </a:pP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◆対　　象：府内</a:t>
            </a:r>
            <a:r>
              <a:rPr lang="ja-JP" altLang="en-US" sz="1100" kern="0" dirty="0">
                <a:latin typeface="メイリオ" panose="020B0604030504040204" pitchFamily="50" charset="-128"/>
                <a:ea typeface="メイリオ" panose="020B0604030504040204" pitchFamily="50" charset="-128"/>
              </a:rPr>
              <a:t>障がい者支援施設入所者及び事業者　</a:t>
            </a: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　</a:t>
            </a:r>
            <a:br>
              <a:rPr kumimoji="1"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b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a:t>
            </a:r>
            <a:r>
              <a:rPr lang="ja-JP" altLang="en-US" sz="1100" kern="0" dirty="0">
                <a:latin typeface="メイリオ" panose="020B0604030504040204" pitchFamily="50" charset="-128"/>
                <a:ea typeface="メイリオ" panose="020B0604030504040204" pitchFamily="50" charset="-128"/>
              </a:rPr>
              <a:t>基準日</a:t>
            </a: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：令和７年２月１日</a:t>
            </a:r>
            <a:endParaRPr kumimoji="1"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ts val="1600"/>
              </a:lnSpc>
              <a:spcBef>
                <a:spcPts val="0"/>
              </a:spcBef>
              <a:spcAft>
                <a:spcPct val="0"/>
              </a:spcAft>
              <a:buClr>
                <a:srgbClr val="E7E6E6"/>
              </a:buClr>
              <a:buSzPct val="75000"/>
              <a:buFont typeface="Wingdings" panose="05000000000000000000" pitchFamily="2" charset="2"/>
              <a:buNone/>
              <a:tabLst/>
              <a:defRPr/>
            </a:pP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◆調査期間：令和７年２月５日～令和７年３月２１</a:t>
            </a:r>
            <a:r>
              <a:rPr lang="ja-JP" altLang="en-US" sz="1100" kern="0" dirty="0">
                <a:latin typeface="メイリオ" panose="020B0604030504040204" pitchFamily="50" charset="-128"/>
                <a:ea typeface="メイリオ" panose="020B0604030504040204" pitchFamily="50" charset="-128"/>
              </a:rPr>
              <a:t>日</a:t>
            </a:r>
            <a:endParaRPr kumimoji="1" lang="en-US" altLang="ja-JP"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endParaRPr>
          </a:p>
          <a:p>
            <a:pPr marL="0" marR="0" lvl="0" indent="0" algn="l" defTabSz="914400" rtl="0" eaLnBrk="0" fontAlgn="base" latinLnBrk="0" hangingPunct="0">
              <a:lnSpc>
                <a:spcPts val="1500"/>
              </a:lnSpc>
              <a:spcBef>
                <a:spcPts val="0"/>
              </a:spcBef>
              <a:spcAft>
                <a:spcPct val="0"/>
              </a:spcAft>
              <a:buClr>
                <a:srgbClr val="E7E6E6"/>
              </a:buClr>
              <a:buSzPct val="75000"/>
              <a:buFont typeface="Wingdings" panose="05000000000000000000" pitchFamily="2" charset="2"/>
              <a:buNone/>
              <a:tabLst/>
              <a:defRPr/>
            </a:pP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◆調査方法：障がい者支援施設へ調査票をデータで送付。施設が本人から得た回答内容を集約して提出。</a:t>
            </a:r>
          </a:p>
          <a:p>
            <a:pPr marL="0" marR="0" lvl="0" indent="0" algn="l" defTabSz="914400" rtl="0" eaLnBrk="0" fontAlgn="base" latinLnBrk="0" hangingPunct="0">
              <a:spcBef>
                <a:spcPts val="0"/>
              </a:spcBef>
              <a:spcAft>
                <a:spcPct val="0"/>
              </a:spcAft>
              <a:buClr>
                <a:srgbClr val="E7E6E6"/>
              </a:buClr>
              <a:buSzPct val="75000"/>
              <a:buFont typeface="Wingdings" panose="05000000000000000000" pitchFamily="2" charset="2"/>
              <a:buNone/>
              <a:tabLst/>
              <a:defRPr/>
            </a:pPr>
            <a:r>
              <a:rPr kumimoji="1" lang="ja-JP" altLang="en-US" sz="11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◆調査項目：</a:t>
            </a:r>
            <a:r>
              <a:rPr lang="ja-JP" altLang="en-US" sz="1100" kern="0" dirty="0">
                <a:solidFill>
                  <a:prstClr val="black"/>
                </a:solidFill>
                <a:latin typeface="メイリオ" panose="020B0604030504040204" pitchFamily="50" charset="-128"/>
                <a:ea typeface="メイリオ" panose="020B0604030504040204" pitchFamily="50" charset="-128"/>
              </a:rPr>
              <a:t>１．入所者に関する質問（①他府県からの入所者を含む。（２）（３）は府内市町村が援護の実施者である場合のみ対象。）</a:t>
            </a:r>
          </a:p>
          <a:p>
            <a:pPr marL="0" marR="0" lvl="0" indent="0" algn="l" defTabSz="914400" rtl="0" eaLnBrk="0" fontAlgn="base" latinLnBrk="0" hangingPunct="0">
              <a:spcBef>
                <a:spcPts val="0"/>
              </a:spcBef>
              <a:spcAft>
                <a:spcPct val="0"/>
              </a:spcAft>
              <a:buClr>
                <a:srgbClr val="E7E6E6"/>
              </a:buClr>
              <a:buSzPct val="75000"/>
              <a:buFont typeface="Wingdings" panose="05000000000000000000" pitchFamily="2" charset="2"/>
              <a:buNone/>
              <a:tabLst/>
              <a:defRPr/>
            </a:pPr>
            <a:r>
              <a:rPr lang="ja-JP" altLang="en-US" sz="1100" kern="0" dirty="0">
                <a:solidFill>
                  <a:prstClr val="black"/>
                </a:solidFill>
                <a:latin typeface="メイリオ" panose="020B0604030504040204" pitchFamily="50" charset="-128"/>
                <a:ea typeface="メイリオ" panose="020B0604030504040204" pitchFamily="50" charset="-128"/>
              </a:rPr>
              <a:t>　　             　 </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１</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基本情報     </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２</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本人への質問（暮らしたい場所等</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　 </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３</a:t>
            </a:r>
            <a:r>
              <a:rPr lang="en-US" altLang="ja-JP" sz="1100" kern="0" dirty="0">
                <a:solidFill>
                  <a:prstClr val="black"/>
                </a:solidFill>
                <a:latin typeface="メイリオ" panose="020B0604030504040204" pitchFamily="50" charset="-128"/>
                <a:ea typeface="メイリオ" panose="020B0604030504040204" pitchFamily="50" charset="-128"/>
              </a:rPr>
              <a:t>)</a:t>
            </a:r>
            <a:r>
              <a:rPr lang="ja-JP" altLang="en-US" sz="1100" kern="0" dirty="0">
                <a:solidFill>
                  <a:prstClr val="black"/>
                </a:solidFill>
                <a:latin typeface="メイリオ" panose="020B0604030504040204" pitchFamily="50" charset="-128"/>
                <a:ea typeface="メイリオ" panose="020B0604030504040204" pitchFamily="50" charset="-128"/>
              </a:rPr>
              <a:t>支援者への質問（本人の地域生活移行は可能か等）</a:t>
            </a:r>
          </a:p>
          <a:p>
            <a:pPr marL="0" marR="0" lvl="0" indent="0" algn="l" defTabSz="914400" rtl="0" eaLnBrk="0" fontAlgn="base" latinLnBrk="0" hangingPunct="0">
              <a:spcBef>
                <a:spcPts val="0"/>
              </a:spcBef>
              <a:spcAft>
                <a:spcPct val="0"/>
              </a:spcAft>
              <a:buClr>
                <a:srgbClr val="E7E6E6"/>
              </a:buClr>
              <a:buSzPct val="75000"/>
              <a:buFont typeface="Wingdings" panose="05000000000000000000" pitchFamily="2" charset="2"/>
              <a:buNone/>
              <a:tabLst/>
              <a:defRPr/>
            </a:pPr>
            <a:r>
              <a:rPr lang="ja-JP" altLang="en-US" sz="1100" kern="0" dirty="0">
                <a:solidFill>
                  <a:prstClr val="black"/>
                </a:solidFill>
                <a:latin typeface="メイリオ" panose="020B0604030504040204" pitchFamily="50" charset="-128"/>
                <a:ea typeface="メイリオ" panose="020B0604030504040204" pitchFamily="50" charset="-128"/>
              </a:rPr>
              <a:t>　　            ２．事業所の基本情報や地域生活移行の課題等に関する質問</a:t>
            </a:r>
            <a:endParaRPr lang="en-US" altLang="ja-JP" sz="1100" kern="0" dirty="0">
              <a:solidFill>
                <a:prstClr val="black"/>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331C4D64-DC62-C3B5-D563-857E7091CE3E}"/>
              </a:ext>
            </a:extLst>
          </p:cNvPr>
          <p:cNvSpPr/>
          <p:nvPr/>
        </p:nvSpPr>
        <p:spPr>
          <a:xfrm>
            <a:off x="44646" y="337557"/>
            <a:ext cx="892614" cy="17329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FFFF"/>
                </a:solidFill>
                <a:latin typeface="メイリオ" panose="020B0604030504040204" pitchFamily="50" charset="-128"/>
                <a:ea typeface="メイリオ" panose="020B0604030504040204" pitchFamily="50" charset="-128"/>
              </a:rPr>
              <a:t>実施内容</a:t>
            </a:r>
            <a:endParaRPr kumimoji="1" lang="ja-JP" altLang="en-US" sz="12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mn-cs"/>
            </a:endParaRPr>
          </a:p>
        </p:txBody>
      </p:sp>
      <p:sp>
        <p:nvSpPr>
          <p:cNvPr id="3" name="正方形/長方形 2">
            <a:extLst>
              <a:ext uri="{FF2B5EF4-FFF2-40B4-BE49-F238E27FC236}">
                <a16:creationId xmlns:a16="http://schemas.microsoft.com/office/drawing/2014/main" id="{15B697BC-B9F5-CA29-397F-57025282A466}"/>
              </a:ext>
            </a:extLst>
          </p:cNvPr>
          <p:cNvSpPr/>
          <p:nvPr/>
        </p:nvSpPr>
        <p:spPr>
          <a:xfrm>
            <a:off x="53581" y="1833791"/>
            <a:ext cx="9063170" cy="204071"/>
          </a:xfrm>
          <a:prstGeom prst="rect">
            <a:avLst/>
          </a:prstGeom>
          <a:ln/>
        </p:spPr>
        <p:style>
          <a:lnRef idx="3">
            <a:schemeClr val="lt1"/>
          </a:lnRef>
          <a:fillRef idx="1">
            <a:schemeClr val="accent1"/>
          </a:fillRef>
          <a:effectRef idx="1">
            <a:schemeClr val="accent1"/>
          </a:effectRef>
          <a:fontRef idx="minor">
            <a:schemeClr val="lt1"/>
          </a:fontRef>
        </p:style>
        <p:txBody>
          <a:bodyPr tIns="0" bIns="0" rtlCol="0" anchor="t"/>
          <a:lstStyle/>
          <a:p>
            <a:r>
              <a:rPr kumimoji="1" lang="ja-JP" altLang="en-US" sz="1300" b="1" dirty="0">
                <a:latin typeface="HG丸ｺﾞｼｯｸM-PRO" panose="020F0600000000000000" pitchFamily="50" charset="-128"/>
                <a:ea typeface="HG丸ｺﾞｼｯｸM-PRO" panose="020F0600000000000000" pitchFamily="50" charset="-128"/>
              </a:rPr>
              <a:t>１（１）基本情報 </a:t>
            </a:r>
          </a:p>
        </p:txBody>
      </p:sp>
      <p:sp>
        <p:nvSpPr>
          <p:cNvPr id="4" name="正方形/長方形 3">
            <a:extLst>
              <a:ext uri="{FF2B5EF4-FFF2-40B4-BE49-F238E27FC236}">
                <a16:creationId xmlns:a16="http://schemas.microsoft.com/office/drawing/2014/main" id="{E4F39368-E995-FEA9-BE12-8E84724DF8E2}"/>
              </a:ext>
            </a:extLst>
          </p:cNvPr>
          <p:cNvSpPr/>
          <p:nvPr/>
        </p:nvSpPr>
        <p:spPr>
          <a:xfrm>
            <a:off x="105817" y="2029911"/>
            <a:ext cx="8981203" cy="777677"/>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◆府内障がい者支援施設</a:t>
            </a:r>
            <a:r>
              <a:rPr kumimoji="1" lang="en-US" altLang="ja-JP" sz="1100" dirty="0">
                <a:solidFill>
                  <a:schemeClr val="tx1"/>
                </a:solidFill>
                <a:latin typeface="Meiryo UI" panose="020B0604030504040204" pitchFamily="50" charset="-128"/>
                <a:ea typeface="Meiryo UI" panose="020B0604030504040204" pitchFamily="50" charset="-128"/>
              </a:rPr>
              <a:t>85</a:t>
            </a:r>
            <a:r>
              <a:rPr kumimoji="1" lang="ja-JP" altLang="en-US" sz="1100" dirty="0">
                <a:solidFill>
                  <a:schemeClr val="tx1"/>
                </a:solidFill>
                <a:latin typeface="Meiryo UI" panose="020B0604030504040204" pitchFamily="50" charset="-128"/>
                <a:ea typeface="Meiryo UI" panose="020B0604030504040204" pitchFamily="50" charset="-128"/>
              </a:rPr>
              <a:t>事業所のうち</a:t>
            </a:r>
            <a:r>
              <a:rPr kumimoji="1" lang="en-US" altLang="ja-JP" sz="1100" dirty="0">
                <a:solidFill>
                  <a:schemeClr val="tx1"/>
                </a:solidFill>
                <a:latin typeface="Meiryo UI" panose="020B0604030504040204" pitchFamily="50" charset="-128"/>
                <a:ea typeface="Meiryo UI" panose="020B0604030504040204" pitchFamily="50" charset="-128"/>
              </a:rPr>
              <a:t>81</a:t>
            </a:r>
            <a:r>
              <a:rPr kumimoji="1" lang="ja-JP" altLang="en-US" sz="1100" dirty="0">
                <a:solidFill>
                  <a:schemeClr val="tx1"/>
                </a:solidFill>
                <a:latin typeface="Meiryo UI" panose="020B0604030504040204" pitchFamily="50" charset="-128"/>
                <a:ea typeface="Meiryo UI" panose="020B0604030504040204" pitchFamily="50" charset="-128"/>
              </a:rPr>
              <a:t>事業所から回答があり</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回収率</a:t>
            </a:r>
            <a:r>
              <a:rPr kumimoji="1" lang="en-US" altLang="ja-JP" sz="1100" dirty="0">
                <a:solidFill>
                  <a:schemeClr val="tx1"/>
                </a:solidFill>
                <a:latin typeface="Meiryo UI" panose="020B0604030504040204" pitchFamily="50" charset="-128"/>
                <a:ea typeface="Meiryo UI" panose="020B0604030504040204" pitchFamily="50" charset="-128"/>
              </a:rPr>
              <a:t>95.3%)</a:t>
            </a:r>
            <a:r>
              <a:rPr kumimoji="1" lang="ja-JP" altLang="en-US" sz="1100" dirty="0">
                <a:solidFill>
                  <a:schemeClr val="tx1"/>
                </a:solidFill>
                <a:latin typeface="Meiryo UI" panose="020B0604030504040204" pitchFamily="50" charset="-128"/>
                <a:ea typeface="Meiryo UI" panose="020B0604030504040204" pitchFamily="50" charset="-128"/>
              </a:rPr>
              <a:t>、回答のあった入所者数は</a:t>
            </a:r>
            <a:r>
              <a:rPr kumimoji="1" lang="en-US" altLang="ja-JP" sz="1100" dirty="0">
                <a:solidFill>
                  <a:schemeClr val="tx1"/>
                </a:solidFill>
                <a:latin typeface="Meiryo UI" panose="020B0604030504040204" pitchFamily="50" charset="-128"/>
                <a:ea typeface="Meiryo UI" panose="020B0604030504040204" pitchFamily="50" charset="-128"/>
              </a:rPr>
              <a:t>3,834</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◆回答のあった入所者数</a:t>
            </a:r>
            <a:r>
              <a:rPr kumimoji="1" lang="en-US" altLang="ja-JP" sz="1100" dirty="0">
                <a:solidFill>
                  <a:schemeClr val="tx1"/>
                </a:solidFill>
                <a:latin typeface="Meiryo UI" panose="020B0604030504040204" pitchFamily="50" charset="-128"/>
                <a:ea typeface="Meiryo UI" panose="020B0604030504040204" pitchFamily="50" charset="-128"/>
              </a:rPr>
              <a:t>3,834</a:t>
            </a:r>
            <a:r>
              <a:rPr kumimoji="1" lang="ja-JP" altLang="en-US" sz="1100" dirty="0">
                <a:solidFill>
                  <a:schemeClr val="tx1"/>
                </a:solidFill>
                <a:latin typeface="Meiryo UI" panose="020B0604030504040204" pitchFamily="50" charset="-128"/>
                <a:ea typeface="Meiryo UI" panose="020B0604030504040204" pitchFamily="50" charset="-128"/>
              </a:rPr>
              <a:t>人のうち、年代は</a:t>
            </a:r>
            <a:r>
              <a:rPr kumimoji="1" lang="en-US" altLang="ja-JP" sz="1100" b="1" u="sng" dirty="0">
                <a:solidFill>
                  <a:schemeClr val="tx1"/>
                </a:solidFill>
                <a:latin typeface="Meiryo UI" panose="020B0604030504040204" pitchFamily="50" charset="-128"/>
                <a:ea typeface="Meiryo UI" panose="020B0604030504040204" pitchFamily="50" charset="-128"/>
              </a:rPr>
              <a:t>50</a:t>
            </a:r>
            <a:r>
              <a:rPr kumimoji="1" lang="ja-JP" altLang="en-US" sz="1100" b="1" u="sng" dirty="0">
                <a:solidFill>
                  <a:schemeClr val="tx1"/>
                </a:solidFill>
                <a:latin typeface="Meiryo UI" panose="020B0604030504040204" pitchFamily="50" charset="-128"/>
                <a:ea typeface="Meiryo UI" panose="020B0604030504040204" pitchFamily="50" charset="-128"/>
              </a:rPr>
              <a:t>代が最も多く、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1,398</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(36.5%)</a:t>
            </a:r>
            <a:r>
              <a:rPr kumimoji="1" lang="ja-JP" altLang="en-US" sz="1100" dirty="0">
                <a:solidFill>
                  <a:schemeClr val="tx1"/>
                </a:solidFill>
                <a:latin typeface="Meiryo UI" panose="020B0604030504040204" pitchFamily="50" charset="-128"/>
                <a:ea typeface="Meiryo UI" panose="020B0604030504040204" pitchFamily="50" charset="-128"/>
              </a:rPr>
              <a:t>。障がい支援区分は</a:t>
            </a:r>
            <a:r>
              <a:rPr kumimoji="1" lang="ja-JP" altLang="en-US" sz="1100" b="1" u="sng" dirty="0">
                <a:solidFill>
                  <a:schemeClr val="tx1"/>
                </a:solidFill>
                <a:latin typeface="Meiryo UI" panose="020B0604030504040204" pitchFamily="50" charset="-128"/>
                <a:ea typeface="Meiryo UI" panose="020B0604030504040204" pitchFamily="50" charset="-128"/>
              </a:rPr>
              <a:t>区分</a:t>
            </a:r>
            <a:r>
              <a:rPr kumimoji="1" lang="en-US" altLang="ja-JP" sz="1100" b="1" u="sng" dirty="0">
                <a:solidFill>
                  <a:schemeClr val="tx1"/>
                </a:solidFill>
                <a:latin typeface="Meiryo UI" panose="020B0604030504040204" pitchFamily="50" charset="-128"/>
                <a:ea typeface="Meiryo UI" panose="020B0604030504040204" pitchFamily="50" charset="-128"/>
              </a:rPr>
              <a:t>6</a:t>
            </a:r>
            <a:r>
              <a:rPr kumimoji="1" lang="ja-JP" altLang="en-US" sz="1100" b="1" u="sng" dirty="0">
                <a:solidFill>
                  <a:schemeClr val="tx1"/>
                </a:solidFill>
                <a:latin typeface="Meiryo UI" panose="020B0604030504040204" pitchFamily="50" charset="-128"/>
                <a:ea typeface="Meiryo UI" panose="020B0604030504040204" pitchFamily="50" charset="-128"/>
              </a:rPr>
              <a:t>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2,590</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(67.6</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◆通算の入所期間は</a:t>
            </a:r>
            <a:r>
              <a:rPr kumimoji="1" lang="en-US" altLang="ja-JP" sz="1100" b="1" u="sng" dirty="0">
                <a:solidFill>
                  <a:schemeClr val="tx1"/>
                </a:solidFill>
                <a:latin typeface="Meiryo UI" panose="020B0604030504040204" pitchFamily="50" charset="-128"/>
                <a:ea typeface="Meiryo UI" panose="020B0604030504040204" pitchFamily="50" charset="-128"/>
              </a:rPr>
              <a:t>20</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30</a:t>
            </a:r>
            <a:r>
              <a:rPr kumimoji="1" lang="ja-JP" altLang="en-US" sz="1100" b="1" u="sng" dirty="0">
                <a:solidFill>
                  <a:schemeClr val="tx1"/>
                </a:solidFill>
                <a:latin typeface="Meiryo UI" panose="020B0604030504040204" pitchFamily="50" charset="-128"/>
                <a:ea typeface="Meiryo UI" panose="020B0604030504040204" pitchFamily="50" charset="-128"/>
              </a:rPr>
              <a:t>年未満が最も多く、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1,100</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(28.7</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◆障がい種別の延べ人数では、</a:t>
            </a:r>
            <a:r>
              <a:rPr kumimoji="1" lang="ja-JP" altLang="en-US" sz="1100" b="1" u="sng" dirty="0">
                <a:solidFill>
                  <a:schemeClr val="tx1"/>
                </a:solidFill>
                <a:latin typeface="Meiryo UI" panose="020B0604030504040204" pitchFamily="50" charset="-128"/>
                <a:ea typeface="Meiryo UI" panose="020B0604030504040204" pitchFamily="50" charset="-128"/>
              </a:rPr>
              <a:t>知的障がいが</a:t>
            </a:r>
            <a:r>
              <a:rPr kumimoji="1" lang="en-US" altLang="ja-JP" sz="1100" b="1" u="sng" dirty="0">
                <a:solidFill>
                  <a:schemeClr val="tx1"/>
                </a:solidFill>
                <a:latin typeface="Meiryo UI" panose="020B0604030504040204" pitchFamily="50" charset="-128"/>
                <a:ea typeface="Meiryo UI" panose="020B0604030504040204" pitchFamily="50" charset="-128"/>
              </a:rPr>
              <a:t>3,221</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(84.0</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身体障がいが</a:t>
            </a:r>
            <a:r>
              <a:rPr kumimoji="1" lang="en-US" altLang="ja-JP" sz="1100" b="1" u="sng" dirty="0">
                <a:solidFill>
                  <a:schemeClr val="tx1"/>
                </a:solidFill>
                <a:latin typeface="Meiryo UI" panose="020B0604030504040204" pitchFamily="50" charset="-128"/>
                <a:ea typeface="Meiryo UI" panose="020B0604030504040204" pitchFamily="50" charset="-128"/>
              </a:rPr>
              <a:t>1,692</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(44.1</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。（身体障がいと知的障がいの重複が</a:t>
            </a:r>
            <a:r>
              <a:rPr kumimoji="1" lang="en-US" altLang="ja-JP" sz="1100" dirty="0">
                <a:solidFill>
                  <a:schemeClr val="tx1"/>
                </a:solidFill>
                <a:latin typeface="Meiryo UI" panose="020B0604030504040204" pitchFamily="50" charset="-128"/>
                <a:ea typeface="Meiryo UI" panose="020B0604030504040204" pitchFamily="50" charset="-128"/>
              </a:rPr>
              <a:t>1,113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5FE1629C-9C34-F188-3BE0-E892FA630ABB}"/>
              </a:ext>
            </a:extLst>
          </p:cNvPr>
          <p:cNvSpPr/>
          <p:nvPr/>
        </p:nvSpPr>
        <p:spPr>
          <a:xfrm>
            <a:off x="4973100" y="3447876"/>
            <a:ext cx="3096268" cy="25532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④障がい種別　</a:t>
            </a:r>
            <a:r>
              <a:rPr kumimoji="1" lang="en-US" altLang="ja-JP" sz="1100" b="1"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述べ人数（</a:t>
            </a:r>
            <a:r>
              <a:rPr kumimoji="1" lang="en-US" altLang="ja-JP" sz="1100" b="1" dirty="0">
                <a:solidFill>
                  <a:schemeClr val="tx1"/>
                </a:solidFill>
                <a:latin typeface="Meiryo UI" panose="020B0604030504040204" pitchFamily="50" charset="-128"/>
                <a:ea typeface="Meiryo UI" panose="020B0604030504040204" pitchFamily="50" charset="-128"/>
              </a:rPr>
              <a:t>N=3,834</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sp>
        <p:nvSpPr>
          <p:cNvPr id="7" name="正方形/長方形 6">
            <a:extLst>
              <a:ext uri="{FF2B5EF4-FFF2-40B4-BE49-F238E27FC236}">
                <a16:creationId xmlns:a16="http://schemas.microsoft.com/office/drawing/2014/main" id="{BBF18EF0-891A-5B62-7D57-1E67A09DFD70}"/>
              </a:ext>
            </a:extLst>
          </p:cNvPr>
          <p:cNvSpPr/>
          <p:nvPr/>
        </p:nvSpPr>
        <p:spPr>
          <a:xfrm>
            <a:off x="4888694" y="2795748"/>
            <a:ext cx="2954457" cy="21091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②利用者の障がい支援区分</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3,834</a:t>
            </a:r>
            <a:r>
              <a:rPr kumimoji="1" lang="ja-JP" altLang="en-US" sz="1000" b="1" dirty="0">
                <a:solidFill>
                  <a:schemeClr val="tx1"/>
                </a:solidFill>
                <a:latin typeface="Meiryo UI" panose="020B0604030504040204" pitchFamily="50" charset="-128"/>
                <a:ea typeface="Meiryo UI" panose="020B0604030504040204" pitchFamily="50" charset="-128"/>
              </a:rPr>
              <a:t>）</a:t>
            </a:r>
          </a:p>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6C95208C-1CC0-3B57-CD13-9D7FF8197E10}"/>
              </a:ext>
            </a:extLst>
          </p:cNvPr>
          <p:cNvSpPr/>
          <p:nvPr/>
        </p:nvSpPr>
        <p:spPr>
          <a:xfrm>
            <a:off x="0" y="2793401"/>
            <a:ext cx="2511715" cy="29385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①利用者の年代（</a:t>
            </a:r>
            <a:r>
              <a:rPr kumimoji="1" lang="en-US" altLang="ja-JP" sz="1100" b="1" dirty="0">
                <a:solidFill>
                  <a:schemeClr val="tx1"/>
                </a:solidFill>
                <a:latin typeface="Meiryo UI" panose="020B0604030504040204" pitchFamily="50" charset="-128"/>
                <a:ea typeface="Meiryo UI" panose="020B0604030504040204" pitchFamily="50" charset="-128"/>
              </a:rPr>
              <a:t>N=3,834</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16" name="表 15">
            <a:extLst>
              <a:ext uri="{FF2B5EF4-FFF2-40B4-BE49-F238E27FC236}">
                <a16:creationId xmlns:a16="http://schemas.microsoft.com/office/drawing/2014/main" id="{93A9C2C9-DD72-F77F-AC25-F76EB2123913}"/>
              </a:ext>
            </a:extLst>
          </p:cNvPr>
          <p:cNvGraphicFramePr>
            <a:graphicFrameLocks noGrp="1"/>
          </p:cNvGraphicFramePr>
          <p:nvPr>
            <p:extLst>
              <p:ext uri="{D42A27DB-BD31-4B8C-83A1-F6EECF244321}">
                <p14:modId xmlns:p14="http://schemas.microsoft.com/office/powerpoint/2010/main" val="947605988"/>
              </p:ext>
            </p:extLst>
          </p:nvPr>
        </p:nvGraphicFramePr>
        <p:xfrm>
          <a:off x="84146" y="3016100"/>
          <a:ext cx="4640627" cy="445453"/>
        </p:xfrm>
        <a:graphic>
          <a:graphicData uri="http://schemas.openxmlformats.org/drawingml/2006/table">
            <a:tbl>
              <a:tblPr>
                <a:tableStyleId>{BDBED569-4797-4DF1-A0F4-6AAB3CD982D8}</a:tableStyleId>
              </a:tblPr>
              <a:tblGrid>
                <a:gridCol w="535454">
                  <a:extLst>
                    <a:ext uri="{9D8B030D-6E8A-4147-A177-3AD203B41FA5}">
                      <a16:colId xmlns:a16="http://schemas.microsoft.com/office/drawing/2014/main" val="941770493"/>
                    </a:ext>
                  </a:extLst>
                </a:gridCol>
                <a:gridCol w="611959">
                  <a:extLst>
                    <a:ext uri="{9D8B030D-6E8A-4147-A177-3AD203B41FA5}">
                      <a16:colId xmlns:a16="http://schemas.microsoft.com/office/drawing/2014/main" val="996002819"/>
                    </a:ext>
                  </a:extLst>
                </a:gridCol>
                <a:gridCol w="559942">
                  <a:extLst>
                    <a:ext uri="{9D8B030D-6E8A-4147-A177-3AD203B41FA5}">
                      <a16:colId xmlns:a16="http://schemas.microsoft.com/office/drawing/2014/main" val="1828611319"/>
                    </a:ext>
                  </a:extLst>
                </a:gridCol>
                <a:gridCol w="580490">
                  <a:extLst>
                    <a:ext uri="{9D8B030D-6E8A-4147-A177-3AD203B41FA5}">
                      <a16:colId xmlns:a16="http://schemas.microsoft.com/office/drawing/2014/main" val="666351489"/>
                    </a:ext>
                  </a:extLst>
                </a:gridCol>
                <a:gridCol w="590764">
                  <a:extLst>
                    <a:ext uri="{9D8B030D-6E8A-4147-A177-3AD203B41FA5}">
                      <a16:colId xmlns:a16="http://schemas.microsoft.com/office/drawing/2014/main" val="3758818904"/>
                    </a:ext>
                  </a:extLst>
                </a:gridCol>
                <a:gridCol w="616987">
                  <a:extLst>
                    <a:ext uri="{9D8B030D-6E8A-4147-A177-3AD203B41FA5}">
                      <a16:colId xmlns:a16="http://schemas.microsoft.com/office/drawing/2014/main" val="2049842434"/>
                    </a:ext>
                  </a:extLst>
                </a:gridCol>
                <a:gridCol w="520995">
                  <a:extLst>
                    <a:ext uri="{9D8B030D-6E8A-4147-A177-3AD203B41FA5}">
                      <a16:colId xmlns:a16="http://schemas.microsoft.com/office/drawing/2014/main" val="1844990224"/>
                    </a:ext>
                  </a:extLst>
                </a:gridCol>
                <a:gridCol w="624036">
                  <a:extLst>
                    <a:ext uri="{9D8B030D-6E8A-4147-A177-3AD203B41FA5}">
                      <a16:colId xmlns:a16="http://schemas.microsoft.com/office/drawing/2014/main" val="1644011606"/>
                    </a:ext>
                  </a:extLst>
                </a:gridCol>
              </a:tblGrid>
              <a:tr h="159640">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代</a:t>
                      </a:r>
                    </a:p>
                  </a:txBody>
                  <a:tcPr marL="9525" marR="9525" marT="9525" marB="0" anchor="ctr">
                    <a:solidFill>
                      <a:schemeClr val="accent5">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20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30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40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50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60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70</a:t>
                      </a:r>
                      <a:r>
                        <a:rPr lang="ja-JP" altLang="en-US" sz="900" b="0" u="none" strike="noStrike" dirty="0">
                          <a:effectLst/>
                          <a:latin typeface="メイリオ" panose="020B0604030504040204" pitchFamily="50" charset="-128"/>
                          <a:ea typeface="メイリオ" panose="020B0604030504040204" pitchFamily="50" charset="-128"/>
                        </a:rPr>
                        <a:t>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代以上</a:t>
                      </a: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285813">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15</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158</a:t>
                      </a:r>
                    </a:p>
                    <a:p>
                      <a:pPr algn="ctr" fontAlgn="ctr"/>
                      <a:r>
                        <a:rPr lang="en-US" altLang="ja-JP" sz="900" u="none" strike="noStrike" dirty="0">
                          <a:effectLst/>
                          <a:latin typeface="メイリオ" panose="020B0604030504040204" pitchFamily="50" charset="-128"/>
                          <a:ea typeface="メイリオ" panose="020B0604030504040204" pitchFamily="50" charset="-128"/>
                        </a:rPr>
                        <a:t>(4.1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332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8.7</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765</a:t>
                      </a:r>
                    </a:p>
                    <a:p>
                      <a:pPr algn="ctr" fontAlgn="ctr"/>
                      <a:r>
                        <a:rPr lang="en-US" altLang="ja-JP" sz="900" u="none" strike="noStrike" dirty="0">
                          <a:effectLst/>
                          <a:latin typeface="メイリオ" panose="020B0604030504040204" pitchFamily="50" charset="-128"/>
                          <a:ea typeface="メイリオ" panose="020B0604030504040204" pitchFamily="50" charset="-128"/>
                        </a:rPr>
                        <a:t>(20.0</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1,398</a:t>
                      </a:r>
                    </a:p>
                    <a:p>
                      <a:pPr algn="ctr" fontAlgn="ctr"/>
                      <a:r>
                        <a:rPr lang="en-US" altLang="ja-JP" sz="900" u="none" strike="noStrike" dirty="0">
                          <a:effectLst/>
                          <a:latin typeface="メイリオ" panose="020B0604030504040204" pitchFamily="50" charset="-128"/>
                          <a:ea typeface="メイリオ" panose="020B0604030504040204" pitchFamily="50" charset="-128"/>
                        </a:rPr>
                        <a:t>(36.5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732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19.1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347</a:t>
                      </a:r>
                    </a:p>
                    <a:p>
                      <a:pPr algn="ctr" fontAlgn="ctr"/>
                      <a:r>
                        <a:rPr lang="en-US" altLang="ja-JP" sz="900" u="none" strike="noStrike" dirty="0">
                          <a:effectLst/>
                          <a:latin typeface="メイリオ" panose="020B0604030504040204" pitchFamily="50" charset="-128"/>
                          <a:ea typeface="メイリオ" panose="020B0604030504040204" pitchFamily="50" charset="-128"/>
                        </a:rPr>
                        <a:t>(9.1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87</a:t>
                      </a:r>
                    </a:p>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(2.3%)</a:t>
                      </a:r>
                    </a:p>
                  </a:txBody>
                  <a:tcPr marL="9525" marR="0" marT="0" marB="0" anchor="ctr"/>
                </a:tc>
                <a:extLst>
                  <a:ext uri="{0D108BD9-81ED-4DB2-BD59-A6C34878D82A}">
                    <a16:rowId xmlns:a16="http://schemas.microsoft.com/office/drawing/2014/main" val="1579801589"/>
                  </a:ext>
                </a:extLst>
              </a:tr>
            </a:tbl>
          </a:graphicData>
        </a:graphic>
      </p:graphicFrame>
      <p:sp>
        <p:nvSpPr>
          <p:cNvPr id="17" name="正方形/長方形 16">
            <a:extLst>
              <a:ext uri="{FF2B5EF4-FFF2-40B4-BE49-F238E27FC236}">
                <a16:creationId xmlns:a16="http://schemas.microsoft.com/office/drawing/2014/main" id="{C3F677D4-1876-C1A6-7A23-E734EC017BBC}"/>
              </a:ext>
            </a:extLst>
          </p:cNvPr>
          <p:cNvSpPr/>
          <p:nvPr/>
        </p:nvSpPr>
        <p:spPr>
          <a:xfrm>
            <a:off x="-87169" y="3444907"/>
            <a:ext cx="2702379" cy="213447"/>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③施設の通算の入所期間</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3,834</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graphicFrame>
        <p:nvGraphicFramePr>
          <p:cNvPr id="20" name="表 19">
            <a:extLst>
              <a:ext uri="{FF2B5EF4-FFF2-40B4-BE49-F238E27FC236}">
                <a16:creationId xmlns:a16="http://schemas.microsoft.com/office/drawing/2014/main" id="{0E9548C3-0DAB-DAA3-B105-6ECB57B9E59F}"/>
              </a:ext>
            </a:extLst>
          </p:cNvPr>
          <p:cNvGraphicFramePr>
            <a:graphicFrameLocks noGrp="1"/>
          </p:cNvGraphicFramePr>
          <p:nvPr>
            <p:extLst>
              <p:ext uri="{D42A27DB-BD31-4B8C-83A1-F6EECF244321}">
                <p14:modId xmlns:p14="http://schemas.microsoft.com/office/powerpoint/2010/main" val="2832705403"/>
              </p:ext>
            </p:extLst>
          </p:nvPr>
        </p:nvGraphicFramePr>
        <p:xfrm>
          <a:off x="4972296" y="3021302"/>
          <a:ext cx="4087558" cy="423605"/>
        </p:xfrm>
        <a:graphic>
          <a:graphicData uri="http://schemas.openxmlformats.org/drawingml/2006/table">
            <a:tbl>
              <a:tblPr>
                <a:tableStyleId>{BDBED569-4797-4DF1-A0F4-6AAB3CD982D8}</a:tableStyleId>
              </a:tblPr>
              <a:tblGrid>
                <a:gridCol w="572060">
                  <a:extLst>
                    <a:ext uri="{9D8B030D-6E8A-4147-A177-3AD203B41FA5}">
                      <a16:colId xmlns:a16="http://schemas.microsoft.com/office/drawing/2014/main" val="941770493"/>
                    </a:ext>
                  </a:extLst>
                </a:gridCol>
                <a:gridCol w="575353">
                  <a:extLst>
                    <a:ext uri="{9D8B030D-6E8A-4147-A177-3AD203B41FA5}">
                      <a16:colId xmlns:a16="http://schemas.microsoft.com/office/drawing/2014/main" val="996002819"/>
                    </a:ext>
                  </a:extLst>
                </a:gridCol>
                <a:gridCol w="559942">
                  <a:extLst>
                    <a:ext uri="{9D8B030D-6E8A-4147-A177-3AD203B41FA5}">
                      <a16:colId xmlns:a16="http://schemas.microsoft.com/office/drawing/2014/main" val="1828611319"/>
                    </a:ext>
                  </a:extLst>
                </a:gridCol>
                <a:gridCol w="580490">
                  <a:extLst>
                    <a:ext uri="{9D8B030D-6E8A-4147-A177-3AD203B41FA5}">
                      <a16:colId xmlns:a16="http://schemas.microsoft.com/office/drawing/2014/main" val="666351489"/>
                    </a:ext>
                  </a:extLst>
                </a:gridCol>
                <a:gridCol w="590764">
                  <a:extLst>
                    <a:ext uri="{9D8B030D-6E8A-4147-A177-3AD203B41FA5}">
                      <a16:colId xmlns:a16="http://schemas.microsoft.com/office/drawing/2014/main" val="3758818904"/>
                    </a:ext>
                  </a:extLst>
                </a:gridCol>
                <a:gridCol w="616987">
                  <a:extLst>
                    <a:ext uri="{9D8B030D-6E8A-4147-A177-3AD203B41FA5}">
                      <a16:colId xmlns:a16="http://schemas.microsoft.com/office/drawing/2014/main" val="2049842434"/>
                    </a:ext>
                  </a:extLst>
                </a:gridCol>
                <a:gridCol w="591962">
                  <a:extLst>
                    <a:ext uri="{9D8B030D-6E8A-4147-A177-3AD203B41FA5}">
                      <a16:colId xmlns:a16="http://schemas.microsoft.com/office/drawing/2014/main" val="1844990224"/>
                    </a:ext>
                  </a:extLst>
                </a:gridCol>
              </a:tblGrid>
              <a:tr h="149285">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区分なし</a:t>
                      </a: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249327">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19</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a:t>
                      </a:r>
                    </a:p>
                    <a:p>
                      <a:pPr algn="ctr" fontAlgn="ctr"/>
                      <a:r>
                        <a:rPr lang="en-US" altLang="ja-JP" sz="900" u="none" strike="noStrike" dirty="0">
                          <a:effectLst/>
                          <a:latin typeface="メイリオ" panose="020B0604030504040204" pitchFamily="50" charset="-128"/>
                          <a:ea typeface="メイリオ" panose="020B0604030504040204" pitchFamily="50" charset="-128"/>
                        </a:rPr>
                        <a:t>(0.1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58</a:t>
                      </a:r>
                    </a:p>
                    <a:p>
                      <a:pPr algn="ctr" fontAlgn="ctr"/>
                      <a:r>
                        <a:rPr lang="en-US" altLang="ja-JP" sz="900" u="none" strike="noStrike" dirty="0">
                          <a:effectLst/>
                          <a:latin typeface="メイリオ" panose="020B0604030504040204" pitchFamily="50" charset="-128"/>
                          <a:ea typeface="メイリオ" panose="020B0604030504040204" pitchFamily="50" charset="-128"/>
                        </a:rPr>
                        <a:t>(1.5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274</a:t>
                      </a:r>
                    </a:p>
                    <a:p>
                      <a:pPr algn="ctr" fontAlgn="ctr"/>
                      <a:r>
                        <a:rPr lang="en-US" altLang="ja-JP" sz="900" u="none" strike="noStrike" dirty="0">
                          <a:effectLst/>
                          <a:latin typeface="メイリオ" panose="020B0604030504040204" pitchFamily="50" charset="-128"/>
                          <a:ea typeface="メイリオ" panose="020B0604030504040204" pitchFamily="50" charset="-128"/>
                        </a:rPr>
                        <a:t>(7.2</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879</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22.9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2,590</a:t>
                      </a:r>
                    </a:p>
                    <a:p>
                      <a:pPr algn="ctr" fontAlgn="ctr"/>
                      <a:r>
                        <a:rPr lang="en-US" altLang="ja-JP" sz="900" u="none" strike="noStrike" dirty="0">
                          <a:effectLst/>
                          <a:latin typeface="メイリオ" panose="020B0604030504040204" pitchFamily="50" charset="-128"/>
                          <a:ea typeface="メイリオ" panose="020B0604030504040204" pitchFamily="50" charset="-128"/>
                        </a:rPr>
                        <a:t>(67.6</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extLst>
                  <a:ext uri="{0D108BD9-81ED-4DB2-BD59-A6C34878D82A}">
                    <a16:rowId xmlns:a16="http://schemas.microsoft.com/office/drawing/2014/main" val="1579801589"/>
                  </a:ext>
                </a:extLst>
              </a:tr>
            </a:tbl>
          </a:graphicData>
        </a:graphic>
      </p:graphicFrame>
      <p:graphicFrame>
        <p:nvGraphicFramePr>
          <p:cNvPr id="21" name="表 20">
            <a:extLst>
              <a:ext uri="{FF2B5EF4-FFF2-40B4-BE49-F238E27FC236}">
                <a16:creationId xmlns:a16="http://schemas.microsoft.com/office/drawing/2014/main" id="{E9BC5A08-FAF4-FAA2-152E-D50B8113B15B}"/>
              </a:ext>
            </a:extLst>
          </p:cNvPr>
          <p:cNvGraphicFramePr>
            <a:graphicFrameLocks noGrp="1"/>
          </p:cNvGraphicFramePr>
          <p:nvPr>
            <p:extLst>
              <p:ext uri="{D42A27DB-BD31-4B8C-83A1-F6EECF244321}">
                <p14:modId xmlns:p14="http://schemas.microsoft.com/office/powerpoint/2010/main" val="1765694246"/>
              </p:ext>
            </p:extLst>
          </p:nvPr>
        </p:nvGraphicFramePr>
        <p:xfrm>
          <a:off x="84146" y="3682971"/>
          <a:ext cx="4804548" cy="444676"/>
        </p:xfrm>
        <a:graphic>
          <a:graphicData uri="http://schemas.openxmlformats.org/drawingml/2006/table">
            <a:tbl>
              <a:tblPr>
                <a:tableStyleId>{BDBED569-4797-4DF1-A0F4-6AAB3CD982D8}</a:tableStyleId>
              </a:tblPr>
              <a:tblGrid>
                <a:gridCol w="572060">
                  <a:extLst>
                    <a:ext uri="{9D8B030D-6E8A-4147-A177-3AD203B41FA5}">
                      <a16:colId xmlns:a16="http://schemas.microsoft.com/office/drawing/2014/main" val="941770493"/>
                    </a:ext>
                  </a:extLst>
                </a:gridCol>
                <a:gridCol w="649500">
                  <a:extLst>
                    <a:ext uri="{9D8B030D-6E8A-4147-A177-3AD203B41FA5}">
                      <a16:colId xmlns:a16="http://schemas.microsoft.com/office/drawing/2014/main" val="996002819"/>
                    </a:ext>
                  </a:extLst>
                </a:gridCol>
                <a:gridCol w="650875">
                  <a:extLst>
                    <a:ext uri="{9D8B030D-6E8A-4147-A177-3AD203B41FA5}">
                      <a16:colId xmlns:a16="http://schemas.microsoft.com/office/drawing/2014/main" val="1828611319"/>
                    </a:ext>
                  </a:extLst>
                </a:gridCol>
                <a:gridCol w="728663">
                  <a:extLst>
                    <a:ext uri="{9D8B030D-6E8A-4147-A177-3AD203B41FA5}">
                      <a16:colId xmlns:a16="http://schemas.microsoft.com/office/drawing/2014/main" val="666351489"/>
                    </a:ext>
                  </a:extLst>
                </a:gridCol>
                <a:gridCol w="806450">
                  <a:extLst>
                    <a:ext uri="{9D8B030D-6E8A-4147-A177-3AD203B41FA5}">
                      <a16:colId xmlns:a16="http://schemas.microsoft.com/office/drawing/2014/main" val="3758818904"/>
                    </a:ext>
                  </a:extLst>
                </a:gridCol>
                <a:gridCol w="806450">
                  <a:extLst>
                    <a:ext uri="{9D8B030D-6E8A-4147-A177-3AD203B41FA5}">
                      <a16:colId xmlns:a16="http://schemas.microsoft.com/office/drawing/2014/main" val="2049842434"/>
                    </a:ext>
                  </a:extLst>
                </a:gridCol>
                <a:gridCol w="590550">
                  <a:extLst>
                    <a:ext uri="{9D8B030D-6E8A-4147-A177-3AD203B41FA5}">
                      <a16:colId xmlns:a16="http://schemas.microsoft.com/office/drawing/2014/main" val="1844990224"/>
                    </a:ext>
                  </a:extLst>
                </a:gridCol>
              </a:tblGrid>
              <a:tr h="170356">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5">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5">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5">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5~10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1">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10~20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1">
                        <a:lumMod val="20000"/>
                        <a:lumOff val="80000"/>
                      </a:schemeClr>
                    </a:solidFill>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20~30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年未満</a:t>
                      </a:r>
                    </a:p>
                  </a:txBody>
                  <a:tcPr marL="9525" marR="9525" marT="9525" marB="0" anchor="ctr">
                    <a:solidFill>
                      <a:schemeClr val="accent1">
                        <a:lumMod val="20000"/>
                        <a:lumOff val="80000"/>
                      </a:schemeClr>
                    </a:solidFill>
                  </a:tcPr>
                </a:tc>
                <a:tc>
                  <a:txBody>
                    <a:bodyPr/>
                    <a:lstStyle/>
                    <a:p>
                      <a:pPr algn="ctr" fontAlgn="ctr"/>
                      <a:r>
                        <a:rPr lang="en-US" altLang="ja-JP" sz="900" b="0" u="none" strike="noStrike" dirty="0">
                          <a:effectLst/>
                          <a:latin typeface="メイリオ" panose="020B0604030504040204" pitchFamily="50" charset="-128"/>
                          <a:ea typeface="メイリオ" panose="020B0604030504040204" pitchFamily="50" charset="-128"/>
                        </a:rPr>
                        <a:t>30</a:t>
                      </a:r>
                      <a:r>
                        <a:rPr lang="ja-JP" altLang="en-US" sz="900" b="0" u="none" strike="noStrike" dirty="0">
                          <a:effectLst/>
                          <a:latin typeface="メイリオ" panose="020B0604030504040204" pitchFamily="50" charset="-128"/>
                          <a:ea typeface="メイリオ" panose="020B0604030504040204" pitchFamily="50" charset="-128"/>
                        </a:rPr>
                        <a:t>年以上</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234738">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5.5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266</a:t>
                      </a:r>
                    </a:p>
                    <a:p>
                      <a:pPr algn="ctr" fontAlgn="ctr"/>
                      <a:r>
                        <a:rPr lang="en-US" altLang="ja-JP" sz="900" u="none" strike="noStrike" dirty="0">
                          <a:effectLst/>
                          <a:latin typeface="メイリオ" panose="020B0604030504040204" pitchFamily="50" charset="-128"/>
                          <a:ea typeface="メイリオ" panose="020B0604030504040204" pitchFamily="50" charset="-128"/>
                        </a:rPr>
                        <a:t>(7.0</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213</a:t>
                      </a:r>
                    </a:p>
                    <a:p>
                      <a:pPr algn="ctr" fontAlgn="ctr"/>
                      <a:r>
                        <a:rPr lang="en-US" altLang="ja-JP" sz="900" u="none" strike="noStrike" dirty="0">
                          <a:effectLst/>
                          <a:latin typeface="メイリオ" panose="020B0604030504040204" pitchFamily="50" charset="-128"/>
                          <a:ea typeface="メイリオ" panose="020B0604030504040204" pitchFamily="50" charset="-128"/>
                        </a:rPr>
                        <a:t>(5.6</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499</a:t>
                      </a:r>
                    </a:p>
                    <a:p>
                      <a:pPr algn="ctr" fontAlgn="ctr"/>
                      <a:r>
                        <a:rPr lang="en-US" altLang="ja-JP" sz="900" u="none" strike="noStrike" dirty="0">
                          <a:effectLst/>
                          <a:latin typeface="メイリオ" panose="020B0604030504040204" pitchFamily="50" charset="-128"/>
                          <a:ea typeface="メイリオ" panose="020B0604030504040204" pitchFamily="50" charset="-128"/>
                        </a:rPr>
                        <a:t>(13.0</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801</a:t>
                      </a:r>
                    </a:p>
                    <a:p>
                      <a:pPr algn="ctr" fontAlgn="ctr"/>
                      <a:r>
                        <a:rPr lang="en-US" altLang="ja-JP" sz="900" u="none" strike="noStrike" dirty="0">
                          <a:effectLst/>
                          <a:latin typeface="メイリオ" panose="020B0604030504040204" pitchFamily="50" charset="-128"/>
                          <a:ea typeface="メイリオ" panose="020B0604030504040204" pitchFamily="50" charset="-128"/>
                        </a:rPr>
                        <a:t>(20.9</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1,100</a:t>
                      </a:r>
                    </a:p>
                    <a:p>
                      <a:pPr algn="ctr" fontAlgn="ctr"/>
                      <a:r>
                        <a:rPr lang="en-US" altLang="ja-JP" sz="900" u="none" strike="noStrike" dirty="0">
                          <a:effectLst/>
                          <a:latin typeface="メイリオ" panose="020B0604030504040204" pitchFamily="50" charset="-128"/>
                          <a:ea typeface="メイリオ" panose="020B0604030504040204" pitchFamily="50" charset="-128"/>
                        </a:rPr>
                        <a:t>(28.7</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743</a:t>
                      </a:r>
                    </a:p>
                    <a:p>
                      <a:pPr algn="ctr" fontAlgn="ctr"/>
                      <a:r>
                        <a:rPr lang="en-US" altLang="ja-JP" sz="900" u="none" strike="noStrike" dirty="0">
                          <a:effectLst/>
                          <a:latin typeface="メイリオ" panose="020B0604030504040204" pitchFamily="50" charset="-128"/>
                          <a:ea typeface="メイリオ" panose="020B0604030504040204" pitchFamily="50" charset="-128"/>
                        </a:rPr>
                        <a:t>(19.4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1579801589"/>
                  </a:ext>
                </a:extLst>
              </a:tr>
            </a:tbl>
          </a:graphicData>
        </a:graphic>
      </p:graphicFrame>
      <p:sp>
        <p:nvSpPr>
          <p:cNvPr id="23" name="正方形/長方形 22">
            <a:extLst>
              <a:ext uri="{FF2B5EF4-FFF2-40B4-BE49-F238E27FC236}">
                <a16:creationId xmlns:a16="http://schemas.microsoft.com/office/drawing/2014/main" id="{898232FB-A243-507A-96B0-A2E05CD32241}"/>
              </a:ext>
            </a:extLst>
          </p:cNvPr>
          <p:cNvSpPr/>
          <p:nvPr/>
        </p:nvSpPr>
        <p:spPr>
          <a:xfrm>
            <a:off x="6876484" y="4207509"/>
            <a:ext cx="2288890" cy="26780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身体障がいと知的障がいの重複　</a:t>
            </a:r>
            <a:r>
              <a:rPr kumimoji="1" lang="en-US" altLang="ja-JP" sz="900" dirty="0">
                <a:solidFill>
                  <a:schemeClr val="tx1"/>
                </a:solidFill>
                <a:latin typeface="Meiryo UI" panose="020B0604030504040204" pitchFamily="50" charset="-128"/>
                <a:ea typeface="Meiryo UI" panose="020B0604030504040204" pitchFamily="50" charset="-128"/>
              </a:rPr>
              <a:t>1,113</a:t>
            </a:r>
            <a:r>
              <a:rPr kumimoji="1" lang="ja-JP" altLang="en-US" sz="900" dirty="0">
                <a:solidFill>
                  <a:schemeClr val="tx1"/>
                </a:solidFill>
                <a:latin typeface="Meiryo UI" panose="020B0604030504040204" pitchFamily="50" charset="-128"/>
                <a:ea typeface="Meiryo UI" panose="020B0604030504040204" pitchFamily="50" charset="-128"/>
              </a:rPr>
              <a:t>人</a:t>
            </a:r>
          </a:p>
        </p:txBody>
      </p:sp>
      <p:graphicFrame>
        <p:nvGraphicFramePr>
          <p:cNvPr id="24" name="表 23">
            <a:extLst>
              <a:ext uri="{FF2B5EF4-FFF2-40B4-BE49-F238E27FC236}">
                <a16:creationId xmlns:a16="http://schemas.microsoft.com/office/drawing/2014/main" id="{0698D247-2554-4DDC-BBF7-0B5D5E74941A}"/>
              </a:ext>
            </a:extLst>
          </p:cNvPr>
          <p:cNvGraphicFramePr>
            <a:graphicFrameLocks noGrp="1"/>
          </p:cNvGraphicFramePr>
          <p:nvPr>
            <p:extLst>
              <p:ext uri="{D42A27DB-BD31-4B8C-83A1-F6EECF244321}">
                <p14:modId xmlns:p14="http://schemas.microsoft.com/office/powerpoint/2010/main" val="2379813801"/>
              </p:ext>
            </p:extLst>
          </p:nvPr>
        </p:nvGraphicFramePr>
        <p:xfrm>
          <a:off x="5137021" y="3693506"/>
          <a:ext cx="3577344" cy="423605"/>
        </p:xfrm>
        <a:graphic>
          <a:graphicData uri="http://schemas.openxmlformats.org/drawingml/2006/table">
            <a:tbl>
              <a:tblPr>
                <a:tableStyleId>{BDBED569-4797-4DF1-A0F4-6AAB3CD982D8}</a:tableStyleId>
              </a:tblPr>
              <a:tblGrid>
                <a:gridCol w="613164">
                  <a:extLst>
                    <a:ext uri="{9D8B030D-6E8A-4147-A177-3AD203B41FA5}">
                      <a16:colId xmlns:a16="http://schemas.microsoft.com/office/drawing/2014/main" val="941770493"/>
                    </a:ext>
                  </a:extLst>
                </a:gridCol>
                <a:gridCol w="534249">
                  <a:extLst>
                    <a:ext uri="{9D8B030D-6E8A-4147-A177-3AD203B41FA5}">
                      <a16:colId xmlns:a16="http://schemas.microsoft.com/office/drawing/2014/main" val="996002819"/>
                    </a:ext>
                  </a:extLst>
                </a:gridCol>
                <a:gridCol w="559942">
                  <a:extLst>
                    <a:ext uri="{9D8B030D-6E8A-4147-A177-3AD203B41FA5}">
                      <a16:colId xmlns:a16="http://schemas.microsoft.com/office/drawing/2014/main" val="1828611319"/>
                    </a:ext>
                  </a:extLst>
                </a:gridCol>
                <a:gridCol w="580490">
                  <a:extLst>
                    <a:ext uri="{9D8B030D-6E8A-4147-A177-3AD203B41FA5}">
                      <a16:colId xmlns:a16="http://schemas.microsoft.com/office/drawing/2014/main" val="666351489"/>
                    </a:ext>
                  </a:extLst>
                </a:gridCol>
                <a:gridCol w="641799">
                  <a:extLst>
                    <a:ext uri="{9D8B030D-6E8A-4147-A177-3AD203B41FA5}">
                      <a16:colId xmlns:a16="http://schemas.microsoft.com/office/drawing/2014/main" val="3758818904"/>
                    </a:ext>
                  </a:extLst>
                </a:gridCol>
                <a:gridCol w="647700">
                  <a:extLst>
                    <a:ext uri="{9D8B030D-6E8A-4147-A177-3AD203B41FA5}">
                      <a16:colId xmlns:a16="http://schemas.microsoft.com/office/drawing/2014/main" val="2049842434"/>
                    </a:ext>
                  </a:extLst>
                </a:gridCol>
              </a:tblGrid>
              <a:tr h="149285">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身体</a:t>
                      </a: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知的</a:t>
                      </a: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精神</a:t>
                      </a:r>
                    </a:p>
                  </a:txBody>
                  <a:tcPr marL="9525" marR="9525" marT="9525" marB="0" anchor="ctr">
                    <a:solidFill>
                      <a:schemeClr val="accent5">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発達</a:t>
                      </a:r>
                    </a:p>
                  </a:txBody>
                  <a:tcPr marL="9525" marR="9525" marT="9525" marB="0" anchor="c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高次脳機能</a:t>
                      </a:r>
                    </a:p>
                  </a:txBody>
                  <a:tcPr marL="9525" marR="9525" marT="9525" marB="0" anchor="c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難病</a:t>
                      </a:r>
                    </a:p>
                  </a:txBody>
                  <a:tcPr marL="9525" marR="9525" marT="9525" marB="0" anchor="ctr">
                    <a:solidFill>
                      <a:schemeClr val="accent1">
                        <a:lumMod val="20000"/>
                        <a:lumOff val="80000"/>
                      </a:schemeClr>
                    </a:solidFill>
                  </a:tcPr>
                </a:tc>
                <a:extLst>
                  <a:ext uri="{0D108BD9-81ED-4DB2-BD59-A6C34878D82A}">
                    <a16:rowId xmlns:a16="http://schemas.microsoft.com/office/drawing/2014/main" val="907777169"/>
                  </a:ext>
                </a:extLst>
              </a:tr>
              <a:tr h="249327">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1,692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44.1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3,221</a:t>
                      </a:r>
                    </a:p>
                    <a:p>
                      <a:pPr algn="ctr" fontAlgn="ctr"/>
                      <a:r>
                        <a:rPr lang="en-US" altLang="ja-JP" sz="900" u="none" strike="noStrike" dirty="0">
                          <a:effectLst/>
                          <a:latin typeface="メイリオ" panose="020B0604030504040204" pitchFamily="50" charset="-128"/>
                          <a:ea typeface="メイリオ" panose="020B0604030504040204" pitchFamily="50" charset="-128"/>
                        </a:rPr>
                        <a:t>(84.0</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106</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2.8</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243</a:t>
                      </a:r>
                    </a:p>
                    <a:p>
                      <a:pPr algn="ctr" fontAlgn="ctr"/>
                      <a:r>
                        <a:rPr lang="en-US" altLang="ja-JP" sz="900" u="none" strike="noStrike" dirty="0">
                          <a:effectLst/>
                          <a:latin typeface="メイリオ" panose="020B0604030504040204" pitchFamily="50" charset="-128"/>
                          <a:ea typeface="メイリオ" panose="020B0604030504040204" pitchFamily="50" charset="-128"/>
                        </a:rPr>
                        <a:t>(6.3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129</a:t>
                      </a:r>
                    </a:p>
                    <a:p>
                      <a:pPr algn="ctr" fontAlgn="ctr"/>
                      <a:r>
                        <a:rPr lang="en-US" altLang="ja-JP" sz="900" u="none" strike="noStrike" dirty="0">
                          <a:effectLst/>
                          <a:latin typeface="メイリオ" panose="020B0604030504040204" pitchFamily="50" charset="-128"/>
                          <a:ea typeface="メイリオ" panose="020B0604030504040204" pitchFamily="50" charset="-128"/>
                        </a:rPr>
                        <a:t>(3.4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0" marT="0"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21</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extLst>
                  <a:ext uri="{0D108BD9-81ED-4DB2-BD59-A6C34878D82A}">
                    <a16:rowId xmlns:a16="http://schemas.microsoft.com/office/drawing/2014/main" val="1579801589"/>
                  </a:ext>
                </a:extLst>
              </a:tr>
            </a:tbl>
          </a:graphicData>
        </a:graphic>
      </p:graphicFrame>
      <p:sp>
        <p:nvSpPr>
          <p:cNvPr id="25" name="正方形/長方形 24">
            <a:extLst>
              <a:ext uri="{FF2B5EF4-FFF2-40B4-BE49-F238E27FC236}">
                <a16:creationId xmlns:a16="http://schemas.microsoft.com/office/drawing/2014/main" id="{9E1D8DC0-9EF8-4922-B1CC-9AD2CD0BE8D2}"/>
              </a:ext>
            </a:extLst>
          </p:cNvPr>
          <p:cNvSpPr/>
          <p:nvPr/>
        </p:nvSpPr>
        <p:spPr>
          <a:xfrm>
            <a:off x="45961" y="4154572"/>
            <a:ext cx="9063170" cy="242975"/>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１（２）本人への質問　（</a:t>
            </a:r>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援護の実施者が府内市町村である回答のあった入所者数</a:t>
            </a:r>
            <a:r>
              <a:rPr kumimoji="1" lang="en-US" altLang="ja-JP" sz="1000" b="1" dirty="0">
                <a:latin typeface="HG丸ｺﾞｼｯｸM-PRO" panose="020F0600000000000000" pitchFamily="50" charset="-128"/>
                <a:ea typeface="HG丸ｺﾞｼｯｸM-PRO" panose="020F0600000000000000" pitchFamily="50" charset="-128"/>
              </a:rPr>
              <a:t>3,736</a:t>
            </a:r>
            <a:r>
              <a:rPr kumimoji="1" lang="ja-JP" altLang="en-US" sz="1000" b="1" dirty="0">
                <a:latin typeface="HG丸ｺﾞｼｯｸM-PRO" panose="020F0600000000000000" pitchFamily="50" charset="-128"/>
                <a:ea typeface="HG丸ｺﾞｼｯｸM-PRO" panose="020F0600000000000000" pitchFamily="50" charset="-128"/>
              </a:rPr>
              <a:t>人）</a:t>
            </a:r>
          </a:p>
          <a:p>
            <a:endParaRPr kumimoji="1" lang="ja-JP" altLang="en-US" sz="1300" b="1" dirty="0">
              <a:latin typeface="HG丸ｺﾞｼｯｸM-PRO" panose="020F0600000000000000" pitchFamily="50" charset="-128"/>
              <a:ea typeface="HG丸ｺﾞｼｯｸM-PRO" panose="020F0600000000000000" pitchFamily="50" charset="-128"/>
            </a:endParaRPr>
          </a:p>
        </p:txBody>
      </p:sp>
      <p:sp>
        <p:nvSpPr>
          <p:cNvPr id="26" name="正方形/長方形 25">
            <a:extLst>
              <a:ext uri="{FF2B5EF4-FFF2-40B4-BE49-F238E27FC236}">
                <a16:creationId xmlns:a16="http://schemas.microsoft.com/office/drawing/2014/main" id="{DE612353-309C-430D-A253-78313A5F2BDA}"/>
              </a:ext>
            </a:extLst>
          </p:cNvPr>
          <p:cNvSpPr/>
          <p:nvPr/>
        </p:nvSpPr>
        <p:spPr>
          <a:xfrm>
            <a:off x="53580" y="4404081"/>
            <a:ext cx="9055552" cy="772226"/>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◆援護の実施者が府内市町村の</a:t>
            </a:r>
            <a:r>
              <a:rPr kumimoji="1" lang="en-US" altLang="ja-JP" sz="1100" dirty="0">
                <a:solidFill>
                  <a:schemeClr val="tx1"/>
                </a:solidFill>
                <a:latin typeface="Meiryo UI" panose="020B0604030504040204" pitchFamily="50" charset="-128"/>
                <a:ea typeface="Meiryo UI" panose="020B0604030504040204" pitchFamily="50" charset="-128"/>
              </a:rPr>
              <a:t>3,736</a:t>
            </a:r>
            <a:r>
              <a:rPr kumimoji="1" lang="ja-JP" altLang="en-US" sz="1100" dirty="0">
                <a:solidFill>
                  <a:schemeClr val="tx1"/>
                </a:solidFill>
                <a:latin typeface="Meiryo UI" panose="020B0604030504040204" pitchFamily="50" charset="-128"/>
                <a:ea typeface="Meiryo UI" panose="020B0604030504040204" pitchFamily="50" charset="-128"/>
              </a:rPr>
              <a:t>人のうち、暮らしたい場所の項目で</a:t>
            </a:r>
            <a:r>
              <a:rPr kumimoji="1" lang="ja-JP" altLang="en-US" sz="1100" b="1" u="sng" dirty="0">
                <a:solidFill>
                  <a:schemeClr val="tx1"/>
                </a:solidFill>
                <a:latin typeface="Meiryo UI" panose="020B0604030504040204" pitchFamily="50" charset="-128"/>
                <a:ea typeface="Meiryo UI" panose="020B0604030504040204" pitchFamily="50" charset="-128"/>
              </a:rPr>
              <a:t>「いずれは、今の施設とは違うところで暮らしたい」と回答したのは</a:t>
            </a:r>
            <a:r>
              <a:rPr kumimoji="1" lang="en-US" altLang="ja-JP" sz="1100" b="1" u="sng" dirty="0">
                <a:solidFill>
                  <a:schemeClr val="tx1"/>
                </a:solidFill>
                <a:latin typeface="Meiryo UI" panose="020B0604030504040204" pitchFamily="50" charset="-128"/>
                <a:ea typeface="Meiryo UI" panose="020B0604030504040204" pitchFamily="50" charset="-128"/>
              </a:rPr>
              <a:t>490</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(13.1</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u="sng" dirty="0">
                <a:solidFill>
                  <a:schemeClr val="tx1"/>
                </a:solidFill>
                <a:latin typeface="Meiryo UI" panose="020B0604030504040204" pitchFamily="50" charset="-128"/>
                <a:ea typeface="Meiryo UI" panose="020B0604030504040204" pitchFamily="50" charset="-128"/>
              </a:rPr>
              <a:t>。</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◆「引き続き、今の施設で暮らしたい」と回答した</a:t>
            </a:r>
            <a:r>
              <a:rPr kumimoji="1" lang="en-US" altLang="ja-JP" sz="1100" dirty="0">
                <a:solidFill>
                  <a:schemeClr val="tx1"/>
                </a:solidFill>
                <a:latin typeface="Meiryo UI" panose="020B0604030504040204" pitchFamily="50" charset="-128"/>
                <a:ea typeface="Meiryo UI" panose="020B0604030504040204" pitchFamily="50" charset="-128"/>
              </a:rPr>
              <a:t>994</a:t>
            </a:r>
            <a:r>
              <a:rPr kumimoji="1" lang="ja-JP" altLang="en-US" sz="1100" dirty="0">
                <a:solidFill>
                  <a:schemeClr val="tx1"/>
                </a:solidFill>
                <a:latin typeface="Meiryo UI" panose="020B0604030504040204" pitchFamily="50" charset="-128"/>
                <a:ea typeface="Meiryo UI" panose="020B0604030504040204" pitchFamily="50" charset="-128"/>
              </a:rPr>
              <a:t>人の理由では</a:t>
            </a:r>
            <a:r>
              <a:rPr kumimoji="1" lang="ja-JP" altLang="en-US" sz="1100" b="1" u="sng" dirty="0">
                <a:solidFill>
                  <a:schemeClr val="tx1"/>
                </a:solidFill>
                <a:latin typeface="Meiryo UI" panose="020B0604030504040204" pitchFamily="50" charset="-128"/>
                <a:ea typeface="Meiryo UI" panose="020B0604030504040204" pitchFamily="50" charset="-128"/>
              </a:rPr>
              <a:t>「今の施設の暮らしが安心できるから」との回答が最も多く、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676</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(68.0</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◆「今の施設とは違うところで暮らしたい」と回答した</a:t>
            </a:r>
            <a:r>
              <a:rPr kumimoji="1" lang="en-US" altLang="ja-JP" sz="1100" dirty="0">
                <a:solidFill>
                  <a:schemeClr val="tx1"/>
                </a:solidFill>
                <a:latin typeface="Meiryo UI" panose="020B0604030504040204" pitchFamily="50" charset="-128"/>
                <a:ea typeface="Meiryo UI" panose="020B0604030504040204" pitchFamily="50" charset="-128"/>
              </a:rPr>
              <a:t>529</a:t>
            </a:r>
            <a:r>
              <a:rPr kumimoji="1" lang="ja-JP" altLang="en-US" sz="1100" dirty="0">
                <a:solidFill>
                  <a:schemeClr val="tx1"/>
                </a:solidFill>
                <a:latin typeface="Meiryo UI" panose="020B0604030504040204" pitchFamily="50" charset="-128"/>
                <a:ea typeface="Meiryo UI" panose="020B0604030504040204" pitchFamily="50" charset="-128"/>
              </a:rPr>
              <a:t>人の「どこで暮らしたいか」については</a:t>
            </a:r>
            <a:r>
              <a:rPr kumimoji="1" lang="ja-JP" altLang="en-US" sz="1100" b="1" u="sng" dirty="0">
                <a:solidFill>
                  <a:schemeClr val="tx1"/>
                </a:solidFill>
                <a:latin typeface="Meiryo UI" panose="020B0604030504040204" pitchFamily="50" charset="-128"/>
                <a:ea typeface="Meiryo UI" panose="020B0604030504040204" pitchFamily="50" charset="-128"/>
              </a:rPr>
              <a:t>「グループホーム」が最も多く、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183</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(34.6</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。「昼間何がしたいか」については</a:t>
            </a:r>
            <a:r>
              <a:rPr kumimoji="1" lang="ja-JP" altLang="en-US" sz="1100" b="1" u="sng" dirty="0">
                <a:solidFill>
                  <a:schemeClr val="tx1"/>
                </a:solidFill>
                <a:latin typeface="Meiryo UI" panose="020B0604030504040204" pitchFamily="50" charset="-128"/>
                <a:ea typeface="Meiryo UI" panose="020B0604030504040204" pitchFamily="50" charset="-128"/>
              </a:rPr>
              <a:t>「自由な暮らしがしたい」が最も多く、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259</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(49.0</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E455B432-EE6B-471D-A921-B3E16801F371}"/>
              </a:ext>
            </a:extLst>
          </p:cNvPr>
          <p:cNvSpPr/>
          <p:nvPr/>
        </p:nvSpPr>
        <p:spPr>
          <a:xfrm>
            <a:off x="-12908" y="5161924"/>
            <a:ext cx="4109662" cy="24297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⑤暮らしたい場所（</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3,736</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800" b="1" dirty="0">
                <a:solidFill>
                  <a:schemeClr val="tx1"/>
                </a:solidFill>
                <a:latin typeface="Meiryo UI" panose="020B0604030504040204" pitchFamily="50" charset="-128"/>
                <a:ea typeface="Meiryo UI" panose="020B0604030504040204" pitchFamily="50" charset="-128"/>
              </a:rPr>
              <a:t>※</a:t>
            </a:r>
            <a:r>
              <a:rPr kumimoji="1" lang="ja-JP" altLang="en-US" sz="800" b="1" dirty="0">
                <a:solidFill>
                  <a:schemeClr val="tx1"/>
                </a:solidFill>
                <a:latin typeface="Meiryo UI" panose="020B0604030504040204" pitchFamily="50" charset="-128"/>
                <a:ea typeface="Meiryo UI" panose="020B0604030504040204" pitchFamily="50" charset="-128"/>
              </a:rPr>
              <a:t>援護の実施者が府内の市町村の者のみ</a:t>
            </a:r>
          </a:p>
        </p:txBody>
      </p:sp>
      <p:graphicFrame>
        <p:nvGraphicFramePr>
          <p:cNvPr id="28" name="表 27">
            <a:extLst>
              <a:ext uri="{FF2B5EF4-FFF2-40B4-BE49-F238E27FC236}">
                <a16:creationId xmlns:a16="http://schemas.microsoft.com/office/drawing/2014/main" id="{E1038AD9-9459-4EE0-BF54-75C3DE145500}"/>
              </a:ext>
            </a:extLst>
          </p:cNvPr>
          <p:cNvGraphicFramePr>
            <a:graphicFrameLocks noGrp="1"/>
          </p:cNvGraphicFramePr>
          <p:nvPr>
            <p:extLst>
              <p:ext uri="{D42A27DB-BD31-4B8C-83A1-F6EECF244321}">
                <p14:modId xmlns:p14="http://schemas.microsoft.com/office/powerpoint/2010/main" val="2716749454"/>
              </p:ext>
            </p:extLst>
          </p:nvPr>
        </p:nvGraphicFramePr>
        <p:xfrm>
          <a:off x="116926" y="5399829"/>
          <a:ext cx="3635218" cy="844528"/>
        </p:xfrm>
        <a:graphic>
          <a:graphicData uri="http://schemas.openxmlformats.org/drawingml/2006/table">
            <a:tbl>
              <a:tblPr>
                <a:tableStyleId>{BDBED569-4797-4DF1-A0F4-6AAB3CD982D8}</a:tableStyleId>
              </a:tblPr>
              <a:tblGrid>
                <a:gridCol w="2522698">
                  <a:extLst>
                    <a:ext uri="{9D8B030D-6E8A-4147-A177-3AD203B41FA5}">
                      <a16:colId xmlns:a16="http://schemas.microsoft.com/office/drawing/2014/main" val="2807385868"/>
                    </a:ext>
                  </a:extLst>
                </a:gridCol>
                <a:gridCol w="1112520">
                  <a:extLst>
                    <a:ext uri="{9D8B030D-6E8A-4147-A177-3AD203B41FA5}">
                      <a16:colId xmlns:a16="http://schemas.microsoft.com/office/drawing/2014/main" val="1198061211"/>
                    </a:ext>
                  </a:extLst>
                </a:gridCol>
              </a:tblGrid>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引き続き、今の施設で暮らしたい</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994</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26.6%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いずれは、今の施設と違うところで暮らしたい</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13.1%</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わからない</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12.4</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63452637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意思確認できず</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1,789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47.9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458759924"/>
                  </a:ext>
                </a:extLst>
              </a:tr>
            </a:tbl>
          </a:graphicData>
        </a:graphic>
      </p:graphicFrame>
      <p:graphicFrame>
        <p:nvGraphicFramePr>
          <p:cNvPr id="29" name="表 28">
            <a:extLst>
              <a:ext uri="{FF2B5EF4-FFF2-40B4-BE49-F238E27FC236}">
                <a16:creationId xmlns:a16="http://schemas.microsoft.com/office/drawing/2014/main" id="{927B0900-AA27-4C13-A14D-D2945DB72C16}"/>
              </a:ext>
            </a:extLst>
          </p:cNvPr>
          <p:cNvGraphicFramePr>
            <a:graphicFrameLocks noGrp="1"/>
          </p:cNvGraphicFramePr>
          <p:nvPr>
            <p:extLst>
              <p:ext uri="{D42A27DB-BD31-4B8C-83A1-F6EECF244321}">
                <p14:modId xmlns:p14="http://schemas.microsoft.com/office/powerpoint/2010/main" val="2052499827"/>
              </p:ext>
            </p:extLst>
          </p:nvPr>
        </p:nvGraphicFramePr>
        <p:xfrm>
          <a:off x="4416794" y="5384762"/>
          <a:ext cx="2828023" cy="422264"/>
        </p:xfrm>
        <a:graphic>
          <a:graphicData uri="http://schemas.openxmlformats.org/drawingml/2006/table">
            <a:tbl>
              <a:tblPr>
                <a:tableStyleId>{BDBED569-4797-4DF1-A0F4-6AAB3CD982D8}</a:tableStyleId>
              </a:tblPr>
              <a:tblGrid>
                <a:gridCol w="1878196">
                  <a:extLst>
                    <a:ext uri="{9D8B030D-6E8A-4147-A177-3AD203B41FA5}">
                      <a16:colId xmlns:a16="http://schemas.microsoft.com/office/drawing/2014/main" val="2807385868"/>
                    </a:ext>
                  </a:extLst>
                </a:gridCol>
                <a:gridCol w="949827">
                  <a:extLst>
                    <a:ext uri="{9D8B030D-6E8A-4147-A177-3AD203B41FA5}">
                      <a16:colId xmlns:a16="http://schemas.microsoft.com/office/drawing/2014/main" val="1198061211"/>
                    </a:ext>
                  </a:extLst>
                </a:gridCol>
              </a:tblGrid>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今の施設の暮らしが安心できるから</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676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68.0%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今の施設が好きだから</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50.2%</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634526378"/>
                  </a:ext>
                </a:extLst>
              </a:tr>
            </a:tbl>
          </a:graphicData>
        </a:graphic>
      </p:graphicFrame>
      <p:sp>
        <p:nvSpPr>
          <p:cNvPr id="30" name="正方形/長方形 29">
            <a:extLst>
              <a:ext uri="{FF2B5EF4-FFF2-40B4-BE49-F238E27FC236}">
                <a16:creationId xmlns:a16="http://schemas.microsoft.com/office/drawing/2014/main" id="{8186758A-E3AC-4B22-8A4B-0CEA6270FAD1}"/>
              </a:ext>
            </a:extLst>
          </p:cNvPr>
          <p:cNvSpPr/>
          <p:nvPr/>
        </p:nvSpPr>
        <p:spPr>
          <a:xfrm>
            <a:off x="4195814" y="5166581"/>
            <a:ext cx="4026644" cy="24297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⑥引き続き、今の施設で暮らしたい理由（複数回答）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994</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graphicFrame>
        <p:nvGraphicFramePr>
          <p:cNvPr id="31" name="表 30">
            <a:extLst>
              <a:ext uri="{FF2B5EF4-FFF2-40B4-BE49-F238E27FC236}">
                <a16:creationId xmlns:a16="http://schemas.microsoft.com/office/drawing/2014/main" id="{94EBF736-2FAA-41E5-B608-30107A909707}"/>
              </a:ext>
            </a:extLst>
          </p:cNvPr>
          <p:cNvGraphicFramePr>
            <a:graphicFrameLocks noGrp="1"/>
          </p:cNvGraphicFramePr>
          <p:nvPr>
            <p:extLst>
              <p:ext uri="{D42A27DB-BD31-4B8C-83A1-F6EECF244321}">
                <p14:modId xmlns:p14="http://schemas.microsoft.com/office/powerpoint/2010/main" val="2541968547"/>
              </p:ext>
            </p:extLst>
          </p:nvPr>
        </p:nvGraphicFramePr>
        <p:xfrm>
          <a:off x="4432034" y="6094184"/>
          <a:ext cx="1890855" cy="422264"/>
        </p:xfrm>
        <a:graphic>
          <a:graphicData uri="http://schemas.openxmlformats.org/drawingml/2006/table">
            <a:tbl>
              <a:tblPr>
                <a:tableStyleId>{BDBED569-4797-4DF1-A0F4-6AAB3CD982D8}</a:tableStyleId>
              </a:tblPr>
              <a:tblGrid>
                <a:gridCol w="945975">
                  <a:extLst>
                    <a:ext uri="{9D8B030D-6E8A-4147-A177-3AD203B41FA5}">
                      <a16:colId xmlns:a16="http://schemas.microsoft.com/office/drawing/2014/main" val="2807385868"/>
                    </a:ext>
                  </a:extLst>
                </a:gridCol>
                <a:gridCol w="944880">
                  <a:extLst>
                    <a:ext uri="{9D8B030D-6E8A-4147-A177-3AD203B41FA5}">
                      <a16:colId xmlns:a16="http://schemas.microsoft.com/office/drawing/2014/main" val="1198061211"/>
                    </a:ext>
                  </a:extLst>
                </a:gridCol>
              </a:tblGrid>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183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34.6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45875992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自宅（親と同居）</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29.3%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770601268"/>
                  </a:ext>
                </a:extLst>
              </a:tr>
            </a:tbl>
          </a:graphicData>
        </a:graphic>
      </p:graphicFrame>
      <p:graphicFrame>
        <p:nvGraphicFramePr>
          <p:cNvPr id="32" name="表 31">
            <a:extLst>
              <a:ext uri="{FF2B5EF4-FFF2-40B4-BE49-F238E27FC236}">
                <a16:creationId xmlns:a16="http://schemas.microsoft.com/office/drawing/2014/main" id="{BBDFD774-B6CA-46C2-8CBD-4C1B7ECAFE89}"/>
              </a:ext>
            </a:extLst>
          </p:cNvPr>
          <p:cNvGraphicFramePr>
            <a:graphicFrameLocks noGrp="1"/>
          </p:cNvGraphicFramePr>
          <p:nvPr>
            <p:extLst>
              <p:ext uri="{D42A27DB-BD31-4B8C-83A1-F6EECF244321}">
                <p14:modId xmlns:p14="http://schemas.microsoft.com/office/powerpoint/2010/main" val="551446012"/>
              </p:ext>
            </p:extLst>
          </p:nvPr>
        </p:nvGraphicFramePr>
        <p:xfrm>
          <a:off x="6536474" y="6099681"/>
          <a:ext cx="2334839" cy="422264"/>
        </p:xfrm>
        <a:graphic>
          <a:graphicData uri="http://schemas.openxmlformats.org/drawingml/2006/table">
            <a:tbl>
              <a:tblPr>
                <a:tableStyleId>{BDBED569-4797-4DF1-A0F4-6AAB3CD982D8}</a:tableStyleId>
              </a:tblPr>
              <a:tblGrid>
                <a:gridCol w="1412819">
                  <a:extLst>
                    <a:ext uri="{9D8B030D-6E8A-4147-A177-3AD203B41FA5}">
                      <a16:colId xmlns:a16="http://schemas.microsoft.com/office/drawing/2014/main" val="2807385868"/>
                    </a:ext>
                  </a:extLst>
                </a:gridCol>
                <a:gridCol w="922020">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自由な暮らしがしたい</a:t>
                      </a:r>
                      <a:endParaRPr 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259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211132">
                <a:tc>
                  <a:txBody>
                    <a:bodyPr/>
                    <a:lstStyle/>
                    <a:p>
                      <a:pPr algn="l">
                        <a:buNone/>
                      </a:pPr>
                      <a:r>
                        <a:rPr lang="ja-JP" sz="900" kern="0">
                          <a:solidFill>
                            <a:srgbClr val="000000"/>
                          </a:solidFill>
                          <a:effectLst/>
                          <a:latin typeface="メイリオ" panose="020B0604030504040204" pitchFamily="50" charset="-128"/>
                          <a:ea typeface="メイリオ" panose="020B0604030504040204" pitchFamily="50" charset="-128"/>
                          <a:cs typeface="ＭＳ Ｐゴシック" panose="020B0600070205080204" pitchFamily="50" charset="-128"/>
                        </a:rPr>
                        <a:t>好きなところに行きたい</a:t>
                      </a:r>
                      <a:endParaRPr lang="ja-JP" sz="9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43.3%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bl>
          </a:graphicData>
        </a:graphic>
      </p:graphicFrame>
      <p:sp>
        <p:nvSpPr>
          <p:cNvPr id="33" name="正方形/長方形 32">
            <a:extLst>
              <a:ext uri="{FF2B5EF4-FFF2-40B4-BE49-F238E27FC236}">
                <a16:creationId xmlns:a16="http://schemas.microsoft.com/office/drawing/2014/main" id="{7E88F5C7-F6A9-4F0F-A404-1EB595C1C454}"/>
              </a:ext>
            </a:extLst>
          </p:cNvPr>
          <p:cNvSpPr/>
          <p:nvPr/>
        </p:nvSpPr>
        <p:spPr>
          <a:xfrm>
            <a:off x="4219311" y="5859119"/>
            <a:ext cx="2256203" cy="253679"/>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⑦どこで暮らしたいか</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N=529</a:t>
            </a:r>
            <a:r>
              <a:rPr kumimoji="1" lang="en-US" altLang="ja-JP" sz="8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a:t>
            </a:r>
            <a:endParaRPr kumimoji="1" lang="en-US" altLang="ja-JP" sz="9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7444A9A1-E992-4033-9AFD-5F39D04977C9}"/>
              </a:ext>
            </a:extLst>
          </p:cNvPr>
          <p:cNvSpPr/>
          <p:nvPr/>
        </p:nvSpPr>
        <p:spPr>
          <a:xfrm>
            <a:off x="6443100" y="5927794"/>
            <a:ext cx="2778567" cy="160997"/>
          </a:xfrm>
          <a:prstGeom prst="rect">
            <a:avLst/>
          </a:prstGeom>
          <a:noFill/>
          <a:ln>
            <a:noFill/>
          </a:ln>
        </p:spPr>
        <p:style>
          <a:lnRef idx="3">
            <a:schemeClr val="lt1"/>
          </a:lnRef>
          <a:fillRef idx="1">
            <a:schemeClr val="accent2"/>
          </a:fillRef>
          <a:effectRef idx="1">
            <a:schemeClr val="accent2"/>
          </a:effectRef>
          <a:fontRef idx="minor">
            <a:schemeClr val="lt1"/>
          </a:fontRef>
        </p:style>
        <p:txBody>
          <a:bodyPr lIns="0" tIns="0" rIns="0" bIns="0"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⑧昼間は何をしたいか（複数回答）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N=529</a:t>
            </a:r>
            <a:r>
              <a:rPr kumimoji="1" lang="en-US" altLang="ja-JP" sz="8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35" name="正方形/長方形 34">
            <a:extLst>
              <a:ext uri="{FF2B5EF4-FFF2-40B4-BE49-F238E27FC236}">
                <a16:creationId xmlns:a16="http://schemas.microsoft.com/office/drawing/2014/main" id="{1DF581C4-587E-4103-B2CE-54F20D9508DB}"/>
              </a:ext>
            </a:extLst>
          </p:cNvPr>
          <p:cNvSpPr/>
          <p:nvPr/>
        </p:nvSpPr>
        <p:spPr>
          <a:xfrm>
            <a:off x="107555" y="5379796"/>
            <a:ext cx="3656725" cy="212849"/>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36" name="直線矢印コネクタ 35">
            <a:extLst>
              <a:ext uri="{FF2B5EF4-FFF2-40B4-BE49-F238E27FC236}">
                <a16:creationId xmlns:a16="http://schemas.microsoft.com/office/drawing/2014/main" id="{88F60722-294E-48A1-ABAD-C2F408AE09E6}"/>
              </a:ext>
            </a:extLst>
          </p:cNvPr>
          <p:cNvCxnSpPr>
            <a:cxnSpLocks/>
          </p:cNvCxnSpPr>
          <p:nvPr/>
        </p:nvCxnSpPr>
        <p:spPr>
          <a:xfrm>
            <a:off x="3797893" y="5488864"/>
            <a:ext cx="390301" cy="0"/>
          </a:xfrm>
          <a:prstGeom prst="straightConnector1">
            <a:avLst/>
          </a:prstGeom>
          <a:ln w="127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37" name="左中かっこ 36">
            <a:extLst>
              <a:ext uri="{FF2B5EF4-FFF2-40B4-BE49-F238E27FC236}">
                <a16:creationId xmlns:a16="http://schemas.microsoft.com/office/drawing/2014/main" id="{F3E15CFA-B391-488D-A002-86D8DBE74E04}"/>
              </a:ext>
            </a:extLst>
          </p:cNvPr>
          <p:cNvSpPr/>
          <p:nvPr/>
        </p:nvSpPr>
        <p:spPr>
          <a:xfrm>
            <a:off x="4217216" y="5410690"/>
            <a:ext cx="170807" cy="396336"/>
          </a:xfrm>
          <a:prstGeom prst="leftBrace">
            <a:avLst>
              <a:gd name="adj1" fmla="val 11787"/>
              <a:gd name="adj2" fmla="val 23573"/>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37458DB8-9FE4-44B4-94CF-718A49B046FA}"/>
              </a:ext>
            </a:extLst>
          </p:cNvPr>
          <p:cNvSpPr/>
          <p:nvPr/>
        </p:nvSpPr>
        <p:spPr>
          <a:xfrm>
            <a:off x="4388023" y="6502701"/>
            <a:ext cx="4326342" cy="28224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「今の施設で暮らしたい」と回答した</a:t>
            </a:r>
            <a:r>
              <a:rPr kumimoji="1" lang="en-US" altLang="ja-JP" sz="800" dirty="0">
                <a:solidFill>
                  <a:schemeClr val="tx1"/>
                </a:solidFill>
                <a:latin typeface="Meiryo UI" panose="020B0604030504040204" pitchFamily="50" charset="-128"/>
                <a:ea typeface="Meiryo UI" panose="020B0604030504040204" pitchFamily="50" charset="-128"/>
              </a:rPr>
              <a:t>994</a:t>
            </a:r>
            <a:r>
              <a:rPr kumimoji="1" lang="ja-JP" altLang="en-US" sz="800" dirty="0">
                <a:solidFill>
                  <a:schemeClr val="tx1"/>
                </a:solidFill>
                <a:latin typeface="Meiryo UI" panose="020B0604030504040204" pitchFamily="50" charset="-128"/>
                <a:ea typeface="Meiryo UI" panose="020B0604030504040204" pitchFamily="50" charset="-128"/>
              </a:rPr>
              <a:t>人のうち、「今の施設と同じ暮らしができるならば今の施設とは違うところで暮らしたい」と回答した</a:t>
            </a:r>
            <a:r>
              <a:rPr kumimoji="1" lang="en-US" altLang="ja-JP" sz="800" dirty="0">
                <a:solidFill>
                  <a:schemeClr val="tx1"/>
                </a:solidFill>
                <a:latin typeface="Meiryo UI" panose="020B0604030504040204" pitchFamily="50" charset="-128"/>
                <a:ea typeface="Meiryo UI" panose="020B0604030504040204" pitchFamily="50" charset="-128"/>
              </a:rPr>
              <a:t>39</a:t>
            </a:r>
            <a:r>
              <a:rPr kumimoji="1" lang="ja-JP" altLang="en-US" sz="800" dirty="0">
                <a:solidFill>
                  <a:schemeClr val="tx1"/>
                </a:solidFill>
                <a:latin typeface="Meiryo UI" panose="020B0604030504040204" pitchFamily="50" charset="-128"/>
                <a:ea typeface="Meiryo UI" panose="020B0604030504040204" pitchFamily="50" charset="-128"/>
              </a:rPr>
              <a:t>人を含む</a:t>
            </a:r>
          </a:p>
        </p:txBody>
      </p:sp>
      <p:sp>
        <p:nvSpPr>
          <p:cNvPr id="39" name="左中かっこ 38">
            <a:extLst>
              <a:ext uri="{FF2B5EF4-FFF2-40B4-BE49-F238E27FC236}">
                <a16:creationId xmlns:a16="http://schemas.microsoft.com/office/drawing/2014/main" id="{F64D0FF5-E5E8-4FF4-80ED-C561DB46FB6C}"/>
              </a:ext>
            </a:extLst>
          </p:cNvPr>
          <p:cNvSpPr/>
          <p:nvPr/>
        </p:nvSpPr>
        <p:spPr>
          <a:xfrm>
            <a:off x="4224836" y="6096490"/>
            <a:ext cx="170807" cy="396336"/>
          </a:xfrm>
          <a:prstGeom prst="leftBrace">
            <a:avLst>
              <a:gd name="adj1" fmla="val 11787"/>
              <a:gd name="adj2" fmla="val 23573"/>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コネクタ: カギ線 18">
            <a:extLst>
              <a:ext uri="{FF2B5EF4-FFF2-40B4-BE49-F238E27FC236}">
                <a16:creationId xmlns:a16="http://schemas.microsoft.com/office/drawing/2014/main" id="{C63434C8-F793-4FC2-8EEE-848366291F80}"/>
              </a:ext>
            </a:extLst>
          </p:cNvPr>
          <p:cNvCxnSpPr>
            <a:cxnSpLocks/>
            <a:stCxn id="5" idx="3"/>
            <a:endCxn id="39" idx="1"/>
          </p:cNvCxnSpPr>
          <p:nvPr/>
        </p:nvCxnSpPr>
        <p:spPr>
          <a:xfrm>
            <a:off x="3892362" y="5647291"/>
            <a:ext cx="332474" cy="542627"/>
          </a:xfrm>
          <a:prstGeom prst="bentConnector3">
            <a:avLst>
              <a:gd name="adj1" fmla="val 50000"/>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B9052E31-431B-4C03-85D3-D3A239597FA7}"/>
              </a:ext>
            </a:extLst>
          </p:cNvPr>
          <p:cNvSpPr/>
          <p:nvPr/>
        </p:nvSpPr>
        <p:spPr>
          <a:xfrm>
            <a:off x="107555" y="5600776"/>
            <a:ext cx="3656725" cy="212849"/>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0" name="正方形/長方形 39">
            <a:extLst>
              <a:ext uri="{FF2B5EF4-FFF2-40B4-BE49-F238E27FC236}">
                <a16:creationId xmlns:a16="http://schemas.microsoft.com/office/drawing/2014/main" id="{F4BE7A2C-DD04-4FF7-80CA-61B0080BC9D3}"/>
              </a:ext>
            </a:extLst>
          </p:cNvPr>
          <p:cNvSpPr/>
          <p:nvPr/>
        </p:nvSpPr>
        <p:spPr>
          <a:xfrm>
            <a:off x="7698348" y="5142779"/>
            <a:ext cx="1523627" cy="2342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回答項目は上位のものを抜粋</a:t>
            </a:r>
          </a:p>
        </p:txBody>
      </p:sp>
      <p:sp>
        <p:nvSpPr>
          <p:cNvPr id="5" name="正方形/長方形 4">
            <a:extLst>
              <a:ext uri="{FF2B5EF4-FFF2-40B4-BE49-F238E27FC236}">
                <a16:creationId xmlns:a16="http://schemas.microsoft.com/office/drawing/2014/main" id="{DC8DFA5E-7960-4C74-972F-4AE58662DD4B}"/>
              </a:ext>
            </a:extLst>
          </p:cNvPr>
          <p:cNvSpPr/>
          <p:nvPr/>
        </p:nvSpPr>
        <p:spPr>
          <a:xfrm>
            <a:off x="3765926" y="5550051"/>
            <a:ext cx="126436" cy="194480"/>
          </a:xfrm>
          <a:prstGeom prst="rect">
            <a:avLst/>
          </a:prstGeom>
          <a:noFill/>
          <a:ln w="12700">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1" name="テキスト ボックス 40">
            <a:extLst>
              <a:ext uri="{FF2B5EF4-FFF2-40B4-BE49-F238E27FC236}">
                <a16:creationId xmlns:a16="http://schemas.microsoft.com/office/drawing/2014/main" id="{8162A7EE-3E96-4843-9B7D-52B286AF7CF8}"/>
              </a:ext>
            </a:extLst>
          </p:cNvPr>
          <p:cNvSpPr txBox="1"/>
          <p:nvPr/>
        </p:nvSpPr>
        <p:spPr>
          <a:xfrm>
            <a:off x="8014661" y="93187"/>
            <a:ext cx="1014377" cy="276999"/>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参考資料５</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375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C8ECE-97C9-87C2-98A0-BB0C2B828EDA}"/>
            </a:ext>
          </a:extLst>
        </p:cNvPr>
        <p:cNvGrpSpPr/>
        <p:nvPr/>
      </p:nvGrpSpPr>
      <p:grpSpPr>
        <a:xfrm>
          <a:off x="0" y="0"/>
          <a:ext cx="0" cy="0"/>
          <a:chOff x="0" y="0"/>
          <a:chExt cx="0" cy="0"/>
        </a:xfrm>
      </p:grpSpPr>
      <p:graphicFrame>
        <p:nvGraphicFramePr>
          <p:cNvPr id="41" name="表 40">
            <a:extLst>
              <a:ext uri="{FF2B5EF4-FFF2-40B4-BE49-F238E27FC236}">
                <a16:creationId xmlns:a16="http://schemas.microsoft.com/office/drawing/2014/main" id="{6E4983D5-3D53-4477-9C37-12170B292A82}"/>
              </a:ext>
            </a:extLst>
          </p:cNvPr>
          <p:cNvGraphicFramePr>
            <a:graphicFrameLocks noGrp="1"/>
          </p:cNvGraphicFramePr>
          <p:nvPr>
            <p:extLst>
              <p:ext uri="{D42A27DB-BD31-4B8C-83A1-F6EECF244321}">
                <p14:modId xmlns:p14="http://schemas.microsoft.com/office/powerpoint/2010/main" val="348709794"/>
              </p:ext>
            </p:extLst>
          </p:nvPr>
        </p:nvGraphicFramePr>
        <p:xfrm>
          <a:off x="3009858" y="4884958"/>
          <a:ext cx="6035082" cy="1861920"/>
        </p:xfrm>
        <a:graphic>
          <a:graphicData uri="http://schemas.openxmlformats.org/drawingml/2006/table">
            <a:tbl>
              <a:tblPr>
                <a:tableStyleId>{BDBED569-4797-4DF1-A0F4-6AAB3CD982D8}</a:tableStyleId>
              </a:tblPr>
              <a:tblGrid>
                <a:gridCol w="650540">
                  <a:extLst>
                    <a:ext uri="{9D8B030D-6E8A-4147-A177-3AD203B41FA5}">
                      <a16:colId xmlns:a16="http://schemas.microsoft.com/office/drawing/2014/main" val="2807385868"/>
                    </a:ext>
                  </a:extLst>
                </a:gridCol>
                <a:gridCol w="5384542">
                  <a:extLst>
                    <a:ext uri="{9D8B030D-6E8A-4147-A177-3AD203B41FA5}">
                      <a16:colId xmlns:a16="http://schemas.microsoft.com/office/drawing/2014/main" val="1198061211"/>
                    </a:ext>
                  </a:extLst>
                </a:gridCol>
              </a:tblGrid>
              <a:tr h="0">
                <a:tc>
                  <a:txBody>
                    <a:bodyPr/>
                    <a:lstStyle/>
                    <a:p>
                      <a:pPr algn="l">
                        <a:buNone/>
                      </a:pPr>
                      <a:r>
                        <a:rPr lang="ja-JP" altLang="en-US"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集中支援機能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・強度行動障がいを示す利用者において、計画相談員や自治体と連携し、地域移行支援の取り組み。</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・地域での受入れ先において高い専門性と豊富なマンパワーを維持するだけの経済的な担保がなければ実現は難しい。</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・アセスメントの在り方を構築する為の相談支援、行政、地域資源と入所施設側の連携強化が求められる。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9525" marT="36000" marB="36000" anchor="ctr">
                    <a:noFill/>
                  </a:tcPr>
                </a:tc>
                <a:extLst>
                  <a:ext uri="{0D108BD9-81ED-4DB2-BD59-A6C34878D82A}">
                    <a16:rowId xmlns:a16="http://schemas.microsoft.com/office/drawing/2014/main" val="2770601268"/>
                  </a:ext>
                </a:extLst>
              </a:tr>
              <a:tr h="211132">
                <a:tc>
                  <a:txBody>
                    <a:bodyPr/>
                    <a:lstStyle/>
                    <a:p>
                      <a:pPr algn="l">
                        <a:buNone/>
                      </a:pPr>
                      <a:r>
                        <a:rPr lang="ja-JP" altLang="en-US" sz="900" kern="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生活支援機能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・多床室から最低でも</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人部屋でパーテーションでプライバシーが守られる居室の整備。</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・四季の移り変わりが分かる食事の提供。　　　　</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・入浴を個浴で行なう。</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・音楽クラブを通じて、地域の音楽企画に参加し地域との交流を深める。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・生活の場からバスで</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分ぐらいのところに日中活動の場を設置するという職住分離の確立。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9525" marT="36000" marB="36000" anchor="ctr">
                    <a:noFill/>
                  </a:tcPr>
                </a:tc>
                <a:extLst>
                  <a:ext uri="{0D108BD9-81ED-4DB2-BD59-A6C34878D82A}">
                    <a16:rowId xmlns:a16="http://schemas.microsoft.com/office/drawing/2014/main" val="3436290744"/>
                  </a:ext>
                </a:extLst>
              </a:tr>
              <a:tr h="211132">
                <a:tc>
                  <a:txBody>
                    <a:bodyPr/>
                    <a:lstStyle/>
                    <a:p>
                      <a:pPr algn="l">
                        <a:buNone/>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緊急時生活支援機能</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・相談員などの情報提供に基づき対応が可能と見込まれる場合は従来の手続きをとばして受入れを行なっている。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・受け入れの際、受給者証がなかったり、情報（既往や感染症等の有無）が薄く、集団生活の中で対応するのにはリスク（感染症等）が高すぎる。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900" dirty="0">
                          <a:solidFill>
                            <a:schemeClr val="tx1"/>
                          </a:solidFill>
                          <a:latin typeface="Meiryo UI" panose="020B0604030504040204" pitchFamily="50" charset="-128"/>
                          <a:ea typeface="Meiryo UI" panose="020B0604030504040204" pitchFamily="50" charset="-128"/>
                        </a:rPr>
                        <a:t>・特に夜間の緊急の受け入れは体制上困難な場合が多いのは課題である。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9525" marT="36000" marB="36000" anchor="ctr">
                    <a:noFill/>
                  </a:tcPr>
                </a:tc>
                <a:extLst>
                  <a:ext uri="{0D108BD9-81ED-4DB2-BD59-A6C34878D82A}">
                    <a16:rowId xmlns:a16="http://schemas.microsoft.com/office/drawing/2014/main" val="1957898079"/>
                  </a:ext>
                </a:extLst>
              </a:tr>
            </a:tbl>
          </a:graphicData>
        </a:graphic>
      </p:graphicFrame>
      <p:sp>
        <p:nvSpPr>
          <p:cNvPr id="26" name="正方形/長方形 25">
            <a:extLst>
              <a:ext uri="{FF2B5EF4-FFF2-40B4-BE49-F238E27FC236}">
                <a16:creationId xmlns:a16="http://schemas.microsoft.com/office/drawing/2014/main" id="{1FEEFEFF-4C45-63A3-774B-FBE726E7B2A8}"/>
              </a:ext>
            </a:extLst>
          </p:cNvPr>
          <p:cNvSpPr/>
          <p:nvPr/>
        </p:nvSpPr>
        <p:spPr>
          <a:xfrm>
            <a:off x="7562113" y="-25758"/>
            <a:ext cx="1581382" cy="4075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a:solidFill>
                  <a:prstClr val="white"/>
                </a:solidFill>
                <a:latin typeface="HGPｺﾞｼｯｸE" panose="020B0900000000000000" pitchFamily="50" charset="-128"/>
                <a:ea typeface="HGPｺﾞｼｯｸE" panose="020B0900000000000000" pitchFamily="50" charset="-128"/>
              </a:rPr>
              <a:t>＜○○レク用＞　　</a:t>
            </a:r>
            <a:endParaRPr lang="en-US" altLang="ja-JP" sz="1200" kern="0" dirty="0">
              <a:solidFill>
                <a:prstClr val="white"/>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24</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a:extLst>
              <a:ext uri="{FF2B5EF4-FFF2-40B4-BE49-F238E27FC236}">
                <a16:creationId xmlns:a16="http://schemas.microsoft.com/office/drawing/2014/main" id="{B6B6878E-2984-1B2B-883D-E1AE88780FF6}"/>
              </a:ext>
            </a:extLst>
          </p:cNvPr>
          <p:cNvSpPr/>
          <p:nvPr/>
        </p:nvSpPr>
        <p:spPr>
          <a:xfrm>
            <a:off x="53581" y="323899"/>
            <a:ext cx="9063170" cy="242975"/>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１（３）事業所職員（支援者）への質問</a:t>
            </a:r>
          </a:p>
        </p:txBody>
      </p:sp>
      <p:sp>
        <p:nvSpPr>
          <p:cNvPr id="53" name="正方形/長方形 52">
            <a:extLst>
              <a:ext uri="{FF2B5EF4-FFF2-40B4-BE49-F238E27FC236}">
                <a16:creationId xmlns:a16="http://schemas.microsoft.com/office/drawing/2014/main" id="{F466C11D-72F5-1595-73D2-02D09E08CF5E}"/>
              </a:ext>
            </a:extLst>
          </p:cNvPr>
          <p:cNvSpPr/>
          <p:nvPr/>
        </p:nvSpPr>
        <p:spPr>
          <a:xfrm>
            <a:off x="4092538" y="2723488"/>
            <a:ext cx="4756968" cy="232679"/>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⑬どのような支援や環境があれば地域生活が可能か（複数回答）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N=2,864</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44" name="正方形/長方形 43">
            <a:extLst>
              <a:ext uri="{FF2B5EF4-FFF2-40B4-BE49-F238E27FC236}">
                <a16:creationId xmlns:a16="http://schemas.microsoft.com/office/drawing/2014/main" id="{0A44570F-907A-CDBA-D0CB-31B75E3140DF}"/>
              </a:ext>
            </a:extLst>
          </p:cNvPr>
          <p:cNvSpPr/>
          <p:nvPr/>
        </p:nvSpPr>
        <p:spPr>
          <a:xfrm>
            <a:off x="53581" y="1703956"/>
            <a:ext cx="2665124" cy="25405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⑨地域生活移行の可否の判断</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N=3,736</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63" name="正方形/長方形 62">
            <a:extLst>
              <a:ext uri="{FF2B5EF4-FFF2-40B4-BE49-F238E27FC236}">
                <a16:creationId xmlns:a16="http://schemas.microsoft.com/office/drawing/2014/main" id="{BFD87FBF-6DC5-BB5E-771F-2E7E49280134}"/>
              </a:ext>
            </a:extLst>
          </p:cNvPr>
          <p:cNvSpPr/>
          <p:nvPr/>
        </p:nvSpPr>
        <p:spPr>
          <a:xfrm>
            <a:off x="53581" y="2733161"/>
            <a:ext cx="3943974" cy="32007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⑫地域生活移行が難しい理由（複数回答）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2,864</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52" name="正方形/長方形 51">
            <a:extLst>
              <a:ext uri="{FF2B5EF4-FFF2-40B4-BE49-F238E27FC236}">
                <a16:creationId xmlns:a16="http://schemas.microsoft.com/office/drawing/2014/main" id="{5DEB71EC-2F3C-F96F-B612-D0BBF4FD7682}"/>
              </a:ext>
            </a:extLst>
          </p:cNvPr>
          <p:cNvSpPr/>
          <p:nvPr/>
        </p:nvSpPr>
        <p:spPr>
          <a:xfrm>
            <a:off x="45961" y="561578"/>
            <a:ext cx="9063170" cy="1067633"/>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lIns="72000" rIns="72000" rtlCol="0" anchor="t"/>
          <a:lstStyle/>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◆地域生活移行についての判断に関する回答では、</a:t>
            </a:r>
            <a:r>
              <a:rPr kumimoji="1" lang="ja-JP" altLang="en-US" sz="1100" b="1" u="sng" dirty="0">
                <a:solidFill>
                  <a:schemeClr val="tx1"/>
                </a:solidFill>
                <a:latin typeface="Meiryo UI" panose="020B0604030504040204" pitchFamily="50" charset="-128"/>
                <a:ea typeface="Meiryo UI" panose="020B0604030504040204" pitchFamily="50" charset="-128"/>
              </a:rPr>
              <a:t>「可能」が</a:t>
            </a:r>
            <a:r>
              <a:rPr kumimoji="1" lang="en-US" altLang="ja-JP" sz="1100" b="1" u="sng" dirty="0">
                <a:solidFill>
                  <a:schemeClr val="tx1"/>
                </a:solidFill>
                <a:latin typeface="Meiryo UI" panose="020B0604030504040204" pitchFamily="50" charset="-128"/>
                <a:ea typeface="Meiryo UI" panose="020B0604030504040204" pitchFamily="50" charset="-128"/>
              </a:rPr>
              <a:t>872</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(23.3%)</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「難しい」が</a:t>
            </a:r>
            <a:r>
              <a:rPr kumimoji="1" lang="en-US" altLang="ja-JP" sz="1100" b="1" dirty="0">
                <a:solidFill>
                  <a:schemeClr val="tx1"/>
                </a:solidFill>
                <a:latin typeface="Meiryo UI" panose="020B0604030504040204" pitchFamily="50" charset="-128"/>
                <a:ea typeface="Meiryo UI" panose="020B0604030504040204" pitchFamily="50" charset="-128"/>
              </a:rPr>
              <a:t>2,864</a:t>
            </a:r>
            <a:r>
              <a:rPr kumimoji="1" lang="ja-JP" altLang="en-US" sz="1100" b="1" dirty="0">
                <a:solidFill>
                  <a:schemeClr val="tx1"/>
                </a:solidFill>
                <a:latin typeface="Meiryo UI" panose="020B0604030504040204" pitchFamily="50" charset="-128"/>
                <a:ea typeface="Meiryo UI" panose="020B0604030504040204" pitchFamily="50" charset="-128"/>
              </a:rPr>
              <a:t>人</a:t>
            </a:r>
            <a:r>
              <a:rPr kumimoji="1" lang="en-US" altLang="ja-JP" sz="1100" b="1" dirty="0">
                <a:solidFill>
                  <a:schemeClr val="tx1"/>
                </a:solidFill>
                <a:latin typeface="Meiryo UI" panose="020B0604030504040204" pitchFamily="50" charset="-128"/>
                <a:ea typeface="Meiryo UI" panose="020B0604030504040204" pitchFamily="50" charset="-128"/>
              </a:rPr>
              <a:t>(76.7%)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◆「地域生活移行が可能」と判断された</a:t>
            </a:r>
            <a:r>
              <a:rPr kumimoji="1" lang="en-US" altLang="ja-JP" sz="1100" dirty="0">
                <a:solidFill>
                  <a:schemeClr val="tx1"/>
                </a:solidFill>
                <a:latin typeface="Meiryo UI" panose="020B0604030504040204" pitchFamily="50" charset="-128"/>
                <a:ea typeface="Meiryo UI" panose="020B0604030504040204" pitchFamily="50" charset="-128"/>
              </a:rPr>
              <a:t>872</a:t>
            </a:r>
            <a:r>
              <a:rPr kumimoji="1" lang="ja-JP" altLang="en-US" sz="1100" dirty="0">
                <a:solidFill>
                  <a:schemeClr val="tx1"/>
                </a:solidFill>
                <a:latin typeface="Meiryo UI" panose="020B0604030504040204" pitchFamily="50" charset="-128"/>
                <a:ea typeface="Meiryo UI" panose="020B0604030504040204" pitchFamily="50" charset="-128"/>
              </a:rPr>
              <a:t>人が入所している理由は</a:t>
            </a:r>
            <a:r>
              <a:rPr kumimoji="1" lang="ja-JP" altLang="en-US" sz="1100" b="1" u="sng" dirty="0">
                <a:solidFill>
                  <a:schemeClr val="tx1"/>
                </a:solidFill>
                <a:latin typeface="Meiryo UI" panose="020B0604030504040204" pitchFamily="50" charset="-128"/>
                <a:ea typeface="Meiryo UI" panose="020B0604030504040204" pitchFamily="50" charset="-128"/>
              </a:rPr>
              <a:t>「家族が入所を望んでいる」が最も多く、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464</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(53.2</a:t>
            </a:r>
            <a:r>
              <a:rPr kumimoji="1" lang="ja-JP" altLang="en-US" sz="1100" b="1" u="sng" dirty="0">
                <a:solidFill>
                  <a:schemeClr val="tx1"/>
                </a:solidFill>
                <a:latin typeface="Meiryo UI" panose="020B0604030504040204" pitchFamily="50" charset="-128"/>
                <a:ea typeface="Meiryo UI" panose="020B0604030504040204" pitchFamily="50" charset="-128"/>
              </a:rPr>
              <a:t>％</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。「どのような支援等があれば地域生活移行がより進むか」については、</a:t>
            </a:r>
            <a:r>
              <a:rPr kumimoji="1" lang="ja-JP" altLang="en-US" sz="1100" b="1" u="sng" dirty="0">
                <a:solidFill>
                  <a:schemeClr val="tx1"/>
                </a:solidFill>
                <a:latin typeface="Meiryo UI" panose="020B0604030504040204" pitchFamily="50" charset="-128"/>
                <a:ea typeface="Meiryo UI" panose="020B0604030504040204" pitchFamily="50" charset="-128"/>
              </a:rPr>
              <a:t>「体験の機会及び場」が最も多く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526</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(60.3%)</a:t>
            </a:r>
            <a:r>
              <a:rPr kumimoji="1" lang="ja-JP" altLang="en-US" sz="1100" dirty="0">
                <a:solidFill>
                  <a:schemeClr val="tx1"/>
                </a:solidFill>
                <a:latin typeface="Meiryo UI" panose="020B0604030504040204" pitchFamily="50" charset="-128"/>
                <a:ea typeface="Meiryo UI" panose="020B0604030504040204" pitchFamily="50" charset="-128"/>
              </a:rPr>
              <a:t>、次いで</a:t>
            </a:r>
            <a:r>
              <a:rPr kumimoji="1" lang="ja-JP" altLang="en-US" sz="1100" b="1" u="sng" dirty="0">
                <a:solidFill>
                  <a:schemeClr val="tx1"/>
                </a:solidFill>
                <a:latin typeface="Meiryo UI" panose="020B0604030504040204" pitchFamily="50" charset="-128"/>
                <a:ea typeface="Meiryo UI" panose="020B0604030504040204" pitchFamily="50" charset="-128"/>
              </a:rPr>
              <a:t>「家族への働きかけ」が</a:t>
            </a:r>
            <a:r>
              <a:rPr kumimoji="1" lang="en-US" altLang="ja-JP" sz="1100" b="1" u="sng" dirty="0">
                <a:solidFill>
                  <a:schemeClr val="tx1"/>
                </a:solidFill>
                <a:latin typeface="Meiryo UI" panose="020B0604030504040204" pitchFamily="50" charset="-128"/>
                <a:ea typeface="Meiryo UI" panose="020B0604030504040204" pitchFamily="50" charset="-128"/>
              </a:rPr>
              <a:t>499</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(57.2%)</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◆「地域生活移行が難しい」と判断された</a:t>
            </a:r>
            <a:r>
              <a:rPr kumimoji="1" lang="en-US" altLang="ja-JP" sz="1100" dirty="0">
                <a:solidFill>
                  <a:schemeClr val="tx1"/>
                </a:solidFill>
                <a:latin typeface="Meiryo UI" panose="020B0604030504040204" pitchFamily="50" charset="-128"/>
                <a:ea typeface="Meiryo UI" panose="020B0604030504040204" pitchFamily="50" charset="-128"/>
              </a:rPr>
              <a:t>2,864</a:t>
            </a:r>
            <a:r>
              <a:rPr kumimoji="1" lang="ja-JP" altLang="en-US" sz="1100" dirty="0">
                <a:solidFill>
                  <a:schemeClr val="tx1"/>
                </a:solidFill>
                <a:latin typeface="Meiryo UI" panose="020B0604030504040204" pitchFamily="50" charset="-128"/>
                <a:ea typeface="Meiryo UI" panose="020B0604030504040204" pitchFamily="50" charset="-128"/>
              </a:rPr>
              <a:t>人の理由では</a:t>
            </a:r>
            <a:r>
              <a:rPr kumimoji="1" lang="ja-JP" altLang="en-US" sz="1100" b="1" u="sng" dirty="0">
                <a:solidFill>
                  <a:schemeClr val="tx1"/>
                </a:solidFill>
                <a:latin typeface="Meiryo UI" panose="020B0604030504040204" pitchFamily="50" charset="-128"/>
                <a:ea typeface="Meiryo UI" panose="020B0604030504040204" pitchFamily="50" charset="-128"/>
              </a:rPr>
              <a:t>「本人に必要な専門性の高い支援が受けられる見込みがない」が最も多く、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2,117</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(73.9%)</a:t>
            </a:r>
            <a:r>
              <a:rPr kumimoji="1" lang="ja-JP" altLang="en-US" sz="1100" dirty="0">
                <a:solidFill>
                  <a:schemeClr val="tx1"/>
                </a:solidFill>
                <a:latin typeface="Meiryo UI" panose="020B0604030504040204" pitchFamily="50" charset="-128"/>
                <a:ea typeface="Meiryo UI" panose="020B0604030504040204" pitchFamily="50" charset="-128"/>
              </a:rPr>
              <a:t>。「どのような支援や環境があれば地域生活が可能となるか」は、</a:t>
            </a:r>
            <a:r>
              <a:rPr kumimoji="1" lang="ja-JP" altLang="en-US" sz="1100" b="1" u="sng" dirty="0">
                <a:solidFill>
                  <a:schemeClr val="tx1"/>
                </a:solidFill>
                <a:latin typeface="Meiryo UI" panose="020B0604030504040204" pitchFamily="50" charset="-128"/>
                <a:ea typeface="Meiryo UI" panose="020B0604030504040204" pitchFamily="50" charset="-128"/>
              </a:rPr>
              <a:t>「本人の障がい特性に応じた設備が整う事業所</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住まいの場も含む</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がある」が最も多く、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2,290</a:t>
            </a:r>
            <a:r>
              <a:rPr kumimoji="1" lang="ja-JP" altLang="en-US" sz="1100" b="1" u="sng" dirty="0">
                <a:solidFill>
                  <a:schemeClr val="tx1"/>
                </a:solidFill>
                <a:latin typeface="Meiryo UI" panose="020B0604030504040204" pitchFamily="50" charset="-128"/>
                <a:ea typeface="Meiryo UI" panose="020B0604030504040204" pitchFamily="50" charset="-128"/>
              </a:rPr>
              <a:t>人</a:t>
            </a:r>
            <a:r>
              <a:rPr kumimoji="1" lang="en-US" altLang="ja-JP" sz="1100" b="1" u="sng" dirty="0">
                <a:solidFill>
                  <a:schemeClr val="tx1"/>
                </a:solidFill>
                <a:latin typeface="Meiryo UI" panose="020B0604030504040204" pitchFamily="50" charset="-128"/>
                <a:ea typeface="Meiryo UI" panose="020B0604030504040204" pitchFamily="50" charset="-128"/>
              </a:rPr>
              <a:t>(80.0%)</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22401CCE-3752-94DB-61CB-4F03EA679FCA}"/>
              </a:ext>
            </a:extLst>
          </p:cNvPr>
          <p:cNvGraphicFramePr>
            <a:graphicFrameLocks noGrp="1"/>
          </p:cNvGraphicFramePr>
          <p:nvPr>
            <p:extLst>
              <p:ext uri="{D42A27DB-BD31-4B8C-83A1-F6EECF244321}">
                <p14:modId xmlns:p14="http://schemas.microsoft.com/office/powerpoint/2010/main" val="3734882541"/>
              </p:ext>
            </p:extLst>
          </p:nvPr>
        </p:nvGraphicFramePr>
        <p:xfrm>
          <a:off x="250469" y="1931509"/>
          <a:ext cx="1797912" cy="422264"/>
        </p:xfrm>
        <a:graphic>
          <a:graphicData uri="http://schemas.openxmlformats.org/drawingml/2006/table">
            <a:tbl>
              <a:tblPr>
                <a:tableStyleId>{BDBED569-4797-4DF1-A0F4-6AAB3CD982D8}</a:tableStyleId>
              </a:tblPr>
              <a:tblGrid>
                <a:gridCol w="665545">
                  <a:extLst>
                    <a:ext uri="{9D8B030D-6E8A-4147-A177-3AD203B41FA5}">
                      <a16:colId xmlns:a16="http://schemas.microsoft.com/office/drawing/2014/main" val="2807385868"/>
                    </a:ext>
                  </a:extLst>
                </a:gridCol>
                <a:gridCol w="1132367">
                  <a:extLst>
                    <a:ext uri="{9D8B030D-6E8A-4147-A177-3AD203B41FA5}">
                      <a16:colId xmlns:a16="http://schemas.microsoft.com/office/drawing/2014/main" val="1198061211"/>
                    </a:ext>
                  </a:extLst>
                </a:gridCol>
              </a:tblGrid>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可能</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872</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23.3%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難しい</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2,864</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76.7%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bl>
          </a:graphicData>
        </a:graphic>
      </p:graphicFrame>
      <p:graphicFrame>
        <p:nvGraphicFramePr>
          <p:cNvPr id="3" name="表 2">
            <a:extLst>
              <a:ext uri="{FF2B5EF4-FFF2-40B4-BE49-F238E27FC236}">
                <a16:creationId xmlns:a16="http://schemas.microsoft.com/office/drawing/2014/main" id="{F0E39953-A771-F245-9A0D-9F7D6D034C4F}"/>
              </a:ext>
            </a:extLst>
          </p:cNvPr>
          <p:cNvGraphicFramePr>
            <a:graphicFrameLocks noGrp="1"/>
          </p:cNvGraphicFramePr>
          <p:nvPr>
            <p:extLst>
              <p:ext uri="{D42A27DB-BD31-4B8C-83A1-F6EECF244321}">
                <p14:modId xmlns:p14="http://schemas.microsoft.com/office/powerpoint/2010/main" val="449167101"/>
              </p:ext>
            </p:extLst>
          </p:nvPr>
        </p:nvGraphicFramePr>
        <p:xfrm>
          <a:off x="124827" y="2965657"/>
          <a:ext cx="3943974" cy="422264"/>
        </p:xfrm>
        <a:graphic>
          <a:graphicData uri="http://schemas.openxmlformats.org/drawingml/2006/table">
            <a:tbl>
              <a:tblPr>
                <a:tableStyleId>{BDBED569-4797-4DF1-A0F4-6AAB3CD982D8}</a:tableStyleId>
              </a:tblPr>
              <a:tblGrid>
                <a:gridCol w="2870086">
                  <a:extLst>
                    <a:ext uri="{9D8B030D-6E8A-4147-A177-3AD203B41FA5}">
                      <a16:colId xmlns:a16="http://schemas.microsoft.com/office/drawing/2014/main" val="2807385868"/>
                    </a:ext>
                  </a:extLst>
                </a:gridCol>
                <a:gridCol w="1073888">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本人に必要な専門性の高い支援が受けられる見込みがない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2,117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73.9%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本人に必要な支援を受けられる住まいの場がない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2,055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71.8</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634526378"/>
                  </a:ext>
                </a:extLst>
              </a:tr>
            </a:tbl>
          </a:graphicData>
        </a:graphic>
      </p:graphicFrame>
      <p:graphicFrame>
        <p:nvGraphicFramePr>
          <p:cNvPr id="5" name="表 4">
            <a:extLst>
              <a:ext uri="{FF2B5EF4-FFF2-40B4-BE49-F238E27FC236}">
                <a16:creationId xmlns:a16="http://schemas.microsoft.com/office/drawing/2014/main" id="{9E740E5E-8D38-E3D6-0799-9DDFC6FCD239}"/>
              </a:ext>
            </a:extLst>
          </p:cNvPr>
          <p:cNvGraphicFramePr>
            <a:graphicFrameLocks noGrp="1"/>
          </p:cNvGraphicFramePr>
          <p:nvPr>
            <p:extLst>
              <p:ext uri="{D42A27DB-BD31-4B8C-83A1-F6EECF244321}">
                <p14:modId xmlns:p14="http://schemas.microsoft.com/office/powerpoint/2010/main" val="1403907389"/>
              </p:ext>
            </p:extLst>
          </p:nvPr>
        </p:nvGraphicFramePr>
        <p:xfrm>
          <a:off x="3048168" y="2054476"/>
          <a:ext cx="2393176" cy="485452"/>
        </p:xfrm>
        <a:graphic>
          <a:graphicData uri="http://schemas.openxmlformats.org/drawingml/2006/table">
            <a:tbl>
              <a:tblPr>
                <a:tableStyleId>{BDBED569-4797-4DF1-A0F4-6AAB3CD982D8}</a:tableStyleId>
              </a:tblPr>
              <a:tblGrid>
                <a:gridCol w="1448296">
                  <a:extLst>
                    <a:ext uri="{9D8B030D-6E8A-4147-A177-3AD203B41FA5}">
                      <a16:colId xmlns:a16="http://schemas.microsoft.com/office/drawing/2014/main" val="2807385868"/>
                    </a:ext>
                  </a:extLst>
                </a:gridCol>
                <a:gridCol w="944880">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家族が入所を望んでいる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464</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53.2</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770601268"/>
                  </a:ext>
                </a:extLst>
              </a:tr>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本人が希望していない、又は意思確認ができない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446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51.1</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206218028"/>
                  </a:ext>
                </a:extLst>
              </a:tr>
            </a:tbl>
          </a:graphicData>
        </a:graphic>
      </p:graphicFrame>
      <p:graphicFrame>
        <p:nvGraphicFramePr>
          <p:cNvPr id="7" name="表 6">
            <a:extLst>
              <a:ext uri="{FF2B5EF4-FFF2-40B4-BE49-F238E27FC236}">
                <a16:creationId xmlns:a16="http://schemas.microsoft.com/office/drawing/2014/main" id="{6F3518D5-3E6F-E438-D63B-F1AE969CE77D}"/>
              </a:ext>
            </a:extLst>
          </p:cNvPr>
          <p:cNvGraphicFramePr>
            <a:graphicFrameLocks noGrp="1"/>
          </p:cNvGraphicFramePr>
          <p:nvPr>
            <p:extLst>
              <p:ext uri="{D42A27DB-BD31-4B8C-83A1-F6EECF244321}">
                <p14:modId xmlns:p14="http://schemas.microsoft.com/office/powerpoint/2010/main" val="2552240281"/>
              </p:ext>
            </p:extLst>
          </p:nvPr>
        </p:nvGraphicFramePr>
        <p:xfrm>
          <a:off x="5721620" y="2077920"/>
          <a:ext cx="2040727" cy="422264"/>
        </p:xfrm>
        <a:graphic>
          <a:graphicData uri="http://schemas.openxmlformats.org/drawingml/2006/table">
            <a:tbl>
              <a:tblPr>
                <a:tableStyleId>{BDBED569-4797-4DF1-A0F4-6AAB3CD982D8}</a:tableStyleId>
              </a:tblPr>
              <a:tblGrid>
                <a:gridCol w="1034778">
                  <a:extLst>
                    <a:ext uri="{9D8B030D-6E8A-4147-A177-3AD203B41FA5}">
                      <a16:colId xmlns:a16="http://schemas.microsoft.com/office/drawing/2014/main" val="2807385868"/>
                    </a:ext>
                  </a:extLst>
                </a:gridCol>
                <a:gridCol w="1005949">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体験の機会及び場</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526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60.3%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家族への働きかけ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57.2</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206218028"/>
                  </a:ext>
                </a:extLst>
              </a:tr>
            </a:tbl>
          </a:graphicData>
        </a:graphic>
      </p:graphicFrame>
      <p:graphicFrame>
        <p:nvGraphicFramePr>
          <p:cNvPr id="8" name="表 7">
            <a:extLst>
              <a:ext uri="{FF2B5EF4-FFF2-40B4-BE49-F238E27FC236}">
                <a16:creationId xmlns:a16="http://schemas.microsoft.com/office/drawing/2014/main" id="{E9C12965-EB54-BFBE-0461-9A340CCA71D5}"/>
              </a:ext>
            </a:extLst>
          </p:cNvPr>
          <p:cNvGraphicFramePr>
            <a:graphicFrameLocks noGrp="1"/>
          </p:cNvGraphicFramePr>
          <p:nvPr>
            <p:extLst>
              <p:ext uri="{D42A27DB-BD31-4B8C-83A1-F6EECF244321}">
                <p14:modId xmlns:p14="http://schemas.microsoft.com/office/powerpoint/2010/main" val="1045123030"/>
              </p:ext>
            </p:extLst>
          </p:nvPr>
        </p:nvGraphicFramePr>
        <p:xfrm>
          <a:off x="4207995" y="2967142"/>
          <a:ext cx="4494045" cy="422264"/>
        </p:xfrm>
        <a:graphic>
          <a:graphicData uri="http://schemas.openxmlformats.org/drawingml/2006/table">
            <a:tbl>
              <a:tblPr>
                <a:tableStyleId>{BDBED569-4797-4DF1-A0F4-6AAB3CD982D8}</a:tableStyleId>
              </a:tblPr>
              <a:tblGrid>
                <a:gridCol w="3419625">
                  <a:extLst>
                    <a:ext uri="{9D8B030D-6E8A-4147-A177-3AD203B41FA5}">
                      <a16:colId xmlns:a16="http://schemas.microsoft.com/office/drawing/2014/main" val="2807385868"/>
                    </a:ext>
                  </a:extLst>
                </a:gridCol>
                <a:gridCol w="1074420">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本人の障がい特性に応じた設備が整う事業所</a:t>
                      </a:r>
                      <a:r>
                        <a:rPr lang="en-US"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住まいの場も含む</a:t>
                      </a:r>
                      <a:r>
                        <a:rPr lang="en-US"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がある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2,290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本人の障がい特性に応じた支援が行える職員がいる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2,286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79.8%</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1634526378"/>
                  </a:ext>
                </a:extLst>
              </a:tr>
            </a:tbl>
          </a:graphicData>
        </a:graphic>
      </p:graphicFrame>
      <p:sp>
        <p:nvSpPr>
          <p:cNvPr id="16" name="正方形/長方形 15">
            <a:extLst>
              <a:ext uri="{FF2B5EF4-FFF2-40B4-BE49-F238E27FC236}">
                <a16:creationId xmlns:a16="http://schemas.microsoft.com/office/drawing/2014/main" id="{5BC22892-4526-4C0A-BB01-A5CFA11215B8}"/>
              </a:ext>
            </a:extLst>
          </p:cNvPr>
          <p:cNvSpPr/>
          <p:nvPr/>
        </p:nvSpPr>
        <p:spPr>
          <a:xfrm>
            <a:off x="2936385" y="1699310"/>
            <a:ext cx="2606903" cy="38376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⑩地域生活移行が可能だが入所している理由</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872</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17" name="正方形/長方形 16">
            <a:extLst>
              <a:ext uri="{FF2B5EF4-FFF2-40B4-BE49-F238E27FC236}">
                <a16:creationId xmlns:a16="http://schemas.microsoft.com/office/drawing/2014/main" id="{4AACCE39-5391-46F3-81D7-4EC800166BB1}"/>
              </a:ext>
            </a:extLst>
          </p:cNvPr>
          <p:cNvSpPr/>
          <p:nvPr/>
        </p:nvSpPr>
        <p:spPr>
          <a:xfrm>
            <a:off x="5543289" y="1710718"/>
            <a:ext cx="3190094" cy="36473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⑪どのような支援等があればより地域生活移行が進むか</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（複数回答）</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N</a:t>
            </a:r>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en-US" altLang="ja-JP" sz="900" b="1" dirty="0">
                <a:solidFill>
                  <a:schemeClr val="tx1"/>
                </a:solidFill>
                <a:latin typeface="Meiryo UI" panose="020B0604030504040204" pitchFamily="50" charset="-128"/>
                <a:ea typeface="Meiryo UI" panose="020B0604030504040204" pitchFamily="50" charset="-128"/>
              </a:rPr>
              <a:t>872</a:t>
            </a:r>
            <a:r>
              <a:rPr kumimoji="1" lang="ja-JP" altLang="en-US" sz="900" b="1" dirty="0">
                <a:solidFill>
                  <a:schemeClr val="tx1"/>
                </a:solidFill>
                <a:latin typeface="Meiryo UI" panose="020B0604030504040204" pitchFamily="50" charset="-128"/>
                <a:ea typeface="Meiryo UI" panose="020B0604030504040204" pitchFamily="50" charset="-128"/>
              </a:rPr>
              <a:t>）</a:t>
            </a:r>
          </a:p>
        </p:txBody>
      </p:sp>
      <p:sp>
        <p:nvSpPr>
          <p:cNvPr id="18" name="テキスト ボックス 17">
            <a:extLst>
              <a:ext uri="{FF2B5EF4-FFF2-40B4-BE49-F238E27FC236}">
                <a16:creationId xmlns:a16="http://schemas.microsoft.com/office/drawing/2014/main" id="{D65C1F2A-00CD-4164-B821-C52657463B5C}"/>
              </a:ext>
            </a:extLst>
          </p:cNvPr>
          <p:cNvSpPr txBox="1"/>
          <p:nvPr/>
        </p:nvSpPr>
        <p:spPr>
          <a:xfrm>
            <a:off x="-14235" y="25292"/>
            <a:ext cx="9158548" cy="293851"/>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tIns="0" bIns="0" rtlCol="0">
            <a:noAutofit/>
          </a:bodyPr>
          <a:lstStyle/>
          <a:p>
            <a:pPr algn="ctr"/>
            <a:r>
              <a:rPr lang="ja-JP" altLang="en-US" b="1" dirty="0">
                <a:solidFill>
                  <a:schemeClr val="bg1"/>
                </a:solidFill>
                <a:latin typeface="Meiryo UI" panose="020B0604030504040204" pitchFamily="50" charset="-128"/>
                <a:ea typeface="Meiryo UI" panose="020B0604030504040204" pitchFamily="50" charset="-128"/>
              </a:rPr>
              <a:t>令和７年入所施設利用者への意向調査結果概要</a:t>
            </a: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（令和</a:t>
            </a:r>
            <a:r>
              <a:rPr kumimoji="0"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7</a:t>
            </a: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a:t>
            </a:r>
            <a:r>
              <a:rPr kumimoji="0"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6</a:t>
            </a: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月</a:t>
            </a:r>
            <a:r>
              <a:rPr kumimoji="0"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30</a:t>
            </a: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日現在）</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18265685-6B59-4DB2-85C8-F004A485339E}"/>
              </a:ext>
            </a:extLst>
          </p:cNvPr>
          <p:cNvSpPr/>
          <p:nvPr/>
        </p:nvSpPr>
        <p:spPr>
          <a:xfrm>
            <a:off x="235460" y="1919232"/>
            <a:ext cx="1812922" cy="220942"/>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1" name="正方形/長方形 20">
            <a:extLst>
              <a:ext uri="{FF2B5EF4-FFF2-40B4-BE49-F238E27FC236}">
                <a16:creationId xmlns:a16="http://schemas.microsoft.com/office/drawing/2014/main" id="{190BA937-A16B-41B6-A50E-B025769E1B2C}"/>
              </a:ext>
            </a:extLst>
          </p:cNvPr>
          <p:cNvSpPr/>
          <p:nvPr/>
        </p:nvSpPr>
        <p:spPr>
          <a:xfrm>
            <a:off x="246213" y="2140175"/>
            <a:ext cx="1797912" cy="220942"/>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22" name="直線矢印コネクタ 21">
            <a:extLst>
              <a:ext uri="{FF2B5EF4-FFF2-40B4-BE49-F238E27FC236}">
                <a16:creationId xmlns:a16="http://schemas.microsoft.com/office/drawing/2014/main" id="{E128B914-8F80-4EB7-87BD-BB9895E07AB8}"/>
              </a:ext>
            </a:extLst>
          </p:cNvPr>
          <p:cNvCxnSpPr>
            <a:cxnSpLocks/>
            <a:stCxn id="20" idx="3"/>
          </p:cNvCxnSpPr>
          <p:nvPr/>
        </p:nvCxnSpPr>
        <p:spPr>
          <a:xfrm>
            <a:off x="2048382" y="2029703"/>
            <a:ext cx="558141" cy="4503"/>
          </a:xfrm>
          <a:prstGeom prst="straightConnector1">
            <a:avLst/>
          </a:prstGeom>
          <a:ln w="127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3" name="コネクタ: カギ線 22">
            <a:extLst>
              <a:ext uri="{FF2B5EF4-FFF2-40B4-BE49-F238E27FC236}">
                <a16:creationId xmlns:a16="http://schemas.microsoft.com/office/drawing/2014/main" id="{E27D0B7D-A462-4253-8E67-EE7E0C116618}"/>
              </a:ext>
            </a:extLst>
          </p:cNvPr>
          <p:cNvCxnSpPr>
            <a:cxnSpLocks/>
          </p:cNvCxnSpPr>
          <p:nvPr/>
        </p:nvCxnSpPr>
        <p:spPr>
          <a:xfrm>
            <a:off x="2052634" y="2264437"/>
            <a:ext cx="564126" cy="273607"/>
          </a:xfrm>
          <a:prstGeom prst="bentConnector3">
            <a:avLst>
              <a:gd name="adj1" fmla="val 99978"/>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左中かっこ 24">
            <a:extLst>
              <a:ext uri="{FF2B5EF4-FFF2-40B4-BE49-F238E27FC236}">
                <a16:creationId xmlns:a16="http://schemas.microsoft.com/office/drawing/2014/main" id="{ADFBE7D1-BFB4-4C34-B8B4-866AF493FFD1}"/>
              </a:ext>
            </a:extLst>
          </p:cNvPr>
          <p:cNvSpPr/>
          <p:nvPr/>
        </p:nvSpPr>
        <p:spPr>
          <a:xfrm>
            <a:off x="2718705" y="1752174"/>
            <a:ext cx="280226" cy="751670"/>
          </a:xfrm>
          <a:prstGeom prst="leftBrace">
            <a:avLst>
              <a:gd name="adj1" fmla="val 16756"/>
              <a:gd name="adj2" fmla="val 34604"/>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左中かっこ 26">
            <a:extLst>
              <a:ext uri="{FF2B5EF4-FFF2-40B4-BE49-F238E27FC236}">
                <a16:creationId xmlns:a16="http://schemas.microsoft.com/office/drawing/2014/main" id="{5AA148B4-05CF-400C-AC3D-FAE3BB4DA701}"/>
              </a:ext>
            </a:extLst>
          </p:cNvPr>
          <p:cNvSpPr/>
          <p:nvPr/>
        </p:nvSpPr>
        <p:spPr>
          <a:xfrm rot="5400000">
            <a:off x="4328340" y="-1564338"/>
            <a:ext cx="184271" cy="8563127"/>
          </a:xfrm>
          <a:prstGeom prst="leftBrace">
            <a:avLst>
              <a:gd name="adj1" fmla="val 38170"/>
              <a:gd name="adj2" fmla="val 71059"/>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EB81DACE-4059-4600-96C6-F770A64BD571}"/>
              </a:ext>
            </a:extLst>
          </p:cNvPr>
          <p:cNvSpPr/>
          <p:nvPr/>
        </p:nvSpPr>
        <p:spPr>
          <a:xfrm>
            <a:off x="45961" y="3449018"/>
            <a:ext cx="9063170" cy="242975"/>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２ ．事業所（管理者）への質問</a:t>
            </a:r>
          </a:p>
        </p:txBody>
      </p:sp>
      <p:sp>
        <p:nvSpPr>
          <p:cNvPr id="33" name="正方形/長方形 32">
            <a:extLst>
              <a:ext uri="{FF2B5EF4-FFF2-40B4-BE49-F238E27FC236}">
                <a16:creationId xmlns:a16="http://schemas.microsoft.com/office/drawing/2014/main" id="{35F009A6-52A3-48A4-A175-C93AE2FF9E45}"/>
              </a:ext>
            </a:extLst>
          </p:cNvPr>
          <p:cNvSpPr/>
          <p:nvPr/>
        </p:nvSpPr>
        <p:spPr>
          <a:xfrm>
            <a:off x="53581" y="3691995"/>
            <a:ext cx="9025819" cy="923116"/>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◆地域生活移行に関して課題に感じていることについては、</a:t>
            </a:r>
            <a:r>
              <a:rPr kumimoji="1" lang="ja-JP" altLang="en-US" sz="1100" b="1" u="sng" dirty="0">
                <a:solidFill>
                  <a:schemeClr val="tx1"/>
                </a:solidFill>
                <a:latin typeface="Meiryo UI" panose="020B0604030504040204" pitchFamily="50" charset="-128"/>
                <a:ea typeface="Meiryo UI" panose="020B0604030504040204" pitchFamily="50" charset="-128"/>
              </a:rPr>
              <a:t>「入所者の重度化、高齢化」が最も多く、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69</a:t>
            </a:r>
            <a:r>
              <a:rPr kumimoji="1" lang="ja-JP" altLang="en-US" sz="1100" b="1" u="sng" dirty="0">
                <a:solidFill>
                  <a:schemeClr val="tx1"/>
                </a:solidFill>
                <a:latin typeface="Meiryo UI" panose="020B0604030504040204" pitchFamily="50" charset="-128"/>
                <a:ea typeface="Meiryo UI" panose="020B0604030504040204" pitchFamily="50" charset="-128"/>
              </a:rPr>
              <a:t>事業所</a:t>
            </a:r>
            <a:r>
              <a:rPr kumimoji="1" lang="en-US" altLang="ja-JP" sz="1100" b="1" u="sng" dirty="0">
                <a:solidFill>
                  <a:schemeClr val="tx1"/>
                </a:solidFill>
                <a:latin typeface="Meiryo UI" panose="020B0604030504040204" pitchFamily="50" charset="-128"/>
                <a:ea typeface="Meiryo UI" panose="020B0604030504040204" pitchFamily="50" charset="-128"/>
              </a:rPr>
              <a:t>(85.2%)</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◆「利用者の地域生活移行への取組みとして有効と思われるもの」については、</a:t>
            </a:r>
            <a:r>
              <a:rPr kumimoji="1" lang="ja-JP" altLang="en-US" sz="1100" b="1" u="sng" dirty="0">
                <a:solidFill>
                  <a:schemeClr val="tx1"/>
                </a:solidFill>
                <a:latin typeface="Meiryo UI" panose="020B0604030504040204" pitchFamily="50" charset="-128"/>
                <a:ea typeface="Meiryo UI" panose="020B0604030504040204" pitchFamily="50" charset="-128"/>
              </a:rPr>
              <a:t>「地域移行の受入れ先となるグループホームや通所サービス事業所等の専門的支援力の向上」が最も多く、</a:t>
            </a:r>
            <a:r>
              <a:rPr kumimoji="1" lang="en-US" altLang="ja-JP" sz="1100" b="1" u="sng" dirty="0">
                <a:solidFill>
                  <a:schemeClr val="tx1"/>
                </a:solidFill>
                <a:latin typeface="Meiryo UI" panose="020B0604030504040204" pitchFamily="50" charset="-128"/>
                <a:ea typeface="Meiryo UI" panose="020B0604030504040204" pitchFamily="50" charset="-128"/>
              </a:rPr>
              <a:t>70</a:t>
            </a:r>
            <a:r>
              <a:rPr kumimoji="1" lang="ja-JP" altLang="en-US" sz="1100" b="1" u="sng" dirty="0">
                <a:solidFill>
                  <a:schemeClr val="tx1"/>
                </a:solidFill>
                <a:latin typeface="Meiryo UI" panose="020B0604030504040204" pitchFamily="50" charset="-128"/>
                <a:ea typeface="Meiryo UI" panose="020B0604030504040204" pitchFamily="50" charset="-128"/>
              </a:rPr>
              <a:t>事業所</a:t>
            </a:r>
            <a:r>
              <a:rPr kumimoji="1" lang="en-US" altLang="ja-JP" sz="1100" b="1" u="sng" dirty="0">
                <a:solidFill>
                  <a:schemeClr val="tx1"/>
                </a:solidFill>
                <a:latin typeface="Meiryo UI" panose="020B0604030504040204" pitchFamily="50" charset="-128"/>
                <a:ea typeface="Meiryo UI" panose="020B0604030504040204" pitchFamily="50" charset="-128"/>
              </a:rPr>
              <a:t>(86.4%)</a:t>
            </a:r>
            <a:r>
              <a:rPr kumimoji="1" lang="ja-JP" altLang="en-US" sz="1100" dirty="0">
                <a:solidFill>
                  <a:schemeClr val="tx1"/>
                </a:solidFill>
                <a:latin typeface="Meiryo UI" panose="020B0604030504040204" pitchFamily="50" charset="-128"/>
                <a:ea typeface="Meiryo UI" panose="020B0604030504040204" pitchFamily="50" charset="-128"/>
              </a:rPr>
              <a:t>。次いで</a:t>
            </a:r>
            <a:r>
              <a:rPr kumimoji="1" lang="ja-JP" altLang="en-US" sz="1100" b="1" u="sng" dirty="0">
                <a:solidFill>
                  <a:schemeClr val="tx1"/>
                </a:solidFill>
                <a:latin typeface="Meiryo UI" panose="020B0604030504040204" pitchFamily="50" charset="-128"/>
                <a:ea typeface="Meiryo UI" panose="020B0604030504040204" pitchFamily="50" charset="-128"/>
              </a:rPr>
              <a:t>「施設入所者の家族に対しての地域移行についての意識啓発」が多く、</a:t>
            </a:r>
            <a:r>
              <a:rPr kumimoji="1" lang="en-US" altLang="ja-JP" sz="1100" b="1" u="sng" dirty="0">
                <a:solidFill>
                  <a:schemeClr val="tx1"/>
                </a:solidFill>
                <a:latin typeface="Meiryo UI" panose="020B0604030504040204" pitchFamily="50" charset="-128"/>
                <a:ea typeface="Meiryo UI" panose="020B0604030504040204" pitchFamily="50" charset="-128"/>
              </a:rPr>
              <a:t>58</a:t>
            </a:r>
            <a:r>
              <a:rPr kumimoji="1" lang="ja-JP" altLang="en-US" sz="1100" b="1" u="sng" dirty="0">
                <a:solidFill>
                  <a:schemeClr val="tx1"/>
                </a:solidFill>
                <a:latin typeface="Meiryo UI" panose="020B0604030504040204" pitchFamily="50" charset="-128"/>
                <a:ea typeface="Meiryo UI" panose="020B0604030504040204" pitchFamily="50" charset="-128"/>
              </a:rPr>
              <a:t>事業所</a:t>
            </a:r>
            <a:r>
              <a:rPr kumimoji="1" lang="en-US" altLang="ja-JP" sz="1100" b="1" u="sng" dirty="0">
                <a:solidFill>
                  <a:schemeClr val="tx1"/>
                </a:solidFill>
                <a:latin typeface="Meiryo UI" panose="020B0604030504040204" pitchFamily="50" charset="-128"/>
                <a:ea typeface="Meiryo UI" panose="020B0604030504040204" pitchFamily="50" charset="-128"/>
              </a:rPr>
              <a:t>(71.6%)</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100" dirty="0">
                <a:solidFill>
                  <a:schemeClr val="tx1"/>
                </a:solidFill>
                <a:latin typeface="Meiryo UI" panose="020B0604030504040204" pitchFamily="50" charset="-128"/>
                <a:ea typeface="Meiryo UI" panose="020B0604030504040204" pitchFamily="50" charset="-128"/>
              </a:rPr>
              <a:t>◆大阪府障がい者自立支援協議会の報告書「地域における障がい者等への支援体制について」において示された、障がい者支援施設に求められる３つの機能（集中支援機能、生活支援機能、緊急時生活支援機能）について、施設で取り組んでいることや意見については以下のとおり。</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292023F2-04C7-4F66-AC2C-5E20E012501F}"/>
              </a:ext>
            </a:extLst>
          </p:cNvPr>
          <p:cNvSpPr/>
          <p:nvPr/>
        </p:nvSpPr>
        <p:spPr>
          <a:xfrm>
            <a:off x="-863" y="4628038"/>
            <a:ext cx="2617623" cy="373349"/>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⑭地域生活移行に関して課題と感じていること</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r"/>
            <a:r>
              <a:rPr kumimoji="1" lang="ja-JP" altLang="en-US" sz="1000" b="1" dirty="0">
                <a:solidFill>
                  <a:schemeClr val="tx1"/>
                </a:solidFill>
                <a:latin typeface="Meiryo UI" panose="020B0604030504040204" pitchFamily="50" charset="-128"/>
                <a:ea typeface="Meiryo UI" panose="020B0604030504040204" pitchFamily="50" charset="-128"/>
              </a:rPr>
              <a:t>（複数回答）（</a:t>
            </a:r>
            <a:r>
              <a:rPr kumimoji="1" lang="en-US" altLang="ja-JP" sz="1000" b="1" dirty="0">
                <a:solidFill>
                  <a:schemeClr val="tx1"/>
                </a:solidFill>
                <a:latin typeface="Meiryo UI" panose="020B0604030504040204" pitchFamily="50" charset="-128"/>
                <a:ea typeface="Meiryo UI" panose="020B0604030504040204" pitchFamily="50" charset="-128"/>
              </a:rPr>
              <a:t>N=81</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graphicFrame>
        <p:nvGraphicFramePr>
          <p:cNvPr id="35" name="表 34">
            <a:extLst>
              <a:ext uri="{FF2B5EF4-FFF2-40B4-BE49-F238E27FC236}">
                <a16:creationId xmlns:a16="http://schemas.microsoft.com/office/drawing/2014/main" id="{E4221346-69CD-4C5A-8725-37AFFCAEA8F2}"/>
              </a:ext>
            </a:extLst>
          </p:cNvPr>
          <p:cNvGraphicFramePr>
            <a:graphicFrameLocks noGrp="1"/>
          </p:cNvGraphicFramePr>
          <p:nvPr>
            <p:extLst>
              <p:ext uri="{D42A27DB-BD31-4B8C-83A1-F6EECF244321}">
                <p14:modId xmlns:p14="http://schemas.microsoft.com/office/powerpoint/2010/main" val="3426222325"/>
              </p:ext>
            </p:extLst>
          </p:nvPr>
        </p:nvGraphicFramePr>
        <p:xfrm>
          <a:off x="148564" y="5001388"/>
          <a:ext cx="2399251" cy="422264"/>
        </p:xfrm>
        <a:graphic>
          <a:graphicData uri="http://schemas.openxmlformats.org/drawingml/2006/table">
            <a:tbl>
              <a:tblPr>
                <a:tableStyleId>{BDBED569-4797-4DF1-A0F4-6AAB3CD982D8}</a:tableStyleId>
              </a:tblPr>
              <a:tblGrid>
                <a:gridCol w="1461405">
                  <a:extLst>
                    <a:ext uri="{9D8B030D-6E8A-4147-A177-3AD203B41FA5}">
                      <a16:colId xmlns:a16="http://schemas.microsoft.com/office/drawing/2014/main" val="2807385868"/>
                    </a:ext>
                  </a:extLst>
                </a:gridCol>
                <a:gridCol w="937846">
                  <a:extLst>
                    <a:ext uri="{9D8B030D-6E8A-4147-A177-3AD203B41FA5}">
                      <a16:colId xmlns:a16="http://schemas.microsoft.com/office/drawing/2014/main" val="1198061211"/>
                    </a:ext>
                  </a:extLst>
                </a:gridCol>
              </a:tblGrid>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入所者の重度化、高齢化</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69</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85.2</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770601268"/>
                  </a:ext>
                </a:extLst>
              </a:tr>
              <a:tr h="211132">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ご家族の同意が得られない</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3436290744"/>
                  </a:ext>
                </a:extLst>
              </a:tr>
            </a:tbl>
          </a:graphicData>
        </a:graphic>
      </p:graphicFrame>
      <p:sp>
        <p:nvSpPr>
          <p:cNvPr id="37" name="正方形/長方形 36">
            <a:extLst>
              <a:ext uri="{FF2B5EF4-FFF2-40B4-BE49-F238E27FC236}">
                <a16:creationId xmlns:a16="http://schemas.microsoft.com/office/drawing/2014/main" id="{0F23C70C-DEC8-416E-8F96-3551C8F9CA1E}"/>
              </a:ext>
            </a:extLst>
          </p:cNvPr>
          <p:cNvSpPr/>
          <p:nvPr/>
        </p:nvSpPr>
        <p:spPr>
          <a:xfrm>
            <a:off x="53581" y="5506941"/>
            <a:ext cx="2806850" cy="289777"/>
          </a:xfrm>
          <a:prstGeom prst="rect">
            <a:avLst/>
          </a:prstGeom>
          <a:noFill/>
          <a:ln>
            <a:noFill/>
          </a:ln>
        </p:spPr>
        <p:style>
          <a:lnRef idx="3">
            <a:schemeClr val="lt1"/>
          </a:lnRef>
          <a:fillRef idx="1">
            <a:schemeClr val="accent2"/>
          </a:fillRef>
          <a:effectRef idx="1">
            <a:schemeClr val="accent2"/>
          </a:effectRef>
          <a:fontRef idx="minor">
            <a:schemeClr val="lt1"/>
          </a:fontRef>
        </p:style>
        <p:txBody>
          <a:bodyPr lIns="0" tIns="0" rIns="0" bIns="0"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⑮地域生活移行への取組みとして有効と思われるもの</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r"/>
            <a:r>
              <a:rPr kumimoji="1" lang="ja-JP" altLang="en-US" sz="1000" b="1" dirty="0">
                <a:solidFill>
                  <a:schemeClr val="tx1"/>
                </a:solidFill>
                <a:latin typeface="Meiryo UI" panose="020B0604030504040204" pitchFamily="50" charset="-128"/>
                <a:ea typeface="Meiryo UI" panose="020B0604030504040204" pitchFamily="50" charset="-128"/>
              </a:rPr>
              <a:t>（複数回答）（</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81</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graphicFrame>
        <p:nvGraphicFramePr>
          <p:cNvPr id="38" name="表 37">
            <a:extLst>
              <a:ext uri="{FF2B5EF4-FFF2-40B4-BE49-F238E27FC236}">
                <a16:creationId xmlns:a16="http://schemas.microsoft.com/office/drawing/2014/main" id="{556AB6B8-0B31-4EEA-A4A3-F112C7E2BA4D}"/>
              </a:ext>
            </a:extLst>
          </p:cNvPr>
          <p:cNvGraphicFramePr>
            <a:graphicFrameLocks noGrp="1"/>
          </p:cNvGraphicFramePr>
          <p:nvPr>
            <p:extLst>
              <p:ext uri="{D42A27DB-BD31-4B8C-83A1-F6EECF244321}">
                <p14:modId xmlns:p14="http://schemas.microsoft.com/office/powerpoint/2010/main" val="1540460415"/>
              </p:ext>
            </p:extLst>
          </p:nvPr>
        </p:nvGraphicFramePr>
        <p:xfrm>
          <a:off x="138912" y="5834584"/>
          <a:ext cx="2549580" cy="699147"/>
        </p:xfrm>
        <a:graphic>
          <a:graphicData uri="http://schemas.openxmlformats.org/drawingml/2006/table">
            <a:tbl>
              <a:tblPr>
                <a:tableStyleId>{BDBED569-4797-4DF1-A0F4-6AAB3CD982D8}</a:tableStyleId>
              </a:tblPr>
              <a:tblGrid>
                <a:gridCol w="1783266">
                  <a:extLst>
                    <a:ext uri="{9D8B030D-6E8A-4147-A177-3AD203B41FA5}">
                      <a16:colId xmlns:a16="http://schemas.microsoft.com/office/drawing/2014/main" val="2807385868"/>
                    </a:ext>
                  </a:extLst>
                </a:gridCol>
                <a:gridCol w="766314">
                  <a:extLst>
                    <a:ext uri="{9D8B030D-6E8A-4147-A177-3AD203B41FA5}">
                      <a16:colId xmlns:a16="http://schemas.microsoft.com/office/drawing/2014/main" val="1198061211"/>
                    </a:ext>
                  </a:extLst>
                </a:gridCol>
              </a:tblGrid>
              <a:tr h="370445">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地域移行の受入れ先となるグループホームや通所サービス事業所等の専門的支援力の向上</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86.4%</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194114126"/>
                  </a:ext>
                </a:extLst>
              </a:tr>
              <a:tr h="287667">
                <a:tc>
                  <a:txBody>
                    <a:bodyPr/>
                    <a:lstStyle/>
                    <a:p>
                      <a:pPr algn="l">
                        <a:buNone/>
                      </a:pPr>
                      <a:r>
                        <a:rPr lang="ja-JP" sz="9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施設入所者の家族に対しての地域移行についての意識啓発</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solidFill>
                      <a:schemeClr val="accent5">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58</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71.6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770601268"/>
                  </a:ext>
                </a:extLst>
              </a:tr>
            </a:tbl>
          </a:graphicData>
        </a:graphic>
      </p:graphicFrame>
      <p:sp>
        <p:nvSpPr>
          <p:cNvPr id="39" name="正方形/長方形 38">
            <a:extLst>
              <a:ext uri="{FF2B5EF4-FFF2-40B4-BE49-F238E27FC236}">
                <a16:creationId xmlns:a16="http://schemas.microsoft.com/office/drawing/2014/main" id="{A8762E1F-B0D2-486E-9CE6-54BAD518533C}"/>
              </a:ext>
            </a:extLst>
          </p:cNvPr>
          <p:cNvSpPr/>
          <p:nvPr/>
        </p:nvSpPr>
        <p:spPr>
          <a:xfrm>
            <a:off x="2862711" y="4643670"/>
            <a:ext cx="4815033" cy="24146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marL="179388" indent="-179388"/>
            <a:r>
              <a:rPr kumimoji="1" lang="ja-JP" altLang="en-US" sz="1000" b="1" dirty="0">
                <a:solidFill>
                  <a:schemeClr val="tx1"/>
                </a:solidFill>
                <a:latin typeface="Meiryo UI" panose="020B0604030504040204" pitchFamily="50" charset="-128"/>
                <a:ea typeface="Meiryo UI" panose="020B0604030504040204" pitchFamily="50" charset="-128"/>
              </a:rPr>
              <a:t>⑯障がい者支援施設に求められる３つの機能について、取り組んでいることや意見</a:t>
            </a:r>
          </a:p>
        </p:txBody>
      </p:sp>
      <p:sp>
        <p:nvSpPr>
          <p:cNvPr id="30" name="正方形/長方形 29">
            <a:extLst>
              <a:ext uri="{FF2B5EF4-FFF2-40B4-BE49-F238E27FC236}">
                <a16:creationId xmlns:a16="http://schemas.microsoft.com/office/drawing/2014/main" id="{BA19079B-6C20-4B75-90A2-814939AA2339}"/>
              </a:ext>
            </a:extLst>
          </p:cNvPr>
          <p:cNvSpPr/>
          <p:nvPr/>
        </p:nvSpPr>
        <p:spPr>
          <a:xfrm>
            <a:off x="7684208" y="1584701"/>
            <a:ext cx="1523627" cy="2342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回答項目は上位のものを抜粋</a:t>
            </a:r>
          </a:p>
        </p:txBody>
      </p:sp>
      <p:sp>
        <p:nvSpPr>
          <p:cNvPr id="31" name="正方形/長方形 30">
            <a:extLst>
              <a:ext uri="{FF2B5EF4-FFF2-40B4-BE49-F238E27FC236}">
                <a16:creationId xmlns:a16="http://schemas.microsoft.com/office/drawing/2014/main" id="{9A92568C-A130-41FF-ABE0-9EDDC88D4A1F}"/>
              </a:ext>
            </a:extLst>
          </p:cNvPr>
          <p:cNvSpPr/>
          <p:nvPr/>
        </p:nvSpPr>
        <p:spPr>
          <a:xfrm>
            <a:off x="7619868" y="4577079"/>
            <a:ext cx="1523627" cy="2342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回答項目は上位のものを抜粋</a:t>
            </a:r>
          </a:p>
        </p:txBody>
      </p:sp>
      <p:sp>
        <p:nvSpPr>
          <p:cNvPr id="40" name="スライド番号プレースホルダー 1">
            <a:extLst>
              <a:ext uri="{FF2B5EF4-FFF2-40B4-BE49-F238E27FC236}">
                <a16:creationId xmlns:a16="http://schemas.microsoft.com/office/drawing/2014/main" id="{9E9D25E8-8B99-405B-9C45-1FCBCD872369}"/>
              </a:ext>
            </a:extLst>
          </p:cNvPr>
          <p:cNvSpPr>
            <a:spLocks noGrp="1"/>
          </p:cNvSpPr>
          <p:nvPr>
            <p:ph type="sldNum" sz="quarter" idx="12"/>
          </p:nvPr>
        </p:nvSpPr>
        <p:spPr>
          <a:xfrm>
            <a:off x="7048500" y="6492563"/>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1890649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2093</Words>
  <Application>Microsoft Office PowerPoint</Application>
  <PresentationFormat>画面に合わせる (4:3)</PresentationFormat>
  <Paragraphs>203</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HGPｺﾞｼｯｸE</vt:lpstr>
      <vt:lpstr>HG丸ｺﾞｼｯｸM-PRO</vt:lpstr>
      <vt:lpstr>Meiryo UI</vt:lpstr>
      <vt:lpstr>メイリオ</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2025-07-28T08:36:53Z</dcterms:created>
  <dcterms:modified xsi:type="dcterms:W3CDTF">2025-07-28T08:37:27Z</dcterms:modified>
</cp:coreProperties>
</file>