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90" r:id="rId2"/>
    <p:sldId id="286" r:id="rId3"/>
    <p:sldId id="291" r:id="rId4"/>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18" autoAdjust="0"/>
    <p:restoredTop sz="96548" autoAdjust="0"/>
  </p:normalViewPr>
  <p:slideViewPr>
    <p:cSldViewPr snapToGrid="0">
      <p:cViewPr varScale="1">
        <p:scale>
          <a:sx n="49" d="100"/>
          <a:sy n="49" d="100"/>
        </p:scale>
        <p:origin x="2574" y="4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vl1pPr>
          </a:lstStyle>
          <a:p>
            <a:fld id="{4A15B2C2-C2E8-443C-8BCD-D41CAE0ED780}" type="datetimeFigureOut">
              <a:rPr kumimoji="1" lang="ja-JP" altLang="en-US" smtClean="0"/>
              <a:t>2022/11/10</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2022/11/10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2022/11/10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2022/11/10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2022/11/10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mhlw.go.jp/stf/seisakunitsuite/bunya/kansentaisaku_00001.htm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smtClean="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a:t>
            </a:r>
            <a:r>
              <a:rPr kumimoji="1" lang="ja-JP" altLang="en-US" sz="1600" b="1" dirty="0">
                <a:latin typeface="メイリオ" panose="020B0604030504040204" pitchFamily="50" charset="-128"/>
                <a:ea typeface="メイリオ" panose="020B0604030504040204" pitchFamily="50" charset="-128"/>
              </a:rPr>
              <a:t>７</a:t>
            </a:r>
            <a:r>
              <a:rPr kumimoji="1" lang="ja-JP" altLang="en-US" sz="1600" b="1" dirty="0" smtClean="0">
                <a:latin typeface="メイリオ" panose="020B0604030504040204" pitchFamily="50" charset="-128"/>
                <a:ea typeface="メイリオ" panose="020B0604030504040204" pitchFamily="50" charset="-128"/>
              </a:rPr>
              <a:t>版（令和４年９月版）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p>
        </p:txBody>
      </p:sp>
      <p:sp>
        <p:nvSpPr>
          <p:cNvPr id="4" name="正方形/長方形 3"/>
          <p:cNvSpPr/>
          <p:nvPr/>
        </p:nvSpPr>
        <p:spPr>
          <a:xfrm>
            <a:off x="-60029" y="8444649"/>
            <a:ext cx="6972301" cy="1546577"/>
          </a:xfrm>
          <a:prstGeom prst="rect">
            <a:avLst/>
          </a:prstGeom>
        </p:spPr>
        <p:txBody>
          <a:bodyPr wrap="square">
            <a:spAutoFit/>
          </a:bodyPr>
          <a:lstStyle/>
          <a:p>
            <a:pPr marL="446088" indent="-446088"/>
            <a:r>
              <a:rPr kumimoji="1" lang="ja-JP" altLang="en-US" sz="1050" b="1" dirty="0" smtClean="0">
                <a:latin typeface="メイリオ" panose="020B0604030504040204" pitchFamily="50" charset="-128"/>
                <a:ea typeface="メイリオ" panose="020B0604030504040204" pitchFamily="50" charset="-128"/>
              </a:rPr>
              <a:t>（</a:t>
            </a:r>
            <a:r>
              <a:rPr kumimoji="1" lang="en-US" altLang="ja-JP" sz="1050" b="1" dirty="0" smtClean="0">
                <a:latin typeface="メイリオ" panose="020B0604030504040204" pitchFamily="50" charset="-128"/>
                <a:ea typeface="メイリオ" panose="020B0604030504040204" pitchFamily="50" charset="-128"/>
              </a:rPr>
              <a:t>※</a:t>
            </a:r>
            <a:r>
              <a:rPr kumimoji="1" lang="ja-JP" altLang="en-US" sz="1050" b="1" dirty="0" smtClean="0">
                <a:latin typeface="メイリオ" panose="020B0604030504040204" pitchFamily="50" charset="-128"/>
                <a:ea typeface="メイリオ" panose="020B0604030504040204" pitchFamily="50" charset="-128"/>
              </a:rPr>
              <a:t>）大声の定義を「観客等が</a:t>
            </a:r>
            <a:r>
              <a:rPr kumimoji="1" lang="ja-JP" altLang="en-US" sz="1050" b="1" dirty="0">
                <a:latin typeface="メイリオ" panose="020B0604030504040204" pitchFamily="50" charset="-128"/>
                <a:ea typeface="メイリオ" panose="020B0604030504040204" pitchFamily="50" charset="-128"/>
              </a:rPr>
              <a:t>、通常より</a:t>
            </a:r>
            <a:r>
              <a:rPr kumimoji="1" lang="ja-JP" altLang="en-US" sz="1050" b="1" dirty="0" smtClean="0">
                <a:latin typeface="メイリオ" panose="020B0604030504040204" pitchFamily="50" charset="-128"/>
                <a:ea typeface="メイリオ" panose="020B0604030504040204" pitchFamily="50" charset="-128"/>
              </a:rPr>
              <a:t>も大きな</a:t>
            </a:r>
            <a:r>
              <a:rPr kumimoji="1" lang="ja-JP" altLang="en-US" sz="1050" b="1" dirty="0">
                <a:latin typeface="メイリオ" panose="020B0604030504040204" pitchFamily="50" charset="-128"/>
                <a:ea typeface="メイリオ" panose="020B0604030504040204" pitchFamily="50" charset="-128"/>
              </a:rPr>
              <a:t>声量で、反復・継続的に声を</a:t>
            </a:r>
            <a:r>
              <a:rPr kumimoji="1" lang="ja-JP" altLang="en-US" sz="1050" b="1" dirty="0" smtClean="0">
                <a:latin typeface="メイリオ" panose="020B0604030504040204" pitchFamily="50" charset="-128"/>
                <a:ea typeface="メイリオ" panose="020B0604030504040204" pitchFamily="50" charset="-128"/>
              </a:rPr>
              <a:t>発すること」とし、これを積極的に推奨する又は必要な対策を十分に施さないイベントは「大声あり」に該当することと整理する。</a:t>
            </a:r>
            <a:endParaRPr kumimoji="1" lang="en-US" altLang="ja-JP" sz="1050" b="1" dirty="0">
              <a:latin typeface="メイリオ" panose="020B0604030504040204" pitchFamily="50" charset="-128"/>
              <a:ea typeface="メイリオ" panose="020B0604030504040204" pitchFamily="50" charset="-128"/>
            </a:endParaRPr>
          </a:p>
          <a:p>
            <a:pPr marL="446088" indent="-446088"/>
            <a:r>
              <a:rPr kumimoji="1" lang="ja-JP" altLang="en-US" sz="1050" b="1" dirty="0">
                <a:latin typeface="メイリオ" panose="020B0604030504040204" pitchFamily="50" charset="-128"/>
                <a:ea typeface="メイリオ" panose="020B0604030504040204" pitchFamily="50" charset="-128"/>
              </a:rPr>
              <a:t>（注）収容率（上限）において</a:t>
            </a:r>
            <a:r>
              <a:rPr kumimoji="1" lang="ja-JP" altLang="en-US" sz="1050" b="1" dirty="0" smtClean="0">
                <a:latin typeface="メイリオ" panose="020B0604030504040204" pitchFamily="50" charset="-128"/>
                <a:ea typeface="メイリオ" panose="020B0604030504040204" pitchFamily="50" charset="-128"/>
              </a:rPr>
              <a:t>、⑤を</a:t>
            </a:r>
            <a:r>
              <a:rPr kumimoji="1" lang="ja-JP" altLang="en-US" sz="1050" b="1" dirty="0">
                <a:latin typeface="メイリオ" panose="020B0604030504040204" pitchFamily="50" charset="-128"/>
                <a:ea typeface="メイリオ" panose="020B0604030504040204" pitchFamily="50" charset="-128"/>
              </a:rPr>
              <a:t>選択した場合は、「大声あり」と「大声なし」の</a:t>
            </a:r>
            <a:r>
              <a:rPr kumimoji="1" lang="ja-JP" altLang="en-US" sz="1050" b="1" dirty="0" smtClean="0">
                <a:latin typeface="メイリオ" panose="020B0604030504040204" pitchFamily="50" charset="-128"/>
                <a:ea typeface="メイリオ" panose="020B0604030504040204" pitchFamily="50" charset="-128"/>
              </a:rPr>
              <a:t>エリアの区分</a:t>
            </a:r>
            <a:r>
              <a:rPr kumimoji="1" lang="ja-JP" altLang="en-US" sz="1050" b="1" dirty="0">
                <a:latin typeface="メイリオ" panose="020B0604030504040204" pitchFamily="50" charset="-128"/>
                <a:ea typeface="メイリオ" panose="020B0604030504040204" pitchFamily="50" charset="-128"/>
              </a:rPr>
              <a:t>ごとの</a:t>
            </a:r>
            <a:r>
              <a:rPr kumimoji="1" lang="ja-JP" altLang="en-US" sz="1050" b="1" dirty="0" smtClean="0">
                <a:latin typeface="メイリオ" panose="020B0604030504040204" pitchFamily="50" charset="-128"/>
                <a:ea typeface="メイリオ" panose="020B0604030504040204" pitchFamily="50" charset="-128"/>
              </a:rPr>
              <a:t>収容定員・参加</a:t>
            </a:r>
            <a:r>
              <a:rPr kumimoji="1" lang="ja-JP" altLang="en-US" sz="1050" b="1" dirty="0">
                <a:latin typeface="メイリオ" panose="020B0604030504040204" pitchFamily="50" charset="-128"/>
                <a:ea typeface="メイリオ" panose="020B0604030504040204" pitchFamily="50" charset="-128"/>
              </a:rPr>
              <a:t>人数を記載すること。 </a:t>
            </a:r>
            <a:endParaRPr kumimoji="1" lang="en-US" altLang="ja-JP" sz="1050" b="1" dirty="0" smtClean="0">
              <a:latin typeface="メイリオ" panose="020B0604030504040204" pitchFamily="50" charset="-128"/>
              <a:ea typeface="メイリオ" panose="020B0604030504040204" pitchFamily="50" charset="-128"/>
            </a:endParaRPr>
          </a:p>
          <a:p>
            <a:pPr marL="446088" indent="-446088"/>
            <a:r>
              <a:rPr kumimoji="1" lang="ja-JP" altLang="en-US" sz="1050" b="1" smtClean="0">
                <a:latin typeface="メイリオ" panose="020B0604030504040204" pitchFamily="50" charset="-128"/>
                <a:ea typeface="メイリオ" panose="020B0604030504040204" pitchFamily="50" charset="-128"/>
              </a:rPr>
              <a:t>（記載例</a:t>
            </a:r>
            <a:r>
              <a:rPr kumimoji="1" lang="ja-JP" altLang="en-US" sz="1050" b="1" dirty="0" smtClean="0">
                <a:latin typeface="メイリオ" panose="020B0604030504040204" pitchFamily="50" charset="-128"/>
                <a:ea typeface="メイリオ" panose="020B0604030504040204" pitchFamily="50" charset="-128"/>
              </a:rPr>
              <a:t>）</a:t>
            </a:r>
            <a:endParaRPr kumimoji="1" lang="en-US" altLang="ja-JP" sz="1050" b="1" dirty="0" smtClean="0">
              <a:latin typeface="メイリオ" panose="020B0604030504040204" pitchFamily="50" charset="-128"/>
              <a:ea typeface="メイリオ" panose="020B0604030504040204" pitchFamily="50" charset="-128"/>
            </a:endParaRPr>
          </a:p>
          <a:p>
            <a:pPr marL="446088" indent="-446088"/>
            <a:r>
              <a:rPr kumimoji="1" lang="ja-JP" altLang="en-US" sz="1050" b="1" dirty="0" smtClean="0">
                <a:latin typeface="メイリオ" panose="020B0604030504040204" pitchFamily="50" charset="-128"/>
                <a:ea typeface="メイリオ" panose="020B0604030504040204" pitchFamily="50" charset="-128"/>
              </a:rPr>
              <a:t>　　　〇収容定員</a:t>
            </a:r>
            <a:r>
              <a:rPr kumimoji="1" lang="en-US" altLang="ja-JP" sz="1050" b="1" dirty="0" smtClean="0">
                <a:latin typeface="メイリオ" panose="020B0604030504040204" pitchFamily="50" charset="-128"/>
                <a:ea typeface="メイリオ" panose="020B0604030504040204" pitchFamily="50" charset="-128"/>
              </a:rPr>
              <a:t>10,000</a:t>
            </a:r>
            <a:r>
              <a:rPr kumimoji="1" lang="ja-JP" altLang="en-US" sz="1050" b="1" dirty="0" smtClean="0">
                <a:latin typeface="メイリオ" panose="020B0604030504040204" pitchFamily="50" charset="-128"/>
                <a:ea typeface="メイリオ" panose="020B0604030504040204" pitchFamily="50" charset="-128"/>
              </a:rPr>
              <a:t>人の会場で、「大声あり」エリアの収容定員が</a:t>
            </a:r>
            <a:r>
              <a:rPr kumimoji="1" lang="en-US" altLang="ja-JP" sz="1050" b="1" dirty="0" smtClean="0">
                <a:latin typeface="メイリオ" panose="020B0604030504040204" pitchFamily="50" charset="-128"/>
                <a:ea typeface="メイリオ" panose="020B0604030504040204" pitchFamily="50" charset="-128"/>
              </a:rPr>
              <a:t>5,000</a:t>
            </a:r>
            <a:r>
              <a:rPr kumimoji="1" lang="ja-JP" altLang="en-US" sz="1050" b="1" dirty="0" smtClean="0">
                <a:latin typeface="メイリオ" panose="020B0604030504040204" pitchFamily="50" charset="-128"/>
                <a:ea typeface="メイリオ" panose="020B0604030504040204" pitchFamily="50" charset="-128"/>
              </a:rPr>
              <a:t>人、「大声なし」エリアの収容定　</a:t>
            </a:r>
            <a:endParaRPr kumimoji="1" lang="en-US" altLang="ja-JP" sz="1050" b="1" dirty="0" smtClean="0">
              <a:latin typeface="メイリオ" panose="020B0604030504040204" pitchFamily="50" charset="-128"/>
              <a:ea typeface="メイリオ" panose="020B0604030504040204" pitchFamily="50" charset="-128"/>
            </a:endParaRPr>
          </a:p>
          <a:p>
            <a:pPr marL="446088" indent="-446088"/>
            <a:r>
              <a:rPr kumimoji="1" lang="ja-JP" altLang="en-US" sz="1050" b="1" dirty="0">
                <a:latin typeface="メイリオ" panose="020B0604030504040204" pitchFamily="50" charset="-128"/>
                <a:ea typeface="メイリオ" panose="020B0604030504040204" pitchFamily="50" charset="-128"/>
              </a:rPr>
              <a:t>　</a:t>
            </a:r>
            <a:r>
              <a:rPr kumimoji="1" lang="ja-JP" altLang="en-US" sz="1050" b="1" dirty="0" smtClean="0">
                <a:latin typeface="メイリオ" panose="020B0604030504040204" pitchFamily="50" charset="-128"/>
                <a:ea typeface="メイリオ" panose="020B0604030504040204" pitchFamily="50" charset="-128"/>
              </a:rPr>
              <a:t>　　　員が</a:t>
            </a:r>
            <a:r>
              <a:rPr kumimoji="1" lang="en-US" altLang="ja-JP" sz="1050" b="1" dirty="0" smtClean="0">
                <a:latin typeface="メイリオ" panose="020B0604030504040204" pitchFamily="50" charset="-128"/>
                <a:ea typeface="メイリオ" panose="020B0604030504040204" pitchFamily="50" charset="-128"/>
              </a:rPr>
              <a:t>5,000</a:t>
            </a:r>
            <a:r>
              <a:rPr kumimoji="1" lang="ja-JP" altLang="en-US" sz="1050" b="1" dirty="0" smtClean="0">
                <a:latin typeface="メイリオ" panose="020B0604030504040204" pitchFamily="50" charset="-128"/>
                <a:ea typeface="メイリオ" panose="020B0604030504040204" pitchFamily="50" charset="-128"/>
              </a:rPr>
              <a:t>人のイベントを開催する場合</a:t>
            </a:r>
            <a:endParaRPr kumimoji="1" lang="en-US" altLang="ja-JP" sz="1050" b="1" dirty="0" smtClean="0">
              <a:latin typeface="メイリオ" panose="020B0604030504040204" pitchFamily="50" charset="-128"/>
              <a:ea typeface="メイリオ" panose="020B0604030504040204" pitchFamily="50" charset="-128"/>
            </a:endParaRPr>
          </a:p>
          <a:p>
            <a:pPr marL="446088" indent="-446088"/>
            <a:r>
              <a:rPr kumimoji="1" lang="ja-JP" altLang="en-US" sz="1050" b="1" dirty="0">
                <a:latin typeface="メイリオ" panose="020B0604030504040204" pitchFamily="50" charset="-128"/>
                <a:ea typeface="メイリオ" panose="020B0604030504040204" pitchFamily="50" charset="-128"/>
              </a:rPr>
              <a:t>　</a:t>
            </a:r>
            <a:r>
              <a:rPr kumimoji="1" lang="ja-JP" altLang="en-US" sz="1050" b="1" dirty="0" smtClean="0">
                <a:latin typeface="メイリオ" panose="020B0604030504040204" pitchFamily="50" charset="-128"/>
                <a:ea typeface="メイリオ" panose="020B0604030504040204" pitchFamily="50" charset="-128"/>
              </a:rPr>
              <a:t>　　　収容定員：「大声あり」</a:t>
            </a:r>
            <a:r>
              <a:rPr kumimoji="1" lang="en-US" altLang="ja-JP" sz="1050" b="1" dirty="0" smtClean="0">
                <a:latin typeface="メイリオ" panose="020B0604030504040204" pitchFamily="50" charset="-128"/>
                <a:ea typeface="メイリオ" panose="020B0604030504040204" pitchFamily="50" charset="-128"/>
              </a:rPr>
              <a:t>5,000</a:t>
            </a:r>
            <a:r>
              <a:rPr kumimoji="1" lang="ja-JP" altLang="en-US" sz="1050" b="1" dirty="0" smtClean="0">
                <a:latin typeface="メイリオ" panose="020B0604030504040204" pitchFamily="50" charset="-128"/>
                <a:ea typeface="メイリオ" panose="020B0604030504040204" pitchFamily="50" charset="-128"/>
              </a:rPr>
              <a:t>人、「大声なし」</a:t>
            </a:r>
            <a:r>
              <a:rPr kumimoji="1" lang="en-US" altLang="ja-JP" sz="1050" b="1" dirty="0" smtClean="0">
                <a:latin typeface="メイリオ" panose="020B0604030504040204" pitchFamily="50" charset="-128"/>
                <a:ea typeface="メイリオ" panose="020B0604030504040204" pitchFamily="50" charset="-128"/>
              </a:rPr>
              <a:t>5,000</a:t>
            </a:r>
            <a:r>
              <a:rPr kumimoji="1" lang="ja-JP" altLang="en-US" sz="1050" b="1" dirty="0" smtClean="0">
                <a:latin typeface="メイリオ" panose="020B0604030504040204" pitchFamily="50" charset="-128"/>
                <a:ea typeface="メイリオ" panose="020B0604030504040204" pitchFamily="50" charset="-128"/>
              </a:rPr>
              <a:t>人</a:t>
            </a:r>
            <a:endParaRPr kumimoji="1" lang="en-US" altLang="ja-JP" sz="1050" b="1" dirty="0" smtClean="0">
              <a:latin typeface="メイリオ" panose="020B0604030504040204" pitchFamily="50" charset="-128"/>
              <a:ea typeface="メイリオ" panose="020B0604030504040204" pitchFamily="50" charset="-128"/>
            </a:endParaRPr>
          </a:p>
          <a:p>
            <a:pPr marL="446088" indent="-446088"/>
            <a:r>
              <a:rPr kumimoji="1" lang="ja-JP" altLang="en-US" sz="1050" b="1" dirty="0">
                <a:latin typeface="メイリオ" panose="020B0604030504040204" pitchFamily="50" charset="-128"/>
                <a:ea typeface="メイリオ" panose="020B0604030504040204" pitchFamily="50" charset="-128"/>
              </a:rPr>
              <a:t>　</a:t>
            </a:r>
            <a:r>
              <a:rPr kumimoji="1" lang="ja-JP" altLang="en-US" sz="1050" b="1" dirty="0" smtClean="0">
                <a:latin typeface="メイリオ" panose="020B0604030504040204" pitchFamily="50" charset="-128"/>
                <a:ea typeface="メイリオ" panose="020B0604030504040204" pitchFamily="50" charset="-128"/>
              </a:rPr>
              <a:t>　　　参加人数：</a:t>
            </a:r>
            <a:r>
              <a:rPr kumimoji="1" lang="ja-JP" altLang="en-US" sz="1050" b="1" dirty="0">
                <a:latin typeface="メイリオ" panose="020B0604030504040204" pitchFamily="50" charset="-128"/>
                <a:ea typeface="メイリオ" panose="020B0604030504040204" pitchFamily="50" charset="-128"/>
              </a:rPr>
              <a:t>「大声あり</a:t>
            </a:r>
            <a:r>
              <a:rPr kumimoji="1" lang="ja-JP" altLang="en-US" sz="1050" b="1" dirty="0" smtClean="0">
                <a:latin typeface="メイリオ" panose="020B0604030504040204" pitchFamily="50" charset="-128"/>
                <a:ea typeface="メイリオ" panose="020B0604030504040204" pitchFamily="50" charset="-128"/>
              </a:rPr>
              <a:t>」</a:t>
            </a:r>
            <a:r>
              <a:rPr kumimoji="1" lang="en-US" altLang="ja-JP" sz="1050" b="1" dirty="0" smtClean="0">
                <a:latin typeface="メイリオ" panose="020B0604030504040204" pitchFamily="50" charset="-128"/>
                <a:ea typeface="メイリオ" panose="020B0604030504040204" pitchFamily="50" charset="-128"/>
              </a:rPr>
              <a:t>2,500</a:t>
            </a:r>
            <a:r>
              <a:rPr kumimoji="1" lang="ja-JP" altLang="en-US" sz="1050" b="1" dirty="0" smtClean="0">
                <a:latin typeface="メイリオ" panose="020B0604030504040204" pitchFamily="50" charset="-128"/>
                <a:ea typeface="メイリオ" panose="020B0604030504040204" pitchFamily="50" charset="-128"/>
              </a:rPr>
              <a:t>人</a:t>
            </a:r>
            <a:r>
              <a:rPr kumimoji="1" lang="ja-JP" altLang="en-US" sz="1050" b="1" dirty="0">
                <a:latin typeface="メイリオ" panose="020B0604030504040204" pitchFamily="50" charset="-128"/>
                <a:ea typeface="メイリオ" panose="020B0604030504040204" pitchFamily="50" charset="-128"/>
              </a:rPr>
              <a:t>、「大声なし</a:t>
            </a:r>
            <a:r>
              <a:rPr kumimoji="1" lang="ja-JP" altLang="en-US" sz="1050" b="1" dirty="0" smtClean="0">
                <a:latin typeface="メイリオ" panose="020B0604030504040204" pitchFamily="50" charset="-128"/>
                <a:ea typeface="メイリオ" panose="020B0604030504040204" pitchFamily="50" charset="-128"/>
              </a:rPr>
              <a:t>」</a:t>
            </a:r>
            <a:r>
              <a:rPr kumimoji="1" lang="en-US" altLang="ja-JP" sz="1050" b="1" dirty="0" smtClean="0">
                <a:latin typeface="メイリオ" panose="020B0604030504040204" pitchFamily="50" charset="-128"/>
                <a:ea typeface="メイリオ" panose="020B0604030504040204" pitchFamily="50" charset="-128"/>
              </a:rPr>
              <a:t>5,000</a:t>
            </a:r>
            <a:r>
              <a:rPr kumimoji="1" lang="ja-JP" altLang="en-US" sz="1050" b="1" dirty="0" smtClean="0">
                <a:latin typeface="メイリオ" panose="020B0604030504040204" pitchFamily="50" charset="-128"/>
                <a:ea typeface="メイリオ" panose="020B0604030504040204" pitchFamily="50" charset="-128"/>
              </a:rPr>
              <a:t>人</a:t>
            </a:r>
            <a:endParaRPr kumimoji="1" lang="en-US" altLang="ja-JP" sz="1050" b="1" dirty="0">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566273631"/>
              </p:ext>
            </p:extLst>
          </p:nvPr>
        </p:nvGraphicFramePr>
        <p:xfrm>
          <a:off x="151072" y="767502"/>
          <a:ext cx="6589011" cy="7477447"/>
        </p:xfrm>
        <a:graphic>
          <a:graphicData uri="http://schemas.openxmlformats.org/drawingml/2006/table">
            <a:tbl>
              <a:tblPr firstRow="1" bandRow="1">
                <a:tableStyleId>{2D5ABB26-0587-4C30-8999-92F81FD0307C}</a:tableStyleId>
              </a:tblPr>
              <a:tblGrid>
                <a:gridCol w="1139109">
                  <a:extLst>
                    <a:ext uri="{9D8B030D-6E8A-4147-A177-3AD203B41FA5}">
                      <a16:colId xmlns:a16="http://schemas.microsoft.com/office/drawing/2014/main" val="2930233964"/>
                    </a:ext>
                  </a:extLst>
                </a:gridCol>
                <a:gridCol w="2724951">
                  <a:extLst>
                    <a:ext uri="{9D8B030D-6E8A-4147-A177-3AD203B41FA5}">
                      <a16:colId xmlns:a16="http://schemas.microsoft.com/office/drawing/2014/main" val="3170035548"/>
                    </a:ext>
                  </a:extLst>
                </a:gridCol>
                <a:gridCol w="2724951">
                  <a:extLst>
                    <a:ext uri="{9D8B030D-6E8A-4147-A177-3AD203B41FA5}">
                      <a16:colId xmlns:a16="http://schemas.microsoft.com/office/drawing/2014/main" val="3772281979"/>
                    </a:ext>
                  </a:extLst>
                </a:gridCol>
              </a:tblGrid>
              <a:tr h="360907">
                <a:tc>
                  <a:txBody>
                    <a:bodyPr/>
                    <a:lstStyle/>
                    <a:p>
                      <a:pPr algn="ctr"/>
                      <a:r>
                        <a:rPr kumimoji="1" lang="ja-JP" altLang="en-US" sz="1400" b="1" dirty="0" smtClean="0">
                          <a:solidFill>
                            <a:schemeClr val="bg1"/>
                          </a:solidFill>
                          <a:latin typeface="メイリオ" panose="020B0604030504040204" pitchFamily="50" charset="-128"/>
                          <a:ea typeface="メイリオ" panose="020B0604030504040204" pitchFamily="50" charset="-128"/>
                        </a:rPr>
                        <a:t>開催概要</a:t>
                      </a:r>
                      <a:endParaRPr kumimoji="1" lang="ja-JP" altLang="en-US" sz="1400" b="1" dirty="0">
                        <a:solidFill>
                          <a:schemeClr val="bg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rgbClr val="C55A11"/>
                    </a:solidFill>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kern="1200" dirty="0" smtClean="0">
                          <a:solidFill>
                            <a:schemeClr val="tx1"/>
                          </a:solidFill>
                          <a:latin typeface="メイリオ" panose="020B0604030504040204" pitchFamily="50" charset="-128"/>
                          <a:ea typeface="メイリオ" panose="020B0604030504040204" pitchFamily="50" charset="-128"/>
                          <a:cs typeface="+mn-cs"/>
                        </a:rPr>
                        <a:t>堺市の「重要文化財 高林家住宅」で民家の魅力、地域の歴史の奥深さ、文化財の状況などについて、所有者さんのお話を聞きながら知っていただき、また高林家に伝わる伝統的なお正月料理を体験いただくイベント</a:t>
                      </a:r>
                      <a:endParaRPr kumimoji="1" lang="en-US" altLang="ja-JP" sz="1050" b="0" kern="1200" dirty="0" smtClean="0">
                        <a:solidFill>
                          <a:schemeClr val="tx1"/>
                        </a:solidFill>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530968272"/>
                  </a:ext>
                </a:extLst>
              </a:tr>
              <a:tr h="219288">
                <a:tc>
                  <a:txBody>
                    <a:bodyPr/>
                    <a:lstStyle/>
                    <a:p>
                      <a:pPr algn="ctr"/>
                      <a:r>
                        <a:rPr kumimoji="1" lang="ja-JP" altLang="en-US" sz="1400" b="1" dirty="0" smtClean="0">
                          <a:latin typeface="メイリオ" panose="020B0604030504040204" pitchFamily="50" charset="-128"/>
                          <a:ea typeface="メイリオ" panose="020B0604030504040204" pitchFamily="50" charset="-128"/>
                        </a:rPr>
                        <a:t>イベント名</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smtClean="0">
                          <a:latin typeface="メイリオ" panose="020B0604030504040204" pitchFamily="50" charset="-128"/>
                          <a:ea typeface="メイリオ" panose="020B0604030504040204" pitchFamily="50" charset="-128"/>
                        </a:rPr>
                        <a:t>重文民家　高林家に伝わる年中行事の食を体験</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496290466"/>
                  </a:ext>
                </a:extLst>
              </a:tr>
              <a:tr h="214515">
                <a:tc>
                  <a:txBody>
                    <a:bodyPr/>
                    <a:lstStyle/>
                    <a:p>
                      <a:pPr algn="l"/>
                      <a:r>
                        <a:rPr kumimoji="1" lang="ja-JP" altLang="en-US" sz="900" b="1" dirty="0" smtClean="0">
                          <a:latin typeface="メイリオ" panose="020B0604030504040204" pitchFamily="50" charset="-128"/>
                          <a:ea typeface="メイリオ" panose="020B0604030504040204" pitchFamily="50" charset="-128"/>
                        </a:rPr>
                        <a:t>出演者・チーム等</a:t>
                      </a:r>
                      <a:endParaRPr kumimoji="1" lang="ja-JP" altLang="en-US" sz="9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endParaRPr kumimoji="1" lang="ja-JP" altLang="en-US"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026844740"/>
                  </a:ext>
                </a:extLst>
              </a:tr>
              <a:tr h="288810">
                <a:tc>
                  <a:txBody>
                    <a:bodyPr/>
                    <a:lstStyle/>
                    <a:p>
                      <a:pPr algn="ctr"/>
                      <a:r>
                        <a:rPr kumimoji="1" lang="ja-JP" altLang="en-US" sz="1400" b="1" dirty="0" smtClean="0">
                          <a:latin typeface="メイリオ" panose="020B0604030504040204" pitchFamily="50" charset="-128"/>
                          <a:ea typeface="メイリオ" panose="020B0604030504040204" pitchFamily="50" charset="-128"/>
                        </a:rPr>
                        <a:t>開催日時</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algn="l"/>
                      <a:r>
                        <a:rPr kumimoji="1" lang="ja-JP" altLang="en-US" sz="1400" b="0" dirty="0" smtClean="0">
                          <a:latin typeface="メイリオ" panose="020B0604030504040204" pitchFamily="50" charset="-128"/>
                          <a:ea typeface="メイリオ" panose="020B0604030504040204" pitchFamily="50" charset="-128"/>
                        </a:rPr>
                        <a:t>　令和４年１２月４日　１１時００分　～　１４時００分</a:t>
                      </a:r>
                      <a:endParaRPr kumimoji="1" lang="en-US" altLang="ja-JP" sz="1400" b="0" dirty="0" smtClean="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706613737"/>
                  </a:ext>
                </a:extLst>
              </a:tr>
              <a:tr h="301462">
                <a:tc>
                  <a:txBody>
                    <a:bodyPr/>
                    <a:lstStyle/>
                    <a:p>
                      <a:pPr algn="ctr"/>
                      <a:r>
                        <a:rPr kumimoji="1" lang="ja-JP" altLang="en-US" sz="1400" b="1" dirty="0" smtClean="0">
                          <a:latin typeface="メイリオ" panose="020B0604030504040204" pitchFamily="50" charset="-128"/>
                          <a:ea typeface="メイリオ" panose="020B0604030504040204" pitchFamily="50" charset="-128"/>
                        </a:rPr>
                        <a:t>開催会場</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smtClean="0">
                          <a:latin typeface="メイリオ" panose="020B0604030504040204" pitchFamily="50" charset="-128"/>
                          <a:ea typeface="メイリオ" panose="020B0604030504040204" pitchFamily="50" charset="-128"/>
                        </a:rPr>
                        <a:t>　重要文化財　髙林家住宅</a:t>
                      </a:r>
                      <a:endParaRPr kumimoji="1" lang="ja-JP" altLang="en-US"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824045069"/>
                  </a:ext>
                </a:extLst>
              </a:tr>
              <a:tr h="301462">
                <a:tc>
                  <a:txBody>
                    <a:bodyPr/>
                    <a:lstStyle/>
                    <a:p>
                      <a:pPr algn="ctr"/>
                      <a:r>
                        <a:rPr kumimoji="1" lang="ja-JP" altLang="en-US" sz="1400" b="1" dirty="0" smtClean="0">
                          <a:latin typeface="メイリオ" panose="020B0604030504040204" pitchFamily="50" charset="-128"/>
                          <a:ea typeface="メイリオ" panose="020B0604030504040204" pitchFamily="50" charset="-128"/>
                        </a:rPr>
                        <a:t>会場所在地</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smtClean="0">
                          <a:latin typeface="メイリオ" panose="020B0604030504040204" pitchFamily="50" charset="-128"/>
                          <a:ea typeface="メイリオ" panose="020B0604030504040204" pitchFamily="50" charset="-128"/>
                        </a:rPr>
                        <a:t>　堺市北区百舌鳥赤畑町５丁６４７　</a:t>
                      </a:r>
                      <a:endParaRPr kumimoji="1" lang="ja-JP" altLang="en-US"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546621845"/>
                  </a:ext>
                </a:extLst>
              </a:tr>
              <a:tr h="301462">
                <a:tc>
                  <a:txBody>
                    <a:bodyPr/>
                    <a:lstStyle/>
                    <a:p>
                      <a:pPr algn="ctr"/>
                      <a:r>
                        <a:rPr kumimoji="1" lang="ja-JP" altLang="en-US" sz="1400" b="1" dirty="0" smtClean="0">
                          <a:latin typeface="メイリオ" panose="020B0604030504040204" pitchFamily="50" charset="-128"/>
                          <a:ea typeface="メイリオ" panose="020B0604030504040204" pitchFamily="50" charset="-128"/>
                        </a:rPr>
                        <a:t>主催者</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smtClean="0">
                          <a:latin typeface="メイリオ" panose="020B0604030504040204" pitchFamily="50" charset="-128"/>
                          <a:ea typeface="メイリオ" panose="020B0604030504040204" pitchFamily="50" charset="-128"/>
                        </a:rPr>
                        <a:t>　大阪府教育庁文化財保護課・重要文化財高林家住宅</a:t>
                      </a:r>
                      <a:endParaRPr kumimoji="1" lang="ja-JP" altLang="en-US"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991650348"/>
                  </a:ext>
                </a:extLst>
              </a:tr>
              <a:tr h="293925">
                <a:tc>
                  <a:txBody>
                    <a:bodyPr/>
                    <a:lstStyle/>
                    <a:p>
                      <a:pPr algn="ctr"/>
                      <a:r>
                        <a:rPr kumimoji="1" lang="ja-JP" altLang="en-US" sz="1200" b="1" dirty="0" smtClean="0">
                          <a:latin typeface="メイリオ" panose="020B0604030504040204" pitchFamily="50" charset="-128"/>
                          <a:ea typeface="メイリオ" panose="020B0604030504040204" pitchFamily="50" charset="-128"/>
                        </a:rPr>
                        <a:t>主催者所在地</a:t>
                      </a:r>
                      <a:endParaRPr kumimoji="1" lang="ja-JP" altLang="en-US" sz="12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smtClean="0">
                          <a:latin typeface="メイリオ" panose="020B0604030504040204" pitchFamily="50" charset="-128"/>
                          <a:ea typeface="メイリオ" panose="020B0604030504040204" pitchFamily="50" charset="-128"/>
                        </a:rPr>
                        <a:t>・大阪市住之江区南港北１丁目１４－１６　大阪府咲洲庁舎２９階</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・堺市北区百舌鳥赤畑町５丁６４７　</a:t>
                      </a:r>
                      <a:endParaRPr kumimoji="1" lang="ja-JP" altLang="en-US"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895229013"/>
                  </a:ext>
                </a:extLst>
              </a:tr>
              <a:tr h="293925">
                <a:tc>
                  <a:txBody>
                    <a:bodyPr/>
                    <a:lstStyle/>
                    <a:p>
                      <a:pPr algn="ctr"/>
                      <a:r>
                        <a:rPr kumimoji="1" lang="ja-JP" altLang="en-US" sz="1200" b="1" dirty="0" smtClean="0">
                          <a:latin typeface="メイリオ" panose="020B0604030504040204" pitchFamily="50" charset="-128"/>
                          <a:ea typeface="メイリオ" panose="020B0604030504040204" pitchFamily="50" charset="-128"/>
                        </a:rPr>
                        <a:t>主催者連絡先</a:t>
                      </a:r>
                      <a:endParaRPr kumimoji="1" lang="ja-JP" altLang="en-US" sz="12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r>
                        <a:rPr kumimoji="1" lang="en-US" altLang="ja-JP" dirty="0" smtClean="0">
                          <a:latin typeface="メイリオ" panose="020B0604030504040204" pitchFamily="50" charset="-128"/>
                          <a:ea typeface="メイリオ" panose="020B0604030504040204" pitchFamily="50" charset="-128"/>
                        </a:rPr>
                        <a:t>06-6210-9900</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r>
                        <a:rPr kumimoji="1" lang="en-US" altLang="ja-JP" sz="1100" dirty="0" smtClean="0">
                          <a:latin typeface="メイリオ" panose="020B0604030504040204" pitchFamily="50" charset="-128"/>
                          <a:ea typeface="メイリオ" panose="020B0604030504040204" pitchFamily="50" charset="-128"/>
                        </a:rPr>
                        <a:t>bunkazaihogo@sbox.pref.osaka.lg.jp</a:t>
                      </a:r>
                      <a:endParaRPr kumimoji="1" lang="ja-JP" altLang="en-US" sz="1100"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184660720"/>
                  </a:ext>
                </a:extLst>
              </a:tr>
              <a:tr h="301462">
                <a:tc rowSpan="6">
                  <a:txBody>
                    <a:bodyPr/>
                    <a:lstStyle/>
                    <a:p>
                      <a:pPr algn="ctr"/>
                      <a:r>
                        <a:rPr kumimoji="1" lang="ja-JP" altLang="en-US" sz="1050" b="1" dirty="0" smtClean="0">
                          <a:latin typeface="メイリオ" panose="020B0604030504040204" pitchFamily="50" charset="-128"/>
                          <a:ea typeface="メイリオ" panose="020B0604030504040204" pitchFamily="50" charset="-128"/>
                        </a:rPr>
                        <a:t>収容率</a:t>
                      </a:r>
                      <a:endParaRPr kumimoji="1" lang="en-US" altLang="ja-JP" sz="1050" b="1" dirty="0" smtClean="0">
                        <a:latin typeface="メイリオ" panose="020B0604030504040204" pitchFamily="50" charset="-128"/>
                        <a:ea typeface="メイリオ" panose="020B0604030504040204" pitchFamily="50" charset="-128"/>
                      </a:endParaRPr>
                    </a:p>
                    <a:p>
                      <a:pPr algn="ctr"/>
                      <a:r>
                        <a:rPr kumimoji="1" lang="ja-JP" altLang="en-US" sz="1050" b="1" dirty="0" smtClean="0">
                          <a:latin typeface="メイリオ" panose="020B0604030504040204" pitchFamily="50" charset="-128"/>
                          <a:ea typeface="メイリオ" panose="020B0604030504040204" pitchFamily="50" charset="-128"/>
                        </a:rPr>
                        <a:t>（上限）</a:t>
                      </a:r>
                      <a:endParaRPr kumimoji="1" lang="en-US" altLang="ja-JP" sz="1050" b="1" dirty="0" smtClean="0">
                        <a:latin typeface="メイリオ" panose="020B0604030504040204" pitchFamily="50" charset="-128"/>
                        <a:ea typeface="メイリオ" panose="020B0604030504040204" pitchFamily="50" charset="-128"/>
                      </a:endParaRPr>
                    </a:p>
                    <a:p>
                      <a:pPr algn="ctr"/>
                      <a:endParaRPr kumimoji="1" lang="en-US" altLang="ja-JP" sz="1050" b="0" dirty="0" smtClean="0">
                        <a:latin typeface="メイリオ" panose="020B0604030504040204" pitchFamily="50" charset="-128"/>
                        <a:ea typeface="メイリオ" panose="020B0604030504040204" pitchFamily="50" charset="-128"/>
                      </a:endParaRPr>
                    </a:p>
                    <a:p>
                      <a:pPr algn="ctr"/>
                      <a:r>
                        <a:rPr kumimoji="1" lang="ja-JP" altLang="en-US" sz="1050" b="0" dirty="0" smtClean="0">
                          <a:latin typeface="メイリオ" panose="020B0604030504040204" pitchFamily="50" charset="-128"/>
                          <a:ea typeface="メイリオ" panose="020B0604030504040204" pitchFamily="50" charset="-128"/>
                        </a:rPr>
                        <a:t>いずれかを選択</a:t>
                      </a:r>
                      <a:endParaRPr kumimoji="1" lang="ja-JP" altLang="en-US" sz="105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メイリオ" panose="020B0604030504040204" pitchFamily="50" charset="-128"/>
                          <a:ea typeface="メイリオ" panose="020B0604030504040204" pitchFamily="50" charset="-128"/>
                        </a:rPr>
                        <a:t>大声なしで開催</a:t>
                      </a:r>
                      <a:endParaRPr kumimoji="1" lang="en-US" altLang="ja-JP" sz="1400" b="1" dirty="0" smtClean="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400" b="0" dirty="0" smtClean="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624131637"/>
                  </a:ext>
                </a:extLst>
              </a:tr>
              <a:tr h="512485">
                <a:tc vMerge="1">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1400" b="1" dirty="0" smtClean="0">
                          <a:latin typeface="メイリオ" panose="020B0604030504040204" pitchFamily="50" charset="-128"/>
                          <a:ea typeface="メイリオ" panose="020B0604030504040204" pitchFamily="50" charset="-128"/>
                        </a:rPr>
                        <a:t>①収容定員あり</a:t>
                      </a:r>
                      <a:endParaRPr kumimoji="1" lang="en-US" altLang="ja-JP" sz="1400" b="1" dirty="0" smtClean="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dirty="0" smtClean="0">
                          <a:latin typeface="メイリオ" panose="020B0604030504040204" pitchFamily="50" charset="-128"/>
                          <a:ea typeface="メイリオ" panose="020B0604030504040204" pitchFamily="50" charset="-128"/>
                        </a:rPr>
                        <a:t>100</a:t>
                      </a:r>
                      <a:r>
                        <a:rPr kumimoji="1" lang="ja-JP" altLang="en-US" sz="1400" b="0" dirty="0" smtClean="0">
                          <a:latin typeface="メイリオ" panose="020B0604030504040204" pitchFamily="50" charset="-128"/>
                          <a:ea typeface="メイリオ" panose="020B0604030504040204" pitchFamily="50" charset="-128"/>
                        </a:rPr>
                        <a:t>％</a:t>
                      </a:r>
                      <a:endParaRPr kumimoji="1" lang="en-US" altLang="ja-JP" sz="1400" b="0" dirty="0" smtClean="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メイリオ" panose="020B0604030504040204" pitchFamily="50" charset="-128"/>
                          <a:ea typeface="メイリオ" panose="020B0604030504040204" pitchFamily="50" charset="-128"/>
                        </a:rPr>
                        <a:t>②収容定員なし</a:t>
                      </a:r>
                      <a:endParaRPr kumimoji="1" lang="en-US" altLang="ja-JP" sz="1400" b="1" dirty="0" smtClean="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メイリオ" panose="020B0604030504040204" pitchFamily="50" charset="-128"/>
                          <a:ea typeface="メイリオ" panose="020B0604030504040204" pitchFamily="50" charset="-128"/>
                        </a:rPr>
                        <a:t>人と人とが触れ合わない程度の間隔</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80133561"/>
                  </a:ext>
                </a:extLst>
              </a:tr>
              <a:tr h="301462">
                <a:tc vMerge="1">
                  <a:txBody>
                    <a:bodyPr/>
                    <a:lstStyle/>
                    <a:p>
                      <a:endParaRPr kumimoji="1" lang="ja-JP" altLang="en-US"/>
                    </a:p>
                  </a:txBody>
                  <a:tcPr/>
                </a:tc>
                <a:tc gridSpan="2">
                  <a:txBody>
                    <a:bodyPr/>
                    <a:lstStyle/>
                    <a:p>
                      <a:pPr algn="ctr"/>
                      <a:r>
                        <a:rPr kumimoji="1" lang="ja-JP" altLang="en-US" sz="1400" b="1" dirty="0" smtClean="0">
                          <a:latin typeface="メイリオ" panose="020B0604030504040204" pitchFamily="50" charset="-128"/>
                          <a:ea typeface="メイリオ" panose="020B0604030504040204" pitchFamily="50" charset="-128"/>
                        </a:rPr>
                        <a:t>大声ありで開催</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400" b="1" dirty="0" smtClean="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1872568855"/>
                  </a:ext>
                </a:extLst>
              </a:tr>
              <a:tr h="512485">
                <a:tc vMerge="1">
                  <a:txBody>
                    <a:bodyPr/>
                    <a:lstStyle/>
                    <a:p>
                      <a:pPr algn="ctr"/>
                      <a:endParaRPr kumimoji="1" lang="ja-JP" altLang="en-US" sz="1600" b="1" dirty="0"/>
                    </a:p>
                  </a:txBody>
                  <a:tcPr anchor="ctr">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1400" b="1" dirty="0" smtClean="0">
                          <a:latin typeface="メイリオ" panose="020B0604030504040204" pitchFamily="50" charset="-128"/>
                          <a:ea typeface="メイリオ" panose="020B0604030504040204" pitchFamily="50" charset="-128"/>
                        </a:rPr>
                        <a:t>③収容定員あり</a:t>
                      </a:r>
                      <a:endParaRPr kumimoji="1" lang="en-US" altLang="ja-JP" sz="1400" b="1" dirty="0" smtClean="0">
                        <a:latin typeface="メイリオ" panose="020B0604030504040204" pitchFamily="50" charset="-128"/>
                        <a:ea typeface="メイリオ" panose="020B0604030504040204" pitchFamily="50" charset="-128"/>
                      </a:endParaRPr>
                    </a:p>
                    <a:p>
                      <a:pPr algn="ctr"/>
                      <a:r>
                        <a:rPr kumimoji="1" lang="en-US" altLang="ja-JP" sz="1400" b="0" dirty="0" smtClean="0">
                          <a:latin typeface="メイリオ" panose="020B0604030504040204" pitchFamily="50" charset="-128"/>
                          <a:ea typeface="メイリオ" panose="020B0604030504040204" pitchFamily="50" charset="-128"/>
                        </a:rPr>
                        <a:t>50</a:t>
                      </a:r>
                      <a:r>
                        <a:rPr kumimoji="1" lang="ja-JP" altLang="en-US" sz="1400" b="0" dirty="0" smtClean="0">
                          <a:latin typeface="メイリオ" panose="020B0604030504040204" pitchFamily="50" charset="-128"/>
                          <a:ea typeface="メイリオ" panose="020B0604030504040204" pitchFamily="50" charset="-128"/>
                        </a:rPr>
                        <a:t>％</a:t>
                      </a:r>
                      <a:endParaRPr kumimoji="1" lang="ja-JP" altLang="en-US"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a:txBody>
                    <a:bodyPr/>
                    <a:lstStyle/>
                    <a:p>
                      <a:pPr algn="ctr">
                        <a:lnSpc>
                          <a:spcPts val="1600"/>
                        </a:lnSpc>
                      </a:pPr>
                      <a:r>
                        <a:rPr kumimoji="1" lang="ja-JP" altLang="en-US" sz="1400" b="1" dirty="0" smtClean="0">
                          <a:latin typeface="メイリオ" panose="020B0604030504040204" pitchFamily="50" charset="-128"/>
                          <a:ea typeface="メイリオ" panose="020B0604030504040204" pitchFamily="50" charset="-128"/>
                        </a:rPr>
                        <a:t>④収容定員なし</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十分な人と人との間隔</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最低１ｍ</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6806926"/>
                  </a:ext>
                </a:extLst>
              </a:tr>
              <a:tr h="293925">
                <a:tc vMerge="1">
                  <a:txBody>
                    <a:bodyPr/>
                    <a:lstStyle/>
                    <a:p>
                      <a:endParaRPr kumimoji="1" lang="ja-JP" altLang="en-US"/>
                    </a:p>
                  </a:txBody>
                  <a:tcPr/>
                </a:tc>
                <a:tc gridSpan="2">
                  <a:txBody>
                    <a:bodyPr/>
                    <a:lstStyle/>
                    <a:p>
                      <a:pPr algn="ctr"/>
                      <a:r>
                        <a:rPr kumimoji="1" lang="ja-JP" altLang="ja-JP" sz="1350" b="1" kern="1200" dirty="0" smtClean="0">
                          <a:solidFill>
                            <a:schemeClr val="tx1"/>
                          </a:solidFill>
                          <a:effectLst/>
                          <a:latin typeface="+mn-lt"/>
                          <a:ea typeface="+mn-ea"/>
                          <a:cs typeface="+mn-cs"/>
                        </a:rPr>
                        <a:t>「大声あり」</a:t>
                      </a:r>
                      <a:r>
                        <a:rPr kumimoji="1" lang="ja-JP" altLang="en-US" sz="1350" b="1" kern="1200" dirty="0" smtClean="0">
                          <a:solidFill>
                            <a:schemeClr val="tx1"/>
                          </a:solidFill>
                          <a:effectLst/>
                          <a:latin typeface="+mn-lt"/>
                          <a:ea typeface="+mn-ea"/>
                          <a:cs typeface="+mn-cs"/>
                        </a:rPr>
                        <a:t>、</a:t>
                      </a:r>
                      <a:r>
                        <a:rPr kumimoji="1" lang="ja-JP" altLang="ja-JP" sz="1350" b="1" kern="1200" dirty="0" smtClean="0">
                          <a:solidFill>
                            <a:schemeClr val="tx1"/>
                          </a:solidFill>
                          <a:effectLst/>
                          <a:latin typeface="+mn-lt"/>
                          <a:ea typeface="+mn-ea"/>
                          <a:cs typeface="+mn-cs"/>
                        </a:rPr>
                        <a:t>「大声なし」</a:t>
                      </a:r>
                      <a:r>
                        <a:rPr kumimoji="1" lang="ja-JP" altLang="en-US" sz="1350" b="1" kern="1200" dirty="0" smtClean="0">
                          <a:solidFill>
                            <a:schemeClr val="tx1"/>
                          </a:solidFill>
                          <a:effectLst/>
                          <a:latin typeface="+mn-lt"/>
                          <a:ea typeface="+mn-ea"/>
                          <a:cs typeface="+mn-cs"/>
                        </a:rPr>
                        <a:t>の</a:t>
                      </a:r>
                      <a:r>
                        <a:rPr kumimoji="1" lang="ja-JP" altLang="ja-JP" sz="1350" b="1" kern="1200" dirty="0" smtClean="0">
                          <a:solidFill>
                            <a:schemeClr val="tx1"/>
                          </a:solidFill>
                          <a:effectLst/>
                          <a:latin typeface="+mn-lt"/>
                          <a:ea typeface="+mn-ea"/>
                          <a:cs typeface="+mn-cs"/>
                        </a:rPr>
                        <a:t>エリアを</a:t>
                      </a:r>
                      <a:r>
                        <a:rPr kumimoji="1" lang="ja-JP" altLang="en-US" sz="1350" b="1" kern="1200" dirty="0" smtClean="0">
                          <a:solidFill>
                            <a:schemeClr val="tx1"/>
                          </a:solidFill>
                          <a:effectLst/>
                          <a:latin typeface="+mn-lt"/>
                          <a:ea typeface="+mn-ea"/>
                          <a:cs typeface="+mn-cs"/>
                        </a:rPr>
                        <a:t>明確に区分</a:t>
                      </a:r>
                      <a:r>
                        <a:rPr kumimoji="1" lang="ja-JP" altLang="ja-JP" sz="1350" b="1" kern="1200" dirty="0" smtClean="0">
                          <a:solidFill>
                            <a:schemeClr val="tx1"/>
                          </a:solidFill>
                          <a:effectLst/>
                          <a:latin typeface="+mn-lt"/>
                          <a:ea typeface="+mn-ea"/>
                          <a:cs typeface="+mn-cs"/>
                        </a:rPr>
                        <a:t>して開催</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1" dirty="0" smtClean="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330950364"/>
                  </a:ext>
                </a:extLst>
              </a:tr>
              <a:tr h="1024970">
                <a:tc vMerge="1">
                  <a:txBody>
                    <a:bodyPr/>
                    <a:lstStyle/>
                    <a:p>
                      <a:endParaRPr kumimoji="1" lang="ja-JP" altLang="en-US"/>
                    </a:p>
                  </a:txBody>
                  <a:tcPr/>
                </a:tc>
                <a:tc>
                  <a:txBody>
                    <a:bodyP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⑤収容定員あり</a:t>
                      </a:r>
                      <a:endParaRPr kumimoji="1" lang="en-US" altLang="ja-JP" sz="14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大声なしのエリア：</a:t>
                      </a:r>
                      <a:r>
                        <a:rPr kumimoji="1" lang="en-US" altLang="ja-JP" sz="1400" b="0" dirty="0" smtClean="0">
                          <a:solidFill>
                            <a:schemeClr val="tx1"/>
                          </a:solidFill>
                          <a:latin typeface="メイリオ" panose="020B0604030504040204" pitchFamily="50" charset="-128"/>
                          <a:ea typeface="メイリオ" panose="020B0604030504040204" pitchFamily="50" charset="-128"/>
                        </a:rPr>
                        <a:t>100</a:t>
                      </a:r>
                      <a:r>
                        <a:rPr kumimoji="1" lang="ja-JP" altLang="en-US" sz="1400" b="0" dirty="0" smtClean="0">
                          <a:solidFill>
                            <a:schemeClr val="tx1"/>
                          </a:solidFill>
                          <a:latin typeface="メイリオ" panose="020B0604030504040204" pitchFamily="50" charset="-128"/>
                          <a:ea typeface="メイリオ" panose="020B0604030504040204" pitchFamily="50" charset="-128"/>
                        </a:rPr>
                        <a:t>％</a:t>
                      </a:r>
                      <a:endParaRPr kumimoji="1" lang="en-US" altLang="ja-JP" sz="14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大声ありのエリア：</a:t>
                      </a:r>
                      <a:r>
                        <a:rPr kumimoji="1" lang="en-US" altLang="ja-JP" sz="1400" b="0" dirty="0" smtClean="0">
                          <a:solidFill>
                            <a:schemeClr val="tx1"/>
                          </a:solidFill>
                          <a:latin typeface="メイリオ" panose="020B0604030504040204" pitchFamily="50" charset="-128"/>
                          <a:ea typeface="メイリオ" panose="020B0604030504040204" pitchFamily="50" charset="-128"/>
                        </a:rPr>
                        <a:t>50</a:t>
                      </a:r>
                      <a:r>
                        <a:rPr kumimoji="1" lang="ja-JP" altLang="en-US" sz="1400" b="0" dirty="0" smtClean="0">
                          <a:solidFill>
                            <a:schemeClr val="tx1"/>
                          </a:solidFill>
                          <a:latin typeface="メイリオ" panose="020B0604030504040204" pitchFamily="50" charset="-128"/>
                          <a:ea typeface="メイリオ" panose="020B0604030504040204" pitchFamily="50" charset="-128"/>
                        </a:rPr>
                        <a:t>％</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⑥収容定員なし</a:t>
                      </a:r>
                      <a:endParaRPr kumimoji="1" lang="en-US" altLang="ja-JP" sz="1400" b="1" dirty="0" smtClean="0">
                        <a:solidFill>
                          <a:schemeClr val="tx1"/>
                        </a:solidFill>
                        <a:latin typeface="メイリオ" panose="020B0604030504040204" pitchFamily="50" charset="-128"/>
                        <a:ea typeface="メイリオ" panose="020B0604030504040204" pitchFamily="50" charset="-128"/>
                      </a:endParaRPr>
                    </a:p>
                    <a:p>
                      <a:pPr marL="719138" indent="-719138" algn="l">
                        <a:buFont typeface="Arial" panose="020B0604020202020204" pitchFamily="34" charset="0"/>
                        <a:buNone/>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大声なしのエリア</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719138" indent="-719138" algn="l">
                        <a:buFont typeface="Arial" panose="020B0604020202020204" pitchFamily="34" charset="0"/>
                        <a:buNone/>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　人と人が触れ合わない程度の間隔</a:t>
                      </a:r>
                    </a:p>
                    <a:p>
                      <a:pPr marL="719138" indent="-719138" algn="l">
                        <a:buFont typeface="Arial" panose="020B0604020202020204" pitchFamily="34" charset="0"/>
                        <a:buNone/>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大声ありのエリア</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719138" indent="-719138" algn="l">
                        <a:buFont typeface="Arial" panose="020B0604020202020204" pitchFamily="34" charset="0"/>
                        <a:buNone/>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　十分な人と人との間隔</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最低１ｍ</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583405409"/>
                  </a:ext>
                </a:extLst>
              </a:tr>
              <a:tr h="35779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050" b="1" dirty="0" smtClean="0">
                          <a:solidFill>
                            <a:schemeClr val="tx1"/>
                          </a:solidFill>
                          <a:latin typeface="メイリオ" panose="020B0604030504040204" pitchFamily="50" charset="-128"/>
                          <a:ea typeface="メイリオ" panose="020B0604030504040204" pitchFamily="50" charset="-128"/>
                        </a:rPr>
                        <a:t>収容定員（注）</a:t>
                      </a:r>
                      <a:endParaRPr kumimoji="1" lang="ja-JP" altLang="en-US" sz="105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pPr algn="ctr">
                        <a:lnSpc>
                          <a:spcPts val="1600"/>
                        </a:lnSpc>
                      </a:pPr>
                      <a:r>
                        <a:rPr kumimoji="1" lang="en-US" altLang="ja-JP" sz="1400" b="1" dirty="0" smtClean="0">
                          <a:solidFill>
                            <a:schemeClr val="tx1"/>
                          </a:solidFill>
                          <a:latin typeface="メイリオ" panose="020B0604030504040204" pitchFamily="50" charset="-128"/>
                          <a:ea typeface="メイリオ" panose="020B0604030504040204" pitchFamily="50" charset="-128"/>
                        </a:rPr>
                        <a:t>―</a:t>
                      </a:r>
                      <a:endParaRPr kumimoji="1" lang="ja-JP" altLang="en-US" sz="1400" b="1" dirty="0" smtClean="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728139972"/>
                  </a:ext>
                </a:extLst>
              </a:tr>
              <a:tr h="279974">
                <a:tc>
                  <a:txBody>
                    <a:bodyPr/>
                    <a:lstStyle/>
                    <a:p>
                      <a:pPr algn="ctr"/>
                      <a:r>
                        <a:rPr kumimoji="1" lang="ja-JP" altLang="en-US" sz="1050" b="1" dirty="0" smtClean="0">
                          <a:solidFill>
                            <a:schemeClr val="tx1"/>
                          </a:solidFill>
                          <a:latin typeface="メイリオ" panose="020B0604030504040204" pitchFamily="50" charset="-128"/>
                          <a:ea typeface="メイリオ" panose="020B0604030504040204" pitchFamily="50" charset="-128"/>
                        </a:rPr>
                        <a:t>参加人数（注）</a:t>
                      </a:r>
                      <a:endParaRPr kumimoji="1" lang="ja-JP" altLang="en-US" sz="105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50</a:t>
                      </a:r>
                      <a:r>
                        <a:rPr kumimoji="1" lang="ja-JP" altLang="en-US" sz="14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名（参加者・スタッフ等含む）</a:t>
                      </a:r>
                      <a:endParaRPr kumimoji="1" lang="en-US" altLang="ja-JP" sz="14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dirty="0"/>
                    </a:p>
                  </a:txBody>
                  <a:tcPr/>
                </a:tc>
                <a:extLst>
                  <a:ext uri="{0D108BD9-81ED-4DB2-BD59-A6C34878D82A}">
                    <a16:rowId xmlns:a16="http://schemas.microsoft.com/office/drawing/2014/main" val="3695762476"/>
                  </a:ext>
                </a:extLst>
              </a:tr>
              <a:tr h="642652">
                <a:tc>
                  <a:txBody>
                    <a:bodyPr/>
                    <a:lstStyle/>
                    <a:p>
                      <a:pPr algn="ctr"/>
                      <a:r>
                        <a:rPr kumimoji="1" lang="ja-JP" altLang="en-US" sz="1400" b="1" dirty="0" smtClean="0">
                          <a:latin typeface="メイリオ" panose="020B0604030504040204" pitchFamily="50" charset="-128"/>
                          <a:ea typeface="メイリオ" panose="020B0604030504040204" pitchFamily="50" charset="-128"/>
                        </a:rPr>
                        <a:t>その他</a:t>
                      </a:r>
                      <a:endParaRPr kumimoji="1" lang="en-US" altLang="ja-JP" sz="1400" b="1" dirty="0" smtClean="0">
                        <a:latin typeface="メイリオ" panose="020B0604030504040204" pitchFamily="50" charset="-128"/>
                        <a:ea typeface="メイリオ" panose="020B0604030504040204" pitchFamily="50" charset="-128"/>
                      </a:endParaRPr>
                    </a:p>
                    <a:p>
                      <a:pPr algn="ctr"/>
                      <a:r>
                        <a:rPr kumimoji="1" lang="ja-JP" altLang="en-US" sz="1400" b="1" dirty="0" smtClean="0">
                          <a:latin typeface="メイリオ" panose="020B0604030504040204" pitchFamily="50" charset="-128"/>
                          <a:ea typeface="メイリオ" panose="020B0604030504040204" pitchFamily="50" charset="-128"/>
                        </a:rPr>
                        <a:t>特記事項</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sz="1200" kern="1200" dirty="0" smtClean="0">
                          <a:solidFill>
                            <a:schemeClr val="tx1"/>
                          </a:solidFill>
                          <a:latin typeface="メイリオ" panose="020B0604030504040204" pitchFamily="50" charset="-128"/>
                          <a:ea typeface="メイリオ" panose="020B0604030504040204" pitchFamily="50" charset="-128"/>
                          <a:cs typeface="+mn-cs"/>
                        </a:rPr>
                        <a:t>（大声なしの場合は、大声なしと判断した理由や、大声を伴わないことを担保する具体的な対策を記載ください。）</a:t>
                      </a:r>
                      <a:endParaRPr kumimoji="1" lang="en-US" altLang="ja-JP" sz="1200" kern="1200" dirty="0" smtClean="0">
                        <a:solidFill>
                          <a:schemeClr val="tx1"/>
                        </a:solidFill>
                        <a:latin typeface="メイリオ" panose="020B0604030504040204" pitchFamily="50" charset="-128"/>
                        <a:ea typeface="メイリオ" panose="020B0604030504040204" pitchFamily="50" charset="-128"/>
                        <a:cs typeface="+mn-cs"/>
                      </a:endParaRPr>
                    </a:p>
                    <a:p>
                      <a:r>
                        <a:rPr kumimoji="1" lang="ja-JP" altLang="en-US" sz="1200" kern="1200" dirty="0" smtClean="0">
                          <a:solidFill>
                            <a:schemeClr val="tx1"/>
                          </a:solidFill>
                          <a:latin typeface="メイリオ" panose="020B0604030504040204" pitchFamily="50" charset="-128"/>
                          <a:ea typeface="メイリオ" panose="020B0604030504040204" pitchFamily="50" charset="-128"/>
                          <a:cs typeface="+mn-cs"/>
                        </a:rPr>
                        <a:t>　・参加者が大声を発するイベントでない</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93465174"/>
                  </a:ext>
                </a:extLst>
              </a:tr>
            </a:tbl>
          </a:graphicData>
        </a:graphic>
      </p:graphicFrame>
      <p:sp>
        <p:nvSpPr>
          <p:cNvPr id="93" name="正方形/長方形 92"/>
          <p:cNvSpPr/>
          <p:nvPr/>
        </p:nvSpPr>
        <p:spPr>
          <a:xfrm>
            <a:off x="1372080" y="4366177"/>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正方形/長方形 14"/>
          <p:cNvSpPr/>
          <p:nvPr/>
        </p:nvSpPr>
        <p:spPr>
          <a:xfrm>
            <a:off x="4093659" y="4347574"/>
            <a:ext cx="180000" cy="180000"/>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正方形/長方形 15"/>
          <p:cNvSpPr/>
          <p:nvPr/>
        </p:nvSpPr>
        <p:spPr>
          <a:xfrm>
            <a:off x="1372080" y="5181723"/>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正方形/長方形 16"/>
          <p:cNvSpPr/>
          <p:nvPr/>
        </p:nvSpPr>
        <p:spPr>
          <a:xfrm>
            <a:off x="4093659" y="5163635"/>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正方形/長方形 17"/>
          <p:cNvSpPr/>
          <p:nvPr/>
        </p:nvSpPr>
        <p:spPr>
          <a:xfrm>
            <a:off x="1372080" y="6000067"/>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正方形/長方形 18"/>
          <p:cNvSpPr/>
          <p:nvPr/>
        </p:nvSpPr>
        <p:spPr>
          <a:xfrm>
            <a:off x="4093659" y="5981205"/>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6800242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604211191"/>
              </p:ext>
            </p:extLst>
          </p:nvPr>
        </p:nvGraphicFramePr>
        <p:xfrm>
          <a:off x="128570" y="2330734"/>
          <a:ext cx="6545535" cy="7250190"/>
        </p:xfrm>
        <a:graphic>
          <a:graphicData uri="http://schemas.openxmlformats.org/drawingml/2006/table">
            <a:tbl>
              <a:tblPr firstRow="1" bandRow="1">
                <a:tableStyleId>{2D5ABB26-0587-4C30-8999-92F81FD0307C}</a:tableStyleId>
              </a:tblPr>
              <a:tblGrid>
                <a:gridCol w="1686440">
                  <a:extLst>
                    <a:ext uri="{9D8B030D-6E8A-4147-A177-3AD203B41FA5}">
                      <a16:colId xmlns:a16="http://schemas.microsoft.com/office/drawing/2014/main" val="3217287134"/>
                    </a:ext>
                  </a:extLst>
                </a:gridCol>
                <a:gridCol w="4859095">
                  <a:extLst>
                    <a:ext uri="{9D8B030D-6E8A-4147-A177-3AD203B41FA5}">
                      <a16:colId xmlns:a16="http://schemas.microsoft.com/office/drawing/2014/main" val="1978880901"/>
                    </a:ext>
                  </a:extLst>
                </a:gridCol>
              </a:tblGrid>
              <a:tr h="565642">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１．イベント参加者の感染対策</a:t>
                      </a:r>
                      <a:endPar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　（１）感染経路に応じた感染対策</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extLst>
                  <a:ext uri="{0D108BD9-81ED-4DB2-BD59-A6C34878D82A}">
                    <a16:rowId xmlns:a16="http://schemas.microsoft.com/office/drawing/2014/main" val="763994853"/>
                  </a:ext>
                </a:extLst>
              </a:tr>
              <a:tr h="3420071">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rPr>
                        <a:t>①</a:t>
                      </a:r>
                      <a:r>
                        <a:rPr kumimoji="1" lang="ja-JP" altLang="en-US" sz="1600" b="1" dirty="0" smtClean="0">
                          <a:solidFill>
                            <a:schemeClr val="tx1"/>
                          </a:solidFill>
                          <a:latin typeface="メイリオ" panose="020B0604030504040204" pitchFamily="50" charset="-128"/>
                          <a:ea typeface="メイリオ" panose="020B0604030504040204" pitchFamily="50" charset="-128"/>
                        </a:rPr>
                        <a:t>飛沫感染対策</a:t>
                      </a:r>
                      <a:endPar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n"/>
                        <a:tabLst/>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適切なマスク（不織布マスクを推奨</a:t>
                      </a:r>
                      <a:r>
                        <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以下同じ</a:t>
                      </a:r>
                      <a:r>
                        <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）の正しい着用の周知・徹底</a:t>
                      </a:r>
                      <a:endPar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endParaRPr>
                    </a:p>
                    <a:p>
                      <a:pPr marL="285750" lvl="0" indent="-285750">
                        <a:lnSpc>
                          <a:spcPts val="1600"/>
                        </a:lnSpc>
                        <a:spcBef>
                          <a:spcPts val="0"/>
                        </a:spcBef>
                        <a:spcAft>
                          <a:spcPts val="600"/>
                        </a:spcAft>
                        <a:buFont typeface="Wingdings" panose="05000000000000000000" pitchFamily="2" charset="2"/>
                        <a:buChar char="n"/>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イベント会場（客席、入退場口やトイレ等の共用部）におけるイベント参加者間の適切な距離の確保</a:t>
                      </a:r>
                      <a:endPar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endParaRPr>
                    </a:p>
                    <a:p>
                      <a:pPr marL="0" lvl="0" indent="0">
                        <a:lnSpc>
                          <a:spcPts val="1600"/>
                        </a:lnSpc>
                        <a:spcBef>
                          <a:spcPts val="0"/>
                        </a:spcBef>
                        <a:spcAft>
                          <a:spcPts val="600"/>
                        </a:spcAft>
                        <a:buFont typeface="Wingdings" panose="05000000000000000000" pitchFamily="2" charset="2"/>
                        <a:buNone/>
                        <a:defRPr/>
                      </a:pPr>
                      <a:r>
                        <a:rPr kumimoji="1" lang="ja-JP" altLang="en-US" sz="1200" b="1" kern="1200" dirty="0" smtClean="0">
                          <a:solidFill>
                            <a:schemeClr val="tx1"/>
                          </a:solidFill>
                          <a:latin typeface="メイリオ" panose="020B0604030504040204" pitchFamily="50" charset="-128"/>
                          <a:ea typeface="メイリオ" panose="020B0604030504040204" pitchFamily="50" charset="-128"/>
                          <a:cs typeface="+mn-cs"/>
                        </a:rPr>
                        <a:t>（</a:t>
                      </a:r>
                      <a:r>
                        <a:rPr kumimoji="1" lang="en-US" altLang="ja-JP" sz="1200" b="1" kern="1200" dirty="0" smtClean="0">
                          <a:solidFill>
                            <a:schemeClr val="tx1"/>
                          </a:solidFill>
                          <a:latin typeface="メイリオ" panose="020B0604030504040204" pitchFamily="50" charset="-128"/>
                          <a:ea typeface="メイリオ" panose="020B0604030504040204" pitchFamily="50" charset="-128"/>
                          <a:cs typeface="+mn-cs"/>
                        </a:rPr>
                        <a:t>※</a:t>
                      </a:r>
                      <a:r>
                        <a:rPr kumimoji="1" lang="ja-JP" altLang="en-US" sz="1200" b="1" kern="1200" dirty="0" smtClean="0">
                          <a:solidFill>
                            <a:schemeClr val="tx1"/>
                          </a:solidFill>
                          <a:latin typeface="メイリオ" panose="020B0604030504040204" pitchFamily="50" charset="-128"/>
                          <a:ea typeface="メイリオ" panose="020B0604030504040204" pitchFamily="50" charset="-128"/>
                          <a:cs typeface="+mn-cs"/>
                        </a:rPr>
                        <a:t>）</a:t>
                      </a:r>
                      <a:r>
                        <a:rPr kumimoji="1" lang="ja-JP" altLang="ja-JP" sz="1350" kern="1200" dirty="0" smtClean="0">
                          <a:solidFill>
                            <a:schemeClr val="tx1"/>
                          </a:solidFill>
                          <a:effectLst/>
                          <a:latin typeface="+mn-lt"/>
                          <a:ea typeface="+mn-ea"/>
                          <a:cs typeface="+mn-cs"/>
                        </a:rPr>
                        <a:t>※マスクの着用については、厚生労働省ＨＰ</a:t>
                      </a:r>
                      <a:r>
                        <a:rPr kumimoji="1" lang="en-US" altLang="ja-JP" sz="1350" u="sng" kern="1200" dirty="0" smtClean="0">
                          <a:solidFill>
                            <a:schemeClr val="tx1"/>
                          </a:solidFill>
                          <a:effectLst/>
                          <a:latin typeface="+mn-lt"/>
                          <a:ea typeface="+mn-ea"/>
                          <a:cs typeface="+mn-cs"/>
                          <a:hlinkClick r:id="rId2"/>
                        </a:rPr>
                        <a:t>「</a:t>
                      </a:r>
                      <a:r>
                        <a:rPr kumimoji="1" lang="en-US" altLang="ja-JP" sz="1350" u="sng" kern="1200" dirty="0" err="1" smtClean="0">
                          <a:solidFill>
                            <a:schemeClr val="tx1"/>
                          </a:solidFill>
                          <a:effectLst/>
                          <a:latin typeface="+mn-lt"/>
                          <a:ea typeface="+mn-ea"/>
                          <a:cs typeface="+mn-cs"/>
                          <a:hlinkClick r:id="rId2"/>
                        </a:rPr>
                        <a:t>マスクの着用について</a:t>
                      </a:r>
                      <a:r>
                        <a:rPr kumimoji="1" lang="en-US" altLang="ja-JP" sz="1350" u="sng" kern="1200" dirty="0" smtClean="0">
                          <a:solidFill>
                            <a:schemeClr val="tx1"/>
                          </a:solidFill>
                          <a:effectLst/>
                          <a:latin typeface="+mn-lt"/>
                          <a:ea typeface="+mn-ea"/>
                          <a:cs typeface="+mn-cs"/>
                          <a:hlinkClick r:id="rId2"/>
                        </a:rPr>
                        <a:t>」</a:t>
                      </a:r>
                      <a:r>
                        <a:rPr kumimoji="1" lang="ja-JP" altLang="ja-JP" sz="1350" kern="1200" dirty="0" smtClean="0">
                          <a:solidFill>
                            <a:schemeClr val="tx1"/>
                          </a:solidFill>
                          <a:effectLst/>
                          <a:latin typeface="+mn-lt"/>
                          <a:ea typeface="+mn-ea"/>
                          <a:cs typeface="+mn-cs"/>
                        </a:rPr>
                        <a:t>を参照。</a:t>
                      </a:r>
                      <a:endParaRPr kumimoji="1" lang="en-US" altLang="ja-JP" sz="1200" b="1" kern="1200" dirty="0" smtClean="0">
                        <a:solidFill>
                          <a:schemeClr val="tx1"/>
                        </a:solidFill>
                        <a:latin typeface="メイリオ" panose="020B0604030504040204" pitchFamily="50" charset="-128"/>
                        <a:ea typeface="メイリオ" panose="020B0604030504040204" pitchFamily="50" charset="-128"/>
                        <a:cs typeface="+mn-cs"/>
                      </a:endParaRPr>
                    </a:p>
                    <a:p>
                      <a:pPr marL="0" lvl="0" indent="0">
                        <a:lnSpc>
                          <a:spcPts val="1600"/>
                        </a:lnSpc>
                        <a:spcBef>
                          <a:spcPts val="0"/>
                        </a:spcBef>
                        <a:spcAft>
                          <a:spcPts val="600"/>
                        </a:spcAft>
                        <a:buFont typeface="Wingdings" panose="05000000000000000000" pitchFamily="2" charset="2"/>
                        <a:buNone/>
                        <a:defRPr/>
                      </a:pPr>
                      <a:r>
                        <a:rPr kumimoji="1" lang="ja-JP" altLang="en-US" sz="1600" b="1" u="sng" kern="1200" dirty="0" smtClean="0">
                          <a:solidFill>
                            <a:schemeClr val="tx1"/>
                          </a:solidFill>
                          <a:latin typeface="メイリオ" panose="020B0604030504040204" pitchFamily="50" charset="-128"/>
                          <a:ea typeface="メイリオ" panose="020B0604030504040204" pitchFamily="50" charset="-128"/>
                          <a:cs typeface="+mn-cs"/>
                        </a:rPr>
                        <a:t>「大声あり」、「大声なし」のエリアを区分して開催する場合、上記対策に加えて、</a:t>
                      </a:r>
                      <a:endPar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endParaRP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大声なしエリア・大声ありエリアの明確な区分があり、それぞれにおける、イベント参加者間の適切な距離の確保</a:t>
                      </a: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大声なしエリアにおける、大声を防止するための対策の実施</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554037985"/>
                  </a:ext>
                </a:extLst>
              </a:tr>
              <a:tr h="1656899">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②エアロゾル</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感染対策</a:t>
                      </a:r>
                      <a:endParaRPr kumimoji="1" lang="ja-JP" altLang="en-US" sz="16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n"/>
                        <a:tabLst/>
                        <a:defRPr/>
                      </a:pPr>
                      <a:r>
                        <a:rPr kumimoji="1" lang="ja-JP" altLang="en-US" sz="16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機械換気による常時換気又は窓開け換気</a:t>
                      </a:r>
                      <a:endParaRPr kumimoji="1" lang="en-US" altLang="ja-JP" sz="16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n"/>
                        <a:tabLst/>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適切なマスクの正しい着用の周知・徹底</a:t>
                      </a:r>
                      <a:r>
                        <a:rPr kumimoji="1" lang="en-US" altLang="ja-JP" sz="1600" b="1" dirty="0" smtClean="0">
                          <a:solidFill>
                            <a:schemeClr val="tx1"/>
                          </a:solidFill>
                          <a:latin typeface="メイリオ" panose="020B0604030504040204" pitchFamily="50" charset="-128"/>
                          <a:ea typeface="メイリオ" panose="020B0604030504040204" pitchFamily="50" charset="-128"/>
                        </a:rPr>
                        <a:t>【①</a:t>
                      </a:r>
                      <a:r>
                        <a:rPr kumimoji="1" lang="ja-JP" altLang="en-US" sz="1600" b="1" dirty="0" smtClean="0">
                          <a:solidFill>
                            <a:schemeClr val="tx1"/>
                          </a:solidFill>
                          <a:latin typeface="メイリオ" panose="020B0604030504040204" pitchFamily="50" charset="-128"/>
                          <a:ea typeface="メイリオ" panose="020B0604030504040204" pitchFamily="50" charset="-128"/>
                        </a:rPr>
                        <a:t>と同様</a:t>
                      </a:r>
                      <a:r>
                        <a:rPr kumimoji="1" lang="en-US" altLang="ja-JP" sz="1600" b="1" dirty="0" smtClean="0">
                          <a:solidFill>
                            <a:schemeClr val="tx1"/>
                          </a:solidFill>
                          <a:latin typeface="メイリオ" panose="020B0604030504040204" pitchFamily="50" charset="-128"/>
                          <a:ea typeface="メイリオ" panose="020B0604030504040204" pitchFamily="50" charset="-128"/>
                        </a:rPr>
                        <a:t>】</a:t>
                      </a: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n"/>
                        <a:tabLst/>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イベント会場</a:t>
                      </a:r>
                      <a:r>
                        <a:rPr kumimoji="1" lang="en-US" altLang="ja-JP" sz="1600" b="1" dirty="0" smtClean="0">
                          <a:solidFill>
                            <a:schemeClr val="tx1"/>
                          </a:solidFill>
                          <a:latin typeface="メイリオ" panose="020B0604030504040204" pitchFamily="50" charset="-128"/>
                          <a:ea typeface="メイリオ" panose="020B0604030504040204" pitchFamily="50" charset="-128"/>
                        </a:rPr>
                        <a:t>(</a:t>
                      </a:r>
                      <a:r>
                        <a:rPr kumimoji="1" lang="ja-JP" altLang="en-US" sz="1600" b="1" dirty="0" smtClean="0">
                          <a:solidFill>
                            <a:schemeClr val="tx1"/>
                          </a:solidFill>
                          <a:latin typeface="メイリオ" panose="020B0604030504040204" pitchFamily="50" charset="-128"/>
                          <a:ea typeface="メイリオ" panose="020B0604030504040204" pitchFamily="50" charset="-128"/>
                        </a:rPr>
                        <a:t>客席、入退場口やトイレ等の共用部）におけるイベント参加者間の適切な距離の確保</a:t>
                      </a:r>
                      <a:r>
                        <a:rPr kumimoji="1" lang="en-US" altLang="ja-JP" sz="1600" b="1" dirty="0" smtClean="0">
                          <a:solidFill>
                            <a:schemeClr val="tx1"/>
                          </a:solidFill>
                          <a:latin typeface="メイリオ" panose="020B0604030504040204" pitchFamily="50" charset="-128"/>
                          <a:ea typeface="メイリオ" panose="020B0604030504040204" pitchFamily="50" charset="-128"/>
                        </a:rPr>
                        <a:t>【①</a:t>
                      </a:r>
                      <a:r>
                        <a:rPr kumimoji="1" lang="ja-JP" altLang="en-US" sz="1600" b="1" dirty="0" smtClean="0">
                          <a:solidFill>
                            <a:schemeClr val="tx1"/>
                          </a:solidFill>
                          <a:latin typeface="メイリオ" panose="020B0604030504040204" pitchFamily="50" charset="-128"/>
                          <a:ea typeface="メイリオ" panose="020B0604030504040204" pitchFamily="50" charset="-128"/>
                        </a:rPr>
                        <a:t>と同様</a:t>
                      </a:r>
                      <a:r>
                        <a:rPr kumimoji="1" lang="en-US" altLang="ja-JP" sz="1600" b="1" dirty="0" smtClean="0">
                          <a:solidFill>
                            <a:schemeClr val="tx1"/>
                          </a:solidFill>
                          <a:latin typeface="メイリオ" panose="020B0604030504040204" pitchFamily="50" charset="-128"/>
                          <a:ea typeface="メイリオ" panose="020B0604030504040204" pitchFamily="50" charset="-128"/>
                        </a:rPr>
                        <a:t>】</a:t>
                      </a:r>
                      <a:endParaRPr kumimoji="1" lang="ja-JP" altLang="en-US" sz="16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169318026"/>
                  </a:ext>
                </a:extLst>
              </a:tr>
              <a:tr h="15941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③接触感染対策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n"/>
                        <a:tabLst/>
                        <a:defRPr/>
                      </a:pPr>
                      <a:r>
                        <a:rPr kumimoji="1" lang="ja-JP" altLang="en-US" sz="1600" b="1" kern="1200" noProof="0" dirty="0" smtClean="0">
                          <a:solidFill>
                            <a:schemeClr val="tx1"/>
                          </a:solidFill>
                          <a:latin typeface="メイリオ" panose="020B0604030504040204" pitchFamily="50" charset="-128"/>
                          <a:ea typeface="メイリオ" panose="020B0604030504040204" pitchFamily="50" charset="-128"/>
                          <a:cs typeface="+mn-cs"/>
                        </a:rPr>
                        <a:t>イベント参加者によるこまめな手洗・手指消毒の徹底や、主催者側によるイベント会場（客席、入退場口やトイレ等の共用部）の消毒の実施</a:t>
                      </a: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n"/>
                        <a:tabLst/>
                        <a:defRPr/>
                      </a:pPr>
                      <a:r>
                        <a:rPr kumimoji="1" lang="ja-JP" altLang="en-US" sz="1600" b="1" kern="1200" noProof="0" dirty="0" smtClean="0">
                          <a:solidFill>
                            <a:schemeClr val="tx1"/>
                          </a:solidFill>
                          <a:latin typeface="メイリオ" panose="020B0604030504040204" pitchFamily="50" charset="-128"/>
                          <a:ea typeface="メイリオ" panose="020B0604030504040204" pitchFamily="50" charset="-128"/>
                          <a:cs typeface="+mn-cs"/>
                        </a:rPr>
                        <a:t>イベント会場（客席、入退場口やトイレ等の共用部）におけるイベント参加者間の適切な距離の確保</a:t>
                      </a:r>
                      <a:r>
                        <a:rPr kumimoji="1" lang="en-US" altLang="ja-JP" sz="1600" b="1" kern="1200" noProof="0" dirty="0" smtClean="0">
                          <a:solidFill>
                            <a:schemeClr val="tx1"/>
                          </a:solidFill>
                          <a:latin typeface="メイリオ" panose="020B0604030504040204" pitchFamily="50" charset="-128"/>
                          <a:ea typeface="メイリオ" panose="020B0604030504040204" pitchFamily="50" charset="-128"/>
                          <a:cs typeface="+mn-cs"/>
                        </a:rPr>
                        <a:t>【①</a:t>
                      </a:r>
                      <a:r>
                        <a:rPr kumimoji="1" lang="ja-JP" altLang="en-US" sz="1600" b="1" kern="1200" noProof="0" dirty="0" smtClean="0">
                          <a:solidFill>
                            <a:schemeClr val="tx1"/>
                          </a:solidFill>
                          <a:latin typeface="メイリオ" panose="020B0604030504040204" pitchFamily="50" charset="-128"/>
                          <a:ea typeface="メイリオ" panose="020B0604030504040204" pitchFamily="50" charset="-128"/>
                          <a:cs typeface="+mn-cs"/>
                        </a:rPr>
                        <a:t>と同様</a:t>
                      </a:r>
                      <a:r>
                        <a:rPr kumimoji="1" lang="en-US" altLang="ja-JP" sz="1600" b="1" kern="1200" noProof="0" dirty="0" smtClean="0">
                          <a:solidFill>
                            <a:schemeClr val="tx1"/>
                          </a:solidFill>
                          <a:latin typeface="メイリオ" panose="020B0604030504040204" pitchFamily="50" charset="-128"/>
                          <a:ea typeface="メイリオ" panose="020B0604030504040204" pitchFamily="50" charset="-128"/>
                          <a:cs typeface="+mn-cs"/>
                        </a:rPr>
                        <a:t>】</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437984337"/>
                  </a:ext>
                </a:extLst>
              </a:tr>
            </a:tbl>
          </a:graphicData>
        </a:graphic>
      </p:graphicFrame>
      <p:grpSp>
        <p:nvGrpSpPr>
          <p:cNvPr id="36" name="グループ化 35"/>
          <p:cNvGrpSpPr/>
          <p:nvPr/>
        </p:nvGrpSpPr>
        <p:grpSpPr>
          <a:xfrm>
            <a:off x="127039" y="809094"/>
            <a:ext cx="6655527" cy="1425503"/>
            <a:chOff x="124955" y="1254625"/>
            <a:chExt cx="6655527"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439939" y="1409381"/>
              <a:ext cx="5340543"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人超かつ収容率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p:cNvSpPr txBox="1"/>
          <p:nvPr/>
        </p:nvSpPr>
        <p:spPr>
          <a:xfrm>
            <a:off x="6390669" y="9567446"/>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第７版（令和４年９月版）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947131335"/>
              </p:ext>
            </p:extLst>
          </p:nvPr>
        </p:nvGraphicFramePr>
        <p:xfrm>
          <a:off x="128570" y="2330734"/>
          <a:ext cx="6545535" cy="6736689"/>
        </p:xfrm>
        <a:graphic>
          <a:graphicData uri="http://schemas.openxmlformats.org/drawingml/2006/table">
            <a:tbl>
              <a:tblPr firstRow="1" bandRow="1">
                <a:tableStyleId>{2D5ABB26-0587-4C30-8999-92F81FD0307C}</a:tableStyleId>
              </a:tblPr>
              <a:tblGrid>
                <a:gridCol w="1686440">
                  <a:extLst>
                    <a:ext uri="{9D8B030D-6E8A-4147-A177-3AD203B41FA5}">
                      <a16:colId xmlns:a16="http://schemas.microsoft.com/office/drawing/2014/main" val="3217287134"/>
                    </a:ext>
                  </a:extLst>
                </a:gridCol>
                <a:gridCol w="4859095">
                  <a:extLst>
                    <a:ext uri="{9D8B030D-6E8A-4147-A177-3AD203B41FA5}">
                      <a16:colId xmlns:a16="http://schemas.microsoft.com/office/drawing/2014/main" val="1978880901"/>
                    </a:ext>
                  </a:extLst>
                </a:gridCol>
              </a:tblGrid>
              <a:tr h="740102">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bg1"/>
                          </a:solidFill>
                          <a:latin typeface="+mn-lt"/>
                          <a:ea typeface="+mn-ea"/>
                          <a:cs typeface="+mn-cs"/>
                        </a:rPr>
                        <a:t>１．イベント参加者の感染対策</a:t>
                      </a:r>
                      <a:endParaRPr kumimoji="1" lang="en-US" altLang="ja-JP" sz="1600" b="1" kern="1200" dirty="0" smtClean="0">
                        <a:solidFill>
                          <a:schemeClr val="bg1"/>
                        </a:solidFill>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bg1"/>
                          </a:solidFill>
                          <a:latin typeface="+mn-lt"/>
                          <a:ea typeface="+mn-ea"/>
                          <a:cs typeface="+mn-cs"/>
                        </a:rPr>
                        <a:t>　（２）その他の感染対策</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extLst>
                  <a:ext uri="{0D108BD9-81ED-4DB2-BD59-A6C34878D82A}">
                    <a16:rowId xmlns:a16="http://schemas.microsoft.com/office/drawing/2014/main" val="763994853"/>
                  </a:ext>
                </a:extLst>
              </a:tr>
              <a:tr h="148665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mn-lt"/>
                          <a:ea typeface="+mn-ea"/>
                          <a:cs typeface="+mn-cs"/>
                        </a:rPr>
                        <a:t>④飲食時の</a:t>
                      </a:r>
                      <a:endParaRPr kumimoji="1" lang="en-US" altLang="ja-JP" sz="1600" b="1" kern="1200" dirty="0" smtClean="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mn-lt"/>
                          <a:ea typeface="+mn-ea"/>
                          <a:cs typeface="+mn-cs"/>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n"/>
                        <a:tabLst/>
                        <a:defRPr/>
                      </a:pPr>
                      <a:r>
                        <a:rPr kumimoji="1" lang="ja-JP" altLang="en-US" sz="16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前項（１）感染経路に応じた感染対策と併せて、飲食時の感染対策（食事中以外のマスク着用、飲食に伴いマスクを外す際の会話自粛等）の徹底の周知</a:t>
                      </a:r>
                      <a:endPar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554037985"/>
                  </a:ext>
                </a:extLst>
              </a:tr>
              <a:tr h="117565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smtClean="0"/>
                        <a:t>⑤イベント前の感染対策</a:t>
                      </a:r>
                      <a:endParaRPr kumimoji="1" lang="ja-JP" altLang="en-US" sz="1600" b="1" dirty="0"/>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n"/>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発熱等の症状がある者のイベント参加の自粛の呼びかけ</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169318026"/>
                  </a:ext>
                </a:extLst>
              </a:tr>
              <a:tr h="116858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⑥感染拡大対策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n"/>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イベントで感染者が発生した際の参加者への注意喚起</a:t>
                      </a:r>
                      <a:endParaRPr kumimoji="1" lang="ja-JP" altLang="en-US" sz="16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437984337"/>
                  </a:ext>
                </a:extLst>
              </a:tr>
              <a:tr h="380364">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bg1"/>
                          </a:solidFill>
                          <a:latin typeface="+mn-lt"/>
                          <a:ea typeface="+mn-ea"/>
                          <a:cs typeface="+mn-cs"/>
                        </a:rPr>
                        <a:t>２．出演者やスタッフの感染対策</a:t>
                      </a:r>
                      <a:endParaRPr kumimoji="1" lang="en-US" altLang="ja-JP" sz="1600" b="1" kern="1200" dirty="0" smtClean="0">
                        <a:solidFill>
                          <a:schemeClr val="bg1"/>
                        </a:solidFill>
                        <a:latin typeface="+mn-lt"/>
                        <a:ea typeface="+mn-ea"/>
                        <a:cs typeface="+mn-cs"/>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718322791"/>
                  </a:ext>
                </a:extLst>
              </a:tr>
              <a:tr h="178533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mn-lt"/>
                          <a:ea typeface="+mn-ea"/>
                          <a:cs typeface="+mn-cs"/>
                        </a:rPr>
                        <a:t>⑦出演者や</a:t>
                      </a:r>
                      <a:endParaRPr kumimoji="1" lang="en-US" altLang="ja-JP" sz="1600" b="1" kern="1200" dirty="0" smtClean="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mn-lt"/>
                          <a:ea typeface="+mn-ea"/>
                          <a:cs typeface="+mn-cs"/>
                        </a:rPr>
                        <a:t>スタッフの</a:t>
                      </a:r>
                      <a:endParaRPr kumimoji="1" lang="en-US" altLang="ja-JP" sz="1600" b="1" kern="1200" dirty="0" smtClean="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mn-lt"/>
                          <a:ea typeface="+mn-ea"/>
                          <a:cs typeface="+mn-cs"/>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n"/>
                        <a:tabLst/>
                        <a:defRPr/>
                      </a:pPr>
                      <a:r>
                        <a:rPr kumimoji="1" lang="ja-JP" altLang="en-US" sz="16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出演者やスタッフによる、練習時・本番等における前項（１）感染経路に応じた感染対策に加え、健康管理や必要に応じた検査等の実施</a:t>
                      </a:r>
                    </a:p>
                    <a:p>
                      <a:pPr marL="342900" marR="0" lvl="0" indent="-342900" algn="l" defTabSz="685800" rtl="0" eaLnBrk="1" fontAlgn="auto" latinLnBrk="0" hangingPunct="1">
                        <a:lnSpc>
                          <a:spcPts val="1600"/>
                        </a:lnSpc>
                        <a:spcBef>
                          <a:spcPts val="0"/>
                        </a:spcBef>
                        <a:spcAft>
                          <a:spcPts val="600"/>
                        </a:spcAft>
                        <a:buClrTx/>
                        <a:buSzTx/>
                        <a:buFont typeface="Wingdings" panose="05000000000000000000" pitchFamily="2" charset="2"/>
                        <a:buChar char="n"/>
                        <a:tabLst/>
                        <a:defRPr/>
                      </a:pPr>
                      <a:r>
                        <a:rPr kumimoji="1" lang="ja-JP" altLang="en-US" sz="16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舞台と客席との適切な距離の確保など、出演者やスタッフから参加者に感染させないための対策の実施</a:t>
                      </a:r>
                      <a:endPar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689294444"/>
                  </a:ext>
                </a:extLst>
              </a:tr>
            </a:tbl>
          </a:graphicData>
        </a:graphic>
      </p:graphicFrame>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p:cNvSpPr txBox="1"/>
          <p:nvPr/>
        </p:nvSpPr>
        <p:spPr>
          <a:xfrm>
            <a:off x="6390669" y="9567446"/>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3</a:t>
            </a:r>
          </a:p>
        </p:txBody>
      </p:sp>
      <p:sp>
        <p:nvSpPr>
          <p:cNvPr id="14" name="テキスト ボックス 13"/>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第７版（令和４年９月版）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1442023" y="1050096"/>
            <a:ext cx="5340543" cy="981335"/>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人超かつ収容率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711016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4339</TotalTime>
  <Words>1152</Words>
  <Application>Microsoft Office PowerPoint</Application>
  <PresentationFormat>A4 210 x 297 mm</PresentationFormat>
  <Paragraphs>108</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メイリオ</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岡田　賢</cp:lastModifiedBy>
  <cp:revision>633</cp:revision>
  <cp:lastPrinted>2022-09-14T12:11:46Z</cp:lastPrinted>
  <dcterms:created xsi:type="dcterms:W3CDTF">2021-06-21T06:44:25Z</dcterms:created>
  <dcterms:modified xsi:type="dcterms:W3CDTF">2022-11-10T02:36:10Z</dcterms:modified>
</cp:coreProperties>
</file>