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90" r:id="rId5"/>
  </p:sldIdLst>
  <p:sldSz cx="15122525" cy="10693400"/>
  <p:notesSz cx="6807200" cy="9939338"/>
  <p:defaultTextStyle>
    <a:defPPr>
      <a:defRPr lang="ja-JP"/>
    </a:defPPr>
    <a:lvl1pPr marL="0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1pPr>
    <a:lvl2pPr marL="727037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2pPr>
    <a:lvl3pPr marL="1454074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3pPr>
    <a:lvl4pPr marL="2181113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4pPr>
    <a:lvl5pPr marL="2908148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5pPr>
    <a:lvl6pPr marL="3635184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6pPr>
    <a:lvl7pPr marL="4362222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7pPr>
    <a:lvl8pPr marL="5089259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8pPr>
    <a:lvl9pPr marL="5816295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5B8E7FDE-D2B3-49C8-A9AC-294C2DF0EE5D}">
          <p14:sldIdLst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345" userDrawn="1">
          <p15:clr>
            <a:srgbClr val="A4A3A4"/>
          </p15:clr>
        </p15:guide>
        <p15:guide id="2" pos="47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6A3"/>
    <a:srgbClr val="33CC33"/>
    <a:srgbClr val="A9D18E"/>
    <a:srgbClr val="007E39"/>
    <a:srgbClr val="F7EA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2" autoAdjust="0"/>
    <p:restoredTop sz="94710" autoAdjust="0"/>
  </p:normalViewPr>
  <p:slideViewPr>
    <p:cSldViewPr snapToGrid="0">
      <p:cViewPr varScale="1">
        <p:scale>
          <a:sx n="45" d="100"/>
          <a:sy n="45" d="100"/>
        </p:scale>
        <p:origin x="1272" y="54"/>
      </p:cViewPr>
      <p:guideLst>
        <p:guide orient="horz" pos="3345"/>
        <p:guide pos="47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9"/>
            <a:ext cx="2949678" cy="497461"/>
          </a:xfrm>
          <a:prstGeom prst="rect">
            <a:avLst/>
          </a:prstGeom>
        </p:spPr>
        <p:txBody>
          <a:bodyPr vert="horz" lIns="62916" tIns="31459" rIns="62916" bIns="31459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67" y="19"/>
            <a:ext cx="2950765" cy="497461"/>
          </a:xfrm>
          <a:prstGeom prst="rect">
            <a:avLst/>
          </a:prstGeom>
        </p:spPr>
        <p:txBody>
          <a:bodyPr vert="horz" lIns="62916" tIns="31459" rIns="62916" bIns="31459" rtlCol="0"/>
          <a:lstStyle>
            <a:lvl1pPr algn="r">
              <a:defRPr sz="800"/>
            </a:lvl1pPr>
          </a:lstStyle>
          <a:p>
            <a:fld id="{57DB76CF-5E8E-4210-900E-8A81334EBD6C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6125"/>
            <a:ext cx="52705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16" tIns="31459" rIns="62916" bIns="3145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3" y="4720939"/>
            <a:ext cx="5445978" cy="4472757"/>
          </a:xfrm>
          <a:prstGeom prst="rect">
            <a:avLst/>
          </a:prstGeom>
        </p:spPr>
        <p:txBody>
          <a:bodyPr vert="horz" lIns="62916" tIns="31459" rIns="62916" bIns="3145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80"/>
            <a:ext cx="2949678" cy="496363"/>
          </a:xfrm>
          <a:prstGeom prst="rect">
            <a:avLst/>
          </a:prstGeom>
        </p:spPr>
        <p:txBody>
          <a:bodyPr vert="horz" lIns="62916" tIns="31459" rIns="62916" bIns="31459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67" y="9440780"/>
            <a:ext cx="2950765" cy="496363"/>
          </a:xfrm>
          <a:prstGeom prst="rect">
            <a:avLst/>
          </a:prstGeom>
        </p:spPr>
        <p:txBody>
          <a:bodyPr vert="horz" lIns="62916" tIns="31459" rIns="62916" bIns="31459" rtlCol="0" anchor="b"/>
          <a:lstStyle>
            <a:lvl1pPr algn="r">
              <a:defRPr sz="800"/>
            </a:lvl1pPr>
          </a:lstStyle>
          <a:p>
            <a:fld id="{A1109B6F-EF79-4700-9586-60FB757CB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860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63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28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190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254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316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382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444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509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8221" indent="-287775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51108" indent="-230222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11547" indent="-230222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71990" indent="-230222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32438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92877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53322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13762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88F9AE-47C9-421A-9640-DC1132233561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4146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4194" y="3321888"/>
            <a:ext cx="12854145" cy="2292151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8380" y="6059594"/>
            <a:ext cx="10585768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7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4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81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5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62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9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6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63831" y="428236"/>
            <a:ext cx="3402568" cy="912404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56128" y="428236"/>
            <a:ext cx="9955663" cy="912404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579" y="6871503"/>
            <a:ext cx="12854145" cy="2123829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194579" y="4532322"/>
            <a:ext cx="12854145" cy="2339181"/>
          </a:xfrm>
        </p:spPr>
        <p:txBody>
          <a:bodyPr anchor="b"/>
          <a:lstStyle>
            <a:lvl1pPr marL="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1pPr>
            <a:lvl2pPr marL="727037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45407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811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0814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3518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3622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08925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1629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56127" y="2495128"/>
            <a:ext cx="6679116" cy="705714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687283" y="2495128"/>
            <a:ext cx="6679116" cy="705714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6132" y="2393643"/>
            <a:ext cx="6681741" cy="997555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7037" indent="0">
              <a:buNone/>
              <a:defRPr sz="3300" b="1"/>
            </a:lvl2pPr>
            <a:lvl3pPr marL="1454074" indent="0">
              <a:buNone/>
              <a:defRPr sz="3000" b="1"/>
            </a:lvl3pPr>
            <a:lvl4pPr marL="2181113" indent="0">
              <a:buNone/>
              <a:defRPr sz="2500" b="1"/>
            </a:lvl4pPr>
            <a:lvl5pPr marL="2908148" indent="0">
              <a:buNone/>
              <a:defRPr sz="2500" b="1"/>
            </a:lvl5pPr>
            <a:lvl6pPr marL="3635184" indent="0">
              <a:buNone/>
              <a:defRPr sz="2500" b="1"/>
            </a:lvl6pPr>
            <a:lvl7pPr marL="4362222" indent="0">
              <a:buNone/>
              <a:defRPr sz="2500" b="1"/>
            </a:lvl7pPr>
            <a:lvl8pPr marL="5089259" indent="0">
              <a:buNone/>
              <a:defRPr sz="2500" b="1"/>
            </a:lvl8pPr>
            <a:lvl9pPr marL="5816295" indent="0">
              <a:buNone/>
              <a:defRPr sz="2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56132" y="3391196"/>
            <a:ext cx="6681741" cy="616108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682037" y="2393643"/>
            <a:ext cx="6684366" cy="997555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7037" indent="0">
              <a:buNone/>
              <a:defRPr sz="3300" b="1"/>
            </a:lvl2pPr>
            <a:lvl3pPr marL="1454074" indent="0">
              <a:buNone/>
              <a:defRPr sz="3000" b="1"/>
            </a:lvl3pPr>
            <a:lvl4pPr marL="2181113" indent="0">
              <a:buNone/>
              <a:defRPr sz="2500" b="1"/>
            </a:lvl4pPr>
            <a:lvl5pPr marL="2908148" indent="0">
              <a:buNone/>
              <a:defRPr sz="2500" b="1"/>
            </a:lvl5pPr>
            <a:lvl6pPr marL="3635184" indent="0">
              <a:buNone/>
              <a:defRPr sz="2500" b="1"/>
            </a:lvl6pPr>
            <a:lvl7pPr marL="4362222" indent="0">
              <a:buNone/>
              <a:defRPr sz="2500" b="1"/>
            </a:lvl7pPr>
            <a:lvl8pPr marL="5089259" indent="0">
              <a:buNone/>
              <a:defRPr sz="2500" b="1"/>
            </a:lvl8pPr>
            <a:lvl9pPr marL="5816295" indent="0">
              <a:buNone/>
              <a:defRPr sz="2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7682037" y="3391196"/>
            <a:ext cx="6684366" cy="616108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31" y="425756"/>
            <a:ext cx="4975207" cy="1811938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912487" y="425759"/>
            <a:ext cx="8453912" cy="9126522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756131" y="2237697"/>
            <a:ext cx="4975207" cy="7314584"/>
          </a:xfrm>
        </p:spPr>
        <p:txBody>
          <a:bodyPr/>
          <a:lstStyle>
            <a:lvl1pPr marL="0" indent="0">
              <a:buNone/>
              <a:defRPr sz="2300"/>
            </a:lvl1pPr>
            <a:lvl2pPr marL="727037" indent="0">
              <a:buNone/>
              <a:defRPr sz="2000"/>
            </a:lvl2pPr>
            <a:lvl3pPr marL="1454074" indent="0">
              <a:buNone/>
              <a:defRPr sz="1700"/>
            </a:lvl3pPr>
            <a:lvl4pPr marL="2181113" indent="0">
              <a:buNone/>
              <a:defRPr sz="1400"/>
            </a:lvl4pPr>
            <a:lvl5pPr marL="2908148" indent="0">
              <a:buNone/>
              <a:defRPr sz="1400"/>
            </a:lvl5pPr>
            <a:lvl6pPr marL="3635184" indent="0">
              <a:buNone/>
              <a:defRPr sz="1400"/>
            </a:lvl6pPr>
            <a:lvl7pPr marL="4362222" indent="0">
              <a:buNone/>
              <a:defRPr sz="1400"/>
            </a:lvl7pPr>
            <a:lvl8pPr marL="5089259" indent="0">
              <a:buNone/>
              <a:defRPr sz="1400"/>
            </a:lvl8pPr>
            <a:lvl9pPr marL="5816295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4122" y="7485380"/>
            <a:ext cx="9073515" cy="883692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964122" y="955476"/>
            <a:ext cx="9073515" cy="6416040"/>
          </a:xfrm>
        </p:spPr>
        <p:txBody>
          <a:bodyPr/>
          <a:lstStyle>
            <a:lvl1pPr marL="0" indent="0">
              <a:buNone/>
              <a:defRPr sz="5100"/>
            </a:lvl1pPr>
            <a:lvl2pPr marL="727037" indent="0">
              <a:buNone/>
              <a:defRPr sz="4500"/>
            </a:lvl2pPr>
            <a:lvl3pPr marL="1454074" indent="0">
              <a:buNone/>
              <a:defRPr sz="3800"/>
            </a:lvl3pPr>
            <a:lvl4pPr marL="2181113" indent="0">
              <a:buNone/>
              <a:defRPr sz="3300"/>
            </a:lvl4pPr>
            <a:lvl5pPr marL="2908148" indent="0">
              <a:buNone/>
              <a:defRPr sz="3300"/>
            </a:lvl5pPr>
            <a:lvl6pPr marL="3635184" indent="0">
              <a:buNone/>
              <a:defRPr sz="3300"/>
            </a:lvl6pPr>
            <a:lvl7pPr marL="4362222" indent="0">
              <a:buNone/>
              <a:defRPr sz="3300"/>
            </a:lvl7pPr>
            <a:lvl8pPr marL="5089259" indent="0">
              <a:buNone/>
              <a:defRPr sz="3300"/>
            </a:lvl8pPr>
            <a:lvl9pPr marL="5816295" indent="0">
              <a:buNone/>
              <a:defRPr sz="3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964122" y="8369075"/>
            <a:ext cx="9073515" cy="1254989"/>
          </a:xfrm>
        </p:spPr>
        <p:txBody>
          <a:bodyPr/>
          <a:lstStyle>
            <a:lvl1pPr marL="0" indent="0">
              <a:buNone/>
              <a:defRPr sz="2300"/>
            </a:lvl1pPr>
            <a:lvl2pPr marL="727037" indent="0">
              <a:buNone/>
              <a:defRPr sz="2000"/>
            </a:lvl2pPr>
            <a:lvl3pPr marL="1454074" indent="0">
              <a:buNone/>
              <a:defRPr sz="1700"/>
            </a:lvl3pPr>
            <a:lvl4pPr marL="2181113" indent="0">
              <a:buNone/>
              <a:defRPr sz="1400"/>
            </a:lvl4pPr>
            <a:lvl5pPr marL="2908148" indent="0">
              <a:buNone/>
              <a:defRPr sz="1400"/>
            </a:lvl5pPr>
            <a:lvl6pPr marL="3635184" indent="0">
              <a:buNone/>
              <a:defRPr sz="1400"/>
            </a:lvl6pPr>
            <a:lvl7pPr marL="4362222" indent="0">
              <a:buNone/>
              <a:defRPr sz="1400"/>
            </a:lvl7pPr>
            <a:lvl8pPr marL="5089259" indent="0">
              <a:buNone/>
              <a:defRPr sz="1400"/>
            </a:lvl8pPr>
            <a:lvl9pPr marL="5816295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756127" y="428235"/>
            <a:ext cx="13610273" cy="1782234"/>
          </a:xfrm>
          <a:prstGeom prst="rect">
            <a:avLst/>
          </a:prstGeom>
        </p:spPr>
        <p:txBody>
          <a:bodyPr vert="horz" lIns="145400" tIns="72700" rIns="145400" bIns="7270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6127" y="2495128"/>
            <a:ext cx="13610273" cy="7057149"/>
          </a:xfrm>
          <a:prstGeom prst="rect">
            <a:avLst/>
          </a:prstGeom>
        </p:spPr>
        <p:txBody>
          <a:bodyPr vert="horz" lIns="145400" tIns="72700" rIns="145400" bIns="7270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756132" y="9911200"/>
            <a:ext cx="3528590" cy="569325"/>
          </a:xfrm>
          <a:prstGeom prst="rect">
            <a:avLst/>
          </a:prstGeom>
        </p:spPr>
        <p:txBody>
          <a:bodyPr vert="horz" lIns="145400" tIns="72700" rIns="145400" bIns="7270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5166864" y="9911200"/>
            <a:ext cx="4788800" cy="569325"/>
          </a:xfrm>
          <a:prstGeom prst="rect">
            <a:avLst/>
          </a:prstGeom>
        </p:spPr>
        <p:txBody>
          <a:bodyPr vert="horz" lIns="145400" tIns="72700" rIns="145400" bIns="72700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0837813" y="9911200"/>
            <a:ext cx="3528590" cy="569325"/>
          </a:xfrm>
          <a:prstGeom prst="rect">
            <a:avLst/>
          </a:prstGeom>
        </p:spPr>
        <p:txBody>
          <a:bodyPr vert="horz" lIns="145400" tIns="72700" rIns="145400" bIns="7270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4074" rtl="0" eaLnBrk="1" latinLnBrk="0" hangingPunct="1">
        <a:spcBef>
          <a:spcPct val="0"/>
        </a:spcBef>
        <a:buNone/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5278" indent="-545278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1436" indent="-454399" algn="l" defTabSz="1454074" rtl="0" eaLnBrk="1" latinLnBrk="0" hangingPunct="1">
        <a:spcBef>
          <a:spcPct val="20000"/>
        </a:spcBef>
        <a:buFont typeface="Arial" pitchFamily="34" charset="0"/>
        <a:buChar char="–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17593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4629" indent="-363520" algn="l" defTabSz="1454074" rtl="0" eaLnBrk="1" latinLnBrk="0" hangingPunct="1">
        <a:spcBef>
          <a:spcPct val="20000"/>
        </a:spcBef>
        <a:buFont typeface="Arial" pitchFamily="34" charset="0"/>
        <a:buChar char="–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4pPr>
      <a:lvl5pPr marL="3271667" indent="-363520" algn="l" defTabSz="1454074" rtl="0" eaLnBrk="1" latinLnBrk="0" hangingPunct="1">
        <a:spcBef>
          <a:spcPct val="20000"/>
        </a:spcBef>
        <a:buFont typeface="Arial" pitchFamily="34" charset="0"/>
        <a:buChar char="»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5pPr>
      <a:lvl6pPr marL="3998703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4725741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452776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179814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7037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454074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181113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2908148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635184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62222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89259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816295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emf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タイトル 1"/>
          <p:cNvSpPr txBox="1">
            <a:spLocks/>
          </p:cNvSpPr>
          <p:nvPr/>
        </p:nvSpPr>
        <p:spPr bwMode="auto">
          <a:xfrm>
            <a:off x="0" y="307712"/>
            <a:ext cx="15122525" cy="591102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 fontAlgn="auto"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おおさかスマートエネルギープラン（案）</a:t>
            </a:r>
            <a:r>
              <a:rPr lang="ja-JP" altLang="en-US" sz="1800" b="1" dirty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～地域の社会変革で豊かな暮らしと競争力向上を実現～</a:t>
            </a:r>
          </a:p>
        </p:txBody>
      </p:sp>
      <p:sp>
        <p:nvSpPr>
          <p:cNvPr id="42" name="テキスト ボックス 41"/>
          <p:cNvSpPr txBox="1"/>
          <p:nvPr/>
        </p:nvSpPr>
        <p:spPr bwMode="auto">
          <a:xfrm>
            <a:off x="9874532" y="0"/>
            <a:ext cx="5156637" cy="307777"/>
          </a:xfrm>
          <a:prstGeom prst="rect">
            <a:avLst/>
          </a:prstGeom>
          <a:noFill/>
        </p:spPr>
        <p:txBody>
          <a:bodyPr wrap="square" lIns="36000" rIns="36000" rtlCol="0" anchor="ctr">
            <a:spAutoFit/>
          </a:bodyPr>
          <a:lstStyle/>
          <a:p>
            <a:pPr algn="r"/>
            <a:r>
              <a:rPr lang="en-US" altLang="ja-JP" sz="1400" b="1" spc="-3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400" b="1" spc="-3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b="1" spc="-3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b="1" spc="-3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　大阪府・大阪市</a:t>
            </a:r>
            <a:endParaRPr lang="ja-JP" altLang="en-US" sz="1400" b="1" spc="-3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32" name="グループ化 131"/>
          <p:cNvGrpSpPr/>
          <p:nvPr/>
        </p:nvGrpSpPr>
        <p:grpSpPr>
          <a:xfrm>
            <a:off x="10819169" y="374624"/>
            <a:ext cx="4212000" cy="468000"/>
            <a:chOff x="10692000" y="396000"/>
            <a:chExt cx="4212000" cy="468000"/>
          </a:xfrm>
        </p:grpSpPr>
        <p:pic>
          <p:nvPicPr>
            <p:cNvPr id="133" name="図 13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92000" y="396000"/>
              <a:ext cx="468000" cy="468000"/>
            </a:xfrm>
            <a:prstGeom prst="rect">
              <a:avLst/>
            </a:prstGeom>
          </p:spPr>
        </p:pic>
        <p:pic>
          <p:nvPicPr>
            <p:cNvPr id="134" name="図 13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60000" y="396000"/>
              <a:ext cx="468000" cy="468000"/>
            </a:xfrm>
            <a:prstGeom prst="rect">
              <a:avLst/>
            </a:prstGeom>
          </p:spPr>
        </p:pic>
        <p:pic>
          <p:nvPicPr>
            <p:cNvPr id="135" name="図 13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28000" y="396000"/>
              <a:ext cx="468000" cy="468000"/>
            </a:xfrm>
            <a:prstGeom prst="rect">
              <a:avLst/>
            </a:prstGeom>
          </p:spPr>
        </p:pic>
        <p:pic>
          <p:nvPicPr>
            <p:cNvPr id="136" name="図 13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96000" y="396000"/>
              <a:ext cx="468000" cy="468000"/>
            </a:xfrm>
            <a:prstGeom prst="rect">
              <a:avLst/>
            </a:prstGeom>
          </p:spPr>
        </p:pic>
        <p:pic>
          <p:nvPicPr>
            <p:cNvPr id="137" name="図 13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64000" y="396000"/>
              <a:ext cx="468000" cy="468000"/>
            </a:xfrm>
            <a:prstGeom prst="rect">
              <a:avLst/>
            </a:prstGeom>
          </p:spPr>
        </p:pic>
        <p:pic>
          <p:nvPicPr>
            <p:cNvPr id="138" name="図 137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32000" y="396000"/>
              <a:ext cx="468000" cy="468000"/>
            </a:xfrm>
            <a:prstGeom prst="rect">
              <a:avLst/>
            </a:prstGeom>
          </p:spPr>
        </p:pic>
        <p:pic>
          <p:nvPicPr>
            <p:cNvPr id="139" name="図 138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00000" y="396000"/>
              <a:ext cx="468000" cy="468000"/>
            </a:xfrm>
            <a:prstGeom prst="rect">
              <a:avLst/>
            </a:prstGeom>
          </p:spPr>
        </p:pic>
        <p:pic>
          <p:nvPicPr>
            <p:cNvPr id="140" name="図 139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68000" y="396000"/>
              <a:ext cx="468000" cy="468000"/>
            </a:xfrm>
            <a:prstGeom prst="rect">
              <a:avLst/>
            </a:prstGeom>
          </p:spPr>
        </p:pic>
        <p:pic>
          <p:nvPicPr>
            <p:cNvPr id="141" name="図 140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36000" y="396000"/>
              <a:ext cx="468000" cy="468000"/>
            </a:xfrm>
            <a:prstGeom prst="rect">
              <a:avLst/>
            </a:prstGeom>
          </p:spPr>
        </p:pic>
      </p:grpSp>
      <p:sp>
        <p:nvSpPr>
          <p:cNvPr id="55" name="正方形/長方形 54"/>
          <p:cNvSpPr/>
          <p:nvPr/>
        </p:nvSpPr>
        <p:spPr>
          <a:xfrm>
            <a:off x="82992" y="6505481"/>
            <a:ext cx="4767992" cy="411445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216000" rIns="90000" bIns="72000" anchor="t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原発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への依存度の低下</a:t>
            </a: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の脱炭素化・レジリエンス強化につながる分散型エネルギーシステム</a:t>
            </a: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需要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サイドが主導する多様で柔軟性のあるエネルギー需給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構造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Font typeface="Meiryo UI" panose="020B0604030504040204" pitchFamily="50" charset="-128"/>
              <a:buChar char="○"/>
            </a:pPr>
            <a:endParaRPr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endParaRPr lang="ja-JP" altLang="en-US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33920" y="7747276"/>
            <a:ext cx="4719545" cy="2862333"/>
          </a:xfrm>
          <a:prstGeom prst="rect">
            <a:avLst/>
          </a:prstGeom>
        </p:spPr>
      </p:pic>
      <p:sp>
        <p:nvSpPr>
          <p:cNvPr id="59" name="角丸四角形 58"/>
          <p:cNvSpPr/>
          <p:nvPr/>
        </p:nvSpPr>
        <p:spPr>
          <a:xfrm>
            <a:off x="5018809" y="7800477"/>
            <a:ext cx="10033853" cy="2819462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216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600"/>
              </a:lnSpc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lvl="0" indent="-177800">
              <a:lnSpc>
                <a:spcPts val="1600"/>
              </a:lnSpc>
              <a:spcBef>
                <a:spcPts val="200"/>
              </a:spcBef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関係者と連携しながら、施策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・事業を検討し取組みを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lvl="0" indent="-177800">
              <a:lnSpc>
                <a:spcPts val="1600"/>
              </a:lnSpc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市が共同で設置した「おおさかスマートエネルギーセンター」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を拠点として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様々な施策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・事業を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展開。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lvl="0" indent="-177800">
              <a:lnSpc>
                <a:spcPts val="1600"/>
              </a:lnSpc>
              <a:spcAft>
                <a:spcPts val="600"/>
              </a:spcAft>
              <a:buFont typeface="Meiryo UI" panose="020B0604030504040204" pitchFamily="50" charset="-128"/>
              <a:buChar char="○"/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lvl="0" indent="-177800">
              <a:lnSpc>
                <a:spcPts val="1600"/>
              </a:lnSpc>
              <a:spcBef>
                <a:spcPts val="200"/>
              </a:spcBef>
              <a:buFont typeface="Meiryo UI" panose="020B0604030504040204" pitchFamily="50" charset="-128"/>
              <a:buChar char="○"/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市が実施するエネルギー関連の個別具体の施策・事業は、毎年度、</a:t>
            </a:r>
            <a: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施策事業集（単年度アクションプログラム）を作成・公表。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lvl="0" indent="-177800">
              <a:lnSpc>
                <a:spcPts val="1600"/>
              </a:lnSpc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プランの目標は、毎年度、進捗状況を把握・評価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  <a:p>
            <a:pPr marL="177800" lvl="0" indent="-177800">
              <a:lnSpc>
                <a:spcPts val="1600"/>
              </a:lnSpc>
              <a:buFont typeface="Meiryo UI" panose="020B0604030504040204" pitchFamily="50" charset="-128"/>
              <a:buChar char="○"/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各施策・事業については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、その取組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状況をサブ指標を含めて個別に把握し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毎年度、</a:t>
            </a:r>
            <a: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PDCA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サイクルにより進行管理。</a:t>
            </a:r>
          </a:p>
          <a:p>
            <a:pPr marL="177800" lvl="0" indent="-177800">
              <a:lnSpc>
                <a:spcPts val="1600"/>
              </a:lnSpc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国のエネルギー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基本計画の改定などエネルギー政策を取り巻く動向に合わせて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プランの期間中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にあっても、必要に応じて見直しを実施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60" name="図 5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829800" y="7899216"/>
            <a:ext cx="5182200" cy="2654033"/>
          </a:xfrm>
          <a:prstGeom prst="rect">
            <a:avLst/>
          </a:prstGeom>
        </p:spPr>
      </p:pic>
      <p:pic>
        <p:nvPicPr>
          <p:cNvPr id="62" name="図 6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939018" y="7976852"/>
            <a:ext cx="4938363" cy="2479353"/>
          </a:xfrm>
          <a:prstGeom prst="rect">
            <a:avLst/>
          </a:prstGeom>
        </p:spPr>
      </p:pic>
      <p:sp>
        <p:nvSpPr>
          <p:cNvPr id="68" name="正方形/長方形 67"/>
          <p:cNvSpPr/>
          <p:nvPr/>
        </p:nvSpPr>
        <p:spPr>
          <a:xfrm>
            <a:off x="82992" y="6354567"/>
            <a:ext cx="3314258" cy="291534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Ⅱ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府市が目指す「新たなエネルギー社会」</a:t>
            </a:r>
            <a:endParaRPr lang="ja-JP" sz="1400" b="1" kern="1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129631" y="6695899"/>
            <a:ext cx="2288618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「新たなエネルギー社会」の視点</a:t>
            </a:r>
          </a:p>
        </p:txBody>
      </p:sp>
      <p:sp>
        <p:nvSpPr>
          <p:cNvPr id="70" name="正方形/長方形 69"/>
          <p:cNvSpPr/>
          <p:nvPr/>
        </p:nvSpPr>
        <p:spPr>
          <a:xfrm>
            <a:off x="82992" y="2168815"/>
            <a:ext cx="4767992" cy="411237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216000" rIns="90000" bIns="72000" anchor="t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20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東日本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大震災に伴う福島第一原子力発電所の事故を契機として、全国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定期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点検後の原発の再稼働が困難となり、関西においても電力需給が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逼迫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など、府域の住民や事業者にも多大な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影響。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エネルギー政策は、国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やエネルギー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供給事業者任せにせず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、地方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公共団体が積極的に関与することが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重要。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2014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月に「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おおさかエネルギー地産地消推進プラン」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を府市共同して策定し、エネルギー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の地産地消の推進を目的に、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年度までの具体的な導入目標を設定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様々な取組みを進めて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きた。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Font typeface="Meiryo UI" panose="020B0604030504040204" pitchFamily="50" charset="-128"/>
              <a:buChar char="○"/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20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新たなエネルギー社会の構築」に向け、需要と供給の両面から対策を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進めていく必要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があるが、エネルギー需給を需要サイドから捉える視点を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重視し、需要サイドにおける取組みを推進する観点が極めて重要。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大阪の成長や安全・安心で安定した府民生活の実現。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地球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温暖化対策との整合性の確保を図る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情勢等の変化等を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踏まえるとともに、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年（大阪・関西万博）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を中間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とし、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年（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の目標年）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を見据える。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府民、民間事業者、市町村、エネルギー供給事業者等の各主体の役割分担を踏まえ、関係者がそれぞれの特性を活かし、連携して取り組む。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82992" y="2017902"/>
            <a:ext cx="2996758" cy="288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Ⅰ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エネルギー政策の基本的な考え方</a:t>
            </a:r>
            <a:endParaRPr lang="ja-JP" sz="1400" b="1" kern="1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82994" y="977254"/>
            <a:ext cx="4767990" cy="96089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277200" rIns="90000" bIns="72000" anchor="t" anchorCtr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600"/>
              </a:lnSpc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大阪の成長や府民の安全・安心な暮らしを実現する、脱炭素化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時代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の「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エネルギー社会」の構築を先導していく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ため、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に大阪府・大阪市が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一体となって実施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すべきエネルギー関連の取組みの方向性を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提示。</a:t>
            </a:r>
            <a:endParaRPr lang="ja-JP" altLang="en-US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129600" y="7564413"/>
            <a:ext cx="2463121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「新たなエネルギー社会」</a:t>
            </a: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の将来像</a:t>
            </a:r>
            <a:endParaRPr kumimoji="0" lang="ja-JP" altLang="en-US" sz="1200" b="1" kern="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5018809" y="7656476"/>
            <a:ext cx="2813184" cy="288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Ⅵ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エネルギー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政策の効果的な推進</a:t>
            </a:r>
          </a:p>
        </p:txBody>
      </p:sp>
      <p:sp>
        <p:nvSpPr>
          <p:cNvPr id="75" name="角丸四角形 74"/>
          <p:cNvSpPr/>
          <p:nvPr/>
        </p:nvSpPr>
        <p:spPr>
          <a:xfrm>
            <a:off x="5065200" y="7992000"/>
            <a:ext cx="2338058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施策・事業の効果的な</a:t>
            </a: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推進体制</a:t>
            </a:r>
            <a:endParaRPr kumimoji="0" lang="ja-JP" altLang="en-US" sz="1200" b="1" kern="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133920" y="2361515"/>
            <a:ext cx="609030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経過</a:t>
            </a:r>
            <a:endParaRPr kumimoji="0" lang="ja-JP" altLang="en-US" sz="1200" b="1" kern="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129631" y="4082719"/>
            <a:ext cx="3745930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大阪府・大阪市によるエネルギー政策の基本的な考え方</a:t>
            </a:r>
          </a:p>
        </p:txBody>
      </p:sp>
      <p:sp>
        <p:nvSpPr>
          <p:cNvPr id="78" name="角丸四角形 77"/>
          <p:cNvSpPr/>
          <p:nvPr/>
        </p:nvSpPr>
        <p:spPr>
          <a:xfrm>
            <a:off x="5065200" y="8903539"/>
            <a:ext cx="904645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進行管理</a:t>
            </a:r>
            <a:endParaRPr kumimoji="0" lang="ja-JP" altLang="en-US" sz="1200" b="1" kern="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133920" y="1027590"/>
            <a:ext cx="609030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目的</a:t>
            </a:r>
          </a:p>
        </p:txBody>
      </p:sp>
      <p:sp>
        <p:nvSpPr>
          <p:cNvPr id="83" name="角丸四角形 82"/>
          <p:cNvSpPr/>
          <p:nvPr/>
        </p:nvSpPr>
        <p:spPr>
          <a:xfrm>
            <a:off x="10343274" y="1121465"/>
            <a:ext cx="4687896" cy="2614703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252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エネルギーの大消費地である大阪の特性を踏まえ、引き続きエネルギーの「地産地消」を推進するとともに、広域的な再生可能エネルギーの調達を促進。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・都市全体での熱も含めたエネルギー効率の向上を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推進。</a:t>
            </a:r>
            <a:endParaRPr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en-US" altLang="ja-JP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2050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年を見据えた地域の脱炭素化を推進するとともに、災害時等に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備えた</a:t>
            </a:r>
            <a: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レジリエンス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の強化を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推進。</a:t>
            </a:r>
            <a:endParaRPr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蓄電システムの活用を含め、需要サイドと供給サイドが一体になって柔軟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消費量や消費パターンをコントロールする取組みを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推進。</a:t>
            </a:r>
            <a:endParaRPr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年大阪・関西万博の活用も意識しつつ、エネルギー関連産業を振興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すると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ともに、大阪におけるあらゆる分野の企業の持続的成長を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コロナ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禍により生じる社会変革を契機として、「グリーンリカバリー」の考え方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</a:t>
            </a:r>
            <a:r>
              <a:rPr kumimoji="0" lang="en-US" altLang="ja-JP" sz="1100" kern="1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0" lang="en-US" altLang="ja-JP" sz="1100" kern="1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0" lang="ja-JP" altLang="en-US" sz="1100" kern="1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取り入れつつ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、これらの取組みを加速度的に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推進。</a:t>
            </a:r>
            <a:endParaRPr kumimoji="0"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5018809" y="3976155"/>
            <a:ext cx="10033853" cy="3574853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216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6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の方向性の下、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100" kern="1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つの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対策の柱ごとに取組方針を示し、様々な施策・事業を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02" name="表 3">
            <a:extLst>
              <a:ext uri="{FF2B5EF4-FFF2-40B4-BE49-F238E27FC236}">
                <a16:creationId xmlns:a16="http://schemas.microsoft.com/office/drawing/2014/main" id="{D3AC21B0-8D69-4110-A4A1-CE2547582A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676893"/>
              </p:ext>
            </p:extLst>
          </p:nvPr>
        </p:nvGraphicFramePr>
        <p:xfrm>
          <a:off x="5112000" y="4430056"/>
          <a:ext cx="9832725" cy="3047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79425">
                  <a:extLst>
                    <a:ext uri="{9D8B030D-6E8A-4147-A177-3AD203B41FA5}">
                      <a16:colId xmlns:a16="http://schemas.microsoft.com/office/drawing/2014/main" val="690973963"/>
                    </a:ext>
                  </a:extLst>
                </a:gridCol>
                <a:gridCol w="4448175">
                  <a:extLst>
                    <a:ext uri="{9D8B030D-6E8A-4147-A177-3AD203B41FA5}">
                      <a16:colId xmlns:a16="http://schemas.microsoft.com/office/drawing/2014/main" val="241573695"/>
                    </a:ext>
                  </a:extLst>
                </a:gridCol>
                <a:gridCol w="2905125">
                  <a:extLst>
                    <a:ext uri="{9D8B030D-6E8A-4147-A177-3AD203B41FA5}">
                      <a16:colId xmlns:a16="http://schemas.microsoft.com/office/drawing/2014/main" val="3085062157"/>
                    </a:ext>
                  </a:extLst>
                </a:gridCol>
              </a:tblGrid>
              <a:tr h="245137">
                <a:tc>
                  <a:txBody>
                    <a:bodyPr/>
                    <a:lstStyle/>
                    <a:p>
                      <a:pPr marL="0" marR="0" lvl="0" indent="0" algn="ctr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対策</a:t>
                      </a:r>
                      <a:r>
                        <a:rPr kumimoji="1" lang="ja-JP" altLang="en-US" sz="1100" b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の柱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100" b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取組方針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具体的な</a:t>
                      </a:r>
                      <a:r>
                        <a:rPr kumimoji="1" lang="ja-JP" altLang="en-US" sz="1100" b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取組み</a:t>
                      </a:r>
                      <a:endParaRPr kumimoji="1" lang="ja-JP" altLang="en-US" sz="1100" b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993223"/>
                  </a:ext>
                </a:extLst>
              </a:tr>
              <a:tr h="577715">
                <a:tc>
                  <a:txBody>
                    <a:bodyPr/>
                    <a:lstStyle/>
                    <a:p>
                      <a:pPr marL="180975" indent="-18097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再生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可能エネルギーの普及拡大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just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○"/>
                        <a:tabLst/>
                        <a:defRPr/>
                      </a:pPr>
                      <a:r>
                        <a:rPr kumimoji="0" lang="ja-JP" altLang="en-US" sz="105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太陽光発電の普及促進に力点を置き、その他の再生可能エネルギーも含めて、特に地域で需給一体的に活用されるものの普及促進の取組みを</a:t>
                      </a:r>
                      <a:r>
                        <a:rPr kumimoji="0" lang="ja-JP" altLang="en-US" sz="1050" b="0" i="0" u="none" strike="noStrike" kern="1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推進。</a:t>
                      </a:r>
                      <a:endParaRPr kumimoji="0" lang="en-US" altLang="ja-JP" sz="105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77800" marR="0" lvl="0" indent="-177800" algn="just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○"/>
                        <a:tabLst/>
                        <a:defRPr/>
                      </a:pPr>
                      <a:r>
                        <a:rPr kumimoji="0" lang="ja-JP" altLang="en-US" sz="105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府域における再生可能エネルギーの需要の創出に向けた取組みを推進。</a:t>
                      </a:r>
                      <a:endParaRPr kumimoji="0" lang="en-US" altLang="ja-JP" sz="105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太陽光発電設備の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共同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購入支援事業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・再生可能エネルギー電気を選択しやすい環境づくり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・庁舎における再生可能エネルギー電気の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調達　　　など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386490"/>
                  </a:ext>
                </a:extLst>
              </a:tr>
              <a:tr h="905096">
                <a:tc>
                  <a:txBody>
                    <a:bodyPr/>
                    <a:lstStyle/>
                    <a:p>
                      <a:pPr marL="180975" marR="0" lvl="0" indent="-180975" algn="l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エネルギー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効率の向上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just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○"/>
                        <a:tabLst/>
                        <a:defRPr/>
                      </a:pPr>
                      <a:r>
                        <a:rPr lang="ja-JP" altLang="en-US" sz="105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エネルギー使用量等の「見える化」を推進するとともに、省エネルギー機器･設備の導入促進、住宅・建築物の省エネルギー化、エネルギーの面的利用の促進の取組みを推進。</a:t>
                      </a:r>
                      <a:endParaRPr lang="en-US" altLang="ja-JP" sz="1050" b="0" u="none" kern="1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77800" marR="0" lvl="0" indent="-177800" algn="just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○"/>
                        <a:tabLst/>
                        <a:defRPr/>
                      </a:pPr>
                      <a:r>
                        <a:rPr lang="ja-JP" altLang="en-US" sz="105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デジタル</a:t>
                      </a:r>
                      <a:r>
                        <a:rPr lang="ja-JP" altLang="en-US" sz="105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技術</a:t>
                      </a:r>
                      <a:r>
                        <a:rPr lang="ja-JP" altLang="en-US" sz="105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やナッジなどの行動科学の</a:t>
                      </a:r>
                      <a:r>
                        <a:rPr lang="ja-JP" altLang="en-US" sz="105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知見も活用し</a:t>
                      </a:r>
                      <a:r>
                        <a:rPr lang="ja-JP" altLang="en-US" sz="105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、豊かさを感じられる</a:t>
                      </a:r>
                      <a:r>
                        <a:rPr lang="en-US" altLang="ja-JP" sz="105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en-US" altLang="ja-JP" sz="105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05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省エネ型ライフスタイル･ビジネススタイル</a:t>
                      </a:r>
                      <a:r>
                        <a:rPr lang="ja-JP" altLang="en-US" sz="105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への転換に向けた取組みを</a:t>
                      </a:r>
                      <a:r>
                        <a:rPr lang="ja-JP" altLang="en-US" sz="105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推進。</a:t>
                      </a:r>
                      <a:endParaRPr lang="en-US" altLang="ja-JP" sz="1050" b="0" u="none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・省エネ関連情報の収集・分析・発信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・中小企業の支援につながる省エネ施策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快適で健康にもいい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ZEH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ZEB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普及促進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・ナッジの知見の活用による省エネ啓発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・コロナ禍を受けた行動変容と相まった転換の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促進　　　など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814170"/>
                  </a:ext>
                </a:extLst>
              </a:tr>
              <a:tr h="741405">
                <a:tc>
                  <a:txBody>
                    <a:bodyPr/>
                    <a:lstStyle/>
                    <a:p>
                      <a:pPr marL="180975" indent="-18097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レジリエンスと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975" indent="-18097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電力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需給調整力の強化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just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○"/>
                        <a:tabLst/>
                        <a:defRPr/>
                      </a:pPr>
                      <a:r>
                        <a:rPr lang="ja-JP" altLang="en-US" sz="105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地域の脱炭素化とも調和のとれる災害に強い自立・分散型エネルギーシステムの普及促進の取組みを推進。</a:t>
                      </a:r>
                      <a:endParaRPr lang="en-US" altLang="ja-JP" sz="1050" b="0" u="none" kern="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77800" marR="0" lvl="0" indent="-177800" algn="just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○"/>
                        <a:tabLst/>
                        <a:defRPr/>
                      </a:pPr>
                      <a:r>
                        <a:rPr lang="ja-JP" altLang="en-US" sz="105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デマンドレスポンス（</a:t>
                      </a:r>
                      <a:r>
                        <a:rPr lang="en-US" altLang="ja-JP" sz="105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DR</a:t>
                      </a:r>
                      <a:r>
                        <a:rPr lang="ja-JP" altLang="en-US" sz="105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）やバーチャルパワープラント（</a:t>
                      </a:r>
                      <a:r>
                        <a:rPr lang="en-US" altLang="ja-JP" sz="105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VPP</a:t>
                      </a:r>
                      <a:r>
                        <a:rPr lang="ja-JP" altLang="en-US" sz="105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）など電力需給</a:t>
                      </a:r>
                      <a:r>
                        <a:rPr lang="en-US" altLang="ja-JP" sz="105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en-US" altLang="ja-JP" sz="105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05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調整力</a:t>
                      </a:r>
                      <a:r>
                        <a:rPr lang="ja-JP" altLang="en-US" sz="1050" b="0" u="none" kern="100" dirty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の強化に向けた取組みを</a:t>
                      </a:r>
                      <a:r>
                        <a:rPr lang="ja-JP" altLang="en-US" sz="105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促進。</a:t>
                      </a:r>
                      <a:endParaRPr lang="ja-JP" altLang="en-US" sz="1050" b="0" u="none" kern="100" dirty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・自立・分散型電源の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導入促進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災害停電時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電源の確保に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つながる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取組み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・需給調整に効率的な蓄電池等の普及促進　　　など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060953"/>
                  </a:ext>
                </a:extLst>
              </a:tr>
              <a:tr h="577715">
                <a:tc>
                  <a:txBody>
                    <a:bodyPr/>
                    <a:lstStyle/>
                    <a:p>
                      <a:pPr marL="180975" indent="-18097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エネルギー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関連産業の振興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975" indent="-18097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あらゆる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分野の企業の持続的成長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just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○"/>
                        <a:tabLst/>
                        <a:defRPr/>
                      </a:pPr>
                      <a:r>
                        <a:rPr lang="ja-JP" altLang="en-US" sz="105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イノベーションの創出環境を整備するなど、エネルギー関連産業の振興の</a:t>
                      </a:r>
                      <a:r>
                        <a:rPr lang="en-US" altLang="ja-JP" sz="105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en-US" altLang="ja-JP" sz="105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05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取組みを推進。</a:t>
                      </a:r>
                      <a:endParaRPr lang="en-US" altLang="ja-JP" sz="1050" b="0" u="none" kern="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77800" marR="0" lvl="0" indent="-177800" algn="just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○"/>
                        <a:tabLst/>
                        <a:defRPr/>
                      </a:pPr>
                      <a:r>
                        <a:rPr lang="ja-JP" altLang="en-US" sz="105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事業活動を通じた脱炭素化を</a:t>
                      </a:r>
                      <a:r>
                        <a:rPr lang="ja-JP" altLang="en-US" sz="1050" b="0" u="none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進める中</a:t>
                      </a:r>
                      <a:r>
                        <a:rPr lang="ja-JP" altLang="en-US" sz="105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小企業等</a:t>
                      </a:r>
                      <a:r>
                        <a:rPr lang="ja-JP" altLang="en-US" sz="1050" b="0" u="none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の支援の取組みを</a:t>
                      </a:r>
                      <a:r>
                        <a:rPr lang="ja-JP" altLang="en-US" sz="105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推進。</a:t>
                      </a:r>
                      <a:endParaRPr lang="ja-JP" altLang="en-US" sz="1050" b="0" u="none" kern="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・水素の利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活用の拡大に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向けた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取組み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・エネルギー関連技術開発の支援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先進的企業の事例・ノウハウの展開　　　など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653934"/>
                  </a:ext>
                </a:extLst>
              </a:tr>
            </a:tbl>
          </a:graphicData>
        </a:graphic>
      </p:graphicFrame>
      <p:sp>
        <p:nvSpPr>
          <p:cNvPr id="103" name="正方形/長方形 102"/>
          <p:cNvSpPr/>
          <p:nvPr/>
        </p:nvSpPr>
        <p:spPr>
          <a:xfrm>
            <a:off x="10343274" y="977254"/>
            <a:ext cx="1771233" cy="288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Ⅳ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取組み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方向性</a:t>
            </a:r>
            <a:endParaRPr lang="ja-JP" altLang="en-US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4" name="正方形/長方形 103"/>
          <p:cNvSpPr/>
          <p:nvPr/>
        </p:nvSpPr>
        <p:spPr>
          <a:xfrm>
            <a:off x="5018810" y="3834906"/>
            <a:ext cx="2994158" cy="288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Ⅴ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対策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の柱と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施策・事業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の取組方針</a:t>
            </a:r>
          </a:p>
        </p:txBody>
      </p:sp>
      <p:sp>
        <p:nvSpPr>
          <p:cNvPr id="105" name="角丸四角形 104"/>
          <p:cNvSpPr/>
          <p:nvPr/>
        </p:nvSpPr>
        <p:spPr>
          <a:xfrm>
            <a:off x="5018810" y="1121466"/>
            <a:ext cx="5156638" cy="2614701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216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6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</a:t>
            </a:r>
            <a: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年度から</a:t>
            </a:r>
            <a: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年度までの</a:t>
            </a:r>
            <a: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95350" indent="-17145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大消費地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・大阪における再生可能エネルギーの利用率を倍増！</a:t>
            </a:r>
          </a:p>
          <a:p>
            <a:pPr marL="895350" indent="-17145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</a:pP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の成長につながるエネルギー効率の向上を実現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！</a:t>
            </a:r>
            <a:endParaRPr kumimoji="0"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kumimoji="0"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kumimoji="0"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kumimoji="0"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kumimoji="0"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kumimoji="0"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kumimoji="0"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kumimoji="0"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kumimoji="0"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5018811" y="977254"/>
            <a:ext cx="1928847" cy="288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Ⅲ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プランの期間と目標</a:t>
            </a:r>
            <a:endParaRPr lang="ja-JP" altLang="en-US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7" name="角丸四角形 106"/>
          <p:cNvSpPr/>
          <p:nvPr/>
        </p:nvSpPr>
        <p:spPr>
          <a:xfrm>
            <a:off x="5069999" y="1314000"/>
            <a:ext cx="1157899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プランの期間</a:t>
            </a:r>
            <a:endParaRPr kumimoji="0" lang="ja-JP" altLang="en-US" sz="1200" b="1" kern="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8" name="角丸四角形 107"/>
          <p:cNvSpPr/>
          <p:nvPr/>
        </p:nvSpPr>
        <p:spPr>
          <a:xfrm>
            <a:off x="5070000" y="1594800"/>
            <a:ext cx="629262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目標</a:t>
            </a:r>
          </a:p>
        </p:txBody>
      </p:sp>
      <p:sp>
        <p:nvSpPr>
          <p:cNvPr id="109" name="正方形/長方形 108"/>
          <p:cNvSpPr>
            <a:spLocks/>
          </p:cNvSpPr>
          <p:nvPr/>
        </p:nvSpPr>
        <p:spPr>
          <a:xfrm>
            <a:off x="8100000" y="2262700"/>
            <a:ext cx="1980000" cy="43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3">
                <a:lumMod val="75000"/>
              </a:schemeClr>
            </a:solidFill>
            <a:prstDash val="solid"/>
          </a:ln>
          <a:effectLst/>
        </p:spPr>
        <p:txBody>
          <a:bodyPr wrap="square" lIns="36000" tIns="36000" rIns="36000" bIns="36000" anchor="ctr" anchorCtr="0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250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正方形/長方形 109"/>
          <p:cNvSpPr>
            <a:spLocks/>
          </p:cNvSpPr>
          <p:nvPr/>
        </p:nvSpPr>
        <p:spPr>
          <a:xfrm>
            <a:off x="8100000" y="2730700"/>
            <a:ext cx="1980000" cy="43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3">
                <a:lumMod val="75000"/>
              </a:schemeClr>
            </a:solidFill>
            <a:prstDash val="solid"/>
          </a:ln>
          <a:effectLst/>
        </p:spPr>
        <p:txBody>
          <a:bodyPr wrap="square" lIns="36000" tIns="36000" rIns="36000" bIns="36000" anchor="ctr" anchorCtr="0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35%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1" name="正方形/長方形 110"/>
          <p:cNvSpPr>
            <a:spLocks/>
          </p:cNvSpPr>
          <p:nvPr/>
        </p:nvSpPr>
        <p:spPr>
          <a:xfrm>
            <a:off x="8100000" y="3198700"/>
            <a:ext cx="1980000" cy="43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3">
                <a:lumMod val="75000"/>
              </a:schemeClr>
            </a:solidFill>
            <a:prstDash val="solid"/>
          </a:ln>
          <a:effectLst/>
        </p:spPr>
        <p:txBody>
          <a:bodyPr wrap="square" lIns="36000" tIns="36000" rIns="36000" bIns="36000" anchor="ctr" anchorCtr="0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40%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以上改善</a:t>
            </a:r>
            <a:endParaRPr lang="en-US" altLang="ja-JP" sz="1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2012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年度⽐）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2" name="二等辺三角形 111"/>
          <p:cNvSpPr>
            <a:spLocks/>
          </p:cNvSpPr>
          <p:nvPr/>
        </p:nvSpPr>
        <p:spPr>
          <a:xfrm rot="5400000">
            <a:off x="7794000" y="3360700"/>
            <a:ext cx="432000" cy="10800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3" name="二等辺三角形 112"/>
          <p:cNvSpPr>
            <a:spLocks/>
          </p:cNvSpPr>
          <p:nvPr/>
        </p:nvSpPr>
        <p:spPr>
          <a:xfrm rot="5400000">
            <a:off x="7794000" y="2424700"/>
            <a:ext cx="432000" cy="10800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4" name="二等辺三角形 113"/>
          <p:cNvSpPr>
            <a:spLocks/>
          </p:cNvSpPr>
          <p:nvPr/>
        </p:nvSpPr>
        <p:spPr>
          <a:xfrm rot="5400000">
            <a:off x="7794000" y="2892700"/>
            <a:ext cx="432000" cy="10800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0323F430-62E0-4F5D-9D43-FE8707677491}"/>
              </a:ext>
            </a:extLst>
          </p:cNvPr>
          <p:cNvSpPr/>
          <p:nvPr/>
        </p:nvSpPr>
        <p:spPr>
          <a:xfrm>
            <a:off x="5112000" y="2262700"/>
            <a:ext cx="2808000" cy="43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lIns="0" tIns="36000" rIns="0" bIns="36000" rtlCol="0" anchor="ctr">
            <a:noAutofit/>
          </a:bodyPr>
          <a:lstStyle/>
          <a:p>
            <a:pPr lvl="0" algn="ctr" defTabSz="457200">
              <a:lnSpc>
                <a:spcPts val="1600"/>
              </a:lnSpc>
              <a:defRPr/>
            </a:pP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自立・分散型エネルギー導入量</a:t>
            </a:r>
            <a:endParaRPr kumimoji="0" lang="en-US" altLang="ja-JP" sz="12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lvl="0" algn="ctr" defTabSz="457200">
              <a:defRPr/>
            </a:pPr>
            <a:r>
              <a:rPr kumimoji="0" lang="ja-JP" altLang="en-US" sz="10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（太陽光発電、燃料電池、廃棄物発電</a:t>
            </a:r>
            <a:r>
              <a:rPr kumimoji="0" lang="ja-JP" altLang="en-US" sz="10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等導入量）</a:t>
            </a:r>
            <a:endParaRPr kumimoji="0" lang="ja-JP" altLang="en-US" sz="10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0323F430-62E0-4F5D-9D43-FE8707677491}"/>
              </a:ext>
            </a:extLst>
          </p:cNvPr>
          <p:cNvSpPr/>
          <p:nvPr/>
        </p:nvSpPr>
        <p:spPr>
          <a:xfrm>
            <a:off x="5112000" y="2730700"/>
            <a:ext cx="2808000" cy="43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lIns="0" tIns="36000" rIns="0" bIns="36000" rtlCol="0" anchor="ctr">
            <a:noAutofit/>
          </a:bodyPr>
          <a:lstStyle/>
          <a:p>
            <a:pPr lvl="0" algn="ctr" defTabSz="457200">
              <a:lnSpc>
                <a:spcPts val="1600"/>
              </a:lnSpc>
              <a:defRPr/>
            </a:pP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再エネ利用率</a:t>
            </a:r>
          </a:p>
          <a:p>
            <a:pPr lvl="0" algn="ctr" defTabSz="457200">
              <a:defRPr/>
            </a:pPr>
            <a:r>
              <a:rPr kumimoji="0" lang="ja-JP" altLang="en-US" sz="10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（電力需要量に占める再生</a:t>
            </a:r>
            <a:r>
              <a:rPr kumimoji="0" lang="ja-JP" altLang="en-US" sz="10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可能エネルギー</a:t>
            </a:r>
            <a:r>
              <a:rPr kumimoji="0" lang="ja-JP" altLang="en-US" sz="10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利用率）</a:t>
            </a:r>
            <a:endParaRPr kumimoji="0" lang="ja-JP" altLang="en-US" sz="10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0323F430-62E0-4F5D-9D43-FE8707677491}"/>
              </a:ext>
            </a:extLst>
          </p:cNvPr>
          <p:cNvSpPr/>
          <p:nvPr/>
        </p:nvSpPr>
        <p:spPr>
          <a:xfrm>
            <a:off x="5112000" y="3198700"/>
            <a:ext cx="2808000" cy="43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lIns="0" tIns="36000" rIns="0" bIns="36000" rtlCol="0" anchor="ctr">
            <a:noAutofit/>
          </a:bodyPr>
          <a:lstStyle/>
          <a:p>
            <a:pPr lvl="0" algn="ctr" defTabSz="457200">
              <a:lnSpc>
                <a:spcPts val="1600"/>
              </a:lnSpc>
              <a:defRPr/>
            </a:pP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エネルギー利用</a:t>
            </a: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効率</a:t>
            </a:r>
          </a:p>
          <a:p>
            <a:pPr lvl="0" algn="ctr" defTabSz="457200">
              <a:defRPr/>
            </a:pPr>
            <a:r>
              <a:rPr kumimoji="0" lang="ja-JP" altLang="en-US" sz="10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（</a:t>
            </a:r>
            <a:r>
              <a:rPr kumimoji="0" lang="ja-JP" altLang="en-US" sz="10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府内総生産あたりのエネルギー消費量）</a:t>
            </a:r>
            <a:endParaRPr kumimoji="0" lang="ja-JP" altLang="en-US" sz="10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</p:txBody>
      </p:sp>
      <p:sp>
        <p:nvSpPr>
          <p:cNvPr id="118" name="正方形/長方形 117"/>
          <p:cNvSpPr>
            <a:spLocks/>
          </p:cNvSpPr>
          <p:nvPr/>
        </p:nvSpPr>
        <p:spPr>
          <a:xfrm>
            <a:off x="8100000" y="2064700"/>
            <a:ext cx="1980000" cy="180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 cap="flat" cmpd="sng" algn="ctr">
            <a:noFill/>
            <a:prstDash val="solid"/>
          </a:ln>
          <a:effectLst/>
        </p:spPr>
        <p:txBody>
          <a:bodyPr wrap="square" lIns="72000" tIns="36000" rIns="72000" bIns="36000" anchor="ctr" anchorCtr="0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年度目標値</a:t>
            </a:r>
            <a:endParaRPr lang="en-US" altLang="ja-JP" sz="11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308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60000"/>
            <a:lumOff val="40000"/>
          </a:schemeClr>
        </a:solidFill>
        <a:ln w="19050">
          <a:solidFill>
            <a:schemeClr val="accent3">
              <a:lumMod val="50000"/>
            </a:schemeClr>
          </a:solidFill>
          <a:prstDash val="solid"/>
        </a:ln>
        <a:effectLst>
          <a:outerShdw blurRad="50800" dist="38100" dir="2100000" algn="tl" rotWithShape="0">
            <a:schemeClr val="bg1">
              <a:alpha val="40000"/>
            </a:schemeClr>
          </a:outerShdw>
        </a:effectLst>
      </a:spPr>
      <a:bodyPr rot="0" spcFirstLastPara="0" vert="horz" wrap="square" lIns="91440" tIns="108000" rIns="91440" bIns="36000" numCol="1" spcCol="0" rtlCol="0" fromWordArt="0" anchor="t" anchorCtr="0" forceAA="0" compatLnSpc="1">
        <a:prstTxWarp prst="textNoShape">
          <a:avLst/>
        </a:prstTxWarp>
        <a:noAutofit/>
      </a:bodyPr>
      <a:lstStyle>
        <a:defPPr marL="171450" indent="-171450">
          <a:spcAft>
            <a:spcPts val="600"/>
          </a:spcAft>
          <a:buFont typeface="Meiryo UI" panose="020B0604030504040204" pitchFamily="50" charset="-128"/>
          <a:buChar char="◯"/>
          <a:defRPr sz="1200" kern="1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203357EE341D445AD84EF9A3D54174A" ma:contentTypeVersion="1" ma:contentTypeDescription="新しいドキュメントを作成します。" ma:contentTypeScope="" ma:versionID="2f3b1b61c27db6e3c9ee8c86a032b1eb">
  <xsd:schema xmlns:xsd="http://www.w3.org/2001/XMLSchema" xmlns:p="http://schemas.microsoft.com/office/2006/metadata/properties" xmlns:ns2="79a6af1d-7af9-4c8d-b2df-d41fbfc10dd0" targetNamespace="http://schemas.microsoft.com/office/2006/metadata/properties" ma:root="true" ma:fieldsID="e363fd7c4bdb59cb6e17c7e14da76f23" ns2:_="">
    <xsd:import namespace="79a6af1d-7af9-4c8d-b2df-d41fbfc10dd0"/>
    <xsd:element name="properties">
      <xsd:complexType>
        <xsd:sequence>
          <xsd:element name="documentManagement">
            <xsd:complexType>
              <xsd:all>
                <xsd:element ref="ns2:_x65e5__x4ed8__x5165__x308a_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79a6af1d-7af9-4c8d-b2df-d41fbfc10dd0" elementFormDefault="qualified">
    <xsd:import namespace="http://schemas.microsoft.com/office/2006/documentManagement/types"/>
    <xsd:element name="_x65e5__x4ed8__x5165__x308a_" ma:index="8" nillable="true" ma:displayName="日付入り" ma:format="DateOnly" ma:internalName="_x65e5__x4ed8__x5165__x308a_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_x65e5__x4ed8__x5165__x308a_ xmlns="79a6af1d-7af9-4c8d-b2df-d41fbfc10dd0" xsi:nil="true"/>
  </documentManagement>
</p:properties>
</file>

<file path=customXml/itemProps1.xml><?xml version="1.0" encoding="utf-8"?>
<ds:datastoreItem xmlns:ds="http://schemas.openxmlformats.org/officeDocument/2006/customXml" ds:itemID="{3AD18A9A-5E61-4FAD-9D1B-090A4649BD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0C24A2-0978-46F8-9725-5267501E01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a6af1d-7af9-4c8d-b2df-d41fbfc10dd0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C150B924-8ECC-49DA-B303-33840336C203}">
  <ds:schemaRefs>
    <ds:schemaRef ds:uri="http://purl.org/dc/elements/1.1/"/>
    <ds:schemaRef ds:uri="http://schemas.microsoft.com/office/2006/documentManagement/types"/>
    <ds:schemaRef ds:uri="79a6af1d-7af9-4c8d-b2df-d41fbfc10dd0"/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1186</TotalTime>
  <Words>1338</Words>
  <Application>Microsoft Office PowerPoint</Application>
  <PresentationFormat>ユーザー設定</PresentationFormat>
  <Paragraphs>98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ShichiK2</cp:lastModifiedBy>
  <cp:revision>1</cp:revision>
  <cp:lastPrinted>2021-01-06T00:36:25Z</cp:lastPrinted>
  <dcterms:modified xsi:type="dcterms:W3CDTF">2021-01-27T05:28:02Z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0x0101000203357EE341D445AD84EF9A3D54174A</vt:lpwstr>
  </property>
</Properties>
</file>