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9" r:id="rId3"/>
    <p:sldId id="263" r:id="rId4"/>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4660"/>
  </p:normalViewPr>
  <p:slideViewPr>
    <p:cSldViewPr snapToGrid="0">
      <p:cViewPr varScale="1">
        <p:scale>
          <a:sx n="70" d="100"/>
          <a:sy n="70" d="100"/>
        </p:scale>
        <p:origin x="80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1104043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4147430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305385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9167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4160882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1268271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50995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83887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3319649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304816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B34B1E2-9024-47CD-AC37-D9C08AE1E220}" type="datetimeFigureOut">
              <a:rPr kumimoji="1" lang="ja-JP" altLang="en-US" smtClean="0"/>
              <a:t>2025/8/18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77309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B34B1E2-9024-47CD-AC37-D9C08AE1E220}" type="datetimeFigureOut">
              <a:rPr kumimoji="1" lang="ja-JP" altLang="en-US" smtClean="0"/>
              <a:t>2025/8/18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40084317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emf"/><Relationship Id="rId3" Type="http://schemas.openxmlformats.org/officeDocument/2006/relationships/image" Target="../media/image4.emf"/><Relationship Id="rId7" Type="http://schemas.openxmlformats.org/officeDocument/2006/relationships/image" Target="../media/image3.emf"/><Relationship Id="rId12" Type="http://schemas.openxmlformats.org/officeDocument/2006/relationships/image" Target="../media/image1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10.emf"/><Relationship Id="rId5" Type="http://schemas.openxmlformats.org/officeDocument/2006/relationships/image" Target="../media/image6.emf"/><Relationship Id="rId10" Type="http://schemas.openxmlformats.org/officeDocument/2006/relationships/image" Target="../media/image9.emf"/><Relationship Id="rId4" Type="http://schemas.openxmlformats.org/officeDocument/2006/relationships/image" Target="../media/image5.emf"/><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BE16C2-2AE2-4E8F-97E0-38AF6E320E65}"/>
              </a:ext>
            </a:extLst>
          </p:cNvPr>
          <p:cNvSpPr>
            <a:spLocks noGrp="1"/>
          </p:cNvSpPr>
          <p:nvPr>
            <p:ph type="ctrTitle"/>
          </p:nvPr>
        </p:nvSpPr>
        <p:spPr>
          <a:xfrm>
            <a:off x="545570" y="716008"/>
            <a:ext cx="4136708" cy="233089"/>
          </a:xfrm>
        </p:spPr>
        <p:txBody>
          <a:bodyPr>
            <a:noAutofit/>
          </a:bodyPr>
          <a:lstStyle/>
          <a:p>
            <a:pPr algn="l"/>
            <a:r>
              <a:rPr lang="ja-JP" altLang="ja-JP" sz="1200" b="1" dirty="0">
                <a:solidFill>
                  <a:srgbClr val="000000"/>
                </a:solidFill>
                <a:effectLst/>
                <a:ea typeface="Meiryo UI" panose="020B0604030504040204" pitchFamily="50" charset="-128"/>
                <a:cs typeface="Times New Roman" panose="02020603050405020304" pitchFamily="18" charset="0"/>
              </a:rPr>
              <a:t>○</a:t>
            </a:r>
            <a:r>
              <a:rPr lang="en-US" altLang="ja-JP"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R</a:t>
            </a:r>
            <a:r>
              <a:rPr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１</a:t>
            </a:r>
            <a:r>
              <a:rPr lang="ja-JP" altLang="en-US" sz="1200" b="1" dirty="0">
                <a:solidFill>
                  <a:srgbClr val="000000"/>
                </a:solidFill>
                <a:effectLst/>
                <a:ea typeface="Meiryo UI" panose="020B0604030504040204" pitchFamily="50" charset="-128"/>
                <a:cs typeface="Times New Roman" panose="02020603050405020304" pitchFamily="18" charset="0"/>
              </a:rPr>
              <a:t>～２年　</a:t>
            </a:r>
            <a:r>
              <a:rPr lang="ja-JP" altLang="ja-JP" sz="1200" b="1" dirty="0">
                <a:solidFill>
                  <a:srgbClr val="000000"/>
                </a:solidFill>
                <a:effectLst/>
                <a:ea typeface="Meiryo UI" panose="020B0604030504040204" pitchFamily="50" charset="-128"/>
                <a:cs typeface="Times New Roman" panose="02020603050405020304" pitchFamily="18" charset="0"/>
              </a:rPr>
              <a:t>読書バリアフリー法</a:t>
            </a:r>
            <a:r>
              <a:rPr lang="ja-JP" altLang="en-US" sz="1200" b="1" dirty="0">
                <a:solidFill>
                  <a:srgbClr val="000000"/>
                </a:solidFill>
                <a:effectLst/>
                <a:ea typeface="Meiryo UI" panose="020B0604030504040204" pitchFamily="50" charset="-128"/>
                <a:cs typeface="Times New Roman" panose="02020603050405020304" pitchFamily="18" charset="0"/>
              </a:rPr>
              <a:t>の</a:t>
            </a:r>
            <a:r>
              <a:rPr lang="ja-JP" altLang="ja-JP" sz="1200" b="1" dirty="0">
                <a:solidFill>
                  <a:srgbClr val="000000"/>
                </a:solidFill>
                <a:effectLst/>
                <a:ea typeface="Meiryo UI" panose="020B0604030504040204" pitchFamily="50" charset="-128"/>
                <a:cs typeface="Times New Roman" panose="02020603050405020304" pitchFamily="18" charset="0"/>
              </a:rPr>
              <a:t>成立</a:t>
            </a:r>
            <a:r>
              <a:rPr lang="ja-JP" altLang="en-US" sz="1200" b="1" dirty="0">
                <a:solidFill>
                  <a:srgbClr val="000000"/>
                </a:solidFill>
                <a:effectLst/>
                <a:ea typeface="Meiryo UI" panose="020B0604030504040204" pitchFamily="50" charset="-128"/>
                <a:cs typeface="Times New Roman" panose="02020603050405020304" pitchFamily="18" charset="0"/>
              </a:rPr>
              <a:t>と国の計画策定</a:t>
            </a:r>
            <a:endParaRPr kumimoji="1" lang="ja-JP" altLang="en-US" sz="1200" dirty="0"/>
          </a:p>
        </p:txBody>
      </p:sp>
      <p:sp>
        <p:nvSpPr>
          <p:cNvPr id="4" name="正方形/長方形 3">
            <a:extLst>
              <a:ext uri="{FF2B5EF4-FFF2-40B4-BE49-F238E27FC236}">
                <a16:creationId xmlns:a16="http://schemas.microsoft.com/office/drawing/2014/main" id="{E5B02595-20CD-4C46-BC4D-A16D418E9ECD}"/>
              </a:ext>
            </a:extLst>
          </p:cNvPr>
          <p:cNvSpPr/>
          <p:nvPr/>
        </p:nvSpPr>
        <p:spPr>
          <a:xfrm>
            <a:off x="1384662" y="169409"/>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altLang="en-US" sz="1400" b="1" kern="100" dirty="0">
                <a:solidFill>
                  <a:srgbClr val="000000"/>
                </a:solidFill>
                <a:ea typeface="Meiryo UI" panose="020B0604030504040204" pitchFamily="50" charset="-128"/>
                <a:cs typeface="Times New Roman" panose="02020603050405020304" pitchFamily="18" charset="0"/>
              </a:rPr>
              <a:t>第一期</a:t>
            </a:r>
            <a:r>
              <a:rPr lang="ja-JP" altLang="en-US" sz="1400" b="1" kern="100" dirty="0">
                <a:solidFill>
                  <a:srgbClr val="000000"/>
                </a:solidFill>
                <a:effectLst/>
                <a:ea typeface="Meiryo UI" panose="020B0604030504040204" pitchFamily="50" charset="-128"/>
                <a:cs typeface="Times New Roman" panose="02020603050405020304" pitchFamily="18" charset="0"/>
              </a:rPr>
              <a:t>大阪府</a:t>
            </a:r>
            <a:r>
              <a:rPr lang="ja-JP" sz="1400" b="1" kern="100" dirty="0">
                <a:solidFill>
                  <a:srgbClr val="000000"/>
                </a:solidFill>
                <a:effectLst/>
                <a:ea typeface="Meiryo UI" panose="020B0604030504040204" pitchFamily="50" charset="-128"/>
                <a:cs typeface="Times New Roman" panose="02020603050405020304" pitchFamily="18" charset="0"/>
              </a:rPr>
              <a:t>視覚障がい者等の読書環境の整備の推進に関する計画（読書バリアフリー計画）の</a:t>
            </a:r>
            <a:r>
              <a:rPr lang="ja-JP" altLang="en-US" sz="1400" b="1" kern="100" dirty="0">
                <a:solidFill>
                  <a:srgbClr val="000000"/>
                </a:solidFill>
                <a:effectLst/>
                <a:ea typeface="Meiryo UI" panose="020B0604030504040204" pitchFamily="50" charset="-128"/>
                <a:cs typeface="Times New Roman" panose="02020603050405020304" pitchFamily="18" charset="0"/>
              </a:rPr>
              <a:t>取組状況に</a:t>
            </a:r>
            <a:r>
              <a:rPr lang="ja-JP" sz="1400" b="1" kern="100" dirty="0">
                <a:solidFill>
                  <a:srgbClr val="000000"/>
                </a:solidFill>
                <a:effectLst/>
                <a:ea typeface="Meiryo UI" panose="020B0604030504040204" pitchFamily="50" charset="-128"/>
                <a:cs typeface="Times New Roman" panose="02020603050405020304" pitchFamily="18" charset="0"/>
              </a:rPr>
              <a:t>ついて</a:t>
            </a:r>
            <a:endParaRPr lang="en-US" altLang="ja-JP" sz="1400" b="1" kern="100" dirty="0">
              <a:solidFill>
                <a:srgbClr val="000000"/>
              </a:solidFill>
              <a:effectLst/>
              <a:ea typeface="Meiryo UI" panose="020B0604030504040204" pitchFamily="50"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780C10EA-FB23-4305-9F42-0D4EF35BE498}"/>
              </a:ext>
            </a:extLst>
          </p:cNvPr>
          <p:cNvSpPr/>
          <p:nvPr/>
        </p:nvSpPr>
        <p:spPr>
          <a:xfrm>
            <a:off x="526732" y="939806"/>
            <a:ext cx="5264469" cy="27224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altLang="ja-JP" sz="1000" kern="100" dirty="0">
                <a:solidFill>
                  <a:srgbClr val="000000"/>
                </a:solidFill>
                <a:effectLst/>
                <a:ea typeface="Meiryo UI" panose="020B0604030504040204" pitchFamily="50" charset="-128"/>
                <a:cs typeface="Times New Roman" panose="02020603050405020304" pitchFamily="18" charset="0"/>
              </a:rPr>
              <a:t>○「視覚障害者等の読書環境の整備の推進に関する法律」施行（令和元年</a:t>
            </a:r>
            <a:r>
              <a:rPr lang="ja-JP" altLang="en-US" sz="1000" kern="100" dirty="0">
                <a:solidFill>
                  <a:srgbClr val="000000"/>
                </a:solidFill>
                <a:effectLst/>
                <a:ea typeface="Meiryo UI" panose="020B0604030504040204" pitchFamily="50" charset="-128"/>
                <a:cs typeface="Times New Roman" panose="02020603050405020304" pitchFamily="18" charset="0"/>
              </a:rPr>
              <a:t>６</a:t>
            </a:r>
            <a:r>
              <a:rPr lang="ja-JP" altLang="ja-JP" sz="1000" kern="100" dirty="0">
                <a:solidFill>
                  <a:srgbClr val="000000"/>
                </a:solidFill>
                <a:effectLst/>
                <a:ea typeface="Meiryo UI" panose="020B0604030504040204" pitchFamily="50" charset="-128"/>
                <a:cs typeface="Times New Roman" panose="02020603050405020304" pitchFamily="18" charset="0"/>
              </a:rPr>
              <a:t>月）</a:t>
            </a:r>
            <a:endParaRPr lang="en-US" altLang="ja-JP" sz="1000" kern="100" dirty="0">
              <a:solidFill>
                <a:srgbClr val="000000"/>
              </a:solidFill>
              <a:effectLst/>
              <a:ea typeface="Meiryo UI" panose="020B0604030504040204" pitchFamily="50" charset="-128"/>
              <a:cs typeface="Times New Roman" panose="02020603050405020304" pitchFamily="18" charset="0"/>
            </a:endParaRPr>
          </a:p>
          <a:p>
            <a:pPr algn="l"/>
            <a:endParaRPr lang="ja-JP" altLang="ja-JP" sz="1000" kern="100" dirty="0">
              <a:effectLst/>
              <a:ea typeface="游明朝" panose="02020400000000000000" pitchFamily="18" charset="-128"/>
              <a:cs typeface="Times New Roman" panose="02020603050405020304" pitchFamily="18" charset="0"/>
            </a:endParaRPr>
          </a:p>
          <a:p>
            <a:pPr indent="139700" algn="l"/>
            <a:r>
              <a:rPr lang="ja-JP" altLang="ja-JP" sz="1000" kern="100" dirty="0">
                <a:solidFill>
                  <a:srgbClr val="000000"/>
                </a:solidFill>
                <a:effectLst/>
                <a:ea typeface="Meiryo UI" panose="020B0604030504040204" pitchFamily="50" charset="-128"/>
                <a:cs typeface="Times New Roman" panose="02020603050405020304" pitchFamily="18" charset="0"/>
              </a:rPr>
              <a:t>≪目的≫</a:t>
            </a:r>
            <a:endParaRPr lang="ja-JP" altLang="ja-JP" sz="1000" kern="100" dirty="0">
              <a:effectLst/>
              <a:ea typeface="游明朝" panose="02020400000000000000" pitchFamily="18" charset="-128"/>
              <a:cs typeface="Times New Roman" panose="02020603050405020304" pitchFamily="18" charset="0"/>
            </a:endParaRPr>
          </a:p>
          <a:p>
            <a:pPr marL="266700" indent="2540" algn="l"/>
            <a:r>
              <a:rPr lang="ja-JP" altLang="ja-JP" sz="1000" kern="100" dirty="0">
                <a:solidFill>
                  <a:srgbClr val="000000"/>
                </a:solidFill>
                <a:effectLst/>
                <a:ea typeface="Meiryo UI" panose="020B0604030504040204" pitchFamily="50" charset="-128"/>
                <a:cs typeface="Times New Roman" panose="02020603050405020304" pitchFamily="18" charset="0"/>
              </a:rPr>
              <a:t>視覚障害者等の読書環境の整備を総合的かつ計画的に推進し、もって障害の有無にかかわらず全ての国民が等しく読書を通じて文字・活字文化の恵沢を享受することができる社会の実現に寄与すること</a:t>
            </a:r>
            <a:endParaRPr lang="ja-JP" altLang="ja-JP" sz="1000" kern="100" dirty="0">
              <a:effectLst/>
              <a:ea typeface="游明朝" panose="02020400000000000000" pitchFamily="18" charset="-128"/>
              <a:cs typeface="Times New Roman" panose="02020603050405020304" pitchFamily="18" charset="0"/>
            </a:endParaRPr>
          </a:p>
          <a:p>
            <a:pPr algn="l"/>
            <a:endParaRPr lang="en-US" altLang="ja-JP" sz="1000" kern="100" dirty="0">
              <a:solidFill>
                <a:srgbClr val="000000"/>
              </a:solidFill>
              <a:effectLst/>
              <a:ea typeface="Meiryo UI" panose="020B0604030504040204" pitchFamily="50" charset="-128"/>
              <a:cs typeface="Times New Roman" panose="02020603050405020304" pitchFamily="18" charset="0"/>
            </a:endParaRPr>
          </a:p>
          <a:p>
            <a:pPr algn="l"/>
            <a:endParaRPr lang="en-US" altLang="ja-JP" sz="1000" kern="100" dirty="0">
              <a:solidFill>
                <a:srgbClr val="000000"/>
              </a:solidFill>
              <a:effectLst/>
              <a:ea typeface="Meiryo UI" panose="020B0604030504040204" pitchFamily="50" charset="-128"/>
              <a:cs typeface="Times New Roman" panose="02020603050405020304" pitchFamily="18" charset="0"/>
            </a:endParaRPr>
          </a:p>
          <a:p>
            <a:pPr algn="l"/>
            <a:r>
              <a:rPr lang="ja-JP" altLang="ja-JP" sz="1000" kern="100" dirty="0">
                <a:solidFill>
                  <a:srgbClr val="000000"/>
                </a:solidFill>
                <a:effectLst/>
                <a:ea typeface="Meiryo UI" panose="020B0604030504040204" pitchFamily="50" charset="-128"/>
                <a:cs typeface="Times New Roman" panose="02020603050405020304" pitchFamily="18" charset="0"/>
              </a:rPr>
              <a:t>○</a:t>
            </a:r>
            <a:r>
              <a:rPr lang="ja-JP" altLang="en-US" sz="1000" kern="100" dirty="0">
                <a:solidFill>
                  <a:srgbClr val="000000"/>
                </a:solidFill>
                <a:effectLst/>
                <a:ea typeface="Meiryo UI" panose="020B0604030504040204" pitchFamily="50" charset="-128"/>
                <a:cs typeface="Times New Roman" panose="02020603050405020304" pitchFamily="18" charset="0"/>
              </a:rPr>
              <a:t>国において</a:t>
            </a:r>
            <a:r>
              <a:rPr lang="ja-JP" altLang="ja-JP" sz="1000" kern="100" dirty="0">
                <a:solidFill>
                  <a:srgbClr val="000000"/>
                </a:solidFill>
                <a:effectLst/>
                <a:ea typeface="Meiryo UI" panose="020B0604030504040204" pitchFamily="50" charset="-128"/>
                <a:cs typeface="Times New Roman" panose="02020603050405020304" pitchFamily="18" charset="0"/>
              </a:rPr>
              <a:t>「視覚障害者等の読書環境の整備の推進に関する基本的な計画」決定</a:t>
            </a:r>
            <a:endParaRPr lang="en-US" altLang="ja-JP" sz="10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1000" kern="100" dirty="0">
                <a:solidFill>
                  <a:srgbClr val="000000"/>
                </a:solidFill>
                <a:ea typeface="Meiryo UI" panose="020B0604030504040204" pitchFamily="50" charset="-128"/>
                <a:cs typeface="Times New Roman" panose="02020603050405020304" pitchFamily="18" charset="0"/>
              </a:rPr>
              <a:t>　　　　　　　　　　　　　　　　　　　　　　　　　　　　　　　　　　　　　　　　</a:t>
            </a:r>
            <a:r>
              <a:rPr lang="ja-JP" altLang="ja-JP" sz="1000" kern="100" dirty="0">
                <a:solidFill>
                  <a:srgbClr val="000000"/>
                </a:solidFill>
                <a:effectLst/>
                <a:ea typeface="Meiryo UI" panose="020B0604030504040204" pitchFamily="50" charset="-128"/>
                <a:cs typeface="Times New Roman" panose="02020603050405020304" pitchFamily="18" charset="0"/>
              </a:rPr>
              <a:t>（</a:t>
            </a:r>
            <a:r>
              <a:rPr lang="ja-JP" altLang="en-US" sz="1000" kern="100" dirty="0">
                <a:solidFill>
                  <a:srgbClr val="000000"/>
                </a:solidFill>
                <a:effectLst/>
                <a:ea typeface="Meiryo UI" panose="020B0604030504040204" pitchFamily="50" charset="-128"/>
                <a:cs typeface="Times New Roman" panose="02020603050405020304" pitchFamily="18" charset="0"/>
              </a:rPr>
              <a:t>令和２年度から６年度まで</a:t>
            </a:r>
            <a:r>
              <a:rPr lang="ja-JP" altLang="ja-JP" sz="1000" kern="100" dirty="0">
                <a:solidFill>
                  <a:srgbClr val="000000"/>
                </a:solidFill>
                <a:effectLst/>
                <a:ea typeface="Meiryo UI" panose="020B0604030504040204" pitchFamily="50" charset="-128"/>
                <a:cs typeface="Times New Roman" panose="02020603050405020304" pitchFamily="18" charset="0"/>
              </a:rPr>
              <a:t>）</a:t>
            </a:r>
            <a:endParaRPr lang="ja-JP" altLang="ja-JP" sz="1000" kern="100" dirty="0">
              <a:effectLst/>
              <a:ea typeface="游明朝" panose="02020400000000000000" pitchFamily="18" charset="-128"/>
              <a:cs typeface="Times New Roman" panose="02020603050405020304" pitchFamily="18" charset="0"/>
            </a:endParaRPr>
          </a:p>
          <a:p>
            <a:pPr indent="139700" algn="l"/>
            <a:r>
              <a:rPr lang="ja-JP" altLang="ja-JP" sz="1000" kern="100" dirty="0">
                <a:solidFill>
                  <a:srgbClr val="000000"/>
                </a:solidFill>
                <a:effectLst/>
                <a:ea typeface="Meiryo UI" panose="020B0604030504040204" pitchFamily="50" charset="-128"/>
                <a:cs typeface="Times New Roman" panose="02020603050405020304" pitchFamily="18" charset="0"/>
              </a:rPr>
              <a:t>≪基本方針≫</a:t>
            </a:r>
            <a:endParaRPr lang="ja-JP" altLang="ja-JP" sz="1000" kern="100" dirty="0">
              <a:effectLst/>
              <a:ea typeface="游明朝" panose="02020400000000000000" pitchFamily="18" charset="-128"/>
              <a:cs typeface="Times New Roman" panose="02020603050405020304" pitchFamily="18" charset="0"/>
            </a:endParaRPr>
          </a:p>
          <a:p>
            <a:pPr indent="279400" algn="l"/>
            <a:r>
              <a:rPr lang="ja-JP" altLang="ja-JP" sz="1000" kern="100" dirty="0">
                <a:solidFill>
                  <a:srgbClr val="000000"/>
                </a:solidFill>
                <a:effectLst/>
                <a:ea typeface="Meiryo UI" panose="020B0604030504040204" pitchFamily="50" charset="-128"/>
                <a:cs typeface="Times New Roman" panose="02020603050405020304" pitchFamily="18" charset="0"/>
              </a:rPr>
              <a:t>１．アクセシブルな電子書籍等の普及及びアクセシブルな書籍の継続的な提供</a:t>
            </a:r>
            <a:endParaRPr lang="en-US" altLang="ja-JP" sz="1000" kern="100" dirty="0">
              <a:ea typeface="游明朝" panose="02020400000000000000" pitchFamily="18" charset="-128"/>
              <a:cs typeface="Times New Roman" panose="02020603050405020304" pitchFamily="18" charset="0"/>
            </a:endParaRPr>
          </a:p>
          <a:p>
            <a:pPr indent="279400" algn="l"/>
            <a:r>
              <a:rPr lang="ja-JP" altLang="ja-JP" sz="1000" kern="100" dirty="0">
                <a:solidFill>
                  <a:srgbClr val="000000"/>
                </a:solidFill>
                <a:effectLst/>
                <a:ea typeface="Meiryo UI" panose="020B0604030504040204" pitchFamily="50" charset="-128"/>
                <a:cs typeface="Times New Roman" panose="02020603050405020304" pitchFamily="18" charset="0"/>
              </a:rPr>
              <a:t>２．アクセシブルな書籍等の量的拡充・質の向上</a:t>
            </a:r>
            <a:endParaRPr lang="ja-JP" altLang="ja-JP" sz="1000" kern="100" dirty="0">
              <a:effectLst/>
              <a:ea typeface="游明朝" panose="02020400000000000000" pitchFamily="18" charset="-128"/>
              <a:cs typeface="Times New Roman" panose="02020603050405020304" pitchFamily="18" charset="0"/>
            </a:endParaRPr>
          </a:p>
          <a:p>
            <a:pPr indent="279400" algn="l"/>
            <a:r>
              <a:rPr lang="ja-JP" altLang="ja-JP" sz="1000" kern="100" dirty="0">
                <a:solidFill>
                  <a:srgbClr val="000000"/>
                </a:solidFill>
                <a:effectLst/>
                <a:ea typeface="Meiryo UI" panose="020B0604030504040204" pitchFamily="50" charset="-128"/>
                <a:cs typeface="Times New Roman" panose="02020603050405020304" pitchFamily="18" charset="0"/>
              </a:rPr>
              <a:t>３．視覚障害者等の障害の種類・程度に応じた配慮</a:t>
            </a:r>
            <a:endParaRPr lang="ja-JP" sz="1000" kern="100" dirty="0">
              <a:effectLst/>
              <a:ea typeface="游明朝" panose="02020400000000000000" pitchFamily="18" charset="-128"/>
              <a:cs typeface="Times New Roman" panose="02020603050405020304" pitchFamily="18" charset="0"/>
            </a:endParaRPr>
          </a:p>
        </p:txBody>
      </p:sp>
      <p:sp>
        <p:nvSpPr>
          <p:cNvPr id="15" name="タイトル 1">
            <a:extLst>
              <a:ext uri="{FF2B5EF4-FFF2-40B4-BE49-F238E27FC236}">
                <a16:creationId xmlns:a16="http://schemas.microsoft.com/office/drawing/2014/main" id="{48876A18-EA8D-4EF5-9BA2-F20371D3493C}"/>
              </a:ext>
            </a:extLst>
          </p:cNvPr>
          <p:cNvSpPr txBox="1">
            <a:spLocks/>
          </p:cNvSpPr>
          <p:nvPr/>
        </p:nvSpPr>
        <p:spPr>
          <a:xfrm>
            <a:off x="526732" y="3696671"/>
            <a:ext cx="4602829" cy="273937"/>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ts val="1600"/>
              </a:lnSpc>
            </a:pPr>
            <a:r>
              <a:rPr lang="ja-JP" altLang="en-US" sz="1200" b="1"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a:t>
            </a:r>
            <a:r>
              <a:rPr lang="ja-JP" altLang="en-US" sz="1200" b="1" dirty="0">
                <a:solidFill>
                  <a:srgbClr val="000000"/>
                </a:solidFill>
                <a:effectLst/>
                <a:ea typeface="Meiryo UI" panose="020B0604030504040204" pitchFamily="50" charset="-128"/>
                <a:cs typeface="Times New Roman" panose="02020603050405020304" pitchFamily="18" charset="0"/>
              </a:rPr>
              <a:t>第一期</a:t>
            </a:r>
            <a:r>
              <a:rPr lang="ja-JP" altLang="ja-JP" sz="1200" b="1" dirty="0">
                <a:solidFill>
                  <a:srgbClr val="000000"/>
                </a:solidFill>
                <a:effectLst/>
                <a:ea typeface="Meiryo UI" panose="020B0604030504040204" pitchFamily="50" charset="-128"/>
                <a:cs typeface="Times New Roman" panose="02020603050405020304" pitchFamily="18" charset="0"/>
              </a:rPr>
              <a:t>大阪府</a:t>
            </a:r>
            <a:r>
              <a:rPr lang="ja-JP" altLang="en-US" sz="1200" b="1" dirty="0">
                <a:solidFill>
                  <a:srgbClr val="000000"/>
                </a:solidFill>
                <a:effectLst/>
                <a:ea typeface="Meiryo UI" panose="020B0604030504040204" pitchFamily="50" charset="-128"/>
                <a:cs typeface="Times New Roman" panose="02020603050405020304" pitchFamily="18" charset="0"/>
              </a:rPr>
              <a:t>読書バリアフリー</a:t>
            </a:r>
            <a:r>
              <a:rPr lang="ja-JP" altLang="en-US" sz="1200" b="1" dirty="0">
                <a:solidFill>
                  <a:srgbClr val="000000"/>
                </a:solidFill>
                <a:ea typeface="Meiryo UI" panose="020B0604030504040204" pitchFamily="50" charset="-128"/>
                <a:cs typeface="Times New Roman" panose="02020603050405020304" pitchFamily="18" charset="0"/>
              </a:rPr>
              <a:t>計画推進に係る</a:t>
            </a:r>
            <a:r>
              <a:rPr lang="ja-JP" altLang="en-US" sz="1200" b="1"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取組の主な成果</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6" name="角丸四角形 7">
            <a:extLst>
              <a:ext uri="{FF2B5EF4-FFF2-40B4-BE49-F238E27FC236}">
                <a16:creationId xmlns:a16="http://schemas.microsoft.com/office/drawing/2014/main" id="{7B375BE4-3869-4DC9-8B4C-BC8CE353A15A}"/>
              </a:ext>
            </a:extLst>
          </p:cNvPr>
          <p:cNvSpPr/>
          <p:nvPr/>
        </p:nvSpPr>
        <p:spPr>
          <a:xfrm>
            <a:off x="526732" y="3921288"/>
            <a:ext cx="11767187" cy="4168888"/>
          </a:xfrm>
          <a:prstGeom prst="roundRect">
            <a:avLst>
              <a:gd name="adj" fmla="val 5305"/>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gn="l">
              <a:lnSpc>
                <a:spcPts val="1600"/>
              </a:lnSpc>
            </a:pPr>
            <a:endParaRPr lang="en-US" altLang="ja-JP" sz="10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indent="88900" algn="l">
              <a:lnSpc>
                <a:spcPts val="1600"/>
              </a:lnSpc>
            </a:pPr>
            <a:endParaRPr lang="en-US" altLang="ja-JP" sz="10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309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タイトル 1">
            <a:extLst>
              <a:ext uri="{FF2B5EF4-FFF2-40B4-BE49-F238E27FC236}">
                <a16:creationId xmlns:a16="http://schemas.microsoft.com/office/drawing/2014/main" id="{B348608A-674E-4852-924A-554E625F86AC}"/>
              </a:ext>
            </a:extLst>
          </p:cNvPr>
          <p:cNvSpPr txBox="1">
            <a:spLocks/>
          </p:cNvSpPr>
          <p:nvPr/>
        </p:nvSpPr>
        <p:spPr>
          <a:xfrm>
            <a:off x="10621334" y="549200"/>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sp>
        <p:nvSpPr>
          <p:cNvPr id="24" name="タイトル 1">
            <a:extLst>
              <a:ext uri="{FF2B5EF4-FFF2-40B4-BE49-F238E27FC236}">
                <a16:creationId xmlns:a16="http://schemas.microsoft.com/office/drawing/2014/main" id="{8E51896C-84ED-4271-BE48-01A1AAD1D90A}"/>
              </a:ext>
            </a:extLst>
          </p:cNvPr>
          <p:cNvSpPr txBox="1">
            <a:spLocks/>
          </p:cNvSpPr>
          <p:nvPr/>
        </p:nvSpPr>
        <p:spPr>
          <a:xfrm>
            <a:off x="10592115" y="409464"/>
            <a:ext cx="1084167" cy="223498"/>
          </a:xfrm>
          <a:prstGeom prst="rect">
            <a:avLst/>
          </a:prstGeom>
        </p:spPr>
        <p:txBody>
          <a:bodyPr vert="horz" lIns="91440" tIns="45720" rIns="91440" bIns="45720" rtlCol="0" anchor="b">
            <a:normAutofit fontScale="900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令和７年７月</a:t>
            </a:r>
            <a:r>
              <a:rPr lang="en-US" altLang="ja-JP" sz="900" b="1"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900" b="1" dirty="0">
                <a:solidFill>
                  <a:srgbClr val="000000"/>
                </a:solidFill>
                <a:effectLst/>
                <a:ea typeface="Meiryo UI" panose="020B0604030504040204" pitchFamily="50" charset="-128"/>
                <a:cs typeface="Times New Roman" panose="02020603050405020304" pitchFamily="18" charset="0"/>
              </a:rPr>
              <a:t>日</a:t>
            </a:r>
            <a:endParaRPr lang="ja-JP" altLang="en-US" sz="900" dirty="0"/>
          </a:p>
        </p:txBody>
      </p:sp>
      <p:grpSp>
        <p:nvGrpSpPr>
          <p:cNvPr id="3" name="グループ化 2">
            <a:extLst>
              <a:ext uri="{FF2B5EF4-FFF2-40B4-BE49-F238E27FC236}">
                <a16:creationId xmlns:a16="http://schemas.microsoft.com/office/drawing/2014/main" id="{599D4EC2-CE93-4E4F-98A9-8450F6D9BDF2}"/>
              </a:ext>
            </a:extLst>
          </p:cNvPr>
          <p:cNvGrpSpPr/>
          <p:nvPr/>
        </p:nvGrpSpPr>
        <p:grpSpPr>
          <a:xfrm>
            <a:off x="6222422" y="655168"/>
            <a:ext cx="6047570" cy="3007041"/>
            <a:chOff x="6234385" y="3845855"/>
            <a:chExt cx="6047570" cy="3155146"/>
          </a:xfrm>
        </p:grpSpPr>
        <p:sp>
          <p:nvSpPr>
            <p:cNvPr id="10" name="タイトル 1">
              <a:extLst>
                <a:ext uri="{FF2B5EF4-FFF2-40B4-BE49-F238E27FC236}">
                  <a16:creationId xmlns:a16="http://schemas.microsoft.com/office/drawing/2014/main" id="{572BE32E-18AC-479A-A432-B56214E235C6}"/>
                </a:ext>
              </a:extLst>
            </p:cNvPr>
            <p:cNvSpPr txBox="1">
              <a:spLocks/>
            </p:cNvSpPr>
            <p:nvPr/>
          </p:nvSpPr>
          <p:spPr>
            <a:xfrm>
              <a:off x="6234385" y="3845855"/>
              <a:ext cx="5428297" cy="274854"/>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ja-JP" sz="1200" b="1" dirty="0">
                  <a:solidFill>
                    <a:srgbClr val="000000"/>
                  </a:solidFill>
                  <a:effectLst/>
                  <a:ea typeface="Meiryo UI" panose="020B0604030504040204" pitchFamily="50" charset="-128"/>
                  <a:cs typeface="Times New Roman" panose="02020603050405020304" pitchFamily="18" charset="0"/>
                </a:rPr>
                <a:t>○</a:t>
              </a:r>
              <a:r>
                <a:rPr lang="en-US" altLang="ja-JP"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R</a:t>
              </a:r>
              <a:r>
                <a:rPr lang="ja-JP" altLang="en-US" sz="1200" b="1" dirty="0">
                  <a:solidFill>
                    <a:srgbClr val="000000"/>
                  </a:solidFill>
                  <a:effectLst/>
                  <a:ea typeface="Meiryo UI" panose="020B0604030504040204" pitchFamily="50" charset="-128"/>
                  <a:cs typeface="Times New Roman" panose="02020603050405020304" pitchFamily="18" charset="0"/>
                </a:rPr>
                <a:t>３　第一期</a:t>
              </a:r>
              <a:r>
                <a:rPr lang="ja-JP" altLang="ja-JP" sz="1200" b="1" dirty="0">
                  <a:solidFill>
                    <a:srgbClr val="000000"/>
                  </a:solidFill>
                  <a:effectLst/>
                  <a:ea typeface="Meiryo UI" panose="020B0604030504040204" pitchFamily="50" charset="-128"/>
                  <a:cs typeface="Times New Roman" panose="02020603050405020304" pitchFamily="18" charset="0"/>
                </a:rPr>
                <a:t>大阪府</a:t>
              </a:r>
              <a:r>
                <a:rPr lang="ja-JP" altLang="en-US" sz="1200" b="1" dirty="0">
                  <a:solidFill>
                    <a:srgbClr val="000000"/>
                  </a:solidFill>
                  <a:effectLst/>
                  <a:ea typeface="Meiryo UI" panose="020B0604030504040204" pitchFamily="50" charset="-128"/>
                  <a:cs typeface="Times New Roman" panose="02020603050405020304" pitchFamily="18" charset="0"/>
                </a:rPr>
                <a:t>読書バリアフリー</a:t>
              </a:r>
              <a:r>
                <a:rPr lang="ja-JP" altLang="en-US" sz="1200" b="1" dirty="0">
                  <a:solidFill>
                    <a:srgbClr val="000000"/>
                  </a:solidFill>
                  <a:ea typeface="Meiryo UI" panose="020B0604030504040204" pitchFamily="50" charset="-128"/>
                  <a:cs typeface="Times New Roman" panose="02020603050405020304" pitchFamily="18" charset="0"/>
                </a:rPr>
                <a:t>計画</a:t>
              </a:r>
              <a:r>
                <a:rPr lang="ja-JP" altLang="ja-JP" sz="1200" b="1" dirty="0">
                  <a:solidFill>
                    <a:srgbClr val="000000"/>
                  </a:solidFill>
                  <a:effectLst/>
                  <a:ea typeface="Meiryo UI" panose="020B0604030504040204" pitchFamily="50" charset="-128"/>
                  <a:cs typeface="Times New Roman" panose="02020603050405020304" pitchFamily="18" charset="0"/>
                </a:rPr>
                <a:t>（</a:t>
              </a:r>
              <a:r>
                <a:rPr lang="en-US" altLang="ja-JP"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R</a:t>
              </a:r>
              <a:r>
                <a:rPr lang="ja-JP" altLang="en-US" sz="1200" b="1"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３</a:t>
              </a:r>
              <a:r>
                <a:rPr lang="ja-JP" altLang="ja-JP" sz="1200" b="1"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ja-JP" altLang="en-US" sz="1200" b="1"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度から</a:t>
              </a:r>
              <a:r>
                <a:rPr lang="en-US" altLang="ja-JP" sz="1200" b="1"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R7</a:t>
              </a:r>
              <a:r>
                <a:rPr lang="ja-JP" altLang="en-US" sz="1200" b="1"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r>
                <a:rPr lang="ja-JP" altLang="ja-JP" sz="1200" b="1" dirty="0">
                  <a:solidFill>
                    <a:srgbClr val="000000"/>
                  </a:solidFill>
                  <a:effectLst/>
                  <a:ea typeface="Meiryo UI" panose="020B0604030504040204" pitchFamily="50" charset="-128"/>
                  <a:cs typeface="Times New Roman" panose="02020603050405020304" pitchFamily="18" charset="0"/>
                </a:rPr>
                <a:t>）</a:t>
              </a:r>
              <a:endParaRPr lang="ja-JP" altLang="en-US" sz="1200" dirty="0"/>
            </a:p>
          </p:txBody>
        </p:sp>
        <p:sp>
          <p:nvSpPr>
            <p:cNvPr id="35" name="正方形/長方形 34">
              <a:extLst>
                <a:ext uri="{FF2B5EF4-FFF2-40B4-BE49-F238E27FC236}">
                  <a16:creationId xmlns:a16="http://schemas.microsoft.com/office/drawing/2014/main" id="{90CE5963-28CB-4AAC-8340-B25EBECFBB15}"/>
                </a:ext>
              </a:extLst>
            </p:cNvPr>
            <p:cNvSpPr/>
            <p:nvPr/>
          </p:nvSpPr>
          <p:spPr>
            <a:xfrm>
              <a:off x="6315636" y="4109726"/>
              <a:ext cx="5966319" cy="28912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当面の取組の方向性を示すための第一期計画として策定。</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500"/>
                </a:lnSpc>
              </a:pPr>
              <a:endParaRPr lang="en-US" altLang="ja-JP" sz="300" b="1" kern="100" dirty="0">
                <a:solidFill>
                  <a:srgbClr val="000000"/>
                </a:solidFill>
                <a:ea typeface="Meiryo UI" panose="020B0604030504040204" pitchFamily="50" charset="-128"/>
                <a:cs typeface="Times New Roman" panose="02020603050405020304" pitchFamily="18" charset="0"/>
              </a:endParaRPr>
            </a:p>
            <a:p>
              <a:pPr>
                <a:lnSpc>
                  <a:spcPts val="1400"/>
                </a:lnSpc>
              </a:pPr>
              <a:r>
                <a:rPr lang="en-US" altLang="ja-JP" sz="1000" b="1" kern="100" dirty="0">
                  <a:solidFill>
                    <a:srgbClr val="000000"/>
                  </a:solidFill>
                  <a:ea typeface="Meiryo UI" panose="020B0604030504040204" pitchFamily="50" charset="-128"/>
                  <a:cs typeface="Times New Roman" panose="02020603050405020304" pitchFamily="18" charset="0"/>
                </a:rPr>
                <a:t>【</a:t>
              </a:r>
              <a:r>
                <a:rPr lang="ja-JP" altLang="en-US" sz="1000" b="1" kern="100" dirty="0">
                  <a:solidFill>
                    <a:srgbClr val="000000"/>
                  </a:solidFill>
                  <a:ea typeface="Meiryo UI" panose="020B0604030504040204" pitchFamily="50" charset="-128"/>
                  <a:cs typeface="Times New Roman" panose="02020603050405020304" pitchFamily="18" charset="0"/>
                </a:rPr>
                <a:t>計画期間</a:t>
              </a:r>
              <a:r>
                <a:rPr lang="en-US" altLang="ja-JP" sz="1000" b="1" kern="100" dirty="0">
                  <a:solidFill>
                    <a:srgbClr val="000000"/>
                  </a:solidFill>
                  <a:ea typeface="Meiryo UI" panose="020B0604030504040204" pitchFamily="50" charset="-128"/>
                  <a:cs typeface="Times New Roman" panose="02020603050405020304" pitchFamily="18" charset="0"/>
                </a:rPr>
                <a:t>】</a:t>
              </a: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a:t>
              </a:r>
              <a:r>
                <a:rPr lang="ja-JP" altLang="en-US" sz="1000" u="sng" kern="100" dirty="0">
                  <a:solidFill>
                    <a:srgbClr val="000000"/>
                  </a:solidFill>
                  <a:ea typeface="Meiryo UI" panose="020B0604030504040204" pitchFamily="50" charset="-128"/>
                  <a:cs typeface="Times New Roman" panose="02020603050405020304" pitchFamily="18" charset="0"/>
                </a:rPr>
                <a:t>令和３年から概ね５年間</a:t>
              </a:r>
            </a:p>
            <a:p>
              <a:pPr indent="139700"/>
              <a:endParaRPr lang="en-US" altLang="ja-JP" sz="500" b="1" kern="100" dirty="0">
                <a:solidFill>
                  <a:srgbClr val="000000"/>
                </a:solidFill>
                <a:ea typeface="Meiryo UI" panose="020B0604030504040204" pitchFamily="50" charset="-128"/>
                <a:cs typeface="Times New Roman" panose="02020603050405020304" pitchFamily="18" charset="0"/>
              </a:endParaRPr>
            </a:p>
            <a:p>
              <a:pPr>
                <a:lnSpc>
                  <a:spcPts val="1400"/>
                </a:lnSpc>
              </a:pPr>
              <a:r>
                <a:rPr lang="en-US" altLang="ja-JP" sz="1000" b="1" kern="100" dirty="0">
                  <a:solidFill>
                    <a:srgbClr val="000000"/>
                  </a:solidFill>
                  <a:ea typeface="Meiryo UI" panose="020B0604030504040204" pitchFamily="50" charset="-128"/>
                  <a:cs typeface="Times New Roman" panose="02020603050405020304" pitchFamily="18" charset="0"/>
                </a:rPr>
                <a:t>【</a:t>
              </a:r>
              <a:r>
                <a:rPr lang="ja-JP" altLang="en-US" sz="1000" b="1" kern="100" dirty="0">
                  <a:solidFill>
                    <a:srgbClr val="000000"/>
                  </a:solidFill>
                  <a:ea typeface="Meiryo UI" panose="020B0604030504040204" pitchFamily="50" charset="-128"/>
                  <a:cs typeface="Times New Roman" panose="02020603050405020304" pitchFamily="18" charset="0"/>
                </a:rPr>
                <a:t>基本方針</a:t>
              </a:r>
              <a:r>
                <a:rPr lang="en-US" altLang="ja-JP" sz="1000" b="1" kern="100" dirty="0">
                  <a:solidFill>
                    <a:srgbClr val="000000"/>
                  </a:solidFill>
                  <a:ea typeface="Meiryo UI" panose="020B0604030504040204" pitchFamily="50" charset="-128"/>
                  <a:cs typeface="Times New Roman" panose="02020603050405020304" pitchFamily="18" charset="0"/>
                </a:rPr>
                <a:t>】</a:t>
              </a:r>
            </a:p>
            <a:p>
              <a:pPr>
                <a:lnSpc>
                  <a:spcPts val="1400"/>
                </a:lnSpc>
              </a:pPr>
              <a:r>
                <a:rPr lang="ja-JP" altLang="en-US" sz="1000" b="1" kern="100" dirty="0">
                  <a:solidFill>
                    <a:srgbClr val="000000"/>
                  </a:solidFill>
                  <a:ea typeface="Meiryo UI" panose="020B0604030504040204" pitchFamily="50" charset="-128"/>
                  <a:cs typeface="Times New Roman" panose="02020603050405020304" pitchFamily="18" charset="0"/>
                </a:rPr>
                <a:t>　</a:t>
              </a:r>
              <a:r>
                <a:rPr lang="ja-JP" altLang="en-US" sz="1000" kern="100" dirty="0">
                  <a:solidFill>
                    <a:srgbClr val="000000"/>
                  </a:solidFill>
                  <a:ea typeface="Meiryo UI" panose="020B0604030504040204" pitchFamily="50" charset="-128"/>
                  <a:cs typeface="Times New Roman" panose="02020603050405020304" pitchFamily="18" charset="0"/>
                </a:rPr>
                <a:t>　視覚障がい者等の読書環境の整備を総合的かつ計画的に推進することにより、障がいの有無にかかわらず、すべ</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ての府民が読書活動を通じて文字・活字文化の恵沢を享受することができる社会の実現に寄与することをめざし、　</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５つの方向性を定め計画を推進します。</a:t>
              </a:r>
              <a:endParaRPr lang="en-US" altLang="ja-JP" sz="300" kern="100" dirty="0">
                <a:solidFill>
                  <a:srgbClr val="000000"/>
                </a:solidFill>
                <a:ea typeface="Meiryo UI" panose="020B0604030504040204" pitchFamily="50" charset="-128"/>
                <a:cs typeface="Times New Roman" panose="02020603050405020304" pitchFamily="18" charset="0"/>
              </a:endParaRPr>
            </a:p>
            <a:p>
              <a:pPr>
                <a:lnSpc>
                  <a:spcPts val="500"/>
                </a:lnSpc>
              </a:pPr>
              <a:endParaRPr lang="en-US" altLang="ja-JP" sz="500" b="1" kern="100" dirty="0">
                <a:solidFill>
                  <a:srgbClr val="000000"/>
                </a:solidFill>
                <a:ea typeface="Meiryo UI" panose="020B0604030504040204" pitchFamily="50" charset="-128"/>
                <a:cs typeface="Times New Roman" panose="02020603050405020304" pitchFamily="18" charset="0"/>
              </a:endParaRPr>
            </a:p>
            <a:p>
              <a:pPr>
                <a:lnSpc>
                  <a:spcPts val="1400"/>
                </a:lnSpc>
              </a:pPr>
              <a:r>
                <a:rPr lang="en-US" altLang="ja-JP" sz="1000" b="1" kern="100" dirty="0">
                  <a:solidFill>
                    <a:srgbClr val="000000"/>
                  </a:solidFill>
                  <a:ea typeface="Meiryo UI" panose="020B0604030504040204" pitchFamily="50" charset="-128"/>
                  <a:cs typeface="Times New Roman" panose="02020603050405020304" pitchFamily="18" charset="0"/>
                </a:rPr>
                <a:t>【</a:t>
              </a:r>
              <a:r>
                <a:rPr lang="ja-JP" altLang="en-US" sz="1000" b="1" kern="100" dirty="0">
                  <a:solidFill>
                    <a:srgbClr val="000000"/>
                  </a:solidFill>
                  <a:ea typeface="Meiryo UI" panose="020B0604030504040204" pitchFamily="50" charset="-128"/>
                  <a:cs typeface="Times New Roman" panose="02020603050405020304" pitchFamily="18" charset="0"/>
                </a:rPr>
                <a:t>施策の方向性と取組内容</a:t>
              </a:r>
              <a:r>
                <a:rPr lang="en-US" altLang="ja-JP" sz="1000" b="1" kern="100" dirty="0">
                  <a:solidFill>
                    <a:srgbClr val="000000"/>
                  </a:solidFill>
                  <a:ea typeface="Meiryo UI" panose="020B0604030504040204" pitchFamily="50" charset="-128"/>
                  <a:cs typeface="Times New Roman" panose="02020603050405020304" pitchFamily="18" charset="0"/>
                </a:rPr>
                <a:t>】</a:t>
              </a: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＜方向性１＞　アクセシブルな書籍等の充実（公立図書館等における点訳・音訳等資料の製作：他３項目）</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＜方向性２＞　公立図書館等の人材育成・体制整備（公立図書館などの職員への研修：他５項目）</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＜方向性３＞　利用しやすい施設・設備（機器）、サービスの充実 </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（情報提供体制及び障がい者サービスの実施：他５項目）</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＜方向性４＞　図書館サービスに係る情報発信（公立図書館等のサービス内容の周知：他３項目）</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＜方向性５＞　国、市町村との連携（国への要望：他１項目）</a:t>
              </a:r>
            </a:p>
          </p:txBody>
        </p:sp>
      </p:grpSp>
      <p:sp>
        <p:nvSpPr>
          <p:cNvPr id="38" name="二等辺三角形 37">
            <a:extLst>
              <a:ext uri="{FF2B5EF4-FFF2-40B4-BE49-F238E27FC236}">
                <a16:creationId xmlns:a16="http://schemas.microsoft.com/office/drawing/2014/main" id="{EB376F47-432F-4E6A-8133-F7BA159AA178}"/>
              </a:ext>
            </a:extLst>
          </p:cNvPr>
          <p:cNvSpPr/>
          <p:nvPr/>
        </p:nvSpPr>
        <p:spPr>
          <a:xfrm rot="5400000">
            <a:off x="5255994" y="2150114"/>
            <a:ext cx="1585367" cy="347489"/>
          </a:xfrm>
          <a:prstGeom prst="triangle">
            <a:avLst>
              <a:gd name="adj" fmla="val 49296"/>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6" name="グループ化 5">
            <a:extLst>
              <a:ext uri="{FF2B5EF4-FFF2-40B4-BE49-F238E27FC236}">
                <a16:creationId xmlns:a16="http://schemas.microsoft.com/office/drawing/2014/main" id="{3DB4E80C-0AED-4E3F-B2DA-CFDCA46949E1}"/>
              </a:ext>
            </a:extLst>
          </p:cNvPr>
          <p:cNvGrpSpPr/>
          <p:nvPr/>
        </p:nvGrpSpPr>
        <p:grpSpPr>
          <a:xfrm>
            <a:off x="6303673" y="8134588"/>
            <a:ext cx="7171749" cy="1271377"/>
            <a:chOff x="6522226" y="8135211"/>
            <a:chExt cx="7171749" cy="1271377"/>
          </a:xfrm>
        </p:grpSpPr>
        <p:sp>
          <p:nvSpPr>
            <p:cNvPr id="40" name="正方形/長方形 39">
              <a:extLst>
                <a:ext uri="{FF2B5EF4-FFF2-40B4-BE49-F238E27FC236}">
                  <a16:creationId xmlns:a16="http://schemas.microsoft.com/office/drawing/2014/main" id="{5016D877-7D8A-4250-B860-FBDF6B7F7686}"/>
                </a:ext>
              </a:extLst>
            </p:cNvPr>
            <p:cNvSpPr/>
            <p:nvPr/>
          </p:nvSpPr>
          <p:spPr>
            <a:xfrm>
              <a:off x="6629400" y="8328201"/>
              <a:ext cx="5877836" cy="10783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7938" indent="-15875" algn="l"/>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第一期の基本計画に記載した視覚障害者等の読書環境の整備に係る様々な取組を中心に、</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7938" indent="-15875" algn="l"/>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第一期基本計画期間中の進捗状況を踏まえ、内容の更新とともに、新たに補足・追記を行っている。</a:t>
              </a:r>
              <a:r>
                <a:rPr lang="ja-JP" altLang="en-US" sz="300" kern="100" dirty="0">
                  <a:solidFill>
                    <a:srgbClr val="000000"/>
                  </a:solidFill>
                  <a:effectLst/>
                  <a:ea typeface="Meiryo UI" panose="020B0604030504040204" pitchFamily="50" charset="-128"/>
                  <a:cs typeface="Times New Roman" panose="02020603050405020304" pitchFamily="18" charset="0"/>
                </a:rPr>
                <a:t>　</a:t>
              </a:r>
              <a:endParaRPr lang="en-US" altLang="ja-JP" sz="300" kern="100" dirty="0">
                <a:solidFill>
                  <a:srgbClr val="000000"/>
                </a:solidFill>
                <a:effectLst/>
                <a:ea typeface="Meiryo UI" panose="020B0604030504040204" pitchFamily="50" charset="-128"/>
                <a:cs typeface="Times New Roman" panose="02020603050405020304" pitchFamily="18" charset="0"/>
              </a:endParaRPr>
            </a:p>
            <a:p>
              <a:pPr marL="7938" indent="-15875" algn="l"/>
              <a:r>
                <a:rPr lang="ja-JP" altLang="en-US" sz="950" b="1" kern="100" dirty="0">
                  <a:solidFill>
                    <a:srgbClr val="000000"/>
                  </a:solidFill>
                  <a:effectLst/>
                  <a:ea typeface="Meiryo UI" panose="020B0604030504040204" pitchFamily="50" charset="-128"/>
                  <a:cs typeface="Times New Roman" panose="02020603050405020304" pitchFamily="18" charset="0"/>
                </a:rPr>
                <a:t>　</a:t>
              </a:r>
              <a:r>
                <a:rPr lang="ja-JP" altLang="ja-JP" sz="1000" b="1" kern="100" dirty="0">
                  <a:solidFill>
                    <a:srgbClr val="000000"/>
                  </a:solidFill>
                  <a:effectLst/>
                  <a:ea typeface="Meiryo UI" panose="020B0604030504040204" pitchFamily="50" charset="-128"/>
                  <a:cs typeface="Times New Roman" panose="02020603050405020304" pitchFamily="18" charset="0"/>
                </a:rPr>
                <a:t>≪</a:t>
              </a:r>
              <a:r>
                <a:rPr lang="ja-JP" altLang="en-US" sz="1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計画期間</a:t>
              </a:r>
              <a:r>
                <a:rPr lang="ja-JP" altLang="ja-JP" sz="1000" b="1" kern="100" dirty="0">
                  <a:solidFill>
                    <a:srgbClr val="000000"/>
                  </a:solidFill>
                  <a:effectLst/>
                  <a:ea typeface="Meiryo UI" panose="020B0604030504040204" pitchFamily="50" charset="-128"/>
                  <a:cs typeface="Times New Roman" panose="02020603050405020304" pitchFamily="18" charset="0"/>
                </a:rPr>
                <a:t>≫</a:t>
              </a:r>
              <a:endParaRPr lang="en-US" altLang="ja-JP" sz="1000" b="1" kern="100" dirty="0">
                <a:solidFill>
                  <a:schemeClr val="tx1"/>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endParaRPr>
            </a:p>
            <a:p>
              <a:pPr marL="7938" indent="-15875" algn="l"/>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u="sng"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令和７年度から令和</a:t>
              </a:r>
              <a:r>
                <a:rPr lang="en-US" altLang="ja-JP" sz="1000" u="sng"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11</a:t>
              </a:r>
              <a:r>
                <a:rPr lang="ja-JP" altLang="en-US" sz="1000" u="sng"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年度の５年間</a:t>
              </a:r>
              <a:endParaRPr lang="en-US" altLang="ja-JP" sz="1000" u="sng"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7938" indent="-15875" algn="l"/>
              <a:r>
                <a:rPr lang="ja-JP" altLang="en-US" sz="300" b="1" kern="100" dirty="0">
                  <a:solidFill>
                    <a:srgbClr val="000000"/>
                  </a:solidFill>
                  <a:effectLst/>
                  <a:ea typeface="Meiryo UI" panose="020B0604030504040204" pitchFamily="50" charset="-128"/>
                  <a:cs typeface="Times New Roman" panose="02020603050405020304" pitchFamily="18" charset="0"/>
                </a:rPr>
                <a:t>　</a:t>
              </a:r>
              <a:endParaRPr lang="en-US" altLang="ja-JP" sz="300" b="1" kern="100" dirty="0">
                <a:solidFill>
                  <a:srgbClr val="000000"/>
                </a:solidFill>
                <a:effectLst/>
                <a:ea typeface="Meiryo UI" panose="020B0604030504040204" pitchFamily="50" charset="-128"/>
                <a:cs typeface="Times New Roman" panose="02020603050405020304" pitchFamily="18" charset="0"/>
              </a:endParaRPr>
            </a:p>
            <a:p>
              <a:pPr marL="7938" indent="-15875" algn="l"/>
              <a:r>
                <a:rPr lang="ja-JP" altLang="en-US" sz="1000" b="1" kern="100" dirty="0">
                  <a:solidFill>
                    <a:srgbClr val="000000"/>
                  </a:solidFill>
                  <a:effectLst/>
                  <a:ea typeface="Meiryo UI" panose="020B0604030504040204" pitchFamily="50" charset="-128"/>
                  <a:cs typeface="Times New Roman" panose="02020603050405020304" pitchFamily="18" charset="0"/>
                </a:rPr>
                <a:t>　</a:t>
              </a:r>
              <a:r>
                <a:rPr lang="ja-JP" altLang="ja-JP" sz="1000" b="1" kern="100" dirty="0">
                  <a:solidFill>
                    <a:srgbClr val="000000"/>
                  </a:solidFill>
                  <a:effectLst/>
                  <a:ea typeface="Meiryo UI" panose="020B0604030504040204" pitchFamily="50" charset="-128"/>
                  <a:cs typeface="Times New Roman" panose="02020603050405020304" pitchFamily="18" charset="0"/>
                </a:rPr>
                <a:t>≪</a:t>
              </a:r>
              <a:r>
                <a:rPr lang="ja-JP" altLang="en-US" sz="1000" b="1" kern="100" dirty="0">
                  <a:solidFill>
                    <a:srgbClr val="000000"/>
                  </a:solidFill>
                  <a:effectLst/>
                  <a:ea typeface="Meiryo UI" panose="020B0604030504040204" pitchFamily="50" charset="-128"/>
                  <a:cs typeface="Times New Roman" panose="02020603050405020304" pitchFamily="18" charset="0"/>
                </a:rPr>
                <a:t>指標</a:t>
              </a:r>
              <a:r>
                <a:rPr lang="ja-JP" altLang="ja-JP" sz="1000" b="1" kern="100" dirty="0">
                  <a:solidFill>
                    <a:srgbClr val="000000"/>
                  </a:solidFill>
                  <a:effectLst/>
                  <a:ea typeface="Meiryo UI" panose="020B0604030504040204" pitchFamily="50" charset="-128"/>
                  <a:cs typeface="Times New Roman" panose="02020603050405020304" pitchFamily="18" charset="0"/>
                </a:rPr>
                <a:t>≫</a:t>
              </a:r>
              <a:endParaRPr lang="en-US" altLang="ja-JP" sz="1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「基本的施策に関する指標」を設け、これらの進捗状況を確認することで、着実な施策の推進を目指す。</a:t>
              </a:r>
              <a:endParaRPr lang="ja-JP" altLang="en-US" sz="1000" kern="100" dirty="0">
                <a:solidFill>
                  <a:srgbClr val="000000"/>
                </a:solidFill>
                <a:ea typeface="Meiryo UI" panose="020B0604030504040204" pitchFamily="50" charset="-128"/>
                <a:cs typeface="Times New Roman" panose="02020603050405020304" pitchFamily="18" charset="0"/>
              </a:endParaRPr>
            </a:p>
          </p:txBody>
        </p:sp>
        <p:sp>
          <p:nvSpPr>
            <p:cNvPr id="41" name="タイトル 1">
              <a:extLst>
                <a:ext uri="{FF2B5EF4-FFF2-40B4-BE49-F238E27FC236}">
                  <a16:creationId xmlns:a16="http://schemas.microsoft.com/office/drawing/2014/main" id="{C27795DD-4ED2-4251-B12D-27A06B639B6D}"/>
                </a:ext>
              </a:extLst>
            </p:cNvPr>
            <p:cNvSpPr txBox="1">
              <a:spLocks/>
            </p:cNvSpPr>
            <p:nvPr/>
          </p:nvSpPr>
          <p:spPr>
            <a:xfrm>
              <a:off x="6522226" y="8135211"/>
              <a:ext cx="7171749" cy="210761"/>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ja-JP" sz="1200" b="1" dirty="0">
                  <a:solidFill>
                    <a:srgbClr val="000000"/>
                  </a:solidFill>
                  <a:effectLst/>
                  <a:ea typeface="Meiryo UI" panose="020B0604030504040204" pitchFamily="50" charset="-128"/>
                  <a:cs typeface="Times New Roman" panose="02020603050405020304" pitchFamily="18" charset="0"/>
                </a:rPr>
                <a:t>○</a:t>
              </a:r>
              <a:r>
                <a:rPr lang="ja-JP" altLang="en-US" sz="1200" b="1" dirty="0">
                  <a:solidFill>
                    <a:srgbClr val="000000"/>
                  </a:solidFill>
                  <a:effectLst/>
                  <a:ea typeface="Meiryo UI" panose="020B0604030504040204" pitchFamily="50" charset="-128"/>
                  <a:cs typeface="Times New Roman" panose="02020603050405020304" pitchFamily="18" charset="0"/>
                </a:rPr>
                <a:t>国における第二期計画策定　（令和７年３月策定）</a:t>
              </a:r>
              <a:endParaRPr lang="ja-JP" altLang="en-US" sz="1200" dirty="0"/>
            </a:p>
          </p:txBody>
        </p:sp>
      </p:grpSp>
      <p:grpSp>
        <p:nvGrpSpPr>
          <p:cNvPr id="33" name="グループ化 32">
            <a:extLst>
              <a:ext uri="{FF2B5EF4-FFF2-40B4-BE49-F238E27FC236}">
                <a16:creationId xmlns:a16="http://schemas.microsoft.com/office/drawing/2014/main" id="{886D5AB5-8032-4520-996E-388AE78AC9B9}"/>
              </a:ext>
            </a:extLst>
          </p:cNvPr>
          <p:cNvGrpSpPr/>
          <p:nvPr/>
        </p:nvGrpSpPr>
        <p:grpSpPr>
          <a:xfrm>
            <a:off x="10855275" y="783321"/>
            <a:ext cx="1400755" cy="995515"/>
            <a:chOff x="0" y="0"/>
            <a:chExt cx="1683116" cy="1218819"/>
          </a:xfrm>
        </p:grpSpPr>
        <p:grpSp>
          <p:nvGrpSpPr>
            <p:cNvPr id="34" name="グループ化 33">
              <a:extLst>
                <a:ext uri="{FF2B5EF4-FFF2-40B4-BE49-F238E27FC236}">
                  <a16:creationId xmlns:a16="http://schemas.microsoft.com/office/drawing/2014/main" id="{B1FF3D65-1D39-472B-A9BF-D546874A4A24}"/>
                </a:ext>
              </a:extLst>
            </p:cNvPr>
            <p:cNvGrpSpPr/>
            <p:nvPr/>
          </p:nvGrpSpPr>
          <p:grpSpPr>
            <a:xfrm>
              <a:off x="0" y="0"/>
              <a:ext cx="1625092" cy="1218819"/>
              <a:chOff x="0" y="0"/>
              <a:chExt cx="1625092" cy="1218819"/>
            </a:xfrm>
          </p:grpSpPr>
          <p:grpSp>
            <p:nvGrpSpPr>
              <p:cNvPr id="42" name="グループ化 41">
                <a:extLst>
                  <a:ext uri="{FF2B5EF4-FFF2-40B4-BE49-F238E27FC236}">
                    <a16:creationId xmlns:a16="http://schemas.microsoft.com/office/drawing/2014/main" id="{1001CC99-7FB2-441F-B78E-56A89B3938EF}"/>
                  </a:ext>
                </a:extLst>
              </p:cNvPr>
              <p:cNvGrpSpPr/>
              <p:nvPr/>
            </p:nvGrpSpPr>
            <p:grpSpPr>
              <a:xfrm>
                <a:off x="0" y="0"/>
                <a:ext cx="1625092" cy="1218819"/>
                <a:chOff x="0" y="0"/>
                <a:chExt cx="1625092" cy="1218819"/>
              </a:xfrm>
            </p:grpSpPr>
            <p:pic>
              <p:nvPicPr>
                <p:cNvPr id="50" name="図 49">
                  <a:extLst>
                    <a:ext uri="{FF2B5EF4-FFF2-40B4-BE49-F238E27FC236}">
                      <a16:creationId xmlns:a16="http://schemas.microsoft.com/office/drawing/2014/main" id="{B7CDC04E-3AA3-4698-B257-E95EA1C68F63}"/>
                    </a:ext>
                  </a:extLst>
                </p:cNvPr>
                <p:cNvPicPr>
                  <a:picLocks noChangeAspect="1"/>
                </p:cNvPicPr>
                <p:nvPr/>
              </p:nvPicPr>
              <p:blipFill>
                <a:blip r:embed="rId2"/>
                <a:stretch>
                  <a:fillRect/>
                </a:stretch>
              </p:blipFill>
              <p:spPr>
                <a:xfrm>
                  <a:off x="0" y="0"/>
                  <a:ext cx="1625092" cy="1218819"/>
                </a:xfrm>
                <a:prstGeom prst="rect">
                  <a:avLst/>
                </a:prstGeom>
              </p:spPr>
            </p:pic>
            <p:sp>
              <p:nvSpPr>
                <p:cNvPr id="51" name="テキスト ボックス 4">
                  <a:extLst>
                    <a:ext uri="{FF2B5EF4-FFF2-40B4-BE49-F238E27FC236}">
                      <a16:creationId xmlns:a16="http://schemas.microsoft.com/office/drawing/2014/main" id="{B88D6E2A-317A-40C4-B51F-CBAB77E41F84}"/>
                    </a:ext>
                  </a:extLst>
                </p:cNvPr>
                <p:cNvSpPr txBox="1"/>
                <p:nvPr/>
              </p:nvSpPr>
              <p:spPr>
                <a:xfrm>
                  <a:off x="47624" y="152400"/>
                  <a:ext cx="825867" cy="73597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000"/>
                    <a:t>あいうえお</a:t>
                  </a:r>
                  <a:endParaRPr kumimoji="1" lang="en-US" altLang="ja-JP" sz="1000"/>
                </a:p>
                <a:p>
                  <a:r>
                    <a:rPr kumimoji="1" lang="ja-JP" altLang="en-US" sz="1000"/>
                    <a:t>かきくけこ</a:t>
                  </a:r>
                  <a:endParaRPr kumimoji="1" lang="en-US" altLang="ja-JP" sz="1000"/>
                </a:p>
                <a:p>
                  <a:r>
                    <a:rPr kumimoji="1" lang="ja-JP" altLang="en-US" sz="1000"/>
                    <a:t>さしすせそ</a:t>
                  </a:r>
                </a:p>
              </p:txBody>
            </p:sp>
          </p:grpSp>
          <p:grpSp>
            <p:nvGrpSpPr>
              <p:cNvPr id="43" name="グループ化 42">
                <a:extLst>
                  <a:ext uri="{FF2B5EF4-FFF2-40B4-BE49-F238E27FC236}">
                    <a16:creationId xmlns:a16="http://schemas.microsoft.com/office/drawing/2014/main" id="{52AE2799-E053-40E1-89EC-98255BCA42A9}"/>
                  </a:ext>
                </a:extLst>
              </p:cNvPr>
              <p:cNvGrpSpPr/>
              <p:nvPr/>
            </p:nvGrpSpPr>
            <p:grpSpPr>
              <a:xfrm>
                <a:off x="295274" y="238125"/>
                <a:ext cx="849195" cy="900705"/>
                <a:chOff x="295274" y="238125"/>
                <a:chExt cx="849195" cy="900705"/>
              </a:xfrm>
            </p:grpSpPr>
            <p:grpSp>
              <p:nvGrpSpPr>
                <p:cNvPr id="44" name="グループ化 43">
                  <a:extLst>
                    <a:ext uri="{FF2B5EF4-FFF2-40B4-BE49-F238E27FC236}">
                      <a16:creationId xmlns:a16="http://schemas.microsoft.com/office/drawing/2014/main" id="{50134369-69D8-485F-A805-9D8C1116BD24}"/>
                    </a:ext>
                  </a:extLst>
                </p:cNvPr>
                <p:cNvGrpSpPr/>
                <p:nvPr/>
              </p:nvGrpSpPr>
              <p:grpSpPr>
                <a:xfrm>
                  <a:off x="304800" y="238125"/>
                  <a:ext cx="839669" cy="900705"/>
                  <a:chOff x="304800" y="238125"/>
                  <a:chExt cx="839669" cy="900705"/>
                </a:xfrm>
              </p:grpSpPr>
              <p:sp>
                <p:nvSpPr>
                  <p:cNvPr id="46" name="楕円 45">
                    <a:extLst>
                      <a:ext uri="{FF2B5EF4-FFF2-40B4-BE49-F238E27FC236}">
                        <a16:creationId xmlns:a16="http://schemas.microsoft.com/office/drawing/2014/main" id="{5BAC8D7C-BD37-4B81-A79A-3C4B02B40768}"/>
                      </a:ext>
                    </a:extLst>
                  </p:cNvPr>
                  <p:cNvSpPr/>
                  <p:nvPr/>
                </p:nvSpPr>
                <p:spPr>
                  <a:xfrm>
                    <a:off x="304800" y="238125"/>
                    <a:ext cx="609600" cy="6096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nvGrpSpPr>
                  <p:cNvPr id="47" name="グループ化 46">
                    <a:extLst>
                      <a:ext uri="{FF2B5EF4-FFF2-40B4-BE49-F238E27FC236}">
                        <a16:creationId xmlns:a16="http://schemas.microsoft.com/office/drawing/2014/main" id="{CEC9A440-3CDF-4700-949B-2B898E9959B3}"/>
                      </a:ext>
                    </a:extLst>
                  </p:cNvPr>
                  <p:cNvGrpSpPr/>
                  <p:nvPr/>
                </p:nvGrpSpPr>
                <p:grpSpPr>
                  <a:xfrm rot="19854913">
                    <a:off x="965993" y="650135"/>
                    <a:ext cx="178476" cy="488695"/>
                    <a:chOff x="965989" y="650137"/>
                    <a:chExt cx="189844" cy="488695"/>
                  </a:xfrm>
                </p:grpSpPr>
                <p:sp>
                  <p:nvSpPr>
                    <p:cNvPr id="48" name="正方形/長方形 47">
                      <a:extLst>
                        <a:ext uri="{FF2B5EF4-FFF2-40B4-BE49-F238E27FC236}">
                          <a16:creationId xmlns:a16="http://schemas.microsoft.com/office/drawing/2014/main" id="{92EC1C68-3D79-42E7-A07D-F36A7BA4AA97}"/>
                        </a:ext>
                      </a:extLst>
                    </p:cNvPr>
                    <p:cNvSpPr/>
                    <p:nvPr/>
                  </p:nvSpPr>
                  <p:spPr>
                    <a:xfrm rot="19900856" flipH="1">
                      <a:off x="1037300" y="650137"/>
                      <a:ext cx="118533" cy="488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9" name="正方形/長方形 48">
                      <a:extLst>
                        <a:ext uri="{FF2B5EF4-FFF2-40B4-BE49-F238E27FC236}">
                          <a16:creationId xmlns:a16="http://schemas.microsoft.com/office/drawing/2014/main" id="{F5C06163-E233-48CB-9932-D3869C5FC0BC}"/>
                        </a:ext>
                      </a:extLst>
                    </p:cNvPr>
                    <p:cNvSpPr/>
                    <p:nvPr/>
                  </p:nvSpPr>
                  <p:spPr>
                    <a:xfrm rot="19900856" flipH="1">
                      <a:off x="965989" y="736982"/>
                      <a:ext cx="112310" cy="5721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grpSp>
            <p:sp>
              <p:nvSpPr>
                <p:cNvPr id="45" name="テキスト ボックス 5">
                  <a:extLst>
                    <a:ext uri="{FF2B5EF4-FFF2-40B4-BE49-F238E27FC236}">
                      <a16:creationId xmlns:a16="http://schemas.microsoft.com/office/drawing/2014/main" id="{5162B3A5-923F-4D53-998B-7DBD06C915DD}"/>
                    </a:ext>
                  </a:extLst>
                </p:cNvPr>
                <p:cNvSpPr txBox="1"/>
                <p:nvPr/>
              </p:nvSpPr>
              <p:spPr>
                <a:xfrm>
                  <a:off x="295274" y="304800"/>
                  <a:ext cx="646331" cy="47859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800"/>
                    <a:t>あい</a:t>
                  </a:r>
                  <a:endParaRPr kumimoji="1" lang="en-US" altLang="ja-JP" sz="1800"/>
                </a:p>
              </p:txBody>
            </p:sp>
          </p:grpSp>
        </p:grpSp>
        <p:sp>
          <p:nvSpPr>
            <p:cNvPr id="37" name="テキスト ボックス 15">
              <a:extLst>
                <a:ext uri="{FF2B5EF4-FFF2-40B4-BE49-F238E27FC236}">
                  <a16:creationId xmlns:a16="http://schemas.microsoft.com/office/drawing/2014/main" id="{DF49B14F-8AB0-46F7-90A9-549C0B359F80}"/>
                </a:ext>
              </a:extLst>
            </p:cNvPr>
            <p:cNvSpPr txBox="1"/>
            <p:nvPr/>
          </p:nvSpPr>
          <p:spPr>
            <a:xfrm>
              <a:off x="857249" y="114300"/>
              <a:ext cx="825867" cy="73597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000" dirty="0"/>
                <a:t>・・・・</a:t>
              </a:r>
              <a:endParaRPr kumimoji="1" lang="en-US" altLang="ja-JP" sz="1000" dirty="0"/>
            </a:p>
            <a:p>
              <a:r>
                <a:rPr kumimoji="1" lang="ja-JP" altLang="en-US" sz="1000" dirty="0"/>
                <a:t>・・・・</a:t>
              </a:r>
              <a:endParaRPr kumimoji="1" lang="en-US" altLang="ja-JP" sz="1000" dirty="0"/>
            </a:p>
            <a:p>
              <a:r>
                <a:rPr kumimoji="1" lang="ja-JP" altLang="en-US" sz="1000" dirty="0"/>
                <a:t>・・・・</a:t>
              </a:r>
            </a:p>
          </p:txBody>
        </p:sp>
      </p:grpSp>
      <p:pic>
        <p:nvPicPr>
          <p:cNvPr id="39" name="図 38">
            <a:extLst>
              <a:ext uri="{FF2B5EF4-FFF2-40B4-BE49-F238E27FC236}">
                <a16:creationId xmlns:a16="http://schemas.microsoft.com/office/drawing/2014/main" id="{FF054407-3C2A-4FB8-9E33-B71BD172C689}"/>
              </a:ext>
            </a:extLst>
          </p:cNvPr>
          <p:cNvPicPr>
            <a:picLocks noChangeAspect="1"/>
          </p:cNvPicPr>
          <p:nvPr/>
        </p:nvPicPr>
        <p:blipFill>
          <a:blip r:embed="rId3"/>
          <a:stretch>
            <a:fillRect/>
          </a:stretch>
        </p:blipFill>
        <p:spPr>
          <a:xfrm>
            <a:off x="11564736" y="7715182"/>
            <a:ext cx="1002574" cy="1123285"/>
          </a:xfrm>
          <a:prstGeom prst="rect">
            <a:avLst/>
          </a:prstGeom>
        </p:spPr>
      </p:pic>
      <p:sp>
        <p:nvSpPr>
          <p:cNvPr id="22" name="テキスト ボックス 21">
            <a:extLst>
              <a:ext uri="{FF2B5EF4-FFF2-40B4-BE49-F238E27FC236}">
                <a16:creationId xmlns:a16="http://schemas.microsoft.com/office/drawing/2014/main" id="{5BE2CECA-FE34-4539-8C6F-7BEF23517F0D}"/>
              </a:ext>
            </a:extLst>
          </p:cNvPr>
          <p:cNvSpPr txBox="1"/>
          <p:nvPr/>
        </p:nvSpPr>
        <p:spPr>
          <a:xfrm>
            <a:off x="526732" y="3911256"/>
            <a:ext cx="5026716" cy="4362797"/>
          </a:xfrm>
          <a:prstGeom prst="rect">
            <a:avLst/>
          </a:prstGeom>
          <a:noFill/>
          <a:ln>
            <a:noFill/>
          </a:ln>
        </p:spPr>
        <p:txBody>
          <a:bodyPr wrap="square" rtlCol="0">
            <a:spAutoFit/>
          </a:bodyPr>
          <a:lstStyle/>
          <a:p>
            <a:pPr>
              <a:lnSpc>
                <a:spcPts val="1400"/>
              </a:lnSpc>
            </a:pPr>
            <a:r>
              <a:rPr lang="ja-JP" altLang="en-US" sz="1000" b="1" kern="100" dirty="0">
                <a:solidFill>
                  <a:srgbClr val="000000"/>
                </a:solidFill>
                <a:ea typeface="Meiryo UI" panose="020B0604030504040204" pitchFamily="50" charset="-128"/>
                <a:cs typeface="Times New Roman" panose="02020603050405020304" pitchFamily="18" charset="0"/>
              </a:rPr>
              <a:t>＜方向性１＞　</a:t>
            </a:r>
            <a:r>
              <a:rPr lang="ja-JP" altLang="en-US" sz="1000" kern="100" dirty="0">
                <a:solidFill>
                  <a:srgbClr val="000000"/>
                </a:solidFill>
                <a:ea typeface="Meiryo UI" panose="020B0604030504040204" pitchFamily="50" charset="-128"/>
                <a:cs typeface="Times New Roman" panose="02020603050405020304" pitchFamily="18" charset="0"/>
              </a:rPr>
              <a:t>アクセシブルな書籍等の充実</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・利用者のニーズに応えるため、アクセシブルな書籍等（デイジー図書、</a:t>
            </a:r>
            <a:r>
              <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LL</a:t>
            </a:r>
            <a:r>
              <a:rPr lang="ja-JP" altLang="en-US" sz="1000" kern="100" dirty="0">
                <a:solidFill>
                  <a:srgbClr val="000000"/>
                </a:solidFill>
                <a:ea typeface="Meiryo UI" panose="020B0604030504040204" pitchFamily="50" charset="-128"/>
                <a:cs typeface="Times New Roman" panose="02020603050405020304" pitchFamily="18" charset="0"/>
              </a:rPr>
              <a:t>ブック、点字図書</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等）の収集及び製作に努めた。</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7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5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5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5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200"/>
              </a:lnSpc>
            </a:pPr>
            <a:r>
              <a:rPr lang="ja-JP" altLang="en-US" sz="1000" kern="100" dirty="0">
                <a:solidFill>
                  <a:srgbClr val="000000"/>
                </a:solidFill>
                <a:ea typeface="Meiryo UI" panose="020B0604030504040204" pitchFamily="50" charset="-128"/>
                <a:cs typeface="Times New Roman" panose="02020603050405020304" pitchFamily="18" charset="0"/>
              </a:rPr>
              <a:t>　・全国的に利用できるネットワークの充実の寄与するため音声デイジー等のデータ提供に努めた。　　　　　　　　　　　　　　　　　　　　　　　　　　　　　　　　　　　　　　　　　　　　　</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200"/>
              </a:lnSpc>
            </a:pPr>
            <a:r>
              <a:rPr lang="ja-JP" altLang="en-US" sz="1000" kern="100" dirty="0">
                <a:solidFill>
                  <a:srgbClr val="000000"/>
                </a:solidFill>
                <a:ea typeface="Meiryo UI" panose="020B0604030504040204" pitchFamily="50" charset="-128"/>
                <a:cs typeface="Times New Roman" panose="02020603050405020304" pitchFamily="18" charset="0"/>
              </a:rPr>
              <a:t>　　　　　　　　　　　　　　　　　　　　　　　　　　　　　　　　　　　　　　　　　　　　　　　　　</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800"/>
              </a:lnSpc>
            </a:pPr>
            <a:r>
              <a:rPr lang="ja-JP" altLang="en-US" sz="1000" kern="100" dirty="0">
                <a:solidFill>
                  <a:srgbClr val="000000"/>
                </a:solidFill>
                <a:ea typeface="Meiryo UI" panose="020B0604030504040204" pitchFamily="50" charset="-128"/>
                <a:cs typeface="Times New Roman" panose="02020603050405020304" pitchFamily="18" charset="0"/>
              </a:rPr>
              <a:t>　　</a:t>
            </a:r>
            <a:r>
              <a:rPr lang="en-US" altLang="ja-JP" sz="1000" kern="100" dirty="0">
                <a:solidFill>
                  <a:srgbClr val="000000"/>
                </a:solidFill>
                <a:ea typeface="Meiryo UI" panose="020B0604030504040204" pitchFamily="50" charset="-128"/>
                <a:cs typeface="Times New Roman" panose="02020603050405020304" pitchFamily="18" charset="0"/>
              </a:rPr>
              <a:t> </a:t>
            </a: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a:t>
            </a:r>
            <a:endParaRPr lang="en-US" altLang="ja-JP" sz="1000" kern="100" dirty="0">
              <a:solidFill>
                <a:srgbClr val="000000"/>
              </a:solidFill>
              <a:ea typeface="Meiryo UI" panose="020B0604030504040204" pitchFamily="50" charset="-128"/>
              <a:cs typeface="Times New Roman" panose="02020603050405020304" pitchFamily="18" charset="0"/>
            </a:endParaRPr>
          </a:p>
        </p:txBody>
      </p:sp>
      <p:sp>
        <p:nvSpPr>
          <p:cNvPr id="52" name="テキスト ボックス 51">
            <a:extLst>
              <a:ext uri="{FF2B5EF4-FFF2-40B4-BE49-F238E27FC236}">
                <a16:creationId xmlns:a16="http://schemas.microsoft.com/office/drawing/2014/main" id="{AEF95354-BE9F-45F3-8822-23C6F05BBA9D}"/>
              </a:ext>
            </a:extLst>
          </p:cNvPr>
          <p:cNvSpPr txBox="1"/>
          <p:nvPr/>
        </p:nvSpPr>
        <p:spPr>
          <a:xfrm>
            <a:off x="5553448" y="4014320"/>
            <a:ext cx="6838879" cy="4223464"/>
          </a:xfrm>
          <a:prstGeom prst="rect">
            <a:avLst/>
          </a:prstGeom>
          <a:noFill/>
          <a:ln>
            <a:noFill/>
          </a:ln>
        </p:spPr>
        <p:txBody>
          <a:bodyPr wrap="square" rtlCol="0">
            <a:spAutoFit/>
          </a:bodyPr>
          <a:lstStyle/>
          <a:p>
            <a:pPr>
              <a:lnSpc>
                <a:spcPts val="1400"/>
              </a:lnSpc>
            </a:pPr>
            <a:r>
              <a:rPr lang="ja-JP" altLang="en-US" sz="1000" b="1" kern="100" dirty="0">
                <a:solidFill>
                  <a:srgbClr val="000000"/>
                </a:solidFill>
                <a:ea typeface="Meiryo UI" panose="020B0604030504040204" pitchFamily="50" charset="-128"/>
                <a:cs typeface="Times New Roman" panose="02020603050405020304" pitchFamily="18" charset="0"/>
              </a:rPr>
              <a:t>＜方向性２＞　</a:t>
            </a:r>
            <a:r>
              <a:rPr lang="ja-JP" altLang="en-US" sz="1000" kern="100" dirty="0">
                <a:solidFill>
                  <a:srgbClr val="000000"/>
                </a:solidFill>
                <a:ea typeface="Meiryo UI" panose="020B0604030504040204" pitchFamily="50" charset="-128"/>
                <a:cs typeface="Times New Roman" panose="02020603050405020304" pitchFamily="18" charset="0"/>
              </a:rPr>
              <a:t>公立図書館等の人材育成・体制整備</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・図書館等の職員が利用者ニーズに沿った適切な応対スキルを身につけるため、障がい者サービス及び読書支援機器の操作方法の</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研修会等を開催するとともに、点訳・音訳奉仕員（ボランティア）の養成講座を開催し、人材育成に努めた。</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500"/>
              </a:lnSpc>
            </a:pPr>
            <a:endParaRPr lang="en-US" altLang="ja-JP" sz="5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b="1" kern="100" dirty="0">
                <a:solidFill>
                  <a:srgbClr val="000000"/>
                </a:solidFill>
                <a:ea typeface="Meiryo UI" panose="020B0604030504040204" pitchFamily="50" charset="-128"/>
                <a:cs typeface="Times New Roman" panose="02020603050405020304" pitchFamily="18" charset="0"/>
              </a:rPr>
              <a:t>＜方向性３＞　</a:t>
            </a:r>
            <a:r>
              <a:rPr lang="ja-JP" altLang="en-US" sz="1000" kern="100" dirty="0">
                <a:solidFill>
                  <a:srgbClr val="000000"/>
                </a:solidFill>
                <a:ea typeface="Meiryo UI" panose="020B0604030504040204" pitchFamily="50" charset="-128"/>
                <a:cs typeface="Times New Roman" panose="02020603050405020304" pitchFamily="18" charset="0"/>
              </a:rPr>
              <a:t>利用しやすい施設・設備（機器）、サービスの充実 </a:t>
            </a: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・活字文書読上げ装置（Ｒ５）、拡大読書機器（Ｒ６</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）を購入し、読書支援機器の充実に努めた。</a:t>
            </a:r>
            <a:endPar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500"/>
              </a:lnSpc>
            </a:pPr>
            <a:endParaRPr lang="en-US" altLang="ja-JP" sz="1000" b="1"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b="1" kern="100" dirty="0">
                <a:solidFill>
                  <a:srgbClr val="000000"/>
                </a:solidFill>
                <a:ea typeface="Meiryo UI" panose="020B0604030504040204" pitchFamily="50" charset="-128"/>
                <a:cs typeface="Times New Roman" panose="02020603050405020304" pitchFamily="18" charset="0"/>
              </a:rPr>
              <a:t>＜方向性４＞　</a:t>
            </a:r>
            <a:r>
              <a:rPr lang="ja-JP" altLang="en-US" sz="1000" kern="100" dirty="0">
                <a:solidFill>
                  <a:srgbClr val="000000"/>
                </a:solidFill>
                <a:ea typeface="Meiryo UI" panose="020B0604030504040204" pitchFamily="50" charset="-128"/>
                <a:cs typeface="Times New Roman" panose="02020603050405020304" pitchFamily="18" charset="0"/>
              </a:rPr>
              <a:t>図書館サービスに係る情報発信</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・読書活動を支援する様々なサービス等の周知を目的としたリーフレットを作成、配布し周知を図った。</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R</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３</a:t>
            </a:r>
            <a:r>
              <a:rPr lang="ja-JP" altLang="en-US" sz="1000" kern="100" dirty="0">
                <a:solidFill>
                  <a:srgbClr val="000000"/>
                </a:solidFill>
                <a:ea typeface="Meiryo UI" panose="020B0604030504040204" pitchFamily="50" charset="-128"/>
                <a:cs typeface="Times New Roman" panose="02020603050405020304" pitchFamily="18" charset="0"/>
              </a:rPr>
              <a:t>～ </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（配布先：府内公立図書館、市町村（社会教育主管課、障がい福祉主管課）、</a:t>
            </a:r>
            <a:r>
              <a:rPr lang="zh-CN" altLang="en-US" sz="1000" kern="100" dirty="0">
                <a:solidFill>
                  <a:srgbClr val="000000"/>
                </a:solidFill>
                <a:ea typeface="Meiryo UI" panose="020B0604030504040204" pitchFamily="50" charset="-128"/>
                <a:cs typeface="Times New Roman" panose="02020603050405020304" pitchFamily="18" charset="0"/>
              </a:rPr>
              <a:t>大阪府医師会</a:t>
            </a:r>
            <a:r>
              <a:rPr lang="ja-JP" altLang="en-US" sz="1000" kern="100" dirty="0">
                <a:solidFill>
                  <a:srgbClr val="000000"/>
                </a:solidFill>
                <a:ea typeface="Meiryo UI" panose="020B0604030504040204" pitchFamily="50" charset="-128"/>
                <a:cs typeface="Times New Roman" panose="02020603050405020304" pitchFamily="18" charset="0"/>
              </a:rPr>
              <a:t>など）</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・「様々な読書の方法及び図書館情報等を紹介する」ホームページを作成し、点字の仕組み等の情報掲載及び府内公立図書館の</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イベント情報を発信し、府民の方への情報提供に努めた。（</a:t>
            </a:r>
            <a:r>
              <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R</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３</a:t>
            </a:r>
            <a:r>
              <a:rPr lang="ja-JP" altLang="en-US" sz="1000" kern="100" dirty="0">
                <a:solidFill>
                  <a:srgbClr val="000000"/>
                </a:solidFill>
                <a:ea typeface="Meiryo UI" panose="020B0604030504040204" pitchFamily="50" charset="-128"/>
                <a:cs typeface="Times New Roman" panose="02020603050405020304" pitchFamily="18" charset="0"/>
              </a:rPr>
              <a:t>～）</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500"/>
              </a:lnSpc>
            </a:pPr>
            <a:endParaRPr lang="ja-JP" altLang="en-US"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b="1" kern="100" dirty="0">
                <a:solidFill>
                  <a:srgbClr val="000000"/>
                </a:solidFill>
                <a:ea typeface="Meiryo UI" panose="020B0604030504040204" pitchFamily="50" charset="-128"/>
                <a:cs typeface="Times New Roman" panose="02020603050405020304" pitchFamily="18" charset="0"/>
              </a:rPr>
              <a:t>＜方向性５＞　</a:t>
            </a:r>
            <a:r>
              <a:rPr lang="ja-JP" altLang="en-US" sz="1000" kern="100" dirty="0">
                <a:solidFill>
                  <a:srgbClr val="000000"/>
                </a:solidFill>
                <a:ea typeface="Meiryo UI" panose="020B0604030504040204" pitchFamily="50" charset="-128"/>
                <a:cs typeface="Times New Roman" panose="02020603050405020304" pitchFamily="18" charset="0"/>
              </a:rPr>
              <a:t>国、市町村との連携</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・アクセシブルな書籍等の充実及び読書支援機器等の整備。</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アクセシブルな書籍等の充実を図るため、一般書籍と電子書籍等の同</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a:lnSpc>
                <a:spcPts val="1400"/>
              </a:lnSpc>
            </a:pPr>
            <a:r>
              <a:rPr kumimoji="1" lang="ja-JP" altLang="en-US" sz="1000" dirty="0">
                <a:solidFill>
                  <a:schemeClr val="dk1"/>
                </a:solidFill>
                <a:latin typeface="Meiryo UI" panose="020B0604030504040204" pitchFamily="50" charset="-128"/>
                <a:ea typeface="Meiryo UI" panose="020B0604030504040204" pitchFamily="50" charset="-128"/>
              </a:rPr>
              <a:t>　　</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時出版等が可能となる体制整備</a:t>
            </a:r>
            <a:r>
              <a:rPr kumimoji="1" lang="ja-JP" altLang="en-US" sz="1000" dirty="0">
                <a:solidFill>
                  <a:schemeClr val="dk1"/>
                </a:solidFill>
                <a:latin typeface="Meiryo UI" panose="020B0604030504040204" pitchFamily="50" charset="-128"/>
                <a:ea typeface="Meiryo UI" panose="020B0604030504040204" pitchFamily="50" charset="-128"/>
              </a:rPr>
              <a:t>など</a:t>
            </a:r>
            <a:r>
              <a:rPr lang="ja-JP" altLang="en-US" sz="1000" kern="100" dirty="0">
                <a:solidFill>
                  <a:srgbClr val="000000"/>
                </a:solidFill>
                <a:ea typeface="Meiryo UI" panose="020B0604030504040204" pitchFamily="50" charset="-128"/>
                <a:cs typeface="Times New Roman" panose="02020603050405020304" pitchFamily="18" charset="0"/>
              </a:rPr>
              <a:t>の要望を国に行った。</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R</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３</a:t>
            </a:r>
            <a:r>
              <a:rPr lang="ja-JP" altLang="en-US" sz="1000" kern="100" dirty="0">
                <a:solidFill>
                  <a:srgbClr val="000000"/>
                </a:solidFill>
                <a:ea typeface="Meiryo UI" panose="020B0604030504040204" pitchFamily="50" charset="-128"/>
                <a:cs typeface="Times New Roman" panose="02020603050405020304" pitchFamily="18" charset="0"/>
              </a:rPr>
              <a:t>～ </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r>
              <a:rPr lang="ja-JP" altLang="en-US" sz="1000" kern="100" dirty="0">
                <a:solidFill>
                  <a:srgbClr val="000000"/>
                </a:solidFill>
                <a:ea typeface="Meiryo UI" panose="020B0604030504040204" pitchFamily="50" charset="-128"/>
                <a:cs typeface="Times New Roman" panose="02020603050405020304" pitchFamily="18" charset="0"/>
              </a:rPr>
              <a:t>　・経済産業省と読書バリアフリー環境整備のための電子書籍市場の拡大にむけて意見交換会</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R</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３</a:t>
            </a:r>
            <a:r>
              <a:rPr lang="ja-JP" altLang="en-US" sz="1000" kern="100" dirty="0">
                <a:solidFill>
                  <a:srgbClr val="000000"/>
                </a:solidFill>
                <a:ea typeface="Meiryo UI" panose="020B0604030504040204" pitchFamily="50" charset="-128"/>
                <a:cs typeface="Times New Roman" panose="02020603050405020304" pitchFamily="18" charset="0"/>
              </a:rPr>
              <a:t>～ </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kern="100" dirty="0">
              <a:solidFill>
                <a:srgbClr val="000000"/>
              </a:solidFill>
              <a:ea typeface="Meiryo UI" panose="020B0604030504040204" pitchFamily="50" charset="-128"/>
              <a:cs typeface="Times New Roman" panose="02020603050405020304" pitchFamily="18" charset="0"/>
            </a:endParaRPr>
          </a:p>
          <a:p>
            <a:pPr>
              <a:lnSpc>
                <a:spcPts val="1400"/>
              </a:lnSpc>
            </a:pPr>
            <a:endParaRPr lang="en-US" altLang="ja-JP" sz="1000" kern="100" dirty="0">
              <a:solidFill>
                <a:srgbClr val="000000"/>
              </a:solidFill>
              <a:ea typeface="Meiryo UI" panose="020B0604030504040204" pitchFamily="50" charset="-128"/>
              <a:cs typeface="Times New Roman" panose="02020603050405020304" pitchFamily="18" charset="0"/>
            </a:endParaRPr>
          </a:p>
        </p:txBody>
      </p:sp>
      <p:graphicFrame>
        <p:nvGraphicFramePr>
          <p:cNvPr id="23" name="表 24">
            <a:extLst>
              <a:ext uri="{FF2B5EF4-FFF2-40B4-BE49-F238E27FC236}">
                <a16:creationId xmlns:a16="http://schemas.microsoft.com/office/drawing/2014/main" id="{97D513F1-74B6-493F-94B3-3F044C875481}"/>
              </a:ext>
            </a:extLst>
          </p:cNvPr>
          <p:cNvGraphicFramePr>
            <a:graphicFrameLocks noGrp="1"/>
          </p:cNvGraphicFramePr>
          <p:nvPr>
            <p:extLst>
              <p:ext uri="{D42A27DB-BD31-4B8C-83A1-F6EECF244321}">
                <p14:modId xmlns:p14="http://schemas.microsoft.com/office/powerpoint/2010/main" val="3568692199"/>
              </p:ext>
            </p:extLst>
          </p:nvPr>
        </p:nvGraphicFramePr>
        <p:xfrm>
          <a:off x="934089" y="4496394"/>
          <a:ext cx="4580675" cy="2016000"/>
        </p:xfrm>
        <a:graphic>
          <a:graphicData uri="http://schemas.openxmlformats.org/drawingml/2006/table">
            <a:tbl>
              <a:tblPr firstRow="1" bandRow="1">
                <a:tableStyleId>{5C22544A-7EE6-4342-B048-85BDC9FD1C3A}</a:tableStyleId>
              </a:tblPr>
              <a:tblGrid>
                <a:gridCol w="2442157">
                  <a:extLst>
                    <a:ext uri="{9D8B030D-6E8A-4147-A177-3AD203B41FA5}">
                      <a16:colId xmlns:a16="http://schemas.microsoft.com/office/drawing/2014/main" val="619429002"/>
                    </a:ext>
                  </a:extLst>
                </a:gridCol>
                <a:gridCol w="1069259">
                  <a:extLst>
                    <a:ext uri="{9D8B030D-6E8A-4147-A177-3AD203B41FA5}">
                      <a16:colId xmlns:a16="http://schemas.microsoft.com/office/drawing/2014/main" val="2384742348"/>
                    </a:ext>
                  </a:extLst>
                </a:gridCol>
                <a:gridCol w="1069259">
                  <a:extLst>
                    <a:ext uri="{9D8B030D-6E8A-4147-A177-3AD203B41FA5}">
                      <a16:colId xmlns:a16="http://schemas.microsoft.com/office/drawing/2014/main" val="2052394491"/>
                    </a:ext>
                  </a:extLst>
                </a:gridCol>
              </a:tblGrid>
              <a:tr h="252000">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R2</a:t>
                      </a:r>
                      <a:r>
                        <a:rPr lang="ja-JP" altLang="en-US" sz="1000" dirty="0">
                          <a:solidFill>
                            <a:schemeClr val="tx1"/>
                          </a:solidFill>
                          <a:latin typeface="Meiryo UI" panose="020B0604030504040204" pitchFamily="50" charset="-128"/>
                          <a:ea typeface="Meiryo UI" panose="020B0604030504040204" pitchFamily="50" charset="-128"/>
                        </a:rPr>
                        <a:t>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a:t>
                      </a:r>
                      <a:r>
                        <a:rPr kumimoji="1" lang="ja-JP" altLang="en-US" sz="1000" dirty="0">
                          <a:solidFill>
                            <a:schemeClr val="tx1"/>
                          </a:solidFill>
                          <a:latin typeface="Meiryo UI" panose="020B0604030504040204" pitchFamily="50" charset="-128"/>
                          <a:ea typeface="Meiryo UI" panose="020B0604030504040204" pitchFamily="50" charset="-128"/>
                        </a:rPr>
                        <a:t>６末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0000764"/>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デイジー図書</a:t>
                      </a:r>
                      <a:r>
                        <a:rPr kumimoji="1" lang="ja-JP" altLang="en-US" sz="800" b="0" dirty="0">
                          <a:solidFill>
                            <a:schemeClr val="tx1"/>
                          </a:solidFill>
                          <a:latin typeface="Meiryo UI" panose="020B0604030504040204" pitchFamily="50" charset="-128"/>
                          <a:ea typeface="Meiryo UI" panose="020B0604030504040204" pitchFamily="50" charset="-128"/>
                        </a:rPr>
                        <a:t>（マルチメディアデイジー含む）（巻）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12,537</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14,320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4892909"/>
                  </a:ext>
                </a:extLst>
              </a:tr>
              <a:tr h="25200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大活字本</a:t>
                      </a:r>
                      <a:r>
                        <a:rPr kumimoji="1" lang="ja-JP" altLang="en-US" sz="800" dirty="0">
                          <a:solidFill>
                            <a:schemeClr val="tx1"/>
                          </a:solidFill>
                          <a:latin typeface="Meiryo UI" panose="020B0604030504040204" pitchFamily="50" charset="-128"/>
                          <a:ea typeface="Meiryo UI" panose="020B0604030504040204" pitchFamily="50" charset="-128"/>
                        </a:rPr>
                        <a:t>（冊）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3,879</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4,713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4800272"/>
                  </a:ext>
                </a:extLst>
              </a:tr>
              <a:tr h="25200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LL</a:t>
                      </a:r>
                      <a:r>
                        <a:rPr kumimoji="1" lang="ja-JP" altLang="en-US" sz="1000" dirty="0">
                          <a:solidFill>
                            <a:schemeClr val="tx1"/>
                          </a:solidFill>
                          <a:latin typeface="Meiryo UI" panose="020B0604030504040204" pitchFamily="50" charset="-128"/>
                          <a:ea typeface="Meiryo UI" panose="020B0604030504040204" pitchFamily="50" charset="-128"/>
                        </a:rPr>
                        <a:t>ブック</a:t>
                      </a:r>
                      <a:r>
                        <a:rPr kumimoji="1" lang="ja-JP" altLang="en-US" sz="800" dirty="0">
                          <a:solidFill>
                            <a:schemeClr val="tx1"/>
                          </a:solidFill>
                          <a:latin typeface="Meiryo UI" panose="020B0604030504040204" pitchFamily="50" charset="-128"/>
                          <a:ea typeface="Meiryo UI" panose="020B0604030504040204" pitchFamily="50" charset="-128"/>
                        </a:rPr>
                        <a:t>（冊）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79</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104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0224275"/>
                  </a:ext>
                </a:extLst>
              </a:tr>
              <a:tr h="25200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点字図書</a:t>
                      </a:r>
                      <a:r>
                        <a:rPr kumimoji="1" lang="ja-JP" altLang="en-US" sz="800" dirty="0">
                          <a:solidFill>
                            <a:schemeClr val="tx1"/>
                          </a:solidFill>
                          <a:latin typeface="Meiryo UI" panose="020B0604030504040204" pitchFamily="50" charset="-128"/>
                          <a:ea typeface="Meiryo UI" panose="020B0604030504040204" pitchFamily="50" charset="-128"/>
                        </a:rPr>
                        <a:t>（冊）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18,847</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19,493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78223570"/>
                  </a:ext>
                </a:extLst>
              </a:tr>
              <a:tr h="25200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テープ図書</a:t>
                      </a:r>
                      <a:r>
                        <a:rPr kumimoji="1" lang="ja-JP" altLang="en-US" sz="800" dirty="0">
                          <a:solidFill>
                            <a:schemeClr val="tx1"/>
                          </a:solidFill>
                          <a:latin typeface="Meiryo UI" panose="020B0604030504040204" pitchFamily="50" charset="-128"/>
                          <a:ea typeface="Meiryo UI" panose="020B0604030504040204" pitchFamily="50" charset="-128"/>
                        </a:rPr>
                        <a:t>（巻）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18,011</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18,083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6609207"/>
                  </a:ext>
                </a:extLst>
              </a:tr>
              <a:tr h="25200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手話・字幕入りビデオ</a:t>
                      </a:r>
                      <a:r>
                        <a:rPr kumimoji="1" lang="ja-JP" altLang="en-US" sz="800" dirty="0">
                          <a:solidFill>
                            <a:schemeClr val="tx1"/>
                          </a:solidFill>
                          <a:latin typeface="Meiryo UI" panose="020B0604030504040204" pitchFamily="50" charset="-128"/>
                          <a:ea typeface="Meiryo UI" panose="020B0604030504040204" pitchFamily="50" charset="-128"/>
                        </a:rPr>
                        <a:t>（巻）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65</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74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8970752"/>
                  </a:ext>
                </a:extLst>
              </a:tr>
              <a:tr h="25200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所蔵点数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53,418</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56,787</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5431197"/>
                  </a:ext>
                </a:extLst>
              </a:tr>
            </a:tbl>
          </a:graphicData>
        </a:graphic>
      </p:graphicFrame>
      <p:graphicFrame>
        <p:nvGraphicFramePr>
          <p:cNvPr id="26" name="表 26">
            <a:extLst>
              <a:ext uri="{FF2B5EF4-FFF2-40B4-BE49-F238E27FC236}">
                <a16:creationId xmlns:a16="http://schemas.microsoft.com/office/drawing/2014/main" id="{0AF25F6B-724B-4BA1-BADB-1898876A8547}"/>
              </a:ext>
            </a:extLst>
          </p:cNvPr>
          <p:cNvGraphicFramePr>
            <a:graphicFrameLocks noGrp="1"/>
          </p:cNvGraphicFramePr>
          <p:nvPr>
            <p:extLst>
              <p:ext uri="{D42A27DB-BD31-4B8C-83A1-F6EECF244321}">
                <p14:modId xmlns:p14="http://schemas.microsoft.com/office/powerpoint/2010/main" val="2976692953"/>
              </p:ext>
            </p:extLst>
          </p:nvPr>
        </p:nvGraphicFramePr>
        <p:xfrm>
          <a:off x="5960805" y="4643049"/>
          <a:ext cx="5652000" cy="123552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791802158"/>
                    </a:ext>
                  </a:extLst>
                </a:gridCol>
                <a:gridCol w="720000">
                  <a:extLst>
                    <a:ext uri="{9D8B030D-6E8A-4147-A177-3AD203B41FA5}">
                      <a16:colId xmlns:a16="http://schemas.microsoft.com/office/drawing/2014/main" val="2601744163"/>
                    </a:ext>
                  </a:extLst>
                </a:gridCol>
                <a:gridCol w="792000">
                  <a:extLst>
                    <a:ext uri="{9D8B030D-6E8A-4147-A177-3AD203B41FA5}">
                      <a16:colId xmlns:a16="http://schemas.microsoft.com/office/drawing/2014/main" val="345170523"/>
                    </a:ext>
                  </a:extLst>
                </a:gridCol>
                <a:gridCol w="792000">
                  <a:extLst>
                    <a:ext uri="{9D8B030D-6E8A-4147-A177-3AD203B41FA5}">
                      <a16:colId xmlns:a16="http://schemas.microsoft.com/office/drawing/2014/main" val="641956048"/>
                    </a:ext>
                  </a:extLst>
                </a:gridCol>
                <a:gridCol w="792000">
                  <a:extLst>
                    <a:ext uri="{9D8B030D-6E8A-4147-A177-3AD203B41FA5}">
                      <a16:colId xmlns:a16="http://schemas.microsoft.com/office/drawing/2014/main" val="1991588324"/>
                    </a:ext>
                  </a:extLst>
                </a:gridCol>
                <a:gridCol w="792000">
                  <a:extLst>
                    <a:ext uri="{9D8B030D-6E8A-4147-A177-3AD203B41FA5}">
                      <a16:colId xmlns:a16="http://schemas.microsoft.com/office/drawing/2014/main" val="152930237"/>
                    </a:ext>
                  </a:extLst>
                </a:gridCol>
                <a:gridCol w="792000">
                  <a:extLst>
                    <a:ext uri="{9D8B030D-6E8A-4147-A177-3AD203B41FA5}">
                      <a16:colId xmlns:a16="http://schemas.microsoft.com/office/drawing/2014/main" val="2182784706"/>
                    </a:ext>
                  </a:extLst>
                </a:gridCol>
              </a:tblGrid>
              <a:tr h="0">
                <a:tc grid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R2</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R5</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0294635"/>
                  </a:ext>
                </a:extLst>
              </a:tr>
              <a:tr h="252000">
                <a:tc rowSpan="2">
                  <a:txBody>
                    <a:bodyPr/>
                    <a:lstStyle/>
                    <a:p>
                      <a:r>
                        <a:rPr kumimoji="1" lang="zh-TW" altLang="en-US" sz="1000" dirty="0">
                          <a:latin typeface="Meiryo UI" panose="020B0604030504040204" pitchFamily="50" charset="-128"/>
                          <a:ea typeface="Meiryo UI" panose="020B0604030504040204" pitchFamily="50" charset="-128"/>
                        </a:rPr>
                        <a:t>館内職員研修</a:t>
                      </a:r>
                    </a:p>
                    <a:p>
                      <a:r>
                        <a:rPr kumimoji="1" lang="zh-TW" altLang="en-US" sz="1000" dirty="0">
                          <a:latin typeface="Meiryo UI" panose="020B0604030504040204" pitchFamily="50" charset="-128"/>
                          <a:ea typeface="Meiryo UI" panose="020B0604030504040204" pitchFamily="50" charset="-128"/>
                        </a:rPr>
                        <a:t>（手話研修）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zh-TW" altLang="en-US" sz="1000" dirty="0">
                          <a:latin typeface="Meiryo UI" panose="020B0604030504040204" pitchFamily="50" charset="-128"/>
                          <a:ea typeface="Meiryo UI" panose="020B0604030504040204" pitchFamily="50" charset="-128"/>
                        </a:rPr>
                        <a:t>初級講座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39</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22</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22</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22</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23</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2159184"/>
                  </a:ext>
                </a:extLst>
              </a:tr>
              <a:tr h="25200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中級講座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19</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44</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22</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22</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6766513"/>
                  </a:ext>
                </a:extLst>
              </a:tr>
              <a:tr h="0">
                <a:tc gridSpan="2">
                  <a:txBody>
                    <a:bodyPr/>
                    <a:lstStyle/>
                    <a:p>
                      <a:r>
                        <a:rPr kumimoji="1" lang="ja-JP" altLang="en-US" sz="1000" dirty="0">
                          <a:latin typeface="Meiryo UI" panose="020B0604030504040204" pitchFamily="50" charset="-128"/>
                          <a:ea typeface="Meiryo UI" panose="020B0604030504040204" pitchFamily="50" charset="-128"/>
                        </a:rPr>
                        <a:t>点訳奉仕員中級養成講座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全</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回</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全</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回</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5749120"/>
                  </a:ext>
                </a:extLst>
              </a:tr>
              <a:tr h="0">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朗読奉仕員中級養成講座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全</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8989406"/>
                  </a:ext>
                </a:extLst>
              </a:tr>
            </a:tbl>
          </a:graphicData>
        </a:graphic>
      </p:graphicFrame>
      <p:graphicFrame>
        <p:nvGraphicFramePr>
          <p:cNvPr id="27" name="表 27">
            <a:extLst>
              <a:ext uri="{FF2B5EF4-FFF2-40B4-BE49-F238E27FC236}">
                <a16:creationId xmlns:a16="http://schemas.microsoft.com/office/drawing/2014/main" id="{0E04C672-E4EF-499F-95E9-71F263561466}"/>
              </a:ext>
            </a:extLst>
          </p:cNvPr>
          <p:cNvGraphicFramePr>
            <a:graphicFrameLocks noGrp="1"/>
          </p:cNvGraphicFramePr>
          <p:nvPr>
            <p:extLst>
              <p:ext uri="{D42A27DB-BD31-4B8C-83A1-F6EECF244321}">
                <p14:modId xmlns:p14="http://schemas.microsoft.com/office/powerpoint/2010/main" val="3227597286"/>
              </p:ext>
            </p:extLst>
          </p:nvPr>
        </p:nvGraphicFramePr>
        <p:xfrm>
          <a:off x="934089" y="7276458"/>
          <a:ext cx="4580676" cy="747840"/>
        </p:xfrm>
        <a:graphic>
          <a:graphicData uri="http://schemas.openxmlformats.org/drawingml/2006/table">
            <a:tbl>
              <a:tblPr firstRow="1" bandRow="1">
                <a:tableStyleId>{5C22544A-7EE6-4342-B048-85BDC9FD1C3A}</a:tableStyleId>
              </a:tblPr>
              <a:tblGrid>
                <a:gridCol w="1660521">
                  <a:extLst>
                    <a:ext uri="{9D8B030D-6E8A-4147-A177-3AD203B41FA5}">
                      <a16:colId xmlns:a16="http://schemas.microsoft.com/office/drawing/2014/main" val="3860371871"/>
                    </a:ext>
                  </a:extLst>
                </a:gridCol>
                <a:gridCol w="584031">
                  <a:extLst>
                    <a:ext uri="{9D8B030D-6E8A-4147-A177-3AD203B41FA5}">
                      <a16:colId xmlns:a16="http://schemas.microsoft.com/office/drawing/2014/main" val="246550205"/>
                    </a:ext>
                  </a:extLst>
                </a:gridCol>
                <a:gridCol w="584031">
                  <a:extLst>
                    <a:ext uri="{9D8B030D-6E8A-4147-A177-3AD203B41FA5}">
                      <a16:colId xmlns:a16="http://schemas.microsoft.com/office/drawing/2014/main" val="679493907"/>
                    </a:ext>
                  </a:extLst>
                </a:gridCol>
                <a:gridCol w="584031">
                  <a:extLst>
                    <a:ext uri="{9D8B030D-6E8A-4147-A177-3AD203B41FA5}">
                      <a16:colId xmlns:a16="http://schemas.microsoft.com/office/drawing/2014/main" val="3484906763"/>
                    </a:ext>
                  </a:extLst>
                </a:gridCol>
                <a:gridCol w="584031">
                  <a:extLst>
                    <a:ext uri="{9D8B030D-6E8A-4147-A177-3AD203B41FA5}">
                      <a16:colId xmlns:a16="http://schemas.microsoft.com/office/drawing/2014/main" val="3353275012"/>
                    </a:ext>
                  </a:extLst>
                </a:gridCol>
                <a:gridCol w="584031">
                  <a:extLst>
                    <a:ext uri="{9D8B030D-6E8A-4147-A177-3AD203B41FA5}">
                      <a16:colId xmlns:a16="http://schemas.microsoft.com/office/drawing/2014/main" val="55050704"/>
                    </a:ext>
                  </a:extLst>
                </a:gridCol>
              </a:tblGrid>
              <a:tr h="243197">
                <a:tc>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R2</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R5</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568512"/>
                  </a:ext>
                </a:extLst>
              </a:tr>
              <a:tr h="25200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国立図書館への提供</a:t>
                      </a:r>
                      <a:r>
                        <a:rPr kumimoji="1" lang="ja-JP" altLang="en-US" sz="80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eiryo UI" panose="020B0604030504040204" pitchFamily="50" charset="-128"/>
                          <a:ea typeface="Meiryo UI" panose="020B0604030504040204" pitchFamily="50" charset="-128"/>
                        </a:rPr>
                        <a:t>46</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44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45</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49</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6382637"/>
                  </a:ext>
                </a:extLst>
              </a:tr>
              <a:tr h="25200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サピエ図書館への提供</a:t>
                      </a:r>
                      <a:r>
                        <a:rPr kumimoji="1" lang="ja-JP" altLang="en-US" sz="80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eiryo UI" panose="020B0604030504040204" pitchFamily="50" charset="-128"/>
                          <a:ea typeface="Meiryo UI" panose="020B0604030504040204" pitchFamily="50" charset="-128"/>
                        </a:rPr>
                        <a:t>314</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296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271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280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273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7550562"/>
                  </a:ext>
                </a:extLst>
              </a:tr>
            </a:tbl>
          </a:graphicData>
        </a:graphic>
      </p:graphicFrame>
      <p:grpSp>
        <p:nvGrpSpPr>
          <p:cNvPr id="36" name="グループ化 35">
            <a:extLst>
              <a:ext uri="{FF2B5EF4-FFF2-40B4-BE49-F238E27FC236}">
                <a16:creationId xmlns:a16="http://schemas.microsoft.com/office/drawing/2014/main" id="{95CCB497-8CFF-4003-BBA4-4D92472642AB}"/>
              </a:ext>
            </a:extLst>
          </p:cNvPr>
          <p:cNvGrpSpPr/>
          <p:nvPr/>
        </p:nvGrpSpPr>
        <p:grpSpPr>
          <a:xfrm>
            <a:off x="512917" y="8090176"/>
            <a:ext cx="5720722" cy="1322742"/>
            <a:chOff x="6629400" y="8083846"/>
            <a:chExt cx="5720722" cy="1322742"/>
          </a:xfrm>
        </p:grpSpPr>
        <p:sp>
          <p:nvSpPr>
            <p:cNvPr id="53" name="正方形/長方形 52">
              <a:extLst>
                <a:ext uri="{FF2B5EF4-FFF2-40B4-BE49-F238E27FC236}">
                  <a16:creationId xmlns:a16="http://schemas.microsoft.com/office/drawing/2014/main" id="{B1A53FB8-0B7E-4807-91EB-E4E2465E32A6}"/>
                </a:ext>
              </a:extLst>
            </p:cNvPr>
            <p:cNvSpPr/>
            <p:nvPr/>
          </p:nvSpPr>
          <p:spPr>
            <a:xfrm>
              <a:off x="6629400" y="8321249"/>
              <a:ext cx="5720722" cy="10853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7938" indent="-15875" algn="l">
                <a:lnSpc>
                  <a:spcPts val="1200"/>
                </a:lnSpc>
              </a:pP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・一般書籍と電子書籍の同時出版に</a:t>
              </a: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向けた</a:t>
              </a: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体制整備は、まだ実現には至っていない。</a:t>
              </a:r>
              <a:endPar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7938" indent="-15875" algn="l">
                <a:lnSpc>
                  <a:spcPts val="500"/>
                </a:lnSpc>
              </a:pPr>
              <a:endPar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7938" indent="-15875" algn="l">
                <a:lnSpc>
                  <a:spcPts val="1200"/>
                </a:lnSpc>
              </a:pP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solidFill>
                    <a:srgbClr val="000000"/>
                  </a:solidFill>
                  <a:ea typeface="Meiryo UI" panose="020B0604030504040204" pitchFamily="50" charset="-128"/>
                  <a:cs typeface="Times New Roman" panose="02020603050405020304" pitchFamily="18" charset="0"/>
                </a:rPr>
                <a:t>研修や養成講座を通じて点訳・音訳奉仕員（ボランティア）の人材育成に努めてきましたが、製作ボランティア</a:t>
              </a:r>
              <a:endParaRPr lang="en-US" altLang="ja-JP" sz="1000" kern="100" dirty="0">
                <a:solidFill>
                  <a:srgbClr val="000000"/>
                </a:solidFill>
                <a:ea typeface="Meiryo UI" panose="020B0604030504040204" pitchFamily="50" charset="-128"/>
                <a:cs typeface="Times New Roman" panose="02020603050405020304" pitchFamily="18" charset="0"/>
              </a:endParaRPr>
            </a:p>
            <a:p>
              <a:pPr marL="7938" indent="-15875" algn="l">
                <a:lnSpc>
                  <a:spcPts val="1200"/>
                </a:lnSpc>
              </a:pPr>
              <a:r>
                <a:rPr lang="ja-JP" altLang="en-US" sz="1000" kern="100" dirty="0">
                  <a:solidFill>
                    <a:srgbClr val="000000"/>
                  </a:solidFill>
                  <a:ea typeface="Meiryo UI" panose="020B0604030504040204" pitchFamily="50" charset="-128"/>
                  <a:cs typeface="Times New Roman" panose="02020603050405020304" pitchFamily="18" charset="0"/>
                </a:rPr>
                <a:t>　の十分な確保や体制整備にはまだ</a:t>
              </a: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至っていないと考えられる。</a:t>
              </a:r>
              <a:endPar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7938" indent="-15875" algn="l">
                <a:lnSpc>
                  <a:spcPts val="500"/>
                </a:lnSpc>
              </a:pPr>
              <a:endParaRPr lang="en-US" altLang="ja-JP" sz="1000" kern="100" dirty="0">
                <a:solidFill>
                  <a:srgbClr val="000000"/>
                </a:solidFill>
                <a:ea typeface="Meiryo UI" panose="020B0604030504040204" pitchFamily="50" charset="-128"/>
                <a:cs typeface="Times New Roman" panose="02020603050405020304" pitchFamily="18" charset="0"/>
              </a:endParaRPr>
            </a:p>
            <a:p>
              <a:pPr marL="7938" indent="-15875" algn="l">
                <a:lnSpc>
                  <a:spcPts val="1200"/>
                </a:lnSpc>
              </a:pPr>
              <a:r>
                <a:rPr lang="ja-JP" altLang="en-US" sz="1000" kern="100" dirty="0">
                  <a:solidFill>
                    <a:srgbClr val="000000"/>
                  </a:solidFill>
                  <a:ea typeface="Meiryo UI" panose="020B0604030504040204" pitchFamily="50" charset="-128"/>
                  <a:cs typeface="Times New Roman" panose="02020603050405020304" pitchFamily="18" charset="0"/>
                </a:rPr>
                <a:t>・ホームページでの情報提供やリーフレットの配布を通じて、公立図書館や点字図書館のサービスを広く周知して</a:t>
              </a:r>
              <a:endParaRPr lang="en-US" altLang="ja-JP" sz="1000" kern="100" dirty="0">
                <a:solidFill>
                  <a:srgbClr val="000000"/>
                </a:solidFill>
                <a:ea typeface="Meiryo UI" panose="020B0604030504040204" pitchFamily="50" charset="-128"/>
                <a:cs typeface="Times New Roman" panose="02020603050405020304" pitchFamily="18" charset="0"/>
              </a:endParaRPr>
            </a:p>
            <a:p>
              <a:pPr marL="7938" indent="-15875" algn="l">
                <a:lnSpc>
                  <a:spcPts val="1200"/>
                </a:lnSpc>
              </a:pPr>
              <a:r>
                <a:rPr lang="en-US" altLang="ja-JP" sz="1000" kern="100" dirty="0">
                  <a:solidFill>
                    <a:srgbClr val="000000"/>
                  </a:solidFill>
                  <a:ea typeface="Meiryo UI" panose="020B0604030504040204" pitchFamily="50" charset="-128"/>
                  <a:cs typeface="Times New Roman" panose="02020603050405020304" pitchFamily="18" charset="0"/>
                </a:rPr>
                <a:t>  </a:t>
              </a:r>
              <a:r>
                <a:rPr lang="ja-JP" altLang="en-US" sz="1000" kern="100" dirty="0">
                  <a:solidFill>
                    <a:srgbClr val="000000"/>
                  </a:solidFill>
                  <a:ea typeface="Meiryo UI" panose="020B0604030504040204" pitchFamily="50" charset="-128"/>
                  <a:cs typeface="Times New Roman" panose="02020603050405020304" pitchFamily="18" charset="0"/>
                </a:rPr>
                <a:t>きましたが、まだ当事者への情報が十分に届いていないと考えられる。</a:t>
              </a:r>
              <a:endParaRPr lang="ja-JP" altLang="en-US" sz="1000" kern="100" dirty="0">
                <a:solidFill>
                  <a:srgbClr val="000000"/>
                </a:solidFill>
                <a:highlight>
                  <a:srgbClr val="FFFF00"/>
                </a:highlight>
                <a:ea typeface="Meiryo UI" panose="020B0604030504040204" pitchFamily="50" charset="-128"/>
                <a:cs typeface="Times New Roman" panose="02020603050405020304" pitchFamily="18" charset="0"/>
              </a:endParaRPr>
            </a:p>
          </p:txBody>
        </p:sp>
        <p:sp>
          <p:nvSpPr>
            <p:cNvPr id="54" name="タイトル 1">
              <a:extLst>
                <a:ext uri="{FF2B5EF4-FFF2-40B4-BE49-F238E27FC236}">
                  <a16:creationId xmlns:a16="http://schemas.microsoft.com/office/drawing/2014/main" id="{BB9D2A22-D102-4996-A4FD-66131992F9DC}"/>
                </a:ext>
              </a:extLst>
            </p:cNvPr>
            <p:cNvSpPr txBox="1">
              <a:spLocks/>
            </p:cNvSpPr>
            <p:nvPr/>
          </p:nvSpPr>
          <p:spPr>
            <a:xfrm>
              <a:off x="6643215" y="8083846"/>
              <a:ext cx="5048288" cy="247998"/>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ja-JP" sz="1200" b="1" dirty="0">
                  <a:solidFill>
                    <a:srgbClr val="000000"/>
                  </a:solidFill>
                  <a:effectLst/>
                  <a:ea typeface="Meiryo UI" panose="020B0604030504040204" pitchFamily="50" charset="-128"/>
                  <a:cs typeface="Times New Roman" panose="02020603050405020304" pitchFamily="18" charset="0"/>
                </a:rPr>
                <a:t>○</a:t>
              </a:r>
              <a:r>
                <a:rPr lang="ja-JP" altLang="en-US" sz="1200" b="1" dirty="0">
                  <a:solidFill>
                    <a:srgbClr val="000000"/>
                  </a:solidFill>
                  <a:effectLst/>
                  <a:ea typeface="Meiryo UI" panose="020B0604030504040204" pitchFamily="50" charset="-128"/>
                  <a:cs typeface="Times New Roman" panose="02020603050405020304" pitchFamily="18" charset="0"/>
                </a:rPr>
                <a:t>第一期大阪府読書バリアフリー計画推進に係る課題</a:t>
              </a:r>
              <a:endParaRPr lang="ja-JP" altLang="en-US" sz="1200" dirty="0"/>
            </a:p>
          </p:txBody>
        </p:sp>
      </p:grpSp>
      <p:graphicFrame>
        <p:nvGraphicFramePr>
          <p:cNvPr id="7" name="表 7">
            <a:extLst>
              <a:ext uri="{FF2B5EF4-FFF2-40B4-BE49-F238E27FC236}">
                <a16:creationId xmlns:a16="http://schemas.microsoft.com/office/drawing/2014/main" id="{1AEE4B8D-3DFE-4053-8B9F-505FECF3F040}"/>
              </a:ext>
            </a:extLst>
          </p:cNvPr>
          <p:cNvGraphicFramePr>
            <a:graphicFrameLocks noGrp="1"/>
          </p:cNvGraphicFramePr>
          <p:nvPr>
            <p:extLst>
              <p:ext uri="{D42A27DB-BD31-4B8C-83A1-F6EECF244321}">
                <p14:modId xmlns:p14="http://schemas.microsoft.com/office/powerpoint/2010/main" val="2957867849"/>
              </p:ext>
            </p:extLst>
          </p:nvPr>
        </p:nvGraphicFramePr>
        <p:xfrm>
          <a:off x="934089" y="6556806"/>
          <a:ext cx="4580676" cy="487680"/>
        </p:xfrm>
        <a:graphic>
          <a:graphicData uri="http://schemas.openxmlformats.org/drawingml/2006/table">
            <a:tbl>
              <a:tblPr firstRow="1" bandRow="1">
                <a:tableStyleId>{5C22544A-7EE6-4342-B048-85BDC9FD1C3A}</a:tableStyleId>
              </a:tblPr>
              <a:tblGrid>
                <a:gridCol w="1649091">
                  <a:extLst>
                    <a:ext uri="{9D8B030D-6E8A-4147-A177-3AD203B41FA5}">
                      <a16:colId xmlns:a16="http://schemas.microsoft.com/office/drawing/2014/main" val="308212190"/>
                    </a:ext>
                  </a:extLst>
                </a:gridCol>
                <a:gridCol w="586317">
                  <a:extLst>
                    <a:ext uri="{9D8B030D-6E8A-4147-A177-3AD203B41FA5}">
                      <a16:colId xmlns:a16="http://schemas.microsoft.com/office/drawing/2014/main" val="2501742419"/>
                    </a:ext>
                  </a:extLst>
                </a:gridCol>
                <a:gridCol w="586317">
                  <a:extLst>
                    <a:ext uri="{9D8B030D-6E8A-4147-A177-3AD203B41FA5}">
                      <a16:colId xmlns:a16="http://schemas.microsoft.com/office/drawing/2014/main" val="317153766"/>
                    </a:ext>
                  </a:extLst>
                </a:gridCol>
                <a:gridCol w="586317">
                  <a:extLst>
                    <a:ext uri="{9D8B030D-6E8A-4147-A177-3AD203B41FA5}">
                      <a16:colId xmlns:a16="http://schemas.microsoft.com/office/drawing/2014/main" val="3151038652"/>
                    </a:ext>
                  </a:extLst>
                </a:gridCol>
                <a:gridCol w="586317">
                  <a:extLst>
                    <a:ext uri="{9D8B030D-6E8A-4147-A177-3AD203B41FA5}">
                      <a16:colId xmlns:a16="http://schemas.microsoft.com/office/drawing/2014/main" val="696144197"/>
                    </a:ext>
                  </a:extLst>
                </a:gridCol>
                <a:gridCol w="586317">
                  <a:extLst>
                    <a:ext uri="{9D8B030D-6E8A-4147-A177-3AD203B41FA5}">
                      <a16:colId xmlns:a16="http://schemas.microsoft.com/office/drawing/2014/main" val="698899416"/>
                    </a:ext>
                  </a:extLst>
                </a:gridCol>
              </a:tblGrid>
              <a:tr h="228012">
                <a:tc>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R2</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R5</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8306038"/>
                  </a:ext>
                </a:extLst>
              </a:tr>
              <a:tr h="228012">
                <a:tc>
                  <a:txBody>
                    <a:bodyPr/>
                    <a:lstStyle/>
                    <a:p>
                      <a:r>
                        <a:rPr kumimoji="1" lang="ja-JP" altLang="en-US" sz="1000" dirty="0">
                          <a:latin typeface="Meiryo UI" panose="020B0604030504040204" pitchFamily="50" charset="-128"/>
                          <a:ea typeface="Meiryo UI" panose="020B0604030504040204" pitchFamily="50" charset="-128"/>
                        </a:rPr>
                        <a:t>製作点数</a:t>
                      </a:r>
                      <a:r>
                        <a:rPr kumimoji="1" lang="ja-JP" altLang="en-US" sz="800" dirty="0">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1,280</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1,141</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1,105</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1,072</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dirty="0">
                          <a:latin typeface="Meiryo UI" panose="020B0604030504040204" pitchFamily="50" charset="-128"/>
                          <a:ea typeface="Meiryo UI" panose="020B0604030504040204" pitchFamily="50" charset="-128"/>
                        </a:rPr>
                        <a:t>906</a:t>
                      </a: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47843547"/>
                  </a:ext>
                </a:extLst>
              </a:tr>
            </a:tbl>
          </a:graphicData>
        </a:graphic>
      </p:graphicFrame>
      <p:cxnSp>
        <p:nvCxnSpPr>
          <p:cNvPr id="9" name="直線コネクタ 8">
            <a:extLst>
              <a:ext uri="{FF2B5EF4-FFF2-40B4-BE49-F238E27FC236}">
                <a16:creationId xmlns:a16="http://schemas.microsoft.com/office/drawing/2014/main" id="{B56E4123-7CEE-487F-9F9F-62463DC16B1A}"/>
              </a:ext>
            </a:extLst>
          </p:cNvPr>
          <p:cNvCxnSpPr/>
          <p:nvPr/>
        </p:nvCxnSpPr>
        <p:spPr>
          <a:xfrm>
            <a:off x="934089" y="4496394"/>
            <a:ext cx="2361731" cy="238278"/>
          </a:xfrm>
          <a:prstGeom prst="line">
            <a:avLst/>
          </a:prstGeom>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D51FC1E7-B202-406E-B5CF-AA5AB888B470}"/>
              </a:ext>
            </a:extLst>
          </p:cNvPr>
          <p:cNvCxnSpPr>
            <a:cxnSpLocks/>
          </p:cNvCxnSpPr>
          <p:nvPr/>
        </p:nvCxnSpPr>
        <p:spPr>
          <a:xfrm>
            <a:off x="934089" y="6578272"/>
            <a:ext cx="1679835" cy="217178"/>
          </a:xfrm>
          <a:prstGeom prst="line">
            <a:avLst/>
          </a:prstGeom>
        </p:spPr>
        <p:style>
          <a:lnRef idx="1">
            <a:schemeClr val="dk1"/>
          </a:lnRef>
          <a:fillRef idx="0">
            <a:schemeClr val="dk1"/>
          </a:fillRef>
          <a:effectRef idx="0">
            <a:schemeClr val="dk1"/>
          </a:effectRef>
          <a:fontRef idx="minor">
            <a:schemeClr val="tx1"/>
          </a:fontRef>
        </p:style>
      </p:cxnSp>
      <p:cxnSp>
        <p:nvCxnSpPr>
          <p:cNvPr id="21" name="直線コネクタ 20">
            <a:extLst>
              <a:ext uri="{FF2B5EF4-FFF2-40B4-BE49-F238E27FC236}">
                <a16:creationId xmlns:a16="http://schemas.microsoft.com/office/drawing/2014/main" id="{937FBA6E-077B-4D68-9A13-BB3F8B291061}"/>
              </a:ext>
            </a:extLst>
          </p:cNvPr>
          <p:cNvCxnSpPr>
            <a:cxnSpLocks/>
          </p:cNvCxnSpPr>
          <p:nvPr/>
        </p:nvCxnSpPr>
        <p:spPr>
          <a:xfrm>
            <a:off x="5960805" y="4643049"/>
            <a:ext cx="1717810" cy="245474"/>
          </a:xfrm>
          <a:prstGeom prst="line">
            <a:avLst/>
          </a:prstGeom>
        </p:spPr>
        <p:style>
          <a:lnRef idx="1">
            <a:schemeClr val="dk1"/>
          </a:lnRef>
          <a:fillRef idx="0">
            <a:schemeClr val="dk1"/>
          </a:fillRef>
          <a:effectRef idx="0">
            <a:schemeClr val="dk1"/>
          </a:effectRef>
          <a:fontRef idx="minor">
            <a:schemeClr val="tx1"/>
          </a:fontRef>
        </p:style>
      </p:cxnSp>
      <p:cxnSp>
        <p:nvCxnSpPr>
          <p:cNvPr id="31" name="直線コネクタ 30">
            <a:extLst>
              <a:ext uri="{FF2B5EF4-FFF2-40B4-BE49-F238E27FC236}">
                <a16:creationId xmlns:a16="http://schemas.microsoft.com/office/drawing/2014/main" id="{FDE120AC-42A7-43EA-9676-8B2A9911EB42}"/>
              </a:ext>
            </a:extLst>
          </p:cNvPr>
          <p:cNvCxnSpPr/>
          <p:nvPr/>
        </p:nvCxnSpPr>
        <p:spPr>
          <a:xfrm>
            <a:off x="934089" y="7276458"/>
            <a:ext cx="1679835" cy="238034"/>
          </a:xfrm>
          <a:prstGeom prst="line">
            <a:avLst/>
          </a:prstGeom>
        </p:spPr>
        <p:style>
          <a:lnRef idx="1">
            <a:schemeClr val="dk1"/>
          </a:lnRef>
          <a:fillRef idx="0">
            <a:schemeClr val="dk1"/>
          </a:fillRef>
          <a:effectRef idx="0">
            <a:schemeClr val="dk1"/>
          </a:effectRef>
          <a:fontRef idx="minor">
            <a:schemeClr val="tx1"/>
          </a:fontRef>
        </p:style>
      </p:cxnSp>
      <p:sp>
        <p:nvSpPr>
          <p:cNvPr id="8" name="テキスト ボックス 7">
            <a:extLst>
              <a:ext uri="{FF2B5EF4-FFF2-40B4-BE49-F238E27FC236}">
                <a16:creationId xmlns:a16="http://schemas.microsoft.com/office/drawing/2014/main" id="{18969C47-4784-4636-B245-C5D645E501A5}"/>
              </a:ext>
            </a:extLst>
          </p:cNvPr>
          <p:cNvSpPr txBox="1"/>
          <p:nvPr/>
        </p:nvSpPr>
        <p:spPr>
          <a:xfrm>
            <a:off x="11565206" y="188529"/>
            <a:ext cx="875967" cy="369332"/>
          </a:xfrm>
          <a:prstGeom prst="rect">
            <a:avLst/>
          </a:prstGeom>
          <a:noFill/>
          <a:ln>
            <a:solidFill>
              <a:schemeClr val="tx1"/>
            </a:solidFill>
          </a:ln>
        </p:spPr>
        <p:txBody>
          <a:bodyPr wrap="square" rtlCol="0">
            <a:spAutoFit/>
          </a:bodyPr>
          <a:lstStyle/>
          <a:p>
            <a:r>
              <a:rPr kumimoji="1" lang="ja-JP" altLang="en-US" b="1"/>
              <a:t>資料３</a:t>
            </a:r>
            <a:endParaRPr kumimoji="1" lang="ja-JP" altLang="en-US" b="1" dirty="0"/>
          </a:p>
        </p:txBody>
      </p:sp>
    </p:spTree>
    <p:extLst>
      <p:ext uri="{BB962C8B-B14F-4D97-AF65-F5344CB8AC3E}">
        <p14:creationId xmlns:p14="http://schemas.microsoft.com/office/powerpoint/2010/main" val="355222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5B02595-20CD-4C46-BC4D-A16D418E9ECD}"/>
              </a:ext>
            </a:extLst>
          </p:cNvPr>
          <p:cNvSpPr/>
          <p:nvPr/>
        </p:nvSpPr>
        <p:spPr>
          <a:xfrm>
            <a:off x="343853" y="292663"/>
            <a:ext cx="10987069"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altLang="en-US" b="1" kern="100" dirty="0">
                <a:solidFill>
                  <a:srgbClr val="000000"/>
                </a:solidFill>
                <a:effectLst/>
                <a:ea typeface="Meiryo UI" panose="020B0604030504040204" pitchFamily="50" charset="-128"/>
                <a:cs typeface="Times New Roman" panose="02020603050405020304" pitchFamily="18" charset="0"/>
              </a:rPr>
              <a:t>（参考）国における視覚障害者等の読書環境の整備の推進に関する基本的な計画 （第二期）</a:t>
            </a:r>
            <a:r>
              <a:rPr lang="ja-JP" altLang="en-US" b="1" kern="100" dirty="0">
                <a:solidFill>
                  <a:srgbClr val="000000"/>
                </a:solidFill>
                <a:ea typeface="Meiryo UI" panose="020B0604030504040204" pitchFamily="50" charset="-128"/>
                <a:cs typeface="Times New Roman" panose="02020603050405020304" pitchFamily="18" charset="0"/>
              </a:rPr>
              <a:t>の</a:t>
            </a:r>
            <a:r>
              <a:rPr lang="ja-JP" altLang="en-US" b="1" kern="100" dirty="0">
                <a:solidFill>
                  <a:srgbClr val="000000"/>
                </a:solidFill>
                <a:effectLst/>
                <a:ea typeface="Meiryo UI" panose="020B0604030504040204" pitchFamily="50" charset="-128"/>
                <a:cs typeface="Times New Roman" panose="02020603050405020304" pitchFamily="18" charset="0"/>
              </a:rPr>
              <a:t>主な改訂箇所</a:t>
            </a:r>
            <a:endParaRPr lang="ja-JP" kern="100" dirty="0">
              <a:effectLst/>
              <a:ea typeface="游明朝" panose="02020400000000000000" pitchFamily="18"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2623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タイトル 1">
            <a:extLst>
              <a:ext uri="{FF2B5EF4-FFF2-40B4-BE49-F238E27FC236}">
                <a16:creationId xmlns:a16="http://schemas.microsoft.com/office/drawing/2014/main" id="{0EE04988-DF93-4111-A2EE-4C8994C25782}"/>
              </a:ext>
            </a:extLst>
          </p:cNvPr>
          <p:cNvSpPr txBox="1">
            <a:spLocks/>
          </p:cNvSpPr>
          <p:nvPr/>
        </p:nvSpPr>
        <p:spPr>
          <a:xfrm>
            <a:off x="-121527" y="-608972"/>
            <a:ext cx="5251875" cy="258340"/>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endParaRPr lang="ja-JP" altLang="en-US" sz="900" dirty="0"/>
          </a:p>
        </p:txBody>
      </p:sp>
      <p:sp>
        <p:nvSpPr>
          <p:cNvPr id="42" name="タイトル 1">
            <a:extLst>
              <a:ext uri="{FF2B5EF4-FFF2-40B4-BE49-F238E27FC236}">
                <a16:creationId xmlns:a16="http://schemas.microsoft.com/office/drawing/2014/main" id="{03F1763C-7030-4028-BBD7-68A015796505}"/>
              </a:ext>
            </a:extLst>
          </p:cNvPr>
          <p:cNvSpPr txBox="1">
            <a:spLocks/>
          </p:cNvSpPr>
          <p:nvPr/>
        </p:nvSpPr>
        <p:spPr>
          <a:xfrm>
            <a:off x="11160621" y="327228"/>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sp>
        <p:nvSpPr>
          <p:cNvPr id="44" name="タイトル 1">
            <a:extLst>
              <a:ext uri="{FF2B5EF4-FFF2-40B4-BE49-F238E27FC236}">
                <a16:creationId xmlns:a16="http://schemas.microsoft.com/office/drawing/2014/main" id="{7A2F739C-8355-4FEC-98DC-D216EAA9717F}"/>
              </a:ext>
            </a:extLst>
          </p:cNvPr>
          <p:cNvSpPr txBox="1">
            <a:spLocks/>
          </p:cNvSpPr>
          <p:nvPr/>
        </p:nvSpPr>
        <p:spPr>
          <a:xfrm>
            <a:off x="11145803" y="166043"/>
            <a:ext cx="1084167" cy="223498"/>
          </a:xfrm>
          <a:prstGeom prst="rect">
            <a:avLst/>
          </a:prstGeom>
        </p:spPr>
        <p:txBody>
          <a:bodyPr vert="horz" lIns="91440" tIns="45720" rIns="91440" bIns="45720" rtlCol="0" anchor="b">
            <a:normAutofit fontScale="900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令和７年７月</a:t>
            </a:r>
            <a:r>
              <a:rPr lang="en-US" altLang="ja-JP" sz="900" b="1"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900" b="1" dirty="0">
                <a:solidFill>
                  <a:srgbClr val="000000"/>
                </a:solidFill>
                <a:effectLst/>
                <a:ea typeface="Meiryo UI" panose="020B0604030504040204" pitchFamily="50" charset="-128"/>
                <a:cs typeface="Times New Roman" panose="02020603050405020304" pitchFamily="18" charset="0"/>
              </a:rPr>
              <a:t>日</a:t>
            </a:r>
            <a:endParaRPr lang="ja-JP" altLang="en-US" sz="900" dirty="0"/>
          </a:p>
        </p:txBody>
      </p:sp>
      <p:graphicFrame>
        <p:nvGraphicFramePr>
          <p:cNvPr id="3" name="表 6">
            <a:extLst>
              <a:ext uri="{FF2B5EF4-FFF2-40B4-BE49-F238E27FC236}">
                <a16:creationId xmlns:a16="http://schemas.microsoft.com/office/drawing/2014/main" id="{F0021366-E704-4651-8332-E252544B46A3}"/>
              </a:ext>
            </a:extLst>
          </p:cNvPr>
          <p:cNvGraphicFramePr>
            <a:graphicFrameLocks noGrp="1"/>
          </p:cNvGraphicFramePr>
          <p:nvPr>
            <p:extLst>
              <p:ext uri="{D42A27DB-BD31-4B8C-83A1-F6EECF244321}">
                <p14:modId xmlns:p14="http://schemas.microsoft.com/office/powerpoint/2010/main" val="875218923"/>
              </p:ext>
            </p:extLst>
          </p:nvPr>
        </p:nvGraphicFramePr>
        <p:xfrm>
          <a:off x="6757970" y="1052127"/>
          <a:ext cx="5472000" cy="8285848"/>
        </p:xfrm>
        <a:graphic>
          <a:graphicData uri="http://schemas.openxmlformats.org/drawingml/2006/table">
            <a:tbl>
              <a:tblPr firstRow="1" bandRow="1">
                <a:tableStyleId>{5C22544A-7EE6-4342-B048-85BDC9FD1C3A}</a:tableStyleId>
              </a:tblPr>
              <a:tblGrid>
                <a:gridCol w="1332000">
                  <a:extLst>
                    <a:ext uri="{9D8B030D-6E8A-4147-A177-3AD203B41FA5}">
                      <a16:colId xmlns:a16="http://schemas.microsoft.com/office/drawing/2014/main" val="343268300"/>
                    </a:ext>
                  </a:extLst>
                </a:gridCol>
                <a:gridCol w="4140000">
                  <a:extLst>
                    <a:ext uri="{9D8B030D-6E8A-4147-A177-3AD203B41FA5}">
                      <a16:colId xmlns:a16="http://schemas.microsoft.com/office/drawing/2014/main" val="460224213"/>
                    </a:ext>
                  </a:extLst>
                </a:gridCol>
              </a:tblGrid>
              <a:tr h="588136">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第８条関係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地方公共団体（都道府県・指定都市・中核市）における読書バリアフリー計画の策定状況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3666881"/>
                  </a:ext>
                </a:extLst>
              </a:tr>
              <a:tr h="588136">
                <a:tc rowSpan="4">
                  <a:txBody>
                    <a:bodyPr/>
                    <a:lstStyle/>
                    <a:p>
                      <a:r>
                        <a:rPr lang="ja-JP" altLang="en-US" sz="1200" dirty="0">
                          <a:latin typeface="Meiryo UI" panose="020B0604030504040204" pitchFamily="50" charset="-128"/>
                          <a:ea typeface="Meiryo UI" panose="020B0604030504040204" pitchFamily="50" charset="-128"/>
                        </a:rPr>
                        <a:t>第９条関係</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公立図書館等におけるアクセシブルな書籍等の冊数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2874178"/>
                  </a:ext>
                </a:extLst>
              </a:tr>
              <a:tr h="588136">
                <a:tc vMerge="1">
                  <a:txBody>
                    <a:bodyPr/>
                    <a:lstStyle/>
                    <a:p>
                      <a:endParaRPr kumimoji="1" lang="ja-JP" altLang="en-US" sz="1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バリアフリー関係設備の整備状況</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1132317"/>
                  </a:ext>
                </a:extLst>
              </a:tr>
              <a:tr h="638602">
                <a:tc vMerge="1">
                  <a:txBody>
                    <a:bodyPr/>
                    <a:lstStyle/>
                    <a:p>
                      <a:endParaRPr kumimoji="1" lang="ja-JP" altLang="en-US" sz="1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著作権法第 </a:t>
                      </a:r>
                      <a:r>
                        <a:rPr lang="en-US" altLang="ja-JP" sz="1200" dirty="0">
                          <a:latin typeface="Meiryo UI" panose="020B0604030504040204" pitchFamily="50" charset="-128"/>
                          <a:ea typeface="Meiryo UI" panose="020B0604030504040204" pitchFamily="50" charset="-128"/>
                        </a:rPr>
                        <a:t>37 </a:t>
                      </a:r>
                      <a:r>
                        <a:rPr lang="ja-JP" altLang="en-US" sz="1200" dirty="0">
                          <a:latin typeface="Meiryo UI" panose="020B0604030504040204" pitchFamily="50" charset="-128"/>
                          <a:ea typeface="Meiryo UI" panose="020B0604030504040204" pitchFamily="50" charset="-128"/>
                        </a:rPr>
                        <a:t>条第３項による視覚障害者等用資料製作を行う 公立図書館等の数（館種別の視覚障害者等用データ送信サー ビスのデータ提供館及びサピエ図書館登録館数）</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45079692"/>
                  </a:ext>
                </a:extLst>
              </a:tr>
              <a:tr h="588136">
                <a:tc vMerge="1">
                  <a:txBody>
                    <a:bodyPr/>
                    <a:lstStyle/>
                    <a:p>
                      <a:endParaRPr kumimoji="1" lang="ja-JP" altLang="en-US" sz="1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資料形態ごとの視覚障害者等用データ送信サービス及びサピエ図書館の提供データ数</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31065"/>
                  </a:ext>
                </a:extLst>
              </a:tr>
              <a:tr h="588136">
                <a:tc rowSpan="2">
                  <a:txBody>
                    <a:bodyPr/>
                    <a:lstStyle/>
                    <a:p>
                      <a:r>
                        <a:rPr lang="ja-JP" altLang="en-US" sz="1200" dirty="0">
                          <a:latin typeface="Meiryo UI" panose="020B0604030504040204" pitchFamily="50" charset="-128"/>
                          <a:ea typeface="Meiryo UI" panose="020B0604030504040204" pitchFamily="50" charset="-128"/>
                        </a:rPr>
                        <a:t>第 </a:t>
                      </a:r>
                      <a:r>
                        <a:rPr lang="en-US" altLang="ja-JP" sz="1200" dirty="0">
                          <a:latin typeface="Meiryo UI" panose="020B0604030504040204" pitchFamily="50" charset="-128"/>
                          <a:ea typeface="Meiryo UI" panose="020B0604030504040204" pitchFamily="50" charset="-128"/>
                        </a:rPr>
                        <a:t>10 </a:t>
                      </a:r>
                      <a:r>
                        <a:rPr lang="ja-JP" altLang="en-US" sz="1200" dirty="0">
                          <a:latin typeface="Meiryo UI" panose="020B0604030504040204" pitchFamily="50" charset="-128"/>
                          <a:ea typeface="Meiryo UI" panose="020B0604030504040204" pitchFamily="50" charset="-128"/>
                        </a:rPr>
                        <a:t>条関係</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公立図書館等の視覚障害者等用データ送信サービス及びサピエ図書館の館種別登録館数</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0777896"/>
                  </a:ext>
                </a:extLst>
              </a:tr>
              <a:tr h="588136">
                <a:tc vMerge="1">
                  <a:txBody>
                    <a:bodyPr/>
                    <a:lstStyle/>
                    <a:p>
                      <a:endParaRPr kumimoji="1" lang="ja-JP" altLang="en-US" sz="1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視覚障害者等個人の視覚障害者等用データ送信サービス及び サピエ図書館の登録者数</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9094220"/>
                  </a:ext>
                </a:extLst>
              </a:tr>
              <a:tr h="588136">
                <a:tc>
                  <a:txBody>
                    <a:bodyPr/>
                    <a:lstStyle/>
                    <a:p>
                      <a:r>
                        <a:rPr lang="ja-JP" altLang="en-US" sz="1200" dirty="0">
                          <a:latin typeface="Meiryo UI" panose="020B0604030504040204" pitchFamily="50" charset="-128"/>
                          <a:ea typeface="Meiryo UI" panose="020B0604030504040204" pitchFamily="50" charset="-128"/>
                        </a:rPr>
                        <a:t>第 </a:t>
                      </a:r>
                      <a:r>
                        <a:rPr lang="en-US" altLang="ja-JP" sz="1200" dirty="0">
                          <a:latin typeface="Meiryo UI" panose="020B0604030504040204" pitchFamily="50" charset="-128"/>
                          <a:ea typeface="Meiryo UI" panose="020B0604030504040204" pitchFamily="50" charset="-128"/>
                        </a:rPr>
                        <a:t>11 </a:t>
                      </a:r>
                      <a:r>
                        <a:rPr lang="ja-JP" altLang="en-US" sz="1200" dirty="0">
                          <a:latin typeface="Meiryo UI" panose="020B0604030504040204" pitchFamily="50" charset="-128"/>
                          <a:ea typeface="Meiryo UI" panose="020B0604030504040204" pitchFamily="50" charset="-128"/>
                        </a:rPr>
                        <a:t>条関係</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出版者から公立図書館及び学校図書館、点字図書館に提供さ れたタイトル数</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2344737"/>
                  </a:ext>
                </a:extLst>
              </a:tr>
              <a:tr h="588136">
                <a:tc>
                  <a:txBody>
                    <a:bodyPr/>
                    <a:lstStyle/>
                    <a:p>
                      <a:r>
                        <a:rPr lang="ja-JP" altLang="en-US" sz="1200" dirty="0">
                          <a:latin typeface="Meiryo UI" panose="020B0604030504040204" pitchFamily="50" charset="-128"/>
                          <a:ea typeface="Meiryo UI" panose="020B0604030504040204" pitchFamily="50" charset="-128"/>
                        </a:rPr>
                        <a:t>第 </a:t>
                      </a:r>
                      <a:r>
                        <a:rPr lang="en-US" altLang="ja-JP" sz="1200" dirty="0">
                          <a:latin typeface="Meiryo UI" panose="020B0604030504040204" pitchFamily="50" charset="-128"/>
                          <a:ea typeface="Meiryo UI" panose="020B0604030504040204" pitchFamily="50" charset="-128"/>
                        </a:rPr>
                        <a:t>12 </a:t>
                      </a:r>
                      <a:r>
                        <a:rPr lang="ja-JP" altLang="en-US" sz="1200" dirty="0">
                          <a:latin typeface="Meiryo UI" panose="020B0604030504040204" pitchFamily="50" charset="-128"/>
                          <a:ea typeface="Meiryo UI" panose="020B0604030504040204" pitchFamily="50" charset="-128"/>
                        </a:rPr>
                        <a:t>条関係</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市場に流通するアクセシブルな電子書籍等の新規発行数もしくは登録数</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12579600"/>
                  </a:ext>
                </a:extLst>
              </a:tr>
              <a:tr h="588136">
                <a:tc>
                  <a:txBody>
                    <a:bodyPr/>
                    <a:lstStyle/>
                    <a:p>
                      <a:r>
                        <a:rPr lang="ja-JP" altLang="en-US" sz="1200" dirty="0">
                          <a:latin typeface="Meiryo UI" panose="020B0604030504040204" pitchFamily="50" charset="-128"/>
                          <a:ea typeface="Meiryo UI" panose="020B0604030504040204" pitchFamily="50" charset="-128"/>
                        </a:rPr>
                        <a:t>第 </a:t>
                      </a:r>
                      <a:r>
                        <a:rPr lang="en-US" altLang="ja-JP" sz="1200" dirty="0">
                          <a:latin typeface="Meiryo UI" panose="020B0604030504040204" pitchFamily="50" charset="-128"/>
                          <a:ea typeface="Meiryo UI" panose="020B0604030504040204" pitchFamily="50" charset="-128"/>
                        </a:rPr>
                        <a:t>13 </a:t>
                      </a:r>
                      <a:r>
                        <a:rPr lang="ja-JP" altLang="en-US" sz="1200" dirty="0">
                          <a:latin typeface="Meiryo UI" panose="020B0604030504040204" pitchFamily="50" charset="-128"/>
                          <a:ea typeface="Meiryo UI" panose="020B0604030504040204" pitchFamily="50" charset="-128"/>
                        </a:rPr>
                        <a:t>条関係</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マラケシュ条約に基づく視覚障害者等用データの国際交換サービスの輸出入データ数</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5054334"/>
                  </a:ext>
                </a:extLst>
              </a:tr>
              <a:tr h="588136">
                <a:tc>
                  <a:txBody>
                    <a:bodyPr/>
                    <a:lstStyle/>
                    <a:p>
                      <a:r>
                        <a:rPr lang="ja-JP" altLang="en-US" sz="1200" dirty="0">
                          <a:latin typeface="Meiryo UI" panose="020B0604030504040204" pitchFamily="50" charset="-128"/>
                          <a:ea typeface="Meiryo UI" panose="020B0604030504040204" pitchFamily="50" charset="-128"/>
                        </a:rPr>
                        <a:t>第 </a:t>
                      </a:r>
                      <a:r>
                        <a:rPr lang="en-US" altLang="ja-JP" sz="1200" dirty="0">
                          <a:latin typeface="Meiryo UI" panose="020B0604030504040204" pitchFamily="50" charset="-128"/>
                          <a:ea typeface="Meiryo UI" panose="020B0604030504040204" pitchFamily="50" charset="-128"/>
                        </a:rPr>
                        <a:t>14 </a:t>
                      </a:r>
                      <a:r>
                        <a:rPr lang="ja-JP" altLang="en-US" sz="1200" dirty="0">
                          <a:latin typeface="Meiryo UI" panose="020B0604030504040204" pitchFamily="50" charset="-128"/>
                          <a:ea typeface="Meiryo UI" panose="020B0604030504040204" pitchFamily="50" charset="-128"/>
                        </a:rPr>
                        <a:t>条・</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第 </a:t>
                      </a:r>
                      <a:r>
                        <a:rPr lang="en-US" altLang="ja-JP" sz="1200" dirty="0">
                          <a:latin typeface="Meiryo UI" panose="020B0604030504040204" pitchFamily="50" charset="-128"/>
                          <a:ea typeface="Meiryo UI" panose="020B0604030504040204" pitchFamily="50" charset="-128"/>
                        </a:rPr>
                        <a:t>16 </a:t>
                      </a:r>
                      <a:r>
                        <a:rPr lang="ja-JP" altLang="en-US" sz="1200" dirty="0">
                          <a:latin typeface="Meiryo UI" panose="020B0604030504040204" pitchFamily="50" charset="-128"/>
                          <a:ea typeface="Meiryo UI" panose="020B0604030504040204" pitchFamily="50" charset="-128"/>
                        </a:rPr>
                        <a:t>条関係</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国による </a:t>
                      </a:r>
                      <a:r>
                        <a:rPr lang="en-US" altLang="ja-JP" sz="1200" dirty="0">
                          <a:latin typeface="Meiryo UI" panose="020B0604030504040204" pitchFamily="50" charset="-128"/>
                          <a:ea typeface="Meiryo UI" panose="020B0604030504040204" pitchFamily="50" charset="-128"/>
                        </a:rPr>
                        <a:t>ICT </a:t>
                      </a:r>
                      <a:r>
                        <a:rPr lang="ja-JP" altLang="en-US" sz="1200" dirty="0">
                          <a:latin typeface="Meiryo UI" panose="020B0604030504040204" pitchFamily="50" charset="-128"/>
                          <a:ea typeface="Meiryo UI" panose="020B0604030504040204" pitchFamily="50" charset="-128"/>
                        </a:rPr>
                        <a:t>技術開発支援の採択件数</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1818478"/>
                  </a:ext>
                </a:extLst>
              </a:tr>
              <a:tr h="588136">
                <a:tc>
                  <a:txBody>
                    <a:bodyPr/>
                    <a:lstStyle/>
                    <a:p>
                      <a:r>
                        <a:rPr lang="ja-JP" altLang="en-US" sz="1200" dirty="0">
                          <a:latin typeface="Meiryo UI" panose="020B0604030504040204" pitchFamily="50" charset="-128"/>
                          <a:ea typeface="Meiryo UI" panose="020B0604030504040204" pitchFamily="50" charset="-128"/>
                        </a:rPr>
                        <a:t>第 </a:t>
                      </a:r>
                      <a:r>
                        <a:rPr lang="en-US" altLang="ja-JP" sz="1200" dirty="0">
                          <a:latin typeface="Meiryo UI" panose="020B0604030504040204" pitchFamily="50" charset="-128"/>
                          <a:ea typeface="Meiryo UI" panose="020B0604030504040204" pitchFamily="50" charset="-128"/>
                        </a:rPr>
                        <a:t>15 </a:t>
                      </a:r>
                      <a:r>
                        <a:rPr lang="ja-JP" altLang="en-US" sz="1200" dirty="0">
                          <a:latin typeface="Meiryo UI" panose="020B0604030504040204" pitchFamily="50" charset="-128"/>
                          <a:ea typeface="Meiryo UI" panose="020B0604030504040204" pitchFamily="50" charset="-128"/>
                        </a:rPr>
                        <a:t>条関係</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ja-JP" sz="1200" dirty="0">
                          <a:latin typeface="Meiryo UI" panose="020B0604030504040204" pitchFamily="50" charset="-128"/>
                          <a:ea typeface="Meiryo UI" panose="020B0604030504040204" pitchFamily="50" charset="-128"/>
                        </a:rPr>
                        <a:t>ICT </a:t>
                      </a:r>
                      <a:r>
                        <a:rPr lang="ja-JP" altLang="en-US" sz="1200" dirty="0">
                          <a:latin typeface="Meiryo UI" panose="020B0604030504040204" pitchFamily="50" charset="-128"/>
                          <a:ea typeface="Meiryo UI" panose="020B0604030504040204" pitchFamily="50" charset="-128"/>
                        </a:rPr>
                        <a:t>サポートセンターの都道府県別設置状況</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8845140"/>
                  </a:ext>
                </a:extLst>
              </a:tr>
              <a:tr h="588136">
                <a:tc rowSpan="2">
                  <a:txBody>
                    <a:bodyPr/>
                    <a:lstStyle/>
                    <a:p>
                      <a:r>
                        <a:rPr lang="ja-JP" altLang="en-US" sz="1200" dirty="0">
                          <a:latin typeface="Meiryo UI" panose="020B0604030504040204" pitchFamily="50" charset="-128"/>
                          <a:ea typeface="Meiryo UI" panose="020B0604030504040204" pitchFamily="50" charset="-128"/>
                        </a:rPr>
                        <a:t>第 </a:t>
                      </a:r>
                      <a:r>
                        <a:rPr lang="en-US" altLang="ja-JP" sz="1200" dirty="0">
                          <a:latin typeface="Meiryo UI" panose="020B0604030504040204" pitchFamily="50" charset="-128"/>
                          <a:ea typeface="Meiryo UI" panose="020B0604030504040204" pitchFamily="50" charset="-128"/>
                        </a:rPr>
                        <a:t>17 </a:t>
                      </a:r>
                      <a:r>
                        <a:rPr lang="ja-JP" altLang="en-US" sz="1200" dirty="0">
                          <a:latin typeface="Meiryo UI" panose="020B0604030504040204" pitchFamily="50" charset="-128"/>
                          <a:ea typeface="Meiryo UI" panose="020B0604030504040204" pitchFamily="50" charset="-128"/>
                        </a:rPr>
                        <a:t>条関係</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国及び都道府県等における図書館職員向けの障害者サービスに係る研修会の実施状況</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6896796"/>
                  </a:ext>
                </a:extLst>
              </a:tr>
              <a:tr h="588136">
                <a:tc vMerge="1">
                  <a:txBody>
                    <a:bodyPr/>
                    <a:lstStyle/>
                    <a:p>
                      <a:endParaRPr kumimoji="1" lang="ja-JP" altLang="en-US" sz="1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latin typeface="Meiryo UI" panose="020B0604030504040204" pitchFamily="50" charset="-128"/>
                          <a:ea typeface="Meiryo UI" panose="020B0604030504040204" pitchFamily="50" charset="-128"/>
                        </a:rPr>
                        <a:t>点訳・音訳奉仕員養成研修の受講者数 </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2741751"/>
                  </a:ext>
                </a:extLst>
              </a:tr>
            </a:tbl>
          </a:graphicData>
        </a:graphic>
      </p:graphicFrame>
      <p:grpSp>
        <p:nvGrpSpPr>
          <p:cNvPr id="9" name="グループ化 8">
            <a:extLst>
              <a:ext uri="{FF2B5EF4-FFF2-40B4-BE49-F238E27FC236}">
                <a16:creationId xmlns:a16="http://schemas.microsoft.com/office/drawing/2014/main" id="{E0657A6E-B683-49D5-BC4C-396D507643A8}"/>
              </a:ext>
            </a:extLst>
          </p:cNvPr>
          <p:cNvGrpSpPr/>
          <p:nvPr/>
        </p:nvGrpSpPr>
        <p:grpSpPr>
          <a:xfrm>
            <a:off x="556812" y="662899"/>
            <a:ext cx="3253168" cy="3164639"/>
            <a:chOff x="103763" y="590027"/>
            <a:chExt cx="1808236" cy="2012077"/>
          </a:xfrm>
        </p:grpSpPr>
        <p:sp>
          <p:nvSpPr>
            <p:cNvPr id="12" name="テキスト ボックス 11">
              <a:extLst>
                <a:ext uri="{FF2B5EF4-FFF2-40B4-BE49-F238E27FC236}">
                  <a16:creationId xmlns:a16="http://schemas.microsoft.com/office/drawing/2014/main" id="{8B27DA30-E75E-4F2B-AD27-860FA02408D5}"/>
                </a:ext>
              </a:extLst>
            </p:cNvPr>
            <p:cNvSpPr txBox="1"/>
            <p:nvPr/>
          </p:nvSpPr>
          <p:spPr>
            <a:xfrm>
              <a:off x="111999" y="2357513"/>
              <a:ext cx="1800000" cy="244591"/>
            </a:xfrm>
            <a:prstGeom prst="rect">
              <a:avLst/>
            </a:prstGeom>
            <a:noFill/>
            <a:ln w="25400">
              <a:noFill/>
            </a:ln>
          </p:spPr>
          <p:txBody>
            <a:bodyPr wrap="square" rtlCol="0">
              <a:spAutoFit/>
            </a:bodyPr>
            <a:lstStyle/>
            <a:p>
              <a:r>
                <a:rPr lang="ja-JP" altLang="en-US" dirty="0">
                  <a:latin typeface="Meiryo UI" panose="020B0604030504040204" pitchFamily="50" charset="-128"/>
                  <a:ea typeface="Meiryo UI" panose="020B0604030504040204" pitchFamily="50" charset="-128"/>
                </a:rPr>
                <a:t>３　施策の方向性</a:t>
              </a:r>
            </a:p>
          </p:txBody>
        </p:sp>
        <p:sp>
          <p:nvSpPr>
            <p:cNvPr id="22" name="テキスト ボックス 21">
              <a:extLst>
                <a:ext uri="{FF2B5EF4-FFF2-40B4-BE49-F238E27FC236}">
                  <a16:creationId xmlns:a16="http://schemas.microsoft.com/office/drawing/2014/main" id="{7038C7B0-66AC-4620-8A60-4656A52D52C7}"/>
                </a:ext>
              </a:extLst>
            </p:cNvPr>
            <p:cNvSpPr txBox="1"/>
            <p:nvPr/>
          </p:nvSpPr>
          <p:spPr>
            <a:xfrm>
              <a:off x="103763" y="590027"/>
              <a:ext cx="1800000" cy="244591"/>
            </a:xfrm>
            <a:prstGeom prst="rect">
              <a:avLst/>
            </a:prstGeom>
            <a:noFill/>
            <a:ln w="25400">
              <a:noFill/>
            </a:ln>
          </p:spPr>
          <p:txBody>
            <a:bodyPr wrap="square" rtlCol="0">
              <a:spAutoFit/>
            </a:bodyPr>
            <a:lstStyle/>
            <a:p>
              <a:r>
                <a:rPr lang="ja-JP" altLang="en-US" dirty="0">
                  <a:latin typeface="Meiryo UI" panose="020B0604030504040204" pitchFamily="50" charset="-128"/>
                  <a:ea typeface="Meiryo UI" panose="020B0604030504040204" pitchFamily="50" charset="-128"/>
                </a:rPr>
                <a:t>１　基本的な方針</a:t>
              </a:r>
            </a:p>
          </p:txBody>
        </p:sp>
        <p:sp>
          <p:nvSpPr>
            <p:cNvPr id="18" name="テキスト ボックス 17">
              <a:extLst>
                <a:ext uri="{FF2B5EF4-FFF2-40B4-BE49-F238E27FC236}">
                  <a16:creationId xmlns:a16="http://schemas.microsoft.com/office/drawing/2014/main" id="{B4C9CE89-296F-41E2-AA49-3CD3C73A1B88}"/>
                </a:ext>
              </a:extLst>
            </p:cNvPr>
            <p:cNvSpPr txBox="1"/>
            <p:nvPr/>
          </p:nvSpPr>
          <p:spPr>
            <a:xfrm>
              <a:off x="111999" y="1664443"/>
              <a:ext cx="1800000" cy="244592"/>
            </a:xfrm>
            <a:prstGeom prst="rect">
              <a:avLst/>
            </a:prstGeom>
            <a:noFill/>
            <a:ln w="25400">
              <a:noFill/>
            </a:ln>
          </p:spPr>
          <p:txBody>
            <a:bodyPr wrap="square" rtlCol="0">
              <a:spAutoFit/>
            </a:bodyPr>
            <a:lstStyle/>
            <a:p>
              <a:r>
                <a:rPr lang="ja-JP" altLang="en-US" dirty="0">
                  <a:latin typeface="Meiryo UI" panose="020B0604030504040204" pitchFamily="50" charset="-128"/>
                  <a:ea typeface="Meiryo UI" panose="020B0604030504040204" pitchFamily="50" charset="-128"/>
                </a:rPr>
                <a:t>２　計画期間</a:t>
              </a:r>
            </a:p>
          </p:txBody>
        </p:sp>
      </p:grpSp>
      <p:sp>
        <p:nvSpPr>
          <p:cNvPr id="23" name="テキスト ボックス 22">
            <a:extLst>
              <a:ext uri="{FF2B5EF4-FFF2-40B4-BE49-F238E27FC236}">
                <a16:creationId xmlns:a16="http://schemas.microsoft.com/office/drawing/2014/main" id="{F0DC242D-F64E-454F-A4FE-3035318B0785}"/>
              </a:ext>
            </a:extLst>
          </p:cNvPr>
          <p:cNvSpPr txBox="1"/>
          <p:nvPr/>
        </p:nvSpPr>
        <p:spPr>
          <a:xfrm>
            <a:off x="6757765" y="678265"/>
            <a:ext cx="3238350" cy="369332"/>
          </a:xfrm>
          <a:prstGeom prst="rect">
            <a:avLst/>
          </a:prstGeom>
          <a:noFill/>
          <a:ln w="25400">
            <a:noFill/>
          </a:ln>
        </p:spPr>
        <p:txBody>
          <a:bodyPr wrap="square" rtlCol="0">
            <a:spAutoFit/>
          </a:bodyPr>
          <a:lstStyle/>
          <a:p>
            <a:r>
              <a:rPr lang="ja-JP" altLang="en-US" dirty="0">
                <a:solidFill>
                  <a:schemeClr val="tx1"/>
                </a:solidFill>
                <a:latin typeface="Meiryo UI" panose="020B0604030504040204" pitchFamily="50" charset="-128"/>
                <a:ea typeface="Meiryo UI" panose="020B0604030504040204" pitchFamily="50" charset="-128"/>
              </a:rPr>
              <a:t>４　基本的施策に関する指標</a:t>
            </a:r>
            <a:endParaRPr lang="ja-JP" altLang="ja-JP"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4">
            <a:extLst>
              <a:ext uri="{FF2B5EF4-FFF2-40B4-BE49-F238E27FC236}">
                <a16:creationId xmlns:a16="http://schemas.microsoft.com/office/drawing/2014/main" id="{FC4DE852-45D3-43BC-9165-A8DE86207553}"/>
              </a:ext>
            </a:extLst>
          </p:cNvPr>
          <p:cNvGraphicFramePr>
            <a:graphicFrameLocks noGrp="1"/>
          </p:cNvGraphicFramePr>
          <p:nvPr>
            <p:extLst>
              <p:ext uri="{D42A27DB-BD31-4B8C-83A1-F6EECF244321}">
                <p14:modId xmlns:p14="http://schemas.microsoft.com/office/powerpoint/2010/main" val="917741038"/>
              </p:ext>
            </p:extLst>
          </p:nvPr>
        </p:nvGraphicFramePr>
        <p:xfrm>
          <a:off x="571629" y="1041445"/>
          <a:ext cx="5974137" cy="1269855"/>
        </p:xfrm>
        <a:graphic>
          <a:graphicData uri="http://schemas.openxmlformats.org/drawingml/2006/table">
            <a:tbl>
              <a:tblPr firstRow="1" bandRow="1">
                <a:tableStyleId>{5C22544A-7EE6-4342-B048-85BDC9FD1C3A}</a:tableStyleId>
              </a:tblPr>
              <a:tblGrid>
                <a:gridCol w="5974137">
                  <a:extLst>
                    <a:ext uri="{9D8B030D-6E8A-4147-A177-3AD203B41FA5}">
                      <a16:colId xmlns:a16="http://schemas.microsoft.com/office/drawing/2014/main" val="176453841"/>
                    </a:ext>
                  </a:extLst>
                </a:gridCol>
              </a:tblGrid>
              <a:tr h="1269855">
                <a:tc>
                  <a:txBody>
                    <a:bodyPr/>
                    <a:lstStyle/>
                    <a:p>
                      <a:pPr marR="42876" algn="just"/>
                      <a:r>
                        <a:rPr lang="ja-JP" altLang="en-US" sz="1200" b="1" dirty="0">
                          <a:solidFill>
                            <a:schemeClr val="tx1"/>
                          </a:solidFill>
                          <a:latin typeface="Meiryo UI" panose="020B0604030504040204" pitchFamily="50" charset="-128"/>
                          <a:ea typeface="Meiryo UI" panose="020B0604030504040204" pitchFamily="50" charset="-128"/>
                        </a:rPr>
                        <a:t>１</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アクセシブルな電子書籍等の普及及びアクセシブルな書籍の継続的な提供</a:t>
                      </a:r>
                      <a:endParaRPr lang="en-US" altLang="ja-JP" sz="1200" b="1" dirty="0">
                        <a:solidFill>
                          <a:schemeClr val="tx1"/>
                        </a:solidFill>
                        <a:latin typeface="Meiryo UI" panose="020B0604030504040204" pitchFamily="50" charset="-128"/>
                        <a:ea typeface="Meiryo UI" panose="020B0604030504040204" pitchFamily="50" charset="-128"/>
                      </a:endParaRPr>
                    </a:p>
                    <a:p>
                      <a:pPr marR="42876" algn="just"/>
                      <a:r>
                        <a:rPr lang="ja-JP" altLang="en-US" sz="1200" b="1" dirty="0">
                          <a:solidFill>
                            <a:schemeClr val="tx1"/>
                          </a:solidFill>
                          <a:latin typeface="Meiryo UI" panose="020B0604030504040204" pitchFamily="50" charset="-128"/>
                          <a:ea typeface="Meiryo UI" panose="020B0604030504040204" pitchFamily="50" charset="-128"/>
                        </a:rPr>
                        <a:t>２</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アクセシブルな書籍・電子書籍等の量的拡充・質の向上</a:t>
                      </a:r>
                      <a:endParaRPr lang="en-US" altLang="ja-JP" sz="1200" b="1" dirty="0">
                        <a:solidFill>
                          <a:schemeClr val="tx1"/>
                        </a:solidFill>
                        <a:latin typeface="Meiryo UI" panose="020B0604030504040204" pitchFamily="50" charset="-128"/>
                        <a:ea typeface="Meiryo UI" panose="020B0604030504040204" pitchFamily="50" charset="-128"/>
                      </a:endParaRPr>
                    </a:p>
                    <a:p>
                      <a:pPr marR="42876" algn="just"/>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0" dirty="0">
                          <a:solidFill>
                            <a:schemeClr val="tx1"/>
                          </a:solidFill>
                          <a:latin typeface="Meiryo UI" panose="020B0604030504040204" pitchFamily="50" charset="-128"/>
                          <a:ea typeface="Meiryo UI" panose="020B0604030504040204" pitchFamily="50" charset="-128"/>
                        </a:rPr>
                        <a:t>・アクセシブルな書籍等を全国の視覚障害者等に届ける仕組みとして図書館間の連携や</a:t>
                      </a:r>
                      <a:endParaRPr lang="en-US" altLang="ja-JP" sz="1200" b="0" dirty="0">
                        <a:solidFill>
                          <a:schemeClr val="tx1"/>
                        </a:solidFill>
                        <a:latin typeface="Meiryo UI" panose="020B0604030504040204" pitchFamily="50" charset="-128"/>
                        <a:ea typeface="Meiryo UI" panose="020B0604030504040204" pitchFamily="50" charset="-128"/>
                      </a:endParaRPr>
                    </a:p>
                    <a:p>
                      <a:pPr marR="42876" algn="just"/>
                      <a:r>
                        <a:rPr lang="en-US" altLang="ja-JP" sz="1200" b="0" dirty="0">
                          <a:solidFill>
                            <a:schemeClr val="tx1"/>
                          </a:solidFill>
                          <a:latin typeface="Meiryo UI" panose="020B0604030504040204" pitchFamily="50" charset="-128"/>
                          <a:ea typeface="Meiryo UI" panose="020B0604030504040204" pitchFamily="50" charset="-128"/>
                        </a:rPr>
                        <a:t>   </a:t>
                      </a:r>
                      <a:r>
                        <a:rPr lang="ja-JP" altLang="en-US" sz="1200" b="0" dirty="0">
                          <a:solidFill>
                            <a:schemeClr val="tx1"/>
                          </a:solidFill>
                          <a:latin typeface="Meiryo UI" panose="020B0604030504040204" pitchFamily="50" charset="-128"/>
                          <a:ea typeface="Meiryo UI" panose="020B0604030504040204" pitchFamily="50" charset="-128"/>
                        </a:rPr>
                        <a:t>ネットワークの</a:t>
                      </a:r>
                      <a:r>
                        <a:rPr lang="ja-JP" altLang="en-US" sz="1200" b="0" u="sng" dirty="0">
                          <a:solidFill>
                            <a:schemeClr val="tx1"/>
                          </a:solidFill>
                          <a:latin typeface="Meiryo UI" panose="020B0604030504040204" pitchFamily="50" charset="-128"/>
                          <a:ea typeface="Meiryo UI" panose="020B0604030504040204" pitchFamily="50" charset="-128"/>
                        </a:rPr>
                        <a:t>充実に努める。</a:t>
                      </a:r>
                    </a:p>
                    <a:p>
                      <a:pPr marR="42876" algn="just"/>
                      <a:r>
                        <a:rPr lang="ja-JP" altLang="en-US" sz="1200" b="0" dirty="0">
                          <a:solidFill>
                            <a:schemeClr val="tx1"/>
                          </a:solidFill>
                          <a:latin typeface="Meiryo UI" panose="020B0604030504040204" pitchFamily="50" charset="-128"/>
                          <a:ea typeface="Meiryo UI" panose="020B0604030504040204" pitchFamily="50" charset="-128"/>
                        </a:rPr>
                        <a:t>　</a:t>
                      </a:r>
                      <a:r>
                        <a:rPr lang="ja-JP" altLang="en-US" sz="1200" b="0" u="sng" dirty="0">
                          <a:solidFill>
                            <a:schemeClr val="tx1"/>
                          </a:solidFill>
                          <a:latin typeface="Meiryo UI" panose="020B0604030504040204" pitchFamily="50" charset="-128"/>
                          <a:ea typeface="Meiryo UI" panose="020B0604030504040204" pitchFamily="50" charset="-128"/>
                        </a:rPr>
                        <a:t>・生成</a:t>
                      </a:r>
                      <a:r>
                        <a:rPr lang="en-US" altLang="ja-JP" sz="1200" b="0" u="sng" dirty="0">
                          <a:solidFill>
                            <a:schemeClr val="tx1"/>
                          </a:solidFill>
                          <a:latin typeface="Meiryo UI" panose="020B0604030504040204" pitchFamily="50" charset="-128"/>
                          <a:ea typeface="Meiryo UI" panose="020B0604030504040204" pitchFamily="50" charset="-128"/>
                        </a:rPr>
                        <a:t>AI</a:t>
                      </a:r>
                      <a:r>
                        <a:rPr lang="ja-JP" altLang="en-US" sz="1200" b="0" u="sng" dirty="0">
                          <a:solidFill>
                            <a:schemeClr val="tx1"/>
                          </a:solidFill>
                          <a:latin typeface="Meiryo UI" panose="020B0604030504040204" pitchFamily="50" charset="-128"/>
                          <a:ea typeface="Meiryo UI" panose="020B0604030504040204" pitchFamily="50" charset="-128"/>
                        </a:rPr>
                        <a:t>等の近年急速に進化している技術による課題解決を図ることの重要性に留意する。</a:t>
                      </a:r>
                    </a:p>
                    <a:p>
                      <a:pPr marR="42876" algn="just"/>
                      <a:r>
                        <a:rPr lang="ja-JP" altLang="en-US" sz="1200" b="1" dirty="0">
                          <a:solidFill>
                            <a:schemeClr val="tx1"/>
                          </a:solidFill>
                          <a:latin typeface="Meiryo UI" panose="020B0604030504040204" pitchFamily="50" charset="-128"/>
                          <a:ea typeface="Meiryo UI" panose="020B0604030504040204" pitchFamily="50" charset="-128"/>
                        </a:rPr>
                        <a:t>３</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視覚障害者等の障害の種類・程度に応じた配慮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8195667"/>
                  </a:ext>
                </a:extLst>
              </a:tr>
            </a:tbl>
          </a:graphicData>
        </a:graphic>
      </p:graphicFrame>
      <p:graphicFrame>
        <p:nvGraphicFramePr>
          <p:cNvPr id="5" name="表 5">
            <a:extLst>
              <a:ext uri="{FF2B5EF4-FFF2-40B4-BE49-F238E27FC236}">
                <a16:creationId xmlns:a16="http://schemas.microsoft.com/office/drawing/2014/main" id="{FF8FF461-B45A-4C87-BD17-8C6027DCD508}"/>
              </a:ext>
            </a:extLst>
          </p:cNvPr>
          <p:cNvGraphicFramePr>
            <a:graphicFrameLocks noGrp="1"/>
          </p:cNvGraphicFramePr>
          <p:nvPr>
            <p:extLst>
              <p:ext uri="{D42A27DB-BD31-4B8C-83A1-F6EECF244321}">
                <p14:modId xmlns:p14="http://schemas.microsoft.com/office/powerpoint/2010/main" val="1238183906"/>
              </p:ext>
            </p:extLst>
          </p:nvPr>
        </p:nvGraphicFramePr>
        <p:xfrm>
          <a:off x="563862" y="2773984"/>
          <a:ext cx="5974098" cy="596339"/>
        </p:xfrm>
        <a:graphic>
          <a:graphicData uri="http://schemas.openxmlformats.org/drawingml/2006/table">
            <a:tbl>
              <a:tblPr firstRow="1" bandRow="1">
                <a:tableStyleId>{5C22544A-7EE6-4342-B048-85BDC9FD1C3A}</a:tableStyleId>
              </a:tblPr>
              <a:tblGrid>
                <a:gridCol w="5974098">
                  <a:extLst>
                    <a:ext uri="{9D8B030D-6E8A-4147-A177-3AD203B41FA5}">
                      <a16:colId xmlns:a16="http://schemas.microsoft.com/office/drawing/2014/main" val="3899192264"/>
                    </a:ext>
                  </a:extLst>
                </a:gridCol>
              </a:tblGrid>
              <a:tr h="596339">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Meiryo UI" panose="020B0604030504040204" pitchFamily="50" charset="-128"/>
                          <a:ea typeface="Meiryo UI" panose="020B0604030504040204" pitchFamily="50" charset="-128"/>
                        </a:rPr>
                        <a:t>本基本計画</a:t>
                      </a:r>
                      <a:r>
                        <a:rPr lang="ja-JP" altLang="en-US" sz="1200" b="0" u="sng" dirty="0">
                          <a:solidFill>
                            <a:schemeClr val="tx1"/>
                          </a:solidFill>
                          <a:latin typeface="Meiryo UI" panose="020B0604030504040204" pitchFamily="50" charset="-128"/>
                          <a:ea typeface="Meiryo UI" panose="020B0604030504040204" pitchFamily="50" charset="-128"/>
                        </a:rPr>
                        <a:t>（第二期）</a:t>
                      </a:r>
                      <a:r>
                        <a:rPr lang="ja-JP" altLang="en-US" sz="1200" b="0" dirty="0">
                          <a:solidFill>
                            <a:schemeClr val="tx1"/>
                          </a:solidFill>
                          <a:latin typeface="Meiryo UI" panose="020B0604030504040204" pitchFamily="50" charset="-128"/>
                          <a:ea typeface="Meiryo UI" panose="020B0604030504040204" pitchFamily="50" charset="-128"/>
                        </a:rPr>
                        <a:t>は令和</a:t>
                      </a:r>
                      <a:r>
                        <a:rPr lang="ja-JP" altLang="en-US" sz="1200" b="0" u="sng" dirty="0">
                          <a:solidFill>
                            <a:schemeClr val="tx1"/>
                          </a:solidFill>
                          <a:latin typeface="Meiryo UI" panose="020B0604030504040204" pitchFamily="50" charset="-128"/>
                          <a:ea typeface="Meiryo UI" panose="020B0604030504040204" pitchFamily="50" charset="-128"/>
                        </a:rPr>
                        <a:t>７年度</a:t>
                      </a:r>
                      <a:r>
                        <a:rPr lang="ja-JP" altLang="en-US" sz="1200" b="0" dirty="0">
                          <a:solidFill>
                            <a:schemeClr val="tx1"/>
                          </a:solidFill>
                          <a:latin typeface="Meiryo UI" panose="020B0604030504040204" pitchFamily="50" charset="-128"/>
                          <a:ea typeface="Meiryo UI" panose="020B0604030504040204" pitchFamily="50" charset="-128"/>
                        </a:rPr>
                        <a:t>から令和</a:t>
                      </a:r>
                      <a:r>
                        <a:rPr lang="en-US" altLang="ja-JP" sz="1200" b="0" u="sng" dirty="0">
                          <a:solidFill>
                            <a:schemeClr val="tx1"/>
                          </a:solidFill>
                          <a:latin typeface="Meiryo UI" panose="020B0604030504040204" pitchFamily="50" charset="-128"/>
                          <a:ea typeface="Meiryo UI" panose="020B0604030504040204" pitchFamily="50" charset="-128"/>
                        </a:rPr>
                        <a:t>11</a:t>
                      </a:r>
                      <a:r>
                        <a:rPr lang="ja-JP" altLang="en-US" sz="1200" b="0" u="sng" dirty="0">
                          <a:solidFill>
                            <a:schemeClr val="tx1"/>
                          </a:solidFill>
                          <a:latin typeface="Meiryo UI" panose="020B0604030504040204" pitchFamily="50" charset="-128"/>
                          <a:ea typeface="Meiryo UI" panose="020B0604030504040204" pitchFamily="50" charset="-128"/>
                        </a:rPr>
                        <a:t>年度</a:t>
                      </a:r>
                      <a:r>
                        <a:rPr lang="ja-JP" altLang="en-US" sz="1200" b="0" dirty="0">
                          <a:solidFill>
                            <a:schemeClr val="tx1"/>
                          </a:solidFill>
                          <a:latin typeface="Meiryo UI" panose="020B0604030504040204" pitchFamily="50" charset="-128"/>
                          <a:ea typeface="Meiryo UI" panose="020B0604030504040204" pitchFamily="50" charset="-128"/>
                        </a:rPr>
                        <a:t>までを対象とする。基本計画の策定後は、定期的に進捗状況を把握・評価していくものとする。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9687052"/>
                  </a:ext>
                </a:extLst>
              </a:tr>
            </a:tbl>
          </a:graphicData>
        </a:graphic>
      </p:graphicFrame>
      <p:graphicFrame>
        <p:nvGraphicFramePr>
          <p:cNvPr id="6" name="表 6">
            <a:extLst>
              <a:ext uri="{FF2B5EF4-FFF2-40B4-BE49-F238E27FC236}">
                <a16:creationId xmlns:a16="http://schemas.microsoft.com/office/drawing/2014/main" id="{816133AB-6501-4143-BED1-22884E4D2287}"/>
              </a:ext>
            </a:extLst>
          </p:cNvPr>
          <p:cNvGraphicFramePr>
            <a:graphicFrameLocks noGrp="1"/>
          </p:cNvGraphicFramePr>
          <p:nvPr>
            <p:extLst>
              <p:ext uri="{D42A27DB-BD31-4B8C-83A1-F6EECF244321}">
                <p14:modId xmlns:p14="http://schemas.microsoft.com/office/powerpoint/2010/main" val="3629206323"/>
              </p:ext>
            </p:extLst>
          </p:nvPr>
        </p:nvGraphicFramePr>
        <p:xfrm>
          <a:off x="571629" y="3827538"/>
          <a:ext cx="5974099" cy="5508956"/>
        </p:xfrm>
        <a:graphic>
          <a:graphicData uri="http://schemas.openxmlformats.org/drawingml/2006/table">
            <a:tbl>
              <a:tblPr firstRow="1" bandRow="1">
                <a:tableStyleId>{5C22544A-7EE6-4342-B048-85BDC9FD1C3A}</a:tableStyleId>
              </a:tblPr>
              <a:tblGrid>
                <a:gridCol w="5974099">
                  <a:extLst>
                    <a:ext uri="{9D8B030D-6E8A-4147-A177-3AD203B41FA5}">
                      <a16:colId xmlns:a16="http://schemas.microsoft.com/office/drawing/2014/main" val="983544025"/>
                    </a:ext>
                  </a:extLst>
                </a:gridCol>
              </a:tblGrid>
              <a:tr h="5508956">
                <a:tc>
                  <a:txBody>
                    <a:bodyPr/>
                    <a:lstStyle/>
                    <a:p>
                      <a:pPr marR="42876">
                        <a:lnSpc>
                          <a:spcPts val="1300"/>
                        </a:lnSpc>
                      </a:pPr>
                      <a:r>
                        <a:rPr lang="en-US" altLang="ja-JP" sz="1200" b="1" dirty="0">
                          <a:solidFill>
                            <a:schemeClr val="tx1"/>
                          </a:solidFill>
                          <a:latin typeface="Meiryo UI" panose="020B0604030504040204" pitchFamily="50" charset="-128"/>
                          <a:ea typeface="Meiryo UI" panose="020B0604030504040204" pitchFamily="50" charset="-128"/>
                        </a:rPr>
                        <a:t>1. </a:t>
                      </a:r>
                      <a:r>
                        <a:rPr lang="ja-JP" altLang="en-US" sz="1200" b="1" dirty="0">
                          <a:solidFill>
                            <a:schemeClr val="tx1"/>
                          </a:solidFill>
                          <a:latin typeface="Meiryo UI" panose="020B0604030504040204" pitchFamily="50" charset="-128"/>
                          <a:ea typeface="Meiryo UI" panose="020B0604030504040204" pitchFamily="50" charset="-128"/>
                        </a:rPr>
                        <a:t>視覚障害者等による図書館の利用に係る体制の整備等（９条関係）</a:t>
                      </a:r>
                    </a:p>
                    <a:p>
                      <a:pPr marR="42876">
                        <a:lnSpc>
                          <a:spcPts val="13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0" u="none" dirty="0">
                          <a:solidFill>
                            <a:schemeClr val="tx1"/>
                          </a:solidFill>
                          <a:latin typeface="Meiryo UI" panose="020B0604030504040204" pitchFamily="50" charset="-128"/>
                          <a:ea typeface="Meiryo UI" panose="020B0604030504040204" pitchFamily="50" charset="-128"/>
                        </a:rPr>
                        <a:t>・</a:t>
                      </a:r>
                      <a:r>
                        <a:rPr lang="ja-JP" altLang="en-US" sz="1200" b="0" u="sng" dirty="0">
                          <a:solidFill>
                            <a:schemeClr val="tx1"/>
                          </a:solidFill>
                          <a:latin typeface="Meiryo UI" panose="020B0604030504040204" pitchFamily="50" charset="-128"/>
                          <a:ea typeface="Meiryo UI" panose="020B0604030504040204" pitchFamily="50" charset="-128"/>
                        </a:rPr>
                        <a:t>視覚障害等のある教職員への支援</a:t>
                      </a:r>
                    </a:p>
                    <a:p>
                      <a:pPr marR="42876">
                        <a:lnSpc>
                          <a:spcPts val="1300"/>
                        </a:lnSpc>
                      </a:pPr>
                      <a:r>
                        <a:rPr lang="ja-JP" altLang="en-US" sz="1200" b="0" dirty="0">
                          <a:solidFill>
                            <a:schemeClr val="tx1"/>
                          </a:solidFill>
                          <a:latin typeface="Meiryo UI" panose="020B0604030504040204" pitchFamily="50" charset="-128"/>
                          <a:ea typeface="Meiryo UI" panose="020B0604030504040204" pitchFamily="50" charset="-128"/>
                        </a:rPr>
                        <a:t>　・公立図書館等における障害者サービス</a:t>
                      </a:r>
                      <a:r>
                        <a:rPr lang="ja-JP" altLang="en-US" sz="1200" b="0" u="sng" dirty="0">
                          <a:solidFill>
                            <a:schemeClr val="tx1"/>
                          </a:solidFill>
                          <a:latin typeface="Meiryo UI" panose="020B0604030504040204" pitchFamily="50" charset="-128"/>
                          <a:ea typeface="Meiryo UI" panose="020B0604030504040204" pitchFamily="50" charset="-128"/>
                        </a:rPr>
                        <a:t>の充実のための専門性を有する職員の配置の明示や、</a:t>
                      </a:r>
                      <a:endParaRPr lang="en-US" altLang="ja-JP" sz="1200" b="0" u="sng" dirty="0">
                        <a:solidFill>
                          <a:schemeClr val="tx1"/>
                        </a:solidFill>
                        <a:latin typeface="Meiryo UI" panose="020B0604030504040204" pitchFamily="50" charset="-128"/>
                        <a:ea typeface="Meiryo UI" panose="020B0604030504040204" pitchFamily="50" charset="-128"/>
                      </a:endParaRPr>
                    </a:p>
                    <a:p>
                      <a:pPr marR="42876">
                        <a:lnSpc>
                          <a:spcPts val="1300"/>
                        </a:lnSpc>
                      </a:pPr>
                      <a:r>
                        <a:rPr lang="ja-JP" altLang="en-US" sz="1200" b="0" dirty="0">
                          <a:solidFill>
                            <a:schemeClr val="tx1"/>
                          </a:solidFill>
                          <a:latin typeface="Meiryo UI" panose="020B0604030504040204" pitchFamily="50" charset="-128"/>
                          <a:ea typeface="Meiryo UI" panose="020B0604030504040204" pitchFamily="50" charset="-128"/>
                        </a:rPr>
                        <a:t>　　</a:t>
                      </a:r>
                      <a:r>
                        <a:rPr lang="ja-JP" altLang="en-US" sz="1200" b="0" u="sng" dirty="0">
                          <a:solidFill>
                            <a:schemeClr val="tx1"/>
                          </a:solidFill>
                          <a:latin typeface="Meiryo UI" panose="020B0604030504040204" pitchFamily="50" charset="-128"/>
                          <a:ea typeface="Meiryo UI" panose="020B0604030504040204" pitchFamily="50" charset="-128"/>
                        </a:rPr>
                        <a:t>読書バリアフリーの普及・啓発の促進</a:t>
                      </a:r>
                      <a:endParaRPr lang="en-US" altLang="ja-JP" sz="1200" b="0" u="sng" dirty="0">
                        <a:solidFill>
                          <a:schemeClr val="tx1"/>
                        </a:solidFill>
                        <a:latin typeface="Meiryo UI" panose="020B0604030504040204" pitchFamily="50" charset="-128"/>
                        <a:ea typeface="Meiryo UI" panose="020B0604030504040204" pitchFamily="50" charset="-128"/>
                      </a:endParaRPr>
                    </a:p>
                    <a:p>
                      <a:pPr marR="42876">
                        <a:lnSpc>
                          <a:spcPts val="700"/>
                        </a:lnSpc>
                      </a:pPr>
                      <a:endParaRPr lang="en-US" altLang="ja-JP" sz="1200" u="sng" dirty="0">
                        <a:solidFill>
                          <a:schemeClr val="tx1"/>
                        </a:solidFill>
                        <a:latin typeface="Meiryo UI" panose="020B0604030504040204" pitchFamily="50" charset="-128"/>
                        <a:ea typeface="Meiryo UI" panose="020B0604030504040204" pitchFamily="50" charset="-128"/>
                      </a:endParaRPr>
                    </a:p>
                    <a:p>
                      <a:pPr marR="42876">
                        <a:lnSpc>
                          <a:spcPts val="1300"/>
                        </a:lnSpc>
                      </a:pPr>
                      <a:r>
                        <a:rPr lang="en-US" altLang="ja-JP" sz="1200" b="1" dirty="0">
                          <a:solidFill>
                            <a:schemeClr val="tx1"/>
                          </a:solidFill>
                          <a:latin typeface="Meiryo UI" panose="020B0604030504040204" pitchFamily="50" charset="-128"/>
                          <a:ea typeface="Meiryo UI" panose="020B0604030504040204" pitchFamily="50" charset="-128"/>
                        </a:rPr>
                        <a:t>2. </a:t>
                      </a:r>
                      <a:r>
                        <a:rPr lang="ja-JP" altLang="en-US" sz="1200" b="1" dirty="0">
                          <a:solidFill>
                            <a:schemeClr val="tx1"/>
                          </a:solidFill>
                          <a:latin typeface="Meiryo UI" panose="020B0604030504040204" pitchFamily="50" charset="-128"/>
                          <a:ea typeface="Meiryo UI" panose="020B0604030504040204" pitchFamily="50" charset="-128"/>
                        </a:rPr>
                        <a:t>インターネットを利用したサービスの提供体制の強化（</a:t>
                      </a:r>
                      <a:r>
                        <a:rPr lang="en-US" altLang="ja-JP" sz="1200" b="1" dirty="0">
                          <a:solidFill>
                            <a:schemeClr val="tx1"/>
                          </a:solidFill>
                          <a:latin typeface="Meiryo UI" panose="020B0604030504040204" pitchFamily="50" charset="-128"/>
                          <a:ea typeface="Meiryo UI" panose="020B0604030504040204" pitchFamily="50" charset="-128"/>
                        </a:rPr>
                        <a:t>10</a:t>
                      </a:r>
                      <a:r>
                        <a:rPr lang="ja-JP" altLang="en-US" sz="1200" b="1" dirty="0">
                          <a:solidFill>
                            <a:schemeClr val="tx1"/>
                          </a:solidFill>
                          <a:latin typeface="Meiryo UI" panose="020B0604030504040204" pitchFamily="50" charset="-128"/>
                          <a:ea typeface="Meiryo UI" panose="020B0604030504040204" pitchFamily="50" charset="-128"/>
                        </a:rPr>
                        <a:t>条関係）</a:t>
                      </a:r>
                    </a:p>
                    <a:p>
                      <a:pPr marR="42876">
                        <a:lnSpc>
                          <a:spcPts val="13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0" dirty="0">
                          <a:solidFill>
                            <a:schemeClr val="tx1"/>
                          </a:solidFill>
                          <a:latin typeface="Meiryo UI" panose="020B0604030504040204" pitchFamily="50" charset="-128"/>
                          <a:ea typeface="Meiryo UI" panose="020B0604030504040204" pitchFamily="50" charset="-128"/>
                        </a:rPr>
                        <a:t>・アクセシブルな書籍等の統合的な検索システム</a:t>
                      </a:r>
                      <a:r>
                        <a:rPr lang="ja-JP" altLang="en-US" sz="1200" b="0" u="sng" dirty="0">
                          <a:solidFill>
                            <a:schemeClr val="tx1"/>
                          </a:solidFill>
                          <a:latin typeface="Meiryo UI" panose="020B0604030504040204" pitchFamily="50" charset="-128"/>
                          <a:ea typeface="Meiryo UI" panose="020B0604030504040204" pitchFamily="50" charset="-128"/>
                        </a:rPr>
                        <a:t>（みなサーチ）</a:t>
                      </a:r>
                      <a:r>
                        <a:rPr lang="ja-JP" altLang="en-US" sz="1200" b="0" dirty="0">
                          <a:solidFill>
                            <a:schemeClr val="tx1"/>
                          </a:solidFill>
                          <a:latin typeface="Meiryo UI" panose="020B0604030504040204" pitchFamily="50" charset="-128"/>
                          <a:ea typeface="Meiryo UI" panose="020B0604030504040204" pitchFamily="50" charset="-128"/>
                        </a:rPr>
                        <a:t>に係る十分な周知</a:t>
                      </a:r>
                    </a:p>
                    <a:p>
                      <a:pPr marR="42876">
                        <a:lnSpc>
                          <a:spcPts val="1300"/>
                        </a:lnSpc>
                      </a:pPr>
                      <a:r>
                        <a:rPr lang="ja-JP" altLang="en-US" sz="1200" b="0" dirty="0">
                          <a:solidFill>
                            <a:schemeClr val="tx1"/>
                          </a:solidFill>
                          <a:latin typeface="Meiryo UI" panose="020B0604030504040204" pitchFamily="50" charset="-128"/>
                          <a:ea typeface="Meiryo UI" panose="020B0604030504040204" pitchFamily="50" charset="-128"/>
                        </a:rPr>
                        <a:t>　・国立国会図書館やサピエ図書館のサービスの</a:t>
                      </a:r>
                      <a:r>
                        <a:rPr lang="ja-JP" altLang="en-US" sz="1200" b="0" u="sng" dirty="0">
                          <a:solidFill>
                            <a:schemeClr val="tx1"/>
                          </a:solidFill>
                          <a:latin typeface="Meiryo UI" panose="020B0604030504040204" pitchFamily="50" charset="-128"/>
                          <a:ea typeface="Meiryo UI" panose="020B0604030504040204" pitchFamily="50" charset="-128"/>
                        </a:rPr>
                        <a:t>積極的な</a:t>
                      </a:r>
                      <a:r>
                        <a:rPr lang="ja-JP" altLang="en-US" sz="1200" b="0" dirty="0">
                          <a:solidFill>
                            <a:schemeClr val="tx1"/>
                          </a:solidFill>
                          <a:latin typeface="Meiryo UI" panose="020B0604030504040204" pitchFamily="50" charset="-128"/>
                          <a:ea typeface="Meiryo UI" panose="020B0604030504040204" pitchFamily="50" charset="-128"/>
                        </a:rPr>
                        <a:t>周知</a:t>
                      </a:r>
                      <a:r>
                        <a:rPr lang="ja-JP" altLang="en-US" sz="1200" b="0" u="sng" dirty="0">
                          <a:solidFill>
                            <a:schemeClr val="tx1"/>
                          </a:solidFill>
                          <a:latin typeface="Meiryo UI" panose="020B0604030504040204" pitchFamily="50" charset="-128"/>
                          <a:ea typeface="Meiryo UI" panose="020B0604030504040204" pitchFamily="50" charset="-128"/>
                        </a:rPr>
                        <a:t>や利活用促進のための研修会</a:t>
                      </a:r>
                      <a:endParaRPr lang="en-US" altLang="ja-JP" sz="1200" b="0" u="sng" dirty="0">
                        <a:solidFill>
                          <a:schemeClr val="tx1"/>
                        </a:solidFill>
                        <a:latin typeface="Meiryo UI" panose="020B0604030504040204" pitchFamily="50" charset="-128"/>
                        <a:ea typeface="Meiryo UI" panose="020B0604030504040204" pitchFamily="50" charset="-128"/>
                      </a:endParaRPr>
                    </a:p>
                    <a:p>
                      <a:pPr marR="42876">
                        <a:lnSpc>
                          <a:spcPts val="1300"/>
                        </a:lnSpc>
                      </a:pPr>
                      <a:r>
                        <a:rPr lang="en-US" altLang="ja-JP" sz="1200" b="0" dirty="0">
                          <a:solidFill>
                            <a:schemeClr val="tx1"/>
                          </a:solidFill>
                          <a:latin typeface="Meiryo UI" panose="020B0604030504040204" pitchFamily="50" charset="-128"/>
                          <a:ea typeface="Meiryo UI" panose="020B0604030504040204" pitchFamily="50" charset="-128"/>
                        </a:rPr>
                        <a:t>   </a:t>
                      </a:r>
                      <a:r>
                        <a:rPr lang="ja-JP" altLang="en-US" sz="1200" b="0" u="sng" dirty="0">
                          <a:solidFill>
                            <a:schemeClr val="tx1"/>
                          </a:solidFill>
                          <a:latin typeface="Meiryo UI" panose="020B0604030504040204" pitchFamily="50" charset="-128"/>
                          <a:ea typeface="Meiryo UI" panose="020B0604030504040204" pitchFamily="50" charset="-128"/>
                        </a:rPr>
                        <a:t>の開催</a:t>
                      </a:r>
                      <a:endParaRPr lang="en-US" altLang="ja-JP" sz="1200" b="0" u="sng" dirty="0">
                        <a:solidFill>
                          <a:schemeClr val="tx1"/>
                        </a:solidFill>
                        <a:latin typeface="Meiryo UI" panose="020B0604030504040204" pitchFamily="50" charset="-128"/>
                        <a:ea typeface="Meiryo UI" panose="020B0604030504040204" pitchFamily="50" charset="-128"/>
                      </a:endParaRPr>
                    </a:p>
                    <a:p>
                      <a:pPr marR="42876">
                        <a:lnSpc>
                          <a:spcPts val="700"/>
                        </a:lnSpc>
                      </a:pPr>
                      <a:endParaRPr lang="ja-JP" altLang="en-US" sz="1200" u="sng" dirty="0">
                        <a:solidFill>
                          <a:schemeClr val="tx1"/>
                        </a:solidFill>
                        <a:latin typeface="Meiryo UI" panose="020B0604030504040204" pitchFamily="50" charset="-128"/>
                        <a:ea typeface="Meiryo UI" panose="020B0604030504040204" pitchFamily="50" charset="-128"/>
                      </a:endParaRPr>
                    </a:p>
                    <a:p>
                      <a:pPr marR="42876">
                        <a:lnSpc>
                          <a:spcPts val="1300"/>
                        </a:lnSpc>
                      </a:pPr>
                      <a:r>
                        <a:rPr lang="en-US" altLang="ja-JP" sz="1200" b="1" dirty="0">
                          <a:solidFill>
                            <a:schemeClr val="tx1"/>
                          </a:solidFill>
                          <a:latin typeface="Meiryo UI" panose="020B0604030504040204" pitchFamily="50" charset="-128"/>
                          <a:ea typeface="Meiryo UI" panose="020B0604030504040204" pitchFamily="50" charset="-128"/>
                        </a:rPr>
                        <a:t>3. </a:t>
                      </a:r>
                      <a:r>
                        <a:rPr lang="ja-JP" altLang="en-US" sz="1200" b="1" dirty="0">
                          <a:solidFill>
                            <a:schemeClr val="tx1"/>
                          </a:solidFill>
                          <a:latin typeface="Meiryo UI" panose="020B0604030504040204" pitchFamily="50" charset="-128"/>
                          <a:ea typeface="Meiryo UI" panose="020B0604030504040204" pitchFamily="50" charset="-128"/>
                        </a:rPr>
                        <a:t>特定書籍・特定電子書籍等の製作の支援（</a:t>
                      </a:r>
                      <a:r>
                        <a:rPr lang="en-US" altLang="ja-JP" sz="1200" b="1" dirty="0">
                          <a:solidFill>
                            <a:schemeClr val="tx1"/>
                          </a:solidFill>
                          <a:latin typeface="Meiryo UI" panose="020B0604030504040204" pitchFamily="50" charset="-128"/>
                          <a:ea typeface="Meiryo UI" panose="020B0604030504040204" pitchFamily="50" charset="-128"/>
                        </a:rPr>
                        <a:t>11</a:t>
                      </a:r>
                      <a:r>
                        <a:rPr lang="ja-JP" altLang="en-US" sz="1200" b="1" dirty="0">
                          <a:solidFill>
                            <a:schemeClr val="tx1"/>
                          </a:solidFill>
                          <a:latin typeface="Meiryo UI" panose="020B0604030504040204" pitchFamily="50" charset="-128"/>
                          <a:ea typeface="Meiryo UI" panose="020B0604030504040204" pitchFamily="50" charset="-128"/>
                        </a:rPr>
                        <a:t>条関係）</a:t>
                      </a:r>
                    </a:p>
                    <a:p>
                      <a:pPr marR="42876">
                        <a:lnSpc>
                          <a:spcPts val="13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0" dirty="0">
                          <a:solidFill>
                            <a:schemeClr val="tx1"/>
                          </a:solidFill>
                          <a:latin typeface="Meiryo UI" panose="020B0604030504040204" pitchFamily="50" charset="-128"/>
                          <a:ea typeface="Meiryo UI" panose="020B0604030504040204" pitchFamily="50" charset="-128"/>
                        </a:rPr>
                        <a:t>・サピエ図書館</a:t>
                      </a:r>
                      <a:r>
                        <a:rPr lang="ja-JP" altLang="en-US" sz="1200" b="0" u="sng" dirty="0">
                          <a:solidFill>
                            <a:schemeClr val="tx1"/>
                          </a:solidFill>
                          <a:latin typeface="Meiryo UI" panose="020B0604030504040204" pitchFamily="50" charset="-128"/>
                          <a:ea typeface="Meiryo UI" panose="020B0604030504040204" pitchFamily="50" charset="-128"/>
                        </a:rPr>
                        <a:t>の運営者</a:t>
                      </a:r>
                      <a:r>
                        <a:rPr lang="ja-JP" altLang="en-US" sz="1200" b="0" dirty="0">
                          <a:solidFill>
                            <a:schemeClr val="tx1"/>
                          </a:solidFill>
                          <a:latin typeface="Meiryo UI" panose="020B0604030504040204" pitchFamily="50" charset="-128"/>
                          <a:ea typeface="Meiryo UI" panose="020B0604030504040204" pitchFamily="50" charset="-128"/>
                        </a:rPr>
                        <a:t>における製作手順や仕様基準の</a:t>
                      </a:r>
                      <a:r>
                        <a:rPr lang="ja-JP" altLang="en-US" sz="1200" b="0" u="sng" dirty="0">
                          <a:solidFill>
                            <a:schemeClr val="tx1"/>
                          </a:solidFill>
                          <a:latin typeface="Meiryo UI" panose="020B0604030504040204" pitchFamily="50" charset="-128"/>
                          <a:ea typeface="Meiryo UI" panose="020B0604030504040204" pitchFamily="50" charset="-128"/>
                        </a:rPr>
                        <a:t>共有及び製作技術の向上のための</a:t>
                      </a:r>
                      <a:endParaRPr lang="en-US" altLang="ja-JP" sz="1200" b="0" u="sng" dirty="0">
                        <a:solidFill>
                          <a:schemeClr val="tx1"/>
                        </a:solidFill>
                        <a:latin typeface="Meiryo UI" panose="020B0604030504040204" pitchFamily="50" charset="-128"/>
                        <a:ea typeface="Meiryo UI" panose="020B0604030504040204" pitchFamily="50" charset="-128"/>
                      </a:endParaRPr>
                    </a:p>
                    <a:p>
                      <a:pPr marR="42876">
                        <a:lnSpc>
                          <a:spcPts val="1300"/>
                        </a:lnSpc>
                      </a:pPr>
                      <a:r>
                        <a:rPr lang="en-US" altLang="ja-JP" sz="1200" b="0" dirty="0">
                          <a:solidFill>
                            <a:schemeClr val="tx1"/>
                          </a:solidFill>
                          <a:latin typeface="Meiryo UI" panose="020B0604030504040204" pitchFamily="50" charset="-128"/>
                          <a:ea typeface="Meiryo UI" panose="020B0604030504040204" pitchFamily="50" charset="-128"/>
                        </a:rPr>
                        <a:t>   </a:t>
                      </a:r>
                      <a:r>
                        <a:rPr lang="ja-JP" altLang="en-US" sz="1200" b="0" u="sng" dirty="0">
                          <a:solidFill>
                            <a:schemeClr val="tx1"/>
                          </a:solidFill>
                          <a:latin typeface="Meiryo UI" panose="020B0604030504040204" pitchFamily="50" charset="-128"/>
                          <a:ea typeface="Meiryo UI" panose="020B0604030504040204" pitchFamily="50" charset="-128"/>
                        </a:rPr>
                        <a:t>研修の充実</a:t>
                      </a:r>
                    </a:p>
                    <a:p>
                      <a:pPr marR="42876">
                        <a:lnSpc>
                          <a:spcPts val="1300"/>
                        </a:lnSpc>
                      </a:pPr>
                      <a:r>
                        <a:rPr lang="ja-JP" altLang="en-US" sz="1200" b="0" dirty="0">
                          <a:solidFill>
                            <a:schemeClr val="tx1"/>
                          </a:solidFill>
                          <a:latin typeface="Meiryo UI" panose="020B0604030504040204" pitchFamily="50" charset="-128"/>
                          <a:ea typeface="Meiryo UI" panose="020B0604030504040204" pitchFamily="50" charset="-128"/>
                        </a:rPr>
                        <a:t>　</a:t>
                      </a:r>
                      <a:r>
                        <a:rPr lang="ja-JP" altLang="en-US" sz="1200" b="0" u="sng" dirty="0">
                          <a:solidFill>
                            <a:schemeClr val="tx1"/>
                          </a:solidFill>
                          <a:latin typeface="Meiryo UI" panose="020B0604030504040204" pitchFamily="50" charset="-128"/>
                          <a:ea typeface="Meiryo UI" panose="020B0604030504040204" pitchFamily="50" charset="-128"/>
                        </a:rPr>
                        <a:t>・特定書籍等製作者が望むデータ形式を相互に変換するための仕組みの検討</a:t>
                      </a:r>
                      <a:endParaRPr lang="en-US" altLang="ja-JP" sz="1200" b="0" u="sng" dirty="0">
                        <a:solidFill>
                          <a:schemeClr val="tx1"/>
                        </a:solidFill>
                        <a:latin typeface="Meiryo UI" panose="020B0604030504040204" pitchFamily="50" charset="-128"/>
                        <a:ea typeface="Meiryo UI" panose="020B0604030504040204" pitchFamily="50" charset="-128"/>
                      </a:endParaRPr>
                    </a:p>
                    <a:p>
                      <a:pPr marR="42876">
                        <a:lnSpc>
                          <a:spcPts val="700"/>
                        </a:lnSpc>
                      </a:pPr>
                      <a:endParaRPr lang="en-US" altLang="ja-JP" sz="1200" u="sng" dirty="0">
                        <a:solidFill>
                          <a:schemeClr val="tx1"/>
                        </a:solidFill>
                        <a:latin typeface="Meiryo UI" panose="020B0604030504040204" pitchFamily="50" charset="-128"/>
                        <a:ea typeface="Meiryo UI" panose="020B0604030504040204" pitchFamily="50" charset="-128"/>
                      </a:endParaRPr>
                    </a:p>
                    <a:p>
                      <a:pPr marR="42876">
                        <a:lnSpc>
                          <a:spcPts val="1300"/>
                        </a:lnSpc>
                      </a:pPr>
                      <a:r>
                        <a:rPr lang="en-US" altLang="ja-JP" sz="1200" b="1" dirty="0">
                          <a:solidFill>
                            <a:schemeClr val="tx1"/>
                          </a:solidFill>
                          <a:latin typeface="Meiryo UI" panose="020B0604030504040204" pitchFamily="50" charset="-128"/>
                          <a:ea typeface="Meiryo UI" panose="020B0604030504040204" pitchFamily="50" charset="-128"/>
                        </a:rPr>
                        <a:t>4. </a:t>
                      </a:r>
                      <a:r>
                        <a:rPr lang="ja-JP" altLang="en-US" sz="1200" b="1" dirty="0">
                          <a:solidFill>
                            <a:schemeClr val="tx1"/>
                          </a:solidFill>
                          <a:latin typeface="Meiryo UI" panose="020B0604030504040204" pitchFamily="50" charset="-128"/>
                          <a:ea typeface="Meiryo UI" panose="020B0604030504040204" pitchFamily="50" charset="-128"/>
                        </a:rPr>
                        <a:t>アクセシブルな電子書籍等の販売等の促進等（</a:t>
                      </a:r>
                      <a:r>
                        <a:rPr lang="en-US" altLang="ja-JP" sz="1200" b="1" dirty="0">
                          <a:solidFill>
                            <a:schemeClr val="tx1"/>
                          </a:solidFill>
                          <a:latin typeface="Meiryo UI" panose="020B0604030504040204" pitchFamily="50" charset="-128"/>
                          <a:ea typeface="Meiryo UI" panose="020B0604030504040204" pitchFamily="50" charset="-128"/>
                        </a:rPr>
                        <a:t>12</a:t>
                      </a:r>
                      <a:r>
                        <a:rPr lang="ja-JP" altLang="en-US" sz="1200" b="1" dirty="0">
                          <a:solidFill>
                            <a:schemeClr val="tx1"/>
                          </a:solidFill>
                          <a:latin typeface="Meiryo UI" panose="020B0604030504040204" pitchFamily="50" charset="-128"/>
                          <a:ea typeface="Meiryo UI" panose="020B0604030504040204" pitchFamily="50" charset="-128"/>
                        </a:rPr>
                        <a:t>条関係）</a:t>
                      </a:r>
                    </a:p>
                    <a:p>
                      <a:pPr marR="42876">
                        <a:lnSpc>
                          <a:spcPts val="13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0" u="none" dirty="0">
                          <a:solidFill>
                            <a:schemeClr val="tx1"/>
                          </a:solidFill>
                          <a:latin typeface="Meiryo UI" panose="020B0604030504040204" pitchFamily="50" charset="-128"/>
                          <a:ea typeface="Meiryo UI" panose="020B0604030504040204" pitchFamily="50" charset="-128"/>
                        </a:rPr>
                        <a:t>・</a:t>
                      </a:r>
                      <a:r>
                        <a:rPr lang="ja-JP" altLang="en-US" sz="1200" b="0" u="sng" dirty="0">
                          <a:solidFill>
                            <a:schemeClr val="tx1"/>
                          </a:solidFill>
                          <a:latin typeface="Meiryo UI" panose="020B0604030504040204" pitchFamily="50" charset="-128"/>
                          <a:ea typeface="Meiryo UI" panose="020B0604030504040204" pitchFamily="50" charset="-128"/>
                        </a:rPr>
                        <a:t>「電子図書館のアクセシビリティ対応ガイドライン」の図書館への普及に向けた導入支援</a:t>
                      </a:r>
                      <a:endParaRPr lang="en-US" altLang="ja-JP" sz="1200" b="0" u="sng" dirty="0">
                        <a:solidFill>
                          <a:schemeClr val="tx1"/>
                        </a:solidFill>
                        <a:latin typeface="Meiryo UI" panose="020B0604030504040204" pitchFamily="50" charset="-128"/>
                        <a:ea typeface="Meiryo UI" panose="020B0604030504040204" pitchFamily="50" charset="-128"/>
                      </a:endParaRPr>
                    </a:p>
                    <a:p>
                      <a:pPr marR="42876">
                        <a:lnSpc>
                          <a:spcPts val="700"/>
                        </a:lnSpc>
                      </a:pPr>
                      <a:endParaRPr lang="en-US" altLang="ja-JP" sz="1200" u="sng" dirty="0">
                        <a:solidFill>
                          <a:schemeClr val="tx1"/>
                        </a:solidFill>
                        <a:latin typeface="Meiryo UI" panose="020B0604030504040204" pitchFamily="50" charset="-128"/>
                        <a:ea typeface="Meiryo UI" panose="020B0604030504040204" pitchFamily="50" charset="-128"/>
                      </a:endParaRPr>
                    </a:p>
                    <a:p>
                      <a:pPr marR="42876">
                        <a:lnSpc>
                          <a:spcPts val="1300"/>
                        </a:lnSpc>
                      </a:pPr>
                      <a:r>
                        <a:rPr lang="en-US" altLang="ja-JP" sz="1200" b="1" dirty="0">
                          <a:solidFill>
                            <a:schemeClr val="tx1"/>
                          </a:solidFill>
                          <a:latin typeface="Meiryo UI" panose="020B0604030504040204" pitchFamily="50" charset="-128"/>
                          <a:ea typeface="Meiryo UI" panose="020B0604030504040204" pitchFamily="50" charset="-128"/>
                        </a:rPr>
                        <a:t>5. </a:t>
                      </a:r>
                      <a:r>
                        <a:rPr lang="ja-JP" altLang="en-US" sz="1200" b="1" dirty="0">
                          <a:solidFill>
                            <a:schemeClr val="tx1"/>
                          </a:solidFill>
                          <a:latin typeface="Meiryo UI" panose="020B0604030504040204" pitchFamily="50" charset="-128"/>
                          <a:ea typeface="Meiryo UI" panose="020B0604030504040204" pitchFamily="50" charset="-128"/>
                        </a:rPr>
                        <a:t>外国からのアクセシブルな電子書籍等の入手のための環境整備（</a:t>
                      </a:r>
                      <a:r>
                        <a:rPr lang="en-US" altLang="ja-JP" sz="1200" b="1" dirty="0">
                          <a:solidFill>
                            <a:schemeClr val="tx1"/>
                          </a:solidFill>
                          <a:latin typeface="Meiryo UI" panose="020B0604030504040204" pitchFamily="50" charset="-128"/>
                          <a:ea typeface="Meiryo UI" panose="020B0604030504040204" pitchFamily="50" charset="-128"/>
                        </a:rPr>
                        <a:t>13</a:t>
                      </a:r>
                      <a:r>
                        <a:rPr lang="ja-JP" altLang="en-US" sz="1200" b="1" dirty="0">
                          <a:solidFill>
                            <a:schemeClr val="tx1"/>
                          </a:solidFill>
                          <a:latin typeface="Meiryo UI" panose="020B0604030504040204" pitchFamily="50" charset="-128"/>
                          <a:ea typeface="Meiryo UI" panose="020B0604030504040204" pitchFamily="50" charset="-128"/>
                        </a:rPr>
                        <a:t>条関係）</a:t>
                      </a:r>
                    </a:p>
                    <a:p>
                      <a:pPr marR="42876">
                        <a:lnSpc>
                          <a:spcPts val="13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0" dirty="0">
                          <a:solidFill>
                            <a:schemeClr val="tx1"/>
                          </a:solidFill>
                          <a:latin typeface="Meiryo UI" panose="020B0604030504040204" pitchFamily="50" charset="-128"/>
                          <a:ea typeface="Meiryo UI" panose="020B0604030504040204" pitchFamily="50" charset="-128"/>
                        </a:rPr>
                        <a:t>・受入れ･提供機関の役割分担等による円滑な入手及び外国への提供の促進、</a:t>
                      </a:r>
                      <a:r>
                        <a:rPr lang="ja-JP" altLang="en-US" sz="1200" b="0" u="sng" dirty="0">
                          <a:solidFill>
                            <a:schemeClr val="tx1"/>
                          </a:solidFill>
                          <a:latin typeface="Meiryo UI" panose="020B0604030504040204" pitchFamily="50" charset="-128"/>
                          <a:ea typeface="Meiryo UI" panose="020B0604030504040204" pitchFamily="50" charset="-128"/>
                        </a:rPr>
                        <a:t>サービスの認</a:t>
                      </a:r>
                      <a:endParaRPr lang="en-US" altLang="ja-JP" sz="1200" b="0" u="sng" dirty="0">
                        <a:solidFill>
                          <a:schemeClr val="tx1"/>
                        </a:solidFill>
                        <a:latin typeface="Meiryo UI" panose="020B0604030504040204" pitchFamily="50" charset="-128"/>
                        <a:ea typeface="Meiryo UI" panose="020B0604030504040204" pitchFamily="50" charset="-128"/>
                      </a:endParaRPr>
                    </a:p>
                    <a:p>
                      <a:pPr marR="42876">
                        <a:lnSpc>
                          <a:spcPts val="1300"/>
                        </a:lnSpc>
                      </a:pPr>
                      <a:r>
                        <a:rPr lang="ja-JP" altLang="en-US" sz="1200" b="0" dirty="0">
                          <a:solidFill>
                            <a:schemeClr val="tx1"/>
                          </a:solidFill>
                          <a:latin typeface="Meiryo UI" panose="020B0604030504040204" pitchFamily="50" charset="-128"/>
                          <a:ea typeface="Meiryo UI" panose="020B0604030504040204" pitchFamily="50" charset="-128"/>
                        </a:rPr>
                        <a:t>　　</a:t>
                      </a:r>
                      <a:r>
                        <a:rPr lang="ja-JP" altLang="en-US" sz="1200" b="0" u="sng" dirty="0">
                          <a:solidFill>
                            <a:schemeClr val="tx1"/>
                          </a:solidFill>
                          <a:latin typeface="Meiryo UI" panose="020B0604030504040204" pitchFamily="50" charset="-128"/>
                          <a:ea typeface="Meiryo UI" panose="020B0604030504040204" pitchFamily="50" charset="-128"/>
                        </a:rPr>
                        <a:t>知度の向上</a:t>
                      </a:r>
                      <a:endParaRPr lang="en-US" altLang="ja-JP" sz="1200" b="0" u="sng" dirty="0">
                        <a:solidFill>
                          <a:schemeClr val="tx1"/>
                        </a:solidFill>
                        <a:latin typeface="Meiryo UI" panose="020B0604030504040204" pitchFamily="50" charset="-128"/>
                        <a:ea typeface="Meiryo UI" panose="020B0604030504040204" pitchFamily="50" charset="-128"/>
                      </a:endParaRPr>
                    </a:p>
                    <a:p>
                      <a:pPr marR="42876">
                        <a:lnSpc>
                          <a:spcPts val="700"/>
                        </a:lnSpc>
                      </a:pPr>
                      <a:endParaRPr lang="ja-JP" altLang="en-US" sz="1200" u="sng" dirty="0">
                        <a:solidFill>
                          <a:schemeClr val="tx1"/>
                        </a:solidFill>
                        <a:latin typeface="Meiryo UI" panose="020B0604030504040204" pitchFamily="50" charset="-128"/>
                        <a:ea typeface="Meiryo UI" panose="020B0604030504040204" pitchFamily="50" charset="-128"/>
                      </a:endParaRPr>
                    </a:p>
                    <a:p>
                      <a:pPr marR="42876">
                        <a:lnSpc>
                          <a:spcPts val="1300"/>
                        </a:lnSpc>
                      </a:pPr>
                      <a:r>
                        <a:rPr lang="en-US" altLang="ja-JP" sz="1200" b="1" dirty="0">
                          <a:solidFill>
                            <a:schemeClr val="tx1"/>
                          </a:solidFill>
                          <a:latin typeface="Meiryo UI" panose="020B0604030504040204" pitchFamily="50" charset="-128"/>
                          <a:ea typeface="Meiryo UI" panose="020B0604030504040204" pitchFamily="50" charset="-128"/>
                        </a:rPr>
                        <a:t>6. </a:t>
                      </a:r>
                      <a:r>
                        <a:rPr lang="ja-JP" altLang="en-US" sz="1200" b="1" dirty="0">
                          <a:solidFill>
                            <a:schemeClr val="tx1"/>
                          </a:solidFill>
                          <a:latin typeface="Meiryo UI" panose="020B0604030504040204" pitchFamily="50" charset="-128"/>
                          <a:ea typeface="Meiryo UI" panose="020B0604030504040204" pitchFamily="50" charset="-128"/>
                        </a:rPr>
                        <a:t>端末機器等及びこれに関する情報の入手支援、ＩＣＴの習得支援</a:t>
                      </a:r>
                      <a:endParaRPr lang="en-US" altLang="ja-JP" sz="1200" b="1" dirty="0">
                        <a:solidFill>
                          <a:schemeClr val="tx1"/>
                        </a:solidFill>
                        <a:latin typeface="Meiryo UI" panose="020B0604030504040204" pitchFamily="50" charset="-128"/>
                        <a:ea typeface="Meiryo UI" panose="020B0604030504040204" pitchFamily="50" charset="-128"/>
                      </a:endParaRPr>
                    </a:p>
                    <a:p>
                      <a:pPr marR="42876">
                        <a:lnSpc>
                          <a:spcPts val="1300"/>
                        </a:lnSpc>
                      </a:pPr>
                      <a:r>
                        <a:rPr lang="ja-JP" altLang="en-US" sz="1200" b="1" dirty="0">
                          <a:solidFill>
                            <a:schemeClr val="tx1"/>
                          </a:solidFill>
                          <a:latin typeface="Meiryo UI" panose="020B0604030504040204" pitchFamily="50" charset="-128"/>
                          <a:ea typeface="Meiryo UI" panose="020B0604030504040204" pitchFamily="50" charset="-128"/>
                        </a:rPr>
                        <a:t>（</a:t>
                      </a:r>
                      <a:r>
                        <a:rPr lang="en-US" altLang="ja-JP" sz="1200" b="1" dirty="0">
                          <a:solidFill>
                            <a:schemeClr val="tx1"/>
                          </a:solidFill>
                          <a:latin typeface="Meiryo UI" panose="020B0604030504040204" pitchFamily="50" charset="-128"/>
                          <a:ea typeface="Meiryo UI" panose="020B0604030504040204" pitchFamily="50" charset="-128"/>
                        </a:rPr>
                        <a:t>14</a:t>
                      </a:r>
                      <a:r>
                        <a:rPr lang="ja-JP" altLang="en-US" sz="1200" b="1" dirty="0">
                          <a:solidFill>
                            <a:schemeClr val="tx1"/>
                          </a:solidFill>
                          <a:latin typeface="Meiryo UI" panose="020B0604030504040204" pitchFamily="50" charset="-128"/>
                          <a:ea typeface="Meiryo UI" panose="020B0604030504040204" pitchFamily="50" charset="-128"/>
                        </a:rPr>
                        <a:t>条・</a:t>
                      </a:r>
                      <a:r>
                        <a:rPr lang="en-US" altLang="ja-JP" sz="1200" b="1" dirty="0">
                          <a:solidFill>
                            <a:schemeClr val="tx1"/>
                          </a:solidFill>
                          <a:latin typeface="Meiryo UI" panose="020B0604030504040204" pitchFamily="50" charset="-128"/>
                          <a:ea typeface="Meiryo UI" panose="020B0604030504040204" pitchFamily="50" charset="-128"/>
                        </a:rPr>
                        <a:t>15</a:t>
                      </a:r>
                      <a:r>
                        <a:rPr lang="ja-JP" altLang="en-US" sz="1200" b="1" dirty="0">
                          <a:solidFill>
                            <a:schemeClr val="tx1"/>
                          </a:solidFill>
                          <a:latin typeface="Meiryo UI" panose="020B0604030504040204" pitchFamily="50" charset="-128"/>
                          <a:ea typeface="Meiryo UI" panose="020B0604030504040204" pitchFamily="50" charset="-128"/>
                        </a:rPr>
                        <a:t>条関係）</a:t>
                      </a:r>
                    </a:p>
                    <a:p>
                      <a:pPr marR="42876">
                        <a:lnSpc>
                          <a:spcPts val="13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0" dirty="0">
                          <a:solidFill>
                            <a:schemeClr val="tx1"/>
                          </a:solidFill>
                          <a:latin typeface="Meiryo UI" panose="020B0604030504040204" pitchFamily="50" charset="-128"/>
                          <a:ea typeface="Meiryo UI" panose="020B0604030504040204" pitchFamily="50" charset="-128"/>
                        </a:rPr>
                        <a:t>・地方公共団体による</a:t>
                      </a:r>
                      <a:r>
                        <a:rPr lang="ja-JP" altLang="en-US" sz="1200" b="0" u="sng" dirty="0">
                          <a:solidFill>
                            <a:schemeClr val="tx1"/>
                          </a:solidFill>
                          <a:latin typeface="Meiryo UI" panose="020B0604030504040204" pitchFamily="50" charset="-128"/>
                          <a:ea typeface="Meiryo UI" panose="020B0604030504040204" pitchFamily="50" charset="-128"/>
                        </a:rPr>
                        <a:t>障害の特性に即した</a:t>
                      </a:r>
                      <a:r>
                        <a:rPr lang="ja-JP" altLang="en-US" sz="1200" b="0" dirty="0">
                          <a:solidFill>
                            <a:schemeClr val="tx1"/>
                          </a:solidFill>
                          <a:latin typeface="Meiryo UI" panose="020B0604030504040204" pitchFamily="50" charset="-128"/>
                          <a:ea typeface="Meiryo UI" panose="020B0604030504040204" pitchFamily="50" charset="-128"/>
                        </a:rPr>
                        <a:t>端末機器等の給付の実施</a:t>
                      </a:r>
                      <a:endParaRPr lang="en-US" altLang="ja-JP" sz="1200" b="0" dirty="0">
                        <a:solidFill>
                          <a:schemeClr val="tx1"/>
                        </a:solidFill>
                        <a:latin typeface="Meiryo UI" panose="020B0604030504040204" pitchFamily="50" charset="-128"/>
                        <a:ea typeface="Meiryo UI" panose="020B0604030504040204" pitchFamily="50" charset="-128"/>
                      </a:endParaRPr>
                    </a:p>
                    <a:p>
                      <a:pPr marR="42876">
                        <a:lnSpc>
                          <a:spcPts val="700"/>
                        </a:lnSpc>
                      </a:pPr>
                      <a:endParaRPr lang="ja-JP" altLang="en-US" sz="1200" dirty="0">
                        <a:solidFill>
                          <a:schemeClr val="tx1"/>
                        </a:solidFill>
                        <a:latin typeface="Meiryo UI" panose="020B0604030504040204" pitchFamily="50" charset="-128"/>
                        <a:ea typeface="Meiryo UI" panose="020B0604030504040204" pitchFamily="50" charset="-128"/>
                      </a:endParaRPr>
                    </a:p>
                    <a:p>
                      <a:pPr marR="42876">
                        <a:lnSpc>
                          <a:spcPts val="1300"/>
                        </a:lnSpc>
                      </a:pPr>
                      <a:r>
                        <a:rPr lang="en-US" altLang="ja-JP" sz="1200" b="1" dirty="0">
                          <a:solidFill>
                            <a:schemeClr val="tx1"/>
                          </a:solidFill>
                          <a:latin typeface="Meiryo UI" panose="020B0604030504040204" pitchFamily="50" charset="-128"/>
                          <a:ea typeface="Meiryo UI" panose="020B0604030504040204" pitchFamily="50" charset="-128"/>
                        </a:rPr>
                        <a:t>7. </a:t>
                      </a:r>
                      <a:r>
                        <a:rPr lang="ja-JP" altLang="en-US" sz="1200" b="1" dirty="0">
                          <a:solidFill>
                            <a:schemeClr val="tx1"/>
                          </a:solidFill>
                          <a:latin typeface="Meiryo UI" panose="020B0604030504040204" pitchFamily="50" charset="-128"/>
                          <a:ea typeface="Meiryo UI" panose="020B0604030504040204" pitchFamily="50" charset="-128"/>
                        </a:rPr>
                        <a:t>アクセシブルな電子書籍等・端末機器等に係る先端的技術等の研究開発の推進等</a:t>
                      </a:r>
                      <a:endParaRPr lang="en-US" altLang="ja-JP" sz="1200" b="1" dirty="0">
                        <a:solidFill>
                          <a:schemeClr val="tx1"/>
                        </a:solidFill>
                        <a:latin typeface="Meiryo UI" panose="020B0604030504040204" pitchFamily="50" charset="-128"/>
                        <a:ea typeface="Meiryo UI" panose="020B0604030504040204" pitchFamily="50" charset="-128"/>
                      </a:endParaRPr>
                    </a:p>
                    <a:p>
                      <a:pPr marR="42876">
                        <a:lnSpc>
                          <a:spcPts val="1300"/>
                        </a:lnSpc>
                      </a:pPr>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16</a:t>
                      </a:r>
                      <a:r>
                        <a:rPr lang="ja-JP" altLang="en-US" sz="1200" b="1" dirty="0">
                          <a:solidFill>
                            <a:schemeClr val="tx1"/>
                          </a:solidFill>
                          <a:latin typeface="Meiryo UI" panose="020B0604030504040204" pitchFamily="50" charset="-128"/>
                          <a:ea typeface="Meiryo UI" panose="020B0604030504040204" pitchFamily="50" charset="-128"/>
                        </a:rPr>
                        <a:t>条関係）</a:t>
                      </a:r>
                    </a:p>
                    <a:p>
                      <a:pPr marR="42876">
                        <a:lnSpc>
                          <a:spcPts val="13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0" dirty="0">
                          <a:solidFill>
                            <a:schemeClr val="tx1"/>
                          </a:solidFill>
                          <a:latin typeface="Meiryo UI" panose="020B0604030504040204" pitchFamily="50" charset="-128"/>
                          <a:ea typeface="Meiryo UI" panose="020B0604030504040204" pitchFamily="50" charset="-128"/>
                        </a:rPr>
                        <a:t>・</a:t>
                      </a:r>
                      <a:r>
                        <a:rPr lang="ja-JP" altLang="en-US" sz="1200" b="0" u="sng" dirty="0">
                          <a:solidFill>
                            <a:schemeClr val="tx1"/>
                          </a:solidFill>
                          <a:latin typeface="Meiryo UI" panose="020B0604030504040204" pitchFamily="50" charset="-128"/>
                          <a:ea typeface="Meiryo UI" panose="020B0604030504040204" pitchFamily="50" charset="-128"/>
                        </a:rPr>
                        <a:t>視覚障害者等が使いやすいシステム及び機器等</a:t>
                      </a:r>
                      <a:r>
                        <a:rPr lang="ja-JP" altLang="en-US" sz="1200" b="0" dirty="0">
                          <a:solidFill>
                            <a:schemeClr val="tx1"/>
                          </a:solidFill>
                          <a:latin typeface="Meiryo UI" panose="020B0604030504040204" pitchFamily="50" charset="-128"/>
                          <a:ea typeface="Meiryo UI" panose="020B0604030504040204" pitchFamily="50" charset="-128"/>
                        </a:rPr>
                        <a:t>の研究開発やサービス提供者に対する資金</a:t>
                      </a:r>
                      <a:endParaRPr lang="en-US" altLang="ja-JP" sz="1200" b="0" dirty="0">
                        <a:solidFill>
                          <a:schemeClr val="tx1"/>
                        </a:solidFill>
                        <a:latin typeface="Meiryo UI" panose="020B0604030504040204" pitchFamily="50" charset="-128"/>
                        <a:ea typeface="Meiryo UI" panose="020B0604030504040204" pitchFamily="50" charset="-128"/>
                      </a:endParaRPr>
                    </a:p>
                    <a:p>
                      <a:pPr marR="42876">
                        <a:lnSpc>
                          <a:spcPts val="1300"/>
                        </a:lnSpc>
                      </a:pPr>
                      <a:r>
                        <a:rPr lang="ja-JP" altLang="en-US" sz="1200" b="0" dirty="0">
                          <a:solidFill>
                            <a:schemeClr val="tx1"/>
                          </a:solidFill>
                          <a:latin typeface="Meiryo UI" panose="020B0604030504040204" pitchFamily="50" charset="-128"/>
                          <a:ea typeface="Meiryo UI" panose="020B0604030504040204" pitchFamily="50" charset="-128"/>
                        </a:rPr>
                        <a:t>　　面の支援及び開発成果の普及</a:t>
                      </a:r>
                      <a:endParaRPr lang="en-US" altLang="ja-JP" sz="1200" b="0" dirty="0">
                        <a:solidFill>
                          <a:schemeClr val="tx1"/>
                        </a:solidFill>
                        <a:latin typeface="Meiryo UI" panose="020B0604030504040204" pitchFamily="50" charset="-128"/>
                        <a:ea typeface="Meiryo UI" panose="020B0604030504040204" pitchFamily="50" charset="-128"/>
                      </a:endParaRPr>
                    </a:p>
                    <a:p>
                      <a:pPr marR="42876">
                        <a:lnSpc>
                          <a:spcPts val="700"/>
                        </a:lnSpc>
                      </a:pPr>
                      <a:endParaRPr lang="ja-JP" altLang="en-US" sz="1200" dirty="0">
                        <a:solidFill>
                          <a:schemeClr val="tx1"/>
                        </a:solidFill>
                        <a:latin typeface="Meiryo UI" panose="020B0604030504040204" pitchFamily="50" charset="-128"/>
                        <a:ea typeface="Meiryo UI" panose="020B0604030504040204" pitchFamily="50" charset="-128"/>
                      </a:endParaRPr>
                    </a:p>
                    <a:p>
                      <a:pPr marR="42876">
                        <a:lnSpc>
                          <a:spcPts val="1300"/>
                        </a:lnSpc>
                      </a:pPr>
                      <a:r>
                        <a:rPr lang="en-US" altLang="ja-JP" sz="1200" b="1" dirty="0">
                          <a:solidFill>
                            <a:schemeClr val="tx1"/>
                          </a:solidFill>
                          <a:latin typeface="Meiryo UI" panose="020B0604030504040204" pitchFamily="50" charset="-128"/>
                          <a:ea typeface="Meiryo UI" panose="020B0604030504040204" pitchFamily="50" charset="-128"/>
                        </a:rPr>
                        <a:t>8. </a:t>
                      </a:r>
                      <a:r>
                        <a:rPr lang="ja-JP" altLang="en-US" sz="1200" b="1" dirty="0">
                          <a:solidFill>
                            <a:schemeClr val="tx1"/>
                          </a:solidFill>
                          <a:latin typeface="Meiryo UI" panose="020B0604030504040204" pitchFamily="50" charset="-128"/>
                          <a:ea typeface="Meiryo UI" panose="020B0604030504040204" pitchFamily="50" charset="-128"/>
                        </a:rPr>
                        <a:t>製作人材・図書館サービス人材の育成等（</a:t>
                      </a:r>
                      <a:r>
                        <a:rPr lang="en-US" altLang="ja-JP" sz="1200" b="1" dirty="0">
                          <a:solidFill>
                            <a:schemeClr val="tx1"/>
                          </a:solidFill>
                          <a:latin typeface="Meiryo UI" panose="020B0604030504040204" pitchFamily="50" charset="-128"/>
                          <a:ea typeface="Meiryo UI" panose="020B0604030504040204" pitchFamily="50" charset="-128"/>
                        </a:rPr>
                        <a:t>17</a:t>
                      </a:r>
                      <a:r>
                        <a:rPr lang="ja-JP" altLang="en-US" sz="1200" b="1" dirty="0">
                          <a:solidFill>
                            <a:schemeClr val="tx1"/>
                          </a:solidFill>
                          <a:latin typeface="Meiryo UI" panose="020B0604030504040204" pitchFamily="50" charset="-128"/>
                          <a:ea typeface="Meiryo UI" panose="020B0604030504040204" pitchFamily="50" charset="-128"/>
                        </a:rPr>
                        <a:t>条関係）</a:t>
                      </a:r>
                    </a:p>
                    <a:p>
                      <a:pPr marR="42876">
                        <a:lnSpc>
                          <a:spcPts val="1300"/>
                        </a:lnSpc>
                      </a:pPr>
                      <a:r>
                        <a:rPr lang="ja-JP" altLang="en-US" sz="1200" b="0" dirty="0">
                          <a:solidFill>
                            <a:schemeClr val="tx1"/>
                          </a:solidFill>
                          <a:latin typeface="Meiryo UI" panose="020B0604030504040204" pitchFamily="50" charset="-128"/>
                          <a:ea typeface="Meiryo UI" panose="020B0604030504040204" pitchFamily="50" charset="-128"/>
                        </a:rPr>
                        <a:t>　・司書、司書教諭・学校司書、職員等の資質向上に資する</a:t>
                      </a:r>
                      <a:r>
                        <a:rPr lang="ja-JP" altLang="en-US" sz="1200" b="0" u="sng" dirty="0">
                          <a:solidFill>
                            <a:schemeClr val="tx1"/>
                          </a:solidFill>
                          <a:latin typeface="Meiryo UI" panose="020B0604030504040204" pitchFamily="50" charset="-128"/>
                          <a:ea typeface="Meiryo UI" panose="020B0604030504040204" pitchFamily="50" charset="-128"/>
                        </a:rPr>
                        <a:t>社会の変化に対応した</a:t>
                      </a:r>
                      <a:r>
                        <a:rPr lang="ja-JP" altLang="en-US" sz="1200" b="0" dirty="0">
                          <a:solidFill>
                            <a:schemeClr val="tx1"/>
                          </a:solidFill>
                          <a:latin typeface="Meiryo UI" panose="020B0604030504040204" pitchFamily="50" charset="-128"/>
                          <a:ea typeface="Meiryo UI" panose="020B0604030504040204" pitchFamily="50" charset="-128"/>
                        </a:rPr>
                        <a:t>研修等の</a:t>
                      </a:r>
                      <a:endParaRPr lang="en-US" altLang="ja-JP" sz="1200" b="0" dirty="0">
                        <a:solidFill>
                          <a:schemeClr val="tx1"/>
                        </a:solidFill>
                        <a:latin typeface="Meiryo UI" panose="020B0604030504040204" pitchFamily="50" charset="-128"/>
                        <a:ea typeface="Meiryo UI" panose="020B0604030504040204" pitchFamily="50" charset="-128"/>
                      </a:endParaRPr>
                    </a:p>
                    <a:p>
                      <a:pPr marR="42876">
                        <a:lnSpc>
                          <a:spcPts val="1300"/>
                        </a:lnSpc>
                      </a:pPr>
                      <a:r>
                        <a:rPr lang="ja-JP" altLang="en-US" sz="1200" b="0" dirty="0">
                          <a:solidFill>
                            <a:schemeClr val="tx1"/>
                          </a:solidFill>
                          <a:latin typeface="Meiryo UI" panose="020B0604030504040204" pitchFamily="50" charset="-128"/>
                          <a:ea typeface="Meiryo UI" panose="020B0604030504040204" pitchFamily="50" charset="-128"/>
                        </a:rPr>
                        <a:t>　　実施</a:t>
                      </a:r>
                      <a:endParaRPr lang="en-US" altLang="ja-JP" sz="1200" b="0" dirty="0">
                        <a:solidFill>
                          <a:schemeClr val="tx1"/>
                        </a:solidFill>
                        <a:latin typeface="Meiryo UI" panose="020B0604030504040204" pitchFamily="50" charset="-128"/>
                        <a:ea typeface="Meiryo UI" panose="020B0604030504040204" pitchFamily="50" charset="-128"/>
                      </a:endParaRPr>
                    </a:p>
                    <a:p>
                      <a:pPr marR="42876">
                        <a:lnSpc>
                          <a:spcPts val="1300"/>
                        </a:lnSpc>
                      </a:pPr>
                      <a:r>
                        <a:rPr lang="ja-JP" altLang="en-US" sz="1200" b="0" dirty="0">
                          <a:solidFill>
                            <a:schemeClr val="tx1"/>
                          </a:solidFill>
                          <a:latin typeface="Meiryo UI" panose="020B0604030504040204" pitchFamily="50" charset="-128"/>
                          <a:ea typeface="Meiryo UI" panose="020B0604030504040204" pitchFamily="50" charset="-128"/>
                        </a:rPr>
                        <a:t>　・点訳者・音訳者、アクセシブルな電子データ製作者等の計画的な人材の</a:t>
                      </a:r>
                      <a:r>
                        <a:rPr lang="ja-JP" altLang="en-US" sz="1200" b="0" u="sng" dirty="0">
                          <a:solidFill>
                            <a:schemeClr val="tx1"/>
                          </a:solidFill>
                          <a:latin typeface="Meiryo UI" panose="020B0604030504040204" pitchFamily="50" charset="-128"/>
                          <a:ea typeface="Meiryo UI" panose="020B0604030504040204" pitchFamily="50" charset="-128"/>
                        </a:rPr>
                        <a:t>確保</a:t>
                      </a:r>
                      <a:r>
                        <a:rPr lang="ja-JP" altLang="en-US" sz="1200" b="0" dirty="0">
                          <a:solidFill>
                            <a:schemeClr val="tx1"/>
                          </a:solidFill>
                          <a:latin typeface="Meiryo UI" panose="020B0604030504040204" pitchFamily="50" charset="-128"/>
                          <a:ea typeface="Meiryo UI" panose="020B0604030504040204" pitchFamily="50" charset="-128"/>
                        </a:rPr>
                        <a:t>と養成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5443144"/>
                  </a:ext>
                </a:extLst>
              </a:tr>
            </a:tbl>
          </a:graphicData>
        </a:graphic>
      </p:graphicFrame>
    </p:spTree>
    <p:extLst>
      <p:ext uri="{BB962C8B-B14F-4D97-AF65-F5344CB8AC3E}">
        <p14:creationId xmlns:p14="http://schemas.microsoft.com/office/powerpoint/2010/main" val="2661168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1D063F5-5ECB-4747-A2F7-1BD7418E0005}"/>
              </a:ext>
            </a:extLst>
          </p:cNvPr>
          <p:cNvSpPr/>
          <p:nvPr/>
        </p:nvSpPr>
        <p:spPr>
          <a:xfrm>
            <a:off x="446863" y="8079841"/>
            <a:ext cx="5814764" cy="12772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E5B02595-20CD-4C46-BC4D-A16D418E9ECD}"/>
              </a:ext>
            </a:extLst>
          </p:cNvPr>
          <p:cNvSpPr/>
          <p:nvPr/>
        </p:nvSpPr>
        <p:spPr>
          <a:xfrm>
            <a:off x="1384662" y="114006"/>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altLang="en-US" sz="1400" b="1" kern="100" dirty="0">
                <a:solidFill>
                  <a:srgbClr val="000000"/>
                </a:solidFill>
                <a:effectLst/>
                <a:ea typeface="Meiryo UI" panose="020B0604030504040204" pitchFamily="50" charset="-128"/>
                <a:cs typeface="Times New Roman" panose="02020603050405020304" pitchFamily="18" charset="0"/>
              </a:rPr>
              <a:t>第二期大阪府視覚障がい者等の読書環境の整備の推進に関する計画（読書バリアフリー計画）</a:t>
            </a:r>
            <a:r>
              <a:rPr lang="ja-JP" altLang="ja-JP" sz="1400" b="1" kern="100" dirty="0">
                <a:solidFill>
                  <a:srgbClr val="000000"/>
                </a:solidFill>
                <a:effectLst/>
                <a:ea typeface="Meiryo UI" panose="020B0604030504040204" pitchFamily="50" charset="-128"/>
                <a:cs typeface="Times New Roman" panose="02020603050405020304" pitchFamily="18" charset="0"/>
              </a:rPr>
              <a:t> の</a:t>
            </a:r>
            <a:r>
              <a:rPr lang="ja-JP" altLang="en-US" sz="1400" b="1" kern="100" dirty="0">
                <a:solidFill>
                  <a:srgbClr val="000000"/>
                </a:solidFill>
                <a:effectLst/>
                <a:ea typeface="Meiryo UI" panose="020B0604030504040204" pitchFamily="50" charset="-128"/>
                <a:cs typeface="Times New Roman" panose="02020603050405020304" pitchFamily="18" charset="0"/>
              </a:rPr>
              <a:t>策定に</a:t>
            </a:r>
            <a:r>
              <a:rPr lang="ja-JP" altLang="ja-JP" sz="1400" b="1" kern="100" dirty="0">
                <a:solidFill>
                  <a:srgbClr val="000000"/>
                </a:solidFill>
                <a:effectLst/>
                <a:ea typeface="Meiryo UI" panose="020B0604030504040204" pitchFamily="50" charset="-128"/>
                <a:cs typeface="Times New Roman" panose="02020603050405020304" pitchFamily="18" charset="0"/>
              </a:rPr>
              <a:t>ついて</a:t>
            </a:r>
            <a:endParaRPr lang="ja-JP" sz="1050" kern="100" dirty="0">
              <a:effectLst/>
              <a:ea typeface="游明朝" panose="02020400000000000000" pitchFamily="18"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2623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a:extLst>
              <a:ext uri="{FF2B5EF4-FFF2-40B4-BE49-F238E27FC236}">
                <a16:creationId xmlns:a16="http://schemas.microsoft.com/office/drawing/2014/main" id="{D73585BA-ED9F-427F-ADFE-02AA99C8C84D}"/>
              </a:ext>
            </a:extLst>
          </p:cNvPr>
          <p:cNvGrpSpPr/>
          <p:nvPr/>
        </p:nvGrpSpPr>
        <p:grpSpPr>
          <a:xfrm>
            <a:off x="-121527" y="-608972"/>
            <a:ext cx="12430431" cy="1808399"/>
            <a:chOff x="528013" y="796426"/>
            <a:chExt cx="12013959" cy="1714520"/>
          </a:xfrm>
        </p:grpSpPr>
        <p:sp>
          <p:nvSpPr>
            <p:cNvPr id="46" name="正方形/長方形 45">
              <a:extLst>
                <a:ext uri="{FF2B5EF4-FFF2-40B4-BE49-F238E27FC236}">
                  <a16:creationId xmlns:a16="http://schemas.microsoft.com/office/drawing/2014/main" id="{2B8C0C9E-F58F-449E-87DA-2B3A97642690}"/>
                </a:ext>
              </a:extLst>
            </p:cNvPr>
            <p:cNvSpPr/>
            <p:nvPr/>
          </p:nvSpPr>
          <p:spPr>
            <a:xfrm>
              <a:off x="1077572" y="1872514"/>
              <a:ext cx="11464400" cy="6384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100" b="1" dirty="0">
                  <a:solidFill>
                    <a:srgbClr val="000000"/>
                  </a:solidFill>
                  <a:effectLst/>
                  <a:ea typeface="Meiryo UI" panose="020B0604030504040204" pitchFamily="50" charset="-128"/>
                  <a:cs typeface="Times New Roman" panose="02020603050405020304" pitchFamily="18" charset="0"/>
                </a:rPr>
                <a:t>第二期計画策定に向けて</a:t>
              </a:r>
              <a:endParaRPr lang="en-US" altLang="ja-JP" sz="1100" b="1" dirty="0">
                <a:solidFill>
                  <a:srgbClr val="000000"/>
                </a:solidFill>
                <a:effectLst/>
                <a:ea typeface="Meiryo UI" panose="020B0604030504040204" pitchFamily="50" charset="-128"/>
                <a:cs typeface="Times New Roman" panose="02020603050405020304" pitchFamily="18" charset="0"/>
              </a:endParaRPr>
            </a:p>
            <a:p>
              <a:pPr>
                <a:lnSpc>
                  <a:spcPts val="1200"/>
                </a:lnSpc>
              </a:pPr>
              <a:r>
                <a:rPr lang="ja-JP" altLang="en-US" sz="950" kern="100" dirty="0">
                  <a:solidFill>
                    <a:srgbClr val="000000"/>
                  </a:solidFill>
                  <a:ea typeface="Meiryo UI" panose="020B0604030504040204" pitchFamily="50" charset="-128"/>
                  <a:cs typeface="Times New Roman" panose="02020603050405020304" pitchFamily="18" charset="0"/>
                </a:rPr>
                <a:t>　</a:t>
              </a:r>
              <a:r>
                <a:rPr lang="ja-JP" altLang="en-US" sz="1000" kern="100" dirty="0">
                  <a:solidFill>
                    <a:srgbClr val="000000"/>
                  </a:solidFill>
                  <a:ea typeface="Meiryo UI" panose="020B0604030504040204" pitchFamily="50" charset="-128"/>
                  <a:cs typeface="Times New Roman" panose="02020603050405020304" pitchFamily="18" charset="0"/>
                </a:rPr>
                <a:t> </a:t>
              </a:r>
              <a:r>
                <a:rPr lang="ja-JP" altLang="en-US" sz="1000" kern="100" dirty="0">
                  <a:solidFill>
                    <a:srgbClr val="000000"/>
                  </a:solidFill>
                  <a:effectLst/>
                  <a:ea typeface="Meiryo UI" panose="020B0604030504040204" pitchFamily="50" charset="-128"/>
                  <a:cs typeface="Times New Roman" panose="02020603050405020304" pitchFamily="18" charset="0"/>
                </a:rPr>
                <a:t>国の計画において、令和７年３月に第二期基本計画が策定された。本府計画においても令和３年度から概ね</a:t>
              </a:r>
              <a:r>
                <a:rPr lang="ja-JP" altLang="en-US" sz="1000" kern="100" dirty="0">
                  <a:solidFill>
                    <a:srgbClr val="000000"/>
                  </a:solidFill>
                  <a:ea typeface="Meiryo UI" panose="020B0604030504040204" pitchFamily="50" charset="-128"/>
                  <a:cs typeface="Times New Roman" panose="02020603050405020304" pitchFamily="18" charset="0"/>
                </a:rPr>
                <a:t>５</a:t>
              </a:r>
              <a:r>
                <a:rPr lang="ja-JP" altLang="en-US" sz="1000" kern="100" dirty="0">
                  <a:solidFill>
                    <a:srgbClr val="000000"/>
                  </a:solidFill>
                  <a:effectLst/>
                  <a:ea typeface="Meiryo UI" panose="020B0604030504040204" pitchFamily="50" charset="-128"/>
                  <a:cs typeface="Times New Roman" panose="02020603050405020304" pitchFamily="18" charset="0"/>
                </a:rPr>
                <a:t>年での計画期間であることから、令和７年度中に第二期大阪府読書バリアフリー計画の策定を行う必要がある。第二期計画の策定を進めるにあたり、読書バリアフリー法においては、今後長期的に大きく変化するものでは無いと考えられることから、第一期大阪府読書バリアフリー計画における基本方針、施策の方向性及び取組内容等を継承したいと考える。ただし、これらの考え方を基本としつつも国の計画や第一期大阪府読書バリアフリー計画策定以降に変化した様々な情勢などを鑑み新たな取り組み及び指標等を盛り込んだ形で策定していくものとする。</a:t>
              </a:r>
              <a:endParaRPr lang="en-US" altLang="ja-JP" sz="1000" kern="100" dirty="0">
                <a:solidFill>
                  <a:srgbClr val="000000"/>
                </a:solidFill>
                <a:effectLst/>
                <a:ea typeface="Meiryo UI" panose="020B0604030504040204" pitchFamily="50" charset="-128"/>
                <a:cs typeface="Times New Roman" panose="02020603050405020304" pitchFamily="18" charset="0"/>
              </a:endParaRPr>
            </a:p>
          </p:txBody>
        </p:sp>
        <p:sp>
          <p:nvSpPr>
            <p:cNvPr id="47" name="タイトル 1">
              <a:extLst>
                <a:ext uri="{FF2B5EF4-FFF2-40B4-BE49-F238E27FC236}">
                  <a16:creationId xmlns:a16="http://schemas.microsoft.com/office/drawing/2014/main" id="{0EE04988-DF93-4111-A2EE-4C8994C25782}"/>
                </a:ext>
              </a:extLst>
            </p:cNvPr>
            <p:cNvSpPr txBox="1">
              <a:spLocks/>
            </p:cNvSpPr>
            <p:nvPr/>
          </p:nvSpPr>
          <p:spPr>
            <a:xfrm>
              <a:off x="528013" y="796426"/>
              <a:ext cx="5075915" cy="244929"/>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endParaRPr lang="ja-JP" altLang="en-US" sz="900" dirty="0"/>
            </a:p>
          </p:txBody>
        </p:sp>
      </p:grpSp>
      <p:sp>
        <p:nvSpPr>
          <p:cNvPr id="43" name="正方形/長方形 42">
            <a:extLst>
              <a:ext uri="{FF2B5EF4-FFF2-40B4-BE49-F238E27FC236}">
                <a16:creationId xmlns:a16="http://schemas.microsoft.com/office/drawing/2014/main" id="{7DC2140D-DE31-4D12-908F-F2B9D7EA89DA}"/>
              </a:ext>
            </a:extLst>
          </p:cNvPr>
          <p:cNvSpPr/>
          <p:nvPr/>
        </p:nvSpPr>
        <p:spPr>
          <a:xfrm>
            <a:off x="435933" y="1292375"/>
            <a:ext cx="5825694" cy="66238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519C5B0-6117-4B0D-8795-18F66B84429E}"/>
              </a:ext>
            </a:extLst>
          </p:cNvPr>
          <p:cNvSpPr/>
          <p:nvPr/>
        </p:nvSpPr>
        <p:spPr>
          <a:xfrm>
            <a:off x="6446838" y="1292376"/>
            <a:ext cx="5862065" cy="80647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タイトル 1">
            <a:extLst>
              <a:ext uri="{FF2B5EF4-FFF2-40B4-BE49-F238E27FC236}">
                <a16:creationId xmlns:a16="http://schemas.microsoft.com/office/drawing/2014/main" id="{9259837A-61FC-48D3-AAC4-1C1D25CB8A83}"/>
              </a:ext>
            </a:extLst>
          </p:cNvPr>
          <p:cNvSpPr txBox="1">
            <a:spLocks/>
          </p:cNvSpPr>
          <p:nvPr/>
        </p:nvSpPr>
        <p:spPr>
          <a:xfrm>
            <a:off x="6558900" y="1597524"/>
            <a:ext cx="5647954" cy="337633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100" b="1" dirty="0">
                <a:solidFill>
                  <a:srgbClr val="000000"/>
                </a:solidFill>
                <a:ea typeface="Meiryo UI" panose="020B0604030504040204" pitchFamily="50" charset="-128"/>
                <a:cs typeface="Times New Roman" panose="02020603050405020304" pitchFamily="18" charset="0"/>
              </a:rPr>
              <a:t>第１章　はじめに（計画の策定にあたって）</a:t>
            </a:r>
          </a:p>
          <a:p>
            <a:pPr algn="l"/>
            <a:endParaRPr lang="en-US" altLang="ja-JP" sz="500" b="1"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１．策定の趣旨（更新）</a:t>
            </a:r>
            <a:endParaRPr lang="en-US" altLang="ja-JP" sz="1000" b="1"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第一期読書バリアフリー計画の基本的な施策の方向性を継承しつつ新たに指標を示すことにより、これま</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で取り組んできた読書バリアフリー計画の推進をさらに進めることを目的とし、第二期大阪府視覚障がい者</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等の読書環境の整備の推進に関する計画（読書バリアフリー計画）を策定。</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endParaRPr lang="en-US" altLang="ja-JP" sz="3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２．計画の理念・役割（継承及び新規）</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（前略）</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また、「誰一人取り残さない」という「持続可能な開発のための</a:t>
            </a:r>
            <a:r>
              <a:rPr lang="en-US" altLang="ja-JP"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2030</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アジェンダ」の理念を踏まえ、</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関連するＳＤＧｓ（持続可能な開発目標）の目標達成に貢献する計画とする。</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endParaRPr lang="en-US" altLang="ja-JP" sz="5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３．計画の対象（継承）</a:t>
            </a:r>
          </a:p>
          <a:p>
            <a:pPr algn="l">
              <a:lnSpc>
                <a:spcPct val="100000"/>
              </a:lnSpc>
            </a:pPr>
            <a:endParaRPr lang="en-US" altLang="ja-JP" sz="3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４．計画期間（更新及び新規）</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計画期間（第二期）は、令和８（</a:t>
            </a:r>
            <a:r>
              <a:rPr lang="en-US" altLang="ja-JP"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2026</a:t>
            </a:r>
            <a:r>
              <a:rPr lang="ja-JP" altLang="en-US"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）年度から令和</a:t>
            </a:r>
            <a:r>
              <a:rPr lang="en-US" altLang="ja-JP"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2030</a:t>
            </a:r>
            <a:r>
              <a:rPr lang="ja-JP" altLang="en-US"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）年度までの５年間とします。</a:t>
            </a:r>
            <a:endParaRPr lang="en-US" altLang="ja-JP"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計画策定後は、定期的に進捗状況を把握・評価していくものとします。</a:t>
            </a:r>
            <a:endParaRPr lang="en-US" altLang="ja-JP" sz="3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endParaRPr lang="en-US" altLang="ja-JP" sz="5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b="1" u="sng" dirty="0">
                <a:solidFill>
                  <a:srgbClr val="000000"/>
                </a:solidFill>
                <a:highlight>
                  <a:srgbClr val="FFFF00"/>
                </a:highlight>
                <a:ea typeface="Meiryo UI" panose="020B0604030504040204" pitchFamily="50" charset="-128"/>
                <a:cs typeface="Times New Roman" panose="02020603050405020304" pitchFamily="18" charset="0"/>
              </a:rPr>
              <a:t>５．ＳＤＧｓとの関係（新規）</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視覚障がい者等の読書環境の整備を推進することは、障がいのある方の社会参加・活躍の促進や共生</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社会の実現に寄与し、ＳＤＧｓの目標達成に貢献します。 </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300" dirty="0">
                <a:solidFill>
                  <a:srgbClr val="000000"/>
                </a:solidFill>
                <a:ea typeface="Meiryo UI" panose="020B0604030504040204" pitchFamily="50" charset="-128"/>
                <a:cs typeface="Times New Roman" panose="02020603050405020304" pitchFamily="18" charset="0"/>
              </a:rPr>
              <a:t>　　</a:t>
            </a:r>
            <a:endParaRPr lang="en-US" altLang="ja-JP" sz="3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＜関連するゴール＞</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「４ 質の高い教育をみんなに」</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a:t>
            </a:r>
            <a:r>
              <a:rPr lang="en-US" altLang="ja-JP"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10</a:t>
            </a:r>
            <a:r>
              <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人や国の不平等をなくそう」</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a:t>
            </a:r>
            <a:r>
              <a:rPr lang="en-US" altLang="ja-JP" sz="1000" u="sng" dirty="0">
                <a:solidFill>
                  <a:srgbClr val="000000"/>
                </a:solidFill>
                <a:highlight>
                  <a:srgbClr val="FFFF00"/>
                </a:highlight>
                <a:latin typeface="Meiryo UI" panose="020B0604030504040204" pitchFamily="50" charset="-128"/>
                <a:ea typeface="Meiryo UI" panose="020B0604030504040204" pitchFamily="50" charset="-128"/>
                <a:cs typeface="Times New Roman" panose="02020603050405020304" pitchFamily="18" charset="0"/>
              </a:rPr>
              <a:t>16</a:t>
            </a:r>
            <a:r>
              <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平和と公正をすべての人に」</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p:txBody>
      </p:sp>
      <p:sp>
        <p:nvSpPr>
          <p:cNvPr id="29" name="テキスト ボックス 28">
            <a:extLst>
              <a:ext uri="{FF2B5EF4-FFF2-40B4-BE49-F238E27FC236}">
                <a16:creationId xmlns:a16="http://schemas.microsoft.com/office/drawing/2014/main" id="{ABC7F777-8777-45E4-BE59-229A987341F6}"/>
              </a:ext>
            </a:extLst>
          </p:cNvPr>
          <p:cNvSpPr txBox="1"/>
          <p:nvPr/>
        </p:nvSpPr>
        <p:spPr>
          <a:xfrm>
            <a:off x="6875962" y="1294877"/>
            <a:ext cx="5432941" cy="276999"/>
          </a:xfrm>
          <a:prstGeom prst="rect">
            <a:avLst/>
          </a:prstGeom>
          <a:noFill/>
        </p:spPr>
        <p:txBody>
          <a:bodyPr wrap="square">
            <a:spAutoFit/>
          </a:bodyPr>
          <a:lstStyle/>
          <a:p>
            <a:r>
              <a:rPr lang="ja-JP" altLang="ja-JP" sz="1200" b="1" dirty="0">
                <a:effectLst/>
                <a:latin typeface="Meiryo UI" panose="020B0604030504040204" pitchFamily="50" charset="-128"/>
                <a:ea typeface="Meiryo UI" panose="020B0604030504040204" pitchFamily="50" charset="-128"/>
                <a:cs typeface="Times New Roman" panose="02020603050405020304" pitchFamily="18" charset="0"/>
              </a:rPr>
              <a:t>第二期大阪府視覚障がい者等の読書環境の整備の推進に関する計画</a:t>
            </a:r>
            <a:r>
              <a:rPr lang="ja-JP" altLang="en-US" sz="1200" b="1" dirty="0">
                <a:effectLst/>
                <a:latin typeface="Meiryo UI" panose="020B0604030504040204" pitchFamily="50" charset="-128"/>
                <a:ea typeface="Meiryo UI" panose="020B0604030504040204" pitchFamily="50" charset="-128"/>
                <a:cs typeface="Times New Roman" panose="02020603050405020304" pitchFamily="18" charset="0"/>
              </a:rPr>
              <a:t>素案</a:t>
            </a:r>
            <a:endParaRPr lang="ja-JP" altLang="en-US" sz="1200" b="1" dirty="0">
              <a:latin typeface="Meiryo UI" panose="020B0604030504040204" pitchFamily="50" charset="-128"/>
              <a:ea typeface="Meiryo UI" panose="020B0604030504040204" pitchFamily="50" charset="-128"/>
            </a:endParaRPr>
          </a:p>
        </p:txBody>
      </p:sp>
      <p:sp>
        <p:nvSpPr>
          <p:cNvPr id="31" name="タイトル 1">
            <a:extLst>
              <a:ext uri="{FF2B5EF4-FFF2-40B4-BE49-F238E27FC236}">
                <a16:creationId xmlns:a16="http://schemas.microsoft.com/office/drawing/2014/main" id="{521FFA6A-3ADE-45EE-9575-BA382AFC7E37}"/>
              </a:ext>
            </a:extLst>
          </p:cNvPr>
          <p:cNvSpPr txBox="1">
            <a:spLocks/>
          </p:cNvSpPr>
          <p:nvPr/>
        </p:nvSpPr>
        <p:spPr>
          <a:xfrm>
            <a:off x="6582016" y="5105747"/>
            <a:ext cx="5647954" cy="127438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100" b="1" u="sng" dirty="0">
                <a:solidFill>
                  <a:srgbClr val="000000"/>
                </a:solidFill>
                <a:highlight>
                  <a:srgbClr val="FFFF00"/>
                </a:highlight>
                <a:ea typeface="Meiryo UI" panose="020B0604030504040204" pitchFamily="50" charset="-128"/>
                <a:cs typeface="Times New Roman" panose="02020603050405020304" pitchFamily="18" charset="0"/>
              </a:rPr>
              <a:t>第２章　第一期大阪府視覚障がい者等の読書環境の整備の推進に関する計画</a:t>
            </a:r>
            <a:endParaRPr lang="en-US" altLang="ja-JP" sz="1100" b="1"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100" b="1" dirty="0">
                <a:solidFill>
                  <a:srgbClr val="000000"/>
                </a:solidFill>
                <a:ea typeface="Meiryo UI" panose="020B0604030504040204" pitchFamily="50" charset="-128"/>
                <a:cs typeface="Times New Roman" panose="02020603050405020304" pitchFamily="18" charset="0"/>
              </a:rPr>
              <a:t>　　　　　　　　　</a:t>
            </a:r>
            <a:r>
              <a:rPr lang="ja-JP" altLang="en-US" sz="1100" b="1" u="sng" dirty="0">
                <a:solidFill>
                  <a:srgbClr val="000000"/>
                </a:solidFill>
                <a:highlight>
                  <a:srgbClr val="FFFF00"/>
                </a:highlight>
                <a:ea typeface="Meiryo UI" panose="020B0604030504040204" pitchFamily="50" charset="-128"/>
                <a:cs typeface="Times New Roman" panose="02020603050405020304" pitchFamily="18" charset="0"/>
              </a:rPr>
              <a:t>（読書バリアフリー計画）の振り返り（令和３年度から令和６年度）（新規）</a:t>
            </a:r>
            <a:endParaRPr lang="en-US" altLang="ja-JP" sz="11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500" dirty="0">
                <a:solidFill>
                  <a:srgbClr val="000000"/>
                </a:solidFill>
                <a:ea typeface="Meiryo UI" panose="020B0604030504040204" pitchFamily="50" charset="-128"/>
                <a:cs typeface="Times New Roman" panose="02020603050405020304" pitchFamily="18" charset="0"/>
              </a:rPr>
              <a:t>　</a:t>
            </a:r>
            <a:endParaRPr lang="en-US" altLang="ja-JP" sz="5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u="sng" dirty="0">
                <a:solidFill>
                  <a:srgbClr val="000000"/>
                </a:solidFill>
                <a:highlight>
                  <a:srgbClr val="FFFF00"/>
                </a:highlight>
                <a:ea typeface="Meiryo UI" panose="020B0604030504040204" pitchFamily="50" charset="-128"/>
                <a:cs typeface="Times New Roman" panose="02020603050405020304" pitchFamily="18" charset="0"/>
              </a:rPr>
              <a:t>１．視覚障がい者等の読書環境の変化</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第一期読書バリアフリー計画策定後の読書を取り巻く環境の変化</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endParaRPr lang="en-US" altLang="ja-JP" sz="5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300" dirty="0">
                <a:solidFill>
                  <a:srgbClr val="000000"/>
                </a:solidFill>
                <a:ea typeface="Meiryo UI" panose="020B0604030504040204" pitchFamily="50" charset="-128"/>
                <a:cs typeface="Times New Roman" panose="02020603050405020304" pitchFamily="18" charset="0"/>
              </a:rPr>
              <a:t>　</a:t>
            </a:r>
            <a:endParaRPr lang="en-US" altLang="ja-JP" sz="300" b="1"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u="sng" dirty="0">
                <a:solidFill>
                  <a:srgbClr val="000000"/>
                </a:solidFill>
                <a:highlight>
                  <a:srgbClr val="FFFF00"/>
                </a:highlight>
                <a:ea typeface="Meiryo UI" panose="020B0604030504040204" pitchFamily="50" charset="-128"/>
                <a:cs typeface="Times New Roman" panose="02020603050405020304" pitchFamily="18" charset="0"/>
              </a:rPr>
              <a:t>２．５つの方向性における取組実績と課題</a:t>
            </a:r>
            <a:endParaRPr lang="en-US" altLang="ja-JP" sz="1000" b="1"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kern="100" dirty="0">
                <a:solidFill>
                  <a:srgbClr val="000000"/>
                </a:solidFill>
                <a:ea typeface="Meiryo UI" panose="020B0604030504040204" pitchFamily="50" charset="-128"/>
                <a:cs typeface="Times New Roman" panose="02020603050405020304" pitchFamily="18" charset="0"/>
              </a:rPr>
              <a:t>　　　＜方向性１＞アクセシブルな書籍等の充実　～ ＜方向性５＞国、市町村との連携</a:t>
            </a:r>
            <a:endParaRPr lang="en-US" altLang="ja-JP" sz="1000" b="1" dirty="0">
              <a:solidFill>
                <a:srgbClr val="000000"/>
              </a:solidFill>
              <a:ea typeface="Meiryo UI" panose="020B0604030504040204" pitchFamily="50" charset="-128"/>
              <a:cs typeface="Times New Roman" panose="02020603050405020304" pitchFamily="18" charset="0"/>
            </a:endParaRPr>
          </a:p>
        </p:txBody>
      </p:sp>
      <p:sp>
        <p:nvSpPr>
          <p:cNvPr id="32" name="タイトル 1">
            <a:extLst>
              <a:ext uri="{FF2B5EF4-FFF2-40B4-BE49-F238E27FC236}">
                <a16:creationId xmlns:a16="http://schemas.microsoft.com/office/drawing/2014/main" id="{4EE06544-B24D-4836-B947-567C7F10F756}"/>
              </a:ext>
            </a:extLst>
          </p:cNvPr>
          <p:cNvSpPr txBox="1">
            <a:spLocks/>
          </p:cNvSpPr>
          <p:nvPr/>
        </p:nvSpPr>
        <p:spPr>
          <a:xfrm>
            <a:off x="6566269" y="6491973"/>
            <a:ext cx="5647954" cy="131486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100" b="1" dirty="0">
                <a:solidFill>
                  <a:srgbClr val="000000"/>
                </a:solidFill>
                <a:ea typeface="Meiryo UI" panose="020B0604030504040204" pitchFamily="50" charset="-128"/>
                <a:cs typeface="Times New Roman" panose="02020603050405020304" pitchFamily="18" charset="0"/>
              </a:rPr>
              <a:t>第３章　基本方針及び施策の方向性</a:t>
            </a:r>
          </a:p>
          <a:p>
            <a:pPr algn="l">
              <a:lnSpc>
                <a:spcPct val="100000"/>
              </a:lnSpc>
            </a:pPr>
            <a:r>
              <a:rPr lang="ja-JP" altLang="en-US" sz="300" b="1" dirty="0">
                <a:solidFill>
                  <a:srgbClr val="000000"/>
                </a:solidFill>
                <a:ea typeface="Meiryo UI" panose="020B0604030504040204" pitchFamily="50" charset="-128"/>
                <a:cs typeface="Times New Roman" panose="02020603050405020304" pitchFamily="18" charset="0"/>
              </a:rPr>
              <a:t>　</a:t>
            </a:r>
            <a:endParaRPr lang="en-US" altLang="ja-JP" sz="300" b="1"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１．基本方針（継承及び追記）</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視覚障がい者等の読書環境の整備を総合的かつ計画的に推進することにより、</a:t>
            </a:r>
            <a:r>
              <a:rPr lang="en-US" altLang="ja-JP" sz="1000" dirty="0">
                <a:solidFill>
                  <a:srgbClr val="000000"/>
                </a:solidFill>
                <a:ea typeface="Meiryo UI" panose="020B0604030504040204" pitchFamily="50" charset="-128"/>
                <a:cs typeface="Times New Roman" panose="02020603050405020304" pitchFamily="18" charset="0"/>
              </a:rPr>
              <a:t>(</a:t>
            </a:r>
            <a:r>
              <a:rPr lang="ja-JP" altLang="en-US" sz="1000" dirty="0">
                <a:solidFill>
                  <a:srgbClr val="000000"/>
                </a:solidFill>
                <a:ea typeface="Meiryo UI" panose="020B0604030504040204" pitchFamily="50" charset="-128"/>
                <a:cs typeface="Times New Roman" panose="02020603050405020304" pitchFamily="18" charset="0"/>
              </a:rPr>
              <a:t>中略）社会の実現に</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寄与することをめざし、</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第一期大阪府視覚障がい者等の読書環境の整備の推進に関する計画において</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定めた</a:t>
            </a:r>
            <a:r>
              <a:rPr lang="ja-JP" altLang="en-US" sz="1000" dirty="0">
                <a:solidFill>
                  <a:srgbClr val="000000"/>
                </a:solidFill>
                <a:ea typeface="Meiryo UI" panose="020B0604030504040204" pitchFamily="50" charset="-128"/>
                <a:cs typeface="Times New Roman" panose="02020603050405020304" pitchFamily="18" charset="0"/>
              </a:rPr>
              <a:t>５つの方向性を</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継承し、</a:t>
            </a:r>
            <a:r>
              <a:rPr lang="ja-JP" altLang="en-US" sz="1000" dirty="0">
                <a:solidFill>
                  <a:srgbClr val="000000"/>
                </a:solidFill>
                <a:ea typeface="Meiryo UI" panose="020B0604030504040204" pitchFamily="50" charset="-128"/>
                <a:cs typeface="Times New Roman" panose="02020603050405020304" pitchFamily="18" charset="0"/>
              </a:rPr>
              <a:t>計画を推進します。</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500" dirty="0">
                <a:solidFill>
                  <a:srgbClr val="000000"/>
                </a:solidFill>
                <a:ea typeface="Meiryo UI" panose="020B0604030504040204" pitchFamily="50" charset="-128"/>
                <a:cs typeface="Times New Roman" panose="02020603050405020304" pitchFamily="18" charset="0"/>
              </a:rPr>
              <a:t>　</a:t>
            </a:r>
            <a:endParaRPr lang="en-US" altLang="ja-JP" sz="5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２．施策の方向性と取組内容（継承及び新規取組検討）</a:t>
            </a:r>
          </a:p>
        </p:txBody>
      </p:sp>
      <p:sp>
        <p:nvSpPr>
          <p:cNvPr id="37" name="タイトル 1">
            <a:extLst>
              <a:ext uri="{FF2B5EF4-FFF2-40B4-BE49-F238E27FC236}">
                <a16:creationId xmlns:a16="http://schemas.microsoft.com/office/drawing/2014/main" id="{D0DC0C86-49CD-4663-A28B-441D77C5A789}"/>
              </a:ext>
            </a:extLst>
          </p:cNvPr>
          <p:cNvSpPr txBox="1">
            <a:spLocks/>
          </p:cNvSpPr>
          <p:nvPr/>
        </p:nvSpPr>
        <p:spPr>
          <a:xfrm>
            <a:off x="6566269" y="7957970"/>
            <a:ext cx="5635418" cy="129779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100" b="1" u="sng" dirty="0">
                <a:solidFill>
                  <a:srgbClr val="000000"/>
                </a:solidFill>
                <a:highlight>
                  <a:srgbClr val="FFFF00"/>
                </a:highlight>
                <a:ea typeface="Meiryo UI" panose="020B0604030504040204" pitchFamily="50" charset="-128"/>
                <a:cs typeface="Times New Roman" panose="02020603050405020304" pitchFamily="18" charset="0"/>
              </a:rPr>
              <a:t>第４章　基本的施策に関する指標（新規検討）</a:t>
            </a:r>
            <a:endParaRPr lang="en-US" altLang="ja-JP" sz="1100" b="1"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「施策に関する指標」を設け、これらの進捗状況を確認することで、着実な施策の推進を目指す。</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endParaRPr lang="en-US" altLang="ja-JP" sz="3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（１）アクセシブルな書籍等の充実</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（２）インターネットを利用したサービスの提供体制の強化</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（３）図書館サービス人材育成に係る職員研修</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（４）読書環境サービスの充実</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u="sng" dirty="0">
                <a:solidFill>
                  <a:srgbClr val="000000"/>
                </a:solidFill>
                <a:highlight>
                  <a:srgbClr val="FFFF00"/>
                </a:highlight>
                <a:ea typeface="Meiryo UI" panose="020B0604030504040204" pitchFamily="50" charset="-128"/>
                <a:cs typeface="Times New Roman" panose="02020603050405020304" pitchFamily="18" charset="0"/>
              </a:rPr>
              <a:t>（５）図書館サービスに係る情報発信</a:t>
            </a:r>
          </a:p>
        </p:txBody>
      </p:sp>
      <p:sp>
        <p:nvSpPr>
          <p:cNvPr id="8" name="二等辺三角形 7">
            <a:extLst>
              <a:ext uri="{FF2B5EF4-FFF2-40B4-BE49-F238E27FC236}">
                <a16:creationId xmlns:a16="http://schemas.microsoft.com/office/drawing/2014/main" id="{74686B06-4E75-4D21-A63D-F1EB37E2F974}"/>
              </a:ext>
            </a:extLst>
          </p:cNvPr>
          <p:cNvSpPr/>
          <p:nvPr/>
        </p:nvSpPr>
        <p:spPr>
          <a:xfrm rot="5400000">
            <a:off x="4872402" y="4621362"/>
            <a:ext cx="2977378" cy="35847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2" name="図 51">
            <a:extLst>
              <a:ext uri="{FF2B5EF4-FFF2-40B4-BE49-F238E27FC236}">
                <a16:creationId xmlns:a16="http://schemas.microsoft.com/office/drawing/2014/main" id="{CC6A94E3-AB5F-476A-BAAA-A4E8117A372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212569" y="4310487"/>
            <a:ext cx="542458" cy="538981"/>
          </a:xfrm>
          <a:prstGeom prst="rect">
            <a:avLst/>
          </a:prstGeom>
          <a:noFill/>
          <a:ln>
            <a:noFill/>
          </a:ln>
        </p:spPr>
      </p:pic>
      <p:pic>
        <p:nvPicPr>
          <p:cNvPr id="53" name="図 52">
            <a:extLst>
              <a:ext uri="{FF2B5EF4-FFF2-40B4-BE49-F238E27FC236}">
                <a16:creationId xmlns:a16="http://schemas.microsoft.com/office/drawing/2014/main" id="{2912E521-E2CA-46CD-B5E9-666C621EB1F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026318" y="4296183"/>
            <a:ext cx="544776" cy="547996"/>
          </a:xfrm>
          <a:prstGeom prst="rect">
            <a:avLst/>
          </a:prstGeom>
          <a:noFill/>
          <a:ln>
            <a:noFill/>
          </a:ln>
        </p:spPr>
      </p:pic>
      <p:pic>
        <p:nvPicPr>
          <p:cNvPr id="54" name="図 53">
            <a:extLst>
              <a:ext uri="{FF2B5EF4-FFF2-40B4-BE49-F238E27FC236}">
                <a16:creationId xmlns:a16="http://schemas.microsoft.com/office/drawing/2014/main" id="{956D54D1-6363-43F6-ABEA-4AEDC3A9B37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390246" y="4304692"/>
            <a:ext cx="544776" cy="544776"/>
          </a:xfrm>
          <a:prstGeom prst="rect">
            <a:avLst/>
          </a:prstGeom>
          <a:noFill/>
          <a:ln>
            <a:noFill/>
          </a:ln>
        </p:spPr>
      </p:pic>
      <p:sp>
        <p:nvSpPr>
          <p:cNvPr id="61" name="テキスト ボックス 60">
            <a:extLst>
              <a:ext uri="{FF2B5EF4-FFF2-40B4-BE49-F238E27FC236}">
                <a16:creationId xmlns:a16="http://schemas.microsoft.com/office/drawing/2014/main" id="{1BB180CA-7699-47AA-B6E1-E08B73CD1811}"/>
              </a:ext>
            </a:extLst>
          </p:cNvPr>
          <p:cNvSpPr txBox="1"/>
          <p:nvPr/>
        </p:nvSpPr>
        <p:spPr>
          <a:xfrm>
            <a:off x="5458044" y="8683709"/>
            <a:ext cx="697519" cy="507831"/>
          </a:xfrm>
          <a:prstGeom prst="rect">
            <a:avLst/>
          </a:prstGeom>
          <a:solidFill>
            <a:schemeClr val="accent4">
              <a:lumMod val="20000"/>
              <a:lumOff val="80000"/>
            </a:schemeClr>
          </a:solidFill>
          <a:ln>
            <a:solidFill>
              <a:srgbClr val="FFC000"/>
            </a:solidFill>
          </a:ln>
        </p:spPr>
        <p:txBody>
          <a:bodyPr wrap="square" rtlCol="0" anchor="ctr">
            <a:spAutoFit/>
          </a:bodyPr>
          <a:lstStyle/>
          <a:p>
            <a:pPr algn="ctr"/>
            <a:r>
              <a:rPr lang="ja-JP" altLang="en-US" sz="900" dirty="0">
                <a:latin typeface="Meiryo UI" panose="020B0604030504040204" pitchFamily="50" charset="-128"/>
                <a:ea typeface="Meiryo UI" panose="020B0604030504040204" pitchFamily="50" charset="-128"/>
              </a:rPr>
              <a:t>第二期</a:t>
            </a:r>
            <a:endParaRPr lang="en-US" altLang="ja-JP" sz="9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計画施行</a:t>
            </a:r>
            <a:endParaRPr lang="en-US" altLang="ja-JP" sz="9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・周知</a:t>
            </a:r>
          </a:p>
        </p:txBody>
      </p:sp>
      <p:grpSp>
        <p:nvGrpSpPr>
          <p:cNvPr id="34" name="グループ化 33">
            <a:extLst>
              <a:ext uri="{FF2B5EF4-FFF2-40B4-BE49-F238E27FC236}">
                <a16:creationId xmlns:a16="http://schemas.microsoft.com/office/drawing/2014/main" id="{56987574-0BD4-409F-8B20-AF9244DF6DF3}"/>
              </a:ext>
            </a:extLst>
          </p:cNvPr>
          <p:cNvGrpSpPr/>
          <p:nvPr/>
        </p:nvGrpSpPr>
        <p:grpSpPr>
          <a:xfrm>
            <a:off x="495782" y="8326183"/>
            <a:ext cx="5686071" cy="263166"/>
            <a:chOff x="3731878" y="5170640"/>
            <a:chExt cx="5880524" cy="362341"/>
          </a:xfrm>
        </p:grpSpPr>
        <p:sp>
          <p:nvSpPr>
            <p:cNvPr id="35" name="矢印: 五方向 34">
              <a:extLst>
                <a:ext uri="{FF2B5EF4-FFF2-40B4-BE49-F238E27FC236}">
                  <a16:creationId xmlns:a16="http://schemas.microsoft.com/office/drawing/2014/main" id="{6B08B7BD-A88B-40AF-BD54-D80A64BB268C}"/>
                </a:ext>
              </a:extLst>
            </p:cNvPr>
            <p:cNvSpPr/>
            <p:nvPr/>
          </p:nvSpPr>
          <p:spPr>
            <a:xfrm>
              <a:off x="8538852" y="5177857"/>
              <a:ext cx="1073550" cy="355124"/>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R8.</a:t>
              </a:r>
              <a:r>
                <a:rPr lang="ja-JP" altLang="en-US" sz="900" dirty="0">
                  <a:solidFill>
                    <a:schemeClr val="tx1"/>
                  </a:solidFill>
                  <a:latin typeface="メイリオ" panose="020B0604030504040204" pitchFamily="50" charset="-128"/>
                  <a:ea typeface="メイリオ" panose="020B0604030504040204" pitchFamily="50" charset="-128"/>
                </a:rPr>
                <a:t>４～</a:t>
              </a:r>
            </a:p>
          </p:txBody>
        </p:sp>
        <p:grpSp>
          <p:nvGrpSpPr>
            <p:cNvPr id="36" name="グループ化 35">
              <a:extLst>
                <a:ext uri="{FF2B5EF4-FFF2-40B4-BE49-F238E27FC236}">
                  <a16:creationId xmlns:a16="http://schemas.microsoft.com/office/drawing/2014/main" id="{A565B057-EF9B-4AF2-BAB6-0095DBD4C875}"/>
                </a:ext>
              </a:extLst>
            </p:cNvPr>
            <p:cNvGrpSpPr/>
            <p:nvPr/>
          </p:nvGrpSpPr>
          <p:grpSpPr>
            <a:xfrm>
              <a:off x="3731878" y="5170640"/>
              <a:ext cx="4957067" cy="357707"/>
              <a:chOff x="8472825" y="4957749"/>
              <a:chExt cx="2523714" cy="437970"/>
            </a:xfrm>
          </p:grpSpPr>
          <p:sp>
            <p:nvSpPr>
              <p:cNvPr id="40" name="矢印: 五方向 39">
                <a:extLst>
                  <a:ext uri="{FF2B5EF4-FFF2-40B4-BE49-F238E27FC236}">
                    <a16:creationId xmlns:a16="http://schemas.microsoft.com/office/drawing/2014/main" id="{190368EE-B44F-4A28-B558-63C9295805D6}"/>
                  </a:ext>
                </a:extLst>
              </p:cNvPr>
              <p:cNvSpPr/>
              <p:nvPr/>
            </p:nvSpPr>
            <p:spPr>
              <a:xfrm>
                <a:off x="10016116" y="4966581"/>
                <a:ext cx="980423" cy="429138"/>
              </a:xfrm>
              <a:prstGeom prst="homePlat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13" dirty="0">
                    <a:solidFill>
                      <a:schemeClr val="tx1"/>
                    </a:solidFill>
                    <a:latin typeface="メイリオ" panose="020B0604030504040204" pitchFamily="50" charset="-128"/>
                    <a:ea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R8.1</a:t>
                </a:r>
                <a:r>
                  <a:rPr lang="ja-JP" altLang="en-US" sz="900" dirty="0">
                    <a:solidFill>
                      <a:schemeClr val="tx1"/>
                    </a:solidFill>
                    <a:latin typeface="メイリオ" panose="020B0604030504040204" pitchFamily="50" charset="-128"/>
                    <a:ea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rPr>
                  <a:t>3</a:t>
                </a:r>
                <a:endParaRPr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41" name="矢印: 五方向 40">
                <a:extLst>
                  <a:ext uri="{FF2B5EF4-FFF2-40B4-BE49-F238E27FC236}">
                    <a16:creationId xmlns:a16="http://schemas.microsoft.com/office/drawing/2014/main" id="{0EA7D6F9-713B-408C-97CE-4BF1F818F376}"/>
                  </a:ext>
                </a:extLst>
              </p:cNvPr>
              <p:cNvSpPr/>
              <p:nvPr/>
            </p:nvSpPr>
            <p:spPr>
              <a:xfrm>
                <a:off x="9260898" y="4966583"/>
                <a:ext cx="838818" cy="429136"/>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7</a:t>
                </a:r>
                <a:r>
                  <a:rPr lang="ja-JP" altLang="en-US" sz="900" dirty="0">
                    <a:solidFill>
                      <a:schemeClr val="tx1"/>
                    </a:solidFill>
                    <a:latin typeface="メイリオ" panose="020B0604030504040204" pitchFamily="50" charset="-128"/>
                    <a:ea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rPr>
                  <a:t>10</a:t>
                </a:r>
                <a:endParaRPr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45" name="矢印: 五方向 44">
                <a:extLst>
                  <a:ext uri="{FF2B5EF4-FFF2-40B4-BE49-F238E27FC236}">
                    <a16:creationId xmlns:a16="http://schemas.microsoft.com/office/drawing/2014/main" id="{0D811DD1-4B60-4BAF-8402-1D2BBFA6CFE3}"/>
                  </a:ext>
                </a:extLst>
              </p:cNvPr>
              <p:cNvSpPr/>
              <p:nvPr/>
            </p:nvSpPr>
            <p:spPr>
              <a:xfrm>
                <a:off x="8472825" y="4957749"/>
                <a:ext cx="859755" cy="429136"/>
              </a:xfrm>
              <a:prstGeom prst="homePlat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tx1"/>
                    </a:solidFill>
                    <a:latin typeface="メイリオ" panose="020B0604030504040204" pitchFamily="50" charset="-128"/>
                    <a:ea typeface="メイリオ" panose="020B0604030504040204" pitchFamily="50" charset="-128"/>
                  </a:rPr>
                  <a:t>R7.4</a:t>
                </a:r>
                <a:r>
                  <a:rPr lang="ja-JP" altLang="en-US" sz="900" dirty="0">
                    <a:solidFill>
                      <a:schemeClr val="tx1"/>
                    </a:solidFill>
                    <a:latin typeface="メイリオ" panose="020B0604030504040204" pitchFamily="50" charset="-128"/>
                    <a:ea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rPr>
                  <a:t>6</a:t>
                </a:r>
                <a:endParaRPr lang="ja-JP" altLang="en-US" sz="900" dirty="0">
                  <a:solidFill>
                    <a:schemeClr val="tx1"/>
                  </a:solidFill>
                  <a:latin typeface="メイリオ" panose="020B0604030504040204" pitchFamily="50" charset="-128"/>
                  <a:ea typeface="メイリオ" panose="020B0604030504040204" pitchFamily="50" charset="-128"/>
                </a:endParaRPr>
              </a:p>
            </p:txBody>
          </p:sp>
        </p:grpSp>
      </p:grpSp>
      <p:grpSp>
        <p:nvGrpSpPr>
          <p:cNvPr id="5" name="グループ化 4">
            <a:extLst>
              <a:ext uri="{FF2B5EF4-FFF2-40B4-BE49-F238E27FC236}">
                <a16:creationId xmlns:a16="http://schemas.microsoft.com/office/drawing/2014/main" id="{93559AA6-00CC-4030-A76F-7A3990D9EDAB}"/>
              </a:ext>
            </a:extLst>
          </p:cNvPr>
          <p:cNvGrpSpPr/>
          <p:nvPr/>
        </p:nvGrpSpPr>
        <p:grpSpPr>
          <a:xfrm>
            <a:off x="495782" y="8680344"/>
            <a:ext cx="4929858" cy="507832"/>
            <a:chOff x="571464" y="8680344"/>
            <a:chExt cx="4854176" cy="507832"/>
          </a:xfrm>
        </p:grpSpPr>
        <p:sp>
          <p:nvSpPr>
            <p:cNvPr id="51" name="テキスト ボックス 50">
              <a:extLst>
                <a:ext uri="{FF2B5EF4-FFF2-40B4-BE49-F238E27FC236}">
                  <a16:creationId xmlns:a16="http://schemas.microsoft.com/office/drawing/2014/main" id="{B3F952D9-F123-49EE-B3C4-B87B517608FB}"/>
                </a:ext>
              </a:extLst>
            </p:cNvPr>
            <p:cNvSpPr txBox="1"/>
            <p:nvPr/>
          </p:nvSpPr>
          <p:spPr>
            <a:xfrm>
              <a:off x="571464" y="8691887"/>
              <a:ext cx="1430948" cy="484748"/>
            </a:xfrm>
            <a:prstGeom prst="rect">
              <a:avLst/>
            </a:prstGeom>
            <a:solidFill>
              <a:schemeClr val="accent4">
                <a:lumMod val="20000"/>
                <a:lumOff val="80000"/>
              </a:schemeClr>
            </a:solidFill>
            <a:ln>
              <a:solidFill>
                <a:srgbClr val="FFC000"/>
              </a:solidFill>
            </a:ln>
          </p:spPr>
          <p:txBody>
            <a:bodyPr wrap="square" rtlCol="0">
              <a:spAutoFit/>
            </a:bodyPr>
            <a:lstStyle/>
            <a:p>
              <a:r>
                <a:rPr lang="ja-JP" altLang="en-US" sz="850" b="1" dirty="0">
                  <a:latin typeface="Meiryo UI" panose="020B0604030504040204" pitchFamily="50" charset="-128"/>
                  <a:ea typeface="Meiryo UI" panose="020B0604030504040204" pitchFamily="50" charset="-128"/>
                </a:rPr>
                <a:t>≪骨子案≫</a:t>
              </a:r>
              <a:endParaRPr lang="en-US" altLang="ja-JP" sz="850" b="1" dirty="0">
                <a:latin typeface="Meiryo UI" panose="020B0604030504040204" pitchFamily="50" charset="-128"/>
                <a:ea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rPr>
                <a:t>・関係課照会</a:t>
              </a:r>
              <a:endParaRPr lang="en-US" altLang="ja-JP" sz="850" dirty="0">
                <a:latin typeface="Meiryo UI" panose="020B0604030504040204" pitchFamily="50" charset="-128"/>
                <a:ea typeface="Meiryo UI" panose="020B0604030504040204" pitchFamily="50" charset="-128"/>
              </a:endParaRPr>
            </a:p>
            <a:p>
              <a:r>
                <a:rPr lang="en-US" altLang="ja-JP" sz="850" dirty="0">
                  <a:latin typeface="Meiryo UI" panose="020B0604030504040204" pitchFamily="50" charset="-128"/>
                  <a:ea typeface="Meiryo UI" panose="020B0604030504040204" pitchFamily="50" charset="-128"/>
                </a:rPr>
                <a:t>※</a:t>
              </a:r>
              <a:r>
                <a:rPr lang="zh-TW" altLang="en-US" sz="850" dirty="0">
                  <a:latin typeface="Meiryo UI" panose="020B0604030504040204" pitchFamily="50" charset="-128"/>
                  <a:ea typeface="Meiryo UI" panose="020B0604030504040204" pitchFamily="50" charset="-128"/>
                </a:rPr>
                <a:t>関係課長会議</a:t>
              </a:r>
              <a:r>
                <a:rPr lang="ja-JP" altLang="en-US" sz="850" dirty="0">
                  <a:latin typeface="Meiryo UI" panose="020B0604030504040204" pitchFamily="50" charset="-128"/>
                  <a:ea typeface="Meiryo UI" panose="020B0604030504040204" pitchFamily="50" charset="-128"/>
                </a:rPr>
                <a:t>により説明</a:t>
              </a:r>
            </a:p>
          </p:txBody>
        </p:sp>
        <p:sp>
          <p:nvSpPr>
            <p:cNvPr id="55" name="二等辺三角形 54">
              <a:extLst>
                <a:ext uri="{FF2B5EF4-FFF2-40B4-BE49-F238E27FC236}">
                  <a16:creationId xmlns:a16="http://schemas.microsoft.com/office/drawing/2014/main" id="{9EB5945E-6023-4CE3-8A46-88782132A4F2}"/>
                </a:ext>
              </a:extLst>
            </p:cNvPr>
            <p:cNvSpPr/>
            <p:nvPr/>
          </p:nvSpPr>
          <p:spPr>
            <a:xfrm rot="5400000">
              <a:off x="1993596" y="8859841"/>
              <a:ext cx="270144" cy="148840"/>
            </a:xfrm>
            <a:prstGeom prst="triangl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dirty="0"/>
            </a:p>
          </p:txBody>
        </p:sp>
        <p:sp>
          <p:nvSpPr>
            <p:cNvPr id="56" name="テキスト ボックス 55">
              <a:extLst>
                <a:ext uri="{FF2B5EF4-FFF2-40B4-BE49-F238E27FC236}">
                  <a16:creationId xmlns:a16="http://schemas.microsoft.com/office/drawing/2014/main" id="{4E086CFE-37EF-435B-A142-279AF1AC9DCF}"/>
                </a:ext>
              </a:extLst>
            </p:cNvPr>
            <p:cNvSpPr txBox="1"/>
            <p:nvPr/>
          </p:nvSpPr>
          <p:spPr>
            <a:xfrm>
              <a:off x="2220748" y="8680345"/>
              <a:ext cx="1152908" cy="507831"/>
            </a:xfrm>
            <a:prstGeom prst="rect">
              <a:avLst/>
            </a:prstGeom>
            <a:solidFill>
              <a:schemeClr val="accent4">
                <a:lumMod val="20000"/>
                <a:lumOff val="80000"/>
              </a:schemeClr>
            </a:solidFill>
            <a:ln>
              <a:solidFill>
                <a:srgbClr val="FFC000"/>
              </a:solidFill>
            </a:ln>
          </p:spPr>
          <p:txBody>
            <a:bodyPr wrap="square" rtlCol="0" anchor="ctr">
              <a:spAutoFit/>
            </a:bodyPr>
            <a:lstStyle/>
            <a:p>
              <a:r>
                <a:rPr lang="ja-JP" altLang="en-US" sz="900" b="1" dirty="0">
                  <a:latin typeface="Meiryo UI" panose="020B0604030504040204" pitchFamily="50" charset="-128"/>
                  <a:ea typeface="Meiryo UI" panose="020B0604030504040204" pitchFamily="50" charset="-128"/>
                </a:rPr>
                <a:t>≪素案・計画案≫</a:t>
              </a:r>
              <a:endParaRPr lang="en-US" altLang="ja-JP" sz="9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・関係課調整</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・団体等意見聴取</a:t>
              </a:r>
            </a:p>
          </p:txBody>
        </p:sp>
        <p:sp>
          <p:nvSpPr>
            <p:cNvPr id="57" name="テキスト ボックス 56">
              <a:extLst>
                <a:ext uri="{FF2B5EF4-FFF2-40B4-BE49-F238E27FC236}">
                  <a16:creationId xmlns:a16="http://schemas.microsoft.com/office/drawing/2014/main" id="{EAC13CDF-A18A-4272-A486-05171ED8D5ED}"/>
                </a:ext>
              </a:extLst>
            </p:cNvPr>
            <p:cNvSpPr txBox="1"/>
            <p:nvPr/>
          </p:nvSpPr>
          <p:spPr>
            <a:xfrm>
              <a:off x="3644405" y="8680344"/>
              <a:ext cx="818032" cy="507831"/>
            </a:xfrm>
            <a:prstGeom prst="rect">
              <a:avLst/>
            </a:prstGeom>
            <a:solidFill>
              <a:schemeClr val="accent4">
                <a:lumMod val="20000"/>
                <a:lumOff val="80000"/>
              </a:schemeClr>
            </a:solidFill>
            <a:ln>
              <a:solidFill>
                <a:srgbClr val="FFC000"/>
              </a:solidFill>
            </a:ln>
          </p:spPr>
          <p:txBody>
            <a:bodyPr wrap="square" rtlCol="0" anchor="ctr">
              <a:spAutoFit/>
            </a:bodyPr>
            <a:lstStyle/>
            <a:p>
              <a:r>
                <a:rPr lang="ja-JP" altLang="en-US" sz="900" b="1" dirty="0">
                  <a:latin typeface="Meiryo UI" panose="020B0604030504040204" pitchFamily="50" charset="-128"/>
                  <a:ea typeface="Meiryo UI" panose="020B0604030504040204" pitchFamily="50" charset="-128"/>
                </a:rPr>
                <a:t>≪計画案≫</a:t>
              </a:r>
              <a:endParaRPr lang="en-US" altLang="ja-JP" sz="9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・パブリック</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コメント</a:t>
              </a:r>
            </a:p>
          </p:txBody>
        </p:sp>
        <p:sp>
          <p:nvSpPr>
            <p:cNvPr id="58" name="二等辺三角形 57">
              <a:extLst>
                <a:ext uri="{FF2B5EF4-FFF2-40B4-BE49-F238E27FC236}">
                  <a16:creationId xmlns:a16="http://schemas.microsoft.com/office/drawing/2014/main" id="{7A9AD338-86BD-4F3B-A8ED-391E892AF94A}"/>
                </a:ext>
              </a:extLst>
            </p:cNvPr>
            <p:cNvSpPr/>
            <p:nvPr/>
          </p:nvSpPr>
          <p:spPr>
            <a:xfrm rot="5400000">
              <a:off x="3385626" y="8879120"/>
              <a:ext cx="270144" cy="148840"/>
            </a:xfrm>
            <a:prstGeom prst="triangl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dirty="0"/>
            </a:p>
          </p:txBody>
        </p:sp>
        <p:sp>
          <p:nvSpPr>
            <p:cNvPr id="59" name="二等辺三角形 58">
              <a:extLst>
                <a:ext uri="{FF2B5EF4-FFF2-40B4-BE49-F238E27FC236}">
                  <a16:creationId xmlns:a16="http://schemas.microsoft.com/office/drawing/2014/main" id="{F7FD4275-2553-4396-ADA3-436B5413A686}"/>
                </a:ext>
              </a:extLst>
            </p:cNvPr>
            <p:cNvSpPr/>
            <p:nvPr/>
          </p:nvSpPr>
          <p:spPr>
            <a:xfrm rot="5400000">
              <a:off x="4467773" y="8862478"/>
              <a:ext cx="270144" cy="148840"/>
            </a:xfrm>
            <a:prstGeom prst="triangl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dirty="0"/>
            </a:p>
          </p:txBody>
        </p:sp>
        <p:sp>
          <p:nvSpPr>
            <p:cNvPr id="60" name="テキスト ボックス 59">
              <a:extLst>
                <a:ext uri="{FF2B5EF4-FFF2-40B4-BE49-F238E27FC236}">
                  <a16:creationId xmlns:a16="http://schemas.microsoft.com/office/drawing/2014/main" id="{90FCC4D8-D09F-4453-8055-D6C40CA183AC}"/>
                </a:ext>
              </a:extLst>
            </p:cNvPr>
            <p:cNvSpPr txBox="1"/>
            <p:nvPr/>
          </p:nvSpPr>
          <p:spPr>
            <a:xfrm>
              <a:off x="4694925" y="8749593"/>
              <a:ext cx="535836" cy="369332"/>
            </a:xfrm>
            <a:prstGeom prst="rect">
              <a:avLst/>
            </a:prstGeom>
            <a:solidFill>
              <a:schemeClr val="accent4">
                <a:lumMod val="20000"/>
                <a:lumOff val="80000"/>
              </a:schemeClr>
            </a:solidFill>
            <a:ln>
              <a:solidFill>
                <a:srgbClr val="FFC000"/>
              </a:solidFill>
            </a:ln>
          </p:spPr>
          <p:txBody>
            <a:bodyPr wrap="square" rtlCol="0" anchor="ctr">
              <a:spAutoFit/>
            </a:bodyPr>
            <a:lstStyle/>
            <a:p>
              <a:r>
                <a:rPr lang="ja-JP" altLang="en-US" sz="900" b="1" dirty="0">
                  <a:latin typeface="Meiryo UI" panose="020B0604030504040204" pitchFamily="50" charset="-128"/>
                  <a:ea typeface="Meiryo UI" panose="020B0604030504040204" pitchFamily="50" charset="-128"/>
                </a:rPr>
                <a:t>策定・</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公表</a:t>
              </a:r>
            </a:p>
          </p:txBody>
        </p:sp>
        <p:sp>
          <p:nvSpPr>
            <p:cNvPr id="62" name="二等辺三角形 61">
              <a:extLst>
                <a:ext uri="{FF2B5EF4-FFF2-40B4-BE49-F238E27FC236}">
                  <a16:creationId xmlns:a16="http://schemas.microsoft.com/office/drawing/2014/main" id="{844F4E31-F775-41E4-98C1-97398762C6CB}"/>
                </a:ext>
              </a:extLst>
            </p:cNvPr>
            <p:cNvSpPr/>
            <p:nvPr/>
          </p:nvSpPr>
          <p:spPr>
            <a:xfrm rot="5400000">
              <a:off x="5216148" y="8850387"/>
              <a:ext cx="270144" cy="148840"/>
            </a:xfrm>
            <a:prstGeom prst="triangl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dirty="0"/>
            </a:p>
          </p:txBody>
        </p:sp>
      </p:grpSp>
      <p:sp>
        <p:nvSpPr>
          <p:cNvPr id="49" name="テキスト ボックス 48">
            <a:extLst>
              <a:ext uri="{FF2B5EF4-FFF2-40B4-BE49-F238E27FC236}">
                <a16:creationId xmlns:a16="http://schemas.microsoft.com/office/drawing/2014/main" id="{037FA8E3-BD37-47DF-8C86-5AD7A5EACA57}"/>
              </a:ext>
            </a:extLst>
          </p:cNvPr>
          <p:cNvSpPr txBox="1"/>
          <p:nvPr/>
        </p:nvSpPr>
        <p:spPr>
          <a:xfrm>
            <a:off x="648288" y="1287382"/>
            <a:ext cx="5432941" cy="276999"/>
          </a:xfrm>
          <a:prstGeom prst="rect">
            <a:avLst/>
          </a:prstGeom>
          <a:noFill/>
        </p:spPr>
        <p:txBody>
          <a:bodyPr wrap="square">
            <a:spAutoFit/>
          </a:bodyPr>
          <a:lstStyle/>
          <a:p>
            <a:pPr algn="ctr"/>
            <a:r>
              <a:rPr lang="ja-JP" altLang="ja-JP" sz="1200" b="1" dirty="0">
                <a:effectLst/>
                <a:latin typeface="Meiryo UI" panose="020B0604030504040204" pitchFamily="50" charset="-128"/>
                <a:ea typeface="Meiryo UI" panose="020B0604030504040204" pitchFamily="50" charset="-128"/>
                <a:cs typeface="Times New Roman" panose="02020603050405020304" pitchFamily="18" charset="0"/>
              </a:rPr>
              <a:t>第</a:t>
            </a:r>
            <a:r>
              <a:rPr lang="ja-JP" altLang="en-US" sz="1200" b="1" dirty="0">
                <a:effectLst/>
                <a:latin typeface="Meiryo UI" panose="020B0604030504040204" pitchFamily="50" charset="-128"/>
                <a:ea typeface="Meiryo UI" panose="020B0604030504040204" pitchFamily="50" charset="-128"/>
                <a:cs typeface="Times New Roman" panose="02020603050405020304" pitchFamily="18" charset="0"/>
              </a:rPr>
              <a:t>一</a:t>
            </a:r>
            <a:r>
              <a:rPr lang="ja-JP" altLang="ja-JP" sz="1200" b="1" dirty="0">
                <a:effectLst/>
                <a:latin typeface="Meiryo UI" panose="020B0604030504040204" pitchFamily="50" charset="-128"/>
                <a:ea typeface="Meiryo UI" panose="020B0604030504040204" pitchFamily="50" charset="-128"/>
                <a:cs typeface="Times New Roman" panose="02020603050405020304" pitchFamily="18" charset="0"/>
              </a:rPr>
              <a:t>期大阪府視覚障がい者等の読書環境の整備の推進に関する計画</a:t>
            </a:r>
            <a:endParaRPr lang="ja-JP" altLang="en-US" sz="1200" b="1" dirty="0">
              <a:latin typeface="Meiryo UI" panose="020B0604030504040204" pitchFamily="50" charset="-128"/>
              <a:ea typeface="Meiryo UI" panose="020B0604030504040204" pitchFamily="50" charset="-128"/>
            </a:endParaRPr>
          </a:p>
        </p:txBody>
      </p:sp>
      <p:sp>
        <p:nvSpPr>
          <p:cNvPr id="63" name="タイトル 1">
            <a:extLst>
              <a:ext uri="{FF2B5EF4-FFF2-40B4-BE49-F238E27FC236}">
                <a16:creationId xmlns:a16="http://schemas.microsoft.com/office/drawing/2014/main" id="{FC3C4C7B-FF5B-4BCA-9969-24F3F539FDA4}"/>
              </a:ext>
            </a:extLst>
          </p:cNvPr>
          <p:cNvSpPr txBox="1">
            <a:spLocks/>
          </p:cNvSpPr>
          <p:nvPr/>
        </p:nvSpPr>
        <p:spPr>
          <a:xfrm>
            <a:off x="591015" y="1595498"/>
            <a:ext cx="5488790" cy="337835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ts val="1200"/>
              </a:lnSpc>
            </a:pPr>
            <a:r>
              <a:rPr lang="ja-JP" altLang="en-US" sz="1100" b="1" dirty="0">
                <a:solidFill>
                  <a:srgbClr val="000000"/>
                </a:solidFill>
                <a:ea typeface="Meiryo UI" panose="020B0604030504040204" pitchFamily="50" charset="-128"/>
                <a:cs typeface="Times New Roman" panose="02020603050405020304" pitchFamily="18" charset="0"/>
              </a:rPr>
              <a:t>第１章　はじめに（計画の策定にあたって）</a:t>
            </a:r>
            <a:endParaRPr lang="en-US" altLang="ja-JP" sz="1100" b="1" dirty="0">
              <a:solidFill>
                <a:srgbClr val="000000"/>
              </a:solidFill>
              <a:ea typeface="Meiryo UI" panose="020B0604030504040204" pitchFamily="50" charset="-128"/>
              <a:cs typeface="Times New Roman" panose="02020603050405020304" pitchFamily="18" charset="0"/>
            </a:endParaRPr>
          </a:p>
          <a:p>
            <a:pPr algn="l">
              <a:lnSpc>
                <a:spcPct val="100000"/>
              </a:lnSpc>
            </a:pPr>
            <a:endParaRPr lang="en-US" altLang="ja-JP" sz="3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１．策定の趣旨</a:t>
            </a:r>
            <a:endParaRPr lang="en-US" altLang="ja-JP" sz="1000" b="1"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令和元年６月に公布・施行された「視覚障害者等の読書環境の整備の推進に関する法律（読書</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バリアフリー法）」及び令和２年７月に策定された国の読書バリアフリー基本計画を踏まえ、同法第８</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条に定められた地方公共団体の計画である大阪府の計画を策定。</a:t>
            </a:r>
          </a:p>
          <a:p>
            <a:pPr algn="l">
              <a:lnSpc>
                <a:spcPct val="100000"/>
              </a:lnSpc>
            </a:pPr>
            <a:endParaRPr lang="en-US" altLang="ja-JP" sz="5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２．計画の理念・役割</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国の計画と同様に、障がいの有無にかかわらず、すべての府民が等しく読書を通じて文字・活字文化の</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恵沢を享受することができる社会の実現に寄与することを目的とし、視覚障がい者等の読書環境の整備</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を通じ、障がい者の社会参 加・活躍の推進と、すべての人間（ひと）が支え合って生きるインクルーシブ</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な社会の実現をめざしています。</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endParaRPr lang="en-US" altLang="ja-JP" sz="5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３．計画の対象</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本計画は、視覚障がい者、読字に困難がある発達障がい者、寝たきりや上肢に障がいがある等の理</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由により、書籍を持つことやページをめくることが難しい、あるいは眼球使用が困難である身体障がい者を</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対象としています。</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なお、読書環境の整備にあたっては、聴覚障がい者、知的障がい者、高齢者、外国人等、さまざまな</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状況により読書や図書館の利用に困難を伴う人へも配慮します。</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endParaRPr lang="en-US" altLang="ja-JP" sz="5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４．計画期間</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a:t>
            </a: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令和３年度からのおおむね５年間</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p:txBody>
      </p:sp>
      <p:sp>
        <p:nvSpPr>
          <p:cNvPr id="64" name="タイトル 1">
            <a:extLst>
              <a:ext uri="{FF2B5EF4-FFF2-40B4-BE49-F238E27FC236}">
                <a16:creationId xmlns:a16="http://schemas.microsoft.com/office/drawing/2014/main" id="{0E8861D7-9068-4250-A8E9-ADD8D51D63B4}"/>
              </a:ext>
            </a:extLst>
          </p:cNvPr>
          <p:cNvSpPr txBox="1">
            <a:spLocks/>
          </p:cNvSpPr>
          <p:nvPr/>
        </p:nvSpPr>
        <p:spPr>
          <a:xfrm>
            <a:off x="579797" y="6491973"/>
            <a:ext cx="5558363" cy="131937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ts val="1100"/>
              </a:lnSpc>
            </a:pPr>
            <a:r>
              <a:rPr lang="ja-JP" altLang="en-US" sz="1100" b="1" dirty="0">
                <a:solidFill>
                  <a:srgbClr val="000000"/>
                </a:solidFill>
                <a:ea typeface="Meiryo UI" panose="020B0604030504040204" pitchFamily="50" charset="-128"/>
                <a:cs typeface="Times New Roman" panose="02020603050405020304" pitchFamily="18" charset="0"/>
              </a:rPr>
              <a:t>第３章　基本方針及び施策の方向性</a:t>
            </a:r>
          </a:p>
          <a:p>
            <a:pPr algn="l">
              <a:lnSpc>
                <a:spcPct val="100000"/>
              </a:lnSpc>
            </a:pPr>
            <a:r>
              <a:rPr lang="ja-JP" altLang="en-US" sz="300" b="1" dirty="0">
                <a:solidFill>
                  <a:srgbClr val="000000"/>
                </a:solidFill>
                <a:ea typeface="Meiryo UI" panose="020B0604030504040204" pitchFamily="50" charset="-128"/>
                <a:cs typeface="Times New Roman" panose="02020603050405020304" pitchFamily="18" charset="0"/>
              </a:rPr>
              <a:t>　</a:t>
            </a:r>
            <a:endParaRPr lang="en-US" altLang="ja-JP" sz="300" b="1" dirty="0">
              <a:solidFill>
                <a:srgbClr val="000000"/>
              </a:solidFill>
              <a:ea typeface="Meiryo UI" panose="020B0604030504040204" pitchFamily="50" charset="-128"/>
              <a:cs typeface="Times New Roman" panose="02020603050405020304" pitchFamily="18" charset="0"/>
            </a:endParaRPr>
          </a:p>
          <a:p>
            <a:pPr algn="l">
              <a:lnSpc>
                <a:spcPts val="1100"/>
              </a:lnSpc>
            </a:pPr>
            <a:r>
              <a:rPr lang="ja-JP" altLang="en-US" sz="1000" b="1" dirty="0">
                <a:solidFill>
                  <a:srgbClr val="000000"/>
                </a:solidFill>
                <a:ea typeface="Meiryo UI" panose="020B0604030504040204" pitchFamily="50" charset="-128"/>
                <a:cs typeface="Times New Roman" panose="02020603050405020304" pitchFamily="18" charset="0"/>
              </a:rPr>
              <a:t>１．基本方針</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視覚障がい者等の読書環境の整備を総合的かつ計画的に推進することにより、障がいの有無にかかわ</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らず、すべての府民が読書活動を通じて文字・活字文化の恵沢を享受することができる社会の実現に寄</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与することをめざし、５つの方向性を定め計画を推進します。</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ts val="1100"/>
              </a:lnSpc>
            </a:pPr>
            <a:r>
              <a:rPr lang="ja-JP" altLang="en-US" sz="300" b="1" dirty="0">
                <a:solidFill>
                  <a:srgbClr val="000000"/>
                </a:solidFill>
                <a:ea typeface="Meiryo UI" panose="020B0604030504040204" pitchFamily="50" charset="-128"/>
                <a:cs typeface="Times New Roman" panose="02020603050405020304" pitchFamily="18" charset="0"/>
              </a:rPr>
              <a:t>　</a:t>
            </a:r>
            <a:r>
              <a:rPr lang="ja-JP" altLang="en-US" sz="1000" b="1" dirty="0">
                <a:solidFill>
                  <a:srgbClr val="000000"/>
                </a:solidFill>
                <a:ea typeface="Meiryo UI" panose="020B0604030504040204" pitchFamily="50" charset="-128"/>
                <a:cs typeface="Times New Roman" panose="02020603050405020304" pitchFamily="18" charset="0"/>
              </a:rPr>
              <a:t>２．施策の方向性と取組内容</a:t>
            </a:r>
            <a:endParaRPr lang="en-US" altLang="ja-JP" sz="1000" b="1" dirty="0">
              <a:solidFill>
                <a:srgbClr val="000000"/>
              </a:solidFill>
              <a:ea typeface="Meiryo UI" panose="020B0604030504040204" pitchFamily="50" charset="-128"/>
              <a:cs typeface="Times New Roman" panose="02020603050405020304" pitchFamily="18" charset="0"/>
            </a:endParaRPr>
          </a:p>
          <a:p>
            <a:pPr algn="l">
              <a:lnSpc>
                <a:spcPts val="1100"/>
              </a:lnSpc>
            </a:pPr>
            <a:r>
              <a:rPr lang="ja-JP" altLang="en-US" sz="1000" kern="100" dirty="0">
                <a:solidFill>
                  <a:srgbClr val="000000"/>
                </a:solidFill>
                <a:ea typeface="Meiryo UI" panose="020B0604030504040204" pitchFamily="50" charset="-128"/>
                <a:cs typeface="Times New Roman" panose="02020603050405020304" pitchFamily="18" charset="0"/>
              </a:rPr>
              <a:t>　　　＜方向性１＞アクセシブルな書籍等の充実　～ ＜方向性５＞国、市町村との連携</a:t>
            </a:r>
            <a:endParaRPr lang="en-US" altLang="ja-JP" sz="1000" b="1" dirty="0">
              <a:solidFill>
                <a:srgbClr val="000000"/>
              </a:solidFill>
              <a:ea typeface="Meiryo UI" panose="020B0604030504040204" pitchFamily="50" charset="-128"/>
              <a:cs typeface="Times New Roman" panose="02020603050405020304" pitchFamily="18" charset="0"/>
            </a:endParaRPr>
          </a:p>
        </p:txBody>
      </p:sp>
      <p:sp>
        <p:nvSpPr>
          <p:cNvPr id="66" name="タイトル 1">
            <a:extLst>
              <a:ext uri="{FF2B5EF4-FFF2-40B4-BE49-F238E27FC236}">
                <a16:creationId xmlns:a16="http://schemas.microsoft.com/office/drawing/2014/main" id="{8FA6DE2A-8382-4310-BDFB-88D42959031D}"/>
              </a:ext>
            </a:extLst>
          </p:cNvPr>
          <p:cNvSpPr txBox="1">
            <a:spLocks/>
          </p:cNvSpPr>
          <p:nvPr/>
        </p:nvSpPr>
        <p:spPr>
          <a:xfrm>
            <a:off x="582639" y="5105747"/>
            <a:ext cx="5518048" cy="127438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100" b="1" dirty="0">
                <a:solidFill>
                  <a:srgbClr val="000000"/>
                </a:solidFill>
                <a:ea typeface="Meiryo UI" panose="020B0604030504040204" pitchFamily="50" charset="-128"/>
                <a:cs typeface="Times New Roman" panose="02020603050405020304" pitchFamily="18" charset="0"/>
              </a:rPr>
              <a:t>第２章　大阪府における現状と課題</a:t>
            </a:r>
            <a:endParaRPr lang="en-US" altLang="ja-JP" sz="1100" b="1" dirty="0">
              <a:solidFill>
                <a:srgbClr val="000000"/>
              </a:solidFill>
              <a:ea typeface="Meiryo UI" panose="020B0604030504040204" pitchFamily="50" charset="-128"/>
              <a:cs typeface="Times New Roman" panose="02020603050405020304" pitchFamily="18" charset="0"/>
            </a:endParaRPr>
          </a:p>
          <a:p>
            <a:pPr algn="l">
              <a:lnSpc>
                <a:spcPct val="100000"/>
              </a:lnSpc>
            </a:pPr>
            <a:endParaRPr lang="en-US" altLang="ja-JP" sz="5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１．視覚障がい者等の読書環境の現状</a:t>
            </a: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（１）大阪府内の対象者数と利用の現状</a:t>
            </a:r>
            <a:endParaRPr lang="en-US" altLang="ja-JP" sz="1000" u="sng" dirty="0">
              <a:solidFill>
                <a:srgbClr val="000000"/>
              </a:solidFill>
              <a:highlight>
                <a:srgbClr val="FFFF00"/>
              </a:highlight>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（２）視覚障がい者等が利用可能な読書手段</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dirty="0">
                <a:solidFill>
                  <a:srgbClr val="000000"/>
                </a:solidFill>
                <a:ea typeface="Meiryo UI" panose="020B0604030504040204" pitchFamily="50" charset="-128"/>
                <a:cs typeface="Times New Roman" panose="02020603050405020304" pitchFamily="18" charset="0"/>
              </a:rPr>
              <a:t>　　（３）大阪府におけるこれまでの取組</a:t>
            </a:r>
            <a:endParaRPr lang="en-US" altLang="ja-JP" sz="1000" dirty="0">
              <a:solidFill>
                <a:srgbClr val="000000"/>
              </a:solidFill>
              <a:ea typeface="Meiryo UI" panose="020B0604030504040204" pitchFamily="50" charset="-128"/>
              <a:cs typeface="Times New Roman" panose="02020603050405020304" pitchFamily="18" charset="0"/>
            </a:endParaRPr>
          </a:p>
          <a:p>
            <a:pPr algn="l">
              <a:lnSpc>
                <a:spcPct val="100000"/>
              </a:lnSpc>
            </a:pPr>
            <a:endParaRPr lang="en-US" altLang="ja-JP" sz="300" dirty="0">
              <a:solidFill>
                <a:srgbClr val="000000"/>
              </a:solidFill>
              <a:ea typeface="Meiryo UI" panose="020B0604030504040204" pitchFamily="50" charset="-128"/>
              <a:cs typeface="Times New Roman" panose="02020603050405020304" pitchFamily="18" charset="0"/>
            </a:endParaRPr>
          </a:p>
          <a:p>
            <a:pPr algn="l">
              <a:lnSpc>
                <a:spcPct val="100000"/>
              </a:lnSpc>
            </a:pPr>
            <a:r>
              <a:rPr lang="ja-JP" altLang="en-US" sz="1000" b="1" dirty="0">
                <a:solidFill>
                  <a:srgbClr val="000000"/>
                </a:solidFill>
                <a:ea typeface="Meiryo UI" panose="020B0604030504040204" pitchFamily="50" charset="-128"/>
                <a:cs typeface="Times New Roman" panose="02020603050405020304" pitchFamily="18" charset="0"/>
              </a:rPr>
              <a:t>２．視覚障がい者等の読書環境の課題</a:t>
            </a:r>
            <a:endParaRPr lang="en-US" altLang="ja-JP" sz="1000" b="1" dirty="0">
              <a:solidFill>
                <a:srgbClr val="000000"/>
              </a:solidFill>
              <a:ea typeface="Meiryo UI" panose="020B0604030504040204" pitchFamily="50" charset="-128"/>
              <a:cs typeface="Times New Roman" panose="02020603050405020304" pitchFamily="18" charset="0"/>
            </a:endParaRPr>
          </a:p>
        </p:txBody>
      </p:sp>
      <p:sp>
        <p:nvSpPr>
          <p:cNvPr id="42" name="タイトル 1">
            <a:extLst>
              <a:ext uri="{FF2B5EF4-FFF2-40B4-BE49-F238E27FC236}">
                <a16:creationId xmlns:a16="http://schemas.microsoft.com/office/drawing/2014/main" id="{03F1763C-7030-4028-BBD7-68A015796505}"/>
              </a:ext>
            </a:extLst>
          </p:cNvPr>
          <p:cNvSpPr txBox="1">
            <a:spLocks/>
          </p:cNvSpPr>
          <p:nvPr/>
        </p:nvSpPr>
        <p:spPr>
          <a:xfrm>
            <a:off x="11160621" y="327228"/>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sp>
        <p:nvSpPr>
          <p:cNvPr id="44" name="タイトル 1">
            <a:extLst>
              <a:ext uri="{FF2B5EF4-FFF2-40B4-BE49-F238E27FC236}">
                <a16:creationId xmlns:a16="http://schemas.microsoft.com/office/drawing/2014/main" id="{7A2F739C-8355-4FEC-98DC-D216EAA9717F}"/>
              </a:ext>
            </a:extLst>
          </p:cNvPr>
          <p:cNvSpPr txBox="1">
            <a:spLocks/>
          </p:cNvSpPr>
          <p:nvPr/>
        </p:nvSpPr>
        <p:spPr>
          <a:xfrm>
            <a:off x="11145803" y="166043"/>
            <a:ext cx="1084167" cy="223498"/>
          </a:xfrm>
          <a:prstGeom prst="rect">
            <a:avLst/>
          </a:prstGeom>
        </p:spPr>
        <p:txBody>
          <a:bodyPr vert="horz" lIns="91440" tIns="45720" rIns="91440" bIns="45720" rtlCol="0" anchor="b">
            <a:normAutofit fontScale="900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令和７年７月</a:t>
            </a:r>
            <a:r>
              <a:rPr lang="en-US" altLang="ja-JP" sz="900" b="1"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900" b="1" dirty="0">
                <a:solidFill>
                  <a:srgbClr val="000000"/>
                </a:solidFill>
                <a:effectLst/>
                <a:ea typeface="Meiryo UI" panose="020B0604030504040204" pitchFamily="50" charset="-128"/>
                <a:cs typeface="Times New Roman" panose="02020603050405020304" pitchFamily="18" charset="0"/>
              </a:rPr>
              <a:t>日</a:t>
            </a:r>
            <a:endParaRPr lang="ja-JP" altLang="en-US" sz="900" dirty="0"/>
          </a:p>
        </p:txBody>
      </p:sp>
      <p:grpSp>
        <p:nvGrpSpPr>
          <p:cNvPr id="81" name="グループ化 80">
            <a:extLst>
              <a:ext uri="{FF2B5EF4-FFF2-40B4-BE49-F238E27FC236}">
                <a16:creationId xmlns:a16="http://schemas.microsoft.com/office/drawing/2014/main" id="{B5644D64-1203-43CE-A426-C0DA07835DBC}"/>
              </a:ext>
            </a:extLst>
          </p:cNvPr>
          <p:cNvGrpSpPr/>
          <p:nvPr/>
        </p:nvGrpSpPr>
        <p:grpSpPr>
          <a:xfrm>
            <a:off x="11345144" y="5639576"/>
            <a:ext cx="1004257" cy="1315702"/>
            <a:chOff x="10973888" y="4006032"/>
            <a:chExt cx="933634" cy="1244840"/>
          </a:xfrm>
        </p:grpSpPr>
        <p:graphicFrame>
          <p:nvGraphicFramePr>
            <p:cNvPr id="82" name="オブジェクト 81">
              <a:extLst>
                <a:ext uri="{FF2B5EF4-FFF2-40B4-BE49-F238E27FC236}">
                  <a16:creationId xmlns:a16="http://schemas.microsoft.com/office/drawing/2014/main" id="{BDABA64A-FE0F-4EF4-A1AD-6F12A2D8BDFC}"/>
                </a:ext>
              </a:extLst>
            </p:cNvPr>
            <p:cNvGraphicFramePr>
              <a:graphicFrameLocks noChangeAspect="1"/>
            </p:cNvGraphicFramePr>
            <p:nvPr/>
          </p:nvGraphicFramePr>
          <p:xfrm>
            <a:off x="10973892" y="4006033"/>
            <a:ext cx="933630" cy="1244839"/>
          </p:xfrm>
          <a:graphic>
            <a:graphicData uri="http://schemas.openxmlformats.org/presentationml/2006/ole">
              <mc:AlternateContent xmlns:mc="http://schemas.openxmlformats.org/markup-compatibility/2006">
                <mc:Choice xmlns:v="urn:schemas-microsoft-com:vml" Requires="v">
                  <p:oleObj spid="_x0000_s6264" name="Acrobat Document" r:id="rId6" imgW="4114800" imgH="5486400" progId="AcroExch.Document.DC">
                    <p:embed/>
                  </p:oleObj>
                </mc:Choice>
                <mc:Fallback>
                  <p:oleObj name="Acrobat Document" r:id="rId6" imgW="4114800" imgH="5486400" progId="AcroExch.Document.DC">
                    <p:embed/>
                    <p:pic>
                      <p:nvPicPr>
                        <p:cNvPr id="82" name="オブジェクト 81">
                          <a:extLst>
                            <a:ext uri="{FF2B5EF4-FFF2-40B4-BE49-F238E27FC236}">
                              <a16:creationId xmlns:a16="http://schemas.microsoft.com/office/drawing/2014/main" id="{BDABA64A-FE0F-4EF4-A1AD-6F12A2D8BDFC}"/>
                            </a:ext>
                          </a:extLst>
                        </p:cNvPr>
                        <p:cNvPicPr/>
                        <p:nvPr/>
                      </p:nvPicPr>
                      <p:blipFill>
                        <a:blip r:embed="rId7"/>
                        <a:stretch>
                          <a:fillRect/>
                        </a:stretch>
                      </p:blipFill>
                      <p:spPr>
                        <a:xfrm>
                          <a:off x="10973892" y="4006033"/>
                          <a:ext cx="933630" cy="1244839"/>
                        </a:xfrm>
                        <a:prstGeom prst="rect">
                          <a:avLst/>
                        </a:prstGeom>
                      </p:spPr>
                    </p:pic>
                  </p:oleObj>
                </mc:Fallback>
              </mc:AlternateContent>
            </a:graphicData>
          </a:graphic>
        </p:graphicFrame>
        <p:sp>
          <p:nvSpPr>
            <p:cNvPr id="83" name="正方形/長方形 82">
              <a:extLst>
                <a:ext uri="{FF2B5EF4-FFF2-40B4-BE49-F238E27FC236}">
                  <a16:creationId xmlns:a16="http://schemas.microsoft.com/office/drawing/2014/main" id="{228D4DD2-129C-4FD5-AA61-BD0321B3A168}"/>
                </a:ext>
              </a:extLst>
            </p:cNvPr>
            <p:cNvSpPr/>
            <p:nvPr/>
          </p:nvSpPr>
          <p:spPr>
            <a:xfrm>
              <a:off x="10973888" y="4006032"/>
              <a:ext cx="933630" cy="124483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テキスト ボックス 8">
            <a:extLst>
              <a:ext uri="{FF2B5EF4-FFF2-40B4-BE49-F238E27FC236}">
                <a16:creationId xmlns:a16="http://schemas.microsoft.com/office/drawing/2014/main" id="{409A3721-4FD2-421B-BDBB-CDCC44DE2538}"/>
              </a:ext>
            </a:extLst>
          </p:cNvPr>
          <p:cNvSpPr txBox="1"/>
          <p:nvPr/>
        </p:nvSpPr>
        <p:spPr>
          <a:xfrm>
            <a:off x="579797" y="7957970"/>
            <a:ext cx="1830950" cy="261610"/>
          </a:xfrm>
          <a:prstGeom prst="rect">
            <a:avLst/>
          </a:prstGeom>
          <a:solidFill>
            <a:schemeClr val="bg1"/>
          </a:solidFill>
          <a:ln>
            <a:solidFill>
              <a:schemeClr val="tx1"/>
            </a:solidFill>
          </a:ln>
        </p:spPr>
        <p:txBody>
          <a:bodyPr wrap="none" rtlCol="0">
            <a:spAutoFit/>
          </a:bodyPr>
          <a:lstStyle/>
          <a:p>
            <a:r>
              <a:rPr lang="ja-JP" altLang="en-US" sz="1100" dirty="0">
                <a:latin typeface="Meiryo UI" panose="020B0604030504040204" pitchFamily="50" charset="-128"/>
                <a:ea typeface="Meiryo UI" panose="020B0604030504040204" pitchFamily="50" charset="-128"/>
              </a:rPr>
              <a:t>第二期計画策定スケジュール</a:t>
            </a:r>
          </a:p>
        </p:txBody>
      </p:sp>
      <p:grpSp>
        <p:nvGrpSpPr>
          <p:cNvPr id="65" name="グループ化 64">
            <a:extLst>
              <a:ext uri="{FF2B5EF4-FFF2-40B4-BE49-F238E27FC236}">
                <a16:creationId xmlns:a16="http://schemas.microsoft.com/office/drawing/2014/main" id="{F6CB8E74-E220-4D02-9D87-E25AF2E9EF16}"/>
              </a:ext>
            </a:extLst>
          </p:cNvPr>
          <p:cNvGrpSpPr/>
          <p:nvPr/>
        </p:nvGrpSpPr>
        <p:grpSpPr>
          <a:xfrm>
            <a:off x="4027092" y="5187470"/>
            <a:ext cx="1516001" cy="1051146"/>
            <a:chOff x="0" y="0"/>
            <a:chExt cx="4000500" cy="2657475"/>
          </a:xfrm>
        </p:grpSpPr>
        <p:pic>
          <p:nvPicPr>
            <p:cNvPr id="67" name="図 66">
              <a:extLst>
                <a:ext uri="{FF2B5EF4-FFF2-40B4-BE49-F238E27FC236}">
                  <a16:creationId xmlns:a16="http://schemas.microsoft.com/office/drawing/2014/main" id="{B7C04283-6AFE-4FF5-904C-832CDE523341}"/>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4000500" cy="2657475"/>
            </a:xfrm>
            <a:prstGeom prst="rect">
              <a:avLst/>
            </a:prstGeom>
            <a:noFill/>
            <a:ln>
              <a:noFill/>
            </a:ln>
          </p:spPr>
        </p:pic>
        <p:pic>
          <p:nvPicPr>
            <p:cNvPr id="84" name="図 83">
              <a:extLst>
                <a:ext uri="{FF2B5EF4-FFF2-40B4-BE49-F238E27FC236}">
                  <a16:creationId xmlns:a16="http://schemas.microsoft.com/office/drawing/2014/main" id="{F50D9125-EBF0-4462-B69D-58382F8AE0CC}"/>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067589" y="484049"/>
              <a:ext cx="1221968" cy="541600"/>
            </a:xfrm>
            <a:prstGeom prst="rect">
              <a:avLst/>
            </a:prstGeom>
            <a:noFill/>
            <a:ln>
              <a:noFill/>
            </a:ln>
          </p:spPr>
        </p:pic>
        <p:pic>
          <p:nvPicPr>
            <p:cNvPr id="85" name="図 84">
              <a:extLst>
                <a:ext uri="{FF2B5EF4-FFF2-40B4-BE49-F238E27FC236}">
                  <a16:creationId xmlns:a16="http://schemas.microsoft.com/office/drawing/2014/main" id="{EDFDF766-F208-4762-BA97-30B8F3B387C6}"/>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066927" y="1057275"/>
              <a:ext cx="666748" cy="171450"/>
            </a:xfrm>
            <a:prstGeom prst="rect">
              <a:avLst/>
            </a:prstGeom>
            <a:noFill/>
            <a:ln>
              <a:noFill/>
            </a:ln>
          </p:spPr>
        </p:pic>
        <p:pic>
          <p:nvPicPr>
            <p:cNvPr id="86" name="図 85">
              <a:extLst>
                <a:ext uri="{FF2B5EF4-FFF2-40B4-BE49-F238E27FC236}">
                  <a16:creationId xmlns:a16="http://schemas.microsoft.com/office/drawing/2014/main" id="{5BF623CB-95B9-4553-B16B-5D8CE3D28634}"/>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21271016">
              <a:off x="810653" y="1114267"/>
              <a:ext cx="390524" cy="200145"/>
            </a:xfrm>
            <a:prstGeom prst="rect">
              <a:avLst/>
            </a:prstGeom>
            <a:noFill/>
            <a:ln>
              <a:noFill/>
            </a:ln>
          </p:spPr>
        </p:pic>
        <p:grpSp>
          <p:nvGrpSpPr>
            <p:cNvPr id="87" name="グループ化 86">
              <a:extLst>
                <a:ext uri="{FF2B5EF4-FFF2-40B4-BE49-F238E27FC236}">
                  <a16:creationId xmlns:a16="http://schemas.microsoft.com/office/drawing/2014/main" id="{0F765632-6D20-4F91-98C4-BA10EC5591DC}"/>
                </a:ext>
              </a:extLst>
            </p:cNvPr>
            <p:cNvGrpSpPr/>
            <p:nvPr/>
          </p:nvGrpSpPr>
          <p:grpSpPr>
            <a:xfrm rot="21326933">
              <a:off x="771529" y="532690"/>
              <a:ext cx="914396" cy="415165"/>
              <a:chOff x="771529" y="532690"/>
              <a:chExt cx="914396" cy="415165"/>
            </a:xfrm>
          </p:grpSpPr>
          <p:pic>
            <p:nvPicPr>
              <p:cNvPr id="88" name="図 87">
                <a:extLst>
                  <a:ext uri="{FF2B5EF4-FFF2-40B4-BE49-F238E27FC236}">
                    <a16:creationId xmlns:a16="http://schemas.microsoft.com/office/drawing/2014/main" id="{A48B90CA-826B-4D00-B7DF-C1D6564C9113}"/>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98401" y="532690"/>
                <a:ext cx="706550" cy="153379"/>
              </a:xfrm>
              <a:prstGeom prst="rect">
                <a:avLst/>
              </a:prstGeom>
              <a:noFill/>
              <a:extLst>
                <a:ext uri="{909E8E84-426E-40DD-AFC4-6F175D3DCCD1}">
                  <a14:hiddenFill xmlns:a14="http://schemas.microsoft.com/office/drawing/2010/main">
                    <a:solidFill>
                      <a:srgbClr val="FFFFFF"/>
                    </a:solidFill>
                  </a14:hiddenFill>
                </a:ext>
              </a:extLst>
            </p:spPr>
          </p:pic>
          <p:pic>
            <p:nvPicPr>
              <p:cNvPr id="89" name="図 88">
                <a:extLst>
                  <a:ext uri="{FF2B5EF4-FFF2-40B4-BE49-F238E27FC236}">
                    <a16:creationId xmlns:a16="http://schemas.microsoft.com/office/drawing/2014/main" id="{1DF7F55E-7DFF-4890-A002-0BDC565DE032}"/>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71529" y="771525"/>
                <a:ext cx="914396" cy="176330"/>
              </a:xfrm>
              <a:prstGeom prst="rect">
                <a:avLst/>
              </a:prstGeom>
              <a:noFill/>
              <a:ln>
                <a:noFill/>
              </a:ln>
            </p:spPr>
          </p:pic>
        </p:grpSp>
      </p:grpSp>
    </p:spTree>
    <p:extLst>
      <p:ext uri="{BB962C8B-B14F-4D97-AF65-F5344CB8AC3E}">
        <p14:creationId xmlns:p14="http://schemas.microsoft.com/office/powerpoint/2010/main" val="21580143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4922</TotalTime>
  <Words>3803</Words>
  <PresentationFormat>A3 297x420 mm</PresentationFormat>
  <Paragraphs>386</Paragraphs>
  <Slides>3</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1" baseType="lpstr">
      <vt:lpstr>Meiryo UI</vt:lpstr>
      <vt:lpstr>メイリオ</vt:lpstr>
      <vt:lpstr>游明朝</vt:lpstr>
      <vt:lpstr>Arial</vt:lpstr>
      <vt:lpstr>Calibri</vt:lpstr>
      <vt:lpstr>Calibri Light</vt:lpstr>
      <vt:lpstr>Office テーマ</vt:lpstr>
      <vt:lpstr>Acrobat Document</vt:lpstr>
      <vt:lpstr>○R１～２年　読書バリアフリー法の成立と国の計画策定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2025-07-21T23:38:10Z</cp:lastPrinted>
  <dcterms:created xsi:type="dcterms:W3CDTF">2024-04-12T07:19:23Z</dcterms:created>
  <dcterms:modified xsi:type="dcterms:W3CDTF">2025-08-18T00:01:57Z</dcterms:modified>
</cp:coreProperties>
</file>