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57" r:id="rId3"/>
    <p:sldId id="369" r:id="rId4"/>
    <p:sldId id="356" r:id="rId5"/>
    <p:sldId id="379" r:id="rId6"/>
    <p:sldId id="370" r:id="rId7"/>
    <p:sldId id="371" r:id="rId8"/>
    <p:sldId id="372" r:id="rId9"/>
    <p:sldId id="373" r:id="rId10"/>
    <p:sldId id="374" r:id="rId11"/>
    <p:sldId id="375" r:id="rId12"/>
    <p:sldId id="368" r:id="rId13"/>
    <p:sldId id="376" r:id="rId14"/>
    <p:sldId id="377" r:id="rId15"/>
  </p:sldIdLst>
  <p:sldSz cx="9906000" cy="6858000" type="A4"/>
  <p:notesSz cx="6807200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140" userDrawn="1">
          <p15:clr>
            <a:srgbClr val="A4A3A4"/>
          </p15:clr>
        </p15:guide>
        <p15:guide id="3" pos="6093" userDrawn="1">
          <p15:clr>
            <a:srgbClr val="A4A3A4"/>
          </p15:clr>
        </p15:guide>
        <p15:guide id="4" pos="117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3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D8295"/>
    <a:srgbClr val="D1F5FB"/>
    <a:srgbClr val="11AEC7"/>
    <a:srgbClr val="CCE3EB"/>
    <a:srgbClr val="BFBFBF"/>
    <a:srgbClr val="78E2F4"/>
    <a:srgbClr val="E7F2F5"/>
    <a:srgbClr val="8DE4F0"/>
    <a:srgbClr val="11AB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4434" autoAdjust="0"/>
  </p:normalViewPr>
  <p:slideViewPr>
    <p:cSldViewPr snapToGrid="0" showGuides="1">
      <p:cViewPr varScale="1">
        <p:scale>
          <a:sx n="69" d="100"/>
          <a:sy n="69" d="100"/>
        </p:scale>
        <p:origin x="708" y="44"/>
      </p:cViewPr>
      <p:guideLst>
        <p:guide orient="horz" pos="2328"/>
        <p:guide pos="3140"/>
        <p:guide pos="6093"/>
        <p:guide pos="117"/>
        <p:guide orient="horz" pos="624"/>
        <p:guide orient="horz" pos="4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2.1458113972113207E-2"/>
          <c:y val="1.7600233161875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2571020525543603"/>
          <c:y val="0.281483800081054"/>
          <c:w val="0.36769138000256402"/>
          <c:h val="0.534014784819610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分野別連携件数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4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AB-42FA-AAB0-81ABCF5449E0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AB-42FA-AAB0-81ABCF5449E0}"/>
              </c:ext>
            </c:extLst>
          </c:dPt>
          <c:dPt>
            <c:idx val="2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AB-42FA-AAB0-81ABCF5449E0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AB-42FA-AAB0-81ABCF5449E0}"/>
              </c:ext>
            </c:extLst>
          </c:dPt>
          <c:dPt>
            <c:idx val="4"/>
            <c:bubble3D val="0"/>
            <c:spPr>
              <a:solidFill>
                <a:schemeClr val="accent3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3AB-42FA-AAB0-81ABCF5449E0}"/>
              </c:ext>
            </c:extLst>
          </c:dPt>
          <c:dPt>
            <c:idx val="5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3AB-42FA-AAB0-81ABCF5449E0}"/>
              </c:ext>
            </c:extLst>
          </c:dPt>
          <c:dPt>
            <c:idx val="6"/>
            <c:bubble3D val="0"/>
            <c:spPr>
              <a:solidFill>
                <a:schemeClr val="accent3">
                  <a:tint val="6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3AB-42FA-AAB0-81ABCF5449E0}"/>
              </c:ext>
            </c:extLst>
          </c:dPt>
          <c:dPt>
            <c:idx val="7"/>
            <c:bubble3D val="0"/>
            <c:spPr>
              <a:solidFill>
                <a:schemeClr val="accent3">
                  <a:tint val="4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E3AB-42FA-AAB0-81ABCF5449E0}"/>
              </c:ext>
            </c:extLst>
          </c:dPt>
          <c:dLbls>
            <c:dLbl>
              <c:idx val="0"/>
              <c:layout>
                <c:manualLayout>
                  <c:x val="0.11248903193899365"/>
                  <c:y val="5.3858183717889932E-2"/>
                </c:manualLayout>
              </c:layout>
              <c:spPr>
                <a:xfrm>
                  <a:off x="3277072" y="867029"/>
                  <a:ext cx="910943" cy="563294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97202"/>
                        <a:gd name="adj2" fmla="val 56456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16596072237644"/>
                      <c:h val="0.158468446494737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3AB-42FA-AAB0-81ABCF5449E0}"/>
                </c:ext>
              </c:extLst>
            </c:dLbl>
            <c:dLbl>
              <c:idx val="1"/>
              <c:layout>
                <c:manualLayout>
                  <c:x val="4.7940497271944008E-2"/>
                  <c:y val="-7.4702787617104874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r>
                      <a:rPr lang="ja-JP" altLang="en-US" sz="1050" baseline="0" dirty="0"/>
                      <a:t>地域活性化・まちづくり </a:t>
                    </a:r>
                  </a:p>
                  <a:p>
                    <a:pPr>
                      <a:defRPr sz="1050"/>
                    </a:pPr>
                    <a:fld id="{2DC11B3F-1C35-46A1-8BBC-572A66DA18E8}" type="PERCENTAGE">
                      <a:rPr lang="en-US" altLang="ja-JP" sz="1050" baseline="0" smtClean="0"/>
                      <a:pPr>
                        <a:defRPr sz="1050"/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xfrm>
                  <a:off x="3116917" y="2115784"/>
                  <a:ext cx="1460734" cy="572294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67655"/>
                        <a:gd name="adj2" fmla="val -8636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9129873807472634"/>
                      <c:h val="0.16100064901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AB-42FA-AAB0-81ABCF5449E0}"/>
                </c:ext>
              </c:extLst>
            </c:dLbl>
            <c:dLbl>
              <c:idx val="2"/>
              <c:layout>
                <c:manualLayout>
                  <c:x val="6.0653377365112789E-2"/>
                  <c:y val="3.1154595775854017E-2"/>
                </c:manualLayout>
              </c:layout>
              <c:spPr>
                <a:xfrm>
                  <a:off x="614680" y="2944395"/>
                  <a:ext cx="1354548" cy="495916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8388"/>
                        <a:gd name="adj2" fmla="val -8730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012300181870391"/>
                      <c:h val="0.139513679692748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3AB-42FA-AAB0-81ABCF5449E0}"/>
                </c:ext>
              </c:extLst>
            </c:dLbl>
            <c:dLbl>
              <c:idx val="3"/>
              <c:layout>
                <c:manualLayout>
                  <c:x val="-3.2955433776841833E-2"/>
                  <c:y val="2.73835794173878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51378386139561"/>
                      <c:h val="0.14035343379249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3AB-42FA-AAB0-81ABCF5449E0}"/>
                </c:ext>
              </c:extLst>
            </c:dLbl>
            <c:dLbl>
              <c:idx val="4"/>
              <c:layout>
                <c:manualLayout>
                  <c:x val="-6.0048638365080897E-2"/>
                  <c:y val="9.7126353030935586E-2"/>
                </c:manualLayout>
              </c:layout>
              <c:spPr>
                <a:xfrm>
                  <a:off x="229826" y="1220493"/>
                  <a:ext cx="765547" cy="513680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83961"/>
                        <a:gd name="adj2" fmla="val -3108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266500616594933"/>
                      <c:h val="0.144510992175005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3AB-42FA-AAB0-81ABCF5449E0}"/>
                </c:ext>
              </c:extLst>
            </c:dLbl>
            <c:dLbl>
              <c:idx val="5"/>
              <c:layout>
                <c:manualLayout>
                  <c:x val="1.2206853642193932E-2"/>
                  <c:y val="-5.2769472448751416E-3"/>
                </c:manualLayout>
              </c:layout>
              <c:spPr>
                <a:xfrm>
                  <a:off x="23111" y="1133649"/>
                  <a:ext cx="1361391" cy="501097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9212"/>
                        <a:gd name="adj2" fmla="val 66150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1707507737468493"/>
                      <c:h val="0.140971222738234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E3AB-42FA-AAB0-81ABCF5449E0}"/>
                </c:ext>
              </c:extLst>
            </c:dLbl>
            <c:dLbl>
              <c:idx val="6"/>
              <c:layout>
                <c:manualLayout>
                  <c:x val="4.2477704923263457E-2"/>
                  <c:y val="-8.40108568811448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24754315433458"/>
                      <c:h val="0.139447849723120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E3AB-42FA-AAB0-81ABCF5449E0}"/>
                </c:ext>
              </c:extLst>
            </c:dLbl>
            <c:dLbl>
              <c:idx val="7"/>
              <c:layout>
                <c:manualLayout>
                  <c:x val="0.2254129973517118"/>
                  <c:y val="-7.4897604886945496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85531637-0789-49EC-9D0C-1D166B19D885}" type="CATEGORYNAME">
                      <a:rPr lang="zh-CN" altLang="en-US"/>
                      <a:pPr>
                        <a:defRPr sz="1050"/>
                      </a:pPr>
                      <a:t>[分類名]</a:t>
                    </a:fld>
                    <a:r>
                      <a:rPr lang="zh-CN" altLang="en-US" baseline="0" dirty="0"/>
                      <a:t>
</a:t>
                    </a:r>
                    <a:r>
                      <a:rPr lang="en-US" altLang="zh-CN" baseline="0" dirty="0"/>
                      <a:t>2</a:t>
                    </a:r>
                    <a:r>
                      <a:rPr lang="zh-CN" altLang="en-US" baseline="0" dirty="0"/>
                      <a:t>件、</a:t>
                    </a:r>
                    <a:fld id="{8BD4C621-D25F-41E4-9732-E371C4C22143}" type="PERCENTAGE">
                      <a:rPr lang="en-US" altLang="zh-CN" baseline="0" smtClean="0"/>
                      <a:pPr>
                        <a:defRPr sz="1050"/>
                      </a:pPr>
                      <a:t>[パーセンテージ]</a:t>
                    </a:fld>
                    <a:endParaRPr lang="zh-CN" altLang="en-US" baseline="0" dirty="0"/>
                  </a:p>
                </c:rich>
              </c:tx>
              <c:spPr>
                <a:xfrm>
                  <a:off x="2650634" y="247588"/>
                  <a:ext cx="1031401" cy="477096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04894"/>
                        <a:gd name="adj2" fmla="val 116313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568125618199803"/>
                      <c:h val="0.1342188683321836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E3AB-42FA-AAB0-81ABCF5449E0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Sheet1!$A$2:$A$9</c:f>
              <c:strCache>
                <c:ptCount val="8"/>
                <c:pt idx="0">
                  <c:v>健康</c:v>
                </c:pt>
                <c:pt idx="1">
                  <c:v>地域活性化・まちづくり、人権・多様性</c:v>
                </c:pt>
                <c:pt idx="2">
                  <c:v>子ども・教育、福祉</c:v>
                </c:pt>
                <c:pt idx="3">
                  <c:v>環境</c:v>
                </c:pt>
                <c:pt idx="4">
                  <c:v>安全・安心</c:v>
                </c:pt>
                <c:pt idx="5">
                  <c:v>産業・中小企業振興、雇用</c:v>
                </c:pt>
                <c:pt idx="6">
                  <c:v>その他</c:v>
                </c:pt>
                <c:pt idx="7">
                  <c:v>府内市町村支援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211</c:v>
                </c:pt>
                <c:pt idx="1">
                  <c:v>196</c:v>
                </c:pt>
                <c:pt idx="2">
                  <c:v>194</c:v>
                </c:pt>
                <c:pt idx="3">
                  <c:v>130</c:v>
                </c:pt>
                <c:pt idx="4">
                  <c:v>93</c:v>
                </c:pt>
                <c:pt idx="5">
                  <c:v>49</c:v>
                </c:pt>
                <c:pt idx="6">
                  <c:v>26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3AB-42FA-AAB0-81ABCF544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>
        <c:manualLayout>
          <c:xMode val="edge"/>
          <c:yMode val="edge"/>
          <c:x val="9.4769820211437466E-3"/>
          <c:y val="7.62208591084426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3204135991622813"/>
          <c:y val="0.33463224435753924"/>
          <c:w val="0.42251745216229958"/>
          <c:h val="0.613387863812063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内容別連携件数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26B-4458-94D2-8BFA4DA40A0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26B-4458-94D2-8BFA4DA40A0B}"/>
              </c:ext>
            </c:extLst>
          </c:dPt>
          <c:dPt>
            <c:idx val="2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526B-4458-94D2-8BFA4DA40A0B}"/>
              </c:ext>
            </c:extLst>
          </c:dPt>
          <c:dPt>
            <c:idx val="3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26B-4458-94D2-8BFA4DA40A0B}"/>
              </c:ext>
            </c:extLst>
          </c:dPt>
          <c:dLbls>
            <c:dLbl>
              <c:idx val="0"/>
              <c:layout>
                <c:manualLayout>
                  <c:x val="-2.7068565956398435E-3"/>
                  <c:y val="-0.2029432054572268"/>
                </c:manualLayout>
              </c:layout>
              <c:spPr>
                <a:xfrm>
                  <a:off x="3564110" y="1503797"/>
                  <a:ext cx="1355312" cy="543867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50860"/>
                        <a:gd name="adj2" fmla="val 84398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475669176593259"/>
                      <c:h val="0.181338626337407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26B-4458-94D2-8BFA4DA40A0B}"/>
                </c:ext>
              </c:extLst>
            </c:dLbl>
            <c:dLbl>
              <c:idx val="1"/>
              <c:layout>
                <c:manualLayout>
                  <c:x val="-1.673503743201471E-2"/>
                  <c:y val="-5.081390607229512E-2"/>
                </c:manualLayout>
              </c:layout>
              <c:spPr>
                <a:xfrm>
                  <a:off x="42180" y="1790117"/>
                  <a:ext cx="1596849" cy="500647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59663"/>
                        <a:gd name="adj2" fmla="val 2848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2372224559198426"/>
                      <c:h val="0.166928015967036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26B-4458-94D2-8BFA4DA40A0B}"/>
                </c:ext>
              </c:extLst>
            </c:dLbl>
            <c:dLbl>
              <c:idx val="2"/>
              <c:layout>
                <c:manualLayout>
                  <c:x val="-4.4017312770195278E-2"/>
                  <c:y val="3.0083232778036924E-2"/>
                </c:manualLayout>
              </c:layout>
              <c:spPr>
                <a:xfrm>
                  <a:off x="350680" y="975286"/>
                  <a:ext cx="1344281" cy="489126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68690"/>
                        <a:gd name="adj2" fmla="val 3064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7252038047378924"/>
                      <c:h val="0.163086631374786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26B-4458-94D2-8BFA4DA40A0B}"/>
                </c:ext>
              </c:extLst>
            </c:dLbl>
            <c:dLbl>
              <c:idx val="3"/>
              <c:layout>
                <c:manualLayout>
                  <c:x val="0.14169113734155728"/>
                  <c:y val="-4.149235507450541E-2"/>
                </c:manualLayout>
              </c:layout>
              <c:spPr>
                <a:xfrm>
                  <a:off x="1971055" y="444946"/>
                  <a:ext cx="1012671" cy="514613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5662"/>
                        <a:gd name="adj2" fmla="val 78081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583906459395802"/>
                      <c:h val="0.171584623658674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26B-4458-94D2-8BFA4DA40A0B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効果的な情報発信</c:v>
                </c:pt>
                <c:pt idx="1">
                  <c:v>協働による相乗効果の発揮</c:v>
                </c:pt>
                <c:pt idx="2">
                  <c:v>効果的な事業の実施</c:v>
                </c:pt>
                <c:pt idx="3">
                  <c:v>協賛・寄附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550</c:v>
                </c:pt>
                <c:pt idx="1">
                  <c:v>167</c:v>
                </c:pt>
                <c:pt idx="2">
                  <c:v>101</c:v>
                </c:pt>
                <c:pt idx="3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26B-4458-94D2-8BFA4DA40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zh-TW" altLang="en-US" dirty="0">
                <a:solidFill>
                  <a:schemeClr val="tx1"/>
                </a:solidFill>
              </a:rPr>
              <a:t>効果額</a:t>
            </a:r>
          </a:p>
        </c:rich>
      </c:tx>
      <c:layout>
        <c:manualLayout>
          <c:xMode val="edge"/>
          <c:yMode val="edge"/>
          <c:x val="3.7673589418238965E-2"/>
          <c:y val="0.175888604270957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5876535897249597"/>
          <c:y val="0.17688810926795495"/>
          <c:w val="0.46953035737524912"/>
          <c:h val="0.679894834643040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直接的効果額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405-4C5E-A762-3F0B5EF861B4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05-4C5E-A762-3F0B5EF861B4}"/>
              </c:ext>
            </c:extLst>
          </c:dPt>
          <c:dLbls>
            <c:dLbl>
              <c:idx val="0"/>
              <c:layout>
                <c:manualLayout>
                  <c:x val="4.8099073779132487E-2"/>
                  <c:y val="-8.0225140171692591E-2"/>
                </c:manualLayout>
              </c:layout>
              <c:tx>
                <c:rich>
                  <a:bodyPr rot="0" spcFirstLastPara="1" vertOverflow="clip" horzOverflow="clip" vert="horz" wrap="square" lIns="36576" tIns="18288" rIns="36576" bIns="18288" anchor="ctr" anchorCtr="1">
                    <a:sp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9FB67077-4267-402A-A482-7CF0EDFC8B4A}" type="CATEGORYNAME">
                      <a:rPr lang="ja-JP" altLang="en-US"/>
                      <a:pPr>
                        <a:defRPr sz="1050"/>
                      </a:pPr>
                      <a:t>[分類名]</a:t>
                    </a:fld>
                    <a:r>
                      <a:rPr lang="ja-JP" altLang="en-US" baseline="0" dirty="0"/>
                      <a:t>
</a:t>
                    </a:r>
                    <a:fld id="{72182068-D6F7-40DC-AEEB-C107BF2F5A85}" type="PERCENTAGE">
                      <a:rPr lang="en-US" altLang="ja-JP" baseline="0" smtClean="0"/>
                      <a:pPr>
                        <a:defRPr sz="1050"/>
                      </a:pPr>
                      <a:t>[パーセンテージ]</a:t>
                    </a:fld>
                    <a:endParaRPr lang="ja-JP" altLang="en-US" baseline="0" dirty="0"/>
                  </a:p>
                </c:rich>
              </c:tx>
              <c:spPr>
                <a:xfrm>
                  <a:off x="3106098" y="1292969"/>
                  <a:ext cx="806976" cy="599186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79642"/>
                        <a:gd name="adj2" fmla="val 12358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288217962005037"/>
                      <c:h val="0.2108026062490744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405-4C5E-A762-3F0B5EF861B4}"/>
                </c:ext>
              </c:extLst>
            </c:dLbl>
            <c:dLbl>
              <c:idx val="1"/>
              <c:layout>
                <c:manualLayout>
                  <c:x val="-2.1811356255755726E-2"/>
                  <c:y val="5.9655425841549044E-2"/>
                </c:manualLayout>
              </c:layout>
              <c:spPr>
                <a:xfrm>
                  <a:off x="104462" y="981035"/>
                  <a:ext cx="819975" cy="609231"/>
                </a:xfrm>
                <a:solidFill>
                  <a:prstClr val="white"/>
                </a:solidFill>
                <a:ln w="9525" cap="flat" cmpd="sng" algn="ctr">
                  <a:solidFill>
                    <a:srgbClr val="000000">
                      <a:lumMod val="25000"/>
                      <a:lumOff val="75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71447"/>
                        <a:gd name="adj2" fmla="val -3713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615020109056781"/>
                      <c:h val="0.214336300185019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405-4C5E-A762-3F0B5EF861B4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00000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Sheet1!$A$2:$A$3</c:f>
              <c:strCache>
                <c:ptCount val="2"/>
                <c:pt idx="0">
                  <c:v>試算可</c:v>
                </c:pt>
                <c:pt idx="1">
                  <c:v>試算不可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518</c:v>
                </c:pt>
                <c:pt idx="1">
                  <c:v>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5-4C5E-A762-3F0B5EF861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/>
            </a:lvl1pPr>
          </a:lstStyle>
          <a:p>
            <a:pPr rtl="0"/>
            <a:fld id="{0DAD2E7F-6AFD-4708-AD9B-83FD676E8A1F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2025/7/25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5" tIns="45714" rIns="91425" bIns="45714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D08D625A-A493-40A7-837C-B4F8C1FA19DE}" type="datetime1">
              <a:rPr lang="ja-JP" altLang="en-US" smtClean="0"/>
              <a:pPr/>
              <a:t>2025/7/25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4" rIns="91425" bIns="45714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5" tIns="45714" rIns="91425" bIns="45714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5" tIns="45714" rIns="91425" bIns="45714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E60DC36-8EFA-4378-9855-E019C55AC47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5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4744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5505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1324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8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285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2333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0588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11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35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en-US" altLang="ja-JP" smtClean="0"/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678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rtlCol="0" anchor="b"/>
          <a:lstStyle>
            <a:lvl1pPr algn="ctr">
              <a:defRPr sz="45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rtlCol="0"/>
          <a:lstStyle>
            <a:lvl1pPr marL="0" indent="0" algn="ctr">
              <a:buNone/>
              <a:defRPr sz="1800" i="0"/>
            </a:lvl1pPr>
            <a:lvl2pPr marL="342882" indent="0" algn="ctr">
              <a:buNone/>
              <a:defRPr sz="1500"/>
            </a:lvl2pPr>
            <a:lvl3pPr marL="685762" indent="0" algn="ctr">
              <a:buNone/>
              <a:defRPr sz="1350"/>
            </a:lvl3pPr>
            <a:lvl4pPr marL="1028643" indent="0" algn="ctr">
              <a:buNone/>
              <a:defRPr sz="1200"/>
            </a:lvl4pPr>
            <a:lvl5pPr marL="1371524" indent="0" algn="ctr">
              <a:buNone/>
              <a:defRPr sz="1200"/>
            </a:lvl5pPr>
            <a:lvl6pPr marL="1714405" indent="0" algn="ctr">
              <a:buNone/>
              <a:defRPr sz="1200"/>
            </a:lvl6pPr>
            <a:lvl7pPr marL="2057285" indent="0" algn="ctr">
              <a:buNone/>
              <a:defRPr sz="1200"/>
            </a:lvl7pPr>
            <a:lvl8pPr marL="2400166" indent="0" algn="ctr">
              <a:buNone/>
              <a:defRPr sz="1200"/>
            </a:lvl8pPr>
            <a:lvl9pPr marL="2743048" indent="0" algn="ctr">
              <a:buNone/>
              <a:defRPr sz="1200"/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B4088F9C-7BA6-47E2-99E2-84DEE266A3C2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F9B49548-6A45-4914-8B7F-F0DC2DF4983C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4" y="365125"/>
            <a:ext cx="2135981" cy="5811838"/>
          </a:xfrm>
        </p:spPr>
        <p:txBody>
          <a:bodyPr vert="eaVert" rtlCol="0"/>
          <a:lstStyle>
            <a:lvl1pPr>
              <a:defRPr b="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41" y="365125"/>
            <a:ext cx="6284119" cy="5811838"/>
          </a:xfrm>
        </p:spPr>
        <p:txBody>
          <a:bodyPr vert="eaVert" rtlCol="0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="0" i="0"/>
            </a:lvl1pPr>
          </a:lstStyle>
          <a:p>
            <a:fld id="{17563765-8F05-4D01-B0C7-B2BA185EEC0D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="0"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="0"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2" indent="0" algn="ctr">
              <a:buNone/>
              <a:defRPr sz="1350"/>
            </a:lvl3pPr>
            <a:lvl4pPr marL="1028643" indent="0" algn="ctr">
              <a:buNone/>
              <a:defRPr sz="1200"/>
            </a:lvl4pPr>
            <a:lvl5pPr marL="1371524" indent="0" algn="ctr">
              <a:buNone/>
              <a:defRPr sz="1200"/>
            </a:lvl5pPr>
            <a:lvl6pPr marL="1714405" indent="0" algn="ctr">
              <a:buNone/>
              <a:defRPr sz="1200"/>
            </a:lvl6pPr>
            <a:lvl7pPr marL="2057285" indent="0" algn="ctr">
              <a:buNone/>
              <a:defRPr sz="1200"/>
            </a:lvl7pPr>
            <a:lvl8pPr marL="2400166" indent="0" algn="ctr">
              <a:buNone/>
              <a:defRPr sz="1200"/>
            </a:lvl8pPr>
            <a:lvl9pPr marL="2743048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5A658-E357-4884-AB5D-F7C959B18CD6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67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5A47A51A-43EF-44FD-8F3E-B3EC2E64E927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80" y="1709748"/>
            <a:ext cx="8543925" cy="2852737"/>
          </a:xfrm>
        </p:spPr>
        <p:txBody>
          <a:bodyPr rtlCol="0" anchor="b"/>
          <a:lstStyle>
            <a:lvl1pPr>
              <a:defRPr sz="45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80" y="4589473"/>
            <a:ext cx="8543925" cy="1500187"/>
          </a:xfrm>
        </p:spPr>
        <p:txBody>
          <a:bodyPr rtlCol="0"/>
          <a:lstStyle>
            <a:lvl1pPr marL="0" indent="0">
              <a:buNone/>
              <a:defRPr sz="1800" i="0">
                <a:solidFill>
                  <a:schemeClr val="tx1">
                    <a:tint val="75000"/>
                  </a:schemeClr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82DCBF-2ADA-4EC4-A68C-F99AB810DF33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13E137DE-5E1A-4A55-9AA6-D752A3924CF2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rtlCol="0" anchor="b"/>
          <a:lstStyle>
            <a:lvl1pPr marL="0" indent="0">
              <a:buNone/>
              <a:defRPr sz="1800" b="1" i="0"/>
            </a:lvl1pPr>
            <a:lvl2pPr marL="342882" indent="0">
              <a:buNone/>
              <a:defRPr sz="1500" b="1"/>
            </a:lvl2pPr>
            <a:lvl3pPr marL="685762" indent="0">
              <a:buNone/>
              <a:defRPr sz="1350" b="1"/>
            </a:lvl3pPr>
            <a:lvl4pPr marL="1028643" indent="0">
              <a:buNone/>
              <a:defRPr sz="1200" b="1"/>
            </a:lvl4pPr>
            <a:lvl5pPr marL="1371524" indent="0">
              <a:buNone/>
              <a:defRPr sz="1200" b="1"/>
            </a:lvl5pPr>
            <a:lvl6pPr marL="1714405" indent="0">
              <a:buNone/>
              <a:defRPr sz="1200" b="1"/>
            </a:lvl6pPr>
            <a:lvl7pPr marL="2057285" indent="0">
              <a:buNone/>
              <a:defRPr sz="1200" b="1"/>
            </a:lvl7pPr>
            <a:lvl8pPr marL="2400166" indent="0">
              <a:buNone/>
              <a:defRPr sz="1200" b="1"/>
            </a:lvl8pPr>
            <a:lvl9pPr marL="2743048" indent="0">
              <a:buNone/>
              <a:defRPr sz="12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5" y="1681163"/>
            <a:ext cx="4211340" cy="823912"/>
          </a:xfrm>
        </p:spPr>
        <p:txBody>
          <a:bodyPr rtlCol="0" anchor="b"/>
          <a:lstStyle>
            <a:lvl1pPr marL="0" indent="0">
              <a:buNone/>
              <a:defRPr sz="1800" b="1" i="0"/>
            </a:lvl1pPr>
            <a:lvl2pPr marL="342882" indent="0">
              <a:buNone/>
              <a:defRPr sz="1500" b="1"/>
            </a:lvl2pPr>
            <a:lvl3pPr marL="685762" indent="0">
              <a:buNone/>
              <a:defRPr sz="1350" b="1"/>
            </a:lvl3pPr>
            <a:lvl4pPr marL="1028643" indent="0">
              <a:buNone/>
              <a:defRPr sz="1200" b="1"/>
            </a:lvl4pPr>
            <a:lvl5pPr marL="1371524" indent="0">
              <a:buNone/>
              <a:defRPr sz="1200" b="1"/>
            </a:lvl5pPr>
            <a:lvl6pPr marL="1714405" indent="0">
              <a:buNone/>
              <a:defRPr sz="1200" b="1"/>
            </a:lvl6pPr>
            <a:lvl7pPr marL="2057285" indent="0">
              <a:buNone/>
              <a:defRPr sz="1200" b="1"/>
            </a:lvl7pPr>
            <a:lvl8pPr marL="2400166" indent="0">
              <a:buNone/>
              <a:defRPr sz="1200" b="1"/>
            </a:lvl8pPr>
            <a:lvl9pPr marL="2743048" indent="0">
              <a:buNone/>
              <a:defRPr sz="12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5" y="2505075"/>
            <a:ext cx="4211340" cy="3684588"/>
          </a:xfrm>
        </p:spPr>
        <p:txBody>
          <a:bodyPr rtlCol="0"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83EAC525-530B-45B1-A51C-37A178C40383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AED717A1-44B7-4B10-8110-9730C585BB85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3769C717-2B06-483A-AA07-91CF16426FFF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rtlCol="0" anchor="b"/>
          <a:lstStyle>
            <a:lvl1pPr>
              <a:defRPr sz="24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35"/>
            <a:ext cx="5014913" cy="4873625"/>
          </a:xfrm>
        </p:spPr>
        <p:txBody>
          <a:bodyPr rtlCol="0"/>
          <a:lstStyle>
            <a:lvl1pPr>
              <a:defRPr sz="2400" i="0"/>
            </a:lvl1pPr>
            <a:lvl2pPr>
              <a:defRPr sz="2100" i="0"/>
            </a:lvl2pPr>
            <a:lvl3pPr>
              <a:defRPr sz="1800" i="0"/>
            </a:lvl3pPr>
            <a:lvl4pPr>
              <a:defRPr sz="1500" i="0"/>
            </a:lvl4pPr>
            <a:lvl5pPr>
              <a:defRPr sz="1500" i="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 rtlCol="0"/>
          <a:lstStyle>
            <a:lvl1pPr marL="0" indent="0">
              <a:buNone/>
              <a:defRPr sz="1200" i="0"/>
            </a:lvl1pPr>
            <a:lvl2pPr marL="342882" indent="0">
              <a:buNone/>
              <a:defRPr sz="1050"/>
            </a:lvl2pPr>
            <a:lvl3pPr marL="685762" indent="0">
              <a:buNone/>
              <a:defRPr sz="900"/>
            </a:lvl3pPr>
            <a:lvl4pPr marL="1028643" indent="0">
              <a:buNone/>
              <a:defRPr sz="750"/>
            </a:lvl4pPr>
            <a:lvl5pPr marL="1371524" indent="0">
              <a:buNone/>
              <a:defRPr sz="750"/>
            </a:lvl5pPr>
            <a:lvl6pPr marL="1714405" indent="0">
              <a:buNone/>
              <a:defRPr sz="750"/>
            </a:lvl6pPr>
            <a:lvl7pPr marL="2057285" indent="0">
              <a:buNone/>
              <a:defRPr sz="750"/>
            </a:lvl7pPr>
            <a:lvl8pPr marL="2400166" indent="0">
              <a:buNone/>
              <a:defRPr sz="750"/>
            </a:lvl8pPr>
            <a:lvl9pPr marL="2743048" indent="0">
              <a:buNone/>
              <a:defRPr sz="75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FCB10F74-321A-4FBD-BE91-86C6E2856F34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rtlCol="0" anchor="b"/>
          <a:lstStyle>
            <a:lvl1pPr>
              <a:defRPr sz="2400" i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35"/>
            <a:ext cx="5014913" cy="4873625"/>
          </a:xfrm>
        </p:spPr>
        <p:txBody>
          <a:bodyPr rtlCol="0"/>
          <a:lstStyle>
            <a:lvl1pPr marL="0" indent="0">
              <a:buNone/>
              <a:defRPr sz="2400" i="0"/>
            </a:lvl1pPr>
            <a:lvl2pPr marL="342882" indent="0">
              <a:buNone/>
              <a:defRPr sz="2100"/>
            </a:lvl2pPr>
            <a:lvl3pPr marL="685762" indent="0">
              <a:buNone/>
              <a:defRPr sz="1800"/>
            </a:lvl3pPr>
            <a:lvl4pPr marL="1028643" indent="0">
              <a:buNone/>
              <a:defRPr sz="1500"/>
            </a:lvl4pPr>
            <a:lvl5pPr marL="1371524" indent="0">
              <a:buNone/>
              <a:defRPr sz="1500"/>
            </a:lvl5pPr>
            <a:lvl6pPr marL="1714405" indent="0">
              <a:buNone/>
              <a:defRPr sz="1500"/>
            </a:lvl6pPr>
            <a:lvl7pPr marL="2057285" indent="0">
              <a:buNone/>
              <a:defRPr sz="1500"/>
            </a:lvl7pPr>
            <a:lvl8pPr marL="2400166" indent="0">
              <a:buNone/>
              <a:defRPr sz="1500"/>
            </a:lvl8pPr>
            <a:lvl9pPr marL="2743048" indent="0">
              <a:buNone/>
              <a:defRPr sz="1500"/>
            </a:lvl9pPr>
          </a:lstStyle>
          <a:p>
            <a:pPr rtl="0"/>
            <a:r>
              <a:rPr lang="ja-JP" altLang="en-US" noProof="0"/>
              <a:t>図を追加</a:t>
            </a:r>
            <a:endParaRPr lang="ja-JP" altLang="en-US" noProof="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 rtlCol="0"/>
          <a:lstStyle>
            <a:lvl1pPr marL="0" indent="0">
              <a:buNone/>
              <a:defRPr sz="1200" i="0"/>
            </a:lvl1pPr>
            <a:lvl2pPr marL="342882" indent="0">
              <a:buNone/>
              <a:defRPr sz="1050"/>
            </a:lvl2pPr>
            <a:lvl3pPr marL="685762" indent="0">
              <a:buNone/>
              <a:defRPr sz="900"/>
            </a:lvl3pPr>
            <a:lvl4pPr marL="1028643" indent="0">
              <a:buNone/>
              <a:defRPr sz="750"/>
            </a:lvl4pPr>
            <a:lvl5pPr marL="1371524" indent="0">
              <a:buNone/>
              <a:defRPr sz="750"/>
            </a:lvl5pPr>
            <a:lvl6pPr marL="1714405" indent="0">
              <a:buNone/>
              <a:defRPr sz="750"/>
            </a:lvl6pPr>
            <a:lvl7pPr marL="2057285" indent="0">
              <a:buNone/>
              <a:defRPr sz="750"/>
            </a:lvl7pPr>
            <a:lvl8pPr marL="2400166" indent="0">
              <a:buNone/>
              <a:defRPr sz="750"/>
            </a:lvl8pPr>
            <a:lvl9pPr marL="2743048" indent="0">
              <a:buNone/>
              <a:defRPr sz="75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928CA850-D19A-43F8-9944-FFD763D61EA9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i="0"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i="0"/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A5226E7-3222-498D-9612-2B9AD8F3F97D}" type="datetime1">
              <a:rPr lang="ja-JP" altLang="en-US" smtClean="0"/>
              <a:t>2025/7/25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6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06FEDF93-2BFD-41CA-ABC7-B039102F379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685762" rtl="0" eaLnBrk="1" latinLnBrk="0" hangingPunct="1">
        <a:lnSpc>
          <a:spcPct val="90000"/>
        </a:lnSpc>
        <a:spcBef>
          <a:spcPct val="0"/>
        </a:spcBef>
        <a:buNone/>
        <a:defRPr kumimoji="1" sz="33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71441" indent="-171441" algn="l" defTabSz="68576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51432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5720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200083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54296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i="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88584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6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7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8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3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4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6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8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D1DA4-34AA-4729-BD66-042005463291}" type="datetime1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4" y="635636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6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4" y="0"/>
            <a:ext cx="157596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正方形/長方形 10"/>
          <p:cNvSpPr/>
          <p:nvPr userDrawn="1"/>
        </p:nvSpPr>
        <p:spPr>
          <a:xfrm>
            <a:off x="2260158" y="3642265"/>
            <a:ext cx="5543290" cy="11118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令和４年２月１７日（木） 知事記者レク資料</a:t>
            </a: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813"/>
          <a:stretch/>
        </p:blipFill>
        <p:spPr>
          <a:xfrm>
            <a:off x="870897" y="412683"/>
            <a:ext cx="1346698" cy="1219370"/>
          </a:xfrm>
          <a:prstGeom prst="rect">
            <a:avLst/>
          </a:prstGeom>
        </p:spPr>
      </p:pic>
      <p:sp>
        <p:nvSpPr>
          <p:cNvPr id="13" name="正方形/長方形 12"/>
          <p:cNvSpPr/>
          <p:nvPr userDrawn="1"/>
        </p:nvSpPr>
        <p:spPr>
          <a:xfrm>
            <a:off x="-1" y="2211484"/>
            <a:ext cx="9906000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4500" b="1" spc="525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令和４年度当初予算案</a:t>
            </a:r>
          </a:p>
        </p:txBody>
      </p:sp>
    </p:spTree>
    <p:extLst>
      <p:ext uri="{BB962C8B-B14F-4D97-AF65-F5344CB8AC3E}">
        <p14:creationId xmlns:p14="http://schemas.microsoft.com/office/powerpoint/2010/main" val="39205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685762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2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83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6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45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26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07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88" indent="-171441" algn="l" defTabSz="68576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2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3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24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0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85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66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48" algn="l" defTabSz="685762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655707" y="2515572"/>
            <a:ext cx="8930746" cy="103053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>
              <a:lnSpc>
                <a:spcPct val="150000"/>
              </a:lnSpc>
            </a:pPr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lang="en-US" altLang="ja-JP" sz="2400" b="1" spc="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>
              <a:lnSpc>
                <a:spcPct val="150000"/>
              </a:lnSpc>
            </a:pPr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 令和６年度包括連携協定締結企業等との公民連携の取組み</a:t>
            </a:r>
            <a:endParaRPr lang="en-US" altLang="ja-JP" sz="2400" b="1" spc="6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655707" y="3777998"/>
            <a:ext cx="8604203" cy="0"/>
          </a:xfrm>
          <a:prstGeom prst="line">
            <a:avLst/>
          </a:prstGeom>
          <a:ln w="38100">
            <a:solidFill>
              <a:srgbClr val="0D8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68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9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991953"/>
            <a:ext cx="1947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卸売業、小売業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04EF838-A69B-471A-8227-D3433919C043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475B788-2F15-4475-93DD-4856718D0209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73FEF3D-D8CC-46BA-9DBE-A1588AE45F45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表 2">
            <a:extLst>
              <a:ext uri="{FF2B5EF4-FFF2-40B4-BE49-F238E27FC236}">
                <a16:creationId xmlns:a16="http://schemas.microsoft.com/office/drawing/2014/main" id="{B22D4400-A94F-4435-AB07-F7688DDFA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682638"/>
              </p:ext>
            </p:extLst>
          </p:nvPr>
        </p:nvGraphicFramePr>
        <p:xfrm>
          <a:off x="474667" y="1379818"/>
          <a:ext cx="8941575" cy="53848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アカカベ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・「アカカベ健康フェア」への府政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を活用した府政情報の発信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9523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イオン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・ご当地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WAON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による「大阪ミュージアム基金」への寄附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・環境イベントにおける府政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439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エイチ・ツー・オー リテイリング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マルシェ 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Road to EXPO 2025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～」への参画（ブース出店、協賛）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・おおさかカーボンフットプリントプロジェクトへの参画及び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CFP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表示の実施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99714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大阪いずみ市民生活協同組合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・「はじまるばこ」の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歳未満の子どものいる家庭への配布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・いずみ市民生協主催「コープフェスタ」への府政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6839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大阪地区オールトヨタ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・エコドライブ啓発冊子の寄贈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・「ビュースポットおおさかフォトコンテスト」の情報発信、協賛物品の提供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88010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キリン堂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・「みんなでやるで！健活１０」キャンペーンの協働実施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・店舗や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を活用した府政情報の発信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895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上新電機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・「こども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番運動」への参画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・おおさかコツコツポイント＋事業の協働実施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69636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セブン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‐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イレブン・ジャパン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ごみゼロプロジェクトへの</a:t>
                      </a:r>
                      <a:r>
                        <a:rPr kumimoji="1" lang="ja-JP" altLang="en-US" sz="12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参画及びごみ拾いイベント「清走中」の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・大阪８８０万人訓練についての社内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4558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日産大阪販売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・府内小学校へ職員の講師派遣による、日産わくわくエコスクールの実施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・災害時の難病患者への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EV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車からの給電デモンストレーションについてのセミナーの実施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422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ファミリーマート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・金光八尾中高の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学習の出前授業の実施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ミライ学園祭」へのブース出展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26552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ローソン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・大阪産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を使用した商品の販売数に応じた子ども輝く未来基金への寄附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・府政だよりの配架、府ちらしの配架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74021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313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10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33069"/>
              </p:ext>
            </p:extLst>
          </p:nvPr>
        </p:nvGraphicFramePr>
        <p:xfrm>
          <a:off x="509911" y="1415454"/>
          <a:ext cx="8941575" cy="35560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大阪信用金庫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・店舗サイネージ等を活用した府政情報の発信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・府立中央図書館への物品の寄贈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943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住友生命保険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・デジタル技術を活用した府民の健康づくり「次世代スマートヘルス」に関する協働プロジェクトの実施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ジュニアフォーラム」における審査協力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51532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第一生命保険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・第一生命保険主催「関西ビジネスミーティング」における府政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・広報誌「生涯設計がんジャーナル」での府政情報の発信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53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大同生命保険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回大阪府障がい者スポーツ大会への協力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・「ロールモデルに学ぶ！働く女性のキャリアデザイン研修」への登壇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6160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・「がん検診受診勧奨活動」におけるコラボ広報誌の制作、配布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回大阪府障がい者スポーツ大会へのボランティア参加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1023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明治安田生命保険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・「測って応援！！健活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・「女性が輝く組織づくり」セミナーの実施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1807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りそな銀行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・「行政と民間企業の異業種交流会」の開催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・府内高等学校での金融経済教育の実施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210050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19104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金融業・保険業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5267FB9-5CA7-4231-A5E8-188DFF70C02E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B0B7674-67DA-477F-981A-8420F6D2D2A0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6E2A93B-CD99-4F65-ABCB-B7D16A22B904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1411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11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479642"/>
              </p:ext>
            </p:extLst>
          </p:nvPr>
        </p:nvGraphicFramePr>
        <p:xfrm>
          <a:off x="509911" y="1559572"/>
          <a:ext cx="8941575" cy="8128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三井不動産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・ららぽーとサイネージを活用した府政情報の発信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・もずやんアニバーサリー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イベント開催への協力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273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不動産業</a:t>
            </a:r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zh-TW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物品賃貸業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489B9111-27AC-4E50-802C-80421A602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962215"/>
              </p:ext>
            </p:extLst>
          </p:nvPr>
        </p:nvGraphicFramePr>
        <p:xfrm>
          <a:off x="509911" y="3036471"/>
          <a:ext cx="8941575" cy="21844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・「大阪大学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上方演芸資料館ワッハ上方寄席」の実施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・共催セミナー「統計学と因果推論」の実施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936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・外国人留学生就職支援事業の協働実施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・「関西大学文化会落語大学 ワッハ上方出張寄席」の実施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2111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近畿大学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・大学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大阪府プロジェクト「大阪府の家庭教育支援～学校・家庭・地域の連携・協働～」の実施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・リレー講義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テーマ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007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立命館大学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・立命館大学主催「いばらき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立命館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DAY2024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」への府政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・リレー講義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テーマ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949890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86F7EE5-358C-4C92-920C-030CA9668877}"/>
              </a:ext>
            </a:extLst>
          </p:cNvPr>
          <p:cNvSpPr txBox="1"/>
          <p:nvPr/>
        </p:nvSpPr>
        <p:spPr>
          <a:xfrm>
            <a:off x="394181" y="2489073"/>
            <a:ext cx="3748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学術研究、専門・技術サービス業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2">
            <a:extLst>
              <a:ext uri="{FF2B5EF4-FFF2-40B4-BE49-F238E27FC236}">
                <a16:creationId xmlns:a16="http://schemas.microsoft.com/office/drawing/2014/main" id="{A78EE97F-08A3-4E21-A1EE-A3E3864927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687100"/>
              </p:ext>
            </p:extLst>
          </p:nvPr>
        </p:nvGraphicFramePr>
        <p:xfrm>
          <a:off x="509911" y="5815181"/>
          <a:ext cx="8941575" cy="72649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ハークスレイ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・ほっかビジョンを活用した府政情報の発信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F0DBD9A-59CA-465B-9F0F-C49C3ECDF161}"/>
              </a:ext>
            </a:extLst>
          </p:cNvPr>
          <p:cNvSpPr txBox="1"/>
          <p:nvPr/>
        </p:nvSpPr>
        <p:spPr>
          <a:xfrm>
            <a:off x="394181" y="5313339"/>
            <a:ext cx="2814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宿泊業、飲食サービス業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C97310A-82D7-4B01-B807-1DA21B2E0172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98F0ECF0-9EAB-4215-A390-71FFC558C50A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E22E8C9-367E-490B-A5DA-85E877A81C1E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613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12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519356"/>
              </p:ext>
            </p:extLst>
          </p:nvPr>
        </p:nvGraphicFramePr>
        <p:xfrm>
          <a:off x="509911" y="1544661"/>
          <a:ext cx="8941575" cy="21844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F.C.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FC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大阪ホームゲームにおける府政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OSAKA KOUMIN Action Platform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セレッソ大阪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・「測って応援！！健活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を使用したメニューの開発、提供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88430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ダスキン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・大阪府内の子ども食堂に通う子どもたちのダスキンミュージアムへの招待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・府内支援学校生徒における職場体験の受け入れ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826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ユー・エス・ジェイ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・ワンダーキッズ「金融教育プログラム」への子ども招待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・心のバリアフリー認定制度への参画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25229178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3343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生活関連サービス業、娯楽業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D42290A-E060-43D3-ADF4-64CD5278C030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B3045BD-7453-44BF-8ACE-9E0256F8DD60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AEF2CD60-949B-442A-BD32-C78E70814905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075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655706" y="3210922"/>
            <a:ext cx="5745093" cy="3323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取組実績の内訳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655707" y="3777998"/>
            <a:ext cx="8604203" cy="0"/>
          </a:xfrm>
          <a:prstGeom prst="line">
            <a:avLst/>
          </a:prstGeom>
          <a:ln w="38100">
            <a:solidFill>
              <a:srgbClr val="0D8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15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169CED-48D2-2C99-D8D7-F300E277536E}"/>
              </a:ext>
            </a:extLst>
          </p:cNvPr>
          <p:cNvSpPr/>
          <p:nvPr/>
        </p:nvSpPr>
        <p:spPr>
          <a:xfrm>
            <a:off x="384305" y="1013079"/>
            <a:ext cx="9173768" cy="1073599"/>
          </a:xfrm>
          <a:prstGeom prst="rect">
            <a:avLst/>
          </a:prstGeom>
          <a:solidFill>
            <a:srgbClr val="CCE3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効果額（試算ベース）</a:t>
            </a:r>
            <a:r>
              <a:rPr kumimoji="1"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が試算できる連携は、全体の約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分野別連携件数は、「健康」が最も多く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内容別連携件数は「効果的な情報発信」が約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77150" y="6475586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2</a:t>
            </a:fld>
            <a:endParaRPr lang="ja-JP" altLang="en-US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5119227" y="2732050"/>
            <a:ext cx="5014560" cy="3554613"/>
            <a:chOff x="4923147" y="1938302"/>
            <a:chExt cx="4839269" cy="3587734"/>
          </a:xfrm>
        </p:grpSpPr>
        <p:graphicFrame>
          <p:nvGraphicFramePr>
            <p:cNvPr id="10" name="グラフ 9"/>
            <p:cNvGraphicFramePr/>
            <p:nvPr>
              <p:extLst>
                <p:ext uri="{D42A27DB-BD31-4B8C-83A1-F6EECF244321}">
                  <p14:modId xmlns:p14="http://schemas.microsoft.com/office/powerpoint/2010/main" val="4052791972"/>
                </p:ext>
              </p:extLst>
            </p:nvPr>
          </p:nvGraphicFramePr>
          <p:xfrm>
            <a:off x="4923147" y="1938302"/>
            <a:ext cx="4839269" cy="35877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8" name="テキスト ボックス 17"/>
            <p:cNvSpPr txBox="1"/>
            <p:nvPr/>
          </p:nvSpPr>
          <p:spPr>
            <a:xfrm>
              <a:off x="7138699" y="4135904"/>
              <a:ext cx="494789" cy="217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194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478151" y="4305180"/>
              <a:ext cx="462852" cy="217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194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129067" y="3847320"/>
              <a:ext cx="462852" cy="217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130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417727" y="3043718"/>
              <a:ext cx="400974" cy="217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49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204974" y="3352731"/>
              <a:ext cx="400974" cy="217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93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018825" y="3432554"/>
              <a:ext cx="462852" cy="217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211</a:t>
              </a:r>
              <a:r>
                <a:rPr kumimoji="1" lang="ja-JP" altLang="en-US" sz="8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6651151" y="3186905"/>
              <a:ext cx="400974" cy="217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28</a:t>
              </a:r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13CA98C-703B-4D83-964F-BAB625C0E2BF}"/>
              </a:ext>
            </a:extLst>
          </p:cNvPr>
          <p:cNvGrpSpPr/>
          <p:nvPr/>
        </p:nvGrpSpPr>
        <p:grpSpPr>
          <a:xfrm>
            <a:off x="216310" y="3946511"/>
            <a:ext cx="4932775" cy="2999179"/>
            <a:chOff x="440812" y="3841532"/>
            <a:chExt cx="4354045" cy="2999179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F2F4480F-DA8F-4B34-8B67-802993182E90}"/>
                </a:ext>
              </a:extLst>
            </p:cNvPr>
            <p:cNvGrpSpPr/>
            <p:nvPr/>
          </p:nvGrpSpPr>
          <p:grpSpPr>
            <a:xfrm>
              <a:off x="440812" y="3841532"/>
              <a:ext cx="4354045" cy="2999179"/>
              <a:chOff x="440812" y="3841532"/>
              <a:chExt cx="4354045" cy="2999179"/>
            </a:xfrm>
          </p:grpSpPr>
          <p:graphicFrame>
            <p:nvGraphicFramePr>
              <p:cNvPr id="9" name="グラフ 8"/>
              <p:cNvGraphicFramePr/>
              <p:nvPr>
                <p:extLst>
                  <p:ext uri="{D42A27DB-BD31-4B8C-83A1-F6EECF244321}">
                    <p14:modId xmlns:p14="http://schemas.microsoft.com/office/powerpoint/2010/main" val="2067298745"/>
                  </p:ext>
                </p:extLst>
              </p:nvPr>
            </p:nvGraphicFramePr>
            <p:xfrm>
              <a:off x="440812" y="3841532"/>
              <a:ext cx="4354045" cy="299917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334F08C5-A0B1-4C84-8721-54328683748D}"/>
                  </a:ext>
                </a:extLst>
              </p:cNvPr>
              <p:cNvSpPr txBox="1"/>
              <p:nvPr/>
            </p:nvSpPr>
            <p:spPr>
              <a:xfrm>
                <a:off x="2147909" y="5297300"/>
                <a:ext cx="45589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101</a:t>
                </a:r>
                <a:r>
                  <a:rPr kumimoji="1" lang="ja-JP" altLang="en-US" sz="900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件</a:t>
                </a:r>
              </a:p>
            </p:txBody>
          </p:sp>
        </p:grp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6C44E3D8-870D-4E13-8D39-62029B09D4D3}"/>
                </a:ext>
              </a:extLst>
            </p:cNvPr>
            <p:cNvSpPr txBox="1"/>
            <p:nvPr/>
          </p:nvSpPr>
          <p:spPr>
            <a:xfrm>
              <a:off x="2957105" y="5758566"/>
              <a:ext cx="4558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550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305DB667-BD9F-4F83-AC0E-96BEF9FE1259}"/>
                </a:ext>
              </a:extLst>
            </p:cNvPr>
            <p:cNvSpPr txBox="1"/>
            <p:nvPr/>
          </p:nvSpPr>
          <p:spPr>
            <a:xfrm>
              <a:off x="2066522" y="5813430"/>
              <a:ext cx="45589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167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4C5F5B7-B055-4FB4-84CC-9B6E1BA3FF2C}"/>
                </a:ext>
              </a:extLst>
            </p:cNvPr>
            <p:cNvSpPr txBox="1"/>
            <p:nvPr/>
          </p:nvSpPr>
          <p:spPr>
            <a:xfrm>
              <a:off x="2459499" y="5068992"/>
              <a:ext cx="4443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83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519538" y="1652901"/>
            <a:ext cx="3977561" cy="2842407"/>
            <a:chOff x="518593" y="1612094"/>
            <a:chExt cx="3711913" cy="2489126"/>
          </a:xfrm>
        </p:grpSpPr>
        <p:graphicFrame>
          <p:nvGraphicFramePr>
            <p:cNvPr id="5" name="グラフ 4"/>
            <p:cNvGraphicFramePr/>
            <p:nvPr>
              <p:extLst>
                <p:ext uri="{D42A27DB-BD31-4B8C-83A1-F6EECF244321}">
                  <p14:modId xmlns:p14="http://schemas.microsoft.com/office/powerpoint/2010/main" val="782595093"/>
                </p:ext>
              </p:extLst>
            </p:nvPr>
          </p:nvGraphicFramePr>
          <p:xfrm>
            <a:off x="518593" y="1612094"/>
            <a:ext cx="3711913" cy="24891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" name="テキスト ボックス 2"/>
            <p:cNvSpPr txBox="1"/>
            <p:nvPr/>
          </p:nvSpPr>
          <p:spPr>
            <a:xfrm>
              <a:off x="2482095" y="2787567"/>
              <a:ext cx="481993" cy="20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518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723740" y="2772712"/>
              <a:ext cx="481993" cy="20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383</a:t>
              </a:r>
              <a:r>
                <a:rPr kumimoji="1" lang="ja-JP" altLang="en-US" sz="9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件</a:t>
              </a: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36AC0B0-43DB-42A5-A8A6-EC4F0BE0D28F}"/>
              </a:ext>
            </a:extLst>
          </p:cNvPr>
          <p:cNvSpPr txBox="1"/>
          <p:nvPr/>
        </p:nvSpPr>
        <p:spPr>
          <a:xfrm>
            <a:off x="3299741" y="2088175"/>
            <a:ext cx="67057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効果額（試算ベース）とは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「仮に府が直接実施した場合に必要となる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費用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」を試算したもの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算出方法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各企業等が設定している単価（会場使用料・広告掲載料・実負担額等）に加え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単価未設定なものの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一部を共通単価（市場価格等）を用いて算出したもの</a:t>
            </a: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F1D795EF-3CA2-4D63-B84E-491531E0E5C6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B9D082CE-994F-496F-B56B-564808B386C2}"/>
                </a:ext>
              </a:extLst>
            </p:cNvPr>
            <p:cNvSpPr txBox="1"/>
            <p:nvPr/>
          </p:nvSpPr>
          <p:spPr>
            <a:xfrm>
              <a:off x="474667" y="465236"/>
              <a:ext cx="2277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取組実績の内訳①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0C5E7E2-6733-49DA-BD7C-BB2612AA8C74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0111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8577603"/>
              </p:ext>
            </p:extLst>
          </p:nvPr>
        </p:nvGraphicFramePr>
        <p:xfrm>
          <a:off x="120094" y="1639106"/>
          <a:ext cx="9665811" cy="464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89042">
                  <a:extLst>
                    <a:ext uri="{9D8B030D-6E8A-4147-A177-3AD203B41FA5}">
                      <a16:colId xmlns:a16="http://schemas.microsoft.com/office/drawing/2014/main" val="1862927830"/>
                    </a:ext>
                  </a:extLst>
                </a:gridCol>
                <a:gridCol w="973393">
                  <a:extLst>
                    <a:ext uri="{9D8B030D-6E8A-4147-A177-3AD203B41FA5}">
                      <a16:colId xmlns:a16="http://schemas.microsoft.com/office/drawing/2014/main" val="343284561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669856415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3136828764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3513464660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2362096077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2412160230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321559195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1925584908"/>
                    </a:ext>
                  </a:extLst>
                </a:gridCol>
                <a:gridCol w="695564">
                  <a:extLst>
                    <a:ext uri="{9D8B030D-6E8A-4147-A177-3AD203B41FA5}">
                      <a16:colId xmlns:a16="http://schemas.microsoft.com/office/drawing/2014/main" val="1317993694"/>
                    </a:ext>
                  </a:extLst>
                </a:gridCol>
                <a:gridCol w="1238864">
                  <a:extLst>
                    <a:ext uri="{9D8B030D-6E8A-4147-A177-3AD203B41FA5}">
                      <a16:colId xmlns:a16="http://schemas.microsoft.com/office/drawing/2014/main" val="904460993"/>
                    </a:ext>
                  </a:extLst>
                </a:gridCol>
              </a:tblGrid>
              <a:tr h="286982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内容別件数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分野別件数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効果額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kumimoji="1" lang="en-US" altLang="ja-JP" sz="105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試算ベース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)※</a:t>
                      </a:r>
                      <a:endParaRPr kumimoji="1" lang="ja-JP" altLang="en-US" sz="1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21974300"/>
                  </a:ext>
                </a:extLst>
              </a:tr>
              <a:tr h="53368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子ども・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教育、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産業・中小企業振興、雇用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安全・安心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地域活性化・まちづくり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府内市町村支援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AE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11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162616"/>
                  </a:ext>
                </a:extLst>
              </a:tr>
              <a:tr h="51370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398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92878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協働による相乗効果の発揮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・コラボイベント・事業の実施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(159)</a:t>
                      </a: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・コラボ商品の開発・販売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(8)</a:t>
                      </a:r>
                      <a:endParaRPr kumimoji="1" lang="en-US" altLang="ja-JP" sz="9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　　   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167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1,560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500923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475961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効果的な情報発信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・イベント会場の提供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(72)</a:t>
                      </a: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・広報媒体等を活用した発信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(478)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　　   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550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4,261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09347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591886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効果的な事業の実施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・講師・選手の派遣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(30)</a:t>
                      </a: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・府事業への登録・参画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(56)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・府事業への助言・アドバイス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(15)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       　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101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921704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3EB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285945"/>
                  </a:ext>
                </a:extLst>
              </a:tr>
              <a:tr h="414111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事業・基金への協賛、寄附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　        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4,475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2669"/>
                  </a:ext>
                </a:extLst>
              </a:tr>
              <a:tr h="414111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上記のうち金額に試算できるもの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04643"/>
                  </a:ext>
                </a:extLst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677150" y="6475586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3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20095" y="2563938"/>
            <a:ext cx="7752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 )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は件数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714E4A-A26E-44DD-9AEE-A658331FED30}"/>
              </a:ext>
            </a:extLst>
          </p:cNvPr>
          <p:cNvSpPr txBox="1"/>
          <p:nvPr/>
        </p:nvSpPr>
        <p:spPr>
          <a:xfrm>
            <a:off x="3460227" y="1274846"/>
            <a:ext cx="67057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効果額（試算ベース）とは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「仮に府が直接実施した場合に必要となる費用」を試算したもの</a:t>
            </a:r>
            <a:endParaRPr kumimoji="1" lang="en-US" altLang="ja-JP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算出方法</a:t>
            </a:r>
            <a:r>
              <a:rPr kumimoji="1" lang="en-US" altLang="ja-JP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各企業等が設定している単価（会場使用料・広告掲載料・実負担額等）に加え</a:t>
            </a:r>
            <a:r>
              <a:rPr kumimoji="1"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単価未設定なものの</a:t>
            </a:r>
            <a:r>
              <a:rPr kumimoji="1" lang="ja-JP" altLang="en-US" sz="7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一部を共通単価（市場価格等）を用いて算出したもの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0782689E-07AA-446A-A0E6-4AB2727782E0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2FCD37E-B45C-415A-A48E-F5E2818138D2}"/>
                </a:ext>
              </a:extLst>
            </p:cNvPr>
            <p:cNvSpPr txBox="1"/>
            <p:nvPr/>
          </p:nvSpPr>
          <p:spPr>
            <a:xfrm>
              <a:off x="474667" y="465236"/>
              <a:ext cx="2277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取組実績の内訳②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CE8DBEA-2857-4103-B6C9-90955E458791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5963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655706" y="3210922"/>
            <a:ext cx="5745093" cy="3323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ja-JP" altLang="en-US" sz="24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包括連携協定締結企業等の主な取組み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655707" y="3777998"/>
            <a:ext cx="8604203" cy="0"/>
          </a:xfrm>
          <a:prstGeom prst="line">
            <a:avLst/>
          </a:prstGeom>
          <a:ln w="38100">
            <a:solidFill>
              <a:srgbClr val="0D82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23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47" name="テキスト ボックス 46"/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5</a:t>
            </a:fld>
            <a:endParaRPr lang="ja-JP" altLang="en-US" dirty="0"/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149A1CE-A000-4870-A0B1-EEB3DD10A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51399"/>
              </p:ext>
            </p:extLst>
          </p:nvPr>
        </p:nvGraphicFramePr>
        <p:xfrm>
          <a:off x="509911" y="1544661"/>
          <a:ext cx="8941575" cy="12700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積水ハウス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・心の輪を広げる体験作文やポスターの入選作品の展示等の協力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・府内小学校における「いえコロジー」出張授業の実施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大和ハウス工業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・学校へのキャリア教育・出張授業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布施工科高校における「課題研究授業」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・環境教育冊子「考えよう！わたしたちのくらしと環境・エネルギー」の制作協力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9436375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977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建設業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697172"/>
              </p:ext>
            </p:extLst>
          </p:nvPr>
        </p:nvGraphicFramePr>
        <p:xfrm>
          <a:off x="509911" y="3403732"/>
          <a:ext cx="8941575" cy="30988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アース製薬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日本民家集落博物館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及び府民の森での虫ケアステーションの設置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MA-T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技術を活用した除菌スプレー・洗浄剤の寄贈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0439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アサヒビール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・健康アプリ「アスマイル」への特典の提供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・銭湯利用促進におけるサンプリング飲料の提供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89250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アストラゼネカ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・環境教育冊子「考えよう！わたしたちのくらしと環境・エネルギー」の制作協力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「胸部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線読影講習会第３回」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29747506"/>
                  </a:ext>
                </a:extLst>
              </a:tr>
              <a:tr h="4024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江崎グリコ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・「おやつで整える子どもの栄養バランス」講座の実施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・世界糖尿病デーに合わせた道頓堀グリコサインでの糖尿病予防・健活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の啓発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04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大塚製薬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・「ワクワク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 with 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回食育推進全国大会」へのブース出展、セミナーの実施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・自殺予防週間の相談窓口の啓発ポスターの制作協力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63900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カゴメ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・「ハルカスべジフェス」への府政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・「ワクワク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 with 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回食育推進全国大会」へのブース出展、協賛物品の提供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4961141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E70F16-F738-49D8-BCCB-C439C70BAC19}"/>
              </a:ext>
            </a:extLst>
          </p:cNvPr>
          <p:cNvSpPr txBox="1"/>
          <p:nvPr/>
        </p:nvSpPr>
        <p:spPr>
          <a:xfrm>
            <a:off x="394181" y="2901890"/>
            <a:ext cx="977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製造業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7864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6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977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製造業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960264"/>
              </p:ext>
            </p:extLst>
          </p:nvPr>
        </p:nvGraphicFramePr>
        <p:xfrm>
          <a:off x="509911" y="1546181"/>
          <a:ext cx="8941575" cy="448061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キリン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（キリンビール、キリンビバレッジ、協和キリン）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マルシェ 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Road to EXPO 2025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～」への参画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フェスタ実行委員、ステージ出演、大阪産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メニューの提供、協賛）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・「みんなでやるで！健活１０」キャンペーンの協働実施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654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グンゼ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・明治安田生命との３者で乳がん検診のリーフレット作成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・「ドーン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キラリフェスティバル」へのブース出展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1496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ダイドードリンコ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・ダイドードリンコの公式アプリ「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Smile Stand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」における府政情報の発信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・おおさか交通安全ファミリーフェスティバルへの飲料の提供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5726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中西金属工業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・「おおさかアニマルハーモニー」へのブース出展、協賛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・本社屋上サイネージ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を活用した府政情報の発信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49203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ネスレ日本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・「おおさかアニマルハーモニー」へのブース出展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・狂犬病予防啓発ポスターの制作協力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9234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不二製油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・「大阪産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もん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マルシェ 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Road to EXPO 2025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～」への参画（キッチンカー出店、協賛）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9436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ミズノ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・「咲洲こども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EXPO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」へのブース出展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・「カーボンフットプリントセミナー」への登壇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789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リコージャパン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・「南河内フルーツフォトコンテスト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」及び「ダイトレフォトコンテスト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」の副賞製作協力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・リコージャパン主催「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ValuePresentation2024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」での大阪府警サイバー対策課の講師参加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05690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ロート製薬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・府立高校におけるキャリア講演会の実施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92946400"/>
                  </a:ext>
                </a:extLst>
              </a:tr>
            </a:tbl>
          </a:graphicData>
        </a:graphic>
      </p:graphicFrame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A9EA5EE-1D07-4447-AACC-EF3FB785D4CE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F8BB25BD-CA03-43C3-8830-DCE72CC12B40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094166E-9F58-4C62-A247-23909897611E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45636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7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情報通信業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977564"/>
              </p:ext>
            </p:extLst>
          </p:nvPr>
        </p:nvGraphicFramePr>
        <p:xfrm>
          <a:off x="509911" y="1546181"/>
          <a:ext cx="8941575" cy="346969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SAP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・商業高校におけるキャリア教育授業の実施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・「おおさかグローバル塾」セミナーへの登壇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9123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NTT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ドコモ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・府立高校におけるスマホ・ケータイ教室の実施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・令和６年能登半島地震被災者受け入れに伴う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Pocket Wi-fi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の貸出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6593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関西ぱど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・「まみたん」「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しごとぱど」等への府政情報の掲載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・「まみたんフェスタ 枚方～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 Spring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～」へのブース出展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6547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KDDI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・バーチャル大阪「バーチャルハロウィーン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」「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#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大阪を広めよう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Go To EXPO2025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・支援学校生徒の職場体験の受け入れ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616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ソフトバンク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MONET Technologies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・高齢者向けスマホ教室の実施</a:t>
                      </a:r>
                      <a:endParaRPr kumimoji="1" lang="en-US" altLang="ja-JP" sz="1200" strike="sngStrik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令和６年能登半島地震</a:t>
                      </a:r>
                      <a:r>
                        <a:rPr kumimoji="1" lang="ja-JP" altLang="en-US" sz="12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被災者受け入れに伴う</a:t>
                      </a:r>
                      <a:r>
                        <a:rPr kumimoji="1" lang="en-US" altLang="ja-JP" sz="12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Pocket Wi-fi</a:t>
                      </a:r>
                      <a:r>
                        <a:rPr kumimoji="1" lang="ja-JP" altLang="en-US" sz="1200" u="none" strike="noStrik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の貸出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1496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フェイスブックジャパン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・府庁内・市町村向け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SNS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活用セミナーの実施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188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読売新聞大阪本社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・児童自立支援施設・児童養護施設等の新聞工場見学への招待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・読売ファミリーへの府政情報の掲載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57268483"/>
                  </a:ext>
                </a:extLst>
              </a:tr>
            </a:tbl>
          </a:graphicData>
        </a:graphic>
      </p:graphicFrame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965C437-7512-4AA1-BDE0-DBF687FB3933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A244437-9C36-4D5D-BDD3-9F497B0DE595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B0D2E607-3D21-454B-BBFD-D5CE1E25CB74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5012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1131094"/>
            <a:ext cx="7886700" cy="994172"/>
          </a:xfrm>
        </p:spPr>
        <p:txBody>
          <a:bodyPr rtlCol="0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プロジェクト分析スライド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677150" y="6482444"/>
            <a:ext cx="2228850" cy="365125"/>
          </a:xfrm>
        </p:spPr>
        <p:txBody>
          <a:bodyPr/>
          <a:lstStyle/>
          <a:p>
            <a:fld id="{06FEDF93-2BFD-41CA-ABC7-B039102F3792}" type="slidenum">
              <a:rPr lang="en-US" altLang="ja-JP" smtClean="0"/>
              <a:pPr/>
              <a:t>8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FBCD5C2-E3A4-4BBF-AD7D-D3C417CFCB8C}"/>
              </a:ext>
            </a:extLst>
          </p:cNvPr>
          <p:cNvSpPr txBox="1"/>
          <p:nvPr/>
        </p:nvSpPr>
        <p:spPr>
          <a:xfrm>
            <a:off x="394181" y="1042819"/>
            <a:ext cx="1947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spc="60" dirty="0">
                <a:latin typeface="Meiryo UI" panose="020B0604030504040204" pitchFamily="50" charset="-128"/>
                <a:ea typeface="Meiryo UI" panose="020B0604030504040204" pitchFamily="50" charset="-128"/>
              </a:rPr>
              <a:t>運輸業、郵便業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A986CA69-ACCC-41BE-853C-9A592263C0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997248"/>
              </p:ext>
            </p:extLst>
          </p:nvPr>
        </p:nvGraphicFramePr>
        <p:xfrm>
          <a:off x="509911" y="1546181"/>
          <a:ext cx="8941575" cy="218445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862567">
                  <a:extLst>
                    <a:ext uri="{9D8B030D-6E8A-4147-A177-3AD203B41FA5}">
                      <a16:colId xmlns:a16="http://schemas.microsoft.com/office/drawing/2014/main" val="911289907"/>
                    </a:ext>
                  </a:extLst>
                </a:gridCol>
                <a:gridCol w="6079008">
                  <a:extLst>
                    <a:ext uri="{9D8B030D-6E8A-4147-A177-3AD203B41FA5}">
                      <a16:colId xmlns:a16="http://schemas.microsoft.com/office/drawing/2014/main" val="1977037378"/>
                    </a:ext>
                  </a:extLst>
                </a:gridCol>
              </a:tblGrid>
              <a:tr h="3556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0671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佐川急便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大阪府高齢者保健福祉月間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・認知症月間に合わせた「認知症サポーター」の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・都市部の物流におけるドローンの活用等についての意見交換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49123187"/>
                  </a:ext>
                </a:extLst>
              </a:tr>
              <a:tr h="431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南海電気鉄道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・「駅からはじまる朝日・５私鉄リレーウォーク」内での府主催清掃活動の実施への協力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・改札付近のモニターでの府政情報の発信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47964234"/>
                  </a:ext>
                </a:extLst>
              </a:tr>
              <a:tr h="4312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NEXCO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西日本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・府及び市町職員へ「土木・施設等技術」についてのセミナーの実施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・府政だよりの配架、府ちらしの配架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6593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ヤマト運輸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・子ども食堂等を利用する子どもを対象とした「関西ゲートウェイ見学コース」への招待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・梱包資材に大阪ミュージアム等の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情報を掲載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11AE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5616582"/>
                  </a:ext>
                </a:extLst>
              </a:tr>
            </a:tbl>
          </a:graphicData>
        </a:graphic>
      </p:graphicFrame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5240E257-BC4D-479A-8F47-D51D9C772F2B}"/>
              </a:ext>
            </a:extLst>
          </p:cNvPr>
          <p:cNvGrpSpPr/>
          <p:nvPr/>
        </p:nvGrpSpPr>
        <p:grpSpPr>
          <a:xfrm>
            <a:off x="394181" y="465236"/>
            <a:ext cx="9173036" cy="475850"/>
            <a:chOff x="394181" y="465236"/>
            <a:chExt cx="9173036" cy="475850"/>
          </a:xfrm>
        </p:grpSpPr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59548704-79C9-4167-A687-3FCEEC90E0DF}"/>
                </a:ext>
              </a:extLst>
            </p:cNvPr>
            <p:cNvSpPr txBox="1"/>
            <p:nvPr/>
          </p:nvSpPr>
          <p:spPr>
            <a:xfrm>
              <a:off x="474667" y="465236"/>
              <a:ext cx="27638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000" b="1" spc="6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（業種別）主な取組み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1A4A15DB-8F0C-4F5D-9E41-5711BBC09B85}"/>
                </a:ext>
              </a:extLst>
            </p:cNvPr>
            <p:cNvCxnSpPr/>
            <p:nvPr/>
          </p:nvCxnSpPr>
          <p:spPr>
            <a:xfrm>
              <a:off x="394181" y="941086"/>
              <a:ext cx="9173036" cy="0"/>
            </a:xfrm>
            <a:prstGeom prst="line">
              <a:avLst/>
            </a:prstGeom>
            <a:ln w="38100">
              <a:solidFill>
                <a:srgbClr val="0D829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9876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81_TF78455520.potx" id="{6979FCD6-F55A-4BC0-AB21-D73A0A1C55DA}" vid="{D577912A-D538-44E8-94F5-74701B60C77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24Slides のプロジェクト分析</Template>
  <TotalTime>0</TotalTime>
  <Words>2296</Words>
  <Application>Microsoft Office PowerPoint</Application>
  <PresentationFormat>A4 210 x 297 mm</PresentationFormat>
  <Paragraphs>380</Paragraphs>
  <Slides>13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BIZ UDゴシック</vt:lpstr>
      <vt:lpstr>Meiryo UI</vt:lpstr>
      <vt:lpstr>游ゴシック</vt:lpstr>
      <vt:lpstr>游ゴシック Light</vt:lpstr>
      <vt:lpstr>Arial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  <vt:lpstr>プロジェクト分析スライド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2022-02-18T00:49:57Z</dcterms:created>
  <dcterms:modified xsi:type="dcterms:W3CDTF">2025-07-25T02:18:37Z</dcterms:modified>
</cp:coreProperties>
</file>