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57"/>
  </p:notesMasterIdLst>
  <p:handoutMasterIdLst>
    <p:handoutMasterId r:id="rId58"/>
  </p:handoutMasterIdLst>
  <p:sldIdLst>
    <p:sldId id="256" r:id="rId2"/>
    <p:sldId id="747" r:id="rId3"/>
    <p:sldId id="355" r:id="rId4"/>
    <p:sldId id="806" r:id="rId5"/>
    <p:sldId id="323" r:id="rId6"/>
    <p:sldId id="716" r:id="rId7"/>
    <p:sldId id="717" r:id="rId8"/>
    <p:sldId id="786" r:id="rId9"/>
    <p:sldId id="801" r:id="rId10"/>
    <p:sldId id="787" r:id="rId11"/>
    <p:sldId id="807" r:id="rId12"/>
    <p:sldId id="792" r:id="rId13"/>
    <p:sldId id="833" r:id="rId14"/>
    <p:sldId id="834" r:id="rId15"/>
    <p:sldId id="363" r:id="rId16"/>
    <p:sldId id="347" r:id="rId17"/>
    <p:sldId id="835" r:id="rId18"/>
    <p:sldId id="814" r:id="rId19"/>
    <p:sldId id="975" r:id="rId20"/>
    <p:sldId id="838" r:id="rId21"/>
    <p:sldId id="791" r:id="rId22"/>
    <p:sldId id="859" r:id="rId23"/>
    <p:sldId id="861" r:id="rId24"/>
    <p:sldId id="790" r:id="rId25"/>
    <p:sldId id="722" r:id="rId26"/>
    <p:sldId id="812" r:id="rId27"/>
    <p:sldId id="326" r:id="rId28"/>
    <p:sldId id="869" r:id="rId29"/>
    <p:sldId id="888" r:id="rId30"/>
    <p:sldId id="850" r:id="rId31"/>
    <p:sldId id="851" r:id="rId32"/>
    <p:sldId id="874" r:id="rId33"/>
    <p:sldId id="943" r:id="rId34"/>
    <p:sldId id="882" r:id="rId35"/>
    <p:sldId id="883" r:id="rId36"/>
    <p:sldId id="921" r:id="rId37"/>
    <p:sldId id="933" r:id="rId38"/>
    <p:sldId id="963" r:id="rId39"/>
    <p:sldId id="965" r:id="rId40"/>
    <p:sldId id="928" r:id="rId41"/>
    <p:sldId id="966" r:id="rId42"/>
    <p:sldId id="924" r:id="rId43"/>
    <p:sldId id="925" r:id="rId44"/>
    <p:sldId id="926" r:id="rId45"/>
    <p:sldId id="953" r:id="rId46"/>
    <p:sldId id="793" r:id="rId47"/>
    <p:sldId id="934" r:id="rId48"/>
    <p:sldId id="811" r:id="rId49"/>
    <p:sldId id="941" r:id="rId50"/>
    <p:sldId id="942" r:id="rId51"/>
    <p:sldId id="810" r:id="rId52"/>
    <p:sldId id="936" r:id="rId53"/>
    <p:sldId id="937" r:id="rId54"/>
    <p:sldId id="854" r:id="rId55"/>
    <p:sldId id="957" r:id="rId56"/>
  </p:sldIdLst>
  <p:sldSz cx="9906000" cy="6858000" type="A4"/>
  <p:notesSz cx="6646863" cy="97774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3F3"/>
    <a:srgbClr val="FF0000"/>
    <a:srgbClr val="FF99FF"/>
    <a:srgbClr val="FFFF66"/>
    <a:srgbClr val="4472C4"/>
    <a:srgbClr val="FFFFCC"/>
    <a:srgbClr val="FC9C3D"/>
    <a:srgbClr val="FFF2CC"/>
    <a:srgbClr val="F2F2F2"/>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68" autoAdjust="0"/>
    <p:restoredTop sz="93831" autoAdjust="0"/>
  </p:normalViewPr>
  <p:slideViewPr>
    <p:cSldViewPr snapToGrid="0" showGuides="1">
      <p:cViewPr varScale="1">
        <p:scale>
          <a:sx n="94" d="100"/>
          <a:sy n="94" d="100"/>
        </p:scale>
        <p:origin x="1046" y="82"/>
      </p:cViewPr>
      <p:guideLst>
        <p:guide orient="horz" pos="2160"/>
        <p:guide pos="3120"/>
      </p:guideLst>
    </p:cSldViewPr>
  </p:slideViewPr>
  <p:notesTextViewPr>
    <p:cViewPr>
      <p:scale>
        <a:sx n="75" d="100"/>
        <a:sy n="75" d="100"/>
      </p:scale>
      <p:origin x="0" y="0"/>
    </p:cViewPr>
  </p:notesTextViewPr>
  <p:notesViewPr>
    <p:cSldViewPr snapToGrid="0">
      <p:cViewPr>
        <p:scale>
          <a:sx n="100" d="100"/>
          <a:sy n="100" d="100"/>
        </p:scale>
        <p:origin x="2390" y="-95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C04FD8D7-914A-4D6F-AE9F-6F6B9364B84B}"/>
              </a:ext>
            </a:extLst>
          </p:cNvPr>
          <p:cNvSpPr>
            <a:spLocks noGrp="1"/>
          </p:cNvSpPr>
          <p:nvPr>
            <p:ph type="hdr" sz="quarter"/>
          </p:nvPr>
        </p:nvSpPr>
        <p:spPr>
          <a:xfrm>
            <a:off x="8" y="6"/>
            <a:ext cx="2880101" cy="490354"/>
          </a:xfrm>
          <a:prstGeom prst="rect">
            <a:avLst/>
          </a:prstGeom>
        </p:spPr>
        <p:txBody>
          <a:bodyPr vert="horz" lIns="89602" tIns="44802" rIns="89602" bIns="44802"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F3271998-0DC3-4BCA-BA53-A7C95DF56B6F}"/>
              </a:ext>
            </a:extLst>
          </p:cNvPr>
          <p:cNvSpPr>
            <a:spLocks noGrp="1"/>
          </p:cNvSpPr>
          <p:nvPr>
            <p:ph type="dt" sz="quarter" idx="1"/>
          </p:nvPr>
        </p:nvSpPr>
        <p:spPr>
          <a:xfrm>
            <a:off x="3765221" y="6"/>
            <a:ext cx="2880101" cy="490354"/>
          </a:xfrm>
          <a:prstGeom prst="rect">
            <a:avLst/>
          </a:prstGeom>
        </p:spPr>
        <p:txBody>
          <a:bodyPr vert="horz" lIns="89602" tIns="44802" rIns="89602" bIns="44802" rtlCol="0"/>
          <a:lstStyle>
            <a:lvl1pPr algn="r">
              <a:defRPr sz="1200"/>
            </a:lvl1pPr>
          </a:lstStyle>
          <a:p>
            <a:fld id="{027A9633-0ABC-4962-A495-78EB0E2D6A92}" type="datetimeFigureOut">
              <a:rPr kumimoji="1" lang="ja-JP" altLang="en-US" smtClean="0"/>
              <a:t>2025/8/4</a:t>
            </a:fld>
            <a:endParaRPr kumimoji="1" lang="ja-JP" altLang="en-US"/>
          </a:p>
        </p:txBody>
      </p:sp>
      <p:sp>
        <p:nvSpPr>
          <p:cNvPr id="4" name="フッター プレースホルダー 3">
            <a:extLst>
              <a:ext uri="{FF2B5EF4-FFF2-40B4-BE49-F238E27FC236}">
                <a16:creationId xmlns:a16="http://schemas.microsoft.com/office/drawing/2014/main" id="{8A110B15-401B-494A-A877-DB5B77D77B27}"/>
              </a:ext>
            </a:extLst>
          </p:cNvPr>
          <p:cNvSpPr>
            <a:spLocks noGrp="1"/>
          </p:cNvSpPr>
          <p:nvPr>
            <p:ph type="ftr" sz="quarter" idx="2"/>
          </p:nvPr>
        </p:nvSpPr>
        <p:spPr>
          <a:xfrm>
            <a:off x="8" y="9287060"/>
            <a:ext cx="2880101" cy="490354"/>
          </a:xfrm>
          <a:prstGeom prst="rect">
            <a:avLst/>
          </a:prstGeom>
        </p:spPr>
        <p:txBody>
          <a:bodyPr vert="horz" lIns="89602" tIns="44802" rIns="89602" bIns="44802"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73D92B71-0F07-4BED-8EE7-478511F900B1}"/>
              </a:ext>
            </a:extLst>
          </p:cNvPr>
          <p:cNvSpPr>
            <a:spLocks noGrp="1"/>
          </p:cNvSpPr>
          <p:nvPr>
            <p:ph type="sldNum" sz="quarter" idx="3"/>
          </p:nvPr>
        </p:nvSpPr>
        <p:spPr>
          <a:xfrm>
            <a:off x="3765221" y="9287060"/>
            <a:ext cx="2880101" cy="490354"/>
          </a:xfrm>
          <a:prstGeom prst="rect">
            <a:avLst/>
          </a:prstGeom>
        </p:spPr>
        <p:txBody>
          <a:bodyPr vert="horz" lIns="89602" tIns="44802" rIns="89602" bIns="44802" rtlCol="0" anchor="b"/>
          <a:lstStyle>
            <a:lvl1pPr algn="r">
              <a:defRPr sz="1200"/>
            </a:lvl1pPr>
          </a:lstStyle>
          <a:p>
            <a:fld id="{F8B258E9-BF12-4326-B690-66294DC04335}" type="slidenum">
              <a:rPr kumimoji="1" lang="ja-JP" altLang="en-US" smtClean="0"/>
              <a:t>‹#›</a:t>
            </a:fld>
            <a:endParaRPr kumimoji="1" lang="ja-JP" altLang="en-US"/>
          </a:p>
        </p:txBody>
      </p:sp>
    </p:spTree>
    <p:extLst>
      <p:ext uri="{BB962C8B-B14F-4D97-AF65-F5344CB8AC3E}">
        <p14:creationId xmlns:p14="http://schemas.microsoft.com/office/powerpoint/2010/main" val="11594369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3" y="6"/>
            <a:ext cx="2880101" cy="490354"/>
          </a:xfrm>
          <a:prstGeom prst="rect">
            <a:avLst/>
          </a:prstGeom>
        </p:spPr>
        <p:txBody>
          <a:bodyPr vert="horz" lIns="89567" tIns="44785" rIns="89567" bIns="44785"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222" y="6"/>
            <a:ext cx="2880101" cy="490354"/>
          </a:xfrm>
          <a:prstGeom prst="rect">
            <a:avLst/>
          </a:prstGeom>
        </p:spPr>
        <p:txBody>
          <a:bodyPr vert="horz" lIns="89567" tIns="44785" rIns="89567" bIns="44785" rtlCol="0"/>
          <a:lstStyle>
            <a:lvl1pPr algn="r">
              <a:defRPr sz="1200"/>
            </a:lvl1pPr>
          </a:lstStyle>
          <a:p>
            <a:fld id="{75F68AD1-3E0D-4813-9A33-871BC4A1B7D0}" type="datetimeFigureOut">
              <a:rPr kumimoji="1" lang="ja-JP" altLang="en-US" smtClean="0"/>
              <a:t>2025/8/4</a:t>
            </a:fld>
            <a:endParaRPr kumimoji="1" lang="ja-JP" altLang="en-US"/>
          </a:p>
        </p:txBody>
      </p:sp>
      <p:sp>
        <p:nvSpPr>
          <p:cNvPr id="4" name="スライド イメージ プレースホルダー 3"/>
          <p:cNvSpPr>
            <a:spLocks noGrp="1" noRot="1" noChangeAspect="1"/>
          </p:cNvSpPr>
          <p:nvPr>
            <p:ph type="sldImg" idx="2"/>
          </p:nvPr>
        </p:nvSpPr>
        <p:spPr>
          <a:xfrm>
            <a:off x="147638" y="673100"/>
            <a:ext cx="6351587" cy="4398963"/>
          </a:xfrm>
          <a:prstGeom prst="rect">
            <a:avLst/>
          </a:prstGeom>
          <a:noFill/>
          <a:ln w="12700">
            <a:solidFill>
              <a:prstClr val="black"/>
            </a:solidFill>
          </a:ln>
        </p:spPr>
        <p:txBody>
          <a:bodyPr vert="horz" lIns="89567" tIns="44785" rIns="89567" bIns="44785" rtlCol="0" anchor="ctr"/>
          <a:lstStyle/>
          <a:p>
            <a:endParaRPr lang="ja-JP" altLang="en-US"/>
          </a:p>
        </p:txBody>
      </p:sp>
      <p:sp>
        <p:nvSpPr>
          <p:cNvPr id="5" name="ノート プレースホルダー 4"/>
          <p:cNvSpPr>
            <a:spLocks noGrp="1"/>
          </p:cNvSpPr>
          <p:nvPr>
            <p:ph type="body" sz="quarter" idx="3"/>
          </p:nvPr>
        </p:nvSpPr>
        <p:spPr>
          <a:xfrm>
            <a:off x="169872" y="5254904"/>
            <a:ext cx="6307120" cy="4032158"/>
          </a:xfrm>
          <a:prstGeom prst="rect">
            <a:avLst/>
          </a:prstGeom>
        </p:spPr>
        <p:txBody>
          <a:bodyPr vert="horz" lIns="89567" tIns="44785" rIns="89567" bIns="4478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3" y="9287063"/>
            <a:ext cx="2880101" cy="490354"/>
          </a:xfrm>
          <a:prstGeom prst="rect">
            <a:avLst/>
          </a:prstGeom>
        </p:spPr>
        <p:txBody>
          <a:bodyPr vert="horz" lIns="89567" tIns="44785" rIns="89567" bIns="4478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222" y="9287063"/>
            <a:ext cx="2880101" cy="490354"/>
          </a:xfrm>
          <a:prstGeom prst="rect">
            <a:avLst/>
          </a:prstGeom>
        </p:spPr>
        <p:txBody>
          <a:bodyPr vert="horz" lIns="89567" tIns="44785" rIns="89567" bIns="44785" rtlCol="0" anchor="b"/>
          <a:lstStyle>
            <a:lvl1pPr algn="r">
              <a:defRPr sz="1200"/>
            </a:lvl1pPr>
          </a:lstStyle>
          <a:p>
            <a:fld id="{DC24452A-1291-4DA8-B219-53EFB061F1A4}" type="slidenum">
              <a:rPr kumimoji="1" lang="ja-JP" altLang="en-US" smtClean="0"/>
              <a:t>‹#›</a:t>
            </a:fld>
            <a:endParaRPr kumimoji="1" lang="ja-JP" altLang="en-US"/>
          </a:p>
        </p:txBody>
      </p:sp>
    </p:spTree>
    <p:extLst>
      <p:ext uri="{BB962C8B-B14F-4D97-AF65-F5344CB8AC3E}">
        <p14:creationId xmlns:p14="http://schemas.microsoft.com/office/powerpoint/2010/main" val="269320209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pPr marL="171352" indent="-171352">
              <a:buFont typeface="Arial" panose="020B0604020202020204" pitchFamily="34" charset="0"/>
              <a:buChar char="•"/>
            </a:pPr>
            <a:endParaRPr lang="ja-JP" altLang="en-US"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1</a:t>
            </a:fld>
            <a:endParaRPr kumimoji="1" lang="ja-JP" altLang="en-US"/>
          </a:p>
        </p:txBody>
      </p:sp>
    </p:spTree>
    <p:extLst>
      <p:ext uri="{BB962C8B-B14F-4D97-AF65-F5344CB8AC3E}">
        <p14:creationId xmlns:p14="http://schemas.microsoft.com/office/powerpoint/2010/main" val="2247200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10</a:t>
            </a:fld>
            <a:endParaRPr kumimoji="1" lang="ja-JP" altLang="en-US"/>
          </a:p>
        </p:txBody>
      </p:sp>
    </p:spTree>
    <p:extLst>
      <p:ext uri="{BB962C8B-B14F-4D97-AF65-F5344CB8AC3E}">
        <p14:creationId xmlns:p14="http://schemas.microsoft.com/office/powerpoint/2010/main" val="3530807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11</a:t>
            </a:fld>
            <a:endParaRPr kumimoji="1" lang="ja-JP" altLang="en-US"/>
          </a:p>
        </p:txBody>
      </p:sp>
    </p:spTree>
    <p:extLst>
      <p:ext uri="{BB962C8B-B14F-4D97-AF65-F5344CB8AC3E}">
        <p14:creationId xmlns:p14="http://schemas.microsoft.com/office/powerpoint/2010/main" val="768178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12</a:t>
            </a:fld>
            <a:endParaRPr kumimoji="1" lang="ja-JP" altLang="en-US"/>
          </a:p>
        </p:txBody>
      </p:sp>
    </p:spTree>
    <p:extLst>
      <p:ext uri="{BB962C8B-B14F-4D97-AF65-F5344CB8AC3E}">
        <p14:creationId xmlns:p14="http://schemas.microsoft.com/office/powerpoint/2010/main" val="2679933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13</a:t>
            </a:fld>
            <a:endParaRPr kumimoji="1" lang="ja-JP" altLang="en-US"/>
          </a:p>
        </p:txBody>
      </p:sp>
    </p:spTree>
    <p:extLst>
      <p:ext uri="{BB962C8B-B14F-4D97-AF65-F5344CB8AC3E}">
        <p14:creationId xmlns:p14="http://schemas.microsoft.com/office/powerpoint/2010/main" val="2280687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14</a:t>
            </a:fld>
            <a:endParaRPr kumimoji="1" lang="ja-JP" altLang="en-US"/>
          </a:p>
        </p:txBody>
      </p:sp>
    </p:spTree>
    <p:extLst>
      <p:ext uri="{BB962C8B-B14F-4D97-AF65-F5344CB8AC3E}">
        <p14:creationId xmlns:p14="http://schemas.microsoft.com/office/powerpoint/2010/main" val="76295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pPr marL="171352" indent="-171352">
              <a:buFont typeface="Arial" panose="020B0604020202020204" pitchFamily="34" charset="0"/>
              <a:buChar char="•"/>
            </a:pPr>
            <a:endParaRPr lang="en-US" altLang="ja-JP"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15</a:t>
            </a:fld>
            <a:endParaRPr kumimoji="1" lang="ja-JP" altLang="en-US"/>
          </a:p>
        </p:txBody>
      </p:sp>
    </p:spTree>
    <p:extLst>
      <p:ext uri="{BB962C8B-B14F-4D97-AF65-F5344CB8AC3E}">
        <p14:creationId xmlns:p14="http://schemas.microsoft.com/office/powerpoint/2010/main" val="1667883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16</a:t>
            </a:fld>
            <a:endParaRPr kumimoji="1" lang="ja-JP" altLang="en-US"/>
          </a:p>
        </p:txBody>
      </p:sp>
    </p:spTree>
    <p:extLst>
      <p:ext uri="{BB962C8B-B14F-4D97-AF65-F5344CB8AC3E}">
        <p14:creationId xmlns:p14="http://schemas.microsoft.com/office/powerpoint/2010/main" val="2482752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17</a:t>
            </a:fld>
            <a:endParaRPr kumimoji="1" lang="ja-JP" altLang="en-US"/>
          </a:p>
        </p:txBody>
      </p:sp>
    </p:spTree>
    <p:extLst>
      <p:ext uri="{BB962C8B-B14F-4D97-AF65-F5344CB8AC3E}">
        <p14:creationId xmlns:p14="http://schemas.microsoft.com/office/powerpoint/2010/main" val="2472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18</a:t>
            </a:fld>
            <a:endParaRPr kumimoji="1" lang="ja-JP" altLang="en-US"/>
          </a:p>
        </p:txBody>
      </p:sp>
    </p:spTree>
    <p:extLst>
      <p:ext uri="{BB962C8B-B14F-4D97-AF65-F5344CB8AC3E}">
        <p14:creationId xmlns:p14="http://schemas.microsoft.com/office/powerpoint/2010/main" val="680652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73038" y="684213"/>
            <a:ext cx="6461125" cy="4471987"/>
          </a:xfrm>
        </p:spPr>
      </p:sp>
      <p:sp>
        <p:nvSpPr>
          <p:cNvPr id="3" name="ノート プレースホルダー 2"/>
          <p:cNvSpPr>
            <a:spLocks noGrp="1"/>
          </p:cNvSpPr>
          <p:nvPr>
            <p:ph type="body" idx="1"/>
          </p:nvPr>
        </p:nvSpPr>
        <p:spPr/>
        <p:txBody>
          <a:bodyPr/>
          <a:lstStyle/>
          <a:p>
            <a:endParaRPr lang="en-US" altLang="ja-JP"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19</a:t>
            </a:fld>
            <a:endParaRPr kumimoji="1" lang="ja-JP" altLang="en-US"/>
          </a:p>
        </p:txBody>
      </p:sp>
    </p:spTree>
    <p:extLst>
      <p:ext uri="{BB962C8B-B14F-4D97-AF65-F5344CB8AC3E}">
        <p14:creationId xmlns:p14="http://schemas.microsoft.com/office/powerpoint/2010/main" val="4174641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a:xfrm>
            <a:off x="169872" y="5254906"/>
            <a:ext cx="6307120" cy="4399132"/>
          </a:xfrm>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2</a:t>
            </a:fld>
            <a:endParaRPr kumimoji="1" lang="ja-JP" altLang="en-US"/>
          </a:p>
        </p:txBody>
      </p:sp>
    </p:spTree>
    <p:extLst>
      <p:ext uri="{BB962C8B-B14F-4D97-AF65-F5344CB8AC3E}">
        <p14:creationId xmlns:p14="http://schemas.microsoft.com/office/powerpoint/2010/main" val="3607803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20</a:t>
            </a:fld>
            <a:endParaRPr kumimoji="1" lang="ja-JP" altLang="en-US"/>
          </a:p>
        </p:txBody>
      </p:sp>
    </p:spTree>
    <p:extLst>
      <p:ext uri="{BB962C8B-B14F-4D97-AF65-F5344CB8AC3E}">
        <p14:creationId xmlns:p14="http://schemas.microsoft.com/office/powerpoint/2010/main" val="2463546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21</a:t>
            </a:fld>
            <a:endParaRPr kumimoji="1" lang="ja-JP" altLang="en-US"/>
          </a:p>
        </p:txBody>
      </p:sp>
    </p:spTree>
    <p:extLst>
      <p:ext uri="{BB962C8B-B14F-4D97-AF65-F5344CB8AC3E}">
        <p14:creationId xmlns:p14="http://schemas.microsoft.com/office/powerpoint/2010/main" val="1258682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22</a:t>
            </a:fld>
            <a:endParaRPr kumimoji="1" lang="ja-JP" altLang="en-US"/>
          </a:p>
        </p:txBody>
      </p:sp>
    </p:spTree>
    <p:extLst>
      <p:ext uri="{BB962C8B-B14F-4D97-AF65-F5344CB8AC3E}">
        <p14:creationId xmlns:p14="http://schemas.microsoft.com/office/powerpoint/2010/main" val="2500107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23</a:t>
            </a:fld>
            <a:endParaRPr kumimoji="1" lang="ja-JP" altLang="en-US"/>
          </a:p>
        </p:txBody>
      </p:sp>
    </p:spTree>
    <p:extLst>
      <p:ext uri="{BB962C8B-B14F-4D97-AF65-F5344CB8AC3E}">
        <p14:creationId xmlns:p14="http://schemas.microsoft.com/office/powerpoint/2010/main" val="3612908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24</a:t>
            </a:fld>
            <a:endParaRPr kumimoji="1" lang="ja-JP" altLang="en-US"/>
          </a:p>
        </p:txBody>
      </p:sp>
    </p:spTree>
    <p:extLst>
      <p:ext uri="{BB962C8B-B14F-4D97-AF65-F5344CB8AC3E}">
        <p14:creationId xmlns:p14="http://schemas.microsoft.com/office/powerpoint/2010/main" val="1426108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25</a:t>
            </a:fld>
            <a:endParaRPr kumimoji="1" lang="ja-JP" altLang="en-US"/>
          </a:p>
        </p:txBody>
      </p:sp>
    </p:spTree>
    <p:extLst>
      <p:ext uri="{BB962C8B-B14F-4D97-AF65-F5344CB8AC3E}">
        <p14:creationId xmlns:p14="http://schemas.microsoft.com/office/powerpoint/2010/main" val="3440169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a:xfrm>
            <a:off x="169872" y="5254904"/>
            <a:ext cx="6307120" cy="4231857"/>
          </a:xfrm>
        </p:spPr>
        <p:txBody>
          <a:bodyPr/>
          <a:lstStyle/>
          <a:p>
            <a:pPr algn="just"/>
            <a:endParaRPr lang="ja-JP" altLang="ja-JP"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26</a:t>
            </a:fld>
            <a:endParaRPr kumimoji="1" lang="ja-JP" altLang="en-US" dirty="0"/>
          </a:p>
        </p:txBody>
      </p:sp>
    </p:spTree>
    <p:extLst>
      <p:ext uri="{BB962C8B-B14F-4D97-AF65-F5344CB8AC3E}">
        <p14:creationId xmlns:p14="http://schemas.microsoft.com/office/powerpoint/2010/main" val="20286769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27</a:t>
            </a:fld>
            <a:endParaRPr kumimoji="1" lang="ja-JP" altLang="en-US"/>
          </a:p>
        </p:txBody>
      </p:sp>
    </p:spTree>
    <p:extLst>
      <p:ext uri="{BB962C8B-B14F-4D97-AF65-F5344CB8AC3E}">
        <p14:creationId xmlns:p14="http://schemas.microsoft.com/office/powerpoint/2010/main" val="676922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a:xfrm>
            <a:off x="169872" y="5254905"/>
            <a:ext cx="6307120" cy="4399132"/>
          </a:xfrm>
        </p:spPr>
        <p:txBody>
          <a:bodyPr/>
          <a:lstStyle/>
          <a:p>
            <a:pPr marL="171352" indent="-171352" defTabSz="913879">
              <a:buFont typeface="Arial" panose="020B0604020202020204" pitchFamily="34" charset="0"/>
              <a:buChar char="•"/>
            </a:pPr>
            <a:endParaRPr lang="en-US" altLang="ja-JP"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28</a:t>
            </a:fld>
            <a:endParaRPr kumimoji="1" lang="ja-JP" altLang="en-US" dirty="0"/>
          </a:p>
        </p:txBody>
      </p:sp>
      <p:sp>
        <p:nvSpPr>
          <p:cNvPr id="6" name="テキスト ボックス 5">
            <a:extLst>
              <a:ext uri="{FF2B5EF4-FFF2-40B4-BE49-F238E27FC236}">
                <a16:creationId xmlns:a16="http://schemas.microsoft.com/office/drawing/2014/main" id="{5A32274D-83F5-42D4-B080-ABC0870215B9}"/>
              </a:ext>
            </a:extLst>
          </p:cNvPr>
          <p:cNvSpPr txBox="1"/>
          <p:nvPr/>
        </p:nvSpPr>
        <p:spPr>
          <a:xfrm>
            <a:off x="6772731" y="2254673"/>
            <a:ext cx="4815897" cy="1937211"/>
          </a:xfrm>
          <a:prstGeom prst="rect">
            <a:avLst/>
          </a:prstGeom>
          <a:noFill/>
        </p:spPr>
        <p:txBody>
          <a:bodyPr wrap="square" lIns="89675" tIns="44838" rIns="89675" bIns="44838">
            <a:spAutoFit/>
          </a:bodyPr>
          <a:lstStyle/>
          <a:p>
            <a:pPr defTabSz="931864"/>
            <a:r>
              <a:rPr lang="ja-JP" altLang="en-US" sz="10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（参考）答申路線と検討路線の主な違いの例</a:t>
            </a:r>
            <a:endParaRPr lang="en-US" altLang="ja-JP" sz="10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endParaRPr>
          </a:p>
          <a:p>
            <a:pPr defTabSz="931864"/>
            <a:r>
              <a:rPr lang="ja-JP" altLang="en-US" sz="10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　　　　　　　　　　　　　　　　　　　答申路線　　　　　　　　　検討路線</a:t>
            </a:r>
            <a:endParaRPr lang="en-US" altLang="ja-JP" sz="10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endParaRPr>
          </a:p>
          <a:p>
            <a:pPr defTabSz="931864"/>
            <a:r>
              <a:rPr lang="ja-JP" altLang="en-US" sz="10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1000" kern="100" dirty="0">
                <a:solidFill>
                  <a:srgbClr val="FF0000"/>
                </a:solidFill>
                <a:highlight>
                  <a:srgbClr val="FFFF00"/>
                </a:highlight>
                <a:latin typeface="游ゴシック" panose="020B0400000000000000" pitchFamily="50" charset="-128"/>
                <a:ea typeface="游ゴシック" panose="020B0400000000000000" pitchFamily="50" charset="-128"/>
                <a:cs typeface="Times New Roman" panose="02020603050405020304" pitchFamily="18" charset="0"/>
              </a:rPr>
              <a:t>・所要時間・乗換回数（いずれも新線利用経路）</a:t>
            </a:r>
            <a:r>
              <a:rPr lang="en-US" altLang="ja-JP" sz="1000" kern="100" dirty="0">
                <a:solidFill>
                  <a:srgbClr val="FF0000"/>
                </a:solidFill>
                <a:highlight>
                  <a:srgbClr val="FFFF00"/>
                </a:highligh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1000" kern="100" dirty="0">
                <a:solidFill>
                  <a:srgbClr val="FF0000"/>
                </a:solidFill>
                <a:highlight>
                  <a:srgbClr val="FFFF00"/>
                </a:highlight>
                <a:latin typeface="游ゴシック" panose="020B0400000000000000" pitchFamily="50" charset="-128"/>
                <a:ea typeface="游ゴシック" panose="020B0400000000000000" pitchFamily="50" charset="-128"/>
                <a:cs typeface="Times New Roman" panose="02020603050405020304" pitchFamily="18" charset="0"/>
              </a:rPr>
              <a:t>同一ホーム乗換は乗換回数に含まず</a:t>
            </a:r>
            <a:endParaRPr lang="en-US" altLang="ja-JP" sz="1000" kern="100" dirty="0">
              <a:solidFill>
                <a:srgbClr val="FF0000"/>
              </a:solidFill>
              <a:highlight>
                <a:srgbClr val="FFFF00"/>
              </a:highlight>
              <a:latin typeface="游ゴシック" panose="020B0400000000000000" pitchFamily="50" charset="-128"/>
              <a:ea typeface="游ゴシック" panose="020B0400000000000000" pitchFamily="50" charset="-128"/>
              <a:cs typeface="Times New Roman" panose="02020603050405020304" pitchFamily="18" charset="0"/>
            </a:endParaRPr>
          </a:p>
          <a:p>
            <a:pPr defTabSz="931864"/>
            <a:r>
              <a:rPr lang="ja-JP" altLang="en-US" sz="1000" kern="100" dirty="0">
                <a:solidFill>
                  <a:srgbClr val="000000"/>
                </a:solidFill>
                <a:latin typeface="游ゴシック" panose="020B0400000000000000" pitchFamily="50" charset="-128"/>
                <a:cs typeface="Times New Roman" panose="02020603050405020304" pitchFamily="18" charset="0"/>
              </a:rPr>
              <a:t>　　　</a:t>
            </a:r>
            <a:r>
              <a:rPr lang="ja-JP" altLang="en-US" sz="1000" kern="100" dirty="0">
                <a:solidFill>
                  <a:srgbClr val="FF0000"/>
                </a:solidFill>
                <a:highlight>
                  <a:srgbClr val="FFFF00"/>
                </a:highlight>
                <a:latin typeface="游ゴシック" panose="020B0400000000000000" pitchFamily="50" charset="-128"/>
                <a:ea typeface="游ゴシック" panose="020B0400000000000000" pitchFamily="50" charset="-128"/>
                <a:cs typeface="Times New Roman" panose="02020603050405020304" pitchFamily="18" charset="0"/>
              </a:rPr>
              <a:t>（例）夢洲～新大阪間　　　　　　</a:t>
            </a:r>
            <a:r>
              <a:rPr lang="ja-JP" altLang="en-US" sz="1000" kern="100" dirty="0">
                <a:solidFill>
                  <a:srgbClr val="FF0000"/>
                </a:solidFill>
                <a:highlight>
                  <a:srgbClr val="FFFF00"/>
                </a:highlight>
                <a:latin typeface="游ゴシック" panose="020B0400000000000000" pitchFamily="50" charset="-128"/>
                <a:cs typeface="Times New Roman" panose="02020603050405020304" pitchFamily="18" charset="0"/>
              </a:rPr>
              <a:t> ３７分（３回）　　　　２５分（０回）</a:t>
            </a:r>
            <a:endParaRPr lang="en-US" altLang="ja-JP" sz="1000" kern="100" dirty="0">
              <a:solidFill>
                <a:srgbClr val="FF0000"/>
              </a:solidFill>
              <a:highlight>
                <a:srgbClr val="FFFF00"/>
              </a:highlight>
              <a:latin typeface="游ゴシック" panose="020B0400000000000000" pitchFamily="50" charset="-128"/>
              <a:ea typeface="游ゴシック" panose="020B0400000000000000" pitchFamily="50" charset="-128"/>
              <a:cs typeface="Times New Roman" panose="02020603050405020304" pitchFamily="18" charset="0"/>
            </a:endParaRPr>
          </a:p>
          <a:p>
            <a:pPr defTabSz="931864"/>
            <a:r>
              <a:rPr lang="ja-JP" altLang="en-US" sz="10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1000" kern="100" dirty="0">
                <a:solidFill>
                  <a:srgbClr val="FF0000"/>
                </a:solidFill>
                <a:highlight>
                  <a:srgbClr val="FFFF00"/>
                </a:highlight>
                <a:latin typeface="游ゴシック" panose="020B0400000000000000" pitchFamily="50" charset="-128"/>
                <a:ea typeface="游ゴシック" panose="020B0400000000000000" pitchFamily="50" charset="-128"/>
                <a:cs typeface="Times New Roman" panose="02020603050405020304" pitchFamily="18" charset="0"/>
              </a:rPr>
              <a:t>（例）夢洲～大阪間　　　　 　　　２９分（２回）　　　　２０分（０回）</a:t>
            </a:r>
            <a:endParaRPr lang="en-US" altLang="ja-JP" sz="1000" kern="100" dirty="0">
              <a:solidFill>
                <a:srgbClr val="FF0000"/>
              </a:solidFill>
              <a:highlight>
                <a:srgbClr val="FFFF00"/>
              </a:highlight>
              <a:latin typeface="游ゴシック" panose="020B0400000000000000" pitchFamily="50" charset="-128"/>
              <a:ea typeface="游ゴシック" panose="020B0400000000000000" pitchFamily="50" charset="-128"/>
              <a:cs typeface="Times New Roman" panose="02020603050405020304" pitchFamily="18" charset="0"/>
            </a:endParaRPr>
          </a:p>
          <a:p>
            <a:pPr defTabSz="931864"/>
            <a:r>
              <a:rPr lang="ja-JP" altLang="en-US" sz="1000" kern="100" dirty="0">
                <a:solidFill>
                  <a:srgbClr val="000000"/>
                </a:solidFill>
                <a:latin typeface="游ゴシック" panose="020B0400000000000000" pitchFamily="50" charset="-128"/>
                <a:cs typeface="Times New Roman" panose="02020603050405020304" pitchFamily="18" charset="0"/>
              </a:rPr>
              <a:t>　　　</a:t>
            </a:r>
            <a:r>
              <a:rPr lang="ja-JP" altLang="en-US" sz="1000" kern="100" dirty="0">
                <a:solidFill>
                  <a:srgbClr val="FF0000"/>
                </a:solidFill>
                <a:highlight>
                  <a:srgbClr val="FFFF00"/>
                </a:highlight>
                <a:latin typeface="游ゴシック" panose="020B0400000000000000" pitchFamily="50" charset="-128"/>
                <a:cs typeface="Times New Roman" panose="02020603050405020304" pitchFamily="18" charset="0"/>
              </a:rPr>
              <a:t>（例）夢洲～祇園四条間　　 　　　７７分（１回）　　　　７８分（１回）</a:t>
            </a:r>
            <a:endParaRPr lang="en-US" altLang="ja-JP" sz="1000" kern="100" dirty="0">
              <a:solidFill>
                <a:srgbClr val="FF0000"/>
              </a:solidFill>
              <a:highlight>
                <a:srgbClr val="FFFF00"/>
              </a:highlight>
              <a:latin typeface="游ゴシック" panose="020B0400000000000000" pitchFamily="50" charset="-128"/>
              <a:cs typeface="Times New Roman" panose="02020603050405020304" pitchFamily="18" charset="0"/>
            </a:endParaRPr>
          </a:p>
          <a:p>
            <a:pPr defTabSz="931864"/>
            <a:r>
              <a:rPr lang="ja-JP" altLang="en-US" sz="10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　　・駅アクセス・イグレス</a:t>
            </a:r>
            <a:endParaRPr lang="en-US" altLang="ja-JP" sz="10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endParaRPr>
          </a:p>
          <a:p>
            <a:pPr defTabSz="931864"/>
            <a:r>
              <a:rPr lang="ja-JP" altLang="en-US" sz="10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1000"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1000" kern="100" dirty="0">
                <a:solidFill>
                  <a:srgbClr val="FF0000"/>
                </a:solidFill>
                <a:highlight>
                  <a:srgbClr val="FFFF00"/>
                </a:highlight>
                <a:latin typeface="游ゴシック" panose="020B0400000000000000" pitchFamily="50" charset="-128"/>
                <a:ea typeface="游ゴシック" panose="020B0400000000000000" pitchFamily="50" charset="-128"/>
                <a:cs typeface="Times New Roman" panose="02020603050405020304" pitchFamily="18" charset="0"/>
              </a:rPr>
              <a:t>（例）舞洲駅の乗降者数　　　　　　約２６千人　　　　　　約２６千人</a:t>
            </a:r>
            <a:endParaRPr lang="en-US" altLang="ja-JP" sz="1000" dirty="0">
              <a:highlight>
                <a:srgbClr val="FFFF00"/>
              </a:highlight>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491154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pPr defTabSz="913879"/>
            <a:endParaRPr lang="en-US" altLang="ja-JP"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29</a:t>
            </a:fld>
            <a:endParaRPr kumimoji="1" lang="ja-JP" altLang="en-US"/>
          </a:p>
        </p:txBody>
      </p:sp>
    </p:spTree>
    <p:extLst>
      <p:ext uri="{BB962C8B-B14F-4D97-AF65-F5344CB8AC3E}">
        <p14:creationId xmlns:p14="http://schemas.microsoft.com/office/powerpoint/2010/main" val="3097195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3</a:t>
            </a:fld>
            <a:endParaRPr kumimoji="1" lang="ja-JP" altLang="en-US"/>
          </a:p>
        </p:txBody>
      </p:sp>
    </p:spTree>
    <p:extLst>
      <p:ext uri="{BB962C8B-B14F-4D97-AF65-F5344CB8AC3E}">
        <p14:creationId xmlns:p14="http://schemas.microsoft.com/office/powerpoint/2010/main" val="31530801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30</a:t>
            </a:fld>
            <a:endParaRPr kumimoji="1" lang="ja-JP" altLang="en-US"/>
          </a:p>
        </p:txBody>
      </p:sp>
    </p:spTree>
    <p:extLst>
      <p:ext uri="{BB962C8B-B14F-4D97-AF65-F5344CB8AC3E}">
        <p14:creationId xmlns:p14="http://schemas.microsoft.com/office/powerpoint/2010/main" val="7672143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pPr defTabSz="913879">
              <a:defRPr/>
            </a:pPr>
            <a:endParaRPr lang="en-US" altLang="ja-JP"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31</a:t>
            </a:fld>
            <a:endParaRPr kumimoji="1" lang="ja-JP" altLang="en-US"/>
          </a:p>
        </p:txBody>
      </p:sp>
    </p:spTree>
    <p:extLst>
      <p:ext uri="{BB962C8B-B14F-4D97-AF65-F5344CB8AC3E}">
        <p14:creationId xmlns:p14="http://schemas.microsoft.com/office/powerpoint/2010/main" val="42148215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32</a:t>
            </a:fld>
            <a:endParaRPr kumimoji="1" lang="ja-JP" altLang="en-US"/>
          </a:p>
        </p:txBody>
      </p:sp>
    </p:spTree>
    <p:extLst>
      <p:ext uri="{BB962C8B-B14F-4D97-AF65-F5344CB8AC3E}">
        <p14:creationId xmlns:p14="http://schemas.microsoft.com/office/powerpoint/2010/main" val="39380424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33</a:t>
            </a:fld>
            <a:endParaRPr kumimoji="1" lang="ja-JP" altLang="en-US"/>
          </a:p>
        </p:txBody>
      </p:sp>
    </p:spTree>
    <p:extLst>
      <p:ext uri="{BB962C8B-B14F-4D97-AF65-F5344CB8AC3E}">
        <p14:creationId xmlns:p14="http://schemas.microsoft.com/office/powerpoint/2010/main" val="14923708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34</a:t>
            </a:fld>
            <a:endParaRPr kumimoji="1" lang="ja-JP" altLang="en-US"/>
          </a:p>
        </p:txBody>
      </p:sp>
    </p:spTree>
    <p:extLst>
      <p:ext uri="{BB962C8B-B14F-4D97-AF65-F5344CB8AC3E}">
        <p14:creationId xmlns:p14="http://schemas.microsoft.com/office/powerpoint/2010/main" val="204020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35</a:t>
            </a:fld>
            <a:endParaRPr kumimoji="1" lang="ja-JP" altLang="en-US"/>
          </a:p>
        </p:txBody>
      </p:sp>
    </p:spTree>
    <p:extLst>
      <p:ext uri="{BB962C8B-B14F-4D97-AF65-F5344CB8AC3E}">
        <p14:creationId xmlns:p14="http://schemas.microsoft.com/office/powerpoint/2010/main" val="38019744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pPr defTabSz="913879">
              <a:defRPr/>
            </a:pPr>
            <a:endParaRPr lang="ja-JP" altLang="en-US"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36</a:t>
            </a:fld>
            <a:endParaRPr kumimoji="1" lang="ja-JP" altLang="en-US"/>
          </a:p>
        </p:txBody>
      </p:sp>
    </p:spTree>
    <p:extLst>
      <p:ext uri="{BB962C8B-B14F-4D97-AF65-F5344CB8AC3E}">
        <p14:creationId xmlns:p14="http://schemas.microsoft.com/office/powerpoint/2010/main" val="22114855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37</a:t>
            </a:fld>
            <a:endParaRPr kumimoji="1" lang="ja-JP" altLang="en-US"/>
          </a:p>
        </p:txBody>
      </p:sp>
    </p:spTree>
    <p:extLst>
      <p:ext uri="{BB962C8B-B14F-4D97-AF65-F5344CB8AC3E}">
        <p14:creationId xmlns:p14="http://schemas.microsoft.com/office/powerpoint/2010/main" val="37551644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pPr defTabSz="913879">
              <a:defRPr/>
            </a:pPr>
            <a:endParaRPr lang="en-US" altLang="ja-JP"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38</a:t>
            </a:fld>
            <a:endParaRPr kumimoji="1" lang="ja-JP" altLang="en-US"/>
          </a:p>
        </p:txBody>
      </p:sp>
    </p:spTree>
    <p:extLst>
      <p:ext uri="{BB962C8B-B14F-4D97-AF65-F5344CB8AC3E}">
        <p14:creationId xmlns:p14="http://schemas.microsoft.com/office/powerpoint/2010/main" val="24631496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pPr defTabSz="913879">
              <a:defRPr/>
            </a:pPr>
            <a:endParaRPr lang="en-US" altLang="ja-JP" kern="100" dirty="0">
              <a:solidFill>
                <a:srgbClr val="000000"/>
              </a:solidFill>
              <a:highlight>
                <a:srgbClr val="FFFF00"/>
              </a:highligh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39</a:t>
            </a:fld>
            <a:endParaRPr kumimoji="1" lang="ja-JP" altLang="en-US"/>
          </a:p>
        </p:txBody>
      </p:sp>
    </p:spTree>
    <p:extLst>
      <p:ext uri="{BB962C8B-B14F-4D97-AF65-F5344CB8AC3E}">
        <p14:creationId xmlns:p14="http://schemas.microsoft.com/office/powerpoint/2010/main" val="998268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4</a:t>
            </a:fld>
            <a:endParaRPr kumimoji="1" lang="ja-JP" altLang="en-US"/>
          </a:p>
        </p:txBody>
      </p:sp>
    </p:spTree>
    <p:extLst>
      <p:ext uri="{BB962C8B-B14F-4D97-AF65-F5344CB8AC3E}">
        <p14:creationId xmlns:p14="http://schemas.microsoft.com/office/powerpoint/2010/main" val="12897905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pPr defTabSz="913879"/>
            <a:endParaRPr lang="ja-JP" altLang="en-US"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40</a:t>
            </a:fld>
            <a:endParaRPr kumimoji="1" lang="ja-JP" altLang="en-US"/>
          </a:p>
        </p:txBody>
      </p:sp>
    </p:spTree>
    <p:extLst>
      <p:ext uri="{BB962C8B-B14F-4D97-AF65-F5344CB8AC3E}">
        <p14:creationId xmlns:p14="http://schemas.microsoft.com/office/powerpoint/2010/main" val="17294766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650" y="661988"/>
            <a:ext cx="6249988" cy="4327525"/>
          </a:xfrm>
        </p:spPr>
      </p:sp>
      <p:sp>
        <p:nvSpPr>
          <p:cNvPr id="3" name="ノート プレースホルダー 2"/>
          <p:cNvSpPr>
            <a:spLocks noGrp="1"/>
          </p:cNvSpPr>
          <p:nvPr>
            <p:ph type="body" idx="1"/>
          </p:nvPr>
        </p:nvSpPr>
        <p:spPr/>
        <p:txBody>
          <a:bodyPr/>
          <a:lstStyle/>
          <a:p>
            <a:pPr defTabSz="896241">
              <a:defRPr/>
            </a:pPr>
            <a:endParaRPr lang="en-US" altLang="ja-JP"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41</a:t>
            </a:fld>
            <a:endParaRPr kumimoji="1" lang="ja-JP" altLang="en-US"/>
          </a:p>
        </p:txBody>
      </p:sp>
    </p:spTree>
    <p:extLst>
      <p:ext uri="{BB962C8B-B14F-4D97-AF65-F5344CB8AC3E}">
        <p14:creationId xmlns:p14="http://schemas.microsoft.com/office/powerpoint/2010/main" val="28042381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pPr defTabSz="913879">
              <a:defRPr/>
            </a:pPr>
            <a:endParaRPr lang="en-US" altLang="ja-JP" kern="100" dirty="0">
              <a:solidFill>
                <a:srgbClr val="000000"/>
              </a:solidFill>
              <a:highlight>
                <a:srgbClr val="FFFF00"/>
              </a:highligh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42</a:t>
            </a:fld>
            <a:endParaRPr kumimoji="1" lang="ja-JP" altLang="en-US"/>
          </a:p>
        </p:txBody>
      </p:sp>
    </p:spTree>
    <p:extLst>
      <p:ext uri="{BB962C8B-B14F-4D97-AF65-F5344CB8AC3E}">
        <p14:creationId xmlns:p14="http://schemas.microsoft.com/office/powerpoint/2010/main" val="41386154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43</a:t>
            </a:fld>
            <a:endParaRPr kumimoji="1" lang="ja-JP" altLang="en-US"/>
          </a:p>
        </p:txBody>
      </p:sp>
    </p:spTree>
    <p:extLst>
      <p:ext uri="{BB962C8B-B14F-4D97-AF65-F5344CB8AC3E}">
        <p14:creationId xmlns:p14="http://schemas.microsoft.com/office/powerpoint/2010/main" val="37734965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44</a:t>
            </a:fld>
            <a:endParaRPr kumimoji="1" lang="ja-JP" altLang="en-US"/>
          </a:p>
        </p:txBody>
      </p:sp>
    </p:spTree>
    <p:extLst>
      <p:ext uri="{BB962C8B-B14F-4D97-AF65-F5344CB8AC3E}">
        <p14:creationId xmlns:p14="http://schemas.microsoft.com/office/powerpoint/2010/main" val="12222088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pPr defTabSz="913951"/>
            <a:endParaRPr lang="ja-JP" altLang="en-US"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45</a:t>
            </a:fld>
            <a:endParaRPr kumimoji="1" lang="ja-JP" altLang="en-US"/>
          </a:p>
        </p:txBody>
      </p:sp>
    </p:spTree>
    <p:extLst>
      <p:ext uri="{BB962C8B-B14F-4D97-AF65-F5344CB8AC3E}">
        <p14:creationId xmlns:p14="http://schemas.microsoft.com/office/powerpoint/2010/main" val="29489321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46</a:t>
            </a:fld>
            <a:endParaRPr kumimoji="1" lang="ja-JP" altLang="en-US"/>
          </a:p>
        </p:txBody>
      </p:sp>
    </p:spTree>
    <p:extLst>
      <p:ext uri="{BB962C8B-B14F-4D97-AF65-F5344CB8AC3E}">
        <p14:creationId xmlns:p14="http://schemas.microsoft.com/office/powerpoint/2010/main" val="22378504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47</a:t>
            </a:fld>
            <a:endParaRPr kumimoji="1" lang="ja-JP" altLang="en-US"/>
          </a:p>
        </p:txBody>
      </p:sp>
    </p:spTree>
    <p:extLst>
      <p:ext uri="{BB962C8B-B14F-4D97-AF65-F5344CB8AC3E}">
        <p14:creationId xmlns:p14="http://schemas.microsoft.com/office/powerpoint/2010/main" val="498199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48</a:t>
            </a:fld>
            <a:endParaRPr kumimoji="1" lang="ja-JP" altLang="en-US"/>
          </a:p>
        </p:txBody>
      </p:sp>
    </p:spTree>
    <p:extLst>
      <p:ext uri="{BB962C8B-B14F-4D97-AF65-F5344CB8AC3E}">
        <p14:creationId xmlns:p14="http://schemas.microsoft.com/office/powerpoint/2010/main" val="18551514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pPr defTabSz="913879">
              <a:defRPr/>
            </a:pPr>
            <a:endParaRPr lang="en-US" altLang="ja-JP"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49</a:t>
            </a:fld>
            <a:endParaRPr kumimoji="1" lang="ja-JP" altLang="en-US"/>
          </a:p>
        </p:txBody>
      </p:sp>
    </p:spTree>
    <p:extLst>
      <p:ext uri="{BB962C8B-B14F-4D97-AF65-F5344CB8AC3E}">
        <p14:creationId xmlns:p14="http://schemas.microsoft.com/office/powerpoint/2010/main" val="1596667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5</a:t>
            </a:fld>
            <a:endParaRPr kumimoji="1" lang="ja-JP" altLang="en-US"/>
          </a:p>
        </p:txBody>
      </p:sp>
    </p:spTree>
    <p:extLst>
      <p:ext uri="{BB962C8B-B14F-4D97-AF65-F5344CB8AC3E}">
        <p14:creationId xmlns:p14="http://schemas.microsoft.com/office/powerpoint/2010/main" val="40993074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pPr defTabSz="913879"/>
            <a:endParaRPr lang="en-US" altLang="ja-JP"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50</a:t>
            </a:fld>
            <a:endParaRPr kumimoji="1" lang="ja-JP" altLang="en-US"/>
          </a:p>
        </p:txBody>
      </p:sp>
    </p:spTree>
    <p:extLst>
      <p:ext uri="{BB962C8B-B14F-4D97-AF65-F5344CB8AC3E}">
        <p14:creationId xmlns:p14="http://schemas.microsoft.com/office/powerpoint/2010/main" val="13944235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51</a:t>
            </a:fld>
            <a:endParaRPr kumimoji="1" lang="ja-JP" altLang="en-US"/>
          </a:p>
        </p:txBody>
      </p:sp>
    </p:spTree>
    <p:extLst>
      <p:ext uri="{BB962C8B-B14F-4D97-AF65-F5344CB8AC3E}">
        <p14:creationId xmlns:p14="http://schemas.microsoft.com/office/powerpoint/2010/main" val="37261650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52</a:t>
            </a:fld>
            <a:endParaRPr kumimoji="1" lang="ja-JP" altLang="en-US"/>
          </a:p>
        </p:txBody>
      </p:sp>
    </p:spTree>
    <p:extLst>
      <p:ext uri="{BB962C8B-B14F-4D97-AF65-F5344CB8AC3E}">
        <p14:creationId xmlns:p14="http://schemas.microsoft.com/office/powerpoint/2010/main" val="14995685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a:xfrm>
            <a:off x="169872" y="5254906"/>
            <a:ext cx="6307120" cy="4399132"/>
          </a:xfrm>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53</a:t>
            </a:fld>
            <a:endParaRPr kumimoji="1" lang="ja-JP" altLang="en-US"/>
          </a:p>
        </p:txBody>
      </p:sp>
    </p:spTree>
    <p:extLst>
      <p:ext uri="{BB962C8B-B14F-4D97-AF65-F5344CB8AC3E}">
        <p14:creationId xmlns:p14="http://schemas.microsoft.com/office/powerpoint/2010/main" val="523507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pPr defTabSz="913879"/>
            <a:endParaRPr lang="en-US" altLang="ja-JP"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54</a:t>
            </a:fld>
            <a:endParaRPr kumimoji="1" lang="ja-JP" altLang="en-US"/>
          </a:p>
        </p:txBody>
      </p:sp>
    </p:spTree>
    <p:extLst>
      <p:ext uri="{BB962C8B-B14F-4D97-AF65-F5344CB8AC3E}">
        <p14:creationId xmlns:p14="http://schemas.microsoft.com/office/powerpoint/2010/main" val="27505593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pPr defTabSz="913879"/>
            <a:endParaRPr kumimoji="1" lang="en-US" altLang="ja-JP" kern="100" dirty="0">
              <a:solidFill>
                <a:schemeClr val="tx1"/>
              </a:solidFill>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55</a:t>
            </a:fld>
            <a:endParaRPr kumimoji="1" lang="ja-JP" altLang="en-US"/>
          </a:p>
        </p:txBody>
      </p:sp>
    </p:spTree>
    <p:extLst>
      <p:ext uri="{BB962C8B-B14F-4D97-AF65-F5344CB8AC3E}">
        <p14:creationId xmlns:p14="http://schemas.microsoft.com/office/powerpoint/2010/main" val="3384394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6</a:t>
            </a:fld>
            <a:endParaRPr kumimoji="1" lang="ja-JP" altLang="en-US"/>
          </a:p>
        </p:txBody>
      </p:sp>
    </p:spTree>
    <p:extLst>
      <p:ext uri="{BB962C8B-B14F-4D97-AF65-F5344CB8AC3E}">
        <p14:creationId xmlns:p14="http://schemas.microsoft.com/office/powerpoint/2010/main" val="686060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7</a:t>
            </a:fld>
            <a:endParaRPr kumimoji="1" lang="ja-JP" altLang="en-US"/>
          </a:p>
        </p:txBody>
      </p:sp>
    </p:spTree>
    <p:extLst>
      <p:ext uri="{BB962C8B-B14F-4D97-AF65-F5344CB8AC3E}">
        <p14:creationId xmlns:p14="http://schemas.microsoft.com/office/powerpoint/2010/main" val="4183207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endParaRPr kumimoji="1" lang="ja-JP" altLang="en-US"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8</a:t>
            </a:fld>
            <a:endParaRPr kumimoji="1" lang="ja-JP" altLang="en-US"/>
          </a:p>
        </p:txBody>
      </p:sp>
    </p:spTree>
    <p:extLst>
      <p:ext uri="{BB962C8B-B14F-4D97-AF65-F5344CB8AC3E}">
        <p14:creationId xmlns:p14="http://schemas.microsoft.com/office/powerpoint/2010/main" val="3937450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7638" y="673100"/>
            <a:ext cx="6351587" cy="4398963"/>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DC24452A-1291-4DA8-B219-53EFB061F1A4}" type="slidenum">
              <a:rPr kumimoji="1" lang="ja-JP" altLang="en-US" smtClean="0"/>
              <a:t>9</a:t>
            </a:fld>
            <a:endParaRPr kumimoji="1" lang="ja-JP" altLang="en-US"/>
          </a:p>
        </p:txBody>
      </p:sp>
    </p:spTree>
    <p:extLst>
      <p:ext uri="{BB962C8B-B14F-4D97-AF65-F5344CB8AC3E}">
        <p14:creationId xmlns:p14="http://schemas.microsoft.com/office/powerpoint/2010/main" val="2911709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38250" y="1122363"/>
            <a:ext cx="74295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FCA19F3F-0272-43AA-B5CC-8DEED4D5FA99}" type="datetimeFigureOut">
              <a:rPr kumimoji="1" lang="ja-JP" altLang="en-US" smtClean="0"/>
              <a:t>2025/8/4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1724F78-07C8-49D8-9680-465369B2BA17}" type="slidenum">
              <a:rPr kumimoji="1" lang="ja-JP" altLang="en-US" smtClean="0"/>
              <a:t>‹#›</a:t>
            </a:fld>
            <a:endParaRPr kumimoji="1" lang="ja-JP" altLang="en-US"/>
          </a:p>
        </p:txBody>
      </p:sp>
    </p:spTree>
    <p:extLst>
      <p:ext uri="{BB962C8B-B14F-4D97-AF65-F5344CB8AC3E}">
        <p14:creationId xmlns:p14="http://schemas.microsoft.com/office/powerpoint/2010/main" val="736101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CA19F3F-0272-43AA-B5CC-8DEED4D5FA99}" type="datetimeFigureOut">
              <a:rPr kumimoji="1" lang="ja-JP" altLang="en-US" smtClean="0"/>
              <a:t>2025/8/4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1724F78-07C8-49D8-9680-465369B2BA17}" type="slidenum">
              <a:rPr kumimoji="1" lang="ja-JP" altLang="en-US" smtClean="0"/>
              <a:t>‹#›</a:t>
            </a:fld>
            <a:endParaRPr kumimoji="1" lang="ja-JP" altLang="en-US"/>
          </a:p>
        </p:txBody>
      </p:sp>
    </p:spTree>
    <p:extLst>
      <p:ext uri="{BB962C8B-B14F-4D97-AF65-F5344CB8AC3E}">
        <p14:creationId xmlns:p14="http://schemas.microsoft.com/office/powerpoint/2010/main" val="132739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8981" y="365125"/>
            <a:ext cx="2135981"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81037" y="365125"/>
            <a:ext cx="6284119"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CA19F3F-0272-43AA-B5CC-8DEED4D5FA99}" type="datetimeFigureOut">
              <a:rPr kumimoji="1" lang="ja-JP" altLang="en-US" smtClean="0"/>
              <a:t>2025/8/4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1724F78-07C8-49D8-9680-465369B2BA17}" type="slidenum">
              <a:rPr kumimoji="1" lang="ja-JP" altLang="en-US" smtClean="0"/>
              <a:t>‹#›</a:t>
            </a:fld>
            <a:endParaRPr kumimoji="1" lang="ja-JP" altLang="en-US"/>
          </a:p>
        </p:txBody>
      </p:sp>
    </p:spTree>
    <p:extLst>
      <p:ext uri="{BB962C8B-B14F-4D97-AF65-F5344CB8AC3E}">
        <p14:creationId xmlns:p14="http://schemas.microsoft.com/office/powerpoint/2010/main" val="1395673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CA19F3F-0272-43AA-B5CC-8DEED4D5FA99}" type="datetimeFigureOut">
              <a:rPr kumimoji="1" lang="ja-JP" altLang="en-US" smtClean="0"/>
              <a:t>2025/8/4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1724F78-07C8-49D8-9680-465369B2BA17}" type="slidenum">
              <a:rPr kumimoji="1" lang="ja-JP" altLang="en-US" smtClean="0"/>
              <a:t>‹#›</a:t>
            </a:fld>
            <a:endParaRPr kumimoji="1" lang="ja-JP" altLang="en-US"/>
          </a:p>
        </p:txBody>
      </p:sp>
    </p:spTree>
    <p:extLst>
      <p:ext uri="{BB962C8B-B14F-4D97-AF65-F5344CB8AC3E}">
        <p14:creationId xmlns:p14="http://schemas.microsoft.com/office/powerpoint/2010/main" val="1037248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5878" y="1709739"/>
            <a:ext cx="8543925"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75878" y="4589464"/>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FCA19F3F-0272-43AA-B5CC-8DEED4D5FA99}" type="datetimeFigureOut">
              <a:rPr kumimoji="1" lang="ja-JP" altLang="en-US" smtClean="0"/>
              <a:t>2025/8/4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1724F78-07C8-49D8-9680-465369B2BA17}" type="slidenum">
              <a:rPr kumimoji="1" lang="ja-JP" altLang="en-US" smtClean="0"/>
              <a:t>‹#›</a:t>
            </a:fld>
            <a:endParaRPr kumimoji="1" lang="ja-JP" altLang="en-US"/>
          </a:p>
        </p:txBody>
      </p:sp>
    </p:spTree>
    <p:extLst>
      <p:ext uri="{BB962C8B-B14F-4D97-AF65-F5344CB8AC3E}">
        <p14:creationId xmlns:p14="http://schemas.microsoft.com/office/powerpoint/2010/main" val="1875168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81038" y="1825625"/>
            <a:ext cx="42100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14913" y="1825625"/>
            <a:ext cx="42100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FCA19F3F-0272-43AA-B5CC-8DEED4D5FA99}" type="datetimeFigureOut">
              <a:rPr kumimoji="1" lang="ja-JP" altLang="en-US" smtClean="0"/>
              <a:t>2025/8/4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1724F78-07C8-49D8-9680-465369B2BA17}" type="slidenum">
              <a:rPr kumimoji="1" lang="ja-JP" altLang="en-US" smtClean="0"/>
              <a:t>‹#›</a:t>
            </a:fld>
            <a:endParaRPr kumimoji="1" lang="ja-JP" altLang="en-US"/>
          </a:p>
        </p:txBody>
      </p:sp>
    </p:spTree>
    <p:extLst>
      <p:ext uri="{BB962C8B-B14F-4D97-AF65-F5344CB8AC3E}">
        <p14:creationId xmlns:p14="http://schemas.microsoft.com/office/powerpoint/2010/main" val="3603561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2328" y="365126"/>
            <a:ext cx="8543925"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2328"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82328" y="2505075"/>
            <a:ext cx="4190702"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14913" y="2505075"/>
            <a:ext cx="4211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FCA19F3F-0272-43AA-B5CC-8DEED4D5FA99}" type="datetimeFigureOut">
              <a:rPr kumimoji="1" lang="ja-JP" altLang="en-US" smtClean="0"/>
              <a:t>2025/8/4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F1724F78-07C8-49D8-9680-465369B2BA17}" type="slidenum">
              <a:rPr kumimoji="1" lang="ja-JP" altLang="en-US" smtClean="0"/>
              <a:t>‹#›</a:t>
            </a:fld>
            <a:endParaRPr kumimoji="1" lang="ja-JP" altLang="en-US"/>
          </a:p>
        </p:txBody>
      </p:sp>
    </p:spTree>
    <p:extLst>
      <p:ext uri="{BB962C8B-B14F-4D97-AF65-F5344CB8AC3E}">
        <p14:creationId xmlns:p14="http://schemas.microsoft.com/office/powerpoint/2010/main" val="318265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FCA19F3F-0272-43AA-B5CC-8DEED4D5FA99}" type="datetimeFigureOut">
              <a:rPr kumimoji="1" lang="ja-JP" altLang="en-US" smtClean="0"/>
              <a:t>2025/8/4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F1724F78-07C8-49D8-9680-465369B2BA17}" type="slidenum">
              <a:rPr kumimoji="1" lang="ja-JP" altLang="en-US" smtClean="0"/>
              <a:t>‹#›</a:t>
            </a:fld>
            <a:endParaRPr kumimoji="1" lang="ja-JP" altLang="en-US"/>
          </a:p>
        </p:txBody>
      </p:sp>
    </p:spTree>
    <p:extLst>
      <p:ext uri="{BB962C8B-B14F-4D97-AF65-F5344CB8AC3E}">
        <p14:creationId xmlns:p14="http://schemas.microsoft.com/office/powerpoint/2010/main" val="1898090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CA19F3F-0272-43AA-B5CC-8DEED4D5FA99}" type="datetimeFigureOut">
              <a:rPr kumimoji="1" lang="ja-JP" altLang="en-US" smtClean="0"/>
              <a:t>2025/8/4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1724F78-07C8-49D8-9680-465369B2BA17}" type="slidenum">
              <a:rPr kumimoji="1" lang="ja-JP" altLang="en-US" smtClean="0"/>
              <a:t>‹#›</a:t>
            </a:fld>
            <a:endParaRPr kumimoji="1" lang="ja-JP" altLang="en-US"/>
          </a:p>
        </p:txBody>
      </p:sp>
    </p:spTree>
    <p:extLst>
      <p:ext uri="{BB962C8B-B14F-4D97-AF65-F5344CB8AC3E}">
        <p14:creationId xmlns:p14="http://schemas.microsoft.com/office/powerpoint/2010/main" val="2129816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2328" y="457200"/>
            <a:ext cx="3194943"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4211340" y="987426"/>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CA19F3F-0272-43AA-B5CC-8DEED4D5FA99}" type="datetimeFigureOut">
              <a:rPr kumimoji="1" lang="ja-JP" altLang="en-US" smtClean="0"/>
              <a:t>2025/8/4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1724F78-07C8-49D8-9680-465369B2BA17}" type="slidenum">
              <a:rPr kumimoji="1" lang="ja-JP" altLang="en-US" smtClean="0"/>
              <a:t>‹#›</a:t>
            </a:fld>
            <a:endParaRPr kumimoji="1" lang="ja-JP" altLang="en-US"/>
          </a:p>
        </p:txBody>
      </p:sp>
    </p:spTree>
    <p:extLst>
      <p:ext uri="{BB962C8B-B14F-4D97-AF65-F5344CB8AC3E}">
        <p14:creationId xmlns:p14="http://schemas.microsoft.com/office/powerpoint/2010/main" val="3249441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2328" y="457200"/>
            <a:ext cx="3194943"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4211340" y="987426"/>
            <a:ext cx="50149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CA19F3F-0272-43AA-B5CC-8DEED4D5FA99}" type="datetimeFigureOut">
              <a:rPr kumimoji="1" lang="ja-JP" altLang="en-US" smtClean="0"/>
              <a:t>2025/8/4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1724F78-07C8-49D8-9680-465369B2BA17}" type="slidenum">
              <a:rPr kumimoji="1" lang="ja-JP" altLang="en-US" smtClean="0"/>
              <a:t>‹#›</a:t>
            </a:fld>
            <a:endParaRPr kumimoji="1" lang="ja-JP" altLang="en-US"/>
          </a:p>
        </p:txBody>
      </p:sp>
    </p:spTree>
    <p:extLst>
      <p:ext uri="{BB962C8B-B14F-4D97-AF65-F5344CB8AC3E}">
        <p14:creationId xmlns:p14="http://schemas.microsoft.com/office/powerpoint/2010/main" val="1497901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A19F3F-0272-43AA-B5CC-8DEED4D5FA99}" type="datetimeFigureOut">
              <a:rPr kumimoji="1" lang="ja-JP" altLang="en-US" smtClean="0"/>
              <a:t>2025/8/4</a:t>
            </a:fld>
            <a:endParaRPr kumimoji="1" lang="ja-JP" altLang="en-US"/>
          </a:p>
        </p:txBody>
      </p:sp>
      <p:sp>
        <p:nvSpPr>
          <p:cNvPr id="5" name="フッター プレースホルダー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24F78-07C8-49D8-9680-465369B2BA17}" type="slidenum">
              <a:rPr kumimoji="1" lang="ja-JP" altLang="en-US" smtClean="0"/>
              <a:t>‹#›</a:t>
            </a:fld>
            <a:endParaRPr kumimoji="1" lang="ja-JP" altLang="en-US"/>
          </a:p>
        </p:txBody>
      </p:sp>
    </p:spTree>
    <p:extLst>
      <p:ext uri="{BB962C8B-B14F-4D97-AF65-F5344CB8AC3E}">
        <p14:creationId xmlns:p14="http://schemas.microsoft.com/office/powerpoint/2010/main" val="3606940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1.emf"/><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image" Target="../media/image37.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2.emf"/></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46.emf"/><Relationship Id="rId4" Type="http://schemas.openxmlformats.org/officeDocument/2006/relationships/image" Target="../media/image45.emf"/></Relationships>
</file>

<file path=ppt/slides/_rels/slide4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49.emf"/><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image" Target="../media/image50.png"/><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10585" y="2476315"/>
            <a:ext cx="9284828" cy="584775"/>
          </a:xfrm>
          <a:prstGeom prst="rect">
            <a:avLst/>
          </a:prstGeom>
          <a:noFill/>
          <a:ln>
            <a:noFill/>
          </a:ln>
        </p:spPr>
        <p:txBody>
          <a:bodyPr wrap="square" rtlCol="0" anchor="ctr">
            <a:spAutoFit/>
          </a:bodyPr>
          <a:lstStyle/>
          <a:p>
            <a:pPr algn="ctr"/>
            <a:r>
              <a:rPr lang="ja-JP" altLang="en-US" sz="3200" b="1" dirty="0">
                <a:latin typeface="メイリオ" panose="020B0604030504040204" pitchFamily="50" charset="-128"/>
                <a:ea typeface="メイリオ" panose="020B0604030504040204" pitchFamily="50" charset="-128"/>
              </a:rPr>
              <a:t>夢洲アクセス鉄道に関する検討について</a:t>
            </a:r>
            <a:endParaRPr lang="en-US" altLang="ja-JP" sz="3200" b="1"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51610561-301F-4A04-BA09-79359D5EF2F4}"/>
              </a:ext>
            </a:extLst>
          </p:cNvPr>
          <p:cNvSpPr txBox="1"/>
          <p:nvPr/>
        </p:nvSpPr>
        <p:spPr>
          <a:xfrm>
            <a:off x="310585" y="5154209"/>
            <a:ext cx="9284828" cy="1200329"/>
          </a:xfrm>
          <a:prstGeom prst="rect">
            <a:avLst/>
          </a:prstGeom>
          <a:noFill/>
          <a:ln>
            <a:noFill/>
          </a:ln>
        </p:spPr>
        <p:txBody>
          <a:bodyPr wrap="square" rtlCol="0" anchor="ctr">
            <a:spAutoFit/>
          </a:bodyPr>
          <a:lstStyle/>
          <a:p>
            <a:pPr algn="ctr"/>
            <a:r>
              <a:rPr lang="ja-JP" altLang="en-US" sz="2400" dirty="0">
                <a:latin typeface="メイリオ" panose="020B0604030504040204" pitchFamily="50" charset="-128"/>
                <a:ea typeface="メイリオ" panose="020B0604030504040204" pitchFamily="50" charset="-128"/>
              </a:rPr>
              <a:t>令和７年８月</a:t>
            </a:r>
            <a:endParaRPr lang="en-US" altLang="ja-JP" sz="2400" dirty="0">
              <a:latin typeface="メイリオ" panose="020B0604030504040204" pitchFamily="50" charset="-128"/>
              <a:ea typeface="メイリオ" panose="020B0604030504040204" pitchFamily="50" charset="-128"/>
            </a:endParaRPr>
          </a:p>
          <a:p>
            <a:pPr algn="ctr"/>
            <a:endParaRPr lang="en-US" altLang="ja-JP" sz="2400" dirty="0">
              <a:latin typeface="メイリオ" panose="020B0604030504040204" pitchFamily="50" charset="-128"/>
              <a:ea typeface="メイリオ" panose="020B0604030504040204" pitchFamily="50" charset="-128"/>
            </a:endParaRPr>
          </a:p>
          <a:p>
            <a:pPr algn="ctr"/>
            <a:r>
              <a:rPr lang="ja-JP" altLang="en-US" sz="2400" dirty="0">
                <a:latin typeface="メイリオ" panose="020B0604030504040204" pitchFamily="50" charset="-128"/>
                <a:ea typeface="メイリオ" panose="020B0604030504040204" pitchFamily="50" charset="-128"/>
              </a:rPr>
              <a:t>大阪府・大阪市</a:t>
            </a:r>
            <a:endParaRPr lang="en-US" altLang="ja-JP" sz="2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9497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正方形/長方形 51">
            <a:extLst>
              <a:ext uri="{FF2B5EF4-FFF2-40B4-BE49-F238E27FC236}">
                <a16:creationId xmlns:a16="http://schemas.microsoft.com/office/drawing/2014/main" id="{30C26737-D3E3-4692-8AAC-D94F8B3499D0}"/>
              </a:ext>
            </a:extLst>
          </p:cNvPr>
          <p:cNvSpPr/>
          <p:nvPr/>
        </p:nvSpPr>
        <p:spPr>
          <a:xfrm>
            <a:off x="149680" y="475879"/>
            <a:ext cx="9606641" cy="253915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bIns="0" rtlCol="0" anchor="t">
            <a:spAutoFit/>
          </a:bodyPr>
          <a:lstStyle/>
          <a:p>
            <a:pPr>
              <a:spcAft>
                <a:spcPts val="1200"/>
              </a:spcAft>
            </a:pPr>
            <a:r>
              <a:rPr lang="ja-JP" altLang="en-US" sz="1600" dirty="0">
                <a:solidFill>
                  <a:schemeClr val="tx1"/>
                </a:solidFill>
                <a:latin typeface="メイリオ" panose="020B0604030504040204" pitchFamily="50" charset="-128"/>
                <a:ea typeface="メイリオ" panose="020B0604030504040204" pitchFamily="50" charset="-128"/>
              </a:rPr>
              <a:t>（３）路線の位置付け</a:t>
            </a:r>
            <a:endParaRPr lang="en-US" altLang="ja-JP" sz="1600" dirty="0">
              <a:solidFill>
                <a:schemeClr val="tx1"/>
              </a:solidFill>
              <a:latin typeface="メイリオ" panose="020B0604030504040204" pitchFamily="50" charset="-128"/>
              <a:ea typeface="メイリオ" panose="020B0604030504040204" pitchFamily="50" charset="-128"/>
            </a:endParaRPr>
          </a:p>
          <a:p>
            <a:pPr marL="538163" indent="-274638">
              <a:spcAft>
                <a:spcPts val="1200"/>
              </a:spcAft>
              <a:buFont typeface="Arial" panose="020B0604020202020204" pitchFamily="34" charset="0"/>
              <a:buChar char="•"/>
            </a:pPr>
            <a:r>
              <a:rPr lang="ja-JP" altLang="en-US" sz="1400" dirty="0">
                <a:solidFill>
                  <a:schemeClr val="tx1"/>
                </a:solidFill>
                <a:latin typeface="メイリオ" panose="020B0604030504040204" pitchFamily="50" charset="-128"/>
                <a:ea typeface="メイリオ" panose="020B0604030504040204" pitchFamily="50" charset="-128"/>
              </a:rPr>
              <a:t>検討対象路線は、大阪府、大阪市、経済界の策定した「夢洲まちづくり構想（平成</a:t>
            </a:r>
            <a:r>
              <a:rPr lang="en-US" altLang="ja-JP" sz="1400" dirty="0">
                <a:solidFill>
                  <a:schemeClr val="tx1"/>
                </a:solidFill>
                <a:latin typeface="メイリオ" panose="020B0604030504040204" pitchFamily="50" charset="-128"/>
                <a:ea typeface="メイリオ" panose="020B0604030504040204" pitchFamily="50" charset="-128"/>
              </a:rPr>
              <a:t>29</a:t>
            </a:r>
            <a:r>
              <a:rPr lang="ja-JP" altLang="en-US" sz="1400" dirty="0">
                <a:solidFill>
                  <a:schemeClr val="tx1"/>
                </a:solidFill>
                <a:latin typeface="メイリオ" panose="020B0604030504040204" pitchFamily="50" charset="-128"/>
                <a:ea typeface="メイリオ" panose="020B0604030504040204" pitchFamily="50" charset="-128"/>
              </a:rPr>
              <a:t>年８月）」において、夢洲駅に至る北ルートとして示され、大阪府の公共交通に関する取組の方向性を示す「公共交通戦略（令和元年</a:t>
            </a:r>
            <a:r>
              <a:rPr lang="en-US" altLang="ja-JP" sz="1400" dirty="0">
                <a:solidFill>
                  <a:schemeClr val="tx1"/>
                </a:solidFill>
                <a:latin typeface="メイリオ" panose="020B0604030504040204" pitchFamily="50" charset="-128"/>
                <a:ea typeface="メイリオ" panose="020B0604030504040204" pitchFamily="50" charset="-128"/>
              </a:rPr>
              <a:t>11</a:t>
            </a:r>
            <a:r>
              <a:rPr lang="ja-JP" altLang="en-US" sz="1400" dirty="0">
                <a:solidFill>
                  <a:schemeClr val="tx1"/>
                </a:solidFill>
                <a:latin typeface="メイリオ" panose="020B0604030504040204" pitchFamily="50" charset="-128"/>
                <a:ea typeface="メイリオ" panose="020B0604030504040204" pitchFamily="50" charset="-128"/>
              </a:rPr>
              <a:t>月）」において、主として大阪の鉄道ネットワークを形成する路線として中之島線延伸が、夢洲エリアのまちづくりのための路線として桜島線延伸が示されている。</a:t>
            </a:r>
            <a:endParaRPr lang="en-US" altLang="ja-JP" sz="1400" dirty="0">
              <a:solidFill>
                <a:schemeClr val="tx1"/>
              </a:solidFill>
              <a:latin typeface="メイリオ" panose="020B0604030504040204" pitchFamily="50" charset="-128"/>
              <a:ea typeface="メイリオ" panose="020B0604030504040204" pitchFamily="50" charset="-128"/>
            </a:endParaRPr>
          </a:p>
          <a:p>
            <a:pPr marL="538163" indent="-274638">
              <a:spcAft>
                <a:spcPts val="1200"/>
              </a:spcAft>
              <a:buFont typeface="Arial" panose="020B0604020202020204" pitchFamily="34" charset="0"/>
              <a:buChar char="•"/>
            </a:pPr>
            <a:r>
              <a:rPr lang="ja-JP" altLang="en-US" sz="1400" dirty="0">
                <a:solidFill>
                  <a:schemeClr val="tx1"/>
                </a:solidFill>
                <a:latin typeface="メイリオ" panose="020B0604030504040204" pitchFamily="50" charset="-128"/>
                <a:ea typeface="メイリオ" panose="020B0604030504040204" pitchFamily="50" charset="-128"/>
              </a:rPr>
              <a:t>また、大阪の再生・成長に向けた取組の方向性を示す「大阪の再生・成長に向けた新戦略（令和２年</a:t>
            </a:r>
            <a:r>
              <a:rPr lang="en-US" altLang="ja-JP" sz="1400" dirty="0">
                <a:solidFill>
                  <a:schemeClr val="tx1"/>
                </a:solidFill>
                <a:latin typeface="メイリオ" panose="020B0604030504040204" pitchFamily="50" charset="-128"/>
                <a:ea typeface="メイリオ" panose="020B0604030504040204" pitchFamily="50" charset="-128"/>
              </a:rPr>
              <a:t>12</a:t>
            </a:r>
            <a:r>
              <a:rPr lang="ja-JP" altLang="en-US" sz="1400" dirty="0">
                <a:solidFill>
                  <a:schemeClr val="tx1"/>
                </a:solidFill>
                <a:latin typeface="メイリオ" panose="020B0604030504040204" pitchFamily="50" charset="-128"/>
                <a:ea typeface="メイリオ" panose="020B0604030504040204" pitchFamily="50" charset="-128"/>
              </a:rPr>
              <a:t>月）」において、成長を支える都市インフラとして位置付け、大阪全体のまちづくりの方向性を示す「大阪のまちづくりグランドデザイン（令和４年</a:t>
            </a:r>
            <a:r>
              <a:rPr lang="en-US" altLang="ja-JP" sz="1400" dirty="0">
                <a:solidFill>
                  <a:schemeClr val="tx1"/>
                </a:solidFill>
                <a:latin typeface="メイリオ" panose="020B0604030504040204" pitchFamily="50" charset="-128"/>
                <a:ea typeface="メイリオ" panose="020B0604030504040204" pitchFamily="50" charset="-128"/>
              </a:rPr>
              <a:t>12</a:t>
            </a:r>
            <a:r>
              <a:rPr lang="ja-JP" altLang="en-US" sz="1400" dirty="0">
                <a:solidFill>
                  <a:schemeClr val="tx1"/>
                </a:solidFill>
                <a:latin typeface="メイリオ" panose="020B0604030504040204" pitchFamily="50" charset="-128"/>
                <a:ea typeface="メイリオ" panose="020B0604030504040204" pitchFamily="50" charset="-128"/>
              </a:rPr>
              <a:t>月）」において、大阪の成長・発展をけん引する拠点エリア「中之島・周辺エリア」及び「夢洲・咲洲エリア」のまちづくりの戦略として、本路線による臨海部と都心部のアクセス・連携強化が示されている。</a:t>
            </a:r>
            <a:endParaRPr lang="en-US" altLang="ja-JP" sz="1400" dirty="0">
              <a:solidFill>
                <a:schemeClr val="tx1"/>
              </a:solidFill>
              <a:latin typeface="メイリオ" panose="020B0604030504040204" pitchFamily="50" charset="-128"/>
              <a:ea typeface="メイリオ" panose="020B0604030504040204" pitchFamily="50" charset="-128"/>
            </a:endParaRPr>
          </a:p>
        </p:txBody>
      </p:sp>
      <p:sp>
        <p:nvSpPr>
          <p:cNvPr id="35" name="正方形/長方形 34">
            <a:extLst>
              <a:ext uri="{FF2B5EF4-FFF2-40B4-BE49-F238E27FC236}">
                <a16:creationId xmlns:a16="http://schemas.microsoft.com/office/drawing/2014/main" id="{37607D59-FACF-4518-8E44-FE325FC65C19}"/>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a:solidFill>
                  <a:schemeClr val="bg1"/>
                </a:solidFill>
                <a:latin typeface="メイリオ" panose="020B0604030504040204" pitchFamily="50" charset="-128"/>
                <a:ea typeface="メイリオ" panose="020B0604030504040204" pitchFamily="50" charset="-128"/>
              </a:rPr>
              <a:t>１－４　検討</a:t>
            </a:r>
            <a:r>
              <a:rPr lang="ja-JP" altLang="en-US" sz="2000" b="1" dirty="0">
                <a:solidFill>
                  <a:schemeClr val="bg1"/>
                </a:solidFill>
                <a:latin typeface="メイリオ" panose="020B0604030504040204" pitchFamily="50" charset="-128"/>
                <a:ea typeface="メイリオ" panose="020B0604030504040204" pitchFamily="50" charset="-128"/>
              </a:rPr>
              <a:t>対象路線</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42" name="テキスト ボックス 41">
            <a:extLst>
              <a:ext uri="{FF2B5EF4-FFF2-40B4-BE49-F238E27FC236}">
                <a16:creationId xmlns:a16="http://schemas.microsoft.com/office/drawing/2014/main" id="{BD0E4BFB-A6AF-407D-B1D0-18B010F1CA9D}"/>
              </a:ext>
            </a:extLst>
          </p:cNvPr>
          <p:cNvSpPr txBox="1"/>
          <p:nvPr/>
        </p:nvSpPr>
        <p:spPr>
          <a:xfrm>
            <a:off x="8391428" y="59555"/>
            <a:ext cx="1441420"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１　検討の概要</a:t>
            </a:r>
            <a:endParaRPr kumimoji="1" lang="ja-JP" altLang="en-US" sz="1400" b="1" dirty="0">
              <a:solidFill>
                <a:schemeClr val="accent5">
                  <a:lumMod val="50000"/>
                </a:schemeClr>
              </a:solidFill>
            </a:endParaRPr>
          </a:p>
        </p:txBody>
      </p:sp>
      <p:pic>
        <p:nvPicPr>
          <p:cNvPr id="55" name="図 54">
            <a:extLst>
              <a:ext uri="{FF2B5EF4-FFF2-40B4-BE49-F238E27FC236}">
                <a16:creationId xmlns:a16="http://schemas.microsoft.com/office/drawing/2014/main" id="{91674008-D843-4843-8125-134B33C9625F}"/>
              </a:ext>
            </a:extLst>
          </p:cNvPr>
          <p:cNvPicPr>
            <a:picLocks noChangeAspect="1"/>
          </p:cNvPicPr>
          <p:nvPr/>
        </p:nvPicPr>
        <p:blipFill rotWithShape="1">
          <a:blip r:embed="rId3"/>
          <a:srcRect l="821" t="1077" r="768" b="1190"/>
          <a:stretch/>
        </p:blipFill>
        <p:spPr>
          <a:xfrm>
            <a:off x="637360" y="3151053"/>
            <a:ext cx="3954960" cy="3079622"/>
          </a:xfrm>
          <a:prstGeom prst="rect">
            <a:avLst/>
          </a:prstGeom>
        </p:spPr>
      </p:pic>
      <p:pic>
        <p:nvPicPr>
          <p:cNvPr id="61" name="図 60">
            <a:extLst>
              <a:ext uri="{FF2B5EF4-FFF2-40B4-BE49-F238E27FC236}">
                <a16:creationId xmlns:a16="http://schemas.microsoft.com/office/drawing/2014/main" id="{4A532C6C-437B-437C-BCA2-814BD5C18541}"/>
              </a:ext>
            </a:extLst>
          </p:cNvPr>
          <p:cNvPicPr>
            <a:picLocks noChangeAspect="1"/>
          </p:cNvPicPr>
          <p:nvPr/>
        </p:nvPicPr>
        <p:blipFill>
          <a:blip r:embed="rId4"/>
          <a:stretch>
            <a:fillRect/>
          </a:stretch>
        </p:blipFill>
        <p:spPr>
          <a:xfrm>
            <a:off x="5675789" y="3151053"/>
            <a:ext cx="3518143" cy="3169428"/>
          </a:xfrm>
          <a:prstGeom prst="rect">
            <a:avLst/>
          </a:prstGeom>
        </p:spPr>
      </p:pic>
      <p:sp>
        <p:nvSpPr>
          <p:cNvPr id="64" name="正方形/長方形 63">
            <a:extLst>
              <a:ext uri="{FF2B5EF4-FFF2-40B4-BE49-F238E27FC236}">
                <a16:creationId xmlns:a16="http://schemas.microsoft.com/office/drawing/2014/main" id="{6AEA563D-11BD-4BD1-A57A-CB4F3F7121C0}"/>
              </a:ext>
            </a:extLst>
          </p:cNvPr>
          <p:cNvSpPr/>
          <p:nvPr/>
        </p:nvSpPr>
        <p:spPr>
          <a:xfrm>
            <a:off x="637359" y="6526944"/>
            <a:ext cx="4676322" cy="2539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spcAft>
                <a:spcPts val="600"/>
              </a:spcAft>
            </a:pPr>
            <a:r>
              <a:rPr lang="ja-JP" altLang="en-US" sz="1050" dirty="0">
                <a:solidFill>
                  <a:schemeClr val="tx1"/>
                </a:solidFill>
                <a:latin typeface="メイリオ" panose="020B0604030504040204" pitchFamily="50" charset="-128"/>
                <a:ea typeface="メイリオ" panose="020B0604030504040204" pitchFamily="50" charset="-128"/>
              </a:rPr>
              <a:t>出典：大阪府、大阪市、経済界「夢洲まちづくり構想（平成</a:t>
            </a:r>
            <a:r>
              <a:rPr lang="en-US" altLang="ja-JP" sz="1050" dirty="0">
                <a:solidFill>
                  <a:schemeClr val="tx1"/>
                </a:solidFill>
                <a:latin typeface="メイリオ" panose="020B0604030504040204" pitchFamily="50" charset="-128"/>
                <a:ea typeface="メイリオ" panose="020B0604030504040204" pitchFamily="50" charset="-128"/>
              </a:rPr>
              <a:t>29</a:t>
            </a:r>
            <a:r>
              <a:rPr lang="ja-JP" altLang="en-US" sz="1050" dirty="0">
                <a:solidFill>
                  <a:schemeClr val="tx1"/>
                </a:solidFill>
                <a:latin typeface="メイリオ" panose="020B0604030504040204" pitchFamily="50" charset="-128"/>
                <a:ea typeface="メイリオ" panose="020B0604030504040204" pitchFamily="50" charset="-128"/>
              </a:rPr>
              <a:t>年８月）」</a:t>
            </a:r>
            <a:endParaRPr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66" name="テキスト ボックス 65">
            <a:extLst>
              <a:ext uri="{FF2B5EF4-FFF2-40B4-BE49-F238E27FC236}">
                <a16:creationId xmlns:a16="http://schemas.microsoft.com/office/drawing/2014/main" id="{C0B46CBF-E72D-4B02-A79D-30060A6F2524}"/>
              </a:ext>
            </a:extLst>
          </p:cNvPr>
          <p:cNvSpPr txBox="1"/>
          <p:nvPr/>
        </p:nvSpPr>
        <p:spPr>
          <a:xfrm>
            <a:off x="637359" y="6240310"/>
            <a:ext cx="3954961" cy="276999"/>
          </a:xfrm>
          <a:prstGeom prst="rect">
            <a:avLst/>
          </a:prstGeom>
          <a:noFill/>
        </p:spPr>
        <p:txBody>
          <a:bodyPr wrap="square" rtlCol="0">
            <a:spAutoFit/>
          </a:bodyPr>
          <a:lstStyle/>
          <a:p>
            <a:pPr algn="ctr"/>
            <a:r>
              <a:rPr kumimoji="1" lang="ja-JP" altLang="en-US" sz="1200">
                <a:latin typeface="メイリオ" panose="020B0604030504040204" pitchFamily="50" charset="-128"/>
                <a:ea typeface="メイリオ" panose="020B0604030504040204" pitchFamily="50" charset="-128"/>
              </a:rPr>
              <a:t>図　鉄道</a:t>
            </a:r>
            <a:r>
              <a:rPr kumimoji="1" lang="ja-JP" altLang="en-US" sz="1200" dirty="0">
                <a:latin typeface="メイリオ" panose="020B0604030504040204" pitchFamily="50" charset="-128"/>
                <a:ea typeface="メイリオ" panose="020B0604030504040204" pitchFamily="50" charset="-128"/>
              </a:rPr>
              <a:t>アクセス</a:t>
            </a:r>
          </a:p>
        </p:txBody>
      </p:sp>
      <p:sp>
        <p:nvSpPr>
          <p:cNvPr id="67" name="テキスト ボックス 66">
            <a:extLst>
              <a:ext uri="{FF2B5EF4-FFF2-40B4-BE49-F238E27FC236}">
                <a16:creationId xmlns:a16="http://schemas.microsoft.com/office/drawing/2014/main" id="{03D48EF6-476B-4B70-A106-6AC16D3C496D}"/>
              </a:ext>
            </a:extLst>
          </p:cNvPr>
          <p:cNvSpPr txBox="1"/>
          <p:nvPr/>
        </p:nvSpPr>
        <p:spPr>
          <a:xfrm>
            <a:off x="5695013" y="6240310"/>
            <a:ext cx="3498919" cy="276999"/>
          </a:xfrm>
          <a:prstGeom prst="rect">
            <a:avLst/>
          </a:prstGeom>
          <a:noFill/>
        </p:spPr>
        <p:txBody>
          <a:bodyPr wrap="square" rtlCol="0">
            <a:spAutoFit/>
          </a:bodyPr>
          <a:lstStyle/>
          <a:p>
            <a:pPr algn="ctr"/>
            <a:r>
              <a:rPr kumimoji="1" lang="ja-JP" altLang="en-US" sz="1200">
                <a:latin typeface="メイリオ" panose="020B0604030504040204" pitchFamily="50" charset="-128"/>
                <a:ea typeface="メイリオ" panose="020B0604030504040204" pitchFamily="50" charset="-128"/>
              </a:rPr>
              <a:t>図　</a:t>
            </a:r>
            <a:r>
              <a:rPr lang="ja-JP" altLang="en-US" sz="1200">
                <a:latin typeface="メイリオ" panose="020B0604030504040204" pitchFamily="50" charset="-128"/>
                <a:ea typeface="メイリオ" panose="020B0604030504040204" pitchFamily="50" charset="-128"/>
              </a:rPr>
              <a:t>路線図</a:t>
            </a:r>
            <a:r>
              <a:rPr lang="ja-JP" altLang="en-US" sz="1200" dirty="0">
                <a:latin typeface="メイリオ" panose="020B0604030504040204" pitchFamily="50" charset="-128"/>
                <a:ea typeface="メイリオ" panose="020B0604030504040204" pitchFamily="50" charset="-128"/>
              </a:rPr>
              <a:t>（大阪都心部拡大）</a:t>
            </a:r>
            <a:endParaRPr kumimoji="1" lang="ja-JP" altLang="en-US" sz="1200" dirty="0">
              <a:latin typeface="メイリオ" panose="020B0604030504040204" pitchFamily="50" charset="-128"/>
              <a:ea typeface="メイリオ" panose="020B0604030504040204" pitchFamily="50" charset="-128"/>
            </a:endParaRPr>
          </a:p>
        </p:txBody>
      </p:sp>
      <p:sp>
        <p:nvSpPr>
          <p:cNvPr id="68" name="正方形/長方形 67">
            <a:extLst>
              <a:ext uri="{FF2B5EF4-FFF2-40B4-BE49-F238E27FC236}">
                <a16:creationId xmlns:a16="http://schemas.microsoft.com/office/drawing/2014/main" id="{1B87C1BA-E474-4CD5-82C8-5DB08500B79C}"/>
              </a:ext>
            </a:extLst>
          </p:cNvPr>
          <p:cNvSpPr/>
          <p:nvPr/>
        </p:nvSpPr>
        <p:spPr>
          <a:xfrm>
            <a:off x="5695013" y="6526944"/>
            <a:ext cx="3498919" cy="2539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spcAft>
                <a:spcPts val="600"/>
              </a:spcAft>
            </a:pPr>
            <a:r>
              <a:rPr lang="ja-JP" altLang="en-US" sz="1050" dirty="0">
                <a:solidFill>
                  <a:schemeClr val="tx1"/>
                </a:solidFill>
                <a:latin typeface="メイリオ" panose="020B0604030504040204" pitchFamily="50" charset="-128"/>
                <a:ea typeface="メイリオ" panose="020B0604030504040204" pitchFamily="50" charset="-128"/>
              </a:rPr>
              <a:t>出典：大阪府「公共交通戦略（令和元年</a:t>
            </a:r>
            <a:r>
              <a:rPr lang="en-US" altLang="ja-JP" sz="1050" dirty="0">
                <a:solidFill>
                  <a:schemeClr val="tx1"/>
                </a:solidFill>
                <a:latin typeface="メイリオ" panose="020B0604030504040204" pitchFamily="50" charset="-128"/>
                <a:ea typeface="メイリオ" panose="020B0604030504040204" pitchFamily="50" charset="-128"/>
              </a:rPr>
              <a:t>11</a:t>
            </a:r>
            <a:r>
              <a:rPr lang="ja-JP" altLang="en-US" sz="1050" dirty="0">
                <a:solidFill>
                  <a:schemeClr val="tx1"/>
                </a:solidFill>
                <a:latin typeface="メイリオ" panose="020B0604030504040204" pitchFamily="50" charset="-128"/>
                <a:ea typeface="メイリオ" panose="020B0604030504040204" pitchFamily="50" charset="-128"/>
              </a:rPr>
              <a:t>月）」</a:t>
            </a:r>
            <a:endParaRPr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14" name="スライド番号プレースホルダー 4">
            <a:extLst>
              <a:ext uri="{FF2B5EF4-FFF2-40B4-BE49-F238E27FC236}">
                <a16:creationId xmlns:a16="http://schemas.microsoft.com/office/drawing/2014/main" id="{B1FC4F51-71B4-4767-81E4-45C81F038715}"/>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10</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47436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6D614A1C-C431-4220-A14A-052496BF62BC}"/>
              </a:ext>
            </a:extLst>
          </p:cNvPr>
          <p:cNvGrpSpPr/>
          <p:nvPr/>
        </p:nvGrpSpPr>
        <p:grpSpPr>
          <a:xfrm>
            <a:off x="226644" y="1621287"/>
            <a:ext cx="5375275" cy="4018315"/>
            <a:chOff x="860944" y="3344591"/>
            <a:chExt cx="4475659" cy="3345803"/>
          </a:xfrm>
        </p:grpSpPr>
        <p:grpSp>
          <p:nvGrpSpPr>
            <p:cNvPr id="31" name="グループ化 30">
              <a:extLst>
                <a:ext uri="{FF2B5EF4-FFF2-40B4-BE49-F238E27FC236}">
                  <a16:creationId xmlns:a16="http://schemas.microsoft.com/office/drawing/2014/main" id="{A912EBFE-EA10-4511-AD93-6AF53785F0C0}"/>
                </a:ext>
              </a:extLst>
            </p:cNvPr>
            <p:cNvGrpSpPr/>
            <p:nvPr/>
          </p:nvGrpSpPr>
          <p:grpSpPr>
            <a:xfrm>
              <a:off x="860944" y="3344591"/>
              <a:ext cx="4475659" cy="3345803"/>
              <a:chOff x="18645" y="3636386"/>
              <a:chExt cx="5879521" cy="4395265"/>
            </a:xfrm>
          </p:grpSpPr>
          <p:pic>
            <p:nvPicPr>
              <p:cNvPr id="9" name="図 8">
                <a:extLst>
                  <a:ext uri="{FF2B5EF4-FFF2-40B4-BE49-F238E27FC236}">
                    <a16:creationId xmlns:a16="http://schemas.microsoft.com/office/drawing/2014/main" id="{5E7F0409-CE82-4DF6-8FA6-6846B9B93261}"/>
                  </a:ext>
                </a:extLst>
              </p:cNvPr>
              <p:cNvPicPr>
                <a:picLocks noChangeAspect="1"/>
              </p:cNvPicPr>
              <p:nvPr/>
            </p:nvPicPr>
            <p:blipFill rotWithShape="1">
              <a:blip r:embed="rId3"/>
              <a:srcRect t="70040"/>
              <a:stretch/>
            </p:blipFill>
            <p:spPr>
              <a:xfrm>
                <a:off x="21265" y="3636386"/>
                <a:ext cx="5876901" cy="310053"/>
              </a:xfrm>
              <a:prstGeom prst="rect">
                <a:avLst/>
              </a:prstGeom>
            </p:spPr>
          </p:pic>
          <p:pic>
            <p:nvPicPr>
              <p:cNvPr id="10" name="図 9" descr="マップ&#10;&#10;自動的に生成された説明">
                <a:extLst>
                  <a:ext uri="{FF2B5EF4-FFF2-40B4-BE49-F238E27FC236}">
                    <a16:creationId xmlns:a16="http://schemas.microsoft.com/office/drawing/2014/main" id="{5B64ED04-6A43-4562-A8AA-B27C82C7200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16606"/>
              <a:stretch/>
            </p:blipFill>
            <p:spPr>
              <a:xfrm>
                <a:off x="18645" y="3946439"/>
                <a:ext cx="5859777" cy="4085212"/>
              </a:xfrm>
              <a:prstGeom prst="rect">
                <a:avLst/>
              </a:prstGeom>
            </p:spPr>
          </p:pic>
        </p:grpSp>
        <p:sp>
          <p:nvSpPr>
            <p:cNvPr id="39" name="正方形/長方形 38">
              <a:extLst>
                <a:ext uri="{FF2B5EF4-FFF2-40B4-BE49-F238E27FC236}">
                  <a16:creationId xmlns:a16="http://schemas.microsoft.com/office/drawing/2014/main" id="{B7E7B1F0-E78D-43F6-88D2-D77EFD3A4F3F}"/>
                </a:ext>
              </a:extLst>
            </p:cNvPr>
            <p:cNvSpPr/>
            <p:nvPr/>
          </p:nvSpPr>
          <p:spPr>
            <a:xfrm rot="18609350">
              <a:off x="1587045" y="5248114"/>
              <a:ext cx="792000" cy="124983"/>
            </a:xfrm>
            <a:prstGeom prst="rect">
              <a:avLst/>
            </a:prstGeom>
            <a:noFill/>
            <a:ln w="19050">
              <a:solidFill>
                <a:srgbClr val="FF0000"/>
              </a:solidFill>
            </a:ln>
            <a:effectLst>
              <a:glow rad="127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 name="グループ化 3">
            <a:extLst>
              <a:ext uri="{FF2B5EF4-FFF2-40B4-BE49-F238E27FC236}">
                <a16:creationId xmlns:a16="http://schemas.microsoft.com/office/drawing/2014/main" id="{73C855AA-FCD0-44FB-92BA-7F91053976CE}"/>
              </a:ext>
            </a:extLst>
          </p:cNvPr>
          <p:cNvGrpSpPr/>
          <p:nvPr/>
        </p:nvGrpSpPr>
        <p:grpSpPr>
          <a:xfrm>
            <a:off x="5636603" y="1617396"/>
            <a:ext cx="4040358" cy="4018311"/>
            <a:chOff x="5533817" y="3340700"/>
            <a:chExt cx="3364157" cy="3345800"/>
          </a:xfrm>
        </p:grpSpPr>
        <p:grpSp>
          <p:nvGrpSpPr>
            <p:cNvPr id="33" name="グループ化 32">
              <a:extLst>
                <a:ext uri="{FF2B5EF4-FFF2-40B4-BE49-F238E27FC236}">
                  <a16:creationId xmlns:a16="http://schemas.microsoft.com/office/drawing/2014/main" id="{B828FF13-BA5A-4CAE-BA44-0F5E94C55582}"/>
                </a:ext>
              </a:extLst>
            </p:cNvPr>
            <p:cNvGrpSpPr/>
            <p:nvPr/>
          </p:nvGrpSpPr>
          <p:grpSpPr>
            <a:xfrm>
              <a:off x="5533817" y="3340700"/>
              <a:ext cx="3364157" cy="3345800"/>
              <a:chOff x="10498069" y="3215934"/>
              <a:chExt cx="4419379" cy="4395263"/>
            </a:xfrm>
          </p:grpSpPr>
          <p:pic>
            <p:nvPicPr>
              <p:cNvPr id="11" name="図 10">
                <a:extLst>
                  <a:ext uri="{FF2B5EF4-FFF2-40B4-BE49-F238E27FC236}">
                    <a16:creationId xmlns:a16="http://schemas.microsoft.com/office/drawing/2014/main" id="{AD99D504-D9D8-4896-9C30-37FDD947FD05}"/>
                  </a:ext>
                </a:extLst>
              </p:cNvPr>
              <p:cNvPicPr>
                <a:picLocks noChangeAspect="1"/>
              </p:cNvPicPr>
              <p:nvPr/>
            </p:nvPicPr>
            <p:blipFill rotWithShape="1">
              <a:blip r:embed="rId5"/>
              <a:srcRect t="70058" r="24801"/>
              <a:stretch/>
            </p:blipFill>
            <p:spPr>
              <a:xfrm>
                <a:off x="10498072" y="3215934"/>
                <a:ext cx="4419376" cy="310051"/>
              </a:xfrm>
              <a:prstGeom prst="rect">
                <a:avLst/>
              </a:prstGeom>
            </p:spPr>
          </p:pic>
          <p:pic>
            <p:nvPicPr>
              <p:cNvPr id="12" name="図 11">
                <a:extLst>
                  <a:ext uri="{FF2B5EF4-FFF2-40B4-BE49-F238E27FC236}">
                    <a16:creationId xmlns:a16="http://schemas.microsoft.com/office/drawing/2014/main" id="{A0411FA9-81B1-48EE-BDCE-B9428AC816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0498069" y="3525985"/>
                <a:ext cx="4419379" cy="4085212"/>
              </a:xfrm>
              <a:prstGeom prst="rect">
                <a:avLst/>
              </a:prstGeom>
            </p:spPr>
          </p:pic>
        </p:grpSp>
        <p:sp>
          <p:nvSpPr>
            <p:cNvPr id="40" name="正方形/長方形 39">
              <a:extLst>
                <a:ext uri="{FF2B5EF4-FFF2-40B4-BE49-F238E27FC236}">
                  <a16:creationId xmlns:a16="http://schemas.microsoft.com/office/drawing/2014/main" id="{D332C9E4-BB62-4076-A59D-30934B67FCCA}"/>
                </a:ext>
              </a:extLst>
            </p:cNvPr>
            <p:cNvSpPr/>
            <p:nvPr/>
          </p:nvSpPr>
          <p:spPr>
            <a:xfrm rot="753057">
              <a:off x="6857529" y="4868307"/>
              <a:ext cx="365211" cy="124983"/>
            </a:xfrm>
            <a:prstGeom prst="rect">
              <a:avLst/>
            </a:prstGeom>
            <a:noFill/>
            <a:ln w="19050">
              <a:solidFill>
                <a:srgbClr val="FF0000"/>
              </a:solidFill>
            </a:ln>
            <a:effectLst>
              <a:glow rad="127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5" name="正方形/長方形 34">
            <a:extLst>
              <a:ext uri="{FF2B5EF4-FFF2-40B4-BE49-F238E27FC236}">
                <a16:creationId xmlns:a16="http://schemas.microsoft.com/office/drawing/2014/main" id="{37607D59-FACF-4518-8E44-FE325FC65C19}"/>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a:solidFill>
                  <a:schemeClr val="bg1"/>
                </a:solidFill>
                <a:latin typeface="メイリオ" panose="020B0604030504040204" pitchFamily="50" charset="-128"/>
                <a:ea typeface="メイリオ" panose="020B0604030504040204" pitchFamily="50" charset="-128"/>
              </a:rPr>
              <a:t>１－４　検討</a:t>
            </a:r>
            <a:r>
              <a:rPr lang="ja-JP" altLang="en-US" sz="2000" b="1" dirty="0">
                <a:solidFill>
                  <a:schemeClr val="bg1"/>
                </a:solidFill>
                <a:latin typeface="メイリオ" panose="020B0604030504040204" pitchFamily="50" charset="-128"/>
                <a:ea typeface="メイリオ" panose="020B0604030504040204" pitchFamily="50" charset="-128"/>
              </a:rPr>
              <a:t>対象路線</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42" name="テキスト ボックス 41">
            <a:extLst>
              <a:ext uri="{FF2B5EF4-FFF2-40B4-BE49-F238E27FC236}">
                <a16:creationId xmlns:a16="http://schemas.microsoft.com/office/drawing/2014/main" id="{BD0E4BFB-A6AF-407D-B1D0-18B010F1CA9D}"/>
              </a:ext>
            </a:extLst>
          </p:cNvPr>
          <p:cNvSpPr txBox="1"/>
          <p:nvPr/>
        </p:nvSpPr>
        <p:spPr>
          <a:xfrm>
            <a:off x="8391428" y="59555"/>
            <a:ext cx="1441420"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１　検討の概要</a:t>
            </a:r>
            <a:endParaRPr kumimoji="1" lang="ja-JP" altLang="en-US" sz="1400" b="1" dirty="0">
              <a:solidFill>
                <a:schemeClr val="accent5">
                  <a:lumMod val="50000"/>
                </a:schemeClr>
              </a:solidFill>
            </a:endParaRPr>
          </a:p>
        </p:txBody>
      </p:sp>
      <p:sp>
        <p:nvSpPr>
          <p:cNvPr id="132" name="正方形/長方形 131">
            <a:extLst>
              <a:ext uri="{FF2B5EF4-FFF2-40B4-BE49-F238E27FC236}">
                <a16:creationId xmlns:a16="http://schemas.microsoft.com/office/drawing/2014/main" id="{55875469-D16C-45F2-B70B-F8A6C0A5BC06}"/>
              </a:ext>
            </a:extLst>
          </p:cNvPr>
          <p:cNvSpPr/>
          <p:nvPr/>
        </p:nvSpPr>
        <p:spPr>
          <a:xfrm>
            <a:off x="3678140" y="6548479"/>
            <a:ext cx="5732849" cy="2539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gn="r">
              <a:spcAft>
                <a:spcPts val="600"/>
              </a:spcAft>
            </a:pPr>
            <a:r>
              <a:rPr lang="ja-JP" altLang="en-US" sz="1050" dirty="0">
                <a:solidFill>
                  <a:schemeClr val="tx1"/>
                </a:solidFill>
                <a:latin typeface="メイリオ" panose="020B0604030504040204" pitchFamily="50" charset="-128"/>
                <a:ea typeface="メイリオ" panose="020B0604030504040204" pitchFamily="50" charset="-128"/>
              </a:rPr>
              <a:t>出典：大阪府、大阪市、堺市「大阪のまちづくりグランドデザイン（令和４年</a:t>
            </a:r>
            <a:r>
              <a:rPr lang="en-US" altLang="ja-JP" sz="1050" dirty="0">
                <a:solidFill>
                  <a:schemeClr val="tx1"/>
                </a:solidFill>
                <a:latin typeface="メイリオ" panose="020B0604030504040204" pitchFamily="50" charset="-128"/>
                <a:ea typeface="メイリオ" panose="020B0604030504040204" pitchFamily="50" charset="-128"/>
              </a:rPr>
              <a:t>12</a:t>
            </a:r>
            <a:r>
              <a:rPr lang="ja-JP" altLang="en-US" sz="1050" dirty="0">
                <a:solidFill>
                  <a:schemeClr val="tx1"/>
                </a:solidFill>
                <a:latin typeface="メイリオ" panose="020B0604030504040204" pitchFamily="50" charset="-128"/>
                <a:ea typeface="メイリオ" panose="020B0604030504040204" pitchFamily="50" charset="-128"/>
              </a:rPr>
              <a:t>月」を加工</a:t>
            </a:r>
            <a:endParaRPr lang="en-US" altLang="ja-JP" sz="1050" dirty="0">
              <a:solidFill>
                <a:schemeClr val="tx1"/>
              </a:solidFill>
              <a:latin typeface="メイリオ" panose="020B0604030504040204" pitchFamily="50" charset="-128"/>
              <a:ea typeface="メイリオ" panose="020B0604030504040204" pitchFamily="50" charset="-128"/>
            </a:endParaRPr>
          </a:p>
        </p:txBody>
      </p:sp>
      <p:pic>
        <p:nvPicPr>
          <p:cNvPr id="134" name="図 133">
            <a:extLst>
              <a:ext uri="{FF2B5EF4-FFF2-40B4-BE49-F238E27FC236}">
                <a16:creationId xmlns:a16="http://schemas.microsoft.com/office/drawing/2014/main" id="{8CDBA67A-A4B5-4806-9C9F-B7E11E0BB391}"/>
              </a:ext>
            </a:extLst>
          </p:cNvPr>
          <p:cNvPicPr>
            <a:picLocks noChangeAspect="1"/>
          </p:cNvPicPr>
          <p:nvPr/>
        </p:nvPicPr>
        <p:blipFill rotWithShape="1">
          <a:blip r:embed="rId3"/>
          <a:srcRect b="52845"/>
          <a:stretch/>
        </p:blipFill>
        <p:spPr>
          <a:xfrm>
            <a:off x="226644" y="1022979"/>
            <a:ext cx="5876901" cy="487995"/>
          </a:xfrm>
          <a:prstGeom prst="rect">
            <a:avLst/>
          </a:prstGeom>
        </p:spPr>
      </p:pic>
      <p:pic>
        <p:nvPicPr>
          <p:cNvPr id="137" name="図 136" descr="マップ&#10;&#10;自動的に生成された説明">
            <a:extLst>
              <a:ext uri="{FF2B5EF4-FFF2-40B4-BE49-F238E27FC236}">
                <a16:creationId xmlns:a16="http://schemas.microsoft.com/office/drawing/2014/main" id="{CAA92BD1-F42C-4E4C-BAAE-E63407AE683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90678" b="534"/>
          <a:stretch/>
        </p:blipFill>
        <p:spPr>
          <a:xfrm>
            <a:off x="193986" y="6114053"/>
            <a:ext cx="5859776" cy="430531"/>
          </a:xfrm>
          <a:prstGeom prst="rect">
            <a:avLst/>
          </a:prstGeom>
        </p:spPr>
      </p:pic>
      <p:sp>
        <p:nvSpPr>
          <p:cNvPr id="138" name="正方形/長方形 137">
            <a:extLst>
              <a:ext uri="{FF2B5EF4-FFF2-40B4-BE49-F238E27FC236}">
                <a16:creationId xmlns:a16="http://schemas.microsoft.com/office/drawing/2014/main" id="{54257085-BE04-49D4-A429-B41BA8442E32}"/>
              </a:ext>
            </a:extLst>
          </p:cNvPr>
          <p:cNvSpPr/>
          <p:nvPr/>
        </p:nvSpPr>
        <p:spPr>
          <a:xfrm>
            <a:off x="149680" y="475879"/>
            <a:ext cx="9606641" cy="29238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bIns="0" rtlCol="0" anchor="t">
            <a:spAutoFit/>
          </a:bodyPr>
          <a:lstStyle/>
          <a:p>
            <a:pPr>
              <a:spcAft>
                <a:spcPts val="1200"/>
              </a:spcAft>
            </a:pPr>
            <a:r>
              <a:rPr lang="ja-JP" altLang="en-US" sz="1600" dirty="0">
                <a:solidFill>
                  <a:schemeClr val="tx1"/>
                </a:solidFill>
                <a:latin typeface="メイリオ" panose="020B0604030504040204" pitchFamily="50" charset="-128"/>
                <a:ea typeface="メイリオ" panose="020B0604030504040204" pitchFamily="50" charset="-128"/>
              </a:rPr>
              <a:t>（３）路線の位置付け</a:t>
            </a:r>
            <a:endParaRPr lang="en-US" altLang="ja-JP" sz="1400" dirty="0">
              <a:solidFill>
                <a:schemeClr val="tx1"/>
              </a:solidFill>
              <a:latin typeface="メイリオ" panose="020B0604030504040204" pitchFamily="50" charset="-128"/>
              <a:ea typeface="メイリオ" panose="020B0604030504040204" pitchFamily="50" charset="-128"/>
            </a:endParaRPr>
          </a:p>
        </p:txBody>
      </p:sp>
      <p:sp>
        <p:nvSpPr>
          <p:cNvPr id="21" name="スライド番号プレースホルダー 4">
            <a:extLst>
              <a:ext uri="{FF2B5EF4-FFF2-40B4-BE49-F238E27FC236}">
                <a16:creationId xmlns:a16="http://schemas.microsoft.com/office/drawing/2014/main" id="{9E1DDB75-3C07-460D-91A4-4B6B6593D14B}"/>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11</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87ABC9D8-8FAB-402E-A748-8DB036FE5E82}"/>
              </a:ext>
            </a:extLst>
          </p:cNvPr>
          <p:cNvSpPr txBox="1"/>
          <p:nvPr/>
        </p:nvSpPr>
        <p:spPr>
          <a:xfrm>
            <a:off x="2700972" y="5521120"/>
            <a:ext cx="2760720" cy="369332"/>
          </a:xfrm>
          <a:prstGeom prst="rect">
            <a:avLst/>
          </a:prstGeom>
          <a:solidFill>
            <a:schemeClr val="bg1"/>
          </a:solidFill>
          <a:ln w="6350">
            <a:solidFill>
              <a:schemeClr val="tx1"/>
            </a:solidFill>
            <a:prstDash val="dash"/>
          </a:ln>
        </p:spPr>
        <p:txBody>
          <a:bodyPr wrap="square" lIns="36000" rIns="36000">
            <a:spAutoFit/>
          </a:bodyPr>
          <a:lstStyle/>
          <a:p>
            <a:r>
              <a:rPr lang="ja-JP" altLang="en-US" sz="900" dirty="0"/>
              <a:t>○ 都心と臨海部の結節拠点の形成</a:t>
            </a:r>
            <a:endParaRPr lang="en-US" altLang="ja-JP" sz="900" dirty="0"/>
          </a:p>
          <a:p>
            <a:r>
              <a:rPr lang="ja-JP" altLang="en-US" sz="900" dirty="0"/>
              <a:t>　・ 京阪中之島線の延伸による鉄道アクセスの強化</a:t>
            </a:r>
          </a:p>
        </p:txBody>
      </p:sp>
      <p:sp>
        <p:nvSpPr>
          <p:cNvPr id="20" name="テキスト ボックス 19">
            <a:extLst>
              <a:ext uri="{FF2B5EF4-FFF2-40B4-BE49-F238E27FC236}">
                <a16:creationId xmlns:a16="http://schemas.microsoft.com/office/drawing/2014/main" id="{EF811AA0-F6A6-4D05-B4A3-5E931A679F4E}"/>
              </a:ext>
            </a:extLst>
          </p:cNvPr>
          <p:cNvSpPr txBox="1"/>
          <p:nvPr/>
        </p:nvSpPr>
        <p:spPr>
          <a:xfrm>
            <a:off x="6941819" y="5514657"/>
            <a:ext cx="2640331" cy="646331"/>
          </a:xfrm>
          <a:prstGeom prst="rect">
            <a:avLst/>
          </a:prstGeom>
          <a:solidFill>
            <a:schemeClr val="bg1"/>
          </a:solidFill>
          <a:ln w="6350">
            <a:solidFill>
              <a:schemeClr val="tx1"/>
            </a:solidFill>
            <a:prstDash val="dash"/>
          </a:ln>
        </p:spPr>
        <p:txBody>
          <a:bodyPr wrap="square" lIns="36000" rIns="36000">
            <a:spAutoFit/>
          </a:bodyPr>
          <a:lstStyle>
            <a:defPPr>
              <a:defRPr lang="ja-JP"/>
            </a:defPPr>
            <a:lvl1pPr>
              <a:defRPr sz="900"/>
            </a:lvl1pPr>
            <a:lvl2pPr marL="742950" lvl="1" indent="-285750">
              <a:buFont typeface="Arial" panose="020B0604020202020204" pitchFamily="34" charset="0"/>
              <a:buChar char="•"/>
              <a:defRPr sz="900"/>
            </a:lvl2pPr>
          </a:lstStyle>
          <a:p>
            <a:r>
              <a:rPr lang="ja-JP" altLang="en-US" dirty="0"/>
              <a:t>○ 交通アクセスの強化・利便性の向上による周辺</a:t>
            </a:r>
            <a:br>
              <a:rPr lang="en-US" altLang="ja-JP" dirty="0"/>
            </a:br>
            <a:r>
              <a:rPr lang="en-US" altLang="ja-JP" dirty="0"/>
              <a:t>     </a:t>
            </a:r>
            <a:r>
              <a:rPr lang="ja-JP" altLang="en-US" dirty="0"/>
              <a:t>臨海部・都心部との連携強化</a:t>
            </a:r>
            <a:endParaRPr lang="en-US" altLang="ja-JP" dirty="0"/>
          </a:p>
          <a:p>
            <a:r>
              <a:rPr lang="ja-JP" altLang="en-US" dirty="0"/>
              <a:t>　・ 鉄道延伸（中央線延伸・北ルート）や道路整</a:t>
            </a:r>
            <a:br>
              <a:rPr lang="en-US" altLang="ja-JP" dirty="0"/>
            </a:br>
            <a:r>
              <a:rPr lang="en-US" altLang="ja-JP" dirty="0"/>
              <a:t>        </a:t>
            </a:r>
            <a:r>
              <a:rPr lang="ja-JP" altLang="en-US" dirty="0"/>
              <a:t>備、新たな交通システムの導入</a:t>
            </a:r>
          </a:p>
        </p:txBody>
      </p:sp>
    </p:spTree>
    <p:extLst>
      <p:ext uri="{BB962C8B-B14F-4D97-AF65-F5344CB8AC3E}">
        <p14:creationId xmlns:p14="http://schemas.microsoft.com/office/powerpoint/2010/main" val="635568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 y="2967335"/>
            <a:ext cx="9906002" cy="923330"/>
          </a:xfrm>
          <a:prstGeom prst="rect">
            <a:avLst/>
          </a:prstGeom>
          <a:noFill/>
          <a:ln>
            <a:noFill/>
          </a:ln>
        </p:spPr>
        <p:txBody>
          <a:bodyPr wrap="square" rtlCol="0" anchor="ctr">
            <a:spAutoFit/>
          </a:bodyPr>
          <a:lstStyle/>
          <a:p>
            <a:pPr algn="ctr">
              <a:spcAft>
                <a:spcPts val="600"/>
              </a:spcAft>
            </a:pPr>
            <a:r>
              <a:rPr lang="ja-JP" altLang="en-US" sz="5400" dirty="0">
                <a:latin typeface="メイリオ" panose="020B0604030504040204" pitchFamily="50" charset="-128"/>
                <a:ea typeface="メイリオ" panose="020B0604030504040204" pitchFamily="50" charset="-128"/>
              </a:rPr>
              <a:t>２　社会経済条件等の想定</a:t>
            </a:r>
            <a:endParaRPr lang="en-US" altLang="ja-JP" sz="54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00543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正方形/長方形 332">
            <a:extLst>
              <a:ext uri="{FF2B5EF4-FFF2-40B4-BE49-F238E27FC236}">
                <a16:creationId xmlns:a16="http://schemas.microsoft.com/office/drawing/2014/main" id="{659494BA-5610-4FC6-911D-35F1A98BBB4C}"/>
              </a:ext>
            </a:extLst>
          </p:cNvPr>
          <p:cNvSpPr/>
          <p:nvPr/>
        </p:nvSpPr>
        <p:spPr>
          <a:xfrm>
            <a:off x="149679" y="475879"/>
            <a:ext cx="9606642" cy="22313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spAutoFit/>
          </a:bodyPr>
          <a:lstStyle/>
          <a:p>
            <a:pPr>
              <a:spcAft>
                <a:spcPts val="1200"/>
              </a:spcAft>
            </a:pPr>
            <a:r>
              <a:rPr lang="ja-JP" altLang="en-US" sz="1600" dirty="0">
                <a:solidFill>
                  <a:schemeClr val="tx1"/>
                </a:solidFill>
                <a:latin typeface="メイリオ" panose="020B0604030504040204" pitchFamily="50" charset="-128"/>
                <a:ea typeface="メイリオ" panose="020B0604030504040204" pitchFamily="50" charset="-128"/>
              </a:rPr>
              <a:t>（１）年次の想定</a:t>
            </a:r>
            <a:endParaRPr lang="en-US" altLang="ja-JP" sz="1600" dirty="0">
              <a:solidFill>
                <a:schemeClr val="tx1"/>
              </a:solidFill>
              <a:latin typeface="メイリオ" panose="020B0604030504040204" pitchFamily="50" charset="-128"/>
              <a:ea typeface="メイリオ" panose="020B0604030504040204" pitchFamily="50" charset="-128"/>
            </a:endParaRPr>
          </a:p>
          <a:p>
            <a:pPr marL="742950" lvl="1" indent="-285750">
              <a:spcAft>
                <a:spcPts val="12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検討対象路線の開業想定年次は、事業化に必要な法令等の手続き期間や工事期間等を考慮し</a:t>
            </a:r>
            <a:r>
              <a:rPr lang="en-US" altLang="ja-JP" sz="1600" dirty="0">
                <a:solidFill>
                  <a:schemeClr val="tx1"/>
                </a:solidFill>
                <a:latin typeface="メイリオ" panose="020B0604030504040204" pitchFamily="50" charset="-128"/>
                <a:ea typeface="メイリオ" panose="020B0604030504040204" pitchFamily="50" charset="-128"/>
              </a:rPr>
              <a:t>2037</a:t>
            </a:r>
            <a:r>
              <a:rPr lang="ja-JP" altLang="en-US" sz="1600" dirty="0">
                <a:solidFill>
                  <a:schemeClr val="tx1"/>
                </a:solidFill>
                <a:latin typeface="メイリオ" panose="020B0604030504040204" pitchFamily="50" charset="-128"/>
                <a:ea typeface="メイリオ" panose="020B0604030504040204" pitchFamily="50" charset="-128"/>
              </a:rPr>
              <a:t>年頃、予測対象年次は、路線の需要定着期間や国立社会保障・人口問題研究所の将来推計年次（５年毎）、夢洲開発等を考慮し、</a:t>
            </a:r>
            <a:r>
              <a:rPr lang="en-US" altLang="ja-JP" sz="1600" dirty="0">
                <a:solidFill>
                  <a:schemeClr val="tx1"/>
                </a:solidFill>
                <a:latin typeface="メイリオ" panose="020B0604030504040204" pitchFamily="50" charset="-128"/>
                <a:ea typeface="メイリオ" panose="020B0604030504040204" pitchFamily="50" charset="-128"/>
              </a:rPr>
              <a:t>2040</a:t>
            </a:r>
            <a:r>
              <a:rPr lang="ja-JP" altLang="en-US" sz="1600" dirty="0">
                <a:solidFill>
                  <a:schemeClr val="tx1"/>
                </a:solidFill>
                <a:latin typeface="メイリオ" panose="020B0604030504040204" pitchFamily="50" charset="-128"/>
                <a:ea typeface="メイリオ" panose="020B0604030504040204" pitchFamily="50" charset="-128"/>
              </a:rPr>
              <a:t>年と設定する。</a:t>
            </a:r>
            <a:endParaRPr lang="en-US" altLang="ja-JP" sz="1600" dirty="0">
              <a:solidFill>
                <a:schemeClr val="tx1"/>
              </a:solidFill>
              <a:latin typeface="メイリオ" panose="020B0604030504040204" pitchFamily="50" charset="-128"/>
              <a:ea typeface="メイリオ" panose="020B0604030504040204" pitchFamily="50" charset="-128"/>
            </a:endParaRPr>
          </a:p>
          <a:p>
            <a:pPr>
              <a:spcAft>
                <a:spcPts val="1200"/>
              </a:spcAft>
            </a:pPr>
            <a:r>
              <a:rPr lang="ja-JP" altLang="en-US" sz="1600" dirty="0">
                <a:solidFill>
                  <a:schemeClr val="tx1"/>
                </a:solidFill>
                <a:latin typeface="メイリオ" panose="020B0604030504040204" pitchFamily="50" charset="-128"/>
                <a:ea typeface="メイリオ" panose="020B0604030504040204" pitchFamily="50" charset="-128"/>
              </a:rPr>
              <a:t>（２）前提条件として考慮する鉄道路線</a:t>
            </a:r>
            <a:endParaRPr lang="en-US" altLang="ja-JP" sz="1600" dirty="0">
              <a:solidFill>
                <a:schemeClr val="tx1"/>
              </a:solidFill>
              <a:latin typeface="メイリオ" panose="020B0604030504040204" pitchFamily="50" charset="-128"/>
              <a:ea typeface="メイリオ" panose="020B0604030504040204" pitchFamily="50" charset="-128"/>
            </a:endParaRPr>
          </a:p>
          <a:p>
            <a:pPr marL="742950" lvl="1" indent="-285750">
              <a:spcAft>
                <a:spcPts val="12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予測時点では、以下の鉄道路線が</a:t>
            </a:r>
            <a:br>
              <a:rPr lang="en-US" altLang="ja-JP" sz="1600" dirty="0">
                <a:solidFill>
                  <a:schemeClr val="tx1"/>
                </a:solidFill>
                <a:latin typeface="メイリオ" panose="020B0604030504040204" pitchFamily="50" charset="-128"/>
                <a:ea typeface="メイリオ" panose="020B0604030504040204" pitchFamily="50" charset="-128"/>
              </a:rPr>
            </a:br>
            <a:r>
              <a:rPr lang="ja-JP" altLang="en-US" sz="1600" dirty="0">
                <a:solidFill>
                  <a:schemeClr val="tx1"/>
                </a:solidFill>
                <a:latin typeface="メイリオ" panose="020B0604030504040204" pitchFamily="50" charset="-128"/>
                <a:ea typeface="メイリオ" panose="020B0604030504040204" pitchFamily="50" charset="-128"/>
              </a:rPr>
              <a:t>開業していることを前提とする。</a:t>
            </a:r>
            <a:endParaRPr lang="en-US" altLang="ja-JP" sz="1600" dirty="0">
              <a:solidFill>
                <a:schemeClr val="tx1"/>
              </a:solidFill>
              <a:latin typeface="メイリオ" panose="020B0604030504040204" pitchFamily="50" charset="-128"/>
              <a:ea typeface="メイリオ" panose="020B0604030504040204" pitchFamily="50" charset="-128"/>
            </a:endParaRPr>
          </a:p>
        </p:txBody>
      </p:sp>
      <p:sp>
        <p:nvSpPr>
          <p:cNvPr id="323" name="正方形/長方形 322">
            <a:extLst>
              <a:ext uri="{FF2B5EF4-FFF2-40B4-BE49-F238E27FC236}">
                <a16:creationId xmlns:a16="http://schemas.microsoft.com/office/drawing/2014/main" id="{0F926213-96BE-43DA-93AE-64BAA4A3683B}"/>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２－１　年次・鉄道ネットワーク等の想定</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328" name="テキスト ボックス 327">
            <a:extLst>
              <a:ext uri="{FF2B5EF4-FFF2-40B4-BE49-F238E27FC236}">
                <a16:creationId xmlns:a16="http://schemas.microsoft.com/office/drawing/2014/main" id="{3B0A8873-75F0-4F6F-A35E-F82DDCE01CC5}"/>
              </a:ext>
            </a:extLst>
          </p:cNvPr>
          <p:cNvSpPr txBox="1"/>
          <p:nvPr/>
        </p:nvSpPr>
        <p:spPr>
          <a:xfrm>
            <a:off x="7493745" y="59555"/>
            <a:ext cx="2339103"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２　社会経済条件等の想定</a:t>
            </a:r>
            <a:endParaRPr kumimoji="1" lang="ja-JP" altLang="en-US" sz="1400" b="1" dirty="0">
              <a:solidFill>
                <a:schemeClr val="accent5">
                  <a:lumMod val="50000"/>
                </a:schemeClr>
              </a:solidFill>
            </a:endParaRPr>
          </a:p>
        </p:txBody>
      </p:sp>
      <p:sp>
        <p:nvSpPr>
          <p:cNvPr id="335" name="正方形/長方形 334">
            <a:extLst>
              <a:ext uri="{FF2B5EF4-FFF2-40B4-BE49-F238E27FC236}">
                <a16:creationId xmlns:a16="http://schemas.microsoft.com/office/drawing/2014/main" id="{95E7F3AB-0948-4AED-9D12-3EC42C44BB17}"/>
              </a:ext>
            </a:extLst>
          </p:cNvPr>
          <p:cNvSpPr/>
          <p:nvPr/>
        </p:nvSpPr>
        <p:spPr>
          <a:xfrm>
            <a:off x="404497" y="2745015"/>
            <a:ext cx="3655484" cy="387931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tIns="108000" rtlCol="0" anchor="t">
            <a:spAutoFit/>
          </a:bodyPr>
          <a:lstStyle/>
          <a:p>
            <a:pPr>
              <a:spcBef>
                <a:spcPts val="600"/>
              </a:spcBef>
              <a:spcAft>
                <a:spcPts val="600"/>
              </a:spcAft>
            </a:pPr>
            <a:r>
              <a:rPr lang="ja-JP" altLang="en-US" sz="1600" b="1" dirty="0">
                <a:solidFill>
                  <a:schemeClr val="tx1"/>
                </a:solidFill>
                <a:latin typeface="メイリオ" panose="020B0604030504040204" pitchFamily="50" charset="-128"/>
                <a:ea typeface="メイリオ" panose="020B0604030504040204" pitchFamily="50" charset="-128"/>
              </a:rPr>
              <a:t>＜都市間鉄道＞</a:t>
            </a:r>
            <a:endParaRPr lang="en-US" altLang="ja-JP" sz="1600" b="1" dirty="0">
              <a:solidFill>
                <a:schemeClr val="tx1"/>
              </a:solidFill>
              <a:latin typeface="メイリオ" panose="020B0604030504040204" pitchFamily="50" charset="-128"/>
              <a:ea typeface="メイリオ" panose="020B0604030504040204" pitchFamily="50" charset="-128"/>
            </a:endParaRPr>
          </a:p>
          <a:p>
            <a:pPr marL="355600" lvl="1" indent="-173038">
              <a:spcBef>
                <a:spcPts val="600"/>
              </a:spcBef>
              <a:spcAft>
                <a:spcPts val="1800"/>
              </a:spcAft>
              <a:buFont typeface="Arial" panose="020B0604020202020204" pitchFamily="34" charset="0"/>
              <a:buChar char="•"/>
            </a:pPr>
            <a:r>
              <a:rPr lang="ja-JP" altLang="en-US" sz="1400" dirty="0">
                <a:solidFill>
                  <a:schemeClr val="tx1"/>
                </a:solidFill>
                <a:latin typeface="メイリオ" panose="020B0604030504040204" pitchFamily="50" charset="-128"/>
                <a:ea typeface="メイリオ" panose="020B0604030504040204" pitchFamily="50" charset="-128"/>
              </a:rPr>
              <a:t>リニア中央新幹線</a:t>
            </a:r>
            <a:br>
              <a:rPr lang="en-US" altLang="ja-JP" sz="1400" dirty="0">
                <a:solidFill>
                  <a:schemeClr val="tx1"/>
                </a:solidFill>
                <a:latin typeface="メイリオ" panose="020B0604030504040204" pitchFamily="50" charset="-128"/>
                <a:ea typeface="メイリオ" panose="020B0604030504040204" pitchFamily="50" charset="-128"/>
              </a:rPr>
            </a:br>
            <a:r>
              <a:rPr lang="ja-JP" altLang="en-US" sz="1400" dirty="0">
                <a:solidFill>
                  <a:schemeClr val="tx1"/>
                </a:solidFill>
                <a:latin typeface="メイリオ" panose="020B0604030504040204" pitchFamily="50" charset="-128"/>
                <a:ea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rPr>
              <a:t>H29</a:t>
            </a:r>
            <a:r>
              <a:rPr lang="ja-JP" altLang="en-US" sz="1400" dirty="0">
                <a:solidFill>
                  <a:schemeClr val="tx1"/>
                </a:solidFill>
                <a:latin typeface="メイリオ" panose="020B0604030504040204" pitchFamily="50" charset="-128"/>
                <a:ea typeface="メイリオ" panose="020B0604030504040204" pitchFamily="50" charset="-128"/>
              </a:rPr>
              <a:t>国費調査と同様の設定）</a:t>
            </a:r>
            <a:endParaRPr lang="en-US" altLang="ja-JP" sz="1400" dirty="0">
              <a:solidFill>
                <a:schemeClr val="tx1"/>
              </a:solidFill>
              <a:latin typeface="メイリオ" panose="020B0604030504040204" pitchFamily="50" charset="-128"/>
              <a:ea typeface="メイリオ" panose="020B0604030504040204" pitchFamily="50" charset="-128"/>
            </a:endParaRPr>
          </a:p>
          <a:p>
            <a:pPr marL="263525" lvl="1" indent="-263525">
              <a:spcBef>
                <a:spcPts val="600"/>
              </a:spcBef>
              <a:spcAft>
                <a:spcPts val="600"/>
              </a:spcAft>
            </a:pPr>
            <a:r>
              <a:rPr lang="ja-JP" altLang="en-US" sz="1600" b="1" dirty="0">
                <a:solidFill>
                  <a:schemeClr val="tx1"/>
                </a:solidFill>
                <a:latin typeface="メイリオ" panose="020B0604030504040204" pitchFamily="50" charset="-128"/>
                <a:ea typeface="メイリオ" panose="020B0604030504040204" pitchFamily="50" charset="-128"/>
              </a:rPr>
              <a:t>＜都市内鉄道＞</a:t>
            </a:r>
            <a:endParaRPr lang="en-US" altLang="ja-JP" sz="1600" b="1" dirty="0">
              <a:solidFill>
                <a:schemeClr val="tx1"/>
              </a:solidFill>
              <a:latin typeface="メイリオ" panose="020B0604030504040204" pitchFamily="50" charset="-128"/>
              <a:ea typeface="メイリオ" panose="020B0604030504040204" pitchFamily="50" charset="-128"/>
            </a:endParaRPr>
          </a:p>
          <a:p>
            <a:pPr marL="355600" lvl="1" indent="-173038">
              <a:spcBef>
                <a:spcPts val="600"/>
              </a:spcBef>
              <a:spcAft>
                <a:spcPts val="600"/>
              </a:spcAft>
              <a:buFont typeface="Arial" panose="020B0604020202020204" pitchFamily="34" charset="0"/>
              <a:buChar char="•"/>
            </a:pPr>
            <a:r>
              <a:rPr lang="ja-JP" altLang="en-US" sz="1400" dirty="0">
                <a:solidFill>
                  <a:schemeClr val="tx1"/>
                </a:solidFill>
                <a:latin typeface="メイリオ" panose="020B0604030504040204" pitchFamily="50" charset="-128"/>
                <a:ea typeface="メイリオ" panose="020B0604030504040204" pitchFamily="50" charset="-128"/>
              </a:rPr>
              <a:t>なにわ筋線</a:t>
            </a:r>
            <a:br>
              <a:rPr lang="en-US" altLang="ja-JP" sz="1400" dirty="0">
                <a:solidFill>
                  <a:schemeClr val="tx1"/>
                </a:solidFill>
                <a:latin typeface="メイリオ" panose="020B0604030504040204" pitchFamily="50" charset="-128"/>
                <a:ea typeface="メイリオ" panose="020B0604030504040204" pitchFamily="50" charset="-128"/>
              </a:rPr>
            </a:br>
            <a:r>
              <a:rPr lang="ja-JP" altLang="en-US" sz="1400" dirty="0">
                <a:solidFill>
                  <a:schemeClr val="tx1"/>
                </a:solidFill>
                <a:latin typeface="メイリオ" panose="020B0604030504040204" pitchFamily="50" charset="-128"/>
                <a:ea typeface="メイリオ" panose="020B0604030504040204" pitchFamily="50" charset="-128"/>
              </a:rPr>
              <a:t>（大阪～ＪＲ難波・南海新今宮）</a:t>
            </a:r>
            <a:endParaRPr lang="en-US" altLang="ja-JP" sz="1400" dirty="0">
              <a:solidFill>
                <a:schemeClr val="tx1"/>
              </a:solidFill>
              <a:latin typeface="メイリオ" panose="020B0604030504040204" pitchFamily="50" charset="-128"/>
              <a:ea typeface="メイリオ" panose="020B0604030504040204" pitchFamily="50" charset="-128"/>
            </a:endParaRPr>
          </a:p>
          <a:p>
            <a:pPr marL="355600" lvl="1" indent="-173038">
              <a:spcBef>
                <a:spcPts val="600"/>
              </a:spcBef>
              <a:spcAft>
                <a:spcPts val="600"/>
              </a:spcAft>
              <a:buFont typeface="Arial" panose="020B0604020202020204" pitchFamily="34" charset="0"/>
              <a:buChar char="•"/>
            </a:pPr>
            <a:r>
              <a:rPr lang="ja-JP" altLang="en-US" sz="1400" dirty="0">
                <a:solidFill>
                  <a:schemeClr val="tx1"/>
                </a:solidFill>
                <a:latin typeface="メイリオ" panose="020B0604030504040204" pitchFamily="50" charset="-128"/>
                <a:ea typeface="メイリオ" panose="020B0604030504040204" pitchFamily="50" charset="-128"/>
              </a:rPr>
              <a:t>北港テクノポート線</a:t>
            </a:r>
            <a:br>
              <a:rPr lang="en-US" altLang="ja-JP" sz="1400" dirty="0">
                <a:solidFill>
                  <a:schemeClr val="tx1"/>
                </a:solidFill>
                <a:latin typeface="メイリオ" panose="020B0604030504040204" pitchFamily="50" charset="-128"/>
                <a:ea typeface="メイリオ" panose="020B0604030504040204" pitchFamily="50" charset="-128"/>
              </a:rPr>
            </a:br>
            <a:r>
              <a:rPr lang="ja-JP" altLang="en-US" sz="1400" dirty="0">
                <a:solidFill>
                  <a:schemeClr val="tx1"/>
                </a:solidFill>
                <a:latin typeface="メイリオ" panose="020B0604030504040204" pitchFamily="50" charset="-128"/>
                <a:ea typeface="メイリオ" panose="020B0604030504040204" pitchFamily="50" charset="-128"/>
              </a:rPr>
              <a:t>（コスモスクエア～夢洲）</a:t>
            </a:r>
            <a:endParaRPr lang="en-US" altLang="ja-JP" sz="1400" dirty="0">
              <a:solidFill>
                <a:schemeClr val="tx1"/>
              </a:solidFill>
              <a:latin typeface="メイリオ" panose="020B0604030504040204" pitchFamily="50" charset="-128"/>
              <a:ea typeface="メイリオ" panose="020B0604030504040204" pitchFamily="50" charset="-128"/>
            </a:endParaRPr>
          </a:p>
          <a:p>
            <a:pPr marL="355600" lvl="1" indent="-173038">
              <a:spcBef>
                <a:spcPts val="600"/>
              </a:spcBef>
              <a:spcAft>
                <a:spcPts val="600"/>
              </a:spcAft>
              <a:buFont typeface="Arial" panose="020B0604020202020204" pitchFamily="34" charset="0"/>
              <a:buChar char="•"/>
            </a:pPr>
            <a:r>
              <a:rPr lang="ja-JP" altLang="en-US" sz="1400" dirty="0">
                <a:solidFill>
                  <a:schemeClr val="tx1"/>
                </a:solidFill>
                <a:latin typeface="メイリオ" panose="020B0604030504040204" pitchFamily="50" charset="-128"/>
                <a:ea typeface="メイリオ" panose="020B0604030504040204" pitchFamily="50" charset="-128"/>
              </a:rPr>
              <a:t>大阪モノレール延伸</a:t>
            </a:r>
            <a:br>
              <a:rPr lang="en-US" altLang="ja-JP" sz="1400" dirty="0">
                <a:solidFill>
                  <a:schemeClr val="tx1"/>
                </a:solidFill>
                <a:latin typeface="メイリオ" panose="020B0604030504040204" pitchFamily="50" charset="-128"/>
                <a:ea typeface="メイリオ" panose="020B0604030504040204" pitchFamily="50" charset="-128"/>
              </a:rPr>
            </a:br>
            <a:r>
              <a:rPr lang="ja-JP" altLang="en-US" sz="1400" dirty="0">
                <a:solidFill>
                  <a:schemeClr val="tx1"/>
                </a:solidFill>
                <a:latin typeface="メイリオ" panose="020B0604030504040204" pitchFamily="50" charset="-128"/>
                <a:ea typeface="メイリオ" panose="020B0604030504040204" pitchFamily="50" charset="-128"/>
              </a:rPr>
              <a:t>（門真市～瓜生堂）</a:t>
            </a:r>
            <a:endParaRPr lang="en-US" altLang="ja-JP" sz="1400" dirty="0">
              <a:solidFill>
                <a:schemeClr val="tx1"/>
              </a:solidFill>
              <a:latin typeface="メイリオ" panose="020B0604030504040204" pitchFamily="50" charset="-128"/>
              <a:ea typeface="メイリオ" panose="020B0604030504040204" pitchFamily="50" charset="-128"/>
            </a:endParaRPr>
          </a:p>
          <a:p>
            <a:pPr marL="355600" lvl="1" indent="-173038">
              <a:spcBef>
                <a:spcPts val="600"/>
              </a:spcBef>
              <a:spcAft>
                <a:spcPts val="600"/>
              </a:spcAft>
              <a:buFont typeface="Arial" panose="020B0604020202020204" pitchFamily="34" charset="0"/>
              <a:buChar char="•"/>
            </a:pPr>
            <a:r>
              <a:rPr lang="en-US" altLang="ja-JP" sz="1400" dirty="0">
                <a:solidFill>
                  <a:schemeClr val="tx1"/>
                </a:solidFill>
                <a:latin typeface="メイリオ" panose="020B0604030504040204" pitchFamily="50" charset="-128"/>
                <a:ea typeface="メイリオ" panose="020B0604030504040204" pitchFamily="50" charset="-128"/>
              </a:rPr>
              <a:t>Osaka</a:t>
            </a:r>
            <a:r>
              <a:rPr lang="ja-JP" altLang="en-US" sz="1400" dirty="0">
                <a:solidFill>
                  <a:schemeClr val="tx1"/>
                </a:solidFill>
                <a:latin typeface="メイリオ" panose="020B0604030504040204" pitchFamily="50" charset="-128"/>
                <a:ea typeface="メイリオ" panose="020B0604030504040204" pitchFamily="50" charset="-128"/>
              </a:rPr>
              <a:t> </a:t>
            </a:r>
            <a:r>
              <a:rPr lang="en-US" altLang="ja-JP" sz="1400" dirty="0">
                <a:solidFill>
                  <a:schemeClr val="tx1"/>
                </a:solidFill>
                <a:latin typeface="メイリオ" panose="020B0604030504040204" pitchFamily="50" charset="-128"/>
                <a:ea typeface="メイリオ" panose="020B0604030504040204" pitchFamily="50" charset="-128"/>
              </a:rPr>
              <a:t>Metro</a:t>
            </a:r>
            <a:r>
              <a:rPr lang="ja-JP" altLang="en-US" sz="1400" dirty="0">
                <a:solidFill>
                  <a:schemeClr val="tx1"/>
                </a:solidFill>
                <a:latin typeface="メイリオ" panose="020B0604030504040204" pitchFamily="50" charset="-128"/>
                <a:ea typeface="メイリオ" panose="020B0604030504040204" pitchFamily="50" charset="-128"/>
              </a:rPr>
              <a:t> 中央線</a:t>
            </a:r>
            <a:br>
              <a:rPr lang="en-US" altLang="ja-JP" sz="1400" dirty="0">
                <a:solidFill>
                  <a:schemeClr val="tx1"/>
                </a:solidFill>
                <a:latin typeface="メイリオ" panose="020B0604030504040204" pitchFamily="50" charset="-128"/>
                <a:ea typeface="メイリオ" panose="020B0604030504040204" pitchFamily="50" charset="-128"/>
              </a:rPr>
            </a:br>
            <a:r>
              <a:rPr lang="ja-JP" altLang="en-US" sz="1400" dirty="0">
                <a:solidFill>
                  <a:schemeClr val="tx1"/>
                </a:solidFill>
                <a:latin typeface="メイリオ" panose="020B0604030504040204" pitchFamily="50" charset="-128"/>
                <a:ea typeface="メイリオ" panose="020B0604030504040204" pitchFamily="50" charset="-128"/>
              </a:rPr>
              <a:t>（森ノ宮～森之宮新駅）　</a:t>
            </a:r>
            <a:endParaRPr lang="en-US" altLang="ja-JP" sz="1400" dirty="0">
              <a:solidFill>
                <a:schemeClr val="tx1"/>
              </a:solidFill>
              <a:latin typeface="メイリオ" panose="020B0604030504040204" pitchFamily="50" charset="-128"/>
              <a:ea typeface="メイリオ" panose="020B0604030504040204" pitchFamily="50" charset="-128"/>
            </a:endParaRPr>
          </a:p>
        </p:txBody>
      </p:sp>
      <p:sp>
        <p:nvSpPr>
          <p:cNvPr id="340" name="正方形/長方形 339">
            <a:extLst>
              <a:ext uri="{FF2B5EF4-FFF2-40B4-BE49-F238E27FC236}">
                <a16:creationId xmlns:a16="http://schemas.microsoft.com/office/drawing/2014/main" id="{4FCF2FB4-23C5-4D08-9902-9C9D0EE94B91}"/>
              </a:ext>
            </a:extLst>
          </p:cNvPr>
          <p:cNvSpPr/>
          <p:nvPr/>
        </p:nvSpPr>
        <p:spPr>
          <a:xfrm>
            <a:off x="1696213" y="6595218"/>
            <a:ext cx="2283758"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gn="r">
              <a:spcAft>
                <a:spcPts val="600"/>
              </a:spcAft>
            </a:pPr>
            <a:r>
              <a:rPr lang="en-US" altLang="ja-JP" sz="1200" dirty="0">
                <a:solidFill>
                  <a:schemeClr val="tx1"/>
                </a:solidFill>
                <a:latin typeface="メイリオ" panose="020B0604030504040204" pitchFamily="50" charset="-128"/>
                <a:ea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rPr>
              <a:t>未開業路線の新駅名は仮称</a:t>
            </a:r>
            <a:endParaRPr lang="en-US" altLang="ja-JP" sz="1200" dirty="0">
              <a:solidFill>
                <a:schemeClr val="tx1"/>
              </a:solidFill>
              <a:latin typeface="メイリオ" panose="020B0604030504040204" pitchFamily="50" charset="-128"/>
              <a:ea typeface="メイリオ" panose="020B0604030504040204" pitchFamily="50" charset="-128"/>
            </a:endParaRPr>
          </a:p>
        </p:txBody>
      </p:sp>
      <p:pic>
        <p:nvPicPr>
          <p:cNvPr id="452" name="図 451">
            <a:extLst>
              <a:ext uri="{FF2B5EF4-FFF2-40B4-BE49-F238E27FC236}">
                <a16:creationId xmlns:a16="http://schemas.microsoft.com/office/drawing/2014/main" id="{2A9119CC-24B7-4D01-80B9-67DAEA5AB887}"/>
              </a:ext>
            </a:extLst>
          </p:cNvPr>
          <p:cNvPicPr>
            <a:picLocks noChangeAspect="1"/>
          </p:cNvPicPr>
          <p:nvPr/>
        </p:nvPicPr>
        <p:blipFill rotWithShape="1">
          <a:blip r:embed="rId3"/>
          <a:srcRect l="4760" b="5324"/>
          <a:stretch/>
        </p:blipFill>
        <p:spPr>
          <a:xfrm>
            <a:off x="4208888" y="1821617"/>
            <a:ext cx="5558491" cy="5028724"/>
          </a:xfrm>
          <a:prstGeom prst="rect">
            <a:avLst/>
          </a:prstGeom>
        </p:spPr>
      </p:pic>
      <p:sp>
        <p:nvSpPr>
          <p:cNvPr id="220" name="スライド番号プレースホルダー 4">
            <a:extLst>
              <a:ext uri="{FF2B5EF4-FFF2-40B4-BE49-F238E27FC236}">
                <a16:creationId xmlns:a16="http://schemas.microsoft.com/office/drawing/2014/main" id="{7562DE33-BA25-4E2D-A766-952107431536}"/>
              </a:ext>
            </a:extLst>
          </p:cNvPr>
          <p:cNvSpPr txBox="1">
            <a:spLocks/>
          </p:cNvSpPr>
          <p:nvPr/>
        </p:nvSpPr>
        <p:spPr>
          <a:xfrm>
            <a:off x="9553332" y="6571098"/>
            <a:ext cx="262408" cy="207445"/>
          </a:xfrm>
          <a:prstGeom prst="rect">
            <a:avLst/>
          </a:prstGeom>
          <a:solidFill>
            <a:schemeClr val="bg1"/>
          </a:solidFill>
        </p:spPr>
        <p:txBody>
          <a:bodyPr vert="horz" lIns="0" tIns="0" rIns="0" bIns="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13</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50865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31ACDF9C-E8ED-4F97-8297-891BDEDC3D74}"/>
              </a:ext>
            </a:extLst>
          </p:cNvPr>
          <p:cNvSpPr/>
          <p:nvPr/>
        </p:nvSpPr>
        <p:spPr>
          <a:xfrm>
            <a:off x="149678" y="2181697"/>
            <a:ext cx="9502321" cy="443331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tIns="108000" rtlCol="0" anchor="t">
            <a:spAutoFit/>
          </a:bodyPr>
          <a:lstStyle/>
          <a:p>
            <a:pPr>
              <a:spcBef>
                <a:spcPts val="600"/>
              </a:spcBef>
              <a:spcAft>
                <a:spcPts val="600"/>
              </a:spcAft>
            </a:pPr>
            <a:r>
              <a:rPr lang="en-US" altLang="ja-JP" sz="1400" dirty="0">
                <a:solidFill>
                  <a:schemeClr val="tx1"/>
                </a:solidFill>
                <a:latin typeface="メイリオ" panose="020B0604030504040204" pitchFamily="50" charset="-128"/>
                <a:ea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rPr>
              <a:t>バスの運行台数</a:t>
            </a:r>
            <a:r>
              <a:rPr lang="en-US" altLang="ja-JP" sz="1400" dirty="0">
                <a:solidFill>
                  <a:schemeClr val="tx1"/>
                </a:solidFill>
                <a:latin typeface="メイリオ" panose="020B0604030504040204" pitchFamily="50" charset="-128"/>
                <a:ea typeface="メイリオ" panose="020B0604030504040204" pitchFamily="50" charset="-128"/>
              </a:rPr>
              <a:t>】</a:t>
            </a:r>
          </a:p>
          <a:p>
            <a:pPr marL="355600" lvl="1" indent="-173038">
              <a:spcBef>
                <a:spcPts val="600"/>
              </a:spcBef>
              <a:spcAft>
                <a:spcPts val="600"/>
              </a:spcAft>
              <a:buFont typeface="Arial" panose="020B0604020202020204" pitchFamily="34" charset="0"/>
              <a:buChar char="•"/>
            </a:pPr>
            <a:r>
              <a:rPr lang="ja-JP" altLang="en-US" sz="1400" dirty="0">
                <a:solidFill>
                  <a:schemeClr val="tx1"/>
                </a:solidFill>
                <a:latin typeface="メイリオ" panose="020B0604030504040204" pitchFamily="50" charset="-128"/>
                <a:ea typeface="メイリオ" panose="020B0604030504040204" pitchFamily="50" charset="-128"/>
              </a:rPr>
              <a:t>万博時の想定来場者数及び運行</a:t>
            </a:r>
            <a:r>
              <a:rPr kumimoji="1" lang="ja-JP" altLang="en-US" sz="1400" b="0" kern="100" dirty="0">
                <a:solidFill>
                  <a:schemeClr val="tx1"/>
                </a:solidFill>
                <a:effectLst/>
                <a:latin typeface="メイリオ" panose="020B0604030504040204" pitchFamily="50" charset="-128"/>
                <a:ea typeface="メイリオ" panose="020B0604030504040204" pitchFamily="50" charset="-128"/>
                <a:cs typeface="+mn-cs"/>
              </a:rPr>
              <a:t>台</a:t>
            </a:r>
            <a:r>
              <a:rPr lang="ja-JP" altLang="en-US" sz="1400" dirty="0">
                <a:solidFill>
                  <a:schemeClr val="tx1"/>
                </a:solidFill>
                <a:latin typeface="メイリオ" panose="020B0604030504040204" pitchFamily="50" charset="-128"/>
                <a:ea typeface="メイリオ" panose="020B0604030504040204" pitchFamily="50" charset="-128"/>
              </a:rPr>
              <a:t>数を基に、夢洲の運行</a:t>
            </a:r>
            <a:r>
              <a:rPr kumimoji="1" lang="ja-JP" altLang="en-US" sz="1400" b="0" kern="100" dirty="0">
                <a:solidFill>
                  <a:schemeClr val="tx1"/>
                </a:solidFill>
                <a:effectLst/>
                <a:latin typeface="メイリオ" panose="020B0604030504040204" pitchFamily="50" charset="-128"/>
                <a:ea typeface="メイリオ" panose="020B0604030504040204" pitchFamily="50" charset="-128"/>
                <a:cs typeface="+mn-cs"/>
              </a:rPr>
              <a:t>台</a:t>
            </a:r>
            <a:r>
              <a:rPr lang="ja-JP" altLang="en-US" sz="1400" dirty="0">
                <a:solidFill>
                  <a:schemeClr val="tx1"/>
                </a:solidFill>
                <a:latin typeface="メイリオ" panose="020B0604030504040204" pitchFamily="50" charset="-128"/>
                <a:ea typeface="メイリオ" panose="020B0604030504040204" pitchFamily="50" charset="-128"/>
              </a:rPr>
              <a:t>数を設定</a:t>
            </a:r>
            <a:endParaRPr lang="en-US" altLang="ja-JP" sz="1400" dirty="0">
              <a:solidFill>
                <a:schemeClr val="tx1"/>
              </a:solidFill>
              <a:latin typeface="メイリオ" panose="020B0604030504040204" pitchFamily="50" charset="-128"/>
              <a:ea typeface="メイリオ" panose="020B0604030504040204" pitchFamily="50" charset="-128"/>
            </a:endParaRPr>
          </a:p>
          <a:p>
            <a:pPr marL="355600" lvl="1" indent="-173038">
              <a:spcBef>
                <a:spcPts val="600"/>
              </a:spcBef>
              <a:spcAft>
                <a:spcPts val="600"/>
              </a:spcAft>
              <a:buFont typeface="Arial" panose="020B0604020202020204" pitchFamily="34" charset="0"/>
              <a:buChar char="•"/>
            </a:pPr>
            <a:endParaRPr lang="en-US" altLang="ja-JP" sz="1400" dirty="0">
              <a:solidFill>
                <a:schemeClr val="tx1"/>
              </a:solidFill>
              <a:latin typeface="メイリオ" panose="020B0604030504040204" pitchFamily="50" charset="-128"/>
              <a:ea typeface="メイリオ" panose="020B0604030504040204" pitchFamily="50" charset="-128"/>
            </a:endParaRPr>
          </a:p>
          <a:p>
            <a:pPr marL="355600" lvl="1" indent="-173038">
              <a:spcBef>
                <a:spcPts val="600"/>
              </a:spcBef>
              <a:spcAft>
                <a:spcPts val="600"/>
              </a:spcAft>
              <a:buFont typeface="Arial" panose="020B0604020202020204" pitchFamily="34" charset="0"/>
              <a:buChar char="•"/>
            </a:pPr>
            <a:endParaRPr lang="en-US" altLang="ja-JP" sz="1400" dirty="0">
              <a:solidFill>
                <a:schemeClr val="tx1"/>
              </a:solidFill>
              <a:latin typeface="メイリオ" panose="020B0604030504040204" pitchFamily="50" charset="-128"/>
              <a:ea typeface="メイリオ" panose="020B0604030504040204" pitchFamily="50" charset="-128"/>
            </a:endParaRPr>
          </a:p>
          <a:p>
            <a:pPr marL="355600" lvl="1" indent="-173038">
              <a:spcBef>
                <a:spcPts val="600"/>
              </a:spcBef>
              <a:spcAft>
                <a:spcPts val="600"/>
              </a:spcAft>
              <a:buFont typeface="Arial" panose="020B0604020202020204" pitchFamily="34" charset="0"/>
              <a:buChar char="•"/>
            </a:pPr>
            <a:endParaRPr lang="en-US" altLang="ja-JP" sz="1400" dirty="0">
              <a:solidFill>
                <a:schemeClr val="tx1"/>
              </a:solidFill>
              <a:latin typeface="メイリオ" panose="020B0604030504040204" pitchFamily="50" charset="-128"/>
              <a:ea typeface="メイリオ" panose="020B0604030504040204" pitchFamily="50" charset="-128"/>
            </a:endParaRPr>
          </a:p>
          <a:p>
            <a:pPr marL="355600" lvl="1" indent="-173038">
              <a:spcBef>
                <a:spcPts val="600"/>
              </a:spcBef>
              <a:spcAft>
                <a:spcPts val="600"/>
              </a:spcAft>
              <a:buFont typeface="Arial" panose="020B0604020202020204" pitchFamily="34" charset="0"/>
              <a:buChar char="•"/>
            </a:pPr>
            <a:endParaRPr lang="en-US" altLang="ja-JP" sz="1400" dirty="0">
              <a:solidFill>
                <a:schemeClr val="tx1"/>
              </a:solidFill>
              <a:latin typeface="メイリオ" panose="020B0604030504040204" pitchFamily="50" charset="-128"/>
              <a:ea typeface="メイリオ" panose="020B0604030504040204" pitchFamily="50" charset="-128"/>
            </a:endParaRPr>
          </a:p>
          <a:p>
            <a:pPr marL="182562" lvl="1">
              <a:spcBef>
                <a:spcPts val="600"/>
              </a:spcBef>
              <a:spcAft>
                <a:spcPts val="600"/>
              </a:spcAft>
            </a:pPr>
            <a:endParaRPr lang="en-US" altLang="ja-JP" sz="1400" dirty="0">
              <a:solidFill>
                <a:schemeClr val="tx1"/>
              </a:solidFill>
              <a:latin typeface="メイリオ" panose="020B0604030504040204" pitchFamily="50" charset="-128"/>
              <a:ea typeface="メイリオ" panose="020B0604030504040204" pitchFamily="50" charset="-128"/>
            </a:endParaRPr>
          </a:p>
          <a:p>
            <a:pPr marL="182562" lvl="1">
              <a:spcBef>
                <a:spcPts val="600"/>
              </a:spcBef>
              <a:spcAft>
                <a:spcPts val="600"/>
              </a:spcAft>
            </a:pPr>
            <a:endParaRPr lang="en-US" altLang="ja-JP" sz="1400" dirty="0">
              <a:solidFill>
                <a:schemeClr val="tx1"/>
              </a:solidFill>
              <a:latin typeface="メイリオ" panose="020B0604030504040204" pitchFamily="50" charset="-128"/>
              <a:ea typeface="メイリオ" panose="020B0604030504040204" pitchFamily="50" charset="-128"/>
            </a:endParaRPr>
          </a:p>
          <a:p>
            <a:pPr marL="263525" lvl="1" indent="-263525">
              <a:spcBef>
                <a:spcPts val="600"/>
              </a:spcBef>
              <a:spcAft>
                <a:spcPts val="600"/>
              </a:spcAft>
            </a:pPr>
            <a:r>
              <a:rPr lang="en-US" altLang="ja-JP" sz="1400" dirty="0">
                <a:solidFill>
                  <a:schemeClr val="tx1"/>
                </a:solidFill>
                <a:latin typeface="メイリオ" panose="020B0604030504040204" pitchFamily="50" charset="-128"/>
                <a:ea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rPr>
              <a:t>運行ダイヤの設定</a:t>
            </a:r>
            <a:r>
              <a:rPr lang="en-US" altLang="ja-JP" sz="1400" dirty="0">
                <a:solidFill>
                  <a:schemeClr val="tx1"/>
                </a:solidFill>
                <a:latin typeface="メイリオ" panose="020B0604030504040204" pitchFamily="50" charset="-128"/>
                <a:ea typeface="メイリオ" panose="020B0604030504040204" pitchFamily="50" charset="-128"/>
              </a:rPr>
              <a:t>】</a:t>
            </a:r>
          </a:p>
          <a:p>
            <a:pPr marL="355600" lvl="1" indent="-173038">
              <a:spcBef>
                <a:spcPts val="600"/>
              </a:spcBef>
              <a:spcAft>
                <a:spcPts val="600"/>
              </a:spcAft>
              <a:buFont typeface="Arial" panose="020B0604020202020204" pitchFamily="34" charset="0"/>
              <a:buChar char="•"/>
            </a:pPr>
            <a:r>
              <a:rPr lang="ja-JP" altLang="en-US" sz="1400" dirty="0">
                <a:solidFill>
                  <a:schemeClr val="tx1"/>
                </a:solidFill>
                <a:latin typeface="メイリオ" panose="020B0604030504040204" pitchFamily="50" charset="-128"/>
                <a:ea typeface="メイリオ" panose="020B0604030504040204" pitchFamily="50" charset="-128"/>
              </a:rPr>
              <a:t>「主要駅シャトルバス等時刻表（</a:t>
            </a:r>
            <a:r>
              <a:rPr lang="en-US" altLang="ja-JP" sz="1400" dirty="0">
                <a:solidFill>
                  <a:schemeClr val="tx1"/>
                </a:solidFill>
                <a:latin typeface="メイリオ" panose="020B0604030504040204" pitchFamily="50" charset="-128"/>
                <a:ea typeface="メイリオ" panose="020B0604030504040204" pitchFamily="50" charset="-128"/>
              </a:rPr>
              <a:t>EXPO2025</a:t>
            </a:r>
            <a:r>
              <a:rPr lang="ja-JP" altLang="en-US" sz="1400" dirty="0">
                <a:solidFill>
                  <a:schemeClr val="tx1"/>
                </a:solidFill>
                <a:latin typeface="メイリオ" panose="020B0604030504040204" pitchFamily="50" charset="-128"/>
                <a:ea typeface="メイリオ" panose="020B0604030504040204" pitchFamily="50" charset="-128"/>
              </a:rPr>
              <a:t>交通インフォメーション）」を基に設定</a:t>
            </a:r>
            <a:endParaRPr lang="en-US" altLang="ja-JP" sz="1400" dirty="0">
              <a:solidFill>
                <a:schemeClr val="tx1"/>
              </a:solidFill>
              <a:latin typeface="メイリオ" panose="020B0604030504040204" pitchFamily="50" charset="-128"/>
              <a:ea typeface="メイリオ" panose="020B0604030504040204" pitchFamily="50" charset="-128"/>
            </a:endParaRPr>
          </a:p>
          <a:p>
            <a:pPr marL="263525" lvl="1" indent="-263525">
              <a:spcBef>
                <a:spcPts val="600"/>
              </a:spcBef>
              <a:spcAft>
                <a:spcPts val="600"/>
              </a:spcAft>
            </a:pPr>
            <a:r>
              <a:rPr lang="en-US" altLang="ja-JP" sz="1400" dirty="0">
                <a:solidFill>
                  <a:schemeClr val="tx1"/>
                </a:solidFill>
                <a:latin typeface="メイリオ" panose="020B0604030504040204" pitchFamily="50" charset="-128"/>
                <a:ea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rPr>
              <a:t>バス運賃の設定</a:t>
            </a:r>
            <a:r>
              <a:rPr lang="en-US" altLang="ja-JP" sz="1400" dirty="0">
                <a:solidFill>
                  <a:schemeClr val="tx1"/>
                </a:solidFill>
                <a:latin typeface="メイリオ" panose="020B0604030504040204" pitchFamily="50" charset="-128"/>
                <a:ea typeface="メイリオ" panose="020B0604030504040204" pitchFamily="50" charset="-128"/>
              </a:rPr>
              <a:t>】</a:t>
            </a:r>
          </a:p>
          <a:p>
            <a:pPr marL="355600" lvl="1" indent="-173038">
              <a:spcBef>
                <a:spcPts val="600"/>
              </a:spcBef>
              <a:spcAft>
                <a:spcPts val="600"/>
              </a:spcAft>
              <a:buFont typeface="Arial" panose="020B0604020202020204" pitchFamily="34" charset="0"/>
              <a:buChar char="•"/>
            </a:pPr>
            <a:r>
              <a:rPr lang="ja-JP" altLang="en-US" sz="1400" dirty="0">
                <a:solidFill>
                  <a:schemeClr val="tx1"/>
                </a:solidFill>
                <a:latin typeface="メイリオ" panose="020B0604030504040204" pitchFamily="50" charset="-128"/>
                <a:ea typeface="メイリオ" panose="020B0604030504040204" pitchFamily="50" charset="-128"/>
              </a:rPr>
              <a:t>鉄道を利用して、シャトルバス発着地から南ルートを経由して夢洲にアクセスする場合の運賃と同程度に設定</a:t>
            </a:r>
          </a:p>
        </p:txBody>
      </p:sp>
      <p:pic>
        <p:nvPicPr>
          <p:cNvPr id="42" name="図 41">
            <a:extLst>
              <a:ext uri="{FF2B5EF4-FFF2-40B4-BE49-F238E27FC236}">
                <a16:creationId xmlns:a16="http://schemas.microsoft.com/office/drawing/2014/main" id="{3A59C5BF-C6CD-4AF4-8973-02619CD8EF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720676" y="2927024"/>
            <a:ext cx="3931323" cy="2377233"/>
          </a:xfrm>
          <a:prstGeom prst="rect">
            <a:avLst/>
          </a:prstGeom>
        </p:spPr>
      </p:pic>
      <p:sp>
        <p:nvSpPr>
          <p:cNvPr id="5" name="テキスト ボックス 4">
            <a:extLst>
              <a:ext uri="{FF2B5EF4-FFF2-40B4-BE49-F238E27FC236}">
                <a16:creationId xmlns:a16="http://schemas.microsoft.com/office/drawing/2014/main" id="{40FD8C71-E88A-FE44-7CAA-BEE285A211F6}"/>
              </a:ext>
            </a:extLst>
          </p:cNvPr>
          <p:cNvSpPr txBox="1"/>
          <p:nvPr/>
        </p:nvSpPr>
        <p:spPr>
          <a:xfrm>
            <a:off x="496472" y="4754321"/>
            <a:ext cx="5258171" cy="276999"/>
          </a:xfrm>
          <a:prstGeom prst="rect">
            <a:avLst/>
          </a:prstGeom>
          <a:noFill/>
        </p:spPr>
        <p:txBody>
          <a:bodyPr wrap="none" rtlCol="0">
            <a:spAutoFit/>
          </a:bodyPr>
          <a:lstStyle/>
          <a:p>
            <a:r>
              <a:rPr kumimoji="1" lang="en-US" altLang="ja-JP" sz="1200" dirty="0">
                <a:latin typeface="メイリオ" panose="020B0604030504040204" pitchFamily="50" charset="-128"/>
                <a:ea typeface="メイリオ" panose="020B0604030504040204" pitchFamily="50" charset="-128"/>
              </a:rPr>
              <a:t>※</a:t>
            </a:r>
            <a:r>
              <a:rPr lang="ja-JP" altLang="en-US" sz="1200" b="0" i="0" dirty="0">
                <a:effectLst/>
                <a:latin typeface="メイリオ" panose="020B0604030504040204" pitchFamily="50" charset="-128"/>
                <a:ea typeface="メイリオ" panose="020B0604030504040204" pitchFamily="50" charset="-128"/>
              </a:rPr>
              <a:t>大阪・関西万博 来場者輸送具体方針（アクションプラン）第</a:t>
            </a:r>
            <a:r>
              <a:rPr lang="en-US" altLang="ja-JP" sz="1200" b="0" i="0" dirty="0">
                <a:effectLst/>
                <a:latin typeface="メイリオ" panose="020B0604030504040204" pitchFamily="50" charset="-128"/>
                <a:ea typeface="メイリオ" panose="020B0604030504040204" pitchFamily="50" charset="-128"/>
              </a:rPr>
              <a:t>5</a:t>
            </a:r>
            <a:r>
              <a:rPr lang="ja-JP" altLang="en-US" sz="1200" b="0" i="0" dirty="0">
                <a:effectLst/>
                <a:latin typeface="メイリオ" panose="020B0604030504040204" pitchFamily="50" charset="-128"/>
                <a:ea typeface="メイリオ" panose="020B0604030504040204" pitchFamily="50" charset="-128"/>
              </a:rPr>
              <a:t>版を参照</a:t>
            </a:r>
            <a:endParaRPr lang="en-US" altLang="ja-JP" sz="1200" b="0" i="0" dirty="0">
              <a:effectLst/>
              <a:latin typeface="メイリオ" panose="020B0604030504040204" pitchFamily="50" charset="-128"/>
              <a:ea typeface="メイリオ" panose="020B0604030504040204" pitchFamily="50" charset="-128"/>
            </a:endParaRPr>
          </a:p>
        </p:txBody>
      </p:sp>
      <p:sp>
        <p:nvSpPr>
          <p:cNvPr id="34" name="正方形/長方形 33">
            <a:extLst>
              <a:ext uri="{FF2B5EF4-FFF2-40B4-BE49-F238E27FC236}">
                <a16:creationId xmlns:a16="http://schemas.microsoft.com/office/drawing/2014/main" id="{AFD6B3C1-9B92-488C-B8BF-872559766457}"/>
              </a:ext>
            </a:extLst>
          </p:cNvPr>
          <p:cNvSpPr/>
          <p:nvPr/>
        </p:nvSpPr>
        <p:spPr>
          <a:xfrm>
            <a:off x="149679" y="475879"/>
            <a:ext cx="9606642" cy="11849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spAutoFit/>
          </a:bodyPr>
          <a:lstStyle/>
          <a:p>
            <a:pPr>
              <a:spcAft>
                <a:spcPts val="1200"/>
              </a:spcAft>
            </a:pPr>
            <a:r>
              <a:rPr lang="ja-JP" altLang="en-US" sz="1600" dirty="0">
                <a:solidFill>
                  <a:schemeClr val="tx1"/>
                </a:solidFill>
                <a:latin typeface="メイリオ" panose="020B0604030504040204" pitchFamily="50" charset="-128"/>
                <a:ea typeface="メイリオ" panose="020B0604030504040204" pitchFamily="50" charset="-128"/>
              </a:rPr>
              <a:t>（３）北ルート未整備時の交通手段（</a:t>
            </a:r>
            <a:r>
              <a:rPr lang="en-US" altLang="ja-JP" sz="1600" dirty="0">
                <a:solidFill>
                  <a:schemeClr val="tx1"/>
                </a:solidFill>
                <a:latin typeface="メイリオ" panose="020B0604030504040204" pitchFamily="50" charset="-128"/>
                <a:ea typeface="メイリオ" panose="020B0604030504040204" pitchFamily="50" charset="-128"/>
              </a:rPr>
              <a:t>without</a:t>
            </a:r>
            <a:r>
              <a:rPr lang="ja-JP" altLang="en-US" sz="1600" dirty="0">
                <a:solidFill>
                  <a:schemeClr val="tx1"/>
                </a:solidFill>
                <a:latin typeface="メイリオ" panose="020B0604030504040204" pitchFamily="50" charset="-128"/>
                <a:ea typeface="メイリオ" panose="020B0604030504040204" pitchFamily="50" charset="-128"/>
              </a:rPr>
              <a:t>）</a:t>
            </a:r>
            <a:endParaRPr lang="en-US" altLang="ja-JP" sz="1600" dirty="0">
              <a:solidFill>
                <a:schemeClr val="tx1"/>
              </a:solidFill>
              <a:latin typeface="メイリオ" panose="020B0604030504040204" pitchFamily="50" charset="-128"/>
              <a:ea typeface="メイリオ" panose="020B0604030504040204" pitchFamily="50" charset="-128"/>
            </a:endParaRPr>
          </a:p>
          <a:p>
            <a:pPr marL="742950" lvl="1" indent="-285750" algn="just">
              <a:spcAft>
                <a:spcPts val="12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夢洲開業時には、夢洲への唯一の鉄道アクセスルートである南ルート（</a:t>
            </a:r>
            <a:r>
              <a:rPr lang="en-US" altLang="ja-JP" sz="1600" dirty="0">
                <a:solidFill>
                  <a:schemeClr val="tx1"/>
                </a:solidFill>
                <a:latin typeface="メイリオ" panose="020B0604030504040204" pitchFamily="50" charset="-128"/>
                <a:ea typeface="メイリオ" panose="020B0604030504040204" pitchFamily="50" charset="-128"/>
              </a:rPr>
              <a:t>Osaka Metro</a:t>
            </a:r>
            <a:r>
              <a:rPr lang="ja-JP" altLang="en-US" sz="1600" dirty="0">
                <a:solidFill>
                  <a:schemeClr val="tx1"/>
                </a:solidFill>
                <a:latin typeface="メイリオ" panose="020B0604030504040204" pitchFamily="50" charset="-128"/>
                <a:ea typeface="メイリオ" panose="020B0604030504040204" pitchFamily="50" charset="-128"/>
              </a:rPr>
              <a:t>中央線）の混雑が想定されるため、北ルートが整備されるまでは、バス（シャトルバス）が鉄道輸送の一部を代替すると想定する。</a:t>
            </a:r>
            <a:endParaRPr lang="en-US" altLang="ja-JP" sz="1600" dirty="0">
              <a:solidFill>
                <a:schemeClr val="tx1"/>
              </a:solidFill>
              <a:latin typeface="メイリオ" panose="020B0604030504040204" pitchFamily="50" charset="-128"/>
              <a:ea typeface="メイリオ" panose="020B0604030504040204" pitchFamily="50" charset="-128"/>
            </a:endParaRPr>
          </a:p>
        </p:txBody>
      </p:sp>
      <p:graphicFrame>
        <p:nvGraphicFramePr>
          <p:cNvPr id="41" name="表 40">
            <a:extLst>
              <a:ext uri="{FF2B5EF4-FFF2-40B4-BE49-F238E27FC236}">
                <a16:creationId xmlns:a16="http://schemas.microsoft.com/office/drawing/2014/main" id="{DCFD8869-C3D5-4DE0-B23D-5624C2A4759A}"/>
              </a:ext>
            </a:extLst>
          </p:cNvPr>
          <p:cNvGraphicFramePr>
            <a:graphicFrameLocks noGrp="1"/>
          </p:cNvGraphicFramePr>
          <p:nvPr>
            <p:extLst>
              <p:ext uri="{D42A27DB-BD31-4B8C-83A1-F6EECF244321}">
                <p14:modId xmlns:p14="http://schemas.microsoft.com/office/powerpoint/2010/main" val="1383740497"/>
              </p:ext>
            </p:extLst>
          </p:nvPr>
        </p:nvGraphicFramePr>
        <p:xfrm>
          <a:off x="496472" y="2928876"/>
          <a:ext cx="5071343" cy="1766995"/>
        </p:xfrm>
        <a:graphic>
          <a:graphicData uri="http://schemas.openxmlformats.org/drawingml/2006/table">
            <a:tbl>
              <a:tblPr firstRow="1" firstCol="1" bandRow="1">
                <a:tableStyleId>{5C22544A-7EE6-4342-B048-85BDC9FD1C3A}</a:tableStyleId>
              </a:tblPr>
              <a:tblGrid>
                <a:gridCol w="1343125">
                  <a:extLst>
                    <a:ext uri="{9D8B030D-6E8A-4147-A177-3AD203B41FA5}">
                      <a16:colId xmlns:a16="http://schemas.microsoft.com/office/drawing/2014/main" val="3337406056"/>
                    </a:ext>
                  </a:extLst>
                </a:gridCol>
                <a:gridCol w="1864109">
                  <a:extLst>
                    <a:ext uri="{9D8B030D-6E8A-4147-A177-3AD203B41FA5}">
                      <a16:colId xmlns:a16="http://schemas.microsoft.com/office/drawing/2014/main" val="2387948363"/>
                    </a:ext>
                  </a:extLst>
                </a:gridCol>
                <a:gridCol w="1864109">
                  <a:extLst>
                    <a:ext uri="{9D8B030D-6E8A-4147-A177-3AD203B41FA5}">
                      <a16:colId xmlns:a16="http://schemas.microsoft.com/office/drawing/2014/main" val="3478497814"/>
                    </a:ext>
                  </a:extLst>
                </a:gridCol>
              </a:tblGrid>
              <a:tr h="348723">
                <a:tc>
                  <a:txBody>
                    <a:bodyPr/>
                    <a:lstStyle/>
                    <a:p>
                      <a:pPr algn="ctr"/>
                      <a:r>
                        <a:rPr lang="en-US" sz="1600" kern="100" dirty="0">
                          <a:effectLst/>
                          <a:latin typeface="メイリオ" panose="020B0604030504040204" pitchFamily="50" charset="-128"/>
                          <a:ea typeface="メイリオ" panose="020B0604030504040204" pitchFamily="50" charset="-128"/>
                        </a:rPr>
                        <a:t> </a:t>
                      </a:r>
                      <a:endParaRPr 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ja-JP" altLang="en-US" sz="1600" kern="100" dirty="0">
                          <a:effectLst/>
                          <a:latin typeface="メイリオ" panose="020B0604030504040204" pitchFamily="50" charset="-128"/>
                          <a:ea typeface="メイリオ" panose="020B0604030504040204" pitchFamily="50" charset="-128"/>
                        </a:rPr>
                        <a:t>来場者数</a:t>
                      </a:r>
                      <a:endParaRPr 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ja-JP" altLang="en-US" sz="1600" kern="100" dirty="0">
                          <a:effectLst/>
                          <a:latin typeface="メイリオ" panose="020B0604030504040204" pitchFamily="50" charset="-128"/>
                          <a:ea typeface="メイリオ" panose="020B0604030504040204" pitchFamily="50" charset="-128"/>
                        </a:rPr>
                        <a:t>運行台数</a:t>
                      </a:r>
                      <a:endParaRPr 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2236741219"/>
                  </a:ext>
                </a:extLst>
              </a:tr>
              <a:tr h="599696">
                <a:tc>
                  <a:txBody>
                    <a:bodyPr/>
                    <a:lstStyle/>
                    <a:p>
                      <a:pPr algn="ctr"/>
                      <a:r>
                        <a:rPr lang="ja-JP" altLang="en-US" sz="1600" b="0" kern="100" dirty="0">
                          <a:solidFill>
                            <a:schemeClr val="tx1"/>
                          </a:solidFill>
                          <a:effectLst/>
                          <a:latin typeface="メイリオ" panose="020B0604030504040204" pitchFamily="50" charset="-128"/>
                          <a:ea typeface="メイリオ" panose="020B0604030504040204" pitchFamily="50" charset="-128"/>
                        </a:rPr>
                        <a:t>万博時想定</a:t>
                      </a:r>
                      <a:endParaRPr lang="ja-JP" sz="16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kumimoji="1" lang="ja-JP" altLang="en-US" sz="1600" b="0" kern="100" dirty="0">
                          <a:solidFill>
                            <a:schemeClr val="tx1"/>
                          </a:solidFill>
                          <a:effectLst/>
                          <a:latin typeface="メイリオ" panose="020B0604030504040204" pitchFamily="50" charset="-128"/>
                          <a:ea typeface="メイリオ" panose="020B0604030504040204" pitchFamily="50" charset="-128"/>
                          <a:cs typeface="+mn-cs"/>
                        </a:rPr>
                        <a:t>約</a:t>
                      </a:r>
                      <a:r>
                        <a:rPr kumimoji="1" lang="en-US" altLang="ja-JP" sz="1600" b="0" kern="100" dirty="0">
                          <a:solidFill>
                            <a:schemeClr val="tx1"/>
                          </a:solidFill>
                          <a:effectLst/>
                          <a:latin typeface="メイリオ" panose="020B0604030504040204" pitchFamily="50" charset="-128"/>
                          <a:ea typeface="メイリオ" panose="020B0604030504040204" pitchFamily="50" charset="-128"/>
                          <a:cs typeface="+mn-cs"/>
                        </a:rPr>
                        <a:t>22.7</a:t>
                      </a:r>
                      <a:r>
                        <a:rPr kumimoji="1" lang="ja-JP" altLang="en-US" sz="1600" b="0" kern="100" dirty="0">
                          <a:solidFill>
                            <a:schemeClr val="tx1"/>
                          </a:solidFill>
                          <a:effectLst/>
                          <a:latin typeface="メイリオ" panose="020B0604030504040204" pitchFamily="50" charset="-128"/>
                          <a:ea typeface="メイリオ" panose="020B0604030504040204" pitchFamily="50" charset="-128"/>
                          <a:cs typeface="+mn-cs"/>
                        </a:rPr>
                        <a:t>万人</a:t>
                      </a:r>
                      <a:r>
                        <a:rPr kumimoji="1" lang="en-US" altLang="ja-JP" sz="1600" b="0" kern="100" dirty="0">
                          <a:solidFill>
                            <a:schemeClr val="tx1"/>
                          </a:solidFill>
                          <a:effectLst/>
                          <a:latin typeface="メイリオ" panose="020B0604030504040204" pitchFamily="50" charset="-128"/>
                          <a:ea typeface="メイリオ" panose="020B0604030504040204" pitchFamily="50" charset="-128"/>
                          <a:cs typeface="+mn-cs"/>
                        </a:rPr>
                        <a:t>/</a:t>
                      </a:r>
                      <a:r>
                        <a:rPr kumimoji="1" lang="ja-JP" altLang="en-US" sz="1600" b="0" kern="100" dirty="0">
                          <a:solidFill>
                            <a:schemeClr val="tx1"/>
                          </a:solidFill>
                          <a:effectLst/>
                          <a:latin typeface="メイリオ" panose="020B0604030504040204" pitchFamily="50" charset="-128"/>
                          <a:ea typeface="メイリオ" panose="020B0604030504040204" pitchFamily="50" charset="-128"/>
                          <a:cs typeface="+mn-cs"/>
                        </a:rPr>
                        <a:t>日</a:t>
                      </a:r>
                    </a:p>
                  </a:txBody>
                  <a:tcPr marL="50310" marR="503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kumimoji="1" lang="en-US" altLang="ja-JP" sz="1600" b="0" kern="100" dirty="0">
                          <a:solidFill>
                            <a:schemeClr val="tx1"/>
                          </a:solidFill>
                          <a:effectLst/>
                          <a:latin typeface="メイリオ" panose="020B0604030504040204" pitchFamily="50" charset="-128"/>
                          <a:ea typeface="メイリオ" panose="020B0604030504040204" pitchFamily="50" charset="-128"/>
                          <a:cs typeface="+mn-cs"/>
                        </a:rPr>
                        <a:t>431</a:t>
                      </a:r>
                      <a:r>
                        <a:rPr kumimoji="1" lang="ja-JP" altLang="en-US" sz="1600" b="0" kern="100" dirty="0">
                          <a:solidFill>
                            <a:schemeClr val="tx1"/>
                          </a:solidFill>
                          <a:effectLst/>
                          <a:latin typeface="メイリオ" panose="020B0604030504040204" pitchFamily="50" charset="-128"/>
                          <a:ea typeface="メイリオ" panose="020B0604030504040204" pitchFamily="50" charset="-128"/>
                          <a:cs typeface="+mn-cs"/>
                        </a:rPr>
                        <a:t>台</a:t>
                      </a:r>
                      <a:r>
                        <a:rPr kumimoji="1" lang="en-US" altLang="ja-JP" sz="1600" b="0" kern="100" dirty="0">
                          <a:solidFill>
                            <a:schemeClr val="tx1"/>
                          </a:solidFill>
                          <a:effectLst/>
                          <a:latin typeface="メイリオ" panose="020B0604030504040204" pitchFamily="50" charset="-128"/>
                          <a:ea typeface="メイリオ" panose="020B0604030504040204" pitchFamily="50" charset="-128"/>
                          <a:cs typeface="+mn-cs"/>
                        </a:rPr>
                        <a:t>/</a:t>
                      </a:r>
                      <a:r>
                        <a:rPr kumimoji="1" lang="ja-JP" altLang="en-US" sz="1600" b="0" kern="100" dirty="0">
                          <a:solidFill>
                            <a:schemeClr val="tx1"/>
                          </a:solidFill>
                          <a:effectLst/>
                          <a:latin typeface="メイリオ" panose="020B0604030504040204" pitchFamily="50" charset="-128"/>
                          <a:ea typeface="メイリオ" panose="020B0604030504040204" pitchFamily="50" charset="-128"/>
                          <a:cs typeface="+mn-cs"/>
                        </a:rPr>
                        <a:t>日</a:t>
                      </a:r>
                      <a:endParaRPr kumimoji="1" lang="en-US" altLang="ja-JP" sz="1600" b="0" kern="100" dirty="0">
                        <a:solidFill>
                          <a:schemeClr val="tx1"/>
                        </a:solidFill>
                        <a:effectLst/>
                        <a:latin typeface="メイリオ" panose="020B0604030504040204" pitchFamily="50" charset="-128"/>
                        <a:ea typeface="メイリオ" panose="020B0604030504040204" pitchFamily="50" charset="-128"/>
                        <a:cs typeface="+mn-cs"/>
                      </a:endParaRPr>
                    </a:p>
                  </a:txBody>
                  <a:tcPr marL="50310" marR="503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200082"/>
                  </a:ext>
                </a:extLst>
              </a:tr>
              <a:tr h="91538">
                <a:tc gridSpan="3">
                  <a:txBody>
                    <a:bodyPr/>
                    <a:lstStyle/>
                    <a:p>
                      <a:pPr algn="l"/>
                      <a:r>
                        <a:rPr lang="ja-JP" altLang="en-US" sz="12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　　　　　　　　　　想定来場者数の比率を基に設定</a:t>
                      </a:r>
                      <a:endParaRPr lang="ja-JP" sz="14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latinLnBrk="0" hangingPunct="1">
                        <a:tabLst>
                          <a:tab pos="447675" algn="l"/>
                        </a:tabLst>
                      </a:pPr>
                      <a:endParaRPr kumimoji="1" lang="ja-JP" altLang="en-US" sz="1600" b="0" kern="100" dirty="0">
                        <a:solidFill>
                          <a:schemeClr val="tx1"/>
                        </a:solidFill>
                        <a:effectLst/>
                        <a:latin typeface="メイリオ" panose="020B0604030504040204" pitchFamily="50" charset="-128"/>
                        <a:ea typeface="メイリオ" panose="020B0604030504040204" pitchFamily="50" charset="-128"/>
                        <a:cs typeface="+mn-cs"/>
                      </a:endParaRPr>
                    </a:p>
                  </a:txBody>
                  <a:tcPr marL="50310" marR="5031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txBody>
                  <a:tcPr marL="50310" marR="5031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8787970"/>
                  </a:ext>
                </a:extLst>
              </a:tr>
              <a:tr h="599696">
                <a:tc>
                  <a:txBody>
                    <a:bodyPr/>
                    <a:lstStyle/>
                    <a:p>
                      <a:pPr algn="ctr"/>
                      <a:r>
                        <a:rPr lang="ja-JP" altLang="en-US" sz="16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夢洲想定</a:t>
                      </a:r>
                      <a:endParaRPr lang="en-US" altLang="ja-JP" sz="16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ctr"/>
                      <a:r>
                        <a:rPr lang="ja-JP" altLang="en-US" sz="16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（本検討）</a:t>
                      </a:r>
                      <a:endParaRPr lang="ja-JP" sz="16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tabLst>
                          <a:tab pos="447675" algn="l"/>
                        </a:tabLst>
                      </a:pPr>
                      <a:r>
                        <a:rPr kumimoji="1" lang="ja-JP" altLang="en-US" sz="1600" b="0" kern="100" dirty="0">
                          <a:solidFill>
                            <a:schemeClr val="tx1"/>
                          </a:solidFill>
                          <a:effectLst/>
                          <a:latin typeface="メイリオ" panose="020B0604030504040204" pitchFamily="50" charset="-128"/>
                          <a:ea typeface="メイリオ" panose="020B0604030504040204" pitchFamily="50" charset="-128"/>
                          <a:cs typeface="+mn-cs"/>
                        </a:rPr>
                        <a:t>約</a:t>
                      </a:r>
                      <a:r>
                        <a:rPr kumimoji="1" lang="en-US" altLang="ja-JP" sz="1600" b="0" kern="100" dirty="0">
                          <a:solidFill>
                            <a:schemeClr val="tx1"/>
                          </a:solidFill>
                          <a:effectLst/>
                          <a:latin typeface="メイリオ" panose="020B0604030504040204" pitchFamily="50" charset="-128"/>
                          <a:ea typeface="メイリオ" panose="020B0604030504040204" pitchFamily="50" charset="-128"/>
                          <a:cs typeface="+mn-cs"/>
                        </a:rPr>
                        <a:t>8.6</a:t>
                      </a:r>
                      <a:r>
                        <a:rPr kumimoji="1" lang="ja-JP" altLang="en-US" sz="1600" b="0" kern="100" dirty="0">
                          <a:solidFill>
                            <a:schemeClr val="tx1"/>
                          </a:solidFill>
                          <a:effectLst/>
                          <a:latin typeface="メイリオ" panose="020B0604030504040204" pitchFamily="50" charset="-128"/>
                          <a:ea typeface="メイリオ" panose="020B0604030504040204" pitchFamily="50" charset="-128"/>
                          <a:cs typeface="+mn-cs"/>
                        </a:rPr>
                        <a:t>万人</a:t>
                      </a:r>
                      <a:r>
                        <a:rPr kumimoji="1" lang="en-US" altLang="ja-JP" sz="1600" b="0" kern="100" dirty="0">
                          <a:solidFill>
                            <a:schemeClr val="tx1"/>
                          </a:solidFill>
                          <a:effectLst/>
                          <a:latin typeface="メイリオ" panose="020B0604030504040204" pitchFamily="50" charset="-128"/>
                          <a:ea typeface="メイリオ" panose="020B0604030504040204" pitchFamily="50" charset="-128"/>
                          <a:cs typeface="+mn-cs"/>
                        </a:rPr>
                        <a:t>/</a:t>
                      </a:r>
                      <a:r>
                        <a:rPr kumimoji="1" lang="ja-JP" altLang="en-US" sz="1600" b="0" kern="100" dirty="0">
                          <a:solidFill>
                            <a:schemeClr val="tx1"/>
                          </a:solidFill>
                          <a:effectLst/>
                          <a:latin typeface="メイリオ" panose="020B0604030504040204" pitchFamily="50" charset="-128"/>
                          <a:ea typeface="メイリオ" panose="020B0604030504040204" pitchFamily="50" charset="-128"/>
                          <a:cs typeface="+mn-cs"/>
                        </a:rPr>
                        <a:t>日</a:t>
                      </a:r>
                    </a:p>
                  </a:txBody>
                  <a:tcPr marL="50310" marR="503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164</a:t>
                      </a:r>
                      <a:r>
                        <a:rPr kumimoji="1" lang="ja-JP" altLang="en-US" sz="1600" b="0" kern="100" dirty="0">
                          <a:solidFill>
                            <a:schemeClr val="tx1"/>
                          </a:solidFill>
                          <a:effectLst/>
                          <a:latin typeface="メイリオ" panose="020B0604030504040204" pitchFamily="50" charset="-128"/>
                          <a:ea typeface="メイリオ" panose="020B0604030504040204" pitchFamily="50" charset="-128"/>
                          <a:cs typeface="+mn-cs"/>
                        </a:rPr>
                        <a:t>台</a:t>
                      </a:r>
                      <a:r>
                        <a:rPr kumimoji="1" lang="en-US" altLang="ja-JP" sz="1600" b="0" i="0" u="none" strike="noStrike" kern="1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ja-JP" altLang="en-US" sz="1600" b="0" i="0" u="none" strike="noStrike" kern="1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日</a:t>
                      </a:r>
                      <a:endParaRPr kumimoji="1" lang="en-US" altLang="ja-JP" sz="1600" b="0" i="0" u="none" strike="noStrike" kern="1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txBody>
                  <a:tcPr marL="50310" marR="503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0518451"/>
                  </a:ext>
                </a:extLst>
              </a:tr>
            </a:tbl>
          </a:graphicData>
        </a:graphic>
      </p:graphicFrame>
      <p:sp>
        <p:nvSpPr>
          <p:cNvPr id="2" name="正方形/長方形 1">
            <a:extLst>
              <a:ext uri="{FF2B5EF4-FFF2-40B4-BE49-F238E27FC236}">
                <a16:creationId xmlns:a16="http://schemas.microsoft.com/office/drawing/2014/main" id="{CBEA7CF1-4936-A717-8CA4-DB1D617251F0}"/>
              </a:ext>
            </a:extLst>
          </p:cNvPr>
          <p:cNvSpPr/>
          <p:nvPr/>
        </p:nvSpPr>
        <p:spPr>
          <a:xfrm>
            <a:off x="135276" y="1997694"/>
            <a:ext cx="9654029" cy="4572000"/>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14E9D5BA-2861-42E4-91A0-56E5722C05A8}"/>
              </a:ext>
            </a:extLst>
          </p:cNvPr>
          <p:cNvSpPr/>
          <p:nvPr/>
        </p:nvSpPr>
        <p:spPr>
          <a:xfrm>
            <a:off x="125983" y="1860089"/>
            <a:ext cx="4680000" cy="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＜バス（シャトルバス）のネットワーク条件等＞</a:t>
            </a:r>
          </a:p>
        </p:txBody>
      </p:sp>
      <p:sp>
        <p:nvSpPr>
          <p:cNvPr id="3" name="二等辺三角形 2">
            <a:extLst>
              <a:ext uri="{FF2B5EF4-FFF2-40B4-BE49-F238E27FC236}">
                <a16:creationId xmlns:a16="http://schemas.microsoft.com/office/drawing/2014/main" id="{6EB1D702-EF04-4E1D-92D7-756902929A0B}"/>
              </a:ext>
            </a:extLst>
          </p:cNvPr>
          <p:cNvSpPr/>
          <p:nvPr/>
        </p:nvSpPr>
        <p:spPr>
          <a:xfrm rot="10800000">
            <a:off x="4496609" y="3928109"/>
            <a:ext cx="227533" cy="119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08EE475E-91EF-4582-A87A-FD617C013A2B}"/>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２－１　年次・鉄道ネットワーク等の想定</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97B7227E-34D7-4801-993E-D7E311905FC7}"/>
              </a:ext>
            </a:extLst>
          </p:cNvPr>
          <p:cNvSpPr txBox="1"/>
          <p:nvPr/>
        </p:nvSpPr>
        <p:spPr>
          <a:xfrm>
            <a:off x="7493745" y="59555"/>
            <a:ext cx="2339103"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２　社会経済条件等の想定</a:t>
            </a:r>
            <a:endParaRPr kumimoji="1" lang="ja-JP" altLang="en-US" sz="1400" b="1" dirty="0">
              <a:solidFill>
                <a:schemeClr val="accent5">
                  <a:lumMod val="50000"/>
                </a:schemeClr>
              </a:solidFill>
            </a:endParaRPr>
          </a:p>
        </p:txBody>
      </p:sp>
      <p:sp>
        <p:nvSpPr>
          <p:cNvPr id="19" name="スライド番号プレースホルダー 4">
            <a:extLst>
              <a:ext uri="{FF2B5EF4-FFF2-40B4-BE49-F238E27FC236}">
                <a16:creationId xmlns:a16="http://schemas.microsoft.com/office/drawing/2014/main" id="{A8296853-0780-417D-9C07-7546730082CD}"/>
              </a:ext>
            </a:extLst>
          </p:cNvPr>
          <p:cNvSpPr txBox="1">
            <a:spLocks/>
          </p:cNvSpPr>
          <p:nvPr/>
        </p:nvSpPr>
        <p:spPr>
          <a:xfrm>
            <a:off x="9553332" y="6571098"/>
            <a:ext cx="262408" cy="207445"/>
          </a:xfrm>
          <a:prstGeom prst="rect">
            <a:avLst/>
          </a:prstGeom>
          <a:solidFill>
            <a:schemeClr val="bg1"/>
          </a:solidFill>
        </p:spPr>
        <p:txBody>
          <a:bodyPr vert="horz" lIns="0" tIns="0" rIns="0" bIns="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14</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64735134"/>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正方形/長方形 331">
            <a:extLst>
              <a:ext uri="{FF2B5EF4-FFF2-40B4-BE49-F238E27FC236}">
                <a16:creationId xmlns:a16="http://schemas.microsoft.com/office/drawing/2014/main" id="{FA1FDD98-EABD-40F1-AEBD-70F0855833DD}"/>
              </a:ext>
            </a:extLst>
          </p:cNvPr>
          <p:cNvSpPr/>
          <p:nvPr/>
        </p:nvSpPr>
        <p:spPr>
          <a:xfrm>
            <a:off x="125983" y="473676"/>
            <a:ext cx="3858188" cy="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＜北ルート未整備時の交通手段の想定＞</a:t>
            </a:r>
          </a:p>
        </p:txBody>
      </p:sp>
      <p:sp>
        <p:nvSpPr>
          <p:cNvPr id="195" name="スライド番号プレースホルダー 4">
            <a:extLst>
              <a:ext uri="{FF2B5EF4-FFF2-40B4-BE49-F238E27FC236}">
                <a16:creationId xmlns:a16="http://schemas.microsoft.com/office/drawing/2014/main" id="{DAC3B9F1-650F-4014-AC3E-F24F46651E8D}"/>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15</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
        <p:nvSpPr>
          <p:cNvPr id="193" name="正方形/長方形 192">
            <a:extLst>
              <a:ext uri="{FF2B5EF4-FFF2-40B4-BE49-F238E27FC236}">
                <a16:creationId xmlns:a16="http://schemas.microsoft.com/office/drawing/2014/main" id="{B0F978CD-2CA3-4669-9F75-DDF762F7242D}"/>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２－１　年次・鉄道ネットワーク等の想定</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194" name="テキスト ボックス 193">
            <a:extLst>
              <a:ext uri="{FF2B5EF4-FFF2-40B4-BE49-F238E27FC236}">
                <a16:creationId xmlns:a16="http://schemas.microsoft.com/office/drawing/2014/main" id="{BBCEBB2B-F835-4453-8AAA-4516452AF456}"/>
              </a:ext>
            </a:extLst>
          </p:cNvPr>
          <p:cNvSpPr txBox="1"/>
          <p:nvPr/>
        </p:nvSpPr>
        <p:spPr>
          <a:xfrm>
            <a:off x="7493745" y="59555"/>
            <a:ext cx="2339103"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２　社会経済条件等の想定</a:t>
            </a:r>
            <a:endParaRPr kumimoji="1" lang="ja-JP" altLang="en-US" sz="1400" b="1" dirty="0">
              <a:solidFill>
                <a:schemeClr val="accent5">
                  <a:lumMod val="50000"/>
                </a:schemeClr>
              </a:solidFill>
            </a:endParaRPr>
          </a:p>
        </p:txBody>
      </p:sp>
      <p:sp>
        <p:nvSpPr>
          <p:cNvPr id="309" name="四角形: 角を丸くする 308">
            <a:extLst>
              <a:ext uri="{FF2B5EF4-FFF2-40B4-BE49-F238E27FC236}">
                <a16:creationId xmlns:a16="http://schemas.microsoft.com/office/drawing/2014/main" id="{2EEFADBC-9995-4717-A729-C7C5FA512192}"/>
              </a:ext>
            </a:extLst>
          </p:cNvPr>
          <p:cNvSpPr/>
          <p:nvPr/>
        </p:nvSpPr>
        <p:spPr>
          <a:xfrm>
            <a:off x="-6814857" y="2750028"/>
            <a:ext cx="6562975" cy="3961015"/>
          </a:xfrm>
          <a:prstGeom prst="roundRect">
            <a:avLst>
              <a:gd name="adj" fmla="val 0"/>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2" name="正方形/長方形 311">
            <a:extLst>
              <a:ext uri="{FF2B5EF4-FFF2-40B4-BE49-F238E27FC236}">
                <a16:creationId xmlns:a16="http://schemas.microsoft.com/office/drawing/2014/main" id="{54E0751C-C0E5-4566-B36C-5B8F60CCA9C7}"/>
              </a:ext>
            </a:extLst>
          </p:cNvPr>
          <p:cNvSpPr/>
          <p:nvPr/>
        </p:nvSpPr>
        <p:spPr>
          <a:xfrm>
            <a:off x="-6713183" y="2661949"/>
            <a:ext cx="864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4" name="Rectangle 44">
            <a:extLst>
              <a:ext uri="{FF2B5EF4-FFF2-40B4-BE49-F238E27FC236}">
                <a16:creationId xmlns:a16="http://schemas.microsoft.com/office/drawing/2014/main" id="{3DB661CE-81C3-4498-A22E-5DFBE7657DE5}"/>
              </a:ext>
            </a:extLst>
          </p:cNvPr>
          <p:cNvSpPr>
            <a:spLocks noChangeArrowheads="1"/>
          </p:cNvSpPr>
          <p:nvPr/>
        </p:nvSpPr>
        <p:spPr bwMode="auto">
          <a:xfrm>
            <a:off x="-10073562" y="2851528"/>
            <a:ext cx="3152598" cy="1923634"/>
          </a:xfrm>
          <a:prstGeom prst="rect">
            <a:avLst/>
          </a:prstGeom>
          <a:solidFill>
            <a:schemeClr val="accent5">
              <a:lumMod val="20000"/>
              <a:lumOff val="80000"/>
            </a:schemeClr>
          </a:solidFill>
          <a:ln w="38100" cap="rnd">
            <a:no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en-US" sz="900">
              <a:latin typeface="Arial" panose="020B0604020202020204" pitchFamily="34" charset="0"/>
            </a:endParaRPr>
          </a:p>
        </p:txBody>
      </p:sp>
      <p:grpSp>
        <p:nvGrpSpPr>
          <p:cNvPr id="386" name="グループ化 385">
            <a:extLst>
              <a:ext uri="{FF2B5EF4-FFF2-40B4-BE49-F238E27FC236}">
                <a16:creationId xmlns:a16="http://schemas.microsoft.com/office/drawing/2014/main" id="{F6537265-A963-4902-A590-3C1A73910F57}"/>
              </a:ext>
            </a:extLst>
          </p:cNvPr>
          <p:cNvGrpSpPr/>
          <p:nvPr/>
        </p:nvGrpSpPr>
        <p:grpSpPr>
          <a:xfrm>
            <a:off x="-9989329" y="2851529"/>
            <a:ext cx="3061729" cy="1923633"/>
            <a:chOff x="9477790" y="-1036235"/>
            <a:chExt cx="5803910" cy="3646501"/>
          </a:xfrm>
          <a:solidFill>
            <a:schemeClr val="accent3">
              <a:lumMod val="60000"/>
              <a:lumOff val="40000"/>
            </a:schemeClr>
          </a:solidFill>
        </p:grpSpPr>
        <p:sp>
          <p:nvSpPr>
            <p:cNvPr id="387" name="Freeform 46">
              <a:extLst>
                <a:ext uri="{FF2B5EF4-FFF2-40B4-BE49-F238E27FC236}">
                  <a16:creationId xmlns:a16="http://schemas.microsoft.com/office/drawing/2014/main" id="{0E340F07-C4C4-45D6-A527-2C51105CA038}"/>
                </a:ext>
              </a:extLst>
            </p:cNvPr>
            <p:cNvSpPr>
              <a:spLocks/>
            </p:cNvSpPr>
            <p:nvPr/>
          </p:nvSpPr>
          <p:spPr bwMode="auto">
            <a:xfrm>
              <a:off x="10499278" y="1722826"/>
              <a:ext cx="1941085" cy="887440"/>
            </a:xfrm>
            <a:custGeom>
              <a:avLst/>
              <a:gdLst>
                <a:gd name="T0" fmla="*/ 0 w 1505"/>
                <a:gd name="T1" fmla="*/ 142 h 688"/>
                <a:gd name="T2" fmla="*/ 245 w 1505"/>
                <a:gd name="T3" fmla="*/ 14 h 688"/>
                <a:gd name="T4" fmla="*/ 811 w 1505"/>
                <a:gd name="T5" fmla="*/ 0 h 688"/>
                <a:gd name="T6" fmla="*/ 892 w 1505"/>
                <a:gd name="T7" fmla="*/ 104 h 688"/>
                <a:gd name="T8" fmla="*/ 1217 w 1505"/>
                <a:gd name="T9" fmla="*/ 113 h 688"/>
                <a:gd name="T10" fmla="*/ 1330 w 1505"/>
                <a:gd name="T11" fmla="*/ 203 h 688"/>
                <a:gd name="T12" fmla="*/ 1505 w 1505"/>
                <a:gd name="T13" fmla="*/ 688 h 688"/>
                <a:gd name="T14" fmla="*/ 293 w 1505"/>
                <a:gd name="T15" fmla="*/ 688 h 688"/>
                <a:gd name="T16" fmla="*/ 222 w 1505"/>
                <a:gd name="T17" fmla="*/ 604 h 688"/>
                <a:gd name="T18" fmla="*/ 420 w 1505"/>
                <a:gd name="T19" fmla="*/ 594 h 688"/>
                <a:gd name="T20" fmla="*/ 368 w 1505"/>
                <a:gd name="T21" fmla="*/ 434 h 688"/>
                <a:gd name="T22" fmla="*/ 10 w 1505"/>
                <a:gd name="T23" fmla="*/ 448 h 688"/>
                <a:gd name="T24" fmla="*/ 0 w 1505"/>
                <a:gd name="T25" fmla="*/ 142 h 6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05" h="688">
                  <a:moveTo>
                    <a:pt x="0" y="142"/>
                  </a:moveTo>
                  <a:lnTo>
                    <a:pt x="245" y="14"/>
                  </a:lnTo>
                  <a:lnTo>
                    <a:pt x="811" y="0"/>
                  </a:lnTo>
                  <a:lnTo>
                    <a:pt x="892" y="104"/>
                  </a:lnTo>
                  <a:lnTo>
                    <a:pt x="1217" y="113"/>
                  </a:lnTo>
                  <a:lnTo>
                    <a:pt x="1330" y="203"/>
                  </a:lnTo>
                  <a:lnTo>
                    <a:pt x="1505" y="688"/>
                  </a:lnTo>
                  <a:lnTo>
                    <a:pt x="293" y="688"/>
                  </a:lnTo>
                  <a:lnTo>
                    <a:pt x="222" y="604"/>
                  </a:lnTo>
                  <a:lnTo>
                    <a:pt x="420" y="594"/>
                  </a:lnTo>
                  <a:lnTo>
                    <a:pt x="368" y="434"/>
                  </a:lnTo>
                  <a:lnTo>
                    <a:pt x="10" y="448"/>
                  </a:lnTo>
                  <a:lnTo>
                    <a:pt x="0" y="142"/>
                  </a:lnTo>
                  <a:close/>
                </a:path>
              </a:pathLst>
            </a:custGeom>
            <a:grpFill/>
            <a:ln w="9525">
              <a:noFill/>
              <a:round/>
              <a:headEnd/>
              <a:tailEnd/>
            </a:ln>
          </p:spPr>
          <p:txBody>
            <a:bodyPr/>
            <a:lstStyle/>
            <a:p>
              <a:endParaRPr lang="ja-JP" altLang="en-US" sz="900"/>
            </a:p>
          </p:txBody>
        </p:sp>
        <p:sp>
          <p:nvSpPr>
            <p:cNvPr id="388" name="Freeform 47">
              <a:extLst>
                <a:ext uri="{FF2B5EF4-FFF2-40B4-BE49-F238E27FC236}">
                  <a16:creationId xmlns:a16="http://schemas.microsoft.com/office/drawing/2014/main" id="{5DAEDECF-20AF-41A8-9605-19CD9CC2D587}"/>
                </a:ext>
              </a:extLst>
            </p:cNvPr>
            <p:cNvSpPr>
              <a:spLocks/>
            </p:cNvSpPr>
            <p:nvPr/>
          </p:nvSpPr>
          <p:spPr bwMode="auto">
            <a:xfrm>
              <a:off x="9477790" y="671571"/>
              <a:ext cx="1374882" cy="966123"/>
            </a:xfrm>
            <a:custGeom>
              <a:avLst/>
              <a:gdLst>
                <a:gd name="T0" fmla="*/ 735 w 1066"/>
                <a:gd name="T1" fmla="*/ 749 h 749"/>
                <a:gd name="T2" fmla="*/ 245 w 1066"/>
                <a:gd name="T3" fmla="*/ 731 h 749"/>
                <a:gd name="T4" fmla="*/ 0 w 1066"/>
                <a:gd name="T5" fmla="*/ 349 h 749"/>
                <a:gd name="T6" fmla="*/ 302 w 1066"/>
                <a:gd name="T7" fmla="*/ 0 h 749"/>
                <a:gd name="T8" fmla="*/ 1066 w 1066"/>
                <a:gd name="T9" fmla="*/ 174 h 749"/>
                <a:gd name="T10" fmla="*/ 1066 w 1066"/>
                <a:gd name="T11" fmla="*/ 467 h 749"/>
                <a:gd name="T12" fmla="*/ 735 w 1066"/>
                <a:gd name="T13" fmla="*/ 749 h 7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66" h="749">
                  <a:moveTo>
                    <a:pt x="735" y="749"/>
                  </a:moveTo>
                  <a:lnTo>
                    <a:pt x="245" y="731"/>
                  </a:lnTo>
                  <a:lnTo>
                    <a:pt x="0" y="349"/>
                  </a:lnTo>
                  <a:lnTo>
                    <a:pt x="302" y="0"/>
                  </a:lnTo>
                  <a:lnTo>
                    <a:pt x="1066" y="174"/>
                  </a:lnTo>
                  <a:lnTo>
                    <a:pt x="1066" y="467"/>
                  </a:lnTo>
                  <a:lnTo>
                    <a:pt x="735" y="749"/>
                  </a:lnTo>
                  <a:close/>
                </a:path>
              </a:pathLst>
            </a:custGeom>
            <a:grpFill/>
            <a:ln w="9525">
              <a:noFill/>
              <a:round/>
              <a:headEnd/>
              <a:tailEnd/>
            </a:ln>
          </p:spPr>
          <p:txBody>
            <a:bodyPr/>
            <a:lstStyle/>
            <a:p>
              <a:endParaRPr lang="ja-JP" altLang="en-US" sz="900"/>
            </a:p>
          </p:txBody>
        </p:sp>
        <p:sp>
          <p:nvSpPr>
            <p:cNvPr id="389" name="Freeform 48">
              <a:extLst>
                <a:ext uri="{FF2B5EF4-FFF2-40B4-BE49-F238E27FC236}">
                  <a16:creationId xmlns:a16="http://schemas.microsoft.com/office/drawing/2014/main" id="{1DF17CBD-FD8D-4B64-B7BF-59DB36773D6F}"/>
                </a:ext>
              </a:extLst>
            </p:cNvPr>
            <p:cNvSpPr>
              <a:spLocks/>
            </p:cNvSpPr>
            <p:nvPr/>
          </p:nvSpPr>
          <p:spPr bwMode="auto">
            <a:xfrm>
              <a:off x="10055601" y="-233927"/>
              <a:ext cx="1229139" cy="936455"/>
            </a:xfrm>
            <a:custGeom>
              <a:avLst/>
              <a:gdLst>
                <a:gd name="T0" fmla="*/ 953 w 953"/>
                <a:gd name="T1" fmla="*/ 104 h 726"/>
                <a:gd name="T2" fmla="*/ 953 w 953"/>
                <a:gd name="T3" fmla="*/ 726 h 726"/>
                <a:gd name="T4" fmla="*/ 0 w 953"/>
                <a:gd name="T5" fmla="*/ 542 h 726"/>
                <a:gd name="T6" fmla="*/ 0 w 953"/>
                <a:gd name="T7" fmla="*/ 320 h 726"/>
                <a:gd name="T8" fmla="*/ 519 w 953"/>
                <a:gd name="T9" fmla="*/ 0 h 726"/>
                <a:gd name="T10" fmla="*/ 953 w 953"/>
                <a:gd name="T11" fmla="*/ 104 h 7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3" h="726">
                  <a:moveTo>
                    <a:pt x="953" y="104"/>
                  </a:moveTo>
                  <a:lnTo>
                    <a:pt x="953" y="726"/>
                  </a:lnTo>
                  <a:lnTo>
                    <a:pt x="0" y="542"/>
                  </a:lnTo>
                  <a:lnTo>
                    <a:pt x="0" y="320"/>
                  </a:lnTo>
                  <a:lnTo>
                    <a:pt x="519" y="0"/>
                  </a:lnTo>
                  <a:lnTo>
                    <a:pt x="953" y="104"/>
                  </a:lnTo>
                  <a:close/>
                </a:path>
              </a:pathLst>
            </a:custGeom>
            <a:grpFill/>
            <a:ln w="9525">
              <a:noFill/>
              <a:round/>
              <a:headEnd/>
              <a:tailEnd/>
            </a:ln>
          </p:spPr>
          <p:txBody>
            <a:bodyPr/>
            <a:lstStyle/>
            <a:p>
              <a:endParaRPr lang="ja-JP" altLang="en-US" sz="900"/>
            </a:p>
          </p:txBody>
        </p:sp>
        <p:sp>
          <p:nvSpPr>
            <p:cNvPr id="390" name="Freeform 49">
              <a:extLst>
                <a:ext uri="{FF2B5EF4-FFF2-40B4-BE49-F238E27FC236}">
                  <a16:creationId xmlns:a16="http://schemas.microsoft.com/office/drawing/2014/main" id="{13D089C9-047C-4B4A-873A-FF512A782AC7}"/>
                </a:ext>
              </a:extLst>
            </p:cNvPr>
            <p:cNvSpPr>
              <a:spLocks/>
            </p:cNvSpPr>
            <p:nvPr/>
          </p:nvSpPr>
          <p:spPr bwMode="auto">
            <a:xfrm>
              <a:off x="11375024" y="-1036235"/>
              <a:ext cx="3906676" cy="3646501"/>
            </a:xfrm>
            <a:custGeom>
              <a:avLst/>
              <a:gdLst>
                <a:gd name="T0" fmla="*/ 1118 w 3029"/>
                <a:gd name="T1" fmla="*/ 0 h 2827"/>
                <a:gd name="T2" fmla="*/ 10 w 3029"/>
                <a:gd name="T3" fmla="*/ 330 h 2827"/>
                <a:gd name="T4" fmla="*/ 0 w 3029"/>
                <a:gd name="T5" fmla="*/ 627 h 2827"/>
                <a:gd name="T6" fmla="*/ 1401 w 3029"/>
                <a:gd name="T7" fmla="*/ 188 h 2827"/>
                <a:gd name="T8" fmla="*/ 807 w 3029"/>
                <a:gd name="T9" fmla="*/ 589 h 2827"/>
                <a:gd name="T10" fmla="*/ 132 w 3029"/>
                <a:gd name="T11" fmla="*/ 791 h 2827"/>
                <a:gd name="T12" fmla="*/ 132 w 3029"/>
                <a:gd name="T13" fmla="*/ 1055 h 2827"/>
                <a:gd name="T14" fmla="*/ 496 w 3029"/>
                <a:gd name="T15" fmla="*/ 933 h 2827"/>
                <a:gd name="T16" fmla="*/ 491 w 3029"/>
                <a:gd name="T17" fmla="*/ 1060 h 2827"/>
                <a:gd name="T18" fmla="*/ 85 w 3029"/>
                <a:gd name="T19" fmla="*/ 1183 h 2827"/>
                <a:gd name="T20" fmla="*/ 85 w 3029"/>
                <a:gd name="T21" fmla="*/ 1734 h 2827"/>
                <a:gd name="T22" fmla="*/ 203 w 3029"/>
                <a:gd name="T23" fmla="*/ 1734 h 2827"/>
                <a:gd name="T24" fmla="*/ 203 w 3029"/>
                <a:gd name="T25" fmla="*/ 1456 h 2827"/>
                <a:gd name="T26" fmla="*/ 297 w 3029"/>
                <a:gd name="T27" fmla="*/ 1456 h 2827"/>
                <a:gd name="T28" fmla="*/ 297 w 3029"/>
                <a:gd name="T29" fmla="*/ 1682 h 2827"/>
                <a:gd name="T30" fmla="*/ 378 w 3029"/>
                <a:gd name="T31" fmla="*/ 1677 h 2827"/>
                <a:gd name="T32" fmla="*/ 378 w 3029"/>
                <a:gd name="T33" fmla="*/ 1395 h 2827"/>
                <a:gd name="T34" fmla="*/ 1123 w 3029"/>
                <a:gd name="T35" fmla="*/ 1197 h 2827"/>
                <a:gd name="T36" fmla="*/ 1123 w 3029"/>
                <a:gd name="T37" fmla="*/ 1362 h 2827"/>
                <a:gd name="T38" fmla="*/ 642 w 3029"/>
                <a:gd name="T39" fmla="*/ 1579 h 2827"/>
                <a:gd name="T40" fmla="*/ 680 w 3029"/>
                <a:gd name="T41" fmla="*/ 1748 h 2827"/>
                <a:gd name="T42" fmla="*/ 500 w 3029"/>
                <a:gd name="T43" fmla="*/ 1824 h 2827"/>
                <a:gd name="T44" fmla="*/ 557 w 3029"/>
                <a:gd name="T45" fmla="*/ 1960 h 2827"/>
                <a:gd name="T46" fmla="*/ 717 w 3029"/>
                <a:gd name="T47" fmla="*/ 1875 h 2827"/>
                <a:gd name="T48" fmla="*/ 774 w 3029"/>
                <a:gd name="T49" fmla="*/ 2040 h 2827"/>
                <a:gd name="T50" fmla="*/ 1118 w 3029"/>
                <a:gd name="T51" fmla="*/ 1899 h 2827"/>
                <a:gd name="T52" fmla="*/ 1156 w 3029"/>
                <a:gd name="T53" fmla="*/ 2012 h 2827"/>
                <a:gd name="T54" fmla="*/ 878 w 3029"/>
                <a:gd name="T55" fmla="*/ 2139 h 2827"/>
                <a:gd name="T56" fmla="*/ 930 w 3029"/>
                <a:gd name="T57" fmla="*/ 2285 h 2827"/>
                <a:gd name="T58" fmla="*/ 1312 w 3029"/>
                <a:gd name="T59" fmla="*/ 2106 h 2827"/>
                <a:gd name="T60" fmla="*/ 1345 w 3029"/>
                <a:gd name="T61" fmla="*/ 2290 h 2827"/>
                <a:gd name="T62" fmla="*/ 1217 w 3029"/>
                <a:gd name="T63" fmla="*/ 2615 h 2827"/>
                <a:gd name="T64" fmla="*/ 1217 w 3029"/>
                <a:gd name="T65" fmla="*/ 2827 h 2827"/>
                <a:gd name="T66" fmla="*/ 3029 w 3029"/>
                <a:gd name="T67" fmla="*/ 2827 h 2827"/>
                <a:gd name="T68" fmla="*/ 3029 w 3029"/>
                <a:gd name="T69" fmla="*/ 0 h 2827"/>
                <a:gd name="T70" fmla="*/ 1118 w 3029"/>
                <a:gd name="T71" fmla="*/ 0 h 282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029" h="2827">
                  <a:moveTo>
                    <a:pt x="1118" y="0"/>
                  </a:moveTo>
                  <a:lnTo>
                    <a:pt x="10" y="330"/>
                  </a:lnTo>
                  <a:lnTo>
                    <a:pt x="0" y="627"/>
                  </a:lnTo>
                  <a:lnTo>
                    <a:pt x="1401" y="188"/>
                  </a:lnTo>
                  <a:lnTo>
                    <a:pt x="807" y="589"/>
                  </a:lnTo>
                  <a:lnTo>
                    <a:pt x="132" y="791"/>
                  </a:lnTo>
                  <a:lnTo>
                    <a:pt x="132" y="1055"/>
                  </a:lnTo>
                  <a:lnTo>
                    <a:pt x="496" y="933"/>
                  </a:lnTo>
                  <a:lnTo>
                    <a:pt x="491" y="1060"/>
                  </a:lnTo>
                  <a:lnTo>
                    <a:pt x="85" y="1183"/>
                  </a:lnTo>
                  <a:lnTo>
                    <a:pt x="85" y="1734"/>
                  </a:lnTo>
                  <a:lnTo>
                    <a:pt x="203" y="1734"/>
                  </a:lnTo>
                  <a:lnTo>
                    <a:pt x="203" y="1456"/>
                  </a:lnTo>
                  <a:lnTo>
                    <a:pt x="297" y="1456"/>
                  </a:lnTo>
                  <a:lnTo>
                    <a:pt x="297" y="1682"/>
                  </a:lnTo>
                  <a:lnTo>
                    <a:pt x="378" y="1677"/>
                  </a:lnTo>
                  <a:lnTo>
                    <a:pt x="378" y="1395"/>
                  </a:lnTo>
                  <a:lnTo>
                    <a:pt x="1123" y="1197"/>
                  </a:lnTo>
                  <a:lnTo>
                    <a:pt x="1123" y="1362"/>
                  </a:lnTo>
                  <a:lnTo>
                    <a:pt x="642" y="1579"/>
                  </a:lnTo>
                  <a:lnTo>
                    <a:pt x="680" y="1748"/>
                  </a:lnTo>
                  <a:lnTo>
                    <a:pt x="500" y="1824"/>
                  </a:lnTo>
                  <a:lnTo>
                    <a:pt x="557" y="1960"/>
                  </a:lnTo>
                  <a:lnTo>
                    <a:pt x="717" y="1875"/>
                  </a:lnTo>
                  <a:lnTo>
                    <a:pt x="774" y="2040"/>
                  </a:lnTo>
                  <a:lnTo>
                    <a:pt x="1118" y="1899"/>
                  </a:lnTo>
                  <a:lnTo>
                    <a:pt x="1156" y="2012"/>
                  </a:lnTo>
                  <a:lnTo>
                    <a:pt x="878" y="2139"/>
                  </a:lnTo>
                  <a:lnTo>
                    <a:pt x="930" y="2285"/>
                  </a:lnTo>
                  <a:lnTo>
                    <a:pt x="1312" y="2106"/>
                  </a:lnTo>
                  <a:lnTo>
                    <a:pt x="1345" y="2290"/>
                  </a:lnTo>
                  <a:lnTo>
                    <a:pt x="1217" y="2615"/>
                  </a:lnTo>
                  <a:lnTo>
                    <a:pt x="1217" y="2827"/>
                  </a:lnTo>
                  <a:lnTo>
                    <a:pt x="3029" y="2827"/>
                  </a:lnTo>
                  <a:lnTo>
                    <a:pt x="3029" y="0"/>
                  </a:lnTo>
                  <a:lnTo>
                    <a:pt x="1118" y="0"/>
                  </a:lnTo>
                  <a:close/>
                </a:path>
              </a:pathLst>
            </a:custGeom>
            <a:grpFill/>
            <a:ln w="9525">
              <a:noFill/>
              <a:round/>
              <a:headEnd/>
              <a:tailEnd/>
            </a:ln>
          </p:spPr>
          <p:txBody>
            <a:bodyPr/>
            <a:lstStyle/>
            <a:p>
              <a:endParaRPr lang="ja-JP" altLang="en-US" sz="900"/>
            </a:p>
          </p:txBody>
        </p:sp>
      </p:grpSp>
      <p:sp>
        <p:nvSpPr>
          <p:cNvPr id="391" name="Freeform 52">
            <a:extLst>
              <a:ext uri="{FF2B5EF4-FFF2-40B4-BE49-F238E27FC236}">
                <a16:creationId xmlns:a16="http://schemas.microsoft.com/office/drawing/2014/main" id="{800F22C7-33C7-481A-883C-6E104FABB9DB}"/>
              </a:ext>
            </a:extLst>
          </p:cNvPr>
          <p:cNvSpPr>
            <a:spLocks/>
          </p:cNvSpPr>
          <p:nvPr/>
        </p:nvSpPr>
        <p:spPr bwMode="auto">
          <a:xfrm>
            <a:off x="-8580934" y="3425148"/>
            <a:ext cx="619830" cy="278985"/>
          </a:xfrm>
          <a:custGeom>
            <a:avLst/>
            <a:gdLst>
              <a:gd name="T0" fmla="*/ 2147483646 w 193"/>
              <a:gd name="T1" fmla="*/ 0 h 87"/>
              <a:gd name="T2" fmla="*/ 2147483646 w 193"/>
              <a:gd name="T3" fmla="*/ 2147483646 h 87"/>
              <a:gd name="T4" fmla="*/ 2147483646 w 193"/>
              <a:gd name="T5" fmla="*/ 2147483646 h 87"/>
              <a:gd name="T6" fmla="*/ 2147483646 w 193"/>
              <a:gd name="T7" fmla="*/ 2147483646 h 87"/>
              <a:gd name="T8" fmla="*/ 2147483646 w 193"/>
              <a:gd name="T9" fmla="*/ 2147483646 h 87"/>
              <a:gd name="T10" fmla="*/ 0 w 193"/>
              <a:gd name="T11" fmla="*/ 2147483646 h 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3" h="87">
                <a:moveTo>
                  <a:pt x="193" y="0"/>
                </a:moveTo>
                <a:cubicBezTo>
                  <a:pt x="193" y="0"/>
                  <a:pt x="178" y="15"/>
                  <a:pt x="173" y="20"/>
                </a:cubicBezTo>
                <a:cubicBezTo>
                  <a:pt x="162" y="31"/>
                  <a:pt x="151" y="18"/>
                  <a:pt x="127" y="25"/>
                </a:cubicBezTo>
                <a:cubicBezTo>
                  <a:pt x="106" y="30"/>
                  <a:pt x="86" y="40"/>
                  <a:pt x="75" y="44"/>
                </a:cubicBezTo>
                <a:cubicBezTo>
                  <a:pt x="62" y="48"/>
                  <a:pt x="52" y="73"/>
                  <a:pt x="41" y="76"/>
                </a:cubicBezTo>
                <a:cubicBezTo>
                  <a:pt x="30" y="80"/>
                  <a:pt x="0" y="87"/>
                  <a:pt x="0" y="87"/>
                </a:cubicBezTo>
              </a:path>
            </a:pathLst>
          </a:custGeom>
          <a:noFill/>
          <a:ln w="28575" cap="rnd">
            <a:solidFill>
              <a:srgbClr val="66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900" dirty="0"/>
          </a:p>
        </p:txBody>
      </p:sp>
      <p:sp>
        <p:nvSpPr>
          <p:cNvPr id="392" name="Freeform 53">
            <a:extLst>
              <a:ext uri="{FF2B5EF4-FFF2-40B4-BE49-F238E27FC236}">
                <a16:creationId xmlns:a16="http://schemas.microsoft.com/office/drawing/2014/main" id="{B949EDB9-847F-4FD0-A3B9-626336B31E39}"/>
              </a:ext>
            </a:extLst>
          </p:cNvPr>
          <p:cNvSpPr>
            <a:spLocks/>
          </p:cNvSpPr>
          <p:nvPr/>
        </p:nvSpPr>
        <p:spPr bwMode="auto">
          <a:xfrm>
            <a:off x="-8134602" y="2969927"/>
            <a:ext cx="1207001" cy="1699765"/>
          </a:xfrm>
          <a:custGeom>
            <a:avLst/>
            <a:gdLst>
              <a:gd name="T0" fmla="*/ 2147483646 w 376"/>
              <a:gd name="T1" fmla="*/ 2147483646 h 530"/>
              <a:gd name="T2" fmla="*/ 2147483646 w 376"/>
              <a:gd name="T3" fmla="*/ 2147483646 h 530"/>
              <a:gd name="T4" fmla="*/ 2147483646 w 376"/>
              <a:gd name="T5" fmla="*/ 2147483646 h 530"/>
              <a:gd name="T6" fmla="*/ 2147483646 w 376"/>
              <a:gd name="T7" fmla="*/ 2147483646 h 530"/>
              <a:gd name="T8" fmla="*/ 2147483646 w 376"/>
              <a:gd name="T9" fmla="*/ 2147483646 h 530"/>
              <a:gd name="T10" fmla="*/ 721625955 w 376"/>
              <a:gd name="T11" fmla="*/ 2147483646 h 530"/>
              <a:gd name="T12" fmla="*/ 1831490490 w 376"/>
              <a:gd name="T13" fmla="*/ 2147483646 h 530"/>
              <a:gd name="T14" fmla="*/ 2147483646 w 376"/>
              <a:gd name="T15" fmla="*/ 2147483646 h 530"/>
              <a:gd name="T16" fmla="*/ 2147483646 w 376"/>
              <a:gd name="T17" fmla="*/ 2147483646 h 530"/>
              <a:gd name="T18" fmla="*/ 2147483646 w 376"/>
              <a:gd name="T19" fmla="*/ 2147483646 h 530"/>
              <a:gd name="T20" fmla="*/ 2147483646 w 376"/>
              <a:gd name="T21" fmla="*/ 0 h 5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6" h="530">
                <a:moveTo>
                  <a:pt x="376" y="530"/>
                </a:moveTo>
                <a:cubicBezTo>
                  <a:pt x="344" y="522"/>
                  <a:pt x="317" y="513"/>
                  <a:pt x="308" y="508"/>
                </a:cubicBezTo>
                <a:cubicBezTo>
                  <a:pt x="270" y="489"/>
                  <a:pt x="247" y="390"/>
                  <a:pt x="211" y="380"/>
                </a:cubicBezTo>
                <a:cubicBezTo>
                  <a:pt x="176" y="370"/>
                  <a:pt x="88" y="354"/>
                  <a:pt x="88" y="354"/>
                </a:cubicBezTo>
                <a:cubicBezTo>
                  <a:pt x="88" y="354"/>
                  <a:pt x="41" y="344"/>
                  <a:pt x="27" y="313"/>
                </a:cubicBezTo>
                <a:cubicBezTo>
                  <a:pt x="21" y="300"/>
                  <a:pt x="11" y="267"/>
                  <a:pt x="6" y="253"/>
                </a:cubicBezTo>
                <a:cubicBezTo>
                  <a:pt x="0" y="238"/>
                  <a:pt x="5" y="207"/>
                  <a:pt x="15" y="195"/>
                </a:cubicBezTo>
                <a:cubicBezTo>
                  <a:pt x="32" y="174"/>
                  <a:pt x="48" y="150"/>
                  <a:pt x="54" y="142"/>
                </a:cubicBezTo>
                <a:cubicBezTo>
                  <a:pt x="78" y="111"/>
                  <a:pt x="136" y="71"/>
                  <a:pt x="143" y="61"/>
                </a:cubicBezTo>
                <a:cubicBezTo>
                  <a:pt x="159" y="38"/>
                  <a:pt x="189" y="33"/>
                  <a:pt x="223" y="20"/>
                </a:cubicBezTo>
                <a:cubicBezTo>
                  <a:pt x="256" y="7"/>
                  <a:pt x="330" y="2"/>
                  <a:pt x="376" y="0"/>
                </a:cubicBezTo>
              </a:path>
            </a:pathLst>
          </a:custGeom>
          <a:noFill/>
          <a:ln w="28575" cap="rnd">
            <a:solidFill>
              <a:srgbClr val="66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900"/>
          </a:p>
        </p:txBody>
      </p:sp>
      <p:sp>
        <p:nvSpPr>
          <p:cNvPr id="393" name="Freeform 54">
            <a:extLst>
              <a:ext uri="{FF2B5EF4-FFF2-40B4-BE49-F238E27FC236}">
                <a16:creationId xmlns:a16="http://schemas.microsoft.com/office/drawing/2014/main" id="{FA36C643-7F57-4325-B441-31563E84B9F9}"/>
              </a:ext>
            </a:extLst>
          </p:cNvPr>
          <p:cNvSpPr>
            <a:spLocks/>
          </p:cNvSpPr>
          <p:nvPr/>
        </p:nvSpPr>
        <p:spPr bwMode="auto">
          <a:xfrm>
            <a:off x="-7405911" y="3149566"/>
            <a:ext cx="474908" cy="144255"/>
          </a:xfrm>
          <a:custGeom>
            <a:avLst/>
            <a:gdLst>
              <a:gd name="T0" fmla="*/ 0 w 148"/>
              <a:gd name="T1" fmla="*/ 2147483646 h 45"/>
              <a:gd name="T2" fmla="*/ 2147483646 w 148"/>
              <a:gd name="T3" fmla="*/ 963581957 h 45"/>
              <a:gd name="T4" fmla="*/ 2147483646 w 148"/>
              <a:gd name="T5" fmla="*/ 226369388 h 45"/>
              <a:gd name="T6" fmla="*/ 2147483646 w 148"/>
              <a:gd name="T7" fmla="*/ 190121878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8" h="45">
                <a:moveTo>
                  <a:pt x="0" y="45"/>
                </a:moveTo>
                <a:cubicBezTo>
                  <a:pt x="0" y="45"/>
                  <a:pt x="30" y="14"/>
                  <a:pt x="45" y="8"/>
                </a:cubicBezTo>
                <a:cubicBezTo>
                  <a:pt x="65" y="0"/>
                  <a:pt x="85" y="2"/>
                  <a:pt x="104" y="2"/>
                </a:cubicBezTo>
                <a:cubicBezTo>
                  <a:pt x="120" y="2"/>
                  <a:pt x="148" y="16"/>
                  <a:pt x="148" y="16"/>
                </a:cubicBezTo>
              </a:path>
            </a:pathLst>
          </a:custGeom>
          <a:noFill/>
          <a:ln w="28575" cap="rnd">
            <a:solidFill>
              <a:srgbClr val="66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900"/>
          </a:p>
        </p:txBody>
      </p:sp>
      <p:sp>
        <p:nvSpPr>
          <p:cNvPr id="394" name="Freeform 55">
            <a:extLst>
              <a:ext uri="{FF2B5EF4-FFF2-40B4-BE49-F238E27FC236}">
                <a16:creationId xmlns:a16="http://schemas.microsoft.com/office/drawing/2014/main" id="{32256CC6-2B39-444D-A49B-2E7AA6B8DA4E}"/>
              </a:ext>
            </a:extLst>
          </p:cNvPr>
          <p:cNvSpPr>
            <a:spLocks/>
          </p:cNvSpPr>
          <p:nvPr/>
        </p:nvSpPr>
        <p:spPr bwMode="auto">
          <a:xfrm>
            <a:off x="-9174229" y="3624520"/>
            <a:ext cx="2246628" cy="785240"/>
          </a:xfrm>
          <a:custGeom>
            <a:avLst/>
            <a:gdLst>
              <a:gd name="T0" fmla="*/ 0 w 3302"/>
              <a:gd name="T1" fmla="*/ 1154 h 1154"/>
              <a:gd name="T2" fmla="*/ 858 w 3302"/>
              <a:gd name="T3" fmla="*/ 739 h 1154"/>
              <a:gd name="T4" fmla="*/ 1184 w 3302"/>
              <a:gd name="T5" fmla="*/ 631 h 1154"/>
              <a:gd name="T6" fmla="*/ 1603 w 3302"/>
              <a:gd name="T7" fmla="*/ 367 h 1154"/>
              <a:gd name="T8" fmla="*/ 2226 w 3302"/>
              <a:gd name="T9" fmla="*/ 0 h 1154"/>
              <a:gd name="T10" fmla="*/ 3302 w 3302"/>
              <a:gd name="T11" fmla="*/ 0 h 11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02" h="1154">
                <a:moveTo>
                  <a:pt x="0" y="1154"/>
                </a:moveTo>
                <a:lnTo>
                  <a:pt x="858" y="739"/>
                </a:lnTo>
                <a:lnTo>
                  <a:pt x="1184" y="631"/>
                </a:lnTo>
                <a:lnTo>
                  <a:pt x="1603" y="367"/>
                </a:lnTo>
                <a:lnTo>
                  <a:pt x="2226" y="0"/>
                </a:lnTo>
                <a:lnTo>
                  <a:pt x="3302" y="0"/>
                </a:lnTo>
              </a:path>
            </a:pathLst>
          </a:custGeom>
          <a:noFill/>
          <a:ln w="28575" cap="rnd">
            <a:solidFill>
              <a:srgbClr val="66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900"/>
          </a:p>
        </p:txBody>
      </p:sp>
      <p:sp>
        <p:nvSpPr>
          <p:cNvPr id="395" name="Freeform 56">
            <a:extLst>
              <a:ext uri="{FF2B5EF4-FFF2-40B4-BE49-F238E27FC236}">
                <a16:creationId xmlns:a16="http://schemas.microsoft.com/office/drawing/2014/main" id="{3530CFE2-B0D9-48FB-AB6A-E89F6581F8BD}"/>
              </a:ext>
            </a:extLst>
          </p:cNvPr>
          <p:cNvSpPr>
            <a:spLocks/>
          </p:cNvSpPr>
          <p:nvPr/>
        </p:nvSpPr>
        <p:spPr bwMode="auto">
          <a:xfrm>
            <a:off x="-9238866" y="4409760"/>
            <a:ext cx="472187" cy="368804"/>
          </a:xfrm>
          <a:custGeom>
            <a:avLst/>
            <a:gdLst>
              <a:gd name="T0" fmla="*/ 2147483646 w 147"/>
              <a:gd name="T1" fmla="*/ 2147483646 h 115"/>
              <a:gd name="T2" fmla="*/ 2147483646 w 147"/>
              <a:gd name="T3" fmla="*/ 2147483646 h 115"/>
              <a:gd name="T4" fmla="*/ 2147483646 w 147"/>
              <a:gd name="T5" fmla="*/ 2147483646 h 115"/>
              <a:gd name="T6" fmla="*/ 2147483646 w 147"/>
              <a:gd name="T7" fmla="*/ 2147483646 h 115"/>
              <a:gd name="T8" fmla="*/ 363515491 w 147"/>
              <a:gd name="T9" fmla="*/ 2147483646 h 115"/>
              <a:gd name="T10" fmla="*/ 725836754 w 147"/>
              <a:gd name="T11" fmla="*/ 843313433 h 115"/>
              <a:gd name="T12" fmla="*/ 2147483646 w 147"/>
              <a:gd name="T13" fmla="*/ 0 h 1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7" h="115">
                <a:moveTo>
                  <a:pt x="147" y="115"/>
                </a:moveTo>
                <a:cubicBezTo>
                  <a:pt x="145" y="108"/>
                  <a:pt x="140" y="104"/>
                  <a:pt x="129" y="104"/>
                </a:cubicBezTo>
                <a:cubicBezTo>
                  <a:pt x="115" y="104"/>
                  <a:pt x="88" y="103"/>
                  <a:pt x="62" y="103"/>
                </a:cubicBezTo>
                <a:cubicBezTo>
                  <a:pt x="47" y="103"/>
                  <a:pt x="49" y="100"/>
                  <a:pt x="44" y="90"/>
                </a:cubicBezTo>
                <a:cubicBezTo>
                  <a:pt x="38" y="76"/>
                  <a:pt x="8" y="36"/>
                  <a:pt x="3" y="25"/>
                </a:cubicBezTo>
                <a:cubicBezTo>
                  <a:pt x="0" y="17"/>
                  <a:pt x="1" y="11"/>
                  <a:pt x="6" y="7"/>
                </a:cubicBezTo>
                <a:cubicBezTo>
                  <a:pt x="13" y="3"/>
                  <a:pt x="20" y="0"/>
                  <a:pt x="20" y="0"/>
                </a:cubicBezTo>
              </a:path>
            </a:pathLst>
          </a:custGeom>
          <a:noFill/>
          <a:ln w="28575" cap="rnd">
            <a:solidFill>
              <a:srgbClr val="66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900"/>
          </a:p>
        </p:txBody>
      </p:sp>
      <p:sp>
        <p:nvSpPr>
          <p:cNvPr id="396" name="Rectangle 72">
            <a:extLst>
              <a:ext uri="{FF2B5EF4-FFF2-40B4-BE49-F238E27FC236}">
                <a16:creationId xmlns:a16="http://schemas.microsoft.com/office/drawing/2014/main" id="{3E56B238-9774-4AEA-9888-B4D740011146}"/>
              </a:ext>
            </a:extLst>
          </p:cNvPr>
          <p:cNvSpPr>
            <a:spLocks noChangeArrowheads="1"/>
          </p:cNvSpPr>
          <p:nvPr/>
        </p:nvSpPr>
        <p:spPr bwMode="auto">
          <a:xfrm>
            <a:off x="-9657983" y="4147787"/>
            <a:ext cx="6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ja-JP" sz="900" dirty="0">
              <a:latin typeface="Arial" panose="020B0604020202020204" pitchFamily="34" charset="0"/>
            </a:endParaRPr>
          </a:p>
        </p:txBody>
      </p:sp>
      <p:sp>
        <p:nvSpPr>
          <p:cNvPr id="397" name="Rectangle 77">
            <a:extLst>
              <a:ext uri="{FF2B5EF4-FFF2-40B4-BE49-F238E27FC236}">
                <a16:creationId xmlns:a16="http://schemas.microsoft.com/office/drawing/2014/main" id="{3A6824CE-92A3-4CF7-9588-0F4B40765086}"/>
              </a:ext>
            </a:extLst>
          </p:cNvPr>
          <p:cNvSpPr>
            <a:spLocks noChangeArrowheads="1"/>
          </p:cNvSpPr>
          <p:nvPr/>
        </p:nvSpPr>
        <p:spPr bwMode="auto">
          <a:xfrm>
            <a:off x="-7965868" y="3193114"/>
            <a:ext cx="6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ja-JP" sz="900" dirty="0">
              <a:latin typeface="Arial" panose="020B0604020202020204" pitchFamily="34" charset="0"/>
            </a:endParaRPr>
          </a:p>
        </p:txBody>
      </p:sp>
      <p:sp>
        <p:nvSpPr>
          <p:cNvPr id="398" name="Rectangle 82">
            <a:extLst>
              <a:ext uri="{FF2B5EF4-FFF2-40B4-BE49-F238E27FC236}">
                <a16:creationId xmlns:a16="http://schemas.microsoft.com/office/drawing/2014/main" id="{04AE92CB-BA93-42DD-9AA8-E3CE7EC8F8C9}"/>
              </a:ext>
            </a:extLst>
          </p:cNvPr>
          <p:cNvSpPr>
            <a:spLocks noChangeArrowheads="1"/>
          </p:cNvSpPr>
          <p:nvPr/>
        </p:nvSpPr>
        <p:spPr bwMode="auto">
          <a:xfrm>
            <a:off x="-8665303" y="4509786"/>
            <a:ext cx="6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ja-JP" sz="900" dirty="0">
              <a:latin typeface="Arial" panose="020B0604020202020204" pitchFamily="34" charset="0"/>
            </a:endParaRPr>
          </a:p>
        </p:txBody>
      </p:sp>
      <p:sp>
        <p:nvSpPr>
          <p:cNvPr id="399" name="Rectangle 87">
            <a:extLst>
              <a:ext uri="{FF2B5EF4-FFF2-40B4-BE49-F238E27FC236}">
                <a16:creationId xmlns:a16="http://schemas.microsoft.com/office/drawing/2014/main" id="{45DA672E-A092-4089-B8F0-DCFD745E7667}"/>
              </a:ext>
            </a:extLst>
          </p:cNvPr>
          <p:cNvSpPr>
            <a:spLocks noChangeArrowheads="1"/>
          </p:cNvSpPr>
          <p:nvPr/>
        </p:nvSpPr>
        <p:spPr bwMode="auto">
          <a:xfrm>
            <a:off x="-7124913" y="3453727"/>
            <a:ext cx="6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ja-JP" sz="900" dirty="0">
              <a:latin typeface="Arial" panose="020B0604020202020204" pitchFamily="34" charset="0"/>
            </a:endParaRPr>
          </a:p>
        </p:txBody>
      </p:sp>
      <p:sp>
        <p:nvSpPr>
          <p:cNvPr id="400" name="Rectangle 99">
            <a:extLst>
              <a:ext uri="{FF2B5EF4-FFF2-40B4-BE49-F238E27FC236}">
                <a16:creationId xmlns:a16="http://schemas.microsoft.com/office/drawing/2014/main" id="{2B56882F-2424-4B9E-AE7D-87B497504734}"/>
              </a:ext>
            </a:extLst>
          </p:cNvPr>
          <p:cNvSpPr>
            <a:spLocks noChangeArrowheads="1"/>
          </p:cNvSpPr>
          <p:nvPr/>
        </p:nvSpPr>
        <p:spPr bwMode="auto">
          <a:xfrm>
            <a:off x="-7558316" y="3810963"/>
            <a:ext cx="6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ja-JP" sz="900" dirty="0">
              <a:latin typeface="Arial" panose="020B0604020202020204" pitchFamily="34" charset="0"/>
            </a:endParaRPr>
          </a:p>
        </p:txBody>
      </p:sp>
      <p:sp>
        <p:nvSpPr>
          <p:cNvPr id="401" name="Rectangle 325">
            <a:extLst>
              <a:ext uri="{FF2B5EF4-FFF2-40B4-BE49-F238E27FC236}">
                <a16:creationId xmlns:a16="http://schemas.microsoft.com/office/drawing/2014/main" id="{DBB90A97-5DD6-4184-87F3-A7EAE2486F4D}"/>
              </a:ext>
            </a:extLst>
          </p:cNvPr>
          <p:cNvSpPr>
            <a:spLocks noChangeArrowheads="1"/>
          </p:cNvSpPr>
          <p:nvPr/>
        </p:nvSpPr>
        <p:spPr bwMode="auto">
          <a:xfrm>
            <a:off x="-8284287" y="3819129"/>
            <a:ext cx="6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ja-JP" sz="900" dirty="0">
              <a:latin typeface="Arial" panose="020B0604020202020204" pitchFamily="34" charset="0"/>
            </a:endParaRPr>
          </a:p>
        </p:txBody>
      </p:sp>
      <p:sp>
        <p:nvSpPr>
          <p:cNvPr id="402" name="Rectangle 866">
            <a:extLst>
              <a:ext uri="{FF2B5EF4-FFF2-40B4-BE49-F238E27FC236}">
                <a16:creationId xmlns:a16="http://schemas.microsoft.com/office/drawing/2014/main" id="{0C0F9ACD-C54E-4AEF-8035-8DBBF9065186}"/>
              </a:ext>
            </a:extLst>
          </p:cNvPr>
          <p:cNvSpPr>
            <a:spLocks noChangeArrowheads="1"/>
          </p:cNvSpPr>
          <p:nvPr/>
        </p:nvSpPr>
        <p:spPr bwMode="auto">
          <a:xfrm>
            <a:off x="-7048710" y="4040275"/>
            <a:ext cx="6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ja-JP" sz="900" dirty="0">
              <a:latin typeface="Arial" panose="020B0604020202020204" pitchFamily="34" charset="0"/>
            </a:endParaRPr>
          </a:p>
        </p:txBody>
      </p:sp>
      <p:sp>
        <p:nvSpPr>
          <p:cNvPr id="403" name="Rectangle 1169">
            <a:extLst>
              <a:ext uri="{FF2B5EF4-FFF2-40B4-BE49-F238E27FC236}">
                <a16:creationId xmlns:a16="http://schemas.microsoft.com/office/drawing/2014/main" id="{9FCE1513-BAA7-4CDE-84FA-B33307FB42AA}"/>
              </a:ext>
            </a:extLst>
          </p:cNvPr>
          <p:cNvSpPr>
            <a:spLocks noChangeArrowheads="1"/>
          </p:cNvSpPr>
          <p:nvPr/>
        </p:nvSpPr>
        <p:spPr bwMode="auto">
          <a:xfrm>
            <a:off x="-8621077" y="3247550"/>
            <a:ext cx="6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ja-JP" sz="900" dirty="0">
              <a:latin typeface="Arial" panose="020B0604020202020204" pitchFamily="34" charset="0"/>
            </a:endParaRPr>
          </a:p>
        </p:txBody>
      </p:sp>
      <p:sp>
        <p:nvSpPr>
          <p:cNvPr id="404" name="Rectangle 1248">
            <a:extLst>
              <a:ext uri="{FF2B5EF4-FFF2-40B4-BE49-F238E27FC236}">
                <a16:creationId xmlns:a16="http://schemas.microsoft.com/office/drawing/2014/main" id="{AF10BF89-A651-4821-94C0-3F76B1CF2267}"/>
              </a:ext>
            </a:extLst>
          </p:cNvPr>
          <p:cNvSpPr>
            <a:spLocks noChangeArrowheads="1"/>
          </p:cNvSpPr>
          <p:nvPr/>
        </p:nvSpPr>
        <p:spPr bwMode="auto">
          <a:xfrm>
            <a:off x="-9336841" y="4390027"/>
            <a:ext cx="6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ja-JP" sz="900" dirty="0">
              <a:latin typeface="Arial" panose="020B0604020202020204" pitchFamily="34" charset="0"/>
            </a:endParaRPr>
          </a:p>
        </p:txBody>
      </p:sp>
      <p:sp>
        <p:nvSpPr>
          <p:cNvPr id="405" name="Freeform 58">
            <a:extLst>
              <a:ext uri="{FF2B5EF4-FFF2-40B4-BE49-F238E27FC236}">
                <a16:creationId xmlns:a16="http://schemas.microsoft.com/office/drawing/2014/main" id="{3C11AE41-B0B2-448A-96B9-017B1F22A937}"/>
              </a:ext>
            </a:extLst>
          </p:cNvPr>
          <p:cNvSpPr>
            <a:spLocks/>
          </p:cNvSpPr>
          <p:nvPr/>
        </p:nvSpPr>
        <p:spPr bwMode="auto">
          <a:xfrm>
            <a:off x="-9536705" y="4052073"/>
            <a:ext cx="417088" cy="351154"/>
          </a:xfrm>
          <a:custGeom>
            <a:avLst/>
            <a:gdLst>
              <a:gd name="T0" fmla="*/ 2147483646 w 1438"/>
              <a:gd name="T1" fmla="*/ 2147483646 h 1241"/>
              <a:gd name="T2" fmla="*/ 2147483646 w 1438"/>
              <a:gd name="T3" fmla="*/ 2147483646 h 1241"/>
              <a:gd name="T4" fmla="*/ 2147483646 w 1438"/>
              <a:gd name="T5" fmla="*/ 2147483646 h 1241"/>
              <a:gd name="T6" fmla="*/ 0 w 1438"/>
              <a:gd name="T7" fmla="*/ 2147483646 h 1241"/>
              <a:gd name="T8" fmla="*/ 2147483646 w 1438"/>
              <a:gd name="T9" fmla="*/ 0 h 1241"/>
              <a:gd name="T10" fmla="*/ 2147483646 w 1438"/>
              <a:gd name="T11" fmla="*/ 2147483646 h 1241"/>
              <a:gd name="T12" fmla="*/ 2147483646 w 1438"/>
              <a:gd name="T13" fmla="*/ 2147483646 h 1241"/>
              <a:gd name="T14" fmla="*/ 0 60000 65536"/>
              <a:gd name="T15" fmla="*/ 0 60000 65536"/>
              <a:gd name="T16" fmla="*/ 0 60000 65536"/>
              <a:gd name="T17" fmla="*/ 0 60000 65536"/>
              <a:gd name="T18" fmla="*/ 0 60000 65536"/>
              <a:gd name="T19" fmla="*/ 0 60000 65536"/>
              <a:gd name="T20" fmla="*/ 0 60000 65536"/>
              <a:gd name="connsiteX0" fmla="*/ 4263 w 10000"/>
              <a:gd name="connsiteY0" fmla="*/ 9613 h 9903"/>
              <a:gd name="connsiteX1" fmla="*/ 2337 w 10000"/>
              <a:gd name="connsiteY1" fmla="*/ 9903 h 9903"/>
              <a:gd name="connsiteX2" fmla="*/ 167 w 10000"/>
              <a:gd name="connsiteY2" fmla="*/ 7784 h 9903"/>
              <a:gd name="connsiteX3" fmla="*/ 0 w 10000"/>
              <a:gd name="connsiteY3" fmla="*/ 5745 h 9903"/>
              <a:gd name="connsiteX4" fmla="*/ 6655 w 10000"/>
              <a:gd name="connsiteY4" fmla="*/ 0 h 9903"/>
              <a:gd name="connsiteX5" fmla="*/ 10000 w 10000"/>
              <a:gd name="connsiteY5" fmla="*/ 1216 h 9903"/>
              <a:gd name="connsiteX0" fmla="*/ 4263 w 10000"/>
              <a:gd name="connsiteY0" fmla="*/ 8479 h 8772"/>
              <a:gd name="connsiteX1" fmla="*/ 2337 w 10000"/>
              <a:gd name="connsiteY1" fmla="*/ 8772 h 8772"/>
              <a:gd name="connsiteX2" fmla="*/ 167 w 10000"/>
              <a:gd name="connsiteY2" fmla="*/ 6632 h 8772"/>
              <a:gd name="connsiteX3" fmla="*/ 0 w 10000"/>
              <a:gd name="connsiteY3" fmla="*/ 4573 h 8772"/>
              <a:gd name="connsiteX4" fmla="*/ 10000 w 10000"/>
              <a:gd name="connsiteY4" fmla="*/ 0 h 8772"/>
              <a:gd name="connsiteX0" fmla="*/ 4263 w 4263"/>
              <a:gd name="connsiteY0" fmla="*/ 4453 h 4787"/>
              <a:gd name="connsiteX1" fmla="*/ 2337 w 4263"/>
              <a:gd name="connsiteY1" fmla="*/ 4787 h 4787"/>
              <a:gd name="connsiteX2" fmla="*/ 167 w 4263"/>
              <a:gd name="connsiteY2" fmla="*/ 2347 h 4787"/>
              <a:gd name="connsiteX3" fmla="*/ 0 w 4263"/>
              <a:gd name="connsiteY3" fmla="*/ 0 h 4787"/>
            </a:gdLst>
            <a:ahLst/>
            <a:cxnLst>
              <a:cxn ang="0">
                <a:pos x="connsiteX0" y="connsiteY0"/>
              </a:cxn>
              <a:cxn ang="0">
                <a:pos x="connsiteX1" y="connsiteY1"/>
              </a:cxn>
              <a:cxn ang="0">
                <a:pos x="connsiteX2" y="connsiteY2"/>
              </a:cxn>
              <a:cxn ang="0">
                <a:pos x="connsiteX3" y="connsiteY3"/>
              </a:cxn>
            </a:cxnLst>
            <a:rect l="l" t="t" r="r" b="b"/>
            <a:pathLst>
              <a:path w="4263" h="4787">
                <a:moveTo>
                  <a:pt x="4263" y="4453"/>
                </a:moveTo>
                <a:lnTo>
                  <a:pt x="2337" y="4787"/>
                </a:lnTo>
                <a:lnTo>
                  <a:pt x="167" y="2347"/>
                </a:lnTo>
                <a:cubicBezTo>
                  <a:pt x="111" y="1565"/>
                  <a:pt x="56" y="783"/>
                  <a:pt x="0" y="0"/>
                </a:cubicBezTo>
              </a:path>
            </a:pathLst>
          </a:custGeom>
          <a:noFill/>
          <a:ln w="57150" cap="flat">
            <a:solidFill>
              <a:srgbClr val="01B15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900"/>
          </a:p>
        </p:txBody>
      </p:sp>
      <p:sp>
        <p:nvSpPr>
          <p:cNvPr id="406" name="Oval 338">
            <a:extLst>
              <a:ext uri="{FF2B5EF4-FFF2-40B4-BE49-F238E27FC236}">
                <a16:creationId xmlns:a16="http://schemas.microsoft.com/office/drawing/2014/main" id="{8961FAB2-4006-46B7-957D-F2665F533F05}"/>
              </a:ext>
            </a:extLst>
          </p:cNvPr>
          <p:cNvSpPr>
            <a:spLocks noChangeArrowheads="1"/>
          </p:cNvSpPr>
          <p:nvPr/>
        </p:nvSpPr>
        <p:spPr bwMode="auto">
          <a:xfrm>
            <a:off x="-9623283" y="3944331"/>
            <a:ext cx="155128" cy="155143"/>
          </a:xfrm>
          <a:prstGeom prst="ellipse">
            <a:avLst/>
          </a:prstGeom>
          <a:solidFill>
            <a:srgbClr val="FFFFFF"/>
          </a:solidFill>
          <a:ln w="28575">
            <a:solidFill>
              <a:srgbClr val="01B15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en-US" sz="900">
              <a:latin typeface="Arial" panose="020B0604020202020204" pitchFamily="34" charset="0"/>
            </a:endParaRPr>
          </a:p>
        </p:txBody>
      </p:sp>
      <p:sp>
        <p:nvSpPr>
          <p:cNvPr id="407" name="フリーフォーム: 図形 406">
            <a:extLst>
              <a:ext uri="{FF2B5EF4-FFF2-40B4-BE49-F238E27FC236}">
                <a16:creationId xmlns:a16="http://schemas.microsoft.com/office/drawing/2014/main" id="{5B539B1C-4302-4499-BFA1-6A4E224D6CC1}"/>
              </a:ext>
            </a:extLst>
          </p:cNvPr>
          <p:cNvSpPr/>
          <p:nvPr/>
        </p:nvSpPr>
        <p:spPr>
          <a:xfrm>
            <a:off x="-8428437" y="2825705"/>
            <a:ext cx="1494609" cy="1328135"/>
          </a:xfrm>
          <a:custGeom>
            <a:avLst/>
            <a:gdLst>
              <a:gd name="connsiteX0" fmla="*/ 2326640 w 2326640"/>
              <a:gd name="connsiteY0" fmla="*/ 2072640 h 2072640"/>
              <a:gd name="connsiteX1" fmla="*/ 1727200 w 2326640"/>
              <a:gd name="connsiteY1" fmla="*/ 2042160 h 2072640"/>
              <a:gd name="connsiteX2" fmla="*/ 1036320 w 2326640"/>
              <a:gd name="connsiteY2" fmla="*/ 1717040 h 2072640"/>
              <a:gd name="connsiteX3" fmla="*/ 792480 w 2326640"/>
              <a:gd name="connsiteY3" fmla="*/ 1168400 h 2072640"/>
              <a:gd name="connsiteX4" fmla="*/ 335280 w 2326640"/>
              <a:gd name="connsiteY4" fmla="*/ 843280 h 2072640"/>
              <a:gd name="connsiteX5" fmla="*/ 0 w 2326640"/>
              <a:gd name="connsiteY5" fmla="*/ 0 h 2072640"/>
              <a:gd name="connsiteX0" fmla="*/ 2844800 w 2844800"/>
              <a:gd name="connsiteY0" fmla="*/ 2468880 h 2468880"/>
              <a:gd name="connsiteX1" fmla="*/ 2245360 w 2844800"/>
              <a:gd name="connsiteY1" fmla="*/ 2438400 h 2468880"/>
              <a:gd name="connsiteX2" fmla="*/ 1554480 w 2844800"/>
              <a:gd name="connsiteY2" fmla="*/ 2113280 h 2468880"/>
              <a:gd name="connsiteX3" fmla="*/ 1310640 w 2844800"/>
              <a:gd name="connsiteY3" fmla="*/ 1564640 h 2468880"/>
              <a:gd name="connsiteX4" fmla="*/ 853440 w 2844800"/>
              <a:gd name="connsiteY4" fmla="*/ 1239520 h 2468880"/>
              <a:gd name="connsiteX5" fmla="*/ 0 w 2844800"/>
              <a:gd name="connsiteY5" fmla="*/ 0 h 2468880"/>
              <a:gd name="connsiteX0" fmla="*/ 2854960 w 2854960"/>
              <a:gd name="connsiteY0" fmla="*/ 2489200 h 2489200"/>
              <a:gd name="connsiteX1" fmla="*/ 2255520 w 2854960"/>
              <a:gd name="connsiteY1" fmla="*/ 2458720 h 2489200"/>
              <a:gd name="connsiteX2" fmla="*/ 1564640 w 2854960"/>
              <a:gd name="connsiteY2" fmla="*/ 2133600 h 2489200"/>
              <a:gd name="connsiteX3" fmla="*/ 1320800 w 2854960"/>
              <a:gd name="connsiteY3" fmla="*/ 1584960 h 2489200"/>
              <a:gd name="connsiteX4" fmla="*/ 863600 w 2854960"/>
              <a:gd name="connsiteY4" fmla="*/ 1259840 h 2489200"/>
              <a:gd name="connsiteX5" fmla="*/ 0 w 2854960"/>
              <a:gd name="connsiteY5" fmla="*/ 0 h 2489200"/>
              <a:gd name="connsiteX0" fmla="*/ 2854960 w 2854960"/>
              <a:gd name="connsiteY0" fmla="*/ 2489200 h 2489200"/>
              <a:gd name="connsiteX1" fmla="*/ 2255520 w 2854960"/>
              <a:gd name="connsiteY1" fmla="*/ 2458720 h 2489200"/>
              <a:gd name="connsiteX2" fmla="*/ 1564640 w 2854960"/>
              <a:gd name="connsiteY2" fmla="*/ 2133600 h 2489200"/>
              <a:gd name="connsiteX3" fmla="*/ 1320800 w 2854960"/>
              <a:gd name="connsiteY3" fmla="*/ 1584960 h 2489200"/>
              <a:gd name="connsiteX4" fmla="*/ 863600 w 2854960"/>
              <a:gd name="connsiteY4" fmla="*/ 1259840 h 2489200"/>
              <a:gd name="connsiteX5" fmla="*/ 514679 w 2854960"/>
              <a:gd name="connsiteY5" fmla="*/ 934811 h 2489200"/>
              <a:gd name="connsiteX6" fmla="*/ 0 w 2854960"/>
              <a:gd name="connsiteY6" fmla="*/ 0 h 2489200"/>
              <a:gd name="connsiteX0" fmla="*/ 2854960 w 2854960"/>
              <a:gd name="connsiteY0" fmla="*/ 2489200 h 2489200"/>
              <a:gd name="connsiteX1" fmla="*/ 2255520 w 2854960"/>
              <a:gd name="connsiteY1" fmla="*/ 2458720 h 2489200"/>
              <a:gd name="connsiteX2" fmla="*/ 1564640 w 2854960"/>
              <a:gd name="connsiteY2" fmla="*/ 2133600 h 2489200"/>
              <a:gd name="connsiteX3" fmla="*/ 1320800 w 2854960"/>
              <a:gd name="connsiteY3" fmla="*/ 1584960 h 2489200"/>
              <a:gd name="connsiteX4" fmla="*/ 863600 w 2854960"/>
              <a:gd name="connsiteY4" fmla="*/ 1259840 h 2489200"/>
              <a:gd name="connsiteX5" fmla="*/ 382599 w 2854960"/>
              <a:gd name="connsiteY5" fmla="*/ 701131 h 2489200"/>
              <a:gd name="connsiteX6" fmla="*/ 0 w 2854960"/>
              <a:gd name="connsiteY6" fmla="*/ 0 h 2489200"/>
              <a:gd name="connsiteX0" fmla="*/ 2854960 w 2854960"/>
              <a:gd name="connsiteY0" fmla="*/ 2489200 h 2489200"/>
              <a:gd name="connsiteX1" fmla="*/ 2255520 w 2854960"/>
              <a:gd name="connsiteY1" fmla="*/ 2458720 h 2489200"/>
              <a:gd name="connsiteX2" fmla="*/ 1564640 w 2854960"/>
              <a:gd name="connsiteY2" fmla="*/ 2133600 h 2489200"/>
              <a:gd name="connsiteX3" fmla="*/ 1320800 w 2854960"/>
              <a:gd name="connsiteY3" fmla="*/ 1584960 h 2489200"/>
              <a:gd name="connsiteX4" fmla="*/ 863600 w 2854960"/>
              <a:gd name="connsiteY4" fmla="*/ 1259840 h 2489200"/>
              <a:gd name="connsiteX5" fmla="*/ 728039 w 2854960"/>
              <a:gd name="connsiteY5" fmla="*/ 894171 h 2489200"/>
              <a:gd name="connsiteX6" fmla="*/ 382599 w 2854960"/>
              <a:gd name="connsiteY6" fmla="*/ 701131 h 2489200"/>
              <a:gd name="connsiteX7" fmla="*/ 0 w 2854960"/>
              <a:gd name="connsiteY7" fmla="*/ 0 h 2489200"/>
              <a:gd name="connsiteX0" fmla="*/ 2846039 w 2846039"/>
              <a:gd name="connsiteY0" fmla="*/ 2471358 h 2471358"/>
              <a:gd name="connsiteX1" fmla="*/ 2246599 w 2846039"/>
              <a:gd name="connsiteY1" fmla="*/ 2440878 h 2471358"/>
              <a:gd name="connsiteX2" fmla="*/ 1555719 w 2846039"/>
              <a:gd name="connsiteY2" fmla="*/ 2115758 h 2471358"/>
              <a:gd name="connsiteX3" fmla="*/ 1311879 w 2846039"/>
              <a:gd name="connsiteY3" fmla="*/ 1567118 h 2471358"/>
              <a:gd name="connsiteX4" fmla="*/ 854679 w 2846039"/>
              <a:gd name="connsiteY4" fmla="*/ 1241998 h 2471358"/>
              <a:gd name="connsiteX5" fmla="*/ 719118 w 2846039"/>
              <a:gd name="connsiteY5" fmla="*/ 876329 h 2471358"/>
              <a:gd name="connsiteX6" fmla="*/ 373678 w 2846039"/>
              <a:gd name="connsiteY6" fmla="*/ 683289 h 2471358"/>
              <a:gd name="connsiteX7" fmla="*/ 0 w 2846039"/>
              <a:gd name="connsiteY7" fmla="*/ 0 h 2471358"/>
              <a:gd name="connsiteX0" fmla="*/ 2821655 w 2821655"/>
              <a:gd name="connsiteY0" fmla="*/ 2471358 h 2471358"/>
              <a:gd name="connsiteX1" fmla="*/ 2246599 w 2821655"/>
              <a:gd name="connsiteY1" fmla="*/ 2440878 h 2471358"/>
              <a:gd name="connsiteX2" fmla="*/ 1555719 w 2821655"/>
              <a:gd name="connsiteY2" fmla="*/ 2115758 h 2471358"/>
              <a:gd name="connsiteX3" fmla="*/ 1311879 w 2821655"/>
              <a:gd name="connsiteY3" fmla="*/ 1567118 h 2471358"/>
              <a:gd name="connsiteX4" fmla="*/ 854679 w 2821655"/>
              <a:gd name="connsiteY4" fmla="*/ 1241998 h 2471358"/>
              <a:gd name="connsiteX5" fmla="*/ 719118 w 2821655"/>
              <a:gd name="connsiteY5" fmla="*/ 876329 h 2471358"/>
              <a:gd name="connsiteX6" fmla="*/ 373678 w 2821655"/>
              <a:gd name="connsiteY6" fmla="*/ 683289 h 2471358"/>
              <a:gd name="connsiteX7" fmla="*/ 0 w 2821655"/>
              <a:gd name="connsiteY7" fmla="*/ 0 h 2471358"/>
              <a:gd name="connsiteX0" fmla="*/ 2833229 w 2833229"/>
              <a:gd name="connsiteY0" fmla="*/ 2517656 h 2517656"/>
              <a:gd name="connsiteX1" fmla="*/ 2258173 w 2833229"/>
              <a:gd name="connsiteY1" fmla="*/ 2487176 h 2517656"/>
              <a:gd name="connsiteX2" fmla="*/ 1567293 w 2833229"/>
              <a:gd name="connsiteY2" fmla="*/ 2162056 h 2517656"/>
              <a:gd name="connsiteX3" fmla="*/ 1323453 w 2833229"/>
              <a:gd name="connsiteY3" fmla="*/ 1613416 h 2517656"/>
              <a:gd name="connsiteX4" fmla="*/ 866253 w 2833229"/>
              <a:gd name="connsiteY4" fmla="*/ 1288296 h 2517656"/>
              <a:gd name="connsiteX5" fmla="*/ 730692 w 2833229"/>
              <a:gd name="connsiteY5" fmla="*/ 922627 h 2517656"/>
              <a:gd name="connsiteX6" fmla="*/ 385252 w 2833229"/>
              <a:gd name="connsiteY6" fmla="*/ 729587 h 2517656"/>
              <a:gd name="connsiteX7" fmla="*/ 0 w 2833229"/>
              <a:gd name="connsiteY7" fmla="*/ 0 h 251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3229" h="2517656">
                <a:moveTo>
                  <a:pt x="2833229" y="2517656"/>
                </a:moveTo>
                <a:lnTo>
                  <a:pt x="2258173" y="2487176"/>
                </a:lnTo>
                <a:lnTo>
                  <a:pt x="1567293" y="2162056"/>
                </a:lnTo>
                <a:lnTo>
                  <a:pt x="1323453" y="1613416"/>
                </a:lnTo>
                <a:lnTo>
                  <a:pt x="866253" y="1288296"/>
                </a:lnTo>
                <a:cubicBezTo>
                  <a:pt x="767460" y="1210418"/>
                  <a:pt x="810859" y="1015745"/>
                  <a:pt x="730692" y="922627"/>
                </a:cubicBezTo>
                <a:cubicBezTo>
                  <a:pt x="650525" y="829509"/>
                  <a:pt x="506592" y="915869"/>
                  <a:pt x="385252" y="729587"/>
                </a:cubicBezTo>
                <a:cubicBezTo>
                  <a:pt x="241319" y="519614"/>
                  <a:pt x="106100" y="149028"/>
                  <a:pt x="0" y="0"/>
                </a:cubicBezTo>
              </a:path>
            </a:pathLst>
          </a:custGeom>
          <a:noFill/>
          <a:ln w="28575" cap="rnd">
            <a:solidFill>
              <a:srgbClr val="66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900">
              <a:solidFill>
                <a:schemeClr val="tx1"/>
              </a:solidFill>
            </a:endParaRPr>
          </a:p>
        </p:txBody>
      </p:sp>
      <p:grpSp>
        <p:nvGrpSpPr>
          <p:cNvPr id="408" name="グループ化 407">
            <a:extLst>
              <a:ext uri="{FF2B5EF4-FFF2-40B4-BE49-F238E27FC236}">
                <a16:creationId xmlns:a16="http://schemas.microsoft.com/office/drawing/2014/main" id="{3A4245AD-DED6-4437-AE1E-189EF87EBF69}"/>
              </a:ext>
            </a:extLst>
          </p:cNvPr>
          <p:cNvGrpSpPr/>
          <p:nvPr/>
        </p:nvGrpSpPr>
        <p:grpSpPr>
          <a:xfrm>
            <a:off x="-9914375" y="3214666"/>
            <a:ext cx="2920335" cy="1335234"/>
            <a:chOff x="9630293" y="-353204"/>
            <a:chExt cx="5535880" cy="2531114"/>
          </a:xfrm>
          <a:solidFill>
            <a:schemeClr val="bg1"/>
          </a:solidFill>
        </p:grpSpPr>
        <p:sp>
          <p:nvSpPr>
            <p:cNvPr id="409" name="Rectangle 71">
              <a:extLst>
                <a:ext uri="{FF2B5EF4-FFF2-40B4-BE49-F238E27FC236}">
                  <a16:creationId xmlns:a16="http://schemas.microsoft.com/office/drawing/2014/main" id="{0F2D53EA-CBB4-41FE-8AB0-ACBC8C4B2601}"/>
                </a:ext>
              </a:extLst>
            </p:cNvPr>
            <p:cNvSpPr>
              <a:spLocks noChangeArrowheads="1"/>
            </p:cNvSpPr>
            <p:nvPr/>
          </p:nvSpPr>
          <p:spPr bwMode="auto">
            <a:xfrm>
              <a:off x="9630293" y="891037"/>
              <a:ext cx="478152" cy="224873"/>
            </a:xfrm>
            <a:prstGeom prst="rect">
              <a:avLst/>
            </a:prstGeom>
            <a:grpFill/>
            <a:ln w="9525">
              <a:solidFill>
                <a:srgbClr val="000000"/>
              </a:solidFill>
              <a:miter lim="800000"/>
              <a:headEnd/>
              <a:tailEnd/>
            </a:ln>
          </p:spPr>
          <p:txBody>
            <a:bodyPr wrap="none" lIns="36000" tIns="0" rIns="36000" bIns="108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ja-JP" sz="700" b="1" dirty="0">
                  <a:solidFill>
                    <a:srgbClr val="000000"/>
                  </a:solidFill>
                  <a:latin typeface="HG丸ｺﾞｼｯｸM-PRO" panose="020F0600000000000000" pitchFamily="50" charset="-128"/>
                  <a:ea typeface="HG丸ｺﾞｼｯｸM-PRO" panose="020F0600000000000000" pitchFamily="50" charset="-128"/>
                </a:rPr>
                <a:t>夢洲</a:t>
              </a:r>
              <a:endParaRPr lang="ja-JP" altLang="ja-JP" sz="500" b="1" dirty="0">
                <a:latin typeface="HG丸ｺﾞｼｯｸM-PRO" panose="020F0600000000000000" pitchFamily="50" charset="-128"/>
                <a:ea typeface="HG丸ｺﾞｼｯｸM-PRO" panose="020F0600000000000000" pitchFamily="50" charset="-128"/>
              </a:endParaRPr>
            </a:p>
          </p:txBody>
        </p:sp>
        <p:sp>
          <p:nvSpPr>
            <p:cNvPr id="410" name="Rectangle 76">
              <a:extLst>
                <a:ext uri="{FF2B5EF4-FFF2-40B4-BE49-F238E27FC236}">
                  <a16:creationId xmlns:a16="http://schemas.microsoft.com/office/drawing/2014/main" id="{65714E3F-1D7C-40B4-BBD6-CD4FF013BF17}"/>
                </a:ext>
              </a:extLst>
            </p:cNvPr>
            <p:cNvSpPr>
              <a:spLocks noChangeArrowheads="1"/>
            </p:cNvSpPr>
            <p:nvPr/>
          </p:nvSpPr>
          <p:spPr bwMode="auto">
            <a:xfrm>
              <a:off x="13086688" y="-353204"/>
              <a:ext cx="648321" cy="224873"/>
            </a:xfrm>
            <a:prstGeom prst="rect">
              <a:avLst/>
            </a:prstGeom>
            <a:grpFill/>
            <a:ln w="9525">
              <a:solidFill>
                <a:srgbClr val="000000"/>
              </a:solidFill>
              <a:miter lim="800000"/>
              <a:headEnd/>
              <a:tailEnd/>
            </a:ln>
          </p:spPr>
          <p:txBody>
            <a:bodyPr wrap="none" lIns="36000" tIns="0" rIns="36000" bIns="108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ja-JP" sz="700" b="1" dirty="0">
                  <a:solidFill>
                    <a:srgbClr val="000000"/>
                  </a:solidFill>
                  <a:latin typeface="HG丸ｺﾞｼｯｸM-PRO" panose="020F0600000000000000" pitchFamily="50" charset="-128"/>
                  <a:ea typeface="HG丸ｺﾞｼｯｸM-PRO" panose="020F0600000000000000" pitchFamily="50" charset="-128"/>
                </a:rPr>
                <a:t>西九条</a:t>
              </a:r>
              <a:endParaRPr lang="ja-JP" altLang="ja-JP" sz="500" b="1" dirty="0">
                <a:latin typeface="HG丸ｺﾞｼｯｸM-PRO" panose="020F0600000000000000" pitchFamily="50" charset="-128"/>
                <a:ea typeface="HG丸ｺﾞｼｯｸM-PRO" panose="020F0600000000000000" pitchFamily="50" charset="-128"/>
              </a:endParaRPr>
            </a:p>
          </p:txBody>
        </p:sp>
        <p:sp>
          <p:nvSpPr>
            <p:cNvPr id="411" name="Rectangle 81">
              <a:extLst>
                <a:ext uri="{FF2B5EF4-FFF2-40B4-BE49-F238E27FC236}">
                  <a16:creationId xmlns:a16="http://schemas.microsoft.com/office/drawing/2014/main" id="{03864998-42CD-4C4D-A9FC-E9EEB57529AF}"/>
                </a:ext>
              </a:extLst>
            </p:cNvPr>
            <p:cNvSpPr>
              <a:spLocks noChangeArrowheads="1"/>
            </p:cNvSpPr>
            <p:nvPr/>
          </p:nvSpPr>
          <p:spPr bwMode="auto">
            <a:xfrm>
              <a:off x="11259894" y="1953037"/>
              <a:ext cx="1328990" cy="224873"/>
            </a:xfrm>
            <a:prstGeom prst="rect">
              <a:avLst/>
            </a:prstGeom>
            <a:grpFill/>
            <a:ln w="9525">
              <a:solidFill>
                <a:srgbClr val="000000"/>
              </a:solidFill>
              <a:miter lim="800000"/>
              <a:headEnd/>
              <a:tailEnd/>
            </a:ln>
          </p:spPr>
          <p:txBody>
            <a:bodyPr wrap="none" lIns="36000" tIns="0" rIns="36000" bIns="108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ja-JP" sz="700" b="1" dirty="0">
                  <a:solidFill>
                    <a:srgbClr val="000000"/>
                  </a:solidFill>
                  <a:latin typeface="HG丸ｺﾞｼｯｸM-PRO" panose="020F0600000000000000" pitchFamily="50" charset="-128"/>
                  <a:ea typeface="HG丸ｺﾞｼｯｸM-PRO" panose="020F0600000000000000" pitchFamily="50" charset="-128"/>
                </a:rPr>
                <a:t>コスモ</a:t>
              </a:r>
              <a:r>
                <a:rPr lang="ja-JP" altLang="en-US" sz="700" b="1" dirty="0">
                  <a:solidFill>
                    <a:srgbClr val="000000"/>
                  </a:solidFill>
                  <a:latin typeface="HG丸ｺﾞｼｯｸM-PRO" panose="020F0600000000000000" pitchFamily="50" charset="-128"/>
                  <a:ea typeface="HG丸ｺﾞｼｯｸM-PRO" panose="020F0600000000000000" pitchFamily="50" charset="-128"/>
                </a:rPr>
                <a:t>スクエア</a:t>
              </a:r>
              <a:endParaRPr lang="ja-JP" altLang="ja-JP" sz="500" b="1" dirty="0">
                <a:latin typeface="HG丸ｺﾞｼｯｸM-PRO" panose="020F0600000000000000" pitchFamily="50" charset="-128"/>
                <a:ea typeface="HG丸ｺﾞｼｯｸM-PRO" panose="020F0600000000000000" pitchFamily="50" charset="-128"/>
              </a:endParaRPr>
            </a:p>
          </p:txBody>
        </p:sp>
        <p:sp>
          <p:nvSpPr>
            <p:cNvPr id="412" name="Rectangle 86">
              <a:extLst>
                <a:ext uri="{FF2B5EF4-FFF2-40B4-BE49-F238E27FC236}">
                  <a16:creationId xmlns:a16="http://schemas.microsoft.com/office/drawing/2014/main" id="{3DDD63EB-557C-4489-8184-224500AF05F7}"/>
                </a:ext>
              </a:extLst>
            </p:cNvPr>
            <p:cNvSpPr>
              <a:spLocks noChangeArrowheads="1"/>
            </p:cNvSpPr>
            <p:nvPr/>
          </p:nvSpPr>
          <p:spPr bwMode="auto">
            <a:xfrm>
              <a:off x="14517852" y="-61507"/>
              <a:ext cx="648321" cy="224873"/>
            </a:xfrm>
            <a:prstGeom prst="rect">
              <a:avLst/>
            </a:prstGeom>
            <a:grpFill/>
            <a:ln w="9525">
              <a:solidFill>
                <a:srgbClr val="000000"/>
              </a:solidFill>
              <a:miter lim="800000"/>
              <a:headEnd/>
              <a:tailEnd/>
            </a:ln>
          </p:spPr>
          <p:txBody>
            <a:bodyPr wrap="none" lIns="36000" tIns="0" rIns="36000" bIns="108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ja-JP" sz="700" b="1" dirty="0">
                  <a:solidFill>
                    <a:srgbClr val="000000"/>
                  </a:solidFill>
                  <a:latin typeface="HG丸ｺﾞｼｯｸM-PRO" panose="020F0600000000000000" pitchFamily="50" charset="-128"/>
                  <a:ea typeface="HG丸ｺﾞｼｯｸM-PRO" panose="020F0600000000000000" pitchFamily="50" charset="-128"/>
                </a:rPr>
                <a:t>中之島</a:t>
              </a:r>
              <a:endParaRPr lang="ja-JP" altLang="ja-JP" sz="500" b="1" dirty="0">
                <a:latin typeface="HG丸ｺﾞｼｯｸM-PRO" panose="020F0600000000000000" pitchFamily="50" charset="-128"/>
                <a:ea typeface="HG丸ｺﾞｼｯｸM-PRO" panose="020F0600000000000000" pitchFamily="50" charset="-128"/>
              </a:endParaRPr>
            </a:p>
          </p:txBody>
        </p:sp>
        <p:sp>
          <p:nvSpPr>
            <p:cNvPr id="413" name="Rectangle 98">
              <a:extLst>
                <a:ext uri="{FF2B5EF4-FFF2-40B4-BE49-F238E27FC236}">
                  <a16:creationId xmlns:a16="http://schemas.microsoft.com/office/drawing/2014/main" id="{6EC9F6F4-479D-4DBD-AB1C-7B1FDF76A85F}"/>
                </a:ext>
              </a:extLst>
            </p:cNvPr>
            <p:cNvSpPr>
              <a:spLocks noChangeArrowheads="1"/>
            </p:cNvSpPr>
            <p:nvPr/>
          </p:nvSpPr>
          <p:spPr bwMode="auto">
            <a:xfrm>
              <a:off x="13191146" y="718714"/>
              <a:ext cx="478152" cy="224873"/>
            </a:xfrm>
            <a:prstGeom prst="rect">
              <a:avLst/>
            </a:prstGeom>
            <a:grpFill/>
            <a:ln w="9525">
              <a:solidFill>
                <a:srgbClr val="000000"/>
              </a:solidFill>
              <a:miter lim="800000"/>
              <a:headEnd/>
              <a:tailEnd/>
            </a:ln>
          </p:spPr>
          <p:txBody>
            <a:bodyPr wrap="none" lIns="36000" tIns="0" rIns="36000" bIns="108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ja-JP" sz="700" b="1" dirty="0">
                  <a:solidFill>
                    <a:srgbClr val="000000"/>
                  </a:solidFill>
                  <a:latin typeface="HG丸ｺﾞｼｯｸM-PRO" panose="020F0600000000000000" pitchFamily="50" charset="-128"/>
                  <a:ea typeface="HG丸ｺﾞｼｯｸM-PRO" panose="020F0600000000000000" pitchFamily="50" charset="-128"/>
                </a:rPr>
                <a:t>九条</a:t>
              </a:r>
              <a:endParaRPr lang="ja-JP" altLang="ja-JP" sz="500" b="1" dirty="0">
                <a:latin typeface="HG丸ｺﾞｼｯｸM-PRO" panose="020F0600000000000000" pitchFamily="50" charset="-128"/>
                <a:ea typeface="HG丸ｺﾞｼｯｸM-PRO" panose="020F0600000000000000" pitchFamily="50" charset="-128"/>
              </a:endParaRPr>
            </a:p>
          </p:txBody>
        </p:sp>
        <p:sp>
          <p:nvSpPr>
            <p:cNvPr id="414" name="Rectangle 324">
              <a:extLst>
                <a:ext uri="{FF2B5EF4-FFF2-40B4-BE49-F238E27FC236}">
                  <a16:creationId xmlns:a16="http://schemas.microsoft.com/office/drawing/2014/main" id="{A9F75AFF-BF3C-4D99-A84F-9DD9F13935C1}"/>
                </a:ext>
              </a:extLst>
            </p:cNvPr>
            <p:cNvSpPr>
              <a:spLocks noChangeArrowheads="1"/>
            </p:cNvSpPr>
            <p:nvPr/>
          </p:nvSpPr>
          <p:spPr bwMode="auto">
            <a:xfrm>
              <a:off x="12380104" y="585309"/>
              <a:ext cx="478152" cy="224873"/>
            </a:xfrm>
            <a:prstGeom prst="rect">
              <a:avLst/>
            </a:prstGeom>
            <a:grpFill/>
            <a:ln w="9525">
              <a:solidFill>
                <a:srgbClr val="000000"/>
              </a:solidFill>
              <a:miter lim="800000"/>
              <a:headEnd/>
              <a:tailEnd/>
            </a:ln>
          </p:spPr>
          <p:txBody>
            <a:bodyPr wrap="none" lIns="36000" tIns="0" rIns="36000" bIns="108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ja-JP" sz="700" b="1" dirty="0">
                  <a:solidFill>
                    <a:srgbClr val="000000"/>
                  </a:solidFill>
                  <a:latin typeface="HG丸ｺﾞｼｯｸM-PRO" panose="020F0600000000000000" pitchFamily="50" charset="-128"/>
                  <a:ea typeface="HG丸ｺﾞｼｯｸM-PRO" panose="020F0600000000000000" pitchFamily="50" charset="-128"/>
                </a:rPr>
                <a:t>桜島</a:t>
              </a:r>
              <a:endParaRPr lang="ja-JP" altLang="ja-JP" sz="500" b="1" dirty="0">
                <a:latin typeface="HG丸ｺﾞｼｯｸM-PRO" panose="020F0600000000000000" pitchFamily="50" charset="-128"/>
                <a:ea typeface="HG丸ｺﾞｼｯｸM-PRO" panose="020F0600000000000000" pitchFamily="50" charset="-128"/>
              </a:endParaRPr>
            </a:p>
          </p:txBody>
        </p:sp>
      </p:grpSp>
      <p:sp>
        <p:nvSpPr>
          <p:cNvPr id="415" name="Oval 59">
            <a:extLst>
              <a:ext uri="{FF2B5EF4-FFF2-40B4-BE49-F238E27FC236}">
                <a16:creationId xmlns:a16="http://schemas.microsoft.com/office/drawing/2014/main" id="{C0688233-DDBE-4709-ADC1-31740BB7DB47}"/>
              </a:ext>
            </a:extLst>
          </p:cNvPr>
          <p:cNvSpPr>
            <a:spLocks noChangeArrowheads="1"/>
          </p:cNvSpPr>
          <p:nvPr/>
        </p:nvSpPr>
        <p:spPr bwMode="auto">
          <a:xfrm>
            <a:off x="-9212331" y="4302929"/>
            <a:ext cx="155808" cy="155143"/>
          </a:xfrm>
          <a:prstGeom prst="ellipse">
            <a:avLst/>
          </a:prstGeom>
          <a:solidFill>
            <a:srgbClr val="FFFFFF"/>
          </a:solidFill>
          <a:ln w="28575">
            <a:solidFill>
              <a:srgbClr val="01B15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en-US" sz="900">
              <a:latin typeface="Arial" panose="020B0604020202020204" pitchFamily="34" charset="0"/>
            </a:endParaRPr>
          </a:p>
        </p:txBody>
      </p:sp>
      <p:sp>
        <p:nvSpPr>
          <p:cNvPr id="416" name="四角形: 角を丸くする 415">
            <a:extLst>
              <a:ext uri="{FF2B5EF4-FFF2-40B4-BE49-F238E27FC236}">
                <a16:creationId xmlns:a16="http://schemas.microsoft.com/office/drawing/2014/main" id="{F9D5252C-9327-4AB3-A36D-568C6F80EBED}"/>
              </a:ext>
            </a:extLst>
          </p:cNvPr>
          <p:cNvSpPr/>
          <p:nvPr/>
        </p:nvSpPr>
        <p:spPr>
          <a:xfrm>
            <a:off x="-9848114" y="4494800"/>
            <a:ext cx="612000" cy="1620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25200" rIns="36000" bIns="0" rtlCol="0" anchor="ctr">
            <a:noAutofit/>
          </a:bodyPr>
          <a:lstStyle/>
          <a:p>
            <a:pPr algn="ctr"/>
            <a:r>
              <a:rPr kumimoji="1" lang="ja-JP" altLang="en-US" sz="900" b="1" dirty="0">
                <a:latin typeface="メイリオ" panose="020B0604030504040204" pitchFamily="50" charset="-128"/>
                <a:ea typeface="メイリオ" panose="020B0604030504040204" pitchFamily="50" charset="-128"/>
              </a:rPr>
              <a:t>南ルート</a:t>
            </a:r>
          </a:p>
        </p:txBody>
      </p:sp>
      <p:sp>
        <p:nvSpPr>
          <p:cNvPr id="417" name="四角形: 角を丸くする 416">
            <a:extLst>
              <a:ext uri="{FF2B5EF4-FFF2-40B4-BE49-F238E27FC236}">
                <a16:creationId xmlns:a16="http://schemas.microsoft.com/office/drawing/2014/main" id="{ABD10F87-2E23-4FBA-9DB6-CFF72426B8E2}"/>
              </a:ext>
            </a:extLst>
          </p:cNvPr>
          <p:cNvSpPr/>
          <p:nvPr/>
        </p:nvSpPr>
        <p:spPr>
          <a:xfrm>
            <a:off x="-9878208" y="3324380"/>
            <a:ext cx="732816" cy="1620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25200" rIns="36000" bIns="0" rtlCol="0" anchor="ctr">
            <a:noAutofit/>
          </a:bodyPr>
          <a:lstStyle/>
          <a:p>
            <a:pPr algn="ctr"/>
            <a:r>
              <a:rPr kumimoji="1" lang="ja-JP" altLang="en-US" sz="800" b="1" dirty="0">
                <a:latin typeface="メイリオ" panose="020B0604030504040204" pitchFamily="50" charset="-128"/>
                <a:ea typeface="メイリオ" panose="020B0604030504040204" pitchFamily="50" charset="-128"/>
              </a:rPr>
              <a:t>シャトルバス</a:t>
            </a:r>
          </a:p>
        </p:txBody>
      </p:sp>
      <p:grpSp>
        <p:nvGrpSpPr>
          <p:cNvPr id="418" name="グループ化 417">
            <a:extLst>
              <a:ext uri="{FF2B5EF4-FFF2-40B4-BE49-F238E27FC236}">
                <a16:creationId xmlns:a16="http://schemas.microsoft.com/office/drawing/2014/main" id="{996EDD36-429A-4B12-9DB9-34BE6A8B4995}"/>
              </a:ext>
            </a:extLst>
          </p:cNvPr>
          <p:cNvGrpSpPr/>
          <p:nvPr/>
        </p:nvGrpSpPr>
        <p:grpSpPr>
          <a:xfrm>
            <a:off x="-3459299" y="2825705"/>
            <a:ext cx="3152598" cy="1952859"/>
            <a:chOff x="1356360" y="6387298"/>
            <a:chExt cx="3152598" cy="1952859"/>
          </a:xfrm>
        </p:grpSpPr>
        <p:sp>
          <p:nvSpPr>
            <p:cNvPr id="419" name="Rectangle 44">
              <a:extLst>
                <a:ext uri="{FF2B5EF4-FFF2-40B4-BE49-F238E27FC236}">
                  <a16:creationId xmlns:a16="http://schemas.microsoft.com/office/drawing/2014/main" id="{DDA6947D-3FF5-4BD8-967F-DCBB0575A8E2}"/>
                </a:ext>
              </a:extLst>
            </p:cNvPr>
            <p:cNvSpPr>
              <a:spLocks noChangeArrowheads="1"/>
            </p:cNvSpPr>
            <p:nvPr/>
          </p:nvSpPr>
          <p:spPr bwMode="auto">
            <a:xfrm>
              <a:off x="1356360" y="6413121"/>
              <a:ext cx="3152598" cy="1923634"/>
            </a:xfrm>
            <a:prstGeom prst="rect">
              <a:avLst/>
            </a:prstGeom>
            <a:solidFill>
              <a:schemeClr val="accent5">
                <a:lumMod val="20000"/>
                <a:lumOff val="80000"/>
              </a:schemeClr>
            </a:solidFill>
            <a:ln w="38100" cap="rnd">
              <a:no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en-US" sz="900">
                <a:latin typeface="Arial" panose="020B0604020202020204" pitchFamily="34" charset="0"/>
              </a:endParaRPr>
            </a:p>
          </p:txBody>
        </p:sp>
        <p:grpSp>
          <p:nvGrpSpPr>
            <p:cNvPr id="420" name="グループ化 419">
              <a:extLst>
                <a:ext uri="{FF2B5EF4-FFF2-40B4-BE49-F238E27FC236}">
                  <a16:creationId xmlns:a16="http://schemas.microsoft.com/office/drawing/2014/main" id="{FAD9758F-DEBC-484A-BCED-6FBD4AFD5C3B}"/>
                </a:ext>
              </a:extLst>
            </p:cNvPr>
            <p:cNvGrpSpPr/>
            <p:nvPr/>
          </p:nvGrpSpPr>
          <p:grpSpPr>
            <a:xfrm>
              <a:off x="1440593" y="6413122"/>
              <a:ext cx="3061729" cy="1923633"/>
              <a:chOff x="9477790" y="-1036235"/>
              <a:chExt cx="5803910" cy="3646501"/>
            </a:xfrm>
            <a:solidFill>
              <a:schemeClr val="accent3">
                <a:lumMod val="60000"/>
                <a:lumOff val="40000"/>
              </a:schemeClr>
            </a:solidFill>
          </p:grpSpPr>
          <p:sp>
            <p:nvSpPr>
              <p:cNvPr id="459" name="Freeform 46">
                <a:extLst>
                  <a:ext uri="{FF2B5EF4-FFF2-40B4-BE49-F238E27FC236}">
                    <a16:creationId xmlns:a16="http://schemas.microsoft.com/office/drawing/2014/main" id="{2642F253-EEA8-4993-9F38-D33B91F1FD43}"/>
                  </a:ext>
                </a:extLst>
              </p:cNvPr>
              <p:cNvSpPr>
                <a:spLocks/>
              </p:cNvSpPr>
              <p:nvPr/>
            </p:nvSpPr>
            <p:spPr bwMode="auto">
              <a:xfrm>
                <a:off x="10499278" y="1722826"/>
                <a:ext cx="1941085" cy="887440"/>
              </a:xfrm>
              <a:custGeom>
                <a:avLst/>
                <a:gdLst>
                  <a:gd name="T0" fmla="*/ 0 w 1505"/>
                  <a:gd name="T1" fmla="*/ 142 h 688"/>
                  <a:gd name="T2" fmla="*/ 245 w 1505"/>
                  <a:gd name="T3" fmla="*/ 14 h 688"/>
                  <a:gd name="T4" fmla="*/ 811 w 1505"/>
                  <a:gd name="T5" fmla="*/ 0 h 688"/>
                  <a:gd name="T6" fmla="*/ 892 w 1505"/>
                  <a:gd name="T7" fmla="*/ 104 h 688"/>
                  <a:gd name="T8" fmla="*/ 1217 w 1505"/>
                  <a:gd name="T9" fmla="*/ 113 h 688"/>
                  <a:gd name="T10" fmla="*/ 1330 w 1505"/>
                  <a:gd name="T11" fmla="*/ 203 h 688"/>
                  <a:gd name="T12" fmla="*/ 1505 w 1505"/>
                  <a:gd name="T13" fmla="*/ 688 h 688"/>
                  <a:gd name="T14" fmla="*/ 293 w 1505"/>
                  <a:gd name="T15" fmla="*/ 688 h 688"/>
                  <a:gd name="T16" fmla="*/ 222 w 1505"/>
                  <a:gd name="T17" fmla="*/ 604 h 688"/>
                  <a:gd name="T18" fmla="*/ 420 w 1505"/>
                  <a:gd name="T19" fmla="*/ 594 h 688"/>
                  <a:gd name="T20" fmla="*/ 368 w 1505"/>
                  <a:gd name="T21" fmla="*/ 434 h 688"/>
                  <a:gd name="T22" fmla="*/ 10 w 1505"/>
                  <a:gd name="T23" fmla="*/ 448 h 688"/>
                  <a:gd name="T24" fmla="*/ 0 w 1505"/>
                  <a:gd name="T25" fmla="*/ 142 h 6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05" h="688">
                    <a:moveTo>
                      <a:pt x="0" y="142"/>
                    </a:moveTo>
                    <a:lnTo>
                      <a:pt x="245" y="14"/>
                    </a:lnTo>
                    <a:lnTo>
                      <a:pt x="811" y="0"/>
                    </a:lnTo>
                    <a:lnTo>
                      <a:pt x="892" y="104"/>
                    </a:lnTo>
                    <a:lnTo>
                      <a:pt x="1217" y="113"/>
                    </a:lnTo>
                    <a:lnTo>
                      <a:pt x="1330" y="203"/>
                    </a:lnTo>
                    <a:lnTo>
                      <a:pt x="1505" y="688"/>
                    </a:lnTo>
                    <a:lnTo>
                      <a:pt x="293" y="688"/>
                    </a:lnTo>
                    <a:lnTo>
                      <a:pt x="222" y="604"/>
                    </a:lnTo>
                    <a:lnTo>
                      <a:pt x="420" y="594"/>
                    </a:lnTo>
                    <a:lnTo>
                      <a:pt x="368" y="434"/>
                    </a:lnTo>
                    <a:lnTo>
                      <a:pt x="10" y="448"/>
                    </a:lnTo>
                    <a:lnTo>
                      <a:pt x="0" y="142"/>
                    </a:lnTo>
                    <a:close/>
                  </a:path>
                </a:pathLst>
              </a:custGeom>
              <a:grpFill/>
              <a:ln w="9525">
                <a:noFill/>
                <a:round/>
                <a:headEnd/>
                <a:tailEnd/>
              </a:ln>
            </p:spPr>
            <p:txBody>
              <a:bodyPr/>
              <a:lstStyle/>
              <a:p>
                <a:endParaRPr lang="ja-JP" altLang="en-US" sz="900"/>
              </a:p>
            </p:txBody>
          </p:sp>
          <p:sp>
            <p:nvSpPr>
              <p:cNvPr id="460" name="Freeform 47">
                <a:extLst>
                  <a:ext uri="{FF2B5EF4-FFF2-40B4-BE49-F238E27FC236}">
                    <a16:creationId xmlns:a16="http://schemas.microsoft.com/office/drawing/2014/main" id="{C408405D-B6E3-4842-A7A4-1F4C052E9C8D}"/>
                  </a:ext>
                </a:extLst>
              </p:cNvPr>
              <p:cNvSpPr>
                <a:spLocks/>
              </p:cNvSpPr>
              <p:nvPr/>
            </p:nvSpPr>
            <p:spPr bwMode="auto">
              <a:xfrm>
                <a:off x="9477790" y="671571"/>
                <a:ext cx="1374882" cy="966123"/>
              </a:xfrm>
              <a:custGeom>
                <a:avLst/>
                <a:gdLst>
                  <a:gd name="T0" fmla="*/ 735 w 1066"/>
                  <a:gd name="T1" fmla="*/ 749 h 749"/>
                  <a:gd name="T2" fmla="*/ 245 w 1066"/>
                  <a:gd name="T3" fmla="*/ 731 h 749"/>
                  <a:gd name="T4" fmla="*/ 0 w 1066"/>
                  <a:gd name="T5" fmla="*/ 349 h 749"/>
                  <a:gd name="T6" fmla="*/ 302 w 1066"/>
                  <a:gd name="T7" fmla="*/ 0 h 749"/>
                  <a:gd name="T8" fmla="*/ 1066 w 1066"/>
                  <a:gd name="T9" fmla="*/ 174 h 749"/>
                  <a:gd name="T10" fmla="*/ 1066 w 1066"/>
                  <a:gd name="T11" fmla="*/ 467 h 749"/>
                  <a:gd name="T12" fmla="*/ 735 w 1066"/>
                  <a:gd name="T13" fmla="*/ 749 h 7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66" h="749">
                    <a:moveTo>
                      <a:pt x="735" y="749"/>
                    </a:moveTo>
                    <a:lnTo>
                      <a:pt x="245" y="731"/>
                    </a:lnTo>
                    <a:lnTo>
                      <a:pt x="0" y="349"/>
                    </a:lnTo>
                    <a:lnTo>
                      <a:pt x="302" y="0"/>
                    </a:lnTo>
                    <a:lnTo>
                      <a:pt x="1066" y="174"/>
                    </a:lnTo>
                    <a:lnTo>
                      <a:pt x="1066" y="467"/>
                    </a:lnTo>
                    <a:lnTo>
                      <a:pt x="735" y="749"/>
                    </a:lnTo>
                    <a:close/>
                  </a:path>
                </a:pathLst>
              </a:custGeom>
              <a:grpFill/>
              <a:ln w="9525">
                <a:noFill/>
                <a:round/>
                <a:headEnd/>
                <a:tailEnd/>
              </a:ln>
            </p:spPr>
            <p:txBody>
              <a:bodyPr/>
              <a:lstStyle/>
              <a:p>
                <a:endParaRPr lang="ja-JP" altLang="en-US" sz="900"/>
              </a:p>
            </p:txBody>
          </p:sp>
          <p:sp>
            <p:nvSpPr>
              <p:cNvPr id="461" name="Freeform 48">
                <a:extLst>
                  <a:ext uri="{FF2B5EF4-FFF2-40B4-BE49-F238E27FC236}">
                    <a16:creationId xmlns:a16="http://schemas.microsoft.com/office/drawing/2014/main" id="{51FFE7D6-4BBA-433F-882A-D9B2CB707669}"/>
                  </a:ext>
                </a:extLst>
              </p:cNvPr>
              <p:cNvSpPr>
                <a:spLocks/>
              </p:cNvSpPr>
              <p:nvPr/>
            </p:nvSpPr>
            <p:spPr bwMode="auto">
              <a:xfrm>
                <a:off x="10055601" y="-233927"/>
                <a:ext cx="1229139" cy="936455"/>
              </a:xfrm>
              <a:custGeom>
                <a:avLst/>
                <a:gdLst>
                  <a:gd name="T0" fmla="*/ 953 w 953"/>
                  <a:gd name="T1" fmla="*/ 104 h 726"/>
                  <a:gd name="T2" fmla="*/ 953 w 953"/>
                  <a:gd name="T3" fmla="*/ 726 h 726"/>
                  <a:gd name="T4" fmla="*/ 0 w 953"/>
                  <a:gd name="T5" fmla="*/ 542 h 726"/>
                  <a:gd name="T6" fmla="*/ 0 w 953"/>
                  <a:gd name="T7" fmla="*/ 320 h 726"/>
                  <a:gd name="T8" fmla="*/ 519 w 953"/>
                  <a:gd name="T9" fmla="*/ 0 h 726"/>
                  <a:gd name="T10" fmla="*/ 953 w 953"/>
                  <a:gd name="T11" fmla="*/ 104 h 7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3" h="726">
                    <a:moveTo>
                      <a:pt x="953" y="104"/>
                    </a:moveTo>
                    <a:lnTo>
                      <a:pt x="953" y="726"/>
                    </a:lnTo>
                    <a:lnTo>
                      <a:pt x="0" y="542"/>
                    </a:lnTo>
                    <a:lnTo>
                      <a:pt x="0" y="320"/>
                    </a:lnTo>
                    <a:lnTo>
                      <a:pt x="519" y="0"/>
                    </a:lnTo>
                    <a:lnTo>
                      <a:pt x="953" y="104"/>
                    </a:lnTo>
                    <a:close/>
                  </a:path>
                </a:pathLst>
              </a:custGeom>
              <a:grpFill/>
              <a:ln w="9525">
                <a:noFill/>
                <a:round/>
                <a:headEnd/>
                <a:tailEnd/>
              </a:ln>
            </p:spPr>
            <p:txBody>
              <a:bodyPr/>
              <a:lstStyle/>
              <a:p>
                <a:endParaRPr lang="ja-JP" altLang="en-US" sz="900"/>
              </a:p>
            </p:txBody>
          </p:sp>
          <p:sp>
            <p:nvSpPr>
              <p:cNvPr id="462" name="Freeform 49">
                <a:extLst>
                  <a:ext uri="{FF2B5EF4-FFF2-40B4-BE49-F238E27FC236}">
                    <a16:creationId xmlns:a16="http://schemas.microsoft.com/office/drawing/2014/main" id="{98E321D6-967D-40DC-AC1F-91E1C5B1C2C8}"/>
                  </a:ext>
                </a:extLst>
              </p:cNvPr>
              <p:cNvSpPr>
                <a:spLocks/>
              </p:cNvSpPr>
              <p:nvPr/>
            </p:nvSpPr>
            <p:spPr bwMode="auto">
              <a:xfrm>
                <a:off x="11375024" y="-1036235"/>
                <a:ext cx="3906676" cy="3646501"/>
              </a:xfrm>
              <a:custGeom>
                <a:avLst/>
                <a:gdLst>
                  <a:gd name="T0" fmla="*/ 1118 w 3029"/>
                  <a:gd name="T1" fmla="*/ 0 h 2827"/>
                  <a:gd name="T2" fmla="*/ 10 w 3029"/>
                  <a:gd name="T3" fmla="*/ 330 h 2827"/>
                  <a:gd name="T4" fmla="*/ 0 w 3029"/>
                  <a:gd name="T5" fmla="*/ 627 h 2827"/>
                  <a:gd name="T6" fmla="*/ 1401 w 3029"/>
                  <a:gd name="T7" fmla="*/ 188 h 2827"/>
                  <a:gd name="T8" fmla="*/ 807 w 3029"/>
                  <a:gd name="T9" fmla="*/ 589 h 2827"/>
                  <a:gd name="T10" fmla="*/ 132 w 3029"/>
                  <a:gd name="T11" fmla="*/ 791 h 2827"/>
                  <a:gd name="T12" fmla="*/ 132 w 3029"/>
                  <a:gd name="T13" fmla="*/ 1055 h 2827"/>
                  <a:gd name="T14" fmla="*/ 496 w 3029"/>
                  <a:gd name="T15" fmla="*/ 933 h 2827"/>
                  <a:gd name="T16" fmla="*/ 491 w 3029"/>
                  <a:gd name="T17" fmla="*/ 1060 h 2827"/>
                  <a:gd name="T18" fmla="*/ 85 w 3029"/>
                  <a:gd name="T19" fmla="*/ 1183 h 2827"/>
                  <a:gd name="T20" fmla="*/ 85 w 3029"/>
                  <a:gd name="T21" fmla="*/ 1734 h 2827"/>
                  <a:gd name="T22" fmla="*/ 203 w 3029"/>
                  <a:gd name="T23" fmla="*/ 1734 h 2827"/>
                  <a:gd name="T24" fmla="*/ 203 w 3029"/>
                  <a:gd name="T25" fmla="*/ 1456 h 2827"/>
                  <a:gd name="T26" fmla="*/ 297 w 3029"/>
                  <a:gd name="T27" fmla="*/ 1456 h 2827"/>
                  <a:gd name="T28" fmla="*/ 297 w 3029"/>
                  <a:gd name="T29" fmla="*/ 1682 h 2827"/>
                  <a:gd name="T30" fmla="*/ 378 w 3029"/>
                  <a:gd name="T31" fmla="*/ 1677 h 2827"/>
                  <a:gd name="T32" fmla="*/ 378 w 3029"/>
                  <a:gd name="T33" fmla="*/ 1395 h 2827"/>
                  <a:gd name="T34" fmla="*/ 1123 w 3029"/>
                  <a:gd name="T35" fmla="*/ 1197 h 2827"/>
                  <a:gd name="T36" fmla="*/ 1123 w 3029"/>
                  <a:gd name="T37" fmla="*/ 1362 h 2827"/>
                  <a:gd name="T38" fmla="*/ 642 w 3029"/>
                  <a:gd name="T39" fmla="*/ 1579 h 2827"/>
                  <a:gd name="T40" fmla="*/ 680 w 3029"/>
                  <a:gd name="T41" fmla="*/ 1748 h 2827"/>
                  <a:gd name="T42" fmla="*/ 500 w 3029"/>
                  <a:gd name="T43" fmla="*/ 1824 h 2827"/>
                  <a:gd name="T44" fmla="*/ 557 w 3029"/>
                  <a:gd name="T45" fmla="*/ 1960 h 2827"/>
                  <a:gd name="T46" fmla="*/ 717 w 3029"/>
                  <a:gd name="T47" fmla="*/ 1875 h 2827"/>
                  <a:gd name="T48" fmla="*/ 774 w 3029"/>
                  <a:gd name="T49" fmla="*/ 2040 h 2827"/>
                  <a:gd name="T50" fmla="*/ 1118 w 3029"/>
                  <a:gd name="T51" fmla="*/ 1899 h 2827"/>
                  <a:gd name="T52" fmla="*/ 1156 w 3029"/>
                  <a:gd name="T53" fmla="*/ 2012 h 2827"/>
                  <a:gd name="T54" fmla="*/ 878 w 3029"/>
                  <a:gd name="T55" fmla="*/ 2139 h 2827"/>
                  <a:gd name="T56" fmla="*/ 930 w 3029"/>
                  <a:gd name="T57" fmla="*/ 2285 h 2827"/>
                  <a:gd name="T58" fmla="*/ 1312 w 3029"/>
                  <a:gd name="T59" fmla="*/ 2106 h 2827"/>
                  <a:gd name="T60" fmla="*/ 1345 w 3029"/>
                  <a:gd name="T61" fmla="*/ 2290 h 2827"/>
                  <a:gd name="T62" fmla="*/ 1217 w 3029"/>
                  <a:gd name="T63" fmla="*/ 2615 h 2827"/>
                  <a:gd name="T64" fmla="*/ 1217 w 3029"/>
                  <a:gd name="T65" fmla="*/ 2827 h 2827"/>
                  <a:gd name="T66" fmla="*/ 3029 w 3029"/>
                  <a:gd name="T67" fmla="*/ 2827 h 2827"/>
                  <a:gd name="T68" fmla="*/ 3029 w 3029"/>
                  <a:gd name="T69" fmla="*/ 0 h 2827"/>
                  <a:gd name="T70" fmla="*/ 1118 w 3029"/>
                  <a:gd name="T71" fmla="*/ 0 h 282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029" h="2827">
                    <a:moveTo>
                      <a:pt x="1118" y="0"/>
                    </a:moveTo>
                    <a:lnTo>
                      <a:pt x="10" y="330"/>
                    </a:lnTo>
                    <a:lnTo>
                      <a:pt x="0" y="627"/>
                    </a:lnTo>
                    <a:lnTo>
                      <a:pt x="1401" y="188"/>
                    </a:lnTo>
                    <a:lnTo>
                      <a:pt x="807" y="589"/>
                    </a:lnTo>
                    <a:lnTo>
                      <a:pt x="132" y="791"/>
                    </a:lnTo>
                    <a:lnTo>
                      <a:pt x="132" y="1055"/>
                    </a:lnTo>
                    <a:lnTo>
                      <a:pt x="496" y="933"/>
                    </a:lnTo>
                    <a:lnTo>
                      <a:pt x="491" y="1060"/>
                    </a:lnTo>
                    <a:lnTo>
                      <a:pt x="85" y="1183"/>
                    </a:lnTo>
                    <a:lnTo>
                      <a:pt x="85" y="1734"/>
                    </a:lnTo>
                    <a:lnTo>
                      <a:pt x="203" y="1734"/>
                    </a:lnTo>
                    <a:lnTo>
                      <a:pt x="203" y="1456"/>
                    </a:lnTo>
                    <a:lnTo>
                      <a:pt x="297" y="1456"/>
                    </a:lnTo>
                    <a:lnTo>
                      <a:pt x="297" y="1682"/>
                    </a:lnTo>
                    <a:lnTo>
                      <a:pt x="378" y="1677"/>
                    </a:lnTo>
                    <a:lnTo>
                      <a:pt x="378" y="1395"/>
                    </a:lnTo>
                    <a:lnTo>
                      <a:pt x="1123" y="1197"/>
                    </a:lnTo>
                    <a:lnTo>
                      <a:pt x="1123" y="1362"/>
                    </a:lnTo>
                    <a:lnTo>
                      <a:pt x="642" y="1579"/>
                    </a:lnTo>
                    <a:lnTo>
                      <a:pt x="680" y="1748"/>
                    </a:lnTo>
                    <a:lnTo>
                      <a:pt x="500" y="1824"/>
                    </a:lnTo>
                    <a:lnTo>
                      <a:pt x="557" y="1960"/>
                    </a:lnTo>
                    <a:lnTo>
                      <a:pt x="717" y="1875"/>
                    </a:lnTo>
                    <a:lnTo>
                      <a:pt x="774" y="2040"/>
                    </a:lnTo>
                    <a:lnTo>
                      <a:pt x="1118" y="1899"/>
                    </a:lnTo>
                    <a:lnTo>
                      <a:pt x="1156" y="2012"/>
                    </a:lnTo>
                    <a:lnTo>
                      <a:pt x="878" y="2139"/>
                    </a:lnTo>
                    <a:lnTo>
                      <a:pt x="930" y="2285"/>
                    </a:lnTo>
                    <a:lnTo>
                      <a:pt x="1312" y="2106"/>
                    </a:lnTo>
                    <a:lnTo>
                      <a:pt x="1345" y="2290"/>
                    </a:lnTo>
                    <a:lnTo>
                      <a:pt x="1217" y="2615"/>
                    </a:lnTo>
                    <a:lnTo>
                      <a:pt x="1217" y="2827"/>
                    </a:lnTo>
                    <a:lnTo>
                      <a:pt x="3029" y="2827"/>
                    </a:lnTo>
                    <a:lnTo>
                      <a:pt x="3029" y="0"/>
                    </a:lnTo>
                    <a:lnTo>
                      <a:pt x="1118" y="0"/>
                    </a:lnTo>
                    <a:close/>
                  </a:path>
                </a:pathLst>
              </a:custGeom>
              <a:grpFill/>
              <a:ln w="9525">
                <a:noFill/>
                <a:round/>
                <a:headEnd/>
                <a:tailEnd/>
              </a:ln>
            </p:spPr>
            <p:txBody>
              <a:bodyPr/>
              <a:lstStyle/>
              <a:p>
                <a:endParaRPr lang="ja-JP" altLang="en-US" sz="900"/>
              </a:p>
            </p:txBody>
          </p:sp>
        </p:grpSp>
        <p:sp>
          <p:nvSpPr>
            <p:cNvPr id="421" name="Freeform 52">
              <a:extLst>
                <a:ext uri="{FF2B5EF4-FFF2-40B4-BE49-F238E27FC236}">
                  <a16:creationId xmlns:a16="http://schemas.microsoft.com/office/drawing/2014/main" id="{12A4F91D-6A8E-41BF-819B-CA1E0401737E}"/>
                </a:ext>
              </a:extLst>
            </p:cNvPr>
            <p:cNvSpPr>
              <a:spLocks/>
            </p:cNvSpPr>
            <p:nvPr/>
          </p:nvSpPr>
          <p:spPr bwMode="auto">
            <a:xfrm>
              <a:off x="2848988" y="6986741"/>
              <a:ext cx="619830" cy="278985"/>
            </a:xfrm>
            <a:custGeom>
              <a:avLst/>
              <a:gdLst>
                <a:gd name="T0" fmla="*/ 2147483646 w 193"/>
                <a:gd name="T1" fmla="*/ 0 h 87"/>
                <a:gd name="T2" fmla="*/ 2147483646 w 193"/>
                <a:gd name="T3" fmla="*/ 2147483646 h 87"/>
                <a:gd name="T4" fmla="*/ 2147483646 w 193"/>
                <a:gd name="T5" fmla="*/ 2147483646 h 87"/>
                <a:gd name="T6" fmla="*/ 2147483646 w 193"/>
                <a:gd name="T7" fmla="*/ 2147483646 h 87"/>
                <a:gd name="T8" fmla="*/ 2147483646 w 193"/>
                <a:gd name="T9" fmla="*/ 2147483646 h 87"/>
                <a:gd name="T10" fmla="*/ 0 w 193"/>
                <a:gd name="T11" fmla="*/ 2147483646 h 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3" h="87">
                  <a:moveTo>
                    <a:pt x="193" y="0"/>
                  </a:moveTo>
                  <a:cubicBezTo>
                    <a:pt x="193" y="0"/>
                    <a:pt x="178" y="15"/>
                    <a:pt x="173" y="20"/>
                  </a:cubicBezTo>
                  <a:cubicBezTo>
                    <a:pt x="162" y="31"/>
                    <a:pt x="151" y="18"/>
                    <a:pt x="127" y="25"/>
                  </a:cubicBezTo>
                  <a:cubicBezTo>
                    <a:pt x="106" y="30"/>
                    <a:pt x="86" y="40"/>
                    <a:pt x="75" y="44"/>
                  </a:cubicBezTo>
                  <a:cubicBezTo>
                    <a:pt x="62" y="48"/>
                    <a:pt x="52" y="73"/>
                    <a:pt x="41" y="76"/>
                  </a:cubicBezTo>
                  <a:cubicBezTo>
                    <a:pt x="30" y="80"/>
                    <a:pt x="0" y="87"/>
                    <a:pt x="0" y="87"/>
                  </a:cubicBezTo>
                </a:path>
              </a:pathLst>
            </a:custGeom>
            <a:noFill/>
            <a:ln w="28575" cap="rnd">
              <a:solidFill>
                <a:srgbClr val="66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900" dirty="0"/>
            </a:p>
          </p:txBody>
        </p:sp>
        <p:sp>
          <p:nvSpPr>
            <p:cNvPr id="422" name="Freeform 53">
              <a:extLst>
                <a:ext uri="{FF2B5EF4-FFF2-40B4-BE49-F238E27FC236}">
                  <a16:creationId xmlns:a16="http://schemas.microsoft.com/office/drawing/2014/main" id="{C3580FA8-C6A1-4365-895A-AA37F038ABA2}"/>
                </a:ext>
              </a:extLst>
            </p:cNvPr>
            <p:cNvSpPr>
              <a:spLocks/>
            </p:cNvSpPr>
            <p:nvPr/>
          </p:nvSpPr>
          <p:spPr bwMode="auto">
            <a:xfrm>
              <a:off x="3295320" y="6531520"/>
              <a:ext cx="1207001" cy="1699765"/>
            </a:xfrm>
            <a:custGeom>
              <a:avLst/>
              <a:gdLst>
                <a:gd name="T0" fmla="*/ 2147483646 w 376"/>
                <a:gd name="T1" fmla="*/ 2147483646 h 530"/>
                <a:gd name="T2" fmla="*/ 2147483646 w 376"/>
                <a:gd name="T3" fmla="*/ 2147483646 h 530"/>
                <a:gd name="T4" fmla="*/ 2147483646 w 376"/>
                <a:gd name="T5" fmla="*/ 2147483646 h 530"/>
                <a:gd name="T6" fmla="*/ 2147483646 w 376"/>
                <a:gd name="T7" fmla="*/ 2147483646 h 530"/>
                <a:gd name="T8" fmla="*/ 2147483646 w 376"/>
                <a:gd name="T9" fmla="*/ 2147483646 h 530"/>
                <a:gd name="T10" fmla="*/ 721625955 w 376"/>
                <a:gd name="T11" fmla="*/ 2147483646 h 530"/>
                <a:gd name="T12" fmla="*/ 1831490490 w 376"/>
                <a:gd name="T13" fmla="*/ 2147483646 h 530"/>
                <a:gd name="T14" fmla="*/ 2147483646 w 376"/>
                <a:gd name="T15" fmla="*/ 2147483646 h 530"/>
                <a:gd name="T16" fmla="*/ 2147483646 w 376"/>
                <a:gd name="T17" fmla="*/ 2147483646 h 530"/>
                <a:gd name="T18" fmla="*/ 2147483646 w 376"/>
                <a:gd name="T19" fmla="*/ 2147483646 h 530"/>
                <a:gd name="T20" fmla="*/ 2147483646 w 376"/>
                <a:gd name="T21" fmla="*/ 0 h 5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6" h="530">
                  <a:moveTo>
                    <a:pt x="376" y="530"/>
                  </a:moveTo>
                  <a:cubicBezTo>
                    <a:pt x="344" y="522"/>
                    <a:pt x="317" y="513"/>
                    <a:pt x="308" y="508"/>
                  </a:cubicBezTo>
                  <a:cubicBezTo>
                    <a:pt x="270" y="489"/>
                    <a:pt x="247" y="390"/>
                    <a:pt x="211" y="380"/>
                  </a:cubicBezTo>
                  <a:cubicBezTo>
                    <a:pt x="176" y="370"/>
                    <a:pt x="88" y="354"/>
                    <a:pt x="88" y="354"/>
                  </a:cubicBezTo>
                  <a:cubicBezTo>
                    <a:pt x="88" y="354"/>
                    <a:pt x="41" y="344"/>
                    <a:pt x="27" y="313"/>
                  </a:cubicBezTo>
                  <a:cubicBezTo>
                    <a:pt x="21" y="300"/>
                    <a:pt x="11" y="267"/>
                    <a:pt x="6" y="253"/>
                  </a:cubicBezTo>
                  <a:cubicBezTo>
                    <a:pt x="0" y="238"/>
                    <a:pt x="5" y="207"/>
                    <a:pt x="15" y="195"/>
                  </a:cubicBezTo>
                  <a:cubicBezTo>
                    <a:pt x="32" y="174"/>
                    <a:pt x="48" y="150"/>
                    <a:pt x="54" y="142"/>
                  </a:cubicBezTo>
                  <a:cubicBezTo>
                    <a:pt x="78" y="111"/>
                    <a:pt x="136" y="71"/>
                    <a:pt x="143" y="61"/>
                  </a:cubicBezTo>
                  <a:cubicBezTo>
                    <a:pt x="159" y="38"/>
                    <a:pt x="189" y="33"/>
                    <a:pt x="223" y="20"/>
                  </a:cubicBezTo>
                  <a:cubicBezTo>
                    <a:pt x="256" y="7"/>
                    <a:pt x="330" y="2"/>
                    <a:pt x="376" y="0"/>
                  </a:cubicBezTo>
                </a:path>
              </a:pathLst>
            </a:custGeom>
            <a:noFill/>
            <a:ln w="28575" cap="rnd">
              <a:solidFill>
                <a:srgbClr val="66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900"/>
            </a:p>
          </p:txBody>
        </p:sp>
        <p:sp>
          <p:nvSpPr>
            <p:cNvPr id="423" name="Freeform 54">
              <a:extLst>
                <a:ext uri="{FF2B5EF4-FFF2-40B4-BE49-F238E27FC236}">
                  <a16:creationId xmlns:a16="http://schemas.microsoft.com/office/drawing/2014/main" id="{D8AF855D-CB98-415D-A4A5-F92790A38F9D}"/>
                </a:ext>
              </a:extLst>
            </p:cNvPr>
            <p:cNvSpPr>
              <a:spLocks/>
            </p:cNvSpPr>
            <p:nvPr/>
          </p:nvSpPr>
          <p:spPr bwMode="auto">
            <a:xfrm>
              <a:off x="4024011" y="6711159"/>
              <a:ext cx="474908" cy="144255"/>
            </a:xfrm>
            <a:custGeom>
              <a:avLst/>
              <a:gdLst>
                <a:gd name="T0" fmla="*/ 0 w 148"/>
                <a:gd name="T1" fmla="*/ 2147483646 h 45"/>
                <a:gd name="T2" fmla="*/ 2147483646 w 148"/>
                <a:gd name="T3" fmla="*/ 963581957 h 45"/>
                <a:gd name="T4" fmla="*/ 2147483646 w 148"/>
                <a:gd name="T5" fmla="*/ 226369388 h 45"/>
                <a:gd name="T6" fmla="*/ 2147483646 w 148"/>
                <a:gd name="T7" fmla="*/ 190121878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8" h="45">
                  <a:moveTo>
                    <a:pt x="0" y="45"/>
                  </a:moveTo>
                  <a:cubicBezTo>
                    <a:pt x="0" y="45"/>
                    <a:pt x="30" y="14"/>
                    <a:pt x="45" y="8"/>
                  </a:cubicBezTo>
                  <a:cubicBezTo>
                    <a:pt x="65" y="0"/>
                    <a:pt x="85" y="2"/>
                    <a:pt x="104" y="2"/>
                  </a:cubicBezTo>
                  <a:cubicBezTo>
                    <a:pt x="120" y="2"/>
                    <a:pt x="148" y="16"/>
                    <a:pt x="148" y="16"/>
                  </a:cubicBezTo>
                </a:path>
              </a:pathLst>
            </a:custGeom>
            <a:noFill/>
            <a:ln w="28575" cap="rnd">
              <a:solidFill>
                <a:srgbClr val="66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900"/>
            </a:p>
          </p:txBody>
        </p:sp>
        <p:sp>
          <p:nvSpPr>
            <p:cNvPr id="424" name="Freeform 55">
              <a:extLst>
                <a:ext uri="{FF2B5EF4-FFF2-40B4-BE49-F238E27FC236}">
                  <a16:creationId xmlns:a16="http://schemas.microsoft.com/office/drawing/2014/main" id="{7F6CB1E2-0956-4461-9BB0-4446ACE5518A}"/>
                </a:ext>
              </a:extLst>
            </p:cNvPr>
            <p:cNvSpPr>
              <a:spLocks/>
            </p:cNvSpPr>
            <p:nvPr/>
          </p:nvSpPr>
          <p:spPr bwMode="auto">
            <a:xfrm>
              <a:off x="2255693" y="7186113"/>
              <a:ext cx="2246628" cy="785240"/>
            </a:xfrm>
            <a:custGeom>
              <a:avLst/>
              <a:gdLst>
                <a:gd name="T0" fmla="*/ 0 w 3302"/>
                <a:gd name="T1" fmla="*/ 1154 h 1154"/>
                <a:gd name="T2" fmla="*/ 858 w 3302"/>
                <a:gd name="T3" fmla="*/ 739 h 1154"/>
                <a:gd name="T4" fmla="*/ 1184 w 3302"/>
                <a:gd name="T5" fmla="*/ 631 h 1154"/>
                <a:gd name="T6" fmla="*/ 1603 w 3302"/>
                <a:gd name="T7" fmla="*/ 367 h 1154"/>
                <a:gd name="T8" fmla="*/ 2226 w 3302"/>
                <a:gd name="T9" fmla="*/ 0 h 1154"/>
                <a:gd name="T10" fmla="*/ 3302 w 3302"/>
                <a:gd name="T11" fmla="*/ 0 h 11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02" h="1154">
                  <a:moveTo>
                    <a:pt x="0" y="1154"/>
                  </a:moveTo>
                  <a:lnTo>
                    <a:pt x="858" y="739"/>
                  </a:lnTo>
                  <a:lnTo>
                    <a:pt x="1184" y="631"/>
                  </a:lnTo>
                  <a:lnTo>
                    <a:pt x="1603" y="367"/>
                  </a:lnTo>
                  <a:lnTo>
                    <a:pt x="2226" y="0"/>
                  </a:lnTo>
                  <a:lnTo>
                    <a:pt x="3302" y="0"/>
                  </a:lnTo>
                </a:path>
              </a:pathLst>
            </a:custGeom>
            <a:noFill/>
            <a:ln w="28575" cap="rnd">
              <a:solidFill>
                <a:srgbClr val="66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900"/>
            </a:p>
          </p:txBody>
        </p:sp>
        <p:sp>
          <p:nvSpPr>
            <p:cNvPr id="425" name="Freeform 56">
              <a:extLst>
                <a:ext uri="{FF2B5EF4-FFF2-40B4-BE49-F238E27FC236}">
                  <a16:creationId xmlns:a16="http://schemas.microsoft.com/office/drawing/2014/main" id="{8AD2CCEB-2F22-4FED-98B9-8436FBF03097}"/>
                </a:ext>
              </a:extLst>
            </p:cNvPr>
            <p:cNvSpPr>
              <a:spLocks/>
            </p:cNvSpPr>
            <p:nvPr/>
          </p:nvSpPr>
          <p:spPr bwMode="auto">
            <a:xfrm>
              <a:off x="2191056" y="7971353"/>
              <a:ext cx="472187" cy="368804"/>
            </a:xfrm>
            <a:custGeom>
              <a:avLst/>
              <a:gdLst>
                <a:gd name="T0" fmla="*/ 2147483646 w 147"/>
                <a:gd name="T1" fmla="*/ 2147483646 h 115"/>
                <a:gd name="T2" fmla="*/ 2147483646 w 147"/>
                <a:gd name="T3" fmla="*/ 2147483646 h 115"/>
                <a:gd name="T4" fmla="*/ 2147483646 w 147"/>
                <a:gd name="T5" fmla="*/ 2147483646 h 115"/>
                <a:gd name="T6" fmla="*/ 2147483646 w 147"/>
                <a:gd name="T7" fmla="*/ 2147483646 h 115"/>
                <a:gd name="T8" fmla="*/ 363515491 w 147"/>
                <a:gd name="T9" fmla="*/ 2147483646 h 115"/>
                <a:gd name="T10" fmla="*/ 725836754 w 147"/>
                <a:gd name="T11" fmla="*/ 843313433 h 115"/>
                <a:gd name="T12" fmla="*/ 2147483646 w 147"/>
                <a:gd name="T13" fmla="*/ 0 h 1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7" h="115">
                  <a:moveTo>
                    <a:pt x="147" y="115"/>
                  </a:moveTo>
                  <a:cubicBezTo>
                    <a:pt x="145" y="108"/>
                    <a:pt x="140" y="104"/>
                    <a:pt x="129" y="104"/>
                  </a:cubicBezTo>
                  <a:cubicBezTo>
                    <a:pt x="115" y="104"/>
                    <a:pt x="88" y="103"/>
                    <a:pt x="62" y="103"/>
                  </a:cubicBezTo>
                  <a:cubicBezTo>
                    <a:pt x="47" y="103"/>
                    <a:pt x="49" y="100"/>
                    <a:pt x="44" y="90"/>
                  </a:cubicBezTo>
                  <a:cubicBezTo>
                    <a:pt x="38" y="76"/>
                    <a:pt x="8" y="36"/>
                    <a:pt x="3" y="25"/>
                  </a:cubicBezTo>
                  <a:cubicBezTo>
                    <a:pt x="0" y="17"/>
                    <a:pt x="1" y="11"/>
                    <a:pt x="6" y="7"/>
                  </a:cubicBezTo>
                  <a:cubicBezTo>
                    <a:pt x="13" y="3"/>
                    <a:pt x="20" y="0"/>
                    <a:pt x="20" y="0"/>
                  </a:cubicBezTo>
                </a:path>
              </a:pathLst>
            </a:custGeom>
            <a:noFill/>
            <a:ln w="28575" cap="rnd">
              <a:solidFill>
                <a:srgbClr val="66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900"/>
            </a:p>
          </p:txBody>
        </p:sp>
        <p:sp>
          <p:nvSpPr>
            <p:cNvPr id="426" name="Rectangle 72">
              <a:extLst>
                <a:ext uri="{FF2B5EF4-FFF2-40B4-BE49-F238E27FC236}">
                  <a16:creationId xmlns:a16="http://schemas.microsoft.com/office/drawing/2014/main" id="{15A3B2DD-37DD-4394-9A23-6790AD5BCBAD}"/>
                </a:ext>
              </a:extLst>
            </p:cNvPr>
            <p:cNvSpPr>
              <a:spLocks noChangeArrowheads="1"/>
            </p:cNvSpPr>
            <p:nvPr/>
          </p:nvSpPr>
          <p:spPr bwMode="auto">
            <a:xfrm>
              <a:off x="1771939" y="7709380"/>
              <a:ext cx="6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ja-JP" sz="900" dirty="0">
                <a:latin typeface="Arial" panose="020B0604020202020204" pitchFamily="34" charset="0"/>
              </a:endParaRPr>
            </a:p>
          </p:txBody>
        </p:sp>
        <p:sp>
          <p:nvSpPr>
            <p:cNvPr id="427" name="Rectangle 77">
              <a:extLst>
                <a:ext uri="{FF2B5EF4-FFF2-40B4-BE49-F238E27FC236}">
                  <a16:creationId xmlns:a16="http://schemas.microsoft.com/office/drawing/2014/main" id="{6F37A69D-6AB0-4559-9978-B0CED1523879}"/>
                </a:ext>
              </a:extLst>
            </p:cNvPr>
            <p:cNvSpPr>
              <a:spLocks noChangeArrowheads="1"/>
            </p:cNvSpPr>
            <p:nvPr/>
          </p:nvSpPr>
          <p:spPr bwMode="auto">
            <a:xfrm>
              <a:off x="3464054" y="6754707"/>
              <a:ext cx="6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ja-JP" sz="900" dirty="0">
                <a:latin typeface="Arial" panose="020B0604020202020204" pitchFamily="34" charset="0"/>
              </a:endParaRPr>
            </a:p>
          </p:txBody>
        </p:sp>
        <p:sp>
          <p:nvSpPr>
            <p:cNvPr id="428" name="Rectangle 82">
              <a:extLst>
                <a:ext uri="{FF2B5EF4-FFF2-40B4-BE49-F238E27FC236}">
                  <a16:creationId xmlns:a16="http://schemas.microsoft.com/office/drawing/2014/main" id="{FA1BC289-56B6-46FF-9677-1B73A10A1121}"/>
                </a:ext>
              </a:extLst>
            </p:cNvPr>
            <p:cNvSpPr>
              <a:spLocks noChangeArrowheads="1"/>
            </p:cNvSpPr>
            <p:nvPr/>
          </p:nvSpPr>
          <p:spPr bwMode="auto">
            <a:xfrm>
              <a:off x="2764619" y="8071379"/>
              <a:ext cx="6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ja-JP" sz="900" dirty="0">
                <a:latin typeface="Arial" panose="020B0604020202020204" pitchFamily="34" charset="0"/>
              </a:endParaRPr>
            </a:p>
          </p:txBody>
        </p:sp>
        <p:sp>
          <p:nvSpPr>
            <p:cNvPr id="429" name="フリーフォーム: 図形 428">
              <a:extLst>
                <a:ext uri="{FF2B5EF4-FFF2-40B4-BE49-F238E27FC236}">
                  <a16:creationId xmlns:a16="http://schemas.microsoft.com/office/drawing/2014/main" id="{5EAFFFBD-91D1-47D8-A209-1E04C393684A}"/>
                </a:ext>
              </a:extLst>
            </p:cNvPr>
            <p:cNvSpPr/>
            <p:nvPr/>
          </p:nvSpPr>
          <p:spPr>
            <a:xfrm>
              <a:off x="1870310" y="6873435"/>
              <a:ext cx="2097457" cy="650340"/>
            </a:xfrm>
            <a:custGeom>
              <a:avLst/>
              <a:gdLst>
                <a:gd name="connsiteX0" fmla="*/ 0 w 3918857"/>
                <a:gd name="connsiteY0" fmla="*/ 1216478 h 1216478"/>
                <a:gd name="connsiteX1" fmla="*/ 489857 w 3918857"/>
                <a:gd name="connsiteY1" fmla="*/ 432707 h 1216478"/>
                <a:gd name="connsiteX2" fmla="*/ 2465615 w 3918857"/>
                <a:gd name="connsiteY2" fmla="*/ 0 h 1216478"/>
                <a:gd name="connsiteX3" fmla="*/ 2865665 w 3918857"/>
                <a:gd name="connsiteY3" fmla="*/ 261257 h 1216478"/>
                <a:gd name="connsiteX4" fmla="*/ 3918857 w 3918857"/>
                <a:gd name="connsiteY4" fmla="*/ 16328 h 1216478"/>
                <a:gd name="connsiteX0" fmla="*/ 0 w 3976007"/>
                <a:gd name="connsiteY0" fmla="*/ 1232806 h 1232806"/>
                <a:gd name="connsiteX1" fmla="*/ 547007 w 3976007"/>
                <a:gd name="connsiteY1" fmla="*/ 432707 h 1232806"/>
                <a:gd name="connsiteX2" fmla="*/ 2522765 w 3976007"/>
                <a:gd name="connsiteY2" fmla="*/ 0 h 1232806"/>
                <a:gd name="connsiteX3" fmla="*/ 2922815 w 3976007"/>
                <a:gd name="connsiteY3" fmla="*/ 261257 h 1232806"/>
                <a:gd name="connsiteX4" fmla="*/ 3976007 w 3976007"/>
                <a:gd name="connsiteY4" fmla="*/ 16328 h 1232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007" h="1232806">
                  <a:moveTo>
                    <a:pt x="0" y="1232806"/>
                  </a:moveTo>
                  <a:lnTo>
                    <a:pt x="547007" y="432707"/>
                  </a:lnTo>
                  <a:lnTo>
                    <a:pt x="2522765" y="0"/>
                  </a:lnTo>
                  <a:lnTo>
                    <a:pt x="2922815" y="261257"/>
                  </a:lnTo>
                  <a:lnTo>
                    <a:pt x="3976007" y="16328"/>
                  </a:lnTo>
                </a:path>
              </a:pathLst>
            </a:custGeom>
            <a:noFill/>
            <a:ln w="57150" cap="flat">
              <a:solidFill>
                <a:srgbClr val="FF9933"/>
              </a:solidFill>
              <a:prstDash val="sysDot"/>
              <a:miter lim="800000"/>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430" name="Rectangle 87">
              <a:extLst>
                <a:ext uri="{FF2B5EF4-FFF2-40B4-BE49-F238E27FC236}">
                  <a16:creationId xmlns:a16="http://schemas.microsoft.com/office/drawing/2014/main" id="{9179851E-F025-4613-896C-25D079A3107A}"/>
                </a:ext>
              </a:extLst>
            </p:cNvPr>
            <p:cNvSpPr>
              <a:spLocks noChangeArrowheads="1"/>
            </p:cNvSpPr>
            <p:nvPr/>
          </p:nvSpPr>
          <p:spPr bwMode="auto">
            <a:xfrm>
              <a:off x="4305009" y="7015320"/>
              <a:ext cx="6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ja-JP" sz="900" dirty="0">
                <a:latin typeface="Arial" panose="020B0604020202020204" pitchFamily="34" charset="0"/>
              </a:endParaRPr>
            </a:p>
          </p:txBody>
        </p:sp>
        <p:sp>
          <p:nvSpPr>
            <p:cNvPr id="431" name="Freeform 88">
              <a:extLst>
                <a:ext uri="{FF2B5EF4-FFF2-40B4-BE49-F238E27FC236}">
                  <a16:creationId xmlns:a16="http://schemas.microsoft.com/office/drawing/2014/main" id="{65107094-55D6-4D74-992A-FBB80BA37D0A}"/>
                </a:ext>
              </a:extLst>
            </p:cNvPr>
            <p:cNvSpPr>
              <a:spLocks/>
            </p:cNvSpPr>
            <p:nvPr/>
          </p:nvSpPr>
          <p:spPr bwMode="auto">
            <a:xfrm>
              <a:off x="3662509" y="6928035"/>
              <a:ext cx="292545" cy="324268"/>
            </a:xfrm>
            <a:custGeom>
              <a:avLst/>
              <a:gdLst>
                <a:gd name="T0" fmla="*/ 2147483646 w 445"/>
                <a:gd name="T1" fmla="*/ 0 h 527"/>
                <a:gd name="T2" fmla="*/ 2147483646 w 445"/>
                <a:gd name="T3" fmla="*/ 2147483646 h 527"/>
                <a:gd name="T4" fmla="*/ 0 w 445"/>
                <a:gd name="T5" fmla="*/ 2147483646 h 527"/>
                <a:gd name="T6" fmla="*/ 0 60000 65536"/>
                <a:gd name="T7" fmla="*/ 0 60000 65536"/>
                <a:gd name="T8" fmla="*/ 0 60000 65536"/>
                <a:gd name="connsiteX0" fmla="*/ 10711 w 10711"/>
                <a:gd name="connsiteY0" fmla="*/ 0 h 10360"/>
                <a:gd name="connsiteX1" fmla="*/ 4607 w 10711"/>
                <a:gd name="connsiteY1" fmla="*/ 4459 h 10360"/>
                <a:gd name="connsiteX2" fmla="*/ 0 w 10711"/>
                <a:gd name="connsiteY2" fmla="*/ 10360 h 10360"/>
                <a:gd name="connsiteX0" fmla="*/ 10426 w 10426"/>
                <a:gd name="connsiteY0" fmla="*/ 0 h 9759"/>
                <a:gd name="connsiteX1" fmla="*/ 4322 w 10426"/>
                <a:gd name="connsiteY1" fmla="*/ 4459 h 9759"/>
                <a:gd name="connsiteX2" fmla="*/ 0 w 10426"/>
                <a:gd name="connsiteY2" fmla="*/ 9759 h 9759"/>
                <a:gd name="connsiteX0" fmla="*/ 9454 w 9454"/>
                <a:gd name="connsiteY0" fmla="*/ 0 h 9754"/>
                <a:gd name="connsiteX1" fmla="*/ 3599 w 9454"/>
                <a:gd name="connsiteY1" fmla="*/ 4569 h 9754"/>
                <a:gd name="connsiteX2" fmla="*/ 0 w 9454"/>
                <a:gd name="connsiteY2" fmla="*/ 9754 h 9754"/>
                <a:gd name="connsiteX0" fmla="*/ 10433 w 10433"/>
                <a:gd name="connsiteY0" fmla="*/ 0 h 10126"/>
                <a:gd name="connsiteX1" fmla="*/ 3807 w 10433"/>
                <a:gd name="connsiteY1" fmla="*/ 4810 h 10126"/>
                <a:gd name="connsiteX2" fmla="*/ 0 w 10433"/>
                <a:gd name="connsiteY2" fmla="*/ 10126 h 10126"/>
                <a:gd name="connsiteX0" fmla="*/ 9086 w 9086"/>
                <a:gd name="connsiteY0" fmla="*/ 0 h 9262"/>
                <a:gd name="connsiteX1" fmla="*/ 3807 w 9086"/>
                <a:gd name="connsiteY1" fmla="*/ 3946 h 9262"/>
                <a:gd name="connsiteX2" fmla="*/ 0 w 9086"/>
                <a:gd name="connsiteY2" fmla="*/ 9262 h 9262"/>
                <a:gd name="connsiteX0" fmla="*/ 9209 w 9209"/>
                <a:gd name="connsiteY0" fmla="*/ 0 h 9407"/>
                <a:gd name="connsiteX1" fmla="*/ 4190 w 9209"/>
                <a:gd name="connsiteY1" fmla="*/ 3667 h 9407"/>
                <a:gd name="connsiteX2" fmla="*/ 0 w 9209"/>
                <a:gd name="connsiteY2" fmla="*/ 9407 h 9407"/>
                <a:gd name="connsiteX0" fmla="*/ 9785 w 9785"/>
                <a:gd name="connsiteY0" fmla="*/ 0 h 9820"/>
                <a:gd name="connsiteX1" fmla="*/ 4550 w 9785"/>
                <a:gd name="connsiteY1" fmla="*/ 3718 h 9820"/>
                <a:gd name="connsiteX2" fmla="*/ 0 w 9785"/>
                <a:gd name="connsiteY2" fmla="*/ 9820 h 9820"/>
                <a:gd name="connsiteX0" fmla="*/ 9452 w 9452"/>
                <a:gd name="connsiteY0" fmla="*/ 0 h 9633"/>
                <a:gd name="connsiteX1" fmla="*/ 4650 w 9452"/>
                <a:gd name="connsiteY1" fmla="*/ 3419 h 9633"/>
                <a:gd name="connsiteX2" fmla="*/ 0 w 9452"/>
                <a:gd name="connsiteY2" fmla="*/ 9633 h 9633"/>
                <a:gd name="connsiteX0" fmla="*/ 10812 w 10812"/>
                <a:gd name="connsiteY0" fmla="*/ 0 h 10572"/>
                <a:gd name="connsiteX1" fmla="*/ 4920 w 10812"/>
                <a:gd name="connsiteY1" fmla="*/ 4121 h 10572"/>
                <a:gd name="connsiteX2" fmla="*/ 0 w 10812"/>
                <a:gd name="connsiteY2" fmla="*/ 10572 h 10572"/>
                <a:gd name="connsiteX0" fmla="*/ 11508 w 11508"/>
                <a:gd name="connsiteY0" fmla="*/ 0 h 10858"/>
                <a:gd name="connsiteX1" fmla="*/ 4920 w 11508"/>
                <a:gd name="connsiteY1" fmla="*/ 4407 h 10858"/>
                <a:gd name="connsiteX2" fmla="*/ 0 w 11508"/>
                <a:gd name="connsiteY2" fmla="*/ 10858 h 10858"/>
                <a:gd name="connsiteX0" fmla="*/ 11856 w 11856"/>
                <a:gd name="connsiteY0" fmla="*/ 0 h 11049"/>
                <a:gd name="connsiteX1" fmla="*/ 4920 w 11856"/>
                <a:gd name="connsiteY1" fmla="*/ 4598 h 11049"/>
                <a:gd name="connsiteX2" fmla="*/ 0 w 11856"/>
                <a:gd name="connsiteY2" fmla="*/ 11049 h 11049"/>
                <a:gd name="connsiteX0" fmla="*/ 12204 w 12204"/>
                <a:gd name="connsiteY0" fmla="*/ 0 h 11240"/>
                <a:gd name="connsiteX1" fmla="*/ 4920 w 12204"/>
                <a:gd name="connsiteY1" fmla="*/ 4789 h 11240"/>
                <a:gd name="connsiteX2" fmla="*/ 0 w 12204"/>
                <a:gd name="connsiteY2" fmla="*/ 11240 h 11240"/>
                <a:gd name="connsiteX0" fmla="*/ 12552 w 12552"/>
                <a:gd name="connsiteY0" fmla="*/ 0 h 11812"/>
                <a:gd name="connsiteX1" fmla="*/ 4920 w 12552"/>
                <a:gd name="connsiteY1" fmla="*/ 5361 h 11812"/>
                <a:gd name="connsiteX2" fmla="*/ 0 w 12552"/>
                <a:gd name="connsiteY2" fmla="*/ 11812 h 11812"/>
                <a:gd name="connsiteX0" fmla="*/ 12784 w 12784"/>
                <a:gd name="connsiteY0" fmla="*/ 0 h 12288"/>
                <a:gd name="connsiteX1" fmla="*/ 4920 w 12784"/>
                <a:gd name="connsiteY1" fmla="*/ 5837 h 12288"/>
                <a:gd name="connsiteX2" fmla="*/ 0 w 12784"/>
                <a:gd name="connsiteY2" fmla="*/ 12288 h 12288"/>
                <a:gd name="connsiteX0" fmla="*/ 13248 w 13248"/>
                <a:gd name="connsiteY0" fmla="*/ 0 h 11621"/>
                <a:gd name="connsiteX1" fmla="*/ 5384 w 13248"/>
                <a:gd name="connsiteY1" fmla="*/ 5837 h 11621"/>
                <a:gd name="connsiteX2" fmla="*/ 0 w 13248"/>
                <a:gd name="connsiteY2" fmla="*/ 11621 h 11621"/>
                <a:gd name="connsiteX0" fmla="*/ 12320 w 12320"/>
                <a:gd name="connsiteY0" fmla="*/ 0 h 11526"/>
                <a:gd name="connsiteX1" fmla="*/ 4456 w 12320"/>
                <a:gd name="connsiteY1" fmla="*/ 5837 h 11526"/>
                <a:gd name="connsiteX2" fmla="*/ 0 w 12320"/>
                <a:gd name="connsiteY2" fmla="*/ 11526 h 11526"/>
                <a:gd name="connsiteX0" fmla="*/ 12900 w 12900"/>
                <a:gd name="connsiteY0" fmla="*/ 0 h 12193"/>
                <a:gd name="connsiteX1" fmla="*/ 5036 w 12900"/>
                <a:gd name="connsiteY1" fmla="*/ 5837 h 12193"/>
                <a:gd name="connsiteX2" fmla="*/ 0 w 12900"/>
                <a:gd name="connsiteY2" fmla="*/ 12193 h 12193"/>
                <a:gd name="connsiteX0" fmla="*/ 13828 w 13828"/>
                <a:gd name="connsiteY0" fmla="*/ 0 h 12479"/>
                <a:gd name="connsiteX1" fmla="*/ 5964 w 13828"/>
                <a:gd name="connsiteY1" fmla="*/ 5837 h 12479"/>
                <a:gd name="connsiteX2" fmla="*/ 0 w 13828"/>
                <a:gd name="connsiteY2" fmla="*/ 12479 h 12479"/>
                <a:gd name="connsiteX0" fmla="*/ 13712 w 13712"/>
                <a:gd name="connsiteY0" fmla="*/ 0 h 13336"/>
                <a:gd name="connsiteX1" fmla="*/ 5848 w 13712"/>
                <a:gd name="connsiteY1" fmla="*/ 5837 h 13336"/>
                <a:gd name="connsiteX2" fmla="*/ 0 w 13712"/>
                <a:gd name="connsiteY2" fmla="*/ 13336 h 13336"/>
                <a:gd name="connsiteX0" fmla="*/ 14292 w 14292"/>
                <a:gd name="connsiteY0" fmla="*/ 0 h 14193"/>
                <a:gd name="connsiteX1" fmla="*/ 6428 w 14292"/>
                <a:gd name="connsiteY1" fmla="*/ 5837 h 14193"/>
                <a:gd name="connsiteX2" fmla="*/ 0 w 14292"/>
                <a:gd name="connsiteY2" fmla="*/ 14193 h 14193"/>
                <a:gd name="connsiteX0" fmla="*/ 15104 w 15104"/>
                <a:gd name="connsiteY0" fmla="*/ 0 h 14860"/>
                <a:gd name="connsiteX1" fmla="*/ 7240 w 15104"/>
                <a:gd name="connsiteY1" fmla="*/ 5837 h 14860"/>
                <a:gd name="connsiteX2" fmla="*/ 0 w 15104"/>
                <a:gd name="connsiteY2" fmla="*/ 14860 h 14860"/>
                <a:gd name="connsiteX0" fmla="*/ 14060 w 14060"/>
                <a:gd name="connsiteY0" fmla="*/ 0 h 13717"/>
                <a:gd name="connsiteX1" fmla="*/ 7240 w 14060"/>
                <a:gd name="connsiteY1" fmla="*/ 4694 h 13717"/>
                <a:gd name="connsiteX2" fmla="*/ 0 w 14060"/>
                <a:gd name="connsiteY2" fmla="*/ 13717 h 13717"/>
                <a:gd name="connsiteX0" fmla="*/ 13248 w 13248"/>
                <a:gd name="connsiteY0" fmla="*/ 0 h 13336"/>
                <a:gd name="connsiteX1" fmla="*/ 7240 w 13248"/>
                <a:gd name="connsiteY1" fmla="*/ 4313 h 13336"/>
                <a:gd name="connsiteX2" fmla="*/ 0 w 13248"/>
                <a:gd name="connsiteY2" fmla="*/ 13336 h 13336"/>
                <a:gd name="connsiteX0" fmla="*/ 13248 w 13248"/>
                <a:gd name="connsiteY0" fmla="*/ 0 h 13336"/>
                <a:gd name="connsiteX1" fmla="*/ 7240 w 13248"/>
                <a:gd name="connsiteY1" fmla="*/ 4313 h 13336"/>
                <a:gd name="connsiteX2" fmla="*/ 0 w 13248"/>
                <a:gd name="connsiteY2" fmla="*/ 13336 h 13336"/>
                <a:gd name="connsiteX0" fmla="*/ 11507 w 11507"/>
                <a:gd name="connsiteY0" fmla="*/ 0 h 11621"/>
                <a:gd name="connsiteX1" fmla="*/ 5499 w 11507"/>
                <a:gd name="connsiteY1" fmla="*/ 4313 h 11621"/>
                <a:gd name="connsiteX2" fmla="*/ 0 w 11507"/>
                <a:gd name="connsiteY2" fmla="*/ 11621 h 11621"/>
                <a:gd name="connsiteX0" fmla="*/ 12203 w 12203"/>
                <a:gd name="connsiteY0" fmla="*/ 0 h 11240"/>
                <a:gd name="connsiteX1" fmla="*/ 6195 w 12203"/>
                <a:gd name="connsiteY1" fmla="*/ 4313 h 11240"/>
                <a:gd name="connsiteX2" fmla="*/ 0 w 12203"/>
                <a:gd name="connsiteY2" fmla="*/ 11240 h 11240"/>
                <a:gd name="connsiteX0" fmla="*/ 13247 w 13247"/>
                <a:gd name="connsiteY0" fmla="*/ 0 h 11431"/>
                <a:gd name="connsiteX1" fmla="*/ 6195 w 13247"/>
                <a:gd name="connsiteY1" fmla="*/ 4504 h 11431"/>
                <a:gd name="connsiteX2" fmla="*/ 0 w 13247"/>
                <a:gd name="connsiteY2" fmla="*/ 11431 h 11431"/>
                <a:gd name="connsiteX0" fmla="*/ 12667 w 12667"/>
                <a:gd name="connsiteY0" fmla="*/ 0 h 11526"/>
                <a:gd name="connsiteX1" fmla="*/ 6195 w 12667"/>
                <a:gd name="connsiteY1" fmla="*/ 4599 h 11526"/>
                <a:gd name="connsiteX2" fmla="*/ 0 w 12667"/>
                <a:gd name="connsiteY2" fmla="*/ 11526 h 11526"/>
                <a:gd name="connsiteX0" fmla="*/ 12667 w 12667"/>
                <a:gd name="connsiteY0" fmla="*/ 0 h 11526"/>
                <a:gd name="connsiteX1" fmla="*/ 6427 w 12667"/>
                <a:gd name="connsiteY1" fmla="*/ 3551 h 11526"/>
                <a:gd name="connsiteX2" fmla="*/ 0 w 12667"/>
                <a:gd name="connsiteY2" fmla="*/ 11526 h 11526"/>
              </a:gdLst>
              <a:ahLst/>
              <a:cxnLst>
                <a:cxn ang="0">
                  <a:pos x="connsiteX0" y="connsiteY0"/>
                </a:cxn>
                <a:cxn ang="0">
                  <a:pos x="connsiteX1" y="connsiteY1"/>
                </a:cxn>
                <a:cxn ang="0">
                  <a:pos x="connsiteX2" y="connsiteY2"/>
                </a:cxn>
              </a:cxnLst>
              <a:rect l="l" t="t" r="r" b="b"/>
              <a:pathLst>
                <a:path w="12667" h="11526">
                  <a:moveTo>
                    <a:pt x="12667" y="0"/>
                  </a:moveTo>
                  <a:lnTo>
                    <a:pt x="6427" y="3551"/>
                  </a:lnTo>
                  <a:lnTo>
                    <a:pt x="0" y="11526"/>
                  </a:lnTo>
                </a:path>
              </a:pathLst>
            </a:custGeom>
            <a:noFill/>
            <a:ln w="57150" cap="rnd">
              <a:solidFill>
                <a:srgbClr val="0070C0"/>
              </a:solidFill>
              <a:prstDash val="sysDot"/>
              <a:bevel/>
              <a:headEnd/>
              <a:tailEnd/>
            </a:ln>
            <a:extLst>
              <a:ext uri="{909E8E84-426E-40DD-AFC4-6F175D3DCCD1}">
                <a14:hiddenFill xmlns:a14="http://schemas.microsoft.com/office/drawing/2010/main">
                  <a:solidFill>
                    <a:srgbClr val="FFFFFF"/>
                  </a:solidFill>
                </a14:hiddenFill>
              </a:ext>
            </a:extLst>
          </p:spPr>
          <p:txBody>
            <a:bodyPr/>
            <a:lstStyle/>
            <a:p>
              <a:endParaRPr lang="ja-JP" altLang="en-US" sz="900"/>
            </a:p>
          </p:txBody>
        </p:sp>
        <p:sp>
          <p:nvSpPr>
            <p:cNvPr id="432" name="Oval 89">
              <a:extLst>
                <a:ext uri="{FF2B5EF4-FFF2-40B4-BE49-F238E27FC236}">
                  <a16:creationId xmlns:a16="http://schemas.microsoft.com/office/drawing/2014/main" id="{6E6EFCB0-EDB5-453B-BB4F-5B6869C0676E}"/>
                </a:ext>
              </a:extLst>
            </p:cNvPr>
            <p:cNvSpPr>
              <a:spLocks noChangeArrowheads="1"/>
            </p:cNvSpPr>
            <p:nvPr/>
          </p:nvSpPr>
          <p:spPr bwMode="auto">
            <a:xfrm>
              <a:off x="3937133" y="6792149"/>
              <a:ext cx="155808" cy="155143"/>
            </a:xfrm>
            <a:prstGeom prst="ellipse">
              <a:avLst/>
            </a:prstGeom>
            <a:solidFill>
              <a:srgbClr val="FFFFFF"/>
            </a:solidFill>
            <a:ln w="28575">
              <a:solidFill>
                <a:srgbClr val="0070C0"/>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en-US" sz="900">
                <a:latin typeface="Arial" panose="020B0604020202020204" pitchFamily="34" charset="0"/>
              </a:endParaRPr>
            </a:p>
          </p:txBody>
        </p:sp>
        <p:sp>
          <p:nvSpPr>
            <p:cNvPr id="433" name="Rectangle 99">
              <a:extLst>
                <a:ext uri="{FF2B5EF4-FFF2-40B4-BE49-F238E27FC236}">
                  <a16:creationId xmlns:a16="http://schemas.microsoft.com/office/drawing/2014/main" id="{729711A0-7A3F-42A8-8736-5F3821286C64}"/>
                </a:ext>
              </a:extLst>
            </p:cNvPr>
            <p:cNvSpPr>
              <a:spLocks noChangeArrowheads="1"/>
            </p:cNvSpPr>
            <p:nvPr/>
          </p:nvSpPr>
          <p:spPr bwMode="auto">
            <a:xfrm>
              <a:off x="3871606" y="7372556"/>
              <a:ext cx="6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ja-JP" sz="900" dirty="0">
                <a:latin typeface="Arial" panose="020B0604020202020204" pitchFamily="34" charset="0"/>
              </a:endParaRPr>
            </a:p>
          </p:txBody>
        </p:sp>
        <p:sp>
          <p:nvSpPr>
            <p:cNvPr id="434" name="Rectangle 325">
              <a:extLst>
                <a:ext uri="{FF2B5EF4-FFF2-40B4-BE49-F238E27FC236}">
                  <a16:creationId xmlns:a16="http://schemas.microsoft.com/office/drawing/2014/main" id="{E3221976-B9A0-46D4-AC1B-8703D9FA2A56}"/>
                </a:ext>
              </a:extLst>
            </p:cNvPr>
            <p:cNvSpPr>
              <a:spLocks noChangeArrowheads="1"/>
            </p:cNvSpPr>
            <p:nvPr/>
          </p:nvSpPr>
          <p:spPr bwMode="auto">
            <a:xfrm>
              <a:off x="3145635" y="7380722"/>
              <a:ext cx="6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ja-JP" sz="900" dirty="0">
                <a:latin typeface="Arial" panose="020B0604020202020204" pitchFamily="34" charset="0"/>
              </a:endParaRPr>
            </a:p>
          </p:txBody>
        </p:sp>
        <p:sp>
          <p:nvSpPr>
            <p:cNvPr id="435" name="Rectangle 866">
              <a:extLst>
                <a:ext uri="{FF2B5EF4-FFF2-40B4-BE49-F238E27FC236}">
                  <a16:creationId xmlns:a16="http://schemas.microsoft.com/office/drawing/2014/main" id="{7B268B5D-C1B3-43A2-849F-CD1BF61B0790}"/>
                </a:ext>
              </a:extLst>
            </p:cNvPr>
            <p:cNvSpPr>
              <a:spLocks noChangeArrowheads="1"/>
            </p:cNvSpPr>
            <p:nvPr/>
          </p:nvSpPr>
          <p:spPr bwMode="auto">
            <a:xfrm>
              <a:off x="4381212" y="7601868"/>
              <a:ext cx="6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ja-JP" sz="900" dirty="0">
                <a:latin typeface="Arial" panose="020B0604020202020204" pitchFamily="34" charset="0"/>
              </a:endParaRPr>
            </a:p>
          </p:txBody>
        </p:sp>
        <p:sp>
          <p:nvSpPr>
            <p:cNvPr id="436" name="Rectangle 1169">
              <a:extLst>
                <a:ext uri="{FF2B5EF4-FFF2-40B4-BE49-F238E27FC236}">
                  <a16:creationId xmlns:a16="http://schemas.microsoft.com/office/drawing/2014/main" id="{9058C87B-0056-4603-97F2-C5483E2F0326}"/>
                </a:ext>
              </a:extLst>
            </p:cNvPr>
            <p:cNvSpPr>
              <a:spLocks noChangeArrowheads="1"/>
            </p:cNvSpPr>
            <p:nvPr/>
          </p:nvSpPr>
          <p:spPr bwMode="auto">
            <a:xfrm>
              <a:off x="2808845" y="6809143"/>
              <a:ext cx="6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ja-JP" sz="900" dirty="0">
                <a:latin typeface="Arial" panose="020B0604020202020204" pitchFamily="34" charset="0"/>
              </a:endParaRPr>
            </a:p>
          </p:txBody>
        </p:sp>
        <p:sp>
          <p:nvSpPr>
            <p:cNvPr id="437" name="Rectangle 1248">
              <a:extLst>
                <a:ext uri="{FF2B5EF4-FFF2-40B4-BE49-F238E27FC236}">
                  <a16:creationId xmlns:a16="http://schemas.microsoft.com/office/drawing/2014/main" id="{9668F80D-118E-4648-8803-904F4DE46E3B}"/>
                </a:ext>
              </a:extLst>
            </p:cNvPr>
            <p:cNvSpPr>
              <a:spLocks noChangeArrowheads="1"/>
            </p:cNvSpPr>
            <p:nvPr/>
          </p:nvSpPr>
          <p:spPr bwMode="auto">
            <a:xfrm>
              <a:off x="2093081" y="7951620"/>
              <a:ext cx="6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ja-JP" sz="900" dirty="0">
                <a:latin typeface="Arial" panose="020B0604020202020204" pitchFamily="34" charset="0"/>
              </a:endParaRPr>
            </a:p>
          </p:txBody>
        </p:sp>
        <p:sp>
          <p:nvSpPr>
            <p:cNvPr id="438" name="Freeform 58">
              <a:extLst>
                <a:ext uri="{FF2B5EF4-FFF2-40B4-BE49-F238E27FC236}">
                  <a16:creationId xmlns:a16="http://schemas.microsoft.com/office/drawing/2014/main" id="{FA98FAB5-D43F-4F6D-B435-8357EBA856DC}"/>
                </a:ext>
              </a:extLst>
            </p:cNvPr>
            <p:cNvSpPr>
              <a:spLocks/>
            </p:cNvSpPr>
            <p:nvPr/>
          </p:nvSpPr>
          <p:spPr bwMode="auto">
            <a:xfrm>
              <a:off x="1886398" y="7143479"/>
              <a:ext cx="961228" cy="488963"/>
            </a:xfrm>
            <a:custGeom>
              <a:avLst/>
              <a:gdLst>
                <a:gd name="T0" fmla="*/ 2147483646 w 1438"/>
                <a:gd name="T1" fmla="*/ 2147483646 h 1241"/>
                <a:gd name="T2" fmla="*/ 2147483646 w 1438"/>
                <a:gd name="T3" fmla="*/ 2147483646 h 1241"/>
                <a:gd name="T4" fmla="*/ 2147483646 w 1438"/>
                <a:gd name="T5" fmla="*/ 2147483646 h 1241"/>
                <a:gd name="T6" fmla="*/ 0 w 1438"/>
                <a:gd name="T7" fmla="*/ 2147483646 h 1241"/>
                <a:gd name="T8" fmla="*/ 2147483646 w 1438"/>
                <a:gd name="T9" fmla="*/ 0 h 1241"/>
                <a:gd name="T10" fmla="*/ 2147483646 w 1438"/>
                <a:gd name="T11" fmla="*/ 2147483646 h 1241"/>
                <a:gd name="T12" fmla="*/ 2147483646 w 1438"/>
                <a:gd name="T13" fmla="*/ 2147483646 h 1241"/>
                <a:gd name="T14" fmla="*/ 0 60000 65536"/>
                <a:gd name="T15" fmla="*/ 0 60000 65536"/>
                <a:gd name="T16" fmla="*/ 0 60000 65536"/>
                <a:gd name="T17" fmla="*/ 0 60000 65536"/>
                <a:gd name="T18" fmla="*/ 0 60000 65536"/>
                <a:gd name="T19" fmla="*/ 0 60000 65536"/>
                <a:gd name="T20" fmla="*/ 0 60000 65536"/>
                <a:gd name="connsiteX0" fmla="*/ 4263 w 10000"/>
                <a:gd name="connsiteY0" fmla="*/ 9710 h 10000"/>
                <a:gd name="connsiteX1" fmla="*/ 2337 w 10000"/>
                <a:gd name="connsiteY1" fmla="*/ 10000 h 10000"/>
                <a:gd name="connsiteX2" fmla="*/ 0 w 10000"/>
                <a:gd name="connsiteY2" fmla="*/ 5842 h 10000"/>
                <a:gd name="connsiteX3" fmla="*/ 3227 w 10000"/>
                <a:gd name="connsiteY3" fmla="*/ 0 h 10000"/>
                <a:gd name="connsiteX4" fmla="*/ 6655 w 10000"/>
                <a:gd name="connsiteY4" fmla="*/ 97 h 10000"/>
                <a:gd name="connsiteX5" fmla="*/ 10000 w 10000"/>
                <a:gd name="connsiteY5" fmla="*/ 1313 h 10000"/>
                <a:gd name="connsiteX0" fmla="*/ 4263 w 10000"/>
                <a:gd name="connsiteY0" fmla="*/ 9710 h 9710"/>
                <a:gd name="connsiteX1" fmla="*/ 0 w 10000"/>
                <a:gd name="connsiteY1" fmla="*/ 5842 h 9710"/>
                <a:gd name="connsiteX2" fmla="*/ 3227 w 10000"/>
                <a:gd name="connsiteY2" fmla="*/ 0 h 9710"/>
                <a:gd name="connsiteX3" fmla="*/ 6655 w 10000"/>
                <a:gd name="connsiteY3" fmla="*/ 97 h 9710"/>
                <a:gd name="connsiteX4" fmla="*/ 10000 w 10000"/>
                <a:gd name="connsiteY4" fmla="*/ 1313 h 9710"/>
                <a:gd name="connsiteX0" fmla="*/ 0 w 10000"/>
                <a:gd name="connsiteY0" fmla="*/ 6016 h 6016"/>
                <a:gd name="connsiteX1" fmla="*/ 3227 w 10000"/>
                <a:gd name="connsiteY1" fmla="*/ 0 h 6016"/>
                <a:gd name="connsiteX2" fmla="*/ 6655 w 10000"/>
                <a:gd name="connsiteY2" fmla="*/ 100 h 6016"/>
                <a:gd name="connsiteX3" fmla="*/ 10000 w 10000"/>
                <a:gd name="connsiteY3" fmla="*/ 1352 h 6016"/>
                <a:gd name="connsiteX0" fmla="*/ 0 w 9648"/>
                <a:gd name="connsiteY0" fmla="*/ 9214 h 9214"/>
                <a:gd name="connsiteX1" fmla="*/ 2875 w 9648"/>
                <a:gd name="connsiteY1" fmla="*/ 0 h 9214"/>
                <a:gd name="connsiteX2" fmla="*/ 6303 w 9648"/>
                <a:gd name="connsiteY2" fmla="*/ 166 h 9214"/>
                <a:gd name="connsiteX3" fmla="*/ 9648 w 9648"/>
                <a:gd name="connsiteY3" fmla="*/ 2247 h 9214"/>
                <a:gd name="connsiteX0" fmla="*/ 0 w 10137"/>
                <a:gd name="connsiteY0" fmla="*/ 10190 h 10190"/>
                <a:gd name="connsiteX1" fmla="*/ 3117 w 10137"/>
                <a:gd name="connsiteY1" fmla="*/ 0 h 10190"/>
                <a:gd name="connsiteX2" fmla="*/ 6670 w 10137"/>
                <a:gd name="connsiteY2" fmla="*/ 180 h 10190"/>
                <a:gd name="connsiteX3" fmla="*/ 10137 w 10137"/>
                <a:gd name="connsiteY3" fmla="*/ 2439 h 10190"/>
                <a:gd name="connsiteX0" fmla="*/ 0 w 10137"/>
                <a:gd name="connsiteY0" fmla="*/ 10190 h 10190"/>
                <a:gd name="connsiteX1" fmla="*/ 3117 w 10137"/>
                <a:gd name="connsiteY1" fmla="*/ 0 h 10190"/>
                <a:gd name="connsiteX2" fmla="*/ 6670 w 10137"/>
                <a:gd name="connsiteY2" fmla="*/ 180 h 10190"/>
                <a:gd name="connsiteX3" fmla="*/ 10137 w 10137"/>
                <a:gd name="connsiteY3" fmla="*/ 2439 h 10190"/>
                <a:gd name="connsiteX0" fmla="*/ 0 w 10320"/>
                <a:gd name="connsiteY0" fmla="*/ 10569 h 10569"/>
                <a:gd name="connsiteX1" fmla="*/ 3300 w 10320"/>
                <a:gd name="connsiteY1" fmla="*/ 0 h 10569"/>
                <a:gd name="connsiteX2" fmla="*/ 6853 w 10320"/>
                <a:gd name="connsiteY2" fmla="*/ 180 h 10569"/>
                <a:gd name="connsiteX3" fmla="*/ 10320 w 10320"/>
                <a:gd name="connsiteY3" fmla="*/ 2439 h 10569"/>
                <a:gd name="connsiteX0" fmla="*/ 0 w 10320"/>
                <a:gd name="connsiteY0" fmla="*/ 10389 h 10389"/>
                <a:gd name="connsiteX1" fmla="*/ 3209 w 10320"/>
                <a:gd name="connsiteY1" fmla="*/ 389 h 10389"/>
                <a:gd name="connsiteX2" fmla="*/ 6853 w 10320"/>
                <a:gd name="connsiteY2" fmla="*/ 0 h 10389"/>
                <a:gd name="connsiteX3" fmla="*/ 10320 w 10320"/>
                <a:gd name="connsiteY3" fmla="*/ 2259 h 10389"/>
                <a:gd name="connsiteX0" fmla="*/ 0 w 10320"/>
                <a:gd name="connsiteY0" fmla="*/ 10389 h 10389"/>
                <a:gd name="connsiteX1" fmla="*/ 3163 w 10320"/>
                <a:gd name="connsiteY1" fmla="*/ 105 h 10389"/>
                <a:gd name="connsiteX2" fmla="*/ 6853 w 10320"/>
                <a:gd name="connsiteY2" fmla="*/ 0 h 10389"/>
                <a:gd name="connsiteX3" fmla="*/ 10320 w 10320"/>
                <a:gd name="connsiteY3" fmla="*/ 2259 h 10389"/>
                <a:gd name="connsiteX0" fmla="*/ 0 w 10320"/>
                <a:gd name="connsiteY0" fmla="*/ 10389 h 10389"/>
                <a:gd name="connsiteX1" fmla="*/ 3026 w 10320"/>
                <a:gd name="connsiteY1" fmla="*/ 389 h 10389"/>
                <a:gd name="connsiteX2" fmla="*/ 6853 w 10320"/>
                <a:gd name="connsiteY2" fmla="*/ 0 h 10389"/>
                <a:gd name="connsiteX3" fmla="*/ 10320 w 10320"/>
                <a:gd name="connsiteY3" fmla="*/ 2259 h 10389"/>
                <a:gd name="connsiteX0" fmla="*/ 0 w 10320"/>
                <a:gd name="connsiteY0" fmla="*/ 10389 h 10389"/>
                <a:gd name="connsiteX1" fmla="*/ 2980 w 10320"/>
                <a:gd name="connsiteY1" fmla="*/ 673 h 10389"/>
                <a:gd name="connsiteX2" fmla="*/ 6853 w 10320"/>
                <a:gd name="connsiteY2" fmla="*/ 0 h 10389"/>
                <a:gd name="connsiteX3" fmla="*/ 10320 w 10320"/>
                <a:gd name="connsiteY3" fmla="*/ 2259 h 10389"/>
                <a:gd name="connsiteX0" fmla="*/ 0 w 10320"/>
                <a:gd name="connsiteY0" fmla="*/ 10389 h 10389"/>
                <a:gd name="connsiteX1" fmla="*/ 2980 w 10320"/>
                <a:gd name="connsiteY1" fmla="*/ 389 h 10389"/>
                <a:gd name="connsiteX2" fmla="*/ 6853 w 10320"/>
                <a:gd name="connsiteY2" fmla="*/ 0 h 10389"/>
                <a:gd name="connsiteX3" fmla="*/ 10320 w 10320"/>
                <a:gd name="connsiteY3" fmla="*/ 2259 h 10389"/>
                <a:gd name="connsiteX0" fmla="*/ 0 w 10320"/>
                <a:gd name="connsiteY0" fmla="*/ 10389 h 10389"/>
                <a:gd name="connsiteX1" fmla="*/ 3254 w 10320"/>
                <a:gd name="connsiteY1" fmla="*/ 10 h 10389"/>
                <a:gd name="connsiteX2" fmla="*/ 6853 w 10320"/>
                <a:gd name="connsiteY2" fmla="*/ 0 h 10389"/>
                <a:gd name="connsiteX3" fmla="*/ 10320 w 10320"/>
                <a:gd name="connsiteY3" fmla="*/ 2259 h 10389"/>
                <a:gd name="connsiteX0" fmla="*/ 0 w 10320"/>
                <a:gd name="connsiteY0" fmla="*/ 10389 h 10389"/>
                <a:gd name="connsiteX1" fmla="*/ 3163 w 10320"/>
                <a:gd name="connsiteY1" fmla="*/ 294 h 10389"/>
                <a:gd name="connsiteX2" fmla="*/ 6853 w 10320"/>
                <a:gd name="connsiteY2" fmla="*/ 0 h 10389"/>
                <a:gd name="connsiteX3" fmla="*/ 10320 w 10320"/>
                <a:gd name="connsiteY3" fmla="*/ 2259 h 10389"/>
                <a:gd name="connsiteX0" fmla="*/ 0 w 10320"/>
                <a:gd name="connsiteY0" fmla="*/ 10389 h 10389"/>
                <a:gd name="connsiteX1" fmla="*/ 3072 w 10320"/>
                <a:gd name="connsiteY1" fmla="*/ 294 h 10389"/>
                <a:gd name="connsiteX2" fmla="*/ 6853 w 10320"/>
                <a:gd name="connsiteY2" fmla="*/ 0 h 10389"/>
                <a:gd name="connsiteX3" fmla="*/ 10320 w 10320"/>
                <a:gd name="connsiteY3" fmla="*/ 2259 h 10389"/>
                <a:gd name="connsiteX0" fmla="*/ 0 w 10183"/>
                <a:gd name="connsiteY0" fmla="*/ 10673 h 10673"/>
                <a:gd name="connsiteX1" fmla="*/ 2935 w 10183"/>
                <a:gd name="connsiteY1" fmla="*/ 294 h 10673"/>
                <a:gd name="connsiteX2" fmla="*/ 6716 w 10183"/>
                <a:gd name="connsiteY2" fmla="*/ 0 h 10673"/>
                <a:gd name="connsiteX3" fmla="*/ 10183 w 10183"/>
                <a:gd name="connsiteY3" fmla="*/ 2259 h 10673"/>
                <a:gd name="connsiteX0" fmla="*/ 0 w 10183"/>
                <a:gd name="connsiteY0" fmla="*/ 10673 h 10673"/>
                <a:gd name="connsiteX1" fmla="*/ 3163 w 10183"/>
                <a:gd name="connsiteY1" fmla="*/ 389 h 10673"/>
                <a:gd name="connsiteX2" fmla="*/ 6716 w 10183"/>
                <a:gd name="connsiteY2" fmla="*/ 0 h 10673"/>
                <a:gd name="connsiteX3" fmla="*/ 10183 w 10183"/>
                <a:gd name="connsiteY3" fmla="*/ 2259 h 10673"/>
                <a:gd name="connsiteX0" fmla="*/ 0 w 10183"/>
                <a:gd name="connsiteY0" fmla="*/ 10673 h 10673"/>
                <a:gd name="connsiteX1" fmla="*/ 3300 w 10183"/>
                <a:gd name="connsiteY1" fmla="*/ 199 h 10673"/>
                <a:gd name="connsiteX2" fmla="*/ 6716 w 10183"/>
                <a:gd name="connsiteY2" fmla="*/ 0 h 10673"/>
                <a:gd name="connsiteX3" fmla="*/ 10183 w 10183"/>
                <a:gd name="connsiteY3" fmla="*/ 2259 h 10673"/>
                <a:gd name="connsiteX0" fmla="*/ 0 w 10183"/>
                <a:gd name="connsiteY0" fmla="*/ 10758 h 10758"/>
                <a:gd name="connsiteX1" fmla="*/ 3346 w 10183"/>
                <a:gd name="connsiteY1" fmla="*/ 0 h 10758"/>
                <a:gd name="connsiteX2" fmla="*/ 6716 w 10183"/>
                <a:gd name="connsiteY2" fmla="*/ 85 h 10758"/>
                <a:gd name="connsiteX3" fmla="*/ 10183 w 10183"/>
                <a:gd name="connsiteY3" fmla="*/ 2344 h 10758"/>
                <a:gd name="connsiteX0" fmla="*/ 0 w 10183"/>
                <a:gd name="connsiteY0" fmla="*/ 10673 h 10673"/>
                <a:gd name="connsiteX1" fmla="*/ 3346 w 10183"/>
                <a:gd name="connsiteY1" fmla="*/ 294 h 10673"/>
                <a:gd name="connsiteX2" fmla="*/ 6716 w 10183"/>
                <a:gd name="connsiteY2" fmla="*/ 0 h 10673"/>
                <a:gd name="connsiteX3" fmla="*/ 10183 w 10183"/>
                <a:gd name="connsiteY3" fmla="*/ 2259 h 10673"/>
                <a:gd name="connsiteX0" fmla="*/ 0 w 10183"/>
                <a:gd name="connsiteY0" fmla="*/ 11137 h 11137"/>
                <a:gd name="connsiteX1" fmla="*/ 3574 w 10183"/>
                <a:gd name="connsiteY1" fmla="*/ 0 h 11137"/>
                <a:gd name="connsiteX2" fmla="*/ 6716 w 10183"/>
                <a:gd name="connsiteY2" fmla="*/ 464 h 11137"/>
                <a:gd name="connsiteX3" fmla="*/ 10183 w 10183"/>
                <a:gd name="connsiteY3" fmla="*/ 2723 h 11137"/>
                <a:gd name="connsiteX0" fmla="*/ 0 w 10183"/>
                <a:gd name="connsiteY0" fmla="*/ 10758 h 10758"/>
                <a:gd name="connsiteX1" fmla="*/ 3528 w 10183"/>
                <a:gd name="connsiteY1" fmla="*/ 0 h 10758"/>
                <a:gd name="connsiteX2" fmla="*/ 6716 w 10183"/>
                <a:gd name="connsiteY2" fmla="*/ 85 h 10758"/>
                <a:gd name="connsiteX3" fmla="*/ 10183 w 10183"/>
                <a:gd name="connsiteY3" fmla="*/ 2344 h 10758"/>
              </a:gdLst>
              <a:ahLst/>
              <a:cxnLst>
                <a:cxn ang="0">
                  <a:pos x="connsiteX0" y="connsiteY0"/>
                </a:cxn>
                <a:cxn ang="0">
                  <a:pos x="connsiteX1" y="connsiteY1"/>
                </a:cxn>
                <a:cxn ang="0">
                  <a:pos x="connsiteX2" y="connsiteY2"/>
                </a:cxn>
                <a:cxn ang="0">
                  <a:pos x="connsiteX3" y="connsiteY3"/>
                </a:cxn>
              </a:cxnLst>
              <a:rect l="l" t="t" r="r" b="b"/>
              <a:pathLst>
                <a:path w="10183" h="10758">
                  <a:moveTo>
                    <a:pt x="0" y="10758"/>
                  </a:moveTo>
                  <a:lnTo>
                    <a:pt x="3528" y="0"/>
                  </a:lnTo>
                  <a:lnTo>
                    <a:pt x="6716" y="85"/>
                  </a:lnTo>
                  <a:lnTo>
                    <a:pt x="10183" y="2344"/>
                  </a:lnTo>
                </a:path>
              </a:pathLst>
            </a:custGeom>
            <a:noFill/>
            <a:ln w="57150" cap="rnd">
              <a:solidFill>
                <a:srgbClr val="FF0065"/>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900"/>
            </a:p>
          </p:txBody>
        </p:sp>
        <p:sp>
          <p:nvSpPr>
            <p:cNvPr id="439" name="Freeform 58">
              <a:extLst>
                <a:ext uri="{FF2B5EF4-FFF2-40B4-BE49-F238E27FC236}">
                  <a16:creationId xmlns:a16="http://schemas.microsoft.com/office/drawing/2014/main" id="{189BCAFF-377A-48CE-A9EF-74DF9B81D791}"/>
                </a:ext>
              </a:extLst>
            </p:cNvPr>
            <p:cNvSpPr>
              <a:spLocks/>
            </p:cNvSpPr>
            <p:nvPr/>
          </p:nvSpPr>
          <p:spPr bwMode="auto">
            <a:xfrm>
              <a:off x="1893217" y="7613666"/>
              <a:ext cx="417088" cy="351154"/>
            </a:xfrm>
            <a:custGeom>
              <a:avLst/>
              <a:gdLst>
                <a:gd name="T0" fmla="*/ 2147483646 w 1438"/>
                <a:gd name="T1" fmla="*/ 2147483646 h 1241"/>
                <a:gd name="T2" fmla="*/ 2147483646 w 1438"/>
                <a:gd name="T3" fmla="*/ 2147483646 h 1241"/>
                <a:gd name="T4" fmla="*/ 2147483646 w 1438"/>
                <a:gd name="T5" fmla="*/ 2147483646 h 1241"/>
                <a:gd name="T6" fmla="*/ 0 w 1438"/>
                <a:gd name="T7" fmla="*/ 2147483646 h 1241"/>
                <a:gd name="T8" fmla="*/ 2147483646 w 1438"/>
                <a:gd name="T9" fmla="*/ 0 h 1241"/>
                <a:gd name="T10" fmla="*/ 2147483646 w 1438"/>
                <a:gd name="T11" fmla="*/ 2147483646 h 1241"/>
                <a:gd name="T12" fmla="*/ 2147483646 w 1438"/>
                <a:gd name="T13" fmla="*/ 2147483646 h 1241"/>
                <a:gd name="T14" fmla="*/ 0 60000 65536"/>
                <a:gd name="T15" fmla="*/ 0 60000 65536"/>
                <a:gd name="T16" fmla="*/ 0 60000 65536"/>
                <a:gd name="T17" fmla="*/ 0 60000 65536"/>
                <a:gd name="T18" fmla="*/ 0 60000 65536"/>
                <a:gd name="T19" fmla="*/ 0 60000 65536"/>
                <a:gd name="T20" fmla="*/ 0 60000 65536"/>
                <a:gd name="connsiteX0" fmla="*/ 4263 w 10000"/>
                <a:gd name="connsiteY0" fmla="*/ 9613 h 9903"/>
                <a:gd name="connsiteX1" fmla="*/ 2337 w 10000"/>
                <a:gd name="connsiteY1" fmla="*/ 9903 h 9903"/>
                <a:gd name="connsiteX2" fmla="*/ 167 w 10000"/>
                <a:gd name="connsiteY2" fmla="*/ 7784 h 9903"/>
                <a:gd name="connsiteX3" fmla="*/ 0 w 10000"/>
                <a:gd name="connsiteY3" fmla="*/ 5745 h 9903"/>
                <a:gd name="connsiteX4" fmla="*/ 6655 w 10000"/>
                <a:gd name="connsiteY4" fmla="*/ 0 h 9903"/>
                <a:gd name="connsiteX5" fmla="*/ 10000 w 10000"/>
                <a:gd name="connsiteY5" fmla="*/ 1216 h 9903"/>
                <a:gd name="connsiteX0" fmla="*/ 4263 w 10000"/>
                <a:gd name="connsiteY0" fmla="*/ 8479 h 8772"/>
                <a:gd name="connsiteX1" fmla="*/ 2337 w 10000"/>
                <a:gd name="connsiteY1" fmla="*/ 8772 h 8772"/>
                <a:gd name="connsiteX2" fmla="*/ 167 w 10000"/>
                <a:gd name="connsiteY2" fmla="*/ 6632 h 8772"/>
                <a:gd name="connsiteX3" fmla="*/ 0 w 10000"/>
                <a:gd name="connsiteY3" fmla="*/ 4573 h 8772"/>
                <a:gd name="connsiteX4" fmla="*/ 10000 w 10000"/>
                <a:gd name="connsiteY4" fmla="*/ 0 h 8772"/>
                <a:gd name="connsiteX0" fmla="*/ 4263 w 4263"/>
                <a:gd name="connsiteY0" fmla="*/ 4453 h 4787"/>
                <a:gd name="connsiteX1" fmla="*/ 2337 w 4263"/>
                <a:gd name="connsiteY1" fmla="*/ 4787 h 4787"/>
                <a:gd name="connsiteX2" fmla="*/ 167 w 4263"/>
                <a:gd name="connsiteY2" fmla="*/ 2347 h 4787"/>
                <a:gd name="connsiteX3" fmla="*/ 0 w 4263"/>
                <a:gd name="connsiteY3" fmla="*/ 0 h 4787"/>
              </a:gdLst>
              <a:ahLst/>
              <a:cxnLst>
                <a:cxn ang="0">
                  <a:pos x="connsiteX0" y="connsiteY0"/>
                </a:cxn>
                <a:cxn ang="0">
                  <a:pos x="connsiteX1" y="connsiteY1"/>
                </a:cxn>
                <a:cxn ang="0">
                  <a:pos x="connsiteX2" y="connsiteY2"/>
                </a:cxn>
                <a:cxn ang="0">
                  <a:pos x="connsiteX3" y="connsiteY3"/>
                </a:cxn>
              </a:cxnLst>
              <a:rect l="l" t="t" r="r" b="b"/>
              <a:pathLst>
                <a:path w="4263" h="4787">
                  <a:moveTo>
                    <a:pt x="4263" y="4453"/>
                  </a:moveTo>
                  <a:lnTo>
                    <a:pt x="2337" y="4787"/>
                  </a:lnTo>
                  <a:lnTo>
                    <a:pt x="167" y="2347"/>
                  </a:lnTo>
                  <a:cubicBezTo>
                    <a:pt x="111" y="1565"/>
                    <a:pt x="56" y="783"/>
                    <a:pt x="0" y="0"/>
                  </a:cubicBezTo>
                </a:path>
              </a:pathLst>
            </a:custGeom>
            <a:noFill/>
            <a:ln w="57150" cap="flat">
              <a:solidFill>
                <a:srgbClr val="01B15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900"/>
            </a:p>
          </p:txBody>
        </p:sp>
        <p:sp>
          <p:nvSpPr>
            <p:cNvPr id="440" name="Oval 338">
              <a:extLst>
                <a:ext uri="{FF2B5EF4-FFF2-40B4-BE49-F238E27FC236}">
                  <a16:creationId xmlns:a16="http://schemas.microsoft.com/office/drawing/2014/main" id="{348DA689-3446-4F26-9484-6C26B78F1FDD}"/>
                </a:ext>
              </a:extLst>
            </p:cNvPr>
            <p:cNvSpPr>
              <a:spLocks noChangeArrowheads="1"/>
            </p:cNvSpPr>
            <p:nvPr/>
          </p:nvSpPr>
          <p:spPr bwMode="auto">
            <a:xfrm>
              <a:off x="1806639" y="7505924"/>
              <a:ext cx="155128" cy="155143"/>
            </a:xfrm>
            <a:prstGeom prst="ellipse">
              <a:avLst/>
            </a:prstGeom>
            <a:solidFill>
              <a:srgbClr val="FFFFFF"/>
            </a:solidFill>
            <a:ln w="28575">
              <a:solidFill>
                <a:srgbClr val="01B15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en-US" sz="900">
                <a:latin typeface="Arial" panose="020B0604020202020204" pitchFamily="34" charset="0"/>
              </a:endParaRPr>
            </a:p>
          </p:txBody>
        </p:sp>
        <p:sp>
          <p:nvSpPr>
            <p:cNvPr id="441" name="Oval 62">
              <a:extLst>
                <a:ext uri="{FF2B5EF4-FFF2-40B4-BE49-F238E27FC236}">
                  <a16:creationId xmlns:a16="http://schemas.microsoft.com/office/drawing/2014/main" id="{9C8F64D2-B5B8-4D60-8AF1-05EA6C156BC5}"/>
                </a:ext>
              </a:extLst>
            </p:cNvPr>
            <p:cNvSpPr>
              <a:spLocks noChangeArrowheads="1"/>
            </p:cNvSpPr>
            <p:nvPr/>
          </p:nvSpPr>
          <p:spPr bwMode="auto">
            <a:xfrm>
              <a:off x="2106688" y="7056633"/>
              <a:ext cx="155128" cy="155143"/>
            </a:xfrm>
            <a:prstGeom prst="ellipse">
              <a:avLst/>
            </a:prstGeom>
            <a:solidFill>
              <a:srgbClr val="FFFFFF"/>
            </a:solidFill>
            <a:ln w="28575">
              <a:solidFill>
                <a:srgbClr val="FF9933"/>
              </a:solidFill>
              <a:prstDash val="sysDash"/>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en-US" sz="900">
                <a:latin typeface="Arial" panose="020B0604020202020204" pitchFamily="34" charset="0"/>
              </a:endParaRPr>
            </a:p>
          </p:txBody>
        </p:sp>
        <p:sp>
          <p:nvSpPr>
            <p:cNvPr id="442" name="Oval 62">
              <a:extLst>
                <a:ext uri="{FF2B5EF4-FFF2-40B4-BE49-F238E27FC236}">
                  <a16:creationId xmlns:a16="http://schemas.microsoft.com/office/drawing/2014/main" id="{2F6A339C-F3FD-46D5-A15E-22934CFF03FF}"/>
                </a:ext>
              </a:extLst>
            </p:cNvPr>
            <p:cNvSpPr>
              <a:spLocks noChangeArrowheads="1"/>
            </p:cNvSpPr>
            <p:nvPr/>
          </p:nvSpPr>
          <p:spPr bwMode="auto">
            <a:xfrm>
              <a:off x="2776186" y="7176587"/>
              <a:ext cx="155128" cy="155143"/>
            </a:xfrm>
            <a:prstGeom prst="ellipse">
              <a:avLst/>
            </a:prstGeom>
            <a:solidFill>
              <a:srgbClr val="FFFFFF"/>
            </a:solidFill>
            <a:ln w="28575">
              <a:solidFill>
                <a:srgbClr val="FF0065"/>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en-US" sz="900">
                <a:latin typeface="Arial" panose="020B0604020202020204" pitchFamily="34" charset="0"/>
              </a:endParaRPr>
            </a:p>
          </p:txBody>
        </p:sp>
        <p:sp>
          <p:nvSpPr>
            <p:cNvPr id="443" name="フリーフォーム: 図形 442">
              <a:extLst>
                <a:ext uri="{FF2B5EF4-FFF2-40B4-BE49-F238E27FC236}">
                  <a16:creationId xmlns:a16="http://schemas.microsoft.com/office/drawing/2014/main" id="{EBD4D14B-CD00-40A5-A0CB-36FFE2E81F8D}"/>
                </a:ext>
              </a:extLst>
            </p:cNvPr>
            <p:cNvSpPr/>
            <p:nvPr/>
          </p:nvSpPr>
          <p:spPr>
            <a:xfrm>
              <a:off x="3001485" y="6387298"/>
              <a:ext cx="1494609" cy="1328135"/>
            </a:xfrm>
            <a:custGeom>
              <a:avLst/>
              <a:gdLst>
                <a:gd name="connsiteX0" fmla="*/ 2326640 w 2326640"/>
                <a:gd name="connsiteY0" fmla="*/ 2072640 h 2072640"/>
                <a:gd name="connsiteX1" fmla="*/ 1727200 w 2326640"/>
                <a:gd name="connsiteY1" fmla="*/ 2042160 h 2072640"/>
                <a:gd name="connsiteX2" fmla="*/ 1036320 w 2326640"/>
                <a:gd name="connsiteY2" fmla="*/ 1717040 h 2072640"/>
                <a:gd name="connsiteX3" fmla="*/ 792480 w 2326640"/>
                <a:gd name="connsiteY3" fmla="*/ 1168400 h 2072640"/>
                <a:gd name="connsiteX4" fmla="*/ 335280 w 2326640"/>
                <a:gd name="connsiteY4" fmla="*/ 843280 h 2072640"/>
                <a:gd name="connsiteX5" fmla="*/ 0 w 2326640"/>
                <a:gd name="connsiteY5" fmla="*/ 0 h 2072640"/>
                <a:gd name="connsiteX0" fmla="*/ 2844800 w 2844800"/>
                <a:gd name="connsiteY0" fmla="*/ 2468880 h 2468880"/>
                <a:gd name="connsiteX1" fmla="*/ 2245360 w 2844800"/>
                <a:gd name="connsiteY1" fmla="*/ 2438400 h 2468880"/>
                <a:gd name="connsiteX2" fmla="*/ 1554480 w 2844800"/>
                <a:gd name="connsiteY2" fmla="*/ 2113280 h 2468880"/>
                <a:gd name="connsiteX3" fmla="*/ 1310640 w 2844800"/>
                <a:gd name="connsiteY3" fmla="*/ 1564640 h 2468880"/>
                <a:gd name="connsiteX4" fmla="*/ 853440 w 2844800"/>
                <a:gd name="connsiteY4" fmla="*/ 1239520 h 2468880"/>
                <a:gd name="connsiteX5" fmla="*/ 0 w 2844800"/>
                <a:gd name="connsiteY5" fmla="*/ 0 h 2468880"/>
                <a:gd name="connsiteX0" fmla="*/ 2854960 w 2854960"/>
                <a:gd name="connsiteY0" fmla="*/ 2489200 h 2489200"/>
                <a:gd name="connsiteX1" fmla="*/ 2255520 w 2854960"/>
                <a:gd name="connsiteY1" fmla="*/ 2458720 h 2489200"/>
                <a:gd name="connsiteX2" fmla="*/ 1564640 w 2854960"/>
                <a:gd name="connsiteY2" fmla="*/ 2133600 h 2489200"/>
                <a:gd name="connsiteX3" fmla="*/ 1320800 w 2854960"/>
                <a:gd name="connsiteY3" fmla="*/ 1584960 h 2489200"/>
                <a:gd name="connsiteX4" fmla="*/ 863600 w 2854960"/>
                <a:gd name="connsiteY4" fmla="*/ 1259840 h 2489200"/>
                <a:gd name="connsiteX5" fmla="*/ 0 w 2854960"/>
                <a:gd name="connsiteY5" fmla="*/ 0 h 2489200"/>
                <a:gd name="connsiteX0" fmla="*/ 2854960 w 2854960"/>
                <a:gd name="connsiteY0" fmla="*/ 2489200 h 2489200"/>
                <a:gd name="connsiteX1" fmla="*/ 2255520 w 2854960"/>
                <a:gd name="connsiteY1" fmla="*/ 2458720 h 2489200"/>
                <a:gd name="connsiteX2" fmla="*/ 1564640 w 2854960"/>
                <a:gd name="connsiteY2" fmla="*/ 2133600 h 2489200"/>
                <a:gd name="connsiteX3" fmla="*/ 1320800 w 2854960"/>
                <a:gd name="connsiteY3" fmla="*/ 1584960 h 2489200"/>
                <a:gd name="connsiteX4" fmla="*/ 863600 w 2854960"/>
                <a:gd name="connsiteY4" fmla="*/ 1259840 h 2489200"/>
                <a:gd name="connsiteX5" fmla="*/ 514679 w 2854960"/>
                <a:gd name="connsiteY5" fmla="*/ 934811 h 2489200"/>
                <a:gd name="connsiteX6" fmla="*/ 0 w 2854960"/>
                <a:gd name="connsiteY6" fmla="*/ 0 h 2489200"/>
                <a:gd name="connsiteX0" fmla="*/ 2854960 w 2854960"/>
                <a:gd name="connsiteY0" fmla="*/ 2489200 h 2489200"/>
                <a:gd name="connsiteX1" fmla="*/ 2255520 w 2854960"/>
                <a:gd name="connsiteY1" fmla="*/ 2458720 h 2489200"/>
                <a:gd name="connsiteX2" fmla="*/ 1564640 w 2854960"/>
                <a:gd name="connsiteY2" fmla="*/ 2133600 h 2489200"/>
                <a:gd name="connsiteX3" fmla="*/ 1320800 w 2854960"/>
                <a:gd name="connsiteY3" fmla="*/ 1584960 h 2489200"/>
                <a:gd name="connsiteX4" fmla="*/ 863600 w 2854960"/>
                <a:gd name="connsiteY4" fmla="*/ 1259840 h 2489200"/>
                <a:gd name="connsiteX5" fmla="*/ 382599 w 2854960"/>
                <a:gd name="connsiteY5" fmla="*/ 701131 h 2489200"/>
                <a:gd name="connsiteX6" fmla="*/ 0 w 2854960"/>
                <a:gd name="connsiteY6" fmla="*/ 0 h 2489200"/>
                <a:gd name="connsiteX0" fmla="*/ 2854960 w 2854960"/>
                <a:gd name="connsiteY0" fmla="*/ 2489200 h 2489200"/>
                <a:gd name="connsiteX1" fmla="*/ 2255520 w 2854960"/>
                <a:gd name="connsiteY1" fmla="*/ 2458720 h 2489200"/>
                <a:gd name="connsiteX2" fmla="*/ 1564640 w 2854960"/>
                <a:gd name="connsiteY2" fmla="*/ 2133600 h 2489200"/>
                <a:gd name="connsiteX3" fmla="*/ 1320800 w 2854960"/>
                <a:gd name="connsiteY3" fmla="*/ 1584960 h 2489200"/>
                <a:gd name="connsiteX4" fmla="*/ 863600 w 2854960"/>
                <a:gd name="connsiteY4" fmla="*/ 1259840 h 2489200"/>
                <a:gd name="connsiteX5" fmla="*/ 728039 w 2854960"/>
                <a:gd name="connsiteY5" fmla="*/ 894171 h 2489200"/>
                <a:gd name="connsiteX6" fmla="*/ 382599 w 2854960"/>
                <a:gd name="connsiteY6" fmla="*/ 701131 h 2489200"/>
                <a:gd name="connsiteX7" fmla="*/ 0 w 2854960"/>
                <a:gd name="connsiteY7" fmla="*/ 0 h 2489200"/>
                <a:gd name="connsiteX0" fmla="*/ 2846039 w 2846039"/>
                <a:gd name="connsiteY0" fmla="*/ 2471358 h 2471358"/>
                <a:gd name="connsiteX1" fmla="*/ 2246599 w 2846039"/>
                <a:gd name="connsiteY1" fmla="*/ 2440878 h 2471358"/>
                <a:gd name="connsiteX2" fmla="*/ 1555719 w 2846039"/>
                <a:gd name="connsiteY2" fmla="*/ 2115758 h 2471358"/>
                <a:gd name="connsiteX3" fmla="*/ 1311879 w 2846039"/>
                <a:gd name="connsiteY3" fmla="*/ 1567118 h 2471358"/>
                <a:gd name="connsiteX4" fmla="*/ 854679 w 2846039"/>
                <a:gd name="connsiteY4" fmla="*/ 1241998 h 2471358"/>
                <a:gd name="connsiteX5" fmla="*/ 719118 w 2846039"/>
                <a:gd name="connsiteY5" fmla="*/ 876329 h 2471358"/>
                <a:gd name="connsiteX6" fmla="*/ 373678 w 2846039"/>
                <a:gd name="connsiteY6" fmla="*/ 683289 h 2471358"/>
                <a:gd name="connsiteX7" fmla="*/ 0 w 2846039"/>
                <a:gd name="connsiteY7" fmla="*/ 0 h 2471358"/>
                <a:gd name="connsiteX0" fmla="*/ 2821655 w 2821655"/>
                <a:gd name="connsiteY0" fmla="*/ 2471358 h 2471358"/>
                <a:gd name="connsiteX1" fmla="*/ 2246599 w 2821655"/>
                <a:gd name="connsiteY1" fmla="*/ 2440878 h 2471358"/>
                <a:gd name="connsiteX2" fmla="*/ 1555719 w 2821655"/>
                <a:gd name="connsiteY2" fmla="*/ 2115758 h 2471358"/>
                <a:gd name="connsiteX3" fmla="*/ 1311879 w 2821655"/>
                <a:gd name="connsiteY3" fmla="*/ 1567118 h 2471358"/>
                <a:gd name="connsiteX4" fmla="*/ 854679 w 2821655"/>
                <a:gd name="connsiteY4" fmla="*/ 1241998 h 2471358"/>
                <a:gd name="connsiteX5" fmla="*/ 719118 w 2821655"/>
                <a:gd name="connsiteY5" fmla="*/ 876329 h 2471358"/>
                <a:gd name="connsiteX6" fmla="*/ 373678 w 2821655"/>
                <a:gd name="connsiteY6" fmla="*/ 683289 h 2471358"/>
                <a:gd name="connsiteX7" fmla="*/ 0 w 2821655"/>
                <a:gd name="connsiteY7" fmla="*/ 0 h 2471358"/>
                <a:gd name="connsiteX0" fmla="*/ 2833229 w 2833229"/>
                <a:gd name="connsiteY0" fmla="*/ 2517656 h 2517656"/>
                <a:gd name="connsiteX1" fmla="*/ 2258173 w 2833229"/>
                <a:gd name="connsiteY1" fmla="*/ 2487176 h 2517656"/>
                <a:gd name="connsiteX2" fmla="*/ 1567293 w 2833229"/>
                <a:gd name="connsiteY2" fmla="*/ 2162056 h 2517656"/>
                <a:gd name="connsiteX3" fmla="*/ 1323453 w 2833229"/>
                <a:gd name="connsiteY3" fmla="*/ 1613416 h 2517656"/>
                <a:gd name="connsiteX4" fmla="*/ 866253 w 2833229"/>
                <a:gd name="connsiteY4" fmla="*/ 1288296 h 2517656"/>
                <a:gd name="connsiteX5" fmla="*/ 730692 w 2833229"/>
                <a:gd name="connsiteY5" fmla="*/ 922627 h 2517656"/>
                <a:gd name="connsiteX6" fmla="*/ 385252 w 2833229"/>
                <a:gd name="connsiteY6" fmla="*/ 729587 h 2517656"/>
                <a:gd name="connsiteX7" fmla="*/ 0 w 2833229"/>
                <a:gd name="connsiteY7" fmla="*/ 0 h 251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3229" h="2517656">
                  <a:moveTo>
                    <a:pt x="2833229" y="2517656"/>
                  </a:moveTo>
                  <a:lnTo>
                    <a:pt x="2258173" y="2487176"/>
                  </a:lnTo>
                  <a:lnTo>
                    <a:pt x="1567293" y="2162056"/>
                  </a:lnTo>
                  <a:lnTo>
                    <a:pt x="1323453" y="1613416"/>
                  </a:lnTo>
                  <a:lnTo>
                    <a:pt x="866253" y="1288296"/>
                  </a:lnTo>
                  <a:cubicBezTo>
                    <a:pt x="767460" y="1210418"/>
                    <a:pt x="810859" y="1015745"/>
                    <a:pt x="730692" y="922627"/>
                  </a:cubicBezTo>
                  <a:cubicBezTo>
                    <a:pt x="650525" y="829509"/>
                    <a:pt x="506592" y="915869"/>
                    <a:pt x="385252" y="729587"/>
                  </a:cubicBezTo>
                  <a:cubicBezTo>
                    <a:pt x="241319" y="519614"/>
                    <a:pt x="106100" y="149028"/>
                    <a:pt x="0" y="0"/>
                  </a:cubicBezTo>
                </a:path>
              </a:pathLst>
            </a:custGeom>
            <a:noFill/>
            <a:ln w="28575" cap="rnd">
              <a:solidFill>
                <a:srgbClr val="66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900">
                <a:solidFill>
                  <a:schemeClr val="tx1"/>
                </a:solidFill>
              </a:endParaRPr>
            </a:p>
          </p:txBody>
        </p:sp>
        <p:grpSp>
          <p:nvGrpSpPr>
            <p:cNvPr id="444" name="グループ化 443">
              <a:extLst>
                <a:ext uri="{FF2B5EF4-FFF2-40B4-BE49-F238E27FC236}">
                  <a16:creationId xmlns:a16="http://schemas.microsoft.com/office/drawing/2014/main" id="{F91133E2-EC6F-41F9-B0F9-554DFE57AD85}"/>
                </a:ext>
              </a:extLst>
            </p:cNvPr>
            <p:cNvGrpSpPr/>
            <p:nvPr/>
          </p:nvGrpSpPr>
          <p:grpSpPr>
            <a:xfrm>
              <a:off x="1515547" y="6733787"/>
              <a:ext cx="2920335" cy="1377706"/>
              <a:chOff x="9630293" y="-433715"/>
              <a:chExt cx="5535880" cy="2611625"/>
            </a:xfrm>
            <a:solidFill>
              <a:schemeClr val="bg1"/>
            </a:solidFill>
          </p:grpSpPr>
          <p:sp>
            <p:nvSpPr>
              <p:cNvPr id="451" name="Rectangle 71">
                <a:extLst>
                  <a:ext uri="{FF2B5EF4-FFF2-40B4-BE49-F238E27FC236}">
                    <a16:creationId xmlns:a16="http://schemas.microsoft.com/office/drawing/2014/main" id="{D071EBBC-363A-42CF-9E88-FDC0F0D6EC34}"/>
                  </a:ext>
                </a:extLst>
              </p:cNvPr>
              <p:cNvSpPr>
                <a:spLocks noChangeArrowheads="1"/>
              </p:cNvSpPr>
              <p:nvPr/>
            </p:nvSpPr>
            <p:spPr bwMode="auto">
              <a:xfrm>
                <a:off x="9630293" y="891037"/>
                <a:ext cx="478152" cy="224873"/>
              </a:xfrm>
              <a:prstGeom prst="rect">
                <a:avLst/>
              </a:prstGeom>
              <a:grpFill/>
              <a:ln w="9525">
                <a:solidFill>
                  <a:srgbClr val="000000"/>
                </a:solidFill>
                <a:miter lim="800000"/>
                <a:headEnd/>
                <a:tailEnd/>
              </a:ln>
            </p:spPr>
            <p:txBody>
              <a:bodyPr wrap="none" lIns="36000" tIns="0" rIns="36000" bIns="108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ja-JP" sz="700" b="1" dirty="0">
                    <a:solidFill>
                      <a:srgbClr val="000000"/>
                    </a:solidFill>
                    <a:latin typeface="HG丸ｺﾞｼｯｸM-PRO" panose="020F0600000000000000" pitchFamily="50" charset="-128"/>
                    <a:ea typeface="HG丸ｺﾞｼｯｸM-PRO" panose="020F0600000000000000" pitchFamily="50" charset="-128"/>
                  </a:rPr>
                  <a:t>夢洲</a:t>
                </a:r>
                <a:endParaRPr lang="ja-JP" altLang="ja-JP" sz="500" b="1" dirty="0">
                  <a:latin typeface="HG丸ｺﾞｼｯｸM-PRO" panose="020F0600000000000000" pitchFamily="50" charset="-128"/>
                  <a:ea typeface="HG丸ｺﾞｼｯｸM-PRO" panose="020F0600000000000000" pitchFamily="50" charset="-128"/>
                </a:endParaRPr>
              </a:p>
            </p:txBody>
          </p:sp>
          <p:sp>
            <p:nvSpPr>
              <p:cNvPr id="452" name="Rectangle 76">
                <a:extLst>
                  <a:ext uri="{FF2B5EF4-FFF2-40B4-BE49-F238E27FC236}">
                    <a16:creationId xmlns:a16="http://schemas.microsoft.com/office/drawing/2014/main" id="{6AAB7724-EB89-4E6E-825B-55C534255083}"/>
                  </a:ext>
                </a:extLst>
              </p:cNvPr>
              <p:cNvSpPr>
                <a:spLocks noChangeArrowheads="1"/>
              </p:cNvSpPr>
              <p:nvPr/>
            </p:nvSpPr>
            <p:spPr bwMode="auto">
              <a:xfrm>
                <a:off x="13086688" y="-353204"/>
                <a:ext cx="648321" cy="224873"/>
              </a:xfrm>
              <a:prstGeom prst="rect">
                <a:avLst/>
              </a:prstGeom>
              <a:grpFill/>
              <a:ln w="9525">
                <a:solidFill>
                  <a:srgbClr val="000000"/>
                </a:solidFill>
                <a:miter lim="800000"/>
                <a:headEnd/>
                <a:tailEnd/>
              </a:ln>
            </p:spPr>
            <p:txBody>
              <a:bodyPr wrap="none" lIns="36000" tIns="0" rIns="36000" bIns="108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ja-JP" sz="700" b="1" dirty="0">
                    <a:solidFill>
                      <a:srgbClr val="000000"/>
                    </a:solidFill>
                    <a:latin typeface="HG丸ｺﾞｼｯｸM-PRO" panose="020F0600000000000000" pitchFamily="50" charset="-128"/>
                    <a:ea typeface="HG丸ｺﾞｼｯｸM-PRO" panose="020F0600000000000000" pitchFamily="50" charset="-128"/>
                  </a:rPr>
                  <a:t>西九条</a:t>
                </a:r>
                <a:endParaRPr lang="ja-JP" altLang="ja-JP" sz="500" b="1" dirty="0">
                  <a:latin typeface="HG丸ｺﾞｼｯｸM-PRO" panose="020F0600000000000000" pitchFamily="50" charset="-128"/>
                  <a:ea typeface="HG丸ｺﾞｼｯｸM-PRO" panose="020F0600000000000000" pitchFamily="50" charset="-128"/>
                </a:endParaRPr>
              </a:p>
            </p:txBody>
          </p:sp>
          <p:sp>
            <p:nvSpPr>
              <p:cNvPr id="453" name="Rectangle 81">
                <a:extLst>
                  <a:ext uri="{FF2B5EF4-FFF2-40B4-BE49-F238E27FC236}">
                    <a16:creationId xmlns:a16="http://schemas.microsoft.com/office/drawing/2014/main" id="{7E959387-9FC9-45B4-8188-5EC66E9D8009}"/>
                  </a:ext>
                </a:extLst>
              </p:cNvPr>
              <p:cNvSpPr>
                <a:spLocks noChangeArrowheads="1"/>
              </p:cNvSpPr>
              <p:nvPr/>
            </p:nvSpPr>
            <p:spPr bwMode="auto">
              <a:xfrm>
                <a:off x="11259894" y="1953037"/>
                <a:ext cx="1328990" cy="224873"/>
              </a:xfrm>
              <a:prstGeom prst="rect">
                <a:avLst/>
              </a:prstGeom>
              <a:grpFill/>
              <a:ln w="9525">
                <a:solidFill>
                  <a:srgbClr val="000000"/>
                </a:solidFill>
                <a:miter lim="800000"/>
                <a:headEnd/>
                <a:tailEnd/>
              </a:ln>
            </p:spPr>
            <p:txBody>
              <a:bodyPr wrap="none" lIns="36000" tIns="0" rIns="36000" bIns="108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ja-JP" sz="700" b="1" dirty="0">
                    <a:solidFill>
                      <a:srgbClr val="000000"/>
                    </a:solidFill>
                    <a:latin typeface="HG丸ｺﾞｼｯｸM-PRO" panose="020F0600000000000000" pitchFamily="50" charset="-128"/>
                    <a:ea typeface="HG丸ｺﾞｼｯｸM-PRO" panose="020F0600000000000000" pitchFamily="50" charset="-128"/>
                  </a:rPr>
                  <a:t>コスモ</a:t>
                </a:r>
                <a:r>
                  <a:rPr lang="ja-JP" altLang="en-US" sz="700" b="1" dirty="0">
                    <a:solidFill>
                      <a:srgbClr val="000000"/>
                    </a:solidFill>
                    <a:latin typeface="HG丸ｺﾞｼｯｸM-PRO" panose="020F0600000000000000" pitchFamily="50" charset="-128"/>
                    <a:ea typeface="HG丸ｺﾞｼｯｸM-PRO" panose="020F0600000000000000" pitchFamily="50" charset="-128"/>
                  </a:rPr>
                  <a:t>スクエア</a:t>
                </a:r>
                <a:endParaRPr lang="ja-JP" altLang="ja-JP" sz="500" b="1" dirty="0">
                  <a:latin typeface="HG丸ｺﾞｼｯｸM-PRO" panose="020F0600000000000000" pitchFamily="50" charset="-128"/>
                  <a:ea typeface="HG丸ｺﾞｼｯｸM-PRO" panose="020F0600000000000000" pitchFamily="50" charset="-128"/>
                </a:endParaRPr>
              </a:p>
            </p:txBody>
          </p:sp>
          <p:sp>
            <p:nvSpPr>
              <p:cNvPr id="454" name="Rectangle 86">
                <a:extLst>
                  <a:ext uri="{FF2B5EF4-FFF2-40B4-BE49-F238E27FC236}">
                    <a16:creationId xmlns:a16="http://schemas.microsoft.com/office/drawing/2014/main" id="{FE65226B-EAC2-49C3-9BAD-8C227161A0BA}"/>
                  </a:ext>
                </a:extLst>
              </p:cNvPr>
              <p:cNvSpPr>
                <a:spLocks noChangeArrowheads="1"/>
              </p:cNvSpPr>
              <p:nvPr/>
            </p:nvSpPr>
            <p:spPr bwMode="auto">
              <a:xfrm>
                <a:off x="14517852" y="-61507"/>
                <a:ext cx="648321" cy="224873"/>
              </a:xfrm>
              <a:prstGeom prst="rect">
                <a:avLst/>
              </a:prstGeom>
              <a:grpFill/>
              <a:ln w="9525">
                <a:solidFill>
                  <a:srgbClr val="000000"/>
                </a:solidFill>
                <a:miter lim="800000"/>
                <a:headEnd/>
                <a:tailEnd/>
              </a:ln>
            </p:spPr>
            <p:txBody>
              <a:bodyPr wrap="none" lIns="36000" tIns="0" rIns="36000" bIns="108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ja-JP" sz="700" b="1" dirty="0">
                    <a:solidFill>
                      <a:srgbClr val="000000"/>
                    </a:solidFill>
                    <a:latin typeface="HG丸ｺﾞｼｯｸM-PRO" panose="020F0600000000000000" pitchFamily="50" charset="-128"/>
                    <a:ea typeface="HG丸ｺﾞｼｯｸM-PRO" panose="020F0600000000000000" pitchFamily="50" charset="-128"/>
                  </a:rPr>
                  <a:t>中之島</a:t>
                </a:r>
                <a:endParaRPr lang="ja-JP" altLang="ja-JP" sz="500" b="1" dirty="0">
                  <a:latin typeface="HG丸ｺﾞｼｯｸM-PRO" panose="020F0600000000000000" pitchFamily="50" charset="-128"/>
                  <a:ea typeface="HG丸ｺﾞｼｯｸM-PRO" panose="020F0600000000000000" pitchFamily="50" charset="-128"/>
                </a:endParaRPr>
              </a:p>
            </p:txBody>
          </p:sp>
          <p:sp>
            <p:nvSpPr>
              <p:cNvPr id="455" name="Rectangle 98">
                <a:extLst>
                  <a:ext uri="{FF2B5EF4-FFF2-40B4-BE49-F238E27FC236}">
                    <a16:creationId xmlns:a16="http://schemas.microsoft.com/office/drawing/2014/main" id="{10E695E4-9F82-47B3-BC17-6E647A028D15}"/>
                  </a:ext>
                </a:extLst>
              </p:cNvPr>
              <p:cNvSpPr>
                <a:spLocks noChangeArrowheads="1"/>
              </p:cNvSpPr>
              <p:nvPr/>
            </p:nvSpPr>
            <p:spPr bwMode="auto">
              <a:xfrm>
                <a:off x="13191146" y="718714"/>
                <a:ext cx="478152" cy="224873"/>
              </a:xfrm>
              <a:prstGeom prst="rect">
                <a:avLst/>
              </a:prstGeom>
              <a:grpFill/>
              <a:ln w="9525">
                <a:solidFill>
                  <a:srgbClr val="000000"/>
                </a:solidFill>
                <a:miter lim="800000"/>
                <a:headEnd/>
                <a:tailEnd/>
              </a:ln>
            </p:spPr>
            <p:txBody>
              <a:bodyPr wrap="none" lIns="36000" tIns="0" rIns="36000" bIns="108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ja-JP" sz="700" b="1" dirty="0">
                    <a:solidFill>
                      <a:srgbClr val="000000"/>
                    </a:solidFill>
                    <a:latin typeface="HG丸ｺﾞｼｯｸM-PRO" panose="020F0600000000000000" pitchFamily="50" charset="-128"/>
                    <a:ea typeface="HG丸ｺﾞｼｯｸM-PRO" panose="020F0600000000000000" pitchFamily="50" charset="-128"/>
                  </a:rPr>
                  <a:t>九条</a:t>
                </a:r>
                <a:endParaRPr lang="ja-JP" altLang="ja-JP" sz="500" b="1" dirty="0">
                  <a:latin typeface="HG丸ｺﾞｼｯｸM-PRO" panose="020F0600000000000000" pitchFamily="50" charset="-128"/>
                  <a:ea typeface="HG丸ｺﾞｼｯｸM-PRO" panose="020F0600000000000000" pitchFamily="50" charset="-128"/>
                </a:endParaRPr>
              </a:p>
            </p:txBody>
          </p:sp>
          <p:sp>
            <p:nvSpPr>
              <p:cNvPr id="456" name="Rectangle 324">
                <a:extLst>
                  <a:ext uri="{FF2B5EF4-FFF2-40B4-BE49-F238E27FC236}">
                    <a16:creationId xmlns:a16="http://schemas.microsoft.com/office/drawing/2014/main" id="{0DC2B376-FE61-4DFB-BE5A-FFF85BEE92E4}"/>
                  </a:ext>
                </a:extLst>
              </p:cNvPr>
              <p:cNvSpPr>
                <a:spLocks noChangeArrowheads="1"/>
              </p:cNvSpPr>
              <p:nvPr/>
            </p:nvSpPr>
            <p:spPr bwMode="auto">
              <a:xfrm>
                <a:off x="12380104" y="585309"/>
                <a:ext cx="478152" cy="224873"/>
              </a:xfrm>
              <a:prstGeom prst="rect">
                <a:avLst/>
              </a:prstGeom>
              <a:grpFill/>
              <a:ln w="9525">
                <a:solidFill>
                  <a:srgbClr val="000000"/>
                </a:solidFill>
                <a:miter lim="800000"/>
                <a:headEnd/>
                <a:tailEnd/>
              </a:ln>
            </p:spPr>
            <p:txBody>
              <a:bodyPr wrap="none" lIns="36000" tIns="0" rIns="36000" bIns="108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ja-JP" sz="700" b="1" dirty="0">
                    <a:solidFill>
                      <a:srgbClr val="000000"/>
                    </a:solidFill>
                    <a:latin typeface="HG丸ｺﾞｼｯｸM-PRO" panose="020F0600000000000000" pitchFamily="50" charset="-128"/>
                    <a:ea typeface="HG丸ｺﾞｼｯｸM-PRO" panose="020F0600000000000000" pitchFamily="50" charset="-128"/>
                  </a:rPr>
                  <a:t>桜島</a:t>
                </a:r>
                <a:endParaRPr lang="ja-JP" altLang="ja-JP" sz="500" b="1" dirty="0">
                  <a:latin typeface="HG丸ｺﾞｼｯｸM-PRO" panose="020F0600000000000000" pitchFamily="50" charset="-128"/>
                  <a:ea typeface="HG丸ｺﾞｼｯｸM-PRO" panose="020F0600000000000000" pitchFamily="50" charset="-128"/>
                </a:endParaRPr>
              </a:p>
            </p:txBody>
          </p:sp>
          <p:sp>
            <p:nvSpPr>
              <p:cNvPr id="457" name="Rectangle 324">
                <a:extLst>
                  <a:ext uri="{FF2B5EF4-FFF2-40B4-BE49-F238E27FC236}">
                    <a16:creationId xmlns:a16="http://schemas.microsoft.com/office/drawing/2014/main" id="{0817462B-6C99-4BB7-8F93-245303622B38}"/>
                  </a:ext>
                </a:extLst>
              </p:cNvPr>
              <p:cNvSpPr>
                <a:spLocks noChangeArrowheads="1"/>
              </p:cNvSpPr>
              <p:nvPr/>
            </p:nvSpPr>
            <p:spPr bwMode="auto">
              <a:xfrm>
                <a:off x="10223686" y="-76011"/>
                <a:ext cx="478152" cy="224873"/>
              </a:xfrm>
              <a:prstGeom prst="rect">
                <a:avLst/>
              </a:prstGeom>
              <a:grpFill/>
              <a:ln w="9525">
                <a:solidFill>
                  <a:srgbClr val="000000"/>
                </a:solidFill>
                <a:miter lim="800000"/>
                <a:headEnd/>
                <a:tailEnd/>
              </a:ln>
            </p:spPr>
            <p:txBody>
              <a:bodyPr wrap="none" lIns="36000" tIns="0" rIns="36000" bIns="108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en-US" sz="700" b="1" dirty="0">
                    <a:latin typeface="HG丸ｺﾞｼｯｸM-PRO" panose="020F0600000000000000" pitchFamily="50" charset="-128"/>
                    <a:ea typeface="HG丸ｺﾞｼｯｸM-PRO" panose="020F0600000000000000" pitchFamily="50" charset="-128"/>
                  </a:rPr>
                  <a:t>舞洲</a:t>
                </a:r>
                <a:endParaRPr lang="ja-JP" altLang="ja-JP" sz="700" b="1" dirty="0">
                  <a:latin typeface="HG丸ｺﾞｼｯｸM-PRO" panose="020F0600000000000000" pitchFamily="50" charset="-128"/>
                  <a:ea typeface="HG丸ｺﾞｼｯｸM-PRO" panose="020F0600000000000000" pitchFamily="50" charset="-128"/>
                </a:endParaRPr>
              </a:p>
            </p:txBody>
          </p:sp>
          <p:sp>
            <p:nvSpPr>
              <p:cNvPr id="458" name="Rectangle 324">
                <a:extLst>
                  <a:ext uri="{FF2B5EF4-FFF2-40B4-BE49-F238E27FC236}">
                    <a16:creationId xmlns:a16="http://schemas.microsoft.com/office/drawing/2014/main" id="{4ED1FC47-8F1E-48E1-83E1-7C3AD653699D}"/>
                  </a:ext>
                </a:extLst>
              </p:cNvPr>
              <p:cNvSpPr>
                <a:spLocks noChangeArrowheads="1"/>
              </p:cNvSpPr>
              <p:nvPr/>
            </p:nvSpPr>
            <p:spPr bwMode="auto">
              <a:xfrm>
                <a:off x="11371442" y="-433715"/>
                <a:ext cx="648321" cy="224873"/>
              </a:xfrm>
              <a:prstGeom prst="rect">
                <a:avLst/>
              </a:prstGeom>
              <a:grpFill/>
              <a:ln w="9525">
                <a:solidFill>
                  <a:srgbClr val="000000"/>
                </a:solidFill>
                <a:miter lim="800000"/>
                <a:headEnd/>
                <a:tailEnd/>
              </a:ln>
            </p:spPr>
            <p:txBody>
              <a:bodyPr wrap="none" lIns="36000" tIns="0" rIns="36000" bIns="108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en-US" sz="700" b="1" dirty="0">
                    <a:latin typeface="HG丸ｺﾞｼｯｸM-PRO" panose="020F0600000000000000" pitchFamily="50" charset="-128"/>
                    <a:ea typeface="HG丸ｺﾞｼｯｸM-PRO" panose="020F0600000000000000" pitchFamily="50" charset="-128"/>
                  </a:rPr>
                  <a:t>新桜島</a:t>
                </a:r>
                <a:endParaRPr lang="ja-JP" altLang="ja-JP" sz="700" b="1" dirty="0">
                  <a:latin typeface="HG丸ｺﾞｼｯｸM-PRO" panose="020F0600000000000000" pitchFamily="50" charset="-128"/>
                  <a:ea typeface="HG丸ｺﾞｼｯｸM-PRO" panose="020F0600000000000000" pitchFamily="50" charset="-128"/>
                </a:endParaRPr>
              </a:p>
            </p:txBody>
          </p:sp>
        </p:grpSp>
        <p:sp>
          <p:nvSpPr>
            <p:cNvPr id="445" name="Oval 65">
              <a:extLst>
                <a:ext uri="{FF2B5EF4-FFF2-40B4-BE49-F238E27FC236}">
                  <a16:creationId xmlns:a16="http://schemas.microsoft.com/office/drawing/2014/main" id="{ADD454AA-5FED-4E86-BFB0-AB01CE220051}"/>
                </a:ext>
              </a:extLst>
            </p:cNvPr>
            <p:cNvSpPr>
              <a:spLocks noChangeArrowheads="1"/>
            </p:cNvSpPr>
            <p:nvPr/>
          </p:nvSpPr>
          <p:spPr bwMode="auto">
            <a:xfrm>
              <a:off x="3339545" y="6949997"/>
              <a:ext cx="155808" cy="155823"/>
            </a:xfrm>
            <a:prstGeom prst="ellipse">
              <a:avLst/>
            </a:prstGeom>
            <a:solidFill>
              <a:srgbClr val="FFFFFF"/>
            </a:solidFill>
            <a:ln w="28575">
              <a:solidFill>
                <a:srgbClr val="000000"/>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en-US" sz="900">
                <a:latin typeface="Arial" panose="020B0604020202020204" pitchFamily="34" charset="0"/>
              </a:endParaRPr>
            </a:p>
          </p:txBody>
        </p:sp>
        <p:sp>
          <p:nvSpPr>
            <p:cNvPr id="446" name="Oval 92">
              <a:extLst>
                <a:ext uri="{FF2B5EF4-FFF2-40B4-BE49-F238E27FC236}">
                  <a16:creationId xmlns:a16="http://schemas.microsoft.com/office/drawing/2014/main" id="{D213896C-542E-4E79-9E08-164895A8B2CB}"/>
                </a:ext>
              </a:extLst>
            </p:cNvPr>
            <p:cNvSpPr>
              <a:spLocks noChangeArrowheads="1"/>
            </p:cNvSpPr>
            <p:nvPr/>
          </p:nvSpPr>
          <p:spPr bwMode="auto">
            <a:xfrm>
              <a:off x="3597410" y="7160936"/>
              <a:ext cx="155808" cy="155823"/>
            </a:xfrm>
            <a:prstGeom prst="ellipse">
              <a:avLst/>
            </a:prstGeom>
            <a:solidFill>
              <a:srgbClr val="FFFFFF"/>
            </a:solidFill>
            <a:ln w="28575">
              <a:solidFill>
                <a:srgbClr val="0070C0"/>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en-US" sz="900">
                <a:latin typeface="Arial" panose="020B0604020202020204" pitchFamily="34" charset="0"/>
              </a:endParaRPr>
            </a:p>
          </p:txBody>
        </p:sp>
        <p:sp>
          <p:nvSpPr>
            <p:cNvPr id="447" name="Oval 59">
              <a:extLst>
                <a:ext uri="{FF2B5EF4-FFF2-40B4-BE49-F238E27FC236}">
                  <a16:creationId xmlns:a16="http://schemas.microsoft.com/office/drawing/2014/main" id="{1F18B818-21AE-4A85-86FF-169590A58E96}"/>
                </a:ext>
              </a:extLst>
            </p:cNvPr>
            <p:cNvSpPr>
              <a:spLocks noChangeArrowheads="1"/>
            </p:cNvSpPr>
            <p:nvPr/>
          </p:nvSpPr>
          <p:spPr bwMode="auto">
            <a:xfrm>
              <a:off x="2217591" y="7864522"/>
              <a:ext cx="155808" cy="155143"/>
            </a:xfrm>
            <a:prstGeom prst="ellipse">
              <a:avLst/>
            </a:prstGeom>
            <a:solidFill>
              <a:srgbClr val="FFFFFF"/>
            </a:solidFill>
            <a:ln w="28575">
              <a:solidFill>
                <a:srgbClr val="01B15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en-US" sz="900">
                <a:latin typeface="Arial" panose="020B0604020202020204" pitchFamily="34" charset="0"/>
              </a:endParaRPr>
            </a:p>
          </p:txBody>
        </p:sp>
        <p:sp>
          <p:nvSpPr>
            <p:cNvPr id="448" name="Oval 62">
              <a:extLst>
                <a:ext uri="{FF2B5EF4-FFF2-40B4-BE49-F238E27FC236}">
                  <a16:creationId xmlns:a16="http://schemas.microsoft.com/office/drawing/2014/main" id="{749A50F6-06A2-4FD7-9D7D-440DA94539E7}"/>
                </a:ext>
              </a:extLst>
            </p:cNvPr>
            <p:cNvSpPr>
              <a:spLocks noChangeArrowheads="1"/>
            </p:cNvSpPr>
            <p:nvPr/>
          </p:nvSpPr>
          <p:spPr bwMode="auto">
            <a:xfrm>
              <a:off x="2778013" y="6876271"/>
              <a:ext cx="155128" cy="155143"/>
            </a:xfrm>
            <a:prstGeom prst="ellipse">
              <a:avLst/>
            </a:prstGeom>
            <a:solidFill>
              <a:srgbClr val="FFFFFF"/>
            </a:solidFill>
            <a:ln w="28575">
              <a:solidFill>
                <a:srgbClr val="FF9933"/>
              </a:solidFill>
              <a:prstDash val="sysDash"/>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en-US" sz="900">
                <a:latin typeface="Arial" panose="020B0604020202020204" pitchFamily="34" charset="0"/>
              </a:endParaRPr>
            </a:p>
          </p:txBody>
        </p:sp>
        <p:sp>
          <p:nvSpPr>
            <p:cNvPr id="449" name="四角形: 角を丸くする 448">
              <a:extLst>
                <a:ext uri="{FF2B5EF4-FFF2-40B4-BE49-F238E27FC236}">
                  <a16:creationId xmlns:a16="http://schemas.microsoft.com/office/drawing/2014/main" id="{14A599DA-CFB4-4072-97DA-B5F91540521C}"/>
                </a:ext>
              </a:extLst>
            </p:cNvPr>
            <p:cNvSpPr/>
            <p:nvPr/>
          </p:nvSpPr>
          <p:spPr>
            <a:xfrm>
              <a:off x="1745874" y="6709622"/>
              <a:ext cx="612000" cy="1620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25200" rIns="36000" bIns="0" rtlCol="0" anchor="ctr">
              <a:noAutofit/>
            </a:bodyPr>
            <a:lstStyle/>
            <a:p>
              <a:pPr algn="ctr"/>
              <a:r>
                <a:rPr kumimoji="1" lang="ja-JP" altLang="en-US" sz="900" b="1" dirty="0">
                  <a:latin typeface="メイリオ" panose="020B0604030504040204" pitchFamily="50" charset="-128"/>
                  <a:ea typeface="メイリオ" panose="020B0604030504040204" pitchFamily="50" charset="-128"/>
                </a:rPr>
                <a:t>北ルート</a:t>
              </a:r>
            </a:p>
          </p:txBody>
        </p:sp>
        <p:sp>
          <p:nvSpPr>
            <p:cNvPr id="450" name="四角形: 角を丸くする 449">
              <a:extLst>
                <a:ext uri="{FF2B5EF4-FFF2-40B4-BE49-F238E27FC236}">
                  <a16:creationId xmlns:a16="http://schemas.microsoft.com/office/drawing/2014/main" id="{E65D75F1-94C8-4C77-9EA0-969546218557}"/>
                </a:ext>
              </a:extLst>
            </p:cNvPr>
            <p:cNvSpPr/>
            <p:nvPr/>
          </p:nvSpPr>
          <p:spPr>
            <a:xfrm>
              <a:off x="1581808" y="8056393"/>
              <a:ext cx="612000" cy="1620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25200" rIns="36000" bIns="0" rtlCol="0" anchor="ctr">
              <a:noAutofit/>
            </a:bodyPr>
            <a:lstStyle/>
            <a:p>
              <a:pPr algn="ctr"/>
              <a:r>
                <a:rPr kumimoji="1" lang="ja-JP" altLang="en-US" sz="900" b="1" dirty="0">
                  <a:latin typeface="メイリオ" panose="020B0604030504040204" pitchFamily="50" charset="-128"/>
                  <a:ea typeface="メイリオ" panose="020B0604030504040204" pitchFamily="50" charset="-128"/>
                </a:rPr>
                <a:t>南ルート</a:t>
              </a:r>
            </a:p>
          </p:txBody>
        </p:sp>
      </p:grpSp>
      <p:grpSp>
        <p:nvGrpSpPr>
          <p:cNvPr id="463" name="グループ化 462">
            <a:extLst>
              <a:ext uri="{FF2B5EF4-FFF2-40B4-BE49-F238E27FC236}">
                <a16:creationId xmlns:a16="http://schemas.microsoft.com/office/drawing/2014/main" id="{21C73952-9D43-4AAD-BE19-370E863A2468}"/>
              </a:ext>
            </a:extLst>
          </p:cNvPr>
          <p:cNvGrpSpPr/>
          <p:nvPr/>
        </p:nvGrpSpPr>
        <p:grpSpPr>
          <a:xfrm>
            <a:off x="-6731121" y="2825705"/>
            <a:ext cx="3152598" cy="1952859"/>
            <a:chOff x="1356360" y="6387298"/>
            <a:chExt cx="3152598" cy="1952859"/>
          </a:xfrm>
        </p:grpSpPr>
        <p:sp>
          <p:nvSpPr>
            <p:cNvPr id="464" name="Rectangle 44">
              <a:extLst>
                <a:ext uri="{FF2B5EF4-FFF2-40B4-BE49-F238E27FC236}">
                  <a16:creationId xmlns:a16="http://schemas.microsoft.com/office/drawing/2014/main" id="{94AEE5BC-AD1B-4CEE-AD63-147BF13E60E5}"/>
                </a:ext>
              </a:extLst>
            </p:cNvPr>
            <p:cNvSpPr>
              <a:spLocks noChangeArrowheads="1"/>
            </p:cNvSpPr>
            <p:nvPr/>
          </p:nvSpPr>
          <p:spPr bwMode="auto">
            <a:xfrm>
              <a:off x="1356360" y="6413121"/>
              <a:ext cx="3152598" cy="1923634"/>
            </a:xfrm>
            <a:prstGeom prst="rect">
              <a:avLst/>
            </a:prstGeom>
            <a:solidFill>
              <a:schemeClr val="accent5">
                <a:lumMod val="20000"/>
                <a:lumOff val="80000"/>
              </a:schemeClr>
            </a:solidFill>
            <a:ln w="38100" cap="rnd">
              <a:no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en-US" sz="900">
                <a:latin typeface="Arial" panose="020B0604020202020204" pitchFamily="34" charset="0"/>
              </a:endParaRPr>
            </a:p>
          </p:txBody>
        </p:sp>
        <p:grpSp>
          <p:nvGrpSpPr>
            <p:cNvPr id="465" name="グループ化 464">
              <a:extLst>
                <a:ext uri="{FF2B5EF4-FFF2-40B4-BE49-F238E27FC236}">
                  <a16:creationId xmlns:a16="http://schemas.microsoft.com/office/drawing/2014/main" id="{28D09AA5-E082-4A1C-96AC-AD995576E796}"/>
                </a:ext>
              </a:extLst>
            </p:cNvPr>
            <p:cNvGrpSpPr/>
            <p:nvPr/>
          </p:nvGrpSpPr>
          <p:grpSpPr>
            <a:xfrm>
              <a:off x="1440593" y="6413122"/>
              <a:ext cx="3061729" cy="1923633"/>
              <a:chOff x="9477790" y="-1036235"/>
              <a:chExt cx="5803910" cy="3646501"/>
            </a:xfrm>
            <a:solidFill>
              <a:schemeClr val="accent3">
                <a:lumMod val="60000"/>
                <a:lumOff val="40000"/>
              </a:schemeClr>
            </a:solidFill>
          </p:grpSpPr>
          <p:sp>
            <p:nvSpPr>
              <p:cNvPr id="492" name="Freeform 46">
                <a:extLst>
                  <a:ext uri="{FF2B5EF4-FFF2-40B4-BE49-F238E27FC236}">
                    <a16:creationId xmlns:a16="http://schemas.microsoft.com/office/drawing/2014/main" id="{30DAAD49-0691-474B-BD25-9A71C0F9DCF1}"/>
                  </a:ext>
                </a:extLst>
              </p:cNvPr>
              <p:cNvSpPr>
                <a:spLocks/>
              </p:cNvSpPr>
              <p:nvPr/>
            </p:nvSpPr>
            <p:spPr bwMode="auto">
              <a:xfrm>
                <a:off x="10499278" y="1722826"/>
                <a:ext cx="1941085" cy="887440"/>
              </a:xfrm>
              <a:custGeom>
                <a:avLst/>
                <a:gdLst>
                  <a:gd name="T0" fmla="*/ 0 w 1505"/>
                  <a:gd name="T1" fmla="*/ 142 h 688"/>
                  <a:gd name="T2" fmla="*/ 245 w 1505"/>
                  <a:gd name="T3" fmla="*/ 14 h 688"/>
                  <a:gd name="T4" fmla="*/ 811 w 1505"/>
                  <a:gd name="T5" fmla="*/ 0 h 688"/>
                  <a:gd name="T6" fmla="*/ 892 w 1505"/>
                  <a:gd name="T7" fmla="*/ 104 h 688"/>
                  <a:gd name="T8" fmla="*/ 1217 w 1505"/>
                  <a:gd name="T9" fmla="*/ 113 h 688"/>
                  <a:gd name="T10" fmla="*/ 1330 w 1505"/>
                  <a:gd name="T11" fmla="*/ 203 h 688"/>
                  <a:gd name="T12" fmla="*/ 1505 w 1505"/>
                  <a:gd name="T13" fmla="*/ 688 h 688"/>
                  <a:gd name="T14" fmla="*/ 293 w 1505"/>
                  <a:gd name="T15" fmla="*/ 688 h 688"/>
                  <a:gd name="T16" fmla="*/ 222 w 1505"/>
                  <a:gd name="T17" fmla="*/ 604 h 688"/>
                  <a:gd name="T18" fmla="*/ 420 w 1505"/>
                  <a:gd name="T19" fmla="*/ 594 h 688"/>
                  <a:gd name="T20" fmla="*/ 368 w 1505"/>
                  <a:gd name="T21" fmla="*/ 434 h 688"/>
                  <a:gd name="T22" fmla="*/ 10 w 1505"/>
                  <a:gd name="T23" fmla="*/ 448 h 688"/>
                  <a:gd name="T24" fmla="*/ 0 w 1505"/>
                  <a:gd name="T25" fmla="*/ 142 h 6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05" h="688">
                    <a:moveTo>
                      <a:pt x="0" y="142"/>
                    </a:moveTo>
                    <a:lnTo>
                      <a:pt x="245" y="14"/>
                    </a:lnTo>
                    <a:lnTo>
                      <a:pt x="811" y="0"/>
                    </a:lnTo>
                    <a:lnTo>
                      <a:pt x="892" y="104"/>
                    </a:lnTo>
                    <a:lnTo>
                      <a:pt x="1217" y="113"/>
                    </a:lnTo>
                    <a:lnTo>
                      <a:pt x="1330" y="203"/>
                    </a:lnTo>
                    <a:lnTo>
                      <a:pt x="1505" y="688"/>
                    </a:lnTo>
                    <a:lnTo>
                      <a:pt x="293" y="688"/>
                    </a:lnTo>
                    <a:lnTo>
                      <a:pt x="222" y="604"/>
                    </a:lnTo>
                    <a:lnTo>
                      <a:pt x="420" y="594"/>
                    </a:lnTo>
                    <a:lnTo>
                      <a:pt x="368" y="434"/>
                    </a:lnTo>
                    <a:lnTo>
                      <a:pt x="10" y="448"/>
                    </a:lnTo>
                    <a:lnTo>
                      <a:pt x="0" y="142"/>
                    </a:lnTo>
                    <a:close/>
                  </a:path>
                </a:pathLst>
              </a:custGeom>
              <a:grpFill/>
              <a:ln w="9525">
                <a:noFill/>
                <a:round/>
                <a:headEnd/>
                <a:tailEnd/>
              </a:ln>
            </p:spPr>
            <p:txBody>
              <a:bodyPr/>
              <a:lstStyle/>
              <a:p>
                <a:endParaRPr lang="ja-JP" altLang="en-US" sz="900"/>
              </a:p>
            </p:txBody>
          </p:sp>
          <p:sp>
            <p:nvSpPr>
              <p:cNvPr id="493" name="Freeform 47">
                <a:extLst>
                  <a:ext uri="{FF2B5EF4-FFF2-40B4-BE49-F238E27FC236}">
                    <a16:creationId xmlns:a16="http://schemas.microsoft.com/office/drawing/2014/main" id="{2A29D51D-7E60-48F4-9589-46545BA4865E}"/>
                  </a:ext>
                </a:extLst>
              </p:cNvPr>
              <p:cNvSpPr>
                <a:spLocks/>
              </p:cNvSpPr>
              <p:nvPr/>
            </p:nvSpPr>
            <p:spPr bwMode="auto">
              <a:xfrm>
                <a:off x="9477790" y="671571"/>
                <a:ext cx="1374882" cy="966123"/>
              </a:xfrm>
              <a:custGeom>
                <a:avLst/>
                <a:gdLst>
                  <a:gd name="T0" fmla="*/ 735 w 1066"/>
                  <a:gd name="T1" fmla="*/ 749 h 749"/>
                  <a:gd name="T2" fmla="*/ 245 w 1066"/>
                  <a:gd name="T3" fmla="*/ 731 h 749"/>
                  <a:gd name="T4" fmla="*/ 0 w 1066"/>
                  <a:gd name="T5" fmla="*/ 349 h 749"/>
                  <a:gd name="T6" fmla="*/ 302 w 1066"/>
                  <a:gd name="T7" fmla="*/ 0 h 749"/>
                  <a:gd name="T8" fmla="*/ 1066 w 1066"/>
                  <a:gd name="T9" fmla="*/ 174 h 749"/>
                  <a:gd name="T10" fmla="*/ 1066 w 1066"/>
                  <a:gd name="T11" fmla="*/ 467 h 749"/>
                  <a:gd name="T12" fmla="*/ 735 w 1066"/>
                  <a:gd name="T13" fmla="*/ 749 h 7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66" h="749">
                    <a:moveTo>
                      <a:pt x="735" y="749"/>
                    </a:moveTo>
                    <a:lnTo>
                      <a:pt x="245" y="731"/>
                    </a:lnTo>
                    <a:lnTo>
                      <a:pt x="0" y="349"/>
                    </a:lnTo>
                    <a:lnTo>
                      <a:pt x="302" y="0"/>
                    </a:lnTo>
                    <a:lnTo>
                      <a:pt x="1066" y="174"/>
                    </a:lnTo>
                    <a:lnTo>
                      <a:pt x="1066" y="467"/>
                    </a:lnTo>
                    <a:lnTo>
                      <a:pt x="735" y="749"/>
                    </a:lnTo>
                    <a:close/>
                  </a:path>
                </a:pathLst>
              </a:custGeom>
              <a:grpFill/>
              <a:ln w="9525">
                <a:noFill/>
                <a:round/>
                <a:headEnd/>
                <a:tailEnd/>
              </a:ln>
            </p:spPr>
            <p:txBody>
              <a:bodyPr/>
              <a:lstStyle/>
              <a:p>
                <a:endParaRPr lang="ja-JP" altLang="en-US" sz="900"/>
              </a:p>
            </p:txBody>
          </p:sp>
          <p:sp>
            <p:nvSpPr>
              <p:cNvPr id="494" name="Freeform 48">
                <a:extLst>
                  <a:ext uri="{FF2B5EF4-FFF2-40B4-BE49-F238E27FC236}">
                    <a16:creationId xmlns:a16="http://schemas.microsoft.com/office/drawing/2014/main" id="{2BE9CCA0-CF4C-47D1-86BB-262521705942}"/>
                  </a:ext>
                </a:extLst>
              </p:cNvPr>
              <p:cNvSpPr>
                <a:spLocks/>
              </p:cNvSpPr>
              <p:nvPr/>
            </p:nvSpPr>
            <p:spPr bwMode="auto">
              <a:xfrm>
                <a:off x="10055601" y="-233927"/>
                <a:ext cx="1229139" cy="936455"/>
              </a:xfrm>
              <a:custGeom>
                <a:avLst/>
                <a:gdLst>
                  <a:gd name="T0" fmla="*/ 953 w 953"/>
                  <a:gd name="T1" fmla="*/ 104 h 726"/>
                  <a:gd name="T2" fmla="*/ 953 w 953"/>
                  <a:gd name="T3" fmla="*/ 726 h 726"/>
                  <a:gd name="T4" fmla="*/ 0 w 953"/>
                  <a:gd name="T5" fmla="*/ 542 h 726"/>
                  <a:gd name="T6" fmla="*/ 0 w 953"/>
                  <a:gd name="T7" fmla="*/ 320 h 726"/>
                  <a:gd name="T8" fmla="*/ 519 w 953"/>
                  <a:gd name="T9" fmla="*/ 0 h 726"/>
                  <a:gd name="T10" fmla="*/ 953 w 953"/>
                  <a:gd name="T11" fmla="*/ 104 h 7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3" h="726">
                    <a:moveTo>
                      <a:pt x="953" y="104"/>
                    </a:moveTo>
                    <a:lnTo>
                      <a:pt x="953" y="726"/>
                    </a:lnTo>
                    <a:lnTo>
                      <a:pt x="0" y="542"/>
                    </a:lnTo>
                    <a:lnTo>
                      <a:pt x="0" y="320"/>
                    </a:lnTo>
                    <a:lnTo>
                      <a:pt x="519" y="0"/>
                    </a:lnTo>
                    <a:lnTo>
                      <a:pt x="953" y="104"/>
                    </a:lnTo>
                    <a:close/>
                  </a:path>
                </a:pathLst>
              </a:custGeom>
              <a:grpFill/>
              <a:ln w="9525">
                <a:noFill/>
                <a:round/>
                <a:headEnd/>
                <a:tailEnd/>
              </a:ln>
            </p:spPr>
            <p:txBody>
              <a:bodyPr/>
              <a:lstStyle/>
              <a:p>
                <a:endParaRPr lang="ja-JP" altLang="en-US" sz="900"/>
              </a:p>
            </p:txBody>
          </p:sp>
          <p:sp>
            <p:nvSpPr>
              <p:cNvPr id="495" name="Freeform 49">
                <a:extLst>
                  <a:ext uri="{FF2B5EF4-FFF2-40B4-BE49-F238E27FC236}">
                    <a16:creationId xmlns:a16="http://schemas.microsoft.com/office/drawing/2014/main" id="{3CEB4288-8874-42B1-A672-74FD24962765}"/>
                  </a:ext>
                </a:extLst>
              </p:cNvPr>
              <p:cNvSpPr>
                <a:spLocks/>
              </p:cNvSpPr>
              <p:nvPr/>
            </p:nvSpPr>
            <p:spPr bwMode="auto">
              <a:xfrm>
                <a:off x="11375024" y="-1036235"/>
                <a:ext cx="3906676" cy="3646501"/>
              </a:xfrm>
              <a:custGeom>
                <a:avLst/>
                <a:gdLst>
                  <a:gd name="T0" fmla="*/ 1118 w 3029"/>
                  <a:gd name="T1" fmla="*/ 0 h 2827"/>
                  <a:gd name="T2" fmla="*/ 10 w 3029"/>
                  <a:gd name="T3" fmla="*/ 330 h 2827"/>
                  <a:gd name="T4" fmla="*/ 0 w 3029"/>
                  <a:gd name="T5" fmla="*/ 627 h 2827"/>
                  <a:gd name="T6" fmla="*/ 1401 w 3029"/>
                  <a:gd name="T7" fmla="*/ 188 h 2827"/>
                  <a:gd name="T8" fmla="*/ 807 w 3029"/>
                  <a:gd name="T9" fmla="*/ 589 h 2827"/>
                  <a:gd name="T10" fmla="*/ 132 w 3029"/>
                  <a:gd name="T11" fmla="*/ 791 h 2827"/>
                  <a:gd name="T12" fmla="*/ 132 w 3029"/>
                  <a:gd name="T13" fmla="*/ 1055 h 2827"/>
                  <a:gd name="T14" fmla="*/ 496 w 3029"/>
                  <a:gd name="T15" fmla="*/ 933 h 2827"/>
                  <a:gd name="T16" fmla="*/ 491 w 3029"/>
                  <a:gd name="T17" fmla="*/ 1060 h 2827"/>
                  <a:gd name="T18" fmla="*/ 85 w 3029"/>
                  <a:gd name="T19" fmla="*/ 1183 h 2827"/>
                  <a:gd name="T20" fmla="*/ 85 w 3029"/>
                  <a:gd name="T21" fmla="*/ 1734 h 2827"/>
                  <a:gd name="T22" fmla="*/ 203 w 3029"/>
                  <a:gd name="T23" fmla="*/ 1734 h 2827"/>
                  <a:gd name="T24" fmla="*/ 203 w 3029"/>
                  <a:gd name="T25" fmla="*/ 1456 h 2827"/>
                  <a:gd name="T26" fmla="*/ 297 w 3029"/>
                  <a:gd name="T27" fmla="*/ 1456 h 2827"/>
                  <a:gd name="T28" fmla="*/ 297 w 3029"/>
                  <a:gd name="T29" fmla="*/ 1682 h 2827"/>
                  <a:gd name="T30" fmla="*/ 378 w 3029"/>
                  <a:gd name="T31" fmla="*/ 1677 h 2827"/>
                  <a:gd name="T32" fmla="*/ 378 w 3029"/>
                  <a:gd name="T33" fmla="*/ 1395 h 2827"/>
                  <a:gd name="T34" fmla="*/ 1123 w 3029"/>
                  <a:gd name="T35" fmla="*/ 1197 h 2827"/>
                  <a:gd name="T36" fmla="*/ 1123 w 3029"/>
                  <a:gd name="T37" fmla="*/ 1362 h 2827"/>
                  <a:gd name="T38" fmla="*/ 642 w 3029"/>
                  <a:gd name="T39" fmla="*/ 1579 h 2827"/>
                  <a:gd name="T40" fmla="*/ 680 w 3029"/>
                  <a:gd name="T41" fmla="*/ 1748 h 2827"/>
                  <a:gd name="T42" fmla="*/ 500 w 3029"/>
                  <a:gd name="T43" fmla="*/ 1824 h 2827"/>
                  <a:gd name="T44" fmla="*/ 557 w 3029"/>
                  <a:gd name="T45" fmla="*/ 1960 h 2827"/>
                  <a:gd name="T46" fmla="*/ 717 w 3029"/>
                  <a:gd name="T47" fmla="*/ 1875 h 2827"/>
                  <a:gd name="T48" fmla="*/ 774 w 3029"/>
                  <a:gd name="T49" fmla="*/ 2040 h 2827"/>
                  <a:gd name="T50" fmla="*/ 1118 w 3029"/>
                  <a:gd name="T51" fmla="*/ 1899 h 2827"/>
                  <a:gd name="T52" fmla="*/ 1156 w 3029"/>
                  <a:gd name="T53" fmla="*/ 2012 h 2827"/>
                  <a:gd name="T54" fmla="*/ 878 w 3029"/>
                  <a:gd name="T55" fmla="*/ 2139 h 2827"/>
                  <a:gd name="T56" fmla="*/ 930 w 3029"/>
                  <a:gd name="T57" fmla="*/ 2285 h 2827"/>
                  <a:gd name="T58" fmla="*/ 1312 w 3029"/>
                  <a:gd name="T59" fmla="*/ 2106 h 2827"/>
                  <a:gd name="T60" fmla="*/ 1345 w 3029"/>
                  <a:gd name="T61" fmla="*/ 2290 h 2827"/>
                  <a:gd name="T62" fmla="*/ 1217 w 3029"/>
                  <a:gd name="T63" fmla="*/ 2615 h 2827"/>
                  <a:gd name="T64" fmla="*/ 1217 w 3029"/>
                  <a:gd name="T65" fmla="*/ 2827 h 2827"/>
                  <a:gd name="T66" fmla="*/ 3029 w 3029"/>
                  <a:gd name="T67" fmla="*/ 2827 h 2827"/>
                  <a:gd name="T68" fmla="*/ 3029 w 3029"/>
                  <a:gd name="T69" fmla="*/ 0 h 2827"/>
                  <a:gd name="T70" fmla="*/ 1118 w 3029"/>
                  <a:gd name="T71" fmla="*/ 0 h 282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029" h="2827">
                    <a:moveTo>
                      <a:pt x="1118" y="0"/>
                    </a:moveTo>
                    <a:lnTo>
                      <a:pt x="10" y="330"/>
                    </a:lnTo>
                    <a:lnTo>
                      <a:pt x="0" y="627"/>
                    </a:lnTo>
                    <a:lnTo>
                      <a:pt x="1401" y="188"/>
                    </a:lnTo>
                    <a:lnTo>
                      <a:pt x="807" y="589"/>
                    </a:lnTo>
                    <a:lnTo>
                      <a:pt x="132" y="791"/>
                    </a:lnTo>
                    <a:lnTo>
                      <a:pt x="132" y="1055"/>
                    </a:lnTo>
                    <a:lnTo>
                      <a:pt x="496" y="933"/>
                    </a:lnTo>
                    <a:lnTo>
                      <a:pt x="491" y="1060"/>
                    </a:lnTo>
                    <a:lnTo>
                      <a:pt x="85" y="1183"/>
                    </a:lnTo>
                    <a:lnTo>
                      <a:pt x="85" y="1734"/>
                    </a:lnTo>
                    <a:lnTo>
                      <a:pt x="203" y="1734"/>
                    </a:lnTo>
                    <a:lnTo>
                      <a:pt x="203" y="1456"/>
                    </a:lnTo>
                    <a:lnTo>
                      <a:pt x="297" y="1456"/>
                    </a:lnTo>
                    <a:lnTo>
                      <a:pt x="297" y="1682"/>
                    </a:lnTo>
                    <a:lnTo>
                      <a:pt x="378" y="1677"/>
                    </a:lnTo>
                    <a:lnTo>
                      <a:pt x="378" y="1395"/>
                    </a:lnTo>
                    <a:lnTo>
                      <a:pt x="1123" y="1197"/>
                    </a:lnTo>
                    <a:lnTo>
                      <a:pt x="1123" y="1362"/>
                    </a:lnTo>
                    <a:lnTo>
                      <a:pt x="642" y="1579"/>
                    </a:lnTo>
                    <a:lnTo>
                      <a:pt x="680" y="1748"/>
                    </a:lnTo>
                    <a:lnTo>
                      <a:pt x="500" y="1824"/>
                    </a:lnTo>
                    <a:lnTo>
                      <a:pt x="557" y="1960"/>
                    </a:lnTo>
                    <a:lnTo>
                      <a:pt x="717" y="1875"/>
                    </a:lnTo>
                    <a:lnTo>
                      <a:pt x="774" y="2040"/>
                    </a:lnTo>
                    <a:lnTo>
                      <a:pt x="1118" y="1899"/>
                    </a:lnTo>
                    <a:lnTo>
                      <a:pt x="1156" y="2012"/>
                    </a:lnTo>
                    <a:lnTo>
                      <a:pt x="878" y="2139"/>
                    </a:lnTo>
                    <a:lnTo>
                      <a:pt x="930" y="2285"/>
                    </a:lnTo>
                    <a:lnTo>
                      <a:pt x="1312" y="2106"/>
                    </a:lnTo>
                    <a:lnTo>
                      <a:pt x="1345" y="2290"/>
                    </a:lnTo>
                    <a:lnTo>
                      <a:pt x="1217" y="2615"/>
                    </a:lnTo>
                    <a:lnTo>
                      <a:pt x="1217" y="2827"/>
                    </a:lnTo>
                    <a:lnTo>
                      <a:pt x="3029" y="2827"/>
                    </a:lnTo>
                    <a:lnTo>
                      <a:pt x="3029" y="0"/>
                    </a:lnTo>
                    <a:lnTo>
                      <a:pt x="1118" y="0"/>
                    </a:lnTo>
                    <a:close/>
                  </a:path>
                </a:pathLst>
              </a:custGeom>
              <a:grpFill/>
              <a:ln w="9525">
                <a:noFill/>
                <a:round/>
                <a:headEnd/>
                <a:tailEnd/>
              </a:ln>
            </p:spPr>
            <p:txBody>
              <a:bodyPr/>
              <a:lstStyle/>
              <a:p>
                <a:endParaRPr lang="ja-JP" altLang="en-US" sz="900"/>
              </a:p>
            </p:txBody>
          </p:sp>
        </p:grpSp>
        <p:sp>
          <p:nvSpPr>
            <p:cNvPr id="466" name="Freeform 52">
              <a:extLst>
                <a:ext uri="{FF2B5EF4-FFF2-40B4-BE49-F238E27FC236}">
                  <a16:creationId xmlns:a16="http://schemas.microsoft.com/office/drawing/2014/main" id="{A1B11F39-62A2-4D10-A6AE-397188E5DB0C}"/>
                </a:ext>
              </a:extLst>
            </p:cNvPr>
            <p:cNvSpPr>
              <a:spLocks/>
            </p:cNvSpPr>
            <p:nvPr/>
          </p:nvSpPr>
          <p:spPr bwMode="auto">
            <a:xfrm>
              <a:off x="2848988" y="6986741"/>
              <a:ext cx="619830" cy="278985"/>
            </a:xfrm>
            <a:custGeom>
              <a:avLst/>
              <a:gdLst>
                <a:gd name="T0" fmla="*/ 2147483646 w 193"/>
                <a:gd name="T1" fmla="*/ 0 h 87"/>
                <a:gd name="T2" fmla="*/ 2147483646 w 193"/>
                <a:gd name="T3" fmla="*/ 2147483646 h 87"/>
                <a:gd name="T4" fmla="*/ 2147483646 w 193"/>
                <a:gd name="T5" fmla="*/ 2147483646 h 87"/>
                <a:gd name="T6" fmla="*/ 2147483646 w 193"/>
                <a:gd name="T7" fmla="*/ 2147483646 h 87"/>
                <a:gd name="T8" fmla="*/ 2147483646 w 193"/>
                <a:gd name="T9" fmla="*/ 2147483646 h 87"/>
                <a:gd name="T10" fmla="*/ 0 w 193"/>
                <a:gd name="T11" fmla="*/ 2147483646 h 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3" h="87">
                  <a:moveTo>
                    <a:pt x="193" y="0"/>
                  </a:moveTo>
                  <a:cubicBezTo>
                    <a:pt x="193" y="0"/>
                    <a:pt x="178" y="15"/>
                    <a:pt x="173" y="20"/>
                  </a:cubicBezTo>
                  <a:cubicBezTo>
                    <a:pt x="162" y="31"/>
                    <a:pt x="151" y="18"/>
                    <a:pt x="127" y="25"/>
                  </a:cubicBezTo>
                  <a:cubicBezTo>
                    <a:pt x="106" y="30"/>
                    <a:pt x="86" y="40"/>
                    <a:pt x="75" y="44"/>
                  </a:cubicBezTo>
                  <a:cubicBezTo>
                    <a:pt x="62" y="48"/>
                    <a:pt x="52" y="73"/>
                    <a:pt x="41" y="76"/>
                  </a:cubicBezTo>
                  <a:cubicBezTo>
                    <a:pt x="30" y="80"/>
                    <a:pt x="0" y="87"/>
                    <a:pt x="0" y="87"/>
                  </a:cubicBezTo>
                </a:path>
              </a:pathLst>
            </a:custGeom>
            <a:noFill/>
            <a:ln w="28575" cap="rnd">
              <a:solidFill>
                <a:srgbClr val="66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900" dirty="0"/>
            </a:p>
          </p:txBody>
        </p:sp>
        <p:sp>
          <p:nvSpPr>
            <p:cNvPr id="467" name="Freeform 53">
              <a:extLst>
                <a:ext uri="{FF2B5EF4-FFF2-40B4-BE49-F238E27FC236}">
                  <a16:creationId xmlns:a16="http://schemas.microsoft.com/office/drawing/2014/main" id="{621E89CF-367D-4D08-8850-F8423C43A600}"/>
                </a:ext>
              </a:extLst>
            </p:cNvPr>
            <p:cNvSpPr>
              <a:spLocks/>
            </p:cNvSpPr>
            <p:nvPr/>
          </p:nvSpPr>
          <p:spPr bwMode="auto">
            <a:xfrm>
              <a:off x="3295320" y="6531520"/>
              <a:ext cx="1207001" cy="1699765"/>
            </a:xfrm>
            <a:custGeom>
              <a:avLst/>
              <a:gdLst>
                <a:gd name="T0" fmla="*/ 2147483646 w 376"/>
                <a:gd name="T1" fmla="*/ 2147483646 h 530"/>
                <a:gd name="T2" fmla="*/ 2147483646 w 376"/>
                <a:gd name="T3" fmla="*/ 2147483646 h 530"/>
                <a:gd name="T4" fmla="*/ 2147483646 w 376"/>
                <a:gd name="T5" fmla="*/ 2147483646 h 530"/>
                <a:gd name="T6" fmla="*/ 2147483646 w 376"/>
                <a:gd name="T7" fmla="*/ 2147483646 h 530"/>
                <a:gd name="T8" fmla="*/ 2147483646 w 376"/>
                <a:gd name="T9" fmla="*/ 2147483646 h 530"/>
                <a:gd name="T10" fmla="*/ 721625955 w 376"/>
                <a:gd name="T11" fmla="*/ 2147483646 h 530"/>
                <a:gd name="T12" fmla="*/ 1831490490 w 376"/>
                <a:gd name="T13" fmla="*/ 2147483646 h 530"/>
                <a:gd name="T14" fmla="*/ 2147483646 w 376"/>
                <a:gd name="T15" fmla="*/ 2147483646 h 530"/>
                <a:gd name="T16" fmla="*/ 2147483646 w 376"/>
                <a:gd name="T17" fmla="*/ 2147483646 h 530"/>
                <a:gd name="T18" fmla="*/ 2147483646 w 376"/>
                <a:gd name="T19" fmla="*/ 2147483646 h 530"/>
                <a:gd name="T20" fmla="*/ 2147483646 w 376"/>
                <a:gd name="T21" fmla="*/ 0 h 5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6" h="530">
                  <a:moveTo>
                    <a:pt x="376" y="530"/>
                  </a:moveTo>
                  <a:cubicBezTo>
                    <a:pt x="344" y="522"/>
                    <a:pt x="317" y="513"/>
                    <a:pt x="308" y="508"/>
                  </a:cubicBezTo>
                  <a:cubicBezTo>
                    <a:pt x="270" y="489"/>
                    <a:pt x="247" y="390"/>
                    <a:pt x="211" y="380"/>
                  </a:cubicBezTo>
                  <a:cubicBezTo>
                    <a:pt x="176" y="370"/>
                    <a:pt x="88" y="354"/>
                    <a:pt x="88" y="354"/>
                  </a:cubicBezTo>
                  <a:cubicBezTo>
                    <a:pt x="88" y="354"/>
                    <a:pt x="41" y="344"/>
                    <a:pt x="27" y="313"/>
                  </a:cubicBezTo>
                  <a:cubicBezTo>
                    <a:pt x="21" y="300"/>
                    <a:pt x="11" y="267"/>
                    <a:pt x="6" y="253"/>
                  </a:cubicBezTo>
                  <a:cubicBezTo>
                    <a:pt x="0" y="238"/>
                    <a:pt x="5" y="207"/>
                    <a:pt x="15" y="195"/>
                  </a:cubicBezTo>
                  <a:cubicBezTo>
                    <a:pt x="32" y="174"/>
                    <a:pt x="48" y="150"/>
                    <a:pt x="54" y="142"/>
                  </a:cubicBezTo>
                  <a:cubicBezTo>
                    <a:pt x="78" y="111"/>
                    <a:pt x="136" y="71"/>
                    <a:pt x="143" y="61"/>
                  </a:cubicBezTo>
                  <a:cubicBezTo>
                    <a:pt x="159" y="38"/>
                    <a:pt x="189" y="33"/>
                    <a:pt x="223" y="20"/>
                  </a:cubicBezTo>
                  <a:cubicBezTo>
                    <a:pt x="256" y="7"/>
                    <a:pt x="330" y="2"/>
                    <a:pt x="376" y="0"/>
                  </a:cubicBezTo>
                </a:path>
              </a:pathLst>
            </a:custGeom>
            <a:noFill/>
            <a:ln w="28575" cap="rnd">
              <a:solidFill>
                <a:srgbClr val="66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900"/>
            </a:p>
          </p:txBody>
        </p:sp>
        <p:sp>
          <p:nvSpPr>
            <p:cNvPr id="468" name="Freeform 54">
              <a:extLst>
                <a:ext uri="{FF2B5EF4-FFF2-40B4-BE49-F238E27FC236}">
                  <a16:creationId xmlns:a16="http://schemas.microsoft.com/office/drawing/2014/main" id="{2A412A5C-17D4-4428-AF45-12C4AD9776F3}"/>
                </a:ext>
              </a:extLst>
            </p:cNvPr>
            <p:cNvSpPr>
              <a:spLocks/>
            </p:cNvSpPr>
            <p:nvPr/>
          </p:nvSpPr>
          <p:spPr bwMode="auto">
            <a:xfrm>
              <a:off x="4024011" y="6711159"/>
              <a:ext cx="474908" cy="144255"/>
            </a:xfrm>
            <a:custGeom>
              <a:avLst/>
              <a:gdLst>
                <a:gd name="T0" fmla="*/ 0 w 148"/>
                <a:gd name="T1" fmla="*/ 2147483646 h 45"/>
                <a:gd name="T2" fmla="*/ 2147483646 w 148"/>
                <a:gd name="T3" fmla="*/ 963581957 h 45"/>
                <a:gd name="T4" fmla="*/ 2147483646 w 148"/>
                <a:gd name="T5" fmla="*/ 226369388 h 45"/>
                <a:gd name="T6" fmla="*/ 2147483646 w 148"/>
                <a:gd name="T7" fmla="*/ 190121878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8" h="45">
                  <a:moveTo>
                    <a:pt x="0" y="45"/>
                  </a:moveTo>
                  <a:cubicBezTo>
                    <a:pt x="0" y="45"/>
                    <a:pt x="30" y="14"/>
                    <a:pt x="45" y="8"/>
                  </a:cubicBezTo>
                  <a:cubicBezTo>
                    <a:pt x="65" y="0"/>
                    <a:pt x="85" y="2"/>
                    <a:pt x="104" y="2"/>
                  </a:cubicBezTo>
                  <a:cubicBezTo>
                    <a:pt x="120" y="2"/>
                    <a:pt x="148" y="16"/>
                    <a:pt x="148" y="16"/>
                  </a:cubicBezTo>
                </a:path>
              </a:pathLst>
            </a:custGeom>
            <a:noFill/>
            <a:ln w="28575" cap="rnd">
              <a:solidFill>
                <a:srgbClr val="66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900"/>
            </a:p>
          </p:txBody>
        </p:sp>
        <p:sp>
          <p:nvSpPr>
            <p:cNvPr id="469" name="Freeform 55">
              <a:extLst>
                <a:ext uri="{FF2B5EF4-FFF2-40B4-BE49-F238E27FC236}">
                  <a16:creationId xmlns:a16="http://schemas.microsoft.com/office/drawing/2014/main" id="{96A223D2-7DB1-422E-99A8-6B4420950E2E}"/>
                </a:ext>
              </a:extLst>
            </p:cNvPr>
            <p:cNvSpPr>
              <a:spLocks/>
            </p:cNvSpPr>
            <p:nvPr/>
          </p:nvSpPr>
          <p:spPr bwMode="auto">
            <a:xfrm>
              <a:off x="2255693" y="7186113"/>
              <a:ext cx="2246628" cy="785240"/>
            </a:xfrm>
            <a:custGeom>
              <a:avLst/>
              <a:gdLst>
                <a:gd name="T0" fmla="*/ 0 w 3302"/>
                <a:gd name="T1" fmla="*/ 1154 h 1154"/>
                <a:gd name="T2" fmla="*/ 858 w 3302"/>
                <a:gd name="T3" fmla="*/ 739 h 1154"/>
                <a:gd name="T4" fmla="*/ 1184 w 3302"/>
                <a:gd name="T5" fmla="*/ 631 h 1154"/>
                <a:gd name="T6" fmla="*/ 1603 w 3302"/>
                <a:gd name="T7" fmla="*/ 367 h 1154"/>
                <a:gd name="T8" fmla="*/ 2226 w 3302"/>
                <a:gd name="T9" fmla="*/ 0 h 1154"/>
                <a:gd name="T10" fmla="*/ 3302 w 3302"/>
                <a:gd name="T11" fmla="*/ 0 h 11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02" h="1154">
                  <a:moveTo>
                    <a:pt x="0" y="1154"/>
                  </a:moveTo>
                  <a:lnTo>
                    <a:pt x="858" y="739"/>
                  </a:lnTo>
                  <a:lnTo>
                    <a:pt x="1184" y="631"/>
                  </a:lnTo>
                  <a:lnTo>
                    <a:pt x="1603" y="367"/>
                  </a:lnTo>
                  <a:lnTo>
                    <a:pt x="2226" y="0"/>
                  </a:lnTo>
                  <a:lnTo>
                    <a:pt x="3302" y="0"/>
                  </a:lnTo>
                </a:path>
              </a:pathLst>
            </a:custGeom>
            <a:noFill/>
            <a:ln w="28575" cap="rnd">
              <a:solidFill>
                <a:srgbClr val="66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900"/>
            </a:p>
          </p:txBody>
        </p:sp>
        <p:sp>
          <p:nvSpPr>
            <p:cNvPr id="470" name="Freeform 56">
              <a:extLst>
                <a:ext uri="{FF2B5EF4-FFF2-40B4-BE49-F238E27FC236}">
                  <a16:creationId xmlns:a16="http://schemas.microsoft.com/office/drawing/2014/main" id="{173257C9-5DBE-4243-A96B-756721FBF8F9}"/>
                </a:ext>
              </a:extLst>
            </p:cNvPr>
            <p:cNvSpPr>
              <a:spLocks/>
            </p:cNvSpPr>
            <p:nvPr/>
          </p:nvSpPr>
          <p:spPr bwMode="auto">
            <a:xfrm>
              <a:off x="2191056" y="7971353"/>
              <a:ext cx="472187" cy="368804"/>
            </a:xfrm>
            <a:custGeom>
              <a:avLst/>
              <a:gdLst>
                <a:gd name="T0" fmla="*/ 2147483646 w 147"/>
                <a:gd name="T1" fmla="*/ 2147483646 h 115"/>
                <a:gd name="T2" fmla="*/ 2147483646 w 147"/>
                <a:gd name="T3" fmla="*/ 2147483646 h 115"/>
                <a:gd name="T4" fmla="*/ 2147483646 w 147"/>
                <a:gd name="T5" fmla="*/ 2147483646 h 115"/>
                <a:gd name="T6" fmla="*/ 2147483646 w 147"/>
                <a:gd name="T7" fmla="*/ 2147483646 h 115"/>
                <a:gd name="T8" fmla="*/ 363515491 w 147"/>
                <a:gd name="T9" fmla="*/ 2147483646 h 115"/>
                <a:gd name="T10" fmla="*/ 725836754 w 147"/>
                <a:gd name="T11" fmla="*/ 843313433 h 115"/>
                <a:gd name="T12" fmla="*/ 2147483646 w 147"/>
                <a:gd name="T13" fmla="*/ 0 h 1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7" h="115">
                  <a:moveTo>
                    <a:pt x="147" y="115"/>
                  </a:moveTo>
                  <a:cubicBezTo>
                    <a:pt x="145" y="108"/>
                    <a:pt x="140" y="104"/>
                    <a:pt x="129" y="104"/>
                  </a:cubicBezTo>
                  <a:cubicBezTo>
                    <a:pt x="115" y="104"/>
                    <a:pt x="88" y="103"/>
                    <a:pt x="62" y="103"/>
                  </a:cubicBezTo>
                  <a:cubicBezTo>
                    <a:pt x="47" y="103"/>
                    <a:pt x="49" y="100"/>
                    <a:pt x="44" y="90"/>
                  </a:cubicBezTo>
                  <a:cubicBezTo>
                    <a:pt x="38" y="76"/>
                    <a:pt x="8" y="36"/>
                    <a:pt x="3" y="25"/>
                  </a:cubicBezTo>
                  <a:cubicBezTo>
                    <a:pt x="0" y="17"/>
                    <a:pt x="1" y="11"/>
                    <a:pt x="6" y="7"/>
                  </a:cubicBezTo>
                  <a:cubicBezTo>
                    <a:pt x="13" y="3"/>
                    <a:pt x="20" y="0"/>
                    <a:pt x="20" y="0"/>
                  </a:cubicBezTo>
                </a:path>
              </a:pathLst>
            </a:custGeom>
            <a:noFill/>
            <a:ln w="28575" cap="rnd">
              <a:solidFill>
                <a:srgbClr val="66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900"/>
            </a:p>
          </p:txBody>
        </p:sp>
        <p:sp>
          <p:nvSpPr>
            <p:cNvPr id="471" name="Rectangle 72">
              <a:extLst>
                <a:ext uri="{FF2B5EF4-FFF2-40B4-BE49-F238E27FC236}">
                  <a16:creationId xmlns:a16="http://schemas.microsoft.com/office/drawing/2014/main" id="{E3317C9F-BBA9-4A4F-87DD-35014CCEFF32}"/>
                </a:ext>
              </a:extLst>
            </p:cNvPr>
            <p:cNvSpPr>
              <a:spLocks noChangeArrowheads="1"/>
            </p:cNvSpPr>
            <p:nvPr/>
          </p:nvSpPr>
          <p:spPr bwMode="auto">
            <a:xfrm>
              <a:off x="1771939" y="7709380"/>
              <a:ext cx="6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ja-JP" sz="900" dirty="0">
                <a:latin typeface="Arial" panose="020B0604020202020204" pitchFamily="34" charset="0"/>
              </a:endParaRPr>
            </a:p>
          </p:txBody>
        </p:sp>
        <p:sp>
          <p:nvSpPr>
            <p:cNvPr id="472" name="Rectangle 77">
              <a:extLst>
                <a:ext uri="{FF2B5EF4-FFF2-40B4-BE49-F238E27FC236}">
                  <a16:creationId xmlns:a16="http://schemas.microsoft.com/office/drawing/2014/main" id="{C9AC0933-EB87-4A90-93F6-8057DD9B93FF}"/>
                </a:ext>
              </a:extLst>
            </p:cNvPr>
            <p:cNvSpPr>
              <a:spLocks noChangeArrowheads="1"/>
            </p:cNvSpPr>
            <p:nvPr/>
          </p:nvSpPr>
          <p:spPr bwMode="auto">
            <a:xfrm>
              <a:off x="3464054" y="6754707"/>
              <a:ext cx="6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ja-JP" sz="900" dirty="0">
                <a:latin typeface="Arial" panose="020B0604020202020204" pitchFamily="34" charset="0"/>
              </a:endParaRPr>
            </a:p>
          </p:txBody>
        </p:sp>
        <p:sp>
          <p:nvSpPr>
            <p:cNvPr id="473" name="Rectangle 82">
              <a:extLst>
                <a:ext uri="{FF2B5EF4-FFF2-40B4-BE49-F238E27FC236}">
                  <a16:creationId xmlns:a16="http://schemas.microsoft.com/office/drawing/2014/main" id="{F170E00A-0A09-4C39-A9A0-3F2497204CA0}"/>
                </a:ext>
              </a:extLst>
            </p:cNvPr>
            <p:cNvSpPr>
              <a:spLocks noChangeArrowheads="1"/>
            </p:cNvSpPr>
            <p:nvPr/>
          </p:nvSpPr>
          <p:spPr bwMode="auto">
            <a:xfrm>
              <a:off x="2764619" y="8071379"/>
              <a:ext cx="6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ja-JP" sz="900" dirty="0">
                <a:latin typeface="Arial" panose="020B0604020202020204" pitchFamily="34" charset="0"/>
              </a:endParaRPr>
            </a:p>
          </p:txBody>
        </p:sp>
        <p:sp>
          <p:nvSpPr>
            <p:cNvPr id="474" name="Rectangle 87">
              <a:extLst>
                <a:ext uri="{FF2B5EF4-FFF2-40B4-BE49-F238E27FC236}">
                  <a16:creationId xmlns:a16="http://schemas.microsoft.com/office/drawing/2014/main" id="{6048B8DA-2DF3-4AFC-8BFA-5CA064987A43}"/>
                </a:ext>
              </a:extLst>
            </p:cNvPr>
            <p:cNvSpPr>
              <a:spLocks noChangeArrowheads="1"/>
            </p:cNvSpPr>
            <p:nvPr/>
          </p:nvSpPr>
          <p:spPr bwMode="auto">
            <a:xfrm>
              <a:off x="4305009" y="7015320"/>
              <a:ext cx="6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ja-JP" sz="900" dirty="0">
                <a:latin typeface="Arial" panose="020B0604020202020204" pitchFamily="34" charset="0"/>
              </a:endParaRPr>
            </a:p>
          </p:txBody>
        </p:sp>
        <p:sp>
          <p:nvSpPr>
            <p:cNvPr id="475" name="Rectangle 99">
              <a:extLst>
                <a:ext uri="{FF2B5EF4-FFF2-40B4-BE49-F238E27FC236}">
                  <a16:creationId xmlns:a16="http://schemas.microsoft.com/office/drawing/2014/main" id="{6D9623C7-5DDE-4D65-8C59-D016236F22A6}"/>
                </a:ext>
              </a:extLst>
            </p:cNvPr>
            <p:cNvSpPr>
              <a:spLocks noChangeArrowheads="1"/>
            </p:cNvSpPr>
            <p:nvPr/>
          </p:nvSpPr>
          <p:spPr bwMode="auto">
            <a:xfrm>
              <a:off x="3871606" y="7372556"/>
              <a:ext cx="6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ja-JP" sz="900" dirty="0">
                <a:latin typeface="Arial" panose="020B0604020202020204" pitchFamily="34" charset="0"/>
              </a:endParaRPr>
            </a:p>
          </p:txBody>
        </p:sp>
        <p:sp>
          <p:nvSpPr>
            <p:cNvPr id="476" name="Rectangle 325">
              <a:extLst>
                <a:ext uri="{FF2B5EF4-FFF2-40B4-BE49-F238E27FC236}">
                  <a16:creationId xmlns:a16="http://schemas.microsoft.com/office/drawing/2014/main" id="{33F1922F-499C-4FAB-9CF0-0880AAD944B2}"/>
                </a:ext>
              </a:extLst>
            </p:cNvPr>
            <p:cNvSpPr>
              <a:spLocks noChangeArrowheads="1"/>
            </p:cNvSpPr>
            <p:nvPr/>
          </p:nvSpPr>
          <p:spPr bwMode="auto">
            <a:xfrm>
              <a:off x="3145635" y="7380722"/>
              <a:ext cx="6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ja-JP" sz="900" dirty="0">
                <a:latin typeface="Arial" panose="020B0604020202020204" pitchFamily="34" charset="0"/>
              </a:endParaRPr>
            </a:p>
          </p:txBody>
        </p:sp>
        <p:sp>
          <p:nvSpPr>
            <p:cNvPr id="477" name="Rectangle 866">
              <a:extLst>
                <a:ext uri="{FF2B5EF4-FFF2-40B4-BE49-F238E27FC236}">
                  <a16:creationId xmlns:a16="http://schemas.microsoft.com/office/drawing/2014/main" id="{C90B19D0-4707-46B3-AF0B-3004E0F2B6C0}"/>
                </a:ext>
              </a:extLst>
            </p:cNvPr>
            <p:cNvSpPr>
              <a:spLocks noChangeArrowheads="1"/>
            </p:cNvSpPr>
            <p:nvPr/>
          </p:nvSpPr>
          <p:spPr bwMode="auto">
            <a:xfrm>
              <a:off x="4381212" y="7601868"/>
              <a:ext cx="6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ja-JP" sz="900" dirty="0">
                <a:latin typeface="Arial" panose="020B0604020202020204" pitchFamily="34" charset="0"/>
              </a:endParaRPr>
            </a:p>
          </p:txBody>
        </p:sp>
        <p:sp>
          <p:nvSpPr>
            <p:cNvPr id="478" name="Rectangle 1169">
              <a:extLst>
                <a:ext uri="{FF2B5EF4-FFF2-40B4-BE49-F238E27FC236}">
                  <a16:creationId xmlns:a16="http://schemas.microsoft.com/office/drawing/2014/main" id="{598FF7DA-CD0D-4EF6-B4A9-6F9165667964}"/>
                </a:ext>
              </a:extLst>
            </p:cNvPr>
            <p:cNvSpPr>
              <a:spLocks noChangeArrowheads="1"/>
            </p:cNvSpPr>
            <p:nvPr/>
          </p:nvSpPr>
          <p:spPr bwMode="auto">
            <a:xfrm>
              <a:off x="2808845" y="6809143"/>
              <a:ext cx="6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ja-JP" sz="900" dirty="0">
                <a:latin typeface="Arial" panose="020B0604020202020204" pitchFamily="34" charset="0"/>
              </a:endParaRPr>
            </a:p>
          </p:txBody>
        </p:sp>
        <p:sp>
          <p:nvSpPr>
            <p:cNvPr id="479" name="Rectangle 1248">
              <a:extLst>
                <a:ext uri="{FF2B5EF4-FFF2-40B4-BE49-F238E27FC236}">
                  <a16:creationId xmlns:a16="http://schemas.microsoft.com/office/drawing/2014/main" id="{0F83A001-472A-4544-B23E-B28C4AFDD52A}"/>
                </a:ext>
              </a:extLst>
            </p:cNvPr>
            <p:cNvSpPr>
              <a:spLocks noChangeArrowheads="1"/>
            </p:cNvSpPr>
            <p:nvPr/>
          </p:nvSpPr>
          <p:spPr bwMode="auto">
            <a:xfrm>
              <a:off x="2093081" y="7951620"/>
              <a:ext cx="6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ja-JP" sz="900" dirty="0">
                <a:latin typeface="Arial" panose="020B0604020202020204" pitchFamily="34" charset="0"/>
              </a:endParaRPr>
            </a:p>
          </p:txBody>
        </p:sp>
        <p:sp>
          <p:nvSpPr>
            <p:cNvPr id="480" name="Freeform 58">
              <a:extLst>
                <a:ext uri="{FF2B5EF4-FFF2-40B4-BE49-F238E27FC236}">
                  <a16:creationId xmlns:a16="http://schemas.microsoft.com/office/drawing/2014/main" id="{D3B4C563-4410-4384-9775-C9BC2D7AF335}"/>
                </a:ext>
              </a:extLst>
            </p:cNvPr>
            <p:cNvSpPr>
              <a:spLocks/>
            </p:cNvSpPr>
            <p:nvPr/>
          </p:nvSpPr>
          <p:spPr bwMode="auto">
            <a:xfrm>
              <a:off x="1893217" y="7613666"/>
              <a:ext cx="417088" cy="351154"/>
            </a:xfrm>
            <a:custGeom>
              <a:avLst/>
              <a:gdLst>
                <a:gd name="T0" fmla="*/ 2147483646 w 1438"/>
                <a:gd name="T1" fmla="*/ 2147483646 h 1241"/>
                <a:gd name="T2" fmla="*/ 2147483646 w 1438"/>
                <a:gd name="T3" fmla="*/ 2147483646 h 1241"/>
                <a:gd name="T4" fmla="*/ 2147483646 w 1438"/>
                <a:gd name="T5" fmla="*/ 2147483646 h 1241"/>
                <a:gd name="T6" fmla="*/ 0 w 1438"/>
                <a:gd name="T7" fmla="*/ 2147483646 h 1241"/>
                <a:gd name="T8" fmla="*/ 2147483646 w 1438"/>
                <a:gd name="T9" fmla="*/ 0 h 1241"/>
                <a:gd name="T10" fmla="*/ 2147483646 w 1438"/>
                <a:gd name="T11" fmla="*/ 2147483646 h 1241"/>
                <a:gd name="T12" fmla="*/ 2147483646 w 1438"/>
                <a:gd name="T13" fmla="*/ 2147483646 h 1241"/>
                <a:gd name="T14" fmla="*/ 0 60000 65536"/>
                <a:gd name="T15" fmla="*/ 0 60000 65536"/>
                <a:gd name="T16" fmla="*/ 0 60000 65536"/>
                <a:gd name="T17" fmla="*/ 0 60000 65536"/>
                <a:gd name="T18" fmla="*/ 0 60000 65536"/>
                <a:gd name="T19" fmla="*/ 0 60000 65536"/>
                <a:gd name="T20" fmla="*/ 0 60000 65536"/>
                <a:gd name="connsiteX0" fmla="*/ 4263 w 10000"/>
                <a:gd name="connsiteY0" fmla="*/ 9613 h 9903"/>
                <a:gd name="connsiteX1" fmla="*/ 2337 w 10000"/>
                <a:gd name="connsiteY1" fmla="*/ 9903 h 9903"/>
                <a:gd name="connsiteX2" fmla="*/ 167 w 10000"/>
                <a:gd name="connsiteY2" fmla="*/ 7784 h 9903"/>
                <a:gd name="connsiteX3" fmla="*/ 0 w 10000"/>
                <a:gd name="connsiteY3" fmla="*/ 5745 h 9903"/>
                <a:gd name="connsiteX4" fmla="*/ 6655 w 10000"/>
                <a:gd name="connsiteY4" fmla="*/ 0 h 9903"/>
                <a:gd name="connsiteX5" fmla="*/ 10000 w 10000"/>
                <a:gd name="connsiteY5" fmla="*/ 1216 h 9903"/>
                <a:gd name="connsiteX0" fmla="*/ 4263 w 10000"/>
                <a:gd name="connsiteY0" fmla="*/ 8479 h 8772"/>
                <a:gd name="connsiteX1" fmla="*/ 2337 w 10000"/>
                <a:gd name="connsiteY1" fmla="*/ 8772 h 8772"/>
                <a:gd name="connsiteX2" fmla="*/ 167 w 10000"/>
                <a:gd name="connsiteY2" fmla="*/ 6632 h 8772"/>
                <a:gd name="connsiteX3" fmla="*/ 0 w 10000"/>
                <a:gd name="connsiteY3" fmla="*/ 4573 h 8772"/>
                <a:gd name="connsiteX4" fmla="*/ 10000 w 10000"/>
                <a:gd name="connsiteY4" fmla="*/ 0 h 8772"/>
                <a:gd name="connsiteX0" fmla="*/ 4263 w 4263"/>
                <a:gd name="connsiteY0" fmla="*/ 4453 h 4787"/>
                <a:gd name="connsiteX1" fmla="*/ 2337 w 4263"/>
                <a:gd name="connsiteY1" fmla="*/ 4787 h 4787"/>
                <a:gd name="connsiteX2" fmla="*/ 167 w 4263"/>
                <a:gd name="connsiteY2" fmla="*/ 2347 h 4787"/>
                <a:gd name="connsiteX3" fmla="*/ 0 w 4263"/>
                <a:gd name="connsiteY3" fmla="*/ 0 h 4787"/>
              </a:gdLst>
              <a:ahLst/>
              <a:cxnLst>
                <a:cxn ang="0">
                  <a:pos x="connsiteX0" y="connsiteY0"/>
                </a:cxn>
                <a:cxn ang="0">
                  <a:pos x="connsiteX1" y="connsiteY1"/>
                </a:cxn>
                <a:cxn ang="0">
                  <a:pos x="connsiteX2" y="connsiteY2"/>
                </a:cxn>
                <a:cxn ang="0">
                  <a:pos x="connsiteX3" y="connsiteY3"/>
                </a:cxn>
              </a:cxnLst>
              <a:rect l="l" t="t" r="r" b="b"/>
              <a:pathLst>
                <a:path w="4263" h="4787">
                  <a:moveTo>
                    <a:pt x="4263" y="4453"/>
                  </a:moveTo>
                  <a:lnTo>
                    <a:pt x="2337" y="4787"/>
                  </a:lnTo>
                  <a:lnTo>
                    <a:pt x="167" y="2347"/>
                  </a:lnTo>
                  <a:cubicBezTo>
                    <a:pt x="111" y="1565"/>
                    <a:pt x="56" y="783"/>
                    <a:pt x="0" y="0"/>
                  </a:cubicBezTo>
                </a:path>
              </a:pathLst>
            </a:custGeom>
            <a:noFill/>
            <a:ln w="57150" cap="flat">
              <a:solidFill>
                <a:srgbClr val="01B15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900"/>
            </a:p>
          </p:txBody>
        </p:sp>
        <p:sp>
          <p:nvSpPr>
            <p:cNvPr id="481" name="Oval 338">
              <a:extLst>
                <a:ext uri="{FF2B5EF4-FFF2-40B4-BE49-F238E27FC236}">
                  <a16:creationId xmlns:a16="http://schemas.microsoft.com/office/drawing/2014/main" id="{1C43536F-D1AD-4570-BD5D-CA0A5393C0C2}"/>
                </a:ext>
              </a:extLst>
            </p:cNvPr>
            <p:cNvSpPr>
              <a:spLocks noChangeArrowheads="1"/>
            </p:cNvSpPr>
            <p:nvPr/>
          </p:nvSpPr>
          <p:spPr bwMode="auto">
            <a:xfrm>
              <a:off x="1806639" y="7505924"/>
              <a:ext cx="155128" cy="155143"/>
            </a:xfrm>
            <a:prstGeom prst="ellipse">
              <a:avLst/>
            </a:prstGeom>
            <a:solidFill>
              <a:srgbClr val="FFFFFF"/>
            </a:solidFill>
            <a:ln w="28575">
              <a:solidFill>
                <a:srgbClr val="01B15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en-US" sz="900">
                <a:latin typeface="Arial" panose="020B0604020202020204" pitchFamily="34" charset="0"/>
              </a:endParaRPr>
            </a:p>
          </p:txBody>
        </p:sp>
        <p:sp>
          <p:nvSpPr>
            <p:cNvPr id="482" name="フリーフォーム: 図形 481">
              <a:extLst>
                <a:ext uri="{FF2B5EF4-FFF2-40B4-BE49-F238E27FC236}">
                  <a16:creationId xmlns:a16="http://schemas.microsoft.com/office/drawing/2014/main" id="{3839CDB4-3746-4468-9C72-502DFA5A5085}"/>
                </a:ext>
              </a:extLst>
            </p:cNvPr>
            <p:cNvSpPr/>
            <p:nvPr/>
          </p:nvSpPr>
          <p:spPr>
            <a:xfrm>
              <a:off x="3001485" y="6387298"/>
              <a:ext cx="1494609" cy="1328135"/>
            </a:xfrm>
            <a:custGeom>
              <a:avLst/>
              <a:gdLst>
                <a:gd name="connsiteX0" fmla="*/ 2326640 w 2326640"/>
                <a:gd name="connsiteY0" fmla="*/ 2072640 h 2072640"/>
                <a:gd name="connsiteX1" fmla="*/ 1727200 w 2326640"/>
                <a:gd name="connsiteY1" fmla="*/ 2042160 h 2072640"/>
                <a:gd name="connsiteX2" fmla="*/ 1036320 w 2326640"/>
                <a:gd name="connsiteY2" fmla="*/ 1717040 h 2072640"/>
                <a:gd name="connsiteX3" fmla="*/ 792480 w 2326640"/>
                <a:gd name="connsiteY3" fmla="*/ 1168400 h 2072640"/>
                <a:gd name="connsiteX4" fmla="*/ 335280 w 2326640"/>
                <a:gd name="connsiteY4" fmla="*/ 843280 h 2072640"/>
                <a:gd name="connsiteX5" fmla="*/ 0 w 2326640"/>
                <a:gd name="connsiteY5" fmla="*/ 0 h 2072640"/>
                <a:gd name="connsiteX0" fmla="*/ 2844800 w 2844800"/>
                <a:gd name="connsiteY0" fmla="*/ 2468880 h 2468880"/>
                <a:gd name="connsiteX1" fmla="*/ 2245360 w 2844800"/>
                <a:gd name="connsiteY1" fmla="*/ 2438400 h 2468880"/>
                <a:gd name="connsiteX2" fmla="*/ 1554480 w 2844800"/>
                <a:gd name="connsiteY2" fmla="*/ 2113280 h 2468880"/>
                <a:gd name="connsiteX3" fmla="*/ 1310640 w 2844800"/>
                <a:gd name="connsiteY3" fmla="*/ 1564640 h 2468880"/>
                <a:gd name="connsiteX4" fmla="*/ 853440 w 2844800"/>
                <a:gd name="connsiteY4" fmla="*/ 1239520 h 2468880"/>
                <a:gd name="connsiteX5" fmla="*/ 0 w 2844800"/>
                <a:gd name="connsiteY5" fmla="*/ 0 h 2468880"/>
                <a:gd name="connsiteX0" fmla="*/ 2854960 w 2854960"/>
                <a:gd name="connsiteY0" fmla="*/ 2489200 h 2489200"/>
                <a:gd name="connsiteX1" fmla="*/ 2255520 w 2854960"/>
                <a:gd name="connsiteY1" fmla="*/ 2458720 h 2489200"/>
                <a:gd name="connsiteX2" fmla="*/ 1564640 w 2854960"/>
                <a:gd name="connsiteY2" fmla="*/ 2133600 h 2489200"/>
                <a:gd name="connsiteX3" fmla="*/ 1320800 w 2854960"/>
                <a:gd name="connsiteY3" fmla="*/ 1584960 h 2489200"/>
                <a:gd name="connsiteX4" fmla="*/ 863600 w 2854960"/>
                <a:gd name="connsiteY4" fmla="*/ 1259840 h 2489200"/>
                <a:gd name="connsiteX5" fmla="*/ 0 w 2854960"/>
                <a:gd name="connsiteY5" fmla="*/ 0 h 2489200"/>
                <a:gd name="connsiteX0" fmla="*/ 2854960 w 2854960"/>
                <a:gd name="connsiteY0" fmla="*/ 2489200 h 2489200"/>
                <a:gd name="connsiteX1" fmla="*/ 2255520 w 2854960"/>
                <a:gd name="connsiteY1" fmla="*/ 2458720 h 2489200"/>
                <a:gd name="connsiteX2" fmla="*/ 1564640 w 2854960"/>
                <a:gd name="connsiteY2" fmla="*/ 2133600 h 2489200"/>
                <a:gd name="connsiteX3" fmla="*/ 1320800 w 2854960"/>
                <a:gd name="connsiteY3" fmla="*/ 1584960 h 2489200"/>
                <a:gd name="connsiteX4" fmla="*/ 863600 w 2854960"/>
                <a:gd name="connsiteY4" fmla="*/ 1259840 h 2489200"/>
                <a:gd name="connsiteX5" fmla="*/ 514679 w 2854960"/>
                <a:gd name="connsiteY5" fmla="*/ 934811 h 2489200"/>
                <a:gd name="connsiteX6" fmla="*/ 0 w 2854960"/>
                <a:gd name="connsiteY6" fmla="*/ 0 h 2489200"/>
                <a:gd name="connsiteX0" fmla="*/ 2854960 w 2854960"/>
                <a:gd name="connsiteY0" fmla="*/ 2489200 h 2489200"/>
                <a:gd name="connsiteX1" fmla="*/ 2255520 w 2854960"/>
                <a:gd name="connsiteY1" fmla="*/ 2458720 h 2489200"/>
                <a:gd name="connsiteX2" fmla="*/ 1564640 w 2854960"/>
                <a:gd name="connsiteY2" fmla="*/ 2133600 h 2489200"/>
                <a:gd name="connsiteX3" fmla="*/ 1320800 w 2854960"/>
                <a:gd name="connsiteY3" fmla="*/ 1584960 h 2489200"/>
                <a:gd name="connsiteX4" fmla="*/ 863600 w 2854960"/>
                <a:gd name="connsiteY4" fmla="*/ 1259840 h 2489200"/>
                <a:gd name="connsiteX5" fmla="*/ 382599 w 2854960"/>
                <a:gd name="connsiteY5" fmla="*/ 701131 h 2489200"/>
                <a:gd name="connsiteX6" fmla="*/ 0 w 2854960"/>
                <a:gd name="connsiteY6" fmla="*/ 0 h 2489200"/>
                <a:gd name="connsiteX0" fmla="*/ 2854960 w 2854960"/>
                <a:gd name="connsiteY0" fmla="*/ 2489200 h 2489200"/>
                <a:gd name="connsiteX1" fmla="*/ 2255520 w 2854960"/>
                <a:gd name="connsiteY1" fmla="*/ 2458720 h 2489200"/>
                <a:gd name="connsiteX2" fmla="*/ 1564640 w 2854960"/>
                <a:gd name="connsiteY2" fmla="*/ 2133600 h 2489200"/>
                <a:gd name="connsiteX3" fmla="*/ 1320800 w 2854960"/>
                <a:gd name="connsiteY3" fmla="*/ 1584960 h 2489200"/>
                <a:gd name="connsiteX4" fmla="*/ 863600 w 2854960"/>
                <a:gd name="connsiteY4" fmla="*/ 1259840 h 2489200"/>
                <a:gd name="connsiteX5" fmla="*/ 728039 w 2854960"/>
                <a:gd name="connsiteY5" fmla="*/ 894171 h 2489200"/>
                <a:gd name="connsiteX6" fmla="*/ 382599 w 2854960"/>
                <a:gd name="connsiteY6" fmla="*/ 701131 h 2489200"/>
                <a:gd name="connsiteX7" fmla="*/ 0 w 2854960"/>
                <a:gd name="connsiteY7" fmla="*/ 0 h 2489200"/>
                <a:gd name="connsiteX0" fmla="*/ 2846039 w 2846039"/>
                <a:gd name="connsiteY0" fmla="*/ 2471358 h 2471358"/>
                <a:gd name="connsiteX1" fmla="*/ 2246599 w 2846039"/>
                <a:gd name="connsiteY1" fmla="*/ 2440878 h 2471358"/>
                <a:gd name="connsiteX2" fmla="*/ 1555719 w 2846039"/>
                <a:gd name="connsiteY2" fmla="*/ 2115758 h 2471358"/>
                <a:gd name="connsiteX3" fmla="*/ 1311879 w 2846039"/>
                <a:gd name="connsiteY3" fmla="*/ 1567118 h 2471358"/>
                <a:gd name="connsiteX4" fmla="*/ 854679 w 2846039"/>
                <a:gd name="connsiteY4" fmla="*/ 1241998 h 2471358"/>
                <a:gd name="connsiteX5" fmla="*/ 719118 w 2846039"/>
                <a:gd name="connsiteY5" fmla="*/ 876329 h 2471358"/>
                <a:gd name="connsiteX6" fmla="*/ 373678 w 2846039"/>
                <a:gd name="connsiteY6" fmla="*/ 683289 h 2471358"/>
                <a:gd name="connsiteX7" fmla="*/ 0 w 2846039"/>
                <a:gd name="connsiteY7" fmla="*/ 0 h 2471358"/>
                <a:gd name="connsiteX0" fmla="*/ 2821655 w 2821655"/>
                <a:gd name="connsiteY0" fmla="*/ 2471358 h 2471358"/>
                <a:gd name="connsiteX1" fmla="*/ 2246599 w 2821655"/>
                <a:gd name="connsiteY1" fmla="*/ 2440878 h 2471358"/>
                <a:gd name="connsiteX2" fmla="*/ 1555719 w 2821655"/>
                <a:gd name="connsiteY2" fmla="*/ 2115758 h 2471358"/>
                <a:gd name="connsiteX3" fmla="*/ 1311879 w 2821655"/>
                <a:gd name="connsiteY3" fmla="*/ 1567118 h 2471358"/>
                <a:gd name="connsiteX4" fmla="*/ 854679 w 2821655"/>
                <a:gd name="connsiteY4" fmla="*/ 1241998 h 2471358"/>
                <a:gd name="connsiteX5" fmla="*/ 719118 w 2821655"/>
                <a:gd name="connsiteY5" fmla="*/ 876329 h 2471358"/>
                <a:gd name="connsiteX6" fmla="*/ 373678 w 2821655"/>
                <a:gd name="connsiteY6" fmla="*/ 683289 h 2471358"/>
                <a:gd name="connsiteX7" fmla="*/ 0 w 2821655"/>
                <a:gd name="connsiteY7" fmla="*/ 0 h 2471358"/>
                <a:gd name="connsiteX0" fmla="*/ 2833229 w 2833229"/>
                <a:gd name="connsiteY0" fmla="*/ 2517656 h 2517656"/>
                <a:gd name="connsiteX1" fmla="*/ 2258173 w 2833229"/>
                <a:gd name="connsiteY1" fmla="*/ 2487176 h 2517656"/>
                <a:gd name="connsiteX2" fmla="*/ 1567293 w 2833229"/>
                <a:gd name="connsiteY2" fmla="*/ 2162056 h 2517656"/>
                <a:gd name="connsiteX3" fmla="*/ 1323453 w 2833229"/>
                <a:gd name="connsiteY3" fmla="*/ 1613416 h 2517656"/>
                <a:gd name="connsiteX4" fmla="*/ 866253 w 2833229"/>
                <a:gd name="connsiteY4" fmla="*/ 1288296 h 2517656"/>
                <a:gd name="connsiteX5" fmla="*/ 730692 w 2833229"/>
                <a:gd name="connsiteY5" fmla="*/ 922627 h 2517656"/>
                <a:gd name="connsiteX6" fmla="*/ 385252 w 2833229"/>
                <a:gd name="connsiteY6" fmla="*/ 729587 h 2517656"/>
                <a:gd name="connsiteX7" fmla="*/ 0 w 2833229"/>
                <a:gd name="connsiteY7" fmla="*/ 0 h 251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3229" h="2517656">
                  <a:moveTo>
                    <a:pt x="2833229" y="2517656"/>
                  </a:moveTo>
                  <a:lnTo>
                    <a:pt x="2258173" y="2487176"/>
                  </a:lnTo>
                  <a:lnTo>
                    <a:pt x="1567293" y="2162056"/>
                  </a:lnTo>
                  <a:lnTo>
                    <a:pt x="1323453" y="1613416"/>
                  </a:lnTo>
                  <a:lnTo>
                    <a:pt x="866253" y="1288296"/>
                  </a:lnTo>
                  <a:cubicBezTo>
                    <a:pt x="767460" y="1210418"/>
                    <a:pt x="810859" y="1015745"/>
                    <a:pt x="730692" y="922627"/>
                  </a:cubicBezTo>
                  <a:cubicBezTo>
                    <a:pt x="650525" y="829509"/>
                    <a:pt x="506592" y="915869"/>
                    <a:pt x="385252" y="729587"/>
                  </a:cubicBezTo>
                  <a:cubicBezTo>
                    <a:pt x="241319" y="519614"/>
                    <a:pt x="106100" y="149028"/>
                    <a:pt x="0" y="0"/>
                  </a:cubicBezTo>
                </a:path>
              </a:pathLst>
            </a:custGeom>
            <a:noFill/>
            <a:ln w="28575" cap="rnd">
              <a:solidFill>
                <a:srgbClr val="66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900">
                <a:solidFill>
                  <a:schemeClr val="tx1"/>
                </a:solidFill>
              </a:endParaRPr>
            </a:p>
          </p:txBody>
        </p:sp>
        <p:grpSp>
          <p:nvGrpSpPr>
            <p:cNvPr id="483" name="グループ化 482">
              <a:extLst>
                <a:ext uri="{FF2B5EF4-FFF2-40B4-BE49-F238E27FC236}">
                  <a16:creationId xmlns:a16="http://schemas.microsoft.com/office/drawing/2014/main" id="{7FB373F4-8B96-4337-9C90-61755B63D201}"/>
                </a:ext>
              </a:extLst>
            </p:cNvPr>
            <p:cNvGrpSpPr/>
            <p:nvPr/>
          </p:nvGrpSpPr>
          <p:grpSpPr>
            <a:xfrm>
              <a:off x="1515547" y="6776259"/>
              <a:ext cx="2920335" cy="1335234"/>
              <a:chOff x="9630293" y="-353204"/>
              <a:chExt cx="5535880" cy="2531114"/>
            </a:xfrm>
            <a:solidFill>
              <a:schemeClr val="bg1"/>
            </a:solidFill>
          </p:grpSpPr>
          <p:sp>
            <p:nvSpPr>
              <p:cNvPr id="486" name="Rectangle 71">
                <a:extLst>
                  <a:ext uri="{FF2B5EF4-FFF2-40B4-BE49-F238E27FC236}">
                    <a16:creationId xmlns:a16="http://schemas.microsoft.com/office/drawing/2014/main" id="{682FFB11-EBC6-4E11-A424-DA8FDE6FA634}"/>
                  </a:ext>
                </a:extLst>
              </p:cNvPr>
              <p:cNvSpPr>
                <a:spLocks noChangeArrowheads="1"/>
              </p:cNvSpPr>
              <p:nvPr/>
            </p:nvSpPr>
            <p:spPr bwMode="auto">
              <a:xfrm>
                <a:off x="9630293" y="891037"/>
                <a:ext cx="478152" cy="224873"/>
              </a:xfrm>
              <a:prstGeom prst="rect">
                <a:avLst/>
              </a:prstGeom>
              <a:grpFill/>
              <a:ln w="9525">
                <a:solidFill>
                  <a:srgbClr val="000000"/>
                </a:solidFill>
                <a:miter lim="800000"/>
                <a:headEnd/>
                <a:tailEnd/>
              </a:ln>
            </p:spPr>
            <p:txBody>
              <a:bodyPr wrap="none" lIns="36000" tIns="0" rIns="36000" bIns="108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ja-JP" sz="700" b="1" dirty="0">
                    <a:solidFill>
                      <a:srgbClr val="000000"/>
                    </a:solidFill>
                    <a:latin typeface="HG丸ｺﾞｼｯｸM-PRO" panose="020F0600000000000000" pitchFamily="50" charset="-128"/>
                    <a:ea typeface="HG丸ｺﾞｼｯｸM-PRO" panose="020F0600000000000000" pitchFamily="50" charset="-128"/>
                  </a:rPr>
                  <a:t>夢洲</a:t>
                </a:r>
                <a:endParaRPr lang="ja-JP" altLang="ja-JP" sz="500" b="1" dirty="0">
                  <a:latin typeface="HG丸ｺﾞｼｯｸM-PRO" panose="020F0600000000000000" pitchFamily="50" charset="-128"/>
                  <a:ea typeface="HG丸ｺﾞｼｯｸM-PRO" panose="020F0600000000000000" pitchFamily="50" charset="-128"/>
                </a:endParaRPr>
              </a:p>
            </p:txBody>
          </p:sp>
          <p:sp>
            <p:nvSpPr>
              <p:cNvPr id="487" name="Rectangle 76">
                <a:extLst>
                  <a:ext uri="{FF2B5EF4-FFF2-40B4-BE49-F238E27FC236}">
                    <a16:creationId xmlns:a16="http://schemas.microsoft.com/office/drawing/2014/main" id="{F21173B9-3CF8-4130-9844-B536B7BD8680}"/>
                  </a:ext>
                </a:extLst>
              </p:cNvPr>
              <p:cNvSpPr>
                <a:spLocks noChangeArrowheads="1"/>
              </p:cNvSpPr>
              <p:nvPr/>
            </p:nvSpPr>
            <p:spPr bwMode="auto">
              <a:xfrm>
                <a:off x="13086688" y="-353204"/>
                <a:ext cx="648321" cy="224873"/>
              </a:xfrm>
              <a:prstGeom prst="rect">
                <a:avLst/>
              </a:prstGeom>
              <a:grpFill/>
              <a:ln w="9525">
                <a:solidFill>
                  <a:srgbClr val="000000"/>
                </a:solidFill>
                <a:miter lim="800000"/>
                <a:headEnd/>
                <a:tailEnd/>
              </a:ln>
            </p:spPr>
            <p:txBody>
              <a:bodyPr wrap="none" lIns="36000" tIns="0" rIns="36000" bIns="108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ja-JP" sz="700" b="1" dirty="0">
                    <a:solidFill>
                      <a:srgbClr val="000000"/>
                    </a:solidFill>
                    <a:latin typeface="HG丸ｺﾞｼｯｸM-PRO" panose="020F0600000000000000" pitchFamily="50" charset="-128"/>
                    <a:ea typeface="HG丸ｺﾞｼｯｸM-PRO" panose="020F0600000000000000" pitchFamily="50" charset="-128"/>
                  </a:rPr>
                  <a:t>西九条</a:t>
                </a:r>
                <a:endParaRPr lang="ja-JP" altLang="ja-JP" sz="500" b="1" dirty="0">
                  <a:latin typeface="HG丸ｺﾞｼｯｸM-PRO" panose="020F0600000000000000" pitchFamily="50" charset="-128"/>
                  <a:ea typeface="HG丸ｺﾞｼｯｸM-PRO" panose="020F0600000000000000" pitchFamily="50" charset="-128"/>
                </a:endParaRPr>
              </a:p>
            </p:txBody>
          </p:sp>
          <p:sp>
            <p:nvSpPr>
              <p:cNvPr id="488" name="Rectangle 81">
                <a:extLst>
                  <a:ext uri="{FF2B5EF4-FFF2-40B4-BE49-F238E27FC236}">
                    <a16:creationId xmlns:a16="http://schemas.microsoft.com/office/drawing/2014/main" id="{98E5DEB1-AF8D-44BC-87A1-5FFEC85511EB}"/>
                  </a:ext>
                </a:extLst>
              </p:cNvPr>
              <p:cNvSpPr>
                <a:spLocks noChangeArrowheads="1"/>
              </p:cNvSpPr>
              <p:nvPr/>
            </p:nvSpPr>
            <p:spPr bwMode="auto">
              <a:xfrm>
                <a:off x="11259894" y="1953037"/>
                <a:ext cx="1328990" cy="224873"/>
              </a:xfrm>
              <a:prstGeom prst="rect">
                <a:avLst/>
              </a:prstGeom>
              <a:grpFill/>
              <a:ln w="9525">
                <a:solidFill>
                  <a:srgbClr val="000000"/>
                </a:solidFill>
                <a:miter lim="800000"/>
                <a:headEnd/>
                <a:tailEnd/>
              </a:ln>
            </p:spPr>
            <p:txBody>
              <a:bodyPr wrap="none" lIns="36000" tIns="0" rIns="36000" bIns="108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ja-JP" sz="700" b="1" dirty="0">
                    <a:solidFill>
                      <a:srgbClr val="000000"/>
                    </a:solidFill>
                    <a:latin typeface="HG丸ｺﾞｼｯｸM-PRO" panose="020F0600000000000000" pitchFamily="50" charset="-128"/>
                    <a:ea typeface="HG丸ｺﾞｼｯｸM-PRO" panose="020F0600000000000000" pitchFamily="50" charset="-128"/>
                  </a:rPr>
                  <a:t>コスモ</a:t>
                </a:r>
                <a:r>
                  <a:rPr lang="ja-JP" altLang="en-US" sz="700" b="1" dirty="0">
                    <a:solidFill>
                      <a:srgbClr val="000000"/>
                    </a:solidFill>
                    <a:latin typeface="HG丸ｺﾞｼｯｸM-PRO" panose="020F0600000000000000" pitchFamily="50" charset="-128"/>
                    <a:ea typeface="HG丸ｺﾞｼｯｸM-PRO" panose="020F0600000000000000" pitchFamily="50" charset="-128"/>
                  </a:rPr>
                  <a:t>スクエア</a:t>
                </a:r>
                <a:endParaRPr lang="ja-JP" altLang="ja-JP" sz="500" b="1" dirty="0">
                  <a:latin typeface="HG丸ｺﾞｼｯｸM-PRO" panose="020F0600000000000000" pitchFamily="50" charset="-128"/>
                  <a:ea typeface="HG丸ｺﾞｼｯｸM-PRO" panose="020F0600000000000000" pitchFamily="50" charset="-128"/>
                </a:endParaRPr>
              </a:p>
            </p:txBody>
          </p:sp>
          <p:sp>
            <p:nvSpPr>
              <p:cNvPr id="489" name="Rectangle 86">
                <a:extLst>
                  <a:ext uri="{FF2B5EF4-FFF2-40B4-BE49-F238E27FC236}">
                    <a16:creationId xmlns:a16="http://schemas.microsoft.com/office/drawing/2014/main" id="{047580B9-6ED0-4A68-A0FC-E11A02FC63FE}"/>
                  </a:ext>
                </a:extLst>
              </p:cNvPr>
              <p:cNvSpPr>
                <a:spLocks noChangeArrowheads="1"/>
              </p:cNvSpPr>
              <p:nvPr/>
            </p:nvSpPr>
            <p:spPr bwMode="auto">
              <a:xfrm>
                <a:off x="14517852" y="-61507"/>
                <a:ext cx="648321" cy="224873"/>
              </a:xfrm>
              <a:prstGeom prst="rect">
                <a:avLst/>
              </a:prstGeom>
              <a:grpFill/>
              <a:ln w="9525">
                <a:solidFill>
                  <a:srgbClr val="000000"/>
                </a:solidFill>
                <a:miter lim="800000"/>
                <a:headEnd/>
                <a:tailEnd/>
              </a:ln>
            </p:spPr>
            <p:txBody>
              <a:bodyPr wrap="none" lIns="36000" tIns="0" rIns="36000" bIns="108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ja-JP" sz="700" b="1" dirty="0">
                    <a:solidFill>
                      <a:srgbClr val="000000"/>
                    </a:solidFill>
                    <a:latin typeface="HG丸ｺﾞｼｯｸM-PRO" panose="020F0600000000000000" pitchFamily="50" charset="-128"/>
                    <a:ea typeface="HG丸ｺﾞｼｯｸM-PRO" panose="020F0600000000000000" pitchFamily="50" charset="-128"/>
                  </a:rPr>
                  <a:t>中之島</a:t>
                </a:r>
                <a:endParaRPr lang="ja-JP" altLang="ja-JP" sz="500" b="1" dirty="0">
                  <a:latin typeface="HG丸ｺﾞｼｯｸM-PRO" panose="020F0600000000000000" pitchFamily="50" charset="-128"/>
                  <a:ea typeface="HG丸ｺﾞｼｯｸM-PRO" panose="020F0600000000000000" pitchFamily="50" charset="-128"/>
                </a:endParaRPr>
              </a:p>
            </p:txBody>
          </p:sp>
          <p:sp>
            <p:nvSpPr>
              <p:cNvPr id="490" name="Rectangle 98">
                <a:extLst>
                  <a:ext uri="{FF2B5EF4-FFF2-40B4-BE49-F238E27FC236}">
                    <a16:creationId xmlns:a16="http://schemas.microsoft.com/office/drawing/2014/main" id="{A683D376-EBD3-46A8-8A89-93A16564DA0B}"/>
                  </a:ext>
                </a:extLst>
              </p:cNvPr>
              <p:cNvSpPr>
                <a:spLocks noChangeArrowheads="1"/>
              </p:cNvSpPr>
              <p:nvPr/>
            </p:nvSpPr>
            <p:spPr bwMode="auto">
              <a:xfrm>
                <a:off x="13191146" y="718714"/>
                <a:ext cx="478152" cy="224873"/>
              </a:xfrm>
              <a:prstGeom prst="rect">
                <a:avLst/>
              </a:prstGeom>
              <a:grpFill/>
              <a:ln w="9525">
                <a:solidFill>
                  <a:srgbClr val="000000"/>
                </a:solidFill>
                <a:miter lim="800000"/>
                <a:headEnd/>
                <a:tailEnd/>
              </a:ln>
            </p:spPr>
            <p:txBody>
              <a:bodyPr wrap="none" lIns="36000" tIns="0" rIns="36000" bIns="108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ja-JP" sz="700" b="1" dirty="0">
                    <a:solidFill>
                      <a:srgbClr val="000000"/>
                    </a:solidFill>
                    <a:latin typeface="HG丸ｺﾞｼｯｸM-PRO" panose="020F0600000000000000" pitchFamily="50" charset="-128"/>
                    <a:ea typeface="HG丸ｺﾞｼｯｸM-PRO" panose="020F0600000000000000" pitchFamily="50" charset="-128"/>
                  </a:rPr>
                  <a:t>九条</a:t>
                </a:r>
                <a:endParaRPr lang="ja-JP" altLang="ja-JP" sz="500" b="1" dirty="0">
                  <a:latin typeface="HG丸ｺﾞｼｯｸM-PRO" panose="020F0600000000000000" pitchFamily="50" charset="-128"/>
                  <a:ea typeface="HG丸ｺﾞｼｯｸM-PRO" panose="020F0600000000000000" pitchFamily="50" charset="-128"/>
                </a:endParaRPr>
              </a:p>
            </p:txBody>
          </p:sp>
          <p:sp>
            <p:nvSpPr>
              <p:cNvPr id="491" name="Rectangle 324">
                <a:extLst>
                  <a:ext uri="{FF2B5EF4-FFF2-40B4-BE49-F238E27FC236}">
                    <a16:creationId xmlns:a16="http://schemas.microsoft.com/office/drawing/2014/main" id="{DC7EC4EA-35BB-4B02-9B13-966BE8B216FF}"/>
                  </a:ext>
                </a:extLst>
              </p:cNvPr>
              <p:cNvSpPr>
                <a:spLocks noChangeArrowheads="1"/>
              </p:cNvSpPr>
              <p:nvPr/>
            </p:nvSpPr>
            <p:spPr bwMode="auto">
              <a:xfrm>
                <a:off x="12380104" y="585309"/>
                <a:ext cx="478152" cy="224873"/>
              </a:xfrm>
              <a:prstGeom prst="rect">
                <a:avLst/>
              </a:prstGeom>
              <a:grpFill/>
              <a:ln w="9525">
                <a:solidFill>
                  <a:srgbClr val="000000"/>
                </a:solidFill>
                <a:miter lim="800000"/>
                <a:headEnd/>
                <a:tailEnd/>
              </a:ln>
            </p:spPr>
            <p:txBody>
              <a:bodyPr wrap="none" lIns="36000" tIns="0" rIns="36000" bIns="108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ja-JP" sz="700" b="1" dirty="0">
                    <a:solidFill>
                      <a:srgbClr val="000000"/>
                    </a:solidFill>
                    <a:latin typeface="HG丸ｺﾞｼｯｸM-PRO" panose="020F0600000000000000" pitchFamily="50" charset="-128"/>
                    <a:ea typeface="HG丸ｺﾞｼｯｸM-PRO" panose="020F0600000000000000" pitchFamily="50" charset="-128"/>
                  </a:rPr>
                  <a:t>桜島</a:t>
                </a:r>
                <a:endParaRPr lang="ja-JP" altLang="ja-JP" sz="500" b="1" dirty="0">
                  <a:latin typeface="HG丸ｺﾞｼｯｸM-PRO" panose="020F0600000000000000" pitchFamily="50" charset="-128"/>
                  <a:ea typeface="HG丸ｺﾞｼｯｸM-PRO" panose="020F0600000000000000" pitchFamily="50" charset="-128"/>
                </a:endParaRPr>
              </a:p>
            </p:txBody>
          </p:sp>
        </p:grpSp>
        <p:sp>
          <p:nvSpPr>
            <p:cNvPr id="484" name="Oval 59">
              <a:extLst>
                <a:ext uri="{FF2B5EF4-FFF2-40B4-BE49-F238E27FC236}">
                  <a16:creationId xmlns:a16="http://schemas.microsoft.com/office/drawing/2014/main" id="{2A212F1A-C3A4-4A5A-B9B1-DCCDE90B3A36}"/>
                </a:ext>
              </a:extLst>
            </p:cNvPr>
            <p:cNvSpPr>
              <a:spLocks noChangeArrowheads="1"/>
            </p:cNvSpPr>
            <p:nvPr/>
          </p:nvSpPr>
          <p:spPr bwMode="auto">
            <a:xfrm>
              <a:off x="2217591" y="7864522"/>
              <a:ext cx="155808" cy="155143"/>
            </a:xfrm>
            <a:prstGeom prst="ellipse">
              <a:avLst/>
            </a:prstGeom>
            <a:solidFill>
              <a:srgbClr val="FFFFFF"/>
            </a:solidFill>
            <a:ln w="28575">
              <a:solidFill>
                <a:srgbClr val="01B15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en-US" sz="900">
                <a:latin typeface="Arial" panose="020B0604020202020204" pitchFamily="34" charset="0"/>
              </a:endParaRPr>
            </a:p>
          </p:txBody>
        </p:sp>
        <p:sp>
          <p:nvSpPr>
            <p:cNvPr id="485" name="四角形: 角を丸くする 484">
              <a:extLst>
                <a:ext uri="{FF2B5EF4-FFF2-40B4-BE49-F238E27FC236}">
                  <a16:creationId xmlns:a16="http://schemas.microsoft.com/office/drawing/2014/main" id="{5EBC41C2-B107-4596-B4E5-DEB95B96FB1C}"/>
                </a:ext>
              </a:extLst>
            </p:cNvPr>
            <p:cNvSpPr/>
            <p:nvPr/>
          </p:nvSpPr>
          <p:spPr>
            <a:xfrm>
              <a:off x="1581808" y="8056393"/>
              <a:ext cx="612000" cy="1620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25200" rIns="36000" bIns="0" rtlCol="0" anchor="ctr">
              <a:noAutofit/>
            </a:bodyPr>
            <a:lstStyle/>
            <a:p>
              <a:pPr algn="ctr"/>
              <a:r>
                <a:rPr kumimoji="1" lang="ja-JP" altLang="en-US" sz="900" b="1" dirty="0">
                  <a:latin typeface="メイリオ" panose="020B0604030504040204" pitchFamily="50" charset="-128"/>
                  <a:ea typeface="メイリオ" panose="020B0604030504040204" pitchFamily="50" charset="-128"/>
                </a:rPr>
                <a:t>南ルート</a:t>
              </a:r>
            </a:p>
          </p:txBody>
        </p:sp>
      </p:grpSp>
      <p:graphicFrame>
        <p:nvGraphicFramePr>
          <p:cNvPr id="496" name="表 495">
            <a:extLst>
              <a:ext uri="{FF2B5EF4-FFF2-40B4-BE49-F238E27FC236}">
                <a16:creationId xmlns:a16="http://schemas.microsoft.com/office/drawing/2014/main" id="{671954B7-C146-49EB-8C7B-3421A048D36B}"/>
              </a:ext>
            </a:extLst>
          </p:cNvPr>
          <p:cNvGraphicFramePr>
            <a:graphicFrameLocks noGrp="1"/>
          </p:cNvGraphicFramePr>
          <p:nvPr>
            <p:extLst>
              <p:ext uri="{D42A27DB-BD31-4B8C-83A1-F6EECF244321}">
                <p14:modId xmlns:p14="http://schemas.microsoft.com/office/powerpoint/2010/main" val="1885573873"/>
              </p:ext>
            </p:extLst>
          </p:nvPr>
        </p:nvGraphicFramePr>
        <p:xfrm>
          <a:off x="-10141462" y="905838"/>
          <a:ext cx="9909558" cy="1546796"/>
        </p:xfrm>
        <a:graphic>
          <a:graphicData uri="http://schemas.openxmlformats.org/drawingml/2006/table">
            <a:tbl>
              <a:tblPr firstRow="1" firstCol="1" bandRow="1">
                <a:tableStyleId>{5C22544A-7EE6-4342-B048-85BDC9FD1C3A}</a:tableStyleId>
              </a:tblPr>
              <a:tblGrid>
                <a:gridCol w="550531">
                  <a:extLst>
                    <a:ext uri="{9D8B030D-6E8A-4147-A177-3AD203B41FA5}">
                      <a16:colId xmlns:a16="http://schemas.microsoft.com/office/drawing/2014/main" val="3024848987"/>
                    </a:ext>
                  </a:extLst>
                </a:gridCol>
                <a:gridCol w="9359027">
                  <a:extLst>
                    <a:ext uri="{9D8B030D-6E8A-4147-A177-3AD203B41FA5}">
                      <a16:colId xmlns:a16="http://schemas.microsoft.com/office/drawing/2014/main" val="2410076512"/>
                    </a:ext>
                  </a:extLst>
                </a:gridCol>
              </a:tblGrid>
              <a:tr h="773398">
                <a:tc>
                  <a:txBody>
                    <a:bodyPr/>
                    <a:lstStyle/>
                    <a:p>
                      <a:pPr algn="ctr"/>
                      <a:r>
                        <a:rPr kumimoji="1" lang="ja-JP" altLang="en-US" sz="1200" dirty="0">
                          <a:latin typeface="+mn-ea"/>
                          <a:ea typeface="+mn-ea"/>
                        </a:rPr>
                        <a:t>夢洲</a:t>
                      </a:r>
                      <a:endParaRPr kumimoji="1" lang="en-US" altLang="ja-JP" sz="1200" dirty="0">
                        <a:latin typeface="+mn-ea"/>
                        <a:ea typeface="+mn-ea"/>
                      </a:endParaRPr>
                    </a:p>
                    <a:p>
                      <a:pPr algn="ctr"/>
                      <a:r>
                        <a:rPr kumimoji="1" lang="ja-JP" altLang="en-US" sz="1200" dirty="0">
                          <a:latin typeface="+mn-ea"/>
                          <a:ea typeface="+mn-ea"/>
                        </a:rPr>
                        <a:t>開発</a:t>
                      </a:r>
                    </a:p>
                  </a:txBody>
                  <a:tcPr marL="36000" marR="36000" marT="36000" marB="36000" anchor="ctr"/>
                </a:tc>
                <a:tc>
                  <a:txBody>
                    <a:bodyPr/>
                    <a:lstStyle/>
                    <a:p>
                      <a:pPr algn="ctr"/>
                      <a:endParaRPr kumimoji="1" lang="ja-JP" altLang="en-US" sz="1200" dirty="0">
                        <a:latin typeface="+mn-ea"/>
                        <a:ea typeface="+mn-ea"/>
                      </a:endParaRPr>
                    </a:p>
                  </a:txBody>
                  <a:tcPr marL="36000" marR="36000" marT="36000" marB="36000" anchor="ctr">
                    <a:solidFill>
                      <a:schemeClr val="accent5">
                        <a:lumMod val="20000"/>
                        <a:lumOff val="80000"/>
                      </a:schemeClr>
                    </a:solidFill>
                  </a:tcPr>
                </a:tc>
                <a:extLst>
                  <a:ext uri="{0D108BD9-81ED-4DB2-BD59-A6C34878D82A}">
                    <a16:rowId xmlns:a16="http://schemas.microsoft.com/office/drawing/2014/main" val="3598951848"/>
                  </a:ext>
                </a:extLst>
              </a:tr>
              <a:tr h="773398">
                <a:tc>
                  <a:txBody>
                    <a:bodyPr/>
                    <a:lstStyle/>
                    <a:p>
                      <a:pPr algn="ctr"/>
                      <a:r>
                        <a:rPr kumimoji="1" lang="ja-JP" altLang="en-US" sz="1200" dirty="0">
                          <a:latin typeface="+mn-ea"/>
                          <a:ea typeface="+mn-ea"/>
                        </a:rPr>
                        <a:t>交通</a:t>
                      </a:r>
                    </a:p>
                  </a:txBody>
                  <a:tcPr marL="36000" marR="36000" marT="36000" marB="36000" anchor="ctr"/>
                </a:tc>
                <a:tc>
                  <a:txBody>
                    <a:bodyPr/>
                    <a:lstStyle/>
                    <a:p>
                      <a:pPr algn="ctr"/>
                      <a:endParaRPr kumimoji="1" lang="en-US" altLang="ja-JP" sz="1200" dirty="0">
                        <a:latin typeface="+mn-ea"/>
                        <a:ea typeface="+mn-ea"/>
                      </a:endParaRPr>
                    </a:p>
                    <a:p>
                      <a:pPr algn="ctr"/>
                      <a:endParaRPr kumimoji="1" lang="en-US" altLang="ja-JP" sz="1200" dirty="0">
                        <a:latin typeface="+mn-ea"/>
                        <a:ea typeface="+mn-ea"/>
                      </a:endParaRPr>
                    </a:p>
                    <a:p>
                      <a:pPr algn="ctr"/>
                      <a:endParaRPr kumimoji="1" lang="ja-JP" altLang="en-US" sz="1200" dirty="0">
                        <a:latin typeface="+mn-ea"/>
                        <a:ea typeface="+mn-ea"/>
                      </a:endParaRPr>
                    </a:p>
                  </a:txBody>
                  <a:tcPr marL="36000" marR="36000" marT="36000" marB="36000" anchor="ctr"/>
                </a:tc>
                <a:extLst>
                  <a:ext uri="{0D108BD9-81ED-4DB2-BD59-A6C34878D82A}">
                    <a16:rowId xmlns:a16="http://schemas.microsoft.com/office/drawing/2014/main" val="4593668"/>
                  </a:ext>
                </a:extLst>
              </a:tr>
            </a:tbl>
          </a:graphicData>
        </a:graphic>
      </p:graphicFrame>
      <p:sp>
        <p:nvSpPr>
          <p:cNvPr id="497" name="矢印: 左右 496">
            <a:extLst>
              <a:ext uri="{FF2B5EF4-FFF2-40B4-BE49-F238E27FC236}">
                <a16:creationId xmlns:a16="http://schemas.microsoft.com/office/drawing/2014/main" id="{E72612CA-513E-440E-8D58-8A6CEE5FD37F}"/>
              </a:ext>
            </a:extLst>
          </p:cNvPr>
          <p:cNvSpPr/>
          <p:nvPr/>
        </p:nvSpPr>
        <p:spPr>
          <a:xfrm>
            <a:off x="-9023513" y="995365"/>
            <a:ext cx="288776" cy="540000"/>
          </a:xfrm>
          <a:prstGeom prst="leftRightArrow">
            <a:avLst>
              <a:gd name="adj1" fmla="val 10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kumimoji="1" lang="ja-JP" altLang="en-US" sz="1200" b="1" dirty="0">
              <a:solidFill>
                <a:schemeClr val="tx1"/>
              </a:solidFill>
              <a:effectLst>
                <a:glow rad="76200">
                  <a:schemeClr val="bg1"/>
                </a:glow>
              </a:effectLst>
            </a:endParaRPr>
          </a:p>
        </p:txBody>
      </p:sp>
      <p:sp>
        <p:nvSpPr>
          <p:cNvPr id="499" name="矢印: 五方向 498">
            <a:extLst>
              <a:ext uri="{FF2B5EF4-FFF2-40B4-BE49-F238E27FC236}">
                <a16:creationId xmlns:a16="http://schemas.microsoft.com/office/drawing/2014/main" id="{1F1E51B2-69F9-4BF7-AAD2-DCF363A0E54C}"/>
              </a:ext>
            </a:extLst>
          </p:cNvPr>
          <p:cNvSpPr/>
          <p:nvPr/>
        </p:nvSpPr>
        <p:spPr>
          <a:xfrm>
            <a:off x="-9041125" y="1781313"/>
            <a:ext cx="324000" cy="18000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b="1" dirty="0">
              <a:solidFill>
                <a:schemeClr val="tx1"/>
              </a:solidFill>
            </a:endParaRPr>
          </a:p>
        </p:txBody>
      </p:sp>
      <p:sp>
        <p:nvSpPr>
          <p:cNvPr id="500" name="矢印: 五方向 499">
            <a:extLst>
              <a:ext uri="{FF2B5EF4-FFF2-40B4-BE49-F238E27FC236}">
                <a16:creationId xmlns:a16="http://schemas.microsoft.com/office/drawing/2014/main" id="{46796066-27CC-41DE-AAA6-6B4C90150BDB}"/>
              </a:ext>
            </a:extLst>
          </p:cNvPr>
          <p:cNvSpPr/>
          <p:nvPr/>
        </p:nvSpPr>
        <p:spPr>
          <a:xfrm>
            <a:off x="-6285985" y="1779845"/>
            <a:ext cx="3843726" cy="181467"/>
          </a:xfrm>
          <a:prstGeom prst="homePlate">
            <a:avLst/>
          </a:prstGeom>
          <a:gradFill flip="none" rotWithShape="1">
            <a:gsLst>
              <a:gs pos="20000">
                <a:srgbClr val="9BBFE4"/>
              </a:gs>
              <a:gs pos="0">
                <a:schemeClr val="accent5">
                  <a:lumMod val="20000"/>
                  <a:lumOff val="80000"/>
                </a:schemeClr>
              </a:gs>
              <a:gs pos="6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50" b="1" dirty="0">
              <a:solidFill>
                <a:schemeClr val="tx1"/>
              </a:solidFill>
            </a:endParaRPr>
          </a:p>
        </p:txBody>
      </p:sp>
      <p:sp>
        <p:nvSpPr>
          <p:cNvPr id="501" name="テキスト ボックス 500">
            <a:extLst>
              <a:ext uri="{FF2B5EF4-FFF2-40B4-BE49-F238E27FC236}">
                <a16:creationId xmlns:a16="http://schemas.microsoft.com/office/drawing/2014/main" id="{E8409499-2F04-45C3-A753-C4C5BF94F08E}"/>
              </a:ext>
            </a:extLst>
          </p:cNvPr>
          <p:cNvSpPr txBox="1"/>
          <p:nvPr/>
        </p:nvSpPr>
        <p:spPr>
          <a:xfrm>
            <a:off x="-4774450" y="1794035"/>
            <a:ext cx="889664" cy="169277"/>
          </a:xfrm>
          <a:prstGeom prst="rect">
            <a:avLst/>
          </a:prstGeom>
          <a:noFill/>
        </p:spPr>
        <p:txBody>
          <a:bodyPr wrap="square" lIns="0" tIns="0" rIns="0" bIns="0" rtlCol="0">
            <a:spAutoFit/>
          </a:bodyPr>
          <a:lstStyle/>
          <a:p>
            <a:r>
              <a:rPr kumimoji="1" lang="ja-JP" altLang="en-US" sz="1100" b="1" dirty="0">
                <a:effectLst>
                  <a:glow rad="76200">
                    <a:schemeClr val="bg1"/>
                  </a:glow>
                </a:effectLst>
              </a:rPr>
              <a:t>シャトルバス</a:t>
            </a:r>
          </a:p>
        </p:txBody>
      </p:sp>
      <p:sp>
        <p:nvSpPr>
          <p:cNvPr id="504" name="テキスト ボックス 503">
            <a:extLst>
              <a:ext uri="{FF2B5EF4-FFF2-40B4-BE49-F238E27FC236}">
                <a16:creationId xmlns:a16="http://schemas.microsoft.com/office/drawing/2014/main" id="{938DF32D-797D-41AB-A81D-E99BE84BCCAF}"/>
              </a:ext>
            </a:extLst>
          </p:cNvPr>
          <p:cNvSpPr txBox="1"/>
          <p:nvPr/>
        </p:nvSpPr>
        <p:spPr>
          <a:xfrm>
            <a:off x="-9692545" y="1734737"/>
            <a:ext cx="604773" cy="285719"/>
          </a:xfrm>
          <a:prstGeom prst="rect">
            <a:avLst/>
          </a:prstGeom>
          <a:noFill/>
        </p:spPr>
        <p:txBody>
          <a:bodyPr wrap="square" lIns="0" tIns="0" rIns="0" bIns="0" rtlCol="0">
            <a:spAutoFit/>
          </a:bodyPr>
          <a:lstStyle/>
          <a:p>
            <a:pPr algn="r">
              <a:lnSpc>
                <a:spcPts val="1100"/>
              </a:lnSpc>
            </a:pPr>
            <a:r>
              <a:rPr kumimoji="1" lang="ja-JP" altLang="en-US" sz="1100" b="1" dirty="0">
                <a:effectLst>
                  <a:glow rad="76200">
                    <a:schemeClr val="bg1"/>
                  </a:glow>
                </a:effectLst>
              </a:rPr>
              <a:t>シャトル</a:t>
            </a:r>
            <a:endParaRPr kumimoji="1" lang="en-US" altLang="ja-JP" sz="1100" b="1" dirty="0">
              <a:effectLst>
                <a:glow rad="76200">
                  <a:schemeClr val="bg1"/>
                </a:glow>
              </a:effectLst>
            </a:endParaRPr>
          </a:p>
          <a:p>
            <a:pPr algn="r">
              <a:lnSpc>
                <a:spcPts val="1100"/>
              </a:lnSpc>
            </a:pPr>
            <a:r>
              <a:rPr kumimoji="1" lang="ja-JP" altLang="en-US" sz="1100" b="1" dirty="0">
                <a:effectLst>
                  <a:glow rad="76200">
                    <a:schemeClr val="bg1"/>
                  </a:glow>
                </a:effectLst>
              </a:rPr>
              <a:t>バス</a:t>
            </a:r>
          </a:p>
        </p:txBody>
      </p:sp>
      <p:sp>
        <p:nvSpPr>
          <p:cNvPr id="505" name="矢印: 五方向 504">
            <a:extLst>
              <a:ext uri="{FF2B5EF4-FFF2-40B4-BE49-F238E27FC236}">
                <a16:creationId xmlns:a16="http://schemas.microsoft.com/office/drawing/2014/main" id="{8C954090-E6B8-4637-9D12-366150D75315}"/>
              </a:ext>
            </a:extLst>
          </p:cNvPr>
          <p:cNvSpPr/>
          <p:nvPr/>
        </p:nvSpPr>
        <p:spPr>
          <a:xfrm>
            <a:off x="-9176025" y="2015019"/>
            <a:ext cx="8924144" cy="18000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b="1" dirty="0">
              <a:solidFill>
                <a:schemeClr val="tx1"/>
              </a:solidFill>
            </a:endParaRPr>
          </a:p>
        </p:txBody>
      </p:sp>
      <p:sp>
        <p:nvSpPr>
          <p:cNvPr id="506" name="テキスト ボックス 505">
            <a:extLst>
              <a:ext uri="{FF2B5EF4-FFF2-40B4-BE49-F238E27FC236}">
                <a16:creationId xmlns:a16="http://schemas.microsoft.com/office/drawing/2014/main" id="{55257664-0022-4A5E-A2E5-35256E322A63}"/>
              </a:ext>
            </a:extLst>
          </p:cNvPr>
          <p:cNvSpPr txBox="1"/>
          <p:nvPr/>
        </p:nvSpPr>
        <p:spPr>
          <a:xfrm>
            <a:off x="-6123451" y="2029936"/>
            <a:ext cx="904841" cy="169277"/>
          </a:xfrm>
          <a:prstGeom prst="rect">
            <a:avLst/>
          </a:prstGeom>
          <a:noFill/>
        </p:spPr>
        <p:txBody>
          <a:bodyPr wrap="square" lIns="0" tIns="0" rIns="0" bIns="0" rtlCol="0">
            <a:spAutoFit/>
          </a:bodyPr>
          <a:lstStyle/>
          <a:p>
            <a:r>
              <a:rPr kumimoji="1" lang="ja-JP" altLang="en-US" sz="1100" b="1" dirty="0">
                <a:effectLst>
                  <a:glow rad="76200">
                    <a:schemeClr val="bg1"/>
                  </a:glow>
                </a:effectLst>
              </a:rPr>
              <a:t>鉄道南ルート</a:t>
            </a:r>
          </a:p>
        </p:txBody>
      </p:sp>
      <p:sp>
        <p:nvSpPr>
          <p:cNvPr id="507" name="矢印: 五方向 506">
            <a:extLst>
              <a:ext uri="{FF2B5EF4-FFF2-40B4-BE49-F238E27FC236}">
                <a16:creationId xmlns:a16="http://schemas.microsoft.com/office/drawing/2014/main" id="{69E56238-3112-46E3-BF3E-A313D2773A33}"/>
              </a:ext>
            </a:extLst>
          </p:cNvPr>
          <p:cNvSpPr/>
          <p:nvPr/>
        </p:nvSpPr>
        <p:spPr>
          <a:xfrm>
            <a:off x="-2442260" y="2250344"/>
            <a:ext cx="2194596" cy="180000"/>
          </a:xfrm>
          <a:prstGeom prst="homePlate">
            <a:avLst/>
          </a:prstGeom>
          <a:gradFill flip="none" rotWithShape="1">
            <a:gsLst>
              <a:gs pos="20000">
                <a:srgbClr val="9BBFE4"/>
              </a:gs>
              <a:gs pos="0">
                <a:schemeClr val="accent5">
                  <a:lumMod val="20000"/>
                  <a:lumOff val="80000"/>
                </a:schemeClr>
              </a:gs>
              <a:gs pos="6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50" b="1" dirty="0">
              <a:solidFill>
                <a:schemeClr val="tx1"/>
              </a:solidFill>
            </a:endParaRPr>
          </a:p>
        </p:txBody>
      </p:sp>
      <p:sp>
        <p:nvSpPr>
          <p:cNvPr id="508" name="テキスト ボックス 507">
            <a:extLst>
              <a:ext uri="{FF2B5EF4-FFF2-40B4-BE49-F238E27FC236}">
                <a16:creationId xmlns:a16="http://schemas.microsoft.com/office/drawing/2014/main" id="{36DC5D05-7EF9-4F2E-9EC7-8F4637C7867B}"/>
              </a:ext>
            </a:extLst>
          </p:cNvPr>
          <p:cNvSpPr txBox="1"/>
          <p:nvPr/>
        </p:nvSpPr>
        <p:spPr>
          <a:xfrm>
            <a:off x="-1798685" y="2266438"/>
            <a:ext cx="867646" cy="169277"/>
          </a:xfrm>
          <a:prstGeom prst="rect">
            <a:avLst/>
          </a:prstGeom>
          <a:noFill/>
        </p:spPr>
        <p:txBody>
          <a:bodyPr wrap="square" lIns="0" tIns="0" rIns="0" bIns="0" rtlCol="0">
            <a:spAutoFit/>
          </a:bodyPr>
          <a:lstStyle/>
          <a:p>
            <a:r>
              <a:rPr kumimoji="1" lang="ja-JP" altLang="en-US" sz="1100" b="1" dirty="0">
                <a:effectLst>
                  <a:glow rad="76200">
                    <a:schemeClr val="bg1"/>
                  </a:glow>
                </a:effectLst>
              </a:rPr>
              <a:t>鉄道北ルート</a:t>
            </a:r>
          </a:p>
        </p:txBody>
      </p:sp>
      <p:sp>
        <p:nvSpPr>
          <p:cNvPr id="509" name="矢印: 五方向 508">
            <a:extLst>
              <a:ext uri="{FF2B5EF4-FFF2-40B4-BE49-F238E27FC236}">
                <a16:creationId xmlns:a16="http://schemas.microsoft.com/office/drawing/2014/main" id="{8145A98E-8CB3-407D-8754-8C502A9B01E8}"/>
              </a:ext>
            </a:extLst>
          </p:cNvPr>
          <p:cNvSpPr/>
          <p:nvPr/>
        </p:nvSpPr>
        <p:spPr>
          <a:xfrm>
            <a:off x="-6285985" y="1007074"/>
            <a:ext cx="6034104" cy="528281"/>
          </a:xfrm>
          <a:prstGeom prst="homePlate">
            <a:avLst/>
          </a:prstGeom>
          <a:gradFill flip="none" rotWithShape="1">
            <a:gsLst>
              <a:gs pos="20000">
                <a:srgbClr val="9BBFE4"/>
              </a:gs>
              <a:gs pos="0">
                <a:schemeClr val="accent5">
                  <a:lumMod val="20000"/>
                  <a:lumOff val="80000"/>
                </a:schemeClr>
              </a:gs>
              <a:gs pos="6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b="1" dirty="0">
              <a:solidFill>
                <a:schemeClr val="tx1"/>
              </a:solidFill>
            </a:endParaRPr>
          </a:p>
        </p:txBody>
      </p:sp>
      <p:sp>
        <p:nvSpPr>
          <p:cNvPr id="510" name="テキスト ボックス 509">
            <a:extLst>
              <a:ext uri="{FF2B5EF4-FFF2-40B4-BE49-F238E27FC236}">
                <a16:creationId xmlns:a16="http://schemas.microsoft.com/office/drawing/2014/main" id="{A1A3749A-8D17-41EE-B36F-0FE1857EF1AD}"/>
              </a:ext>
            </a:extLst>
          </p:cNvPr>
          <p:cNvSpPr txBox="1"/>
          <p:nvPr/>
        </p:nvSpPr>
        <p:spPr>
          <a:xfrm>
            <a:off x="-6127358" y="1112480"/>
            <a:ext cx="1870434" cy="338554"/>
          </a:xfrm>
          <a:prstGeom prst="rect">
            <a:avLst/>
          </a:prstGeom>
          <a:noFill/>
        </p:spPr>
        <p:txBody>
          <a:bodyPr wrap="square" lIns="0" tIns="0" rIns="0" bIns="0" rtlCol="0">
            <a:spAutoFit/>
          </a:bodyPr>
          <a:lstStyle/>
          <a:p>
            <a:pPr algn="ctr"/>
            <a:r>
              <a:rPr kumimoji="1" lang="ja-JP" altLang="en-US" sz="1100" b="1" dirty="0">
                <a:effectLst>
                  <a:glow rad="76200">
                    <a:schemeClr val="bg1"/>
                  </a:glow>
                </a:effectLst>
              </a:rPr>
              <a:t>第１期開業</a:t>
            </a:r>
            <a:r>
              <a:rPr lang="ja-JP" altLang="en-US" sz="1100" b="1" dirty="0">
                <a:effectLst>
                  <a:glow rad="76200">
                    <a:schemeClr val="bg1"/>
                  </a:glow>
                </a:effectLst>
              </a:rPr>
              <a:t>時</a:t>
            </a:r>
            <a:endParaRPr lang="en-US" altLang="ja-JP" sz="1100" b="1" dirty="0">
              <a:effectLst>
                <a:glow rad="76200">
                  <a:schemeClr val="bg1"/>
                </a:glow>
              </a:effectLst>
            </a:endParaRPr>
          </a:p>
          <a:p>
            <a:pPr algn="ctr"/>
            <a:r>
              <a:rPr kumimoji="1" lang="en-US" altLang="ja-JP" sz="1100" b="1" dirty="0">
                <a:effectLst>
                  <a:glow rad="76200">
                    <a:schemeClr val="bg1"/>
                  </a:glow>
                </a:effectLst>
              </a:rPr>
              <a:t>〔</a:t>
            </a:r>
            <a:r>
              <a:rPr kumimoji="1" lang="en-US" altLang="ja-JP" sz="1100" b="1" dirty="0">
                <a:effectLst>
                  <a:glow rad="76200">
                    <a:schemeClr val="bg1"/>
                  </a:glow>
                </a:effectLst>
                <a:latin typeface="+mn-ea"/>
              </a:rPr>
              <a:t>2,000</a:t>
            </a:r>
            <a:r>
              <a:rPr kumimoji="1" lang="ja-JP" altLang="en-US" sz="1100" b="1" dirty="0">
                <a:effectLst>
                  <a:glow rad="76200">
                    <a:schemeClr val="bg1"/>
                  </a:glow>
                </a:effectLst>
              </a:rPr>
              <a:t>万人</a:t>
            </a:r>
            <a:r>
              <a:rPr kumimoji="1" lang="en-US" altLang="ja-JP" sz="1100" b="1" dirty="0">
                <a:effectLst>
                  <a:glow rad="76200">
                    <a:schemeClr val="bg1"/>
                  </a:glow>
                </a:effectLst>
                <a:latin typeface="+mn-ea"/>
              </a:rPr>
              <a:t>/</a:t>
            </a:r>
            <a:r>
              <a:rPr kumimoji="1" lang="ja-JP" altLang="en-US" sz="1100" b="1" dirty="0">
                <a:effectLst>
                  <a:glow rad="76200">
                    <a:schemeClr val="bg1"/>
                  </a:glow>
                </a:effectLst>
              </a:rPr>
              <a:t>年</a:t>
            </a:r>
            <a:r>
              <a:rPr kumimoji="1" lang="en-US" altLang="ja-JP" sz="1100" b="1" dirty="0">
                <a:effectLst>
                  <a:glow rad="76200">
                    <a:schemeClr val="bg1"/>
                  </a:glow>
                </a:effectLst>
              </a:rPr>
              <a:t>〕</a:t>
            </a:r>
            <a:endParaRPr kumimoji="1" lang="ja-JP" altLang="en-US" sz="1100" b="1" dirty="0">
              <a:effectLst>
                <a:glow rad="76200">
                  <a:schemeClr val="bg1"/>
                </a:glow>
              </a:effectLst>
            </a:endParaRPr>
          </a:p>
        </p:txBody>
      </p:sp>
      <p:sp>
        <p:nvSpPr>
          <p:cNvPr id="512" name="テキスト ボックス 511">
            <a:extLst>
              <a:ext uri="{FF2B5EF4-FFF2-40B4-BE49-F238E27FC236}">
                <a16:creationId xmlns:a16="http://schemas.microsoft.com/office/drawing/2014/main" id="{A2C2DBB1-3720-418E-83DF-863B52D6B877}"/>
              </a:ext>
            </a:extLst>
          </p:cNvPr>
          <p:cNvSpPr txBox="1"/>
          <p:nvPr/>
        </p:nvSpPr>
        <p:spPr>
          <a:xfrm>
            <a:off x="-1710246" y="1109942"/>
            <a:ext cx="1017052" cy="338554"/>
          </a:xfrm>
          <a:prstGeom prst="rect">
            <a:avLst/>
          </a:prstGeom>
          <a:noFill/>
        </p:spPr>
        <p:txBody>
          <a:bodyPr wrap="square" lIns="0" tIns="0" rIns="0" bIns="0" rtlCol="0">
            <a:spAutoFit/>
          </a:bodyPr>
          <a:lstStyle/>
          <a:p>
            <a:pPr algn="ctr"/>
            <a:r>
              <a:rPr kumimoji="1" lang="ja-JP" altLang="en-US" sz="1100" b="1" dirty="0">
                <a:effectLst>
                  <a:glow rad="76200">
                    <a:schemeClr val="bg1"/>
                  </a:glow>
                </a:effectLst>
              </a:rPr>
              <a:t>第３期開業</a:t>
            </a:r>
            <a:endParaRPr kumimoji="1" lang="en-US" altLang="ja-JP" sz="1100" b="1" dirty="0">
              <a:effectLst>
                <a:glow rad="76200">
                  <a:schemeClr val="bg1"/>
                </a:glow>
              </a:effectLst>
            </a:endParaRPr>
          </a:p>
          <a:p>
            <a:r>
              <a:rPr kumimoji="1" lang="en-US" altLang="ja-JP" sz="1100" b="1" dirty="0">
                <a:effectLst>
                  <a:glow rad="76200">
                    <a:schemeClr val="bg1"/>
                  </a:glow>
                </a:effectLst>
              </a:rPr>
              <a:t>〔</a:t>
            </a:r>
            <a:r>
              <a:rPr kumimoji="1" lang="en-US" altLang="ja-JP" sz="1100" b="1" dirty="0">
                <a:effectLst>
                  <a:glow rad="76200">
                    <a:schemeClr val="bg1"/>
                  </a:glow>
                </a:effectLst>
                <a:latin typeface="+mn-ea"/>
              </a:rPr>
              <a:t>300</a:t>
            </a:r>
            <a:r>
              <a:rPr kumimoji="1" lang="ja-JP" altLang="en-US" sz="1100" b="1" dirty="0">
                <a:effectLst>
                  <a:glow rad="76200">
                    <a:schemeClr val="bg1"/>
                  </a:glow>
                </a:effectLst>
              </a:rPr>
              <a:t>万人</a:t>
            </a:r>
            <a:r>
              <a:rPr kumimoji="1" lang="en-US" altLang="ja-JP" sz="1100" b="1" dirty="0">
                <a:effectLst>
                  <a:glow rad="76200">
                    <a:schemeClr val="bg1"/>
                  </a:glow>
                </a:effectLst>
                <a:latin typeface="+mn-ea"/>
              </a:rPr>
              <a:t>/</a:t>
            </a:r>
            <a:r>
              <a:rPr kumimoji="1" lang="ja-JP" altLang="en-US" sz="1100" b="1" dirty="0">
                <a:effectLst>
                  <a:glow rad="76200">
                    <a:schemeClr val="bg1"/>
                  </a:glow>
                </a:effectLst>
              </a:rPr>
              <a:t>年</a:t>
            </a:r>
            <a:r>
              <a:rPr kumimoji="1" lang="en-US" altLang="ja-JP" sz="1100" b="1" dirty="0">
                <a:effectLst>
                  <a:glow rad="76200">
                    <a:schemeClr val="bg1"/>
                  </a:glow>
                </a:effectLst>
              </a:rPr>
              <a:t>〕</a:t>
            </a:r>
            <a:endParaRPr kumimoji="1" lang="ja-JP" altLang="en-US" sz="1100" b="1" dirty="0">
              <a:effectLst>
                <a:glow rad="76200">
                  <a:schemeClr val="bg1"/>
                </a:glow>
              </a:effectLst>
            </a:endParaRPr>
          </a:p>
        </p:txBody>
      </p:sp>
      <p:sp>
        <p:nvSpPr>
          <p:cNvPr id="513" name="テキスト ボックス 512">
            <a:extLst>
              <a:ext uri="{FF2B5EF4-FFF2-40B4-BE49-F238E27FC236}">
                <a16:creationId xmlns:a16="http://schemas.microsoft.com/office/drawing/2014/main" id="{0C8BBD5C-6CA5-4460-B675-0CB46AF6224D}"/>
              </a:ext>
            </a:extLst>
          </p:cNvPr>
          <p:cNvSpPr txBox="1"/>
          <p:nvPr/>
        </p:nvSpPr>
        <p:spPr>
          <a:xfrm>
            <a:off x="-9023513" y="1196006"/>
            <a:ext cx="1713706" cy="169277"/>
          </a:xfrm>
          <a:prstGeom prst="rect">
            <a:avLst/>
          </a:prstGeom>
          <a:noFill/>
        </p:spPr>
        <p:txBody>
          <a:bodyPr wrap="square" lIns="0" tIns="0" rIns="0" bIns="0" rtlCol="0">
            <a:spAutoFit/>
          </a:bodyPr>
          <a:lstStyle/>
          <a:p>
            <a:r>
              <a:rPr kumimoji="1" lang="ja-JP" altLang="en-US" sz="1100" b="1" dirty="0">
                <a:effectLst>
                  <a:glow rad="76200">
                    <a:schemeClr val="bg1"/>
                  </a:glow>
                </a:effectLst>
              </a:rPr>
              <a:t>万博</a:t>
            </a:r>
            <a:r>
              <a:rPr kumimoji="1" lang="en-US" altLang="ja-JP" sz="1100" b="1" dirty="0">
                <a:effectLst>
                  <a:glow rad="76200">
                    <a:schemeClr val="bg1"/>
                  </a:glow>
                </a:effectLst>
                <a:latin typeface="+mn-ea"/>
              </a:rPr>
              <a:t>〔2,820</a:t>
            </a:r>
            <a:r>
              <a:rPr kumimoji="1" lang="ja-JP" altLang="en-US" sz="1100" b="1" dirty="0">
                <a:effectLst>
                  <a:glow rad="76200">
                    <a:schemeClr val="bg1"/>
                  </a:glow>
                </a:effectLst>
              </a:rPr>
              <a:t>万人</a:t>
            </a:r>
            <a:r>
              <a:rPr kumimoji="1" lang="en-US" altLang="ja-JP" sz="1100" b="1" dirty="0">
                <a:effectLst>
                  <a:glow rad="76200">
                    <a:schemeClr val="bg1"/>
                  </a:glow>
                </a:effectLst>
                <a:latin typeface="+mn-ea"/>
              </a:rPr>
              <a:t>/</a:t>
            </a:r>
            <a:r>
              <a:rPr kumimoji="1" lang="ja-JP" altLang="en-US" sz="1100" b="1" dirty="0">
                <a:effectLst>
                  <a:glow rad="76200">
                    <a:schemeClr val="bg1"/>
                  </a:glow>
                </a:effectLst>
                <a:latin typeface="+mn-ea"/>
              </a:rPr>
              <a:t>半</a:t>
            </a:r>
            <a:r>
              <a:rPr kumimoji="1" lang="ja-JP" altLang="en-US" sz="1100" b="1" dirty="0">
                <a:effectLst>
                  <a:glow rad="76200">
                    <a:schemeClr val="bg1"/>
                  </a:glow>
                </a:effectLst>
              </a:rPr>
              <a:t>年</a:t>
            </a:r>
            <a:r>
              <a:rPr kumimoji="1" lang="en-US" altLang="ja-JP" sz="1100" b="1" dirty="0">
                <a:effectLst>
                  <a:glow rad="76200">
                    <a:schemeClr val="bg1"/>
                  </a:glow>
                </a:effectLst>
              </a:rPr>
              <a:t>〕</a:t>
            </a:r>
            <a:endParaRPr kumimoji="1" lang="ja-JP" altLang="en-US" sz="1100" b="1" dirty="0">
              <a:effectLst>
                <a:glow rad="76200">
                  <a:schemeClr val="bg1"/>
                </a:glow>
              </a:effectLst>
            </a:endParaRPr>
          </a:p>
        </p:txBody>
      </p:sp>
      <p:sp>
        <p:nvSpPr>
          <p:cNvPr id="514" name="テキスト ボックス 513">
            <a:extLst>
              <a:ext uri="{FF2B5EF4-FFF2-40B4-BE49-F238E27FC236}">
                <a16:creationId xmlns:a16="http://schemas.microsoft.com/office/drawing/2014/main" id="{F6C47F60-D785-462E-9B1F-5C60CBDD4814}"/>
              </a:ext>
            </a:extLst>
          </p:cNvPr>
          <p:cNvSpPr txBox="1"/>
          <p:nvPr/>
        </p:nvSpPr>
        <p:spPr>
          <a:xfrm>
            <a:off x="-10072777" y="2678868"/>
            <a:ext cx="1355652" cy="169277"/>
          </a:xfrm>
          <a:prstGeom prst="rect">
            <a:avLst/>
          </a:prstGeom>
          <a:noFill/>
        </p:spPr>
        <p:txBody>
          <a:bodyPr wrap="square" lIns="0" tIns="0" rIns="0" bIns="0" rtlCol="0">
            <a:spAutoFit/>
          </a:bodyPr>
          <a:lstStyle/>
          <a:p>
            <a:r>
              <a:rPr kumimoji="1" lang="en-US" altLang="ja-JP" sz="1100" b="1" dirty="0">
                <a:effectLst>
                  <a:glow rad="76200">
                    <a:schemeClr val="bg1"/>
                  </a:glow>
                </a:effectLst>
              </a:rPr>
              <a:t>【</a:t>
            </a:r>
            <a:r>
              <a:rPr kumimoji="1" lang="ja-JP" altLang="en-US" sz="1100" b="1" dirty="0">
                <a:effectLst>
                  <a:glow rad="76200">
                    <a:schemeClr val="bg1"/>
                  </a:glow>
                </a:effectLst>
              </a:rPr>
              <a:t>万博開催期間中</a:t>
            </a:r>
            <a:r>
              <a:rPr kumimoji="1" lang="en-US" altLang="ja-JP" sz="1100" b="1" dirty="0">
                <a:effectLst>
                  <a:glow rad="76200">
                    <a:schemeClr val="bg1"/>
                  </a:glow>
                </a:effectLst>
              </a:rPr>
              <a:t>】</a:t>
            </a:r>
            <a:endParaRPr kumimoji="1" lang="ja-JP" altLang="en-US" sz="1100" b="1" dirty="0">
              <a:effectLst>
                <a:glow rad="76200">
                  <a:schemeClr val="bg1"/>
                </a:glow>
              </a:effectLst>
            </a:endParaRPr>
          </a:p>
        </p:txBody>
      </p:sp>
      <p:sp>
        <p:nvSpPr>
          <p:cNvPr id="515" name="テキスト ボックス 514">
            <a:extLst>
              <a:ext uri="{FF2B5EF4-FFF2-40B4-BE49-F238E27FC236}">
                <a16:creationId xmlns:a16="http://schemas.microsoft.com/office/drawing/2014/main" id="{D65349AD-F953-4835-B2CF-A45FA9E7357A}"/>
              </a:ext>
            </a:extLst>
          </p:cNvPr>
          <p:cNvSpPr txBox="1"/>
          <p:nvPr/>
        </p:nvSpPr>
        <p:spPr>
          <a:xfrm>
            <a:off x="-6775153" y="2678868"/>
            <a:ext cx="3138407" cy="338554"/>
          </a:xfrm>
          <a:prstGeom prst="rect">
            <a:avLst/>
          </a:prstGeom>
          <a:noFill/>
        </p:spPr>
        <p:txBody>
          <a:bodyPr wrap="square" lIns="0" tIns="0" rIns="0" bIns="0" rtlCol="0">
            <a:spAutoFit/>
          </a:bodyPr>
          <a:lstStyle/>
          <a:p>
            <a:r>
              <a:rPr kumimoji="1" lang="en-US" altLang="ja-JP" sz="1100" b="1" dirty="0">
                <a:effectLst>
                  <a:glow rad="76200">
                    <a:schemeClr val="bg1"/>
                  </a:glow>
                </a:effectLst>
              </a:rPr>
              <a:t>【</a:t>
            </a:r>
            <a:r>
              <a:rPr kumimoji="1" lang="ja-JP" altLang="en-US" sz="1100" b="1" dirty="0">
                <a:effectLst>
                  <a:glow rad="76200">
                    <a:schemeClr val="bg1"/>
                  </a:glow>
                </a:effectLst>
              </a:rPr>
              <a:t>夢洲開業後</a:t>
            </a:r>
            <a:r>
              <a:rPr kumimoji="1" lang="en-US" altLang="ja-JP" sz="1100" b="1" dirty="0">
                <a:effectLst>
                  <a:glow rad="76200">
                    <a:schemeClr val="bg1"/>
                  </a:glow>
                </a:effectLst>
              </a:rPr>
              <a:t>】</a:t>
            </a:r>
          </a:p>
          <a:p>
            <a:r>
              <a:rPr kumimoji="1" lang="ja-JP" altLang="en-US" sz="1100" b="1" dirty="0">
                <a:effectLst>
                  <a:glow rad="76200">
                    <a:schemeClr val="bg1"/>
                  </a:glow>
                </a:effectLst>
              </a:rPr>
              <a:t>　北ルート未整備（</a:t>
            </a:r>
            <a:r>
              <a:rPr kumimoji="1" lang="en-US" altLang="ja-JP" sz="1100" b="1" dirty="0">
                <a:effectLst>
                  <a:glow rad="76200">
                    <a:schemeClr val="bg1"/>
                  </a:glow>
                </a:effectLst>
              </a:rPr>
              <a:t>without</a:t>
            </a:r>
            <a:r>
              <a:rPr kumimoji="1" lang="ja-JP" altLang="en-US" sz="1100" b="1" dirty="0">
                <a:effectLst>
                  <a:glow rad="76200">
                    <a:schemeClr val="bg1"/>
                  </a:glow>
                </a:effectLst>
              </a:rPr>
              <a:t>）</a:t>
            </a:r>
          </a:p>
        </p:txBody>
      </p:sp>
      <p:sp>
        <p:nvSpPr>
          <p:cNvPr id="516" name="テキスト ボックス 515">
            <a:extLst>
              <a:ext uri="{FF2B5EF4-FFF2-40B4-BE49-F238E27FC236}">
                <a16:creationId xmlns:a16="http://schemas.microsoft.com/office/drawing/2014/main" id="{3505E654-7EAB-441E-91EB-B9993AE279F1}"/>
              </a:ext>
            </a:extLst>
          </p:cNvPr>
          <p:cNvSpPr txBox="1"/>
          <p:nvPr/>
        </p:nvSpPr>
        <p:spPr>
          <a:xfrm>
            <a:off x="-3450951" y="2693793"/>
            <a:ext cx="2388510" cy="338554"/>
          </a:xfrm>
          <a:prstGeom prst="rect">
            <a:avLst/>
          </a:prstGeom>
          <a:noFill/>
        </p:spPr>
        <p:txBody>
          <a:bodyPr wrap="square" lIns="0" tIns="0" rIns="0" bIns="0" rtlCol="0">
            <a:spAutoFit/>
          </a:bodyPr>
          <a:lstStyle/>
          <a:p>
            <a:endParaRPr kumimoji="1" lang="en-US" altLang="ja-JP" sz="1100" b="1" dirty="0">
              <a:effectLst>
                <a:glow rad="76200">
                  <a:schemeClr val="bg1"/>
                </a:glow>
              </a:effectLst>
            </a:endParaRPr>
          </a:p>
          <a:p>
            <a:r>
              <a:rPr lang="ja-JP" altLang="en-US" sz="1100" b="1" dirty="0">
                <a:effectLst>
                  <a:glow rad="76200">
                    <a:schemeClr val="bg1"/>
                  </a:glow>
                </a:effectLst>
              </a:rPr>
              <a:t>　</a:t>
            </a:r>
            <a:r>
              <a:rPr kumimoji="1" lang="ja-JP" altLang="en-US" sz="1100" b="1" dirty="0">
                <a:effectLst>
                  <a:glow rad="76200">
                    <a:schemeClr val="bg1"/>
                  </a:glow>
                </a:effectLst>
              </a:rPr>
              <a:t>北ルート整備（</a:t>
            </a:r>
            <a:r>
              <a:rPr lang="en-US" altLang="ja-JP" sz="1100" b="1" dirty="0">
                <a:effectLst>
                  <a:glow rad="76200">
                    <a:schemeClr val="bg1"/>
                  </a:glow>
                </a:effectLst>
              </a:rPr>
              <a:t>w</a:t>
            </a:r>
            <a:r>
              <a:rPr kumimoji="1" lang="en-US" altLang="ja-JP" sz="1100" b="1" dirty="0">
                <a:effectLst>
                  <a:glow rad="76200">
                    <a:schemeClr val="bg1"/>
                  </a:glow>
                </a:effectLst>
              </a:rPr>
              <a:t>ith</a:t>
            </a:r>
            <a:r>
              <a:rPr kumimoji="1" lang="ja-JP" altLang="en-US" sz="1100" b="1" dirty="0">
                <a:effectLst>
                  <a:glow rad="76200">
                    <a:schemeClr val="bg1"/>
                  </a:glow>
                </a:effectLst>
              </a:rPr>
              <a:t>）</a:t>
            </a:r>
          </a:p>
        </p:txBody>
      </p:sp>
      <p:sp>
        <p:nvSpPr>
          <p:cNvPr id="517" name="フリーフォーム: 図形 516">
            <a:extLst>
              <a:ext uri="{FF2B5EF4-FFF2-40B4-BE49-F238E27FC236}">
                <a16:creationId xmlns:a16="http://schemas.microsoft.com/office/drawing/2014/main" id="{01E10C83-8C0C-4474-A281-A361F7A5CF47}"/>
              </a:ext>
            </a:extLst>
          </p:cNvPr>
          <p:cNvSpPr/>
          <p:nvPr/>
        </p:nvSpPr>
        <p:spPr>
          <a:xfrm>
            <a:off x="-9048240" y="1561868"/>
            <a:ext cx="160020" cy="1074651"/>
          </a:xfrm>
          <a:custGeom>
            <a:avLst/>
            <a:gdLst>
              <a:gd name="connsiteX0" fmla="*/ 160020 w 160020"/>
              <a:gd name="connsiteY0" fmla="*/ 0 h 1348740"/>
              <a:gd name="connsiteX1" fmla="*/ 160020 w 160020"/>
              <a:gd name="connsiteY1" fmla="*/ 1257300 h 1348740"/>
              <a:gd name="connsiteX2" fmla="*/ 0 w 160020"/>
              <a:gd name="connsiteY2" fmla="*/ 1348740 h 1348740"/>
            </a:gdLst>
            <a:ahLst/>
            <a:cxnLst>
              <a:cxn ang="0">
                <a:pos x="connsiteX0" y="connsiteY0"/>
              </a:cxn>
              <a:cxn ang="0">
                <a:pos x="connsiteX1" y="connsiteY1"/>
              </a:cxn>
              <a:cxn ang="0">
                <a:pos x="connsiteX2" y="connsiteY2"/>
              </a:cxn>
            </a:cxnLst>
            <a:rect l="l" t="t" r="r" b="b"/>
            <a:pathLst>
              <a:path w="160020" h="1348740">
                <a:moveTo>
                  <a:pt x="160020" y="0"/>
                </a:moveTo>
                <a:lnTo>
                  <a:pt x="160020" y="1257300"/>
                </a:lnTo>
                <a:lnTo>
                  <a:pt x="0" y="1348740"/>
                </a:lnTo>
              </a:path>
            </a:pathLst>
          </a:custGeom>
          <a:ln w="12700">
            <a:headEnd type="ova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518" name="フリーフォーム: 図形 517">
            <a:extLst>
              <a:ext uri="{FF2B5EF4-FFF2-40B4-BE49-F238E27FC236}">
                <a16:creationId xmlns:a16="http://schemas.microsoft.com/office/drawing/2014/main" id="{29853962-2C6F-4825-8863-CB864C6D811F}"/>
              </a:ext>
            </a:extLst>
          </p:cNvPr>
          <p:cNvSpPr/>
          <p:nvPr/>
        </p:nvSpPr>
        <p:spPr>
          <a:xfrm>
            <a:off x="-1467609" y="1606515"/>
            <a:ext cx="613393" cy="1143582"/>
          </a:xfrm>
          <a:custGeom>
            <a:avLst/>
            <a:gdLst>
              <a:gd name="connsiteX0" fmla="*/ 160020 w 160020"/>
              <a:gd name="connsiteY0" fmla="*/ 0 h 1348740"/>
              <a:gd name="connsiteX1" fmla="*/ 160020 w 160020"/>
              <a:gd name="connsiteY1" fmla="*/ 1257300 h 1348740"/>
              <a:gd name="connsiteX2" fmla="*/ 0 w 160020"/>
              <a:gd name="connsiteY2" fmla="*/ 1348740 h 1348740"/>
            </a:gdLst>
            <a:ahLst/>
            <a:cxnLst>
              <a:cxn ang="0">
                <a:pos x="connsiteX0" y="connsiteY0"/>
              </a:cxn>
              <a:cxn ang="0">
                <a:pos x="connsiteX1" y="connsiteY1"/>
              </a:cxn>
              <a:cxn ang="0">
                <a:pos x="connsiteX2" y="connsiteY2"/>
              </a:cxn>
            </a:cxnLst>
            <a:rect l="l" t="t" r="r" b="b"/>
            <a:pathLst>
              <a:path w="160020" h="1348740">
                <a:moveTo>
                  <a:pt x="160020" y="0"/>
                </a:moveTo>
                <a:lnTo>
                  <a:pt x="160020" y="1257300"/>
                </a:lnTo>
                <a:lnTo>
                  <a:pt x="0" y="1348740"/>
                </a:lnTo>
              </a:path>
            </a:pathLst>
          </a:custGeom>
          <a:ln w="12700">
            <a:headEnd type="ova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519" name="テキスト ボックス 518">
            <a:extLst>
              <a:ext uri="{FF2B5EF4-FFF2-40B4-BE49-F238E27FC236}">
                <a16:creationId xmlns:a16="http://schemas.microsoft.com/office/drawing/2014/main" id="{F59822F8-1065-4FC7-B375-769D8F79350A}"/>
              </a:ext>
            </a:extLst>
          </p:cNvPr>
          <p:cNvSpPr txBox="1"/>
          <p:nvPr/>
        </p:nvSpPr>
        <p:spPr>
          <a:xfrm>
            <a:off x="-6703426" y="4682334"/>
            <a:ext cx="6323458" cy="1922573"/>
          </a:xfrm>
          <a:custGeom>
            <a:avLst/>
            <a:gdLst>
              <a:gd name="connsiteX0" fmla="*/ 149486 w 6444265"/>
              <a:gd name="connsiteY0" fmla="*/ 0 h 2044103"/>
              <a:gd name="connsiteX1" fmla="*/ 479686 w 6444265"/>
              <a:gd name="connsiteY1" fmla="*/ 330200 h 2044103"/>
              <a:gd name="connsiteX2" fmla="*/ 6444265 w 6444265"/>
              <a:gd name="connsiteY2" fmla="*/ 330200 h 2044103"/>
              <a:gd name="connsiteX3" fmla="*/ 6444265 w 6444265"/>
              <a:gd name="connsiteY3" fmla="*/ 2044103 h 2044103"/>
              <a:gd name="connsiteX4" fmla="*/ 0 w 6444265"/>
              <a:gd name="connsiteY4" fmla="*/ 2044103 h 2044103"/>
              <a:gd name="connsiteX5" fmla="*/ 0 w 6444265"/>
              <a:gd name="connsiteY5" fmla="*/ 330200 h 2044103"/>
              <a:gd name="connsiteX6" fmla="*/ 149486 w 6444265"/>
              <a:gd name="connsiteY6" fmla="*/ 330200 h 2044103"/>
              <a:gd name="connsiteX0" fmla="*/ 149486 w 6444265"/>
              <a:gd name="connsiteY0" fmla="*/ 0 h 1966175"/>
              <a:gd name="connsiteX1" fmla="*/ 479686 w 6444265"/>
              <a:gd name="connsiteY1" fmla="*/ 252272 h 1966175"/>
              <a:gd name="connsiteX2" fmla="*/ 6444265 w 6444265"/>
              <a:gd name="connsiteY2" fmla="*/ 252272 h 1966175"/>
              <a:gd name="connsiteX3" fmla="*/ 6444265 w 6444265"/>
              <a:gd name="connsiteY3" fmla="*/ 1966175 h 1966175"/>
              <a:gd name="connsiteX4" fmla="*/ 0 w 6444265"/>
              <a:gd name="connsiteY4" fmla="*/ 1966175 h 1966175"/>
              <a:gd name="connsiteX5" fmla="*/ 0 w 6444265"/>
              <a:gd name="connsiteY5" fmla="*/ 252272 h 1966175"/>
              <a:gd name="connsiteX6" fmla="*/ 149486 w 6444265"/>
              <a:gd name="connsiteY6" fmla="*/ 252272 h 1966175"/>
              <a:gd name="connsiteX7" fmla="*/ 149486 w 6444265"/>
              <a:gd name="connsiteY7" fmla="*/ 0 h 196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4265" h="1966175">
                <a:moveTo>
                  <a:pt x="149486" y="0"/>
                </a:moveTo>
                <a:lnTo>
                  <a:pt x="479686" y="252272"/>
                </a:lnTo>
                <a:lnTo>
                  <a:pt x="6444265" y="252272"/>
                </a:lnTo>
                <a:lnTo>
                  <a:pt x="6444265" y="1966175"/>
                </a:lnTo>
                <a:lnTo>
                  <a:pt x="0" y="1966175"/>
                </a:lnTo>
                <a:lnTo>
                  <a:pt x="0" y="252272"/>
                </a:lnTo>
                <a:lnTo>
                  <a:pt x="149486" y="252272"/>
                </a:lnTo>
                <a:lnTo>
                  <a:pt x="149486" y="0"/>
                </a:lnTo>
                <a:close/>
              </a:path>
            </a:pathLst>
          </a:custGeom>
          <a:solidFill>
            <a:schemeClr val="accent4">
              <a:lumMod val="20000"/>
              <a:lumOff val="80000"/>
            </a:schemeClr>
          </a:solidFill>
          <a:ln>
            <a:solidFill>
              <a:schemeClr val="tx1"/>
            </a:solidFill>
          </a:ln>
        </p:spPr>
        <p:txBody>
          <a:bodyPr wrap="square" lIns="72000" tIns="0" rIns="72000" bIns="36000" rtlCol="0">
            <a:noAutofit/>
          </a:bodyPr>
          <a:lstStyle/>
          <a:p>
            <a:pPr marL="57150" lvl="1"/>
            <a:endParaRPr kumimoji="1" lang="en-US" altLang="ja-JP" sz="2400" dirty="0">
              <a:effectLst>
                <a:glow rad="76200">
                  <a:schemeClr val="bg1"/>
                </a:glow>
              </a:effectLst>
              <a:latin typeface="メイリオ" panose="020B0604030504040204" pitchFamily="50" charset="-128"/>
              <a:ea typeface="メイリオ" panose="020B0604030504040204" pitchFamily="50" charset="-128"/>
            </a:endParaRPr>
          </a:p>
          <a:p>
            <a:pPr marL="179388" lvl="1" indent="-122238">
              <a:lnSpc>
                <a:spcPts val="1700"/>
              </a:lnSpc>
              <a:buFont typeface="Arial" panose="020B0604020202020204" pitchFamily="34" charset="0"/>
              <a:buChar char="•"/>
            </a:pPr>
            <a:r>
              <a:rPr kumimoji="1" lang="ja-JP" altLang="en-US" sz="1300" dirty="0">
                <a:effectLst>
                  <a:glow rad="76200">
                    <a:schemeClr val="bg1"/>
                  </a:glow>
                </a:effectLst>
                <a:latin typeface="メイリオ" panose="020B0604030504040204" pitchFamily="50" charset="-128"/>
                <a:ea typeface="メイリオ" panose="020B0604030504040204" pitchFamily="50" charset="-128"/>
              </a:rPr>
              <a:t>夢洲第３期開業時に北ルートが未整備</a:t>
            </a:r>
            <a:r>
              <a:rPr lang="ja-JP" altLang="en-US" sz="1300" dirty="0">
                <a:effectLst>
                  <a:glow rad="76200">
                    <a:schemeClr val="bg1"/>
                  </a:glow>
                </a:effectLst>
                <a:latin typeface="メイリオ" panose="020B0604030504040204" pitchFamily="50" charset="-128"/>
                <a:ea typeface="メイリオ" panose="020B0604030504040204" pitchFamily="50" charset="-128"/>
              </a:rPr>
              <a:t>の場合（</a:t>
            </a:r>
            <a:r>
              <a:rPr lang="en-US" altLang="ja-JP" sz="1300" dirty="0">
                <a:effectLst>
                  <a:glow rad="76200">
                    <a:schemeClr val="bg1"/>
                  </a:glow>
                </a:effectLst>
                <a:latin typeface="メイリオ" panose="020B0604030504040204" pitchFamily="50" charset="-128"/>
                <a:ea typeface="メイリオ" panose="020B0604030504040204" pitchFamily="50" charset="-128"/>
              </a:rPr>
              <a:t>without</a:t>
            </a:r>
            <a:r>
              <a:rPr lang="ja-JP" altLang="en-US" sz="1300" dirty="0">
                <a:effectLst>
                  <a:glow rad="76200">
                    <a:schemeClr val="bg1"/>
                  </a:glow>
                </a:effectLst>
                <a:latin typeface="メイリオ" panose="020B0604030504040204" pitchFamily="50" charset="-128"/>
                <a:ea typeface="メイリオ" panose="020B0604030504040204" pitchFamily="50" charset="-128"/>
              </a:rPr>
              <a:t>）、</a:t>
            </a:r>
            <a:r>
              <a:rPr kumimoji="1" lang="ja-JP" altLang="en-US" sz="1300" dirty="0">
                <a:effectLst>
                  <a:glow rad="76200">
                    <a:schemeClr val="bg1"/>
                  </a:glow>
                </a:effectLst>
                <a:latin typeface="メイリオ" panose="020B0604030504040204" pitchFamily="50" charset="-128"/>
                <a:ea typeface="メイリオ" panose="020B0604030504040204" pitchFamily="50" charset="-128"/>
              </a:rPr>
              <a:t>南ルートのピーク時混雑率は</a:t>
            </a:r>
            <a:r>
              <a:rPr kumimoji="1" lang="en-US" altLang="ja-JP" sz="1300" dirty="0">
                <a:effectLst>
                  <a:glow rad="76200">
                    <a:schemeClr val="bg1"/>
                  </a:glow>
                </a:effectLst>
                <a:latin typeface="メイリオ" panose="020B0604030504040204" pitchFamily="50" charset="-128"/>
                <a:ea typeface="メイリオ" panose="020B0604030504040204" pitchFamily="50" charset="-128"/>
              </a:rPr>
              <a:t>150</a:t>
            </a:r>
            <a:r>
              <a:rPr kumimoji="1" lang="ja-JP" altLang="en-US" sz="1300" dirty="0">
                <a:effectLst>
                  <a:glow rad="76200">
                    <a:schemeClr val="bg1"/>
                  </a:glow>
                </a:effectLst>
                <a:latin typeface="メイリオ" panose="020B0604030504040204" pitchFamily="50" charset="-128"/>
                <a:ea typeface="メイリオ" panose="020B0604030504040204" pitchFamily="50" charset="-128"/>
              </a:rPr>
              <a:t>％を超える見込み（一定の仮定のもとでの試算）</a:t>
            </a:r>
            <a:endParaRPr kumimoji="1" lang="en-US" altLang="ja-JP" sz="1300" dirty="0">
              <a:effectLst>
                <a:glow rad="76200">
                  <a:schemeClr val="bg1"/>
                </a:glow>
              </a:effectLst>
              <a:latin typeface="メイリオ" panose="020B0604030504040204" pitchFamily="50" charset="-128"/>
              <a:ea typeface="メイリオ" panose="020B0604030504040204" pitchFamily="50" charset="-128"/>
            </a:endParaRPr>
          </a:p>
          <a:p>
            <a:pPr marL="179388" lvl="1" indent="-122238">
              <a:lnSpc>
                <a:spcPts val="1700"/>
              </a:lnSpc>
              <a:buFont typeface="Arial" panose="020B0604020202020204" pitchFamily="34" charset="0"/>
              <a:buChar char="•"/>
            </a:pPr>
            <a:r>
              <a:rPr kumimoji="1" lang="ja-JP" altLang="en-US" sz="1300" dirty="0">
                <a:effectLst>
                  <a:glow rad="76200">
                    <a:schemeClr val="bg1"/>
                  </a:glow>
                </a:effectLst>
                <a:latin typeface="メイリオ" panose="020B0604030504040204" pitchFamily="50" charset="-128"/>
                <a:ea typeface="メイリオ" panose="020B0604030504040204" pitchFamily="50" charset="-128"/>
              </a:rPr>
              <a:t>そのため、北ルート未整備時には鉄道輸送の一部を他の交通手段が代替するものと想定</a:t>
            </a:r>
            <a:endParaRPr kumimoji="1" lang="en-US" altLang="ja-JP" sz="1300" dirty="0">
              <a:effectLst>
                <a:glow rad="76200">
                  <a:schemeClr val="bg1"/>
                </a:glow>
              </a:effectLst>
              <a:latin typeface="メイリオ" panose="020B0604030504040204" pitchFamily="50" charset="-128"/>
              <a:ea typeface="メイリオ" panose="020B0604030504040204" pitchFamily="50" charset="-128"/>
            </a:endParaRPr>
          </a:p>
          <a:p>
            <a:pPr marL="179388" lvl="1" indent="-122238">
              <a:lnSpc>
                <a:spcPts val="1700"/>
              </a:lnSpc>
              <a:buFont typeface="Arial" panose="020B0604020202020204" pitchFamily="34" charset="0"/>
              <a:buChar char="•"/>
            </a:pPr>
            <a:r>
              <a:rPr lang="ja-JP" altLang="en-US" sz="1300" dirty="0">
                <a:effectLst>
                  <a:glow rad="76200">
                    <a:schemeClr val="bg1"/>
                  </a:glow>
                </a:effectLst>
                <a:latin typeface="メイリオ" panose="020B0604030504040204" pitchFamily="50" charset="-128"/>
                <a:ea typeface="メイリオ" panose="020B0604030504040204" pitchFamily="50" charset="-128"/>
              </a:rPr>
              <a:t>交通手段として</a:t>
            </a:r>
            <a:r>
              <a:rPr kumimoji="1" lang="ja-JP" altLang="en-US" sz="1300" dirty="0">
                <a:effectLst>
                  <a:glow rad="76200">
                    <a:schemeClr val="bg1"/>
                  </a:glow>
                </a:effectLst>
                <a:latin typeface="メイリオ" panose="020B0604030504040204" pitchFamily="50" charset="-128"/>
                <a:ea typeface="メイリオ" panose="020B0604030504040204" pitchFamily="50" charset="-128"/>
              </a:rPr>
              <a:t>「乗用車」「バス」「タクシー」が考えられるが、</a:t>
            </a:r>
            <a:r>
              <a:rPr kumimoji="1" lang="en-US" altLang="ja-JP" sz="1300" dirty="0">
                <a:effectLst>
                  <a:glow rad="76200">
                    <a:schemeClr val="bg1"/>
                  </a:glow>
                </a:effectLst>
                <a:latin typeface="メイリオ" panose="020B0604030504040204" pitchFamily="50" charset="-128"/>
                <a:ea typeface="メイリオ" panose="020B0604030504040204" pitchFamily="50" charset="-128"/>
              </a:rPr>
              <a:t>IR</a:t>
            </a:r>
            <a:r>
              <a:rPr kumimoji="1" lang="ja-JP" altLang="en-US" sz="1300" dirty="0">
                <a:effectLst>
                  <a:glow rad="76200">
                    <a:schemeClr val="bg1"/>
                  </a:glow>
                </a:effectLst>
                <a:latin typeface="メイリオ" panose="020B0604030504040204" pitchFamily="50" charset="-128"/>
                <a:ea typeface="メイリオ" panose="020B0604030504040204" pitchFamily="50" charset="-128"/>
              </a:rPr>
              <a:t>等の国際観光拠点・夢洲へのアクセスであり、大量輸送可能</a:t>
            </a:r>
            <a:r>
              <a:rPr lang="ja-JP" altLang="en-US" sz="1300" dirty="0">
                <a:effectLst>
                  <a:glow rad="76200">
                    <a:schemeClr val="bg1"/>
                  </a:glow>
                </a:effectLst>
                <a:latin typeface="メイリオ" panose="020B0604030504040204" pitchFamily="50" charset="-128"/>
                <a:ea typeface="メイリオ" panose="020B0604030504040204" pitchFamily="50" charset="-128"/>
              </a:rPr>
              <a:t>な「バス（シャトルバス）」が運行されているものと</a:t>
            </a:r>
            <a:r>
              <a:rPr kumimoji="1" lang="ja-JP" altLang="en-US" sz="1300" dirty="0">
                <a:effectLst>
                  <a:glow rad="76200">
                    <a:schemeClr val="bg1"/>
                  </a:glow>
                </a:effectLst>
                <a:latin typeface="メイリオ" panose="020B0604030504040204" pitchFamily="50" charset="-128"/>
                <a:ea typeface="メイリオ" panose="020B0604030504040204" pitchFamily="50" charset="-128"/>
              </a:rPr>
              <a:t>想定（北ルート整備（</a:t>
            </a:r>
            <a:r>
              <a:rPr kumimoji="1" lang="en-US" altLang="ja-JP" sz="1300" dirty="0">
                <a:effectLst>
                  <a:glow rad="76200">
                    <a:schemeClr val="bg1"/>
                  </a:glow>
                </a:effectLst>
                <a:latin typeface="メイリオ" panose="020B0604030504040204" pitchFamily="50" charset="-128"/>
                <a:ea typeface="メイリオ" panose="020B0604030504040204" pitchFamily="50" charset="-128"/>
              </a:rPr>
              <a:t>with</a:t>
            </a:r>
            <a:r>
              <a:rPr kumimoji="1" lang="ja-JP" altLang="en-US" sz="1300" dirty="0">
                <a:effectLst>
                  <a:glow rad="76200">
                    <a:schemeClr val="bg1"/>
                  </a:glow>
                </a:effectLst>
                <a:latin typeface="メイリオ" panose="020B0604030504040204" pitchFamily="50" charset="-128"/>
                <a:ea typeface="メイリオ" panose="020B0604030504040204" pitchFamily="50" charset="-128"/>
              </a:rPr>
              <a:t>）では鉄道利用に転換</a:t>
            </a:r>
            <a:r>
              <a:rPr lang="ja-JP" altLang="en-US" sz="1300" dirty="0">
                <a:effectLst>
                  <a:glow rad="76200">
                    <a:schemeClr val="bg1"/>
                  </a:glow>
                </a:effectLst>
                <a:latin typeface="メイリオ" panose="020B0604030504040204" pitchFamily="50" charset="-128"/>
                <a:ea typeface="メイリオ" panose="020B0604030504040204" pitchFamily="50" charset="-128"/>
              </a:rPr>
              <a:t>）</a:t>
            </a:r>
            <a:endParaRPr kumimoji="1" lang="en-US" altLang="ja-JP" sz="1300" dirty="0">
              <a:effectLst>
                <a:glow rad="76200">
                  <a:schemeClr val="bg1"/>
                </a:glow>
              </a:effectLst>
              <a:latin typeface="メイリオ" panose="020B0604030504040204" pitchFamily="50" charset="-128"/>
              <a:ea typeface="メイリオ" panose="020B0604030504040204" pitchFamily="50" charset="-128"/>
            </a:endParaRPr>
          </a:p>
        </p:txBody>
      </p:sp>
      <p:sp>
        <p:nvSpPr>
          <p:cNvPr id="520" name="フリーフォーム: 図形 519">
            <a:extLst>
              <a:ext uri="{FF2B5EF4-FFF2-40B4-BE49-F238E27FC236}">
                <a16:creationId xmlns:a16="http://schemas.microsoft.com/office/drawing/2014/main" id="{A0946782-BA8C-430C-A1AB-A3597B2F5946}"/>
              </a:ext>
            </a:extLst>
          </p:cNvPr>
          <p:cNvSpPr/>
          <p:nvPr/>
        </p:nvSpPr>
        <p:spPr>
          <a:xfrm>
            <a:off x="-9502901" y="3458844"/>
            <a:ext cx="638810" cy="417195"/>
          </a:xfrm>
          <a:custGeom>
            <a:avLst/>
            <a:gdLst>
              <a:gd name="connsiteX0" fmla="*/ 0 w 741680"/>
              <a:gd name="connsiteY0" fmla="*/ 441960 h 441960"/>
              <a:gd name="connsiteX1" fmla="*/ 243840 w 741680"/>
              <a:gd name="connsiteY1" fmla="*/ 218440 h 441960"/>
              <a:gd name="connsiteX2" fmla="*/ 294640 w 741680"/>
              <a:gd name="connsiteY2" fmla="*/ 116840 h 441960"/>
              <a:gd name="connsiteX3" fmla="*/ 741680 w 741680"/>
              <a:gd name="connsiteY3" fmla="*/ 0 h 441960"/>
              <a:gd name="connsiteX0" fmla="*/ 0 w 640715"/>
              <a:gd name="connsiteY0" fmla="*/ 411480 h 411480"/>
              <a:gd name="connsiteX1" fmla="*/ 243840 w 640715"/>
              <a:gd name="connsiteY1" fmla="*/ 187960 h 411480"/>
              <a:gd name="connsiteX2" fmla="*/ 294640 w 640715"/>
              <a:gd name="connsiteY2" fmla="*/ 86360 h 411480"/>
              <a:gd name="connsiteX3" fmla="*/ 640715 w 640715"/>
              <a:gd name="connsiteY3" fmla="*/ 0 h 411480"/>
              <a:gd name="connsiteX0" fmla="*/ 0 w 638810"/>
              <a:gd name="connsiteY0" fmla="*/ 417195 h 417195"/>
              <a:gd name="connsiteX1" fmla="*/ 243840 w 638810"/>
              <a:gd name="connsiteY1" fmla="*/ 193675 h 417195"/>
              <a:gd name="connsiteX2" fmla="*/ 294640 w 638810"/>
              <a:gd name="connsiteY2" fmla="*/ 92075 h 417195"/>
              <a:gd name="connsiteX3" fmla="*/ 638810 w 638810"/>
              <a:gd name="connsiteY3" fmla="*/ 0 h 417195"/>
            </a:gdLst>
            <a:ahLst/>
            <a:cxnLst>
              <a:cxn ang="0">
                <a:pos x="connsiteX0" y="connsiteY0"/>
              </a:cxn>
              <a:cxn ang="0">
                <a:pos x="connsiteX1" y="connsiteY1"/>
              </a:cxn>
              <a:cxn ang="0">
                <a:pos x="connsiteX2" y="connsiteY2"/>
              </a:cxn>
              <a:cxn ang="0">
                <a:pos x="connsiteX3" y="connsiteY3"/>
              </a:cxn>
            </a:cxnLst>
            <a:rect l="l" t="t" r="r" b="b"/>
            <a:pathLst>
              <a:path w="638810" h="417195">
                <a:moveTo>
                  <a:pt x="0" y="417195"/>
                </a:moveTo>
                <a:lnTo>
                  <a:pt x="243840" y="193675"/>
                </a:lnTo>
                <a:lnTo>
                  <a:pt x="294640" y="92075"/>
                </a:lnTo>
                <a:lnTo>
                  <a:pt x="638810" y="0"/>
                </a:lnTo>
              </a:path>
            </a:pathLst>
          </a:custGeom>
          <a:ln w="38100" cap="rnd">
            <a:round/>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521" name="直線コネクタ 520">
            <a:extLst>
              <a:ext uri="{FF2B5EF4-FFF2-40B4-BE49-F238E27FC236}">
                <a16:creationId xmlns:a16="http://schemas.microsoft.com/office/drawing/2014/main" id="{28103533-F505-464D-B9A3-938873945CA8}"/>
              </a:ext>
            </a:extLst>
          </p:cNvPr>
          <p:cNvCxnSpPr>
            <a:cxnSpLocks/>
          </p:cNvCxnSpPr>
          <p:nvPr/>
        </p:nvCxnSpPr>
        <p:spPr>
          <a:xfrm flipV="1">
            <a:off x="-8800264" y="3395408"/>
            <a:ext cx="178136" cy="48594"/>
          </a:xfrm>
          <a:prstGeom prst="line">
            <a:avLst/>
          </a:prstGeom>
          <a:ln w="38100" cap="rnd">
            <a:prstDash val="sysDot"/>
            <a:round/>
            <a:headEnd type="none"/>
            <a:tailEnd type="none"/>
          </a:ln>
        </p:spPr>
        <p:style>
          <a:lnRef idx="1">
            <a:schemeClr val="accent1"/>
          </a:lnRef>
          <a:fillRef idx="0">
            <a:schemeClr val="accent1"/>
          </a:fillRef>
          <a:effectRef idx="0">
            <a:schemeClr val="accent1"/>
          </a:effectRef>
          <a:fontRef idx="minor">
            <a:schemeClr val="tx1"/>
          </a:fontRef>
        </p:style>
      </p:cxnSp>
      <p:sp>
        <p:nvSpPr>
          <p:cNvPr id="522" name="四角形: 角を丸くする 521">
            <a:extLst>
              <a:ext uri="{FF2B5EF4-FFF2-40B4-BE49-F238E27FC236}">
                <a16:creationId xmlns:a16="http://schemas.microsoft.com/office/drawing/2014/main" id="{41F89898-816E-4F03-A96A-0EFCC24F9AFE}"/>
              </a:ext>
            </a:extLst>
          </p:cNvPr>
          <p:cNvSpPr/>
          <p:nvPr/>
        </p:nvSpPr>
        <p:spPr>
          <a:xfrm>
            <a:off x="-6565427" y="3324380"/>
            <a:ext cx="732816" cy="1620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25200" rIns="36000" bIns="0" rtlCol="0" anchor="ctr">
            <a:noAutofit/>
          </a:bodyPr>
          <a:lstStyle/>
          <a:p>
            <a:pPr algn="ctr"/>
            <a:r>
              <a:rPr kumimoji="1" lang="ja-JP" altLang="en-US" sz="800" b="1" dirty="0">
                <a:latin typeface="メイリオ" panose="020B0604030504040204" pitchFamily="50" charset="-128"/>
                <a:ea typeface="メイリオ" panose="020B0604030504040204" pitchFamily="50" charset="-128"/>
              </a:rPr>
              <a:t>シャトルバス</a:t>
            </a:r>
          </a:p>
        </p:txBody>
      </p:sp>
      <p:sp>
        <p:nvSpPr>
          <p:cNvPr id="523" name="フリーフォーム: 図形 522">
            <a:extLst>
              <a:ext uri="{FF2B5EF4-FFF2-40B4-BE49-F238E27FC236}">
                <a16:creationId xmlns:a16="http://schemas.microsoft.com/office/drawing/2014/main" id="{DDC7AFC6-3C11-4D90-BB8C-EE280F6A22BC}"/>
              </a:ext>
            </a:extLst>
          </p:cNvPr>
          <p:cNvSpPr/>
          <p:nvPr/>
        </p:nvSpPr>
        <p:spPr>
          <a:xfrm>
            <a:off x="-6190120" y="3458844"/>
            <a:ext cx="638810" cy="417195"/>
          </a:xfrm>
          <a:custGeom>
            <a:avLst/>
            <a:gdLst>
              <a:gd name="connsiteX0" fmla="*/ 0 w 741680"/>
              <a:gd name="connsiteY0" fmla="*/ 441960 h 441960"/>
              <a:gd name="connsiteX1" fmla="*/ 243840 w 741680"/>
              <a:gd name="connsiteY1" fmla="*/ 218440 h 441960"/>
              <a:gd name="connsiteX2" fmla="*/ 294640 w 741680"/>
              <a:gd name="connsiteY2" fmla="*/ 116840 h 441960"/>
              <a:gd name="connsiteX3" fmla="*/ 741680 w 741680"/>
              <a:gd name="connsiteY3" fmla="*/ 0 h 441960"/>
              <a:gd name="connsiteX0" fmla="*/ 0 w 640715"/>
              <a:gd name="connsiteY0" fmla="*/ 411480 h 411480"/>
              <a:gd name="connsiteX1" fmla="*/ 243840 w 640715"/>
              <a:gd name="connsiteY1" fmla="*/ 187960 h 411480"/>
              <a:gd name="connsiteX2" fmla="*/ 294640 w 640715"/>
              <a:gd name="connsiteY2" fmla="*/ 86360 h 411480"/>
              <a:gd name="connsiteX3" fmla="*/ 640715 w 640715"/>
              <a:gd name="connsiteY3" fmla="*/ 0 h 411480"/>
              <a:gd name="connsiteX0" fmla="*/ 0 w 638810"/>
              <a:gd name="connsiteY0" fmla="*/ 417195 h 417195"/>
              <a:gd name="connsiteX1" fmla="*/ 243840 w 638810"/>
              <a:gd name="connsiteY1" fmla="*/ 193675 h 417195"/>
              <a:gd name="connsiteX2" fmla="*/ 294640 w 638810"/>
              <a:gd name="connsiteY2" fmla="*/ 92075 h 417195"/>
              <a:gd name="connsiteX3" fmla="*/ 638810 w 638810"/>
              <a:gd name="connsiteY3" fmla="*/ 0 h 417195"/>
            </a:gdLst>
            <a:ahLst/>
            <a:cxnLst>
              <a:cxn ang="0">
                <a:pos x="connsiteX0" y="connsiteY0"/>
              </a:cxn>
              <a:cxn ang="0">
                <a:pos x="connsiteX1" y="connsiteY1"/>
              </a:cxn>
              <a:cxn ang="0">
                <a:pos x="connsiteX2" y="connsiteY2"/>
              </a:cxn>
              <a:cxn ang="0">
                <a:pos x="connsiteX3" y="connsiteY3"/>
              </a:cxn>
            </a:cxnLst>
            <a:rect l="l" t="t" r="r" b="b"/>
            <a:pathLst>
              <a:path w="638810" h="417195">
                <a:moveTo>
                  <a:pt x="0" y="417195"/>
                </a:moveTo>
                <a:lnTo>
                  <a:pt x="243840" y="193675"/>
                </a:lnTo>
                <a:lnTo>
                  <a:pt x="294640" y="92075"/>
                </a:lnTo>
                <a:lnTo>
                  <a:pt x="638810" y="0"/>
                </a:lnTo>
              </a:path>
            </a:pathLst>
          </a:custGeom>
          <a:ln w="38100" cap="rnd">
            <a:round/>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524" name="直線コネクタ 523">
            <a:extLst>
              <a:ext uri="{FF2B5EF4-FFF2-40B4-BE49-F238E27FC236}">
                <a16:creationId xmlns:a16="http://schemas.microsoft.com/office/drawing/2014/main" id="{908BFA15-C6E5-4D7E-AF4C-AB98D63A94F5}"/>
              </a:ext>
            </a:extLst>
          </p:cNvPr>
          <p:cNvCxnSpPr>
            <a:cxnSpLocks/>
          </p:cNvCxnSpPr>
          <p:nvPr/>
        </p:nvCxnSpPr>
        <p:spPr>
          <a:xfrm flipV="1">
            <a:off x="-5487483" y="3395408"/>
            <a:ext cx="178136" cy="48594"/>
          </a:xfrm>
          <a:prstGeom prst="line">
            <a:avLst/>
          </a:prstGeom>
          <a:ln w="38100" cap="rnd">
            <a:prstDash val="sysDot"/>
            <a:round/>
            <a:headEnd type="none"/>
            <a:tailEnd type="none"/>
          </a:ln>
        </p:spPr>
        <p:style>
          <a:lnRef idx="1">
            <a:schemeClr val="accent1"/>
          </a:lnRef>
          <a:fillRef idx="0">
            <a:schemeClr val="accent1"/>
          </a:fillRef>
          <a:effectRef idx="0">
            <a:schemeClr val="accent1"/>
          </a:effectRef>
          <a:fontRef idx="minor">
            <a:schemeClr val="tx1"/>
          </a:fontRef>
        </p:style>
      </p:cxnSp>
      <p:sp>
        <p:nvSpPr>
          <p:cNvPr id="503" name="テキスト ボックス 502">
            <a:extLst>
              <a:ext uri="{FF2B5EF4-FFF2-40B4-BE49-F238E27FC236}">
                <a16:creationId xmlns:a16="http://schemas.microsoft.com/office/drawing/2014/main" id="{E2224B6A-2127-43DE-BAD2-E9949A60A8A4}"/>
              </a:ext>
            </a:extLst>
          </p:cNvPr>
          <p:cNvSpPr txBox="1"/>
          <p:nvPr/>
        </p:nvSpPr>
        <p:spPr>
          <a:xfrm>
            <a:off x="-4063470" y="1112480"/>
            <a:ext cx="1870434" cy="338554"/>
          </a:xfrm>
          <a:prstGeom prst="rect">
            <a:avLst/>
          </a:prstGeom>
          <a:noFill/>
        </p:spPr>
        <p:txBody>
          <a:bodyPr wrap="square" lIns="0" tIns="0" rIns="0" bIns="0" rtlCol="0">
            <a:spAutoFit/>
          </a:bodyPr>
          <a:lstStyle/>
          <a:p>
            <a:pPr algn="ctr"/>
            <a:r>
              <a:rPr kumimoji="1" lang="ja-JP" altLang="en-US" sz="1100" b="1" dirty="0">
                <a:effectLst>
                  <a:glow rad="76200">
                    <a:schemeClr val="bg1"/>
                  </a:glow>
                </a:effectLst>
              </a:rPr>
              <a:t>第２期開業</a:t>
            </a:r>
            <a:endParaRPr kumimoji="1" lang="en-US" altLang="ja-JP" sz="1100" b="1" dirty="0">
              <a:effectLst>
                <a:glow rad="76200">
                  <a:schemeClr val="bg1"/>
                </a:glow>
              </a:effectLst>
            </a:endParaRPr>
          </a:p>
          <a:p>
            <a:pPr algn="ctr"/>
            <a:r>
              <a:rPr kumimoji="1" lang="en-US" altLang="ja-JP" sz="1100" b="1" dirty="0">
                <a:effectLst>
                  <a:glow rad="76200">
                    <a:schemeClr val="bg1"/>
                  </a:glow>
                </a:effectLst>
                <a:latin typeface="+mn-ea"/>
              </a:rPr>
              <a:t>〔1,200</a:t>
            </a:r>
            <a:r>
              <a:rPr kumimoji="1" lang="ja-JP" altLang="en-US" sz="1100" b="1" dirty="0">
                <a:effectLst>
                  <a:glow rad="76200">
                    <a:schemeClr val="bg1"/>
                  </a:glow>
                </a:effectLst>
              </a:rPr>
              <a:t>万人</a:t>
            </a:r>
            <a:r>
              <a:rPr kumimoji="1" lang="en-US" altLang="ja-JP" sz="1100" b="1" dirty="0">
                <a:effectLst>
                  <a:glow rad="76200">
                    <a:schemeClr val="bg1"/>
                  </a:glow>
                </a:effectLst>
                <a:latin typeface="+mn-ea"/>
              </a:rPr>
              <a:t>/</a:t>
            </a:r>
            <a:r>
              <a:rPr kumimoji="1" lang="ja-JP" altLang="en-US" sz="1100" b="1" dirty="0">
                <a:effectLst>
                  <a:glow rad="76200">
                    <a:schemeClr val="bg1"/>
                  </a:glow>
                </a:effectLst>
              </a:rPr>
              <a:t>年</a:t>
            </a:r>
            <a:r>
              <a:rPr kumimoji="1" lang="en-US" altLang="ja-JP" sz="1100" b="1" dirty="0">
                <a:effectLst>
                  <a:glow rad="76200">
                    <a:schemeClr val="bg1"/>
                  </a:glow>
                </a:effectLst>
              </a:rPr>
              <a:t>〕</a:t>
            </a:r>
            <a:endParaRPr kumimoji="1" lang="ja-JP" altLang="en-US" sz="1100" b="1" dirty="0">
              <a:effectLst>
                <a:glow rad="76200">
                  <a:schemeClr val="bg1"/>
                </a:glow>
              </a:effectLst>
            </a:endParaRPr>
          </a:p>
        </p:txBody>
      </p:sp>
      <p:pic>
        <p:nvPicPr>
          <p:cNvPr id="385" name="図 384">
            <a:extLst>
              <a:ext uri="{FF2B5EF4-FFF2-40B4-BE49-F238E27FC236}">
                <a16:creationId xmlns:a16="http://schemas.microsoft.com/office/drawing/2014/main" id="{4CD2DE71-B949-4075-8522-E049219E38B1}"/>
              </a:ext>
            </a:extLst>
          </p:cNvPr>
          <p:cNvPicPr>
            <a:picLocks noChangeAspect="1"/>
          </p:cNvPicPr>
          <p:nvPr/>
        </p:nvPicPr>
        <p:blipFill>
          <a:blip r:embed="rId3"/>
          <a:stretch>
            <a:fillRect/>
          </a:stretch>
        </p:blipFill>
        <p:spPr>
          <a:xfrm>
            <a:off x="307672" y="833568"/>
            <a:ext cx="9290656" cy="5421916"/>
          </a:xfrm>
          <a:prstGeom prst="rect">
            <a:avLst/>
          </a:prstGeom>
        </p:spPr>
      </p:pic>
    </p:spTree>
    <p:extLst>
      <p:ext uri="{BB962C8B-B14F-4D97-AF65-F5344CB8AC3E}">
        <p14:creationId xmlns:p14="http://schemas.microsoft.com/office/powerpoint/2010/main" val="2212069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a:extLst>
              <a:ext uri="{FF2B5EF4-FFF2-40B4-BE49-F238E27FC236}">
                <a16:creationId xmlns:a16="http://schemas.microsoft.com/office/drawing/2014/main" id="{E1016346-4C7C-4A1B-9A0C-0B62CE6FB5AE}"/>
              </a:ext>
            </a:extLst>
          </p:cNvPr>
          <p:cNvSpPr/>
          <p:nvPr/>
        </p:nvSpPr>
        <p:spPr>
          <a:xfrm>
            <a:off x="149679" y="475879"/>
            <a:ext cx="9606642" cy="133882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spAutoFit/>
          </a:bodyPr>
          <a:lstStyle/>
          <a:p>
            <a:pPr>
              <a:spcAft>
                <a:spcPts val="1200"/>
              </a:spcAft>
            </a:pPr>
            <a:r>
              <a:rPr lang="ja-JP" altLang="en-US" sz="1600" dirty="0">
                <a:solidFill>
                  <a:schemeClr val="tx1"/>
                </a:solidFill>
                <a:latin typeface="メイリオ" panose="020B0604030504040204" pitchFamily="50" charset="-128"/>
                <a:ea typeface="メイリオ" panose="020B0604030504040204" pitchFamily="50" charset="-128"/>
              </a:rPr>
              <a:t>（１）近畿圏の将来人口の設定</a:t>
            </a:r>
            <a:endParaRPr lang="en-US" altLang="ja-JP" sz="1600" dirty="0">
              <a:solidFill>
                <a:schemeClr val="tx1"/>
              </a:solidFill>
              <a:latin typeface="メイリオ" panose="020B0604030504040204" pitchFamily="50" charset="-128"/>
              <a:ea typeface="メイリオ" panose="020B0604030504040204" pitchFamily="50" charset="-128"/>
            </a:endParaRPr>
          </a:p>
          <a:p>
            <a:pPr marL="742950" lvl="1" indent="-285750">
              <a:spcAft>
                <a:spcPts val="12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将来人口は、国立社会保障人口問題研究所の将来推計や国勢調査、実績値により設定</a:t>
            </a:r>
            <a:endParaRPr lang="en-US" altLang="ja-JP" sz="1600" dirty="0">
              <a:solidFill>
                <a:schemeClr val="tx1"/>
              </a:solidFill>
              <a:latin typeface="メイリオ" panose="020B0604030504040204" pitchFamily="50" charset="-128"/>
              <a:ea typeface="メイリオ" panose="020B0604030504040204" pitchFamily="50" charset="-128"/>
            </a:endParaRPr>
          </a:p>
          <a:p>
            <a:pPr marL="1076325" lvl="1" indent="-619125">
              <a:spcAft>
                <a:spcPts val="1200"/>
              </a:spcAft>
            </a:pPr>
            <a:r>
              <a:rPr lang="ja-JP" altLang="en-US" sz="1600" dirty="0">
                <a:solidFill>
                  <a:schemeClr val="tx1"/>
                </a:solidFill>
                <a:latin typeface="メイリオ" panose="020B0604030504040204" pitchFamily="50" charset="-128"/>
                <a:ea typeface="メイリオ" panose="020B0604030504040204" pitchFamily="50" charset="-128"/>
              </a:rPr>
              <a:t>　→　近畿圏の将来人口は単調減少にあり、予測対象年次である</a:t>
            </a:r>
            <a:r>
              <a:rPr lang="en-US" altLang="ja-JP" sz="1600" dirty="0">
                <a:solidFill>
                  <a:schemeClr val="tx1"/>
                </a:solidFill>
                <a:latin typeface="メイリオ" panose="020B0604030504040204" pitchFamily="50" charset="-128"/>
                <a:ea typeface="メイリオ" panose="020B0604030504040204" pitchFamily="50" charset="-128"/>
              </a:rPr>
              <a:t>2040</a:t>
            </a:r>
            <a:r>
              <a:rPr lang="ja-JP" altLang="en-US" sz="1600" dirty="0">
                <a:solidFill>
                  <a:schemeClr val="tx1"/>
                </a:solidFill>
                <a:latin typeface="メイリオ" panose="020B0604030504040204" pitchFamily="50" charset="-128"/>
                <a:ea typeface="メイリオ" panose="020B0604030504040204" pitchFamily="50" charset="-128"/>
              </a:rPr>
              <a:t>年時点では、常住人口が１割減、従業人口が２割減、従学人口が３割減</a:t>
            </a:r>
            <a:endParaRPr lang="en-US" altLang="ja-JP" sz="1600" dirty="0">
              <a:solidFill>
                <a:schemeClr val="tx1"/>
              </a:solidFill>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02F94F3E-7917-F358-CE84-386F4674D945}"/>
              </a:ext>
            </a:extLst>
          </p:cNvPr>
          <p:cNvSpPr/>
          <p:nvPr/>
        </p:nvSpPr>
        <p:spPr>
          <a:xfrm>
            <a:off x="1920240" y="5926461"/>
            <a:ext cx="7980171"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indent="3175"/>
            <a:r>
              <a:rPr lang="en-US" altLang="ja-JP" sz="1200" dirty="0">
                <a:solidFill>
                  <a:schemeClr val="tx1"/>
                </a:solidFill>
                <a:latin typeface="メイリオ" panose="020B0604030504040204" pitchFamily="50" charset="-128"/>
                <a:ea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rPr>
              <a:t>　</a:t>
            </a:r>
            <a:r>
              <a:rPr lang="en-US" altLang="ja-JP" sz="1200" dirty="0">
                <a:solidFill>
                  <a:schemeClr val="tx1"/>
                </a:solidFill>
                <a:latin typeface="メイリオ" panose="020B0604030504040204" pitchFamily="50" charset="-128"/>
                <a:ea typeface="メイリオ" panose="020B0604030504040204" pitchFamily="50" charset="-128"/>
              </a:rPr>
              <a:t>2020</a:t>
            </a:r>
            <a:r>
              <a:rPr lang="ja-JP" altLang="en-US" sz="1200" dirty="0">
                <a:solidFill>
                  <a:schemeClr val="tx1"/>
                </a:solidFill>
                <a:latin typeface="メイリオ" panose="020B0604030504040204" pitchFamily="50" charset="-128"/>
                <a:ea typeface="メイリオ" panose="020B0604030504040204" pitchFamily="50" charset="-128"/>
              </a:rPr>
              <a:t>年　：令和２年国勢調査の実績値</a:t>
            </a:r>
            <a:endParaRPr lang="en-US" altLang="ja-JP" sz="1200" dirty="0">
              <a:solidFill>
                <a:schemeClr val="tx1"/>
              </a:solidFill>
              <a:latin typeface="メイリオ" panose="020B0604030504040204" pitchFamily="50" charset="-128"/>
              <a:ea typeface="メイリオ" panose="020B0604030504040204" pitchFamily="50" charset="-128"/>
            </a:endParaRPr>
          </a:p>
          <a:p>
            <a:pPr indent="3175"/>
            <a:r>
              <a:rPr lang="ja-JP" altLang="en-US" sz="1200" dirty="0">
                <a:solidFill>
                  <a:schemeClr val="tx1"/>
                </a:solidFill>
                <a:latin typeface="メイリオ" panose="020B0604030504040204" pitchFamily="50" charset="-128"/>
                <a:ea typeface="メイリオ" panose="020B0604030504040204" pitchFamily="50" charset="-128"/>
              </a:rPr>
              <a:t>　　</a:t>
            </a:r>
            <a:r>
              <a:rPr lang="en-US" altLang="ja-JP" sz="1200" dirty="0">
                <a:solidFill>
                  <a:schemeClr val="tx1"/>
                </a:solidFill>
                <a:latin typeface="メイリオ" panose="020B0604030504040204" pitchFamily="50" charset="-128"/>
                <a:ea typeface="メイリオ" panose="020B0604030504040204" pitchFamily="50" charset="-128"/>
              </a:rPr>
              <a:t>2025</a:t>
            </a:r>
            <a:r>
              <a:rPr lang="ja-JP" altLang="en-US" sz="1200" dirty="0">
                <a:solidFill>
                  <a:schemeClr val="tx1"/>
                </a:solidFill>
                <a:latin typeface="メイリオ" panose="020B0604030504040204" pitchFamily="50" charset="-128"/>
                <a:ea typeface="メイリオ" panose="020B0604030504040204" pitchFamily="50" charset="-128"/>
              </a:rPr>
              <a:t>年～：常住人口</a:t>
            </a:r>
            <a:r>
              <a:rPr lang="en-US" altLang="ja-JP" sz="1200" dirty="0">
                <a:solidFill>
                  <a:schemeClr val="tx1"/>
                </a:solidFill>
                <a:latin typeface="メイリオ" panose="020B0604030504040204" pitchFamily="50" charset="-128"/>
                <a:ea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rPr>
              <a:t>「日本の地域別将来推計人口</a:t>
            </a:r>
            <a:r>
              <a:rPr lang="zh-TW" altLang="en-US" sz="1200" dirty="0">
                <a:solidFill>
                  <a:schemeClr val="tx1"/>
                </a:solidFill>
                <a:latin typeface="メイリオ" panose="020B0604030504040204" pitchFamily="50" charset="-128"/>
                <a:ea typeface="メイリオ" panose="020B0604030504040204" pitchFamily="50" charset="-128"/>
              </a:rPr>
              <a:t>（令和</a:t>
            </a:r>
            <a:r>
              <a:rPr lang="ja-JP" altLang="en-US" sz="1200" dirty="0">
                <a:solidFill>
                  <a:schemeClr val="tx1"/>
                </a:solidFill>
                <a:latin typeface="メイリオ" panose="020B0604030504040204" pitchFamily="50" charset="-128"/>
                <a:ea typeface="メイリオ" panose="020B0604030504040204" pitchFamily="50" charset="-128"/>
              </a:rPr>
              <a:t>５</a:t>
            </a:r>
            <a:r>
              <a:rPr lang="zh-TW" altLang="en-US" sz="1200" dirty="0">
                <a:solidFill>
                  <a:schemeClr val="tx1"/>
                </a:solidFill>
                <a:latin typeface="メイリオ" panose="020B0604030504040204" pitchFamily="50" charset="-128"/>
                <a:ea typeface="メイリオ" panose="020B0604030504040204" pitchFamily="50" charset="-128"/>
              </a:rPr>
              <a:t>年推計）</a:t>
            </a:r>
            <a:r>
              <a:rPr lang="ja-JP" altLang="en-US" sz="1200" dirty="0">
                <a:solidFill>
                  <a:schemeClr val="tx1"/>
                </a:solidFill>
                <a:latin typeface="メイリオ" panose="020B0604030504040204" pitchFamily="50" charset="-128"/>
                <a:ea typeface="メイリオ" panose="020B0604030504040204" pitchFamily="50" charset="-128"/>
              </a:rPr>
              <a:t>」（国立社会保障・人口問題研究所）</a:t>
            </a:r>
            <a:endParaRPr lang="en-US" altLang="ja-JP" sz="1200" dirty="0">
              <a:solidFill>
                <a:schemeClr val="tx1"/>
              </a:solidFill>
              <a:latin typeface="メイリオ" panose="020B0604030504040204" pitchFamily="50" charset="-128"/>
              <a:ea typeface="メイリオ" panose="020B0604030504040204" pitchFamily="50" charset="-128"/>
            </a:endParaRPr>
          </a:p>
          <a:p>
            <a:pPr marL="177800" indent="3175"/>
            <a:r>
              <a:rPr lang="ja-JP" altLang="en-US" sz="1200" dirty="0">
                <a:solidFill>
                  <a:schemeClr val="tx1"/>
                </a:solidFill>
                <a:latin typeface="メイリオ" panose="020B0604030504040204" pitchFamily="50" charset="-128"/>
                <a:ea typeface="メイリオ" panose="020B0604030504040204" pitchFamily="50" charset="-128"/>
              </a:rPr>
              <a:t>　　　　　　 従業人口、従学人口</a:t>
            </a:r>
            <a:r>
              <a:rPr lang="en-US" altLang="ja-JP" sz="1200" dirty="0">
                <a:solidFill>
                  <a:schemeClr val="tx1"/>
                </a:solidFill>
                <a:latin typeface="メイリオ" panose="020B0604030504040204" pitchFamily="50" charset="-128"/>
                <a:ea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rPr>
              <a:t>常住人口の推計値及び令和２年国勢調査の結果を基に算出</a:t>
            </a:r>
            <a:endParaRPr kumimoji="1" lang="ja-JP" altLang="en-US" sz="1200" dirty="0">
              <a:solidFill>
                <a:schemeClr val="tx1"/>
              </a:solidFill>
              <a:latin typeface="メイリオ" panose="020B0604030504040204" pitchFamily="50" charset="-128"/>
              <a:ea typeface="メイリオ" panose="020B0604030504040204" pitchFamily="50" charset="-128"/>
            </a:endParaRPr>
          </a:p>
        </p:txBody>
      </p:sp>
      <p:sp>
        <p:nvSpPr>
          <p:cNvPr id="20" name="正方形/長方形 19">
            <a:extLst>
              <a:ext uri="{FF2B5EF4-FFF2-40B4-BE49-F238E27FC236}">
                <a16:creationId xmlns:a16="http://schemas.microsoft.com/office/drawing/2014/main" id="{A4555B9A-4144-CC01-838A-87170E06F3F5}"/>
              </a:ext>
            </a:extLst>
          </p:cNvPr>
          <p:cNvSpPr/>
          <p:nvPr/>
        </p:nvSpPr>
        <p:spPr>
          <a:xfrm>
            <a:off x="149679" y="3140083"/>
            <a:ext cx="4105862" cy="2031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r>
              <a:rPr kumimoji="1" lang="ja-JP" altLang="en-US" sz="1400" b="1" dirty="0">
                <a:solidFill>
                  <a:schemeClr val="tx1"/>
                </a:solidFill>
                <a:latin typeface="メイリオ" panose="020B0604030504040204" pitchFamily="50" charset="-128"/>
                <a:ea typeface="メイリオ" panose="020B0604030504040204" pitchFamily="50" charset="-128"/>
              </a:rPr>
              <a:t>① 常住人口</a:t>
            </a:r>
            <a:endParaRPr kumimoji="1" lang="en-US" altLang="ja-JP" sz="1400" b="1" dirty="0">
              <a:solidFill>
                <a:schemeClr val="tx1"/>
              </a:solidFill>
              <a:latin typeface="メイリオ" panose="020B0604030504040204" pitchFamily="50" charset="-128"/>
              <a:ea typeface="メイリオ" panose="020B0604030504040204" pitchFamily="50" charset="-128"/>
            </a:endParaRPr>
          </a:p>
          <a:p>
            <a:r>
              <a:rPr kumimoji="1" lang="ja-JP" altLang="en-US" sz="1400" dirty="0">
                <a:solidFill>
                  <a:schemeClr val="tx1"/>
                </a:solidFill>
                <a:latin typeface="メイリオ" panose="020B0604030504040204" pitchFamily="50" charset="-128"/>
                <a:ea typeface="メイリオ" panose="020B0604030504040204" pitchFamily="50" charset="-128"/>
              </a:rPr>
              <a:t>　 </a:t>
            </a:r>
            <a:r>
              <a:rPr lang="ja-JP" altLang="en-US" sz="1400" dirty="0">
                <a:solidFill>
                  <a:schemeClr val="tx1"/>
                </a:solidFill>
                <a:latin typeface="メイリオ" panose="020B0604030504040204" pitchFamily="50" charset="-128"/>
                <a:ea typeface="メイリオ" panose="020B0604030504040204" pitchFamily="50" charset="-128"/>
              </a:rPr>
              <a:t>現況</a:t>
            </a:r>
            <a:r>
              <a:rPr lang="en-US" altLang="ja-JP" sz="1400" dirty="0">
                <a:solidFill>
                  <a:schemeClr val="tx1"/>
                </a:solidFill>
                <a:latin typeface="メイリオ" panose="020B0604030504040204" pitchFamily="50" charset="-128"/>
                <a:ea typeface="メイリオ" panose="020B0604030504040204" pitchFamily="50" charset="-128"/>
              </a:rPr>
              <a:t> </a:t>
            </a:r>
            <a:r>
              <a:rPr kumimoji="1" lang="en-US" altLang="ja-JP" sz="1400">
                <a:solidFill>
                  <a:schemeClr val="tx1"/>
                </a:solidFill>
                <a:latin typeface="メイリオ" panose="020B0604030504040204" pitchFamily="50" charset="-128"/>
                <a:ea typeface="メイリオ" panose="020B0604030504040204" pitchFamily="50" charset="-128"/>
              </a:rPr>
              <a:t>2,054</a:t>
            </a:r>
            <a:r>
              <a:rPr kumimoji="1" lang="ja-JP" altLang="en-US" sz="1400">
                <a:solidFill>
                  <a:schemeClr val="tx1"/>
                </a:solidFill>
                <a:latin typeface="メイリオ" panose="020B0604030504040204" pitchFamily="50" charset="-128"/>
                <a:ea typeface="メイリオ" panose="020B0604030504040204" pitchFamily="50" charset="-128"/>
              </a:rPr>
              <a:t>万人　→　将来　</a:t>
            </a:r>
            <a:r>
              <a:rPr kumimoji="1" lang="en-US" altLang="ja-JP" sz="1400">
                <a:solidFill>
                  <a:schemeClr val="tx1"/>
                </a:solidFill>
                <a:latin typeface="メイリオ" panose="020B0604030504040204" pitchFamily="50" charset="-128"/>
                <a:ea typeface="メイリオ" panose="020B0604030504040204" pitchFamily="50" charset="-128"/>
              </a:rPr>
              <a:t>1,803</a:t>
            </a:r>
            <a:r>
              <a:rPr kumimoji="1" lang="ja-JP" altLang="en-US" sz="1400" dirty="0">
                <a:solidFill>
                  <a:schemeClr val="tx1"/>
                </a:solidFill>
                <a:latin typeface="メイリオ" panose="020B0604030504040204" pitchFamily="50" charset="-128"/>
                <a:ea typeface="メイリオ" panose="020B0604030504040204" pitchFamily="50" charset="-128"/>
              </a:rPr>
              <a:t>万人</a:t>
            </a:r>
            <a:br>
              <a:rPr kumimoji="1" lang="en-US" altLang="ja-JP" sz="1400" dirty="0">
                <a:solidFill>
                  <a:schemeClr val="tx1"/>
                </a:solidFill>
                <a:latin typeface="メイリオ" panose="020B0604030504040204" pitchFamily="50" charset="-128"/>
                <a:ea typeface="メイリオ" panose="020B0604030504040204" pitchFamily="50" charset="-128"/>
              </a:rPr>
            </a:br>
            <a:r>
              <a:rPr kumimoji="1" lang="en-US" altLang="ja-JP" sz="1400" dirty="0">
                <a:solidFill>
                  <a:schemeClr val="tx1"/>
                </a:solidFill>
                <a:latin typeface="メイリオ" panose="020B0604030504040204" pitchFamily="50" charset="-128"/>
                <a:ea typeface="メイリオ" panose="020B0604030504040204" pitchFamily="50" charset="-128"/>
              </a:rPr>
              <a:t>	</a:t>
            </a:r>
            <a:r>
              <a:rPr kumimoji="1" lang="en-US" altLang="ja-JP" sz="1400">
                <a:solidFill>
                  <a:schemeClr val="tx1"/>
                </a:solidFill>
                <a:latin typeface="メイリオ" panose="020B0604030504040204" pitchFamily="50" charset="-128"/>
                <a:ea typeface="メイリオ" panose="020B0604030504040204" pitchFamily="50" charset="-128"/>
              </a:rPr>
              <a:t>	</a:t>
            </a:r>
            <a:r>
              <a:rPr kumimoji="1" lang="ja-JP" altLang="en-US" sz="1400" dirty="0">
                <a:solidFill>
                  <a:schemeClr val="tx1"/>
                </a:solidFill>
                <a:latin typeface="メイリオ" panose="020B0604030504040204" pitchFamily="50" charset="-128"/>
                <a:ea typeface="メイリオ" panose="020B0604030504040204" pitchFamily="50" charset="-128"/>
              </a:rPr>
              <a:t>　　</a:t>
            </a:r>
            <a:r>
              <a:rPr kumimoji="1" lang="ja-JP" altLang="en-US" sz="1400">
                <a:solidFill>
                  <a:schemeClr val="tx1"/>
                </a:solidFill>
                <a:latin typeface="メイリオ" panose="020B0604030504040204" pitchFamily="50" charset="-128"/>
                <a:ea typeface="メイリオ" panose="020B0604030504040204" pitchFamily="50" charset="-128"/>
              </a:rPr>
              <a:t>　（</a:t>
            </a:r>
            <a:r>
              <a:rPr kumimoji="1" lang="ja-JP" altLang="en-US" sz="1400" dirty="0">
                <a:solidFill>
                  <a:schemeClr val="tx1"/>
                </a:solidFill>
                <a:latin typeface="メイリオ" panose="020B0604030504040204" pitchFamily="50" charset="-128"/>
                <a:ea typeface="メイリオ" panose="020B0604030504040204" pitchFamily="50" charset="-128"/>
              </a:rPr>
              <a:t>約</a:t>
            </a:r>
            <a:r>
              <a:rPr kumimoji="1" lang="en-US" altLang="ja-JP" sz="1400" dirty="0">
                <a:solidFill>
                  <a:schemeClr val="tx1"/>
                </a:solidFill>
                <a:latin typeface="メイリオ" panose="020B0604030504040204" pitchFamily="50" charset="-128"/>
                <a:ea typeface="メイリオ" panose="020B0604030504040204" pitchFamily="50" charset="-128"/>
              </a:rPr>
              <a:t>12</a:t>
            </a:r>
            <a:r>
              <a:rPr kumimoji="1" lang="ja-JP" altLang="en-US" sz="1400" dirty="0">
                <a:solidFill>
                  <a:schemeClr val="tx1"/>
                </a:solidFill>
                <a:latin typeface="メイリオ" panose="020B0604030504040204" pitchFamily="50" charset="-128"/>
                <a:ea typeface="メイリオ" panose="020B0604030504040204" pitchFamily="50" charset="-128"/>
              </a:rPr>
              <a:t>％減）</a:t>
            </a:r>
            <a:endParaRPr kumimoji="1" lang="en-US" altLang="ja-JP" sz="1400" dirty="0">
              <a:solidFill>
                <a:schemeClr val="tx1"/>
              </a:solidFill>
              <a:latin typeface="メイリオ" panose="020B0604030504040204" pitchFamily="50" charset="-128"/>
              <a:ea typeface="メイリオ" panose="020B0604030504040204" pitchFamily="50" charset="-128"/>
            </a:endParaRPr>
          </a:p>
          <a:p>
            <a:r>
              <a:rPr lang="ja-JP" altLang="en-US" sz="1400" b="1" dirty="0">
                <a:solidFill>
                  <a:schemeClr val="tx1"/>
                </a:solidFill>
                <a:latin typeface="メイリオ" panose="020B0604030504040204" pitchFamily="50" charset="-128"/>
                <a:ea typeface="メイリオ" panose="020B0604030504040204" pitchFamily="50" charset="-128"/>
              </a:rPr>
              <a:t>② </a:t>
            </a:r>
            <a:r>
              <a:rPr kumimoji="1" lang="ja-JP" altLang="en-US" sz="1400" b="1" dirty="0">
                <a:solidFill>
                  <a:schemeClr val="tx1"/>
                </a:solidFill>
                <a:latin typeface="メイリオ" panose="020B0604030504040204" pitchFamily="50" charset="-128"/>
                <a:ea typeface="メイリオ" panose="020B0604030504040204" pitchFamily="50" charset="-128"/>
              </a:rPr>
              <a:t>従業人口</a:t>
            </a:r>
            <a:endParaRPr lang="en-US" altLang="ja-JP" sz="1400" b="1" dirty="0">
              <a:solidFill>
                <a:schemeClr val="tx1"/>
              </a:solidFill>
              <a:latin typeface="メイリオ" panose="020B0604030504040204" pitchFamily="50" charset="-128"/>
              <a:ea typeface="メイリオ" panose="020B0604030504040204" pitchFamily="50" charset="-128"/>
            </a:endParaRPr>
          </a:p>
          <a:p>
            <a:r>
              <a:rPr lang="ja-JP" altLang="en-US" sz="1400" dirty="0">
                <a:solidFill>
                  <a:schemeClr val="tx1"/>
                </a:solidFill>
                <a:latin typeface="メイリオ" panose="020B0604030504040204" pitchFamily="50" charset="-128"/>
                <a:ea typeface="メイリオ" panose="020B0604030504040204" pitchFamily="50" charset="-128"/>
              </a:rPr>
              <a:t>　 現況 </a:t>
            </a:r>
            <a:r>
              <a:rPr lang="en-US" altLang="ja-JP" sz="1400">
                <a:solidFill>
                  <a:schemeClr val="tx1"/>
                </a:solidFill>
                <a:latin typeface="メイリオ" panose="020B0604030504040204" pitchFamily="50" charset="-128"/>
                <a:ea typeface="メイリオ" panose="020B0604030504040204" pitchFamily="50" charset="-128"/>
              </a:rPr>
              <a:t>1,013</a:t>
            </a:r>
            <a:r>
              <a:rPr lang="ja-JP" altLang="en-US" sz="1400">
                <a:solidFill>
                  <a:schemeClr val="tx1"/>
                </a:solidFill>
                <a:latin typeface="メイリオ" panose="020B0604030504040204" pitchFamily="50" charset="-128"/>
                <a:ea typeface="メイリオ" panose="020B0604030504040204" pitchFamily="50" charset="-128"/>
              </a:rPr>
              <a:t>万人　→　将来  </a:t>
            </a:r>
            <a:r>
              <a:rPr kumimoji="1" lang="en-US" altLang="ja-JP" sz="1400" dirty="0">
                <a:solidFill>
                  <a:schemeClr val="tx1"/>
                </a:solidFill>
                <a:latin typeface="メイリオ" panose="020B0604030504040204" pitchFamily="50" charset="-128"/>
                <a:ea typeface="メイリオ" panose="020B0604030504040204" pitchFamily="50" charset="-128"/>
              </a:rPr>
              <a:t>852</a:t>
            </a:r>
            <a:r>
              <a:rPr kumimoji="1" lang="ja-JP" altLang="en-US" sz="1400" dirty="0">
                <a:solidFill>
                  <a:schemeClr val="tx1"/>
                </a:solidFill>
                <a:latin typeface="メイリオ" panose="020B0604030504040204" pitchFamily="50" charset="-128"/>
                <a:ea typeface="メイリオ" panose="020B0604030504040204" pitchFamily="50" charset="-128"/>
              </a:rPr>
              <a:t>万人</a:t>
            </a:r>
            <a:br>
              <a:rPr kumimoji="1" lang="en-US" altLang="ja-JP" sz="1400" dirty="0">
                <a:solidFill>
                  <a:schemeClr val="tx1"/>
                </a:solidFill>
                <a:latin typeface="メイリオ" panose="020B0604030504040204" pitchFamily="50" charset="-128"/>
                <a:ea typeface="メイリオ" panose="020B0604030504040204" pitchFamily="50" charset="-128"/>
              </a:rPr>
            </a:br>
            <a:r>
              <a:rPr kumimoji="1" lang="en-US" altLang="ja-JP" sz="1400" dirty="0">
                <a:solidFill>
                  <a:schemeClr val="tx1"/>
                </a:solidFill>
                <a:latin typeface="メイリオ" panose="020B0604030504040204" pitchFamily="50" charset="-128"/>
                <a:ea typeface="メイリオ" panose="020B0604030504040204" pitchFamily="50" charset="-128"/>
              </a:rPr>
              <a:t>	</a:t>
            </a:r>
            <a:r>
              <a:rPr kumimoji="1" lang="en-US" altLang="ja-JP" sz="1400">
                <a:solidFill>
                  <a:schemeClr val="tx1"/>
                </a:solidFill>
                <a:latin typeface="メイリオ" panose="020B0604030504040204" pitchFamily="50" charset="-128"/>
                <a:ea typeface="メイリオ" panose="020B0604030504040204" pitchFamily="50" charset="-128"/>
              </a:rPr>
              <a:t>	</a:t>
            </a:r>
            <a:r>
              <a:rPr kumimoji="1" lang="ja-JP" altLang="en-US" sz="1400" dirty="0">
                <a:solidFill>
                  <a:schemeClr val="tx1"/>
                </a:solidFill>
                <a:latin typeface="メイリオ" panose="020B0604030504040204" pitchFamily="50" charset="-128"/>
                <a:ea typeface="メイリオ" panose="020B0604030504040204" pitchFamily="50" charset="-128"/>
              </a:rPr>
              <a:t>　　</a:t>
            </a:r>
            <a:r>
              <a:rPr kumimoji="1" lang="ja-JP" altLang="en-US" sz="1400">
                <a:solidFill>
                  <a:schemeClr val="tx1"/>
                </a:solidFill>
                <a:latin typeface="メイリオ" panose="020B0604030504040204" pitchFamily="50" charset="-128"/>
                <a:ea typeface="メイリオ" panose="020B0604030504040204" pitchFamily="50" charset="-128"/>
              </a:rPr>
              <a:t>　（</a:t>
            </a:r>
            <a:r>
              <a:rPr kumimoji="1" lang="ja-JP" altLang="en-US" sz="1400" dirty="0">
                <a:solidFill>
                  <a:schemeClr val="tx1"/>
                </a:solidFill>
                <a:latin typeface="メイリオ" panose="020B0604030504040204" pitchFamily="50" charset="-128"/>
                <a:ea typeface="メイリオ" panose="020B0604030504040204" pitchFamily="50" charset="-128"/>
              </a:rPr>
              <a:t>約</a:t>
            </a:r>
            <a:r>
              <a:rPr kumimoji="1" lang="en-US" altLang="ja-JP" sz="1400" dirty="0">
                <a:solidFill>
                  <a:schemeClr val="tx1"/>
                </a:solidFill>
                <a:latin typeface="メイリオ" panose="020B0604030504040204" pitchFamily="50" charset="-128"/>
                <a:ea typeface="メイリオ" panose="020B0604030504040204" pitchFamily="50" charset="-128"/>
              </a:rPr>
              <a:t>16</a:t>
            </a:r>
            <a:r>
              <a:rPr kumimoji="1" lang="ja-JP" altLang="en-US" sz="1400" dirty="0">
                <a:solidFill>
                  <a:schemeClr val="tx1"/>
                </a:solidFill>
                <a:latin typeface="メイリオ" panose="020B0604030504040204" pitchFamily="50" charset="-128"/>
                <a:ea typeface="メイリオ" panose="020B0604030504040204" pitchFamily="50" charset="-128"/>
              </a:rPr>
              <a:t>％減）</a:t>
            </a:r>
            <a:endParaRPr kumimoji="1" lang="en-US" altLang="ja-JP" sz="1400" dirty="0">
              <a:solidFill>
                <a:schemeClr val="tx1"/>
              </a:solidFill>
              <a:latin typeface="メイリオ" panose="020B0604030504040204" pitchFamily="50" charset="-128"/>
              <a:ea typeface="メイリオ" panose="020B0604030504040204" pitchFamily="50" charset="-128"/>
            </a:endParaRPr>
          </a:p>
          <a:p>
            <a:r>
              <a:rPr lang="ja-JP" altLang="en-US" sz="1400" b="1" dirty="0">
                <a:solidFill>
                  <a:schemeClr val="tx1"/>
                </a:solidFill>
                <a:latin typeface="メイリオ" panose="020B0604030504040204" pitchFamily="50" charset="-128"/>
                <a:ea typeface="メイリオ" panose="020B0604030504040204" pitchFamily="50" charset="-128"/>
              </a:rPr>
              <a:t>③</a:t>
            </a:r>
            <a:r>
              <a:rPr kumimoji="1" lang="en-US" altLang="ja-JP" sz="1400" b="1" dirty="0">
                <a:solidFill>
                  <a:schemeClr val="tx1"/>
                </a:solidFill>
                <a:latin typeface="メイリオ" panose="020B0604030504040204" pitchFamily="50" charset="-128"/>
                <a:ea typeface="メイリオ" panose="020B0604030504040204" pitchFamily="50" charset="-128"/>
              </a:rPr>
              <a:t> </a:t>
            </a:r>
            <a:r>
              <a:rPr kumimoji="1" lang="ja-JP" altLang="en-US" sz="1400" b="1" dirty="0">
                <a:solidFill>
                  <a:schemeClr val="tx1"/>
                </a:solidFill>
                <a:latin typeface="メイリオ" panose="020B0604030504040204" pitchFamily="50" charset="-128"/>
                <a:ea typeface="メイリオ" panose="020B0604030504040204" pitchFamily="50" charset="-128"/>
              </a:rPr>
              <a:t>従学人口</a:t>
            </a:r>
            <a:r>
              <a:rPr lang="ja-JP" altLang="en-US" sz="1400" b="1" dirty="0">
                <a:solidFill>
                  <a:schemeClr val="tx1"/>
                </a:solidFill>
                <a:latin typeface="メイリオ" panose="020B0604030504040204" pitchFamily="50" charset="-128"/>
                <a:ea typeface="メイリオ" panose="020B0604030504040204" pitchFamily="50" charset="-128"/>
              </a:rPr>
              <a:t>（</a:t>
            </a:r>
            <a:r>
              <a:rPr lang="en-US" altLang="ja-JP" sz="1400" b="1" dirty="0">
                <a:solidFill>
                  <a:schemeClr val="tx1"/>
                </a:solidFill>
                <a:latin typeface="メイリオ" panose="020B0604030504040204" pitchFamily="50" charset="-128"/>
                <a:ea typeface="メイリオ" panose="020B0604030504040204" pitchFamily="50" charset="-128"/>
              </a:rPr>
              <a:t>15</a:t>
            </a:r>
            <a:r>
              <a:rPr lang="ja-JP" altLang="en-US" sz="1400" b="1" dirty="0">
                <a:solidFill>
                  <a:schemeClr val="tx1"/>
                </a:solidFill>
                <a:latin typeface="メイリオ" panose="020B0604030504040204" pitchFamily="50" charset="-128"/>
                <a:ea typeface="メイリオ" panose="020B0604030504040204" pitchFamily="50" charset="-128"/>
              </a:rPr>
              <a:t>歳以上）</a:t>
            </a:r>
            <a:endParaRPr kumimoji="1" lang="en-US" altLang="ja-JP" sz="1400" b="1" dirty="0">
              <a:solidFill>
                <a:schemeClr val="tx1"/>
              </a:solidFill>
              <a:latin typeface="メイリオ" panose="020B0604030504040204" pitchFamily="50" charset="-128"/>
              <a:ea typeface="メイリオ" panose="020B0604030504040204" pitchFamily="50" charset="-128"/>
            </a:endParaRPr>
          </a:p>
          <a:p>
            <a:r>
              <a:rPr lang="ja-JP" altLang="en-US" sz="1400" dirty="0">
                <a:solidFill>
                  <a:schemeClr val="tx1"/>
                </a:solidFill>
                <a:latin typeface="メイリオ" panose="020B0604030504040204" pitchFamily="50" charset="-128"/>
                <a:ea typeface="メイリオ" panose="020B0604030504040204" pitchFamily="50" charset="-128"/>
              </a:rPr>
              <a:t>　 現況  </a:t>
            </a:r>
            <a:r>
              <a:rPr lang="en-US" altLang="ja-JP" sz="1400" dirty="0">
                <a:solidFill>
                  <a:schemeClr val="tx1"/>
                </a:solidFill>
                <a:latin typeface="メイリオ" panose="020B0604030504040204" pitchFamily="50" charset="-128"/>
                <a:ea typeface="メイリオ" panose="020B0604030504040204" pitchFamily="50" charset="-128"/>
              </a:rPr>
              <a:t>114</a:t>
            </a:r>
            <a:r>
              <a:rPr lang="ja-JP" altLang="en-US" sz="1400">
                <a:solidFill>
                  <a:schemeClr val="tx1"/>
                </a:solidFill>
                <a:latin typeface="メイリオ" panose="020B0604030504040204" pitchFamily="50" charset="-128"/>
                <a:ea typeface="メイリオ" panose="020B0604030504040204" pitchFamily="50" charset="-128"/>
              </a:rPr>
              <a:t>万人     →　将来  </a:t>
            </a:r>
            <a:r>
              <a:rPr lang="en-US" altLang="ja-JP" sz="1400" dirty="0">
                <a:solidFill>
                  <a:schemeClr val="tx1"/>
                </a:solidFill>
                <a:latin typeface="メイリオ" panose="020B0604030504040204" pitchFamily="50" charset="-128"/>
                <a:ea typeface="メイリオ" panose="020B0604030504040204" pitchFamily="50" charset="-128"/>
              </a:rPr>
              <a:t>81</a:t>
            </a:r>
            <a:r>
              <a:rPr kumimoji="1" lang="ja-JP" altLang="en-US" sz="1400" dirty="0">
                <a:solidFill>
                  <a:schemeClr val="tx1"/>
                </a:solidFill>
                <a:latin typeface="メイリオ" panose="020B0604030504040204" pitchFamily="50" charset="-128"/>
                <a:ea typeface="メイリオ" panose="020B0604030504040204" pitchFamily="50" charset="-128"/>
              </a:rPr>
              <a:t>万人</a:t>
            </a:r>
            <a:br>
              <a:rPr kumimoji="1" lang="en-US" altLang="ja-JP" sz="1400" dirty="0">
                <a:solidFill>
                  <a:schemeClr val="tx1"/>
                </a:solidFill>
                <a:latin typeface="メイリオ" panose="020B0604030504040204" pitchFamily="50" charset="-128"/>
                <a:ea typeface="メイリオ" panose="020B0604030504040204" pitchFamily="50" charset="-128"/>
              </a:rPr>
            </a:br>
            <a:r>
              <a:rPr kumimoji="1" lang="en-US" altLang="ja-JP" sz="1400" dirty="0">
                <a:solidFill>
                  <a:schemeClr val="tx1"/>
                </a:solidFill>
                <a:latin typeface="メイリオ" panose="020B0604030504040204" pitchFamily="50" charset="-128"/>
                <a:ea typeface="メイリオ" panose="020B0604030504040204" pitchFamily="50" charset="-128"/>
              </a:rPr>
              <a:t>	</a:t>
            </a:r>
            <a:r>
              <a:rPr kumimoji="1" lang="en-US" altLang="ja-JP" sz="1400">
                <a:solidFill>
                  <a:schemeClr val="tx1"/>
                </a:solidFill>
                <a:latin typeface="メイリオ" panose="020B0604030504040204" pitchFamily="50" charset="-128"/>
                <a:ea typeface="メイリオ" panose="020B0604030504040204" pitchFamily="50" charset="-128"/>
              </a:rPr>
              <a:t>	</a:t>
            </a:r>
            <a:r>
              <a:rPr kumimoji="1" lang="ja-JP" altLang="en-US" sz="1400" dirty="0">
                <a:solidFill>
                  <a:schemeClr val="tx1"/>
                </a:solidFill>
                <a:latin typeface="メイリオ" panose="020B0604030504040204" pitchFamily="50" charset="-128"/>
                <a:ea typeface="メイリオ" panose="020B0604030504040204" pitchFamily="50" charset="-128"/>
              </a:rPr>
              <a:t>　　</a:t>
            </a:r>
            <a:r>
              <a:rPr kumimoji="1" lang="ja-JP" altLang="en-US" sz="1400">
                <a:solidFill>
                  <a:schemeClr val="tx1"/>
                </a:solidFill>
                <a:latin typeface="メイリオ" panose="020B0604030504040204" pitchFamily="50" charset="-128"/>
                <a:ea typeface="メイリオ" panose="020B0604030504040204" pitchFamily="50" charset="-128"/>
              </a:rPr>
              <a:t>　（</a:t>
            </a:r>
            <a:r>
              <a:rPr kumimoji="1" lang="ja-JP" altLang="en-US" sz="1400" dirty="0">
                <a:solidFill>
                  <a:schemeClr val="tx1"/>
                </a:solidFill>
                <a:latin typeface="メイリオ" panose="020B0604030504040204" pitchFamily="50" charset="-128"/>
                <a:ea typeface="メイリオ" panose="020B0604030504040204" pitchFamily="50" charset="-128"/>
              </a:rPr>
              <a:t>約</a:t>
            </a:r>
            <a:r>
              <a:rPr lang="en-US" altLang="ja-JP" sz="1400" dirty="0">
                <a:solidFill>
                  <a:schemeClr val="tx1"/>
                </a:solidFill>
                <a:latin typeface="メイリオ" panose="020B0604030504040204" pitchFamily="50" charset="-128"/>
                <a:ea typeface="メイリオ" panose="020B0604030504040204" pitchFamily="50" charset="-128"/>
              </a:rPr>
              <a:t>29</a:t>
            </a:r>
            <a:r>
              <a:rPr kumimoji="1" lang="ja-JP" altLang="en-US" sz="1400" dirty="0">
                <a:solidFill>
                  <a:schemeClr val="tx1"/>
                </a:solidFill>
                <a:latin typeface="メイリオ" panose="020B0604030504040204" pitchFamily="50" charset="-128"/>
                <a:ea typeface="メイリオ" panose="020B0604030504040204" pitchFamily="50" charset="-128"/>
              </a:rPr>
              <a:t>％減）</a:t>
            </a:r>
          </a:p>
        </p:txBody>
      </p:sp>
      <p:grpSp>
        <p:nvGrpSpPr>
          <p:cNvPr id="7" name="グループ化 6">
            <a:extLst>
              <a:ext uri="{FF2B5EF4-FFF2-40B4-BE49-F238E27FC236}">
                <a16:creationId xmlns:a16="http://schemas.microsoft.com/office/drawing/2014/main" id="{CFA3DE69-D80A-4355-B43B-CCF2F66795D3}"/>
              </a:ext>
            </a:extLst>
          </p:cNvPr>
          <p:cNvGrpSpPr/>
          <p:nvPr/>
        </p:nvGrpSpPr>
        <p:grpSpPr>
          <a:xfrm>
            <a:off x="3978688" y="2151691"/>
            <a:ext cx="5772597" cy="3612501"/>
            <a:chOff x="4127814" y="2151691"/>
            <a:chExt cx="5772597" cy="3612501"/>
          </a:xfrm>
        </p:grpSpPr>
        <p:pic>
          <p:nvPicPr>
            <p:cNvPr id="4" name="図 3">
              <a:extLst>
                <a:ext uri="{FF2B5EF4-FFF2-40B4-BE49-F238E27FC236}">
                  <a16:creationId xmlns:a16="http://schemas.microsoft.com/office/drawing/2014/main" id="{47BC6CA9-9497-7544-DF4B-A378839787A1}"/>
                </a:ext>
              </a:extLst>
            </p:cNvPr>
            <p:cNvPicPr>
              <a:picLocks noChangeAspect="1"/>
            </p:cNvPicPr>
            <p:nvPr/>
          </p:nvPicPr>
          <p:blipFill rotWithShape="1">
            <a:blip r:embed="rId3"/>
            <a:srcRect r="23370"/>
            <a:stretch/>
          </p:blipFill>
          <p:spPr>
            <a:xfrm>
              <a:off x="4127814" y="2151691"/>
              <a:ext cx="5772597" cy="3612501"/>
            </a:xfrm>
            <a:prstGeom prst="rect">
              <a:avLst/>
            </a:prstGeom>
          </p:spPr>
        </p:pic>
        <p:sp>
          <p:nvSpPr>
            <p:cNvPr id="18" name="正方形/長方形 17">
              <a:extLst>
                <a:ext uri="{FF2B5EF4-FFF2-40B4-BE49-F238E27FC236}">
                  <a16:creationId xmlns:a16="http://schemas.microsoft.com/office/drawing/2014/main" id="{96F6372D-49C9-1F32-51A2-12AF923271E8}"/>
                </a:ext>
              </a:extLst>
            </p:cNvPr>
            <p:cNvSpPr/>
            <p:nvPr/>
          </p:nvSpPr>
          <p:spPr>
            <a:xfrm>
              <a:off x="5529864" y="2917990"/>
              <a:ext cx="648000" cy="2828593"/>
            </a:xfrm>
            <a:prstGeom prst="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F6D8FFF2-F9E3-03E2-FFC5-8B12FB87A4F5}"/>
                </a:ext>
              </a:extLst>
            </p:cNvPr>
            <p:cNvSpPr/>
            <p:nvPr/>
          </p:nvSpPr>
          <p:spPr>
            <a:xfrm>
              <a:off x="8437523" y="2919804"/>
              <a:ext cx="648000" cy="2828593"/>
            </a:xfrm>
            <a:prstGeom prst="rect">
              <a:avLst/>
            </a:prstGeom>
            <a:noFill/>
            <a:ln w="38100">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C72BB06A-9BCF-AF9A-55DC-1E9D36C475AD}"/>
                </a:ext>
              </a:extLst>
            </p:cNvPr>
            <p:cNvSpPr/>
            <p:nvPr/>
          </p:nvSpPr>
          <p:spPr>
            <a:xfrm>
              <a:off x="8069581" y="2637126"/>
              <a:ext cx="1763268" cy="181904"/>
            </a:xfrm>
            <a:prstGeom prst="rect">
              <a:avLst/>
            </a:prstGeom>
            <a:solidFill>
              <a:schemeClr val="accent5">
                <a:lumMod val="20000"/>
                <a:lumOff val="80000"/>
              </a:schemeClr>
            </a:solidFill>
            <a:ln w="6350">
              <a:solidFill>
                <a:schemeClr val="tx1"/>
              </a:solidFill>
            </a:ln>
          </p:spPr>
          <p:style>
            <a:lnRef idx="2">
              <a:schemeClr val="dk1"/>
            </a:lnRef>
            <a:fillRef idx="1">
              <a:schemeClr val="lt1"/>
            </a:fillRef>
            <a:effectRef idx="0">
              <a:schemeClr val="dk1"/>
            </a:effectRef>
            <a:fontRef idx="minor">
              <a:schemeClr val="dk1"/>
            </a:fontRef>
          </p:style>
          <p:txBody>
            <a:bodyPr wrap="square" lIns="0" tIns="36000" rIns="0" bIns="0" rtlCol="0" anchor="ctr">
              <a:spAutoFit/>
            </a:bodyPr>
            <a:lstStyle/>
            <a:p>
              <a:pPr algn="ctr">
                <a:lnSpc>
                  <a:spcPts val="1100"/>
                </a:lnSpc>
              </a:pPr>
              <a:r>
                <a:rPr kumimoji="1" lang="ja-JP" altLang="en-US" sz="1100" dirty="0"/>
                <a:t>●：</a:t>
              </a:r>
              <a:r>
                <a:rPr kumimoji="1" lang="ja-JP" altLang="en-US" sz="1100"/>
                <a:t>実績値 　</a:t>
              </a:r>
              <a:r>
                <a:rPr lang="ja-JP" altLang="en-US" sz="1100"/>
                <a:t>▲</a:t>
              </a:r>
              <a:r>
                <a:rPr lang="ja-JP" altLang="en-US" sz="1100" dirty="0"/>
                <a:t>：推計値</a:t>
              </a:r>
              <a:endParaRPr kumimoji="1" lang="ja-JP" altLang="en-US" sz="1100" dirty="0"/>
            </a:p>
          </p:txBody>
        </p:sp>
        <p:sp>
          <p:nvSpPr>
            <p:cNvPr id="9" name="テキスト ボックス 8">
              <a:extLst>
                <a:ext uri="{FF2B5EF4-FFF2-40B4-BE49-F238E27FC236}">
                  <a16:creationId xmlns:a16="http://schemas.microsoft.com/office/drawing/2014/main" id="{4D2C582A-40BC-6854-A988-319E5A808D53}"/>
                </a:ext>
              </a:extLst>
            </p:cNvPr>
            <p:cNvSpPr txBox="1"/>
            <p:nvPr/>
          </p:nvSpPr>
          <p:spPr>
            <a:xfrm>
              <a:off x="7086220" y="2876127"/>
              <a:ext cx="1037536" cy="307777"/>
            </a:xfrm>
            <a:prstGeom prst="rect">
              <a:avLst/>
            </a:prstGeom>
            <a:noFill/>
          </p:spPr>
          <p:txBody>
            <a:bodyPr wrap="square" rtlCol="0">
              <a:spAutoFit/>
            </a:bodyPr>
            <a:lstStyle/>
            <a:p>
              <a:pPr algn="ctr"/>
              <a:r>
                <a:rPr kumimoji="1" lang="ja-JP" altLang="en-US" sz="1400" b="1" dirty="0">
                  <a:latin typeface="メイリオ" panose="020B0604030504040204" pitchFamily="50" charset="-128"/>
                  <a:ea typeface="メイリオ" panose="020B0604030504040204" pitchFamily="50" charset="-128"/>
                </a:rPr>
                <a:t>常住人口</a:t>
              </a:r>
            </a:p>
          </p:txBody>
        </p:sp>
        <p:sp>
          <p:nvSpPr>
            <p:cNvPr id="10" name="テキスト ボックス 9">
              <a:extLst>
                <a:ext uri="{FF2B5EF4-FFF2-40B4-BE49-F238E27FC236}">
                  <a16:creationId xmlns:a16="http://schemas.microsoft.com/office/drawing/2014/main" id="{E2086228-41C5-6235-C3B1-39F265178CCA}"/>
                </a:ext>
              </a:extLst>
            </p:cNvPr>
            <p:cNvSpPr txBox="1"/>
            <p:nvPr/>
          </p:nvSpPr>
          <p:spPr>
            <a:xfrm>
              <a:off x="7086220" y="3994080"/>
              <a:ext cx="1037536" cy="307777"/>
            </a:xfrm>
            <a:prstGeom prst="rect">
              <a:avLst/>
            </a:prstGeom>
            <a:noFill/>
          </p:spPr>
          <p:txBody>
            <a:bodyPr wrap="square" rtlCol="0">
              <a:spAutoFit/>
            </a:bodyPr>
            <a:lstStyle/>
            <a:p>
              <a:pPr algn="ctr"/>
              <a:r>
                <a:rPr kumimoji="1" lang="ja-JP" altLang="en-US" sz="1400" b="1" dirty="0">
                  <a:latin typeface="メイリオ" panose="020B0604030504040204" pitchFamily="50" charset="-128"/>
                  <a:ea typeface="メイリオ" panose="020B0604030504040204" pitchFamily="50" charset="-128"/>
                </a:rPr>
                <a:t>従業人口</a:t>
              </a:r>
            </a:p>
          </p:txBody>
        </p:sp>
        <p:sp>
          <p:nvSpPr>
            <p:cNvPr id="11" name="テキスト ボックス 10">
              <a:extLst>
                <a:ext uri="{FF2B5EF4-FFF2-40B4-BE49-F238E27FC236}">
                  <a16:creationId xmlns:a16="http://schemas.microsoft.com/office/drawing/2014/main" id="{B82E8AE9-8CB5-F035-AB34-539E089260C5}"/>
                </a:ext>
              </a:extLst>
            </p:cNvPr>
            <p:cNvSpPr txBox="1"/>
            <p:nvPr/>
          </p:nvSpPr>
          <p:spPr>
            <a:xfrm>
              <a:off x="7086220" y="4943153"/>
              <a:ext cx="1037536" cy="307777"/>
            </a:xfrm>
            <a:prstGeom prst="rect">
              <a:avLst/>
            </a:prstGeom>
            <a:noFill/>
          </p:spPr>
          <p:txBody>
            <a:bodyPr wrap="square" rtlCol="0">
              <a:spAutoFit/>
            </a:bodyPr>
            <a:lstStyle/>
            <a:p>
              <a:pPr algn="ctr"/>
              <a:r>
                <a:rPr kumimoji="1" lang="ja-JP" altLang="en-US" sz="1400" b="1" dirty="0">
                  <a:latin typeface="メイリオ" panose="020B0604030504040204" pitchFamily="50" charset="-128"/>
                  <a:ea typeface="メイリオ" panose="020B0604030504040204" pitchFamily="50" charset="-128"/>
                </a:rPr>
                <a:t>従学人口</a:t>
              </a:r>
            </a:p>
          </p:txBody>
        </p:sp>
      </p:grpSp>
      <p:sp>
        <p:nvSpPr>
          <p:cNvPr id="16" name="正方形/長方形 15">
            <a:extLst>
              <a:ext uri="{FF2B5EF4-FFF2-40B4-BE49-F238E27FC236}">
                <a16:creationId xmlns:a16="http://schemas.microsoft.com/office/drawing/2014/main" id="{F0874734-8D94-487D-AA23-2A1EFA8112EE}"/>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２－２　将来人口等</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5B9E21BC-0F2B-4DA3-A3C6-AFC7EB45A98E}"/>
              </a:ext>
            </a:extLst>
          </p:cNvPr>
          <p:cNvSpPr txBox="1"/>
          <p:nvPr/>
        </p:nvSpPr>
        <p:spPr>
          <a:xfrm>
            <a:off x="7493745" y="59555"/>
            <a:ext cx="2339103" cy="240890"/>
          </a:xfrm>
          <a:prstGeom prst="rect">
            <a:avLst/>
          </a:prstGeom>
          <a:solidFill>
            <a:schemeClr val="bg1"/>
          </a:solidFill>
          <a:ln>
            <a:noFill/>
          </a:ln>
        </p:spPr>
        <p:txBody>
          <a:bodyPr wrap="none" tIns="25200" bIns="0" rtlCol="0">
            <a:spAutoFit/>
          </a:bodyPr>
          <a:lstStyle/>
          <a:p>
            <a:pPr algn="r"/>
            <a:r>
              <a:rPr lang="ja-JP" altLang="en-US" sz="1400" b="1">
                <a:solidFill>
                  <a:schemeClr val="accent5">
                    <a:lumMod val="50000"/>
                  </a:schemeClr>
                </a:solidFill>
              </a:rPr>
              <a:t>２　社会</a:t>
            </a:r>
            <a:r>
              <a:rPr lang="ja-JP" altLang="en-US" sz="1400" b="1" dirty="0">
                <a:solidFill>
                  <a:schemeClr val="accent5">
                    <a:lumMod val="50000"/>
                  </a:schemeClr>
                </a:solidFill>
              </a:rPr>
              <a:t>経済条件等の想定</a:t>
            </a:r>
            <a:endParaRPr kumimoji="1" lang="ja-JP" altLang="en-US" sz="1400" b="1" dirty="0">
              <a:solidFill>
                <a:schemeClr val="accent5">
                  <a:lumMod val="50000"/>
                </a:schemeClr>
              </a:solidFill>
            </a:endParaRPr>
          </a:p>
        </p:txBody>
      </p:sp>
      <p:sp>
        <p:nvSpPr>
          <p:cNvPr id="31" name="正方形/長方形 30">
            <a:extLst>
              <a:ext uri="{FF2B5EF4-FFF2-40B4-BE49-F238E27FC236}">
                <a16:creationId xmlns:a16="http://schemas.microsoft.com/office/drawing/2014/main" id="{05174263-A770-48D4-A693-74540AA7C53C}"/>
              </a:ext>
            </a:extLst>
          </p:cNvPr>
          <p:cNvSpPr/>
          <p:nvPr/>
        </p:nvSpPr>
        <p:spPr>
          <a:xfrm>
            <a:off x="151383" y="2527884"/>
            <a:ext cx="3976431" cy="291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＜将来推計人口（推計年次</a:t>
            </a:r>
            <a:r>
              <a:rPr lang="en-US" altLang="ja-JP" sz="1600" b="1" dirty="0">
                <a:solidFill>
                  <a:schemeClr val="tx1"/>
                </a:solidFill>
                <a:latin typeface="メイリオ" panose="020B0604030504040204" pitchFamily="50" charset="-128"/>
                <a:ea typeface="メイリオ" panose="020B0604030504040204" pitchFamily="50" charset="-128"/>
              </a:rPr>
              <a:t> 2040</a:t>
            </a:r>
            <a:r>
              <a:rPr lang="ja-JP" altLang="en-US" sz="1600" b="1" dirty="0">
                <a:solidFill>
                  <a:schemeClr val="tx1"/>
                </a:solidFill>
                <a:latin typeface="メイリオ" panose="020B0604030504040204" pitchFamily="50" charset="-128"/>
                <a:ea typeface="メイリオ" panose="020B0604030504040204" pitchFamily="50" charset="-128"/>
              </a:rPr>
              <a:t>年）＞</a:t>
            </a:r>
          </a:p>
        </p:txBody>
      </p:sp>
      <p:sp>
        <p:nvSpPr>
          <p:cNvPr id="33" name="正方形/長方形 32">
            <a:extLst>
              <a:ext uri="{FF2B5EF4-FFF2-40B4-BE49-F238E27FC236}">
                <a16:creationId xmlns:a16="http://schemas.microsoft.com/office/drawing/2014/main" id="{760B3201-79FC-4C07-98B1-DCAB95F76AC9}"/>
              </a:ext>
            </a:extLst>
          </p:cNvPr>
          <p:cNvSpPr/>
          <p:nvPr/>
        </p:nvSpPr>
        <p:spPr>
          <a:xfrm>
            <a:off x="1584133" y="2836710"/>
            <a:ext cx="2394555" cy="268013"/>
          </a:xfrm>
          <a:prstGeom prst="rect">
            <a:avLst/>
          </a:prstGeom>
          <a:ln w="6350">
            <a:noFill/>
          </a:ln>
        </p:spPr>
        <p:style>
          <a:lnRef idx="2">
            <a:schemeClr val="dk1"/>
          </a:lnRef>
          <a:fillRef idx="1">
            <a:schemeClr val="lt1"/>
          </a:fillRef>
          <a:effectRef idx="0">
            <a:schemeClr val="dk1"/>
          </a:effectRef>
          <a:fontRef idx="minor">
            <a:schemeClr val="dk1"/>
          </a:fontRef>
        </p:style>
        <p:txBody>
          <a:bodyPr tIns="72000" rtlCol="0" anchor="ctr">
            <a:spAutoFit/>
          </a:bodyPr>
          <a:lstStyle/>
          <a:p>
            <a:pPr algn="ctr">
              <a:lnSpc>
                <a:spcPts val="1100"/>
              </a:lnSpc>
            </a:pPr>
            <a:r>
              <a:rPr kumimoji="1" lang="ja-JP" altLang="en-US" sz="1200" dirty="0"/>
              <a:t>現況 </a:t>
            </a:r>
            <a:r>
              <a:rPr kumimoji="1" lang="en-US" altLang="ja-JP" sz="1200"/>
              <a:t>2020</a:t>
            </a:r>
            <a:r>
              <a:rPr kumimoji="1" lang="ja-JP" altLang="en-US" sz="1200"/>
              <a:t>年　→　将来 </a:t>
            </a:r>
            <a:r>
              <a:rPr kumimoji="1" lang="en-US" altLang="ja-JP" sz="1200" dirty="0"/>
              <a:t>2040</a:t>
            </a:r>
            <a:r>
              <a:rPr kumimoji="1" lang="ja-JP" altLang="en-US" sz="1200" dirty="0"/>
              <a:t>年</a:t>
            </a:r>
          </a:p>
        </p:txBody>
      </p:sp>
      <p:sp>
        <p:nvSpPr>
          <p:cNvPr id="21" name="スライド番号プレースホルダー 4">
            <a:extLst>
              <a:ext uri="{FF2B5EF4-FFF2-40B4-BE49-F238E27FC236}">
                <a16:creationId xmlns:a16="http://schemas.microsoft.com/office/drawing/2014/main" id="{D6D60C86-0B84-421F-B36B-C2A4A3C34BA0}"/>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16</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53156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a:extLst>
              <a:ext uri="{FF2B5EF4-FFF2-40B4-BE49-F238E27FC236}">
                <a16:creationId xmlns:a16="http://schemas.microsoft.com/office/drawing/2014/main" id="{E1016346-4C7C-4A1B-9A0C-0B62CE6FB5AE}"/>
              </a:ext>
            </a:extLst>
          </p:cNvPr>
          <p:cNvSpPr/>
          <p:nvPr/>
        </p:nvSpPr>
        <p:spPr>
          <a:xfrm>
            <a:off x="149679" y="475879"/>
            <a:ext cx="9606642" cy="69249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spAutoFit/>
          </a:bodyPr>
          <a:lstStyle/>
          <a:p>
            <a:pPr>
              <a:spcAft>
                <a:spcPts val="1200"/>
              </a:spcAft>
            </a:pPr>
            <a:r>
              <a:rPr lang="ja-JP" altLang="en-US" sz="1600" dirty="0">
                <a:solidFill>
                  <a:schemeClr val="tx1"/>
                </a:solidFill>
                <a:latin typeface="メイリオ" panose="020B0604030504040204" pitchFamily="50" charset="-128"/>
                <a:ea typeface="メイリオ" panose="020B0604030504040204" pitchFamily="50" charset="-128"/>
              </a:rPr>
              <a:t>（２）近畿圏等の移動の動向</a:t>
            </a:r>
            <a:endParaRPr lang="en-US" altLang="ja-JP" sz="1600" dirty="0">
              <a:solidFill>
                <a:schemeClr val="tx1"/>
              </a:solidFill>
              <a:latin typeface="メイリオ" panose="020B0604030504040204" pitchFamily="50" charset="-128"/>
              <a:ea typeface="メイリオ" panose="020B0604030504040204" pitchFamily="50" charset="-128"/>
            </a:endParaRPr>
          </a:p>
          <a:p>
            <a:pPr marL="742950" lvl="1" indent="-285750">
              <a:spcAft>
                <a:spcPts val="12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コロナ禍後、鉄道需要、宿泊者数ともに回復傾向がみられる。</a:t>
            </a:r>
            <a:endParaRPr lang="en-US" altLang="ja-JP" sz="1600" dirty="0">
              <a:solidFill>
                <a:schemeClr val="tx1"/>
              </a:solidFill>
              <a:latin typeface="メイリオ" panose="020B0604030504040204" pitchFamily="50" charset="-128"/>
              <a:ea typeface="メイリオ" panose="020B0604030504040204" pitchFamily="50" charset="-128"/>
            </a:endParaRPr>
          </a:p>
        </p:txBody>
      </p:sp>
      <p:sp>
        <p:nvSpPr>
          <p:cNvPr id="16" name="正方形/長方形 15">
            <a:extLst>
              <a:ext uri="{FF2B5EF4-FFF2-40B4-BE49-F238E27FC236}">
                <a16:creationId xmlns:a16="http://schemas.microsoft.com/office/drawing/2014/main" id="{F0874734-8D94-487D-AA23-2A1EFA8112EE}"/>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２－２　将来人口等</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5B9E21BC-0F2B-4DA3-A3C6-AFC7EB45A98E}"/>
              </a:ext>
            </a:extLst>
          </p:cNvPr>
          <p:cNvSpPr txBox="1"/>
          <p:nvPr/>
        </p:nvSpPr>
        <p:spPr>
          <a:xfrm>
            <a:off x="7493745" y="59555"/>
            <a:ext cx="2339103"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２　社会経済条件等の想定</a:t>
            </a:r>
            <a:endParaRPr kumimoji="1" lang="ja-JP" altLang="en-US" sz="1400" b="1" dirty="0">
              <a:solidFill>
                <a:schemeClr val="accent5">
                  <a:lumMod val="50000"/>
                </a:schemeClr>
              </a:solidFill>
            </a:endParaRPr>
          </a:p>
        </p:txBody>
      </p:sp>
      <p:sp>
        <p:nvSpPr>
          <p:cNvPr id="40" name="正方形/長方形 39">
            <a:extLst>
              <a:ext uri="{FF2B5EF4-FFF2-40B4-BE49-F238E27FC236}">
                <a16:creationId xmlns:a16="http://schemas.microsoft.com/office/drawing/2014/main" id="{27FD6F8A-A3BB-4542-9C89-302A5FDDEC55}"/>
              </a:ext>
            </a:extLst>
          </p:cNvPr>
          <p:cNvSpPr/>
          <p:nvPr/>
        </p:nvSpPr>
        <p:spPr>
          <a:xfrm>
            <a:off x="359745" y="1746358"/>
            <a:ext cx="3492585" cy="13234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marL="285750" indent="-285750" algn="just">
              <a:spcAft>
                <a:spcPts val="1200"/>
              </a:spcAft>
              <a:buFont typeface="Arial" panose="020B0604020202020204" pitchFamily="34" charset="0"/>
              <a:buChar char="•"/>
            </a:pPr>
            <a:r>
              <a:rPr lang="en-US" altLang="ja-JP" sz="1600" dirty="0">
                <a:solidFill>
                  <a:schemeClr val="tx1"/>
                </a:solidFill>
                <a:latin typeface="メイリオ" panose="020B0604030504040204" pitchFamily="50" charset="-128"/>
                <a:ea typeface="メイリオ" panose="020B0604030504040204" pitchFamily="50" charset="-128"/>
              </a:rPr>
              <a:t>2020</a:t>
            </a:r>
            <a:r>
              <a:rPr lang="ja-JP" altLang="en-US" sz="1600" dirty="0">
                <a:solidFill>
                  <a:schemeClr val="tx1"/>
                </a:solidFill>
                <a:latin typeface="メイリオ" panose="020B0604030504040204" pitchFamily="50" charset="-128"/>
                <a:ea typeface="メイリオ" panose="020B0604030504040204" pitchFamily="50" charset="-128"/>
              </a:rPr>
              <a:t>年のコロナ危機を契機として、鉄道による旅客輸送需要が低下していたものの、９割程度まで回復しており、今後緩やかな回復傾向が想定される。</a:t>
            </a:r>
          </a:p>
        </p:txBody>
      </p:sp>
      <p:sp>
        <p:nvSpPr>
          <p:cNvPr id="42" name="正方形/長方形 41">
            <a:extLst>
              <a:ext uri="{FF2B5EF4-FFF2-40B4-BE49-F238E27FC236}">
                <a16:creationId xmlns:a16="http://schemas.microsoft.com/office/drawing/2014/main" id="{2EFBC69D-5B84-4D70-8ABD-6F6D7365BF08}"/>
              </a:ext>
            </a:extLst>
          </p:cNvPr>
          <p:cNvSpPr/>
          <p:nvPr/>
        </p:nvSpPr>
        <p:spPr>
          <a:xfrm>
            <a:off x="359745" y="4231472"/>
            <a:ext cx="7715360"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marL="285750" indent="-285750">
              <a:spcAft>
                <a:spcPts val="12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宿泊者数については、概ね</a:t>
            </a:r>
            <a:r>
              <a:rPr lang="en-US" altLang="ja-JP" sz="1600" dirty="0">
                <a:solidFill>
                  <a:schemeClr val="tx1"/>
                </a:solidFill>
                <a:latin typeface="メイリオ" panose="020B0604030504040204" pitchFamily="50" charset="-128"/>
                <a:ea typeface="メイリオ" panose="020B0604030504040204" pitchFamily="50" charset="-128"/>
              </a:rPr>
              <a:t>2023</a:t>
            </a:r>
            <a:r>
              <a:rPr lang="ja-JP" altLang="en-US" sz="1600" dirty="0">
                <a:solidFill>
                  <a:schemeClr val="tx1"/>
                </a:solidFill>
                <a:latin typeface="メイリオ" panose="020B0604030504040204" pitchFamily="50" charset="-128"/>
                <a:ea typeface="メイリオ" panose="020B0604030504040204" pitchFamily="50" charset="-128"/>
              </a:rPr>
              <a:t>年以降はコロナ禍前を上回る傾向にある。</a:t>
            </a:r>
          </a:p>
        </p:txBody>
      </p:sp>
      <p:sp>
        <p:nvSpPr>
          <p:cNvPr id="3" name="正方形/長方形 2">
            <a:extLst>
              <a:ext uri="{FF2B5EF4-FFF2-40B4-BE49-F238E27FC236}">
                <a16:creationId xmlns:a16="http://schemas.microsoft.com/office/drawing/2014/main" id="{046876F5-7D7A-EB36-DC85-BFDCDDC14913}"/>
              </a:ext>
            </a:extLst>
          </p:cNvPr>
          <p:cNvSpPr/>
          <p:nvPr/>
        </p:nvSpPr>
        <p:spPr>
          <a:xfrm>
            <a:off x="276136" y="1402249"/>
            <a:ext cx="9478480" cy="2498489"/>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05174263-A770-48D4-A693-74540AA7C53C}"/>
              </a:ext>
            </a:extLst>
          </p:cNvPr>
          <p:cNvSpPr/>
          <p:nvPr/>
        </p:nvSpPr>
        <p:spPr>
          <a:xfrm>
            <a:off x="151384" y="1255227"/>
            <a:ext cx="3073510" cy="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＜アフターコロナの鉄道需要＞</a:t>
            </a:r>
          </a:p>
        </p:txBody>
      </p:sp>
      <p:sp>
        <p:nvSpPr>
          <p:cNvPr id="4" name="正方形/長方形 3">
            <a:extLst>
              <a:ext uri="{FF2B5EF4-FFF2-40B4-BE49-F238E27FC236}">
                <a16:creationId xmlns:a16="http://schemas.microsoft.com/office/drawing/2014/main" id="{873317D9-F15E-D956-ACB5-AC3B80FB5BE4}"/>
              </a:ext>
            </a:extLst>
          </p:cNvPr>
          <p:cNvSpPr/>
          <p:nvPr/>
        </p:nvSpPr>
        <p:spPr>
          <a:xfrm>
            <a:off x="276136" y="4064499"/>
            <a:ext cx="9478480" cy="2736000"/>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CA998D3E-E7FC-4F2A-918D-819AE9C0A7BB}"/>
              </a:ext>
            </a:extLst>
          </p:cNvPr>
          <p:cNvSpPr/>
          <p:nvPr/>
        </p:nvSpPr>
        <p:spPr>
          <a:xfrm>
            <a:off x="151384" y="3922933"/>
            <a:ext cx="2016000" cy="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＜宿泊者数の推移＞</a:t>
            </a:r>
          </a:p>
        </p:txBody>
      </p:sp>
      <p:sp>
        <p:nvSpPr>
          <p:cNvPr id="20" name="テキスト ボックス 19">
            <a:extLst>
              <a:ext uri="{FF2B5EF4-FFF2-40B4-BE49-F238E27FC236}">
                <a16:creationId xmlns:a16="http://schemas.microsoft.com/office/drawing/2014/main" id="{913645A3-2776-4948-8058-AA7D24D93934}"/>
              </a:ext>
            </a:extLst>
          </p:cNvPr>
          <p:cNvSpPr txBox="1"/>
          <p:nvPr/>
        </p:nvSpPr>
        <p:spPr>
          <a:xfrm>
            <a:off x="7813143" y="6392180"/>
            <a:ext cx="1700306" cy="338554"/>
          </a:xfrm>
          <a:prstGeom prst="rect">
            <a:avLst/>
          </a:prstGeom>
          <a:noFill/>
        </p:spPr>
        <p:txBody>
          <a:bodyPr wrap="square" lIns="0" tIns="0" rIns="0" bIns="0" rtlCol="0">
            <a:spAutoFit/>
          </a:bodyPr>
          <a:lstStyle/>
          <a:p>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「宿泊旅行統計調査」</a:t>
            </a:r>
            <a:r>
              <a:rPr lang="ja-JP" altLang="en-US" sz="1100" dirty="0">
                <a:latin typeface="メイリオ" panose="020B0604030504040204" pitchFamily="50" charset="-128"/>
                <a:ea typeface="メイリオ" panose="020B0604030504040204" pitchFamily="50" charset="-128"/>
              </a:rPr>
              <a:t>（観光庁）</a:t>
            </a:r>
            <a:r>
              <a:rPr kumimoji="1" lang="ja-JP" altLang="en-US" sz="1100" dirty="0">
                <a:latin typeface="メイリオ" panose="020B0604030504040204" pitchFamily="50" charset="-128"/>
                <a:ea typeface="メイリオ" panose="020B0604030504040204" pitchFamily="50" charset="-128"/>
              </a:rPr>
              <a:t>を基に作成</a:t>
            </a:r>
            <a:endParaRPr kumimoji="1" lang="en-US" altLang="ja-JP" sz="1100" dirty="0">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FD21DC81-71F1-46E8-B654-53D914457642}"/>
              </a:ext>
            </a:extLst>
          </p:cNvPr>
          <p:cNvSpPr txBox="1"/>
          <p:nvPr/>
        </p:nvSpPr>
        <p:spPr>
          <a:xfrm>
            <a:off x="7807472" y="3495971"/>
            <a:ext cx="1835937" cy="338554"/>
          </a:xfrm>
          <a:prstGeom prst="rect">
            <a:avLst/>
          </a:prstGeom>
          <a:noFill/>
        </p:spPr>
        <p:txBody>
          <a:bodyPr wrap="square" lIns="0" tIns="0" rIns="0" bIns="0" rtlCol="0">
            <a:spAutoFit/>
          </a:bodyPr>
          <a:lstStyle/>
          <a:p>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rPr>
              <a:t>鉄道輸送統計調査</a:t>
            </a:r>
            <a:r>
              <a:rPr kumimoji="1" lang="ja-JP" altLang="en-US" sz="1100" dirty="0">
                <a:latin typeface="メイリオ" panose="020B0604030504040204" pitchFamily="50" charset="-128"/>
                <a:ea typeface="メイリオ" panose="020B0604030504040204" pitchFamily="50" charset="-128"/>
              </a:rPr>
              <a:t>」（国土交通省鉄道局）を基に作成</a:t>
            </a:r>
            <a:endParaRPr kumimoji="1" lang="en-US" altLang="ja-JP" sz="1100" dirty="0">
              <a:latin typeface="メイリオ" panose="020B0604030504040204" pitchFamily="50" charset="-128"/>
              <a:ea typeface="メイリオ" panose="020B0604030504040204" pitchFamily="50" charset="-128"/>
            </a:endParaRPr>
          </a:p>
        </p:txBody>
      </p:sp>
      <p:sp>
        <p:nvSpPr>
          <p:cNvPr id="22" name="正方形/長方形 21">
            <a:extLst>
              <a:ext uri="{FF2B5EF4-FFF2-40B4-BE49-F238E27FC236}">
                <a16:creationId xmlns:a16="http://schemas.microsoft.com/office/drawing/2014/main" id="{2183812F-570E-47E2-8536-B95074A53F41}"/>
              </a:ext>
            </a:extLst>
          </p:cNvPr>
          <p:cNvSpPr/>
          <p:nvPr/>
        </p:nvSpPr>
        <p:spPr>
          <a:xfrm>
            <a:off x="8138957" y="1637452"/>
            <a:ext cx="1235764" cy="1803685"/>
          </a:xfrm>
          <a:prstGeom prst="rect">
            <a:avLst/>
          </a:prstGeom>
          <a:ln w="6350"/>
        </p:spPr>
        <p:style>
          <a:lnRef idx="2">
            <a:schemeClr val="dk1"/>
          </a:lnRef>
          <a:fillRef idx="1">
            <a:schemeClr val="lt1"/>
          </a:fillRef>
          <a:effectRef idx="0">
            <a:schemeClr val="dk1"/>
          </a:effectRef>
          <a:fontRef idx="minor">
            <a:schemeClr val="dk1"/>
          </a:fontRef>
        </p:style>
        <p:txBody>
          <a:bodyPr lIns="0" rIns="0" rtlCol="0" anchor="ctr"/>
          <a:lstStyle/>
          <a:p>
            <a:pPr algn="ctr">
              <a:lnSpc>
                <a:spcPts val="1000"/>
              </a:lnSpc>
              <a:spcBef>
                <a:spcPts val="600"/>
              </a:spcBef>
            </a:pPr>
            <a:r>
              <a:rPr lang="ja-JP" altLang="en-US" sz="1100" dirty="0">
                <a:latin typeface="メイリオ" panose="020B0604030504040204" pitchFamily="50" charset="-128"/>
                <a:ea typeface="メイリオ" panose="020B0604030504040204" pitchFamily="50" charset="-128"/>
              </a:rPr>
              <a:t>▲ </a:t>
            </a:r>
            <a:r>
              <a:rPr kumimoji="1" lang="ja-JP" altLang="en-US" sz="1100" dirty="0">
                <a:latin typeface="メイリオ" panose="020B0604030504040204" pitchFamily="50" charset="-128"/>
                <a:ea typeface="メイリオ" panose="020B0604030504040204" pitchFamily="50" charset="-128"/>
              </a:rPr>
              <a:t>：コロナ禍前</a:t>
            </a:r>
            <a:endParaRPr kumimoji="1" lang="en-US" altLang="ja-JP" sz="1100" dirty="0">
              <a:latin typeface="メイリオ" panose="020B0604030504040204" pitchFamily="50" charset="-128"/>
              <a:ea typeface="メイリオ" panose="020B0604030504040204" pitchFamily="50" charset="-128"/>
            </a:endParaRPr>
          </a:p>
          <a:p>
            <a:pPr algn="ctr">
              <a:lnSpc>
                <a:spcPts val="1000"/>
              </a:lnSpc>
              <a:spcBef>
                <a:spcPts val="600"/>
              </a:spcBef>
            </a:pPr>
            <a:r>
              <a:rPr lang="en-US" altLang="ja-JP" sz="1100" dirty="0">
                <a:latin typeface="メイリオ" panose="020B0604030504040204" pitchFamily="50" charset="-128"/>
                <a:ea typeface="メイリオ" panose="020B0604030504040204" pitchFamily="50" charset="-128"/>
              </a:rPr>
              <a:t> (2019)</a:t>
            </a:r>
          </a:p>
          <a:p>
            <a:pPr algn="ctr">
              <a:lnSpc>
                <a:spcPts val="1000"/>
              </a:lnSpc>
              <a:spcBef>
                <a:spcPts val="600"/>
              </a:spcBef>
            </a:pPr>
            <a:endParaRPr kumimoji="1" lang="en-US" altLang="ja-JP" sz="1100" dirty="0">
              <a:latin typeface="メイリオ" panose="020B0604030504040204" pitchFamily="50" charset="-128"/>
              <a:ea typeface="メイリオ" panose="020B0604030504040204" pitchFamily="50" charset="-128"/>
            </a:endParaRPr>
          </a:p>
          <a:p>
            <a:pPr algn="ctr">
              <a:lnSpc>
                <a:spcPts val="1000"/>
              </a:lnSpc>
              <a:spcBef>
                <a:spcPts val="600"/>
              </a:spcBef>
            </a:pPr>
            <a:r>
              <a:rPr kumimoji="1" lang="ja-JP" altLang="en-US" sz="1100" dirty="0">
                <a:latin typeface="メイリオ" panose="020B0604030504040204" pitchFamily="50" charset="-128"/>
                <a:ea typeface="メイリオ" panose="020B0604030504040204" pitchFamily="50" charset="-128"/>
              </a:rPr>
              <a:t>■ ：コロナ禍中</a:t>
            </a:r>
            <a:endParaRPr kumimoji="1" lang="en-US" altLang="ja-JP" sz="1100" dirty="0">
              <a:latin typeface="メイリオ" panose="020B0604030504040204" pitchFamily="50" charset="-128"/>
              <a:ea typeface="メイリオ" panose="020B0604030504040204" pitchFamily="50" charset="-128"/>
            </a:endParaRPr>
          </a:p>
          <a:p>
            <a:pPr algn="ctr">
              <a:lnSpc>
                <a:spcPts val="1000"/>
              </a:lnSpc>
              <a:spcBef>
                <a:spcPts val="600"/>
              </a:spcBef>
            </a:pPr>
            <a:r>
              <a:rPr kumimoji="1" lang="en-US" altLang="ja-JP" sz="1100" dirty="0">
                <a:latin typeface="メイリオ" panose="020B0604030504040204" pitchFamily="50" charset="-128"/>
                <a:ea typeface="メイリオ" panose="020B0604030504040204" pitchFamily="50" charset="-128"/>
              </a:rPr>
              <a:t>  (2020</a:t>
            </a:r>
            <a:r>
              <a:rPr kumimoji="1" lang="ja-JP" altLang="en-US" sz="1100" dirty="0">
                <a:latin typeface="メイリオ" panose="020B0604030504040204" pitchFamily="50" charset="-128"/>
                <a:ea typeface="メイリオ" panose="020B0604030504040204" pitchFamily="50" charset="-128"/>
              </a:rPr>
              <a:t>～</a:t>
            </a:r>
            <a:r>
              <a:rPr kumimoji="1" lang="en-US" altLang="ja-JP" sz="1100" dirty="0">
                <a:latin typeface="メイリオ" panose="020B0604030504040204" pitchFamily="50" charset="-128"/>
                <a:ea typeface="メイリオ" panose="020B0604030504040204" pitchFamily="50" charset="-128"/>
              </a:rPr>
              <a:t>2021)</a:t>
            </a:r>
          </a:p>
          <a:p>
            <a:pPr algn="ctr">
              <a:lnSpc>
                <a:spcPts val="1000"/>
              </a:lnSpc>
              <a:spcBef>
                <a:spcPts val="600"/>
              </a:spcBef>
            </a:pPr>
            <a:endParaRPr kumimoji="1" lang="en-US" altLang="ja-JP" sz="1100" dirty="0">
              <a:latin typeface="メイリオ" panose="020B0604030504040204" pitchFamily="50" charset="-128"/>
              <a:ea typeface="メイリオ" panose="020B0604030504040204" pitchFamily="50" charset="-128"/>
            </a:endParaRPr>
          </a:p>
          <a:p>
            <a:pPr algn="ctr">
              <a:lnSpc>
                <a:spcPts val="1000"/>
              </a:lnSpc>
              <a:spcBef>
                <a:spcPts val="600"/>
              </a:spcBef>
            </a:pPr>
            <a:r>
              <a:rPr kumimoji="1" lang="ja-JP" altLang="en-US" sz="1100" dirty="0">
                <a:latin typeface="メイリオ" panose="020B0604030504040204" pitchFamily="50" charset="-128"/>
                <a:ea typeface="メイリオ" panose="020B0604030504040204" pitchFamily="50" charset="-128"/>
              </a:rPr>
              <a:t>● </a:t>
            </a:r>
            <a:r>
              <a:rPr lang="ja-JP" altLang="en-US" sz="1100" dirty="0">
                <a:latin typeface="メイリオ" panose="020B0604030504040204" pitchFamily="50" charset="-128"/>
                <a:ea typeface="メイリオ" panose="020B0604030504040204" pitchFamily="50" charset="-128"/>
              </a:rPr>
              <a:t>：コロナ</a:t>
            </a:r>
            <a:r>
              <a:rPr kumimoji="1" lang="ja-JP" altLang="en-US" sz="1100" dirty="0">
                <a:latin typeface="メイリオ" panose="020B0604030504040204" pitchFamily="50" charset="-128"/>
                <a:ea typeface="メイリオ" panose="020B0604030504040204" pitchFamily="50" charset="-128"/>
              </a:rPr>
              <a:t>禍後</a:t>
            </a:r>
            <a:endParaRPr lang="en-US" altLang="ja-JP" sz="1100" dirty="0">
              <a:latin typeface="メイリオ" panose="020B0604030504040204" pitchFamily="50" charset="-128"/>
              <a:ea typeface="メイリオ" panose="020B0604030504040204" pitchFamily="50" charset="-128"/>
            </a:endParaRPr>
          </a:p>
          <a:p>
            <a:pPr algn="ctr">
              <a:lnSpc>
                <a:spcPts val="1000"/>
              </a:lnSpc>
              <a:spcBef>
                <a:spcPts val="600"/>
              </a:spcBef>
            </a:pPr>
            <a:r>
              <a:rPr kumimoji="1" lang="en-US" altLang="ja-JP" sz="1100" dirty="0">
                <a:latin typeface="メイリオ" panose="020B0604030504040204" pitchFamily="50" charset="-128"/>
                <a:ea typeface="メイリオ" panose="020B0604030504040204" pitchFamily="50" charset="-128"/>
              </a:rPr>
              <a:t> (2022</a:t>
            </a:r>
            <a:r>
              <a:rPr kumimoji="1" lang="ja-JP" altLang="en-US" sz="1100" dirty="0">
                <a:latin typeface="メイリオ" panose="020B0604030504040204" pitchFamily="50" charset="-128"/>
                <a:ea typeface="メイリオ" panose="020B0604030504040204" pitchFamily="50" charset="-128"/>
              </a:rPr>
              <a:t>～</a:t>
            </a:r>
            <a:r>
              <a:rPr kumimoji="1" lang="en-US" altLang="ja-JP" sz="1100" dirty="0">
                <a:solidFill>
                  <a:schemeClr val="tx1"/>
                </a:solidFill>
                <a:latin typeface="メイリオ" panose="020B0604030504040204" pitchFamily="50" charset="-128"/>
                <a:ea typeface="メイリオ" panose="020B0604030504040204" pitchFamily="50" charset="-128"/>
              </a:rPr>
              <a:t>2025)</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23" name="正方形/長方形 22">
            <a:extLst>
              <a:ext uri="{FF2B5EF4-FFF2-40B4-BE49-F238E27FC236}">
                <a16:creationId xmlns:a16="http://schemas.microsoft.com/office/drawing/2014/main" id="{0596F130-D70F-4CB4-BB6A-4C0B5912FC28}"/>
              </a:ext>
            </a:extLst>
          </p:cNvPr>
          <p:cNvSpPr/>
          <p:nvPr/>
        </p:nvSpPr>
        <p:spPr>
          <a:xfrm>
            <a:off x="8140684" y="4527992"/>
            <a:ext cx="1235764" cy="1803685"/>
          </a:xfrm>
          <a:prstGeom prst="rect">
            <a:avLst/>
          </a:prstGeom>
          <a:ln w="6350"/>
        </p:spPr>
        <p:style>
          <a:lnRef idx="2">
            <a:schemeClr val="dk1"/>
          </a:lnRef>
          <a:fillRef idx="1">
            <a:schemeClr val="lt1"/>
          </a:fillRef>
          <a:effectRef idx="0">
            <a:schemeClr val="dk1"/>
          </a:effectRef>
          <a:fontRef idx="minor">
            <a:schemeClr val="dk1"/>
          </a:fontRef>
        </p:style>
        <p:txBody>
          <a:bodyPr lIns="0" rIns="0" rtlCol="0" anchor="ctr"/>
          <a:lstStyle/>
          <a:p>
            <a:pPr algn="ctr">
              <a:lnSpc>
                <a:spcPts val="1000"/>
              </a:lnSpc>
              <a:spcBef>
                <a:spcPts val="600"/>
              </a:spcBef>
            </a:pPr>
            <a:r>
              <a:rPr lang="ja-JP" altLang="en-US" sz="1100" dirty="0">
                <a:latin typeface="メイリオ" panose="020B0604030504040204" pitchFamily="50" charset="-128"/>
                <a:ea typeface="メイリオ" panose="020B0604030504040204" pitchFamily="50" charset="-128"/>
              </a:rPr>
              <a:t>▲ </a:t>
            </a:r>
            <a:r>
              <a:rPr kumimoji="1" lang="ja-JP" altLang="en-US" sz="1100" dirty="0">
                <a:latin typeface="メイリオ" panose="020B0604030504040204" pitchFamily="50" charset="-128"/>
                <a:ea typeface="メイリオ" panose="020B0604030504040204" pitchFamily="50" charset="-128"/>
              </a:rPr>
              <a:t>：コロナ禍前</a:t>
            </a:r>
            <a:endParaRPr kumimoji="1" lang="en-US" altLang="ja-JP" sz="1100" dirty="0">
              <a:latin typeface="メイリオ" panose="020B0604030504040204" pitchFamily="50" charset="-128"/>
              <a:ea typeface="メイリオ" panose="020B0604030504040204" pitchFamily="50" charset="-128"/>
            </a:endParaRPr>
          </a:p>
          <a:p>
            <a:pPr algn="ctr">
              <a:lnSpc>
                <a:spcPts val="1000"/>
              </a:lnSpc>
              <a:spcBef>
                <a:spcPts val="600"/>
              </a:spcBef>
            </a:pPr>
            <a:r>
              <a:rPr lang="en-US" altLang="ja-JP" sz="1100" dirty="0">
                <a:latin typeface="メイリオ" panose="020B0604030504040204" pitchFamily="50" charset="-128"/>
                <a:ea typeface="メイリオ" panose="020B0604030504040204" pitchFamily="50" charset="-128"/>
              </a:rPr>
              <a:t> (2019)</a:t>
            </a:r>
          </a:p>
          <a:p>
            <a:pPr algn="ctr">
              <a:lnSpc>
                <a:spcPts val="1000"/>
              </a:lnSpc>
              <a:spcBef>
                <a:spcPts val="600"/>
              </a:spcBef>
            </a:pPr>
            <a:endParaRPr kumimoji="1" lang="en-US" altLang="ja-JP" sz="1100" dirty="0">
              <a:latin typeface="メイリオ" panose="020B0604030504040204" pitchFamily="50" charset="-128"/>
              <a:ea typeface="メイリオ" panose="020B0604030504040204" pitchFamily="50" charset="-128"/>
            </a:endParaRPr>
          </a:p>
          <a:p>
            <a:pPr algn="ctr">
              <a:lnSpc>
                <a:spcPts val="1000"/>
              </a:lnSpc>
              <a:spcBef>
                <a:spcPts val="600"/>
              </a:spcBef>
            </a:pPr>
            <a:r>
              <a:rPr kumimoji="1" lang="ja-JP" altLang="en-US" sz="1100" dirty="0">
                <a:latin typeface="メイリオ" panose="020B0604030504040204" pitchFamily="50" charset="-128"/>
                <a:ea typeface="メイリオ" panose="020B0604030504040204" pitchFamily="50" charset="-128"/>
              </a:rPr>
              <a:t>■ ：コロナ禍中</a:t>
            </a:r>
            <a:endParaRPr kumimoji="1" lang="en-US" altLang="ja-JP" sz="1100" dirty="0">
              <a:latin typeface="メイリオ" panose="020B0604030504040204" pitchFamily="50" charset="-128"/>
              <a:ea typeface="メイリオ" panose="020B0604030504040204" pitchFamily="50" charset="-128"/>
            </a:endParaRPr>
          </a:p>
          <a:p>
            <a:pPr algn="ctr">
              <a:lnSpc>
                <a:spcPts val="1000"/>
              </a:lnSpc>
              <a:spcBef>
                <a:spcPts val="600"/>
              </a:spcBef>
            </a:pPr>
            <a:r>
              <a:rPr kumimoji="1" lang="en-US" altLang="ja-JP" sz="1100" dirty="0">
                <a:latin typeface="メイリオ" panose="020B0604030504040204" pitchFamily="50" charset="-128"/>
                <a:ea typeface="メイリオ" panose="020B0604030504040204" pitchFamily="50" charset="-128"/>
              </a:rPr>
              <a:t>  (2020</a:t>
            </a:r>
            <a:r>
              <a:rPr kumimoji="1" lang="ja-JP" altLang="en-US" sz="1100" dirty="0">
                <a:latin typeface="メイリオ" panose="020B0604030504040204" pitchFamily="50" charset="-128"/>
                <a:ea typeface="メイリオ" panose="020B0604030504040204" pitchFamily="50" charset="-128"/>
              </a:rPr>
              <a:t>～</a:t>
            </a:r>
            <a:r>
              <a:rPr kumimoji="1" lang="en-US" altLang="ja-JP" sz="1100" dirty="0">
                <a:latin typeface="メイリオ" panose="020B0604030504040204" pitchFamily="50" charset="-128"/>
                <a:ea typeface="メイリオ" panose="020B0604030504040204" pitchFamily="50" charset="-128"/>
              </a:rPr>
              <a:t>2021)</a:t>
            </a:r>
          </a:p>
          <a:p>
            <a:pPr algn="ctr">
              <a:lnSpc>
                <a:spcPts val="1000"/>
              </a:lnSpc>
              <a:spcBef>
                <a:spcPts val="600"/>
              </a:spcBef>
            </a:pPr>
            <a:endParaRPr kumimoji="1" lang="en-US" altLang="ja-JP" sz="1100" dirty="0">
              <a:latin typeface="メイリオ" panose="020B0604030504040204" pitchFamily="50" charset="-128"/>
              <a:ea typeface="メイリオ" panose="020B0604030504040204" pitchFamily="50" charset="-128"/>
            </a:endParaRPr>
          </a:p>
          <a:p>
            <a:pPr algn="ctr">
              <a:lnSpc>
                <a:spcPts val="1000"/>
              </a:lnSpc>
              <a:spcBef>
                <a:spcPts val="600"/>
              </a:spcBef>
            </a:pPr>
            <a:r>
              <a:rPr kumimoji="1" lang="ja-JP" altLang="en-US" sz="1100" dirty="0">
                <a:latin typeface="メイリオ" panose="020B0604030504040204" pitchFamily="50" charset="-128"/>
                <a:ea typeface="メイリオ" panose="020B0604030504040204" pitchFamily="50" charset="-128"/>
              </a:rPr>
              <a:t>● </a:t>
            </a:r>
            <a:r>
              <a:rPr lang="ja-JP" altLang="en-US" sz="1100" dirty="0">
                <a:latin typeface="メイリオ" panose="020B0604030504040204" pitchFamily="50" charset="-128"/>
                <a:ea typeface="メイリオ" panose="020B0604030504040204" pitchFamily="50" charset="-128"/>
              </a:rPr>
              <a:t>：コロナ</a:t>
            </a:r>
            <a:r>
              <a:rPr kumimoji="1" lang="ja-JP" altLang="en-US" sz="1100" dirty="0">
                <a:latin typeface="メイリオ" panose="020B0604030504040204" pitchFamily="50" charset="-128"/>
                <a:ea typeface="メイリオ" panose="020B0604030504040204" pitchFamily="50" charset="-128"/>
              </a:rPr>
              <a:t>禍後</a:t>
            </a:r>
            <a:endParaRPr lang="en-US" altLang="ja-JP" sz="1100" dirty="0">
              <a:latin typeface="メイリオ" panose="020B0604030504040204" pitchFamily="50" charset="-128"/>
              <a:ea typeface="メイリオ" panose="020B0604030504040204" pitchFamily="50" charset="-128"/>
            </a:endParaRPr>
          </a:p>
          <a:p>
            <a:pPr algn="ctr">
              <a:lnSpc>
                <a:spcPts val="1000"/>
              </a:lnSpc>
              <a:spcBef>
                <a:spcPts val="600"/>
              </a:spcBef>
            </a:pPr>
            <a:r>
              <a:rPr kumimoji="1" lang="en-US" altLang="ja-JP" sz="1100" dirty="0">
                <a:latin typeface="メイリオ" panose="020B0604030504040204" pitchFamily="50" charset="-128"/>
                <a:ea typeface="メイリオ" panose="020B0604030504040204" pitchFamily="50" charset="-128"/>
              </a:rPr>
              <a:t> (2022</a:t>
            </a:r>
            <a:r>
              <a:rPr kumimoji="1" lang="ja-JP" altLang="en-US" sz="1100" dirty="0">
                <a:latin typeface="メイリオ" panose="020B0604030504040204" pitchFamily="50" charset="-128"/>
                <a:ea typeface="メイリオ" panose="020B0604030504040204" pitchFamily="50" charset="-128"/>
              </a:rPr>
              <a:t>～</a:t>
            </a:r>
            <a:r>
              <a:rPr kumimoji="1" lang="en-US" altLang="ja-JP" sz="1100" dirty="0">
                <a:solidFill>
                  <a:schemeClr val="tx1"/>
                </a:solidFill>
                <a:latin typeface="メイリオ" panose="020B0604030504040204" pitchFamily="50" charset="-128"/>
                <a:ea typeface="メイリオ" panose="020B0604030504040204" pitchFamily="50" charset="-128"/>
              </a:rPr>
              <a:t>2025)</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29" name="スライド番号プレースホルダー 4">
            <a:extLst>
              <a:ext uri="{FF2B5EF4-FFF2-40B4-BE49-F238E27FC236}">
                <a16:creationId xmlns:a16="http://schemas.microsoft.com/office/drawing/2014/main" id="{D692D22C-B772-4460-9E20-99C1FFF27094}"/>
              </a:ext>
            </a:extLst>
          </p:cNvPr>
          <p:cNvSpPr txBox="1">
            <a:spLocks/>
          </p:cNvSpPr>
          <p:nvPr/>
        </p:nvSpPr>
        <p:spPr>
          <a:xfrm>
            <a:off x="9553332" y="6571098"/>
            <a:ext cx="262408" cy="207445"/>
          </a:xfrm>
          <a:prstGeom prst="rect">
            <a:avLst/>
          </a:prstGeom>
          <a:solidFill>
            <a:schemeClr val="bg1"/>
          </a:solidFill>
        </p:spPr>
        <p:txBody>
          <a:bodyPr vert="horz" lIns="0" tIns="0" rIns="0" bIns="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17</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pic>
        <p:nvPicPr>
          <p:cNvPr id="19" name="図 18">
            <a:extLst>
              <a:ext uri="{FF2B5EF4-FFF2-40B4-BE49-F238E27FC236}">
                <a16:creationId xmlns:a16="http://schemas.microsoft.com/office/drawing/2014/main" id="{27C293DF-A22C-4111-8511-D4B0D9197031}"/>
              </a:ext>
            </a:extLst>
          </p:cNvPr>
          <p:cNvPicPr>
            <a:picLocks noChangeAspect="1"/>
          </p:cNvPicPr>
          <p:nvPr/>
        </p:nvPicPr>
        <p:blipFill>
          <a:blip r:embed="rId3"/>
          <a:stretch>
            <a:fillRect/>
          </a:stretch>
        </p:blipFill>
        <p:spPr>
          <a:xfrm>
            <a:off x="4192321" y="4559043"/>
            <a:ext cx="3340753" cy="2160000"/>
          </a:xfrm>
          <a:prstGeom prst="rect">
            <a:avLst/>
          </a:prstGeom>
        </p:spPr>
      </p:pic>
      <p:pic>
        <p:nvPicPr>
          <p:cNvPr id="30" name="図 29">
            <a:extLst>
              <a:ext uri="{FF2B5EF4-FFF2-40B4-BE49-F238E27FC236}">
                <a16:creationId xmlns:a16="http://schemas.microsoft.com/office/drawing/2014/main" id="{12F6C6A1-3DDF-4C62-8BB3-1433EA664154}"/>
              </a:ext>
            </a:extLst>
          </p:cNvPr>
          <p:cNvPicPr>
            <a:picLocks noChangeAspect="1"/>
          </p:cNvPicPr>
          <p:nvPr/>
        </p:nvPicPr>
        <p:blipFill>
          <a:blip r:embed="rId4"/>
          <a:stretch>
            <a:fillRect/>
          </a:stretch>
        </p:blipFill>
        <p:spPr>
          <a:xfrm>
            <a:off x="605877" y="4559043"/>
            <a:ext cx="3460371" cy="2160000"/>
          </a:xfrm>
          <a:prstGeom prst="rect">
            <a:avLst/>
          </a:prstGeom>
        </p:spPr>
      </p:pic>
      <p:pic>
        <p:nvPicPr>
          <p:cNvPr id="32" name="図 31">
            <a:extLst>
              <a:ext uri="{FF2B5EF4-FFF2-40B4-BE49-F238E27FC236}">
                <a16:creationId xmlns:a16="http://schemas.microsoft.com/office/drawing/2014/main" id="{D237DB55-BD6B-4E9D-9103-7CDDB3F2C38B}"/>
              </a:ext>
            </a:extLst>
          </p:cNvPr>
          <p:cNvPicPr>
            <a:picLocks noChangeAspect="1"/>
          </p:cNvPicPr>
          <p:nvPr/>
        </p:nvPicPr>
        <p:blipFill>
          <a:blip r:embed="rId5"/>
          <a:stretch>
            <a:fillRect/>
          </a:stretch>
        </p:blipFill>
        <p:spPr>
          <a:xfrm>
            <a:off x="3889062" y="1441541"/>
            <a:ext cx="3870000" cy="2436063"/>
          </a:xfrm>
          <a:prstGeom prst="rect">
            <a:avLst/>
          </a:prstGeom>
        </p:spPr>
      </p:pic>
    </p:spTree>
    <p:extLst>
      <p:ext uri="{BB962C8B-B14F-4D97-AF65-F5344CB8AC3E}">
        <p14:creationId xmlns:p14="http://schemas.microsoft.com/office/powerpoint/2010/main" val="2966709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a:extLst>
              <a:ext uri="{FF2B5EF4-FFF2-40B4-BE49-F238E27FC236}">
                <a16:creationId xmlns:a16="http://schemas.microsoft.com/office/drawing/2014/main" id="{E1016346-4C7C-4A1B-9A0C-0B62CE6FB5AE}"/>
              </a:ext>
            </a:extLst>
          </p:cNvPr>
          <p:cNvSpPr/>
          <p:nvPr/>
        </p:nvSpPr>
        <p:spPr>
          <a:xfrm>
            <a:off x="149679" y="475879"/>
            <a:ext cx="9606642" cy="150810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spAutoFit/>
          </a:bodyPr>
          <a:lstStyle/>
          <a:p>
            <a:pPr>
              <a:spcAft>
                <a:spcPts val="600"/>
              </a:spcAft>
            </a:pPr>
            <a:r>
              <a:rPr lang="ja-JP" altLang="en-US" sz="1600" dirty="0">
                <a:solidFill>
                  <a:schemeClr val="tx1"/>
                </a:solidFill>
                <a:latin typeface="メイリオ" panose="020B0604030504040204" pitchFamily="50" charset="-128"/>
                <a:ea typeface="メイリオ" panose="020B0604030504040204" pitchFamily="50" charset="-128"/>
              </a:rPr>
              <a:t>（３）航空需要の設定</a:t>
            </a:r>
          </a:p>
          <a:p>
            <a:pPr lvl="1" algn="just"/>
            <a:r>
              <a:rPr lang="ja-JP" altLang="en-US" sz="1600" dirty="0">
                <a:solidFill>
                  <a:schemeClr val="tx1"/>
                </a:solidFill>
                <a:latin typeface="メイリオ" panose="020B0604030504040204" pitchFamily="50" charset="-128"/>
                <a:ea typeface="メイリオ" panose="020B0604030504040204" pitchFamily="50" charset="-128"/>
              </a:rPr>
              <a:t>①明日の日本を支える観光ビジョン構想会議（平成</a:t>
            </a:r>
            <a:r>
              <a:rPr lang="en-US" altLang="ja-JP" sz="1600" dirty="0">
                <a:solidFill>
                  <a:schemeClr val="tx1"/>
                </a:solidFill>
                <a:latin typeface="メイリオ" panose="020B0604030504040204" pitchFamily="50" charset="-128"/>
                <a:ea typeface="メイリオ" panose="020B0604030504040204" pitchFamily="50" charset="-128"/>
              </a:rPr>
              <a:t>28</a:t>
            </a:r>
            <a:r>
              <a:rPr lang="ja-JP" altLang="en-US" sz="1600" dirty="0">
                <a:solidFill>
                  <a:schemeClr val="tx1"/>
                </a:solidFill>
                <a:latin typeface="メイリオ" panose="020B0604030504040204" pitchFamily="50" charset="-128"/>
                <a:ea typeface="メイリオ" panose="020B0604030504040204" pitchFamily="50" charset="-128"/>
              </a:rPr>
              <a:t>年３月</a:t>
            </a:r>
            <a:r>
              <a:rPr lang="en-US" altLang="ja-JP" sz="1600" dirty="0">
                <a:solidFill>
                  <a:schemeClr val="tx1"/>
                </a:solidFill>
                <a:latin typeface="メイリオ" panose="020B0604030504040204" pitchFamily="50" charset="-128"/>
                <a:ea typeface="メイリオ" panose="020B0604030504040204" pitchFamily="50" charset="-128"/>
              </a:rPr>
              <a:t>30</a:t>
            </a:r>
            <a:r>
              <a:rPr lang="ja-JP" altLang="en-US" sz="1600" dirty="0">
                <a:solidFill>
                  <a:schemeClr val="tx1"/>
                </a:solidFill>
                <a:latin typeface="メイリオ" panose="020B0604030504040204" pitchFamily="50" charset="-128"/>
                <a:ea typeface="メイリオ" panose="020B0604030504040204" pitchFamily="50" charset="-128"/>
              </a:rPr>
              <a:t>日）</a:t>
            </a:r>
            <a:endParaRPr lang="en-US" altLang="ja-JP" sz="1600" dirty="0">
              <a:solidFill>
                <a:schemeClr val="tx1"/>
              </a:solidFill>
              <a:latin typeface="メイリオ" panose="020B0604030504040204" pitchFamily="50" charset="-128"/>
              <a:ea typeface="メイリオ" panose="020B0604030504040204" pitchFamily="50" charset="-128"/>
            </a:endParaRPr>
          </a:p>
          <a:p>
            <a:pPr marL="742950" lvl="1" indent="-285750" algn="just">
              <a:spcAft>
                <a:spcPts val="1200"/>
              </a:spcAft>
              <a:buFont typeface="Arial" panose="020B0604020202020204" pitchFamily="34" charset="0"/>
              <a:buChar char="•"/>
            </a:pPr>
            <a:r>
              <a:rPr kumimoji="1" lang="en-US" altLang="ja-JP" sz="1600" dirty="0">
                <a:solidFill>
                  <a:schemeClr val="tx1"/>
                </a:solidFill>
                <a:latin typeface="メイリオ" panose="020B0604030504040204" pitchFamily="50" charset="-128"/>
                <a:ea typeface="メイリオ" panose="020B0604030504040204" pitchFamily="50" charset="-128"/>
              </a:rPr>
              <a:t>2030</a:t>
            </a:r>
            <a:r>
              <a:rPr kumimoji="1" lang="ja-JP" altLang="en-US" sz="1600" dirty="0">
                <a:solidFill>
                  <a:schemeClr val="tx1"/>
                </a:solidFill>
                <a:latin typeface="メイリオ" panose="020B0604030504040204" pitchFamily="50" charset="-128"/>
                <a:ea typeface="メイリオ" panose="020B0604030504040204" pitchFamily="50" charset="-128"/>
              </a:rPr>
              <a:t>年政府目標：</a:t>
            </a:r>
            <a:r>
              <a:rPr kumimoji="1" lang="zh-CN" altLang="en-US" sz="1600" dirty="0">
                <a:solidFill>
                  <a:schemeClr val="tx1"/>
                </a:solidFill>
                <a:latin typeface="メイリオ" panose="020B0604030504040204" pitchFamily="50" charset="-128"/>
                <a:ea typeface="メイリオ" panose="020B0604030504040204" pitchFamily="50" charset="-128"/>
              </a:rPr>
              <a:t>訪日外国人旅行者数 </a:t>
            </a:r>
            <a:r>
              <a:rPr kumimoji="1" lang="en-US" altLang="ja-JP" sz="1600" dirty="0">
                <a:solidFill>
                  <a:schemeClr val="tx1"/>
                </a:solidFill>
                <a:latin typeface="メイリオ" panose="020B0604030504040204" pitchFamily="50" charset="-128"/>
                <a:ea typeface="メイリオ" panose="020B0604030504040204" pitchFamily="50" charset="-128"/>
              </a:rPr>
              <a:t>6,000</a:t>
            </a:r>
            <a:r>
              <a:rPr kumimoji="1" lang="ja-JP" altLang="en-US" sz="1600" dirty="0">
                <a:solidFill>
                  <a:schemeClr val="tx1"/>
                </a:solidFill>
                <a:latin typeface="メイリオ" panose="020B0604030504040204" pitchFamily="50" charset="-128"/>
                <a:ea typeface="メイリオ" panose="020B0604030504040204" pitchFamily="50" charset="-128"/>
              </a:rPr>
              <a:t>万人・</a:t>
            </a:r>
            <a:r>
              <a:rPr kumimoji="1" lang="zh-TW" altLang="en-US" sz="1600" dirty="0">
                <a:solidFill>
                  <a:schemeClr val="tx1"/>
                </a:solidFill>
                <a:latin typeface="メイリオ" panose="020B0604030504040204" pitchFamily="50" charset="-128"/>
                <a:ea typeface="メイリオ" panose="020B0604030504040204" pitchFamily="50" charset="-128"/>
              </a:rPr>
              <a:t>訪日外国人旅行消費額</a:t>
            </a:r>
            <a:r>
              <a:rPr kumimoji="1" lang="en-US" altLang="ja-JP" sz="1600" dirty="0">
                <a:solidFill>
                  <a:schemeClr val="tx1"/>
                </a:solidFill>
                <a:latin typeface="メイリオ" panose="020B0604030504040204" pitchFamily="50" charset="-128"/>
                <a:ea typeface="メイリオ" panose="020B0604030504040204" pitchFamily="50" charset="-128"/>
              </a:rPr>
              <a:t>15</a:t>
            </a:r>
            <a:r>
              <a:rPr kumimoji="1" lang="ja-JP" altLang="en-US" sz="1600" dirty="0">
                <a:solidFill>
                  <a:schemeClr val="tx1"/>
                </a:solidFill>
                <a:latin typeface="メイリオ" panose="020B0604030504040204" pitchFamily="50" charset="-128"/>
                <a:ea typeface="メイリオ" panose="020B0604030504040204" pitchFamily="50" charset="-128"/>
              </a:rPr>
              <a:t>兆円</a:t>
            </a:r>
            <a:endParaRPr lang="en-US" altLang="ja-JP" sz="1600" dirty="0">
              <a:solidFill>
                <a:schemeClr val="tx1"/>
              </a:solidFill>
              <a:latin typeface="メイリオ" panose="020B0604030504040204" pitchFamily="50" charset="-128"/>
              <a:ea typeface="メイリオ" panose="020B0604030504040204" pitchFamily="50" charset="-128"/>
            </a:endParaRPr>
          </a:p>
          <a:p>
            <a:pPr lvl="1" algn="just"/>
            <a:r>
              <a:rPr lang="ja-JP" altLang="en-US" sz="1600" dirty="0">
                <a:solidFill>
                  <a:schemeClr val="tx1"/>
                </a:solidFill>
                <a:latin typeface="メイリオ" panose="020B0604030504040204" pitchFamily="50" charset="-128"/>
                <a:ea typeface="メイリオ" panose="020B0604030504040204" pitchFamily="50" charset="-128"/>
              </a:rPr>
              <a:t>②通常国会本会議の施政方針演説（</a:t>
            </a:r>
            <a:r>
              <a:rPr lang="en-US" altLang="ja-JP" sz="1600" dirty="0">
                <a:solidFill>
                  <a:schemeClr val="tx1"/>
                </a:solidFill>
                <a:latin typeface="メイリオ" panose="020B0604030504040204" pitchFamily="50" charset="-128"/>
                <a:ea typeface="メイリオ" panose="020B0604030504040204" pitchFamily="50" charset="-128"/>
              </a:rPr>
              <a:t>2024</a:t>
            </a:r>
            <a:r>
              <a:rPr lang="ja-JP" altLang="en-US" sz="1600" dirty="0">
                <a:solidFill>
                  <a:schemeClr val="tx1"/>
                </a:solidFill>
                <a:latin typeface="メイリオ" panose="020B0604030504040204" pitchFamily="50" charset="-128"/>
                <a:ea typeface="メイリオ" panose="020B0604030504040204" pitchFamily="50" charset="-128"/>
              </a:rPr>
              <a:t>年</a:t>
            </a:r>
            <a:r>
              <a:rPr lang="en-US" altLang="ja-JP" sz="1600" dirty="0">
                <a:solidFill>
                  <a:schemeClr val="tx1"/>
                </a:solidFill>
                <a:latin typeface="メイリオ" panose="020B0604030504040204" pitchFamily="50" charset="-128"/>
                <a:ea typeface="メイリオ" panose="020B0604030504040204" pitchFamily="50" charset="-128"/>
              </a:rPr>
              <a:t>1</a:t>
            </a:r>
            <a:r>
              <a:rPr lang="ja-JP" altLang="en-US" sz="1600" dirty="0">
                <a:solidFill>
                  <a:schemeClr val="tx1"/>
                </a:solidFill>
                <a:latin typeface="メイリオ" panose="020B0604030504040204" pitchFamily="50" charset="-128"/>
                <a:ea typeface="メイリオ" panose="020B0604030504040204" pitchFamily="50" charset="-128"/>
              </a:rPr>
              <a:t>月</a:t>
            </a:r>
            <a:r>
              <a:rPr lang="en-US" altLang="ja-JP" sz="1600" dirty="0">
                <a:solidFill>
                  <a:schemeClr val="tx1"/>
                </a:solidFill>
                <a:latin typeface="メイリオ" panose="020B0604030504040204" pitchFamily="50" charset="-128"/>
                <a:ea typeface="メイリオ" panose="020B0604030504040204" pitchFamily="50" charset="-128"/>
              </a:rPr>
              <a:t>30</a:t>
            </a:r>
            <a:r>
              <a:rPr lang="ja-JP" altLang="en-US" sz="1600" dirty="0">
                <a:solidFill>
                  <a:schemeClr val="tx1"/>
                </a:solidFill>
                <a:latin typeface="メイリオ" panose="020B0604030504040204" pitchFamily="50" charset="-128"/>
                <a:ea typeface="メイリオ" panose="020B0604030504040204" pitchFamily="50" charset="-128"/>
              </a:rPr>
              <a:t>日）</a:t>
            </a:r>
            <a:endParaRPr lang="en-US" altLang="ja-JP" sz="1600" dirty="0">
              <a:solidFill>
                <a:schemeClr val="tx1"/>
              </a:solidFill>
              <a:latin typeface="メイリオ" panose="020B0604030504040204" pitchFamily="50" charset="-128"/>
              <a:ea typeface="メイリオ" panose="020B0604030504040204" pitchFamily="50" charset="-128"/>
            </a:endParaRPr>
          </a:p>
          <a:p>
            <a:pPr marL="742950" lvl="1" indent="-285750" algn="just">
              <a:spcAft>
                <a:spcPts val="600"/>
              </a:spcAft>
              <a:buFont typeface="Arial" panose="020B0604020202020204" pitchFamily="34" charset="0"/>
              <a:buChar char="•"/>
            </a:pPr>
            <a:r>
              <a:rPr lang="en-US" altLang="ja-JP" sz="1600" dirty="0">
                <a:solidFill>
                  <a:schemeClr val="tx1"/>
                </a:solidFill>
                <a:latin typeface="メイリオ" panose="020B0604030504040204" pitchFamily="50" charset="-128"/>
                <a:ea typeface="メイリオ" panose="020B0604030504040204" pitchFamily="50" charset="-128"/>
              </a:rPr>
              <a:t>2030</a:t>
            </a:r>
            <a:r>
              <a:rPr lang="ja-JP" altLang="en-US" sz="1600" dirty="0">
                <a:solidFill>
                  <a:schemeClr val="tx1"/>
                </a:solidFill>
                <a:latin typeface="メイリオ" panose="020B0604030504040204" pitchFamily="50" charset="-128"/>
                <a:ea typeface="メイリオ" panose="020B0604030504040204" pitchFamily="50" charset="-128"/>
              </a:rPr>
              <a:t>年の訪日外国人</a:t>
            </a:r>
            <a:r>
              <a:rPr kumimoji="1" lang="zh-CN" altLang="en-US" sz="1600" dirty="0">
                <a:solidFill>
                  <a:schemeClr val="tx1"/>
                </a:solidFill>
                <a:latin typeface="メイリオ" panose="020B0604030504040204" pitchFamily="50" charset="-128"/>
                <a:ea typeface="メイリオ" panose="020B0604030504040204" pitchFamily="50" charset="-128"/>
              </a:rPr>
              <a:t>旅行者数 </a:t>
            </a:r>
            <a:r>
              <a:rPr kumimoji="1" lang="en-US" altLang="ja-JP" sz="1600" dirty="0">
                <a:solidFill>
                  <a:schemeClr val="tx1"/>
                </a:solidFill>
                <a:latin typeface="メイリオ" panose="020B0604030504040204" pitchFamily="50" charset="-128"/>
                <a:ea typeface="メイリオ" panose="020B0604030504040204" pitchFamily="50" charset="-128"/>
              </a:rPr>
              <a:t>6,000</a:t>
            </a:r>
            <a:r>
              <a:rPr kumimoji="1" lang="ja-JP" altLang="en-US" sz="1600" dirty="0">
                <a:solidFill>
                  <a:schemeClr val="tx1"/>
                </a:solidFill>
                <a:latin typeface="メイリオ" panose="020B0604030504040204" pitchFamily="50" charset="-128"/>
                <a:ea typeface="メイリオ" panose="020B0604030504040204" pitchFamily="50" charset="-128"/>
              </a:rPr>
              <a:t>万人</a:t>
            </a:r>
            <a:r>
              <a:rPr lang="ja-JP" altLang="en-US" sz="1600" dirty="0">
                <a:solidFill>
                  <a:schemeClr val="tx1"/>
                </a:solidFill>
                <a:latin typeface="メイリオ" panose="020B0604030504040204" pitchFamily="50" charset="-128"/>
                <a:ea typeface="メイリオ" panose="020B0604030504040204" pitchFamily="50" charset="-128"/>
              </a:rPr>
              <a:t>、消費額</a:t>
            </a:r>
            <a:r>
              <a:rPr lang="en-US" altLang="ja-JP" sz="1600" dirty="0">
                <a:solidFill>
                  <a:schemeClr val="tx1"/>
                </a:solidFill>
                <a:latin typeface="メイリオ" panose="020B0604030504040204" pitchFamily="50" charset="-128"/>
                <a:ea typeface="メイリオ" panose="020B0604030504040204" pitchFamily="50" charset="-128"/>
              </a:rPr>
              <a:t>15</a:t>
            </a:r>
            <a:r>
              <a:rPr lang="ja-JP" altLang="en-US" sz="1600" dirty="0">
                <a:solidFill>
                  <a:schemeClr val="tx1"/>
                </a:solidFill>
                <a:latin typeface="メイリオ" panose="020B0604030504040204" pitchFamily="50" charset="-128"/>
                <a:ea typeface="メイリオ" panose="020B0604030504040204" pitchFamily="50" charset="-128"/>
              </a:rPr>
              <a:t>兆円の達成の目標を堅持</a:t>
            </a:r>
            <a:endParaRPr lang="en-US" altLang="ja-JP" sz="1600" dirty="0">
              <a:solidFill>
                <a:schemeClr val="tx1"/>
              </a:solidFill>
              <a:latin typeface="メイリオ" panose="020B0604030504040204" pitchFamily="50" charset="-128"/>
              <a:ea typeface="メイリオ" panose="020B0604030504040204" pitchFamily="50" charset="-128"/>
            </a:endParaRPr>
          </a:p>
        </p:txBody>
      </p:sp>
      <p:sp>
        <p:nvSpPr>
          <p:cNvPr id="16" name="正方形/長方形 15">
            <a:extLst>
              <a:ext uri="{FF2B5EF4-FFF2-40B4-BE49-F238E27FC236}">
                <a16:creationId xmlns:a16="http://schemas.microsoft.com/office/drawing/2014/main" id="{F0874734-8D94-487D-AA23-2A1EFA8112EE}"/>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２－２　将来人口等</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5B9E21BC-0F2B-4DA3-A3C6-AFC7EB45A98E}"/>
              </a:ext>
            </a:extLst>
          </p:cNvPr>
          <p:cNvSpPr txBox="1"/>
          <p:nvPr/>
        </p:nvSpPr>
        <p:spPr>
          <a:xfrm>
            <a:off x="7493745" y="59555"/>
            <a:ext cx="2339103"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２　社会経済条件等の想定</a:t>
            </a:r>
            <a:endParaRPr kumimoji="1" lang="ja-JP" altLang="en-US" sz="1400" b="1" dirty="0">
              <a:solidFill>
                <a:schemeClr val="accent5">
                  <a:lumMod val="50000"/>
                </a:schemeClr>
              </a:solidFill>
            </a:endParaRPr>
          </a:p>
        </p:txBody>
      </p:sp>
      <p:pic>
        <p:nvPicPr>
          <p:cNvPr id="5" name="図 4">
            <a:extLst>
              <a:ext uri="{FF2B5EF4-FFF2-40B4-BE49-F238E27FC236}">
                <a16:creationId xmlns:a16="http://schemas.microsoft.com/office/drawing/2014/main" id="{C6771093-3F4A-0C5B-3F73-E198F76F8106}"/>
              </a:ext>
            </a:extLst>
          </p:cNvPr>
          <p:cNvPicPr>
            <a:picLocks noChangeAspect="1"/>
          </p:cNvPicPr>
          <p:nvPr/>
        </p:nvPicPr>
        <p:blipFill>
          <a:blip r:embed="rId3"/>
          <a:stretch>
            <a:fillRect/>
          </a:stretch>
        </p:blipFill>
        <p:spPr>
          <a:xfrm>
            <a:off x="570690" y="3090227"/>
            <a:ext cx="4652660" cy="3321831"/>
          </a:xfrm>
          <a:prstGeom prst="rect">
            <a:avLst/>
          </a:prstGeom>
        </p:spPr>
      </p:pic>
      <p:pic>
        <p:nvPicPr>
          <p:cNvPr id="6" name="図 5">
            <a:extLst>
              <a:ext uri="{FF2B5EF4-FFF2-40B4-BE49-F238E27FC236}">
                <a16:creationId xmlns:a16="http://schemas.microsoft.com/office/drawing/2014/main" id="{2E834063-DB80-34D8-D8C7-1B3295E88D5C}"/>
              </a:ext>
            </a:extLst>
          </p:cNvPr>
          <p:cNvPicPr>
            <a:picLocks noChangeAspect="1"/>
          </p:cNvPicPr>
          <p:nvPr/>
        </p:nvPicPr>
        <p:blipFill>
          <a:blip r:embed="rId4"/>
          <a:stretch>
            <a:fillRect/>
          </a:stretch>
        </p:blipFill>
        <p:spPr>
          <a:xfrm>
            <a:off x="5769507" y="3093590"/>
            <a:ext cx="3446014" cy="3446014"/>
          </a:xfrm>
          <a:prstGeom prst="rect">
            <a:avLst/>
          </a:prstGeom>
        </p:spPr>
      </p:pic>
      <p:pic>
        <p:nvPicPr>
          <p:cNvPr id="7" name="図 6">
            <a:extLst>
              <a:ext uri="{FF2B5EF4-FFF2-40B4-BE49-F238E27FC236}">
                <a16:creationId xmlns:a16="http://schemas.microsoft.com/office/drawing/2014/main" id="{9375E86E-AB20-AC79-20ED-127F9812BDCE}"/>
              </a:ext>
            </a:extLst>
          </p:cNvPr>
          <p:cNvPicPr>
            <a:picLocks noChangeAspect="1"/>
          </p:cNvPicPr>
          <p:nvPr/>
        </p:nvPicPr>
        <p:blipFill>
          <a:blip r:embed="rId5"/>
          <a:stretch>
            <a:fillRect/>
          </a:stretch>
        </p:blipFill>
        <p:spPr>
          <a:xfrm>
            <a:off x="570690" y="6465366"/>
            <a:ext cx="3856258" cy="259116"/>
          </a:xfrm>
          <a:prstGeom prst="rect">
            <a:avLst/>
          </a:prstGeom>
        </p:spPr>
      </p:pic>
      <p:sp>
        <p:nvSpPr>
          <p:cNvPr id="2" name="正方形/長方形 1">
            <a:extLst>
              <a:ext uri="{FF2B5EF4-FFF2-40B4-BE49-F238E27FC236}">
                <a16:creationId xmlns:a16="http://schemas.microsoft.com/office/drawing/2014/main" id="{6A2131F8-F682-D805-BAAB-A73660A265B5}"/>
              </a:ext>
            </a:extLst>
          </p:cNvPr>
          <p:cNvSpPr/>
          <p:nvPr/>
        </p:nvSpPr>
        <p:spPr>
          <a:xfrm>
            <a:off x="149679" y="2099863"/>
            <a:ext cx="9612000" cy="4698412"/>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2DDF5A90-C5F7-4396-8F6F-0888DB6336C1}"/>
              </a:ext>
            </a:extLst>
          </p:cNvPr>
          <p:cNvSpPr txBox="1"/>
          <p:nvPr/>
        </p:nvSpPr>
        <p:spPr>
          <a:xfrm>
            <a:off x="218999" y="2187406"/>
            <a:ext cx="9537321" cy="815608"/>
          </a:xfrm>
          <a:prstGeom prst="rect">
            <a:avLst/>
          </a:prstGeom>
          <a:noFill/>
        </p:spPr>
        <p:txBody>
          <a:bodyPr wrap="square">
            <a:spAutoFit/>
          </a:bodyPr>
          <a:lstStyle/>
          <a:p>
            <a:r>
              <a:rPr lang="ja-JP" altLang="en-US" sz="1300" dirty="0">
                <a:latin typeface="メイリオ" panose="020B0604030504040204" pitchFamily="50" charset="-128"/>
                <a:ea typeface="メイリオ" panose="020B0604030504040204" pitchFamily="50" charset="-128"/>
              </a:rPr>
              <a:t>〇</a:t>
            </a:r>
            <a:r>
              <a:rPr lang="en-US" altLang="ja-JP" sz="1300" dirty="0">
                <a:latin typeface="メイリオ" panose="020B0604030504040204" pitchFamily="50" charset="-128"/>
                <a:ea typeface="メイリオ" panose="020B0604030504040204" pitchFamily="50" charset="-128"/>
              </a:rPr>
              <a:t>2024</a:t>
            </a:r>
            <a:r>
              <a:rPr lang="ja-JP" altLang="en-US" sz="1300" dirty="0">
                <a:latin typeface="メイリオ" panose="020B0604030504040204" pitchFamily="50" charset="-128"/>
                <a:ea typeface="メイリオ" panose="020B0604030504040204" pitchFamily="50" charset="-128"/>
              </a:rPr>
              <a:t>年上半期のペースが続けば</a:t>
            </a:r>
            <a:r>
              <a:rPr lang="en-US" altLang="ja-JP" sz="1300" dirty="0">
                <a:latin typeface="メイリオ" panose="020B0604030504040204" pitchFamily="50" charset="-128"/>
                <a:ea typeface="メイリオ" panose="020B0604030504040204" pitchFamily="50" charset="-128"/>
              </a:rPr>
              <a:t>2024</a:t>
            </a:r>
            <a:r>
              <a:rPr lang="ja-JP" altLang="en-US" sz="1300" dirty="0">
                <a:latin typeface="メイリオ" panose="020B0604030504040204" pitchFamily="50" charset="-128"/>
                <a:ea typeface="メイリオ" panose="020B0604030504040204" pitchFamily="50" charset="-128"/>
              </a:rPr>
              <a:t>年は</a:t>
            </a:r>
            <a:r>
              <a:rPr lang="en-US" altLang="ja-JP" sz="1300" dirty="0">
                <a:latin typeface="メイリオ" panose="020B0604030504040204" pitchFamily="50" charset="-128"/>
                <a:ea typeface="メイリオ" panose="020B0604030504040204" pitchFamily="50" charset="-128"/>
              </a:rPr>
              <a:t>3,500</a:t>
            </a:r>
            <a:r>
              <a:rPr lang="ja-JP" altLang="en-US" sz="1300" dirty="0">
                <a:latin typeface="メイリオ" panose="020B0604030504040204" pitchFamily="50" charset="-128"/>
                <a:ea typeface="メイリオ" panose="020B0604030504040204" pitchFamily="50" charset="-128"/>
              </a:rPr>
              <a:t>万人も視野</a:t>
            </a:r>
            <a:r>
              <a:rPr lang="en-US" altLang="ja-JP" sz="1300" baseline="30000" dirty="0">
                <a:latin typeface="メイリオ" panose="020B0604030504040204" pitchFamily="50" charset="-128"/>
                <a:ea typeface="メイリオ" panose="020B0604030504040204" pitchFamily="50" charset="-128"/>
              </a:rPr>
              <a:t>※</a:t>
            </a:r>
            <a:r>
              <a:rPr lang="ja-JP" altLang="en-US" sz="1300" dirty="0">
                <a:latin typeface="メイリオ" panose="020B0604030504040204" pitchFamily="50" charset="-128"/>
                <a:ea typeface="メイリオ" panose="020B0604030504040204" pitchFamily="50" charset="-128"/>
              </a:rPr>
              <a:t>、さらに直近の伸び率で推移すれば</a:t>
            </a:r>
            <a:r>
              <a:rPr lang="en-US" altLang="ja-JP" sz="1300" dirty="0">
                <a:latin typeface="メイリオ" panose="020B0604030504040204" pitchFamily="50" charset="-128"/>
                <a:ea typeface="メイリオ" panose="020B0604030504040204" pitchFamily="50" charset="-128"/>
              </a:rPr>
              <a:t>2030</a:t>
            </a:r>
            <a:r>
              <a:rPr lang="ja-JP" altLang="en-US" sz="1300" dirty="0">
                <a:latin typeface="メイリオ" panose="020B0604030504040204" pitchFamily="50" charset="-128"/>
                <a:ea typeface="メイリオ" panose="020B0604030504040204" pitchFamily="50" charset="-128"/>
              </a:rPr>
              <a:t>年は</a:t>
            </a:r>
            <a:r>
              <a:rPr lang="en-US" altLang="ja-JP" sz="1300" dirty="0">
                <a:latin typeface="メイリオ" panose="020B0604030504040204" pitchFamily="50" charset="-128"/>
                <a:ea typeface="メイリオ" panose="020B0604030504040204" pitchFamily="50" charset="-128"/>
              </a:rPr>
              <a:t>6000</a:t>
            </a:r>
            <a:r>
              <a:rPr lang="ja-JP" altLang="en-US" sz="1300" dirty="0">
                <a:latin typeface="メイリオ" panose="020B0604030504040204" pitchFamily="50" charset="-128"/>
                <a:ea typeface="メイリオ" panose="020B0604030504040204" pitchFamily="50" charset="-128"/>
              </a:rPr>
              <a:t>万人も視野</a:t>
            </a:r>
          </a:p>
          <a:p>
            <a:pPr>
              <a:spcBef>
                <a:spcPts val="600"/>
              </a:spcBef>
            </a:pPr>
            <a:r>
              <a:rPr lang="ja-JP" altLang="en-US" sz="1300" dirty="0">
                <a:latin typeface="メイリオ" panose="020B0604030504040204" pitchFamily="50" charset="-128"/>
                <a:ea typeface="メイリオ" panose="020B0604030504040204" pitchFamily="50" charset="-128"/>
              </a:rPr>
              <a:t>　出典：観光立国推進閣僚会議資料（</a:t>
            </a:r>
            <a:r>
              <a:rPr lang="en-US" altLang="ja-JP" sz="1300" dirty="0">
                <a:latin typeface="メイリオ" panose="020B0604030504040204" pitchFamily="50" charset="-128"/>
                <a:ea typeface="メイリオ" panose="020B0604030504040204" pitchFamily="50" charset="-128"/>
              </a:rPr>
              <a:t>2024</a:t>
            </a:r>
            <a:r>
              <a:rPr lang="ja-JP" altLang="en-US" sz="1300" dirty="0">
                <a:latin typeface="メイリオ" panose="020B0604030504040204" pitchFamily="50" charset="-128"/>
                <a:ea typeface="メイリオ" panose="020B0604030504040204" pitchFamily="50" charset="-128"/>
              </a:rPr>
              <a:t>年</a:t>
            </a:r>
            <a:r>
              <a:rPr lang="en-US" altLang="ja-JP" sz="1300" dirty="0">
                <a:latin typeface="メイリオ" panose="020B0604030504040204" pitchFamily="50" charset="-128"/>
                <a:ea typeface="メイリオ" panose="020B0604030504040204" pitchFamily="50" charset="-128"/>
              </a:rPr>
              <a:t>7</a:t>
            </a:r>
            <a:r>
              <a:rPr lang="ja-JP" altLang="en-US" sz="1300" dirty="0">
                <a:latin typeface="メイリオ" panose="020B0604030504040204" pitchFamily="50" charset="-128"/>
                <a:ea typeface="メイリオ" panose="020B0604030504040204" pitchFamily="50" charset="-128"/>
              </a:rPr>
              <a:t>月</a:t>
            </a:r>
            <a:r>
              <a:rPr lang="en-US" altLang="ja-JP" sz="1300" dirty="0">
                <a:latin typeface="メイリオ" panose="020B0604030504040204" pitchFamily="50" charset="-128"/>
                <a:ea typeface="メイリオ" panose="020B0604030504040204" pitchFamily="50" charset="-128"/>
              </a:rPr>
              <a:t>19</a:t>
            </a:r>
            <a:r>
              <a:rPr lang="ja-JP" altLang="en-US" sz="1300" dirty="0">
                <a:latin typeface="メイリオ" panose="020B0604030504040204" pitchFamily="50" charset="-128"/>
                <a:ea typeface="メイリオ" panose="020B0604030504040204" pitchFamily="50" charset="-128"/>
              </a:rPr>
              <a:t>日）</a:t>
            </a:r>
            <a:endParaRPr lang="en-US" altLang="ja-JP" sz="1300" dirty="0">
              <a:latin typeface="メイリオ" panose="020B0604030504040204" pitchFamily="50" charset="-128"/>
              <a:ea typeface="メイリオ" panose="020B0604030504040204" pitchFamily="50" charset="-128"/>
            </a:endParaRPr>
          </a:p>
          <a:p>
            <a:pPr>
              <a:spcBef>
                <a:spcPts val="600"/>
              </a:spcBef>
            </a:pPr>
            <a:r>
              <a:rPr lang="ja-JP" altLang="en-US" sz="1050" dirty="0">
                <a:latin typeface="メイリオ" panose="020B0604030504040204" pitchFamily="50" charset="-128"/>
                <a:ea typeface="メイリオ" panose="020B0604030504040204" pitchFamily="50" charset="-128"/>
              </a:rPr>
              <a:t>　</a:t>
            </a:r>
            <a:r>
              <a:rPr lang="en-US" altLang="ja-JP" sz="1100" dirty="0">
                <a:latin typeface="メイリオ" panose="020B0604030504040204" pitchFamily="50" charset="-128"/>
                <a:ea typeface="メイリオ" panose="020B0604030504040204" pitchFamily="50" charset="-128"/>
              </a:rPr>
              <a:t>※ 2024</a:t>
            </a:r>
            <a:r>
              <a:rPr lang="ja-JP" altLang="en-US" sz="1100" dirty="0">
                <a:latin typeface="メイリオ" panose="020B0604030504040204" pitchFamily="50" charset="-128"/>
                <a:ea typeface="メイリオ" panose="020B0604030504040204" pitchFamily="50" charset="-128"/>
              </a:rPr>
              <a:t>年の訪日外国人旅行者数の実績：約</a:t>
            </a:r>
            <a:r>
              <a:rPr lang="en-US" altLang="ja-JP" sz="1100" dirty="0">
                <a:latin typeface="メイリオ" panose="020B0604030504040204" pitchFamily="50" charset="-128"/>
                <a:ea typeface="メイリオ" panose="020B0604030504040204" pitchFamily="50" charset="-128"/>
              </a:rPr>
              <a:t>3,687</a:t>
            </a:r>
            <a:r>
              <a:rPr lang="ja-JP" altLang="en-US" sz="1100" dirty="0">
                <a:latin typeface="メイリオ" panose="020B0604030504040204" pitchFamily="50" charset="-128"/>
                <a:ea typeface="メイリオ" panose="020B0604030504040204" pitchFamily="50" charset="-128"/>
              </a:rPr>
              <a:t>万人（訪日外客統計（日本政府観光局）より）</a:t>
            </a:r>
            <a:endParaRPr lang="ja-JP" altLang="en-US" sz="1050" dirty="0">
              <a:latin typeface="メイリオ" panose="020B0604030504040204" pitchFamily="50" charset="-128"/>
              <a:ea typeface="メイリオ" panose="020B0604030504040204" pitchFamily="50" charset="-128"/>
            </a:endParaRPr>
          </a:p>
        </p:txBody>
      </p:sp>
      <p:sp>
        <p:nvSpPr>
          <p:cNvPr id="11" name="スライド番号プレースホルダー 4">
            <a:extLst>
              <a:ext uri="{FF2B5EF4-FFF2-40B4-BE49-F238E27FC236}">
                <a16:creationId xmlns:a16="http://schemas.microsoft.com/office/drawing/2014/main" id="{EBF1B12F-67FA-48C3-A28F-674E509434A6}"/>
              </a:ext>
            </a:extLst>
          </p:cNvPr>
          <p:cNvSpPr txBox="1">
            <a:spLocks/>
          </p:cNvSpPr>
          <p:nvPr/>
        </p:nvSpPr>
        <p:spPr>
          <a:xfrm>
            <a:off x="9553332" y="6571098"/>
            <a:ext cx="262408" cy="207445"/>
          </a:xfrm>
          <a:prstGeom prst="rect">
            <a:avLst/>
          </a:prstGeom>
          <a:solidFill>
            <a:schemeClr val="bg1"/>
          </a:solidFill>
        </p:spPr>
        <p:txBody>
          <a:bodyPr vert="horz" lIns="0" tIns="0" rIns="0" bIns="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18</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3678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11FE56C8-D98C-5C5D-70BB-0115C4499FA5}"/>
              </a:ext>
            </a:extLst>
          </p:cNvPr>
          <p:cNvPicPr>
            <a:picLocks noChangeAspect="1"/>
          </p:cNvPicPr>
          <p:nvPr/>
        </p:nvPicPr>
        <p:blipFill>
          <a:blip r:embed="rId3"/>
          <a:stretch>
            <a:fillRect/>
          </a:stretch>
        </p:blipFill>
        <p:spPr>
          <a:xfrm>
            <a:off x="188150" y="1457243"/>
            <a:ext cx="2564387" cy="1943200"/>
          </a:xfrm>
          <a:prstGeom prst="rect">
            <a:avLst/>
          </a:prstGeom>
        </p:spPr>
      </p:pic>
      <p:pic>
        <p:nvPicPr>
          <p:cNvPr id="19" name="図 18">
            <a:extLst>
              <a:ext uri="{FF2B5EF4-FFF2-40B4-BE49-F238E27FC236}">
                <a16:creationId xmlns:a16="http://schemas.microsoft.com/office/drawing/2014/main" id="{79F1D6EF-DFC0-5CEA-B704-D60BB30C66A8}"/>
              </a:ext>
            </a:extLst>
          </p:cNvPr>
          <p:cNvPicPr>
            <a:picLocks noChangeAspect="1"/>
          </p:cNvPicPr>
          <p:nvPr/>
        </p:nvPicPr>
        <p:blipFill>
          <a:blip r:embed="rId4"/>
          <a:stretch>
            <a:fillRect/>
          </a:stretch>
        </p:blipFill>
        <p:spPr>
          <a:xfrm>
            <a:off x="4138634" y="1377435"/>
            <a:ext cx="2828257" cy="1978045"/>
          </a:xfrm>
          <a:prstGeom prst="rect">
            <a:avLst/>
          </a:prstGeom>
        </p:spPr>
      </p:pic>
      <p:pic>
        <p:nvPicPr>
          <p:cNvPr id="20" name="図 19">
            <a:extLst>
              <a:ext uri="{FF2B5EF4-FFF2-40B4-BE49-F238E27FC236}">
                <a16:creationId xmlns:a16="http://schemas.microsoft.com/office/drawing/2014/main" id="{617ABA2F-C751-4FF6-8094-CBEC761C972C}"/>
              </a:ext>
            </a:extLst>
          </p:cNvPr>
          <p:cNvPicPr>
            <a:picLocks noChangeAspect="1"/>
          </p:cNvPicPr>
          <p:nvPr/>
        </p:nvPicPr>
        <p:blipFill rotWithShape="1">
          <a:blip r:embed="rId5"/>
          <a:srcRect t="11695"/>
          <a:stretch/>
        </p:blipFill>
        <p:spPr>
          <a:xfrm>
            <a:off x="7238048" y="1404982"/>
            <a:ext cx="2548508" cy="1933148"/>
          </a:xfrm>
          <a:prstGeom prst="rect">
            <a:avLst/>
          </a:prstGeom>
        </p:spPr>
      </p:pic>
      <p:sp>
        <p:nvSpPr>
          <p:cNvPr id="35" name="正方形/長方形 34">
            <a:extLst>
              <a:ext uri="{FF2B5EF4-FFF2-40B4-BE49-F238E27FC236}">
                <a16:creationId xmlns:a16="http://schemas.microsoft.com/office/drawing/2014/main" id="{939898A4-33F7-4C55-98DC-DEEFE526E969}"/>
              </a:ext>
            </a:extLst>
          </p:cNvPr>
          <p:cNvSpPr/>
          <p:nvPr/>
        </p:nvSpPr>
        <p:spPr>
          <a:xfrm>
            <a:off x="149679" y="475879"/>
            <a:ext cx="9606642" cy="53860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spAutoFit/>
          </a:bodyPr>
          <a:lstStyle/>
          <a:p>
            <a:pPr marL="285750" indent="-285750">
              <a:spcAft>
                <a:spcPts val="12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開発人口は、</a:t>
            </a:r>
            <a:r>
              <a:rPr lang="en-US" altLang="ja-JP" sz="1600" dirty="0">
                <a:solidFill>
                  <a:schemeClr val="tx1"/>
                </a:solidFill>
                <a:latin typeface="メイリオ" panose="020B0604030504040204" pitchFamily="50" charset="-128"/>
                <a:ea typeface="メイリオ" panose="020B0604030504040204" pitchFamily="50" charset="-128"/>
              </a:rPr>
              <a:t>H29</a:t>
            </a:r>
            <a:r>
              <a:rPr lang="ja-JP" altLang="en-US" sz="1600" dirty="0">
                <a:solidFill>
                  <a:schemeClr val="tx1"/>
                </a:solidFill>
                <a:latin typeface="メイリオ" panose="020B0604030504040204" pitchFamily="50" charset="-128"/>
                <a:ea typeface="メイリオ" panose="020B0604030504040204" pitchFamily="50" charset="-128"/>
              </a:rPr>
              <a:t>国費調査時の設定を基本に、検討対象路線への影響が大きいと想定される沿線開発（夢洲、舞洲、中之島）について、現時点の開発計画等を踏まえ更新する。</a:t>
            </a:r>
            <a:endParaRPr lang="en-US" altLang="ja-JP" sz="1600" dirty="0">
              <a:solidFill>
                <a:schemeClr val="tx1"/>
              </a:solidFill>
              <a:latin typeface="メイリオ" panose="020B0604030504040204" pitchFamily="50" charset="-128"/>
              <a:ea typeface="メイリオ" panose="020B0604030504040204" pitchFamily="50" charset="-128"/>
            </a:endParaRPr>
          </a:p>
        </p:txBody>
      </p:sp>
      <p:graphicFrame>
        <p:nvGraphicFramePr>
          <p:cNvPr id="7" name="表 6">
            <a:extLst>
              <a:ext uri="{FF2B5EF4-FFF2-40B4-BE49-F238E27FC236}">
                <a16:creationId xmlns:a16="http://schemas.microsoft.com/office/drawing/2014/main" id="{A0F70FF3-0967-3CA8-F685-2E526AD018D7}"/>
              </a:ext>
            </a:extLst>
          </p:cNvPr>
          <p:cNvGraphicFramePr>
            <a:graphicFrameLocks noGrp="1"/>
          </p:cNvGraphicFramePr>
          <p:nvPr>
            <p:extLst>
              <p:ext uri="{D42A27DB-BD31-4B8C-83A1-F6EECF244321}">
                <p14:modId xmlns:p14="http://schemas.microsoft.com/office/powerpoint/2010/main" val="2585912820"/>
              </p:ext>
            </p:extLst>
          </p:nvPr>
        </p:nvGraphicFramePr>
        <p:xfrm>
          <a:off x="499944" y="4520496"/>
          <a:ext cx="8906112" cy="2280240"/>
        </p:xfrm>
        <a:graphic>
          <a:graphicData uri="http://schemas.openxmlformats.org/drawingml/2006/table">
            <a:tbl>
              <a:tblPr firstRow="1" bandRow="1">
                <a:tableStyleId>{5C22544A-7EE6-4342-B048-85BDC9FD1C3A}</a:tableStyleId>
              </a:tblPr>
              <a:tblGrid>
                <a:gridCol w="1021325">
                  <a:extLst>
                    <a:ext uri="{9D8B030D-6E8A-4147-A177-3AD203B41FA5}">
                      <a16:colId xmlns:a16="http://schemas.microsoft.com/office/drawing/2014/main" val="3189354514"/>
                    </a:ext>
                  </a:extLst>
                </a:gridCol>
                <a:gridCol w="1800787">
                  <a:extLst>
                    <a:ext uri="{9D8B030D-6E8A-4147-A177-3AD203B41FA5}">
                      <a16:colId xmlns:a16="http://schemas.microsoft.com/office/drawing/2014/main" val="4207722730"/>
                    </a:ext>
                  </a:extLst>
                </a:gridCol>
                <a:gridCol w="1656000">
                  <a:extLst>
                    <a:ext uri="{9D8B030D-6E8A-4147-A177-3AD203B41FA5}">
                      <a16:colId xmlns:a16="http://schemas.microsoft.com/office/drawing/2014/main" val="2687092253"/>
                    </a:ext>
                  </a:extLst>
                </a:gridCol>
                <a:gridCol w="2520000">
                  <a:extLst>
                    <a:ext uri="{9D8B030D-6E8A-4147-A177-3AD203B41FA5}">
                      <a16:colId xmlns:a16="http://schemas.microsoft.com/office/drawing/2014/main" val="702498921"/>
                    </a:ext>
                  </a:extLst>
                </a:gridCol>
                <a:gridCol w="1908000">
                  <a:extLst>
                    <a:ext uri="{9D8B030D-6E8A-4147-A177-3AD203B41FA5}">
                      <a16:colId xmlns:a16="http://schemas.microsoft.com/office/drawing/2014/main" val="1940149655"/>
                    </a:ext>
                  </a:extLst>
                </a:gridCol>
              </a:tblGrid>
              <a:tr h="0">
                <a:tc rowSpan="2">
                  <a:txBody>
                    <a:bodyPr/>
                    <a:lstStyle/>
                    <a:p>
                      <a:pPr marL="0" algn="ctr" defTabSz="914400" rtl="0" eaLnBrk="1" latinLnBrk="0" hangingPunct="1"/>
                      <a:r>
                        <a:rPr kumimoji="1" lang="ja-JP" altLang="en-US" sz="1600" b="1" kern="100" dirty="0">
                          <a:solidFill>
                            <a:schemeClr val="lt1"/>
                          </a:solidFill>
                          <a:effectLst/>
                          <a:latin typeface="メイリオ" panose="020B0604030504040204" pitchFamily="50" charset="-128"/>
                          <a:ea typeface="メイリオ" panose="020B0604030504040204" pitchFamily="50" charset="-128"/>
                          <a:cs typeface="+mn-cs"/>
                        </a:rPr>
                        <a:t>地　区</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gridSpan="2">
                  <a:txBody>
                    <a:bodyPr/>
                    <a:lstStyle/>
                    <a:p>
                      <a:pPr marL="0" algn="ctr" defTabSz="914400" rtl="0" eaLnBrk="1" latinLnBrk="0" hangingPunct="1"/>
                      <a:r>
                        <a:rPr kumimoji="1" lang="en-US" altLang="ja-JP" sz="1600" b="1" kern="100" dirty="0">
                          <a:solidFill>
                            <a:schemeClr val="lt1"/>
                          </a:solidFill>
                          <a:effectLst/>
                          <a:latin typeface="メイリオ" panose="020B0604030504040204" pitchFamily="50" charset="-128"/>
                          <a:ea typeface="メイリオ" panose="020B0604030504040204" pitchFamily="50" charset="-128"/>
                          <a:cs typeface="+mn-cs"/>
                        </a:rPr>
                        <a:t>H29</a:t>
                      </a:r>
                      <a:r>
                        <a:rPr kumimoji="1" lang="ja-JP" altLang="en-US" sz="1600" b="1" kern="100" dirty="0">
                          <a:solidFill>
                            <a:schemeClr val="lt1"/>
                          </a:solidFill>
                          <a:effectLst/>
                          <a:latin typeface="メイリオ" panose="020B0604030504040204" pitchFamily="50" charset="-128"/>
                          <a:ea typeface="メイリオ" panose="020B0604030504040204" pitchFamily="50" charset="-128"/>
                          <a:cs typeface="+mn-cs"/>
                        </a:rPr>
                        <a:t>国費調査</a:t>
                      </a:r>
                      <a:endParaRPr kumimoji="1" lang="en-US" altLang="ja-JP" sz="1600" b="1" kern="100" dirty="0">
                        <a:solidFill>
                          <a:schemeClr val="lt1"/>
                        </a:solidFill>
                        <a:effectLst/>
                        <a:latin typeface="メイリオ" panose="020B0604030504040204" pitchFamily="50" charset="-128"/>
                        <a:ea typeface="メイリオ" panose="020B0604030504040204" pitchFamily="50" charset="-128"/>
                        <a:cs typeface="+mn-cs"/>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hMerge="1">
                  <a:txBody>
                    <a:bodyPr/>
                    <a:lstStyle/>
                    <a:p>
                      <a:endParaRPr kumimoji="1" lang="en-US" altLang="ja-JP" sz="1100" dirty="0">
                        <a:solidFill>
                          <a:schemeClr val="tx1"/>
                        </a:solidFill>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algn="ctr" defTabSz="914400" rtl="0" eaLnBrk="1" latinLnBrk="0" hangingPunct="1"/>
                      <a:r>
                        <a:rPr kumimoji="1" lang="ja-JP" altLang="en-US" sz="1600" b="1" kern="100" dirty="0">
                          <a:solidFill>
                            <a:schemeClr val="lt1"/>
                          </a:solidFill>
                          <a:effectLst/>
                          <a:latin typeface="メイリオ" panose="020B0604030504040204" pitchFamily="50" charset="-128"/>
                          <a:ea typeface="メイリオ" panose="020B0604030504040204" pitchFamily="50" charset="-128"/>
                          <a:cs typeface="+mn-cs"/>
                        </a:rPr>
                        <a:t>更　新</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hMerge="1">
                  <a:txBody>
                    <a:bodyPr/>
                    <a:lstStyle/>
                    <a:p>
                      <a:endParaRPr kumimoji="1" lang="ja-JP" altLang="en-US" sz="1100" dirty="0">
                        <a:solidFill>
                          <a:schemeClr val="tx1"/>
                        </a:solidFill>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7755643"/>
                  </a:ext>
                </a:extLst>
              </a:tr>
              <a:tr h="0">
                <a:tc vMerge="1">
                  <a:txBody>
                    <a:bodyPr/>
                    <a:lstStyle/>
                    <a:p>
                      <a:r>
                        <a:rPr kumimoji="1" lang="ja-JP" altLang="en-US" sz="1100" dirty="0">
                          <a:solidFill>
                            <a:schemeClr val="tx1"/>
                          </a:solidFill>
                          <a:latin typeface="メイリオ" panose="020B0604030504040204" pitchFamily="50" charset="-128"/>
                          <a:ea typeface="メイリオ" panose="020B0604030504040204" pitchFamily="50" charset="-128"/>
                        </a:rPr>
                        <a:t>地区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kumimoji="1" lang="ja-JP" altLang="en-US" sz="1400" b="0" kern="100" dirty="0">
                          <a:solidFill>
                            <a:schemeClr val="tx1"/>
                          </a:solidFill>
                          <a:effectLst/>
                          <a:latin typeface="メイリオ" panose="020B0604030504040204" pitchFamily="50" charset="-128"/>
                          <a:ea typeface="メイリオ" panose="020B0604030504040204" pitchFamily="50" charset="-128"/>
                          <a:cs typeface="+mn-cs"/>
                        </a:rPr>
                        <a:t>開発種別</a:t>
                      </a:r>
                      <a:endParaRPr kumimoji="1" lang="en-US" altLang="ja-JP" sz="1400" b="0" kern="100" dirty="0">
                        <a:solidFill>
                          <a:schemeClr val="tx1"/>
                        </a:solidFill>
                        <a:effectLst/>
                        <a:latin typeface="メイリオ" panose="020B0604030504040204" pitchFamily="50" charset="-128"/>
                        <a:ea typeface="メイリオ" panose="020B0604030504040204" pitchFamily="50" charset="-128"/>
                        <a:cs typeface="+mn-cs"/>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latinLnBrk="0" hangingPunct="1"/>
                      <a:r>
                        <a:rPr kumimoji="1" lang="ja-JP" altLang="en-US" sz="1400" b="0" kern="100" dirty="0">
                          <a:solidFill>
                            <a:schemeClr val="tx1"/>
                          </a:solidFill>
                          <a:effectLst/>
                          <a:latin typeface="メイリオ" panose="020B0604030504040204" pitchFamily="50" charset="-128"/>
                          <a:ea typeface="メイリオ" panose="020B0604030504040204" pitchFamily="50" charset="-128"/>
                          <a:cs typeface="+mn-cs"/>
                        </a:rPr>
                        <a:t>開発人口</a:t>
                      </a:r>
                      <a:endParaRPr kumimoji="1" lang="en-US" altLang="ja-JP" sz="1400" b="0" kern="100" dirty="0">
                        <a:solidFill>
                          <a:schemeClr val="tx1"/>
                        </a:solidFill>
                        <a:effectLst/>
                        <a:latin typeface="メイリオ" panose="020B0604030504040204" pitchFamily="50" charset="-128"/>
                        <a:ea typeface="メイリオ" panose="020B0604030504040204" pitchFamily="50" charset="-128"/>
                        <a:cs typeface="+mn-cs"/>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latinLnBrk="0" hangingPunct="1"/>
                      <a:r>
                        <a:rPr kumimoji="1" lang="ja-JP" altLang="en-US" sz="1400" b="0" kern="100" dirty="0">
                          <a:solidFill>
                            <a:schemeClr val="tx1"/>
                          </a:solidFill>
                          <a:effectLst/>
                          <a:latin typeface="メイリオ" panose="020B0604030504040204" pitchFamily="50" charset="-128"/>
                          <a:ea typeface="メイリオ" panose="020B0604030504040204" pitchFamily="50" charset="-128"/>
                          <a:cs typeface="+mn-cs"/>
                        </a:rPr>
                        <a:t>開発種別</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latinLnBrk="0" hangingPunct="1"/>
                      <a:r>
                        <a:rPr kumimoji="1" lang="ja-JP" altLang="en-US" sz="1400" b="0" kern="100" dirty="0">
                          <a:solidFill>
                            <a:schemeClr val="tx1"/>
                          </a:solidFill>
                          <a:effectLst/>
                          <a:latin typeface="メイリオ" panose="020B0604030504040204" pitchFamily="50" charset="-128"/>
                          <a:ea typeface="メイリオ" panose="020B0604030504040204" pitchFamily="50" charset="-128"/>
                          <a:cs typeface="+mn-cs"/>
                        </a:rPr>
                        <a:t>開発人口 （想定）</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608481259"/>
                  </a:ext>
                </a:extLst>
              </a:tr>
              <a:tr h="192214">
                <a:tc rowSpan="3">
                  <a:txBody>
                    <a:bodyPr/>
                    <a:lstStyle/>
                    <a:p>
                      <a:pPr algn="l"/>
                      <a:r>
                        <a:rPr kumimoji="1" lang="ja-JP" altLang="en-US" sz="1400" dirty="0">
                          <a:solidFill>
                            <a:schemeClr val="tx1"/>
                          </a:solidFill>
                          <a:latin typeface="メイリオ" panose="020B0604030504040204" pitchFamily="50" charset="-128"/>
                          <a:ea typeface="メイリオ" panose="020B0604030504040204" pitchFamily="50" charset="-128"/>
                        </a:rPr>
                        <a:t>　　 夢洲</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3">
                  <a:txBody>
                    <a:bodyPr/>
                    <a:lstStyle/>
                    <a:p>
                      <a:pPr algn="ctr"/>
                      <a:r>
                        <a:rPr kumimoji="1" lang="ja-JP" altLang="en-US" sz="1200" dirty="0">
                          <a:solidFill>
                            <a:schemeClr val="tx1"/>
                          </a:solidFill>
                          <a:latin typeface="メイリオ" panose="020B0604030504040204" pitchFamily="50" charset="-128"/>
                          <a:ea typeface="メイリオ" panose="020B0604030504040204" pitchFamily="50" charset="-128"/>
                        </a:rPr>
                        <a:t>産業・物流</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r"/>
                      <a:r>
                        <a:rPr kumimoji="1" lang="ja-JP" altLang="en-US" sz="1200" dirty="0">
                          <a:solidFill>
                            <a:schemeClr val="tx1"/>
                          </a:solidFill>
                          <a:latin typeface="メイリオ" panose="020B0604030504040204" pitchFamily="50" charset="-128"/>
                          <a:ea typeface="メイリオ" panose="020B0604030504040204" pitchFamily="50" charset="-128"/>
                        </a:rPr>
                        <a:t>約 </a:t>
                      </a:r>
                      <a:r>
                        <a:rPr kumimoji="1" lang="en-US" altLang="ja-JP" sz="1200" dirty="0">
                          <a:solidFill>
                            <a:schemeClr val="tx1"/>
                          </a:solidFill>
                          <a:latin typeface="メイリオ" panose="020B0604030504040204" pitchFamily="50" charset="-128"/>
                          <a:ea typeface="メイリオ" panose="020B0604030504040204" pitchFamily="50" charset="-128"/>
                        </a:rPr>
                        <a:t>9,000</a:t>
                      </a:r>
                      <a:r>
                        <a:rPr kumimoji="1" lang="ja-JP" altLang="en-US" sz="1200" dirty="0">
                          <a:solidFill>
                            <a:schemeClr val="tx1"/>
                          </a:solidFill>
                          <a:latin typeface="メイリオ" panose="020B0604030504040204" pitchFamily="50" charset="-128"/>
                          <a:ea typeface="メイリオ" panose="020B0604030504040204" pitchFamily="50" charset="-128"/>
                        </a:rPr>
                        <a:t>人（従業）</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物流ゾーン</a:t>
                      </a:r>
                      <a:r>
                        <a:rPr kumimoji="1" lang="en-US" altLang="ja-JP"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産業・物流</a:t>
                      </a:r>
                      <a:endParaRPr kumimoji="1" lang="en-US" altLang="ja-JP"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200" dirty="0">
                          <a:solidFill>
                            <a:schemeClr val="tx1"/>
                          </a:solidFill>
                          <a:latin typeface="メイリオ" panose="020B0604030504040204" pitchFamily="50" charset="-128"/>
                          <a:ea typeface="メイリオ" panose="020B0604030504040204" pitchFamily="50" charset="-128"/>
                        </a:rPr>
                        <a:t>約 </a:t>
                      </a:r>
                      <a:r>
                        <a:rPr kumimoji="1" lang="en-US" altLang="ja-JP" sz="1200" dirty="0">
                          <a:solidFill>
                            <a:schemeClr val="tx1"/>
                          </a:solidFill>
                          <a:latin typeface="メイリオ" panose="020B0604030504040204" pitchFamily="50" charset="-128"/>
                          <a:ea typeface="メイリオ" panose="020B0604030504040204" pitchFamily="50" charset="-128"/>
                        </a:rPr>
                        <a:t>7,600</a:t>
                      </a:r>
                      <a:r>
                        <a:rPr kumimoji="1" lang="ja-JP" altLang="en-US" sz="1200" dirty="0">
                          <a:solidFill>
                            <a:schemeClr val="tx1"/>
                          </a:solidFill>
                          <a:latin typeface="メイリオ" panose="020B0604030504040204" pitchFamily="50" charset="-128"/>
                          <a:ea typeface="メイリオ" panose="020B0604030504040204" pitchFamily="50" charset="-128"/>
                        </a:rPr>
                        <a:t>人（従業）</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184376"/>
                  </a:ext>
                </a:extLst>
              </a:tr>
              <a:tr h="0">
                <a:tc vMerge="1">
                  <a:txBody>
                    <a:bodyPr/>
                    <a:lstStyle/>
                    <a:p>
                      <a:endParaRP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第１～３期</a:t>
                      </a:r>
                      <a:r>
                        <a:rPr kumimoji="1" lang="en-US" altLang="ja-JP"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ＩＲ等</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200" dirty="0">
                          <a:solidFill>
                            <a:schemeClr val="tx1"/>
                          </a:solidFill>
                          <a:latin typeface="メイリオ" panose="020B0604030504040204" pitchFamily="50" charset="-128"/>
                          <a:ea typeface="メイリオ" panose="020B0604030504040204" pitchFamily="50" charset="-128"/>
                        </a:rPr>
                        <a:t>約 </a:t>
                      </a:r>
                      <a:r>
                        <a:rPr kumimoji="1" lang="en-US" altLang="ja-JP" sz="1200" dirty="0">
                          <a:solidFill>
                            <a:schemeClr val="tx1"/>
                          </a:solidFill>
                          <a:latin typeface="メイリオ" panose="020B0604030504040204" pitchFamily="50" charset="-128"/>
                          <a:ea typeface="メイリオ" panose="020B0604030504040204" pitchFamily="50" charset="-128"/>
                        </a:rPr>
                        <a:t>86,400</a:t>
                      </a:r>
                      <a:r>
                        <a:rPr kumimoji="1" lang="ja-JP" altLang="en-US" sz="1200" dirty="0">
                          <a:solidFill>
                            <a:schemeClr val="tx1"/>
                          </a:solidFill>
                          <a:latin typeface="メイリオ" panose="020B0604030504040204" pitchFamily="50" charset="-128"/>
                          <a:ea typeface="メイリオ" panose="020B0604030504040204" pitchFamily="50" charset="-128"/>
                        </a:rPr>
                        <a:t>人</a:t>
                      </a:r>
                      <a:r>
                        <a:rPr kumimoji="1" lang="en-US" altLang="ja-JP"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日（来訪）</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1500668"/>
                  </a:ext>
                </a:extLst>
              </a:tr>
              <a:tr h="192214">
                <a:tc vMerge="1">
                  <a:txBody>
                    <a:bodyPr/>
                    <a:lstStyle/>
                    <a:p>
                      <a:endParaRPr kumimoji="1" lang="ja-JP" altLang="en-US" sz="1100" dirty="0">
                        <a:solidFill>
                          <a:schemeClr val="tx1"/>
                        </a:solidFill>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l"/>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200" dirty="0">
                          <a:solidFill>
                            <a:schemeClr val="tx1"/>
                          </a:solidFill>
                          <a:latin typeface="メイリオ" panose="020B0604030504040204" pitchFamily="50" charset="-128"/>
                          <a:ea typeface="メイリオ" panose="020B0604030504040204" pitchFamily="50" charset="-128"/>
                        </a:rPr>
                        <a:t>約 </a:t>
                      </a:r>
                      <a:r>
                        <a:rPr kumimoji="1" lang="en-US" altLang="ja-JP" sz="1200" dirty="0">
                          <a:solidFill>
                            <a:schemeClr val="tx1"/>
                          </a:solidFill>
                          <a:latin typeface="メイリオ" panose="020B0604030504040204" pitchFamily="50" charset="-128"/>
                          <a:ea typeface="メイリオ" panose="020B0604030504040204" pitchFamily="50" charset="-128"/>
                        </a:rPr>
                        <a:t>31,000</a:t>
                      </a:r>
                      <a:r>
                        <a:rPr kumimoji="1" lang="ja-JP" altLang="en-US" sz="1200" dirty="0">
                          <a:solidFill>
                            <a:schemeClr val="tx1"/>
                          </a:solidFill>
                          <a:latin typeface="メイリオ" panose="020B0604030504040204" pitchFamily="50" charset="-128"/>
                          <a:ea typeface="メイリオ" panose="020B0604030504040204" pitchFamily="50" charset="-128"/>
                        </a:rPr>
                        <a:t>人（従業）</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5471863"/>
                  </a:ext>
                </a:extLst>
              </a:tr>
              <a:tr h="0">
                <a:tc rowSpan="3">
                  <a:txBody>
                    <a:bodyPr/>
                    <a:lstStyle/>
                    <a:p>
                      <a:pPr algn="l"/>
                      <a:r>
                        <a:rPr kumimoji="1" lang="ja-JP" altLang="en-US" sz="1400" dirty="0">
                          <a:solidFill>
                            <a:schemeClr val="tx1"/>
                          </a:solidFill>
                          <a:latin typeface="メイリオ" panose="020B0604030504040204" pitchFamily="50" charset="-128"/>
                          <a:ea typeface="メイリオ" panose="020B0604030504040204" pitchFamily="50" charset="-128"/>
                        </a:rPr>
                        <a:t>　　 舞洲　</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メイリオ" panose="020B0604030504040204" pitchFamily="50" charset="-128"/>
                          <a:ea typeface="メイリオ" panose="020B0604030504040204" pitchFamily="50" charset="-128"/>
                        </a:rPr>
                        <a:t>スポーツ・物流他</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r"/>
                      <a:r>
                        <a:rPr kumimoji="1" lang="ja-JP" altLang="en-US" sz="1200" dirty="0">
                          <a:solidFill>
                            <a:schemeClr val="tx1"/>
                          </a:solidFill>
                          <a:latin typeface="メイリオ" panose="020B0604030504040204" pitchFamily="50" charset="-128"/>
                          <a:ea typeface="メイリオ" panose="020B0604030504040204" pitchFamily="50" charset="-128"/>
                        </a:rPr>
                        <a:t>約 </a:t>
                      </a:r>
                      <a:r>
                        <a:rPr kumimoji="1" lang="en-US" altLang="ja-JP" sz="1200" dirty="0">
                          <a:solidFill>
                            <a:schemeClr val="tx1"/>
                          </a:solidFill>
                          <a:latin typeface="メイリオ" panose="020B0604030504040204" pitchFamily="50" charset="-128"/>
                          <a:ea typeface="メイリオ" panose="020B0604030504040204" pitchFamily="50" charset="-128"/>
                        </a:rPr>
                        <a:t>9,000</a:t>
                      </a:r>
                      <a:r>
                        <a:rPr kumimoji="1" lang="ja-JP" altLang="en-US" sz="1200" dirty="0">
                          <a:solidFill>
                            <a:schemeClr val="tx1"/>
                          </a:solidFill>
                          <a:latin typeface="メイリオ" panose="020B0604030504040204" pitchFamily="50" charset="-128"/>
                          <a:ea typeface="メイリオ" panose="020B0604030504040204" pitchFamily="50" charset="-128"/>
                        </a:rPr>
                        <a:t>人（従業）</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未利用地以外</a:t>
                      </a:r>
                      <a:r>
                        <a:rPr kumimoji="1" lang="en-US" altLang="ja-JP"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スポーツ・物流</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200" dirty="0">
                          <a:solidFill>
                            <a:schemeClr val="tx1"/>
                          </a:solidFill>
                          <a:latin typeface="メイリオ" panose="020B0604030504040204" pitchFamily="50" charset="-128"/>
                          <a:ea typeface="メイリオ" panose="020B0604030504040204" pitchFamily="50" charset="-128"/>
                        </a:rPr>
                        <a:t>約 </a:t>
                      </a:r>
                      <a:r>
                        <a:rPr kumimoji="1" lang="en-US" altLang="ja-JP" sz="1200" dirty="0">
                          <a:solidFill>
                            <a:schemeClr val="tx1"/>
                          </a:solidFill>
                          <a:latin typeface="メイリオ" panose="020B0604030504040204" pitchFamily="50" charset="-128"/>
                          <a:ea typeface="メイリオ" panose="020B0604030504040204" pitchFamily="50" charset="-128"/>
                        </a:rPr>
                        <a:t>8,800</a:t>
                      </a:r>
                      <a:r>
                        <a:rPr kumimoji="1" lang="ja-JP" altLang="en-US" sz="1200" dirty="0">
                          <a:solidFill>
                            <a:schemeClr val="tx1"/>
                          </a:solidFill>
                          <a:latin typeface="メイリオ" panose="020B0604030504040204" pitchFamily="50" charset="-128"/>
                          <a:ea typeface="メイリオ" panose="020B0604030504040204" pitchFamily="50" charset="-128"/>
                        </a:rPr>
                        <a:t>人（従業）</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0409228"/>
                  </a:ext>
                </a:extLst>
              </a:tr>
              <a:tr h="0">
                <a:tc vMerge="1">
                  <a:txBody>
                    <a:bodyPr/>
                    <a:lstStyle/>
                    <a:p>
                      <a:endParaRPr kumimoji="1" lang="ja-JP" altLang="en-US"/>
                    </a:p>
                  </a:txBody>
                  <a:tcPr>
                    <a:lnT w="12700" cap="flat" cmpd="sng" algn="ctr">
                      <a:solidFill>
                        <a:schemeClr val="tx1"/>
                      </a:solidFill>
                      <a:prstDash val="solid"/>
                      <a:round/>
                      <a:headEnd type="none" w="med" len="med"/>
                      <a:tailEnd type="none" w="med" len="med"/>
                    </a:lnT>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1200" dirty="0">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l"/>
                      <a:r>
                        <a:rPr kumimoji="1" lang="en-US" altLang="ja-JP"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未利用地</a:t>
                      </a:r>
                      <a:r>
                        <a:rPr kumimoji="1" lang="en-US" altLang="ja-JP"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商業・教育施設</a:t>
                      </a:r>
                      <a:endParaRPr kumimoji="1" lang="en-US" altLang="ja-JP"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200" dirty="0">
                          <a:solidFill>
                            <a:schemeClr val="tx1"/>
                          </a:solidFill>
                          <a:latin typeface="メイリオ" panose="020B0604030504040204" pitchFamily="50" charset="-128"/>
                          <a:ea typeface="メイリオ" panose="020B0604030504040204" pitchFamily="50" charset="-128"/>
                        </a:rPr>
                        <a:t>約 </a:t>
                      </a:r>
                      <a:r>
                        <a:rPr kumimoji="1" lang="en-US" altLang="ja-JP" sz="1200" dirty="0">
                          <a:solidFill>
                            <a:schemeClr val="tx1"/>
                          </a:solidFill>
                          <a:latin typeface="メイリオ" panose="020B0604030504040204" pitchFamily="50" charset="-128"/>
                          <a:ea typeface="メイリオ" panose="020B0604030504040204" pitchFamily="50" charset="-128"/>
                        </a:rPr>
                        <a:t>6,700</a:t>
                      </a:r>
                      <a:r>
                        <a:rPr kumimoji="1" lang="ja-JP" altLang="en-US" sz="1200" dirty="0">
                          <a:solidFill>
                            <a:schemeClr val="tx1"/>
                          </a:solidFill>
                          <a:latin typeface="メイリオ" panose="020B0604030504040204" pitchFamily="50" charset="-128"/>
                          <a:ea typeface="メイリオ" panose="020B0604030504040204" pitchFamily="50" charset="-128"/>
                        </a:rPr>
                        <a:t>人</a:t>
                      </a:r>
                      <a:r>
                        <a:rPr kumimoji="1" lang="en-US" altLang="ja-JP"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日（来訪）</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0509123"/>
                  </a:ext>
                </a:extLst>
              </a:tr>
              <a:tr h="184391">
                <a:tc vMerge="1">
                  <a:txBody>
                    <a:bodyPr/>
                    <a:lstStyle/>
                    <a:p>
                      <a:endParaRPr kumimoji="1" lang="ja-JP" altLang="en-US" sz="1100" dirty="0">
                        <a:solidFill>
                          <a:schemeClr val="tx1"/>
                        </a:solidFill>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200" dirty="0">
                          <a:solidFill>
                            <a:schemeClr val="tx1"/>
                          </a:solidFill>
                          <a:latin typeface="メイリオ" panose="020B0604030504040204" pitchFamily="50" charset="-128"/>
                          <a:ea typeface="メイリオ" panose="020B0604030504040204" pitchFamily="50" charset="-128"/>
                        </a:rPr>
                        <a:t>約 </a:t>
                      </a:r>
                      <a:r>
                        <a:rPr kumimoji="1" lang="en-US" altLang="ja-JP" sz="1200" dirty="0">
                          <a:solidFill>
                            <a:schemeClr val="tx1"/>
                          </a:solidFill>
                          <a:latin typeface="メイリオ" panose="020B0604030504040204" pitchFamily="50" charset="-128"/>
                          <a:ea typeface="メイリオ" panose="020B0604030504040204" pitchFamily="50" charset="-128"/>
                        </a:rPr>
                        <a:t>1,300</a:t>
                      </a:r>
                      <a:r>
                        <a:rPr kumimoji="1" lang="ja-JP" altLang="en-US" sz="1200" dirty="0">
                          <a:solidFill>
                            <a:schemeClr val="tx1"/>
                          </a:solidFill>
                          <a:latin typeface="メイリオ" panose="020B0604030504040204" pitchFamily="50" charset="-128"/>
                          <a:ea typeface="メイリオ" panose="020B0604030504040204" pitchFamily="50" charset="-128"/>
                        </a:rPr>
                        <a:t>人（従学）</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7026388"/>
                  </a:ext>
                </a:extLst>
              </a:tr>
              <a:tr h="0">
                <a:tc rowSpan="2">
                  <a:txBody>
                    <a:bodyPr/>
                    <a:lstStyle/>
                    <a:p>
                      <a:pPr algn="l"/>
                      <a:r>
                        <a:rPr kumimoji="1" lang="ja-JP" altLang="en-US" sz="1300" dirty="0">
                          <a:solidFill>
                            <a:schemeClr val="tx1"/>
                          </a:solidFill>
                          <a:latin typeface="メイリオ" panose="020B0604030504040204" pitchFamily="50" charset="-128"/>
                          <a:ea typeface="メイリオ" panose="020B0604030504040204" pitchFamily="50" charset="-128"/>
                        </a:rPr>
                        <a:t>　　  中之島</a:t>
                      </a:r>
                      <a:endParaRPr kumimoji="1" lang="en-US" altLang="ja-JP" sz="1300" dirty="0">
                        <a:solidFill>
                          <a:schemeClr val="tx1"/>
                        </a:solidFill>
                        <a:latin typeface="メイリオ" panose="020B0604030504040204" pitchFamily="50" charset="-128"/>
                        <a:ea typeface="メイリオ" panose="020B0604030504040204" pitchFamily="50" charset="-128"/>
                      </a:endParaRPr>
                    </a:p>
                    <a:p>
                      <a:pPr algn="l"/>
                      <a:r>
                        <a:rPr kumimoji="1" lang="ja-JP" altLang="en-US" sz="1300" dirty="0">
                          <a:solidFill>
                            <a:schemeClr val="tx1"/>
                          </a:solidFill>
                          <a:latin typeface="メイリオ" panose="020B0604030504040204" pitchFamily="50" charset="-128"/>
                          <a:ea typeface="メイリオ" panose="020B0604030504040204" pitchFamily="50" charset="-128"/>
                        </a:rPr>
                        <a:t>　　  ５丁目</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algn="ctr"/>
                      <a:r>
                        <a:rPr kumimoji="1" lang="ja-JP" altLang="en-US" sz="1200" dirty="0">
                          <a:solidFill>
                            <a:schemeClr val="tx1"/>
                          </a:solidFill>
                          <a:latin typeface="メイリオ" panose="020B0604030504040204" pitchFamily="50" charset="-128"/>
                          <a:ea typeface="メイリオ" panose="020B0604030504040204" pitchFamily="50" charset="-128"/>
                        </a:rPr>
                        <a:t>文化・業務・商業・住宅</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r"/>
                      <a:r>
                        <a:rPr kumimoji="1" lang="ja-JP" altLang="en-US" sz="1200" dirty="0">
                          <a:solidFill>
                            <a:schemeClr val="tx1"/>
                          </a:solidFill>
                          <a:latin typeface="メイリオ" panose="020B0604030504040204" pitchFamily="50" charset="-128"/>
                          <a:ea typeface="メイリオ" panose="020B0604030504040204" pitchFamily="50" charset="-128"/>
                        </a:rPr>
                        <a:t>約 </a:t>
                      </a:r>
                      <a:r>
                        <a:rPr kumimoji="1" lang="en-US" altLang="ja-JP" sz="1200" dirty="0">
                          <a:solidFill>
                            <a:schemeClr val="tx1"/>
                          </a:solidFill>
                          <a:latin typeface="メイリオ" panose="020B0604030504040204" pitchFamily="50" charset="-128"/>
                          <a:ea typeface="メイリオ" panose="020B0604030504040204" pitchFamily="50" charset="-128"/>
                        </a:rPr>
                        <a:t>10,400</a:t>
                      </a:r>
                      <a:r>
                        <a:rPr kumimoji="1" lang="ja-JP" altLang="en-US" sz="1200" dirty="0">
                          <a:solidFill>
                            <a:schemeClr val="tx1"/>
                          </a:solidFill>
                          <a:latin typeface="メイリオ" panose="020B0604030504040204" pitchFamily="50" charset="-128"/>
                          <a:ea typeface="メイリオ" panose="020B0604030504040204" pitchFamily="50" charset="-128"/>
                        </a:rPr>
                        <a:t>人（従業）</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l"/>
                      <a:r>
                        <a:rPr kumimoji="1" lang="en-US" altLang="ja-JP"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全体</a:t>
                      </a:r>
                      <a:r>
                        <a:rPr kumimoji="1" lang="en-US" altLang="ja-JP"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業務・商業・住宅</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200" dirty="0">
                          <a:solidFill>
                            <a:schemeClr val="tx1"/>
                          </a:solidFill>
                          <a:latin typeface="メイリオ" panose="020B0604030504040204" pitchFamily="50" charset="-128"/>
                          <a:ea typeface="メイリオ" panose="020B0604030504040204" pitchFamily="50" charset="-128"/>
                        </a:rPr>
                        <a:t>約 </a:t>
                      </a:r>
                      <a:r>
                        <a:rPr kumimoji="1" lang="en-US" altLang="ja-JP" sz="1200" dirty="0">
                          <a:solidFill>
                            <a:schemeClr val="tx1"/>
                          </a:solidFill>
                          <a:latin typeface="メイリオ" panose="020B0604030504040204" pitchFamily="50" charset="-128"/>
                          <a:ea typeface="メイリオ" panose="020B0604030504040204" pitchFamily="50" charset="-128"/>
                        </a:rPr>
                        <a:t>13,200</a:t>
                      </a:r>
                      <a:r>
                        <a:rPr kumimoji="1" lang="ja-JP" altLang="en-US" sz="1200" dirty="0">
                          <a:solidFill>
                            <a:schemeClr val="tx1"/>
                          </a:solidFill>
                          <a:latin typeface="メイリオ" panose="020B0604030504040204" pitchFamily="50" charset="-128"/>
                          <a:ea typeface="メイリオ" panose="020B0604030504040204" pitchFamily="50" charset="-128"/>
                        </a:rPr>
                        <a:t>人（従業）   </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6905839"/>
                  </a:ext>
                </a:extLst>
              </a:tr>
              <a:tr h="0">
                <a:tc vMerge="1">
                  <a:txBody>
                    <a:bodyPr/>
                    <a:lstStyle/>
                    <a:p>
                      <a:endParaRPr kumimoji="1" lang="ja-JP" altLang="en-US" sz="1100" dirty="0">
                        <a:solidFill>
                          <a:schemeClr val="tx1"/>
                        </a:solidFill>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ja-JP" altLang="en-US" sz="1200" dirty="0">
                          <a:solidFill>
                            <a:schemeClr val="tx1"/>
                          </a:solidFill>
                          <a:latin typeface="メイリオ" panose="020B0604030504040204" pitchFamily="50" charset="-128"/>
                          <a:ea typeface="メイリオ" panose="020B0604030504040204" pitchFamily="50" charset="-128"/>
                        </a:rPr>
                        <a:t>約 </a:t>
                      </a:r>
                      <a:r>
                        <a:rPr kumimoji="1" lang="en-US" altLang="ja-JP" sz="1200" dirty="0">
                          <a:solidFill>
                            <a:schemeClr val="tx1"/>
                          </a:solidFill>
                          <a:latin typeface="メイリオ" panose="020B0604030504040204" pitchFamily="50" charset="-128"/>
                          <a:ea typeface="メイリオ" panose="020B0604030504040204" pitchFamily="50" charset="-128"/>
                        </a:rPr>
                        <a:t>900</a:t>
                      </a:r>
                      <a:r>
                        <a:rPr kumimoji="1" lang="ja-JP" altLang="en-US" sz="1200" dirty="0">
                          <a:solidFill>
                            <a:schemeClr val="tx1"/>
                          </a:solidFill>
                          <a:latin typeface="メイリオ" panose="020B0604030504040204" pitchFamily="50" charset="-128"/>
                          <a:ea typeface="メイリオ" panose="020B0604030504040204" pitchFamily="50" charset="-128"/>
                        </a:rPr>
                        <a:t>人（常住）</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0648857"/>
                  </a:ext>
                </a:extLst>
              </a:tr>
            </a:tbl>
          </a:graphicData>
        </a:graphic>
      </p:graphicFrame>
      <p:sp>
        <p:nvSpPr>
          <p:cNvPr id="10" name="テキスト ボックス 9">
            <a:extLst>
              <a:ext uri="{FF2B5EF4-FFF2-40B4-BE49-F238E27FC236}">
                <a16:creationId xmlns:a16="http://schemas.microsoft.com/office/drawing/2014/main" id="{AD763416-8F35-9AA4-338E-52BDFFF228E3}"/>
              </a:ext>
            </a:extLst>
          </p:cNvPr>
          <p:cNvSpPr txBox="1"/>
          <p:nvPr/>
        </p:nvSpPr>
        <p:spPr>
          <a:xfrm>
            <a:off x="4163418" y="1393292"/>
            <a:ext cx="1008000" cy="261610"/>
          </a:xfrm>
          <a:prstGeom prst="rect">
            <a:avLst/>
          </a:prstGeom>
        </p:spPr>
        <p:style>
          <a:lnRef idx="2">
            <a:schemeClr val="dk1"/>
          </a:lnRef>
          <a:fillRef idx="1">
            <a:schemeClr val="lt1"/>
          </a:fillRef>
          <a:effectRef idx="0">
            <a:schemeClr val="dk1"/>
          </a:effectRef>
          <a:fontRef idx="minor">
            <a:schemeClr val="dk1"/>
          </a:fontRef>
        </p:style>
        <p:txBody>
          <a:bodyPr wrap="square" lIns="0" rIns="0" bIns="0">
            <a:spAutoFit/>
          </a:bodyPr>
          <a:lstStyle/>
          <a:p>
            <a:r>
              <a:rPr lang="ja-JP" altLang="en-US" sz="1400" b="1" dirty="0">
                <a:latin typeface="メイリオ" panose="020B0604030504040204" pitchFamily="50" charset="-128"/>
                <a:ea typeface="メイリオ" panose="020B0604030504040204" pitchFamily="50" charset="-128"/>
              </a:rPr>
              <a:t>（２）舞</a:t>
            </a:r>
            <a:r>
              <a:rPr lang="ja-JP" altLang="en-US" sz="1400" b="1" dirty="0">
                <a:solidFill>
                  <a:schemeClr val="tx1"/>
                </a:solidFill>
                <a:latin typeface="メイリオ" panose="020B0604030504040204" pitchFamily="50" charset="-128"/>
                <a:ea typeface="メイリオ" panose="020B0604030504040204" pitchFamily="50" charset="-128"/>
              </a:rPr>
              <a:t>洲</a:t>
            </a:r>
            <a:endParaRPr lang="ja-JP" altLang="en-US" sz="1400" b="1" dirty="0"/>
          </a:p>
        </p:txBody>
      </p:sp>
      <p:sp>
        <p:nvSpPr>
          <p:cNvPr id="11" name="テキスト ボックス 10">
            <a:extLst>
              <a:ext uri="{FF2B5EF4-FFF2-40B4-BE49-F238E27FC236}">
                <a16:creationId xmlns:a16="http://schemas.microsoft.com/office/drawing/2014/main" id="{1CB55473-6780-4E0B-EAA9-C96B8BC0357C}"/>
              </a:ext>
            </a:extLst>
          </p:cNvPr>
          <p:cNvSpPr txBox="1"/>
          <p:nvPr/>
        </p:nvSpPr>
        <p:spPr>
          <a:xfrm>
            <a:off x="7238048" y="1386919"/>
            <a:ext cx="1152000" cy="261610"/>
          </a:xfrm>
          <a:prstGeom prst="rect">
            <a:avLst/>
          </a:prstGeom>
        </p:spPr>
        <p:style>
          <a:lnRef idx="2">
            <a:schemeClr val="dk1"/>
          </a:lnRef>
          <a:fillRef idx="1">
            <a:schemeClr val="lt1"/>
          </a:fillRef>
          <a:effectRef idx="0">
            <a:schemeClr val="dk1"/>
          </a:effectRef>
          <a:fontRef idx="minor">
            <a:schemeClr val="dk1"/>
          </a:fontRef>
        </p:style>
        <p:txBody>
          <a:bodyPr wrap="square" lIns="0" rIns="0" bIns="0">
            <a:spAutoFit/>
          </a:bodyPr>
          <a:lstStyle/>
          <a:p>
            <a:r>
              <a:rPr lang="ja-JP" altLang="en-US" sz="1400" b="1" dirty="0">
                <a:latin typeface="メイリオ" panose="020B0604030504040204" pitchFamily="50" charset="-128"/>
                <a:ea typeface="メイリオ" panose="020B0604030504040204" pitchFamily="50" charset="-128"/>
              </a:rPr>
              <a:t>（３）中之島</a:t>
            </a:r>
            <a:endParaRPr lang="ja-JP" altLang="en-US" sz="1400" b="1" dirty="0"/>
          </a:p>
        </p:txBody>
      </p:sp>
      <p:sp>
        <p:nvSpPr>
          <p:cNvPr id="26" name="正方形/長方形 25">
            <a:extLst>
              <a:ext uri="{FF2B5EF4-FFF2-40B4-BE49-F238E27FC236}">
                <a16:creationId xmlns:a16="http://schemas.microsoft.com/office/drawing/2014/main" id="{6018CF8A-87D7-4047-9120-59243A6E714E}"/>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２－３　開発人口</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843807C1-716D-49F9-94DC-9E6090097606}"/>
              </a:ext>
            </a:extLst>
          </p:cNvPr>
          <p:cNvSpPr txBox="1"/>
          <p:nvPr/>
        </p:nvSpPr>
        <p:spPr>
          <a:xfrm>
            <a:off x="7493745" y="59555"/>
            <a:ext cx="2339103"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２　社会経済条件等の想定</a:t>
            </a:r>
            <a:endParaRPr kumimoji="1" lang="ja-JP" altLang="en-US" sz="1400" b="1" dirty="0">
              <a:solidFill>
                <a:schemeClr val="accent5">
                  <a:lumMod val="50000"/>
                </a:schemeClr>
              </a:solidFill>
            </a:endParaRPr>
          </a:p>
        </p:txBody>
      </p:sp>
      <p:sp>
        <p:nvSpPr>
          <p:cNvPr id="37" name="正方形/長方形 36">
            <a:extLst>
              <a:ext uri="{FF2B5EF4-FFF2-40B4-BE49-F238E27FC236}">
                <a16:creationId xmlns:a16="http://schemas.microsoft.com/office/drawing/2014/main" id="{26BA2453-CF79-4A10-8758-678C2FF4D033}"/>
              </a:ext>
            </a:extLst>
          </p:cNvPr>
          <p:cNvSpPr/>
          <p:nvPr/>
        </p:nvSpPr>
        <p:spPr>
          <a:xfrm>
            <a:off x="411542" y="4241701"/>
            <a:ext cx="5423584" cy="291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＜開発人口の更新（概要）＞　</a:t>
            </a:r>
            <a:endParaRPr lang="ja-JP" altLang="en-US" sz="1600" dirty="0">
              <a:solidFill>
                <a:schemeClr val="tx1"/>
              </a:solidFill>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9F3E4369-9CAA-4E32-932F-76A787A80549}"/>
              </a:ext>
            </a:extLst>
          </p:cNvPr>
          <p:cNvSpPr txBox="1"/>
          <p:nvPr/>
        </p:nvSpPr>
        <p:spPr>
          <a:xfrm>
            <a:off x="346910" y="5261853"/>
            <a:ext cx="723275" cy="1538883"/>
          </a:xfrm>
          <a:prstGeom prst="rect">
            <a:avLst/>
          </a:prstGeom>
          <a:noFill/>
        </p:spPr>
        <p:txBody>
          <a:bodyPr wrap="none" rtlCol="0">
            <a:spAutoFit/>
          </a:bodyPr>
          <a:lstStyle/>
          <a:p>
            <a:r>
              <a:rPr kumimoji="1" lang="ja-JP" altLang="en-US" sz="1400" dirty="0">
                <a:latin typeface="メイリオ" panose="020B0604030504040204" pitchFamily="50" charset="-128"/>
                <a:ea typeface="メイリオ" panose="020B0604030504040204" pitchFamily="50" charset="-128"/>
              </a:rPr>
              <a:t>（１）</a:t>
            </a:r>
            <a:endParaRPr kumimoji="1" lang="en-US" altLang="ja-JP" sz="14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a:p>
            <a:endParaRPr kumimoji="1"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（２）</a:t>
            </a:r>
            <a:endParaRPr lang="en-US" altLang="ja-JP" sz="14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a:p>
            <a:endParaRPr lang="en-US" altLang="ja-JP" sz="9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（３）</a:t>
            </a:r>
            <a:endParaRPr kumimoji="1" lang="en-US" altLang="ja-JP" sz="1400"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43CC31FE-D0FB-B053-54C8-CB5D0E05BB3C}"/>
              </a:ext>
            </a:extLst>
          </p:cNvPr>
          <p:cNvSpPr txBox="1"/>
          <p:nvPr/>
        </p:nvSpPr>
        <p:spPr>
          <a:xfrm>
            <a:off x="149679" y="1386919"/>
            <a:ext cx="1008000" cy="261610"/>
          </a:xfrm>
          <a:prstGeom prst="rect">
            <a:avLst/>
          </a:prstGeom>
        </p:spPr>
        <p:style>
          <a:lnRef idx="2">
            <a:schemeClr val="dk1"/>
          </a:lnRef>
          <a:fillRef idx="1">
            <a:schemeClr val="lt1"/>
          </a:fillRef>
          <a:effectRef idx="0">
            <a:schemeClr val="dk1"/>
          </a:effectRef>
          <a:fontRef idx="minor">
            <a:schemeClr val="dk1"/>
          </a:fontRef>
        </p:style>
        <p:txBody>
          <a:bodyPr wrap="square" lIns="0" rIns="0" bIns="0">
            <a:spAutoFit/>
          </a:bodyPr>
          <a:lstStyle/>
          <a:p>
            <a:r>
              <a:rPr lang="ja-JP" altLang="en-US" sz="1400" b="1" dirty="0">
                <a:solidFill>
                  <a:schemeClr val="tx1"/>
                </a:solidFill>
                <a:latin typeface="メイリオ" panose="020B0604030504040204" pitchFamily="50" charset="-128"/>
                <a:ea typeface="メイリオ" panose="020B0604030504040204" pitchFamily="50" charset="-128"/>
              </a:rPr>
              <a:t>（１）夢洲</a:t>
            </a:r>
            <a:endParaRPr lang="ja-JP" altLang="en-US" sz="1400" b="1" dirty="0"/>
          </a:p>
        </p:txBody>
      </p:sp>
      <p:sp>
        <p:nvSpPr>
          <p:cNvPr id="49" name="スライド番号プレースホルダー 4">
            <a:extLst>
              <a:ext uri="{FF2B5EF4-FFF2-40B4-BE49-F238E27FC236}">
                <a16:creationId xmlns:a16="http://schemas.microsoft.com/office/drawing/2014/main" id="{AFD58B47-764A-490A-849A-4F101D9AA4B8}"/>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19</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A2919C09-C0EF-1B4C-04FB-3D0DAA969DC6}"/>
              </a:ext>
            </a:extLst>
          </p:cNvPr>
          <p:cNvSpPr txBox="1"/>
          <p:nvPr/>
        </p:nvSpPr>
        <p:spPr>
          <a:xfrm>
            <a:off x="4163418" y="3354430"/>
            <a:ext cx="2883132" cy="400110"/>
          </a:xfrm>
          <a:prstGeom prst="rect">
            <a:avLst/>
          </a:prstGeom>
          <a:noFill/>
        </p:spPr>
        <p:txBody>
          <a:bodyPr wrap="square">
            <a:spAutoFit/>
          </a:bodyPr>
          <a:lstStyle/>
          <a:p>
            <a:pPr marL="171450" indent="-171450">
              <a:buFont typeface="メイリオ" panose="020B0604030504040204" pitchFamily="50" charset="-128"/>
              <a:buChar char="※"/>
            </a:pPr>
            <a:r>
              <a:rPr kumimoji="1" lang="ja-JP" altLang="en-US" sz="10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約６</a:t>
            </a:r>
            <a:r>
              <a:rPr kumimoji="1" lang="en-US" altLang="ja-JP" sz="10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ha</a:t>
            </a:r>
            <a:r>
              <a:rPr kumimoji="1" lang="ja-JP" altLang="en-US" sz="10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の未利用地に商業、教育施設が立地すると設定</a:t>
            </a:r>
            <a:endParaRPr lang="ja-JP" altLang="en-US" sz="1050" dirty="0"/>
          </a:p>
        </p:txBody>
      </p:sp>
      <p:sp>
        <p:nvSpPr>
          <p:cNvPr id="18" name="テキスト ボックス 17">
            <a:extLst>
              <a:ext uri="{FF2B5EF4-FFF2-40B4-BE49-F238E27FC236}">
                <a16:creationId xmlns:a16="http://schemas.microsoft.com/office/drawing/2014/main" id="{7A61E1BD-8CB3-65DA-8E1E-F5F4E51DBC6E}"/>
              </a:ext>
            </a:extLst>
          </p:cNvPr>
          <p:cNvSpPr txBox="1"/>
          <p:nvPr/>
        </p:nvSpPr>
        <p:spPr>
          <a:xfrm>
            <a:off x="7238048" y="3386590"/>
            <a:ext cx="2184326" cy="246221"/>
          </a:xfrm>
          <a:prstGeom prst="rect">
            <a:avLst/>
          </a:prstGeom>
          <a:noFill/>
        </p:spPr>
        <p:txBody>
          <a:bodyPr wrap="square">
            <a:spAutoFit/>
          </a:bodyPr>
          <a:lstStyle/>
          <a:p>
            <a:pPr marL="171450" indent="-171450">
              <a:buFont typeface="メイリオ" panose="020B0604030504040204" pitchFamily="50" charset="-128"/>
              <a:buChar char="※"/>
            </a:pPr>
            <a:r>
              <a:rPr kumimoji="1" lang="ja-JP" altLang="en-US" sz="10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地区計画の内容等を基に設定</a:t>
            </a:r>
            <a:endParaRPr lang="ja-JP" altLang="en-US" sz="1050" dirty="0"/>
          </a:p>
        </p:txBody>
      </p:sp>
      <p:sp>
        <p:nvSpPr>
          <p:cNvPr id="24" name="テキスト ボックス 23">
            <a:extLst>
              <a:ext uri="{FF2B5EF4-FFF2-40B4-BE49-F238E27FC236}">
                <a16:creationId xmlns:a16="http://schemas.microsoft.com/office/drawing/2014/main" id="{4CF20863-1F8C-36BC-0790-94374D31CA24}"/>
              </a:ext>
            </a:extLst>
          </p:cNvPr>
          <p:cNvSpPr txBox="1"/>
          <p:nvPr/>
        </p:nvSpPr>
        <p:spPr>
          <a:xfrm>
            <a:off x="309567" y="3396723"/>
            <a:ext cx="4043672" cy="707886"/>
          </a:xfrm>
          <a:prstGeom prst="rect">
            <a:avLst/>
          </a:prstGeom>
          <a:noFill/>
        </p:spPr>
        <p:txBody>
          <a:bodyPr wrap="square">
            <a:spAutoFit/>
          </a:bodyPr>
          <a:lstStyle/>
          <a:p>
            <a:r>
              <a:rPr kumimoji="1" lang="en-US" altLang="ja-JP" sz="10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kumimoji="1" lang="ja-JP" altLang="en-US" sz="10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第１期：「大阪・夢洲地区特定複合観光施設区域の整備</a:t>
            </a:r>
            <a:br>
              <a:rPr kumimoji="1" lang="en-US" altLang="ja-JP" sz="10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br>
            <a:r>
              <a:rPr kumimoji="1" lang="ja-JP" altLang="en-US" sz="10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　　　　　　に関する計画（</a:t>
            </a:r>
            <a:r>
              <a:rPr kumimoji="1" lang="en-US" altLang="ja-JP" sz="10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R6.4</a:t>
            </a:r>
            <a:r>
              <a:rPr kumimoji="1" lang="ja-JP" altLang="en-US" sz="10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届出）」を基に設定</a:t>
            </a:r>
          </a:p>
          <a:p>
            <a:r>
              <a:rPr lang="ja-JP" altLang="en-US" sz="1000" dirty="0">
                <a:latin typeface="メイリオ" panose="020B0604030504040204" pitchFamily="50" charset="-128"/>
                <a:ea typeface="メイリオ" panose="020B0604030504040204" pitchFamily="50" charset="-128"/>
              </a:rPr>
              <a:t>　第２期・第３期</a:t>
            </a:r>
            <a:endParaRPr lang="en-US" altLang="ja-JP" sz="1000" dirty="0">
              <a:latin typeface="メイリオ" panose="020B0604030504040204" pitchFamily="50" charset="-128"/>
              <a:ea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rPr>
              <a:t>　　　　：</a:t>
            </a:r>
            <a:r>
              <a:rPr kumimoji="1" lang="ja-JP" altLang="en-US" sz="10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「夢洲まちづくり構想（</a:t>
            </a:r>
            <a:r>
              <a:rPr kumimoji="1" lang="en-US" altLang="ja-JP" sz="10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H29.8</a:t>
            </a:r>
            <a:r>
              <a:rPr kumimoji="1" lang="ja-JP" altLang="en-US" sz="10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策定）」を基に設定　　　</a:t>
            </a:r>
            <a:endParaRPr lang="ja-JP" altLang="en-US" sz="1050" dirty="0"/>
          </a:p>
        </p:txBody>
      </p:sp>
      <p:graphicFrame>
        <p:nvGraphicFramePr>
          <p:cNvPr id="25" name="表 24">
            <a:extLst>
              <a:ext uri="{FF2B5EF4-FFF2-40B4-BE49-F238E27FC236}">
                <a16:creationId xmlns:a16="http://schemas.microsoft.com/office/drawing/2014/main" id="{2D804B45-EC61-4D43-AC39-0939D3613BC6}"/>
              </a:ext>
            </a:extLst>
          </p:cNvPr>
          <p:cNvGraphicFramePr>
            <a:graphicFrameLocks noGrp="1"/>
          </p:cNvGraphicFramePr>
          <p:nvPr>
            <p:extLst>
              <p:ext uri="{D42A27DB-BD31-4B8C-83A1-F6EECF244321}">
                <p14:modId xmlns:p14="http://schemas.microsoft.com/office/powerpoint/2010/main" val="1254781016"/>
              </p:ext>
            </p:extLst>
          </p:nvPr>
        </p:nvGraphicFramePr>
        <p:xfrm>
          <a:off x="2331403" y="2251492"/>
          <a:ext cx="1583862" cy="1032000"/>
        </p:xfrm>
        <a:graphic>
          <a:graphicData uri="http://schemas.openxmlformats.org/drawingml/2006/table">
            <a:tbl>
              <a:tblPr firstRow="1" bandRow="1">
                <a:tableStyleId>{5C22544A-7EE6-4342-B048-85BDC9FD1C3A}</a:tableStyleId>
              </a:tblPr>
              <a:tblGrid>
                <a:gridCol w="622862">
                  <a:extLst>
                    <a:ext uri="{9D8B030D-6E8A-4147-A177-3AD203B41FA5}">
                      <a16:colId xmlns:a16="http://schemas.microsoft.com/office/drawing/2014/main" val="3653001583"/>
                    </a:ext>
                  </a:extLst>
                </a:gridCol>
                <a:gridCol w="961000">
                  <a:extLst>
                    <a:ext uri="{9D8B030D-6E8A-4147-A177-3AD203B41FA5}">
                      <a16:colId xmlns:a16="http://schemas.microsoft.com/office/drawing/2014/main" val="4257736395"/>
                    </a:ext>
                  </a:extLst>
                </a:gridCol>
              </a:tblGrid>
              <a:tr h="0">
                <a:tc>
                  <a:txBody>
                    <a:bodyPr/>
                    <a:lstStyle/>
                    <a:p>
                      <a:pPr algn="ctr">
                        <a:lnSpc>
                          <a:spcPct val="100000"/>
                        </a:lnSpc>
                      </a:pPr>
                      <a:r>
                        <a:rPr kumimoji="1" lang="ja-JP" altLang="en-US" sz="1000" dirty="0">
                          <a:solidFill>
                            <a:schemeClr val="tx1"/>
                          </a:solidFill>
                          <a:latin typeface="メイリオ" panose="020B0604030504040204" pitchFamily="50" charset="-128"/>
                          <a:ea typeface="メイリオ" panose="020B0604030504040204" pitchFamily="50" charset="-128"/>
                        </a:rPr>
                        <a:t>整備時期</a:t>
                      </a:r>
                    </a:p>
                  </a:txBody>
                  <a:tcPr marL="36000" marR="36000" marT="36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100000"/>
                        </a:lnSpc>
                      </a:pPr>
                      <a:r>
                        <a:rPr kumimoji="1" lang="ja-JP" altLang="en-US" sz="1000" dirty="0">
                          <a:solidFill>
                            <a:schemeClr val="tx1"/>
                          </a:solidFill>
                          <a:latin typeface="メイリオ" panose="020B0604030504040204" pitchFamily="50" charset="-128"/>
                          <a:ea typeface="メイリオ" panose="020B0604030504040204" pitchFamily="50" charset="-128"/>
                        </a:rPr>
                        <a:t>想定来訪者数</a:t>
                      </a:r>
                      <a:r>
                        <a:rPr kumimoji="1" lang="en-US" altLang="ja-JP" sz="1000" baseline="30000" dirty="0">
                          <a:solidFill>
                            <a:schemeClr val="tx1"/>
                          </a:solidFill>
                          <a:latin typeface="メイリオ" panose="020B0604030504040204" pitchFamily="50" charset="-128"/>
                          <a:ea typeface="メイリオ" panose="020B0604030504040204" pitchFamily="50" charset="-128"/>
                        </a:rPr>
                        <a:t>※</a:t>
                      </a:r>
                      <a:endParaRPr kumimoji="1" lang="ja-JP" altLang="en-US" sz="1000" dirty="0">
                        <a:solidFill>
                          <a:schemeClr val="tx1"/>
                        </a:solidFill>
                        <a:latin typeface="メイリオ" panose="020B0604030504040204" pitchFamily="50" charset="-128"/>
                        <a:ea typeface="メイリオ" panose="020B0604030504040204" pitchFamily="50" charset="-128"/>
                      </a:endParaRPr>
                    </a:p>
                  </a:txBody>
                  <a:tcPr marL="36000" marR="36000" marT="36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124246963"/>
                  </a:ext>
                </a:extLst>
              </a:tr>
              <a:tr h="0">
                <a:tc>
                  <a:txBody>
                    <a:bodyPr/>
                    <a:lstStyle/>
                    <a:p>
                      <a:pPr algn="ctr">
                        <a:lnSpc>
                          <a:spcPct val="100000"/>
                        </a:lnSpc>
                      </a:pPr>
                      <a:r>
                        <a:rPr lang="ja-JP" altLang="en-US" sz="1000" dirty="0">
                          <a:latin typeface="メイリオ" panose="020B0604030504040204" pitchFamily="50" charset="-128"/>
                          <a:ea typeface="メイリオ" panose="020B0604030504040204" pitchFamily="50" charset="-128"/>
                        </a:rPr>
                        <a:t>第１期</a:t>
                      </a:r>
                    </a:p>
                  </a:txBody>
                  <a:tcPr marL="36000" marR="36000" marT="36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CC"/>
                    </a:solidFill>
                  </a:tcPr>
                </a:tc>
                <a:tc>
                  <a:txBody>
                    <a:bodyPr/>
                    <a:lstStyle/>
                    <a:p>
                      <a:pPr algn="r">
                        <a:lnSpc>
                          <a:spcPct val="100000"/>
                        </a:lnSpc>
                      </a:pPr>
                      <a:r>
                        <a:rPr kumimoji="1" lang="en-US" altLang="ja-JP" sz="1000" dirty="0">
                          <a:solidFill>
                            <a:schemeClr val="tx1"/>
                          </a:solidFill>
                          <a:latin typeface="メイリオ" panose="020B0604030504040204" pitchFamily="50" charset="-128"/>
                          <a:ea typeface="メイリオ" panose="020B0604030504040204" pitchFamily="50" charset="-128"/>
                        </a:rPr>
                        <a:t>2,000</a:t>
                      </a:r>
                      <a:r>
                        <a:rPr kumimoji="1" lang="ja-JP" altLang="en-US" sz="1000" dirty="0">
                          <a:solidFill>
                            <a:schemeClr val="tx1"/>
                          </a:solidFill>
                          <a:latin typeface="メイリオ" panose="020B0604030504040204" pitchFamily="50" charset="-128"/>
                          <a:ea typeface="メイリオ" panose="020B0604030504040204" pitchFamily="50" charset="-128"/>
                        </a:rPr>
                        <a:t>万人</a:t>
                      </a:r>
                      <a:r>
                        <a:rPr kumimoji="1" lang="en-US" altLang="ja-JP" sz="1000" dirty="0">
                          <a:solidFill>
                            <a:schemeClr val="tx1"/>
                          </a:solidFill>
                          <a:latin typeface="メイリオ" panose="020B0604030504040204" pitchFamily="50" charset="-128"/>
                          <a:ea typeface="メイリオ" panose="020B0604030504040204" pitchFamily="50" charset="-128"/>
                        </a:rPr>
                        <a:t>/</a:t>
                      </a:r>
                      <a:r>
                        <a:rPr kumimoji="1" lang="ja-JP" altLang="en-US" sz="1000" dirty="0">
                          <a:solidFill>
                            <a:schemeClr val="tx1"/>
                          </a:solidFill>
                          <a:latin typeface="メイリオ" panose="020B0604030504040204" pitchFamily="50" charset="-128"/>
                          <a:ea typeface="メイリオ" panose="020B0604030504040204" pitchFamily="50" charset="-128"/>
                        </a:rPr>
                        <a:t>年</a:t>
                      </a:r>
                    </a:p>
                  </a:txBody>
                  <a:tcPr marL="36000" marR="36000" marT="36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0082909"/>
                  </a:ext>
                </a:extLst>
              </a:tr>
              <a:tr h="0">
                <a:tc>
                  <a:txBody>
                    <a:bodyPr/>
                    <a:lstStyle/>
                    <a:p>
                      <a:pPr algn="ctr">
                        <a:lnSpc>
                          <a:spcPct val="100000"/>
                        </a:lnSpc>
                      </a:pPr>
                      <a:r>
                        <a:rPr kumimoji="1" lang="ja-JP" altLang="en-US" sz="1000" dirty="0">
                          <a:solidFill>
                            <a:schemeClr val="tx1"/>
                          </a:solidFill>
                          <a:latin typeface="メイリオ" panose="020B0604030504040204" pitchFamily="50" charset="-128"/>
                          <a:ea typeface="メイリオ" panose="020B0604030504040204" pitchFamily="50" charset="-128"/>
                        </a:rPr>
                        <a:t>第２期</a:t>
                      </a:r>
                    </a:p>
                  </a:txBody>
                  <a:tcPr marL="36000" marR="36000" marT="36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r">
                        <a:lnSpc>
                          <a:spcPct val="100000"/>
                        </a:lnSpc>
                      </a:pPr>
                      <a:r>
                        <a:rPr kumimoji="1" lang="en-US" altLang="ja-JP" sz="1000" dirty="0">
                          <a:solidFill>
                            <a:schemeClr val="tx1"/>
                          </a:solidFill>
                          <a:latin typeface="メイリオ" panose="020B0604030504040204" pitchFamily="50" charset="-128"/>
                          <a:ea typeface="メイリオ" panose="020B0604030504040204" pitchFamily="50" charset="-128"/>
                        </a:rPr>
                        <a:t>1,200</a:t>
                      </a:r>
                      <a:r>
                        <a:rPr kumimoji="1" lang="ja-JP" altLang="en-US" sz="1000" dirty="0">
                          <a:solidFill>
                            <a:schemeClr val="tx1"/>
                          </a:solidFill>
                          <a:latin typeface="メイリオ" panose="020B0604030504040204" pitchFamily="50" charset="-128"/>
                          <a:ea typeface="メイリオ" panose="020B0604030504040204" pitchFamily="50" charset="-128"/>
                        </a:rPr>
                        <a:t>万人</a:t>
                      </a:r>
                      <a:r>
                        <a:rPr kumimoji="1" lang="en-US" altLang="ja-JP" sz="1000" dirty="0">
                          <a:solidFill>
                            <a:schemeClr val="tx1"/>
                          </a:solidFill>
                          <a:latin typeface="メイリオ" panose="020B0604030504040204" pitchFamily="50" charset="-128"/>
                          <a:ea typeface="メイリオ" panose="020B0604030504040204" pitchFamily="50" charset="-128"/>
                        </a:rPr>
                        <a:t>/</a:t>
                      </a:r>
                      <a:r>
                        <a:rPr kumimoji="1" lang="ja-JP" altLang="en-US" sz="1000" dirty="0">
                          <a:solidFill>
                            <a:schemeClr val="tx1"/>
                          </a:solidFill>
                          <a:latin typeface="メイリオ" panose="020B0604030504040204" pitchFamily="50" charset="-128"/>
                          <a:ea typeface="メイリオ" panose="020B0604030504040204" pitchFamily="50" charset="-128"/>
                        </a:rPr>
                        <a:t>年</a:t>
                      </a:r>
                      <a:endParaRPr kumimoji="1" lang="en-US" altLang="ja-JP" sz="1000" dirty="0">
                        <a:solidFill>
                          <a:schemeClr val="tx1"/>
                        </a:solidFill>
                        <a:latin typeface="メイリオ" panose="020B0604030504040204" pitchFamily="50" charset="-128"/>
                        <a:ea typeface="メイリオ" panose="020B0604030504040204" pitchFamily="50" charset="-128"/>
                      </a:endParaRPr>
                    </a:p>
                  </a:txBody>
                  <a:tcPr marL="36000" marR="36000" marT="36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19050855"/>
                  </a:ext>
                </a:extLst>
              </a:tr>
              <a:tr h="0">
                <a:tc>
                  <a:txBody>
                    <a:bodyPr/>
                    <a:lstStyle/>
                    <a:p>
                      <a:pPr algn="ctr">
                        <a:lnSpc>
                          <a:spcPct val="100000"/>
                        </a:lnSpc>
                      </a:pPr>
                      <a:r>
                        <a:rPr kumimoji="1" lang="ja-JP" altLang="en-US" sz="1000" dirty="0">
                          <a:solidFill>
                            <a:schemeClr val="tx1"/>
                          </a:solidFill>
                          <a:latin typeface="メイリオ" panose="020B0604030504040204" pitchFamily="50" charset="-128"/>
                          <a:ea typeface="メイリオ" panose="020B0604030504040204" pitchFamily="50" charset="-128"/>
                        </a:rPr>
                        <a:t>第３期</a:t>
                      </a:r>
                    </a:p>
                  </a:txBody>
                  <a:tcPr marL="36000" marR="36000" marT="36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algn="r">
                        <a:lnSpc>
                          <a:spcPct val="100000"/>
                        </a:lnSpc>
                      </a:pPr>
                      <a:r>
                        <a:rPr kumimoji="1" lang="en-US" altLang="ja-JP" sz="1000" dirty="0">
                          <a:solidFill>
                            <a:schemeClr val="tx1"/>
                          </a:solidFill>
                          <a:latin typeface="メイリオ" panose="020B0604030504040204" pitchFamily="50" charset="-128"/>
                          <a:ea typeface="メイリオ" panose="020B0604030504040204" pitchFamily="50" charset="-128"/>
                        </a:rPr>
                        <a:t>300</a:t>
                      </a:r>
                      <a:r>
                        <a:rPr kumimoji="1" lang="ja-JP" altLang="en-US" sz="1000" dirty="0">
                          <a:solidFill>
                            <a:schemeClr val="tx1"/>
                          </a:solidFill>
                          <a:latin typeface="メイリオ" panose="020B0604030504040204" pitchFamily="50" charset="-128"/>
                          <a:ea typeface="メイリオ" panose="020B0604030504040204" pitchFamily="50" charset="-128"/>
                        </a:rPr>
                        <a:t>万人</a:t>
                      </a:r>
                      <a:r>
                        <a:rPr kumimoji="1" lang="en-US" altLang="ja-JP" sz="1000" dirty="0">
                          <a:solidFill>
                            <a:schemeClr val="tx1"/>
                          </a:solidFill>
                          <a:latin typeface="メイリオ" panose="020B0604030504040204" pitchFamily="50" charset="-128"/>
                          <a:ea typeface="メイリオ" panose="020B0604030504040204" pitchFamily="50" charset="-128"/>
                        </a:rPr>
                        <a:t>/</a:t>
                      </a:r>
                      <a:r>
                        <a:rPr kumimoji="1" lang="ja-JP" altLang="en-US" sz="1000" dirty="0">
                          <a:solidFill>
                            <a:schemeClr val="tx1"/>
                          </a:solidFill>
                          <a:latin typeface="メイリオ" panose="020B0604030504040204" pitchFamily="50" charset="-128"/>
                          <a:ea typeface="メイリオ" panose="020B0604030504040204" pitchFamily="50" charset="-128"/>
                        </a:rPr>
                        <a:t>年</a:t>
                      </a:r>
                      <a:endParaRPr kumimoji="1" lang="en-US" altLang="ja-JP" sz="1000" dirty="0">
                        <a:solidFill>
                          <a:schemeClr val="tx1"/>
                        </a:solidFill>
                        <a:latin typeface="メイリオ" panose="020B0604030504040204" pitchFamily="50" charset="-128"/>
                        <a:ea typeface="メイリオ" panose="020B0604030504040204" pitchFamily="50" charset="-128"/>
                      </a:endParaRPr>
                    </a:p>
                  </a:txBody>
                  <a:tcPr marL="36000" marR="36000" marT="36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27163256"/>
                  </a:ext>
                </a:extLst>
              </a:tr>
              <a:tr h="0">
                <a:tc>
                  <a:txBody>
                    <a:bodyPr/>
                    <a:lstStyle/>
                    <a:p>
                      <a:pPr algn="ctr">
                        <a:lnSpc>
                          <a:spcPct val="100000"/>
                        </a:lnSpc>
                      </a:pPr>
                      <a:r>
                        <a:rPr kumimoji="1" lang="ja-JP" altLang="en-US" sz="1000" dirty="0">
                          <a:solidFill>
                            <a:schemeClr val="tx1"/>
                          </a:solidFill>
                          <a:latin typeface="メイリオ" panose="020B0604030504040204" pitchFamily="50" charset="-128"/>
                          <a:ea typeface="メイリオ" panose="020B0604030504040204" pitchFamily="50" charset="-128"/>
                        </a:rPr>
                        <a:t>合　計</a:t>
                      </a:r>
                    </a:p>
                  </a:txBody>
                  <a:tcPr marL="36000" marR="36000" marT="36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lnSpc>
                          <a:spcPct val="100000"/>
                        </a:lnSpc>
                      </a:pPr>
                      <a:r>
                        <a:rPr kumimoji="1" lang="en-US" altLang="ja-JP" sz="1000" dirty="0">
                          <a:solidFill>
                            <a:schemeClr val="tx1"/>
                          </a:solidFill>
                          <a:latin typeface="メイリオ" panose="020B0604030504040204" pitchFamily="50" charset="-128"/>
                          <a:ea typeface="メイリオ" panose="020B0604030504040204" pitchFamily="50" charset="-128"/>
                        </a:rPr>
                        <a:t>3,500</a:t>
                      </a:r>
                      <a:r>
                        <a:rPr kumimoji="1" lang="ja-JP" altLang="en-US" sz="1000" dirty="0">
                          <a:solidFill>
                            <a:schemeClr val="tx1"/>
                          </a:solidFill>
                          <a:latin typeface="メイリオ" panose="020B0604030504040204" pitchFamily="50" charset="-128"/>
                          <a:ea typeface="メイリオ" panose="020B0604030504040204" pitchFamily="50" charset="-128"/>
                        </a:rPr>
                        <a:t>万人</a:t>
                      </a:r>
                      <a:r>
                        <a:rPr kumimoji="1" lang="en-US" altLang="ja-JP" sz="1000" dirty="0">
                          <a:solidFill>
                            <a:schemeClr val="tx1"/>
                          </a:solidFill>
                          <a:latin typeface="メイリオ" panose="020B0604030504040204" pitchFamily="50" charset="-128"/>
                          <a:ea typeface="メイリオ" panose="020B0604030504040204" pitchFamily="50" charset="-128"/>
                        </a:rPr>
                        <a:t>/</a:t>
                      </a:r>
                      <a:r>
                        <a:rPr kumimoji="1" lang="ja-JP" altLang="en-US" sz="1000" dirty="0">
                          <a:solidFill>
                            <a:schemeClr val="tx1"/>
                          </a:solidFill>
                          <a:latin typeface="メイリオ" panose="020B0604030504040204" pitchFamily="50" charset="-128"/>
                          <a:ea typeface="メイリオ" panose="020B0604030504040204" pitchFamily="50" charset="-128"/>
                        </a:rPr>
                        <a:t>年</a:t>
                      </a:r>
                    </a:p>
                  </a:txBody>
                  <a:tcPr marL="36000" marR="36000" marT="36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65819967"/>
                  </a:ext>
                </a:extLst>
              </a:tr>
            </a:tbl>
          </a:graphicData>
        </a:graphic>
      </p:graphicFrame>
    </p:spTree>
    <p:extLst>
      <p:ext uri="{BB962C8B-B14F-4D97-AF65-F5344CB8AC3E}">
        <p14:creationId xmlns:p14="http://schemas.microsoft.com/office/powerpoint/2010/main" val="3844241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4A81545-693F-4BD3-A227-5E7AD3F97087}"/>
              </a:ext>
            </a:extLst>
          </p:cNvPr>
          <p:cNvSpPr txBox="1"/>
          <p:nvPr/>
        </p:nvSpPr>
        <p:spPr>
          <a:xfrm>
            <a:off x="2028825" y="474171"/>
            <a:ext cx="5848350" cy="338554"/>
          </a:xfrm>
          <a:prstGeom prst="rect">
            <a:avLst/>
          </a:prstGeom>
          <a:noFill/>
        </p:spPr>
        <p:txBody>
          <a:bodyPr wrap="square">
            <a:spAutoFit/>
          </a:bodyPr>
          <a:lstStyle/>
          <a:p>
            <a:pPr algn="ctr">
              <a:spcAft>
                <a:spcPts val="600"/>
              </a:spcAft>
            </a:pPr>
            <a:r>
              <a:rPr lang="ja-JP" altLang="en-US" sz="1600" b="1" dirty="0">
                <a:latin typeface="メイリオ" panose="020B0604030504040204" pitchFamily="50" charset="-128"/>
                <a:ea typeface="メイリオ" panose="020B0604030504040204" pitchFamily="50" charset="-128"/>
              </a:rPr>
              <a:t>目　次</a:t>
            </a:r>
            <a:endParaRPr lang="en-US" altLang="ja-JP" sz="1600" b="1"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0C3ECC9C-2C50-448A-B4CA-B99D84A769E7}"/>
              </a:ext>
            </a:extLst>
          </p:cNvPr>
          <p:cNvSpPr txBox="1"/>
          <p:nvPr/>
        </p:nvSpPr>
        <p:spPr>
          <a:xfrm>
            <a:off x="5213361" y="1357958"/>
            <a:ext cx="4212000" cy="2800767"/>
          </a:xfrm>
          <a:prstGeom prst="rect">
            <a:avLst/>
          </a:prstGeom>
          <a:noFill/>
        </p:spPr>
        <p:txBody>
          <a:bodyPr wrap="square" lIns="36000" tIns="0" rIns="36000" bIns="0">
            <a:spAutoFit/>
          </a:bodyPr>
          <a:lstStyle/>
          <a:p>
            <a:pPr>
              <a:spcAft>
                <a:spcPts val="600"/>
              </a:spcAft>
            </a:pPr>
            <a:r>
              <a:rPr lang="ja-JP" altLang="en-US" sz="1200" b="1" dirty="0">
                <a:latin typeface="メイリオ" panose="020B0604030504040204" pitchFamily="50" charset="-128"/>
                <a:ea typeface="メイリオ" panose="020B0604030504040204" pitchFamily="50" charset="-128"/>
              </a:rPr>
              <a:t>４　優位性の比較</a:t>
            </a:r>
            <a:endParaRPr lang="en-US" altLang="ja-JP" sz="1200" b="1" dirty="0">
              <a:latin typeface="メイリオ" panose="020B0604030504040204" pitchFamily="50" charset="-128"/>
              <a:ea typeface="メイリオ" panose="020B0604030504040204" pitchFamily="50" charset="-128"/>
            </a:endParaRPr>
          </a:p>
          <a:p>
            <a:pPr>
              <a:spcAft>
                <a:spcPts val="600"/>
              </a:spcAft>
            </a:pPr>
            <a:r>
              <a:rPr lang="ja-JP" altLang="en-US" sz="1200" dirty="0">
                <a:latin typeface="メイリオ" panose="020B0604030504040204" pitchFamily="50" charset="-128"/>
                <a:ea typeface="メイリオ" panose="020B0604030504040204" pitchFamily="50" charset="-128"/>
              </a:rPr>
              <a:t>　　４－１　需要推計（輸送人員）   ・・・・・・・　</a:t>
            </a:r>
            <a:r>
              <a:rPr lang="en-US" altLang="ja-JP" sz="1200" dirty="0">
                <a:latin typeface="メイリオ" panose="020B0604030504040204" pitchFamily="50" charset="-128"/>
                <a:ea typeface="メイリオ" panose="020B0604030504040204" pitchFamily="50" charset="-128"/>
              </a:rPr>
              <a:t>25</a:t>
            </a:r>
          </a:p>
          <a:p>
            <a:pPr>
              <a:spcAft>
                <a:spcPts val="600"/>
              </a:spcAft>
            </a:pPr>
            <a:r>
              <a:rPr lang="ja-JP" altLang="en-US" sz="1200" dirty="0">
                <a:latin typeface="メイリオ" panose="020B0604030504040204" pitchFamily="50" charset="-128"/>
                <a:ea typeface="メイリオ" panose="020B0604030504040204" pitchFamily="50" charset="-128"/>
              </a:rPr>
              <a:t>　　４－２　費用便益分析　・・・・・・・・・・・　</a:t>
            </a:r>
            <a:r>
              <a:rPr lang="en-US" altLang="ja-JP" sz="1200" dirty="0">
                <a:latin typeface="メイリオ" panose="020B0604030504040204" pitchFamily="50" charset="-128"/>
                <a:ea typeface="メイリオ" panose="020B0604030504040204" pitchFamily="50" charset="-128"/>
              </a:rPr>
              <a:t>27</a:t>
            </a:r>
          </a:p>
          <a:p>
            <a:pPr>
              <a:spcAft>
                <a:spcPts val="600"/>
              </a:spcAft>
            </a:pPr>
            <a:r>
              <a:rPr lang="ja-JP" altLang="en-US" sz="1200" dirty="0">
                <a:latin typeface="メイリオ" panose="020B0604030504040204" pitchFamily="50" charset="-128"/>
                <a:ea typeface="メイリオ" panose="020B0604030504040204" pitchFamily="50" charset="-128"/>
              </a:rPr>
              <a:t>　　４－３　収支の試算　・・・・・・・・・・・・　</a:t>
            </a:r>
            <a:r>
              <a:rPr lang="en-US" altLang="ja-JP" sz="1200" dirty="0">
                <a:latin typeface="メイリオ" panose="020B0604030504040204" pitchFamily="50" charset="-128"/>
                <a:ea typeface="メイリオ" panose="020B0604030504040204" pitchFamily="50" charset="-128"/>
              </a:rPr>
              <a:t>32</a:t>
            </a:r>
          </a:p>
          <a:p>
            <a:pPr>
              <a:spcAft>
                <a:spcPts val="600"/>
              </a:spcAft>
            </a:pPr>
            <a:r>
              <a:rPr lang="ja-JP" altLang="en-US" sz="1200" dirty="0">
                <a:latin typeface="メイリオ" panose="020B0604030504040204" pitchFamily="50" charset="-128"/>
                <a:ea typeface="メイリオ" panose="020B0604030504040204" pitchFamily="50" charset="-128"/>
              </a:rPr>
              <a:t>　　４ー４　整備意義・効果　・・・・・・・・・・　</a:t>
            </a:r>
            <a:r>
              <a:rPr lang="en-US" altLang="ja-JP" sz="1200" dirty="0">
                <a:latin typeface="メイリオ" panose="020B0604030504040204" pitchFamily="50" charset="-128"/>
                <a:ea typeface="メイリオ" panose="020B0604030504040204" pitchFamily="50" charset="-128"/>
              </a:rPr>
              <a:t>34</a:t>
            </a:r>
          </a:p>
          <a:p>
            <a:pPr>
              <a:spcAft>
                <a:spcPts val="600"/>
              </a:spcAft>
            </a:pPr>
            <a:r>
              <a:rPr lang="ja-JP" altLang="en-US" sz="1200" dirty="0">
                <a:latin typeface="メイリオ" panose="020B0604030504040204" pitchFamily="50" charset="-128"/>
                <a:ea typeface="メイリオ" panose="020B0604030504040204" pitchFamily="50" charset="-128"/>
              </a:rPr>
              <a:t>　　</a:t>
            </a:r>
            <a:endParaRPr lang="en-US" altLang="ja-JP" sz="1200" dirty="0">
              <a:latin typeface="メイリオ" panose="020B0604030504040204" pitchFamily="50" charset="-128"/>
              <a:ea typeface="メイリオ" panose="020B0604030504040204" pitchFamily="50" charset="-128"/>
            </a:endParaRPr>
          </a:p>
          <a:p>
            <a:pPr>
              <a:spcAft>
                <a:spcPts val="600"/>
              </a:spcAft>
            </a:pPr>
            <a:r>
              <a:rPr lang="ja-JP" altLang="en-US" sz="1200" b="1" dirty="0">
                <a:latin typeface="メイリオ" panose="020B0604030504040204" pitchFamily="50" charset="-128"/>
                <a:ea typeface="メイリオ" panose="020B0604030504040204" pitchFamily="50" charset="-128"/>
              </a:rPr>
              <a:t>５　まとめ</a:t>
            </a:r>
            <a:endParaRPr lang="en-US" altLang="ja-JP" sz="1200" b="1" dirty="0">
              <a:latin typeface="メイリオ" panose="020B0604030504040204" pitchFamily="50" charset="-128"/>
              <a:ea typeface="メイリオ" panose="020B0604030504040204" pitchFamily="50" charset="-128"/>
            </a:endParaRPr>
          </a:p>
          <a:p>
            <a:pPr>
              <a:spcAft>
                <a:spcPts val="600"/>
              </a:spcAft>
            </a:pPr>
            <a:r>
              <a:rPr lang="ja-JP" altLang="en-US" sz="1200" dirty="0">
                <a:latin typeface="メイリオ" panose="020B0604030504040204" pitchFamily="50" charset="-128"/>
                <a:ea typeface="メイリオ" panose="020B0604030504040204" pitchFamily="50" charset="-128"/>
              </a:rPr>
              <a:t>　　５－１　優位性の比較（まとめ）・・・・・・・　</a:t>
            </a:r>
            <a:r>
              <a:rPr lang="en-US" altLang="ja-JP" sz="1200" dirty="0">
                <a:latin typeface="メイリオ" panose="020B0604030504040204" pitchFamily="50" charset="-128"/>
                <a:ea typeface="メイリオ" panose="020B0604030504040204" pitchFamily="50" charset="-128"/>
              </a:rPr>
              <a:t>47</a:t>
            </a:r>
          </a:p>
          <a:p>
            <a:pPr>
              <a:spcAft>
                <a:spcPts val="600"/>
              </a:spcAft>
            </a:pPr>
            <a:r>
              <a:rPr lang="ja-JP" altLang="en-US" sz="1200" dirty="0">
                <a:latin typeface="メイリオ" panose="020B0604030504040204" pitchFamily="50" charset="-128"/>
                <a:ea typeface="メイリオ" panose="020B0604030504040204" pitchFamily="50" charset="-128"/>
              </a:rPr>
              <a:t>　　５－２　路線の整備意義　・・・・・・・・・・　</a:t>
            </a:r>
            <a:r>
              <a:rPr lang="en-US" altLang="ja-JP" sz="1200" dirty="0">
                <a:latin typeface="メイリオ" panose="020B0604030504040204" pitchFamily="50" charset="-128"/>
                <a:ea typeface="メイリオ" panose="020B0604030504040204" pitchFamily="50" charset="-128"/>
              </a:rPr>
              <a:t>49</a:t>
            </a:r>
          </a:p>
          <a:p>
            <a:pPr>
              <a:spcAft>
                <a:spcPts val="600"/>
              </a:spcAft>
            </a:pPr>
            <a:r>
              <a:rPr lang="ja-JP" altLang="en-US" sz="1200" dirty="0">
                <a:latin typeface="メイリオ" panose="020B0604030504040204" pitchFamily="50" charset="-128"/>
                <a:ea typeface="メイリオ" panose="020B0604030504040204" pitchFamily="50" charset="-128"/>
              </a:rPr>
              <a:t>　　５－３　今後の検討における留意事項　・・・・　</a:t>
            </a:r>
            <a:r>
              <a:rPr lang="en-US" altLang="ja-JP" sz="1200" dirty="0">
                <a:latin typeface="メイリオ" panose="020B0604030504040204" pitchFamily="50" charset="-128"/>
                <a:ea typeface="メイリオ" panose="020B0604030504040204" pitchFamily="50" charset="-128"/>
              </a:rPr>
              <a:t>52</a:t>
            </a:r>
          </a:p>
          <a:p>
            <a:pPr>
              <a:spcAft>
                <a:spcPts val="600"/>
              </a:spcAft>
            </a:pPr>
            <a:r>
              <a:rPr lang="ja-JP" altLang="en-US" sz="1200" dirty="0">
                <a:latin typeface="メイリオ" panose="020B0604030504040204" pitchFamily="50" charset="-128"/>
                <a:ea typeface="メイリオ" panose="020B0604030504040204" pitchFamily="50" charset="-128"/>
              </a:rPr>
              <a:t>　　５－４　今後の進め方　・・・・・・・・・・・　</a:t>
            </a:r>
            <a:r>
              <a:rPr lang="en-US" altLang="ja-JP" sz="1200" dirty="0">
                <a:latin typeface="メイリオ" panose="020B0604030504040204" pitchFamily="50" charset="-128"/>
                <a:ea typeface="メイリオ" panose="020B0604030504040204" pitchFamily="50" charset="-128"/>
              </a:rPr>
              <a:t>55</a:t>
            </a:r>
            <a:r>
              <a:rPr lang="ja-JP" altLang="en-US" sz="1200" dirty="0">
                <a:latin typeface="メイリオ" panose="020B0604030504040204" pitchFamily="50" charset="-128"/>
                <a:ea typeface="メイリオ" panose="020B0604030504040204" pitchFamily="50" charset="-128"/>
              </a:rPr>
              <a:t>　　</a:t>
            </a:r>
            <a:endParaRPr lang="en-US" altLang="ja-JP" sz="1200"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DC9598F1-B18F-4530-84B9-4DE82F15353D}"/>
              </a:ext>
            </a:extLst>
          </p:cNvPr>
          <p:cNvSpPr txBox="1"/>
          <p:nvPr/>
        </p:nvSpPr>
        <p:spPr>
          <a:xfrm>
            <a:off x="480641" y="1357959"/>
            <a:ext cx="4212000" cy="3847207"/>
          </a:xfrm>
          <a:prstGeom prst="rect">
            <a:avLst/>
          </a:prstGeom>
          <a:noFill/>
        </p:spPr>
        <p:txBody>
          <a:bodyPr wrap="square" lIns="36000" tIns="0" rIns="36000" bIns="0">
            <a:spAutoFit/>
          </a:bodyPr>
          <a:lstStyle/>
          <a:p>
            <a:pPr>
              <a:spcAft>
                <a:spcPts val="600"/>
              </a:spcAft>
            </a:pPr>
            <a:r>
              <a:rPr lang="ja-JP" altLang="en-US" sz="1200" b="1" dirty="0">
                <a:latin typeface="メイリオ" panose="020B0604030504040204" pitchFamily="50" charset="-128"/>
                <a:ea typeface="メイリオ" panose="020B0604030504040204" pitchFamily="50" charset="-128"/>
              </a:rPr>
              <a:t>１　検討の概要</a:t>
            </a:r>
            <a:endParaRPr lang="en-US" altLang="ja-JP" sz="1200" b="1" dirty="0">
              <a:latin typeface="メイリオ" panose="020B0604030504040204" pitchFamily="50" charset="-128"/>
              <a:ea typeface="メイリオ" panose="020B0604030504040204" pitchFamily="50" charset="-128"/>
            </a:endParaRPr>
          </a:p>
          <a:p>
            <a:pPr>
              <a:spcAft>
                <a:spcPts val="600"/>
              </a:spcAft>
            </a:pPr>
            <a:r>
              <a:rPr lang="ja-JP" altLang="en-US" sz="1200" dirty="0">
                <a:latin typeface="メイリオ" panose="020B0604030504040204" pitchFamily="50" charset="-128"/>
                <a:ea typeface="メイリオ" panose="020B0604030504040204" pitchFamily="50" charset="-128"/>
              </a:rPr>
              <a:t>　　１－１　背景と目的　・・・・・・・・・・・・　４</a:t>
            </a:r>
            <a:endParaRPr lang="en-US" altLang="ja-JP" sz="1200" dirty="0">
              <a:latin typeface="メイリオ" panose="020B0604030504040204" pitchFamily="50" charset="-128"/>
              <a:ea typeface="メイリオ" panose="020B0604030504040204" pitchFamily="50" charset="-128"/>
            </a:endParaRPr>
          </a:p>
          <a:p>
            <a:pPr>
              <a:spcAft>
                <a:spcPts val="600"/>
              </a:spcAft>
            </a:pPr>
            <a:r>
              <a:rPr lang="ja-JP" altLang="en-US" sz="1200" dirty="0">
                <a:latin typeface="メイリオ" panose="020B0604030504040204" pitchFamily="50" charset="-128"/>
                <a:ea typeface="メイリオ" panose="020B0604030504040204" pitchFamily="50" charset="-128"/>
              </a:rPr>
              <a:t>　　１－２　検討フロー　・・・・・・・・・・・・　５</a:t>
            </a:r>
            <a:endParaRPr lang="en-US" altLang="ja-JP" sz="1200" dirty="0">
              <a:latin typeface="メイリオ" panose="020B0604030504040204" pitchFamily="50" charset="-128"/>
              <a:ea typeface="メイリオ" panose="020B0604030504040204" pitchFamily="50" charset="-128"/>
            </a:endParaRPr>
          </a:p>
          <a:p>
            <a:pPr>
              <a:spcAft>
                <a:spcPts val="600"/>
              </a:spcAft>
            </a:pPr>
            <a:r>
              <a:rPr lang="ja-JP" altLang="en-US" sz="1200" dirty="0">
                <a:latin typeface="メイリオ" panose="020B0604030504040204" pitchFamily="50" charset="-128"/>
                <a:ea typeface="メイリオ" panose="020B0604030504040204" pitchFamily="50" charset="-128"/>
              </a:rPr>
              <a:t>　　１－３　検討体制・経過・・・・・・・・・・・　６</a:t>
            </a:r>
            <a:endParaRPr lang="en-US" altLang="ja-JP" sz="1200" dirty="0">
              <a:latin typeface="メイリオ" panose="020B0604030504040204" pitchFamily="50" charset="-128"/>
              <a:ea typeface="メイリオ" panose="020B0604030504040204" pitchFamily="50" charset="-128"/>
            </a:endParaRPr>
          </a:p>
          <a:p>
            <a:pPr>
              <a:spcAft>
                <a:spcPts val="600"/>
              </a:spcAft>
            </a:pPr>
            <a:r>
              <a:rPr lang="ja-JP" altLang="en-US" sz="1200" dirty="0">
                <a:latin typeface="メイリオ" panose="020B0604030504040204" pitchFamily="50" charset="-128"/>
                <a:ea typeface="メイリオ" panose="020B0604030504040204" pitchFamily="50" charset="-128"/>
              </a:rPr>
              <a:t>　　１－４　検討対象路線　・・・・・・・・・・・　８</a:t>
            </a:r>
            <a:endParaRPr lang="en-US" altLang="ja-JP" sz="1200" dirty="0">
              <a:latin typeface="メイリオ" panose="020B0604030504040204" pitchFamily="50" charset="-128"/>
              <a:ea typeface="メイリオ" panose="020B0604030504040204" pitchFamily="50" charset="-128"/>
            </a:endParaRPr>
          </a:p>
          <a:p>
            <a:pPr>
              <a:spcAft>
                <a:spcPts val="600"/>
              </a:spcAft>
            </a:pPr>
            <a:r>
              <a:rPr lang="ja-JP" altLang="en-US" sz="1200" dirty="0">
                <a:latin typeface="メイリオ" panose="020B0604030504040204" pitchFamily="50" charset="-128"/>
                <a:ea typeface="メイリオ" panose="020B0604030504040204" pitchFamily="50" charset="-128"/>
              </a:rPr>
              <a:t>　　　　　　</a:t>
            </a:r>
            <a:endParaRPr lang="en-US" altLang="ja-JP" sz="1200" dirty="0">
              <a:latin typeface="メイリオ" panose="020B0604030504040204" pitchFamily="50" charset="-128"/>
              <a:ea typeface="メイリオ" panose="020B0604030504040204" pitchFamily="50" charset="-128"/>
            </a:endParaRPr>
          </a:p>
          <a:p>
            <a:pPr>
              <a:spcAft>
                <a:spcPts val="600"/>
              </a:spcAft>
            </a:pPr>
            <a:r>
              <a:rPr lang="ja-JP" altLang="en-US" sz="1200" b="1" dirty="0">
                <a:latin typeface="メイリオ" panose="020B0604030504040204" pitchFamily="50" charset="-128"/>
                <a:ea typeface="メイリオ" panose="020B0604030504040204" pitchFamily="50" charset="-128"/>
              </a:rPr>
              <a:t>２　社会経済条件等の想定</a:t>
            </a:r>
            <a:endParaRPr lang="en-US" altLang="ja-JP" sz="1200" b="1" dirty="0">
              <a:latin typeface="メイリオ" panose="020B0604030504040204" pitchFamily="50" charset="-128"/>
              <a:ea typeface="メイリオ" panose="020B0604030504040204" pitchFamily="50" charset="-128"/>
            </a:endParaRPr>
          </a:p>
          <a:p>
            <a:pPr>
              <a:spcAft>
                <a:spcPts val="600"/>
              </a:spcAft>
            </a:pPr>
            <a:r>
              <a:rPr lang="ja-JP" altLang="en-US" sz="1200" dirty="0">
                <a:latin typeface="メイリオ" panose="020B0604030504040204" pitchFamily="50" charset="-128"/>
                <a:ea typeface="メイリオ" panose="020B0604030504040204" pitchFamily="50" charset="-128"/>
              </a:rPr>
              <a:t>　　２－１　年次・鉄道ネットワーク等の想定　・・　</a:t>
            </a:r>
            <a:r>
              <a:rPr lang="en-US" altLang="ja-JP" sz="1200" dirty="0">
                <a:latin typeface="メイリオ" panose="020B0604030504040204" pitchFamily="50" charset="-128"/>
                <a:ea typeface="メイリオ" panose="020B0604030504040204" pitchFamily="50" charset="-128"/>
              </a:rPr>
              <a:t>13</a:t>
            </a:r>
          </a:p>
          <a:p>
            <a:pPr>
              <a:spcAft>
                <a:spcPts val="600"/>
              </a:spcAft>
            </a:pPr>
            <a:r>
              <a:rPr lang="ja-JP" altLang="en-US" sz="1200" dirty="0">
                <a:latin typeface="メイリオ" panose="020B0604030504040204" pitchFamily="50" charset="-128"/>
                <a:ea typeface="メイリオ" panose="020B0604030504040204" pitchFamily="50" charset="-128"/>
              </a:rPr>
              <a:t>　　２－２　将来人口等　・・・・・・・・・・・・　</a:t>
            </a:r>
            <a:r>
              <a:rPr lang="en-US" altLang="ja-JP" sz="1200" dirty="0">
                <a:latin typeface="メイリオ" panose="020B0604030504040204" pitchFamily="50" charset="-128"/>
                <a:ea typeface="メイリオ" panose="020B0604030504040204" pitchFamily="50" charset="-128"/>
              </a:rPr>
              <a:t>16</a:t>
            </a:r>
          </a:p>
          <a:p>
            <a:pPr>
              <a:spcAft>
                <a:spcPts val="600"/>
              </a:spcAft>
            </a:pPr>
            <a:r>
              <a:rPr lang="ja-JP" altLang="en-US" sz="1200" dirty="0">
                <a:latin typeface="メイリオ" panose="020B0604030504040204" pitchFamily="50" charset="-128"/>
                <a:ea typeface="メイリオ" panose="020B0604030504040204" pitchFamily="50" charset="-128"/>
              </a:rPr>
              <a:t>　　２－３　開発人口　・・・・・・・・・・・・・　</a:t>
            </a:r>
            <a:r>
              <a:rPr lang="en-US" altLang="ja-JP" sz="1200" dirty="0">
                <a:latin typeface="メイリオ" panose="020B0604030504040204" pitchFamily="50" charset="-128"/>
                <a:ea typeface="メイリオ" panose="020B0604030504040204" pitchFamily="50" charset="-128"/>
              </a:rPr>
              <a:t>19</a:t>
            </a:r>
          </a:p>
          <a:p>
            <a:pPr>
              <a:spcAft>
                <a:spcPts val="600"/>
              </a:spcAft>
            </a:pPr>
            <a:r>
              <a:rPr lang="ja-JP" altLang="en-US" sz="1200" dirty="0">
                <a:latin typeface="メイリオ" panose="020B0604030504040204" pitchFamily="50" charset="-128"/>
                <a:ea typeface="メイリオ" panose="020B0604030504040204" pitchFamily="50" charset="-128"/>
              </a:rPr>
              <a:t>　　２－４　条件設定のまとめ　・・・・・・・・・　</a:t>
            </a:r>
            <a:r>
              <a:rPr lang="en-US" altLang="ja-JP" sz="1200" dirty="0">
                <a:latin typeface="メイリオ" panose="020B0604030504040204" pitchFamily="50" charset="-128"/>
                <a:ea typeface="メイリオ" panose="020B0604030504040204" pitchFamily="50" charset="-128"/>
              </a:rPr>
              <a:t>20</a:t>
            </a:r>
          </a:p>
          <a:p>
            <a:pPr>
              <a:spcAft>
                <a:spcPts val="600"/>
              </a:spcAft>
            </a:pPr>
            <a:endParaRPr lang="en-US" altLang="ja-JP" sz="1200" dirty="0">
              <a:latin typeface="メイリオ" panose="020B0604030504040204" pitchFamily="50" charset="-128"/>
              <a:ea typeface="メイリオ" panose="020B0604030504040204" pitchFamily="50" charset="-128"/>
            </a:endParaRPr>
          </a:p>
          <a:p>
            <a:pPr>
              <a:spcAft>
                <a:spcPts val="600"/>
              </a:spcAft>
            </a:pPr>
            <a:r>
              <a:rPr lang="ja-JP" altLang="en-US" sz="1200" b="1" dirty="0">
                <a:latin typeface="メイリオ" panose="020B0604030504040204" pitchFamily="50" charset="-128"/>
                <a:ea typeface="メイリオ" panose="020B0604030504040204" pitchFamily="50" charset="-128"/>
              </a:rPr>
              <a:t>３　検討条件の設定</a:t>
            </a:r>
            <a:endParaRPr lang="en-US" altLang="ja-JP" sz="1200" b="1" dirty="0">
              <a:latin typeface="メイリオ" panose="020B0604030504040204" pitchFamily="50" charset="-128"/>
              <a:ea typeface="メイリオ" panose="020B0604030504040204" pitchFamily="50" charset="-128"/>
            </a:endParaRPr>
          </a:p>
          <a:p>
            <a:pPr>
              <a:spcAft>
                <a:spcPts val="600"/>
              </a:spcAft>
            </a:pPr>
            <a:r>
              <a:rPr lang="ja-JP" altLang="en-US" sz="1200" dirty="0">
                <a:latin typeface="メイリオ" panose="020B0604030504040204" pitchFamily="50" charset="-128"/>
                <a:ea typeface="メイリオ" panose="020B0604030504040204" pitchFamily="50" charset="-128"/>
              </a:rPr>
              <a:t>　　３－１　基本的な考え方　・・・・・・・・・・　</a:t>
            </a:r>
            <a:r>
              <a:rPr lang="en-US" altLang="ja-JP" sz="1200" dirty="0">
                <a:latin typeface="メイリオ" panose="020B0604030504040204" pitchFamily="50" charset="-128"/>
                <a:ea typeface="メイリオ" panose="020B0604030504040204" pitchFamily="50" charset="-128"/>
              </a:rPr>
              <a:t>22</a:t>
            </a:r>
          </a:p>
          <a:p>
            <a:pPr>
              <a:spcAft>
                <a:spcPts val="600"/>
              </a:spcAft>
            </a:pPr>
            <a:r>
              <a:rPr lang="ja-JP" altLang="en-US" sz="1200" dirty="0">
                <a:latin typeface="メイリオ" panose="020B0604030504040204" pitchFamily="50" charset="-128"/>
                <a:ea typeface="メイリオ" panose="020B0604030504040204" pitchFamily="50" charset="-128"/>
              </a:rPr>
              <a:t>　　３－２　需要推計ケース・路線の整備概要　・・　</a:t>
            </a:r>
            <a:r>
              <a:rPr lang="en-US" altLang="ja-JP" sz="1200" dirty="0">
                <a:latin typeface="メイリオ" panose="020B0604030504040204" pitchFamily="50" charset="-128"/>
                <a:ea typeface="メイリオ" panose="020B0604030504040204" pitchFamily="50" charset="-128"/>
              </a:rPr>
              <a:t>23</a:t>
            </a:r>
          </a:p>
        </p:txBody>
      </p:sp>
    </p:spTree>
    <p:extLst>
      <p:ext uri="{BB962C8B-B14F-4D97-AF65-F5344CB8AC3E}">
        <p14:creationId xmlns:p14="http://schemas.microsoft.com/office/powerpoint/2010/main" val="2545738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9D3435E2-50AF-2987-2BA2-918B6A4B415C}"/>
              </a:ext>
            </a:extLst>
          </p:cNvPr>
          <p:cNvGraphicFramePr>
            <a:graphicFrameLocks noGrp="1"/>
          </p:cNvGraphicFramePr>
          <p:nvPr>
            <p:extLst>
              <p:ext uri="{D42A27DB-BD31-4B8C-83A1-F6EECF244321}">
                <p14:modId xmlns:p14="http://schemas.microsoft.com/office/powerpoint/2010/main" val="687766703"/>
              </p:ext>
            </p:extLst>
          </p:nvPr>
        </p:nvGraphicFramePr>
        <p:xfrm>
          <a:off x="257430" y="1086756"/>
          <a:ext cx="9498892" cy="5406120"/>
        </p:xfrm>
        <a:graphic>
          <a:graphicData uri="http://schemas.openxmlformats.org/drawingml/2006/table">
            <a:tbl>
              <a:tblPr firstRow="1" bandRow="1">
                <a:tableStyleId>{5C22544A-7EE6-4342-B048-85BDC9FD1C3A}</a:tableStyleId>
              </a:tblPr>
              <a:tblGrid>
                <a:gridCol w="541431">
                  <a:extLst>
                    <a:ext uri="{9D8B030D-6E8A-4147-A177-3AD203B41FA5}">
                      <a16:colId xmlns:a16="http://schemas.microsoft.com/office/drawing/2014/main" val="477429304"/>
                    </a:ext>
                  </a:extLst>
                </a:gridCol>
                <a:gridCol w="1570741">
                  <a:extLst>
                    <a:ext uri="{9D8B030D-6E8A-4147-A177-3AD203B41FA5}">
                      <a16:colId xmlns:a16="http://schemas.microsoft.com/office/drawing/2014/main" val="3857156484"/>
                    </a:ext>
                  </a:extLst>
                </a:gridCol>
                <a:gridCol w="2492988">
                  <a:extLst>
                    <a:ext uri="{9D8B030D-6E8A-4147-A177-3AD203B41FA5}">
                      <a16:colId xmlns:a16="http://schemas.microsoft.com/office/drawing/2014/main" val="206398942"/>
                    </a:ext>
                  </a:extLst>
                </a:gridCol>
                <a:gridCol w="4893732">
                  <a:extLst>
                    <a:ext uri="{9D8B030D-6E8A-4147-A177-3AD203B41FA5}">
                      <a16:colId xmlns:a16="http://schemas.microsoft.com/office/drawing/2014/main" val="2968996770"/>
                    </a:ext>
                  </a:extLst>
                </a:gridCol>
              </a:tblGrid>
              <a:tr h="336492">
                <a:tc gridSpan="2">
                  <a:txBody>
                    <a:bodyPr/>
                    <a:lstStyle/>
                    <a:p>
                      <a:pPr algn="ctr">
                        <a:lnSpc>
                          <a:spcPct val="100000"/>
                        </a:lnSpc>
                      </a:pPr>
                      <a:r>
                        <a:rPr kumimoji="1" lang="ja-JP" altLang="en-US" sz="1600" b="1" dirty="0">
                          <a:solidFill>
                            <a:schemeClr val="bg1"/>
                          </a:solidFill>
                          <a:latin typeface="メイリオ" panose="020B0604030504040204" pitchFamily="50" charset="-128"/>
                          <a:ea typeface="メイリオ" panose="020B0604030504040204" pitchFamily="50" charset="-128"/>
                        </a:rPr>
                        <a:t>項　目</a:t>
                      </a:r>
                    </a:p>
                  </a:txBody>
                  <a:tcPr marL="72000" marR="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hMerge="1">
                  <a:txBody>
                    <a:bodyPr/>
                    <a:lstStyle/>
                    <a:p>
                      <a:pPr algn="ctr">
                        <a:lnSpc>
                          <a:spcPct val="100000"/>
                        </a:lnSpc>
                      </a:pPr>
                      <a:r>
                        <a:rPr kumimoji="1" lang="ja-JP" altLang="en-US" sz="1600" b="1" dirty="0">
                          <a:solidFill>
                            <a:schemeClr val="bg1"/>
                          </a:solidFill>
                          <a:latin typeface="メイリオ" panose="020B0604030504040204" pitchFamily="50" charset="-128"/>
                          <a:ea typeface="メイリオ" panose="020B0604030504040204" pitchFamily="50" charset="-128"/>
                        </a:rPr>
                        <a:t>項目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gridSpan="2">
                  <a:txBody>
                    <a:bodyPr/>
                    <a:lstStyle/>
                    <a:p>
                      <a:pPr algn="ctr">
                        <a:lnSpc>
                          <a:spcPct val="100000"/>
                        </a:lnSpc>
                      </a:pPr>
                      <a:r>
                        <a:rPr kumimoji="1" lang="ja-JP" altLang="en-US" sz="1600" b="1" dirty="0">
                          <a:solidFill>
                            <a:schemeClr val="bg1"/>
                          </a:solidFill>
                          <a:latin typeface="メイリオ" panose="020B0604030504040204" pitchFamily="50" charset="-128"/>
                          <a:ea typeface="メイリオ" panose="020B0604030504040204" pitchFamily="50" charset="-128"/>
                        </a:rPr>
                        <a:t>設定内容</a:t>
                      </a:r>
                    </a:p>
                  </a:txBody>
                  <a:tcPr marL="72000" marR="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hMerge="1">
                  <a:txBody>
                    <a:bodyPr/>
                    <a:lstStyle/>
                    <a:p>
                      <a:endParaRPr kumimoji="1" lang="ja-JP" altLang="en-US"/>
                    </a:p>
                  </a:txBody>
                  <a:tcPr/>
                </a:tc>
                <a:extLst>
                  <a:ext uri="{0D108BD9-81ED-4DB2-BD59-A6C34878D82A}">
                    <a16:rowId xmlns:a16="http://schemas.microsoft.com/office/drawing/2014/main" val="2778160455"/>
                  </a:ext>
                </a:extLst>
              </a:tr>
              <a:tr h="260869">
                <a:tc gridSpan="2">
                  <a:txBody>
                    <a:bodyPr/>
                    <a:lstStyle/>
                    <a:p>
                      <a:pPr algn="ctr">
                        <a:lnSpc>
                          <a:spcPct val="100000"/>
                        </a:lnSpc>
                      </a:pPr>
                      <a:r>
                        <a:rPr kumimoji="1" lang="ja-JP" altLang="en-US" sz="1350" b="0" u="none" dirty="0">
                          <a:solidFill>
                            <a:schemeClr val="tx1"/>
                          </a:solidFill>
                          <a:latin typeface="メイリオ" panose="020B0604030504040204" pitchFamily="50" charset="-128"/>
                          <a:ea typeface="メイリオ" panose="020B0604030504040204" pitchFamily="50" charset="-128"/>
                        </a:rPr>
                        <a:t>予測対象圏域</a:t>
                      </a:r>
                    </a:p>
                  </a:txBody>
                  <a:tcPr marL="72000" marR="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lnSpc>
                          <a:spcPct val="100000"/>
                        </a:lnSpc>
                      </a:pPr>
                      <a:endParaRPr kumimoji="1" lang="ja-JP" altLang="en-US" sz="1600" b="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indent="0" algn="l">
                        <a:lnSpc>
                          <a:spcPct val="100000"/>
                        </a:lnSpc>
                        <a:buFont typeface="Arial" panose="020B0604020202020204" pitchFamily="34" charset="0"/>
                        <a:buNone/>
                      </a:pPr>
                      <a:r>
                        <a:rPr kumimoji="1" lang="ja-JP" altLang="en-US" sz="1350" b="0" u="none" dirty="0">
                          <a:solidFill>
                            <a:schemeClr val="tx1"/>
                          </a:solidFill>
                          <a:latin typeface="メイリオ" panose="020B0604030504040204" pitchFamily="50" charset="-128"/>
                          <a:ea typeface="メイリオ" panose="020B0604030504040204" pitchFamily="50" charset="-128"/>
                        </a:rPr>
                        <a:t>近畿圏</a:t>
                      </a:r>
                    </a:p>
                  </a:txBody>
                  <a:tcPr marL="72000" marR="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2132860226"/>
                  </a:ext>
                </a:extLst>
              </a:tr>
              <a:tr h="260869">
                <a:tc gridSpan="2">
                  <a:txBody>
                    <a:bodyPr/>
                    <a:lstStyle/>
                    <a:p>
                      <a:pPr algn="ctr">
                        <a:lnSpc>
                          <a:spcPct val="100000"/>
                        </a:lnSpc>
                      </a:pPr>
                      <a:r>
                        <a:rPr kumimoji="1" lang="ja-JP" altLang="en-US" sz="1350" b="0" dirty="0">
                          <a:solidFill>
                            <a:schemeClr val="tx1"/>
                          </a:solidFill>
                          <a:latin typeface="メイリオ" panose="020B0604030504040204" pitchFamily="50" charset="-128"/>
                          <a:ea typeface="メイリオ" panose="020B0604030504040204" pitchFamily="50" charset="-128"/>
                        </a:rPr>
                        <a:t>予測対象年次</a:t>
                      </a:r>
                    </a:p>
                  </a:txBody>
                  <a:tcPr marL="72000" marR="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lnSpc>
                          <a:spcPct val="100000"/>
                        </a:lnSpc>
                      </a:pPr>
                      <a:endParaRPr kumimoji="1" lang="ja-JP" altLang="en-US" sz="1600" b="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a:lnSpc>
                          <a:spcPct val="100000"/>
                        </a:lnSpc>
                      </a:pPr>
                      <a:r>
                        <a:rPr kumimoji="1" lang="en-US" altLang="ja-JP" sz="1350" b="1" u="sng" dirty="0">
                          <a:solidFill>
                            <a:schemeClr val="tx1"/>
                          </a:solidFill>
                          <a:latin typeface="メイリオ" panose="020B0604030504040204" pitchFamily="50" charset="-128"/>
                          <a:ea typeface="メイリオ" panose="020B0604030504040204" pitchFamily="50" charset="-128"/>
                        </a:rPr>
                        <a:t>2040</a:t>
                      </a:r>
                      <a:r>
                        <a:rPr kumimoji="1" lang="ja-JP" altLang="en-US" sz="1350" b="1" u="sng" dirty="0">
                          <a:solidFill>
                            <a:schemeClr val="tx1"/>
                          </a:solidFill>
                          <a:latin typeface="メイリオ" panose="020B0604030504040204" pitchFamily="50" charset="-128"/>
                          <a:ea typeface="メイリオ" panose="020B0604030504040204" pitchFamily="50" charset="-128"/>
                        </a:rPr>
                        <a:t>年</a:t>
                      </a:r>
                    </a:p>
                  </a:txBody>
                  <a:tcPr marL="72000" marR="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944988702"/>
                  </a:ext>
                </a:extLst>
              </a:tr>
              <a:tr h="474307">
                <a:tc rowSpan="2">
                  <a:txBody>
                    <a:bodyPr/>
                    <a:lstStyle/>
                    <a:p>
                      <a:pPr algn="ctr">
                        <a:lnSpc>
                          <a:spcPct val="100000"/>
                        </a:lnSpc>
                      </a:pPr>
                      <a:r>
                        <a:rPr kumimoji="1" lang="ja-JP" altLang="en-US" sz="1350" b="0" dirty="0">
                          <a:solidFill>
                            <a:schemeClr val="tx1"/>
                          </a:solidFill>
                          <a:latin typeface="メイリオ" panose="020B0604030504040204" pitchFamily="50" charset="-128"/>
                          <a:ea typeface="メイリオ" panose="020B0604030504040204" pitchFamily="50" charset="-128"/>
                        </a:rPr>
                        <a:t>将来人口等</a:t>
                      </a:r>
                    </a:p>
                  </a:txBody>
                  <a:tcPr marL="36000" marR="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kumimoji="1" lang="ja-JP" altLang="en-US" sz="1350" b="0" dirty="0">
                          <a:solidFill>
                            <a:schemeClr val="tx1"/>
                          </a:solidFill>
                          <a:latin typeface="メイリオ" panose="020B0604030504040204" pitchFamily="50" charset="-128"/>
                          <a:ea typeface="メイリオ" panose="020B0604030504040204" pitchFamily="50" charset="-128"/>
                        </a:rPr>
                        <a:t>各種人口</a:t>
                      </a:r>
                    </a:p>
                  </a:txBody>
                  <a:tcPr marL="72000" marR="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a:lnSpc>
                          <a:spcPct val="100000"/>
                        </a:lnSpc>
                      </a:pPr>
                      <a:r>
                        <a:rPr kumimoji="1" lang="ja-JP" altLang="en-US" sz="1350" b="0" dirty="0">
                          <a:solidFill>
                            <a:schemeClr val="tx1"/>
                          </a:solidFill>
                          <a:latin typeface="メイリオ" panose="020B0604030504040204" pitchFamily="50" charset="-128"/>
                          <a:ea typeface="メイリオ" panose="020B0604030504040204" pitchFamily="50" charset="-128"/>
                        </a:rPr>
                        <a:t>国立社会保障人口問題研究所の</a:t>
                      </a:r>
                      <a:r>
                        <a:rPr kumimoji="1" lang="ja-JP" altLang="en-US" sz="1350" b="1" u="sng" kern="1200" dirty="0">
                          <a:solidFill>
                            <a:schemeClr val="tx1"/>
                          </a:solidFill>
                          <a:latin typeface="メイリオ" panose="020B0604030504040204" pitchFamily="50" charset="-128"/>
                          <a:ea typeface="メイリオ" panose="020B0604030504040204" pitchFamily="50" charset="-128"/>
                          <a:cs typeface="+mn-cs"/>
                        </a:rPr>
                        <a:t>令和５年推計人口</a:t>
                      </a:r>
                      <a:endParaRPr kumimoji="1" lang="en-US" altLang="ja-JP" sz="1350" b="1" u="sng" kern="1200" dirty="0">
                        <a:solidFill>
                          <a:schemeClr val="tx1"/>
                        </a:solidFill>
                        <a:latin typeface="メイリオ" panose="020B0604030504040204" pitchFamily="50" charset="-128"/>
                        <a:ea typeface="メイリオ" panose="020B0604030504040204" pitchFamily="50" charset="-128"/>
                        <a:cs typeface="+mn-cs"/>
                      </a:endParaRPr>
                    </a:p>
                    <a:p>
                      <a:pPr algn="l">
                        <a:lnSpc>
                          <a:spcPct val="100000"/>
                        </a:lnSpc>
                      </a:pPr>
                      <a:r>
                        <a:rPr kumimoji="1" lang="ja-JP" altLang="en-US" sz="1350" b="0" dirty="0">
                          <a:solidFill>
                            <a:schemeClr val="tx1"/>
                          </a:solidFill>
                          <a:latin typeface="メイリオ" panose="020B0604030504040204" pitchFamily="50" charset="-128"/>
                          <a:ea typeface="メイリオ" panose="020B0604030504040204" pitchFamily="50" charset="-128"/>
                        </a:rPr>
                        <a:t>就業率・就学率等については</a:t>
                      </a:r>
                      <a:r>
                        <a:rPr kumimoji="1" lang="ja-JP" altLang="en-US" sz="1350" b="1" u="sng" kern="1200" dirty="0">
                          <a:solidFill>
                            <a:schemeClr val="tx1"/>
                          </a:solidFill>
                          <a:latin typeface="メイリオ" panose="020B0604030504040204" pitchFamily="50" charset="-128"/>
                          <a:ea typeface="メイリオ" panose="020B0604030504040204" pitchFamily="50" charset="-128"/>
                          <a:cs typeface="+mn-cs"/>
                        </a:rPr>
                        <a:t>令和２年国勢調査</a:t>
                      </a:r>
                      <a:endParaRPr kumimoji="1" lang="en-US" altLang="ja-JP" sz="1350" b="1" u="sng" kern="1200" dirty="0">
                        <a:solidFill>
                          <a:schemeClr val="tx1"/>
                        </a:solidFill>
                        <a:latin typeface="メイリオ" panose="020B0604030504040204" pitchFamily="50" charset="-128"/>
                        <a:ea typeface="メイリオ" panose="020B0604030504040204" pitchFamily="50" charset="-128"/>
                        <a:cs typeface="+mn-cs"/>
                      </a:endParaRPr>
                    </a:p>
                  </a:txBody>
                  <a:tcPr marL="72000" marR="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850786127"/>
                  </a:ext>
                </a:extLst>
              </a:tr>
              <a:tr h="901183">
                <a:tc vMerge="1">
                  <a:txBody>
                    <a:bodyPr/>
                    <a:lstStyle/>
                    <a:p>
                      <a:pPr algn="ct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kumimoji="1" lang="ja-JP" altLang="en-US" sz="1350" b="0" dirty="0">
                          <a:solidFill>
                            <a:schemeClr val="tx1"/>
                          </a:solidFill>
                          <a:latin typeface="メイリオ" panose="020B0604030504040204" pitchFamily="50" charset="-128"/>
                          <a:ea typeface="メイリオ" panose="020B0604030504040204" pitchFamily="50" charset="-128"/>
                        </a:rPr>
                        <a:t>開発計画</a:t>
                      </a:r>
                    </a:p>
                  </a:txBody>
                  <a:tcPr marL="72000" marR="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a:lnSpc>
                          <a:spcPct val="100000"/>
                        </a:lnSpc>
                      </a:pPr>
                      <a:r>
                        <a:rPr kumimoji="1" lang="en-US" altLang="ja-JP" sz="1350" b="0" dirty="0">
                          <a:solidFill>
                            <a:schemeClr val="tx1"/>
                          </a:solidFill>
                          <a:latin typeface="メイリオ" panose="020B0604030504040204" pitchFamily="50" charset="-128"/>
                          <a:ea typeface="メイリオ" panose="020B0604030504040204" pitchFamily="50" charset="-128"/>
                        </a:rPr>
                        <a:t>H29</a:t>
                      </a:r>
                      <a:r>
                        <a:rPr kumimoji="1" lang="ja-JP" altLang="en-US" sz="1350" b="0" dirty="0">
                          <a:solidFill>
                            <a:schemeClr val="tx1"/>
                          </a:solidFill>
                          <a:latin typeface="メイリオ" panose="020B0604030504040204" pitchFamily="50" charset="-128"/>
                          <a:ea typeface="メイリオ" panose="020B0604030504040204" pitchFamily="50" charset="-128"/>
                        </a:rPr>
                        <a:t>国費調査時の設定を基本に、沿線の主な開発計画を更新</a:t>
                      </a:r>
                      <a:endParaRPr kumimoji="1" lang="en-US" altLang="ja-JP" sz="1350" b="0" dirty="0">
                        <a:solidFill>
                          <a:schemeClr val="tx1"/>
                        </a:solidFill>
                        <a:latin typeface="メイリオ" panose="020B0604030504040204" pitchFamily="50" charset="-128"/>
                        <a:ea typeface="メイリオ" panose="020B0604030504040204" pitchFamily="50" charset="-128"/>
                      </a:endParaRPr>
                    </a:p>
                    <a:p>
                      <a:pPr marL="358775" lvl="1" indent="-176213" algn="l">
                        <a:lnSpc>
                          <a:spcPct val="100000"/>
                        </a:lnSpc>
                        <a:buFont typeface="Arial" panose="020B0604020202020204" pitchFamily="34" charset="0"/>
                        <a:buChar char="•"/>
                      </a:pPr>
                      <a:r>
                        <a:rPr kumimoji="1" lang="ja-JP" altLang="en-US" sz="1350" b="1" u="sng" kern="1200" dirty="0">
                          <a:solidFill>
                            <a:schemeClr val="tx1"/>
                          </a:solidFill>
                          <a:latin typeface="メイリオ" panose="020B0604030504040204" pitchFamily="50" charset="-128"/>
                          <a:ea typeface="メイリオ" panose="020B0604030504040204" pitchFamily="50" charset="-128"/>
                          <a:cs typeface="+mn-cs"/>
                        </a:rPr>
                        <a:t>夢　洲：夢洲第１～３期開発による想定来訪者数（年間</a:t>
                      </a:r>
                      <a:r>
                        <a:rPr kumimoji="1" lang="en-US" altLang="ja-JP" sz="1350" b="1" u="sng" kern="1200" dirty="0">
                          <a:solidFill>
                            <a:schemeClr val="tx1"/>
                          </a:solidFill>
                          <a:latin typeface="メイリオ" panose="020B0604030504040204" pitchFamily="50" charset="-128"/>
                          <a:ea typeface="メイリオ" panose="020B0604030504040204" pitchFamily="50" charset="-128"/>
                          <a:cs typeface="+mn-cs"/>
                        </a:rPr>
                        <a:t>3,500</a:t>
                      </a:r>
                      <a:r>
                        <a:rPr kumimoji="1" lang="ja-JP" altLang="en-US" sz="1350" b="1" u="sng" kern="1200" dirty="0">
                          <a:solidFill>
                            <a:schemeClr val="tx1"/>
                          </a:solidFill>
                          <a:latin typeface="メイリオ" panose="020B0604030504040204" pitchFamily="50" charset="-128"/>
                          <a:ea typeface="メイリオ" panose="020B0604030504040204" pitchFamily="50" charset="-128"/>
                          <a:cs typeface="+mn-cs"/>
                        </a:rPr>
                        <a:t>万人）を設定</a:t>
                      </a:r>
                      <a:endParaRPr kumimoji="1" lang="en-US" altLang="ja-JP" sz="1350" b="1" u="sng" kern="1200" dirty="0">
                        <a:solidFill>
                          <a:schemeClr val="tx1"/>
                        </a:solidFill>
                        <a:latin typeface="メイリオ" panose="020B0604030504040204" pitchFamily="50" charset="-128"/>
                        <a:ea typeface="メイリオ" panose="020B0604030504040204" pitchFamily="50" charset="-128"/>
                        <a:cs typeface="+mn-cs"/>
                      </a:endParaRPr>
                    </a:p>
                    <a:p>
                      <a:pPr marL="358775" lvl="1" indent="-176213" algn="l">
                        <a:lnSpc>
                          <a:spcPct val="100000"/>
                        </a:lnSpc>
                        <a:buFont typeface="Arial" panose="020B0604020202020204" pitchFamily="34" charset="0"/>
                        <a:buChar char="•"/>
                      </a:pPr>
                      <a:r>
                        <a:rPr kumimoji="1" lang="ja-JP" altLang="en-US" sz="1350" b="1" u="sng" kern="1200" dirty="0">
                          <a:solidFill>
                            <a:schemeClr val="tx1"/>
                          </a:solidFill>
                          <a:latin typeface="メイリオ" panose="020B0604030504040204" pitchFamily="50" charset="-128"/>
                          <a:ea typeface="メイリオ" panose="020B0604030504040204" pitchFamily="50" charset="-128"/>
                          <a:cs typeface="+mn-cs"/>
                        </a:rPr>
                        <a:t>舞　洲：約６</a:t>
                      </a:r>
                      <a:r>
                        <a:rPr kumimoji="1" lang="en-US" altLang="ja-JP" sz="1350" b="1" u="sng" kern="1200" dirty="0">
                          <a:solidFill>
                            <a:schemeClr val="tx1"/>
                          </a:solidFill>
                          <a:latin typeface="メイリオ" panose="020B0604030504040204" pitchFamily="50" charset="-128"/>
                          <a:ea typeface="メイリオ" panose="020B0604030504040204" pitchFamily="50" charset="-128"/>
                          <a:cs typeface="+mn-cs"/>
                        </a:rPr>
                        <a:t>ha</a:t>
                      </a:r>
                      <a:r>
                        <a:rPr kumimoji="1" lang="ja-JP" altLang="en-US" sz="1350" b="1" u="sng" kern="1200" dirty="0">
                          <a:solidFill>
                            <a:schemeClr val="tx1"/>
                          </a:solidFill>
                          <a:latin typeface="メイリオ" panose="020B0604030504040204" pitchFamily="50" charset="-128"/>
                          <a:ea typeface="メイリオ" panose="020B0604030504040204" pitchFamily="50" charset="-128"/>
                          <a:cs typeface="+mn-cs"/>
                        </a:rPr>
                        <a:t>の未利用地に商業、教育施設が立地すると設定</a:t>
                      </a:r>
                      <a:endParaRPr kumimoji="1" lang="en-US" altLang="ja-JP" sz="1350" b="1" u="sng" kern="1200" dirty="0">
                        <a:solidFill>
                          <a:schemeClr val="tx1"/>
                        </a:solidFill>
                        <a:latin typeface="メイリオ" panose="020B0604030504040204" pitchFamily="50" charset="-128"/>
                        <a:ea typeface="メイリオ" panose="020B0604030504040204" pitchFamily="50" charset="-128"/>
                        <a:cs typeface="+mn-cs"/>
                      </a:endParaRPr>
                    </a:p>
                    <a:p>
                      <a:pPr marL="358775" lvl="1" indent="-176213" algn="l">
                        <a:lnSpc>
                          <a:spcPct val="100000"/>
                        </a:lnSpc>
                        <a:buFont typeface="Arial" panose="020B0604020202020204" pitchFamily="34" charset="0"/>
                        <a:buChar char="•"/>
                      </a:pPr>
                      <a:r>
                        <a:rPr kumimoji="1" lang="ja-JP" altLang="en-US" sz="1350" b="1" u="sng" kern="1200" dirty="0">
                          <a:solidFill>
                            <a:schemeClr val="tx1"/>
                          </a:solidFill>
                          <a:latin typeface="メイリオ" panose="020B0604030504040204" pitchFamily="50" charset="-128"/>
                          <a:ea typeface="メイリオ" panose="020B0604030504040204" pitchFamily="50" charset="-128"/>
                          <a:cs typeface="+mn-cs"/>
                        </a:rPr>
                        <a:t>中之島：中之島５丁目地区地区計画の内容等を基に設定</a:t>
                      </a:r>
                    </a:p>
                  </a:txBody>
                  <a:tcPr marL="72000" marR="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2267197300"/>
                  </a:ext>
                </a:extLst>
              </a:tr>
              <a:tr h="1328059">
                <a:tc rowSpan="3">
                  <a:txBody>
                    <a:bodyPr/>
                    <a:lstStyle/>
                    <a:p>
                      <a:pPr algn="ctr">
                        <a:lnSpc>
                          <a:spcPct val="100000"/>
                        </a:lnSpc>
                      </a:pPr>
                      <a:r>
                        <a:rPr kumimoji="1" lang="ja-JP" altLang="en-US" sz="1350" b="0" dirty="0">
                          <a:solidFill>
                            <a:schemeClr val="tx1"/>
                          </a:solidFill>
                          <a:latin typeface="メイリオ" panose="020B0604030504040204" pitchFamily="50" charset="-128"/>
                          <a:ea typeface="メイリオ" panose="020B0604030504040204" pitchFamily="50" charset="-128"/>
                        </a:rPr>
                        <a:t>交通ネットワーク</a:t>
                      </a:r>
                    </a:p>
                  </a:txBody>
                  <a:tcPr marL="36000" marR="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kumimoji="1" lang="ja-JP" altLang="en-US" sz="1350" b="0" dirty="0">
                          <a:solidFill>
                            <a:schemeClr val="tx1"/>
                          </a:solidFill>
                          <a:latin typeface="メイリオ" panose="020B0604030504040204" pitchFamily="50" charset="-128"/>
                          <a:ea typeface="メイリオ" panose="020B0604030504040204" pitchFamily="50" charset="-128"/>
                        </a:rPr>
                        <a:t>未開業の鉄道路線</a:t>
                      </a:r>
                      <a:endParaRPr kumimoji="1" lang="en-US" altLang="ja-JP" sz="1350" b="0" dirty="0">
                        <a:solidFill>
                          <a:schemeClr val="tx1"/>
                        </a:solidFill>
                        <a:latin typeface="メイリオ" panose="020B0604030504040204" pitchFamily="50" charset="-128"/>
                        <a:ea typeface="メイリオ" panose="020B0604030504040204" pitchFamily="50" charset="-128"/>
                      </a:endParaRPr>
                    </a:p>
                    <a:p>
                      <a:pPr algn="ctr">
                        <a:lnSpc>
                          <a:spcPct val="100000"/>
                        </a:lnSpc>
                      </a:pPr>
                      <a:r>
                        <a:rPr kumimoji="1" lang="ja-JP" altLang="en-US" sz="1350" b="0" dirty="0">
                          <a:solidFill>
                            <a:schemeClr val="tx1"/>
                          </a:solidFill>
                          <a:latin typeface="メイリオ" panose="020B0604030504040204" pitchFamily="50" charset="-128"/>
                          <a:ea typeface="メイリオ" panose="020B0604030504040204" pitchFamily="50" charset="-128"/>
                        </a:rPr>
                        <a:t>（考慮する路線）</a:t>
                      </a:r>
                    </a:p>
                  </a:txBody>
                  <a:tcPr marL="72000" marR="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350" b="0" dirty="0">
                          <a:solidFill>
                            <a:schemeClr val="tx1"/>
                          </a:solidFill>
                          <a:latin typeface="メイリオ" panose="020B0604030504040204" pitchFamily="50" charset="-128"/>
                          <a:ea typeface="メイリオ" panose="020B0604030504040204" pitchFamily="50" charset="-128"/>
                        </a:rPr>
                        <a:t>＜都市間鉄道＞</a:t>
                      </a:r>
                      <a:endParaRPr kumimoji="1" lang="en-US" altLang="ja-JP" sz="1350" b="0" dirty="0">
                        <a:solidFill>
                          <a:schemeClr val="tx1"/>
                        </a:solidFill>
                        <a:latin typeface="メイリオ" panose="020B0604030504040204" pitchFamily="50" charset="-128"/>
                        <a:ea typeface="メイリオ" panose="020B0604030504040204" pitchFamily="50" charset="-128"/>
                      </a:endParaRPr>
                    </a:p>
                    <a:p>
                      <a:pPr marL="358775" marR="0" lvl="0"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350" b="0" dirty="0">
                          <a:solidFill>
                            <a:schemeClr val="tx1"/>
                          </a:solidFill>
                          <a:latin typeface="メイリオ" panose="020B0604030504040204" pitchFamily="50" charset="-128"/>
                          <a:ea typeface="メイリオ" panose="020B0604030504040204" pitchFamily="50" charset="-128"/>
                        </a:rPr>
                        <a:t>リニア中央新幹線</a:t>
                      </a:r>
                      <a:endParaRPr kumimoji="1" lang="en-US" altLang="ja-JP" sz="1350" b="0" dirty="0">
                        <a:solidFill>
                          <a:schemeClr val="tx1"/>
                        </a:solidFill>
                        <a:latin typeface="メイリオ" panose="020B0604030504040204" pitchFamily="50" charset="-128"/>
                        <a:ea typeface="メイリオ"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350" b="0" dirty="0">
                          <a:solidFill>
                            <a:schemeClr val="tx1"/>
                          </a:solidFill>
                          <a:latin typeface="メイリオ" panose="020B0604030504040204" pitchFamily="50" charset="-128"/>
                          <a:ea typeface="メイリオ" panose="020B0604030504040204" pitchFamily="50" charset="-128"/>
                        </a:rPr>
                        <a:t>　　</a:t>
                      </a:r>
                      <a:r>
                        <a:rPr kumimoji="1" lang="en-US" altLang="ja-JP" sz="1200" b="0" dirty="0">
                          <a:solidFill>
                            <a:schemeClr val="tx1"/>
                          </a:solidFill>
                          <a:latin typeface="メイリオ" panose="020B0604030504040204" pitchFamily="50" charset="-128"/>
                          <a:ea typeface="メイリオ" panose="020B0604030504040204" pitchFamily="50" charset="-128"/>
                        </a:rPr>
                        <a:t>※H29</a:t>
                      </a:r>
                      <a:r>
                        <a:rPr kumimoji="1" lang="ja-JP" altLang="en-US" sz="1200" b="0" dirty="0">
                          <a:solidFill>
                            <a:schemeClr val="tx1"/>
                          </a:solidFill>
                          <a:latin typeface="メイリオ" panose="020B0604030504040204" pitchFamily="50" charset="-128"/>
                          <a:ea typeface="メイリオ" panose="020B0604030504040204" pitchFamily="50" charset="-128"/>
                        </a:rPr>
                        <a:t>国費調査と同様の設定</a:t>
                      </a:r>
                      <a:endParaRPr kumimoji="1" lang="en-US" altLang="ja-JP" sz="1350" b="0" dirty="0">
                        <a:solidFill>
                          <a:schemeClr val="tx1"/>
                        </a:solidFill>
                        <a:latin typeface="メイリオ" panose="020B0604030504040204" pitchFamily="50" charset="-128"/>
                        <a:ea typeface="メイリオ" panose="020B0604030504040204" pitchFamily="50" charset="-128"/>
                      </a:endParaRPr>
                    </a:p>
                  </a:txBody>
                  <a:tcPr marL="72000" marR="7200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350" b="0" dirty="0">
                          <a:solidFill>
                            <a:schemeClr val="tx1"/>
                          </a:solidFill>
                          <a:latin typeface="メイリオ" panose="020B0604030504040204" pitchFamily="50" charset="-128"/>
                          <a:ea typeface="メイリオ" panose="020B0604030504040204" pitchFamily="50" charset="-128"/>
                        </a:rPr>
                        <a:t>＜都市内鉄道＞</a:t>
                      </a:r>
                      <a:endParaRPr kumimoji="1" lang="en-US" altLang="ja-JP" sz="1350" b="0" dirty="0">
                        <a:solidFill>
                          <a:schemeClr val="tx1"/>
                        </a:solidFill>
                        <a:latin typeface="メイリオ" panose="020B0604030504040204" pitchFamily="50" charset="-128"/>
                        <a:ea typeface="メイリオ" panose="020B0604030504040204" pitchFamily="50" charset="-128"/>
                      </a:endParaRPr>
                    </a:p>
                    <a:p>
                      <a:pPr marL="358775" marR="0" lvl="0"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350" b="0" dirty="0">
                          <a:solidFill>
                            <a:schemeClr val="tx1"/>
                          </a:solidFill>
                          <a:latin typeface="メイリオ" panose="020B0604030504040204" pitchFamily="50" charset="-128"/>
                          <a:ea typeface="メイリオ" panose="020B0604030504040204" pitchFamily="50" charset="-128"/>
                        </a:rPr>
                        <a:t>なにわ筋線（大阪～ＪＲ難波・南海新今宮）</a:t>
                      </a:r>
                      <a:endParaRPr kumimoji="1" lang="en-US" altLang="ja-JP" sz="1350" b="0" dirty="0">
                        <a:solidFill>
                          <a:schemeClr val="tx1"/>
                        </a:solidFill>
                        <a:latin typeface="メイリオ" panose="020B0604030504040204" pitchFamily="50" charset="-128"/>
                        <a:ea typeface="メイリオ" panose="020B0604030504040204" pitchFamily="50" charset="-128"/>
                      </a:endParaRPr>
                    </a:p>
                    <a:p>
                      <a:pPr marL="358775" indent="-176213" algn="l">
                        <a:lnSpc>
                          <a:spcPct val="100000"/>
                        </a:lnSpc>
                        <a:buFont typeface="Arial" panose="020B0604020202020204" pitchFamily="34" charset="0"/>
                        <a:buChar char="•"/>
                      </a:pPr>
                      <a:r>
                        <a:rPr kumimoji="1" lang="ja-JP" altLang="en-US" sz="1350" b="0" u="none" dirty="0">
                          <a:solidFill>
                            <a:schemeClr val="tx1"/>
                          </a:solidFill>
                          <a:latin typeface="メイリオ" panose="020B0604030504040204" pitchFamily="50" charset="-128"/>
                          <a:ea typeface="メイリオ" panose="020B0604030504040204" pitchFamily="50" charset="-128"/>
                        </a:rPr>
                        <a:t>北港テクノポート線</a:t>
                      </a:r>
                      <a:r>
                        <a:rPr kumimoji="1" lang="ja-JP" altLang="en-US" sz="1350" b="1" u="sng" kern="1200" dirty="0">
                          <a:solidFill>
                            <a:schemeClr val="tx1"/>
                          </a:solidFill>
                          <a:latin typeface="メイリオ" panose="020B0604030504040204" pitchFamily="50" charset="-128"/>
                          <a:ea typeface="メイリオ" panose="020B0604030504040204" pitchFamily="50" charset="-128"/>
                          <a:cs typeface="+mn-cs"/>
                        </a:rPr>
                        <a:t>（コスモスクエア～夢洲）</a:t>
                      </a:r>
                      <a:endParaRPr kumimoji="1" lang="en-US" altLang="ja-JP" sz="1350" b="1" u="sng" kern="1200" dirty="0">
                        <a:solidFill>
                          <a:schemeClr val="tx1"/>
                        </a:solidFill>
                        <a:latin typeface="メイリオ" panose="020B0604030504040204" pitchFamily="50" charset="-128"/>
                        <a:ea typeface="メイリオ" panose="020B0604030504040204" pitchFamily="50" charset="-128"/>
                        <a:cs typeface="+mn-cs"/>
                      </a:endParaRPr>
                    </a:p>
                    <a:p>
                      <a:pPr marL="358775" indent="-176213" algn="l">
                        <a:lnSpc>
                          <a:spcPct val="100000"/>
                        </a:lnSpc>
                        <a:buFont typeface="Arial" panose="020B0604020202020204" pitchFamily="34" charset="0"/>
                        <a:buChar char="•"/>
                      </a:pPr>
                      <a:r>
                        <a:rPr kumimoji="1" lang="ja-JP" altLang="en-US" sz="1350" b="0" dirty="0">
                          <a:solidFill>
                            <a:schemeClr val="tx1"/>
                          </a:solidFill>
                          <a:latin typeface="メイリオ" panose="020B0604030504040204" pitchFamily="50" charset="-128"/>
                          <a:ea typeface="メイリオ" panose="020B0604030504040204" pitchFamily="50" charset="-128"/>
                        </a:rPr>
                        <a:t>大阪モノレール延伸（</a:t>
                      </a:r>
                      <a:r>
                        <a:rPr kumimoji="1" lang="zh-TW" altLang="en-US" sz="1350" b="0" dirty="0">
                          <a:solidFill>
                            <a:schemeClr val="tx1"/>
                          </a:solidFill>
                          <a:latin typeface="メイリオ" panose="020B0604030504040204" pitchFamily="50" charset="-128"/>
                          <a:ea typeface="メイリオ" panose="020B0604030504040204" pitchFamily="50" charset="-128"/>
                        </a:rPr>
                        <a:t>門真市～瓜生堂</a:t>
                      </a:r>
                      <a:r>
                        <a:rPr kumimoji="1" lang="ja-JP" altLang="en-US" sz="1350" b="0" dirty="0">
                          <a:solidFill>
                            <a:schemeClr val="tx1"/>
                          </a:solidFill>
                          <a:latin typeface="メイリオ" panose="020B0604030504040204" pitchFamily="50" charset="-128"/>
                          <a:ea typeface="メイリオ" panose="020B0604030504040204" pitchFamily="50" charset="-128"/>
                        </a:rPr>
                        <a:t>）</a:t>
                      </a:r>
                      <a:endParaRPr kumimoji="1" lang="en-US" altLang="ja-JP" sz="1350" b="0" dirty="0">
                        <a:solidFill>
                          <a:schemeClr val="tx1"/>
                        </a:solidFill>
                        <a:latin typeface="メイリオ" panose="020B0604030504040204" pitchFamily="50" charset="-128"/>
                        <a:ea typeface="メイリオ" panose="020B0604030504040204" pitchFamily="50" charset="-128"/>
                      </a:endParaRPr>
                    </a:p>
                    <a:p>
                      <a:pPr marL="358775" indent="-176213" algn="l">
                        <a:lnSpc>
                          <a:spcPct val="100000"/>
                        </a:lnSpc>
                        <a:buFont typeface="Arial" panose="020B0604020202020204" pitchFamily="34" charset="0"/>
                        <a:buChar char="•"/>
                      </a:pPr>
                      <a:r>
                        <a:rPr kumimoji="1" lang="en-US" altLang="ja-JP" sz="1350" b="1" u="sng" kern="1200" dirty="0">
                          <a:solidFill>
                            <a:schemeClr val="tx1"/>
                          </a:solidFill>
                          <a:latin typeface="メイリオ" panose="020B0604030504040204" pitchFamily="50" charset="-128"/>
                          <a:ea typeface="メイリオ" panose="020B0604030504040204" pitchFamily="50" charset="-128"/>
                          <a:cs typeface="+mn-cs"/>
                        </a:rPr>
                        <a:t>Osaka Metro</a:t>
                      </a:r>
                      <a:r>
                        <a:rPr kumimoji="1" lang="ja-JP" altLang="en-US" sz="1350" b="1" u="sng" kern="1200" dirty="0">
                          <a:solidFill>
                            <a:schemeClr val="tx1"/>
                          </a:solidFill>
                          <a:latin typeface="メイリオ" panose="020B0604030504040204" pitchFamily="50" charset="-128"/>
                          <a:ea typeface="メイリオ" panose="020B0604030504040204" pitchFamily="50" charset="-128"/>
                          <a:cs typeface="+mn-cs"/>
                        </a:rPr>
                        <a:t>中央線（森ノ宮～森之宮新駅）</a:t>
                      </a:r>
                      <a:endParaRPr kumimoji="1" lang="en-US" altLang="ja-JP" sz="1350" b="1" u="sng" kern="1200" dirty="0">
                        <a:solidFill>
                          <a:schemeClr val="tx1"/>
                        </a:solidFill>
                        <a:latin typeface="メイリオ" panose="020B0604030504040204" pitchFamily="50" charset="-128"/>
                        <a:ea typeface="メイリオ" panose="020B0604030504040204" pitchFamily="50" charset="-128"/>
                        <a:cs typeface="+mn-cs"/>
                      </a:endParaRPr>
                    </a:p>
                    <a:p>
                      <a:pPr marL="0" indent="0" algn="l">
                        <a:lnSpc>
                          <a:spcPct val="100000"/>
                        </a:lnSpc>
                        <a:buFont typeface="Arial" panose="020B0604020202020204" pitchFamily="34" charset="0"/>
                        <a:buNone/>
                      </a:pPr>
                      <a:r>
                        <a:rPr kumimoji="1" lang="ja-JP" altLang="en-US" sz="1350" b="0" u="none" dirty="0">
                          <a:solidFill>
                            <a:schemeClr val="tx1"/>
                          </a:solidFill>
                          <a:latin typeface="メイリオ" panose="020B0604030504040204" pitchFamily="50" charset="-128"/>
                          <a:ea typeface="メイリオ" panose="020B0604030504040204" pitchFamily="50" charset="-128"/>
                        </a:rPr>
                        <a:t>　　</a:t>
                      </a:r>
                      <a:r>
                        <a:rPr kumimoji="1" lang="en-US" altLang="ja-JP" sz="1350" b="0" u="none" dirty="0">
                          <a:solidFill>
                            <a:schemeClr val="tx1"/>
                          </a:solidFill>
                          <a:latin typeface="メイリオ" panose="020B0604030504040204" pitchFamily="50" charset="-128"/>
                          <a:ea typeface="メイリオ" panose="020B0604030504040204" pitchFamily="50" charset="-128"/>
                        </a:rPr>
                        <a:t>※</a:t>
                      </a:r>
                      <a:r>
                        <a:rPr kumimoji="1" lang="ja-JP" altLang="en-US" sz="1350" b="0" dirty="0">
                          <a:solidFill>
                            <a:schemeClr val="tx1"/>
                          </a:solidFill>
                          <a:latin typeface="メイリオ" panose="020B0604030504040204" pitchFamily="50" charset="-128"/>
                          <a:ea typeface="メイリオ" panose="020B0604030504040204" pitchFamily="50" charset="-128"/>
                        </a:rPr>
                        <a:t>未開業路線の新駅名は仮称</a:t>
                      </a:r>
                      <a:endParaRPr kumimoji="1" lang="en-US" altLang="ja-JP" sz="1350" b="0" dirty="0">
                        <a:solidFill>
                          <a:schemeClr val="tx1"/>
                        </a:solidFill>
                        <a:latin typeface="メイリオ" panose="020B0604030504040204" pitchFamily="50" charset="-128"/>
                        <a:ea typeface="メイリオ" panose="020B0604030504040204" pitchFamily="50" charset="-128"/>
                      </a:endParaRPr>
                    </a:p>
                  </a:txBody>
                  <a:tcPr marL="72000" marR="7200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1436323"/>
                  </a:ext>
                </a:extLst>
              </a:tr>
              <a:tr h="1541497">
                <a:tc vMerge="1">
                  <a:txBody>
                    <a:bodyPr/>
                    <a:lstStyle/>
                    <a:p>
                      <a:endParaRPr kumimoji="1" lang="ja-JP" altLang="en-US"/>
                    </a:p>
                  </a:txBody>
                  <a:tcPr/>
                </a:tc>
                <a:tc>
                  <a:txBody>
                    <a:bodyPr/>
                    <a:lstStyle/>
                    <a:p>
                      <a:pPr algn="ctr">
                        <a:lnSpc>
                          <a:spcPct val="100000"/>
                        </a:lnSpc>
                      </a:pPr>
                      <a:r>
                        <a:rPr kumimoji="1" lang="ja-JP" altLang="en-US" sz="1350" b="0" dirty="0">
                          <a:solidFill>
                            <a:schemeClr val="tx1"/>
                          </a:solidFill>
                          <a:latin typeface="メイリオ" panose="020B0604030504040204" pitchFamily="50" charset="-128"/>
                          <a:ea typeface="メイリオ" panose="020B0604030504040204" pitchFamily="50" charset="-128"/>
                        </a:rPr>
                        <a:t>検討対象路線</a:t>
                      </a:r>
                    </a:p>
                  </a:txBody>
                  <a:tcPr marL="72000" marR="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a:lnSpc>
                          <a:spcPct val="100000"/>
                        </a:lnSpc>
                      </a:pPr>
                      <a:r>
                        <a:rPr kumimoji="1" lang="en-US" altLang="ja-JP" sz="1350" b="0" dirty="0">
                          <a:solidFill>
                            <a:schemeClr val="tx1"/>
                          </a:solidFill>
                          <a:latin typeface="メイリオ" panose="020B0604030504040204" pitchFamily="50" charset="-128"/>
                          <a:ea typeface="メイリオ" panose="020B0604030504040204" pitchFamily="50" charset="-128"/>
                        </a:rPr>
                        <a:t>【</a:t>
                      </a:r>
                      <a:r>
                        <a:rPr kumimoji="1" lang="ja-JP" altLang="en-US" sz="1350" b="0" dirty="0">
                          <a:solidFill>
                            <a:schemeClr val="tx1"/>
                          </a:solidFill>
                          <a:latin typeface="メイリオ" panose="020B0604030504040204" pitchFamily="50" charset="-128"/>
                          <a:ea typeface="メイリオ" panose="020B0604030504040204" pitchFamily="50" charset="-128"/>
                        </a:rPr>
                        <a:t>答申路線</a:t>
                      </a:r>
                      <a:r>
                        <a:rPr kumimoji="1" lang="en-US" altLang="ja-JP" sz="1350" b="0" dirty="0">
                          <a:solidFill>
                            <a:schemeClr val="tx1"/>
                          </a:solidFill>
                          <a:latin typeface="メイリオ" panose="020B0604030504040204" pitchFamily="50" charset="-128"/>
                          <a:ea typeface="メイリオ" panose="020B0604030504040204" pitchFamily="50" charset="-128"/>
                        </a:rPr>
                        <a:t>】</a:t>
                      </a:r>
                      <a:r>
                        <a:rPr kumimoji="1" lang="ja-JP" altLang="en-US" sz="1350" b="0" dirty="0">
                          <a:solidFill>
                            <a:schemeClr val="tx1"/>
                          </a:solidFill>
                          <a:latin typeface="メイリオ" panose="020B0604030504040204" pitchFamily="50" charset="-128"/>
                          <a:ea typeface="メイリオ" panose="020B0604030504040204" pitchFamily="50" charset="-128"/>
                        </a:rPr>
                        <a:t>中之島新線延伸　　：中之島～西九条～新桜島</a:t>
                      </a:r>
                      <a:endParaRPr kumimoji="1" lang="en-US" altLang="ja-JP" sz="1350" b="0" dirty="0">
                        <a:solidFill>
                          <a:schemeClr val="tx1"/>
                        </a:solidFill>
                        <a:latin typeface="メイリオ" panose="020B0604030504040204" pitchFamily="50" charset="-128"/>
                        <a:ea typeface="メイリオ" panose="020B0604030504040204" pitchFamily="50" charset="-128"/>
                      </a:endParaRPr>
                    </a:p>
                    <a:p>
                      <a:pPr algn="l">
                        <a:lnSpc>
                          <a:spcPct val="100000"/>
                        </a:lnSpc>
                      </a:pPr>
                      <a:r>
                        <a:rPr kumimoji="1" lang="ja-JP" altLang="en-US" sz="1350" b="0" dirty="0">
                          <a:solidFill>
                            <a:schemeClr val="tx1"/>
                          </a:solidFill>
                          <a:latin typeface="メイリオ" panose="020B0604030504040204" pitchFamily="50" charset="-128"/>
                          <a:ea typeface="メイリオ" panose="020B0604030504040204" pitchFamily="50" charset="-128"/>
                        </a:rPr>
                        <a:t>　　　　　　北港テクノポート線：新桜島～舞洲～夢洲</a:t>
                      </a:r>
                      <a:endParaRPr kumimoji="1" lang="en-US" altLang="ja-JP" sz="1350" b="0" dirty="0">
                        <a:solidFill>
                          <a:schemeClr val="tx1"/>
                        </a:solidFill>
                        <a:latin typeface="メイリオ" panose="020B0604030504040204" pitchFamily="50" charset="-128"/>
                        <a:ea typeface="メイリオ" panose="020B0604030504040204" pitchFamily="50" charset="-128"/>
                      </a:endParaRPr>
                    </a:p>
                    <a:p>
                      <a:pPr algn="l">
                        <a:lnSpc>
                          <a:spcPct val="100000"/>
                        </a:lnSpc>
                      </a:pPr>
                      <a:r>
                        <a:rPr kumimoji="1" lang="en-US" altLang="ja-JP" sz="1350" b="0" dirty="0">
                          <a:solidFill>
                            <a:schemeClr val="tx1"/>
                          </a:solidFill>
                          <a:latin typeface="メイリオ" panose="020B0604030504040204" pitchFamily="50" charset="-128"/>
                          <a:ea typeface="メイリオ" panose="020B0604030504040204" pitchFamily="50" charset="-128"/>
                        </a:rPr>
                        <a:t>【</a:t>
                      </a:r>
                      <a:r>
                        <a:rPr kumimoji="1" lang="ja-JP" altLang="en-US" sz="1350" b="0" dirty="0">
                          <a:solidFill>
                            <a:schemeClr val="tx1"/>
                          </a:solidFill>
                          <a:latin typeface="メイリオ" panose="020B0604030504040204" pitchFamily="50" charset="-128"/>
                          <a:ea typeface="メイリオ" panose="020B0604030504040204" pitchFamily="50" charset="-128"/>
                        </a:rPr>
                        <a:t>検討路線</a:t>
                      </a:r>
                      <a:r>
                        <a:rPr kumimoji="1" lang="en-US" altLang="ja-JP" sz="1350" b="0" dirty="0">
                          <a:solidFill>
                            <a:schemeClr val="tx1"/>
                          </a:solidFill>
                          <a:latin typeface="メイリオ" panose="020B0604030504040204" pitchFamily="50" charset="-128"/>
                          <a:ea typeface="メイリオ" panose="020B0604030504040204" pitchFamily="50" charset="-128"/>
                        </a:rPr>
                        <a:t>】</a:t>
                      </a:r>
                      <a:r>
                        <a:rPr lang="ja-JP" altLang="en-US" sz="1350" dirty="0">
                          <a:solidFill>
                            <a:schemeClr val="tx1"/>
                          </a:solidFill>
                          <a:latin typeface="メイリオ" panose="020B0604030504040204" pitchFamily="50" charset="-128"/>
                          <a:ea typeface="メイリオ" panose="020B0604030504040204" pitchFamily="50" charset="-128"/>
                        </a:rPr>
                        <a:t>ＪＲ桜島線延伸　　</a:t>
                      </a:r>
                      <a:r>
                        <a:rPr kumimoji="1" lang="ja-JP" altLang="en-US" sz="1350" b="0" dirty="0">
                          <a:solidFill>
                            <a:schemeClr val="tx1"/>
                          </a:solidFill>
                          <a:latin typeface="メイリオ" panose="020B0604030504040204" pitchFamily="50" charset="-128"/>
                          <a:ea typeface="メイリオ" panose="020B0604030504040204" pitchFamily="50" charset="-128"/>
                        </a:rPr>
                        <a:t>：桜島～舞洲～夢洲</a:t>
                      </a:r>
                      <a:endParaRPr kumimoji="1" lang="en-US" altLang="ja-JP" sz="1350" b="0" dirty="0">
                        <a:solidFill>
                          <a:schemeClr val="tx1"/>
                        </a:solidFill>
                        <a:latin typeface="メイリオ" panose="020B0604030504040204" pitchFamily="50" charset="-128"/>
                        <a:ea typeface="メイリオ" panose="020B0604030504040204" pitchFamily="50" charset="-128"/>
                      </a:endParaRPr>
                    </a:p>
                    <a:p>
                      <a:pPr algn="l">
                        <a:lnSpc>
                          <a:spcPct val="100000"/>
                        </a:lnSpc>
                      </a:pPr>
                      <a:r>
                        <a:rPr kumimoji="1" lang="ja-JP" altLang="en-US" sz="1350" b="0" dirty="0">
                          <a:solidFill>
                            <a:schemeClr val="tx1"/>
                          </a:solidFill>
                          <a:latin typeface="メイリオ" panose="020B0604030504040204" pitchFamily="50" charset="-128"/>
                          <a:ea typeface="メイリオ" panose="020B0604030504040204" pitchFamily="50" charset="-128"/>
                        </a:rPr>
                        <a:t>　　　　　　</a:t>
                      </a:r>
                      <a:r>
                        <a:rPr kumimoji="1" lang="zh-TW" altLang="en-US" sz="1350" b="0" dirty="0">
                          <a:solidFill>
                            <a:schemeClr val="tx1"/>
                          </a:solidFill>
                          <a:latin typeface="メイリオ" panose="020B0604030504040204" pitchFamily="50" charset="-128"/>
                          <a:ea typeface="メイリオ" panose="020B0604030504040204" pitchFamily="50" charset="-128"/>
                        </a:rPr>
                        <a:t>京阪中之島線延伸</a:t>
                      </a:r>
                      <a:r>
                        <a:rPr kumimoji="1" lang="ja-JP" altLang="en-US" sz="1350" b="0" dirty="0">
                          <a:solidFill>
                            <a:schemeClr val="tx1"/>
                          </a:solidFill>
                          <a:latin typeface="メイリオ" panose="020B0604030504040204" pitchFamily="50" charset="-128"/>
                          <a:ea typeface="メイリオ" panose="020B0604030504040204" pitchFamily="50" charset="-128"/>
                        </a:rPr>
                        <a:t>　：中之島～九条</a:t>
                      </a:r>
                      <a:endParaRPr kumimoji="1" lang="en-US" altLang="ja-JP" sz="1350" b="0"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50" b="0" dirty="0">
                          <a:solidFill>
                            <a:srgbClr val="FF0000"/>
                          </a:solidFill>
                          <a:latin typeface="メイリオ" panose="020B0604030504040204" pitchFamily="50" charset="-128"/>
                          <a:ea typeface="メイリオ" panose="020B0604030504040204" pitchFamily="50" charset="-128"/>
                        </a:rPr>
                        <a:t>　</a:t>
                      </a:r>
                      <a:r>
                        <a:rPr kumimoji="1" lang="en-US" altLang="ja-JP" sz="1350" b="1" dirty="0">
                          <a:solidFill>
                            <a:schemeClr val="tx1"/>
                          </a:solidFill>
                          <a:latin typeface="メイリオ" panose="020B0604030504040204" pitchFamily="50" charset="-128"/>
                          <a:ea typeface="メイリオ" panose="020B0604030504040204" pitchFamily="50" charset="-128"/>
                        </a:rPr>
                        <a:t>※</a:t>
                      </a:r>
                      <a:r>
                        <a:rPr kumimoji="1" lang="ja-JP" altLang="en-US" sz="1350" b="1" u="sng" dirty="0">
                          <a:solidFill>
                            <a:schemeClr val="tx1"/>
                          </a:solidFill>
                          <a:latin typeface="メイリオ" panose="020B0604030504040204" pitchFamily="50" charset="-128"/>
                          <a:ea typeface="メイリオ" panose="020B0604030504040204" pitchFamily="50" charset="-128"/>
                        </a:rPr>
                        <a:t>加算運賃又は併算運賃を設定</a:t>
                      </a:r>
                      <a:endParaRPr kumimoji="1" lang="en-US" altLang="ja-JP" sz="1350" b="1" dirty="0">
                        <a:solidFill>
                          <a:schemeClr val="tx1"/>
                        </a:solidFill>
                        <a:latin typeface="メイリオ" panose="020B0604030504040204" pitchFamily="50" charset="-128"/>
                        <a:ea typeface="メイリオ" panose="020B0604030504040204" pitchFamily="50" charset="-128"/>
                      </a:endParaRPr>
                    </a:p>
                    <a:p>
                      <a:pPr algn="l">
                        <a:lnSpc>
                          <a:spcPct val="100000"/>
                        </a:lnSpc>
                      </a:pPr>
                      <a:r>
                        <a:rPr kumimoji="1" lang="ja-JP" altLang="en-US" sz="1350" b="1" u="none" dirty="0">
                          <a:solidFill>
                            <a:schemeClr val="tx1"/>
                          </a:solidFill>
                          <a:latin typeface="メイリオ" panose="020B0604030504040204" pitchFamily="50" charset="-128"/>
                          <a:ea typeface="メイリオ" panose="020B0604030504040204" pitchFamily="50" charset="-128"/>
                        </a:rPr>
                        <a:t>　</a:t>
                      </a:r>
                      <a:r>
                        <a:rPr kumimoji="1" lang="en-US" altLang="ja-JP" sz="1350" b="1" u="none" dirty="0">
                          <a:solidFill>
                            <a:schemeClr val="tx1"/>
                          </a:solidFill>
                          <a:latin typeface="メイリオ" panose="020B0604030504040204" pitchFamily="50" charset="-128"/>
                          <a:ea typeface="メイリオ" panose="020B0604030504040204" pitchFamily="50" charset="-128"/>
                        </a:rPr>
                        <a:t>※</a:t>
                      </a:r>
                      <a:r>
                        <a:rPr kumimoji="1" lang="ja-JP" altLang="en-US" sz="1350" b="1" u="sng" dirty="0">
                          <a:solidFill>
                            <a:schemeClr val="tx1"/>
                          </a:solidFill>
                          <a:latin typeface="メイリオ" panose="020B0604030504040204" pitchFamily="50" charset="-128"/>
                          <a:ea typeface="メイリオ" panose="020B0604030504040204" pitchFamily="50" charset="-128"/>
                        </a:rPr>
                        <a:t>開業想定年次は、</a:t>
                      </a:r>
                      <a:r>
                        <a:rPr kumimoji="1" lang="en-US" altLang="ja-JP" sz="1350" b="1" u="sng" dirty="0">
                          <a:solidFill>
                            <a:schemeClr val="tx1"/>
                          </a:solidFill>
                          <a:latin typeface="メイリオ" panose="020B0604030504040204" pitchFamily="50" charset="-128"/>
                          <a:ea typeface="メイリオ" panose="020B0604030504040204" pitchFamily="50" charset="-128"/>
                        </a:rPr>
                        <a:t>2037</a:t>
                      </a:r>
                      <a:r>
                        <a:rPr kumimoji="1" lang="ja-JP" altLang="en-US" sz="1350" b="1" u="sng" dirty="0">
                          <a:solidFill>
                            <a:schemeClr val="tx1"/>
                          </a:solidFill>
                          <a:latin typeface="メイリオ" panose="020B0604030504040204" pitchFamily="50" charset="-128"/>
                          <a:ea typeface="メイリオ" panose="020B0604030504040204" pitchFamily="50" charset="-128"/>
                        </a:rPr>
                        <a:t>年頃と仮定</a:t>
                      </a:r>
                    </a:p>
                    <a:p>
                      <a:pPr marL="179388" indent="-179388" algn="l">
                        <a:lnSpc>
                          <a:spcPct val="100000"/>
                        </a:lnSpc>
                      </a:pPr>
                      <a:r>
                        <a:rPr kumimoji="1" lang="ja-JP" altLang="en-US" sz="1350" b="1" u="none" dirty="0">
                          <a:solidFill>
                            <a:schemeClr val="tx1"/>
                          </a:solidFill>
                          <a:latin typeface="メイリオ" panose="020B0604030504040204" pitchFamily="50" charset="-128"/>
                          <a:ea typeface="メイリオ" panose="020B0604030504040204" pitchFamily="50" charset="-128"/>
                        </a:rPr>
                        <a:t>　</a:t>
                      </a:r>
                      <a:r>
                        <a:rPr kumimoji="1" lang="en-US" altLang="ja-JP" sz="1350" b="1" u="none" dirty="0">
                          <a:solidFill>
                            <a:schemeClr val="tx1"/>
                          </a:solidFill>
                          <a:latin typeface="メイリオ" panose="020B0604030504040204" pitchFamily="50" charset="-128"/>
                          <a:ea typeface="メイリオ" panose="020B0604030504040204" pitchFamily="50" charset="-128"/>
                        </a:rPr>
                        <a:t>※</a:t>
                      </a:r>
                      <a:r>
                        <a:rPr kumimoji="1" lang="ja-JP" altLang="en-US" sz="1350" b="1" u="sng" dirty="0">
                          <a:solidFill>
                            <a:schemeClr val="tx1"/>
                          </a:solidFill>
                          <a:latin typeface="メイリオ" panose="020B0604030504040204" pitchFamily="50" charset="-128"/>
                          <a:ea typeface="メイリオ" panose="020B0604030504040204" pitchFamily="50" charset="-128"/>
                        </a:rPr>
                        <a:t>北ルートが整備されるまでは、バス（シャトルバス）が鉄道輸送の一部を代替すると想定</a:t>
                      </a:r>
                      <a:endParaRPr kumimoji="1" lang="en-US" altLang="ja-JP" sz="1350" b="1" u="sng" dirty="0">
                        <a:solidFill>
                          <a:schemeClr val="tx1"/>
                        </a:solidFill>
                        <a:latin typeface="メイリオ" panose="020B0604030504040204" pitchFamily="50" charset="-128"/>
                        <a:ea typeface="メイリオ" panose="020B0604030504040204" pitchFamily="50" charset="-128"/>
                      </a:endParaRPr>
                    </a:p>
                  </a:txBody>
                  <a:tcPr marL="72000" marR="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400299686"/>
                  </a:ext>
                </a:extLst>
              </a:tr>
              <a:tr h="302844">
                <a:tc vMerge="1">
                  <a:txBody>
                    <a:bodyPr/>
                    <a:lstStyle/>
                    <a:p>
                      <a:pPr algn="ct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kumimoji="1" lang="ja-JP" altLang="en-US" sz="1350" b="0" dirty="0">
                          <a:solidFill>
                            <a:schemeClr val="tx1"/>
                          </a:solidFill>
                          <a:latin typeface="メイリオ" panose="020B0604030504040204" pitchFamily="50" charset="-128"/>
                          <a:ea typeface="メイリオ" panose="020B0604030504040204" pitchFamily="50" charset="-128"/>
                        </a:rPr>
                        <a:t>航空需要</a:t>
                      </a:r>
                    </a:p>
                  </a:txBody>
                  <a:tcPr marL="72000" marR="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a:lnSpc>
                          <a:spcPct val="100000"/>
                        </a:lnSpc>
                      </a:pPr>
                      <a:r>
                        <a:rPr kumimoji="1" lang="ja-JP" altLang="en-US" sz="1350" b="0" dirty="0">
                          <a:solidFill>
                            <a:schemeClr val="tx1"/>
                          </a:solidFill>
                          <a:latin typeface="メイリオ" panose="020B0604030504040204" pitchFamily="50" charset="-128"/>
                          <a:ea typeface="メイリオ" panose="020B0604030504040204" pitchFamily="50" charset="-128"/>
                        </a:rPr>
                        <a:t>訪日外国人旅行者数　</a:t>
                      </a:r>
                      <a:r>
                        <a:rPr kumimoji="1" lang="en-US" altLang="ja-JP" sz="1350" b="0" dirty="0">
                          <a:solidFill>
                            <a:schemeClr val="tx1"/>
                          </a:solidFill>
                          <a:latin typeface="メイリオ" panose="020B0604030504040204" pitchFamily="50" charset="-128"/>
                          <a:ea typeface="メイリオ" panose="020B0604030504040204" pitchFamily="50" charset="-128"/>
                        </a:rPr>
                        <a:t>6,000</a:t>
                      </a:r>
                      <a:r>
                        <a:rPr kumimoji="1" lang="ja-JP" altLang="en-US" sz="1350" b="0" dirty="0">
                          <a:solidFill>
                            <a:schemeClr val="tx1"/>
                          </a:solidFill>
                          <a:latin typeface="メイリオ" panose="020B0604030504040204" pitchFamily="50" charset="-128"/>
                          <a:ea typeface="メイリオ" panose="020B0604030504040204" pitchFamily="50" charset="-128"/>
                        </a:rPr>
                        <a:t>万人／年（</a:t>
                      </a:r>
                      <a:r>
                        <a:rPr kumimoji="1" lang="en-US" altLang="ja-JP" sz="1350" b="0" dirty="0">
                          <a:solidFill>
                            <a:schemeClr val="tx1"/>
                          </a:solidFill>
                          <a:latin typeface="メイリオ" panose="020B0604030504040204" pitchFamily="50" charset="-128"/>
                          <a:ea typeface="メイリオ" panose="020B0604030504040204" pitchFamily="50" charset="-128"/>
                        </a:rPr>
                        <a:t>2030</a:t>
                      </a:r>
                      <a:r>
                        <a:rPr kumimoji="1" lang="ja-JP" altLang="en-US" sz="1350" b="0" dirty="0">
                          <a:solidFill>
                            <a:schemeClr val="tx1"/>
                          </a:solidFill>
                          <a:latin typeface="メイリオ" panose="020B0604030504040204" pitchFamily="50" charset="-128"/>
                          <a:ea typeface="メイリオ" panose="020B0604030504040204" pitchFamily="50" charset="-128"/>
                        </a:rPr>
                        <a:t>年における目標値）</a:t>
                      </a:r>
                    </a:p>
                  </a:txBody>
                  <a:tcPr marL="72000" marR="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3880117699"/>
                  </a:ext>
                </a:extLst>
              </a:tr>
            </a:tbl>
          </a:graphicData>
        </a:graphic>
      </p:graphicFrame>
      <p:sp>
        <p:nvSpPr>
          <p:cNvPr id="9" name="正方形/長方形 8">
            <a:extLst>
              <a:ext uri="{FF2B5EF4-FFF2-40B4-BE49-F238E27FC236}">
                <a16:creationId xmlns:a16="http://schemas.microsoft.com/office/drawing/2014/main" id="{237C6010-6299-4DB2-9107-A0416A504C71}"/>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２－４　条件設定のまとめ</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389FFD8E-977D-4891-AAF4-2EEBDD11C5D0}"/>
              </a:ext>
            </a:extLst>
          </p:cNvPr>
          <p:cNvSpPr txBox="1"/>
          <p:nvPr/>
        </p:nvSpPr>
        <p:spPr>
          <a:xfrm>
            <a:off x="7493745" y="59555"/>
            <a:ext cx="2339103"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２　社会経済条件等の想定</a:t>
            </a:r>
            <a:endParaRPr kumimoji="1" lang="ja-JP" altLang="en-US" sz="1400" b="1" dirty="0">
              <a:solidFill>
                <a:schemeClr val="accent5">
                  <a:lumMod val="50000"/>
                </a:schemeClr>
              </a:solidFill>
            </a:endParaRPr>
          </a:p>
        </p:txBody>
      </p:sp>
      <p:sp>
        <p:nvSpPr>
          <p:cNvPr id="10" name="正方形/長方形 9">
            <a:extLst>
              <a:ext uri="{FF2B5EF4-FFF2-40B4-BE49-F238E27FC236}">
                <a16:creationId xmlns:a16="http://schemas.microsoft.com/office/drawing/2014/main" id="{A811B845-7731-43E2-83D4-F73415150300}"/>
              </a:ext>
            </a:extLst>
          </p:cNvPr>
          <p:cNvSpPr/>
          <p:nvPr/>
        </p:nvSpPr>
        <p:spPr>
          <a:xfrm>
            <a:off x="149679" y="475879"/>
            <a:ext cx="9606642" cy="29238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spAutoFit/>
          </a:bodyPr>
          <a:lstStyle/>
          <a:p>
            <a:pPr marL="285750" indent="-285750">
              <a:spcAft>
                <a:spcPts val="1200"/>
              </a:spcAft>
              <a:buFont typeface="Arial" panose="020B0604020202020204" pitchFamily="34" charset="0"/>
              <a:buChar char="•"/>
            </a:pPr>
            <a:r>
              <a:rPr lang="en-US" altLang="ja-JP" sz="1600" dirty="0">
                <a:solidFill>
                  <a:schemeClr val="tx1"/>
                </a:solidFill>
                <a:latin typeface="メイリオ" panose="020B0604030504040204" pitchFamily="50" charset="-128"/>
                <a:ea typeface="メイリオ" panose="020B0604030504040204" pitchFamily="50" charset="-128"/>
              </a:rPr>
              <a:t>H29</a:t>
            </a:r>
            <a:r>
              <a:rPr lang="ja-JP" altLang="en-US" sz="1600" dirty="0">
                <a:solidFill>
                  <a:schemeClr val="tx1"/>
                </a:solidFill>
                <a:latin typeface="メイリオ" panose="020B0604030504040204" pitchFamily="50" charset="-128"/>
                <a:ea typeface="メイリオ" panose="020B0604030504040204" pitchFamily="50" charset="-128"/>
              </a:rPr>
              <a:t>国費調査時の需要推計モデルを基に、将来人口や開発計画などを更新</a:t>
            </a:r>
            <a:endParaRPr lang="en-US" altLang="ja-JP" sz="1600" dirty="0">
              <a:solidFill>
                <a:schemeClr val="tx1"/>
              </a:solidFill>
              <a:latin typeface="メイリオ" panose="020B0604030504040204" pitchFamily="50" charset="-128"/>
              <a:ea typeface="メイリオ" panose="020B0604030504040204" pitchFamily="50" charset="-128"/>
            </a:endParaRPr>
          </a:p>
        </p:txBody>
      </p:sp>
      <p:sp>
        <p:nvSpPr>
          <p:cNvPr id="17" name="正方形/長方形 16">
            <a:extLst>
              <a:ext uri="{FF2B5EF4-FFF2-40B4-BE49-F238E27FC236}">
                <a16:creationId xmlns:a16="http://schemas.microsoft.com/office/drawing/2014/main" id="{DD49EC40-13F7-4C88-9EFD-19FF58CD8670}"/>
              </a:ext>
            </a:extLst>
          </p:cNvPr>
          <p:cNvSpPr/>
          <p:nvPr/>
        </p:nvSpPr>
        <p:spPr>
          <a:xfrm>
            <a:off x="6341905" y="849864"/>
            <a:ext cx="3321208" cy="291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spcAft>
                <a:spcPts val="1200"/>
              </a:spcAft>
            </a:pPr>
            <a:r>
              <a:rPr lang="ja-JP" altLang="en-US" sz="1200" b="1" u="sng" dirty="0">
                <a:solidFill>
                  <a:schemeClr val="tx1"/>
                </a:solidFill>
                <a:latin typeface="メイリオ" panose="020B0604030504040204" pitchFamily="50" charset="-128"/>
                <a:ea typeface="メイリオ" panose="020B0604030504040204" pitchFamily="50" charset="-128"/>
              </a:rPr>
              <a:t>太字下線部：</a:t>
            </a:r>
            <a:r>
              <a:rPr lang="en-US" altLang="ja-JP" sz="1200" b="1" u="sng" dirty="0">
                <a:solidFill>
                  <a:schemeClr val="tx1"/>
                </a:solidFill>
                <a:latin typeface="メイリオ" panose="020B0604030504040204" pitchFamily="50" charset="-128"/>
                <a:ea typeface="メイリオ" panose="020B0604030504040204" pitchFamily="50" charset="-128"/>
              </a:rPr>
              <a:t>H29</a:t>
            </a:r>
            <a:r>
              <a:rPr lang="ja-JP" altLang="en-US" sz="1200" b="1" u="sng" dirty="0">
                <a:solidFill>
                  <a:schemeClr val="tx1"/>
                </a:solidFill>
                <a:latin typeface="メイリオ" panose="020B0604030504040204" pitchFamily="50" charset="-128"/>
                <a:ea typeface="メイリオ" panose="020B0604030504040204" pitchFamily="50" charset="-128"/>
              </a:rPr>
              <a:t>国費調査からの更新・変更</a:t>
            </a:r>
          </a:p>
        </p:txBody>
      </p:sp>
      <p:sp>
        <p:nvSpPr>
          <p:cNvPr id="19" name="正方形/長方形 18">
            <a:extLst>
              <a:ext uri="{FF2B5EF4-FFF2-40B4-BE49-F238E27FC236}">
                <a16:creationId xmlns:a16="http://schemas.microsoft.com/office/drawing/2014/main" id="{B531B3C0-14F7-4FD7-B170-96F3C6A166AD}"/>
              </a:ext>
            </a:extLst>
          </p:cNvPr>
          <p:cNvSpPr/>
          <p:nvPr/>
        </p:nvSpPr>
        <p:spPr>
          <a:xfrm>
            <a:off x="8797710" y="3625649"/>
            <a:ext cx="973851" cy="291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1000"/>
              </a:lnSpc>
              <a:spcAft>
                <a:spcPts val="1200"/>
              </a:spcAft>
            </a:pPr>
            <a:r>
              <a:rPr lang="en-US" altLang="ja-JP" sz="1100" dirty="0">
                <a:solidFill>
                  <a:schemeClr val="tx1"/>
                </a:solidFill>
                <a:latin typeface="メイリオ" panose="020B0604030504040204" pitchFamily="50" charset="-128"/>
                <a:ea typeface="メイリオ" panose="020B0604030504040204" pitchFamily="50" charset="-128"/>
              </a:rPr>
              <a:t>※2025</a:t>
            </a:r>
            <a:r>
              <a:rPr lang="ja-JP" altLang="en-US" sz="1100" dirty="0">
                <a:solidFill>
                  <a:schemeClr val="tx1"/>
                </a:solidFill>
                <a:latin typeface="メイリオ" panose="020B0604030504040204" pitchFamily="50" charset="-128"/>
                <a:ea typeface="メイリオ" panose="020B0604030504040204" pitchFamily="50" charset="-128"/>
              </a:rPr>
              <a:t>年</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　</a:t>
            </a:r>
            <a:r>
              <a:rPr lang="en-US" altLang="ja-JP" sz="1100" dirty="0">
                <a:solidFill>
                  <a:schemeClr val="tx1"/>
                </a:solidFill>
                <a:latin typeface="メイリオ" panose="020B0604030504040204" pitchFamily="50" charset="-128"/>
                <a:ea typeface="メイリオ" panose="020B0604030504040204" pitchFamily="50" charset="-128"/>
              </a:rPr>
              <a:t>1</a:t>
            </a:r>
            <a:r>
              <a:rPr lang="ja-JP" altLang="en-US" sz="1100" dirty="0">
                <a:solidFill>
                  <a:schemeClr val="tx1"/>
                </a:solidFill>
                <a:latin typeface="メイリオ" panose="020B0604030504040204" pitchFamily="50" charset="-128"/>
                <a:ea typeface="メイリオ" panose="020B0604030504040204" pitchFamily="50" charset="-128"/>
              </a:rPr>
              <a:t>月開業</a:t>
            </a:r>
          </a:p>
        </p:txBody>
      </p:sp>
      <p:sp>
        <p:nvSpPr>
          <p:cNvPr id="16" name="スライド番号プレースホルダー 4">
            <a:extLst>
              <a:ext uri="{FF2B5EF4-FFF2-40B4-BE49-F238E27FC236}">
                <a16:creationId xmlns:a16="http://schemas.microsoft.com/office/drawing/2014/main" id="{3F23AA40-8012-427E-8231-39B5311C14A3}"/>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20</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99664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 y="2967335"/>
            <a:ext cx="9906002" cy="923330"/>
          </a:xfrm>
          <a:prstGeom prst="rect">
            <a:avLst/>
          </a:prstGeom>
          <a:noFill/>
          <a:ln>
            <a:noFill/>
          </a:ln>
        </p:spPr>
        <p:txBody>
          <a:bodyPr wrap="square" rtlCol="0" anchor="ctr">
            <a:spAutoFit/>
          </a:bodyPr>
          <a:lstStyle/>
          <a:p>
            <a:pPr algn="ctr">
              <a:spcAft>
                <a:spcPts val="600"/>
              </a:spcAft>
            </a:pPr>
            <a:r>
              <a:rPr lang="ja-JP" altLang="en-US" sz="5400">
                <a:latin typeface="メイリオ" panose="020B0604030504040204" pitchFamily="50" charset="-128"/>
                <a:ea typeface="メイリオ" panose="020B0604030504040204" pitchFamily="50" charset="-128"/>
              </a:rPr>
              <a:t>３　検討</a:t>
            </a:r>
            <a:r>
              <a:rPr lang="ja-JP" altLang="en-US" sz="5400" dirty="0">
                <a:latin typeface="メイリオ" panose="020B0604030504040204" pitchFamily="50" charset="-128"/>
                <a:ea typeface="メイリオ" panose="020B0604030504040204" pitchFamily="50" charset="-128"/>
              </a:rPr>
              <a:t>条件の設定</a:t>
            </a:r>
          </a:p>
        </p:txBody>
      </p:sp>
    </p:spTree>
    <p:extLst>
      <p:ext uri="{BB962C8B-B14F-4D97-AF65-F5344CB8AC3E}">
        <p14:creationId xmlns:p14="http://schemas.microsoft.com/office/powerpoint/2010/main" val="1418546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a:extLst>
              <a:ext uri="{FF2B5EF4-FFF2-40B4-BE49-F238E27FC236}">
                <a16:creationId xmlns:a16="http://schemas.microsoft.com/office/drawing/2014/main" id="{9171489F-3045-4AE5-8C87-648C7039B832}"/>
              </a:ext>
            </a:extLst>
          </p:cNvPr>
          <p:cNvSpPr/>
          <p:nvPr/>
        </p:nvSpPr>
        <p:spPr>
          <a:xfrm>
            <a:off x="149679" y="475879"/>
            <a:ext cx="9606642" cy="53860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spAutoFit/>
          </a:bodyPr>
          <a:lstStyle/>
          <a:p>
            <a:pPr marL="285750" indent="-285750">
              <a:spcAft>
                <a:spcPts val="12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事業性の検討にあたっては、路線の運行条件などに影響を受ける一方、現時点で確定的な条件設定を行うことは困難であるため、本検討では以下のような考え方を基に設定する。</a:t>
            </a:r>
            <a:endParaRPr lang="en-US" altLang="ja-JP" sz="1600" dirty="0">
              <a:solidFill>
                <a:schemeClr val="tx1"/>
              </a:solidFill>
              <a:latin typeface="メイリオ" panose="020B0604030504040204" pitchFamily="50" charset="-128"/>
              <a:ea typeface="メイリオ" panose="020B0604030504040204" pitchFamily="50" charset="-128"/>
            </a:endParaRPr>
          </a:p>
        </p:txBody>
      </p:sp>
      <p:sp>
        <p:nvSpPr>
          <p:cNvPr id="32" name="正方形/長方形 31">
            <a:extLst>
              <a:ext uri="{FF2B5EF4-FFF2-40B4-BE49-F238E27FC236}">
                <a16:creationId xmlns:a16="http://schemas.microsoft.com/office/drawing/2014/main" id="{CC2838DA-D453-4152-8328-11734EFA5E52}"/>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３－１　基本的な考え方</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33" name="テキスト ボックス 32">
            <a:extLst>
              <a:ext uri="{FF2B5EF4-FFF2-40B4-BE49-F238E27FC236}">
                <a16:creationId xmlns:a16="http://schemas.microsoft.com/office/drawing/2014/main" id="{617B41D6-21D6-492F-8C68-EF705195C051}"/>
              </a:ext>
            </a:extLst>
          </p:cNvPr>
          <p:cNvSpPr txBox="1"/>
          <p:nvPr/>
        </p:nvSpPr>
        <p:spPr>
          <a:xfrm>
            <a:off x="8032355" y="59555"/>
            <a:ext cx="1800493"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３　検討条件の設定</a:t>
            </a:r>
            <a:endParaRPr kumimoji="1" lang="ja-JP" altLang="en-US" sz="1400" b="1" dirty="0">
              <a:solidFill>
                <a:schemeClr val="accent5">
                  <a:lumMod val="50000"/>
                </a:schemeClr>
              </a:solidFill>
            </a:endParaRPr>
          </a:p>
        </p:txBody>
      </p:sp>
      <p:graphicFrame>
        <p:nvGraphicFramePr>
          <p:cNvPr id="34" name="表 33">
            <a:extLst>
              <a:ext uri="{FF2B5EF4-FFF2-40B4-BE49-F238E27FC236}">
                <a16:creationId xmlns:a16="http://schemas.microsoft.com/office/drawing/2014/main" id="{21DDBC2E-73BE-4728-B507-6A772FDBCE08}"/>
              </a:ext>
            </a:extLst>
          </p:cNvPr>
          <p:cNvGraphicFramePr>
            <a:graphicFrameLocks noGrp="1"/>
          </p:cNvGraphicFramePr>
          <p:nvPr>
            <p:extLst>
              <p:ext uri="{D42A27DB-BD31-4B8C-83A1-F6EECF244321}">
                <p14:modId xmlns:p14="http://schemas.microsoft.com/office/powerpoint/2010/main" val="2788910841"/>
              </p:ext>
            </p:extLst>
          </p:nvPr>
        </p:nvGraphicFramePr>
        <p:xfrm>
          <a:off x="395852" y="3135164"/>
          <a:ext cx="9254584" cy="2459412"/>
        </p:xfrm>
        <a:graphic>
          <a:graphicData uri="http://schemas.openxmlformats.org/drawingml/2006/table">
            <a:tbl>
              <a:tblPr firstRow="1" firstCol="1" bandRow="1">
                <a:tableStyleId>{5C22544A-7EE6-4342-B048-85BDC9FD1C3A}</a:tableStyleId>
              </a:tblPr>
              <a:tblGrid>
                <a:gridCol w="4627292">
                  <a:extLst>
                    <a:ext uri="{9D8B030D-6E8A-4147-A177-3AD203B41FA5}">
                      <a16:colId xmlns:a16="http://schemas.microsoft.com/office/drawing/2014/main" val="2387948363"/>
                    </a:ext>
                  </a:extLst>
                </a:gridCol>
                <a:gridCol w="4627292">
                  <a:extLst>
                    <a:ext uri="{9D8B030D-6E8A-4147-A177-3AD203B41FA5}">
                      <a16:colId xmlns:a16="http://schemas.microsoft.com/office/drawing/2014/main" val="4233501750"/>
                    </a:ext>
                  </a:extLst>
                </a:gridCol>
              </a:tblGrid>
              <a:tr h="274147">
                <a:tc gridSpan="2">
                  <a:txBody>
                    <a:bodyPr/>
                    <a:lstStyle/>
                    <a:p>
                      <a:pPr algn="ctr"/>
                      <a:r>
                        <a:rPr lang="ja-JP" altLang="en-US" sz="1600" kern="100" dirty="0">
                          <a:effectLst/>
                          <a:latin typeface="メイリオ" panose="020B0604030504040204" pitchFamily="50" charset="-128"/>
                          <a:ea typeface="メイリオ" panose="020B0604030504040204" pitchFamily="50" charset="-128"/>
                        </a:rPr>
                        <a:t>運賃改定の概要</a:t>
                      </a: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hMerge="1">
                  <a:txBody>
                    <a:bodyPr/>
                    <a:lstStyle/>
                    <a:p>
                      <a:endParaRPr kumimoji="1" lang="ja-JP" altLang="en-US"/>
                    </a:p>
                  </a:txBody>
                  <a:tcPr/>
                </a:tc>
                <a:extLst>
                  <a:ext uri="{0D108BD9-81ED-4DB2-BD59-A6C34878D82A}">
                    <a16:rowId xmlns:a16="http://schemas.microsoft.com/office/drawing/2014/main" val="2236741219"/>
                  </a:ext>
                </a:extLst>
              </a:tr>
              <a:tr h="2179572">
                <a:tc>
                  <a:txBody>
                    <a:bodyPr/>
                    <a:lstStyle/>
                    <a:p>
                      <a:pPr algn="l"/>
                      <a:endParaRPr kumimoji="1" lang="en-US" altLang="ja-JP" sz="1200" b="0" kern="100" dirty="0">
                        <a:solidFill>
                          <a:schemeClr val="tx1"/>
                        </a:solidFill>
                        <a:effectLst/>
                        <a:latin typeface="メイリオ" panose="020B0604030504040204" pitchFamily="50" charset="-128"/>
                        <a:ea typeface="メイリオ" panose="020B0604030504040204" pitchFamily="50" charset="-128"/>
                        <a:cs typeface="+mn-cs"/>
                      </a:endParaRPr>
                    </a:p>
                  </a:txBody>
                  <a:tcPr marL="50310" marR="50310" marT="72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kumimoji="1" lang="en-US" altLang="ja-JP" sz="1200" b="0" kern="100" dirty="0">
                        <a:solidFill>
                          <a:schemeClr val="tx1"/>
                        </a:solidFill>
                        <a:effectLst/>
                        <a:latin typeface="メイリオ" panose="020B0604030504040204" pitchFamily="50" charset="-128"/>
                        <a:ea typeface="メイリオ" panose="020B0604030504040204" pitchFamily="50" charset="-128"/>
                        <a:cs typeface="+mn-cs"/>
                      </a:endParaRPr>
                    </a:p>
                    <a:p>
                      <a:pPr marL="0" algn="l" defTabSz="914400" rtl="0" eaLnBrk="1" latinLnBrk="0" hangingPunct="1"/>
                      <a:endParaRPr kumimoji="1" lang="en-US" altLang="ja-JP" sz="1200" b="0" kern="100" dirty="0">
                        <a:solidFill>
                          <a:schemeClr val="tx1"/>
                        </a:solidFill>
                        <a:effectLst/>
                        <a:latin typeface="メイリオ" panose="020B0604030504040204" pitchFamily="50" charset="-128"/>
                        <a:ea typeface="メイリオ" panose="020B0604030504040204" pitchFamily="50" charset="-128"/>
                        <a:cs typeface="+mn-cs"/>
                      </a:endParaRPr>
                    </a:p>
                    <a:p>
                      <a:pPr marL="0" algn="l" defTabSz="914400" rtl="0" eaLnBrk="1" latinLnBrk="0" hangingPunct="1"/>
                      <a:endParaRPr kumimoji="1" lang="en-US" altLang="ja-JP" sz="1200" b="0" kern="100" dirty="0">
                        <a:solidFill>
                          <a:schemeClr val="tx1"/>
                        </a:solidFill>
                        <a:effectLst/>
                        <a:latin typeface="メイリオ" panose="020B0604030504040204" pitchFamily="50" charset="-128"/>
                        <a:ea typeface="メイリオ" panose="020B0604030504040204" pitchFamily="50" charset="-128"/>
                        <a:cs typeface="+mn-cs"/>
                      </a:endParaRPr>
                    </a:p>
                    <a:p>
                      <a:pPr marL="0" algn="l" defTabSz="914400" rtl="0" eaLnBrk="1" latinLnBrk="0" hangingPunct="1"/>
                      <a:endParaRPr kumimoji="1" lang="en-US" altLang="ja-JP" sz="1200" b="0" kern="100" dirty="0">
                        <a:solidFill>
                          <a:schemeClr val="tx1"/>
                        </a:solidFill>
                        <a:effectLst/>
                        <a:latin typeface="メイリオ" panose="020B0604030504040204" pitchFamily="50" charset="-128"/>
                        <a:ea typeface="メイリオ" panose="020B0604030504040204" pitchFamily="50" charset="-128"/>
                        <a:cs typeface="+mn-cs"/>
                      </a:endParaRPr>
                    </a:p>
                    <a:p>
                      <a:pPr marL="0" algn="l" defTabSz="914400" rtl="0" eaLnBrk="1" latinLnBrk="0" hangingPunct="1"/>
                      <a:endParaRPr kumimoji="1" lang="ja-JP" altLang="en-US" sz="1200" b="0" kern="100" dirty="0">
                        <a:solidFill>
                          <a:schemeClr val="tx1"/>
                        </a:solidFill>
                        <a:effectLst/>
                        <a:latin typeface="メイリオ" panose="020B0604030504040204" pitchFamily="50" charset="-128"/>
                        <a:ea typeface="メイリオ" panose="020B0604030504040204" pitchFamily="50" charset="-128"/>
                        <a:cs typeface="+mn-cs"/>
                      </a:endParaRPr>
                    </a:p>
                    <a:p>
                      <a:pPr marL="0" algn="ctr" defTabSz="914400" rtl="0" eaLnBrk="1" latinLnBrk="0" hangingPunct="1"/>
                      <a:endParaRPr kumimoji="1" lang="en-US" altLang="ja-JP" sz="1200" b="0" kern="100" dirty="0">
                        <a:solidFill>
                          <a:schemeClr val="tx1"/>
                        </a:solidFill>
                        <a:effectLst/>
                        <a:latin typeface="メイリオ" panose="020B0604030504040204" pitchFamily="50" charset="-128"/>
                        <a:ea typeface="メイリオ" panose="020B0604030504040204" pitchFamily="50" charset="-128"/>
                        <a:cs typeface="+mn-cs"/>
                      </a:endParaRPr>
                    </a:p>
                  </a:txBody>
                  <a:tcPr marL="50310" marR="50310" marT="72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200082"/>
                  </a:ext>
                </a:extLst>
              </a:tr>
            </a:tbl>
          </a:graphicData>
        </a:graphic>
      </p:graphicFrame>
      <p:pic>
        <p:nvPicPr>
          <p:cNvPr id="37" name="図 36">
            <a:extLst>
              <a:ext uri="{FF2B5EF4-FFF2-40B4-BE49-F238E27FC236}">
                <a16:creationId xmlns:a16="http://schemas.microsoft.com/office/drawing/2014/main" id="{42CFFB02-675E-4FF2-9F07-749E08D3FF09}"/>
              </a:ext>
            </a:extLst>
          </p:cNvPr>
          <p:cNvPicPr>
            <a:picLocks noChangeAspect="1"/>
          </p:cNvPicPr>
          <p:nvPr/>
        </p:nvPicPr>
        <p:blipFill rotWithShape="1">
          <a:blip r:embed="rId3"/>
          <a:srcRect r="37531"/>
          <a:stretch/>
        </p:blipFill>
        <p:spPr>
          <a:xfrm>
            <a:off x="2637732" y="3443314"/>
            <a:ext cx="2344331" cy="2112913"/>
          </a:xfrm>
          <a:prstGeom prst="rect">
            <a:avLst/>
          </a:prstGeom>
        </p:spPr>
      </p:pic>
      <p:pic>
        <p:nvPicPr>
          <p:cNvPr id="38" name="図 37">
            <a:extLst>
              <a:ext uri="{FF2B5EF4-FFF2-40B4-BE49-F238E27FC236}">
                <a16:creationId xmlns:a16="http://schemas.microsoft.com/office/drawing/2014/main" id="{3C4EAA7C-FE1E-46B5-AFB4-D8EC4C6F70E9}"/>
              </a:ext>
            </a:extLst>
          </p:cNvPr>
          <p:cNvPicPr>
            <a:picLocks noChangeAspect="1"/>
          </p:cNvPicPr>
          <p:nvPr/>
        </p:nvPicPr>
        <p:blipFill rotWithShape="1">
          <a:blip r:embed="rId3"/>
          <a:srcRect l="63180" t="67036" r="719" b="5044"/>
          <a:stretch/>
        </p:blipFill>
        <p:spPr>
          <a:xfrm>
            <a:off x="1530908" y="4986630"/>
            <a:ext cx="1275643" cy="555446"/>
          </a:xfrm>
          <a:prstGeom prst="rect">
            <a:avLst/>
          </a:prstGeom>
        </p:spPr>
      </p:pic>
      <p:sp>
        <p:nvSpPr>
          <p:cNvPr id="42" name="正方形/長方形 41">
            <a:extLst>
              <a:ext uri="{FF2B5EF4-FFF2-40B4-BE49-F238E27FC236}">
                <a16:creationId xmlns:a16="http://schemas.microsoft.com/office/drawing/2014/main" id="{7F4CD4F7-C686-4D90-9ABF-A3E22A837812}"/>
              </a:ext>
            </a:extLst>
          </p:cNvPr>
          <p:cNvSpPr/>
          <p:nvPr/>
        </p:nvSpPr>
        <p:spPr>
          <a:xfrm>
            <a:off x="359745" y="1407518"/>
            <a:ext cx="9270119"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marL="285750" indent="-285750" algn="just">
              <a:spcAft>
                <a:spcPts val="12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列車の運行パターンについては、既存線の運行パターンを基に想定される線路容量の制約の範囲内で設定する。</a:t>
            </a:r>
          </a:p>
        </p:txBody>
      </p:sp>
      <p:sp>
        <p:nvSpPr>
          <p:cNvPr id="43" name="正方形/長方形 42">
            <a:extLst>
              <a:ext uri="{FF2B5EF4-FFF2-40B4-BE49-F238E27FC236}">
                <a16:creationId xmlns:a16="http://schemas.microsoft.com/office/drawing/2014/main" id="{37FB82F6-4629-4975-9D70-7038295B0C24}"/>
              </a:ext>
            </a:extLst>
          </p:cNvPr>
          <p:cNvSpPr/>
          <p:nvPr/>
        </p:nvSpPr>
        <p:spPr>
          <a:xfrm>
            <a:off x="276136" y="1271184"/>
            <a:ext cx="9478480" cy="721110"/>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ADB11361-E3A8-4167-A01B-D56990EF8DC4}"/>
              </a:ext>
            </a:extLst>
          </p:cNvPr>
          <p:cNvSpPr/>
          <p:nvPr/>
        </p:nvSpPr>
        <p:spPr>
          <a:xfrm>
            <a:off x="151384" y="1128516"/>
            <a:ext cx="2706116" cy="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＜運行パターンの考え方＞</a:t>
            </a:r>
          </a:p>
        </p:txBody>
      </p:sp>
      <p:sp>
        <p:nvSpPr>
          <p:cNvPr id="45" name="正方形/長方形 44">
            <a:extLst>
              <a:ext uri="{FF2B5EF4-FFF2-40B4-BE49-F238E27FC236}">
                <a16:creationId xmlns:a16="http://schemas.microsoft.com/office/drawing/2014/main" id="{B4854C63-C238-45F0-A324-160E69C874E3}"/>
              </a:ext>
            </a:extLst>
          </p:cNvPr>
          <p:cNvSpPr/>
          <p:nvPr/>
        </p:nvSpPr>
        <p:spPr>
          <a:xfrm>
            <a:off x="276136" y="2154445"/>
            <a:ext cx="9478480" cy="4644000"/>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85616FE2-E86C-4C69-B1B7-ADF631A281CC}"/>
              </a:ext>
            </a:extLst>
          </p:cNvPr>
          <p:cNvSpPr/>
          <p:nvPr/>
        </p:nvSpPr>
        <p:spPr>
          <a:xfrm>
            <a:off x="151384" y="2027004"/>
            <a:ext cx="3292856" cy="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＜鉄道各社の運賃改定について＞</a:t>
            </a:r>
          </a:p>
        </p:txBody>
      </p:sp>
      <p:sp>
        <p:nvSpPr>
          <p:cNvPr id="47" name="正方形/長方形 46">
            <a:extLst>
              <a:ext uri="{FF2B5EF4-FFF2-40B4-BE49-F238E27FC236}">
                <a16:creationId xmlns:a16="http://schemas.microsoft.com/office/drawing/2014/main" id="{3BC5CC5C-AAE3-4646-93D0-034D38F52D8D}"/>
              </a:ext>
            </a:extLst>
          </p:cNvPr>
          <p:cNvSpPr/>
          <p:nvPr/>
        </p:nvSpPr>
        <p:spPr>
          <a:xfrm>
            <a:off x="359745" y="2293307"/>
            <a:ext cx="9270119" cy="830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marL="285750" indent="-285750">
              <a:buFont typeface="Arial" panose="020B0604020202020204" pitchFamily="34" charset="0"/>
              <a:buChar char="•"/>
            </a:pPr>
            <a:r>
              <a:rPr lang="en-US" altLang="ja-JP" sz="1600" dirty="0">
                <a:solidFill>
                  <a:schemeClr val="tx1"/>
                </a:solidFill>
                <a:latin typeface="メイリオ" panose="020B0604030504040204" pitchFamily="50" charset="-128"/>
                <a:ea typeface="メイリオ" panose="020B0604030504040204" pitchFamily="50" charset="-128"/>
              </a:rPr>
              <a:t>H29</a:t>
            </a:r>
            <a:r>
              <a:rPr lang="ja-JP" altLang="en-US" sz="1600" dirty="0">
                <a:solidFill>
                  <a:schemeClr val="tx1"/>
                </a:solidFill>
                <a:latin typeface="メイリオ" panose="020B0604030504040204" pitchFamily="50" charset="-128"/>
                <a:ea typeface="メイリオ" panose="020B0604030504040204" pitchFamily="50" charset="-128"/>
              </a:rPr>
              <a:t>国費調査以降、消費税法改正や鉄道駅バリアフリー料金制度の影響等により、各鉄道事業者が運賃改定を行っており、今後の改定予定含め、検討に反映する。</a:t>
            </a:r>
            <a:endParaRPr lang="en-US" altLang="ja-JP" sz="1600" dirty="0">
              <a:solidFill>
                <a:schemeClr val="tx1"/>
              </a:solidFill>
              <a:latin typeface="メイリオ" panose="020B0604030504040204" pitchFamily="50" charset="-128"/>
              <a:ea typeface="メイリオ" panose="020B0604030504040204" pitchFamily="50" charset="-128"/>
            </a:endParaRPr>
          </a:p>
          <a:p>
            <a:pPr marL="266700"/>
            <a:r>
              <a:rPr lang="ja-JP" altLang="en-US" sz="1600" dirty="0">
                <a:solidFill>
                  <a:schemeClr val="tx1"/>
                </a:solidFill>
                <a:latin typeface="メイリオ" panose="020B0604030504040204" pitchFamily="50" charset="-128"/>
                <a:ea typeface="メイリオ" panose="020B0604030504040204" pitchFamily="50" charset="-128"/>
              </a:rPr>
              <a:t>今回の検討にあたり主要となる鉄道事業者の運賃改定の概要は以下に示すとおり。</a:t>
            </a:r>
            <a:endParaRPr lang="en-US" altLang="ja-JP" sz="1600" dirty="0">
              <a:solidFill>
                <a:schemeClr val="tx1"/>
              </a:solidFill>
              <a:latin typeface="メイリオ" panose="020B0604030504040204" pitchFamily="50" charset="-128"/>
              <a:ea typeface="メイリオ" panose="020B0604030504040204" pitchFamily="50" charset="-128"/>
            </a:endParaRPr>
          </a:p>
        </p:txBody>
      </p:sp>
      <p:sp>
        <p:nvSpPr>
          <p:cNvPr id="48" name="正方形/長方形 47">
            <a:extLst>
              <a:ext uri="{FF2B5EF4-FFF2-40B4-BE49-F238E27FC236}">
                <a16:creationId xmlns:a16="http://schemas.microsoft.com/office/drawing/2014/main" id="{BF6D35DD-3A36-4D9A-AC3F-80EBD2A007E5}"/>
              </a:ext>
            </a:extLst>
          </p:cNvPr>
          <p:cNvSpPr/>
          <p:nvPr/>
        </p:nvSpPr>
        <p:spPr>
          <a:xfrm>
            <a:off x="380318" y="3409330"/>
            <a:ext cx="2313184" cy="1754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gn="l"/>
            <a:r>
              <a:rPr kumimoji="1" lang="ja-JP" altLang="en-US" sz="1200" b="0" kern="100" dirty="0">
                <a:solidFill>
                  <a:schemeClr val="tx1"/>
                </a:solidFill>
                <a:effectLst/>
                <a:latin typeface="メイリオ" panose="020B0604030504040204" pitchFamily="50" charset="-128"/>
                <a:ea typeface="メイリオ" panose="020B0604030504040204" pitchFamily="50" charset="-128"/>
                <a:cs typeface="+mn-cs"/>
              </a:rPr>
              <a:t>＜</a:t>
            </a:r>
            <a:r>
              <a:rPr kumimoji="1" lang="ja-JP" altLang="en-US" sz="1200" b="0" dirty="0">
                <a:solidFill>
                  <a:schemeClr val="tx1"/>
                </a:solidFill>
                <a:latin typeface="メイリオ" panose="020B0604030504040204" pitchFamily="50" charset="-128"/>
                <a:ea typeface="メイリオ" panose="020B0604030504040204" pitchFamily="50" charset="-128"/>
              </a:rPr>
              <a:t>西日本旅客鉄道株式会社</a:t>
            </a:r>
            <a:r>
              <a:rPr kumimoji="1" lang="ja-JP" altLang="en-US" sz="1200" b="0" kern="100" dirty="0">
                <a:solidFill>
                  <a:schemeClr val="tx1"/>
                </a:solidFill>
                <a:effectLst/>
                <a:latin typeface="メイリオ" panose="020B0604030504040204" pitchFamily="50" charset="-128"/>
                <a:ea typeface="メイリオ" panose="020B0604030504040204" pitchFamily="50" charset="-128"/>
                <a:cs typeface="+mn-cs"/>
              </a:rPr>
              <a:t>＞</a:t>
            </a:r>
            <a:endParaRPr kumimoji="1" lang="en-US" altLang="ja-JP" sz="1200" b="0" kern="100" dirty="0">
              <a:solidFill>
                <a:schemeClr val="tx1"/>
              </a:solidFill>
              <a:effectLst/>
              <a:latin typeface="メイリオ" panose="020B0604030504040204" pitchFamily="50" charset="-128"/>
              <a:ea typeface="メイリオ" panose="020B0604030504040204" pitchFamily="50" charset="-128"/>
              <a:cs typeface="+mn-cs"/>
            </a:endParaRPr>
          </a:p>
          <a:p>
            <a:pPr marL="0" algn="l" defTabSz="914400" rtl="0" eaLnBrk="1" latinLnBrk="0" hangingPunct="1">
              <a:tabLst>
                <a:tab pos="3048000" algn="l"/>
                <a:tab pos="3497263" algn="l"/>
                <a:tab pos="4122738" algn="l"/>
              </a:tabLst>
            </a:pPr>
            <a:r>
              <a:rPr kumimoji="1" lang="ja-JP" altLang="en-US" sz="1200" b="0" kern="100" dirty="0">
                <a:solidFill>
                  <a:schemeClr val="tx1"/>
                </a:solidFill>
                <a:effectLst/>
                <a:latin typeface="メイリオ" panose="020B0604030504040204" pitchFamily="50" charset="-128"/>
                <a:ea typeface="メイリオ" panose="020B0604030504040204" pitchFamily="50" charset="-128"/>
                <a:cs typeface="+mn-cs"/>
              </a:rPr>
              <a:t>都市圏域の拡大に伴う輸送サービスや利用状況と運賃水準との不一致が課題であったため、「大阪附近の電車特定区間」を見直し、新たに京阪神都市圏を適用エリアとする共通の運賃水準を設定</a:t>
            </a:r>
            <a:endParaRPr kumimoji="1" lang="en-US" altLang="ja-JP" sz="1200" b="0" kern="100" dirty="0">
              <a:solidFill>
                <a:schemeClr val="tx1"/>
              </a:solidFill>
              <a:effectLst/>
              <a:latin typeface="メイリオ" panose="020B0604030504040204" pitchFamily="50" charset="-128"/>
              <a:ea typeface="メイリオ" panose="020B0604030504040204" pitchFamily="50" charset="-128"/>
              <a:cs typeface="+mn-cs"/>
            </a:endParaRPr>
          </a:p>
          <a:p>
            <a:pPr marL="0" algn="l" defTabSz="914400" rtl="0" eaLnBrk="1" latinLnBrk="0" hangingPunct="1">
              <a:tabLst>
                <a:tab pos="3048000" algn="l"/>
                <a:tab pos="3497263" algn="l"/>
                <a:tab pos="4122738" algn="l"/>
              </a:tabLst>
            </a:pPr>
            <a:r>
              <a:rPr lang="ja-JP" altLang="en-US" sz="1200" kern="100" dirty="0">
                <a:solidFill>
                  <a:schemeClr val="tx1"/>
                </a:solidFill>
                <a:latin typeface="メイリオ" panose="020B0604030504040204" pitchFamily="50" charset="-128"/>
                <a:ea typeface="メイリオ" panose="020B0604030504040204" pitchFamily="50" charset="-128"/>
              </a:rPr>
              <a:t>（</a:t>
            </a:r>
            <a:r>
              <a:rPr lang="en-US" altLang="ja-JP" sz="1200" kern="100" dirty="0">
                <a:solidFill>
                  <a:schemeClr val="tx1"/>
                </a:solidFill>
                <a:latin typeface="メイリオ" panose="020B0604030504040204" pitchFamily="50" charset="-128"/>
                <a:ea typeface="メイリオ" panose="020B0604030504040204" pitchFamily="50" charset="-128"/>
              </a:rPr>
              <a:t>2025</a:t>
            </a:r>
            <a:r>
              <a:rPr lang="ja-JP" altLang="en-US" sz="1200" kern="100" dirty="0">
                <a:solidFill>
                  <a:schemeClr val="tx1"/>
                </a:solidFill>
                <a:latin typeface="メイリオ" panose="020B0604030504040204" pitchFamily="50" charset="-128"/>
                <a:ea typeface="メイリオ" panose="020B0604030504040204" pitchFamily="50" charset="-128"/>
              </a:rPr>
              <a:t>年</a:t>
            </a:r>
            <a:r>
              <a:rPr lang="en-US" altLang="ja-JP" sz="1200" kern="100" dirty="0">
                <a:solidFill>
                  <a:schemeClr val="tx1"/>
                </a:solidFill>
                <a:latin typeface="メイリオ" panose="020B0604030504040204" pitchFamily="50" charset="-128"/>
                <a:ea typeface="メイリオ" panose="020B0604030504040204" pitchFamily="50" charset="-128"/>
              </a:rPr>
              <a:t>4</a:t>
            </a:r>
            <a:r>
              <a:rPr lang="ja-JP" altLang="en-US" sz="1200" kern="100" dirty="0">
                <a:solidFill>
                  <a:schemeClr val="tx1"/>
                </a:solidFill>
                <a:latin typeface="メイリオ" panose="020B0604030504040204" pitchFamily="50" charset="-128"/>
                <a:ea typeface="メイリオ" panose="020B0604030504040204" pitchFamily="50" charset="-128"/>
              </a:rPr>
              <a:t>月）</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49" name="正方形/長方形 48">
            <a:extLst>
              <a:ext uri="{FF2B5EF4-FFF2-40B4-BE49-F238E27FC236}">
                <a16:creationId xmlns:a16="http://schemas.microsoft.com/office/drawing/2014/main" id="{BD1D257B-9C2F-41AD-AEDD-FC2DFC85C4AD}"/>
              </a:ext>
            </a:extLst>
          </p:cNvPr>
          <p:cNvSpPr/>
          <p:nvPr/>
        </p:nvSpPr>
        <p:spPr>
          <a:xfrm>
            <a:off x="5015376" y="3409330"/>
            <a:ext cx="2463468" cy="21236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gn="l"/>
            <a:r>
              <a:rPr kumimoji="1" lang="ja-JP" altLang="en-US" sz="1200" b="0" kern="100" dirty="0">
                <a:solidFill>
                  <a:schemeClr val="tx1"/>
                </a:solidFill>
                <a:effectLst/>
                <a:latin typeface="メイリオ" panose="020B0604030504040204" pitchFamily="50" charset="-128"/>
                <a:ea typeface="メイリオ" panose="020B0604030504040204" pitchFamily="50" charset="-128"/>
                <a:cs typeface="+mn-cs"/>
              </a:rPr>
              <a:t>＜</a:t>
            </a:r>
            <a:r>
              <a:rPr kumimoji="1" lang="ja-JP" altLang="en-US" sz="1200" b="0" dirty="0">
                <a:solidFill>
                  <a:schemeClr val="tx1"/>
                </a:solidFill>
                <a:latin typeface="メイリオ" panose="020B0604030504040204" pitchFamily="50" charset="-128"/>
                <a:ea typeface="メイリオ" panose="020B0604030504040204" pitchFamily="50" charset="-128"/>
              </a:rPr>
              <a:t>京阪電気鉄道株式会社</a:t>
            </a:r>
            <a:r>
              <a:rPr kumimoji="1" lang="ja-JP" altLang="en-US" sz="1200" b="0" kern="100" dirty="0">
                <a:solidFill>
                  <a:schemeClr val="tx1"/>
                </a:solidFill>
                <a:effectLst/>
                <a:latin typeface="メイリオ" panose="020B0604030504040204" pitchFamily="50" charset="-128"/>
                <a:ea typeface="メイリオ" panose="020B0604030504040204" pitchFamily="50" charset="-128"/>
                <a:cs typeface="+mn-cs"/>
              </a:rPr>
              <a:t>＞</a:t>
            </a:r>
            <a:endParaRPr kumimoji="1" lang="en-US" altLang="ja-JP" sz="1200" b="0" kern="100" dirty="0">
              <a:solidFill>
                <a:schemeClr val="tx1"/>
              </a:solidFill>
              <a:effectLst/>
              <a:latin typeface="メイリオ" panose="020B0604030504040204" pitchFamily="50" charset="-128"/>
              <a:ea typeface="メイリオ" panose="020B0604030504040204" pitchFamily="50" charset="-128"/>
              <a:cs typeface="+mn-cs"/>
            </a:endParaRPr>
          </a:p>
          <a:p>
            <a:pPr marL="0" algn="l" defTabSz="914400" rtl="0" eaLnBrk="1" latinLnBrk="0" hangingPunct="1"/>
            <a:r>
              <a:rPr kumimoji="1" lang="ja-JP" altLang="en-US" sz="1200" b="0" kern="100" dirty="0">
                <a:solidFill>
                  <a:schemeClr val="tx1"/>
                </a:solidFill>
                <a:effectLst/>
                <a:latin typeface="メイリオ" panose="020B0604030504040204" pitchFamily="50" charset="-128"/>
                <a:ea typeface="メイリオ" panose="020B0604030504040204" pitchFamily="50" charset="-128"/>
                <a:cs typeface="+mn-cs"/>
              </a:rPr>
              <a:t>従来から続く沿線の少子高齢化による利用者の減少に加え、コロナ禍を経た新たな生活様式の定着が減収に拍車をかけたため、各種施策を着実に推進し、「安全で安心な旅客サービスの提供」を行うため、不足する費用の一部を補うための運賃水準を設定した運賃改定を実施予定</a:t>
            </a:r>
            <a:endParaRPr kumimoji="1" lang="en-US" altLang="ja-JP" sz="1200" b="0" kern="100" dirty="0">
              <a:solidFill>
                <a:schemeClr val="tx1"/>
              </a:solidFill>
              <a:effectLst/>
              <a:latin typeface="メイリオ" panose="020B0604030504040204" pitchFamily="50" charset="-128"/>
              <a:ea typeface="メイリオ" panose="020B0604030504040204" pitchFamily="50" charset="-128"/>
              <a:cs typeface="+mn-cs"/>
            </a:endParaRPr>
          </a:p>
          <a:p>
            <a:pPr marL="0" algn="l" defTabSz="914400" rtl="0" eaLnBrk="1" latinLnBrk="0" hangingPunct="1"/>
            <a:r>
              <a:rPr kumimoji="1" lang="ja-JP" altLang="en-US" sz="1200" b="0" kern="100" dirty="0">
                <a:solidFill>
                  <a:schemeClr val="tx1"/>
                </a:solidFill>
                <a:effectLst/>
                <a:latin typeface="メイリオ" panose="020B0604030504040204" pitchFamily="50" charset="-128"/>
                <a:ea typeface="メイリオ" panose="020B0604030504040204" pitchFamily="50" charset="-128"/>
                <a:cs typeface="+mn-cs"/>
              </a:rPr>
              <a:t>（</a:t>
            </a:r>
            <a:r>
              <a:rPr kumimoji="1" lang="en-US" altLang="ja-JP" sz="1200" b="0" kern="100" dirty="0">
                <a:solidFill>
                  <a:schemeClr val="tx1"/>
                </a:solidFill>
                <a:effectLst/>
                <a:latin typeface="メイリオ" panose="020B0604030504040204" pitchFamily="50" charset="-128"/>
                <a:ea typeface="メイリオ" panose="020B0604030504040204" pitchFamily="50" charset="-128"/>
                <a:cs typeface="+mn-cs"/>
              </a:rPr>
              <a:t>2025</a:t>
            </a:r>
            <a:r>
              <a:rPr kumimoji="1" lang="ja-JP" altLang="en-US" sz="1200" b="0" kern="100" dirty="0">
                <a:solidFill>
                  <a:schemeClr val="tx1"/>
                </a:solidFill>
                <a:effectLst/>
                <a:latin typeface="メイリオ" panose="020B0604030504040204" pitchFamily="50" charset="-128"/>
                <a:ea typeface="メイリオ" panose="020B0604030504040204" pitchFamily="50" charset="-128"/>
                <a:cs typeface="+mn-cs"/>
              </a:rPr>
              <a:t>年</a:t>
            </a:r>
            <a:r>
              <a:rPr kumimoji="1" lang="en-US" altLang="ja-JP" sz="1200" b="0" kern="100" dirty="0">
                <a:solidFill>
                  <a:schemeClr val="tx1"/>
                </a:solidFill>
                <a:effectLst/>
                <a:latin typeface="メイリオ" panose="020B0604030504040204" pitchFamily="50" charset="-128"/>
                <a:ea typeface="メイリオ" panose="020B0604030504040204" pitchFamily="50" charset="-128"/>
                <a:cs typeface="+mn-cs"/>
              </a:rPr>
              <a:t>10</a:t>
            </a:r>
            <a:r>
              <a:rPr kumimoji="1" lang="ja-JP" altLang="en-US" sz="1200" b="0" kern="100" dirty="0">
                <a:solidFill>
                  <a:schemeClr val="tx1"/>
                </a:solidFill>
                <a:effectLst/>
                <a:latin typeface="メイリオ" panose="020B0604030504040204" pitchFamily="50" charset="-128"/>
                <a:ea typeface="メイリオ" panose="020B0604030504040204" pitchFamily="50" charset="-128"/>
                <a:cs typeface="+mn-cs"/>
              </a:rPr>
              <a:t>月）</a:t>
            </a:r>
            <a:endParaRPr kumimoji="1" lang="en-US" altLang="ja-JP" sz="1200" b="0" kern="100" dirty="0">
              <a:solidFill>
                <a:schemeClr val="tx1"/>
              </a:solidFill>
              <a:effectLst/>
              <a:latin typeface="メイリオ" panose="020B0604030504040204" pitchFamily="50" charset="-128"/>
              <a:ea typeface="メイリオ" panose="020B0604030504040204" pitchFamily="50" charset="-128"/>
              <a:cs typeface="+mn-cs"/>
            </a:endParaRPr>
          </a:p>
        </p:txBody>
      </p:sp>
      <p:graphicFrame>
        <p:nvGraphicFramePr>
          <p:cNvPr id="50" name="表 49">
            <a:extLst>
              <a:ext uri="{FF2B5EF4-FFF2-40B4-BE49-F238E27FC236}">
                <a16:creationId xmlns:a16="http://schemas.microsoft.com/office/drawing/2014/main" id="{D204B576-805E-421B-A632-00D2A2B11B2F}"/>
              </a:ext>
            </a:extLst>
          </p:cNvPr>
          <p:cNvGraphicFramePr>
            <a:graphicFrameLocks noGrp="1"/>
          </p:cNvGraphicFramePr>
          <p:nvPr>
            <p:extLst>
              <p:ext uri="{D42A27DB-BD31-4B8C-83A1-F6EECF244321}">
                <p14:modId xmlns:p14="http://schemas.microsoft.com/office/powerpoint/2010/main" val="995160893"/>
              </p:ext>
            </p:extLst>
          </p:nvPr>
        </p:nvGraphicFramePr>
        <p:xfrm>
          <a:off x="7583024" y="3522776"/>
          <a:ext cx="2008506" cy="2019300"/>
        </p:xfrm>
        <a:graphic>
          <a:graphicData uri="http://schemas.openxmlformats.org/drawingml/2006/table">
            <a:tbl>
              <a:tblPr>
                <a:tableStyleId>{5C22544A-7EE6-4342-B048-85BDC9FD1C3A}</a:tableStyleId>
              </a:tblPr>
              <a:tblGrid>
                <a:gridCol w="686753">
                  <a:extLst>
                    <a:ext uri="{9D8B030D-6E8A-4147-A177-3AD203B41FA5}">
                      <a16:colId xmlns:a16="http://schemas.microsoft.com/office/drawing/2014/main" val="2396085414"/>
                    </a:ext>
                  </a:extLst>
                </a:gridCol>
                <a:gridCol w="559752">
                  <a:extLst>
                    <a:ext uri="{9D8B030D-6E8A-4147-A177-3AD203B41FA5}">
                      <a16:colId xmlns:a16="http://schemas.microsoft.com/office/drawing/2014/main" val="4024590530"/>
                    </a:ext>
                  </a:extLst>
                </a:gridCol>
                <a:gridCol w="762001">
                  <a:extLst>
                    <a:ext uri="{9D8B030D-6E8A-4147-A177-3AD203B41FA5}">
                      <a16:colId xmlns:a16="http://schemas.microsoft.com/office/drawing/2014/main" val="3059651496"/>
                    </a:ext>
                  </a:extLst>
                </a:gridCol>
              </a:tblGrid>
              <a:tr h="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altLang="ja-JP" sz="900" u="none" strike="noStrike" dirty="0">
                          <a:effectLst/>
                        </a:rPr>
                        <a:t>【</a:t>
                      </a:r>
                      <a:r>
                        <a:rPr lang="ja-JP" altLang="en-US" sz="900" u="none" strike="noStrike" dirty="0">
                          <a:effectLst/>
                        </a:rPr>
                        <a:t>京阪線</a:t>
                      </a:r>
                      <a:r>
                        <a:rPr lang="en-US" altLang="ja-JP" sz="900" u="none" strike="noStrike" dirty="0">
                          <a:effectLst/>
                        </a:rPr>
                        <a:t>】</a:t>
                      </a:r>
                      <a:endParaRPr lang="ja-JP" altLang="en-US" sz="9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b">
                    <a:lnB w="12700" cap="flat" cmpd="sng" algn="ctr">
                      <a:solidFill>
                        <a:schemeClr val="tx1"/>
                      </a:solidFill>
                      <a:prstDash val="solid"/>
                      <a:round/>
                      <a:headEnd type="none" w="med" len="med"/>
                      <a:tailEnd type="none" w="med" len="med"/>
                    </a:lnB>
                    <a:solidFill>
                      <a:schemeClr val="bg1"/>
                    </a:solidFill>
                  </a:tcPr>
                </a:tc>
                <a:tc gridSpan="2">
                  <a:txBody>
                    <a:bodyPr/>
                    <a:lstStyle/>
                    <a:p>
                      <a:pPr algn="r" fontAlgn="b"/>
                      <a:r>
                        <a:rPr lang="ja-JP" altLang="en-US" sz="900" u="none" strike="noStrike" dirty="0">
                          <a:effectLst/>
                        </a:rPr>
                        <a:t>　（単位：キロ、円）</a:t>
                      </a:r>
                      <a:endParaRPr lang="ja-JP" altLang="en-US" sz="9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b">
                    <a:lnB w="12700" cap="flat" cmpd="sng" algn="ctr">
                      <a:solidFill>
                        <a:schemeClr val="tx1"/>
                      </a:solidFill>
                      <a:prstDash val="solid"/>
                      <a:round/>
                      <a:headEnd type="none" w="med" len="med"/>
                      <a:tailEnd type="none" w="med" len="med"/>
                    </a:lnB>
                    <a:solidFill>
                      <a:schemeClr val="bg1"/>
                    </a:solidFill>
                  </a:tcPr>
                </a:tc>
                <a:tc hMerge="1">
                  <a:txBody>
                    <a:bodyPr/>
                    <a:lstStyle/>
                    <a:p>
                      <a:pPr algn="r" fontAlgn="b"/>
                      <a:r>
                        <a:rPr lang="ja-JP" altLang="en-US" sz="1100" u="none" strike="noStrike" dirty="0">
                          <a:effectLst/>
                        </a:rPr>
                        <a:t>（単位：キロ、円）</a:t>
                      </a:r>
                      <a:endParaRPr lang="ja-JP" altLang="en-US" sz="11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b"/>
                </a:tc>
                <a:extLst>
                  <a:ext uri="{0D108BD9-81ED-4DB2-BD59-A6C34878D82A}">
                    <a16:rowId xmlns:a16="http://schemas.microsoft.com/office/drawing/2014/main" val="1299586802"/>
                  </a:ext>
                </a:extLst>
              </a:tr>
              <a:tr h="0">
                <a:tc>
                  <a:txBody>
                    <a:bodyPr/>
                    <a:lstStyle/>
                    <a:p>
                      <a:pPr algn="ctr" fontAlgn="ctr"/>
                      <a:r>
                        <a:rPr lang="ja-JP" altLang="en-US" sz="900" u="none" strike="noStrike" dirty="0">
                          <a:effectLst/>
                        </a:rPr>
                        <a:t>キロ程</a:t>
                      </a:r>
                      <a:endParaRPr lang="ja-JP" altLang="en-US" sz="9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a:effectLst/>
                        </a:rPr>
                        <a:t>現行運賃</a:t>
                      </a:r>
                      <a:endParaRPr lang="ja-JP" altLang="en-US" sz="900" b="0" i="0" u="none" strike="noStrike">
                        <a:solidFill>
                          <a:srgbClr val="000000"/>
                        </a:solidFill>
                        <a:effectLst/>
                        <a:latin typeface="Yu Gothic" panose="020B0400000000000000" pitchFamily="50" charset="-128"/>
                        <a:ea typeface="Yu Gothic" panose="020B0400000000000000" pitchFamily="50"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900" u="none" strike="noStrike">
                          <a:effectLst/>
                        </a:rPr>
                        <a:t>申請</a:t>
                      </a:r>
                      <a:br>
                        <a:rPr lang="zh-TW" altLang="en-US" sz="900" u="none" strike="noStrike">
                          <a:effectLst/>
                        </a:rPr>
                      </a:br>
                      <a:r>
                        <a:rPr lang="zh-TW" altLang="en-US" sz="900" u="none" strike="noStrike">
                          <a:effectLst/>
                        </a:rPr>
                        <a:t>上限運賃</a:t>
                      </a:r>
                      <a:endParaRPr lang="zh-TW" altLang="en-US" sz="900" b="0" i="0" u="none" strike="noStrike">
                        <a:solidFill>
                          <a:srgbClr val="000000"/>
                        </a:solidFill>
                        <a:effectLst/>
                        <a:latin typeface="Yu Gothic" panose="020B0400000000000000" pitchFamily="50" charset="-128"/>
                        <a:ea typeface="Yu Gothic" panose="020B0400000000000000" pitchFamily="50"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9289195"/>
                  </a:ext>
                </a:extLst>
              </a:tr>
              <a:tr h="0">
                <a:tc>
                  <a:txBody>
                    <a:bodyPr/>
                    <a:lstStyle/>
                    <a:p>
                      <a:pPr algn="ctr" fontAlgn="ctr"/>
                      <a:r>
                        <a:rPr lang="ja-JP" altLang="en-US" sz="900" u="none" strike="noStrike" dirty="0">
                          <a:effectLst/>
                        </a:rPr>
                        <a:t>１～３</a:t>
                      </a:r>
                      <a:endParaRPr lang="ja-JP" altLang="en-US" sz="9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rPr>
                        <a:t>160</a:t>
                      </a:r>
                      <a:endParaRPr lang="en-US" altLang="ja-JP" sz="9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a:effectLst/>
                        </a:rPr>
                        <a:t>180</a:t>
                      </a:r>
                      <a:endParaRPr lang="en-US" altLang="ja-JP" sz="900" b="0" i="0" u="none" strike="noStrike">
                        <a:solidFill>
                          <a:srgbClr val="000000"/>
                        </a:solidFill>
                        <a:effectLst/>
                        <a:latin typeface="Yu Gothic" panose="020B0400000000000000" pitchFamily="50" charset="-128"/>
                        <a:ea typeface="Yu Gothic" panose="020B0400000000000000" pitchFamily="50"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6058672"/>
                  </a:ext>
                </a:extLst>
              </a:tr>
              <a:tr h="0">
                <a:tc>
                  <a:txBody>
                    <a:bodyPr/>
                    <a:lstStyle/>
                    <a:p>
                      <a:pPr algn="ctr" fontAlgn="ctr"/>
                      <a:r>
                        <a:rPr lang="ja-JP" altLang="en-US" sz="900" u="none" strike="noStrike">
                          <a:effectLst/>
                        </a:rPr>
                        <a:t>４～７</a:t>
                      </a:r>
                      <a:endParaRPr lang="ja-JP" altLang="en-US" sz="900" b="0" i="0" u="none" strike="noStrike">
                        <a:solidFill>
                          <a:srgbClr val="000000"/>
                        </a:solidFill>
                        <a:effectLst/>
                        <a:latin typeface="游明朝" panose="02020400000000000000" pitchFamily="18" charset="-128"/>
                        <a:ea typeface="游明朝" panose="02020400000000000000" pitchFamily="18"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rPr>
                        <a:t>210</a:t>
                      </a:r>
                      <a:endParaRPr lang="en-US" altLang="ja-JP" sz="900" b="0" i="0" u="none" strike="noStrike" dirty="0">
                        <a:solidFill>
                          <a:srgbClr val="000000"/>
                        </a:solidFill>
                        <a:effectLst/>
                        <a:latin typeface="游明朝" panose="02020400000000000000" pitchFamily="18" charset="-128"/>
                        <a:ea typeface="游明朝" panose="02020400000000000000" pitchFamily="18"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a:effectLst/>
                        </a:rPr>
                        <a:t>240</a:t>
                      </a:r>
                      <a:endParaRPr lang="en-US" altLang="ja-JP" sz="900" b="0" i="0" u="none" strike="noStrike">
                        <a:solidFill>
                          <a:srgbClr val="000000"/>
                        </a:solidFill>
                        <a:effectLst/>
                        <a:latin typeface="游明朝" panose="02020400000000000000" pitchFamily="18" charset="-128"/>
                        <a:ea typeface="游明朝" panose="02020400000000000000" pitchFamily="18"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7641425"/>
                  </a:ext>
                </a:extLst>
              </a:tr>
              <a:tr h="0">
                <a:tc>
                  <a:txBody>
                    <a:bodyPr/>
                    <a:lstStyle/>
                    <a:p>
                      <a:pPr algn="ctr" fontAlgn="ctr"/>
                      <a:r>
                        <a:rPr lang="ja-JP" altLang="en-US" sz="900" u="none" strike="noStrike">
                          <a:effectLst/>
                        </a:rPr>
                        <a:t>８～１２</a:t>
                      </a:r>
                      <a:endParaRPr lang="ja-JP" altLang="en-US" sz="900" b="0" i="0" u="none" strike="noStrike">
                        <a:solidFill>
                          <a:srgbClr val="000000"/>
                        </a:solidFill>
                        <a:effectLst/>
                        <a:latin typeface="游明朝" panose="02020400000000000000" pitchFamily="18" charset="-128"/>
                        <a:ea typeface="游明朝" panose="02020400000000000000" pitchFamily="18"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rPr>
                        <a:t>270</a:t>
                      </a:r>
                      <a:endParaRPr lang="en-US" altLang="ja-JP" sz="900" b="0" i="0" u="none" strike="noStrike" dirty="0">
                        <a:solidFill>
                          <a:srgbClr val="000000"/>
                        </a:solidFill>
                        <a:effectLst/>
                        <a:latin typeface="游明朝" panose="02020400000000000000" pitchFamily="18" charset="-128"/>
                        <a:ea typeface="游明朝" panose="02020400000000000000" pitchFamily="18"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a:effectLst/>
                        </a:rPr>
                        <a:t>320</a:t>
                      </a:r>
                      <a:endParaRPr lang="en-US" altLang="ja-JP" sz="900" b="0" i="0" u="none" strike="noStrike">
                        <a:solidFill>
                          <a:srgbClr val="000000"/>
                        </a:solidFill>
                        <a:effectLst/>
                        <a:latin typeface="游明朝" panose="02020400000000000000" pitchFamily="18" charset="-128"/>
                        <a:ea typeface="游明朝" panose="02020400000000000000" pitchFamily="18"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7398083"/>
                  </a:ext>
                </a:extLst>
              </a:tr>
              <a:tr h="0">
                <a:tc>
                  <a:txBody>
                    <a:bodyPr/>
                    <a:lstStyle/>
                    <a:p>
                      <a:pPr algn="ctr" fontAlgn="ctr"/>
                      <a:r>
                        <a:rPr lang="ja-JP" altLang="en-US" sz="900" u="none" strike="noStrike">
                          <a:effectLst/>
                        </a:rPr>
                        <a:t>１３～１７</a:t>
                      </a:r>
                      <a:endParaRPr lang="ja-JP" altLang="en-US" sz="900" b="0" i="0" u="none" strike="noStrike">
                        <a:solidFill>
                          <a:srgbClr val="000000"/>
                        </a:solidFill>
                        <a:effectLst/>
                        <a:latin typeface="游明朝" panose="02020400000000000000" pitchFamily="18" charset="-128"/>
                        <a:ea typeface="游明朝" panose="02020400000000000000" pitchFamily="18"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rPr>
                        <a:t>310</a:t>
                      </a:r>
                      <a:endParaRPr lang="en-US" altLang="ja-JP" sz="900" b="0" i="0" u="none" strike="noStrike" dirty="0">
                        <a:solidFill>
                          <a:srgbClr val="000000"/>
                        </a:solidFill>
                        <a:effectLst/>
                        <a:latin typeface="游明朝" panose="02020400000000000000" pitchFamily="18" charset="-128"/>
                        <a:ea typeface="游明朝" panose="02020400000000000000" pitchFamily="18"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rPr>
                        <a:t>360</a:t>
                      </a:r>
                      <a:endParaRPr lang="en-US" altLang="ja-JP" sz="900" b="0" i="0" u="none" strike="noStrike" dirty="0">
                        <a:solidFill>
                          <a:srgbClr val="000000"/>
                        </a:solidFill>
                        <a:effectLst/>
                        <a:latin typeface="游明朝" panose="02020400000000000000" pitchFamily="18" charset="-128"/>
                        <a:ea typeface="游明朝" panose="02020400000000000000" pitchFamily="18"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87271160"/>
                  </a:ext>
                </a:extLst>
              </a:tr>
              <a:tr h="0">
                <a:tc>
                  <a:txBody>
                    <a:bodyPr/>
                    <a:lstStyle/>
                    <a:p>
                      <a:pPr algn="ctr" fontAlgn="ctr"/>
                      <a:r>
                        <a:rPr lang="ja-JP" altLang="en-US" sz="900" u="none" strike="noStrike">
                          <a:effectLst/>
                        </a:rPr>
                        <a:t>１８～２２</a:t>
                      </a:r>
                      <a:endParaRPr lang="ja-JP" altLang="en-US" sz="900" b="0" i="0" u="none" strike="noStrike">
                        <a:solidFill>
                          <a:srgbClr val="000000"/>
                        </a:solidFill>
                        <a:effectLst/>
                        <a:latin typeface="游明朝" panose="02020400000000000000" pitchFamily="18" charset="-128"/>
                        <a:ea typeface="游明朝" panose="02020400000000000000" pitchFamily="18"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a:effectLst/>
                        </a:rPr>
                        <a:t>340</a:t>
                      </a:r>
                      <a:endParaRPr lang="en-US" altLang="ja-JP" sz="900" b="0" i="0" u="none" strike="noStrike">
                        <a:solidFill>
                          <a:srgbClr val="000000"/>
                        </a:solidFill>
                        <a:effectLst/>
                        <a:latin typeface="游明朝" panose="02020400000000000000" pitchFamily="18" charset="-128"/>
                        <a:ea typeface="游明朝" panose="02020400000000000000" pitchFamily="18"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rPr>
                        <a:t>400</a:t>
                      </a:r>
                      <a:endParaRPr lang="en-US" altLang="ja-JP" sz="900" b="0" i="0" u="none" strike="noStrike" dirty="0">
                        <a:solidFill>
                          <a:srgbClr val="000000"/>
                        </a:solidFill>
                        <a:effectLst/>
                        <a:latin typeface="游明朝" panose="02020400000000000000" pitchFamily="18" charset="-128"/>
                        <a:ea typeface="游明朝" panose="02020400000000000000" pitchFamily="18"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4739058"/>
                  </a:ext>
                </a:extLst>
              </a:tr>
              <a:tr h="0">
                <a:tc>
                  <a:txBody>
                    <a:bodyPr/>
                    <a:lstStyle/>
                    <a:p>
                      <a:pPr algn="ctr" fontAlgn="ctr"/>
                      <a:r>
                        <a:rPr lang="ja-JP" altLang="en-US" sz="900" u="none" strike="noStrike">
                          <a:effectLst/>
                        </a:rPr>
                        <a:t>２３～２８</a:t>
                      </a:r>
                      <a:endParaRPr lang="ja-JP" altLang="en-US" sz="900" b="0" i="0" u="none" strike="noStrike">
                        <a:solidFill>
                          <a:srgbClr val="000000"/>
                        </a:solidFill>
                        <a:effectLst/>
                        <a:latin typeface="游明朝" panose="02020400000000000000" pitchFamily="18" charset="-128"/>
                        <a:ea typeface="游明朝" panose="02020400000000000000" pitchFamily="18"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a:effectLst/>
                        </a:rPr>
                        <a:t>360</a:t>
                      </a:r>
                      <a:endParaRPr lang="en-US" altLang="ja-JP" sz="900" b="0" i="0" u="none" strike="noStrike">
                        <a:solidFill>
                          <a:srgbClr val="000000"/>
                        </a:solidFill>
                        <a:effectLst/>
                        <a:latin typeface="游明朝" panose="02020400000000000000" pitchFamily="18" charset="-128"/>
                        <a:ea typeface="游明朝" panose="02020400000000000000" pitchFamily="18"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rPr>
                        <a:t>420</a:t>
                      </a:r>
                      <a:endParaRPr lang="en-US" altLang="ja-JP" sz="900" b="0" i="0" u="none" strike="noStrike" dirty="0">
                        <a:solidFill>
                          <a:srgbClr val="000000"/>
                        </a:solidFill>
                        <a:effectLst/>
                        <a:latin typeface="游明朝" panose="02020400000000000000" pitchFamily="18" charset="-128"/>
                        <a:ea typeface="游明朝" panose="02020400000000000000" pitchFamily="18"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1292206"/>
                  </a:ext>
                </a:extLst>
              </a:tr>
              <a:tr h="0">
                <a:tc>
                  <a:txBody>
                    <a:bodyPr/>
                    <a:lstStyle/>
                    <a:p>
                      <a:pPr algn="ctr" fontAlgn="ctr"/>
                      <a:r>
                        <a:rPr lang="ja-JP" altLang="en-US" sz="900" u="none" strike="noStrike">
                          <a:effectLst/>
                        </a:rPr>
                        <a:t>２９～３４</a:t>
                      </a:r>
                      <a:endParaRPr lang="ja-JP" altLang="en-US" sz="900" b="0" i="0" u="none" strike="noStrike">
                        <a:solidFill>
                          <a:srgbClr val="000000"/>
                        </a:solidFill>
                        <a:effectLst/>
                        <a:latin typeface="游明朝" panose="02020400000000000000" pitchFamily="18" charset="-128"/>
                        <a:ea typeface="游明朝" panose="02020400000000000000" pitchFamily="18"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a:effectLst/>
                        </a:rPr>
                        <a:t>380</a:t>
                      </a:r>
                      <a:endParaRPr lang="en-US" altLang="ja-JP" sz="900" b="0" i="0" u="none" strike="noStrike">
                        <a:solidFill>
                          <a:srgbClr val="000000"/>
                        </a:solidFill>
                        <a:effectLst/>
                        <a:latin typeface="游明朝" panose="02020400000000000000" pitchFamily="18" charset="-128"/>
                        <a:ea typeface="游明朝" panose="02020400000000000000" pitchFamily="18"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rPr>
                        <a:t>440</a:t>
                      </a:r>
                      <a:endParaRPr lang="en-US" altLang="ja-JP" sz="900" b="0" i="0" u="none" strike="noStrike" dirty="0">
                        <a:solidFill>
                          <a:srgbClr val="000000"/>
                        </a:solidFill>
                        <a:effectLst/>
                        <a:latin typeface="游明朝" panose="02020400000000000000" pitchFamily="18" charset="-128"/>
                        <a:ea typeface="游明朝" panose="02020400000000000000" pitchFamily="18"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956498"/>
                  </a:ext>
                </a:extLst>
              </a:tr>
              <a:tr h="0">
                <a:tc>
                  <a:txBody>
                    <a:bodyPr/>
                    <a:lstStyle/>
                    <a:p>
                      <a:pPr algn="ctr" fontAlgn="ctr"/>
                      <a:r>
                        <a:rPr lang="ja-JP" altLang="en-US" sz="900" u="none" strike="noStrike">
                          <a:effectLst/>
                        </a:rPr>
                        <a:t>３５～４０</a:t>
                      </a:r>
                      <a:endParaRPr lang="ja-JP" altLang="en-US" sz="900" b="0" i="0" u="none" strike="noStrike">
                        <a:solidFill>
                          <a:srgbClr val="000000"/>
                        </a:solidFill>
                        <a:effectLst/>
                        <a:latin typeface="游明朝" panose="02020400000000000000" pitchFamily="18" charset="-128"/>
                        <a:ea typeface="游明朝" panose="02020400000000000000" pitchFamily="18"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a:effectLst/>
                        </a:rPr>
                        <a:t>400</a:t>
                      </a:r>
                      <a:endParaRPr lang="en-US" altLang="ja-JP" sz="900" b="0" i="0" u="none" strike="noStrike">
                        <a:solidFill>
                          <a:srgbClr val="000000"/>
                        </a:solidFill>
                        <a:effectLst/>
                        <a:latin typeface="游明朝" panose="02020400000000000000" pitchFamily="18" charset="-128"/>
                        <a:ea typeface="游明朝" panose="02020400000000000000" pitchFamily="18"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rPr>
                        <a:t>460</a:t>
                      </a:r>
                      <a:endParaRPr lang="en-US" altLang="ja-JP" sz="900" b="0" i="0" u="none" strike="noStrike" dirty="0">
                        <a:solidFill>
                          <a:srgbClr val="000000"/>
                        </a:solidFill>
                        <a:effectLst/>
                        <a:latin typeface="游明朝" panose="02020400000000000000" pitchFamily="18" charset="-128"/>
                        <a:ea typeface="游明朝" panose="02020400000000000000" pitchFamily="18"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3295108"/>
                  </a:ext>
                </a:extLst>
              </a:tr>
              <a:tr h="0">
                <a:tc>
                  <a:txBody>
                    <a:bodyPr/>
                    <a:lstStyle/>
                    <a:p>
                      <a:pPr algn="ctr" fontAlgn="ctr"/>
                      <a:r>
                        <a:rPr lang="ja-JP" altLang="en-US" sz="900" u="none" strike="noStrike">
                          <a:effectLst/>
                        </a:rPr>
                        <a:t>４１～４６</a:t>
                      </a:r>
                      <a:endParaRPr lang="ja-JP" altLang="en-US" sz="900" b="0" i="0" u="none" strike="noStrike">
                        <a:solidFill>
                          <a:srgbClr val="000000"/>
                        </a:solidFill>
                        <a:effectLst/>
                        <a:latin typeface="游明朝" panose="02020400000000000000" pitchFamily="18" charset="-128"/>
                        <a:ea typeface="游明朝" panose="02020400000000000000" pitchFamily="18"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a:effectLst/>
                        </a:rPr>
                        <a:t>410</a:t>
                      </a:r>
                      <a:endParaRPr lang="en-US" altLang="ja-JP" sz="900" b="0" i="0" u="none" strike="noStrike">
                        <a:solidFill>
                          <a:srgbClr val="000000"/>
                        </a:solidFill>
                        <a:effectLst/>
                        <a:latin typeface="游明朝" panose="02020400000000000000" pitchFamily="18" charset="-128"/>
                        <a:ea typeface="游明朝" panose="02020400000000000000" pitchFamily="18"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rPr>
                        <a:t>480</a:t>
                      </a:r>
                      <a:endParaRPr lang="en-US" altLang="ja-JP" sz="900" b="0" i="0" u="none" strike="noStrike" dirty="0">
                        <a:solidFill>
                          <a:srgbClr val="000000"/>
                        </a:solidFill>
                        <a:effectLst/>
                        <a:latin typeface="游明朝" panose="02020400000000000000" pitchFamily="18" charset="-128"/>
                        <a:ea typeface="游明朝" panose="02020400000000000000" pitchFamily="18"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87277121"/>
                  </a:ext>
                </a:extLst>
              </a:tr>
              <a:tr h="0">
                <a:tc>
                  <a:txBody>
                    <a:bodyPr/>
                    <a:lstStyle/>
                    <a:p>
                      <a:pPr algn="ctr" fontAlgn="ctr"/>
                      <a:r>
                        <a:rPr lang="ja-JP" altLang="en-US" sz="900" u="none" strike="noStrike">
                          <a:effectLst/>
                        </a:rPr>
                        <a:t>４７～５２</a:t>
                      </a:r>
                      <a:endParaRPr lang="ja-JP" altLang="en-US" sz="900" b="0" i="0" u="none" strike="noStrike">
                        <a:solidFill>
                          <a:srgbClr val="000000"/>
                        </a:solidFill>
                        <a:effectLst/>
                        <a:latin typeface="游明朝" panose="02020400000000000000" pitchFamily="18" charset="-128"/>
                        <a:ea typeface="游明朝" panose="02020400000000000000" pitchFamily="18"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a:effectLst/>
                        </a:rPr>
                        <a:t>420</a:t>
                      </a:r>
                      <a:endParaRPr lang="en-US" altLang="ja-JP" sz="900" b="0" i="0" u="none" strike="noStrike">
                        <a:solidFill>
                          <a:srgbClr val="000000"/>
                        </a:solidFill>
                        <a:effectLst/>
                        <a:latin typeface="游明朝" panose="02020400000000000000" pitchFamily="18" charset="-128"/>
                        <a:ea typeface="游明朝" panose="02020400000000000000" pitchFamily="18"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rPr>
                        <a:t>490</a:t>
                      </a:r>
                      <a:endParaRPr lang="en-US" altLang="ja-JP" sz="900" b="0" i="0" u="none" strike="noStrike" dirty="0">
                        <a:solidFill>
                          <a:srgbClr val="000000"/>
                        </a:solidFill>
                        <a:effectLst/>
                        <a:latin typeface="游明朝" panose="02020400000000000000" pitchFamily="18" charset="-128"/>
                        <a:ea typeface="游明朝" panose="02020400000000000000" pitchFamily="18"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1390392"/>
                  </a:ext>
                </a:extLst>
              </a:tr>
              <a:tr h="0">
                <a:tc>
                  <a:txBody>
                    <a:bodyPr/>
                    <a:lstStyle/>
                    <a:p>
                      <a:pPr algn="ctr" fontAlgn="ctr"/>
                      <a:r>
                        <a:rPr lang="ja-JP" altLang="en-US" sz="900" u="none" strike="noStrike">
                          <a:effectLst/>
                        </a:rPr>
                        <a:t>５３～５４</a:t>
                      </a:r>
                      <a:endParaRPr lang="ja-JP" altLang="en-US" sz="900" b="0" i="0" u="none" strike="noStrike">
                        <a:solidFill>
                          <a:srgbClr val="000000"/>
                        </a:solidFill>
                        <a:effectLst/>
                        <a:latin typeface="游明朝" panose="02020400000000000000" pitchFamily="18" charset="-128"/>
                        <a:ea typeface="游明朝" panose="02020400000000000000" pitchFamily="18"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a:effectLst/>
                        </a:rPr>
                        <a:t>430</a:t>
                      </a:r>
                      <a:endParaRPr lang="en-US" altLang="ja-JP" sz="900" b="0" i="0" u="none" strike="noStrike">
                        <a:solidFill>
                          <a:srgbClr val="000000"/>
                        </a:solidFill>
                        <a:effectLst/>
                        <a:latin typeface="游明朝" panose="02020400000000000000" pitchFamily="18" charset="-128"/>
                        <a:ea typeface="游明朝" panose="02020400000000000000" pitchFamily="18"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rPr>
                        <a:t>500</a:t>
                      </a:r>
                      <a:endParaRPr lang="en-US" altLang="ja-JP" sz="900" b="0" i="0" u="none" strike="noStrike" dirty="0">
                        <a:solidFill>
                          <a:srgbClr val="000000"/>
                        </a:solidFill>
                        <a:effectLst/>
                        <a:latin typeface="游明朝" panose="02020400000000000000" pitchFamily="18" charset="-128"/>
                        <a:ea typeface="游明朝" panose="02020400000000000000" pitchFamily="18"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4240545"/>
                  </a:ext>
                </a:extLst>
              </a:tr>
            </a:tbl>
          </a:graphicData>
        </a:graphic>
      </p:graphicFrame>
      <p:sp>
        <p:nvSpPr>
          <p:cNvPr id="26" name="スライド番号プレースホルダー 4">
            <a:extLst>
              <a:ext uri="{FF2B5EF4-FFF2-40B4-BE49-F238E27FC236}">
                <a16:creationId xmlns:a16="http://schemas.microsoft.com/office/drawing/2014/main" id="{2CCCD166-B965-45E1-B228-E4EBD43DD372}"/>
              </a:ext>
            </a:extLst>
          </p:cNvPr>
          <p:cNvSpPr txBox="1">
            <a:spLocks/>
          </p:cNvSpPr>
          <p:nvPr/>
        </p:nvSpPr>
        <p:spPr>
          <a:xfrm>
            <a:off x="9303004"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22</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
        <p:nvSpPr>
          <p:cNvPr id="19" name="正方形/長方形 18">
            <a:extLst>
              <a:ext uri="{FF2B5EF4-FFF2-40B4-BE49-F238E27FC236}">
                <a16:creationId xmlns:a16="http://schemas.microsoft.com/office/drawing/2014/main" id="{291003CA-1D9A-4E00-A285-B8937D1A5942}"/>
              </a:ext>
            </a:extLst>
          </p:cNvPr>
          <p:cNvSpPr/>
          <p:nvPr/>
        </p:nvSpPr>
        <p:spPr>
          <a:xfrm>
            <a:off x="380317" y="5669588"/>
            <a:ext cx="9270118" cy="1127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bIns="0" rtlCol="0" anchor="t">
            <a:spAutoFit/>
          </a:bodyPr>
          <a:lstStyle/>
          <a:p>
            <a:pPr>
              <a:lnSpc>
                <a:spcPts val="1200"/>
              </a:lnSpc>
              <a:spcAft>
                <a:spcPts val="600"/>
              </a:spcAft>
            </a:pPr>
            <a:r>
              <a:rPr lang="ja-JP" altLang="en-US" sz="1200" dirty="0">
                <a:solidFill>
                  <a:schemeClr val="tx1"/>
                </a:solidFill>
                <a:latin typeface="メイリオ" panose="020B0604030504040204" pitchFamily="50" charset="-128"/>
                <a:ea typeface="メイリオ" panose="020B0604030504040204" pitchFamily="50" charset="-128"/>
              </a:rPr>
              <a:t>■その他、運賃改定を行った事業者</a:t>
            </a:r>
            <a:endParaRPr lang="en-US" altLang="ja-JP" sz="1200" dirty="0">
              <a:solidFill>
                <a:schemeClr val="tx1"/>
              </a:solidFill>
              <a:latin typeface="メイリオ" panose="020B0604030504040204" pitchFamily="50" charset="-128"/>
              <a:ea typeface="メイリオ" panose="020B0604030504040204" pitchFamily="50" charset="-128"/>
            </a:endParaRPr>
          </a:p>
          <a:p>
            <a:pPr>
              <a:lnSpc>
                <a:spcPts val="1200"/>
              </a:lnSpc>
              <a:spcAft>
                <a:spcPts val="600"/>
              </a:spcAft>
            </a:pPr>
            <a:r>
              <a:rPr lang="en-US" altLang="ja-JP" sz="1100" dirty="0">
                <a:solidFill>
                  <a:schemeClr val="tx1"/>
                </a:solidFill>
                <a:latin typeface="メイリオ" panose="020B0604030504040204" pitchFamily="50" charset="-128"/>
                <a:ea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rPr>
              <a:t>バリフリ</a:t>
            </a:r>
            <a:r>
              <a:rPr lang="en-US" altLang="ja-JP" sz="1100" dirty="0">
                <a:solidFill>
                  <a:schemeClr val="tx1"/>
                </a:solidFill>
                <a:latin typeface="メイリオ" panose="020B0604030504040204" pitchFamily="50" charset="-128"/>
                <a:ea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rPr>
              <a:t>阪急電鉄・阪神電鉄・神戸高速鉄道・</a:t>
            </a:r>
            <a:r>
              <a:rPr lang="en-US" altLang="ja-JP" sz="1100" dirty="0">
                <a:solidFill>
                  <a:schemeClr val="tx1"/>
                </a:solidFill>
                <a:latin typeface="メイリオ" panose="020B0604030504040204" pitchFamily="50" charset="-128"/>
                <a:ea typeface="メイリオ" panose="020B0604030504040204" pitchFamily="50" charset="-128"/>
              </a:rPr>
              <a:t>Osaka Metro</a:t>
            </a:r>
          </a:p>
          <a:p>
            <a:pPr>
              <a:lnSpc>
                <a:spcPts val="1200"/>
              </a:lnSpc>
              <a:spcAft>
                <a:spcPts val="600"/>
              </a:spcAft>
            </a:pPr>
            <a:r>
              <a:rPr lang="en-US" altLang="ja-JP" sz="1100" dirty="0">
                <a:solidFill>
                  <a:schemeClr val="tx1"/>
                </a:solidFill>
                <a:latin typeface="メイリオ" panose="020B0604030504040204" pitchFamily="50" charset="-128"/>
                <a:ea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rPr>
              <a:t>運賃改定</a:t>
            </a:r>
            <a:r>
              <a:rPr lang="en-US" altLang="ja-JP" sz="1100" dirty="0">
                <a:solidFill>
                  <a:schemeClr val="tx1"/>
                </a:solidFill>
                <a:latin typeface="メイリオ" panose="020B0604030504040204" pitchFamily="50" charset="-128"/>
                <a:ea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rPr>
              <a:t>近鉄・叡山電鉄・京福電鉄・南海電鉄・泉北高速鉄道・北大阪急行電鉄・水間電鉄・能勢電鉄・神戸電鉄・伊賀電鉄・阪堺電気軌道</a:t>
            </a:r>
            <a:endParaRPr lang="en-US" altLang="ja-JP" sz="1100" dirty="0">
              <a:solidFill>
                <a:schemeClr val="tx1"/>
              </a:solidFill>
              <a:highlight>
                <a:srgbClr val="FFFF00"/>
              </a:highlight>
              <a:latin typeface="メイリオ" panose="020B0604030504040204" pitchFamily="50" charset="-128"/>
              <a:ea typeface="メイリオ" panose="020B0604030504040204" pitchFamily="50" charset="-128"/>
            </a:endParaRPr>
          </a:p>
          <a:p>
            <a:pPr>
              <a:lnSpc>
                <a:spcPts val="1200"/>
              </a:lnSpc>
              <a:spcAft>
                <a:spcPts val="600"/>
              </a:spcAft>
            </a:pPr>
            <a:r>
              <a:rPr lang="en-US" altLang="ja-JP" sz="1100" dirty="0">
                <a:solidFill>
                  <a:schemeClr val="tx1"/>
                </a:solidFill>
                <a:latin typeface="メイリオ" panose="020B0604030504040204" pitchFamily="50" charset="-128"/>
                <a:ea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rPr>
              <a:t>バリフリ・運賃改定</a:t>
            </a:r>
            <a:r>
              <a:rPr lang="en-US" altLang="ja-JP" sz="1100" dirty="0">
                <a:solidFill>
                  <a:schemeClr val="tx1"/>
                </a:solidFill>
                <a:latin typeface="メイリオ" panose="020B0604030504040204" pitchFamily="50" charset="-128"/>
                <a:ea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rPr>
              <a:t>山陽電鉄</a:t>
            </a:r>
            <a:endParaRPr lang="en-US" altLang="ja-JP" sz="1100" dirty="0">
              <a:solidFill>
                <a:schemeClr val="tx1"/>
              </a:solidFill>
              <a:latin typeface="メイリオ" panose="020B0604030504040204" pitchFamily="50" charset="-128"/>
              <a:ea typeface="メイリオ" panose="020B0604030504040204" pitchFamily="50" charset="-128"/>
            </a:endParaRPr>
          </a:p>
          <a:p>
            <a:pPr>
              <a:lnSpc>
                <a:spcPts val="1200"/>
              </a:lnSpc>
              <a:spcAft>
                <a:spcPts val="600"/>
              </a:spcAft>
            </a:pPr>
            <a:r>
              <a:rPr lang="en-US" altLang="ja-JP" sz="1100" dirty="0">
                <a:solidFill>
                  <a:schemeClr val="tx1"/>
                </a:solidFill>
                <a:latin typeface="メイリオ" panose="020B0604030504040204" pitchFamily="50" charset="-128"/>
                <a:ea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rPr>
              <a:t>消費税のみ</a:t>
            </a:r>
            <a:r>
              <a:rPr lang="en-US" altLang="ja-JP" sz="1100" dirty="0">
                <a:solidFill>
                  <a:schemeClr val="tx1"/>
                </a:solidFill>
                <a:latin typeface="メイリオ" panose="020B0604030504040204" pitchFamily="50" charset="-128"/>
                <a:ea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rPr>
              <a:t>近江電鉄・信楽高原電鉄・神戸市交通局・京都市交通局・神戸新交通・大阪モノレール</a:t>
            </a:r>
            <a:endParaRPr lang="en-US" altLang="ja-JP" sz="11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83136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59897172-2D1C-4998-8253-DAAFB66930CB}"/>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３－２　需要推計ケース・路線の整備概要</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B1552537-D2DD-48F1-B515-95A17D0E8C39}"/>
              </a:ext>
            </a:extLst>
          </p:cNvPr>
          <p:cNvSpPr txBox="1"/>
          <p:nvPr/>
        </p:nvSpPr>
        <p:spPr>
          <a:xfrm>
            <a:off x="8032355" y="59555"/>
            <a:ext cx="1800493"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３　検討条件の設定</a:t>
            </a:r>
            <a:endParaRPr kumimoji="1" lang="ja-JP" altLang="en-US" sz="1400" b="1" dirty="0">
              <a:solidFill>
                <a:schemeClr val="accent5">
                  <a:lumMod val="50000"/>
                </a:schemeClr>
              </a:solidFill>
            </a:endParaRPr>
          </a:p>
        </p:txBody>
      </p:sp>
      <p:sp>
        <p:nvSpPr>
          <p:cNvPr id="16" name="正方形/長方形 15">
            <a:extLst>
              <a:ext uri="{FF2B5EF4-FFF2-40B4-BE49-F238E27FC236}">
                <a16:creationId xmlns:a16="http://schemas.microsoft.com/office/drawing/2014/main" id="{28047AB8-40A2-42C0-95CC-6A070650B8FE}"/>
              </a:ext>
            </a:extLst>
          </p:cNvPr>
          <p:cNvSpPr/>
          <p:nvPr/>
        </p:nvSpPr>
        <p:spPr>
          <a:xfrm>
            <a:off x="149679" y="475879"/>
            <a:ext cx="9606642" cy="29238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spAutoFit/>
          </a:bodyPr>
          <a:lstStyle/>
          <a:p>
            <a:pPr marL="285750" indent="-285750">
              <a:spcAft>
                <a:spcPts val="12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需要推計ケース及び検討対象路線の整備概要を下表のとおりとする。</a:t>
            </a:r>
            <a:endParaRPr lang="en-US" altLang="ja-JP" sz="1600" dirty="0">
              <a:solidFill>
                <a:schemeClr val="tx1"/>
              </a:solidFill>
              <a:latin typeface="メイリオ" panose="020B0604030504040204" pitchFamily="50" charset="-128"/>
              <a:ea typeface="メイリオ" panose="020B0604030504040204" pitchFamily="50" charset="-128"/>
            </a:endParaRPr>
          </a:p>
        </p:txBody>
      </p:sp>
      <p:sp>
        <p:nvSpPr>
          <p:cNvPr id="23" name="正方形/長方形 22">
            <a:extLst>
              <a:ext uri="{FF2B5EF4-FFF2-40B4-BE49-F238E27FC236}">
                <a16:creationId xmlns:a16="http://schemas.microsoft.com/office/drawing/2014/main" id="{259AAD93-C555-4537-8676-DEA649737ECA}"/>
              </a:ext>
            </a:extLst>
          </p:cNvPr>
          <p:cNvSpPr/>
          <p:nvPr/>
        </p:nvSpPr>
        <p:spPr>
          <a:xfrm>
            <a:off x="242594" y="5821124"/>
            <a:ext cx="9590253"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bIns="0" rtlCol="0" anchor="t">
            <a:spAutoFit/>
          </a:bodyPr>
          <a:lstStyle/>
          <a:p>
            <a:pPr>
              <a:spcAft>
                <a:spcPts val="600"/>
              </a:spcAft>
            </a:pPr>
            <a:r>
              <a:rPr lang="en-US" altLang="ja-JP" sz="1200" dirty="0">
                <a:solidFill>
                  <a:schemeClr val="tx1"/>
                </a:solidFill>
                <a:latin typeface="メイリオ" panose="020B0604030504040204" pitchFamily="50" charset="-128"/>
                <a:ea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rPr>
              <a:t>　本検討のために、鉄道事業者からの提供情報を基に一定の前提の下で試算した消費税等を除いた概算値で、車両費を含まない。</a:t>
            </a:r>
            <a:endParaRPr lang="en-US" altLang="ja-JP" sz="1200" dirty="0">
              <a:solidFill>
                <a:schemeClr val="tx1"/>
              </a:solidFill>
              <a:latin typeface="メイリオ" panose="020B0604030504040204" pitchFamily="50" charset="-128"/>
              <a:ea typeface="メイリオ" panose="020B0604030504040204" pitchFamily="50" charset="-128"/>
            </a:endParaRPr>
          </a:p>
          <a:p>
            <a:pPr>
              <a:spcAft>
                <a:spcPts val="600"/>
              </a:spcAft>
            </a:pPr>
            <a:r>
              <a:rPr lang="ja-JP" altLang="en-US" sz="1200" dirty="0">
                <a:solidFill>
                  <a:schemeClr val="tx1"/>
                </a:solidFill>
                <a:latin typeface="メイリオ" panose="020B0604030504040204" pitchFamily="50" charset="-128"/>
                <a:ea typeface="メイリオ" panose="020B0604030504040204" pitchFamily="50" charset="-128"/>
              </a:rPr>
              <a:t>　　（</a:t>
            </a:r>
            <a:r>
              <a:rPr lang="en-US" altLang="ja-JP" sz="1200" dirty="0">
                <a:solidFill>
                  <a:schemeClr val="tx1"/>
                </a:solidFill>
                <a:latin typeface="メイリオ" panose="020B0604030504040204" pitchFamily="50" charset="-128"/>
                <a:ea typeface="メイリオ" panose="020B0604030504040204" pitchFamily="50" charset="-128"/>
              </a:rPr>
              <a:t>2024</a:t>
            </a:r>
            <a:r>
              <a:rPr lang="ja-JP" altLang="en-US" sz="1200" dirty="0">
                <a:solidFill>
                  <a:schemeClr val="tx1"/>
                </a:solidFill>
                <a:latin typeface="メイリオ" panose="020B0604030504040204" pitchFamily="50" charset="-128"/>
                <a:ea typeface="メイリオ" panose="020B0604030504040204" pitchFamily="50" charset="-128"/>
              </a:rPr>
              <a:t>年度のデフレータを用いて換算。）</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24" name="スライド番号プレースホルダー 4">
            <a:extLst>
              <a:ext uri="{FF2B5EF4-FFF2-40B4-BE49-F238E27FC236}">
                <a16:creationId xmlns:a16="http://schemas.microsoft.com/office/drawing/2014/main" id="{B0685D55-D994-4217-809E-FB64F407275B}"/>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23</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graphicFrame>
        <p:nvGraphicFramePr>
          <p:cNvPr id="18" name="表 17">
            <a:extLst>
              <a:ext uri="{FF2B5EF4-FFF2-40B4-BE49-F238E27FC236}">
                <a16:creationId xmlns:a16="http://schemas.microsoft.com/office/drawing/2014/main" id="{3D0CA338-386C-4C8A-AF10-E29E03CD5A7C}"/>
              </a:ext>
            </a:extLst>
          </p:cNvPr>
          <p:cNvGraphicFramePr>
            <a:graphicFrameLocks noGrp="1"/>
          </p:cNvGraphicFramePr>
          <p:nvPr>
            <p:extLst>
              <p:ext uri="{D42A27DB-BD31-4B8C-83A1-F6EECF244321}">
                <p14:modId xmlns:p14="http://schemas.microsoft.com/office/powerpoint/2010/main" val="1150356347"/>
              </p:ext>
            </p:extLst>
          </p:nvPr>
        </p:nvGraphicFramePr>
        <p:xfrm>
          <a:off x="242595" y="928832"/>
          <a:ext cx="9446096" cy="4775396"/>
        </p:xfrm>
        <a:graphic>
          <a:graphicData uri="http://schemas.openxmlformats.org/drawingml/2006/table">
            <a:tbl>
              <a:tblPr firstRow="1" bandRow="1">
                <a:tableStyleId>{5C22544A-7EE6-4342-B048-85BDC9FD1C3A}</a:tableStyleId>
              </a:tblPr>
              <a:tblGrid>
                <a:gridCol w="913760">
                  <a:extLst>
                    <a:ext uri="{9D8B030D-6E8A-4147-A177-3AD203B41FA5}">
                      <a16:colId xmlns:a16="http://schemas.microsoft.com/office/drawing/2014/main" val="3264404801"/>
                    </a:ext>
                  </a:extLst>
                </a:gridCol>
                <a:gridCol w="2133084">
                  <a:extLst>
                    <a:ext uri="{9D8B030D-6E8A-4147-A177-3AD203B41FA5}">
                      <a16:colId xmlns:a16="http://schemas.microsoft.com/office/drawing/2014/main" val="2452993584"/>
                    </a:ext>
                  </a:extLst>
                </a:gridCol>
                <a:gridCol w="2133084">
                  <a:extLst>
                    <a:ext uri="{9D8B030D-6E8A-4147-A177-3AD203B41FA5}">
                      <a16:colId xmlns:a16="http://schemas.microsoft.com/office/drawing/2014/main" val="3903460906"/>
                    </a:ext>
                  </a:extLst>
                </a:gridCol>
                <a:gridCol w="2133084">
                  <a:extLst>
                    <a:ext uri="{9D8B030D-6E8A-4147-A177-3AD203B41FA5}">
                      <a16:colId xmlns:a16="http://schemas.microsoft.com/office/drawing/2014/main" val="3394964589"/>
                    </a:ext>
                  </a:extLst>
                </a:gridCol>
                <a:gridCol w="2133084">
                  <a:extLst>
                    <a:ext uri="{9D8B030D-6E8A-4147-A177-3AD203B41FA5}">
                      <a16:colId xmlns:a16="http://schemas.microsoft.com/office/drawing/2014/main" val="2797587634"/>
                    </a:ext>
                  </a:extLst>
                </a:gridCol>
              </a:tblGrid>
              <a:tr h="333590">
                <a:tc>
                  <a:txBody>
                    <a:bodyPr/>
                    <a:lstStyle/>
                    <a:p>
                      <a:pPr algn="ctr"/>
                      <a:r>
                        <a:rPr kumimoji="1" lang="ja-JP" altLang="en-US" sz="1600" b="1" dirty="0">
                          <a:solidFill>
                            <a:schemeClr val="bg1"/>
                          </a:solidFill>
                          <a:latin typeface="メイリオ" panose="020B0604030504040204" pitchFamily="50" charset="-128"/>
                          <a:ea typeface="メイリオ" panose="020B0604030504040204" pitchFamily="50" charset="-128"/>
                        </a:rPr>
                        <a:t>ケース</a:t>
                      </a:r>
                    </a:p>
                  </a:txBody>
                  <a:tcPr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kumimoji="1" lang="ja-JP" altLang="en-US" sz="1600" b="1" dirty="0">
                          <a:solidFill>
                            <a:schemeClr val="bg1"/>
                          </a:solidFill>
                          <a:latin typeface="メイリオ" panose="020B0604030504040204" pitchFamily="50" charset="-128"/>
                          <a:ea typeface="メイリオ" panose="020B0604030504040204" pitchFamily="50" charset="-128"/>
                        </a:rPr>
                        <a:t>答申路線</a:t>
                      </a:r>
                    </a:p>
                  </a:txBody>
                  <a:tcPr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kumimoji="1" lang="ja-JP" altLang="en-US" sz="1600" b="1" dirty="0">
                          <a:solidFill>
                            <a:schemeClr val="bg1"/>
                          </a:solidFill>
                          <a:latin typeface="メイリオ" panose="020B0604030504040204" pitchFamily="50" charset="-128"/>
                          <a:ea typeface="メイリオ" panose="020B0604030504040204" pitchFamily="50" charset="-128"/>
                        </a:rPr>
                        <a:t>検討路線</a:t>
                      </a:r>
                    </a:p>
                  </a:txBody>
                  <a:tcPr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dirty="0">
                          <a:solidFill>
                            <a:schemeClr val="bg1"/>
                          </a:solidFill>
                          <a:latin typeface="メイリオ" panose="020B0604030504040204" pitchFamily="50" charset="-128"/>
                          <a:ea typeface="メイリオ" panose="020B0604030504040204" pitchFamily="50" charset="-128"/>
                        </a:rPr>
                        <a:t>JR</a:t>
                      </a:r>
                      <a:r>
                        <a:rPr kumimoji="1" lang="ja-JP" altLang="en-US" sz="1600" b="1" dirty="0">
                          <a:solidFill>
                            <a:schemeClr val="bg1"/>
                          </a:solidFill>
                          <a:latin typeface="メイリオ" panose="020B0604030504040204" pitchFamily="50" charset="-128"/>
                          <a:ea typeface="メイリオ" panose="020B0604030504040204" pitchFamily="50" charset="-128"/>
                        </a:rPr>
                        <a:t>桜島線延伸</a:t>
                      </a:r>
                    </a:p>
                  </a:txBody>
                  <a:tcPr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kumimoji="1" lang="ja-JP" altLang="en-US" sz="1600" b="1" dirty="0">
                          <a:solidFill>
                            <a:schemeClr val="bg1"/>
                          </a:solidFill>
                          <a:latin typeface="メイリオ" panose="020B0604030504040204" pitchFamily="50" charset="-128"/>
                          <a:ea typeface="メイリオ" panose="020B0604030504040204" pitchFamily="50" charset="-128"/>
                        </a:rPr>
                        <a:t>京阪中之島線延伸</a:t>
                      </a:r>
                    </a:p>
                  </a:txBody>
                  <a:tcPr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1199124147"/>
                  </a:ext>
                </a:extLst>
              </a:tr>
              <a:tr h="1290348">
                <a:tc>
                  <a:txBody>
                    <a:bodyPr/>
                    <a:lstStyle/>
                    <a:p>
                      <a:pPr algn="ctr"/>
                      <a:r>
                        <a:rPr kumimoji="1" lang="ja-JP" altLang="en-US" sz="1400" b="0" dirty="0">
                          <a:solidFill>
                            <a:schemeClr val="tx1"/>
                          </a:solidFill>
                          <a:latin typeface="メイリオ" panose="020B0604030504040204" pitchFamily="50" charset="-128"/>
                          <a:ea typeface="メイリオ" panose="020B0604030504040204" pitchFamily="50" charset="-128"/>
                        </a:rPr>
                        <a:t>イメージ</a:t>
                      </a:r>
                      <a:endParaRPr kumimoji="1" lang="en-US" altLang="ja-JP" sz="1000" b="0" dirty="0">
                        <a:solidFill>
                          <a:schemeClr val="tx1"/>
                        </a:solidFill>
                        <a:latin typeface="メイリオ" panose="020B0604030504040204" pitchFamily="50" charset="-128"/>
                        <a:ea typeface="メイリオ" panose="020B0604030504040204" pitchFamily="50" charset="-128"/>
                      </a:endParaRPr>
                    </a:p>
                    <a:p>
                      <a:pPr algn="ctr"/>
                      <a:endParaRPr kumimoji="1" lang="en-US" altLang="ja-JP" sz="1000" b="0" dirty="0">
                        <a:solidFill>
                          <a:schemeClr val="tx1"/>
                        </a:solidFill>
                        <a:latin typeface="メイリオ" panose="020B0604030504040204" pitchFamily="50" charset="-128"/>
                        <a:ea typeface="メイリオ" panose="020B0604030504040204" pitchFamily="50" charset="-128"/>
                      </a:endParaRPr>
                    </a:p>
                    <a:p>
                      <a:pPr algn="ctr"/>
                      <a:endParaRPr kumimoji="1" lang="en-US" altLang="ja-JP" sz="1000" b="0" dirty="0">
                        <a:solidFill>
                          <a:schemeClr val="tx1"/>
                        </a:solidFill>
                        <a:latin typeface="メイリオ" panose="020B0604030504040204" pitchFamily="50" charset="-128"/>
                        <a:ea typeface="メイリオ" panose="020B0604030504040204" pitchFamily="50" charset="-128"/>
                      </a:endParaRPr>
                    </a:p>
                    <a:p>
                      <a:pPr algn="ctr"/>
                      <a:endParaRPr kumimoji="1" lang="ja-JP" altLang="en-US" sz="1100" b="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4829479"/>
                  </a:ext>
                </a:extLst>
              </a:tr>
              <a:tr h="1389310">
                <a:tc>
                  <a:txBody>
                    <a:bodyPr/>
                    <a:lstStyle/>
                    <a:p>
                      <a:pPr algn="ctr"/>
                      <a:r>
                        <a:rPr kumimoji="1" lang="ja-JP" altLang="en-US" sz="1400" b="0" dirty="0">
                          <a:solidFill>
                            <a:schemeClr val="tx1"/>
                          </a:solidFill>
                          <a:latin typeface="メイリオ" panose="020B0604030504040204" pitchFamily="50" charset="-128"/>
                          <a:ea typeface="メイリオ" panose="020B0604030504040204" pitchFamily="50" charset="-128"/>
                        </a:rPr>
                        <a:t>路　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a:r>
                        <a:rPr kumimoji="1" lang="ja-JP" altLang="en-US" sz="1400" b="0" spc="-150" baseline="0" dirty="0">
                          <a:solidFill>
                            <a:schemeClr val="tx1"/>
                          </a:solidFill>
                          <a:latin typeface="メイリオ" panose="020B0604030504040204" pitchFamily="50" charset="-128"/>
                          <a:ea typeface="メイリオ" panose="020B0604030504040204" pitchFamily="50" charset="-128"/>
                        </a:rPr>
                        <a:t>北港テクノポート線</a:t>
                      </a:r>
                      <a:endParaRPr kumimoji="1" lang="en-US" altLang="ja-JP" sz="1400" b="0" spc="-150" baseline="0" dirty="0">
                        <a:solidFill>
                          <a:schemeClr val="tx1"/>
                        </a:solidFill>
                        <a:latin typeface="メイリオ" panose="020B0604030504040204" pitchFamily="50" charset="-128"/>
                        <a:ea typeface="メイリオ" panose="020B0604030504040204" pitchFamily="50" charset="-128"/>
                      </a:endParaRPr>
                    </a:p>
                    <a:p>
                      <a:pPr algn="l"/>
                      <a:r>
                        <a:rPr kumimoji="1" lang="ja-JP" altLang="en-US" sz="1200" b="0" spc="0" baseline="0" dirty="0">
                          <a:solidFill>
                            <a:schemeClr val="tx1"/>
                          </a:solidFill>
                          <a:latin typeface="メイリオ" panose="020B0604030504040204" pitchFamily="50" charset="-128"/>
                          <a:ea typeface="メイリオ" panose="020B0604030504040204" pitchFamily="50" charset="-128"/>
                        </a:rPr>
                        <a:t>（夢洲～舞洲～新桜島）</a:t>
                      </a:r>
                      <a:endParaRPr kumimoji="1" lang="en-US" altLang="ja-JP" sz="1200" b="0" spc="0" baseline="0" dirty="0">
                        <a:solidFill>
                          <a:schemeClr val="tx1"/>
                        </a:solidFill>
                        <a:latin typeface="メイリオ" panose="020B0604030504040204" pitchFamily="50" charset="-128"/>
                        <a:ea typeface="メイリオ" panose="020B0604030504040204" pitchFamily="50" charset="-128"/>
                      </a:endParaRPr>
                    </a:p>
                    <a:p>
                      <a:pPr algn="l"/>
                      <a:r>
                        <a:rPr kumimoji="1" lang="ja-JP" altLang="en-US" sz="1400" b="0" spc="0" baseline="0" dirty="0">
                          <a:solidFill>
                            <a:schemeClr val="tx1"/>
                          </a:solidFill>
                          <a:latin typeface="メイリオ" panose="020B0604030504040204" pitchFamily="50" charset="-128"/>
                          <a:ea typeface="メイリオ" panose="020B0604030504040204" pitchFamily="50" charset="-128"/>
                        </a:rPr>
                        <a:t>中之島新線延伸</a:t>
                      </a:r>
                      <a:endParaRPr kumimoji="1" lang="en-US" altLang="ja-JP" sz="1400" b="0" spc="0" baseline="0" dirty="0">
                        <a:solidFill>
                          <a:schemeClr val="tx1"/>
                        </a:solidFill>
                        <a:latin typeface="メイリオ" panose="020B0604030504040204" pitchFamily="50" charset="-128"/>
                        <a:ea typeface="メイリオ" panose="020B0604030504040204" pitchFamily="50" charset="-128"/>
                      </a:endParaRPr>
                    </a:p>
                    <a:p>
                      <a:pPr algn="l"/>
                      <a:r>
                        <a:rPr kumimoji="1" lang="ja-JP" altLang="en-US" sz="1200" b="0" spc="0" baseline="0" dirty="0">
                          <a:solidFill>
                            <a:schemeClr val="tx1"/>
                          </a:solidFill>
                          <a:latin typeface="メイリオ" panose="020B0604030504040204" pitchFamily="50" charset="-128"/>
                          <a:ea typeface="メイリオ" panose="020B0604030504040204" pitchFamily="50" charset="-128"/>
                        </a:rPr>
                        <a:t>（新桜島～西九条～中之島）</a:t>
                      </a:r>
                      <a:endParaRPr kumimoji="1" lang="en-US" altLang="ja-JP" sz="1200" b="0" spc="0" baseline="0" dirty="0">
                        <a:solidFill>
                          <a:schemeClr val="tx1"/>
                        </a:solidFill>
                        <a:latin typeface="メイリオ" panose="020B0604030504040204" pitchFamily="50" charset="-128"/>
                        <a:ea typeface="メイリオ" panose="020B0604030504040204" pitchFamily="50" charset="-128"/>
                      </a:endParaRP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en-US" altLang="ja-JP" sz="1400" b="0" spc="0" baseline="0" dirty="0">
                          <a:solidFill>
                            <a:schemeClr val="tx1"/>
                          </a:solidFill>
                          <a:latin typeface="メイリオ" panose="020B0604030504040204" pitchFamily="50" charset="-128"/>
                          <a:ea typeface="メイリオ" panose="020B0604030504040204" pitchFamily="50" charset="-128"/>
                        </a:rPr>
                        <a:t>JR</a:t>
                      </a:r>
                      <a:r>
                        <a:rPr kumimoji="1" lang="ja-JP" altLang="en-US" sz="1400" b="0" spc="0" baseline="0" dirty="0">
                          <a:solidFill>
                            <a:schemeClr val="tx1"/>
                          </a:solidFill>
                          <a:latin typeface="メイリオ" panose="020B0604030504040204" pitchFamily="50" charset="-128"/>
                          <a:ea typeface="メイリオ" panose="020B0604030504040204" pitchFamily="50" charset="-128"/>
                        </a:rPr>
                        <a:t>桜島線延伸</a:t>
                      </a:r>
                      <a:endParaRPr kumimoji="1" lang="en-US" altLang="ja-JP" sz="1400" b="0" spc="0" baseline="0" dirty="0">
                        <a:solidFill>
                          <a:schemeClr val="tx1"/>
                        </a:solidFill>
                        <a:latin typeface="メイリオ" panose="020B0604030504040204" pitchFamily="50" charset="-128"/>
                        <a:ea typeface="メイリオ" panose="020B0604030504040204" pitchFamily="50" charset="-128"/>
                      </a:endParaRPr>
                    </a:p>
                    <a:p>
                      <a:pPr algn="l"/>
                      <a:r>
                        <a:rPr kumimoji="1" lang="ja-JP" altLang="en-US" sz="1400" b="0" spc="0" baseline="0" dirty="0">
                          <a:solidFill>
                            <a:schemeClr val="tx1"/>
                          </a:solidFill>
                          <a:latin typeface="メイリオ" panose="020B0604030504040204" pitchFamily="50" charset="-128"/>
                          <a:ea typeface="メイリオ" panose="020B0604030504040204" pitchFamily="50" charset="-128"/>
                        </a:rPr>
                        <a:t> （夢洲～舞洲～桜島）</a:t>
                      </a:r>
                      <a:endParaRPr kumimoji="1" lang="en-US" altLang="ja-JP" sz="1400" b="0" spc="0" baseline="0" dirty="0">
                        <a:solidFill>
                          <a:schemeClr val="tx1"/>
                        </a:solidFill>
                        <a:latin typeface="メイリオ" panose="020B0604030504040204" pitchFamily="50" charset="-128"/>
                        <a:ea typeface="メイリオ" panose="020B0604030504040204" pitchFamily="50" charset="-128"/>
                      </a:endParaRPr>
                    </a:p>
                    <a:p>
                      <a:pPr algn="l"/>
                      <a:r>
                        <a:rPr kumimoji="1" lang="ja-JP" altLang="en-US" sz="1400" b="0" spc="0" baseline="0" dirty="0">
                          <a:solidFill>
                            <a:schemeClr val="tx1"/>
                          </a:solidFill>
                          <a:latin typeface="メイリオ" panose="020B0604030504040204" pitchFamily="50" charset="-128"/>
                          <a:ea typeface="メイリオ" panose="020B0604030504040204" pitchFamily="50" charset="-128"/>
                        </a:rPr>
                        <a:t>京阪中之島線延伸</a:t>
                      </a:r>
                      <a:endParaRPr kumimoji="1" lang="en-US" altLang="ja-JP" sz="1400" b="0" spc="0" baseline="0" dirty="0">
                        <a:solidFill>
                          <a:schemeClr val="tx1"/>
                        </a:solidFill>
                        <a:latin typeface="メイリオ" panose="020B0604030504040204" pitchFamily="50" charset="-128"/>
                        <a:ea typeface="メイリオ" panose="020B0604030504040204" pitchFamily="50" charset="-128"/>
                      </a:endParaRPr>
                    </a:p>
                    <a:p>
                      <a:pPr algn="l"/>
                      <a:r>
                        <a:rPr kumimoji="1" lang="ja-JP" altLang="en-US" sz="1400" b="0" spc="0" baseline="0" dirty="0">
                          <a:solidFill>
                            <a:schemeClr val="tx1"/>
                          </a:solidFill>
                          <a:latin typeface="メイリオ" panose="020B0604030504040204" pitchFamily="50" charset="-128"/>
                          <a:ea typeface="メイリオ" panose="020B0604030504040204" pitchFamily="50" charset="-128"/>
                        </a:rPr>
                        <a:t> （九条～中之島）</a:t>
                      </a: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spc="0" baseline="0" dirty="0">
                          <a:solidFill>
                            <a:schemeClr val="tx1"/>
                          </a:solidFill>
                          <a:latin typeface="メイリオ" panose="020B0604030504040204" pitchFamily="50" charset="-128"/>
                          <a:ea typeface="メイリオ" panose="020B0604030504040204" pitchFamily="50" charset="-128"/>
                        </a:rPr>
                        <a:t>（夢洲～舞洲～桜島）</a:t>
                      </a: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spc="0" dirty="0">
                          <a:solidFill>
                            <a:schemeClr val="tx1"/>
                          </a:solidFill>
                          <a:latin typeface="メイリオ" panose="020B0604030504040204" pitchFamily="50" charset="-128"/>
                          <a:ea typeface="メイリオ" panose="020B0604030504040204" pitchFamily="50" charset="-128"/>
                        </a:rPr>
                        <a:t>（九条～中之島）</a:t>
                      </a:r>
                      <a:endParaRPr kumimoji="1" lang="ja-JP" altLang="en-US" sz="1400" b="0" spc="0" baseline="0" dirty="0">
                        <a:solidFill>
                          <a:schemeClr val="tx1"/>
                        </a:solidFill>
                        <a:latin typeface="メイリオ" panose="020B0604030504040204" pitchFamily="50" charset="-128"/>
                        <a:ea typeface="メイリオ" panose="020B0604030504040204" pitchFamily="50" charset="-128"/>
                      </a:endParaRP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8650667"/>
                  </a:ext>
                </a:extLst>
              </a:tr>
              <a:tr h="827428">
                <a:tc>
                  <a:txBody>
                    <a:bodyPr/>
                    <a:lstStyle/>
                    <a:p>
                      <a:pPr algn="ctr"/>
                      <a:r>
                        <a:rPr kumimoji="1" lang="ja-JP" altLang="en-US" sz="1400" b="0" dirty="0">
                          <a:solidFill>
                            <a:schemeClr val="tx1"/>
                          </a:solidFill>
                          <a:latin typeface="メイリオ" panose="020B0604030504040204" pitchFamily="50" charset="-128"/>
                          <a:ea typeface="メイリオ" panose="020B0604030504040204" pitchFamily="50" charset="-128"/>
                        </a:rPr>
                        <a:t>延　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u="sng" spc="-150" baseline="0" dirty="0">
                          <a:solidFill>
                            <a:schemeClr val="tx1"/>
                          </a:solidFill>
                          <a:latin typeface="メイリオ" panose="020B0604030504040204" pitchFamily="50" charset="-128"/>
                          <a:ea typeface="メイリオ" panose="020B0604030504040204" pitchFamily="50" charset="-128"/>
                        </a:rPr>
                        <a:t>北港テクノポート線</a:t>
                      </a:r>
                      <a:r>
                        <a:rPr kumimoji="1" lang="en-US" altLang="ja-JP" sz="1300" b="0" u="none" spc="0" baseline="0" dirty="0">
                          <a:solidFill>
                            <a:schemeClr val="tx1"/>
                          </a:solidFill>
                          <a:latin typeface="メイリオ" panose="020B0604030504040204" pitchFamily="50" charset="-128"/>
                          <a:ea typeface="メイリオ" panose="020B0604030504040204" pitchFamily="50" charset="-128"/>
                        </a:rPr>
                        <a:t> </a:t>
                      </a:r>
                      <a:r>
                        <a:rPr kumimoji="1" lang="ja-JP" altLang="en-US" sz="1300" b="0" u="none" spc="0" baseline="0" dirty="0">
                          <a:solidFill>
                            <a:schemeClr val="tx1"/>
                          </a:solidFill>
                          <a:latin typeface="メイリオ" panose="020B0604030504040204" pitchFamily="50" charset="-128"/>
                          <a:ea typeface="メイリオ" panose="020B0604030504040204" pitchFamily="50" charset="-128"/>
                        </a:rPr>
                        <a:t> </a:t>
                      </a:r>
                      <a:r>
                        <a:rPr kumimoji="1" lang="en-US" altLang="ja-JP" sz="1300" b="0" u="none" spc="0" baseline="0" dirty="0">
                          <a:solidFill>
                            <a:schemeClr val="tx1"/>
                          </a:solidFill>
                          <a:latin typeface="メイリオ" panose="020B0604030504040204" pitchFamily="50" charset="-128"/>
                          <a:ea typeface="メイリオ" panose="020B0604030504040204" pitchFamily="50" charset="-128"/>
                        </a:rPr>
                        <a:t>:</a:t>
                      </a:r>
                      <a:r>
                        <a:rPr kumimoji="1" lang="en-US" altLang="ja-JP" sz="1400" b="0" spc="0" baseline="0" dirty="0">
                          <a:solidFill>
                            <a:schemeClr val="tx1"/>
                          </a:solidFill>
                          <a:latin typeface="メイリオ" panose="020B0604030504040204" pitchFamily="50" charset="-128"/>
                          <a:ea typeface="メイリオ" panose="020B0604030504040204" pitchFamily="50" charset="-128"/>
                        </a:rPr>
                        <a:t>4.3km</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u="sng" spc="0" baseline="0" dirty="0">
                          <a:solidFill>
                            <a:schemeClr val="tx1"/>
                          </a:solidFill>
                          <a:latin typeface="メイリオ" panose="020B0604030504040204" pitchFamily="50" charset="-128"/>
                          <a:ea typeface="メイリオ" panose="020B0604030504040204" pitchFamily="50" charset="-128"/>
                        </a:rPr>
                        <a:t>中之島新線延伸</a:t>
                      </a:r>
                      <a:r>
                        <a:rPr kumimoji="1" lang="ja-JP" altLang="en-US" sz="1400" b="0" u="none" spc="0" baseline="0" dirty="0">
                          <a:solidFill>
                            <a:schemeClr val="tx1"/>
                          </a:solidFill>
                          <a:latin typeface="メイリオ" panose="020B0604030504040204" pitchFamily="50" charset="-128"/>
                          <a:ea typeface="メイリオ" panose="020B0604030504040204" pitchFamily="50" charset="-128"/>
                        </a:rPr>
                        <a:t>   </a:t>
                      </a:r>
                      <a:r>
                        <a:rPr kumimoji="1" lang="en-US" altLang="ja-JP" sz="1400" b="0" spc="0" baseline="0" dirty="0">
                          <a:solidFill>
                            <a:schemeClr val="tx1"/>
                          </a:solidFill>
                          <a:latin typeface="メイリオ" panose="020B0604030504040204" pitchFamily="50" charset="-128"/>
                          <a:ea typeface="メイリオ" panose="020B0604030504040204" pitchFamily="50" charset="-128"/>
                        </a:rPr>
                        <a:t>:6.7km</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u="sng" spc="0" baseline="0" dirty="0">
                          <a:solidFill>
                            <a:schemeClr val="tx1"/>
                          </a:solidFill>
                          <a:latin typeface="メイリオ" panose="020B0604030504040204" pitchFamily="50" charset="-128"/>
                          <a:ea typeface="メイリオ" panose="020B0604030504040204" pitchFamily="50" charset="-128"/>
                        </a:rPr>
                        <a:t>JR</a:t>
                      </a:r>
                      <a:r>
                        <a:rPr kumimoji="1" lang="ja-JP" altLang="en-US" sz="1400" b="0" u="sng" spc="0" baseline="0" dirty="0">
                          <a:solidFill>
                            <a:schemeClr val="tx1"/>
                          </a:solidFill>
                          <a:latin typeface="メイリオ" panose="020B0604030504040204" pitchFamily="50" charset="-128"/>
                          <a:ea typeface="メイリオ" panose="020B0604030504040204" pitchFamily="50" charset="-128"/>
                        </a:rPr>
                        <a:t>桜島線延伸</a:t>
                      </a:r>
                      <a:r>
                        <a:rPr kumimoji="1" lang="ja-JP" altLang="en-US" sz="1400" b="0" u="none" spc="0" baseline="0" dirty="0">
                          <a:solidFill>
                            <a:schemeClr val="tx1"/>
                          </a:solidFill>
                          <a:latin typeface="メイリオ" panose="020B0604030504040204" pitchFamily="50" charset="-128"/>
                          <a:ea typeface="メイリオ" panose="020B0604030504040204" pitchFamily="50" charset="-128"/>
                        </a:rPr>
                        <a:t>    </a:t>
                      </a:r>
                      <a:r>
                        <a:rPr kumimoji="1" lang="ja-JP" altLang="en-US" sz="1400" b="0" spc="0" baseline="0" dirty="0">
                          <a:solidFill>
                            <a:schemeClr val="tx1"/>
                          </a:solidFill>
                          <a:latin typeface="メイリオ" panose="020B0604030504040204" pitchFamily="50" charset="-128"/>
                          <a:ea typeface="メイリオ" panose="020B0604030504040204" pitchFamily="50" charset="-128"/>
                        </a:rPr>
                        <a:t>：</a:t>
                      </a:r>
                      <a:r>
                        <a:rPr kumimoji="1" lang="en-US" altLang="ja-JP" sz="1400" b="0" spc="0" baseline="0" dirty="0">
                          <a:solidFill>
                            <a:schemeClr val="tx1"/>
                          </a:solidFill>
                          <a:latin typeface="メイリオ" panose="020B0604030504040204" pitchFamily="50" charset="-128"/>
                          <a:ea typeface="メイリオ" panose="020B0604030504040204" pitchFamily="50" charset="-128"/>
                        </a:rPr>
                        <a:t>4.9km</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u="sng" spc="0" baseline="0" dirty="0">
                          <a:solidFill>
                            <a:schemeClr val="tx1"/>
                          </a:solidFill>
                          <a:latin typeface="メイリオ" panose="020B0604030504040204" pitchFamily="50" charset="-128"/>
                          <a:ea typeface="メイリオ" panose="020B0604030504040204" pitchFamily="50" charset="-128"/>
                        </a:rPr>
                        <a:t>京阪中之島線延伸</a:t>
                      </a:r>
                      <a:r>
                        <a:rPr kumimoji="1" lang="ja-JP" altLang="en-US" sz="1400" b="0" spc="0" baseline="0" dirty="0">
                          <a:solidFill>
                            <a:schemeClr val="tx1"/>
                          </a:solidFill>
                          <a:latin typeface="メイリオ" panose="020B0604030504040204" pitchFamily="50" charset="-128"/>
                          <a:ea typeface="メイリオ" panose="020B0604030504040204" pitchFamily="50" charset="-128"/>
                        </a:rPr>
                        <a:t>：</a:t>
                      </a:r>
                      <a:r>
                        <a:rPr kumimoji="1" lang="en-US" altLang="ja-JP" sz="1400" b="0" spc="0" baseline="0" dirty="0">
                          <a:solidFill>
                            <a:schemeClr val="tx1"/>
                          </a:solidFill>
                          <a:latin typeface="メイリオ" panose="020B0604030504040204" pitchFamily="50" charset="-128"/>
                          <a:ea typeface="メイリオ" panose="020B0604030504040204" pitchFamily="50" charset="-128"/>
                        </a:rPr>
                        <a:t>2.1km</a:t>
                      </a:r>
                      <a:endParaRPr kumimoji="1" lang="ja-JP" altLang="en-US" sz="1400" b="0" spc="0" baseline="0" dirty="0">
                        <a:solidFill>
                          <a:schemeClr val="tx1"/>
                        </a:solidFill>
                        <a:latin typeface="メイリオ" panose="020B0604030504040204" pitchFamily="50" charset="-128"/>
                        <a:ea typeface="メイリオ"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spc="0" baseline="0" dirty="0">
                          <a:solidFill>
                            <a:schemeClr val="tx1"/>
                          </a:solidFill>
                          <a:latin typeface="メイリオ" panose="020B0604030504040204" pitchFamily="50" charset="-128"/>
                          <a:ea typeface="メイリオ" panose="020B0604030504040204" pitchFamily="50" charset="-128"/>
                        </a:rPr>
                        <a:t>4.9km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spc="0" dirty="0">
                          <a:solidFill>
                            <a:schemeClr val="tx1"/>
                          </a:solidFill>
                          <a:latin typeface="メイリオ" panose="020B0604030504040204" pitchFamily="50" charset="-128"/>
                          <a:ea typeface="メイリオ" panose="020B0604030504040204" pitchFamily="50" charset="-128"/>
                        </a:rPr>
                        <a:t>2.1km</a:t>
                      </a:r>
                      <a:endParaRPr kumimoji="1" lang="ja-JP" altLang="en-US" sz="1400" b="0" spc="0" baseline="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9322829"/>
                  </a:ext>
                </a:extLst>
              </a:tr>
              <a:tr h="934720">
                <a:tc>
                  <a:txBody>
                    <a:bodyPr/>
                    <a:lstStyle/>
                    <a:p>
                      <a:pPr algn="ctr"/>
                      <a:r>
                        <a:rPr kumimoji="1" lang="ja-JP" altLang="en-US" sz="1400" b="0" dirty="0">
                          <a:solidFill>
                            <a:schemeClr val="tx1"/>
                          </a:solidFill>
                          <a:latin typeface="メイリオ" panose="020B0604030504040204" pitchFamily="50" charset="-128"/>
                          <a:ea typeface="メイリオ" panose="020B0604030504040204" pitchFamily="50" charset="-128"/>
                        </a:rPr>
                        <a:t>事業費</a:t>
                      </a:r>
                      <a:r>
                        <a:rPr kumimoji="1" lang="en-US" altLang="ja-JP" sz="1400" b="0" baseline="30000" dirty="0">
                          <a:solidFill>
                            <a:schemeClr val="tx1"/>
                          </a:solidFill>
                          <a:latin typeface="メイリオ" panose="020B0604030504040204" pitchFamily="50" charset="-128"/>
                          <a:ea typeface="メイリオ" panose="020B0604030504040204" pitchFamily="50" charset="-128"/>
                        </a:rPr>
                        <a:t>※</a:t>
                      </a:r>
                      <a:endParaRPr kumimoji="1" lang="ja-JP" altLang="en-US" sz="1400" b="0" baseline="300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400" b="0" spc="0" baseline="0" dirty="0">
                          <a:solidFill>
                            <a:schemeClr val="tx1"/>
                          </a:solidFill>
                          <a:latin typeface="メイリオ" panose="020B0604030504040204" pitchFamily="50" charset="-128"/>
                          <a:ea typeface="メイリオ" panose="020B0604030504040204" pitchFamily="50" charset="-128"/>
                        </a:rPr>
                        <a:t>約</a:t>
                      </a:r>
                      <a:r>
                        <a:rPr kumimoji="1" lang="en-US" altLang="ja-JP" sz="1400" b="0" spc="0" baseline="0" dirty="0">
                          <a:solidFill>
                            <a:schemeClr val="tx1"/>
                          </a:solidFill>
                          <a:latin typeface="メイリオ" panose="020B0604030504040204" pitchFamily="50" charset="-128"/>
                          <a:ea typeface="メイリオ" panose="020B0604030504040204" pitchFamily="50" charset="-128"/>
                        </a:rPr>
                        <a:t>3,700</a:t>
                      </a:r>
                      <a:r>
                        <a:rPr kumimoji="1" lang="ja-JP" altLang="en-US" sz="1400" b="0" spc="0" baseline="0" dirty="0">
                          <a:solidFill>
                            <a:schemeClr val="tx1"/>
                          </a:solidFill>
                          <a:latin typeface="メイリオ" panose="020B0604030504040204" pitchFamily="50" charset="-128"/>
                          <a:ea typeface="メイリオ" panose="020B0604030504040204" pitchFamily="50" charset="-128"/>
                        </a:rPr>
                        <a:t>億円</a:t>
                      </a:r>
                      <a:endParaRPr kumimoji="1" lang="ja-JP" altLang="en-US" sz="1400" b="0" spc="0" baseline="300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spc="0" baseline="0" dirty="0">
                          <a:solidFill>
                            <a:schemeClr val="tx1"/>
                          </a:solidFill>
                          <a:latin typeface="メイリオ" panose="020B0604030504040204" pitchFamily="50" charset="-128"/>
                          <a:ea typeface="メイリオ" panose="020B0604030504040204" pitchFamily="50" charset="-128"/>
                        </a:rPr>
                        <a:t>約</a:t>
                      </a:r>
                      <a:r>
                        <a:rPr kumimoji="1" lang="en-US" altLang="ja-JP" sz="1400" b="0" spc="0" baseline="0" dirty="0">
                          <a:solidFill>
                            <a:schemeClr val="tx1"/>
                          </a:solidFill>
                          <a:latin typeface="メイリオ" panose="020B0604030504040204" pitchFamily="50" charset="-128"/>
                          <a:ea typeface="メイリオ" panose="020B0604030504040204" pitchFamily="50" charset="-128"/>
                        </a:rPr>
                        <a:t>3,510</a:t>
                      </a:r>
                      <a:r>
                        <a:rPr kumimoji="1" lang="ja-JP" altLang="en-US" sz="1400" b="0" spc="0" baseline="0" dirty="0">
                          <a:solidFill>
                            <a:schemeClr val="tx1"/>
                          </a:solidFill>
                          <a:latin typeface="メイリオ" panose="020B0604030504040204" pitchFamily="50" charset="-128"/>
                          <a:ea typeface="メイリオ" panose="020B0604030504040204" pitchFamily="50" charset="-128"/>
                        </a:rPr>
                        <a:t>億円</a:t>
                      </a:r>
                      <a:endParaRPr kumimoji="1" lang="ja-JP" altLang="en-US" sz="1400" b="0" spc="0" baseline="300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spc="0" baseline="0" dirty="0">
                          <a:solidFill>
                            <a:schemeClr val="tx1"/>
                          </a:solidFill>
                          <a:latin typeface="メイリオ" panose="020B0604030504040204" pitchFamily="50" charset="-128"/>
                          <a:ea typeface="メイリオ" panose="020B0604030504040204" pitchFamily="50" charset="-128"/>
                        </a:rPr>
                        <a:t>約</a:t>
                      </a:r>
                      <a:r>
                        <a:rPr kumimoji="1" lang="en-US" altLang="ja-JP" sz="1400" b="0" spc="0" baseline="0" dirty="0">
                          <a:solidFill>
                            <a:schemeClr val="tx1"/>
                          </a:solidFill>
                          <a:latin typeface="メイリオ" panose="020B0604030504040204" pitchFamily="50" charset="-128"/>
                          <a:ea typeface="メイリオ" panose="020B0604030504040204" pitchFamily="50" charset="-128"/>
                        </a:rPr>
                        <a:t>2,850</a:t>
                      </a:r>
                      <a:r>
                        <a:rPr kumimoji="1" lang="ja-JP" altLang="en-US" sz="1400" b="0" spc="0" baseline="0" dirty="0">
                          <a:solidFill>
                            <a:schemeClr val="tx1"/>
                          </a:solidFill>
                          <a:latin typeface="メイリオ" panose="020B0604030504040204" pitchFamily="50" charset="-128"/>
                          <a:ea typeface="メイリオ" panose="020B0604030504040204" pitchFamily="50" charset="-128"/>
                        </a:rPr>
                        <a:t>億円</a:t>
                      </a:r>
                      <a:endParaRPr kumimoji="1" lang="ja-JP" altLang="en-US" sz="1400" b="0" spc="0" baseline="300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spc="0" baseline="0" dirty="0">
                          <a:solidFill>
                            <a:schemeClr val="tx1"/>
                          </a:solidFill>
                          <a:latin typeface="メイリオ" panose="020B0604030504040204" pitchFamily="50" charset="-128"/>
                          <a:ea typeface="メイリオ" panose="020B0604030504040204" pitchFamily="50" charset="-128"/>
                        </a:rPr>
                        <a:t>約</a:t>
                      </a:r>
                      <a:r>
                        <a:rPr kumimoji="1" lang="en-US" altLang="ja-JP" sz="1400" b="0" spc="0" baseline="0" dirty="0">
                          <a:solidFill>
                            <a:schemeClr val="tx1"/>
                          </a:solidFill>
                          <a:latin typeface="メイリオ" panose="020B0604030504040204" pitchFamily="50" charset="-128"/>
                          <a:ea typeface="メイリオ" panose="020B0604030504040204" pitchFamily="50" charset="-128"/>
                        </a:rPr>
                        <a:t>660</a:t>
                      </a:r>
                      <a:r>
                        <a:rPr kumimoji="1" lang="ja-JP" altLang="en-US" sz="1400" b="0" spc="0" baseline="0" dirty="0">
                          <a:solidFill>
                            <a:schemeClr val="tx1"/>
                          </a:solidFill>
                          <a:latin typeface="メイリオ" panose="020B0604030504040204" pitchFamily="50" charset="-128"/>
                          <a:ea typeface="メイリオ" panose="020B0604030504040204" pitchFamily="50" charset="-128"/>
                        </a:rPr>
                        <a:t>億円</a:t>
                      </a:r>
                      <a:endParaRPr kumimoji="1" lang="ja-JP" altLang="en-US" sz="1400" b="0" spc="0" baseline="300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6854812"/>
                  </a:ext>
                </a:extLst>
              </a:tr>
            </a:tbl>
          </a:graphicData>
        </a:graphic>
      </p:graphicFrame>
      <p:sp>
        <p:nvSpPr>
          <p:cNvPr id="25" name="大かっこ 24">
            <a:extLst>
              <a:ext uri="{FF2B5EF4-FFF2-40B4-BE49-F238E27FC236}">
                <a16:creationId xmlns:a16="http://schemas.microsoft.com/office/drawing/2014/main" id="{65E92DC7-2C48-4E31-A67E-EACD167F3145}"/>
              </a:ext>
            </a:extLst>
          </p:cNvPr>
          <p:cNvSpPr/>
          <p:nvPr/>
        </p:nvSpPr>
        <p:spPr>
          <a:xfrm>
            <a:off x="295558" y="1879600"/>
            <a:ext cx="807948" cy="324000"/>
          </a:xfrm>
          <a:prstGeom prst="bracketPair">
            <a:avLst>
              <a:gd name="adj" fmla="val 9183"/>
            </a:avLst>
          </a:prstGeom>
        </p:spPr>
        <p:style>
          <a:lnRef idx="1">
            <a:schemeClr val="dk1"/>
          </a:lnRef>
          <a:fillRef idx="0">
            <a:schemeClr val="dk1"/>
          </a:fillRef>
          <a:effectRef idx="0">
            <a:schemeClr val="dk1"/>
          </a:effectRef>
          <a:fontRef idx="minor">
            <a:schemeClr val="tx1"/>
          </a:fontRef>
        </p:style>
        <p:txBody>
          <a:bodyPr lIns="18000" rIns="18000" rtlCol="0" anchor="ctr"/>
          <a:lstStyle/>
          <a:p>
            <a:pPr algn="ctr"/>
            <a:r>
              <a:rPr kumimoji="1" lang="ja-JP" altLang="en-US" sz="950" dirty="0"/>
              <a:t>想定の運行主体別に色分け</a:t>
            </a:r>
          </a:p>
        </p:txBody>
      </p:sp>
      <p:pic>
        <p:nvPicPr>
          <p:cNvPr id="32" name="図 31">
            <a:extLst>
              <a:ext uri="{FF2B5EF4-FFF2-40B4-BE49-F238E27FC236}">
                <a16:creationId xmlns:a16="http://schemas.microsoft.com/office/drawing/2014/main" id="{570D74A4-E861-4405-8DF3-99A8FA09C671}"/>
              </a:ext>
            </a:extLst>
          </p:cNvPr>
          <p:cNvPicPr>
            <a:picLocks noChangeAspect="1"/>
          </p:cNvPicPr>
          <p:nvPr/>
        </p:nvPicPr>
        <p:blipFill>
          <a:blip r:embed="rId3"/>
          <a:stretch>
            <a:fillRect/>
          </a:stretch>
        </p:blipFill>
        <p:spPr>
          <a:xfrm>
            <a:off x="3380178" y="1285108"/>
            <a:ext cx="1936800" cy="1214172"/>
          </a:xfrm>
          <a:prstGeom prst="rect">
            <a:avLst/>
          </a:prstGeom>
        </p:spPr>
      </p:pic>
      <p:pic>
        <p:nvPicPr>
          <p:cNvPr id="33" name="図 32">
            <a:extLst>
              <a:ext uri="{FF2B5EF4-FFF2-40B4-BE49-F238E27FC236}">
                <a16:creationId xmlns:a16="http://schemas.microsoft.com/office/drawing/2014/main" id="{90551748-3184-4AAE-9879-E3727CEE4122}"/>
              </a:ext>
            </a:extLst>
          </p:cNvPr>
          <p:cNvPicPr>
            <a:picLocks noChangeAspect="1"/>
          </p:cNvPicPr>
          <p:nvPr/>
        </p:nvPicPr>
        <p:blipFill>
          <a:blip r:embed="rId4"/>
          <a:stretch>
            <a:fillRect/>
          </a:stretch>
        </p:blipFill>
        <p:spPr>
          <a:xfrm>
            <a:off x="5522357" y="1298393"/>
            <a:ext cx="1936800" cy="1215401"/>
          </a:xfrm>
          <a:prstGeom prst="rect">
            <a:avLst/>
          </a:prstGeom>
        </p:spPr>
      </p:pic>
      <p:pic>
        <p:nvPicPr>
          <p:cNvPr id="34" name="図 33">
            <a:extLst>
              <a:ext uri="{FF2B5EF4-FFF2-40B4-BE49-F238E27FC236}">
                <a16:creationId xmlns:a16="http://schemas.microsoft.com/office/drawing/2014/main" id="{38D4591C-197A-4025-8DA8-97295A70ACC3}"/>
              </a:ext>
            </a:extLst>
          </p:cNvPr>
          <p:cNvPicPr>
            <a:picLocks noChangeAspect="1"/>
          </p:cNvPicPr>
          <p:nvPr/>
        </p:nvPicPr>
        <p:blipFill>
          <a:blip r:embed="rId5"/>
          <a:stretch>
            <a:fillRect/>
          </a:stretch>
        </p:blipFill>
        <p:spPr>
          <a:xfrm>
            <a:off x="7664536" y="1285108"/>
            <a:ext cx="1936800" cy="1214172"/>
          </a:xfrm>
          <a:prstGeom prst="rect">
            <a:avLst/>
          </a:prstGeom>
        </p:spPr>
      </p:pic>
      <p:pic>
        <p:nvPicPr>
          <p:cNvPr id="35" name="図 34">
            <a:extLst>
              <a:ext uri="{FF2B5EF4-FFF2-40B4-BE49-F238E27FC236}">
                <a16:creationId xmlns:a16="http://schemas.microsoft.com/office/drawing/2014/main" id="{21626694-C81E-43A9-971A-4AA2F7917DB6}"/>
              </a:ext>
            </a:extLst>
          </p:cNvPr>
          <p:cNvPicPr>
            <a:picLocks noChangeAspect="1"/>
          </p:cNvPicPr>
          <p:nvPr/>
        </p:nvPicPr>
        <p:blipFill>
          <a:blip r:embed="rId6"/>
          <a:stretch>
            <a:fillRect/>
          </a:stretch>
        </p:blipFill>
        <p:spPr>
          <a:xfrm>
            <a:off x="1237999" y="1298392"/>
            <a:ext cx="1936800" cy="1215401"/>
          </a:xfrm>
          <a:prstGeom prst="rect">
            <a:avLst/>
          </a:prstGeom>
        </p:spPr>
      </p:pic>
    </p:spTree>
    <p:extLst>
      <p:ext uri="{BB962C8B-B14F-4D97-AF65-F5344CB8AC3E}">
        <p14:creationId xmlns:p14="http://schemas.microsoft.com/office/powerpoint/2010/main" val="873674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 y="2967335"/>
            <a:ext cx="9906002" cy="923330"/>
          </a:xfrm>
          <a:prstGeom prst="rect">
            <a:avLst/>
          </a:prstGeom>
          <a:noFill/>
          <a:ln>
            <a:noFill/>
          </a:ln>
        </p:spPr>
        <p:txBody>
          <a:bodyPr wrap="square" rtlCol="0" anchor="ctr">
            <a:spAutoFit/>
          </a:bodyPr>
          <a:lstStyle/>
          <a:p>
            <a:pPr algn="ctr">
              <a:spcAft>
                <a:spcPts val="600"/>
              </a:spcAft>
            </a:pPr>
            <a:r>
              <a:rPr lang="ja-JP" altLang="en-US" sz="5400" dirty="0">
                <a:latin typeface="メイリオ" panose="020B0604030504040204" pitchFamily="50" charset="-128"/>
                <a:ea typeface="メイリオ" panose="020B0604030504040204" pitchFamily="50" charset="-128"/>
              </a:rPr>
              <a:t>４　優位性の比較</a:t>
            </a:r>
          </a:p>
        </p:txBody>
      </p:sp>
    </p:spTree>
    <p:extLst>
      <p:ext uri="{BB962C8B-B14F-4D97-AF65-F5344CB8AC3E}">
        <p14:creationId xmlns:p14="http://schemas.microsoft.com/office/powerpoint/2010/main" val="715513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681A204A-4E8E-4C8A-98DB-821FFAC5CAD1}"/>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４－１　需要推計（輸送人員）</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20" name="正方形/長方形 19">
            <a:extLst>
              <a:ext uri="{FF2B5EF4-FFF2-40B4-BE49-F238E27FC236}">
                <a16:creationId xmlns:a16="http://schemas.microsoft.com/office/drawing/2014/main" id="{F3727B30-D5D1-4DF8-8E92-235267390F23}"/>
              </a:ext>
            </a:extLst>
          </p:cNvPr>
          <p:cNvSpPr/>
          <p:nvPr/>
        </p:nvSpPr>
        <p:spPr>
          <a:xfrm>
            <a:off x="149679" y="475879"/>
            <a:ext cx="9606642" cy="312393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spAutoFit/>
          </a:bodyPr>
          <a:lstStyle/>
          <a:p>
            <a:pPr>
              <a:spcAft>
                <a:spcPts val="1200"/>
              </a:spcAft>
            </a:pPr>
            <a:r>
              <a:rPr lang="ja-JP" altLang="en-US" sz="1600" dirty="0">
                <a:solidFill>
                  <a:schemeClr val="tx1"/>
                </a:solidFill>
                <a:latin typeface="メイリオ" panose="020B0604030504040204" pitchFamily="50" charset="-128"/>
                <a:ea typeface="メイリオ" panose="020B0604030504040204" pitchFamily="50" charset="-128"/>
              </a:rPr>
              <a:t>（１）推計方法</a:t>
            </a:r>
          </a:p>
          <a:p>
            <a:pPr marL="742950" lvl="1" indent="-285750">
              <a:spcAft>
                <a:spcPts val="12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需要推計は、「鉄道プロジェクトの評価手法マニュアル（</a:t>
            </a:r>
            <a:r>
              <a:rPr lang="en-US" altLang="ja-JP" sz="1600" dirty="0">
                <a:solidFill>
                  <a:schemeClr val="tx1"/>
                </a:solidFill>
                <a:latin typeface="メイリオ" panose="020B0604030504040204" pitchFamily="50" charset="-128"/>
                <a:ea typeface="メイリオ" panose="020B0604030504040204" pitchFamily="50" charset="-128"/>
              </a:rPr>
              <a:t>2012</a:t>
            </a:r>
            <a:r>
              <a:rPr lang="ja-JP" altLang="en-US" sz="1600" dirty="0">
                <a:solidFill>
                  <a:schemeClr val="tx1"/>
                </a:solidFill>
                <a:latin typeface="メイリオ" panose="020B0604030504040204" pitchFamily="50" charset="-128"/>
                <a:ea typeface="メイリオ" panose="020B0604030504040204" pitchFamily="50" charset="-128"/>
              </a:rPr>
              <a:t>年改訂版）」に基づき四段階推計法により実施</a:t>
            </a:r>
            <a:endParaRPr lang="en-US" altLang="ja-JP" sz="1600" dirty="0">
              <a:solidFill>
                <a:schemeClr val="tx1"/>
              </a:solidFill>
              <a:latin typeface="メイリオ" panose="020B0604030504040204" pitchFamily="50" charset="-128"/>
              <a:ea typeface="メイリオ" panose="020B0604030504040204" pitchFamily="50" charset="-128"/>
            </a:endParaRPr>
          </a:p>
          <a:p>
            <a:pPr marL="742950" lvl="1" indent="-285750">
              <a:spcAft>
                <a:spcPts val="12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国土交通省による「近畿地方交通審議会答申第８号フォローアップ調査（平成</a:t>
            </a:r>
            <a:r>
              <a:rPr lang="en-US" altLang="ja-JP" sz="1600" dirty="0">
                <a:solidFill>
                  <a:schemeClr val="tx1"/>
                </a:solidFill>
                <a:latin typeface="メイリオ" panose="020B0604030504040204" pitchFamily="50" charset="-128"/>
                <a:ea typeface="メイリオ" panose="020B0604030504040204" pitchFamily="50" charset="-128"/>
              </a:rPr>
              <a:t>24</a:t>
            </a:r>
            <a:r>
              <a:rPr lang="ja-JP" altLang="en-US" sz="1600" dirty="0">
                <a:solidFill>
                  <a:schemeClr val="tx1"/>
                </a:solidFill>
                <a:latin typeface="メイリオ" panose="020B0604030504040204" pitchFamily="50" charset="-128"/>
                <a:ea typeface="メイリオ" panose="020B0604030504040204" pitchFamily="50" charset="-128"/>
              </a:rPr>
              <a:t>年度～平成</a:t>
            </a:r>
            <a:r>
              <a:rPr lang="en-US" altLang="ja-JP" sz="1600" dirty="0">
                <a:solidFill>
                  <a:schemeClr val="tx1"/>
                </a:solidFill>
                <a:latin typeface="メイリオ" panose="020B0604030504040204" pitchFamily="50" charset="-128"/>
                <a:ea typeface="メイリオ" panose="020B0604030504040204" pitchFamily="50" charset="-128"/>
              </a:rPr>
              <a:t>26</a:t>
            </a:r>
            <a:r>
              <a:rPr lang="ja-JP" altLang="en-US" sz="1600" dirty="0">
                <a:solidFill>
                  <a:schemeClr val="tx1"/>
                </a:solidFill>
                <a:latin typeface="メイリオ" panose="020B0604030504040204" pitchFamily="50" charset="-128"/>
                <a:ea typeface="メイリオ" panose="020B0604030504040204" pitchFamily="50" charset="-128"/>
              </a:rPr>
              <a:t>年度）」で構築されたモデルをベースに、</a:t>
            </a:r>
            <a:r>
              <a:rPr lang="en-US" altLang="ja-JP" sz="1600" dirty="0">
                <a:solidFill>
                  <a:schemeClr val="tx1"/>
                </a:solidFill>
                <a:latin typeface="メイリオ" panose="020B0604030504040204" pitchFamily="50" charset="-128"/>
                <a:ea typeface="メイリオ" panose="020B0604030504040204" pitchFamily="50" charset="-128"/>
              </a:rPr>
              <a:t>H29</a:t>
            </a:r>
            <a:r>
              <a:rPr lang="ja-JP" altLang="en-US" sz="1600" dirty="0">
                <a:solidFill>
                  <a:schemeClr val="tx1"/>
                </a:solidFill>
                <a:latin typeface="メイリオ" panose="020B0604030504040204" pitchFamily="50" charset="-128"/>
                <a:ea typeface="メイリオ" panose="020B0604030504040204" pitchFamily="50" charset="-128"/>
              </a:rPr>
              <a:t>国費調査以降、新たに更新された将来人口や開発計画などを反映</a:t>
            </a:r>
            <a:endParaRPr lang="en-US" altLang="ja-JP" sz="1600" dirty="0">
              <a:solidFill>
                <a:schemeClr val="tx1"/>
              </a:solidFill>
              <a:latin typeface="メイリオ" panose="020B0604030504040204" pitchFamily="50" charset="-128"/>
              <a:ea typeface="メイリオ" panose="020B0604030504040204" pitchFamily="50" charset="-128"/>
            </a:endParaRPr>
          </a:p>
          <a:p>
            <a:pPr marL="742950" lvl="1" indent="-285750">
              <a:spcAft>
                <a:spcPts val="12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検討対象路線が整備されていない状態での近畿圏の旅客流動（</a:t>
            </a:r>
            <a:r>
              <a:rPr lang="en-US" altLang="ja-JP" sz="1600" dirty="0">
                <a:solidFill>
                  <a:schemeClr val="tx1"/>
                </a:solidFill>
                <a:latin typeface="メイリオ" panose="020B0604030504040204" pitchFamily="50" charset="-128"/>
                <a:ea typeface="メイリオ" panose="020B0604030504040204" pitchFamily="50" charset="-128"/>
              </a:rPr>
              <a:t>without</a:t>
            </a:r>
            <a:r>
              <a:rPr lang="ja-JP" altLang="en-US" sz="1600" dirty="0">
                <a:solidFill>
                  <a:schemeClr val="tx1"/>
                </a:solidFill>
                <a:latin typeface="メイリオ" panose="020B0604030504040204" pitchFamily="50" charset="-128"/>
                <a:ea typeface="メイリオ" panose="020B0604030504040204" pitchFamily="50" charset="-128"/>
              </a:rPr>
              <a:t>）を前提とし、整備された状態での旅客流動（</a:t>
            </a:r>
            <a:r>
              <a:rPr lang="en-US" altLang="ja-JP" sz="1600" dirty="0">
                <a:solidFill>
                  <a:schemeClr val="tx1"/>
                </a:solidFill>
                <a:latin typeface="メイリオ" panose="020B0604030504040204" pitchFamily="50" charset="-128"/>
                <a:ea typeface="メイリオ" panose="020B0604030504040204" pitchFamily="50" charset="-128"/>
              </a:rPr>
              <a:t>with</a:t>
            </a:r>
            <a:r>
              <a:rPr lang="ja-JP" altLang="en-US" sz="1600" dirty="0">
                <a:solidFill>
                  <a:schemeClr val="tx1"/>
                </a:solidFill>
                <a:latin typeface="メイリオ" panose="020B0604030504040204" pitchFamily="50" charset="-128"/>
                <a:ea typeface="メイリオ" panose="020B0604030504040204" pitchFamily="50" charset="-128"/>
              </a:rPr>
              <a:t>）を算出し、うち、検討対象路線を利用した旅客を「輸送人員」とし、主要な目的別に算出</a:t>
            </a:r>
            <a:endParaRPr lang="en-US" altLang="ja-JP" sz="1600" dirty="0">
              <a:solidFill>
                <a:schemeClr val="tx1"/>
              </a:solidFill>
              <a:latin typeface="メイリオ" panose="020B0604030504040204" pitchFamily="50" charset="-128"/>
              <a:ea typeface="メイリオ" panose="020B0604030504040204" pitchFamily="50" charset="-128"/>
            </a:endParaRPr>
          </a:p>
          <a:p>
            <a:pPr marL="742950" lvl="1" indent="-285750">
              <a:spcAft>
                <a:spcPts val="1200"/>
              </a:spcAft>
              <a:buFont typeface="Arial" panose="020B0604020202020204" pitchFamily="34" charset="0"/>
              <a:buChar char="•"/>
            </a:pPr>
            <a:endParaRPr lang="en-US" altLang="ja-JP" sz="1600" dirty="0">
              <a:solidFill>
                <a:schemeClr val="tx1"/>
              </a:solidFill>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A300C2FF-EF66-4E64-AA0C-C645879B18C5}"/>
              </a:ext>
            </a:extLst>
          </p:cNvPr>
          <p:cNvSpPr txBox="1"/>
          <p:nvPr/>
        </p:nvSpPr>
        <p:spPr>
          <a:xfrm>
            <a:off x="6834147" y="4923232"/>
            <a:ext cx="4985466" cy="369332"/>
          </a:xfrm>
          <a:prstGeom prst="rect">
            <a:avLst/>
          </a:prstGeom>
          <a:noFill/>
        </p:spPr>
        <p:txBody>
          <a:bodyPr wrap="square">
            <a:spAutoFit/>
          </a:bodyPr>
          <a:lstStyle/>
          <a:p>
            <a:r>
              <a:rPr lang="ja-JP" altLang="en-US" dirty="0"/>
              <a:t>四段階推計法のフロー</a:t>
            </a:r>
          </a:p>
        </p:txBody>
      </p:sp>
      <p:sp>
        <p:nvSpPr>
          <p:cNvPr id="22" name="正方形/長方形 21">
            <a:extLst>
              <a:ext uri="{FF2B5EF4-FFF2-40B4-BE49-F238E27FC236}">
                <a16:creationId xmlns:a16="http://schemas.microsoft.com/office/drawing/2014/main" id="{E92845AF-13E8-43B0-9938-4033921CE955}"/>
              </a:ext>
            </a:extLst>
          </p:cNvPr>
          <p:cNvSpPr/>
          <p:nvPr/>
        </p:nvSpPr>
        <p:spPr>
          <a:xfrm>
            <a:off x="149679" y="3307425"/>
            <a:ext cx="4565443" cy="192360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bIns="0" rtlCol="0" anchor="t">
            <a:spAutoFit/>
          </a:bodyPr>
          <a:lstStyle/>
          <a:p>
            <a:pPr marL="742950" lvl="1" indent="-285750">
              <a:spcAft>
                <a:spcPts val="12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なお、夢洲開業時には、夢洲への唯一の鉄道アクセスルートである南ルート（</a:t>
            </a:r>
            <a:r>
              <a:rPr lang="en-US" altLang="ja-JP" sz="1600" dirty="0">
                <a:solidFill>
                  <a:schemeClr val="tx1"/>
                </a:solidFill>
                <a:latin typeface="メイリオ" panose="020B0604030504040204" pitchFamily="50" charset="-128"/>
                <a:ea typeface="メイリオ" panose="020B0604030504040204" pitchFamily="50" charset="-128"/>
              </a:rPr>
              <a:t>Osaka Metro</a:t>
            </a:r>
            <a:r>
              <a:rPr lang="ja-JP" altLang="en-US" sz="1600" dirty="0">
                <a:solidFill>
                  <a:schemeClr val="tx1"/>
                </a:solidFill>
                <a:latin typeface="メイリオ" panose="020B0604030504040204" pitchFamily="50" charset="-128"/>
                <a:ea typeface="メイリオ" panose="020B0604030504040204" pitchFamily="50" charset="-128"/>
              </a:rPr>
              <a:t>中央線）の混雑が想定されるため、北ルートが整備されるまでは、バス（シャトルバス）が鉄道輸送の一部を代替すると想定</a:t>
            </a:r>
            <a:endParaRPr lang="en-US" altLang="ja-JP" sz="1600" dirty="0">
              <a:solidFill>
                <a:schemeClr val="tx1"/>
              </a:solidFill>
              <a:latin typeface="メイリオ" panose="020B0604030504040204" pitchFamily="50" charset="-128"/>
              <a:ea typeface="メイリオ" panose="020B0604030504040204" pitchFamily="50" charset="-128"/>
            </a:endParaRPr>
          </a:p>
          <a:p>
            <a:pPr marL="742950" lvl="1" indent="-285750">
              <a:spcAft>
                <a:spcPts val="1200"/>
              </a:spcAft>
              <a:buFont typeface="Arial" panose="020B0604020202020204" pitchFamily="34" charset="0"/>
              <a:buChar char="•"/>
            </a:pPr>
            <a:endParaRPr lang="en-US" altLang="ja-JP" sz="1600" dirty="0">
              <a:solidFill>
                <a:schemeClr val="tx1"/>
              </a:solidFill>
              <a:latin typeface="メイリオ" panose="020B0604030504040204" pitchFamily="50" charset="-128"/>
              <a:ea typeface="メイリオ" panose="020B0604030504040204" pitchFamily="50" charset="-128"/>
            </a:endParaRPr>
          </a:p>
        </p:txBody>
      </p:sp>
      <p:grpSp>
        <p:nvGrpSpPr>
          <p:cNvPr id="8" name="グループ化 7">
            <a:extLst>
              <a:ext uri="{FF2B5EF4-FFF2-40B4-BE49-F238E27FC236}">
                <a16:creationId xmlns:a16="http://schemas.microsoft.com/office/drawing/2014/main" id="{74941312-D01E-4F89-A38F-FDB506E6FA95}"/>
              </a:ext>
            </a:extLst>
          </p:cNvPr>
          <p:cNvGrpSpPr/>
          <p:nvPr/>
        </p:nvGrpSpPr>
        <p:grpSpPr>
          <a:xfrm>
            <a:off x="4715123" y="3015578"/>
            <a:ext cx="5041197" cy="3533775"/>
            <a:chOff x="4715123" y="3015578"/>
            <a:chExt cx="5041197" cy="3533775"/>
          </a:xfrm>
        </p:grpSpPr>
        <p:sp>
          <p:nvSpPr>
            <p:cNvPr id="7" name="正方形/長方形 6">
              <a:extLst>
                <a:ext uri="{FF2B5EF4-FFF2-40B4-BE49-F238E27FC236}">
                  <a16:creationId xmlns:a16="http://schemas.microsoft.com/office/drawing/2014/main" id="{6516F502-9C49-40BA-9975-C55B442F94D9}"/>
                </a:ext>
              </a:extLst>
            </p:cNvPr>
            <p:cNvSpPr/>
            <p:nvPr/>
          </p:nvSpPr>
          <p:spPr>
            <a:xfrm>
              <a:off x="4715123" y="3015578"/>
              <a:ext cx="5041197" cy="3533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2" name="Picture 4" descr="四段階推計法のイメージ図">
              <a:extLst>
                <a:ext uri="{FF2B5EF4-FFF2-40B4-BE49-F238E27FC236}">
                  <a16:creationId xmlns:a16="http://schemas.microsoft.com/office/drawing/2014/main" id="{DB32010B-B630-4994-9345-9CC0BE26A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090738"/>
              <a:ext cx="4585087" cy="3402135"/>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正方形/長方形 22">
            <a:extLst>
              <a:ext uri="{FF2B5EF4-FFF2-40B4-BE49-F238E27FC236}">
                <a16:creationId xmlns:a16="http://schemas.microsoft.com/office/drawing/2014/main" id="{81CC9312-9FB8-4D89-A7D3-C150E9E99AE1}"/>
              </a:ext>
            </a:extLst>
          </p:cNvPr>
          <p:cNvSpPr/>
          <p:nvPr/>
        </p:nvSpPr>
        <p:spPr>
          <a:xfrm>
            <a:off x="7757159" y="6604084"/>
            <a:ext cx="1668779" cy="2539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gn="r">
              <a:spcAft>
                <a:spcPts val="600"/>
              </a:spcAft>
            </a:pPr>
            <a:r>
              <a:rPr lang="ja-JP" altLang="en-US" sz="1050" dirty="0">
                <a:solidFill>
                  <a:schemeClr val="tx1"/>
                </a:solidFill>
                <a:latin typeface="メイリオ" panose="020B0604030504040204" pitchFamily="50" charset="-128"/>
                <a:ea typeface="メイリオ" panose="020B0604030504040204" pitchFamily="50" charset="-128"/>
              </a:rPr>
              <a:t>出典：堺市ＨＰ</a:t>
            </a:r>
            <a:endParaRPr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CD259BD3-20DA-4235-9EB8-82961DF8D05D}"/>
              </a:ext>
            </a:extLst>
          </p:cNvPr>
          <p:cNvSpPr txBox="1"/>
          <p:nvPr/>
        </p:nvSpPr>
        <p:spPr>
          <a:xfrm>
            <a:off x="4952999" y="6426676"/>
            <a:ext cx="4585087" cy="276999"/>
          </a:xfrm>
          <a:prstGeom prst="rect">
            <a:avLst/>
          </a:prstGeom>
          <a:noFill/>
        </p:spPr>
        <p:txBody>
          <a:bodyPr wrap="square" rtlCol="0">
            <a:spAutoFit/>
          </a:bodyPr>
          <a:lstStyle/>
          <a:p>
            <a:pPr algn="ctr"/>
            <a:r>
              <a:rPr kumimoji="1" lang="ja-JP" altLang="en-US" sz="1200">
                <a:latin typeface="メイリオ" panose="020B0604030504040204" pitchFamily="50" charset="-128"/>
                <a:ea typeface="メイリオ" panose="020B0604030504040204" pitchFamily="50" charset="-128"/>
              </a:rPr>
              <a:t>図　</a:t>
            </a:r>
            <a:r>
              <a:rPr kumimoji="1" lang="zh-TW" altLang="en-US" sz="1200">
                <a:latin typeface="メイリオ" panose="020B0604030504040204" pitchFamily="50" charset="-128"/>
                <a:ea typeface="メイリオ" panose="020B0604030504040204" pitchFamily="50" charset="-128"/>
              </a:rPr>
              <a:t>四</a:t>
            </a:r>
            <a:r>
              <a:rPr kumimoji="1" lang="zh-TW" altLang="en-US" sz="1200" dirty="0">
                <a:latin typeface="メイリオ" panose="020B0604030504040204" pitchFamily="50" charset="-128"/>
                <a:ea typeface="メイリオ" panose="020B0604030504040204" pitchFamily="50" charset="-128"/>
              </a:rPr>
              <a:t>段階推計法</a:t>
            </a:r>
            <a:endParaRPr kumimoji="1" lang="ja-JP" altLang="en-US" sz="1200" dirty="0">
              <a:latin typeface="メイリオ" panose="020B0604030504040204" pitchFamily="50" charset="-128"/>
              <a:ea typeface="メイリオ" panose="020B0604030504040204" pitchFamily="50" charset="-128"/>
            </a:endParaRPr>
          </a:p>
        </p:txBody>
      </p:sp>
      <p:sp>
        <p:nvSpPr>
          <p:cNvPr id="21" name="スライド番号プレースホルダー 4">
            <a:extLst>
              <a:ext uri="{FF2B5EF4-FFF2-40B4-BE49-F238E27FC236}">
                <a16:creationId xmlns:a16="http://schemas.microsoft.com/office/drawing/2014/main" id="{60C2DB91-8C73-46F1-BE39-D61E69F9D74C}"/>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25</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9CC13F06-A857-4043-83B3-7BAB511B586A}"/>
              </a:ext>
            </a:extLst>
          </p:cNvPr>
          <p:cNvSpPr txBox="1"/>
          <p:nvPr/>
        </p:nvSpPr>
        <p:spPr>
          <a:xfrm>
            <a:off x="8211891" y="59555"/>
            <a:ext cx="1620957"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４　優位性の比較</a:t>
            </a:r>
            <a:endParaRPr kumimoji="1" lang="ja-JP" altLang="en-US" sz="1400" b="1" dirty="0">
              <a:solidFill>
                <a:schemeClr val="accent5">
                  <a:lumMod val="50000"/>
                </a:schemeClr>
              </a:solidFill>
            </a:endParaRPr>
          </a:p>
        </p:txBody>
      </p:sp>
    </p:spTree>
    <p:extLst>
      <p:ext uri="{BB962C8B-B14F-4D97-AF65-F5344CB8AC3E}">
        <p14:creationId xmlns:p14="http://schemas.microsoft.com/office/powerpoint/2010/main" val="115763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681A204A-4E8E-4C8A-98DB-821FFAC5CAD1}"/>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４－１　需要推計（輸送人員）</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20" name="正方形/長方形 19">
            <a:extLst>
              <a:ext uri="{FF2B5EF4-FFF2-40B4-BE49-F238E27FC236}">
                <a16:creationId xmlns:a16="http://schemas.microsoft.com/office/drawing/2014/main" id="{F3727B30-D5D1-4DF8-8E92-235267390F23}"/>
              </a:ext>
            </a:extLst>
          </p:cNvPr>
          <p:cNvSpPr/>
          <p:nvPr/>
        </p:nvSpPr>
        <p:spPr>
          <a:xfrm>
            <a:off x="149679" y="475879"/>
            <a:ext cx="9606642" cy="70788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spAutoFit/>
          </a:bodyPr>
          <a:lstStyle/>
          <a:p>
            <a:pPr>
              <a:spcAft>
                <a:spcPts val="600"/>
              </a:spcAft>
            </a:pPr>
            <a:r>
              <a:rPr lang="ja-JP" altLang="en-US" sz="1600" dirty="0">
                <a:solidFill>
                  <a:schemeClr val="tx1"/>
                </a:solidFill>
                <a:latin typeface="メイリオ" panose="020B0604030504040204" pitchFamily="50" charset="-128"/>
                <a:ea typeface="メイリオ" panose="020B0604030504040204" pitchFamily="50" charset="-128"/>
              </a:rPr>
              <a:t>（２）推計結果</a:t>
            </a:r>
          </a:p>
          <a:p>
            <a:pPr marL="742950" lvl="1" indent="-285750">
              <a:lnSpc>
                <a:spcPct val="150000"/>
              </a:lnSpc>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需要推計による輸送人員の推計結果については下表のとおり。</a:t>
            </a:r>
          </a:p>
        </p:txBody>
      </p:sp>
      <p:graphicFrame>
        <p:nvGraphicFramePr>
          <p:cNvPr id="3" name="表 2">
            <a:extLst>
              <a:ext uri="{FF2B5EF4-FFF2-40B4-BE49-F238E27FC236}">
                <a16:creationId xmlns:a16="http://schemas.microsoft.com/office/drawing/2014/main" id="{AA9D1EC1-32B4-FC74-8E32-3D161DD70C87}"/>
              </a:ext>
            </a:extLst>
          </p:cNvPr>
          <p:cNvGraphicFramePr>
            <a:graphicFrameLocks noGrp="1"/>
          </p:cNvGraphicFramePr>
          <p:nvPr>
            <p:extLst>
              <p:ext uri="{D42A27DB-BD31-4B8C-83A1-F6EECF244321}">
                <p14:modId xmlns:p14="http://schemas.microsoft.com/office/powerpoint/2010/main" val="3116125309"/>
              </p:ext>
            </p:extLst>
          </p:nvPr>
        </p:nvGraphicFramePr>
        <p:xfrm>
          <a:off x="229952" y="1522182"/>
          <a:ext cx="9446096" cy="4766858"/>
        </p:xfrm>
        <a:graphic>
          <a:graphicData uri="http://schemas.openxmlformats.org/drawingml/2006/table">
            <a:tbl>
              <a:tblPr firstRow="1" bandRow="1">
                <a:tableStyleId>{5C22544A-7EE6-4342-B048-85BDC9FD1C3A}</a:tableStyleId>
              </a:tblPr>
              <a:tblGrid>
                <a:gridCol w="913760">
                  <a:extLst>
                    <a:ext uri="{9D8B030D-6E8A-4147-A177-3AD203B41FA5}">
                      <a16:colId xmlns:a16="http://schemas.microsoft.com/office/drawing/2014/main" val="3264404801"/>
                    </a:ext>
                  </a:extLst>
                </a:gridCol>
                <a:gridCol w="2133084">
                  <a:extLst>
                    <a:ext uri="{9D8B030D-6E8A-4147-A177-3AD203B41FA5}">
                      <a16:colId xmlns:a16="http://schemas.microsoft.com/office/drawing/2014/main" val="2452993584"/>
                    </a:ext>
                  </a:extLst>
                </a:gridCol>
                <a:gridCol w="2133084">
                  <a:extLst>
                    <a:ext uri="{9D8B030D-6E8A-4147-A177-3AD203B41FA5}">
                      <a16:colId xmlns:a16="http://schemas.microsoft.com/office/drawing/2014/main" val="3903460906"/>
                    </a:ext>
                  </a:extLst>
                </a:gridCol>
                <a:gridCol w="2133084">
                  <a:extLst>
                    <a:ext uri="{9D8B030D-6E8A-4147-A177-3AD203B41FA5}">
                      <a16:colId xmlns:a16="http://schemas.microsoft.com/office/drawing/2014/main" val="3394964589"/>
                    </a:ext>
                  </a:extLst>
                </a:gridCol>
                <a:gridCol w="2133084">
                  <a:extLst>
                    <a:ext uri="{9D8B030D-6E8A-4147-A177-3AD203B41FA5}">
                      <a16:colId xmlns:a16="http://schemas.microsoft.com/office/drawing/2014/main" val="2797587634"/>
                    </a:ext>
                  </a:extLst>
                </a:gridCol>
              </a:tblGrid>
              <a:tr h="333590">
                <a:tc>
                  <a:txBody>
                    <a:bodyPr/>
                    <a:lstStyle/>
                    <a:p>
                      <a:pPr algn="ctr"/>
                      <a:r>
                        <a:rPr kumimoji="1" lang="ja-JP" altLang="en-US" sz="1600" b="1" dirty="0">
                          <a:solidFill>
                            <a:schemeClr val="bg1"/>
                          </a:solidFill>
                          <a:latin typeface="メイリオ" panose="020B0604030504040204" pitchFamily="50" charset="-128"/>
                          <a:ea typeface="メイリオ" panose="020B0604030504040204" pitchFamily="50" charset="-128"/>
                        </a:rPr>
                        <a:t>ケース</a:t>
                      </a:r>
                    </a:p>
                  </a:txBody>
                  <a:tcPr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kumimoji="1" lang="ja-JP" altLang="en-US" sz="1600" b="1" dirty="0">
                          <a:solidFill>
                            <a:schemeClr val="bg1"/>
                          </a:solidFill>
                          <a:latin typeface="メイリオ" panose="020B0604030504040204" pitchFamily="50" charset="-128"/>
                          <a:ea typeface="メイリオ" panose="020B0604030504040204" pitchFamily="50" charset="-128"/>
                        </a:rPr>
                        <a:t>答申路線</a:t>
                      </a:r>
                    </a:p>
                  </a:txBody>
                  <a:tcPr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kumimoji="1" lang="ja-JP" altLang="en-US" sz="1600" b="1" dirty="0">
                          <a:solidFill>
                            <a:schemeClr val="bg1"/>
                          </a:solidFill>
                          <a:latin typeface="メイリオ" panose="020B0604030504040204" pitchFamily="50" charset="-128"/>
                          <a:ea typeface="メイリオ" panose="020B0604030504040204" pitchFamily="50" charset="-128"/>
                        </a:rPr>
                        <a:t>検討路線</a:t>
                      </a:r>
                    </a:p>
                  </a:txBody>
                  <a:tcPr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dirty="0">
                          <a:solidFill>
                            <a:schemeClr val="bg1"/>
                          </a:solidFill>
                          <a:latin typeface="メイリオ" panose="020B0604030504040204" pitchFamily="50" charset="-128"/>
                          <a:ea typeface="メイリオ" panose="020B0604030504040204" pitchFamily="50" charset="-128"/>
                        </a:rPr>
                        <a:t>JR</a:t>
                      </a:r>
                      <a:r>
                        <a:rPr kumimoji="1" lang="ja-JP" altLang="en-US" sz="1600" b="1" dirty="0">
                          <a:solidFill>
                            <a:schemeClr val="bg1"/>
                          </a:solidFill>
                          <a:latin typeface="メイリオ" panose="020B0604030504040204" pitchFamily="50" charset="-128"/>
                          <a:ea typeface="メイリオ" panose="020B0604030504040204" pitchFamily="50" charset="-128"/>
                        </a:rPr>
                        <a:t>桜島線延伸</a:t>
                      </a:r>
                    </a:p>
                  </a:txBody>
                  <a:tcPr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kumimoji="1" lang="ja-JP" altLang="en-US" sz="1600" b="1" dirty="0">
                          <a:solidFill>
                            <a:schemeClr val="bg1"/>
                          </a:solidFill>
                          <a:latin typeface="メイリオ" panose="020B0604030504040204" pitchFamily="50" charset="-128"/>
                          <a:ea typeface="メイリオ" panose="020B0604030504040204" pitchFamily="50" charset="-128"/>
                        </a:rPr>
                        <a:t>京阪中之島線延伸</a:t>
                      </a:r>
                    </a:p>
                  </a:txBody>
                  <a:tcPr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1199124147"/>
                  </a:ext>
                </a:extLst>
              </a:tr>
              <a:tr h="567102">
                <a:tc>
                  <a:txBody>
                    <a:bodyPr/>
                    <a:lstStyle/>
                    <a:p>
                      <a:pPr algn="ctr"/>
                      <a:r>
                        <a:rPr kumimoji="1" lang="ja-JP" altLang="en-US" sz="1400" b="0" dirty="0">
                          <a:solidFill>
                            <a:schemeClr val="tx1"/>
                          </a:solidFill>
                          <a:latin typeface="メイリオ" panose="020B0604030504040204" pitchFamily="50" charset="-128"/>
                          <a:ea typeface="メイリオ" panose="020B0604030504040204" pitchFamily="50" charset="-128"/>
                        </a:rPr>
                        <a:t>路線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400" b="0" spc="0" baseline="0" dirty="0">
                          <a:solidFill>
                            <a:schemeClr val="tx1"/>
                          </a:solidFill>
                          <a:latin typeface="メイリオ" panose="020B0604030504040204" pitchFamily="50" charset="-128"/>
                          <a:ea typeface="メイリオ" panose="020B0604030504040204" pitchFamily="50" charset="-128"/>
                        </a:rPr>
                        <a:t>中之島新線延伸</a:t>
                      </a:r>
                      <a:endParaRPr kumimoji="1" lang="en-US" altLang="ja-JP" sz="1400" b="0" spc="0" baseline="0" dirty="0">
                        <a:solidFill>
                          <a:schemeClr val="tx1"/>
                        </a:solidFill>
                        <a:latin typeface="メイリオ" panose="020B0604030504040204" pitchFamily="50" charset="-128"/>
                        <a:ea typeface="メイリオ" panose="020B0604030504040204" pitchFamily="50" charset="-128"/>
                      </a:endParaRPr>
                    </a:p>
                    <a:p>
                      <a:pPr algn="ctr"/>
                      <a:r>
                        <a:rPr kumimoji="1" lang="ja-JP" altLang="en-US" sz="1400" b="0" spc="-150" baseline="0" dirty="0">
                          <a:solidFill>
                            <a:schemeClr val="tx1"/>
                          </a:solidFill>
                          <a:latin typeface="メイリオ" panose="020B0604030504040204" pitchFamily="50" charset="-128"/>
                          <a:ea typeface="メイリオ" panose="020B0604030504040204" pitchFamily="50" charset="-128"/>
                        </a:rPr>
                        <a:t>北港テクノポート線</a:t>
                      </a:r>
                      <a:endParaRPr kumimoji="1" lang="en-US" altLang="ja-JP" sz="1400" b="0" spc="-150" baseline="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en-US" altLang="ja-JP" sz="1400" b="0" spc="0" baseline="0" dirty="0">
                          <a:solidFill>
                            <a:schemeClr val="tx1"/>
                          </a:solidFill>
                          <a:latin typeface="メイリオ" panose="020B0604030504040204" pitchFamily="50" charset="-128"/>
                          <a:ea typeface="メイリオ" panose="020B0604030504040204" pitchFamily="50" charset="-128"/>
                        </a:rPr>
                        <a:t>JR</a:t>
                      </a:r>
                      <a:r>
                        <a:rPr kumimoji="1" lang="ja-JP" altLang="en-US" sz="1400" b="0" spc="0" baseline="0" dirty="0">
                          <a:solidFill>
                            <a:schemeClr val="tx1"/>
                          </a:solidFill>
                          <a:latin typeface="メイリオ" panose="020B0604030504040204" pitchFamily="50" charset="-128"/>
                          <a:ea typeface="メイリオ" panose="020B0604030504040204" pitchFamily="50" charset="-128"/>
                        </a:rPr>
                        <a:t>桜島線延伸</a:t>
                      </a:r>
                      <a:endParaRPr kumimoji="1" lang="en-US" altLang="ja-JP" sz="1400" b="0" spc="0" baseline="0" dirty="0">
                        <a:solidFill>
                          <a:schemeClr val="tx1"/>
                        </a:solidFill>
                        <a:latin typeface="メイリオ" panose="020B0604030504040204" pitchFamily="50" charset="-128"/>
                        <a:ea typeface="メイリオ" panose="020B0604030504040204" pitchFamily="50" charset="-128"/>
                      </a:endParaRPr>
                    </a:p>
                    <a:p>
                      <a:pPr algn="ctr"/>
                      <a:r>
                        <a:rPr kumimoji="1" lang="ja-JP" altLang="en-US" sz="1400" b="0" spc="0" baseline="0" dirty="0">
                          <a:solidFill>
                            <a:schemeClr val="tx1"/>
                          </a:solidFill>
                          <a:latin typeface="メイリオ" panose="020B0604030504040204" pitchFamily="50" charset="-128"/>
                          <a:ea typeface="メイリオ" panose="020B0604030504040204" pitchFamily="50" charset="-128"/>
                        </a:rPr>
                        <a:t>京阪中之島線延伸</a:t>
                      </a:r>
                      <a:endParaRPr kumimoji="1" lang="en-US" altLang="ja-JP" sz="1400" b="0" spc="0" baseline="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spc="0" baseline="0" dirty="0">
                          <a:solidFill>
                            <a:schemeClr val="tx1"/>
                          </a:solidFill>
                          <a:latin typeface="メイリオ" panose="020B0604030504040204" pitchFamily="50" charset="-128"/>
                          <a:ea typeface="メイリオ" panose="020B0604030504040204" pitchFamily="50" charset="-128"/>
                        </a:rPr>
                        <a:t>（夢洲～舞洲～桜島）</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spc="0" dirty="0">
                          <a:solidFill>
                            <a:schemeClr val="tx1"/>
                          </a:solidFill>
                          <a:latin typeface="メイリオ" panose="020B0604030504040204" pitchFamily="50" charset="-128"/>
                          <a:ea typeface="メイリオ" panose="020B0604030504040204" pitchFamily="50" charset="-128"/>
                        </a:rPr>
                        <a:t>（中之島～九条）</a:t>
                      </a:r>
                      <a:endParaRPr kumimoji="1" lang="ja-JP" altLang="en-US" sz="1400" b="0" spc="0" baseline="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778650667"/>
                  </a:ext>
                </a:extLst>
              </a:tr>
              <a:tr h="1440000">
                <a:tc>
                  <a:txBody>
                    <a:bodyPr/>
                    <a:lstStyle/>
                    <a:p>
                      <a:pPr algn="ctr"/>
                      <a:r>
                        <a:rPr kumimoji="1" lang="en-US" altLang="ja-JP" sz="1400" b="0" dirty="0">
                          <a:solidFill>
                            <a:schemeClr val="tx1"/>
                          </a:solidFill>
                          <a:latin typeface="メイリオ" panose="020B0604030504040204" pitchFamily="50" charset="-128"/>
                          <a:ea typeface="メイリオ" panose="020B0604030504040204" pitchFamily="50" charset="-128"/>
                        </a:rPr>
                        <a:t>without</a:t>
                      </a:r>
                      <a:endParaRPr kumimoji="1" lang="ja-JP" altLang="en-US" sz="1400" b="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endParaRPr kumimoji="1" lang="ja-JP" altLang="en-US" sz="1400" b="0" spc="0" baseline="0" dirty="0">
                        <a:solidFill>
                          <a:srgbClr val="FF0000"/>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kumimoji="1" lang="ja-JP" altLang="en-US" sz="1200" b="0" spc="0" baseline="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kumimoji="1" lang="ja-JP" altLang="en-US" sz="1200" b="0" spc="0" baseline="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kumimoji="1" lang="ja-JP" altLang="en-US" sz="1200" b="0" spc="0" baseline="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6854812"/>
                  </a:ext>
                </a:extLst>
              </a:tr>
              <a:tr h="1440000">
                <a:tc>
                  <a:txBody>
                    <a:bodyPr/>
                    <a:lstStyle/>
                    <a:p>
                      <a:pPr algn="ctr"/>
                      <a:r>
                        <a:rPr kumimoji="1" lang="en-US" altLang="ja-JP" sz="1400" b="0" dirty="0">
                          <a:solidFill>
                            <a:schemeClr val="tx1"/>
                          </a:solidFill>
                          <a:latin typeface="メイリオ" panose="020B0604030504040204" pitchFamily="50" charset="-128"/>
                          <a:ea typeface="メイリオ" panose="020B0604030504040204" pitchFamily="50" charset="-128"/>
                        </a:rPr>
                        <a:t>with</a:t>
                      </a:r>
                    </a:p>
                    <a:p>
                      <a:pPr algn="ctr"/>
                      <a:endParaRPr kumimoji="1" lang="ja-JP" altLang="en-US" sz="1400" b="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400" b="0" spc="0" baseline="0" dirty="0">
                        <a:solidFill>
                          <a:srgbClr val="FF0000"/>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400" b="0" spc="0" baseline="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400" b="0" spc="0" baseline="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400" b="0" spc="0" baseline="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3297008"/>
                  </a:ext>
                </a:extLst>
              </a:tr>
              <a:tr h="986166">
                <a:tc>
                  <a:txBody>
                    <a:bodyPr/>
                    <a:lstStyle/>
                    <a:p>
                      <a:pPr algn="ctr"/>
                      <a:r>
                        <a:rPr kumimoji="1" lang="ja-JP" altLang="en-US" sz="1400" b="0" dirty="0">
                          <a:solidFill>
                            <a:schemeClr val="tx1"/>
                          </a:solidFill>
                          <a:latin typeface="メイリオ" panose="020B0604030504040204" pitchFamily="50" charset="-128"/>
                          <a:ea typeface="メイリオ" panose="020B0604030504040204" pitchFamily="50" charset="-128"/>
                        </a:rPr>
                        <a:t>輸送人員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spc="0" baseline="0" dirty="0">
                          <a:solidFill>
                            <a:schemeClr val="tx1"/>
                          </a:solidFill>
                          <a:latin typeface="メイリオ" panose="020B0604030504040204" pitchFamily="50" charset="-128"/>
                          <a:ea typeface="メイリオ" panose="020B0604030504040204" pitchFamily="50" charset="-128"/>
                        </a:rPr>
                        <a:t>69,100</a:t>
                      </a:r>
                      <a:r>
                        <a:rPr kumimoji="1" lang="ja-JP" altLang="en-US" sz="1600" b="0" spc="0" baseline="0" dirty="0">
                          <a:solidFill>
                            <a:schemeClr val="tx1"/>
                          </a:solidFill>
                          <a:latin typeface="メイリオ" panose="020B0604030504040204" pitchFamily="50" charset="-128"/>
                          <a:ea typeface="メイリオ" panose="020B0604030504040204" pitchFamily="50" charset="-128"/>
                        </a:rPr>
                        <a:t>人</a:t>
                      </a:r>
                      <a:r>
                        <a:rPr kumimoji="1" lang="en-US" altLang="ja-JP" sz="1600" b="0" spc="0" baseline="0" dirty="0">
                          <a:solidFill>
                            <a:schemeClr val="tx1"/>
                          </a:solidFill>
                          <a:latin typeface="メイリオ" panose="020B0604030504040204" pitchFamily="50" charset="-128"/>
                          <a:ea typeface="メイリオ" panose="020B0604030504040204" pitchFamily="50" charset="-128"/>
                        </a:rPr>
                        <a:t>/</a:t>
                      </a:r>
                      <a:r>
                        <a:rPr kumimoji="1" lang="ja-JP" altLang="en-US" sz="1600" b="0" spc="0" baseline="0" dirty="0">
                          <a:solidFill>
                            <a:schemeClr val="tx1"/>
                          </a:solidFill>
                          <a:latin typeface="メイリオ" panose="020B0604030504040204" pitchFamily="50" charset="-128"/>
                          <a:ea typeface="メイリオ" panose="020B0604030504040204" pitchFamily="50" charset="-128"/>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spc="0" baseline="0" dirty="0">
                          <a:solidFill>
                            <a:schemeClr val="tx1"/>
                          </a:solidFill>
                          <a:latin typeface="メイリオ" panose="020B0604030504040204" pitchFamily="50" charset="-128"/>
                          <a:ea typeface="メイリオ" panose="020B0604030504040204" pitchFamily="50" charset="-128"/>
                        </a:rPr>
                        <a:t>121,000</a:t>
                      </a:r>
                      <a:r>
                        <a:rPr kumimoji="1" lang="ja-JP" altLang="en-US" sz="1600" b="0" spc="0" baseline="0" dirty="0">
                          <a:solidFill>
                            <a:schemeClr val="tx1"/>
                          </a:solidFill>
                          <a:latin typeface="メイリオ" panose="020B0604030504040204" pitchFamily="50" charset="-128"/>
                          <a:ea typeface="メイリオ" panose="020B0604030504040204" pitchFamily="50" charset="-128"/>
                        </a:rPr>
                        <a:t>人</a:t>
                      </a:r>
                      <a:r>
                        <a:rPr kumimoji="1" lang="en-US" altLang="ja-JP" sz="1600" b="0" spc="0" baseline="0" dirty="0">
                          <a:solidFill>
                            <a:schemeClr val="tx1"/>
                          </a:solidFill>
                          <a:latin typeface="メイリオ" panose="020B0604030504040204" pitchFamily="50" charset="-128"/>
                          <a:ea typeface="メイリオ" panose="020B0604030504040204" pitchFamily="50" charset="-128"/>
                        </a:rPr>
                        <a:t>/</a:t>
                      </a:r>
                      <a:r>
                        <a:rPr kumimoji="1" lang="ja-JP" altLang="en-US" sz="1600" b="0" spc="0" baseline="0" dirty="0">
                          <a:solidFill>
                            <a:schemeClr val="tx1"/>
                          </a:solidFill>
                          <a:latin typeface="メイリオ" panose="020B0604030504040204" pitchFamily="50" charset="-128"/>
                          <a:ea typeface="メイリオ" panose="020B0604030504040204" pitchFamily="50" charset="-128"/>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spc="0" baseline="0" dirty="0">
                          <a:solidFill>
                            <a:schemeClr val="tx1"/>
                          </a:solidFill>
                          <a:latin typeface="メイリオ" panose="020B0604030504040204" pitchFamily="50" charset="-128"/>
                          <a:ea typeface="メイリオ" panose="020B0604030504040204" pitchFamily="50" charset="-128"/>
                        </a:rPr>
                        <a:t>94,400</a:t>
                      </a:r>
                      <a:r>
                        <a:rPr kumimoji="1" lang="ja-JP" altLang="en-US" sz="1600" b="0" spc="0" baseline="0" dirty="0">
                          <a:solidFill>
                            <a:schemeClr val="tx1"/>
                          </a:solidFill>
                          <a:latin typeface="メイリオ" panose="020B0604030504040204" pitchFamily="50" charset="-128"/>
                          <a:ea typeface="メイリオ" panose="020B0604030504040204" pitchFamily="50" charset="-128"/>
                        </a:rPr>
                        <a:t>人</a:t>
                      </a:r>
                      <a:r>
                        <a:rPr kumimoji="1" lang="en-US" altLang="ja-JP" sz="1600" b="0" spc="0" baseline="0" dirty="0">
                          <a:solidFill>
                            <a:schemeClr val="tx1"/>
                          </a:solidFill>
                          <a:latin typeface="メイリオ" panose="020B0604030504040204" pitchFamily="50" charset="-128"/>
                          <a:ea typeface="メイリオ" panose="020B0604030504040204" pitchFamily="50" charset="-128"/>
                        </a:rPr>
                        <a:t>/</a:t>
                      </a:r>
                      <a:r>
                        <a:rPr kumimoji="1" lang="ja-JP" altLang="en-US" sz="1600" b="0" spc="0" baseline="0" dirty="0">
                          <a:solidFill>
                            <a:schemeClr val="tx1"/>
                          </a:solidFill>
                          <a:latin typeface="メイリオ" panose="020B0604030504040204" pitchFamily="50" charset="-128"/>
                          <a:ea typeface="メイリオ" panose="020B0604030504040204" pitchFamily="50" charset="-128"/>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spc="0" baseline="0" dirty="0">
                          <a:solidFill>
                            <a:schemeClr val="tx1"/>
                          </a:solidFill>
                          <a:latin typeface="メイリオ" panose="020B0604030504040204" pitchFamily="50" charset="-128"/>
                          <a:ea typeface="メイリオ" panose="020B0604030504040204" pitchFamily="50" charset="-128"/>
                        </a:rPr>
                        <a:t>30,000</a:t>
                      </a:r>
                      <a:r>
                        <a:rPr kumimoji="1" lang="ja-JP" altLang="en-US" sz="1600" b="0" spc="0" baseline="0" dirty="0">
                          <a:solidFill>
                            <a:schemeClr val="tx1"/>
                          </a:solidFill>
                          <a:latin typeface="メイリオ" panose="020B0604030504040204" pitchFamily="50" charset="-128"/>
                          <a:ea typeface="メイリオ" panose="020B0604030504040204" pitchFamily="50" charset="-128"/>
                        </a:rPr>
                        <a:t>人</a:t>
                      </a:r>
                      <a:r>
                        <a:rPr kumimoji="1" lang="en-US" altLang="ja-JP" sz="1600" b="0" spc="0" baseline="0" dirty="0">
                          <a:solidFill>
                            <a:schemeClr val="tx1"/>
                          </a:solidFill>
                          <a:latin typeface="メイリオ" panose="020B0604030504040204" pitchFamily="50" charset="-128"/>
                          <a:ea typeface="メイリオ" panose="020B0604030504040204" pitchFamily="50" charset="-128"/>
                        </a:rPr>
                        <a:t>/</a:t>
                      </a:r>
                      <a:r>
                        <a:rPr kumimoji="1" lang="ja-JP" altLang="en-US" sz="1600" b="0" spc="0" baseline="0" dirty="0">
                          <a:solidFill>
                            <a:schemeClr val="tx1"/>
                          </a:solidFill>
                          <a:latin typeface="メイリオ" panose="020B0604030504040204" pitchFamily="50" charset="-128"/>
                          <a:ea typeface="メイリオ" panose="020B0604030504040204" pitchFamily="50" charset="-128"/>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3024728"/>
                  </a:ext>
                </a:extLst>
              </a:tr>
            </a:tbl>
          </a:graphicData>
        </a:graphic>
      </p:graphicFrame>
      <p:sp>
        <p:nvSpPr>
          <p:cNvPr id="21" name="スライド番号プレースホルダー 4">
            <a:extLst>
              <a:ext uri="{FF2B5EF4-FFF2-40B4-BE49-F238E27FC236}">
                <a16:creationId xmlns:a16="http://schemas.microsoft.com/office/drawing/2014/main" id="{7452DDBD-FA42-482A-A197-5F82EF421B98}"/>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26</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
        <p:nvSpPr>
          <p:cNvPr id="15" name="正方形/長方形 14">
            <a:extLst>
              <a:ext uri="{FF2B5EF4-FFF2-40B4-BE49-F238E27FC236}">
                <a16:creationId xmlns:a16="http://schemas.microsoft.com/office/drawing/2014/main" id="{7A0CF1B3-3111-4FF1-97D8-239A97ACFC7A}"/>
              </a:ext>
            </a:extLst>
          </p:cNvPr>
          <p:cNvSpPr/>
          <p:nvPr/>
        </p:nvSpPr>
        <p:spPr>
          <a:xfrm>
            <a:off x="187233" y="6331073"/>
            <a:ext cx="9238707" cy="221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6000" rIns="0" bIns="0" rtlCol="0" anchor="ctr">
            <a:spAutoFit/>
          </a:bodyPr>
          <a:lstStyle/>
          <a:p>
            <a:pPr marL="149225" indent="-149225">
              <a:spcBef>
                <a:spcPts val="600"/>
              </a:spcBef>
            </a:pPr>
            <a:r>
              <a:rPr lang="en-US" altLang="ja-JP" sz="1200" dirty="0">
                <a:solidFill>
                  <a:schemeClr val="tx1"/>
                </a:solidFill>
                <a:latin typeface="メイリオ" panose="020B0604030504040204" pitchFamily="50" charset="-128"/>
                <a:ea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rPr>
              <a:t>ＪＲ桜島線延伸及び京阪中之島線延伸を重複して利用する人員を含むため、両路線の合算値と一致しない</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605C5861-2BC6-48B0-9A92-5236114AC158}"/>
              </a:ext>
            </a:extLst>
          </p:cNvPr>
          <p:cNvSpPr txBox="1"/>
          <p:nvPr/>
        </p:nvSpPr>
        <p:spPr>
          <a:xfrm>
            <a:off x="8211891" y="59555"/>
            <a:ext cx="1620957"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４　優位性の比較</a:t>
            </a:r>
            <a:endParaRPr kumimoji="1" lang="ja-JP" altLang="en-US" sz="1400" b="1" dirty="0">
              <a:solidFill>
                <a:schemeClr val="accent5">
                  <a:lumMod val="50000"/>
                </a:schemeClr>
              </a:solidFill>
            </a:endParaRPr>
          </a:p>
        </p:txBody>
      </p:sp>
      <p:sp>
        <p:nvSpPr>
          <p:cNvPr id="24" name="大かっこ 23">
            <a:extLst>
              <a:ext uri="{FF2B5EF4-FFF2-40B4-BE49-F238E27FC236}">
                <a16:creationId xmlns:a16="http://schemas.microsoft.com/office/drawing/2014/main" id="{D28D4794-5139-47BB-A96B-F0F06959649A}"/>
              </a:ext>
            </a:extLst>
          </p:cNvPr>
          <p:cNvSpPr/>
          <p:nvPr/>
        </p:nvSpPr>
        <p:spPr>
          <a:xfrm>
            <a:off x="280318" y="4640147"/>
            <a:ext cx="807948" cy="324000"/>
          </a:xfrm>
          <a:prstGeom prst="bracketPair">
            <a:avLst>
              <a:gd name="adj" fmla="val 9183"/>
            </a:avLst>
          </a:prstGeom>
        </p:spPr>
        <p:style>
          <a:lnRef idx="1">
            <a:schemeClr val="dk1"/>
          </a:lnRef>
          <a:fillRef idx="0">
            <a:schemeClr val="dk1"/>
          </a:fillRef>
          <a:effectRef idx="0">
            <a:schemeClr val="dk1"/>
          </a:effectRef>
          <a:fontRef idx="minor">
            <a:schemeClr val="tx1"/>
          </a:fontRef>
        </p:style>
        <p:txBody>
          <a:bodyPr lIns="18000" rIns="18000" rtlCol="0" anchor="ctr"/>
          <a:lstStyle/>
          <a:p>
            <a:pPr algn="ctr"/>
            <a:r>
              <a:rPr kumimoji="1" lang="ja-JP" altLang="en-US" sz="950" dirty="0"/>
              <a:t>想定の運行主体別に色分け</a:t>
            </a:r>
          </a:p>
        </p:txBody>
      </p:sp>
      <p:pic>
        <p:nvPicPr>
          <p:cNvPr id="2" name="図 1">
            <a:extLst>
              <a:ext uri="{FF2B5EF4-FFF2-40B4-BE49-F238E27FC236}">
                <a16:creationId xmlns:a16="http://schemas.microsoft.com/office/drawing/2014/main" id="{27CF4B6A-49A6-CE03-55E4-82104AB67D6F}"/>
              </a:ext>
            </a:extLst>
          </p:cNvPr>
          <p:cNvPicPr>
            <a:picLocks noChangeAspect="1"/>
          </p:cNvPicPr>
          <p:nvPr/>
        </p:nvPicPr>
        <p:blipFill>
          <a:blip r:embed="rId3"/>
          <a:stretch>
            <a:fillRect/>
          </a:stretch>
        </p:blipFill>
        <p:spPr>
          <a:xfrm>
            <a:off x="3370018" y="3987321"/>
            <a:ext cx="1936800" cy="1214172"/>
          </a:xfrm>
          <a:prstGeom prst="rect">
            <a:avLst/>
          </a:prstGeom>
        </p:spPr>
      </p:pic>
      <p:pic>
        <p:nvPicPr>
          <p:cNvPr id="5" name="図 4">
            <a:extLst>
              <a:ext uri="{FF2B5EF4-FFF2-40B4-BE49-F238E27FC236}">
                <a16:creationId xmlns:a16="http://schemas.microsoft.com/office/drawing/2014/main" id="{B55AC001-0836-8457-5B4D-86C6A9CC0727}"/>
              </a:ext>
            </a:extLst>
          </p:cNvPr>
          <p:cNvPicPr>
            <a:picLocks noChangeAspect="1"/>
          </p:cNvPicPr>
          <p:nvPr/>
        </p:nvPicPr>
        <p:blipFill>
          <a:blip r:embed="rId4"/>
          <a:stretch>
            <a:fillRect/>
          </a:stretch>
        </p:blipFill>
        <p:spPr>
          <a:xfrm>
            <a:off x="5507117" y="3986092"/>
            <a:ext cx="1936800" cy="1215401"/>
          </a:xfrm>
          <a:prstGeom prst="rect">
            <a:avLst/>
          </a:prstGeom>
        </p:spPr>
      </p:pic>
      <p:pic>
        <p:nvPicPr>
          <p:cNvPr id="6" name="図 5">
            <a:extLst>
              <a:ext uri="{FF2B5EF4-FFF2-40B4-BE49-F238E27FC236}">
                <a16:creationId xmlns:a16="http://schemas.microsoft.com/office/drawing/2014/main" id="{5586294D-28A7-DA6E-0F4A-895D6FDBB69B}"/>
              </a:ext>
            </a:extLst>
          </p:cNvPr>
          <p:cNvPicPr>
            <a:picLocks noChangeAspect="1"/>
          </p:cNvPicPr>
          <p:nvPr/>
        </p:nvPicPr>
        <p:blipFill>
          <a:blip r:embed="rId5"/>
          <a:stretch>
            <a:fillRect/>
          </a:stretch>
        </p:blipFill>
        <p:spPr>
          <a:xfrm>
            <a:off x="7644216" y="3994580"/>
            <a:ext cx="1936800" cy="1214172"/>
          </a:xfrm>
          <a:prstGeom prst="rect">
            <a:avLst/>
          </a:prstGeom>
        </p:spPr>
      </p:pic>
      <p:pic>
        <p:nvPicPr>
          <p:cNvPr id="7" name="図 6">
            <a:extLst>
              <a:ext uri="{FF2B5EF4-FFF2-40B4-BE49-F238E27FC236}">
                <a16:creationId xmlns:a16="http://schemas.microsoft.com/office/drawing/2014/main" id="{238E9029-C9FF-C364-D104-2A52359849C2}"/>
              </a:ext>
            </a:extLst>
          </p:cNvPr>
          <p:cNvPicPr>
            <a:picLocks noChangeAspect="1"/>
          </p:cNvPicPr>
          <p:nvPr/>
        </p:nvPicPr>
        <p:blipFill>
          <a:blip r:embed="rId6"/>
          <a:stretch>
            <a:fillRect/>
          </a:stretch>
        </p:blipFill>
        <p:spPr>
          <a:xfrm>
            <a:off x="4431833" y="2547107"/>
            <a:ext cx="1936800" cy="1195797"/>
          </a:xfrm>
          <a:prstGeom prst="rect">
            <a:avLst/>
          </a:prstGeom>
        </p:spPr>
      </p:pic>
      <p:pic>
        <p:nvPicPr>
          <p:cNvPr id="14" name="図 13">
            <a:extLst>
              <a:ext uri="{FF2B5EF4-FFF2-40B4-BE49-F238E27FC236}">
                <a16:creationId xmlns:a16="http://schemas.microsoft.com/office/drawing/2014/main" id="{CD117FAC-997B-4BDC-A760-7A346757352A}"/>
              </a:ext>
            </a:extLst>
          </p:cNvPr>
          <p:cNvPicPr>
            <a:picLocks noChangeAspect="1"/>
          </p:cNvPicPr>
          <p:nvPr/>
        </p:nvPicPr>
        <p:blipFill>
          <a:blip r:embed="rId7"/>
          <a:stretch>
            <a:fillRect/>
          </a:stretch>
        </p:blipFill>
        <p:spPr>
          <a:xfrm>
            <a:off x="1237999" y="3986092"/>
            <a:ext cx="1936800" cy="1215401"/>
          </a:xfrm>
          <a:prstGeom prst="rect">
            <a:avLst/>
          </a:prstGeom>
        </p:spPr>
      </p:pic>
    </p:spTree>
    <p:extLst>
      <p:ext uri="{BB962C8B-B14F-4D97-AF65-F5344CB8AC3E}">
        <p14:creationId xmlns:p14="http://schemas.microsoft.com/office/powerpoint/2010/main" val="38385282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表 4">
            <a:extLst>
              <a:ext uri="{FF2B5EF4-FFF2-40B4-BE49-F238E27FC236}">
                <a16:creationId xmlns:a16="http://schemas.microsoft.com/office/drawing/2014/main" id="{3B0259AD-7E76-46C2-8B6A-70688D98A269}"/>
              </a:ext>
            </a:extLst>
          </p:cNvPr>
          <p:cNvGraphicFramePr>
            <a:graphicFrameLocks noGrp="1"/>
          </p:cNvGraphicFramePr>
          <p:nvPr>
            <p:extLst>
              <p:ext uri="{D42A27DB-BD31-4B8C-83A1-F6EECF244321}">
                <p14:modId xmlns:p14="http://schemas.microsoft.com/office/powerpoint/2010/main" val="3359449858"/>
              </p:ext>
            </p:extLst>
          </p:nvPr>
        </p:nvGraphicFramePr>
        <p:xfrm>
          <a:off x="497257" y="1865109"/>
          <a:ext cx="8875741" cy="4343400"/>
        </p:xfrm>
        <a:graphic>
          <a:graphicData uri="http://schemas.openxmlformats.org/drawingml/2006/table">
            <a:tbl>
              <a:tblPr firstRow="1" bandRow="1">
                <a:tableStyleId>{5C22544A-7EE6-4342-B048-85BDC9FD1C3A}</a:tableStyleId>
              </a:tblPr>
              <a:tblGrid>
                <a:gridCol w="1029018">
                  <a:extLst>
                    <a:ext uri="{9D8B030D-6E8A-4147-A177-3AD203B41FA5}">
                      <a16:colId xmlns:a16="http://schemas.microsoft.com/office/drawing/2014/main" val="4189132736"/>
                    </a:ext>
                  </a:extLst>
                </a:gridCol>
                <a:gridCol w="762318">
                  <a:extLst>
                    <a:ext uri="{9D8B030D-6E8A-4147-A177-3AD203B41FA5}">
                      <a16:colId xmlns:a16="http://schemas.microsoft.com/office/drawing/2014/main" val="2795645669"/>
                    </a:ext>
                  </a:extLst>
                </a:gridCol>
                <a:gridCol w="3029268">
                  <a:extLst>
                    <a:ext uri="{9D8B030D-6E8A-4147-A177-3AD203B41FA5}">
                      <a16:colId xmlns:a16="http://schemas.microsoft.com/office/drawing/2014/main" val="3450342936"/>
                    </a:ext>
                  </a:extLst>
                </a:gridCol>
                <a:gridCol w="1148080">
                  <a:extLst>
                    <a:ext uri="{9D8B030D-6E8A-4147-A177-3AD203B41FA5}">
                      <a16:colId xmlns:a16="http://schemas.microsoft.com/office/drawing/2014/main" val="2483051549"/>
                    </a:ext>
                  </a:extLst>
                </a:gridCol>
                <a:gridCol w="540000">
                  <a:extLst>
                    <a:ext uri="{9D8B030D-6E8A-4147-A177-3AD203B41FA5}">
                      <a16:colId xmlns:a16="http://schemas.microsoft.com/office/drawing/2014/main" val="749516264"/>
                    </a:ext>
                  </a:extLst>
                </a:gridCol>
                <a:gridCol w="2367057">
                  <a:extLst>
                    <a:ext uri="{9D8B030D-6E8A-4147-A177-3AD203B41FA5}">
                      <a16:colId xmlns:a16="http://schemas.microsoft.com/office/drawing/2014/main" val="3030115465"/>
                    </a:ext>
                  </a:extLst>
                </a:gridCol>
              </a:tblGrid>
              <a:tr h="0">
                <a:tc>
                  <a:txBody>
                    <a:bodyPr/>
                    <a:lstStyle/>
                    <a:p>
                      <a:pPr algn="ctr"/>
                      <a:r>
                        <a:rPr kumimoji="1" lang="ja-JP" altLang="en-US" sz="1200" dirty="0">
                          <a:latin typeface="メイリオ" panose="020B0604030504040204" pitchFamily="50" charset="-128"/>
                          <a:ea typeface="メイリオ" panose="020B0604030504040204" pitchFamily="50" charset="-128"/>
                        </a:rPr>
                        <a:t>効果・影響</a:t>
                      </a:r>
                      <a:endParaRPr kumimoji="1" lang="en-US" altLang="ja-JP" sz="1200" dirty="0">
                        <a:latin typeface="メイリオ" panose="020B0604030504040204" pitchFamily="50" charset="-128"/>
                        <a:ea typeface="メイリオ" panose="020B0604030504040204" pitchFamily="50" charset="-128"/>
                      </a:endParaRPr>
                    </a:p>
                    <a:p>
                      <a:pPr algn="ctr"/>
                      <a:r>
                        <a:rPr kumimoji="1" lang="ja-JP" altLang="en-US" sz="1200" dirty="0">
                          <a:latin typeface="メイリオ" panose="020B0604030504040204" pitchFamily="50" charset="-128"/>
                          <a:ea typeface="メイリオ" panose="020B0604030504040204" pitchFamily="50" charset="-128"/>
                        </a:rPr>
                        <a:t>の区分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kumimoji="1" lang="ja-JP" altLang="en-US" sz="1200" dirty="0">
                          <a:latin typeface="メイリオ" panose="020B0604030504040204" pitchFamily="50" charset="-128"/>
                          <a:ea typeface="メイリオ" panose="020B0604030504040204" pitchFamily="50" charset="-128"/>
                        </a:rPr>
                        <a:t>便益</a:t>
                      </a:r>
                      <a:endParaRPr kumimoji="1" lang="en-US" altLang="ja-JP" sz="1200" dirty="0">
                        <a:latin typeface="メイリオ" panose="020B0604030504040204" pitchFamily="50" charset="-128"/>
                        <a:ea typeface="メイリオ" panose="020B0604030504040204" pitchFamily="50" charset="-128"/>
                      </a:endParaRPr>
                    </a:p>
                    <a:p>
                      <a:pPr algn="ctr"/>
                      <a:r>
                        <a:rPr kumimoji="1" lang="ja-JP" altLang="en-US" sz="1200" dirty="0">
                          <a:latin typeface="メイリオ" panose="020B0604030504040204" pitchFamily="50" charset="-128"/>
                          <a:ea typeface="メイリオ" panose="020B0604030504040204" pitchFamily="50" charset="-128"/>
                        </a:rPr>
                        <a:t>区分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kumimoji="1" lang="ja-JP" altLang="en-US" sz="1200" dirty="0">
                          <a:latin typeface="メイリオ" panose="020B0604030504040204" pitchFamily="50" charset="-128"/>
                          <a:ea typeface="メイリオ" panose="020B0604030504040204" pitchFamily="50" charset="-128"/>
                        </a:rPr>
                        <a:t>主たる効果項目（例）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kumimoji="1" lang="ja-JP" altLang="en-US" sz="1200" dirty="0">
                          <a:latin typeface="メイリオ" panose="020B0604030504040204" pitchFamily="50" charset="-128"/>
                          <a:ea typeface="メイリオ" panose="020B0604030504040204" pitchFamily="50" charset="-128"/>
                        </a:rPr>
                        <a:t>費用便益分析</a:t>
                      </a:r>
                      <a:endParaRPr kumimoji="1" lang="en-US" altLang="ja-JP" sz="1200" dirty="0">
                        <a:latin typeface="メイリオ" panose="020B0604030504040204" pitchFamily="50" charset="-128"/>
                        <a:ea typeface="メイリオ" panose="020B0604030504040204" pitchFamily="50" charset="-128"/>
                      </a:endParaRPr>
                    </a:p>
                    <a:p>
                      <a:pPr algn="ctr"/>
                      <a:r>
                        <a:rPr kumimoji="1" lang="ja-JP" altLang="en-US" sz="1200" dirty="0">
                          <a:latin typeface="メイリオ" panose="020B0604030504040204" pitchFamily="50" charset="-128"/>
                          <a:ea typeface="メイリオ" panose="020B0604030504040204" pitchFamily="50" charset="-128"/>
                        </a:rPr>
                        <a:t>での取扱い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kumimoji="1" lang="ja-JP" altLang="en-US" sz="12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dirty="0">
                          <a:latin typeface="メイリオ" panose="020B0604030504040204" pitchFamily="50" charset="-128"/>
                          <a:ea typeface="メイリオ" panose="020B0604030504040204" pitchFamily="50" charset="-128"/>
                        </a:rPr>
                        <a:t>本検討</a:t>
                      </a:r>
                      <a:endParaRPr kumimoji="1" lang="en-US" altLang="ja-JP" sz="1200" dirty="0">
                        <a:latin typeface="メイリオ" panose="020B0604030504040204" pitchFamily="50" charset="-128"/>
                        <a:ea typeface="メイリオ" panose="020B0604030504040204" pitchFamily="50" charset="-128"/>
                      </a:endParaRPr>
                    </a:p>
                    <a:p>
                      <a:pPr algn="ctr"/>
                      <a:r>
                        <a:rPr kumimoji="1" lang="ja-JP" altLang="en-US" sz="1200" dirty="0">
                          <a:latin typeface="メイリオ" panose="020B0604030504040204" pitchFamily="50" charset="-128"/>
                          <a:ea typeface="メイリオ" panose="020B0604030504040204" pitchFamily="50" charset="-128"/>
                        </a:rPr>
                        <a:t>における計測項目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129412353"/>
                  </a:ext>
                </a:extLst>
              </a:tr>
              <a:tr h="0">
                <a:tc rowSpan="7">
                  <a:txBody>
                    <a:bodyPr/>
                    <a:lstStyle/>
                    <a:p>
                      <a:pPr algn="ctr"/>
                      <a:r>
                        <a:rPr kumimoji="1" lang="ja-JP" altLang="en-US" sz="1050" b="0" i="0" u="none" strike="noStrike" kern="1200" baseline="0" dirty="0">
                          <a:solidFill>
                            <a:schemeClr val="dk1"/>
                          </a:solidFill>
                          <a:latin typeface="メイリオ" panose="020B0604030504040204" pitchFamily="50" charset="-128"/>
                          <a:ea typeface="メイリオ" panose="020B0604030504040204" pitchFamily="50" charset="-128"/>
                          <a:cs typeface="+mn-cs"/>
                        </a:rPr>
                        <a:t>利用者への</a:t>
                      </a:r>
                    </a:p>
                    <a:p>
                      <a:pPr algn="ctr"/>
                      <a:r>
                        <a:rPr kumimoji="1" lang="ja-JP" altLang="en-US" sz="1050" b="0" i="0" u="none" strike="noStrike" kern="1200" baseline="0" dirty="0">
                          <a:solidFill>
                            <a:schemeClr val="dk1"/>
                          </a:solidFill>
                          <a:latin typeface="メイリオ" panose="020B0604030504040204" pitchFamily="50" charset="-128"/>
                          <a:ea typeface="メイリオ" panose="020B0604030504040204" pitchFamily="50" charset="-128"/>
                          <a:cs typeface="+mn-cs"/>
                        </a:rPr>
                        <a:t>効果・影響</a:t>
                      </a:r>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7">
                  <a:txBody>
                    <a:bodyPr/>
                    <a:lstStyle/>
                    <a:p>
                      <a:pPr algn="ctr"/>
                      <a:r>
                        <a:rPr kumimoji="1" lang="ja-JP" altLang="en-US" sz="1050" b="0" i="0" u="none" strike="noStrike" kern="1200" baseline="0" dirty="0">
                          <a:solidFill>
                            <a:schemeClr val="dk1"/>
                          </a:solidFill>
                          <a:latin typeface="メイリオ" panose="020B0604030504040204" pitchFamily="50" charset="-128"/>
                          <a:ea typeface="メイリオ" panose="020B0604030504040204" pitchFamily="50" charset="-128"/>
                          <a:cs typeface="+mn-cs"/>
                        </a:rPr>
                        <a:t>利用者</a:t>
                      </a:r>
                    </a:p>
                    <a:p>
                      <a:pPr algn="ctr"/>
                      <a:r>
                        <a:rPr kumimoji="1" lang="ja-JP" altLang="en-US" sz="1050" b="0" i="0" u="none" strike="noStrike" kern="1200" baseline="0" dirty="0">
                          <a:solidFill>
                            <a:schemeClr val="dk1"/>
                          </a:solidFill>
                          <a:latin typeface="メイリオ" panose="020B0604030504040204" pitchFamily="50" charset="-128"/>
                          <a:ea typeface="メイリオ" panose="020B0604030504040204" pitchFamily="50" charset="-128"/>
                          <a:cs typeface="+mn-cs"/>
                        </a:rPr>
                        <a:t>便益</a:t>
                      </a:r>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050" b="0" i="0" u="none" strike="noStrike" kern="1200" baseline="0" dirty="0">
                          <a:solidFill>
                            <a:schemeClr val="dk1"/>
                          </a:solidFill>
                          <a:latin typeface="メイリオ" panose="020B0604030504040204" pitchFamily="50" charset="-128"/>
                          <a:ea typeface="メイリオ" panose="020B0604030504040204" pitchFamily="50" charset="-128"/>
                          <a:cs typeface="+mn-cs"/>
                        </a:rPr>
                        <a:t>総所要時間の短縮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050" b="0" i="0" u="none" strike="noStrike" kern="1200" baseline="0" dirty="0">
                          <a:solidFill>
                            <a:schemeClr val="dk1"/>
                          </a:solidFill>
                          <a:latin typeface="メイリオ" panose="020B0604030504040204" pitchFamily="50" charset="-128"/>
                          <a:ea typeface="メイリオ" panose="020B0604030504040204" pitchFamily="50" charset="-128"/>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6">
                  <a:txBody>
                    <a:bodyPr/>
                    <a:lstStyle/>
                    <a:p>
                      <a:pPr algn="ctr"/>
                      <a:endParaRPr kumimoji="1" lang="en-US" altLang="ja-JP" sz="1050" b="0" i="0" u="none" strike="noStrike" kern="1200" baseline="0" dirty="0">
                        <a:solidFill>
                          <a:schemeClr val="dk1"/>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6">
                  <a:txBody>
                    <a:bodyPr/>
                    <a:lstStyle/>
                    <a:p>
                      <a:pPr algn="ctr"/>
                      <a:r>
                        <a:rPr kumimoji="1" lang="ja-JP" altLang="en-US" sz="1400" b="0" i="0" u="none" strike="noStrike" kern="1200" baseline="0" dirty="0">
                          <a:solidFill>
                            <a:schemeClr val="dk1"/>
                          </a:solidFill>
                          <a:latin typeface="メイリオ" panose="020B0604030504040204" pitchFamily="50" charset="-128"/>
                          <a:ea typeface="メイリオ" panose="020B0604030504040204" pitchFamily="50" charset="-128"/>
                          <a:cs typeface="+mn-cs"/>
                        </a:rPr>
                        <a:t>計測する</a:t>
                      </a:r>
                      <a:endParaRPr kumimoji="1" lang="en-US" altLang="ja-JP" sz="1400" b="0" i="0" u="none" strike="noStrike" kern="1200" baseline="0" dirty="0">
                        <a:solidFill>
                          <a:schemeClr val="dk1"/>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9857227"/>
                  </a:ext>
                </a:extLst>
              </a:tr>
              <a:tr h="0">
                <a:tc vMerge="1">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050" b="0" i="0" u="none" strike="noStrike" kern="1200" baseline="0" dirty="0">
                          <a:solidFill>
                            <a:schemeClr val="dk1"/>
                          </a:solidFill>
                          <a:latin typeface="メイリオ" panose="020B0604030504040204" pitchFamily="50" charset="-128"/>
                          <a:ea typeface="メイリオ" panose="020B0604030504040204" pitchFamily="50" charset="-128"/>
                          <a:cs typeface="+mn-cs"/>
                        </a:rPr>
                        <a:t>交通費用の減少</a:t>
                      </a:r>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050" dirty="0">
                          <a:latin typeface="メイリオ" panose="020B0604030504040204" pitchFamily="50" charset="-128"/>
                          <a:ea typeface="メイリオ"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01247892"/>
                  </a:ext>
                </a:extLst>
              </a:tr>
              <a:tr h="0">
                <a:tc vMerge="1">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050" b="0" i="0" u="none" strike="noStrike" kern="1200" baseline="0" dirty="0">
                          <a:solidFill>
                            <a:schemeClr val="dk1"/>
                          </a:solidFill>
                          <a:latin typeface="メイリオ" panose="020B0604030504040204" pitchFamily="50" charset="-128"/>
                          <a:ea typeface="メイリオ" panose="020B0604030504040204" pitchFamily="50" charset="-128"/>
                          <a:cs typeface="+mn-cs"/>
                        </a:rPr>
                        <a:t>乗換利便性の向上</a:t>
                      </a:r>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050" dirty="0">
                          <a:latin typeface="メイリオ" panose="020B0604030504040204" pitchFamily="50" charset="-128"/>
                          <a:ea typeface="メイリオ"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83261639"/>
                  </a:ext>
                </a:extLst>
              </a:tr>
              <a:tr h="0">
                <a:tc vMerge="1">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050" b="0" i="0" u="none" strike="noStrike" kern="1200" baseline="0" dirty="0">
                          <a:solidFill>
                            <a:schemeClr val="dk1"/>
                          </a:solidFill>
                          <a:latin typeface="メイリオ" panose="020B0604030504040204" pitchFamily="50" charset="-128"/>
                          <a:ea typeface="メイリオ" panose="020B0604030504040204" pitchFamily="50" charset="-128"/>
                          <a:cs typeface="+mn-cs"/>
                        </a:rPr>
                        <a:t>車両内混雑の緩和</a:t>
                      </a:r>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050" dirty="0">
                          <a:latin typeface="メイリオ" panose="020B0604030504040204" pitchFamily="50" charset="-128"/>
                          <a:ea typeface="メイリオ"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0550705"/>
                  </a:ext>
                </a:extLst>
              </a:tr>
              <a:tr h="0">
                <a:tc vMerge="1">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050" b="0" i="0" u="none" strike="noStrike" kern="1200" baseline="0" dirty="0">
                          <a:solidFill>
                            <a:schemeClr val="dk1"/>
                          </a:solidFill>
                          <a:latin typeface="メイリオ" panose="020B0604030504040204" pitchFamily="50" charset="-128"/>
                          <a:ea typeface="メイリオ" panose="020B0604030504040204" pitchFamily="50" charset="-128"/>
                          <a:cs typeface="+mn-cs"/>
                        </a:rPr>
                        <a:t>運行頻度の増加</a:t>
                      </a:r>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050" dirty="0">
                          <a:latin typeface="メイリオ" panose="020B0604030504040204" pitchFamily="50" charset="-128"/>
                          <a:ea typeface="メイリオ"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2913787"/>
                  </a:ext>
                </a:extLst>
              </a:tr>
              <a:tr h="0">
                <a:tc vMerge="1">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050" b="0" i="0" u="none" strike="noStrike" kern="1200" baseline="0" dirty="0">
                          <a:solidFill>
                            <a:schemeClr val="dk1"/>
                          </a:solidFill>
                          <a:latin typeface="メイリオ" panose="020B0604030504040204" pitchFamily="50" charset="-128"/>
                          <a:ea typeface="メイリオ" panose="020B0604030504040204" pitchFamily="50" charset="-128"/>
                          <a:cs typeface="+mn-cs"/>
                        </a:rPr>
                        <a:t>駅アクセス・イグレス時間の短縮</a:t>
                      </a:r>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050" dirty="0">
                          <a:latin typeface="メイリオ" panose="020B0604030504040204" pitchFamily="50" charset="-128"/>
                          <a:ea typeface="メイリオ"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0051638"/>
                  </a:ext>
                </a:extLst>
              </a:tr>
              <a:tr h="0">
                <a:tc vMerge="1">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050" dirty="0">
                          <a:latin typeface="メイリオ" panose="020B0604030504040204" pitchFamily="50" charset="-128"/>
                          <a:ea typeface="メイリオ" panose="020B0604030504040204" pitchFamily="50" charset="-128"/>
                        </a:rPr>
                        <a:t>輸送障害による遅延の軽減</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kumimoji="1" lang="ja-JP" altLang="en-US" sz="1050" dirty="0">
                          <a:latin typeface="メイリオ" panose="020B0604030504040204" pitchFamily="50" charset="-128"/>
                          <a:ea typeface="メイリオ"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dirty="0">
                          <a:solidFill>
                            <a:schemeClr val="tx1"/>
                          </a:solidFill>
                          <a:latin typeface="メイリオ" panose="020B0604030504040204" pitchFamily="50" charset="-128"/>
                          <a:ea typeface="メイリオ" panose="020B0604030504040204" pitchFamily="50" charset="-128"/>
                        </a:rPr>
                        <a:t>定性的に評価</a:t>
                      </a:r>
                      <a:endParaRPr kumimoji="1" lang="en-US" altLang="ja-JP" sz="1200" dirty="0">
                        <a:solidFill>
                          <a:schemeClr val="tx1"/>
                        </a:solidFill>
                        <a:latin typeface="メイリオ" panose="020B0604030504040204" pitchFamily="50" charset="-128"/>
                        <a:ea typeface="メイリオ" panose="020B0604030504040204" pitchFamily="50" charset="-128"/>
                      </a:endParaRPr>
                    </a:p>
                    <a:p>
                      <a:pPr algn="ctr"/>
                      <a:r>
                        <a:rPr lang="en-US" altLang="ja-JP" sz="1050" dirty="0">
                          <a:solidFill>
                            <a:schemeClr val="tx1"/>
                          </a:solidFill>
                          <a:latin typeface="メイリオ" panose="020B0604030504040204" pitchFamily="50" charset="-128"/>
                          <a:ea typeface="メイリオ" panose="020B0604030504040204" pitchFamily="50" charset="-128"/>
                        </a:rPr>
                        <a:t>※</a:t>
                      </a:r>
                      <a:r>
                        <a:rPr lang="ja-JP" altLang="en-US" sz="1050" dirty="0">
                          <a:solidFill>
                            <a:schemeClr val="tx1"/>
                          </a:solidFill>
                          <a:latin typeface="メイリオ" panose="020B0604030504040204" pitchFamily="50" charset="-128"/>
                          <a:ea typeface="メイリオ" panose="020B0604030504040204" pitchFamily="50" charset="-128"/>
                        </a:rPr>
                        <a:t>列車遅延・輸送障害対策事業で計測</a:t>
                      </a:r>
                      <a:endParaRPr kumimoji="1" lang="ja-JP" altLang="en-US" sz="1050" dirty="0">
                        <a:latin typeface="メイリオ" panose="020B0604030504040204" pitchFamily="50" charset="-128"/>
                        <a:ea typeface="メイリオ" panose="020B0604030504040204" pitchFamily="50" charset="-128"/>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756935418"/>
                  </a:ext>
                </a:extLst>
              </a:tr>
              <a:tr h="0">
                <a:tc rowSpan="2">
                  <a:txBody>
                    <a:bodyPr/>
                    <a:lstStyle/>
                    <a:p>
                      <a:pPr algn="ctr"/>
                      <a:r>
                        <a:rPr kumimoji="1" lang="ja-JP" altLang="en-US" sz="1050" b="0" i="0" u="none" strike="noStrike" kern="1200" baseline="0" dirty="0">
                          <a:solidFill>
                            <a:schemeClr val="dk1"/>
                          </a:solidFill>
                          <a:latin typeface="メイリオ" panose="020B0604030504040204" pitchFamily="50" charset="-128"/>
                          <a:ea typeface="メイリオ" panose="020B0604030504040204" pitchFamily="50" charset="-128"/>
                          <a:cs typeface="+mn-cs"/>
                        </a:rPr>
                        <a:t>供給者への</a:t>
                      </a:r>
                    </a:p>
                    <a:p>
                      <a:pPr algn="ctr"/>
                      <a:r>
                        <a:rPr kumimoji="1" lang="ja-JP" altLang="en-US" sz="1050" b="0" i="0" u="none" strike="noStrike" kern="1200" baseline="0" dirty="0">
                          <a:solidFill>
                            <a:schemeClr val="dk1"/>
                          </a:solidFill>
                          <a:latin typeface="メイリオ" panose="020B0604030504040204" pitchFamily="50" charset="-128"/>
                          <a:ea typeface="メイリオ" panose="020B0604030504040204" pitchFamily="50" charset="-128"/>
                          <a:cs typeface="+mn-cs"/>
                        </a:rPr>
                        <a:t>効果・影響</a:t>
                      </a:r>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kumimoji="1" lang="ja-JP" altLang="en-US" sz="1050" b="0" i="0" u="none" strike="noStrike" kern="1200" baseline="0" dirty="0">
                          <a:solidFill>
                            <a:schemeClr val="dk1"/>
                          </a:solidFill>
                          <a:latin typeface="メイリオ" panose="020B0604030504040204" pitchFamily="50" charset="-128"/>
                          <a:ea typeface="メイリオ" panose="020B0604030504040204" pitchFamily="50" charset="-128"/>
                          <a:cs typeface="+mn-cs"/>
                        </a:rPr>
                        <a:t>供給者</a:t>
                      </a:r>
                    </a:p>
                    <a:p>
                      <a:pPr algn="ctr"/>
                      <a:r>
                        <a:rPr kumimoji="1" lang="ja-JP" altLang="en-US" sz="1050" b="0" i="0" u="none" strike="noStrike" kern="1200" baseline="0" dirty="0">
                          <a:solidFill>
                            <a:schemeClr val="dk1"/>
                          </a:solidFill>
                          <a:latin typeface="メイリオ" panose="020B0604030504040204" pitchFamily="50" charset="-128"/>
                          <a:ea typeface="メイリオ" panose="020B0604030504040204" pitchFamily="50" charset="-128"/>
                          <a:cs typeface="+mn-cs"/>
                        </a:rPr>
                        <a:t>便益</a:t>
                      </a:r>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050" b="0" i="0" u="none" strike="noStrike" kern="1200" baseline="0" dirty="0">
                          <a:solidFill>
                            <a:schemeClr val="dk1"/>
                          </a:solidFill>
                          <a:latin typeface="メイリオ" panose="020B0604030504040204" pitchFamily="50" charset="-128"/>
                          <a:ea typeface="メイリオ" panose="020B0604030504040204" pitchFamily="50" charset="-128"/>
                          <a:cs typeface="+mn-cs"/>
                        </a:rPr>
                        <a:t>当該事業者収益の改善</a:t>
                      </a:r>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050" dirty="0">
                          <a:latin typeface="メイリオ" panose="020B0604030504040204" pitchFamily="50" charset="-128"/>
                          <a:ea typeface="メイリオ"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6">
                  <a:txBody>
                    <a:bodyPr/>
                    <a:lstStyle/>
                    <a:p>
                      <a:pPr algn="ctr"/>
                      <a:endParaRPr kumimoji="1" lang="en-US" altLang="ja-JP" sz="1050" b="0" i="0" u="none" strike="noStrike" kern="1200" baseline="0" dirty="0">
                        <a:solidFill>
                          <a:schemeClr val="dk1"/>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6">
                  <a:txBody>
                    <a:bodyPr/>
                    <a:lstStyle/>
                    <a:p>
                      <a:pPr algn="ctr"/>
                      <a:r>
                        <a:rPr kumimoji="1" lang="ja-JP" altLang="en-US" sz="1400" b="0" i="0" u="none" strike="noStrike" kern="1200" baseline="0" dirty="0">
                          <a:solidFill>
                            <a:schemeClr val="dk1"/>
                          </a:solidFill>
                          <a:latin typeface="メイリオ" panose="020B0604030504040204" pitchFamily="50" charset="-128"/>
                          <a:ea typeface="メイリオ" panose="020B0604030504040204" pitchFamily="50" charset="-128"/>
                          <a:cs typeface="+mn-cs"/>
                        </a:rPr>
                        <a:t>計測する</a:t>
                      </a:r>
                      <a:endParaRPr kumimoji="1" lang="en-US" altLang="ja-JP" sz="1400" b="0" i="0" u="none" strike="noStrike" kern="1200" baseline="0" dirty="0">
                        <a:solidFill>
                          <a:schemeClr val="dk1"/>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1020337"/>
                  </a:ext>
                </a:extLst>
              </a:tr>
              <a:tr h="0">
                <a:tc vMerge="1">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050" b="0" i="0" u="none" strike="noStrike" kern="1200" baseline="0" dirty="0">
                          <a:solidFill>
                            <a:schemeClr val="dk1"/>
                          </a:solidFill>
                          <a:latin typeface="メイリオ" panose="020B0604030504040204" pitchFamily="50" charset="-128"/>
                          <a:ea typeface="メイリオ" panose="020B0604030504040204" pitchFamily="50" charset="-128"/>
                          <a:cs typeface="+mn-cs"/>
                        </a:rPr>
                        <a:t>競合・補完鉄道路線収益の改善</a:t>
                      </a:r>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050" dirty="0">
                          <a:latin typeface="メイリオ" panose="020B0604030504040204" pitchFamily="50" charset="-128"/>
                          <a:ea typeface="メイリオ"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1076289"/>
                  </a:ext>
                </a:extLst>
              </a:tr>
              <a:tr h="0">
                <a:tc rowSpan="5">
                  <a:txBody>
                    <a:bodyPr/>
                    <a:lstStyle/>
                    <a:p>
                      <a:pPr algn="ctr"/>
                      <a:r>
                        <a:rPr kumimoji="1" lang="ja-JP" altLang="en-US" sz="1050" b="0" i="0" u="none" strike="noStrike" kern="1200" baseline="0" dirty="0">
                          <a:solidFill>
                            <a:schemeClr val="dk1"/>
                          </a:solidFill>
                          <a:latin typeface="メイリオ" panose="020B0604030504040204" pitchFamily="50" charset="-128"/>
                          <a:ea typeface="メイリオ" panose="020B0604030504040204" pitchFamily="50" charset="-128"/>
                          <a:cs typeface="+mn-cs"/>
                        </a:rPr>
                        <a:t>社会全体への</a:t>
                      </a:r>
                    </a:p>
                    <a:p>
                      <a:pPr algn="ctr"/>
                      <a:r>
                        <a:rPr kumimoji="1" lang="ja-JP" altLang="en-US" sz="1050" b="0" i="0" u="none" strike="noStrike" kern="1200" baseline="0" dirty="0">
                          <a:solidFill>
                            <a:schemeClr val="dk1"/>
                          </a:solidFill>
                          <a:latin typeface="メイリオ" panose="020B0604030504040204" pitchFamily="50" charset="-128"/>
                          <a:ea typeface="メイリオ" panose="020B0604030504040204" pitchFamily="50" charset="-128"/>
                          <a:cs typeface="+mn-cs"/>
                        </a:rPr>
                        <a:t>効果･影響</a:t>
                      </a:r>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algn="ctr"/>
                      <a:r>
                        <a:rPr kumimoji="1" lang="ja-JP" altLang="en-US" sz="1050" b="0" i="0" u="none" strike="noStrike" kern="1200" baseline="0" dirty="0">
                          <a:solidFill>
                            <a:schemeClr val="dk1"/>
                          </a:solidFill>
                          <a:latin typeface="メイリオ" panose="020B0604030504040204" pitchFamily="50" charset="-128"/>
                          <a:ea typeface="メイリオ" panose="020B0604030504040204" pitchFamily="50" charset="-128"/>
                          <a:cs typeface="+mn-cs"/>
                        </a:rPr>
                        <a:t>環境等</a:t>
                      </a:r>
                    </a:p>
                    <a:p>
                      <a:pPr algn="ctr"/>
                      <a:r>
                        <a:rPr kumimoji="1" lang="ja-JP" altLang="en-US" sz="1050" b="0" i="0" u="none" strike="noStrike" kern="1200" baseline="0" dirty="0">
                          <a:solidFill>
                            <a:schemeClr val="dk1"/>
                          </a:solidFill>
                          <a:latin typeface="メイリオ" panose="020B0604030504040204" pitchFamily="50" charset="-128"/>
                          <a:ea typeface="メイリオ" panose="020B0604030504040204" pitchFamily="50" charset="-128"/>
                          <a:cs typeface="+mn-cs"/>
                        </a:rPr>
                        <a:t>改善便益</a:t>
                      </a:r>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050" b="0" i="0" u="none" strike="noStrike" kern="1200" baseline="0" dirty="0">
                          <a:solidFill>
                            <a:schemeClr val="dk1"/>
                          </a:solidFill>
                          <a:latin typeface="メイリオ" panose="020B0604030504040204" pitchFamily="50" charset="-128"/>
                          <a:ea typeface="メイリオ" panose="020B0604030504040204" pitchFamily="50" charset="-128"/>
                          <a:cs typeface="+mn-cs"/>
                        </a:rPr>
                        <a:t>地球的環境の改善</a:t>
                      </a:r>
                      <a:r>
                        <a:rPr kumimoji="1" lang="ja-JP" altLang="en-US" sz="1050" b="0" i="0" u="none" strike="noStrike" kern="1200" baseline="0">
                          <a:solidFill>
                            <a:schemeClr val="dk1"/>
                          </a:solidFill>
                          <a:latin typeface="メイリオ" panose="020B0604030504040204" pitchFamily="50" charset="-128"/>
                          <a:ea typeface="メイリオ" panose="020B0604030504040204" pitchFamily="50" charset="-128"/>
                          <a:cs typeface="+mn-cs"/>
                        </a:rPr>
                        <a:t>（ＣＯ２排出量</a:t>
                      </a:r>
                      <a:r>
                        <a:rPr kumimoji="1" lang="ja-JP" altLang="en-US" sz="1050" b="0" i="0" u="none" strike="noStrike" kern="1200" baseline="0" dirty="0">
                          <a:solidFill>
                            <a:schemeClr val="dk1"/>
                          </a:solidFill>
                          <a:latin typeface="メイリオ" panose="020B0604030504040204" pitchFamily="50" charset="-128"/>
                          <a:ea typeface="メイリオ" panose="020B0604030504040204" pitchFamily="50" charset="-128"/>
                          <a:cs typeface="+mn-cs"/>
                        </a:rPr>
                        <a:t>の削減）</a:t>
                      </a:r>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050" dirty="0">
                          <a:latin typeface="メイリオ" panose="020B0604030504040204" pitchFamily="50" charset="-128"/>
                          <a:ea typeface="メイリオ"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6149312"/>
                  </a:ext>
                </a:extLst>
              </a:tr>
              <a:tr h="0">
                <a:tc vMerge="1">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050" b="0" i="0" u="none" strike="noStrike" kern="1200" baseline="0" dirty="0">
                          <a:solidFill>
                            <a:schemeClr val="dk1"/>
                          </a:solidFill>
                          <a:latin typeface="メイリオ" panose="020B0604030504040204" pitchFamily="50" charset="-128"/>
                          <a:ea typeface="メイリオ" panose="020B0604030504040204" pitchFamily="50" charset="-128"/>
                          <a:cs typeface="+mn-cs"/>
                        </a:rPr>
                        <a:t>局所的環境の改善</a:t>
                      </a:r>
                      <a:endParaRPr kumimoji="1" lang="en-US" altLang="ja-JP" sz="1050" b="0" i="0" u="none" strike="noStrike" kern="1200" baseline="0" dirty="0">
                        <a:solidFill>
                          <a:schemeClr val="dk1"/>
                        </a:solidFill>
                        <a:latin typeface="メイリオ" panose="020B0604030504040204" pitchFamily="50" charset="-128"/>
                        <a:ea typeface="メイリオ" panose="020B0604030504040204" pitchFamily="50" charset="-128"/>
                        <a:cs typeface="+mn-cs"/>
                      </a:endParaRPr>
                    </a:p>
                    <a:p>
                      <a:pPr algn="l"/>
                      <a:r>
                        <a:rPr kumimoji="1" lang="ja-JP" altLang="en-US" sz="1050" b="0" i="0" u="none" strike="noStrike" kern="1200" baseline="0" dirty="0">
                          <a:solidFill>
                            <a:schemeClr val="dk1"/>
                          </a:solidFill>
                          <a:latin typeface="メイリオ" panose="020B0604030504040204" pitchFamily="50" charset="-128"/>
                          <a:ea typeface="メイリオ" panose="020B0604030504040204" pitchFamily="50" charset="-128"/>
                          <a:cs typeface="+mn-cs"/>
                        </a:rPr>
                        <a:t>（ＮＯＸ排出量の削減、道路・鉄道騒音改善）</a:t>
                      </a:r>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050" dirty="0">
                          <a:latin typeface="メイリオ" panose="020B0604030504040204" pitchFamily="50" charset="-128"/>
                          <a:ea typeface="メイリオ"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1278006"/>
                  </a:ext>
                </a:extLst>
              </a:tr>
              <a:tr h="0">
                <a:tc vMerge="1">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050" b="0" i="0" u="none" strike="noStrike" kern="1200" baseline="0" dirty="0">
                          <a:solidFill>
                            <a:schemeClr val="dk1"/>
                          </a:solidFill>
                          <a:latin typeface="メイリオ" panose="020B0604030504040204" pitchFamily="50" charset="-128"/>
                          <a:ea typeface="メイリオ" panose="020B0604030504040204" pitchFamily="50" charset="-128"/>
                          <a:cs typeface="+mn-cs"/>
                        </a:rPr>
                        <a:t>道路交通事故の減少</a:t>
                      </a:r>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050" dirty="0">
                          <a:latin typeface="メイリオ" panose="020B0604030504040204" pitchFamily="50" charset="-128"/>
                          <a:ea typeface="メイリオ"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9002268"/>
                  </a:ext>
                </a:extLst>
              </a:tr>
              <a:tr h="0">
                <a:tc vMerge="1">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050" b="0" i="0" u="none" strike="noStrike" kern="1200" baseline="0" dirty="0">
                          <a:solidFill>
                            <a:schemeClr val="dk1"/>
                          </a:solidFill>
                          <a:latin typeface="メイリオ" panose="020B0604030504040204" pitchFamily="50" charset="-128"/>
                          <a:ea typeface="メイリオ" panose="020B0604030504040204" pitchFamily="50" charset="-128"/>
                          <a:cs typeface="+mn-cs"/>
                        </a:rPr>
                        <a:t>道路混雑の緩和</a:t>
                      </a:r>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050" dirty="0">
                          <a:latin typeface="メイリオ" panose="020B0604030504040204" pitchFamily="50" charset="-128"/>
                          <a:ea typeface="メイリオ"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8089266"/>
                  </a:ext>
                </a:extLst>
              </a:tr>
              <a:tr h="0">
                <a:tc vMerge="1">
                  <a:txBody>
                    <a:bodyPr/>
                    <a:lstStyle/>
                    <a:p>
                      <a:pPr algn="l"/>
                      <a:endParaRPr kumimoji="1" lang="ja-JP" altLang="en-US" sz="12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050" dirty="0">
                          <a:latin typeface="メイリオ" panose="020B0604030504040204" pitchFamily="50" charset="-128"/>
                          <a:ea typeface="メイリオ" panose="020B0604030504040204" pitchFamily="50" charset="-128"/>
                        </a:rPr>
                        <a:t>存在効果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050" dirty="0">
                          <a:latin typeface="メイリオ" panose="020B0604030504040204" pitchFamily="50" charset="-128"/>
                          <a:ea typeface="メイリオ" panose="020B0604030504040204" pitchFamily="50" charset="-128"/>
                        </a:rPr>
                        <a:t>鉄道が存在することによる安心感・満足感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kumimoji="1" lang="ja-JP" altLang="en-US" sz="1050" dirty="0">
                          <a:latin typeface="メイリオ" panose="020B0604030504040204" pitchFamily="50" charset="-128"/>
                          <a:ea typeface="メイリオ"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dirty="0">
                          <a:latin typeface="メイリオ" panose="020B0604030504040204" pitchFamily="50" charset="-128"/>
                          <a:ea typeface="メイリオ" panose="020B0604030504040204" pitchFamily="50" charset="-128"/>
                        </a:rPr>
                        <a:t>定性的に評価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703958758"/>
                  </a:ext>
                </a:extLst>
              </a:tr>
            </a:tbl>
          </a:graphicData>
        </a:graphic>
      </p:graphicFrame>
      <p:sp>
        <p:nvSpPr>
          <p:cNvPr id="15" name="正方形/長方形 14">
            <a:extLst>
              <a:ext uri="{FF2B5EF4-FFF2-40B4-BE49-F238E27FC236}">
                <a16:creationId xmlns:a16="http://schemas.microsoft.com/office/drawing/2014/main" id="{DD0C1EF1-9802-4969-BFB4-129C80FAF9AA}"/>
              </a:ext>
            </a:extLst>
          </p:cNvPr>
          <p:cNvSpPr/>
          <p:nvPr/>
        </p:nvSpPr>
        <p:spPr>
          <a:xfrm>
            <a:off x="149679" y="475879"/>
            <a:ext cx="9606642" cy="93871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spAutoFit/>
          </a:bodyPr>
          <a:lstStyle/>
          <a:p>
            <a:pPr>
              <a:spcAft>
                <a:spcPts val="1200"/>
              </a:spcAft>
            </a:pPr>
            <a:r>
              <a:rPr lang="ja-JP" altLang="en-US" sz="1600" dirty="0">
                <a:solidFill>
                  <a:schemeClr val="tx1"/>
                </a:solidFill>
                <a:latin typeface="メイリオ" panose="020B0604030504040204" pitchFamily="50" charset="-128"/>
                <a:ea typeface="メイリオ" panose="020B0604030504040204" pitchFamily="50" charset="-128"/>
              </a:rPr>
              <a:t>（１）分析方法</a:t>
            </a:r>
          </a:p>
          <a:p>
            <a:pPr marL="742950" lvl="1" indent="-285750">
              <a:spcAft>
                <a:spcPts val="12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近畿圏に検討対象路線が整備される場合に生じる便益とそれに必要な費用を基に「鉄道プロジェクトの評価手法マニュアル（</a:t>
            </a:r>
            <a:r>
              <a:rPr lang="en-US" altLang="ja-JP" sz="1600" dirty="0">
                <a:solidFill>
                  <a:schemeClr val="tx1"/>
                </a:solidFill>
                <a:latin typeface="メイリオ" panose="020B0604030504040204" pitchFamily="50" charset="-128"/>
                <a:ea typeface="メイリオ" panose="020B0604030504040204" pitchFamily="50" charset="-128"/>
              </a:rPr>
              <a:t>2012</a:t>
            </a:r>
            <a:r>
              <a:rPr lang="ja-JP" altLang="en-US" sz="1600" dirty="0">
                <a:solidFill>
                  <a:schemeClr val="tx1"/>
                </a:solidFill>
                <a:latin typeface="メイリオ" panose="020B0604030504040204" pitchFamily="50" charset="-128"/>
                <a:ea typeface="メイリオ" panose="020B0604030504040204" pitchFamily="50" charset="-128"/>
              </a:rPr>
              <a:t>年改訂版）」に基づき、費用便益分析を実施する。</a:t>
            </a:r>
            <a:endParaRPr lang="en-US" altLang="ja-JP" sz="1600" dirty="0">
              <a:solidFill>
                <a:schemeClr val="tx1"/>
              </a:solidFill>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31DBFF73-48DA-95A4-50F9-8704BBCC8F70}"/>
              </a:ext>
            </a:extLst>
          </p:cNvPr>
          <p:cNvSpPr/>
          <p:nvPr/>
        </p:nvSpPr>
        <p:spPr>
          <a:xfrm>
            <a:off x="579120" y="6244440"/>
            <a:ext cx="7207091" cy="589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spAutoFit/>
          </a:bodyPr>
          <a:lstStyle/>
          <a:p>
            <a:pPr>
              <a:lnSpc>
                <a:spcPts val="1000"/>
              </a:lnSpc>
              <a:spcBef>
                <a:spcPts val="600"/>
              </a:spcBef>
            </a:pPr>
            <a:r>
              <a:rPr lang="ja-JP" altLang="en-US" sz="1200" dirty="0">
                <a:solidFill>
                  <a:schemeClr val="tx1"/>
                </a:solidFill>
                <a:latin typeface="メイリオ" panose="020B0604030504040204" pitchFamily="50" charset="-128"/>
                <a:ea typeface="メイリオ" panose="020B0604030504040204" pitchFamily="50" charset="-128"/>
              </a:rPr>
              <a:t>◎：計測すべき項目</a:t>
            </a:r>
            <a:endParaRPr lang="en-US" altLang="ja-JP" sz="1200" dirty="0">
              <a:solidFill>
                <a:schemeClr val="tx1"/>
              </a:solidFill>
              <a:latin typeface="メイリオ" panose="020B0604030504040204" pitchFamily="50" charset="-128"/>
              <a:ea typeface="メイリオ" panose="020B0604030504040204" pitchFamily="50" charset="-128"/>
            </a:endParaRPr>
          </a:p>
          <a:p>
            <a:pPr>
              <a:lnSpc>
                <a:spcPts val="1000"/>
              </a:lnSpc>
              <a:spcBef>
                <a:spcPts val="600"/>
              </a:spcBef>
            </a:pPr>
            <a:r>
              <a:rPr lang="ja-JP" altLang="en-US" sz="1200" dirty="0">
                <a:solidFill>
                  <a:schemeClr val="tx1"/>
                </a:solidFill>
                <a:latin typeface="メイリオ" panose="020B0604030504040204" pitchFamily="50" charset="-128"/>
                <a:ea typeface="メイリオ" panose="020B0604030504040204" pitchFamily="50" charset="-128"/>
              </a:rPr>
              <a:t>○：事業特性を踏まえ、必要に応じて便益として計上可能な効果</a:t>
            </a:r>
            <a:endParaRPr lang="en-US" altLang="ja-JP" sz="1200" dirty="0">
              <a:solidFill>
                <a:schemeClr val="tx1"/>
              </a:solidFill>
              <a:latin typeface="メイリオ" panose="020B0604030504040204" pitchFamily="50" charset="-128"/>
              <a:ea typeface="メイリオ" panose="020B0604030504040204" pitchFamily="50" charset="-128"/>
            </a:endParaRPr>
          </a:p>
          <a:p>
            <a:pPr>
              <a:lnSpc>
                <a:spcPts val="1000"/>
              </a:lnSpc>
              <a:spcBef>
                <a:spcPts val="600"/>
              </a:spcBef>
            </a:pPr>
            <a:r>
              <a:rPr lang="ja-JP" altLang="en-US" sz="1200" dirty="0">
                <a:solidFill>
                  <a:schemeClr val="tx1"/>
                </a:solidFill>
                <a:latin typeface="メイリオ" panose="020B0604030504040204" pitchFamily="50" charset="-128"/>
                <a:ea typeface="メイリオ" panose="020B0604030504040204" pitchFamily="50" charset="-128"/>
              </a:rPr>
              <a:t>△：事業特性を踏まえ、必要に応じて便益として計上可能だが、計上に当たり特に注意が必要な効果</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11" name="二等辺三角形 10">
            <a:extLst>
              <a:ext uri="{FF2B5EF4-FFF2-40B4-BE49-F238E27FC236}">
                <a16:creationId xmlns:a16="http://schemas.microsoft.com/office/drawing/2014/main" id="{C816B9F9-9901-393F-2B3A-9B6C17E19B12}"/>
              </a:ext>
            </a:extLst>
          </p:cNvPr>
          <p:cNvSpPr/>
          <p:nvPr/>
        </p:nvSpPr>
        <p:spPr>
          <a:xfrm rot="5400000">
            <a:off x="5590700" y="3893339"/>
            <a:ext cx="2347694" cy="242277"/>
          </a:xfrm>
          <a:prstGeom prst="triangl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9B259D11-49EE-D759-DA24-875FC234C4D7}"/>
              </a:ext>
            </a:extLst>
          </p:cNvPr>
          <p:cNvSpPr txBox="1"/>
          <p:nvPr/>
        </p:nvSpPr>
        <p:spPr>
          <a:xfrm>
            <a:off x="0" y="1568018"/>
            <a:ext cx="5760000" cy="307777"/>
          </a:xfrm>
          <a:prstGeom prst="rect">
            <a:avLst/>
          </a:prstGeom>
          <a:noFill/>
        </p:spPr>
        <p:txBody>
          <a:bodyPr wrap="square">
            <a:spAutoFit/>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鉄道プロジェクトの評価手法マニュアル（</a:t>
            </a:r>
            <a:r>
              <a:rPr kumimoji="1" lang="en-US" altLang="ja-JP" sz="1400" dirty="0">
                <a:solidFill>
                  <a:schemeClr val="tx1"/>
                </a:solidFill>
                <a:latin typeface="メイリオ" panose="020B0604030504040204" pitchFamily="50" charset="-128"/>
                <a:ea typeface="メイリオ" panose="020B0604030504040204" pitchFamily="50" charset="-128"/>
              </a:rPr>
              <a:t>2012</a:t>
            </a:r>
            <a:r>
              <a:rPr kumimoji="1" lang="ja-JP" altLang="en-US" sz="1400" dirty="0">
                <a:solidFill>
                  <a:schemeClr val="tx1"/>
                </a:solidFill>
                <a:latin typeface="メイリオ" panose="020B0604030504040204" pitchFamily="50" charset="-128"/>
                <a:ea typeface="メイリオ" panose="020B0604030504040204" pitchFamily="50" charset="-128"/>
              </a:rPr>
              <a:t>年改訂版）</a:t>
            </a:r>
            <a:endParaRPr lang="ja-JP" altLang="en-US" sz="1400" dirty="0"/>
          </a:p>
        </p:txBody>
      </p:sp>
      <p:sp>
        <p:nvSpPr>
          <p:cNvPr id="14" name="正方形/長方形 13">
            <a:extLst>
              <a:ext uri="{FF2B5EF4-FFF2-40B4-BE49-F238E27FC236}">
                <a16:creationId xmlns:a16="http://schemas.microsoft.com/office/drawing/2014/main" id="{49228A68-565B-4FE4-98FB-EA7D1AD41FD2}"/>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a:solidFill>
                  <a:schemeClr val="bg1"/>
                </a:solidFill>
                <a:latin typeface="メイリオ" panose="020B0604030504040204" pitchFamily="50" charset="-128"/>
                <a:ea typeface="メイリオ" panose="020B0604030504040204" pitchFamily="50" charset="-128"/>
              </a:rPr>
              <a:t>４－２　費用</a:t>
            </a:r>
            <a:r>
              <a:rPr lang="ja-JP" altLang="en-US" sz="2000" b="1" dirty="0">
                <a:solidFill>
                  <a:schemeClr val="bg1"/>
                </a:solidFill>
                <a:latin typeface="メイリオ" panose="020B0604030504040204" pitchFamily="50" charset="-128"/>
                <a:ea typeface="メイリオ" panose="020B0604030504040204" pitchFamily="50" charset="-128"/>
              </a:rPr>
              <a:t>便益分析</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17" name="スライド番号プレースホルダー 4">
            <a:extLst>
              <a:ext uri="{FF2B5EF4-FFF2-40B4-BE49-F238E27FC236}">
                <a16:creationId xmlns:a16="http://schemas.microsoft.com/office/drawing/2014/main" id="{765D1F20-1518-40C1-A045-E9E1F4000CA4}"/>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27</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0AA4B13A-1A77-4A71-91C0-BD0758B9AF0B}"/>
              </a:ext>
            </a:extLst>
          </p:cNvPr>
          <p:cNvSpPr txBox="1"/>
          <p:nvPr/>
        </p:nvSpPr>
        <p:spPr>
          <a:xfrm>
            <a:off x="8211891" y="59555"/>
            <a:ext cx="1620957"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４　優位性の比較</a:t>
            </a:r>
            <a:endParaRPr kumimoji="1" lang="ja-JP" altLang="en-US" sz="1400" b="1" dirty="0">
              <a:solidFill>
                <a:schemeClr val="accent5">
                  <a:lumMod val="50000"/>
                </a:schemeClr>
              </a:solidFill>
            </a:endParaRPr>
          </a:p>
        </p:txBody>
      </p:sp>
    </p:spTree>
    <p:extLst>
      <p:ext uri="{BB962C8B-B14F-4D97-AF65-F5344CB8AC3E}">
        <p14:creationId xmlns:p14="http://schemas.microsoft.com/office/powerpoint/2010/main" val="1052758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19E90AA3-A20D-4B41-8A59-317BC94FE8BF}"/>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４－２　費用便益分析</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18" name="正方形/長方形 17">
            <a:extLst>
              <a:ext uri="{FF2B5EF4-FFF2-40B4-BE49-F238E27FC236}">
                <a16:creationId xmlns:a16="http://schemas.microsoft.com/office/drawing/2014/main" id="{61F3CD60-FEEE-41D0-A0FD-3B8E3E63791E}"/>
              </a:ext>
            </a:extLst>
          </p:cNvPr>
          <p:cNvSpPr/>
          <p:nvPr/>
        </p:nvSpPr>
        <p:spPr>
          <a:xfrm>
            <a:off x="149679" y="475879"/>
            <a:ext cx="9606642" cy="69249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spAutoFit/>
          </a:bodyPr>
          <a:lstStyle/>
          <a:p>
            <a:pPr>
              <a:spcAft>
                <a:spcPts val="1200"/>
              </a:spcAft>
            </a:pPr>
            <a:r>
              <a:rPr lang="ja-JP" altLang="en-US" sz="1600" dirty="0">
                <a:solidFill>
                  <a:schemeClr val="tx1"/>
                </a:solidFill>
                <a:latin typeface="メイリオ" panose="020B0604030504040204" pitchFamily="50" charset="-128"/>
                <a:ea typeface="メイリオ" panose="020B0604030504040204" pitchFamily="50" charset="-128"/>
              </a:rPr>
              <a:t>（２）分析結果</a:t>
            </a:r>
          </a:p>
          <a:p>
            <a:pPr marL="742950" lvl="1" indent="-285750">
              <a:spcAft>
                <a:spcPts val="6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費用便益比は、検討路線が答申路線より優位な結果であった。</a:t>
            </a:r>
            <a:endParaRPr lang="en-US" altLang="ja-JP" sz="1600" dirty="0">
              <a:solidFill>
                <a:schemeClr val="tx1"/>
              </a:solidFill>
              <a:latin typeface="メイリオ" panose="020B0604030504040204" pitchFamily="50" charset="-128"/>
              <a:ea typeface="メイリオ" panose="020B0604030504040204" pitchFamily="50" charset="-128"/>
            </a:endParaRPr>
          </a:p>
        </p:txBody>
      </p:sp>
      <p:sp>
        <p:nvSpPr>
          <p:cNvPr id="25" name="正方形/長方形 24">
            <a:extLst>
              <a:ext uri="{FF2B5EF4-FFF2-40B4-BE49-F238E27FC236}">
                <a16:creationId xmlns:a16="http://schemas.microsoft.com/office/drawing/2014/main" id="{4F952BAD-242F-4BC2-B016-0D3869A976DB}"/>
              </a:ext>
            </a:extLst>
          </p:cNvPr>
          <p:cNvSpPr/>
          <p:nvPr/>
        </p:nvSpPr>
        <p:spPr>
          <a:xfrm>
            <a:off x="187233" y="6235933"/>
            <a:ext cx="9569088" cy="605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6000" rIns="0" bIns="0" rtlCol="0" anchor="ctr">
            <a:spAutoFit/>
          </a:bodyPr>
          <a:lstStyle/>
          <a:p>
            <a:pPr>
              <a:lnSpc>
                <a:spcPts val="1050"/>
              </a:lnSpc>
              <a:spcBef>
                <a:spcPts val="600"/>
              </a:spcBef>
            </a:pPr>
            <a:r>
              <a:rPr lang="en-US" altLang="ja-JP" sz="1050" dirty="0">
                <a:solidFill>
                  <a:schemeClr val="tx1"/>
                </a:solidFill>
                <a:latin typeface="メイリオ" panose="020B0604030504040204" pitchFamily="50" charset="-128"/>
                <a:ea typeface="メイリオ" panose="020B0604030504040204" pitchFamily="50" charset="-128"/>
              </a:rPr>
              <a:t>※</a:t>
            </a:r>
            <a:r>
              <a:rPr lang="ja-JP" altLang="en-US" sz="1050" dirty="0">
                <a:solidFill>
                  <a:schemeClr val="tx1"/>
                </a:solidFill>
                <a:latin typeface="メイリオ" panose="020B0604030504040204" pitchFamily="50" charset="-128"/>
                <a:ea typeface="メイリオ" panose="020B0604030504040204" pitchFamily="50" charset="-128"/>
              </a:rPr>
              <a:t>１　鉄道整備による効果を全て便益に計上しているものではない（例えば、代替経路の確保（リダンダンシー）、ドライバー不足への対応等に係る効果</a:t>
            </a:r>
            <a:br>
              <a:rPr lang="en-US" altLang="ja-JP" sz="1050" dirty="0">
                <a:solidFill>
                  <a:schemeClr val="tx1"/>
                </a:solidFill>
                <a:latin typeface="メイリオ" panose="020B0604030504040204" pitchFamily="50" charset="-128"/>
                <a:ea typeface="メイリオ" panose="020B0604030504040204" pitchFamily="50" charset="-128"/>
              </a:rPr>
            </a:br>
            <a:r>
              <a:rPr lang="en-US" altLang="ja-JP" sz="1050" dirty="0">
                <a:solidFill>
                  <a:schemeClr val="tx1"/>
                </a:solidFill>
                <a:latin typeface="メイリオ" panose="020B0604030504040204" pitchFamily="50" charset="-128"/>
                <a:ea typeface="メイリオ" panose="020B0604030504040204" pitchFamily="50" charset="-128"/>
              </a:rPr>
              <a:t>        </a:t>
            </a:r>
            <a:r>
              <a:rPr lang="ja-JP" altLang="en-US" sz="1050" dirty="0">
                <a:solidFill>
                  <a:schemeClr val="tx1"/>
                </a:solidFill>
                <a:latin typeface="メイリオ" panose="020B0604030504040204" pitchFamily="50" charset="-128"/>
                <a:ea typeface="メイリオ" panose="020B0604030504040204" pitchFamily="50" charset="-128"/>
              </a:rPr>
              <a:t>は未計上）</a:t>
            </a:r>
            <a:br>
              <a:rPr lang="en-US" altLang="ja-JP" sz="1050" dirty="0">
                <a:solidFill>
                  <a:schemeClr val="tx1"/>
                </a:solidFill>
                <a:latin typeface="メイリオ" panose="020B0604030504040204" pitchFamily="50" charset="-128"/>
                <a:ea typeface="メイリオ" panose="020B0604030504040204" pitchFamily="50" charset="-128"/>
              </a:rPr>
            </a:br>
            <a:r>
              <a:rPr lang="en-US" altLang="ja-JP" sz="1050" dirty="0">
                <a:solidFill>
                  <a:schemeClr val="tx1"/>
                </a:solidFill>
                <a:latin typeface="メイリオ" panose="020B0604030504040204" pitchFamily="50" charset="-128"/>
                <a:ea typeface="メイリオ" panose="020B0604030504040204" pitchFamily="50" charset="-128"/>
              </a:rPr>
              <a:t>※</a:t>
            </a:r>
            <a:r>
              <a:rPr lang="ja-JP" altLang="en-US" sz="1050" dirty="0">
                <a:solidFill>
                  <a:schemeClr val="tx1"/>
                </a:solidFill>
                <a:latin typeface="メイリオ" panose="020B0604030504040204" pitchFamily="50" charset="-128"/>
                <a:ea typeface="メイリオ" panose="020B0604030504040204" pitchFamily="50" charset="-128"/>
              </a:rPr>
              <a:t>２「乗換利便性の向上等」は、乗換利便性の向上、運行頻度の増加、駅アクセス・イグレス時間の短縮による便益。</a:t>
            </a:r>
            <a:br>
              <a:rPr lang="en-US" altLang="ja-JP" sz="1050" dirty="0">
                <a:solidFill>
                  <a:schemeClr val="tx1"/>
                </a:solidFill>
                <a:latin typeface="メイリオ" panose="020B0604030504040204" pitchFamily="50" charset="-128"/>
                <a:ea typeface="メイリオ" panose="020B0604030504040204" pitchFamily="50" charset="-128"/>
              </a:rPr>
            </a:br>
            <a:r>
              <a:rPr lang="en-US" altLang="ja-JP" sz="1050" dirty="0">
                <a:solidFill>
                  <a:schemeClr val="tx1"/>
                </a:solidFill>
                <a:latin typeface="メイリオ" panose="020B0604030504040204" pitchFamily="50" charset="-128"/>
                <a:ea typeface="メイリオ" panose="020B0604030504040204" pitchFamily="50" charset="-128"/>
              </a:rPr>
              <a:t>※</a:t>
            </a:r>
            <a:r>
              <a:rPr lang="ja-JP" altLang="en-US" sz="1050" dirty="0">
                <a:solidFill>
                  <a:schemeClr val="tx1"/>
                </a:solidFill>
                <a:latin typeface="メイリオ" panose="020B0604030504040204" pitchFamily="50" charset="-128"/>
                <a:ea typeface="メイリオ" panose="020B0604030504040204" pitchFamily="50" charset="-128"/>
              </a:rPr>
              <a:t>３　費用便益分析の留意点ついては「５ まとめ」のとおり。　</a:t>
            </a:r>
            <a:endParaRPr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27" name="スライド番号プレースホルダー 4">
            <a:extLst>
              <a:ext uri="{FF2B5EF4-FFF2-40B4-BE49-F238E27FC236}">
                <a16:creationId xmlns:a16="http://schemas.microsoft.com/office/drawing/2014/main" id="{BADB9DD1-105D-42A7-8FD6-FE756AD0D900}"/>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28</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1A99C3BF-8C55-4DC6-9B4F-B9EDF214338F}"/>
              </a:ext>
            </a:extLst>
          </p:cNvPr>
          <p:cNvSpPr txBox="1"/>
          <p:nvPr/>
        </p:nvSpPr>
        <p:spPr>
          <a:xfrm>
            <a:off x="8211891" y="59555"/>
            <a:ext cx="1620957"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４　優位性の比較</a:t>
            </a:r>
            <a:endParaRPr kumimoji="1" lang="ja-JP" altLang="en-US" sz="1400" b="1" dirty="0">
              <a:solidFill>
                <a:schemeClr val="accent5">
                  <a:lumMod val="50000"/>
                </a:schemeClr>
              </a:solidFill>
            </a:endParaRPr>
          </a:p>
        </p:txBody>
      </p:sp>
      <p:graphicFrame>
        <p:nvGraphicFramePr>
          <p:cNvPr id="15" name="表 4">
            <a:extLst>
              <a:ext uri="{FF2B5EF4-FFF2-40B4-BE49-F238E27FC236}">
                <a16:creationId xmlns:a16="http://schemas.microsoft.com/office/drawing/2014/main" id="{14AF5A9C-3C2F-40B6-865A-85E4250A545D}"/>
              </a:ext>
            </a:extLst>
          </p:cNvPr>
          <p:cNvGraphicFramePr>
            <a:graphicFrameLocks noGrp="1"/>
          </p:cNvGraphicFramePr>
          <p:nvPr>
            <p:extLst>
              <p:ext uri="{D42A27DB-BD31-4B8C-83A1-F6EECF244321}">
                <p14:modId xmlns:p14="http://schemas.microsoft.com/office/powerpoint/2010/main" val="1186883815"/>
              </p:ext>
            </p:extLst>
          </p:nvPr>
        </p:nvGraphicFramePr>
        <p:xfrm>
          <a:off x="149679" y="1284255"/>
          <a:ext cx="9606643" cy="4957422"/>
        </p:xfrm>
        <a:graphic>
          <a:graphicData uri="http://schemas.openxmlformats.org/drawingml/2006/table">
            <a:tbl>
              <a:tblPr firstRow="1" bandRow="1">
                <a:tableStyleId>{5C22544A-7EE6-4342-B048-85BDC9FD1C3A}</a:tableStyleId>
              </a:tblPr>
              <a:tblGrid>
                <a:gridCol w="630568">
                  <a:extLst>
                    <a:ext uri="{9D8B030D-6E8A-4147-A177-3AD203B41FA5}">
                      <a16:colId xmlns:a16="http://schemas.microsoft.com/office/drawing/2014/main" val="4189132736"/>
                    </a:ext>
                  </a:extLst>
                </a:gridCol>
                <a:gridCol w="733716">
                  <a:extLst>
                    <a:ext uri="{9D8B030D-6E8A-4147-A177-3AD203B41FA5}">
                      <a16:colId xmlns:a16="http://schemas.microsoft.com/office/drawing/2014/main" val="2795645669"/>
                    </a:ext>
                  </a:extLst>
                </a:gridCol>
                <a:gridCol w="3161695">
                  <a:extLst>
                    <a:ext uri="{9D8B030D-6E8A-4147-A177-3AD203B41FA5}">
                      <a16:colId xmlns:a16="http://schemas.microsoft.com/office/drawing/2014/main" val="4052442315"/>
                    </a:ext>
                  </a:extLst>
                </a:gridCol>
                <a:gridCol w="1270166">
                  <a:extLst>
                    <a:ext uri="{9D8B030D-6E8A-4147-A177-3AD203B41FA5}">
                      <a16:colId xmlns:a16="http://schemas.microsoft.com/office/drawing/2014/main" val="908265595"/>
                    </a:ext>
                  </a:extLst>
                </a:gridCol>
                <a:gridCol w="1270166">
                  <a:extLst>
                    <a:ext uri="{9D8B030D-6E8A-4147-A177-3AD203B41FA5}">
                      <a16:colId xmlns:a16="http://schemas.microsoft.com/office/drawing/2014/main" val="486724681"/>
                    </a:ext>
                  </a:extLst>
                </a:gridCol>
                <a:gridCol w="1270166">
                  <a:extLst>
                    <a:ext uri="{9D8B030D-6E8A-4147-A177-3AD203B41FA5}">
                      <a16:colId xmlns:a16="http://schemas.microsoft.com/office/drawing/2014/main" val="507785634"/>
                    </a:ext>
                  </a:extLst>
                </a:gridCol>
                <a:gridCol w="1270166">
                  <a:extLst>
                    <a:ext uri="{9D8B030D-6E8A-4147-A177-3AD203B41FA5}">
                      <a16:colId xmlns:a16="http://schemas.microsoft.com/office/drawing/2014/main" val="1337109622"/>
                    </a:ext>
                  </a:extLst>
                </a:gridCol>
              </a:tblGrid>
              <a:tr h="239731">
                <a:tc rowSpan="2" gridSpan="2">
                  <a:txBody>
                    <a:bodyPr/>
                    <a:lstStyle/>
                    <a:p>
                      <a:pPr algn="ctr"/>
                      <a:r>
                        <a:rPr kumimoji="1" lang="ja-JP" altLang="en-US" sz="1400" dirty="0">
                          <a:latin typeface="メイリオ" panose="020B0604030504040204" pitchFamily="50" charset="-128"/>
                          <a:ea typeface="メイリオ" panose="020B0604030504040204" pitchFamily="50" charset="-128"/>
                        </a:rPr>
                        <a:t>区　分</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rowSpan="2" hMerge="1">
                  <a:txBody>
                    <a:bodyPr/>
                    <a:lstStyle/>
                    <a:p>
                      <a:pPr algn="ctr"/>
                      <a:r>
                        <a:rPr kumimoji="1" lang="ja-JP" altLang="en-US" sz="1400" dirty="0">
                          <a:latin typeface="メイリオ" panose="020B0604030504040204" pitchFamily="50" charset="-128"/>
                          <a:ea typeface="メイリオ" panose="020B0604030504040204" pitchFamily="50" charset="-128"/>
                        </a:rPr>
                        <a:t>便益</a:t>
                      </a:r>
                      <a:endParaRPr kumimoji="1" lang="en-US" altLang="ja-JP" sz="1400" dirty="0">
                        <a:latin typeface="メイリオ" panose="020B0604030504040204" pitchFamily="50" charset="-128"/>
                        <a:ea typeface="メイリオ" panose="020B0604030504040204" pitchFamily="50" charset="-128"/>
                      </a:endParaRPr>
                    </a:p>
                    <a:p>
                      <a:pPr algn="ctr"/>
                      <a:r>
                        <a:rPr kumimoji="1" lang="ja-JP" altLang="en-US" sz="1400" dirty="0">
                          <a:latin typeface="メイリオ" panose="020B0604030504040204" pitchFamily="50" charset="-128"/>
                          <a:ea typeface="メイリオ" panose="020B0604030504040204" pitchFamily="50" charset="-128"/>
                        </a:rPr>
                        <a:t>区分</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rowSpan="2">
                  <a:txBody>
                    <a:bodyPr/>
                    <a:lstStyle/>
                    <a:p>
                      <a:pPr algn="ctr"/>
                      <a:r>
                        <a:rPr kumimoji="1" lang="ja-JP" altLang="en-US" sz="1400" dirty="0">
                          <a:latin typeface="メイリオ" panose="020B0604030504040204" pitchFamily="50" charset="-128"/>
                          <a:ea typeface="メイリオ" panose="020B0604030504040204" pitchFamily="50" charset="-128"/>
                        </a:rPr>
                        <a:t>主たる効果項目</a:t>
                      </a:r>
                      <a:r>
                        <a:rPr kumimoji="1" lang="en-US" altLang="ja-JP" sz="1400" baseline="30000" dirty="0">
                          <a:latin typeface="メイリオ" panose="020B0604030504040204" pitchFamily="50" charset="-128"/>
                          <a:ea typeface="メイリオ" panose="020B0604030504040204" pitchFamily="50" charset="-128"/>
                        </a:rPr>
                        <a:t>※</a:t>
                      </a:r>
                      <a:r>
                        <a:rPr kumimoji="1" lang="ja-JP" altLang="en-US" sz="1400" baseline="30000" dirty="0">
                          <a:latin typeface="メイリオ" panose="020B0604030504040204" pitchFamily="50" charset="-128"/>
                          <a:ea typeface="メイリオ" panose="020B0604030504040204" pitchFamily="50" charset="-128"/>
                        </a:rPr>
                        <a:t>１</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gridSpan="3">
                  <a:txBody>
                    <a:bodyPr/>
                    <a:lstStyle/>
                    <a:p>
                      <a:pPr algn="ctr"/>
                      <a:r>
                        <a:rPr kumimoji="1" lang="ja-JP" altLang="en-US" sz="1200" dirty="0">
                          <a:latin typeface="メイリオ" panose="020B0604030504040204" pitchFamily="50" charset="-128"/>
                          <a:ea typeface="メイリオ" panose="020B0604030504040204" pitchFamily="50" charset="-128"/>
                        </a:rPr>
                        <a:t>　　　　　　　　　　　分析結果（計算期間</a:t>
                      </a:r>
                      <a:r>
                        <a:rPr kumimoji="1" lang="en-US" altLang="ja-JP" sz="1200" dirty="0">
                          <a:latin typeface="メイリオ" panose="020B0604030504040204" pitchFamily="50" charset="-128"/>
                          <a:ea typeface="メイリオ" panose="020B0604030504040204" pitchFamily="50" charset="-128"/>
                        </a:rPr>
                        <a:t>30</a:t>
                      </a:r>
                      <a:r>
                        <a:rPr kumimoji="1" lang="ja-JP" altLang="en-US" sz="1200" dirty="0">
                          <a:latin typeface="メイリオ" panose="020B0604030504040204" pitchFamily="50" charset="-128"/>
                          <a:ea typeface="メイリオ" panose="020B0604030504040204" pitchFamily="50" charset="-128"/>
                        </a:rPr>
                        <a:t>年間）</a:t>
                      </a:r>
                    </a:p>
                  </a:txBody>
                  <a:tcPr marL="36000" marR="36000" marT="3600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hMerge="1">
                  <a:txBody>
                    <a:bodyPr/>
                    <a:lstStyle/>
                    <a:p>
                      <a:pPr algn="l"/>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1200" dirty="0">
                          <a:latin typeface="メイリオ" panose="020B0604030504040204" pitchFamily="50" charset="-128"/>
                          <a:ea typeface="メイリオ" panose="020B0604030504040204" pitchFamily="50" charset="-128"/>
                        </a:rPr>
                        <a:t>百万円</a:t>
                      </a:r>
                    </a:p>
                  </a:txBody>
                  <a:tcPr marL="36000" marR="36000" marT="3600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29412353"/>
                  </a:ext>
                </a:extLst>
              </a:tr>
              <a:tr h="210428">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200" dirty="0">
                          <a:latin typeface="メイリオ" panose="020B0604030504040204" pitchFamily="50" charset="-128"/>
                          <a:ea typeface="メイリオ" panose="020B0604030504040204" pitchFamily="50" charset="-128"/>
                        </a:rPr>
                        <a:t>答申路線</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200" dirty="0">
                          <a:latin typeface="メイリオ" panose="020B0604030504040204" pitchFamily="50" charset="-128"/>
                          <a:ea typeface="メイリオ" panose="020B0604030504040204" pitchFamily="50" charset="-128"/>
                        </a:rPr>
                        <a:t>検討路線</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200" dirty="0">
                          <a:latin typeface="メイリオ" panose="020B0604030504040204" pitchFamily="50" charset="-128"/>
                          <a:ea typeface="メイリオ" panose="020B0604030504040204" pitchFamily="50" charset="-128"/>
                        </a:rPr>
                        <a:t>ＪＲ桜島線延伸</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150" dirty="0">
                          <a:latin typeface="メイリオ" panose="020B0604030504040204" pitchFamily="50" charset="-128"/>
                          <a:ea typeface="メイリオ" panose="020B0604030504040204" pitchFamily="50" charset="-128"/>
                        </a:rPr>
                        <a:t>京阪中之島線延伸</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77823175"/>
                  </a:ext>
                </a:extLst>
              </a:tr>
              <a:tr h="218611">
                <a:tc rowSpan="12">
                  <a:txBody>
                    <a:bodyPr/>
                    <a:lstStyle/>
                    <a:p>
                      <a:pPr algn="ctr"/>
                      <a:r>
                        <a:rPr kumimoji="1" lang="ja-JP" altLang="en-US" sz="1200" dirty="0">
                          <a:latin typeface="メイリオ" panose="020B0604030504040204" pitchFamily="50" charset="-128"/>
                          <a:ea typeface="メイリオ" panose="020B0604030504040204" pitchFamily="50" charset="-128"/>
                        </a:rPr>
                        <a:t>便益</a:t>
                      </a:r>
                      <a:endParaRPr kumimoji="1" lang="en-US" altLang="ja-JP" sz="1200" dirty="0">
                        <a:latin typeface="メイリオ" panose="020B0604030504040204" pitchFamily="50" charset="-128"/>
                        <a:ea typeface="メイリオ" panose="020B0604030504040204" pitchFamily="50" charset="-128"/>
                      </a:endParaRPr>
                    </a:p>
                    <a:p>
                      <a:pPr algn="ctr"/>
                      <a:r>
                        <a:rPr kumimoji="1" lang="ja-JP" altLang="en-US" sz="1200" dirty="0">
                          <a:latin typeface="メイリオ" panose="020B0604030504040204" pitchFamily="50" charset="-128"/>
                          <a:ea typeface="メイリオ" panose="020B0604030504040204" pitchFamily="50" charset="-128"/>
                        </a:rPr>
                        <a:t>（Ｂ）</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algn="ctr"/>
                      <a:r>
                        <a:rPr kumimoji="1" lang="ja-JP" altLang="en-US" sz="1200" b="0" i="0" u="none" strike="noStrike" kern="1200" baseline="0" dirty="0">
                          <a:solidFill>
                            <a:schemeClr val="dk1"/>
                          </a:solidFill>
                          <a:latin typeface="メイリオ" panose="020B0604030504040204" pitchFamily="50" charset="-128"/>
                          <a:ea typeface="メイリオ" panose="020B0604030504040204" pitchFamily="50" charset="-128"/>
                          <a:cs typeface="+mn-cs"/>
                        </a:rPr>
                        <a:t>利用者</a:t>
                      </a:r>
                      <a:endParaRPr kumimoji="1" lang="en-US" altLang="ja-JP" sz="1200" b="0" i="0" u="none" strike="noStrike" kern="1200" baseline="0" dirty="0">
                        <a:solidFill>
                          <a:schemeClr val="dk1"/>
                        </a:solidFill>
                        <a:latin typeface="メイリオ" panose="020B0604030504040204" pitchFamily="50" charset="-128"/>
                        <a:ea typeface="メイリオ" panose="020B0604030504040204" pitchFamily="50" charset="-128"/>
                        <a:cs typeface="+mn-cs"/>
                      </a:endParaRPr>
                    </a:p>
                    <a:p>
                      <a:pPr algn="ctr"/>
                      <a:r>
                        <a:rPr kumimoji="1" lang="ja-JP" altLang="en-US" sz="1200" b="0" i="0" u="none" strike="noStrike" kern="1200" baseline="0" dirty="0">
                          <a:solidFill>
                            <a:schemeClr val="dk1"/>
                          </a:solidFill>
                          <a:latin typeface="メイリオ" panose="020B0604030504040204" pitchFamily="50" charset="-128"/>
                          <a:ea typeface="メイリオ" panose="020B0604030504040204" pitchFamily="50" charset="-128"/>
                          <a:cs typeface="+mn-cs"/>
                        </a:rPr>
                        <a:t>便益</a:t>
                      </a:r>
                      <a:endParaRPr kumimoji="1" lang="ja-JP" altLang="en-US" sz="1200" dirty="0">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200" b="0" i="0" u="none" strike="noStrike" kern="1200" baseline="0" dirty="0">
                          <a:solidFill>
                            <a:schemeClr val="dk1"/>
                          </a:solidFill>
                          <a:latin typeface="メイリオ" panose="020B0604030504040204" pitchFamily="50" charset="-128"/>
                          <a:ea typeface="メイリオ" panose="020B0604030504040204" pitchFamily="50" charset="-128"/>
                          <a:cs typeface="+mn-cs"/>
                        </a:rPr>
                        <a:t>総所要時間の短縮（選好接近法による計測）</a:t>
                      </a:r>
                      <a:endParaRPr kumimoji="1" lang="ja-JP" altLang="en-US" sz="1200" dirty="0">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latin typeface="メイリオ" panose="020B0604030504040204" pitchFamily="50" charset="-128"/>
                          <a:ea typeface="メイリオ" panose="020B0604030504040204" pitchFamily="50" charset="-128"/>
                        </a:rPr>
                        <a:t>81,335</a:t>
                      </a:r>
                      <a:endParaRPr kumimoji="1" lang="ja-JP" altLang="en-US" sz="1200" b="0" i="0" u="none" strike="noStrike" kern="1200" baseline="0" dirty="0">
                        <a:solidFill>
                          <a:schemeClr val="dk1"/>
                        </a:solidFill>
                        <a:latin typeface="メイリオ" panose="020B0604030504040204" pitchFamily="50" charset="-128"/>
                        <a:ea typeface="メイリオ" panose="020B0604030504040204" pitchFamily="50" charset="-128"/>
                        <a:cs typeface="+mn-cs"/>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latin typeface="メイリオ" panose="020B0604030504040204" pitchFamily="50" charset="-128"/>
                          <a:ea typeface="メイリオ" panose="020B0604030504040204" pitchFamily="50" charset="-128"/>
                        </a:rPr>
                        <a:t>104,118</a:t>
                      </a:r>
                      <a:endParaRPr kumimoji="1" lang="ja-JP" altLang="en-US" sz="1200" b="0" i="0" u="none" strike="noStrike" kern="1200" baseline="0" dirty="0">
                        <a:solidFill>
                          <a:schemeClr val="dk1"/>
                        </a:solidFill>
                        <a:latin typeface="メイリオ" panose="020B0604030504040204" pitchFamily="50" charset="-128"/>
                        <a:ea typeface="メイリオ" panose="020B0604030504040204" pitchFamily="50" charset="-128"/>
                        <a:cs typeface="+mn-cs"/>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latin typeface="メイリオ" panose="020B0604030504040204" pitchFamily="50" charset="-128"/>
                          <a:ea typeface="メイリオ" panose="020B0604030504040204" pitchFamily="50" charset="-128"/>
                        </a:rPr>
                        <a:t>89,747</a:t>
                      </a:r>
                      <a:endParaRPr kumimoji="1" lang="ja-JP" altLang="en-US" sz="1200" b="0" i="0" u="none" strike="noStrike" kern="1200" baseline="0" dirty="0">
                        <a:solidFill>
                          <a:schemeClr val="dk1"/>
                        </a:solidFill>
                        <a:latin typeface="メイリオ" panose="020B0604030504040204" pitchFamily="50" charset="-128"/>
                        <a:ea typeface="メイリオ" panose="020B0604030504040204" pitchFamily="50" charset="-128"/>
                        <a:cs typeface="+mn-cs"/>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latin typeface="メイリオ" panose="020B0604030504040204" pitchFamily="50" charset="-128"/>
                          <a:ea typeface="メイリオ" panose="020B0604030504040204" pitchFamily="50" charset="-128"/>
                        </a:rPr>
                        <a:t>14,530</a:t>
                      </a:r>
                      <a:endParaRPr kumimoji="1" lang="ja-JP" altLang="en-US" sz="1200" b="0" i="0" u="none" strike="noStrike" kern="1200" baseline="0" dirty="0">
                        <a:solidFill>
                          <a:schemeClr val="dk1"/>
                        </a:solidFill>
                        <a:latin typeface="メイリオ" panose="020B0604030504040204" pitchFamily="50" charset="-128"/>
                        <a:ea typeface="メイリオ" panose="020B0604030504040204" pitchFamily="50" charset="-128"/>
                        <a:cs typeface="+mn-cs"/>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9857227"/>
                  </a:ext>
                </a:extLst>
              </a:tr>
              <a:tr h="218611">
                <a:tc vMerge="1">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b="0" i="0" u="none" strike="noStrike" kern="1200" baseline="0" dirty="0">
                          <a:solidFill>
                            <a:schemeClr val="tx1"/>
                          </a:solidFill>
                          <a:latin typeface="メイリオ" panose="020B0604030504040204" pitchFamily="50" charset="-128"/>
                          <a:ea typeface="メイリオ" panose="020B0604030504040204" pitchFamily="50" charset="-128"/>
                          <a:cs typeface="+mn-cs"/>
                        </a:rPr>
                        <a:t>交通費用の減少</a:t>
                      </a:r>
                      <a:endParaRPr kumimoji="1" lang="ja-JP" altLang="en-US" sz="1200" dirty="0">
                        <a:solidFill>
                          <a:schemeClr val="tx1"/>
                        </a:solidFill>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-19,307</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25,375</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34,329</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-9,493</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01247892"/>
                  </a:ext>
                </a:extLst>
              </a:tr>
              <a:tr h="218611">
                <a:tc vMerge="1">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b="0" i="0" u="none" strike="noStrike" kern="1200" baseline="0" dirty="0">
                          <a:solidFill>
                            <a:schemeClr val="tx1"/>
                          </a:solidFill>
                          <a:latin typeface="メイリオ" panose="020B0604030504040204" pitchFamily="50" charset="-128"/>
                          <a:ea typeface="メイリオ" panose="020B0604030504040204" pitchFamily="50" charset="-128"/>
                          <a:cs typeface="+mn-cs"/>
                        </a:rPr>
                        <a:t>乗換利便性の向上等</a:t>
                      </a:r>
                      <a:r>
                        <a:rPr kumimoji="1" lang="en-US" altLang="ja-JP" sz="1200" b="0" i="0" u="none" strike="noStrike" kern="1200" baseline="30000" dirty="0">
                          <a:solidFill>
                            <a:schemeClr val="tx1"/>
                          </a:solidFill>
                          <a:latin typeface="メイリオ" panose="020B0604030504040204" pitchFamily="50" charset="-128"/>
                          <a:ea typeface="メイリオ" panose="020B0604030504040204" pitchFamily="50" charset="-128"/>
                          <a:cs typeface="+mn-cs"/>
                        </a:rPr>
                        <a:t>※</a:t>
                      </a:r>
                      <a:r>
                        <a:rPr kumimoji="1" lang="ja-JP" altLang="en-US" sz="1200" b="0" i="0" u="none" strike="noStrike" kern="1200" baseline="30000" dirty="0">
                          <a:solidFill>
                            <a:schemeClr val="tx1"/>
                          </a:solidFill>
                          <a:latin typeface="メイリオ" panose="020B0604030504040204" pitchFamily="50" charset="-128"/>
                          <a:ea typeface="メイリオ" panose="020B0604030504040204" pitchFamily="50" charset="-128"/>
                          <a:cs typeface="+mn-cs"/>
                        </a:rPr>
                        <a:t>２</a:t>
                      </a:r>
                      <a:endParaRPr kumimoji="1" lang="ja-JP" altLang="en-US" sz="1200" baseline="30000" dirty="0">
                        <a:solidFill>
                          <a:schemeClr val="tx1"/>
                        </a:solidFill>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68,465</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108,647</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79,181</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29,047</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83261639"/>
                  </a:ext>
                </a:extLst>
              </a:tr>
              <a:tr h="194106">
                <a:tc vMerge="1">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b="0" i="0" u="none" strike="noStrike" kern="1200" baseline="0" dirty="0">
                          <a:solidFill>
                            <a:schemeClr val="tx1"/>
                          </a:solidFill>
                          <a:latin typeface="メイリオ" panose="020B0604030504040204" pitchFamily="50" charset="-128"/>
                          <a:ea typeface="メイリオ" panose="020B0604030504040204" pitchFamily="50" charset="-128"/>
                          <a:cs typeface="+mn-cs"/>
                        </a:rPr>
                        <a:t>車両内混雑の緩和</a:t>
                      </a:r>
                      <a:endParaRPr kumimoji="1" lang="ja-JP" altLang="en-US" sz="1200" dirty="0">
                        <a:solidFill>
                          <a:schemeClr val="tx1"/>
                        </a:solidFill>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7,748</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-8,970</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-9,482</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368</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0550705"/>
                  </a:ext>
                </a:extLst>
              </a:tr>
              <a:tr h="218611">
                <a:tc vMerge="1">
                  <a:txBody>
                    <a:bodyPr/>
                    <a:lstStyle/>
                    <a:p>
                      <a:pPr algn="l"/>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kumimoji="1" lang="ja-JP" altLang="en-US" sz="1200" b="0" i="0" u="none" strike="noStrike" kern="1200" baseline="0" dirty="0">
                          <a:solidFill>
                            <a:schemeClr val="dk1"/>
                          </a:solidFill>
                          <a:latin typeface="メイリオ" panose="020B0604030504040204" pitchFamily="50" charset="-128"/>
                          <a:ea typeface="メイリオ" panose="020B0604030504040204" pitchFamily="50" charset="-128"/>
                          <a:cs typeface="+mn-cs"/>
                        </a:rPr>
                        <a:t>供給者</a:t>
                      </a:r>
                    </a:p>
                    <a:p>
                      <a:pPr algn="ctr"/>
                      <a:r>
                        <a:rPr kumimoji="1" lang="ja-JP" altLang="en-US" sz="1200" b="0" i="0" u="none" strike="noStrike" kern="1200" baseline="0" dirty="0">
                          <a:solidFill>
                            <a:schemeClr val="dk1"/>
                          </a:solidFill>
                          <a:latin typeface="メイリオ" panose="020B0604030504040204" pitchFamily="50" charset="-128"/>
                          <a:ea typeface="メイリオ" panose="020B0604030504040204" pitchFamily="50" charset="-128"/>
                          <a:cs typeface="+mn-cs"/>
                        </a:rPr>
                        <a:t>便益</a:t>
                      </a:r>
                      <a:endParaRPr kumimoji="1" lang="ja-JP" altLang="en-US" sz="1200" dirty="0">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200" b="0" i="0" u="none" strike="noStrike" kern="1200" baseline="0" dirty="0">
                          <a:solidFill>
                            <a:schemeClr val="tx1"/>
                          </a:solidFill>
                          <a:latin typeface="メイリオ" panose="020B0604030504040204" pitchFamily="50" charset="-128"/>
                          <a:ea typeface="メイリオ" panose="020B0604030504040204" pitchFamily="50" charset="-128"/>
                          <a:cs typeface="+mn-cs"/>
                        </a:rPr>
                        <a:t>当該事業者収益の改善</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27,040</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61,427</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54,113</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kern="1200" dirty="0">
                          <a:solidFill>
                            <a:schemeClr val="tx1"/>
                          </a:solidFill>
                          <a:latin typeface="メイリオ" panose="020B0604030504040204" pitchFamily="50" charset="-128"/>
                          <a:ea typeface="メイリオ" panose="020B0604030504040204" pitchFamily="50" charset="-128"/>
                          <a:cs typeface="+mn-cs"/>
                        </a:rPr>
                        <a:t>14,356</a:t>
                      </a:r>
                      <a:endParaRPr kumimoji="1" lang="ja-JP" altLang="en-US" sz="1200" kern="1200" dirty="0">
                        <a:solidFill>
                          <a:schemeClr val="tx1"/>
                        </a:solidFill>
                        <a:latin typeface="メイリオ" panose="020B0604030504040204" pitchFamily="50" charset="-128"/>
                        <a:ea typeface="メイリオ" panose="020B0604030504040204" pitchFamily="50" charset="-128"/>
                        <a:cs typeface="+mn-cs"/>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1020337"/>
                  </a:ext>
                </a:extLst>
              </a:tr>
              <a:tr h="218611">
                <a:tc vMerge="1">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b="0" i="0" u="none" strike="noStrike" kern="1200" baseline="0" dirty="0">
                          <a:solidFill>
                            <a:schemeClr val="tx1"/>
                          </a:solidFill>
                          <a:latin typeface="メイリオ" panose="020B0604030504040204" pitchFamily="50" charset="-128"/>
                          <a:ea typeface="メイリオ" panose="020B0604030504040204" pitchFamily="50" charset="-128"/>
                          <a:cs typeface="+mn-cs"/>
                        </a:rPr>
                        <a:t>競合・補完鉄道路線収益の改善</a:t>
                      </a:r>
                      <a:endParaRPr kumimoji="1" lang="ja-JP" altLang="en-US" sz="1200" dirty="0">
                        <a:solidFill>
                          <a:schemeClr val="tx1"/>
                        </a:solidFill>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-13,276</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-52,147</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-52,025</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-7,001</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1076289"/>
                  </a:ext>
                </a:extLst>
              </a:tr>
              <a:tr h="218611">
                <a:tc vMerge="1">
                  <a:txBody>
                    <a:bodyPr/>
                    <a:lstStyle/>
                    <a:p>
                      <a:pPr algn="l"/>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algn="ctr"/>
                      <a:r>
                        <a:rPr kumimoji="1" lang="ja-JP" altLang="en-US" sz="1200" b="0" i="0" u="none" strike="noStrike" kern="1200" baseline="0" dirty="0">
                          <a:solidFill>
                            <a:schemeClr val="dk1"/>
                          </a:solidFill>
                          <a:latin typeface="メイリオ" panose="020B0604030504040204" pitchFamily="50" charset="-128"/>
                          <a:ea typeface="メイリオ" panose="020B0604030504040204" pitchFamily="50" charset="-128"/>
                          <a:cs typeface="+mn-cs"/>
                        </a:rPr>
                        <a:t>環境等</a:t>
                      </a:r>
                    </a:p>
                    <a:p>
                      <a:pPr algn="ctr"/>
                      <a:r>
                        <a:rPr kumimoji="1" lang="ja-JP" altLang="en-US" sz="1200" b="0" i="0" u="none" strike="noStrike" kern="1200" baseline="0" dirty="0">
                          <a:solidFill>
                            <a:schemeClr val="dk1"/>
                          </a:solidFill>
                          <a:latin typeface="メイリオ" panose="020B0604030504040204" pitchFamily="50" charset="-128"/>
                          <a:ea typeface="メイリオ" panose="020B0604030504040204" pitchFamily="50" charset="-128"/>
                          <a:cs typeface="+mn-cs"/>
                        </a:rPr>
                        <a:t>改善便益</a:t>
                      </a:r>
                      <a:endParaRPr kumimoji="1" lang="ja-JP" altLang="en-US" sz="1200" dirty="0">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200" b="0" i="0" u="none" strike="noStrike" kern="1200" baseline="0" dirty="0">
                          <a:solidFill>
                            <a:schemeClr val="tx1"/>
                          </a:solidFill>
                          <a:latin typeface="メイリオ" panose="020B0604030504040204" pitchFamily="50" charset="-128"/>
                          <a:ea typeface="メイリオ" panose="020B0604030504040204" pitchFamily="50" charset="-128"/>
                          <a:cs typeface="+mn-cs"/>
                        </a:rPr>
                        <a:t>地球的環境の改善（</a:t>
                      </a:r>
                      <a:r>
                        <a:rPr kumimoji="1" lang="en-US" altLang="ja-JP" sz="1200" b="0" i="0" u="none" strike="noStrike" kern="1200" baseline="0" dirty="0">
                          <a:solidFill>
                            <a:schemeClr val="tx1"/>
                          </a:solidFill>
                          <a:latin typeface="メイリオ" panose="020B0604030504040204" pitchFamily="50" charset="-128"/>
                          <a:ea typeface="メイリオ" panose="020B0604030504040204" pitchFamily="50" charset="-128"/>
                          <a:cs typeface="+mn-cs"/>
                        </a:rPr>
                        <a:t>CO</a:t>
                      </a:r>
                      <a:r>
                        <a:rPr kumimoji="1" lang="en-US" altLang="ja-JP" sz="900" b="0" i="0" u="none" strike="noStrike" kern="1200" baseline="0" dirty="0">
                          <a:solidFill>
                            <a:schemeClr val="tx1"/>
                          </a:solidFill>
                          <a:latin typeface="メイリオ" panose="020B0604030504040204" pitchFamily="50" charset="-128"/>
                          <a:ea typeface="メイリオ" panose="020B0604030504040204" pitchFamily="50" charset="-128"/>
                          <a:cs typeface="+mn-cs"/>
                        </a:rPr>
                        <a:t>2</a:t>
                      </a:r>
                      <a:r>
                        <a:rPr kumimoji="1" lang="ja-JP" altLang="en-US" sz="1200" b="0" i="0" u="none" strike="noStrike" kern="1200" baseline="0" dirty="0">
                          <a:solidFill>
                            <a:schemeClr val="tx1"/>
                          </a:solidFill>
                          <a:latin typeface="メイリオ" panose="020B0604030504040204" pitchFamily="50" charset="-128"/>
                          <a:ea typeface="メイリオ" panose="020B0604030504040204" pitchFamily="50" charset="-128"/>
                          <a:cs typeface="+mn-cs"/>
                        </a:rPr>
                        <a:t>排出量の削減）</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15</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34</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31</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3</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6149312"/>
                  </a:ext>
                </a:extLst>
              </a:tr>
              <a:tr h="386247">
                <a:tc vMerge="1">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200" b="0" i="0" u="none" strike="noStrike" kern="1200" baseline="0" dirty="0">
                          <a:solidFill>
                            <a:schemeClr val="tx1"/>
                          </a:solidFill>
                          <a:latin typeface="メイリオ" panose="020B0604030504040204" pitchFamily="50" charset="-128"/>
                          <a:ea typeface="メイリオ" panose="020B0604030504040204" pitchFamily="50" charset="-128"/>
                          <a:cs typeface="+mn-cs"/>
                        </a:rPr>
                        <a:t>局所的環境の改善</a:t>
                      </a:r>
                      <a:endParaRPr kumimoji="1" lang="en-US" altLang="ja-JP" sz="1200" b="0" i="0" u="none" strike="noStrike" kern="1200" baseline="0" dirty="0">
                        <a:solidFill>
                          <a:schemeClr val="tx1"/>
                        </a:solidFill>
                        <a:latin typeface="メイリオ" panose="020B0604030504040204" pitchFamily="50" charset="-128"/>
                        <a:ea typeface="メイリオ" panose="020B0604030504040204" pitchFamily="50" charset="-128"/>
                        <a:cs typeface="+mn-cs"/>
                      </a:endParaRPr>
                    </a:p>
                    <a:p>
                      <a:pPr algn="l"/>
                      <a:r>
                        <a:rPr kumimoji="1" lang="ja-JP" altLang="en-US" sz="1200" b="0" i="0" u="none" strike="noStrike" kern="1200" baseline="0" dirty="0">
                          <a:solidFill>
                            <a:schemeClr val="tx1"/>
                          </a:solidFill>
                          <a:latin typeface="メイリオ" panose="020B0604030504040204" pitchFamily="50" charset="-128"/>
                          <a:ea typeface="メイリオ" panose="020B0604030504040204" pitchFamily="50" charset="-128"/>
                          <a:cs typeface="+mn-cs"/>
                        </a:rPr>
                        <a:t>（</a:t>
                      </a:r>
                      <a:r>
                        <a:rPr kumimoji="1" lang="en-US" altLang="ja-JP" sz="1200" b="0" i="0" u="none" strike="noStrike" kern="1200" baseline="0" dirty="0">
                          <a:solidFill>
                            <a:schemeClr val="tx1"/>
                          </a:solidFill>
                          <a:latin typeface="メイリオ" panose="020B0604030504040204" pitchFamily="50" charset="-128"/>
                          <a:ea typeface="メイリオ" panose="020B0604030504040204" pitchFamily="50" charset="-128"/>
                          <a:cs typeface="+mn-cs"/>
                        </a:rPr>
                        <a:t>NO</a:t>
                      </a:r>
                      <a:r>
                        <a:rPr kumimoji="1" lang="en-US" altLang="ja-JP" sz="900" b="0" i="0" u="none" strike="noStrike" kern="1200" baseline="0" dirty="0">
                          <a:solidFill>
                            <a:schemeClr val="tx1"/>
                          </a:solidFill>
                          <a:latin typeface="メイリオ" panose="020B0604030504040204" pitchFamily="50" charset="-128"/>
                          <a:ea typeface="メイリオ" panose="020B0604030504040204" pitchFamily="50" charset="-128"/>
                          <a:cs typeface="+mn-cs"/>
                        </a:rPr>
                        <a:t>X</a:t>
                      </a:r>
                      <a:r>
                        <a:rPr kumimoji="1" lang="ja-JP" altLang="en-US" sz="1200" b="0" i="0" u="none" strike="noStrike" kern="1200" baseline="0" dirty="0">
                          <a:solidFill>
                            <a:schemeClr val="tx1"/>
                          </a:solidFill>
                          <a:latin typeface="メイリオ" panose="020B0604030504040204" pitchFamily="50" charset="-128"/>
                          <a:ea typeface="メイリオ" panose="020B0604030504040204" pitchFamily="50" charset="-128"/>
                          <a:cs typeface="+mn-cs"/>
                        </a:rPr>
                        <a:t>排出量の削減、道路・鉄道騒音改善）</a:t>
                      </a:r>
                      <a:endParaRPr kumimoji="1" lang="ja-JP" altLang="en-US" sz="1200" dirty="0">
                        <a:solidFill>
                          <a:schemeClr val="tx1"/>
                        </a:solidFill>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59</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130</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117</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12</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1278006"/>
                  </a:ext>
                </a:extLst>
              </a:tr>
              <a:tr h="218611">
                <a:tc vMerge="1">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b="0" i="0" u="none" strike="noStrike" kern="1200" baseline="0" dirty="0">
                          <a:solidFill>
                            <a:schemeClr val="tx1"/>
                          </a:solidFill>
                          <a:latin typeface="メイリオ" panose="020B0604030504040204" pitchFamily="50" charset="-128"/>
                          <a:ea typeface="メイリオ" panose="020B0604030504040204" pitchFamily="50" charset="-128"/>
                          <a:cs typeface="+mn-cs"/>
                        </a:rPr>
                        <a:t>道路交通事故の減少</a:t>
                      </a:r>
                      <a:endParaRPr kumimoji="1" lang="ja-JP" altLang="en-US" sz="1200" dirty="0">
                        <a:solidFill>
                          <a:schemeClr val="tx1"/>
                        </a:solidFill>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6,008</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13,219</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11,953</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1,251</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9002268"/>
                  </a:ext>
                </a:extLst>
              </a:tr>
              <a:tr h="218611">
                <a:tc vMerge="1">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b="0" i="0" u="none" strike="noStrike" kern="1200" baseline="0" dirty="0">
                          <a:solidFill>
                            <a:schemeClr val="tx1"/>
                          </a:solidFill>
                          <a:latin typeface="メイリオ" panose="020B0604030504040204" pitchFamily="50" charset="-128"/>
                          <a:ea typeface="メイリオ" panose="020B0604030504040204" pitchFamily="50" charset="-128"/>
                          <a:cs typeface="+mn-cs"/>
                        </a:rPr>
                        <a:t>道路混雑の緩和</a:t>
                      </a:r>
                      <a:endParaRPr kumimoji="1" lang="ja-JP" altLang="en-US" sz="1200" dirty="0">
                        <a:solidFill>
                          <a:schemeClr val="tx1"/>
                        </a:solidFill>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6,465</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14,226</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12,863</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1,347</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8089266"/>
                  </a:ext>
                </a:extLst>
              </a:tr>
              <a:tr h="218611">
                <a:tc vMerge="1">
                  <a:txBody>
                    <a:bodyPr/>
                    <a:lstStyle/>
                    <a:p>
                      <a:endParaRPr kumimoji="1" lang="ja-JP" altLang="en-US"/>
                    </a:p>
                  </a:txBody>
                  <a:tcPr>
                    <a:lnT w="12700" cap="flat" cmpd="sng" algn="ctr">
                      <a:solidFill>
                        <a:schemeClr val="tx1"/>
                      </a:solidFill>
                      <a:prstDash val="solid"/>
                      <a:round/>
                      <a:headEnd type="none" w="med" len="med"/>
                      <a:tailEnd type="none" w="med" len="med"/>
                    </a:lnT>
                  </a:tcPr>
                </a:tc>
                <a:tc gridSpan="2">
                  <a:txBody>
                    <a:bodyPr/>
                    <a:lstStyle/>
                    <a:p>
                      <a:pPr algn="ctr"/>
                      <a:r>
                        <a:rPr kumimoji="1" lang="ja-JP" altLang="en-US" sz="1200" dirty="0">
                          <a:solidFill>
                            <a:schemeClr val="tx1"/>
                          </a:solidFill>
                          <a:latin typeface="メイリオ" panose="020B0604030504040204" pitchFamily="50" charset="-128"/>
                          <a:ea typeface="メイリオ" panose="020B0604030504040204" pitchFamily="50" charset="-128"/>
                        </a:rPr>
                        <a:t>期末残存価値</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sz="1200" dirty="0"/>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34,229</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28,925</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23,005</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5,952</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5652698"/>
                  </a:ext>
                </a:extLst>
              </a:tr>
              <a:tr h="218611">
                <a:tc vMerge="1">
                  <a:txBody>
                    <a:bodyPr/>
                    <a:lstStyle/>
                    <a:p>
                      <a:pPr algn="l"/>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a:r>
                        <a:rPr kumimoji="1" lang="ja-JP" altLang="en-US" sz="1200" dirty="0">
                          <a:solidFill>
                            <a:schemeClr val="tx1"/>
                          </a:solidFill>
                          <a:latin typeface="メイリオ" panose="020B0604030504040204" pitchFamily="50" charset="-128"/>
                          <a:ea typeface="メイリオ" panose="020B0604030504040204" pitchFamily="50" charset="-128"/>
                        </a:rPr>
                        <a:t>便益計</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198,781</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294,983</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243,832</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50,372</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210431425"/>
                  </a:ext>
                </a:extLst>
              </a:tr>
              <a:tr h="123928">
                <a:tc rowSpan="4">
                  <a:txBody>
                    <a:bodyPr/>
                    <a:lstStyle/>
                    <a:p>
                      <a:pPr algn="ctr"/>
                      <a:r>
                        <a:rPr kumimoji="1" lang="ja-JP" altLang="en-US" sz="1200" dirty="0">
                          <a:latin typeface="メイリオ" panose="020B0604030504040204" pitchFamily="50" charset="-128"/>
                          <a:ea typeface="メイリオ" panose="020B0604030504040204" pitchFamily="50" charset="-128"/>
                        </a:rPr>
                        <a:t>費用</a:t>
                      </a:r>
                      <a:endParaRPr kumimoji="1" lang="en-US" altLang="ja-JP" sz="1200" dirty="0">
                        <a:latin typeface="メイリオ" panose="020B0604030504040204" pitchFamily="50" charset="-128"/>
                        <a:ea typeface="メイリオ" panose="020B0604030504040204" pitchFamily="50" charset="-128"/>
                      </a:endParaRPr>
                    </a:p>
                    <a:p>
                      <a:pPr algn="ctr"/>
                      <a:r>
                        <a:rPr kumimoji="1" lang="ja-JP" altLang="en-US" sz="1200" dirty="0">
                          <a:latin typeface="メイリオ" panose="020B0604030504040204" pitchFamily="50" charset="-128"/>
                          <a:ea typeface="メイリオ" panose="020B0604030504040204" pitchFamily="50" charset="-128"/>
                        </a:rPr>
                        <a:t>（Ｃ）</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kumimoji="1" lang="ja-JP" altLang="en-US" sz="1200" dirty="0">
                          <a:latin typeface="メイリオ" panose="020B0604030504040204" pitchFamily="50" charset="-128"/>
                          <a:ea typeface="メイリオ" panose="020B0604030504040204" pitchFamily="50" charset="-128"/>
                        </a:rPr>
                        <a:t>建設</a:t>
                      </a:r>
                      <a:endParaRPr kumimoji="1" lang="en-US" altLang="ja-JP" sz="1200" dirty="0">
                        <a:latin typeface="メイリオ" panose="020B0604030504040204" pitchFamily="50" charset="-128"/>
                        <a:ea typeface="メイリオ" panose="020B0604030504040204" pitchFamily="50" charset="-128"/>
                      </a:endParaRPr>
                    </a:p>
                    <a:p>
                      <a:pPr algn="ctr"/>
                      <a:r>
                        <a:rPr kumimoji="1" lang="ja-JP" altLang="en-US" sz="1200" dirty="0">
                          <a:latin typeface="メイリオ" panose="020B0604030504040204" pitchFamily="50" charset="-128"/>
                          <a:ea typeface="メイリオ" panose="020B0604030504040204" pitchFamily="50" charset="-128"/>
                        </a:rPr>
                        <a:t>投資額</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200">
                          <a:solidFill>
                            <a:schemeClr val="tx1"/>
                          </a:solidFill>
                          <a:latin typeface="メイリオ" panose="020B0604030504040204" pitchFamily="50" charset="-128"/>
                          <a:ea typeface="メイリオ" panose="020B0604030504040204" pitchFamily="50" charset="-128"/>
                        </a:rPr>
                        <a:t>建設費</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234,802</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234,727</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191,368</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43,359</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0204181"/>
                  </a:ext>
                </a:extLst>
              </a:tr>
              <a:tr h="218611">
                <a:tc vMerge="1">
                  <a:txBody>
                    <a:bodyPr/>
                    <a:lstStyle/>
                    <a:p>
                      <a:pPr algn="l"/>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l"/>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dirty="0">
                          <a:solidFill>
                            <a:schemeClr val="tx1"/>
                          </a:solidFill>
                          <a:latin typeface="メイリオ" panose="020B0604030504040204" pitchFamily="50" charset="-128"/>
                          <a:ea typeface="メイリオ" panose="020B0604030504040204" pitchFamily="50" charset="-128"/>
                        </a:rPr>
                        <a:t>用地関係費</a:t>
                      </a:r>
                      <a:endParaRPr kumimoji="1" lang="ja-JP" altLang="en-US" sz="1200" dirty="0">
                        <a:solidFill>
                          <a:schemeClr val="tx1"/>
                        </a:solidFill>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15,363</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8,186</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7,907</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278</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1503986"/>
                  </a:ext>
                </a:extLst>
              </a:tr>
              <a:tr h="218611">
                <a:tc vMerge="1">
                  <a:txBody>
                    <a:bodyPr/>
                    <a:lstStyle/>
                    <a:p>
                      <a:pPr algn="l"/>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a:r>
                        <a:rPr kumimoji="1" lang="ja-JP" altLang="en-US" sz="1200" dirty="0">
                          <a:solidFill>
                            <a:schemeClr val="tx1"/>
                          </a:solidFill>
                          <a:latin typeface="メイリオ" panose="020B0604030504040204" pitchFamily="50" charset="-128"/>
                          <a:ea typeface="メイリオ" panose="020B0604030504040204" pitchFamily="50" charset="-128"/>
                        </a:rPr>
                        <a:t>維持改良費・再投資費</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4,083</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14,711</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13,797</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846</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1392018"/>
                  </a:ext>
                </a:extLst>
              </a:tr>
              <a:tr h="218611">
                <a:tc vMerge="1">
                  <a:txBody>
                    <a:bodyPr/>
                    <a:lstStyle/>
                    <a:p>
                      <a:pPr algn="l"/>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a:r>
                        <a:rPr kumimoji="1" lang="ja-JP" altLang="en-US" sz="1200" dirty="0">
                          <a:solidFill>
                            <a:schemeClr val="tx1"/>
                          </a:solidFill>
                          <a:latin typeface="メイリオ" panose="020B0604030504040204" pitchFamily="50" charset="-128"/>
                          <a:ea typeface="メイリオ" panose="020B0604030504040204" pitchFamily="50" charset="-128"/>
                        </a:rPr>
                        <a:t>費用計</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254,248</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257,624</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213,072</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44,484</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201220307"/>
                  </a:ext>
                </a:extLst>
              </a:tr>
              <a:tr h="376091">
                <a:tc rowSpan="3">
                  <a:txBody>
                    <a:bodyPr/>
                    <a:lstStyle/>
                    <a:p>
                      <a:pPr algn="l"/>
                      <a:r>
                        <a:rPr kumimoji="1" lang="ja-JP" altLang="en-US" sz="1200" dirty="0">
                          <a:solidFill>
                            <a:schemeClr val="tx1"/>
                          </a:solidFill>
                          <a:latin typeface="メイリオ" panose="020B0604030504040204" pitchFamily="50" charset="-128"/>
                          <a:ea typeface="メイリオ" panose="020B0604030504040204" pitchFamily="50" charset="-128"/>
                        </a:rPr>
                        <a:t>費用</a:t>
                      </a:r>
                      <a:r>
                        <a:rPr kumimoji="1" lang="en-US" altLang="ja-JP" sz="1200" baseline="30000" dirty="0">
                          <a:solidFill>
                            <a:schemeClr val="tx1"/>
                          </a:solidFill>
                          <a:latin typeface="メイリオ" panose="020B0604030504040204" pitchFamily="50" charset="-128"/>
                          <a:ea typeface="メイリオ" panose="020B0604030504040204" pitchFamily="50" charset="-128"/>
                        </a:rPr>
                        <a:t>※</a:t>
                      </a:r>
                      <a:r>
                        <a:rPr kumimoji="1" lang="ja-JP" altLang="en-US" sz="1200" baseline="30000" dirty="0">
                          <a:solidFill>
                            <a:schemeClr val="tx1"/>
                          </a:solidFill>
                          <a:latin typeface="メイリオ" panose="020B0604030504040204" pitchFamily="50" charset="-128"/>
                          <a:ea typeface="メイリオ" panose="020B0604030504040204" pitchFamily="50" charset="-128"/>
                        </a:rPr>
                        <a:t>３</a:t>
                      </a:r>
                      <a:endParaRPr kumimoji="1" lang="en-US" altLang="ja-JP" sz="1200" baseline="30000" dirty="0">
                        <a:solidFill>
                          <a:schemeClr val="tx1"/>
                        </a:solidFill>
                        <a:latin typeface="メイリオ" panose="020B0604030504040204" pitchFamily="50" charset="-128"/>
                        <a:ea typeface="メイリオ" panose="020B0604030504040204" pitchFamily="50" charset="-128"/>
                      </a:endParaRPr>
                    </a:p>
                    <a:p>
                      <a:pPr algn="l"/>
                      <a:r>
                        <a:rPr kumimoji="1" lang="ja-JP" altLang="en-US" sz="1200" dirty="0">
                          <a:solidFill>
                            <a:schemeClr val="tx1"/>
                          </a:solidFill>
                          <a:latin typeface="メイリオ" panose="020B0604030504040204" pitchFamily="50" charset="-128"/>
                          <a:ea typeface="メイリオ" panose="020B0604030504040204" pitchFamily="50" charset="-128"/>
                        </a:rPr>
                        <a:t>便益</a:t>
                      </a:r>
                      <a:endParaRPr kumimoji="1" lang="en-US" altLang="ja-JP" sz="1200" dirty="0">
                        <a:solidFill>
                          <a:schemeClr val="tx1"/>
                        </a:solidFill>
                        <a:latin typeface="メイリオ" panose="020B0604030504040204" pitchFamily="50" charset="-128"/>
                        <a:ea typeface="メイリオ" panose="020B0604030504040204" pitchFamily="50" charset="-128"/>
                      </a:endParaRPr>
                    </a:p>
                    <a:p>
                      <a:pPr algn="l"/>
                      <a:r>
                        <a:rPr kumimoji="1" lang="ja-JP" altLang="en-US" sz="1200" dirty="0">
                          <a:solidFill>
                            <a:schemeClr val="tx1"/>
                          </a:solidFill>
                          <a:latin typeface="メイリオ" panose="020B0604030504040204" pitchFamily="50" charset="-128"/>
                          <a:ea typeface="メイリオ" panose="020B0604030504040204" pitchFamily="50" charset="-128"/>
                        </a:rPr>
                        <a:t>分析</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a:r>
                        <a:rPr kumimoji="1" lang="ja-JP" altLang="en-US" sz="1600" dirty="0">
                          <a:solidFill>
                            <a:schemeClr val="tx1"/>
                          </a:solidFill>
                          <a:latin typeface="メイリオ" panose="020B0604030504040204" pitchFamily="50" charset="-128"/>
                          <a:ea typeface="メイリオ" panose="020B0604030504040204" pitchFamily="50" charset="-128"/>
                        </a:rPr>
                        <a:t>費用便益比（Ｂ／Ｃ）</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tc>
                <a:tc>
                  <a:txBody>
                    <a:bodyPr/>
                    <a:lstStyle/>
                    <a:p>
                      <a:pPr algn="r"/>
                      <a:r>
                        <a:rPr kumimoji="1" lang="en-US" altLang="ja-JP" sz="1600" dirty="0">
                          <a:solidFill>
                            <a:schemeClr val="tx1"/>
                          </a:solidFill>
                          <a:latin typeface="メイリオ" panose="020B0604030504040204" pitchFamily="50" charset="-128"/>
                          <a:ea typeface="メイリオ" panose="020B0604030504040204" pitchFamily="50" charset="-128"/>
                        </a:rPr>
                        <a:t>B/C</a:t>
                      </a:r>
                      <a:r>
                        <a:rPr kumimoji="1" lang="ja-JP" altLang="en-US" sz="1600" dirty="0">
                          <a:solidFill>
                            <a:schemeClr val="tx1"/>
                          </a:solidFill>
                          <a:latin typeface="メイリオ" panose="020B0604030504040204" pitchFamily="50" charset="-128"/>
                          <a:ea typeface="メイリオ" panose="020B0604030504040204" pitchFamily="50" charset="-128"/>
                        </a:rPr>
                        <a:t>＝</a:t>
                      </a:r>
                      <a:r>
                        <a:rPr kumimoji="1" lang="en-US" altLang="ja-JP" sz="1600" dirty="0">
                          <a:solidFill>
                            <a:schemeClr val="tx1"/>
                          </a:solidFill>
                          <a:latin typeface="メイリオ" panose="020B0604030504040204" pitchFamily="50" charset="-128"/>
                          <a:ea typeface="メイリオ" panose="020B0604030504040204" pitchFamily="50" charset="-128"/>
                        </a:rPr>
                        <a:t>0.78</a:t>
                      </a:r>
                      <a:endParaRPr kumimoji="1" lang="ja-JP" altLang="en-US" sz="16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r"/>
                      <a:r>
                        <a:rPr kumimoji="1" lang="en-US" altLang="ja-JP" sz="1600" dirty="0">
                          <a:solidFill>
                            <a:schemeClr val="tx1"/>
                          </a:solidFill>
                          <a:latin typeface="メイリオ" panose="020B0604030504040204" pitchFamily="50" charset="-128"/>
                          <a:ea typeface="メイリオ" panose="020B0604030504040204" pitchFamily="50" charset="-128"/>
                        </a:rPr>
                        <a:t>B/C</a:t>
                      </a:r>
                      <a:r>
                        <a:rPr kumimoji="1" lang="ja-JP" altLang="en-US" sz="1600" dirty="0">
                          <a:solidFill>
                            <a:schemeClr val="tx1"/>
                          </a:solidFill>
                          <a:latin typeface="メイリオ" panose="020B0604030504040204" pitchFamily="50" charset="-128"/>
                          <a:ea typeface="メイリオ" panose="020B0604030504040204" pitchFamily="50" charset="-128"/>
                        </a:rPr>
                        <a:t>＝</a:t>
                      </a:r>
                      <a:r>
                        <a:rPr kumimoji="1" lang="en-US" altLang="ja-JP" sz="1600" dirty="0">
                          <a:solidFill>
                            <a:schemeClr val="tx1"/>
                          </a:solidFill>
                          <a:latin typeface="メイリオ" panose="020B0604030504040204" pitchFamily="50" charset="-128"/>
                          <a:ea typeface="メイリオ" panose="020B0604030504040204" pitchFamily="50" charset="-128"/>
                        </a:rPr>
                        <a:t>1.15</a:t>
                      </a:r>
                      <a:endParaRPr kumimoji="1" lang="ja-JP" altLang="en-US" sz="16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solidFill>
                  </a:tcPr>
                </a:tc>
                <a:tc>
                  <a:txBody>
                    <a:bodyPr/>
                    <a:lstStyle/>
                    <a:p>
                      <a:pPr algn="r"/>
                      <a:r>
                        <a:rPr kumimoji="1" lang="en-US" altLang="ja-JP" sz="1600" dirty="0">
                          <a:solidFill>
                            <a:schemeClr val="tx1"/>
                          </a:solidFill>
                          <a:latin typeface="メイリオ" panose="020B0604030504040204" pitchFamily="50" charset="-128"/>
                          <a:ea typeface="メイリオ" panose="020B0604030504040204" pitchFamily="50" charset="-128"/>
                        </a:rPr>
                        <a:t>B/C</a:t>
                      </a:r>
                      <a:r>
                        <a:rPr kumimoji="1" lang="ja-JP" altLang="en-US" sz="1600" dirty="0">
                          <a:solidFill>
                            <a:schemeClr val="tx1"/>
                          </a:solidFill>
                          <a:latin typeface="メイリオ" panose="020B0604030504040204" pitchFamily="50" charset="-128"/>
                          <a:ea typeface="メイリオ" panose="020B0604030504040204" pitchFamily="50" charset="-128"/>
                        </a:rPr>
                        <a:t>＝</a:t>
                      </a:r>
                      <a:r>
                        <a:rPr kumimoji="1" lang="en-US" altLang="ja-JP" sz="1600" dirty="0">
                          <a:solidFill>
                            <a:schemeClr val="tx1"/>
                          </a:solidFill>
                          <a:latin typeface="メイリオ" panose="020B0604030504040204" pitchFamily="50" charset="-128"/>
                          <a:ea typeface="メイリオ" panose="020B0604030504040204" pitchFamily="50" charset="-128"/>
                        </a:rPr>
                        <a:t>1.14</a:t>
                      </a:r>
                      <a:endParaRPr kumimoji="1" lang="ja-JP" altLang="en-US" sz="16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solidFill>
                  </a:tcPr>
                </a:tc>
                <a:tc>
                  <a:txBody>
                    <a:bodyPr/>
                    <a:lstStyle/>
                    <a:p>
                      <a:pPr algn="r"/>
                      <a:r>
                        <a:rPr kumimoji="1" lang="en-US" altLang="ja-JP" sz="1600" dirty="0">
                          <a:solidFill>
                            <a:schemeClr val="tx1"/>
                          </a:solidFill>
                          <a:latin typeface="メイリオ" panose="020B0604030504040204" pitchFamily="50" charset="-128"/>
                          <a:ea typeface="メイリオ" panose="020B0604030504040204" pitchFamily="50" charset="-128"/>
                        </a:rPr>
                        <a:t>B/C</a:t>
                      </a:r>
                      <a:r>
                        <a:rPr kumimoji="1" lang="ja-JP" altLang="en-US" sz="1600" dirty="0">
                          <a:solidFill>
                            <a:schemeClr val="tx1"/>
                          </a:solidFill>
                          <a:latin typeface="メイリオ" panose="020B0604030504040204" pitchFamily="50" charset="-128"/>
                          <a:ea typeface="メイリオ" panose="020B0604030504040204" pitchFamily="50" charset="-128"/>
                        </a:rPr>
                        <a:t>＝</a:t>
                      </a:r>
                      <a:r>
                        <a:rPr kumimoji="1" lang="en-US" altLang="ja-JP" sz="1600" dirty="0">
                          <a:solidFill>
                            <a:schemeClr val="tx1"/>
                          </a:solidFill>
                          <a:latin typeface="メイリオ" panose="020B0604030504040204" pitchFamily="50" charset="-128"/>
                          <a:ea typeface="メイリオ" panose="020B0604030504040204" pitchFamily="50" charset="-128"/>
                        </a:rPr>
                        <a:t>1.13</a:t>
                      </a:r>
                      <a:endParaRPr kumimoji="1" lang="ja-JP" altLang="en-US" sz="16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solidFill>
                  </a:tcPr>
                </a:tc>
                <a:extLst>
                  <a:ext uri="{0D108BD9-81ED-4DB2-BD59-A6C34878D82A}">
                    <a16:rowId xmlns:a16="http://schemas.microsoft.com/office/drawing/2014/main" val="4097127447"/>
                  </a:ext>
                </a:extLst>
              </a:tr>
              <a:tr h="218611">
                <a:tc vMerge="1">
                  <a:txBody>
                    <a:bodyPr/>
                    <a:lstStyle/>
                    <a:p>
                      <a:pPr algn="l"/>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a:r>
                        <a:rPr kumimoji="1" lang="ja-JP" altLang="en-US" sz="1200" dirty="0">
                          <a:solidFill>
                            <a:schemeClr val="tx1"/>
                          </a:solidFill>
                          <a:latin typeface="メイリオ" panose="020B0604030504040204" pitchFamily="50" charset="-128"/>
                          <a:ea typeface="メイリオ" panose="020B0604030504040204" pitchFamily="50" charset="-128"/>
                        </a:rPr>
                        <a:t>純現在価値</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-55,466</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37,359</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30,760</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5,888</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8584815"/>
                  </a:ext>
                </a:extLst>
              </a:tr>
              <a:tr h="218611">
                <a:tc vMerge="1">
                  <a:txBody>
                    <a:bodyPr/>
                    <a:lstStyle/>
                    <a:p>
                      <a:pPr algn="l"/>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a:r>
                        <a:rPr kumimoji="1" lang="ja-JP" altLang="en-US" sz="1200" dirty="0">
                          <a:solidFill>
                            <a:schemeClr val="tx1"/>
                          </a:solidFill>
                          <a:latin typeface="メイリオ" panose="020B0604030504040204" pitchFamily="50" charset="-128"/>
                          <a:ea typeface="メイリオ" panose="020B0604030504040204" pitchFamily="50" charset="-128"/>
                        </a:rPr>
                        <a:t>経済的内部収益率</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2.6%</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5.0%</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5.0%</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200" dirty="0">
                          <a:solidFill>
                            <a:schemeClr val="tx1"/>
                          </a:solidFill>
                          <a:latin typeface="メイリオ" panose="020B0604030504040204" pitchFamily="50" charset="-128"/>
                          <a:ea typeface="メイリオ" panose="020B0604030504040204" pitchFamily="50" charset="-128"/>
                        </a:rPr>
                        <a:t>4.8%</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3232480"/>
                  </a:ext>
                </a:extLst>
              </a:tr>
            </a:tbl>
          </a:graphicData>
        </a:graphic>
      </p:graphicFrame>
    </p:spTree>
    <p:extLst>
      <p:ext uri="{BB962C8B-B14F-4D97-AF65-F5344CB8AC3E}">
        <p14:creationId xmlns:p14="http://schemas.microsoft.com/office/powerpoint/2010/main" val="779447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168C11B0-ECC5-4C63-BCBB-858B875978BA}"/>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４－２　費用便益分析</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2272A784-2B6B-4313-B9CB-91A3C15A1DD6}"/>
              </a:ext>
            </a:extLst>
          </p:cNvPr>
          <p:cNvSpPr txBox="1"/>
          <p:nvPr/>
        </p:nvSpPr>
        <p:spPr>
          <a:xfrm>
            <a:off x="8211891" y="59555"/>
            <a:ext cx="1620957"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４　優位性の比較</a:t>
            </a:r>
            <a:endParaRPr kumimoji="1" lang="ja-JP" altLang="en-US" sz="1400" b="1" dirty="0">
              <a:solidFill>
                <a:schemeClr val="accent5">
                  <a:lumMod val="50000"/>
                </a:schemeClr>
              </a:solidFill>
            </a:endParaRPr>
          </a:p>
        </p:txBody>
      </p:sp>
      <p:sp>
        <p:nvSpPr>
          <p:cNvPr id="21" name="正方形/長方形 20">
            <a:extLst>
              <a:ext uri="{FF2B5EF4-FFF2-40B4-BE49-F238E27FC236}">
                <a16:creationId xmlns:a16="http://schemas.microsoft.com/office/drawing/2014/main" id="{78E1DA29-4B5A-49BA-92AD-AE78448F2ED6}"/>
              </a:ext>
            </a:extLst>
          </p:cNvPr>
          <p:cNvSpPr/>
          <p:nvPr/>
        </p:nvSpPr>
        <p:spPr>
          <a:xfrm>
            <a:off x="759570" y="3774448"/>
            <a:ext cx="8386859" cy="286942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56FB065D-49F7-4A94-9F0C-9EDEC5B03660}"/>
              </a:ext>
            </a:extLst>
          </p:cNvPr>
          <p:cNvSpPr/>
          <p:nvPr/>
        </p:nvSpPr>
        <p:spPr>
          <a:xfrm>
            <a:off x="149679" y="475879"/>
            <a:ext cx="9606642" cy="29238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spAutoFit/>
          </a:bodyPr>
          <a:lstStyle/>
          <a:p>
            <a:pPr marL="285750" indent="-285750">
              <a:spcAft>
                <a:spcPts val="12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答申路線の費用便益比（</a:t>
            </a:r>
            <a:r>
              <a:rPr lang="en-US" altLang="ja-JP" sz="1600" dirty="0">
                <a:solidFill>
                  <a:schemeClr val="tx1"/>
                </a:solidFill>
                <a:latin typeface="メイリオ" panose="020B0604030504040204" pitchFamily="50" charset="-128"/>
                <a:ea typeface="メイリオ" panose="020B0604030504040204" pitchFamily="50" charset="-128"/>
              </a:rPr>
              <a:t>B/C</a:t>
            </a:r>
            <a:r>
              <a:rPr lang="ja-JP" altLang="en-US" sz="1600" dirty="0">
                <a:solidFill>
                  <a:schemeClr val="tx1"/>
                </a:solidFill>
                <a:latin typeface="メイリオ" panose="020B0604030504040204" pitchFamily="50" charset="-128"/>
                <a:ea typeface="メイリオ" panose="020B0604030504040204" pitchFamily="50" charset="-128"/>
              </a:rPr>
              <a:t>＜</a:t>
            </a:r>
            <a:r>
              <a:rPr lang="en-US" altLang="ja-JP" sz="1600" dirty="0">
                <a:solidFill>
                  <a:schemeClr val="tx1"/>
                </a:solidFill>
                <a:latin typeface="メイリオ" panose="020B0604030504040204" pitchFamily="50" charset="-128"/>
                <a:ea typeface="メイリオ" panose="020B0604030504040204" pitchFamily="50" charset="-128"/>
              </a:rPr>
              <a:t>1.0</a:t>
            </a:r>
            <a:r>
              <a:rPr lang="ja-JP" altLang="en-US" sz="1600" dirty="0">
                <a:solidFill>
                  <a:schemeClr val="tx1"/>
                </a:solidFill>
                <a:latin typeface="メイリオ" panose="020B0604030504040204" pitchFamily="50" charset="-128"/>
                <a:ea typeface="メイリオ" panose="020B0604030504040204" pitchFamily="50" charset="-128"/>
              </a:rPr>
              <a:t>）について、留意事項等は以下のとおり。</a:t>
            </a:r>
            <a:endParaRPr lang="en-US" altLang="ja-JP" sz="1600" dirty="0">
              <a:solidFill>
                <a:schemeClr val="tx1"/>
              </a:solidFill>
              <a:latin typeface="メイリオ" panose="020B0604030504040204" pitchFamily="50" charset="-128"/>
              <a:ea typeface="メイリオ" panose="020B0604030504040204" pitchFamily="50" charset="-128"/>
            </a:endParaRPr>
          </a:p>
        </p:txBody>
      </p:sp>
      <p:sp>
        <p:nvSpPr>
          <p:cNvPr id="25" name="スライド番号プレースホルダー 4">
            <a:extLst>
              <a:ext uri="{FF2B5EF4-FFF2-40B4-BE49-F238E27FC236}">
                <a16:creationId xmlns:a16="http://schemas.microsoft.com/office/drawing/2014/main" id="{183FBC61-04E1-42AE-B03C-AD7A335E9DE8}"/>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29</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pic>
        <p:nvPicPr>
          <p:cNvPr id="27" name="図 26">
            <a:extLst>
              <a:ext uri="{FF2B5EF4-FFF2-40B4-BE49-F238E27FC236}">
                <a16:creationId xmlns:a16="http://schemas.microsoft.com/office/drawing/2014/main" id="{FFCEEB37-C2A2-486E-A1E9-BB318C07AB0D}"/>
              </a:ext>
            </a:extLst>
          </p:cNvPr>
          <p:cNvPicPr>
            <a:picLocks noChangeAspect="1"/>
          </p:cNvPicPr>
          <p:nvPr/>
        </p:nvPicPr>
        <p:blipFill>
          <a:blip r:embed="rId3"/>
          <a:stretch>
            <a:fillRect/>
          </a:stretch>
        </p:blipFill>
        <p:spPr>
          <a:xfrm>
            <a:off x="-3842338" y="2249984"/>
            <a:ext cx="3625911" cy="2225945"/>
          </a:xfrm>
          <a:prstGeom prst="rect">
            <a:avLst/>
          </a:prstGeom>
        </p:spPr>
      </p:pic>
      <p:pic>
        <p:nvPicPr>
          <p:cNvPr id="29" name="図 28">
            <a:extLst>
              <a:ext uri="{FF2B5EF4-FFF2-40B4-BE49-F238E27FC236}">
                <a16:creationId xmlns:a16="http://schemas.microsoft.com/office/drawing/2014/main" id="{DB9B153E-7848-4D06-A942-3FEFCCB9A8F4}"/>
              </a:ext>
            </a:extLst>
          </p:cNvPr>
          <p:cNvPicPr>
            <a:picLocks noChangeAspect="1"/>
          </p:cNvPicPr>
          <p:nvPr/>
        </p:nvPicPr>
        <p:blipFill>
          <a:blip r:embed="rId4"/>
          <a:stretch>
            <a:fillRect/>
          </a:stretch>
        </p:blipFill>
        <p:spPr>
          <a:xfrm>
            <a:off x="-3842338" y="4618056"/>
            <a:ext cx="3625911" cy="2239944"/>
          </a:xfrm>
          <a:prstGeom prst="rect">
            <a:avLst/>
          </a:prstGeom>
        </p:spPr>
      </p:pic>
      <p:sp>
        <p:nvSpPr>
          <p:cNvPr id="30" name="テキスト ボックス 29">
            <a:extLst>
              <a:ext uri="{FF2B5EF4-FFF2-40B4-BE49-F238E27FC236}">
                <a16:creationId xmlns:a16="http://schemas.microsoft.com/office/drawing/2014/main" id="{967BC4D2-3BAC-4A07-A7F2-343BABDB1A30}"/>
              </a:ext>
            </a:extLst>
          </p:cNvPr>
          <p:cNvSpPr txBox="1"/>
          <p:nvPr/>
        </p:nvSpPr>
        <p:spPr>
          <a:xfrm>
            <a:off x="299356" y="867731"/>
            <a:ext cx="9606643" cy="1661993"/>
          </a:xfrm>
          <a:prstGeom prst="rect">
            <a:avLst/>
          </a:prstGeom>
          <a:solidFill>
            <a:schemeClr val="bg1"/>
          </a:solidFill>
        </p:spPr>
        <p:txBody>
          <a:bodyPr wrap="square">
            <a:spAutoFit/>
          </a:bodyPr>
          <a:lstStyle/>
          <a:p>
            <a:pPr marL="285750" indent="-285750">
              <a:spcAft>
                <a:spcPts val="1200"/>
              </a:spcAft>
              <a:buFont typeface="メイリオ" panose="020B0604030504040204" pitchFamily="50" charset="-128"/>
              <a:buChar char="○"/>
            </a:pPr>
            <a:r>
              <a:rPr lang="ja-JP" altLang="en-US" sz="1400" dirty="0">
                <a:latin typeface="メイリオ" panose="020B0604030504040204" pitchFamily="50" charset="-128"/>
                <a:ea typeface="メイリオ" panose="020B0604030504040204" pitchFamily="50" charset="-128"/>
              </a:rPr>
              <a:t>答申路線である北港テクノポート線の答申時の路線区間は、コスモスクエア～夢洲～新桜島であるが、本検討においては、このうち開業済みの南ルート（コスモスクエア～夢洲）を除く区間である北ルート（新桜島～舞洲～夢洲）の費用便益分析を行っている。</a:t>
            </a:r>
            <a:endParaRPr lang="en-US" altLang="ja-JP" sz="1400" dirty="0">
              <a:latin typeface="メイリオ" panose="020B0604030504040204" pitchFamily="50" charset="-128"/>
              <a:ea typeface="メイリオ" panose="020B0604030504040204" pitchFamily="50" charset="-128"/>
            </a:endParaRPr>
          </a:p>
          <a:p>
            <a:pPr marL="285750" indent="-285750">
              <a:spcAft>
                <a:spcPts val="1200"/>
              </a:spcAft>
              <a:buFont typeface="メイリオ" panose="020B0604030504040204" pitchFamily="50" charset="-128"/>
              <a:buChar char="○"/>
            </a:pPr>
            <a:r>
              <a:rPr lang="ja-JP" altLang="en-US" sz="1400" dirty="0">
                <a:latin typeface="メイリオ" panose="020B0604030504040204" pitchFamily="50" charset="-128"/>
                <a:ea typeface="メイリオ" panose="020B0604030504040204" pitchFamily="50" charset="-128"/>
              </a:rPr>
              <a:t>本検討における</a:t>
            </a:r>
            <a:r>
              <a:rPr lang="en-US" altLang="ja-JP" sz="1400" dirty="0">
                <a:latin typeface="メイリオ" panose="020B0604030504040204" pitchFamily="50" charset="-128"/>
                <a:ea typeface="メイリオ" panose="020B0604030504040204" pitchFamily="50" charset="-128"/>
              </a:rPr>
              <a:t>without</a:t>
            </a:r>
            <a:r>
              <a:rPr lang="ja-JP" altLang="en-US" sz="1400" dirty="0">
                <a:latin typeface="メイリオ" panose="020B0604030504040204" pitchFamily="50" charset="-128"/>
                <a:ea typeface="メイリオ" panose="020B0604030504040204" pitchFamily="50" charset="-128"/>
              </a:rPr>
              <a:t>は、南ルート（コスモスクエア～夢洲）が整備されている前提のため、夢洲を目的地とする南ルートの利用者の便益が計上されず、答申路線の費用便益比が１を下回ったと想定される。</a:t>
            </a:r>
            <a:endParaRPr lang="en-US" altLang="ja-JP" sz="1400" dirty="0">
              <a:latin typeface="メイリオ" panose="020B0604030504040204" pitchFamily="50" charset="-128"/>
              <a:ea typeface="メイリオ" panose="020B0604030504040204" pitchFamily="50" charset="-128"/>
            </a:endParaRPr>
          </a:p>
          <a:p>
            <a:pPr marL="984250" indent="-984250">
              <a:spcAft>
                <a:spcPts val="1200"/>
              </a:spcAft>
            </a:pPr>
            <a:r>
              <a:rPr lang="ja-JP" altLang="en-US" sz="500" dirty="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　</a:t>
            </a:r>
            <a:endParaRPr lang="en-US" altLang="ja-JP" sz="1200" dirty="0">
              <a:latin typeface="メイリオ" panose="020B0604030504040204" pitchFamily="50" charset="-128"/>
              <a:ea typeface="メイリオ" panose="020B0604030504040204" pitchFamily="50" charset="-128"/>
            </a:endParaRPr>
          </a:p>
        </p:txBody>
      </p:sp>
      <p:pic>
        <p:nvPicPr>
          <p:cNvPr id="31" name="図 30">
            <a:extLst>
              <a:ext uri="{FF2B5EF4-FFF2-40B4-BE49-F238E27FC236}">
                <a16:creationId xmlns:a16="http://schemas.microsoft.com/office/drawing/2014/main" id="{F11014FE-7597-4D6B-A67C-B37104271180}"/>
              </a:ext>
            </a:extLst>
          </p:cNvPr>
          <p:cNvPicPr>
            <a:picLocks noChangeAspect="1"/>
          </p:cNvPicPr>
          <p:nvPr/>
        </p:nvPicPr>
        <p:blipFill>
          <a:blip r:embed="rId3"/>
          <a:stretch>
            <a:fillRect/>
          </a:stretch>
        </p:blipFill>
        <p:spPr>
          <a:xfrm>
            <a:off x="1042527" y="4255686"/>
            <a:ext cx="3625911" cy="2225945"/>
          </a:xfrm>
          <a:prstGeom prst="rect">
            <a:avLst/>
          </a:prstGeom>
        </p:spPr>
      </p:pic>
      <p:pic>
        <p:nvPicPr>
          <p:cNvPr id="32" name="図 31">
            <a:extLst>
              <a:ext uri="{FF2B5EF4-FFF2-40B4-BE49-F238E27FC236}">
                <a16:creationId xmlns:a16="http://schemas.microsoft.com/office/drawing/2014/main" id="{D591BA14-71FB-4EA5-B1FF-AE619290CBCA}"/>
              </a:ext>
            </a:extLst>
          </p:cNvPr>
          <p:cNvPicPr>
            <a:picLocks noChangeAspect="1"/>
          </p:cNvPicPr>
          <p:nvPr/>
        </p:nvPicPr>
        <p:blipFill>
          <a:blip r:embed="rId4"/>
          <a:stretch>
            <a:fillRect/>
          </a:stretch>
        </p:blipFill>
        <p:spPr>
          <a:xfrm>
            <a:off x="5276088" y="4264206"/>
            <a:ext cx="3625911" cy="2239944"/>
          </a:xfrm>
          <a:prstGeom prst="rect">
            <a:avLst/>
          </a:prstGeom>
        </p:spPr>
      </p:pic>
      <p:sp>
        <p:nvSpPr>
          <p:cNvPr id="33" name="正方形/長方形 32">
            <a:extLst>
              <a:ext uri="{FF2B5EF4-FFF2-40B4-BE49-F238E27FC236}">
                <a16:creationId xmlns:a16="http://schemas.microsoft.com/office/drawing/2014/main" id="{6243926B-CD1B-46A5-A517-67264B118A28}"/>
              </a:ext>
            </a:extLst>
          </p:cNvPr>
          <p:cNvSpPr/>
          <p:nvPr/>
        </p:nvSpPr>
        <p:spPr>
          <a:xfrm>
            <a:off x="1042527" y="3992980"/>
            <a:ext cx="3625911" cy="2616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bIns="0" rtlCol="0" anchor="t">
            <a:spAutoFit/>
          </a:bodyPr>
          <a:lstStyle/>
          <a:p>
            <a:pPr algn="ctr">
              <a:spcAft>
                <a:spcPts val="600"/>
              </a:spcAft>
            </a:pPr>
            <a:r>
              <a:rPr lang="ja-JP" altLang="en-US" sz="1400" dirty="0">
                <a:solidFill>
                  <a:schemeClr val="tx1"/>
                </a:solidFill>
                <a:latin typeface="メイリオ" panose="020B0604030504040204" pitchFamily="50" charset="-128"/>
                <a:ea typeface="メイリオ" panose="020B0604030504040204" pitchFamily="50" charset="-128"/>
              </a:rPr>
              <a:t>＜答申時＞</a:t>
            </a:r>
            <a:endParaRPr lang="en-US" altLang="ja-JP" sz="1400" dirty="0">
              <a:solidFill>
                <a:schemeClr val="tx1"/>
              </a:solidFill>
              <a:latin typeface="メイリオ" panose="020B0604030504040204" pitchFamily="50" charset="-128"/>
              <a:ea typeface="メイリオ" panose="020B0604030504040204" pitchFamily="50" charset="-128"/>
            </a:endParaRPr>
          </a:p>
        </p:txBody>
      </p:sp>
      <p:sp>
        <p:nvSpPr>
          <p:cNvPr id="35" name="正方形/長方形 34">
            <a:extLst>
              <a:ext uri="{FF2B5EF4-FFF2-40B4-BE49-F238E27FC236}">
                <a16:creationId xmlns:a16="http://schemas.microsoft.com/office/drawing/2014/main" id="{C72801BF-567A-4BF8-87B0-93A3E04DE782}"/>
              </a:ext>
            </a:extLst>
          </p:cNvPr>
          <p:cNvSpPr/>
          <p:nvPr/>
        </p:nvSpPr>
        <p:spPr>
          <a:xfrm>
            <a:off x="5276087" y="3990026"/>
            <a:ext cx="3625911" cy="2616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bIns="0" rtlCol="0" anchor="t">
            <a:spAutoFit/>
          </a:bodyPr>
          <a:lstStyle/>
          <a:p>
            <a:pPr algn="ctr">
              <a:spcAft>
                <a:spcPts val="600"/>
              </a:spcAft>
            </a:pPr>
            <a:r>
              <a:rPr lang="ja-JP" altLang="en-US" sz="1400" dirty="0">
                <a:solidFill>
                  <a:schemeClr val="tx1"/>
                </a:solidFill>
                <a:latin typeface="メイリオ" panose="020B0604030504040204" pitchFamily="50" charset="-128"/>
                <a:ea typeface="メイリオ" panose="020B0604030504040204" pitchFamily="50" charset="-128"/>
              </a:rPr>
              <a:t>＜本検討＞</a:t>
            </a:r>
            <a:endParaRPr lang="en-US" altLang="ja-JP" sz="1400" dirty="0">
              <a:solidFill>
                <a:schemeClr val="tx1"/>
              </a:solidFill>
              <a:latin typeface="メイリオ" panose="020B0604030504040204" pitchFamily="50" charset="-128"/>
              <a:ea typeface="メイリオ" panose="020B0604030504040204" pitchFamily="50" charset="-128"/>
            </a:endParaRPr>
          </a:p>
        </p:txBody>
      </p:sp>
      <p:sp>
        <p:nvSpPr>
          <p:cNvPr id="36" name="正方形/長方形 35">
            <a:extLst>
              <a:ext uri="{FF2B5EF4-FFF2-40B4-BE49-F238E27FC236}">
                <a16:creationId xmlns:a16="http://schemas.microsoft.com/office/drawing/2014/main" id="{17E130BD-6033-416F-A21F-676303B777CD}"/>
              </a:ext>
            </a:extLst>
          </p:cNvPr>
          <p:cNvSpPr/>
          <p:nvPr/>
        </p:nvSpPr>
        <p:spPr>
          <a:xfrm>
            <a:off x="6517640" y="5586620"/>
            <a:ext cx="2330593" cy="3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0" bIns="0" rtlCol="0" anchor="t">
            <a:noAutofit/>
          </a:bodyPr>
          <a:lstStyle/>
          <a:p>
            <a:pPr>
              <a:lnSpc>
                <a:spcPts val="1200"/>
              </a:lnSpc>
              <a:spcAft>
                <a:spcPts val="600"/>
              </a:spcAft>
            </a:pPr>
            <a:r>
              <a:rPr lang="ja-JP" altLang="en-US" sz="1000" dirty="0">
                <a:solidFill>
                  <a:schemeClr val="tx1"/>
                </a:solidFill>
                <a:latin typeface="メイリオ" panose="020B0604030504040204" pitchFamily="50" charset="-128"/>
                <a:ea typeface="メイリオ" panose="020B0604030504040204" pitchFamily="50" charset="-128"/>
              </a:rPr>
              <a:t>夢洲を目的地とする南ルート（緑箇所）の利用者の便益は計上されない</a:t>
            </a:r>
            <a:endParaRPr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46" name="正方形/長方形 45">
            <a:extLst>
              <a:ext uri="{FF2B5EF4-FFF2-40B4-BE49-F238E27FC236}">
                <a16:creationId xmlns:a16="http://schemas.microsoft.com/office/drawing/2014/main" id="{52162B89-40FE-4052-B52F-7CF96B6C5422}"/>
              </a:ext>
            </a:extLst>
          </p:cNvPr>
          <p:cNvSpPr/>
          <p:nvPr/>
        </p:nvSpPr>
        <p:spPr>
          <a:xfrm>
            <a:off x="3730183" y="3650817"/>
            <a:ext cx="2613052" cy="261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bIns="0" rtlCol="0" anchor="t">
            <a:spAutoFit/>
          </a:bodyPr>
          <a:lstStyle/>
          <a:p>
            <a:pPr algn="ctr">
              <a:spcAft>
                <a:spcPts val="600"/>
              </a:spcAft>
            </a:pPr>
            <a:r>
              <a:rPr lang="ja-JP" altLang="en-US" sz="1400" b="1" dirty="0">
                <a:solidFill>
                  <a:schemeClr val="tx1"/>
                </a:solidFill>
                <a:latin typeface="メイリオ" panose="020B0604030504040204" pitchFamily="50" charset="-128"/>
                <a:ea typeface="メイリオ" panose="020B0604030504040204" pitchFamily="50" charset="-128"/>
              </a:rPr>
              <a:t>答申路線の答申時からの変化</a:t>
            </a:r>
            <a:endParaRPr lang="en-US" altLang="ja-JP" sz="1400" b="1" dirty="0">
              <a:solidFill>
                <a:schemeClr val="tx1"/>
              </a:solidFill>
              <a:latin typeface="メイリオ" panose="020B0604030504040204" pitchFamily="50" charset="-128"/>
              <a:ea typeface="メイリオ" panose="020B0604030504040204" pitchFamily="50" charset="-128"/>
            </a:endParaRPr>
          </a:p>
        </p:txBody>
      </p:sp>
      <p:sp>
        <p:nvSpPr>
          <p:cNvPr id="47" name="二等辺三角形 46">
            <a:extLst>
              <a:ext uri="{FF2B5EF4-FFF2-40B4-BE49-F238E27FC236}">
                <a16:creationId xmlns:a16="http://schemas.microsoft.com/office/drawing/2014/main" id="{CC97E12F-94EF-47AD-88AB-13914B11DA70}"/>
              </a:ext>
            </a:extLst>
          </p:cNvPr>
          <p:cNvSpPr/>
          <p:nvPr/>
        </p:nvSpPr>
        <p:spPr>
          <a:xfrm rot="5400000">
            <a:off x="4594620" y="5153031"/>
            <a:ext cx="884178" cy="261610"/>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9407AD56-C05B-484A-9F08-C2B39347EBC2}"/>
              </a:ext>
            </a:extLst>
          </p:cNvPr>
          <p:cNvSpPr txBox="1"/>
          <p:nvPr/>
        </p:nvSpPr>
        <p:spPr>
          <a:xfrm>
            <a:off x="675861" y="2325815"/>
            <a:ext cx="9080460" cy="1113125"/>
          </a:xfrm>
          <a:prstGeom prst="rect">
            <a:avLst/>
          </a:prstGeom>
          <a:noFill/>
        </p:spPr>
        <p:txBody>
          <a:bodyPr wrap="square">
            <a:spAutoFit/>
          </a:bodyPr>
          <a:lstStyle/>
          <a:p>
            <a:pPr marL="182563" indent="-182563">
              <a:lnSpc>
                <a:spcPts val="1600"/>
              </a:lnSpc>
            </a:pPr>
            <a:r>
              <a:rPr lang="ja-JP" altLang="en-US" sz="1200" dirty="0">
                <a:latin typeface="メイリオ" panose="020B0604030504040204" pitchFamily="50" charset="-128"/>
                <a:ea typeface="メイリオ" panose="020B0604030504040204" pitchFamily="50" charset="-128"/>
              </a:rPr>
              <a:t>（補足）答申時の費用便益分析について</a:t>
            </a:r>
            <a:br>
              <a:rPr lang="en-US" altLang="ja-JP" sz="1200" dirty="0">
                <a:latin typeface="メイリオ" panose="020B0604030504040204" pitchFamily="50" charset="-128"/>
                <a:ea typeface="メイリオ" panose="020B0604030504040204" pitchFamily="50" charset="-128"/>
              </a:rPr>
            </a:br>
            <a:r>
              <a:rPr lang="ja-JP" altLang="en-US" sz="1200" dirty="0">
                <a:latin typeface="メイリオ" panose="020B0604030504040204" pitchFamily="50" charset="-128"/>
                <a:ea typeface="メイリオ" panose="020B0604030504040204" pitchFamily="50" charset="-128"/>
              </a:rPr>
              <a:t>・費用便益分析については、平成９年</a:t>
            </a:r>
            <a:r>
              <a:rPr lang="en-US" altLang="ja-JP" sz="1200" dirty="0">
                <a:latin typeface="メイリオ" panose="020B0604030504040204" pitchFamily="50" charset="-128"/>
                <a:ea typeface="メイリオ" panose="020B0604030504040204" pitchFamily="50" charset="-128"/>
              </a:rPr>
              <a:t>12 </a:t>
            </a:r>
            <a:r>
              <a:rPr lang="ja-JP" altLang="en-US" sz="1200" dirty="0">
                <a:latin typeface="メイリオ" panose="020B0604030504040204" pitchFamily="50" charset="-128"/>
                <a:ea typeface="メイリオ" panose="020B0604030504040204" pitchFamily="50" charset="-128"/>
              </a:rPr>
              <a:t>月に、公共事業の新規採択時に費用対効果分析を行う旨の指示が総理大臣からなされ　</a:t>
            </a:r>
            <a:br>
              <a:rPr lang="en-US" altLang="ja-JP" sz="1200" dirty="0">
                <a:latin typeface="メイリオ" panose="020B0604030504040204" pitchFamily="50" charset="-128"/>
                <a:ea typeface="メイリオ" panose="020B0604030504040204" pitchFamily="50" charset="-128"/>
              </a:rPr>
            </a:br>
            <a:r>
              <a:rPr lang="ja-JP" altLang="en-US" sz="1200" dirty="0">
                <a:latin typeface="メイリオ" panose="020B0604030504040204" pitchFamily="50" charset="-128"/>
                <a:ea typeface="メイリオ" panose="020B0604030504040204" pitchFamily="50" charset="-128"/>
              </a:rPr>
              <a:t>　たことを契機として、費用便益分析マニュアルの整備が進み、新規事業採択時等に分析が行われるようになった。（「公共事</a:t>
            </a:r>
            <a:br>
              <a:rPr lang="en-US" altLang="ja-JP" sz="1200" dirty="0">
                <a:latin typeface="メイリオ" panose="020B0604030504040204" pitchFamily="50" charset="-128"/>
                <a:ea typeface="メイリオ" panose="020B0604030504040204" pitchFamily="50" charset="-128"/>
              </a:rPr>
            </a:br>
            <a:r>
              <a:rPr lang="ja-JP" altLang="en-US" sz="1200" dirty="0">
                <a:latin typeface="メイリオ" panose="020B0604030504040204" pitchFamily="50" charset="-128"/>
                <a:ea typeface="メイリオ" panose="020B0604030504040204" pitchFamily="50" charset="-128"/>
              </a:rPr>
              <a:t>　業における費用便益分析の役割（国土交通委員会調査室）」より）</a:t>
            </a:r>
            <a:br>
              <a:rPr lang="en-US" altLang="ja-JP" sz="1200" dirty="0">
                <a:latin typeface="メイリオ" panose="020B0604030504040204" pitchFamily="50" charset="-128"/>
                <a:ea typeface="メイリオ" panose="020B0604030504040204" pitchFamily="50" charset="-128"/>
              </a:rPr>
            </a:br>
            <a:r>
              <a:rPr lang="ja-JP" altLang="en-US" sz="1200" dirty="0">
                <a:latin typeface="メイリオ" panose="020B0604030504040204" pitchFamily="50" charset="-128"/>
                <a:ea typeface="メイリオ" panose="020B0604030504040204" pitchFamily="50" charset="-128"/>
              </a:rPr>
              <a:t>・そのため、平成元年</a:t>
            </a:r>
            <a:r>
              <a:rPr lang="en-US" altLang="ja-JP" sz="1200" dirty="0">
                <a:latin typeface="メイリオ" panose="020B0604030504040204" pitchFamily="50" charset="-128"/>
                <a:ea typeface="メイリオ" panose="020B0604030504040204" pitchFamily="50" charset="-128"/>
              </a:rPr>
              <a:t>10</a:t>
            </a:r>
            <a:r>
              <a:rPr lang="ja-JP" altLang="en-US" sz="1200" dirty="0">
                <a:latin typeface="メイリオ" panose="020B0604030504040204" pitchFamily="50" charset="-128"/>
                <a:ea typeface="メイリオ" panose="020B0604030504040204" pitchFamily="50" charset="-128"/>
              </a:rPr>
              <a:t>月の北港テクノポート線の答申時には費用便益比は算定されていない。</a:t>
            </a:r>
            <a:endParaRPr lang="ja-JP" altLang="en-US" sz="1200" dirty="0"/>
          </a:p>
        </p:txBody>
      </p:sp>
    </p:spTree>
    <p:extLst>
      <p:ext uri="{BB962C8B-B14F-4D97-AF65-F5344CB8AC3E}">
        <p14:creationId xmlns:p14="http://schemas.microsoft.com/office/powerpoint/2010/main" val="3378045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 y="2967335"/>
            <a:ext cx="9906002" cy="923330"/>
          </a:xfrm>
          <a:prstGeom prst="rect">
            <a:avLst/>
          </a:prstGeom>
          <a:noFill/>
          <a:ln>
            <a:noFill/>
          </a:ln>
        </p:spPr>
        <p:txBody>
          <a:bodyPr wrap="square" rtlCol="0" anchor="ctr">
            <a:spAutoFit/>
          </a:bodyPr>
          <a:lstStyle/>
          <a:p>
            <a:pPr algn="ctr">
              <a:spcAft>
                <a:spcPts val="600"/>
              </a:spcAft>
            </a:pPr>
            <a:r>
              <a:rPr lang="ja-JP" altLang="en-US" sz="5400" dirty="0">
                <a:latin typeface="メイリオ" panose="020B0604030504040204" pitchFamily="50" charset="-128"/>
                <a:ea typeface="メイリオ" panose="020B0604030504040204" pitchFamily="50" charset="-128"/>
              </a:rPr>
              <a:t>１　検討の概要</a:t>
            </a:r>
            <a:endParaRPr lang="en-US" altLang="ja-JP" sz="54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26361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1CDBF42E-F6F4-43CF-BC71-34A9FF1C0A2A}"/>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４－２　費用便益分析</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11" name="正方形/長方形 10">
            <a:extLst>
              <a:ext uri="{FF2B5EF4-FFF2-40B4-BE49-F238E27FC236}">
                <a16:creationId xmlns:a16="http://schemas.microsoft.com/office/drawing/2014/main" id="{C02D0A53-CC14-4802-A4DB-21DB77F62A1B}"/>
              </a:ext>
            </a:extLst>
          </p:cNvPr>
          <p:cNvSpPr/>
          <p:nvPr/>
        </p:nvSpPr>
        <p:spPr>
          <a:xfrm>
            <a:off x="149679" y="475879"/>
            <a:ext cx="9606642" cy="93871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spAutoFit/>
          </a:bodyPr>
          <a:lstStyle/>
          <a:p>
            <a:pPr>
              <a:spcAft>
                <a:spcPts val="1200"/>
              </a:spcAft>
            </a:pPr>
            <a:r>
              <a:rPr lang="ja-JP" altLang="en-US" sz="1600" dirty="0">
                <a:solidFill>
                  <a:schemeClr val="tx1"/>
                </a:solidFill>
                <a:latin typeface="メイリオ" panose="020B0604030504040204" pitchFamily="50" charset="-128"/>
                <a:ea typeface="メイリオ" panose="020B0604030504040204" pitchFamily="50" charset="-128"/>
              </a:rPr>
              <a:t>（３）感度分析</a:t>
            </a:r>
          </a:p>
          <a:p>
            <a:pPr marL="742950" lvl="1" indent="-285750">
              <a:spcAft>
                <a:spcPts val="12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設定した検討条件のうち、今後の変動による費用便益分析結果への影響が大きいと想定される次の項目について、検討対象路線を対象に感度分析を実施。</a:t>
            </a:r>
          </a:p>
        </p:txBody>
      </p:sp>
      <p:sp>
        <p:nvSpPr>
          <p:cNvPr id="16" name="スライド番号プレースホルダー 4">
            <a:extLst>
              <a:ext uri="{FF2B5EF4-FFF2-40B4-BE49-F238E27FC236}">
                <a16:creationId xmlns:a16="http://schemas.microsoft.com/office/drawing/2014/main" id="{25524252-ED34-4C7A-B469-AF788722B5BC}"/>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30</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EA82C7B7-0B1E-4A7A-8C4F-4CC43971F2E1}"/>
              </a:ext>
            </a:extLst>
          </p:cNvPr>
          <p:cNvSpPr txBox="1"/>
          <p:nvPr/>
        </p:nvSpPr>
        <p:spPr>
          <a:xfrm>
            <a:off x="8211891" y="59555"/>
            <a:ext cx="1620957"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４　優位性の比較</a:t>
            </a:r>
            <a:endParaRPr kumimoji="1" lang="ja-JP" altLang="en-US" sz="1400" b="1" dirty="0">
              <a:solidFill>
                <a:schemeClr val="accent5">
                  <a:lumMod val="50000"/>
                </a:schemeClr>
              </a:solidFill>
            </a:endParaRPr>
          </a:p>
        </p:txBody>
      </p:sp>
      <p:graphicFrame>
        <p:nvGraphicFramePr>
          <p:cNvPr id="10" name="表 4">
            <a:extLst>
              <a:ext uri="{FF2B5EF4-FFF2-40B4-BE49-F238E27FC236}">
                <a16:creationId xmlns:a16="http://schemas.microsoft.com/office/drawing/2014/main" id="{0F2FDEBF-7BD4-4147-BE23-C769F6FCEA24}"/>
              </a:ext>
            </a:extLst>
          </p:cNvPr>
          <p:cNvGraphicFramePr>
            <a:graphicFrameLocks noGrp="1"/>
          </p:cNvGraphicFramePr>
          <p:nvPr>
            <p:extLst>
              <p:ext uri="{D42A27DB-BD31-4B8C-83A1-F6EECF244321}">
                <p14:modId xmlns:p14="http://schemas.microsoft.com/office/powerpoint/2010/main" val="2108916208"/>
              </p:ext>
            </p:extLst>
          </p:nvPr>
        </p:nvGraphicFramePr>
        <p:xfrm>
          <a:off x="149678" y="1468803"/>
          <a:ext cx="9648000" cy="5040000"/>
        </p:xfrm>
        <a:graphic>
          <a:graphicData uri="http://schemas.openxmlformats.org/drawingml/2006/table">
            <a:tbl>
              <a:tblPr firstRow="1" bandRow="1">
                <a:tableStyleId>{5C22544A-7EE6-4342-B048-85BDC9FD1C3A}</a:tableStyleId>
              </a:tblPr>
              <a:tblGrid>
                <a:gridCol w="1254656">
                  <a:extLst>
                    <a:ext uri="{9D8B030D-6E8A-4147-A177-3AD203B41FA5}">
                      <a16:colId xmlns:a16="http://schemas.microsoft.com/office/drawing/2014/main" val="754592222"/>
                    </a:ext>
                  </a:extLst>
                </a:gridCol>
                <a:gridCol w="1486350">
                  <a:extLst>
                    <a:ext uri="{9D8B030D-6E8A-4147-A177-3AD203B41FA5}">
                      <a16:colId xmlns:a16="http://schemas.microsoft.com/office/drawing/2014/main" val="3450342936"/>
                    </a:ext>
                  </a:extLst>
                </a:gridCol>
                <a:gridCol w="1651819">
                  <a:extLst>
                    <a:ext uri="{9D8B030D-6E8A-4147-A177-3AD203B41FA5}">
                      <a16:colId xmlns:a16="http://schemas.microsoft.com/office/drawing/2014/main" val="471160322"/>
                    </a:ext>
                  </a:extLst>
                </a:gridCol>
                <a:gridCol w="1789471">
                  <a:extLst>
                    <a:ext uri="{9D8B030D-6E8A-4147-A177-3AD203B41FA5}">
                      <a16:colId xmlns:a16="http://schemas.microsoft.com/office/drawing/2014/main" val="2990640136"/>
                    </a:ext>
                  </a:extLst>
                </a:gridCol>
                <a:gridCol w="1646507">
                  <a:extLst>
                    <a:ext uri="{9D8B030D-6E8A-4147-A177-3AD203B41FA5}">
                      <a16:colId xmlns:a16="http://schemas.microsoft.com/office/drawing/2014/main" val="2136730744"/>
                    </a:ext>
                  </a:extLst>
                </a:gridCol>
                <a:gridCol w="1819197">
                  <a:extLst>
                    <a:ext uri="{9D8B030D-6E8A-4147-A177-3AD203B41FA5}">
                      <a16:colId xmlns:a16="http://schemas.microsoft.com/office/drawing/2014/main" val="3175856210"/>
                    </a:ext>
                  </a:extLst>
                </a:gridCol>
              </a:tblGrid>
              <a:tr h="360000">
                <a:tc rowSpan="2" gridSpan="2">
                  <a:txBody>
                    <a:bodyPr/>
                    <a:lstStyle/>
                    <a:p>
                      <a:pPr algn="ctr"/>
                      <a:r>
                        <a:rPr lang="ja-JP" altLang="en-US" sz="1800" dirty="0"/>
                        <a:t>項　目</a:t>
                      </a:r>
                      <a:endParaRPr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rowSpan="2" hMerge="1">
                  <a:txBody>
                    <a:bodyPr/>
                    <a:lstStyle/>
                    <a:p>
                      <a:endParaRP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kumimoji="1" lang="ja-JP" altLang="en-US" sz="1600" dirty="0">
                          <a:latin typeface="メイリオ" panose="020B0604030504040204" pitchFamily="50" charset="-128"/>
                          <a:ea typeface="メイリオ" panose="020B0604030504040204" pitchFamily="50" charset="-128"/>
                        </a:rPr>
                        <a:t>費用便益比（</a:t>
                      </a:r>
                      <a:r>
                        <a:rPr kumimoji="1" lang="en-US" altLang="ja-JP" sz="1600" dirty="0">
                          <a:latin typeface="メイリオ" panose="020B0604030504040204" pitchFamily="50" charset="-128"/>
                          <a:ea typeface="メイリオ" panose="020B0604030504040204" pitchFamily="50" charset="-128"/>
                        </a:rPr>
                        <a:t>B</a:t>
                      </a:r>
                      <a:r>
                        <a:rPr kumimoji="1" lang="ja-JP" altLang="en-US" sz="1600" dirty="0">
                          <a:latin typeface="メイリオ" panose="020B0604030504040204" pitchFamily="50" charset="-128"/>
                          <a:ea typeface="メイリオ" panose="020B0604030504040204" pitchFamily="50" charset="-128"/>
                        </a:rPr>
                        <a:t>／</a:t>
                      </a:r>
                      <a:r>
                        <a:rPr kumimoji="1" lang="en-US" altLang="ja-JP" sz="1600" dirty="0">
                          <a:latin typeface="メイリオ" panose="020B0604030504040204" pitchFamily="50" charset="-128"/>
                          <a:ea typeface="メイリオ" panose="020B0604030504040204" pitchFamily="50" charset="-128"/>
                        </a:rPr>
                        <a:t>C</a:t>
                      </a:r>
                      <a:r>
                        <a:rPr kumimoji="1" lang="ja-JP" altLang="en-US" sz="1600" dirty="0">
                          <a:latin typeface="メイリオ" panose="020B0604030504040204" pitchFamily="50" charset="-128"/>
                          <a:ea typeface="メイリオ" panose="020B0604030504040204" pitchFamily="50" charset="-128"/>
                        </a:rPr>
                        <a:t>）計算期間３０年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hMerge="1">
                  <a:txBody>
                    <a:bodyPr/>
                    <a:lstStyle/>
                    <a:p>
                      <a:pPr algn="ctr">
                        <a:tabLst>
                          <a:tab pos="2511425" algn="l"/>
                        </a:tabLst>
                      </a:pPr>
                      <a:endParaRPr kumimoji="1" lang="ja-JP" altLang="en-US" sz="14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tabLst>
                          <a:tab pos="2511425" algn="l"/>
                        </a:tabLst>
                      </a:pPr>
                      <a:endParaRPr kumimoji="1" lang="ja-JP" altLang="en-US" sz="14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tabLst>
                          <a:tab pos="2511425" algn="l"/>
                        </a:tabLst>
                      </a:pPr>
                      <a:endParaRPr kumimoji="1" lang="ja-JP" altLang="en-US" sz="14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412353"/>
                  </a:ext>
                </a:extLst>
              </a:tr>
              <a:tr h="360000">
                <a:tc gridSpan="2" vMerge="1">
                  <a:txBody>
                    <a:bodyPr/>
                    <a:lstStyle/>
                    <a:p>
                      <a:endParaRPr kumimoji="1" lang="ja-JP" altLang="en-US"/>
                    </a:p>
                  </a:txBody>
                  <a:tcPr/>
                </a:tc>
                <a:tc hMerge="1" vMerge="1">
                  <a:txBody>
                    <a:bodyPr/>
                    <a:lstStyle/>
                    <a:p>
                      <a:endParaRPr kumimoji="1" lang="ja-JP" altLang="en-US"/>
                    </a:p>
                  </a:txBody>
                  <a:tcPr/>
                </a:tc>
                <a:tc>
                  <a:txBody>
                    <a:bodyPr/>
                    <a:lstStyle/>
                    <a:p>
                      <a:pPr algn="ctr">
                        <a:tabLst>
                          <a:tab pos="2511425" algn="l"/>
                        </a:tabLst>
                      </a:pPr>
                      <a:r>
                        <a:rPr kumimoji="1" lang="ja-JP" altLang="en-US" sz="1600" dirty="0">
                          <a:latin typeface="メイリオ" panose="020B0604030504040204" pitchFamily="50" charset="-128"/>
                          <a:ea typeface="メイリオ" panose="020B0604030504040204" pitchFamily="50" charset="-128"/>
                        </a:rPr>
                        <a:t>答申路線</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tabLst>
                          <a:tab pos="2511425" algn="l"/>
                        </a:tabLst>
                      </a:pPr>
                      <a:r>
                        <a:rPr kumimoji="1" lang="ja-JP" altLang="en-US" sz="1600" dirty="0">
                          <a:latin typeface="メイリオ" panose="020B0604030504040204" pitchFamily="50" charset="-128"/>
                          <a:ea typeface="メイリオ" panose="020B0604030504040204" pitchFamily="50" charset="-128"/>
                        </a:rPr>
                        <a:t>検討路線</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tabLst>
                          <a:tab pos="2511425" algn="l"/>
                        </a:tabLst>
                      </a:pPr>
                      <a:r>
                        <a:rPr kumimoji="1" lang="en-US" altLang="ja-JP" sz="1600" dirty="0">
                          <a:latin typeface="メイリオ" panose="020B0604030504040204" pitchFamily="50" charset="-128"/>
                          <a:ea typeface="メイリオ" panose="020B0604030504040204" pitchFamily="50" charset="-128"/>
                        </a:rPr>
                        <a:t>JR</a:t>
                      </a:r>
                      <a:r>
                        <a:rPr kumimoji="1" lang="ja-JP" altLang="en-US" sz="1600" dirty="0">
                          <a:latin typeface="メイリオ" panose="020B0604030504040204" pitchFamily="50" charset="-128"/>
                          <a:ea typeface="メイリオ" panose="020B0604030504040204" pitchFamily="50" charset="-128"/>
                        </a:rPr>
                        <a:t>桜島線延伸</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2511425" algn="l"/>
                        </a:tabLst>
                        <a:defRPr/>
                      </a:pPr>
                      <a:r>
                        <a:rPr kumimoji="1" lang="ja-JP" altLang="en-US" sz="1600" dirty="0">
                          <a:latin typeface="メイリオ" panose="020B0604030504040204" pitchFamily="50" charset="-128"/>
                          <a:ea typeface="メイリオ" panose="020B0604030504040204" pitchFamily="50" charset="-128"/>
                        </a:rPr>
                        <a:t>京阪中之島線延伸</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563353119"/>
                  </a:ext>
                </a:extLst>
              </a:tr>
              <a:tr h="432000">
                <a:tc rowSpan="2">
                  <a:txBody>
                    <a:bodyPr/>
                    <a:lstStyle/>
                    <a:p>
                      <a:pPr algn="ctr"/>
                      <a:r>
                        <a:rPr kumimoji="1" lang="ja-JP" altLang="en-US" sz="1400" baseline="0" dirty="0">
                          <a:solidFill>
                            <a:schemeClr val="tx1"/>
                          </a:solidFill>
                          <a:latin typeface="メイリオ" panose="020B0604030504040204" pitchFamily="50" charset="-128"/>
                          <a:ea typeface="メイリオ" panose="020B0604030504040204" pitchFamily="50" charset="-128"/>
                        </a:rPr>
                        <a:t>①近畿圏の</a:t>
                      </a:r>
                      <a:endParaRPr kumimoji="1" lang="en-US" altLang="ja-JP" sz="1400" baseline="0" dirty="0">
                        <a:solidFill>
                          <a:schemeClr val="tx1"/>
                        </a:solidFill>
                        <a:latin typeface="メイリオ" panose="020B0604030504040204" pitchFamily="50" charset="-128"/>
                        <a:ea typeface="メイリオ" panose="020B0604030504040204" pitchFamily="50" charset="-128"/>
                      </a:endParaRPr>
                    </a:p>
                    <a:p>
                      <a:pPr algn="ctr"/>
                      <a:r>
                        <a:rPr kumimoji="1" lang="ja-JP" altLang="en-US" sz="1400" baseline="0" dirty="0">
                          <a:solidFill>
                            <a:schemeClr val="tx1"/>
                          </a:solidFill>
                          <a:latin typeface="メイリオ" panose="020B0604030504040204" pitchFamily="50" charset="-128"/>
                          <a:ea typeface="メイリオ" panose="020B0604030504040204" pitchFamily="50" charset="-128"/>
                        </a:rPr>
                        <a:t>全</a:t>
                      </a:r>
                      <a:r>
                        <a:rPr kumimoji="1" lang="en-US" altLang="ja-JP" sz="1400" baseline="0" dirty="0">
                          <a:solidFill>
                            <a:schemeClr val="tx1"/>
                          </a:solidFill>
                          <a:latin typeface="メイリオ" panose="020B0604030504040204" pitchFamily="50" charset="-128"/>
                          <a:ea typeface="メイリオ" panose="020B0604030504040204" pitchFamily="50" charset="-128"/>
                        </a:rPr>
                        <a:t>OD</a:t>
                      </a:r>
                      <a:r>
                        <a:rPr kumimoji="1" lang="ja-JP" altLang="en-US" sz="1400" baseline="0" dirty="0">
                          <a:solidFill>
                            <a:schemeClr val="tx1"/>
                          </a:solidFill>
                          <a:latin typeface="メイリオ" panose="020B0604030504040204" pitchFamily="50" charset="-128"/>
                          <a:ea typeface="メイリオ" panose="020B0604030504040204" pitchFamily="50" charset="-128"/>
                        </a:rPr>
                        <a:t>交通量</a:t>
                      </a:r>
                      <a:endParaRPr kumimoji="1" lang="en-US" altLang="ja-JP" sz="1400" baseline="0" dirty="0">
                        <a:solidFill>
                          <a:schemeClr val="tx1"/>
                        </a:solidFill>
                        <a:latin typeface="メイリオ" panose="020B0604030504040204" pitchFamily="50" charset="-128"/>
                        <a:ea typeface="メイリオ" panose="020B0604030504040204" pitchFamily="50" charset="-128"/>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aseline="0" dirty="0">
                          <a:solidFill>
                            <a:schemeClr val="tx1"/>
                          </a:solidFill>
                          <a:latin typeface="メイリオ" panose="020B0604030504040204" pitchFamily="50" charset="-128"/>
                          <a:ea typeface="メイリオ" panose="020B0604030504040204" pitchFamily="50" charset="-128"/>
                        </a:rPr>
                        <a:t>１割増</a:t>
                      </a:r>
                      <a:endParaRPr kumimoji="1" lang="en-US" altLang="ja-JP" sz="1400" baseline="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0.86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9901578"/>
                  </a:ext>
                </a:extLst>
              </a:tr>
              <a:tr h="432000">
                <a:tc vMerge="1">
                  <a:txBody>
                    <a:bodyPr/>
                    <a:lstStyle/>
                    <a:p>
                      <a:pPr algn="ctr"/>
                      <a:endParaRPr kumimoji="1" lang="ja-JP" altLang="en-US" sz="14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aseline="0" dirty="0">
                          <a:solidFill>
                            <a:schemeClr val="tx1"/>
                          </a:solidFill>
                          <a:latin typeface="メイリオ" panose="020B0604030504040204" pitchFamily="50" charset="-128"/>
                          <a:ea typeface="メイリオ" panose="020B0604030504040204" pitchFamily="50" charset="-128"/>
                        </a:rPr>
                        <a:t>１割減</a:t>
                      </a:r>
                      <a:endParaRPr kumimoji="1" lang="en-US" altLang="ja-JP" sz="1400" baseline="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0.71</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1.04</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1.04</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1.02</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1675243"/>
                  </a:ext>
                </a:extLst>
              </a:tr>
              <a:tr h="432000">
                <a:tc rowSpan="2">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②開発需要</a:t>
                      </a:r>
                      <a:endParaRPr kumimoji="1" lang="en-US" altLang="ja-JP" sz="1400" dirty="0">
                        <a:solidFill>
                          <a:schemeClr val="tx1"/>
                        </a:solidFill>
                        <a:latin typeface="メイリオ" panose="020B0604030504040204" pitchFamily="50" charset="-128"/>
                        <a:ea typeface="メイリオ" panose="020B0604030504040204" pitchFamily="50" charset="-128"/>
                      </a:endParaRPr>
                    </a:p>
                    <a:p>
                      <a:pPr algn="ctr"/>
                      <a:r>
                        <a:rPr kumimoji="1" lang="ja-JP" altLang="en-US" sz="1000" dirty="0">
                          <a:solidFill>
                            <a:schemeClr val="tx1"/>
                          </a:solidFill>
                          <a:latin typeface="メイリオ" panose="020B0604030504040204" pitchFamily="50" charset="-128"/>
                          <a:ea typeface="メイリオ" panose="020B0604030504040204" pitchFamily="50" charset="-128"/>
                        </a:rPr>
                        <a:t>（夢洲</a:t>
                      </a:r>
                      <a:r>
                        <a:rPr kumimoji="1" lang="ja-JP" altLang="en-US" sz="400" dirty="0">
                          <a:solidFill>
                            <a:schemeClr val="tx1"/>
                          </a:solidFill>
                          <a:latin typeface="メイリオ" panose="020B0604030504040204" pitchFamily="50" charset="-128"/>
                          <a:ea typeface="メイリオ" panose="020B0604030504040204" pitchFamily="50" charset="-128"/>
                        </a:rPr>
                        <a:t>・</a:t>
                      </a:r>
                      <a:r>
                        <a:rPr kumimoji="1" lang="ja-JP" altLang="en-US" sz="1000" dirty="0">
                          <a:solidFill>
                            <a:schemeClr val="tx1"/>
                          </a:solidFill>
                          <a:latin typeface="メイリオ" panose="020B0604030504040204" pitchFamily="50" charset="-128"/>
                          <a:ea typeface="メイリオ" panose="020B0604030504040204" pitchFamily="50" charset="-128"/>
                        </a:rPr>
                        <a:t>舞洲</a:t>
                      </a:r>
                      <a:r>
                        <a:rPr kumimoji="1" lang="ja-JP" altLang="en-US" sz="400" dirty="0">
                          <a:solidFill>
                            <a:schemeClr val="tx1"/>
                          </a:solidFill>
                          <a:latin typeface="メイリオ" panose="020B0604030504040204" pitchFamily="50" charset="-128"/>
                          <a:ea typeface="メイリオ" panose="020B0604030504040204" pitchFamily="50" charset="-128"/>
                        </a:rPr>
                        <a:t>・</a:t>
                      </a:r>
                      <a:r>
                        <a:rPr kumimoji="1" lang="ja-JP" altLang="en-US" sz="1000" dirty="0">
                          <a:solidFill>
                            <a:schemeClr val="tx1"/>
                          </a:solidFill>
                          <a:latin typeface="メイリオ" panose="020B0604030504040204" pitchFamily="50" charset="-128"/>
                          <a:ea typeface="メイリオ" panose="020B0604030504040204" pitchFamily="50" charset="-128"/>
                        </a:rPr>
                        <a:t>中之島）</a:t>
                      </a:r>
                      <a:endParaRPr kumimoji="1" lang="ja-JP" altLang="en-US" sz="1050" dirty="0">
                        <a:solidFill>
                          <a:schemeClr val="tx1"/>
                        </a:solidFill>
                        <a:latin typeface="メイリオ" panose="020B0604030504040204" pitchFamily="50" charset="-128"/>
                        <a:ea typeface="メイリオ" panose="020B0604030504040204" pitchFamily="50" charset="-128"/>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aseline="0" dirty="0">
                          <a:solidFill>
                            <a:schemeClr val="tx1"/>
                          </a:solidFill>
                          <a:latin typeface="メイリオ" panose="020B0604030504040204" pitchFamily="50" charset="-128"/>
                          <a:ea typeface="メイリオ" panose="020B0604030504040204" pitchFamily="50" charset="-128"/>
                        </a:rPr>
                        <a:t>１割増</a:t>
                      </a:r>
                      <a:endParaRPr kumimoji="1" lang="en-US" altLang="ja-JP" sz="1400" baseline="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0.82</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1.24</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1.25</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1.17</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141704"/>
                  </a:ext>
                </a:extLst>
              </a:tr>
              <a:tr h="432000">
                <a:tc vMerge="1">
                  <a:txBody>
                    <a:bodyPr/>
                    <a:lstStyle/>
                    <a:p>
                      <a:pPr algn="ctr"/>
                      <a:endParaRPr kumimoji="1" lang="ja-JP" altLang="en-US" sz="14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aseline="0" dirty="0">
                          <a:solidFill>
                            <a:schemeClr val="tx1"/>
                          </a:solidFill>
                          <a:latin typeface="メイリオ" panose="020B0604030504040204" pitchFamily="50" charset="-128"/>
                          <a:ea typeface="メイリオ" panose="020B0604030504040204" pitchFamily="50" charset="-128"/>
                        </a:rPr>
                        <a:t>１割減</a:t>
                      </a:r>
                      <a:endParaRPr kumimoji="1" lang="en-US" altLang="ja-JP" sz="1400" baseline="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0.74</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1.05</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1.04</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1.10</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058980"/>
                  </a:ext>
                </a:extLst>
              </a:tr>
              <a:tr h="432000">
                <a:tc rowSpan="2">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②</a:t>
                      </a:r>
                      <a:r>
                        <a:rPr kumimoji="1" lang="en-US" altLang="ja-JP" sz="1400" dirty="0">
                          <a:solidFill>
                            <a:schemeClr val="tx1"/>
                          </a:solidFill>
                          <a:latin typeface="メイリオ" panose="020B0604030504040204" pitchFamily="50" charset="-128"/>
                          <a:ea typeface="メイリオ" panose="020B0604030504040204" pitchFamily="50" charset="-128"/>
                        </a:rPr>
                        <a:t>-1</a:t>
                      </a:r>
                      <a:r>
                        <a:rPr kumimoji="1" lang="ja-JP" altLang="en-US" sz="1400" dirty="0">
                          <a:solidFill>
                            <a:schemeClr val="tx1"/>
                          </a:solidFill>
                          <a:latin typeface="メイリオ" panose="020B0604030504040204" pitchFamily="50" charset="-128"/>
                          <a:ea typeface="メイリオ" panose="020B0604030504040204" pitchFamily="50" charset="-128"/>
                        </a:rPr>
                        <a:t> 開発需要</a:t>
                      </a:r>
                      <a:endParaRPr kumimoji="1" lang="en-US" altLang="ja-JP" sz="1400" dirty="0">
                        <a:solidFill>
                          <a:schemeClr val="tx1"/>
                        </a:solidFill>
                        <a:latin typeface="メイリオ" panose="020B0604030504040204" pitchFamily="50" charset="-128"/>
                        <a:ea typeface="メイリオ" panose="020B0604030504040204" pitchFamily="50" charset="-128"/>
                      </a:endParaRPr>
                    </a:p>
                    <a:p>
                      <a:pPr algn="ctr"/>
                      <a:r>
                        <a:rPr kumimoji="1" lang="ja-JP" altLang="en-US" sz="1200" dirty="0">
                          <a:solidFill>
                            <a:schemeClr val="tx1"/>
                          </a:solidFill>
                          <a:latin typeface="メイリオ" panose="020B0604030504040204" pitchFamily="50" charset="-128"/>
                          <a:ea typeface="メイリオ" panose="020B0604030504040204" pitchFamily="50" charset="-128"/>
                        </a:rPr>
                        <a:t>（夢洲のみ）</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aseline="0" dirty="0">
                          <a:solidFill>
                            <a:schemeClr val="tx1"/>
                          </a:solidFill>
                          <a:latin typeface="メイリオ" panose="020B0604030504040204" pitchFamily="50" charset="-128"/>
                          <a:ea typeface="メイリオ" panose="020B0604030504040204" pitchFamily="50" charset="-128"/>
                        </a:rPr>
                        <a:t>１割増</a:t>
                      </a:r>
                      <a:endParaRPr kumimoji="1" lang="en-US" altLang="ja-JP" sz="1400" baseline="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0.79</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1.21</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1.22</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1.15</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3164742"/>
                  </a:ext>
                </a:extLst>
              </a:tr>
              <a:tr h="432000">
                <a:tc vMerge="1">
                  <a:txBody>
                    <a:bodyPr/>
                    <a:lstStyle/>
                    <a:p>
                      <a:pPr algn="ctr"/>
                      <a:endParaRPr kumimoji="1" lang="ja-JP" altLang="en-US" sz="14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aseline="0" dirty="0">
                          <a:solidFill>
                            <a:schemeClr val="tx1"/>
                          </a:solidFill>
                          <a:latin typeface="メイリオ" panose="020B0604030504040204" pitchFamily="50" charset="-128"/>
                          <a:ea typeface="メイリオ" panose="020B0604030504040204" pitchFamily="50" charset="-128"/>
                        </a:rPr>
                        <a:t>１割減</a:t>
                      </a:r>
                      <a:endParaRPr kumimoji="1" lang="en-US" altLang="ja-JP" sz="1400" baseline="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0.77</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1.08</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1.07</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1.11</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8916158"/>
                  </a:ext>
                </a:extLst>
              </a:tr>
              <a:tr h="432000">
                <a:tc rowSpan="2">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②</a:t>
                      </a:r>
                      <a:r>
                        <a:rPr kumimoji="1" lang="en-US" altLang="ja-JP" sz="1400" dirty="0">
                          <a:solidFill>
                            <a:schemeClr val="tx1"/>
                          </a:solidFill>
                          <a:latin typeface="メイリオ" panose="020B0604030504040204" pitchFamily="50" charset="-128"/>
                          <a:ea typeface="メイリオ" panose="020B0604030504040204" pitchFamily="50" charset="-128"/>
                        </a:rPr>
                        <a:t>-2 </a:t>
                      </a:r>
                      <a:r>
                        <a:rPr kumimoji="1" lang="ja-JP" altLang="en-US" sz="1400" dirty="0">
                          <a:solidFill>
                            <a:schemeClr val="tx1"/>
                          </a:solidFill>
                          <a:latin typeface="メイリオ" panose="020B0604030504040204" pitchFamily="50" charset="-128"/>
                          <a:ea typeface="メイリオ" panose="020B0604030504040204" pitchFamily="50" charset="-128"/>
                        </a:rPr>
                        <a:t>開発需要</a:t>
                      </a:r>
                      <a:endParaRPr kumimoji="1" lang="en-US" altLang="ja-JP" sz="1400" dirty="0">
                        <a:solidFill>
                          <a:schemeClr val="tx1"/>
                        </a:solidFill>
                        <a:latin typeface="メイリオ" panose="020B0604030504040204" pitchFamily="50" charset="-128"/>
                        <a:ea typeface="メイリオ" panose="020B0604030504040204" pitchFamily="50" charset="-128"/>
                      </a:endParaRPr>
                    </a:p>
                    <a:p>
                      <a:pPr algn="ctr"/>
                      <a:r>
                        <a:rPr kumimoji="1" lang="ja-JP" altLang="en-US" sz="1200" dirty="0">
                          <a:solidFill>
                            <a:schemeClr val="tx1"/>
                          </a:solidFill>
                          <a:latin typeface="メイリオ" panose="020B0604030504040204" pitchFamily="50" charset="-128"/>
                          <a:ea typeface="メイリオ" panose="020B0604030504040204" pitchFamily="50" charset="-128"/>
                        </a:rPr>
                        <a:t>（舞洲のみ）</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aseline="0" dirty="0">
                          <a:solidFill>
                            <a:schemeClr val="tx1"/>
                          </a:solidFill>
                          <a:latin typeface="メイリオ" panose="020B0604030504040204" pitchFamily="50" charset="-128"/>
                          <a:ea typeface="メイリオ" panose="020B0604030504040204" pitchFamily="50" charset="-128"/>
                        </a:rPr>
                        <a:t>１割増</a:t>
                      </a:r>
                      <a:endParaRPr kumimoji="1" lang="en-US" altLang="ja-JP" sz="1400" baseline="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0.82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1.18</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1.20</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1.13</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0865439"/>
                  </a:ext>
                </a:extLst>
              </a:tr>
              <a:tr h="432000">
                <a:tc vMerge="1">
                  <a:txBody>
                    <a:bodyPr/>
                    <a:lstStyle/>
                    <a:p>
                      <a:pPr algn="ctr"/>
                      <a:endParaRPr kumimoji="1" lang="ja-JP" altLang="en-US" sz="14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aseline="0" dirty="0">
                          <a:solidFill>
                            <a:schemeClr val="tx1"/>
                          </a:solidFill>
                          <a:latin typeface="メイリオ" panose="020B0604030504040204" pitchFamily="50" charset="-128"/>
                          <a:ea typeface="メイリオ" panose="020B0604030504040204" pitchFamily="50" charset="-128"/>
                        </a:rPr>
                        <a:t>１割減</a:t>
                      </a:r>
                      <a:endParaRPr kumimoji="1" lang="en-US" altLang="ja-JP" sz="1400" baseline="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0.74</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1.11</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1.09</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1.13</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5709616"/>
                  </a:ext>
                </a:extLst>
              </a:tr>
              <a:tr h="432000">
                <a:tc rowSpan="2">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②</a:t>
                      </a:r>
                      <a:r>
                        <a:rPr kumimoji="1" lang="en-US" altLang="ja-JP" sz="1400" dirty="0">
                          <a:solidFill>
                            <a:schemeClr val="tx1"/>
                          </a:solidFill>
                          <a:latin typeface="メイリオ" panose="020B0604030504040204" pitchFamily="50" charset="-128"/>
                          <a:ea typeface="メイリオ" panose="020B0604030504040204" pitchFamily="50" charset="-128"/>
                        </a:rPr>
                        <a:t>-3 </a:t>
                      </a:r>
                      <a:r>
                        <a:rPr kumimoji="1" lang="ja-JP" altLang="en-US" sz="1400" dirty="0">
                          <a:solidFill>
                            <a:schemeClr val="tx1"/>
                          </a:solidFill>
                          <a:latin typeface="メイリオ" panose="020B0604030504040204" pitchFamily="50" charset="-128"/>
                          <a:ea typeface="メイリオ" panose="020B0604030504040204" pitchFamily="50" charset="-128"/>
                        </a:rPr>
                        <a:t>開発需要</a:t>
                      </a:r>
                      <a:endParaRPr kumimoji="1" lang="en-US" altLang="ja-JP" sz="1400" dirty="0">
                        <a:solidFill>
                          <a:schemeClr val="tx1"/>
                        </a:solidFill>
                        <a:latin typeface="メイリオ" panose="020B0604030504040204" pitchFamily="50" charset="-128"/>
                        <a:ea typeface="メイリオ" panose="020B0604030504040204" pitchFamily="50" charset="-128"/>
                      </a:endParaRPr>
                    </a:p>
                    <a:p>
                      <a:pPr algn="ctr"/>
                      <a:r>
                        <a:rPr kumimoji="1" lang="ja-JP" altLang="en-US" sz="1200" dirty="0">
                          <a:solidFill>
                            <a:schemeClr val="tx1"/>
                          </a:solidFill>
                          <a:latin typeface="メイリオ" panose="020B0604030504040204" pitchFamily="50" charset="-128"/>
                          <a:ea typeface="メイリオ" panose="020B0604030504040204" pitchFamily="50" charset="-128"/>
                        </a:rPr>
                        <a:t>（中之島のみ）</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aseline="0" dirty="0">
                          <a:solidFill>
                            <a:schemeClr val="tx1"/>
                          </a:solidFill>
                          <a:latin typeface="メイリオ" panose="020B0604030504040204" pitchFamily="50" charset="-128"/>
                          <a:ea typeface="メイリオ" panose="020B0604030504040204" pitchFamily="50" charset="-128"/>
                        </a:rPr>
                        <a:t>１割増</a:t>
                      </a:r>
                      <a:endParaRPr kumimoji="1" lang="en-US" altLang="ja-JP" sz="1400" baseline="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0.79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7535556"/>
                  </a:ext>
                </a:extLst>
              </a:tr>
              <a:tr h="432000">
                <a:tc vMerge="1">
                  <a:txBody>
                    <a:bodyPr/>
                    <a:lstStyle/>
                    <a:p>
                      <a:pPr algn="ctr"/>
                      <a:endParaRPr kumimoji="1" lang="ja-JP" altLang="en-US" sz="14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aseline="0" dirty="0">
                          <a:solidFill>
                            <a:schemeClr val="tx1"/>
                          </a:solidFill>
                          <a:latin typeface="メイリオ" panose="020B0604030504040204" pitchFamily="50" charset="-128"/>
                          <a:ea typeface="メイリオ" panose="020B0604030504040204" pitchFamily="50" charset="-128"/>
                        </a:rPr>
                        <a:t>１割減</a:t>
                      </a:r>
                      <a:endParaRPr kumimoji="1" lang="en-US" altLang="ja-JP" sz="1400" baseline="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0.78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7614095"/>
                  </a:ext>
                </a:extLst>
              </a:tr>
            </a:tbl>
          </a:graphicData>
        </a:graphic>
      </p:graphicFrame>
    </p:spTree>
    <p:extLst>
      <p:ext uri="{BB962C8B-B14F-4D97-AF65-F5344CB8AC3E}">
        <p14:creationId xmlns:p14="http://schemas.microsoft.com/office/powerpoint/2010/main" val="36174202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E7904EC3-12E3-470B-A745-EE1D8EEFB1CB}"/>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４－２　費用便益分析</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B2DDBF38-F228-7ACC-B041-D685C710B9E5}"/>
              </a:ext>
            </a:extLst>
          </p:cNvPr>
          <p:cNvSpPr/>
          <p:nvPr/>
        </p:nvSpPr>
        <p:spPr>
          <a:xfrm>
            <a:off x="129001" y="6067126"/>
            <a:ext cx="9296939" cy="7519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6000" rIns="0" bIns="0" rtlCol="0" anchor="ctr">
            <a:spAutoFit/>
          </a:bodyPr>
          <a:lstStyle/>
          <a:p>
            <a:pPr marL="447675" indent="-447675" algn="just">
              <a:spcBef>
                <a:spcPts val="600"/>
              </a:spcBef>
              <a:spcAft>
                <a:spcPts val="300"/>
              </a:spcAft>
            </a:pPr>
            <a:r>
              <a:rPr lang="en-US" altLang="ja-JP" sz="1100" dirty="0">
                <a:solidFill>
                  <a:schemeClr val="tx1"/>
                </a:solidFill>
                <a:latin typeface="メイリオ" panose="020B0604030504040204" pitchFamily="50" charset="-128"/>
                <a:ea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rPr>
              <a:t>１　計測便益のうち、総所要時間の短縮分を貨幣換算するための数値。算定にかかる手法については、選好接近法（推計モデル構築において内省される数値を採用）と所得接近法（時間当たりの実質賃金を採用）がある。</a:t>
            </a:r>
            <a:endParaRPr lang="en-US" altLang="ja-JP" sz="1100" dirty="0">
              <a:solidFill>
                <a:schemeClr val="tx1"/>
              </a:solidFill>
              <a:latin typeface="メイリオ" panose="020B0604030504040204" pitchFamily="50" charset="-128"/>
              <a:ea typeface="メイリオ" panose="020B0604030504040204" pitchFamily="50" charset="-128"/>
            </a:endParaRPr>
          </a:p>
          <a:p>
            <a:pPr marL="447675" indent="-447675" algn="just">
              <a:spcAft>
                <a:spcPts val="300"/>
              </a:spcAft>
            </a:pPr>
            <a:r>
              <a:rPr lang="en-US" altLang="ja-JP" sz="1100" dirty="0">
                <a:solidFill>
                  <a:schemeClr val="tx1"/>
                </a:solidFill>
                <a:latin typeface="メイリオ" panose="020B0604030504040204" pitchFamily="50" charset="-128"/>
                <a:ea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rPr>
              <a:t>２　時間当たりの実質賃金（毎月勤労統計調査より算出）が、前回モデル構築時点である</a:t>
            </a:r>
            <a:r>
              <a:rPr lang="en-US" altLang="ja-JP" sz="1100" dirty="0">
                <a:solidFill>
                  <a:schemeClr val="tx1"/>
                </a:solidFill>
                <a:latin typeface="メイリオ" panose="020B0604030504040204" pitchFamily="50" charset="-128"/>
                <a:ea typeface="メイリオ" panose="020B0604030504040204" pitchFamily="50" charset="-128"/>
              </a:rPr>
              <a:t>2010</a:t>
            </a:r>
            <a:r>
              <a:rPr lang="ja-JP" altLang="en-US" sz="1100" dirty="0">
                <a:solidFill>
                  <a:schemeClr val="tx1"/>
                </a:solidFill>
                <a:latin typeface="メイリオ" panose="020B0604030504040204" pitchFamily="50" charset="-128"/>
                <a:ea typeface="メイリオ" panose="020B0604030504040204" pitchFamily="50" charset="-128"/>
              </a:rPr>
              <a:t>年から現在にかけて約８％伸びていることから、仮に現時点でモデルの更新を行った場合、選好接近法による時間評価値も８％伸びると仮定</a:t>
            </a:r>
            <a:r>
              <a:rPr lang="en-US" altLang="ja-JP" sz="1100" dirty="0">
                <a:solidFill>
                  <a:schemeClr val="tx1"/>
                </a:solidFill>
                <a:latin typeface="メイリオ" panose="020B0604030504040204" pitchFamily="50" charset="-128"/>
                <a:ea typeface="メイリオ" panose="020B0604030504040204" pitchFamily="50" charset="-128"/>
              </a:rPr>
              <a:t>〔P52</a:t>
            </a:r>
            <a:r>
              <a:rPr lang="ja-JP" altLang="en-US" sz="1100" dirty="0">
                <a:solidFill>
                  <a:schemeClr val="tx1"/>
                </a:solidFill>
                <a:latin typeface="メイリオ" panose="020B0604030504040204" pitchFamily="50" charset="-128"/>
                <a:ea typeface="メイリオ" panose="020B0604030504040204" pitchFamily="50" charset="-128"/>
              </a:rPr>
              <a:t>参照</a:t>
            </a:r>
            <a:r>
              <a:rPr lang="en-US" altLang="ja-JP" sz="1100" dirty="0">
                <a:solidFill>
                  <a:schemeClr val="tx1"/>
                </a:solidFill>
                <a:latin typeface="メイリオ" panose="020B0604030504040204" pitchFamily="50" charset="-128"/>
                <a:ea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rPr>
              <a:t>。</a:t>
            </a:r>
            <a:endParaRPr lang="en-US" altLang="ja-JP" sz="1100" dirty="0">
              <a:solidFill>
                <a:schemeClr val="tx1"/>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7583AC6C-4F6F-48B3-B3C1-20F9376135E5}"/>
              </a:ext>
            </a:extLst>
          </p:cNvPr>
          <p:cNvSpPr txBox="1"/>
          <p:nvPr/>
        </p:nvSpPr>
        <p:spPr>
          <a:xfrm>
            <a:off x="8211891" y="59555"/>
            <a:ext cx="1620957"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４　優位性の比較</a:t>
            </a:r>
            <a:endParaRPr kumimoji="1" lang="ja-JP" altLang="en-US" sz="1400" b="1" dirty="0">
              <a:solidFill>
                <a:schemeClr val="accent5">
                  <a:lumMod val="50000"/>
                </a:schemeClr>
              </a:solidFill>
            </a:endParaRPr>
          </a:p>
        </p:txBody>
      </p:sp>
      <p:graphicFrame>
        <p:nvGraphicFramePr>
          <p:cNvPr id="12" name="表 4">
            <a:extLst>
              <a:ext uri="{FF2B5EF4-FFF2-40B4-BE49-F238E27FC236}">
                <a16:creationId xmlns:a16="http://schemas.microsoft.com/office/drawing/2014/main" id="{693E5735-4708-4306-9CE2-E635339B6FE2}"/>
              </a:ext>
            </a:extLst>
          </p:cNvPr>
          <p:cNvGraphicFramePr>
            <a:graphicFrameLocks noGrp="1"/>
          </p:cNvGraphicFramePr>
          <p:nvPr>
            <p:extLst>
              <p:ext uri="{D42A27DB-BD31-4B8C-83A1-F6EECF244321}">
                <p14:modId xmlns:p14="http://schemas.microsoft.com/office/powerpoint/2010/main" val="3451980614"/>
              </p:ext>
            </p:extLst>
          </p:nvPr>
        </p:nvGraphicFramePr>
        <p:xfrm>
          <a:off x="129000" y="582074"/>
          <a:ext cx="9648000" cy="5402884"/>
        </p:xfrm>
        <a:graphic>
          <a:graphicData uri="http://schemas.openxmlformats.org/drawingml/2006/table">
            <a:tbl>
              <a:tblPr firstRow="1" bandRow="1">
                <a:tableStyleId>{5C22544A-7EE6-4342-B048-85BDC9FD1C3A}</a:tableStyleId>
              </a:tblPr>
              <a:tblGrid>
                <a:gridCol w="1254656">
                  <a:extLst>
                    <a:ext uri="{9D8B030D-6E8A-4147-A177-3AD203B41FA5}">
                      <a16:colId xmlns:a16="http://schemas.microsoft.com/office/drawing/2014/main" val="754592222"/>
                    </a:ext>
                  </a:extLst>
                </a:gridCol>
                <a:gridCol w="1496182">
                  <a:extLst>
                    <a:ext uri="{9D8B030D-6E8A-4147-A177-3AD203B41FA5}">
                      <a16:colId xmlns:a16="http://schemas.microsoft.com/office/drawing/2014/main" val="3450342936"/>
                    </a:ext>
                  </a:extLst>
                </a:gridCol>
                <a:gridCol w="1612490">
                  <a:extLst>
                    <a:ext uri="{9D8B030D-6E8A-4147-A177-3AD203B41FA5}">
                      <a16:colId xmlns:a16="http://schemas.microsoft.com/office/drawing/2014/main" val="471160322"/>
                    </a:ext>
                  </a:extLst>
                </a:gridCol>
                <a:gridCol w="1750142">
                  <a:extLst>
                    <a:ext uri="{9D8B030D-6E8A-4147-A177-3AD203B41FA5}">
                      <a16:colId xmlns:a16="http://schemas.microsoft.com/office/drawing/2014/main" val="2990640136"/>
                    </a:ext>
                  </a:extLst>
                </a:gridCol>
                <a:gridCol w="1715333">
                  <a:extLst>
                    <a:ext uri="{9D8B030D-6E8A-4147-A177-3AD203B41FA5}">
                      <a16:colId xmlns:a16="http://schemas.microsoft.com/office/drawing/2014/main" val="2136730744"/>
                    </a:ext>
                  </a:extLst>
                </a:gridCol>
                <a:gridCol w="1819197">
                  <a:extLst>
                    <a:ext uri="{9D8B030D-6E8A-4147-A177-3AD203B41FA5}">
                      <a16:colId xmlns:a16="http://schemas.microsoft.com/office/drawing/2014/main" val="3175856210"/>
                    </a:ext>
                  </a:extLst>
                </a:gridCol>
              </a:tblGrid>
              <a:tr h="479244">
                <a:tc rowSpan="2" gridSpan="2">
                  <a:txBody>
                    <a:bodyPr/>
                    <a:lstStyle/>
                    <a:p>
                      <a:pPr algn="ctr"/>
                      <a:r>
                        <a:rPr lang="ja-JP" altLang="en-US" sz="1800" dirty="0"/>
                        <a:t>項　目</a:t>
                      </a:r>
                      <a:endParaRPr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rowSpan="2" hMerge="1">
                  <a:txBody>
                    <a:bodyPr/>
                    <a:lstStyle/>
                    <a:p>
                      <a:endParaRP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kumimoji="1" lang="ja-JP" altLang="en-US" sz="1600" dirty="0">
                          <a:latin typeface="メイリオ" panose="020B0604030504040204" pitchFamily="50" charset="-128"/>
                          <a:ea typeface="メイリオ" panose="020B0604030504040204" pitchFamily="50" charset="-128"/>
                        </a:rPr>
                        <a:t>費用便益比（</a:t>
                      </a:r>
                      <a:r>
                        <a:rPr kumimoji="1" lang="en-US" altLang="ja-JP" sz="1600" dirty="0">
                          <a:latin typeface="メイリオ" panose="020B0604030504040204" pitchFamily="50" charset="-128"/>
                          <a:ea typeface="メイリオ" panose="020B0604030504040204" pitchFamily="50" charset="-128"/>
                        </a:rPr>
                        <a:t>B</a:t>
                      </a:r>
                      <a:r>
                        <a:rPr kumimoji="1" lang="ja-JP" altLang="en-US" sz="1600" dirty="0">
                          <a:latin typeface="メイリオ" panose="020B0604030504040204" pitchFamily="50" charset="-128"/>
                          <a:ea typeface="メイリオ" panose="020B0604030504040204" pitchFamily="50" charset="-128"/>
                        </a:rPr>
                        <a:t>／</a:t>
                      </a:r>
                      <a:r>
                        <a:rPr kumimoji="1" lang="en-US" altLang="ja-JP" sz="1600" dirty="0">
                          <a:latin typeface="メイリオ" panose="020B0604030504040204" pitchFamily="50" charset="-128"/>
                          <a:ea typeface="メイリオ" panose="020B0604030504040204" pitchFamily="50" charset="-128"/>
                        </a:rPr>
                        <a:t>C</a:t>
                      </a:r>
                      <a:r>
                        <a:rPr kumimoji="1" lang="ja-JP" altLang="en-US" sz="1600" dirty="0">
                          <a:latin typeface="メイリオ" panose="020B0604030504040204" pitchFamily="50" charset="-128"/>
                          <a:ea typeface="メイリオ" panose="020B0604030504040204" pitchFamily="50" charset="-128"/>
                        </a:rPr>
                        <a:t>）計算期間３０年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hMerge="1">
                  <a:txBody>
                    <a:bodyPr/>
                    <a:lstStyle/>
                    <a:p>
                      <a:pPr algn="ctr">
                        <a:tabLst>
                          <a:tab pos="2511425" algn="l"/>
                        </a:tabLst>
                      </a:pPr>
                      <a:endParaRPr kumimoji="1" lang="ja-JP" altLang="en-US" sz="14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tabLst>
                          <a:tab pos="2511425" algn="l"/>
                        </a:tabLst>
                      </a:pPr>
                      <a:endParaRPr kumimoji="1" lang="ja-JP" altLang="en-US" sz="14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tabLst>
                          <a:tab pos="2511425" algn="l"/>
                        </a:tabLst>
                      </a:pPr>
                      <a:endParaRPr kumimoji="1" lang="ja-JP" altLang="en-US" sz="14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412353"/>
                  </a:ext>
                </a:extLst>
              </a:tr>
              <a:tr h="431320">
                <a:tc gridSpan="2" vMerge="1">
                  <a:txBody>
                    <a:bodyPr/>
                    <a:lstStyle/>
                    <a:p>
                      <a:endParaRPr kumimoji="1" lang="ja-JP" altLang="en-US"/>
                    </a:p>
                  </a:txBody>
                  <a:tcPr/>
                </a:tc>
                <a:tc hMerge="1" vMerge="1">
                  <a:txBody>
                    <a:bodyPr/>
                    <a:lstStyle/>
                    <a:p>
                      <a:endParaRPr kumimoji="1" lang="ja-JP" altLang="en-US"/>
                    </a:p>
                  </a:txBody>
                  <a:tcPr/>
                </a:tc>
                <a:tc>
                  <a:txBody>
                    <a:bodyPr/>
                    <a:lstStyle/>
                    <a:p>
                      <a:pPr algn="ctr">
                        <a:tabLst>
                          <a:tab pos="2511425" algn="l"/>
                        </a:tabLst>
                      </a:pPr>
                      <a:r>
                        <a:rPr kumimoji="1" lang="ja-JP" altLang="en-US" sz="1600" dirty="0">
                          <a:latin typeface="メイリオ" panose="020B0604030504040204" pitchFamily="50" charset="-128"/>
                          <a:ea typeface="メイリオ" panose="020B0604030504040204" pitchFamily="50" charset="-128"/>
                        </a:rPr>
                        <a:t>答申路線</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tabLst>
                          <a:tab pos="2511425" algn="l"/>
                        </a:tabLst>
                      </a:pPr>
                      <a:r>
                        <a:rPr kumimoji="1" lang="ja-JP" altLang="en-US" sz="1600" dirty="0">
                          <a:latin typeface="メイリオ" panose="020B0604030504040204" pitchFamily="50" charset="-128"/>
                          <a:ea typeface="メイリオ" panose="020B0604030504040204" pitchFamily="50" charset="-128"/>
                        </a:rPr>
                        <a:t>検討路線</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tabLst>
                          <a:tab pos="2511425" algn="l"/>
                        </a:tabLst>
                      </a:pPr>
                      <a:r>
                        <a:rPr kumimoji="1" lang="en-US" altLang="ja-JP" sz="1600" dirty="0">
                          <a:latin typeface="メイリオ" panose="020B0604030504040204" pitchFamily="50" charset="-128"/>
                          <a:ea typeface="メイリオ" panose="020B0604030504040204" pitchFamily="50" charset="-128"/>
                        </a:rPr>
                        <a:t>JR</a:t>
                      </a:r>
                      <a:r>
                        <a:rPr kumimoji="1" lang="ja-JP" altLang="en-US" sz="1600" dirty="0">
                          <a:latin typeface="メイリオ" panose="020B0604030504040204" pitchFamily="50" charset="-128"/>
                          <a:ea typeface="メイリオ" panose="020B0604030504040204" pitchFamily="50" charset="-128"/>
                        </a:rPr>
                        <a:t>桜島線延伸</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2511425" algn="l"/>
                        </a:tabLst>
                        <a:defRPr/>
                      </a:pPr>
                      <a:r>
                        <a:rPr kumimoji="1" lang="ja-JP" altLang="en-US" sz="1600" dirty="0">
                          <a:latin typeface="メイリオ" panose="020B0604030504040204" pitchFamily="50" charset="-128"/>
                          <a:ea typeface="メイリオ" panose="020B0604030504040204" pitchFamily="50" charset="-128"/>
                        </a:rPr>
                        <a:t>京阪中之島線延伸</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563353119"/>
                  </a:ext>
                </a:extLst>
              </a:tr>
              <a:tr h="432000">
                <a:tc rowSpan="2">
                  <a:txBody>
                    <a:bodyPr/>
                    <a:lstStyle/>
                    <a:p>
                      <a:pPr algn="ctr">
                        <a:spcAft>
                          <a:spcPts val="600"/>
                        </a:spcAft>
                      </a:pPr>
                      <a:r>
                        <a:rPr kumimoji="1" lang="ja-JP" altLang="en-US" sz="1400" dirty="0">
                          <a:solidFill>
                            <a:schemeClr val="tx1"/>
                          </a:solidFill>
                          <a:latin typeface="メイリオ" panose="020B0604030504040204" pitchFamily="50" charset="-128"/>
                          <a:ea typeface="メイリオ" panose="020B0604030504040204" pitchFamily="50" charset="-128"/>
                        </a:rPr>
                        <a:t>③夢洲来訪者国内外比率</a:t>
                      </a:r>
                      <a:endParaRPr kumimoji="1" lang="en-US" altLang="ja-JP" sz="1400" dirty="0">
                        <a:solidFill>
                          <a:schemeClr val="tx1"/>
                        </a:solidFill>
                        <a:latin typeface="メイリオ" panose="020B0604030504040204" pitchFamily="50" charset="-128"/>
                        <a:ea typeface="メイリオ" panose="020B0604030504040204" pitchFamily="50" charset="-128"/>
                      </a:endParaRPr>
                    </a:p>
                    <a:p>
                      <a:pPr algn="ctr"/>
                      <a:r>
                        <a:rPr kumimoji="1" lang="ja-JP" altLang="en-US" sz="1400" baseline="0" dirty="0">
                          <a:solidFill>
                            <a:schemeClr val="tx1"/>
                          </a:solidFill>
                          <a:latin typeface="メイリオ" panose="020B0604030504040204" pitchFamily="50" charset="-128"/>
                          <a:ea typeface="メイリオ" panose="020B0604030504040204" pitchFamily="50" charset="-128"/>
                        </a:rPr>
                        <a:t>国内：国外</a:t>
                      </a:r>
                      <a:endParaRPr kumimoji="1" lang="en-US" altLang="ja-JP" sz="1400" baseline="0" dirty="0">
                        <a:solidFill>
                          <a:schemeClr val="tx1"/>
                        </a:solidFill>
                        <a:latin typeface="メイリオ" panose="020B0604030504040204" pitchFamily="50" charset="-128"/>
                        <a:ea typeface="メイリオ" panose="020B0604030504040204" pitchFamily="50" charset="-128"/>
                      </a:endParaRPr>
                    </a:p>
                    <a:p>
                      <a:pPr algn="ctr"/>
                      <a:r>
                        <a:rPr kumimoji="1" lang="ja-JP" altLang="en-US" sz="1400" baseline="0" dirty="0">
                          <a:solidFill>
                            <a:schemeClr val="tx1"/>
                          </a:solidFill>
                          <a:latin typeface="メイリオ" panose="020B0604030504040204" pitchFamily="50" charset="-128"/>
                          <a:ea typeface="メイリオ" panose="020B0604030504040204" pitchFamily="50" charset="-128"/>
                        </a:rPr>
                        <a:t>＝７：３</a:t>
                      </a:r>
                      <a:endParaRPr kumimoji="1" lang="en-US" altLang="ja-JP" sz="1400" baseline="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aseline="0" dirty="0">
                          <a:solidFill>
                            <a:schemeClr val="tx1"/>
                          </a:solidFill>
                          <a:latin typeface="メイリオ" panose="020B0604030504040204" pitchFamily="50" charset="-128"/>
                          <a:ea typeface="メイリオ" panose="020B0604030504040204" pitchFamily="50" charset="-128"/>
                        </a:rPr>
                        <a:t>国内：国外</a:t>
                      </a:r>
                      <a:endParaRPr kumimoji="1" lang="en-US" altLang="ja-JP" sz="1400" baseline="0" dirty="0">
                        <a:solidFill>
                          <a:schemeClr val="tx1"/>
                        </a:solidFill>
                        <a:latin typeface="メイリオ" panose="020B0604030504040204" pitchFamily="50" charset="-128"/>
                        <a:ea typeface="メイリオ" panose="020B0604030504040204" pitchFamily="50" charset="-128"/>
                      </a:endParaRPr>
                    </a:p>
                    <a:p>
                      <a:pPr algn="ctr"/>
                      <a:r>
                        <a:rPr kumimoji="1" lang="ja-JP" altLang="en-US" sz="1400" baseline="0" dirty="0">
                          <a:solidFill>
                            <a:schemeClr val="tx1"/>
                          </a:solidFill>
                          <a:latin typeface="メイリオ" panose="020B0604030504040204" pitchFamily="50" charset="-128"/>
                          <a:ea typeface="メイリオ" panose="020B0604030504040204" pitchFamily="50" charset="-128"/>
                        </a:rPr>
                        <a:t>＝８：２</a:t>
                      </a:r>
                      <a:endParaRPr kumimoji="1" lang="en-US" altLang="ja-JP" sz="1400" baseline="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0.78</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1.16</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1.16</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1.14</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4039560"/>
                  </a:ext>
                </a:extLst>
              </a:tr>
              <a:tr h="432000">
                <a:tc vMerge="1">
                  <a:txBody>
                    <a:bodyPr/>
                    <a:lstStyle/>
                    <a:p>
                      <a:pPr algn="ctr"/>
                      <a:endParaRPr kumimoji="1" lang="ja-JP" altLang="en-US" sz="14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aseline="0" dirty="0">
                          <a:solidFill>
                            <a:schemeClr val="tx1"/>
                          </a:solidFill>
                          <a:latin typeface="メイリオ" panose="020B0604030504040204" pitchFamily="50" charset="-128"/>
                          <a:ea typeface="メイリオ" panose="020B0604030504040204" pitchFamily="50" charset="-128"/>
                        </a:rPr>
                        <a:t>国内：国外</a:t>
                      </a:r>
                      <a:endParaRPr kumimoji="1" lang="en-US" altLang="ja-JP" sz="1400" baseline="0" dirty="0">
                        <a:solidFill>
                          <a:schemeClr val="tx1"/>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aseline="0" dirty="0">
                          <a:solidFill>
                            <a:schemeClr val="tx1"/>
                          </a:solidFill>
                          <a:latin typeface="メイリオ" panose="020B0604030504040204" pitchFamily="50" charset="-128"/>
                          <a:ea typeface="メイリオ" panose="020B0604030504040204" pitchFamily="50" charset="-128"/>
                        </a:rPr>
                        <a:t>＝６：４</a:t>
                      </a:r>
                      <a:endParaRPr kumimoji="1" lang="en-US" altLang="ja-JP" sz="1400" baseline="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0.78</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1.13</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1.13</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1.13</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0011291"/>
                  </a:ext>
                </a:extLst>
              </a:tr>
              <a:tr h="432000">
                <a:tc rowSpan="2">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④事業費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aseline="0" dirty="0">
                          <a:solidFill>
                            <a:schemeClr val="tx1"/>
                          </a:solidFill>
                          <a:latin typeface="メイリオ" panose="020B0604030504040204" pitchFamily="50" charset="-128"/>
                          <a:ea typeface="メイリオ" panose="020B0604030504040204" pitchFamily="50" charset="-128"/>
                        </a:rPr>
                        <a:t>１割増</a:t>
                      </a:r>
                      <a:endParaRPr kumimoji="1" lang="en-US" altLang="ja-JP" sz="1400" baseline="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0.72</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1.05</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1.05</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1.04</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4239328"/>
                  </a:ext>
                </a:extLst>
              </a:tr>
              <a:tr h="432000">
                <a:tc vMerge="1">
                  <a:txBody>
                    <a:bodyPr/>
                    <a:lstStyle/>
                    <a:p>
                      <a:pPr algn="ctr"/>
                      <a:endParaRPr kumimoji="1" lang="ja-JP" altLang="en-US" sz="14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１割減</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0.85</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1.26</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1.26</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1.24</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8308599"/>
                  </a:ext>
                </a:extLst>
              </a:tr>
              <a:tr h="432000">
                <a:tc rowSpan="2">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⑤事業期間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aseline="0" dirty="0">
                          <a:solidFill>
                            <a:schemeClr val="tx1"/>
                          </a:solidFill>
                          <a:latin typeface="メイリオ" panose="020B0604030504040204" pitchFamily="50" charset="-128"/>
                          <a:ea typeface="メイリオ" panose="020B0604030504040204" pitchFamily="50" charset="-128"/>
                        </a:rPr>
                        <a:t>＋１年</a:t>
                      </a:r>
                      <a:endParaRPr kumimoji="1" lang="en-US" altLang="ja-JP" sz="1400" baseline="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0.77</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1.13</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1.14</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1.11</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393977"/>
                  </a:ext>
                </a:extLst>
              </a:tr>
              <a:tr h="432000">
                <a:tc vMerge="1">
                  <a:txBody>
                    <a:bodyPr/>
                    <a:lstStyle/>
                    <a:p>
                      <a:pPr algn="ctr"/>
                      <a:endParaRPr kumimoji="1" lang="ja-JP" altLang="en-US" sz="14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－１年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0.80</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a:solidFill>
                            <a:schemeClr val="tx1"/>
                          </a:solidFill>
                          <a:latin typeface="メイリオ" panose="020B0604030504040204" pitchFamily="50" charset="-128"/>
                          <a:ea typeface="メイリオ" panose="020B0604030504040204" pitchFamily="50" charset="-128"/>
                        </a:rPr>
                        <a:t>1.16</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1.16</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1.16</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933307"/>
                  </a:ext>
                </a:extLst>
              </a:tr>
              <a:tr h="432000">
                <a:tc rowSpan="2">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⑥社会的</a:t>
                      </a:r>
                      <a:endParaRPr kumimoji="1" lang="en-US" altLang="ja-JP" sz="1400" dirty="0">
                        <a:solidFill>
                          <a:schemeClr val="tx1"/>
                        </a:solidFill>
                        <a:latin typeface="メイリオ" panose="020B0604030504040204" pitchFamily="50" charset="-128"/>
                        <a:ea typeface="メイリオ" panose="020B0604030504040204" pitchFamily="50" charset="-128"/>
                      </a:endParaRPr>
                    </a:p>
                    <a:p>
                      <a:pPr algn="ctr"/>
                      <a:r>
                        <a:rPr kumimoji="1" lang="ja-JP" altLang="en-US" sz="1400" dirty="0">
                          <a:solidFill>
                            <a:schemeClr val="tx1"/>
                          </a:solidFill>
                          <a:latin typeface="メイリオ" panose="020B0604030504040204" pitchFamily="50" charset="-128"/>
                          <a:ea typeface="メイリオ" panose="020B0604030504040204" pitchFamily="50" charset="-128"/>
                        </a:rPr>
                        <a:t>割引率</a:t>
                      </a:r>
                      <a:endParaRPr kumimoji="1" lang="en-US" altLang="ja-JP" sz="1400" dirty="0">
                        <a:solidFill>
                          <a:schemeClr val="tx1"/>
                        </a:solidFill>
                        <a:latin typeface="メイリオ" panose="020B0604030504040204" pitchFamily="50" charset="-128"/>
                        <a:ea typeface="メイリオ" panose="020B0604030504040204" pitchFamily="50" charset="-128"/>
                      </a:endParaRPr>
                    </a:p>
                    <a:p>
                      <a:pPr algn="ctr"/>
                      <a:r>
                        <a:rPr kumimoji="1" lang="ja-JP" altLang="en-US" sz="1400" dirty="0">
                          <a:solidFill>
                            <a:schemeClr val="tx1"/>
                          </a:solidFill>
                          <a:latin typeface="メイリオ" panose="020B0604030504040204" pitchFamily="50" charset="-128"/>
                          <a:ea typeface="メイリオ" panose="020B0604030504040204" pitchFamily="50" charset="-128"/>
                        </a:rPr>
                        <a:t>（４％）</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aseline="0" dirty="0">
                          <a:solidFill>
                            <a:schemeClr val="tx1"/>
                          </a:solidFill>
                          <a:latin typeface="メイリオ" panose="020B0604030504040204" pitchFamily="50" charset="-128"/>
                          <a:ea typeface="メイリオ" panose="020B0604030504040204" pitchFamily="50" charset="-128"/>
                        </a:rPr>
                        <a:t>２％</a:t>
                      </a:r>
                      <a:endParaRPr kumimoji="1" lang="en-US" altLang="ja-JP" sz="1400" baseline="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9901578"/>
                  </a:ext>
                </a:extLst>
              </a:tr>
              <a:tr h="432000">
                <a:tc vMerge="1">
                  <a:txBody>
                    <a:bodyPr/>
                    <a:lstStyle/>
                    <a:p>
                      <a:pPr algn="ctr"/>
                      <a:endParaRPr kumimoji="1" lang="ja-JP" altLang="en-US" sz="14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1.34</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1.82</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1.81</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1.87</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1675243"/>
                  </a:ext>
                </a:extLst>
              </a:tr>
              <a:tr h="432000">
                <a:tc rowSpan="2">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⑦時間評価値</a:t>
                      </a:r>
                      <a:r>
                        <a:rPr kumimoji="1" lang="en-US" altLang="ja-JP" sz="1400" dirty="0">
                          <a:solidFill>
                            <a:schemeClr val="tx1"/>
                          </a:solidFill>
                          <a:latin typeface="メイリオ" panose="020B0604030504040204" pitchFamily="50" charset="-128"/>
                          <a:ea typeface="メイリオ" panose="020B0604030504040204" pitchFamily="50" charset="-128"/>
                        </a:rPr>
                        <a:t>※</a:t>
                      </a:r>
                      <a:r>
                        <a:rPr kumimoji="1" lang="ja-JP" altLang="en-US" sz="1400" dirty="0">
                          <a:solidFill>
                            <a:schemeClr val="tx1"/>
                          </a:solidFill>
                          <a:latin typeface="メイリオ" panose="020B0604030504040204" pitchFamily="50" charset="-128"/>
                          <a:ea typeface="メイリオ" panose="020B0604030504040204" pitchFamily="50" charset="-128"/>
                        </a:rPr>
                        <a:t>１</a:t>
                      </a:r>
                      <a:endParaRPr kumimoji="1" lang="en-US" altLang="ja-JP" sz="1400" dirty="0">
                        <a:solidFill>
                          <a:schemeClr val="tx1"/>
                        </a:solidFill>
                        <a:latin typeface="メイリオ" panose="020B0604030504040204" pitchFamily="50" charset="-128"/>
                        <a:ea typeface="メイリオ" panose="020B0604030504040204" pitchFamily="50" charset="-128"/>
                      </a:endParaRPr>
                    </a:p>
                    <a:p>
                      <a:pPr algn="ctr"/>
                      <a:r>
                        <a:rPr kumimoji="1" lang="ja-JP" altLang="en-US" sz="1400" dirty="0">
                          <a:solidFill>
                            <a:schemeClr val="tx1"/>
                          </a:solidFill>
                          <a:latin typeface="メイリオ" panose="020B0604030504040204" pitchFamily="50" charset="-128"/>
                          <a:ea typeface="メイリオ" panose="020B0604030504040204" pitchFamily="50" charset="-128"/>
                        </a:rPr>
                        <a:t>（</a:t>
                      </a:r>
                      <a:r>
                        <a:rPr kumimoji="1" lang="en-US" altLang="ja-JP" sz="1400" dirty="0">
                          <a:solidFill>
                            <a:schemeClr val="tx1"/>
                          </a:solidFill>
                          <a:latin typeface="メイリオ" panose="020B0604030504040204" pitchFamily="50" charset="-128"/>
                          <a:ea typeface="メイリオ" panose="020B0604030504040204" pitchFamily="50" charset="-128"/>
                        </a:rPr>
                        <a:t>H22</a:t>
                      </a:r>
                      <a:r>
                        <a:rPr kumimoji="1" lang="ja-JP" altLang="en-US" sz="1400" dirty="0">
                          <a:solidFill>
                            <a:schemeClr val="tx1"/>
                          </a:solidFill>
                          <a:latin typeface="メイリオ" panose="020B0604030504040204" pitchFamily="50" charset="-128"/>
                          <a:ea typeface="メイリオ" panose="020B0604030504040204" pitchFamily="50" charset="-128"/>
                        </a:rPr>
                        <a:t>時点）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aseline="0" dirty="0">
                          <a:solidFill>
                            <a:schemeClr val="tx1"/>
                          </a:solidFill>
                          <a:latin typeface="メイリオ" panose="020B0604030504040204" pitchFamily="50" charset="-128"/>
                          <a:ea typeface="メイリオ" panose="020B0604030504040204" pitchFamily="50" charset="-128"/>
                        </a:rPr>
                        <a:t>所得接近法　</a:t>
                      </a:r>
                      <a:endParaRPr kumimoji="1" lang="en-US" altLang="ja-JP" sz="1400" baseline="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1.23</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2.15</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2.23</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1.69</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0865439"/>
                  </a:ext>
                </a:extLst>
              </a:tr>
              <a:tr h="432000">
                <a:tc vMerge="1">
                  <a:txBody>
                    <a:bodyPr/>
                    <a:lstStyle/>
                    <a:p>
                      <a:pPr algn="ctr"/>
                      <a:endParaRPr kumimoji="1" lang="ja-JP" altLang="en-US" sz="14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伸び８％  </a:t>
                      </a:r>
                      <a:r>
                        <a:rPr kumimoji="1" lang="en-US" altLang="ja-JP" sz="1400" dirty="0">
                          <a:solidFill>
                            <a:schemeClr val="tx1"/>
                          </a:solidFill>
                          <a:latin typeface="メイリオ" panose="020B0604030504040204" pitchFamily="50" charset="-128"/>
                          <a:ea typeface="メイリオ" panose="020B0604030504040204" pitchFamily="50" charset="-128"/>
                        </a:rPr>
                        <a:t>※</a:t>
                      </a:r>
                      <a:r>
                        <a:rPr kumimoji="1" lang="ja-JP" altLang="en-US" sz="1400" dirty="0">
                          <a:solidFill>
                            <a:schemeClr val="tx1"/>
                          </a:solidFill>
                          <a:latin typeface="メイリオ" panose="020B0604030504040204" pitchFamily="50" charset="-128"/>
                          <a:ea typeface="メイリオ" panose="020B0604030504040204" pitchFamily="50" charset="-128"/>
                        </a:rPr>
                        <a:t>２</a:t>
                      </a:r>
                      <a:endParaRPr kumimoji="1" lang="en-US" altLang="ja-JP"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0.82</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1.22</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1.22</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1.19</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5709616"/>
                  </a:ext>
                </a:extLst>
              </a:tr>
            </a:tbl>
          </a:graphicData>
        </a:graphic>
      </p:graphicFrame>
      <p:sp>
        <p:nvSpPr>
          <p:cNvPr id="9" name="スライド番号プレースホルダー 4">
            <a:extLst>
              <a:ext uri="{FF2B5EF4-FFF2-40B4-BE49-F238E27FC236}">
                <a16:creationId xmlns:a16="http://schemas.microsoft.com/office/drawing/2014/main" id="{B5FBAADD-7712-4E5C-B712-04785759194B}"/>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31</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373440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B6C737CC-61EE-4C86-A1AC-0D5679A1A06D}"/>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４－３　収支の試算</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16" name="正方形/長方形 15">
            <a:extLst>
              <a:ext uri="{FF2B5EF4-FFF2-40B4-BE49-F238E27FC236}">
                <a16:creationId xmlns:a16="http://schemas.microsoft.com/office/drawing/2014/main" id="{A0DFDE88-D599-4231-ADC5-840B5434E170}"/>
              </a:ext>
            </a:extLst>
          </p:cNvPr>
          <p:cNvSpPr/>
          <p:nvPr/>
        </p:nvSpPr>
        <p:spPr>
          <a:xfrm>
            <a:off x="149679" y="475879"/>
            <a:ext cx="9606642" cy="23467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spAutoFit/>
          </a:bodyPr>
          <a:lstStyle/>
          <a:p>
            <a:pPr>
              <a:spcAft>
                <a:spcPts val="1200"/>
              </a:spcAft>
            </a:pPr>
            <a:r>
              <a:rPr lang="ja-JP" altLang="en-US" sz="1600" dirty="0">
                <a:solidFill>
                  <a:schemeClr val="tx1"/>
                </a:solidFill>
                <a:latin typeface="メイリオ" panose="020B0604030504040204" pitchFamily="50" charset="-128"/>
                <a:ea typeface="メイリオ" panose="020B0604030504040204" pitchFamily="50" charset="-128"/>
              </a:rPr>
              <a:t>（１）試算方法</a:t>
            </a:r>
          </a:p>
          <a:p>
            <a:pPr marL="742950" lvl="1" indent="-285750">
              <a:lnSpc>
                <a:spcPts val="1600"/>
              </a:lnSpc>
              <a:spcAft>
                <a:spcPts val="1200"/>
              </a:spcAft>
              <a:buFont typeface="Arial" panose="020B0604020202020204" pitchFamily="34" charset="0"/>
              <a:buChar char="•"/>
            </a:pPr>
            <a:r>
              <a:rPr lang="ja-JP" altLang="en-US" sz="1500" dirty="0">
                <a:solidFill>
                  <a:schemeClr val="tx1"/>
                </a:solidFill>
                <a:latin typeface="メイリオ" panose="020B0604030504040204" pitchFamily="50" charset="-128"/>
                <a:ea typeface="メイリオ" panose="020B0604030504040204" pitchFamily="50" charset="-128"/>
              </a:rPr>
              <a:t>検討対象路線の優位性を収支の面から比較するため、</a:t>
            </a:r>
            <a:r>
              <a:rPr lang="en-US" altLang="ja-JP" sz="1500" dirty="0">
                <a:solidFill>
                  <a:schemeClr val="tx1"/>
                </a:solidFill>
                <a:latin typeface="メイリオ" panose="020B0604030504040204" pitchFamily="50" charset="-128"/>
                <a:ea typeface="メイリオ" panose="020B0604030504040204" pitchFamily="50" charset="-128"/>
              </a:rPr>
              <a:t>H29</a:t>
            </a:r>
            <a:r>
              <a:rPr lang="ja-JP" altLang="en-US" sz="1500" dirty="0">
                <a:solidFill>
                  <a:schemeClr val="tx1"/>
                </a:solidFill>
                <a:latin typeface="メイリオ" panose="020B0604030504040204" pitchFamily="50" charset="-128"/>
                <a:ea typeface="メイリオ" panose="020B0604030504040204" pitchFamily="50" charset="-128"/>
              </a:rPr>
              <a:t>国費調査同様、運行主体の線路使用料により整備主体（第三セクターを想定）の累積資金収支が黒字転換する年次を試算する。</a:t>
            </a:r>
            <a:br>
              <a:rPr lang="en-US" altLang="ja-JP" sz="1500" dirty="0">
                <a:solidFill>
                  <a:schemeClr val="tx1"/>
                </a:solidFill>
                <a:latin typeface="メイリオ" panose="020B0604030504040204" pitchFamily="50" charset="-128"/>
                <a:ea typeface="メイリオ" panose="020B0604030504040204" pitchFamily="50" charset="-128"/>
              </a:rPr>
            </a:br>
            <a:r>
              <a:rPr lang="en-US" altLang="ja-JP" sz="1500" dirty="0">
                <a:solidFill>
                  <a:schemeClr val="tx1"/>
                </a:solidFill>
                <a:latin typeface="メイリオ" panose="020B0604030504040204" pitchFamily="50" charset="-128"/>
                <a:ea typeface="メイリオ" panose="020B0604030504040204" pitchFamily="50" charset="-128"/>
              </a:rPr>
              <a:t>※</a:t>
            </a:r>
            <a:r>
              <a:rPr lang="ja-JP" altLang="en-US" sz="1500" dirty="0">
                <a:solidFill>
                  <a:schemeClr val="tx1"/>
                </a:solidFill>
                <a:latin typeface="メイリオ" panose="020B0604030504040204" pitchFamily="50" charset="-128"/>
                <a:ea typeface="メイリオ" panose="020B0604030504040204" pitchFamily="50" charset="-128"/>
              </a:rPr>
              <a:t>なお、優位性比較のための下記の仮定による試算であり、事業化時のスキームについては別途検討。</a:t>
            </a:r>
            <a:endParaRPr lang="en-US" altLang="ja-JP" sz="1500" dirty="0">
              <a:solidFill>
                <a:schemeClr val="tx1"/>
              </a:solidFill>
              <a:latin typeface="メイリオ" panose="020B0604030504040204" pitchFamily="50" charset="-128"/>
              <a:ea typeface="メイリオ" panose="020B0604030504040204" pitchFamily="50" charset="-128"/>
            </a:endParaRPr>
          </a:p>
          <a:p>
            <a:pPr marL="1200150" lvl="2" indent="-285750">
              <a:lnSpc>
                <a:spcPts val="1600"/>
              </a:lnSpc>
              <a:spcAft>
                <a:spcPts val="1200"/>
              </a:spcAft>
              <a:buFont typeface="Wingdings" panose="05000000000000000000" pitchFamily="2" charset="2"/>
              <a:buChar char="Ø"/>
            </a:pPr>
            <a:r>
              <a:rPr lang="ja-JP" altLang="en-US" sz="1400" dirty="0">
                <a:solidFill>
                  <a:schemeClr val="tx1"/>
                </a:solidFill>
                <a:latin typeface="メイリオ" panose="020B0604030504040204" pitchFamily="50" charset="-128"/>
                <a:ea typeface="メイリオ" panose="020B0604030504040204" pitchFamily="50" charset="-128"/>
              </a:rPr>
              <a:t>整備手法　　：第三セクターを整備主体（第３種鉄道事業者）とする上下分離方式と仮定</a:t>
            </a:r>
            <a:endParaRPr lang="en-US" altLang="ja-JP" sz="1400" dirty="0">
              <a:solidFill>
                <a:schemeClr val="tx1"/>
              </a:solidFill>
              <a:latin typeface="メイリオ" panose="020B0604030504040204" pitchFamily="50" charset="-128"/>
              <a:ea typeface="メイリオ" panose="020B0604030504040204" pitchFamily="50" charset="-128"/>
            </a:endParaRPr>
          </a:p>
          <a:p>
            <a:pPr marL="1200150" lvl="2" indent="-285750">
              <a:lnSpc>
                <a:spcPts val="1600"/>
              </a:lnSpc>
              <a:spcAft>
                <a:spcPts val="1200"/>
              </a:spcAft>
              <a:buFont typeface="Wingdings" panose="05000000000000000000" pitchFamily="2" charset="2"/>
              <a:buChar char="Ø"/>
            </a:pPr>
            <a:r>
              <a:rPr lang="ja-JP" altLang="en-US" sz="1400" dirty="0">
                <a:solidFill>
                  <a:schemeClr val="tx1"/>
                </a:solidFill>
                <a:latin typeface="メイリオ" panose="020B0604030504040204" pitchFamily="50" charset="-128"/>
                <a:ea typeface="メイリオ" panose="020B0604030504040204" pitchFamily="50" charset="-128"/>
              </a:rPr>
              <a:t>無償資金比率：無償資金比率が最も高い地下高速鉄道整備事業費補助を活用した場合（約７割）と仮定</a:t>
            </a:r>
            <a:endParaRPr lang="en-US" altLang="ja-JP" sz="1400" dirty="0">
              <a:solidFill>
                <a:schemeClr val="tx1"/>
              </a:solidFill>
              <a:latin typeface="メイリオ" panose="020B0604030504040204" pitchFamily="50" charset="-128"/>
              <a:ea typeface="メイリオ" panose="020B0604030504040204" pitchFamily="50" charset="-128"/>
            </a:endParaRPr>
          </a:p>
          <a:p>
            <a:pPr marL="1200150" lvl="2" indent="-285750">
              <a:lnSpc>
                <a:spcPts val="1600"/>
              </a:lnSpc>
              <a:spcAft>
                <a:spcPts val="1200"/>
              </a:spcAft>
              <a:buFont typeface="Wingdings" panose="05000000000000000000" pitchFamily="2" charset="2"/>
              <a:buChar char="Ø"/>
            </a:pPr>
            <a:r>
              <a:rPr lang="ja-JP" altLang="en-US" sz="1400" dirty="0">
                <a:solidFill>
                  <a:schemeClr val="tx1"/>
                </a:solidFill>
                <a:latin typeface="メイリオ" panose="020B0604030504040204" pitchFamily="50" charset="-128"/>
                <a:ea typeface="メイリオ" panose="020B0604030504040204" pitchFamily="50" charset="-128"/>
              </a:rPr>
              <a:t>線路使用料　：運行主体（第２種鉄道事業者）の対象路線の収入額から運行経費（人件費・経費等）を</a:t>
            </a:r>
            <a:br>
              <a:rPr lang="en-US" altLang="ja-JP" sz="1400" dirty="0">
                <a:solidFill>
                  <a:schemeClr val="tx1"/>
                </a:solidFill>
                <a:latin typeface="メイリオ" panose="020B0604030504040204" pitchFamily="50" charset="-128"/>
                <a:ea typeface="メイリオ" panose="020B0604030504040204" pitchFamily="50" charset="-128"/>
              </a:rPr>
            </a:br>
            <a:r>
              <a:rPr lang="ja-JP" altLang="en-US" sz="1400" dirty="0">
                <a:solidFill>
                  <a:schemeClr val="tx1"/>
                </a:solidFill>
                <a:latin typeface="メイリオ" panose="020B0604030504040204" pitchFamily="50" charset="-128"/>
                <a:ea typeface="メイリオ" panose="020B0604030504040204" pitchFamily="50" charset="-128"/>
              </a:rPr>
              <a:t>　　　　　　　差し引いた額（開業以降一定と仮定）と仮定</a:t>
            </a:r>
            <a:endParaRPr lang="en-US" altLang="ja-JP" sz="1400" dirty="0">
              <a:solidFill>
                <a:schemeClr val="tx1"/>
              </a:solidFill>
              <a:latin typeface="メイリオ" panose="020B0604030504040204" pitchFamily="50" charset="-128"/>
              <a:ea typeface="メイリオ" panose="020B0604030504040204" pitchFamily="50" charset="-128"/>
            </a:endParaRPr>
          </a:p>
        </p:txBody>
      </p:sp>
      <p:graphicFrame>
        <p:nvGraphicFramePr>
          <p:cNvPr id="23" name="表 4">
            <a:extLst>
              <a:ext uri="{FF2B5EF4-FFF2-40B4-BE49-F238E27FC236}">
                <a16:creationId xmlns:a16="http://schemas.microsoft.com/office/drawing/2014/main" id="{DA9A4224-B46D-4195-88B8-DDEC87941B1A}"/>
              </a:ext>
            </a:extLst>
          </p:cNvPr>
          <p:cNvGraphicFramePr>
            <a:graphicFrameLocks noGrp="1"/>
          </p:cNvGraphicFramePr>
          <p:nvPr>
            <p:extLst>
              <p:ext uri="{D42A27DB-BD31-4B8C-83A1-F6EECF244321}">
                <p14:modId xmlns:p14="http://schemas.microsoft.com/office/powerpoint/2010/main" val="2083117019"/>
              </p:ext>
            </p:extLst>
          </p:nvPr>
        </p:nvGraphicFramePr>
        <p:xfrm>
          <a:off x="830300" y="4654945"/>
          <a:ext cx="8245400" cy="1812000"/>
        </p:xfrm>
        <a:graphic>
          <a:graphicData uri="http://schemas.openxmlformats.org/drawingml/2006/table">
            <a:tbl>
              <a:tblPr firstRow="1" bandRow="1">
                <a:tableStyleId>{5C22544A-7EE6-4342-B048-85BDC9FD1C3A}</a:tableStyleId>
              </a:tblPr>
              <a:tblGrid>
                <a:gridCol w="487925">
                  <a:extLst>
                    <a:ext uri="{9D8B030D-6E8A-4147-A177-3AD203B41FA5}">
                      <a16:colId xmlns:a16="http://schemas.microsoft.com/office/drawing/2014/main" val="4189132736"/>
                    </a:ext>
                  </a:extLst>
                </a:gridCol>
                <a:gridCol w="559925">
                  <a:extLst>
                    <a:ext uri="{9D8B030D-6E8A-4147-A177-3AD203B41FA5}">
                      <a16:colId xmlns:a16="http://schemas.microsoft.com/office/drawing/2014/main" val="2184886003"/>
                    </a:ext>
                  </a:extLst>
                </a:gridCol>
                <a:gridCol w="2046430">
                  <a:extLst>
                    <a:ext uri="{9D8B030D-6E8A-4147-A177-3AD203B41FA5}">
                      <a16:colId xmlns:a16="http://schemas.microsoft.com/office/drawing/2014/main" val="2795645669"/>
                    </a:ext>
                  </a:extLst>
                </a:gridCol>
                <a:gridCol w="5151120">
                  <a:extLst>
                    <a:ext uri="{9D8B030D-6E8A-4147-A177-3AD203B41FA5}">
                      <a16:colId xmlns:a16="http://schemas.microsoft.com/office/drawing/2014/main" val="3450342936"/>
                    </a:ext>
                  </a:extLst>
                </a:gridCol>
              </a:tblGrid>
              <a:tr h="138259">
                <a:tc gridSpan="2">
                  <a:txBody>
                    <a:bodyPr/>
                    <a:lstStyle/>
                    <a:p>
                      <a:pPr algn="ctr"/>
                      <a:endParaRPr kumimoji="1" lang="ja-JP" altLang="en-US" sz="1600" dirty="0">
                        <a:latin typeface="メイリオ" panose="020B0604030504040204" pitchFamily="50" charset="-128"/>
                        <a:ea typeface="メイリオ" panose="020B0604030504040204" pitchFamily="50" charset="-128"/>
                      </a:endParaRP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hMerge="1">
                  <a:txBody>
                    <a:bodyPr/>
                    <a:lstStyle/>
                    <a:p>
                      <a:pPr algn="ctr"/>
                      <a:endParaRPr kumimoji="1" lang="ja-JP" altLang="en-US" dirty="0"/>
                    </a:p>
                  </a:txBody>
                  <a:tcPr anchor="ctr">
                    <a:lnB w="12700" cap="flat" cmpd="sng" algn="ctr">
                      <a:solidFill>
                        <a:schemeClr val="tx1"/>
                      </a:solidFill>
                      <a:prstDash val="solid"/>
                      <a:round/>
                      <a:headEnd type="none" w="med" len="med"/>
                      <a:tailEnd type="none" w="med" len="med"/>
                    </a:lnB>
                  </a:tcPr>
                </a:tc>
                <a:tc>
                  <a:txBody>
                    <a:bodyPr/>
                    <a:lstStyle/>
                    <a:p>
                      <a:pPr algn="ctr"/>
                      <a:r>
                        <a:rPr kumimoji="1" lang="ja-JP" altLang="en-US" sz="1600" dirty="0">
                          <a:latin typeface="メイリオ" panose="020B0604030504040204" pitchFamily="50" charset="-128"/>
                          <a:ea typeface="メイリオ" panose="020B0604030504040204" pitchFamily="50" charset="-128"/>
                        </a:rPr>
                        <a:t>項　目</a:t>
                      </a: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tabLst>
                          <a:tab pos="2511425" algn="l"/>
                        </a:tabLst>
                      </a:pPr>
                      <a:r>
                        <a:rPr kumimoji="1" lang="ja-JP" altLang="en-US" sz="1600" dirty="0">
                          <a:latin typeface="メイリオ" panose="020B0604030504040204" pitchFamily="50" charset="-128"/>
                          <a:ea typeface="メイリオ" panose="020B0604030504040204" pitchFamily="50" charset="-128"/>
                        </a:rPr>
                        <a:t>考え方</a:t>
                      </a: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129412353"/>
                  </a:ext>
                </a:extLst>
              </a:tr>
              <a:tr h="108141">
                <a:tc rowSpan="4">
                  <a:txBody>
                    <a:bodyPr/>
                    <a:lstStyle/>
                    <a:p>
                      <a:pPr algn="ctr"/>
                      <a:r>
                        <a:rPr kumimoji="1" lang="ja-JP" altLang="en-US" sz="1200" dirty="0">
                          <a:latin typeface="メイリオ" panose="020B0604030504040204" pitchFamily="50" charset="-128"/>
                          <a:ea typeface="メイリオ" panose="020B0604030504040204" pitchFamily="50" charset="-128"/>
                        </a:rPr>
                        <a:t>２種</a:t>
                      </a: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kumimoji="1" lang="ja-JP" altLang="en-US" sz="1200" dirty="0">
                          <a:latin typeface="メイリオ" panose="020B0604030504040204" pitchFamily="50" charset="-128"/>
                          <a:ea typeface="メイリオ" panose="020B0604030504040204" pitchFamily="50" charset="-128"/>
                        </a:rPr>
                        <a:t>収入</a:t>
                      </a: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200" dirty="0">
                          <a:latin typeface="メイリオ" panose="020B0604030504040204" pitchFamily="50" charset="-128"/>
                          <a:ea typeface="メイリオ" panose="020B0604030504040204" pitchFamily="50" charset="-128"/>
                        </a:rPr>
                        <a:t>運輸収入</a:t>
                      </a: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200" dirty="0">
                          <a:latin typeface="メイリオ" panose="020B0604030504040204" pitchFamily="50" charset="-128"/>
                          <a:ea typeface="メイリオ" panose="020B0604030504040204" pitchFamily="50" charset="-128"/>
                        </a:rPr>
                        <a:t>需要推計結果より設定</a:t>
                      </a:r>
                      <a:endParaRPr kumimoji="1" lang="en-US" altLang="ja-JP" sz="1200" dirty="0">
                        <a:latin typeface="メイリオ" panose="020B0604030504040204" pitchFamily="50" charset="-128"/>
                        <a:ea typeface="メイリオ" panose="020B0604030504040204" pitchFamily="50" charset="-128"/>
                      </a:endParaRP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9901578"/>
                  </a:ext>
                </a:extLst>
              </a:tr>
              <a:tr h="108141">
                <a:tc vMerge="1">
                  <a:txBody>
                    <a:bodyPr/>
                    <a:lstStyle/>
                    <a:p>
                      <a:endParaRPr kumimoji="1" lang="ja-JP" altLang="en-US"/>
                    </a:p>
                  </a:txBody>
                  <a:tcPr/>
                </a:tc>
                <a:tc vMerge="1">
                  <a:txBody>
                    <a:bodyPr/>
                    <a:lstStyle/>
                    <a:p>
                      <a:pPr algn="ctr"/>
                      <a:endParaRPr kumimoji="1" lang="ja-JP" altLang="en-US" sz="14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200" dirty="0">
                          <a:latin typeface="メイリオ" panose="020B0604030504040204" pitchFamily="50" charset="-128"/>
                          <a:ea typeface="メイリオ" panose="020B0604030504040204" pitchFamily="50" charset="-128"/>
                        </a:rPr>
                        <a:t>運輸雑収入</a:t>
                      </a: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メイリオ" panose="020B0604030504040204" pitchFamily="50" charset="-128"/>
                          <a:ea typeface="メイリオ" panose="020B0604030504040204" pitchFamily="50" charset="-128"/>
                        </a:rPr>
                        <a:t>鉄道統計年報（国土交通省鉄道局）より設定</a:t>
                      </a: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4174681"/>
                  </a:ext>
                </a:extLst>
              </a:tr>
              <a:tr h="108141">
                <a:tc vMerge="1">
                  <a:txBody>
                    <a:bodyPr/>
                    <a:lstStyle/>
                    <a:p>
                      <a:pPr algn="ctr"/>
                      <a:endParaRPr kumimoji="1" lang="ja-JP" altLang="en-US" dirty="0"/>
                    </a:p>
                  </a:txBody>
                  <a:tcPr anchor="ctr"/>
                </a:tc>
                <a:tc rowSpan="2">
                  <a:txBody>
                    <a:bodyPr/>
                    <a:lstStyle/>
                    <a:p>
                      <a:pPr algn="ctr"/>
                      <a:r>
                        <a:rPr kumimoji="1" lang="ja-JP" altLang="en-US" sz="1200" dirty="0">
                          <a:latin typeface="メイリオ" panose="020B0604030504040204" pitchFamily="50" charset="-128"/>
                          <a:ea typeface="メイリオ" panose="020B0604030504040204" pitchFamily="50" charset="-128"/>
                        </a:rPr>
                        <a:t>支出</a:t>
                      </a: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200" dirty="0">
                          <a:latin typeface="メイリオ" panose="020B0604030504040204" pitchFamily="50" charset="-128"/>
                          <a:ea typeface="メイリオ" panose="020B0604030504040204" pitchFamily="50" charset="-128"/>
                        </a:rPr>
                        <a:t>人件費・経費等</a:t>
                      </a: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200" dirty="0">
                          <a:latin typeface="メイリオ" panose="020B0604030504040204" pitchFamily="50" charset="-128"/>
                          <a:ea typeface="メイリオ" panose="020B0604030504040204" pitchFamily="50" charset="-128"/>
                        </a:rPr>
                        <a:t>鉄道事業者ヒアリングにより設定</a:t>
                      </a: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1675243"/>
                  </a:ext>
                </a:extLst>
              </a:tr>
              <a:tr h="108141">
                <a:tc vMerge="1">
                  <a:txBody>
                    <a:bodyPr/>
                    <a:lstStyle/>
                    <a:p>
                      <a:pPr algn="ctr"/>
                      <a:endParaRPr kumimoji="1" lang="ja-JP" altLang="en-US" sz="14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14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200" dirty="0">
                          <a:latin typeface="メイリオ" panose="020B0604030504040204" pitchFamily="50" charset="-128"/>
                          <a:ea typeface="メイリオ" panose="020B0604030504040204" pitchFamily="50" charset="-128"/>
                        </a:rPr>
                        <a:t>線路使用料</a:t>
                      </a: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200" dirty="0">
                          <a:latin typeface="メイリオ" panose="020B0604030504040204" pitchFamily="50" charset="-128"/>
                          <a:ea typeface="メイリオ" panose="020B0604030504040204" pitchFamily="50" charset="-128"/>
                        </a:rPr>
                        <a:t>（運輸収入</a:t>
                      </a:r>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運輸雑収入）</a:t>
                      </a:r>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（人件費・経費等）</a:t>
                      </a: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0475356"/>
                  </a:ext>
                </a:extLst>
              </a:tr>
              <a:tr h="108141">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メイリオ" panose="020B0604030504040204" pitchFamily="50" charset="-128"/>
                          <a:ea typeface="メイリオ" panose="020B0604030504040204" pitchFamily="50" charset="-128"/>
                        </a:rPr>
                        <a:t>３種</a:t>
                      </a: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dirty="0">
                          <a:latin typeface="メイリオ" panose="020B0604030504040204" pitchFamily="50" charset="-128"/>
                          <a:ea typeface="メイリオ" panose="020B0604030504040204" pitchFamily="50" charset="-128"/>
                        </a:rPr>
                        <a:t>収入</a:t>
                      </a: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200" dirty="0">
                          <a:latin typeface="メイリオ" panose="020B0604030504040204" pitchFamily="50" charset="-128"/>
                          <a:ea typeface="メイリオ" panose="020B0604030504040204" pitchFamily="50" charset="-128"/>
                        </a:rPr>
                        <a:t>線路使用料</a:t>
                      </a: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200" dirty="0">
                          <a:latin typeface="メイリオ" panose="020B0604030504040204" pitchFamily="50" charset="-128"/>
                          <a:ea typeface="メイリオ" panose="020B0604030504040204" pitchFamily="50" charset="-128"/>
                        </a:rPr>
                        <a:t>２種の線路使用料</a:t>
                      </a:r>
                      <a:endParaRPr kumimoji="1" lang="en-US" altLang="ja-JP" sz="1200" dirty="0">
                        <a:latin typeface="メイリオ" panose="020B0604030504040204" pitchFamily="50" charset="-128"/>
                        <a:ea typeface="メイリオ" panose="020B0604030504040204" pitchFamily="50" charset="-128"/>
                      </a:endParaRP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04793466"/>
                  </a:ext>
                </a:extLst>
              </a:tr>
              <a:tr h="108141">
                <a:tc vMerge="1">
                  <a:txBody>
                    <a:bodyPr/>
                    <a:lstStyle/>
                    <a:p>
                      <a:endParaRP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kumimoji="1" lang="ja-JP" altLang="en-US" sz="1200" dirty="0">
                          <a:latin typeface="メイリオ" panose="020B0604030504040204" pitchFamily="50" charset="-128"/>
                          <a:ea typeface="メイリオ" panose="020B0604030504040204" pitchFamily="50" charset="-128"/>
                        </a:rPr>
                        <a:t>支出</a:t>
                      </a: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200" dirty="0">
                          <a:latin typeface="メイリオ" panose="020B0604030504040204" pitchFamily="50" charset="-128"/>
                          <a:ea typeface="メイリオ" panose="020B0604030504040204" pitchFamily="50" charset="-128"/>
                        </a:rPr>
                        <a:t>借入金返済</a:t>
                      </a:r>
                      <a:endParaRPr kumimoji="1" lang="en-US" altLang="ja-JP" sz="1200" dirty="0">
                        <a:latin typeface="メイリオ" panose="020B0604030504040204" pitchFamily="50" charset="-128"/>
                        <a:ea typeface="メイリオ" panose="020B0604030504040204" pitchFamily="50" charset="-128"/>
                      </a:endParaRP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メイリオ" panose="020B0604030504040204" pitchFamily="50" charset="-128"/>
                          <a:ea typeface="メイリオ" panose="020B0604030504040204" pitchFamily="50" charset="-128"/>
                        </a:rPr>
                        <a:t>整備費、補助スキームを基に設定</a:t>
                      </a: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25391709"/>
                  </a:ext>
                </a:extLst>
              </a:tr>
              <a:tr h="143656">
                <a:tc vMerge="1">
                  <a:txBody>
                    <a:bodyPr/>
                    <a:lstStyle/>
                    <a:p>
                      <a:endParaRPr kumimoji="1" lang="ja-JP" altLang="en-US"/>
                    </a:p>
                  </a:txBody>
                  <a:tcPr/>
                </a:tc>
                <a:tc vMerge="1">
                  <a:txBody>
                    <a:bodyPr/>
                    <a:lstStyle/>
                    <a:p>
                      <a:endParaRPr kumimoji="1" lang="ja-JP" altLang="en-US" dirty="0"/>
                    </a:p>
                  </a:txBody>
                  <a:tcPr/>
                </a:tc>
                <a:tc>
                  <a:txBody>
                    <a:bodyPr/>
                    <a:lstStyle/>
                    <a:p>
                      <a:pPr marL="0" algn="l" defTabSz="914400" rtl="0" eaLnBrk="1" latinLnBrk="0" hangingPunct="1"/>
                      <a:r>
                        <a:rPr kumimoji="1" lang="ja-JP" altLang="en-US" sz="1200" kern="1200" dirty="0">
                          <a:solidFill>
                            <a:schemeClr val="dk1"/>
                          </a:solidFill>
                          <a:latin typeface="メイリオ" panose="020B0604030504040204" pitchFamily="50" charset="-128"/>
                          <a:ea typeface="メイリオ" panose="020B0604030504040204" pitchFamily="50" charset="-128"/>
                          <a:cs typeface="+mn-cs"/>
                        </a:rPr>
                        <a:t>人件費・経費等</a:t>
                      </a: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kumimoji="1" lang="ja-JP" altLang="en-US" sz="1200" kern="1200" dirty="0">
                          <a:solidFill>
                            <a:schemeClr val="dk1"/>
                          </a:solidFill>
                          <a:latin typeface="メイリオ" panose="020B0604030504040204" pitchFamily="50" charset="-128"/>
                          <a:ea typeface="メイリオ" panose="020B0604030504040204" pitchFamily="50" charset="-128"/>
                          <a:cs typeface="+mn-cs"/>
                        </a:rPr>
                        <a:t>鉄道統計年報（国土交通省鉄道局）より設定</a:t>
                      </a: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0018829"/>
                  </a:ext>
                </a:extLst>
              </a:tr>
            </a:tbl>
          </a:graphicData>
        </a:graphic>
      </p:graphicFrame>
      <p:sp>
        <p:nvSpPr>
          <p:cNvPr id="26" name="正方形/長方形 25">
            <a:extLst>
              <a:ext uri="{FF2B5EF4-FFF2-40B4-BE49-F238E27FC236}">
                <a16:creationId xmlns:a16="http://schemas.microsoft.com/office/drawing/2014/main" id="{E985EEC9-DF4C-44BB-8927-7C0EF8AE06FE}"/>
              </a:ext>
            </a:extLst>
          </p:cNvPr>
          <p:cNvSpPr/>
          <p:nvPr/>
        </p:nvSpPr>
        <p:spPr>
          <a:xfrm>
            <a:off x="156553" y="2874027"/>
            <a:ext cx="3614307" cy="291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＜整備手法（イメージ）＞</a:t>
            </a:r>
          </a:p>
        </p:txBody>
      </p:sp>
      <p:sp>
        <p:nvSpPr>
          <p:cNvPr id="27" name="正方形/長方形 26">
            <a:extLst>
              <a:ext uri="{FF2B5EF4-FFF2-40B4-BE49-F238E27FC236}">
                <a16:creationId xmlns:a16="http://schemas.microsoft.com/office/drawing/2014/main" id="{3FF71433-0FB3-4C32-884C-E5EEC49125A8}"/>
              </a:ext>
            </a:extLst>
          </p:cNvPr>
          <p:cNvSpPr/>
          <p:nvPr/>
        </p:nvSpPr>
        <p:spPr>
          <a:xfrm>
            <a:off x="156553" y="4350015"/>
            <a:ext cx="3614307" cy="291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＜収支設定の考え方＞</a:t>
            </a:r>
          </a:p>
        </p:txBody>
      </p:sp>
      <p:sp>
        <p:nvSpPr>
          <p:cNvPr id="24" name="テキスト ボックス 23">
            <a:extLst>
              <a:ext uri="{FF2B5EF4-FFF2-40B4-BE49-F238E27FC236}">
                <a16:creationId xmlns:a16="http://schemas.microsoft.com/office/drawing/2014/main" id="{A923B99D-38B9-461E-AD5F-4CBFFC949BA4}"/>
              </a:ext>
            </a:extLst>
          </p:cNvPr>
          <p:cNvSpPr txBox="1"/>
          <p:nvPr/>
        </p:nvSpPr>
        <p:spPr>
          <a:xfrm>
            <a:off x="3456664" y="2900364"/>
            <a:ext cx="2903315" cy="621127"/>
          </a:xfrm>
          <a:prstGeom prst="rect">
            <a:avLst/>
          </a:prstGeom>
          <a:noFill/>
          <a:ln w="12700">
            <a:solidFill>
              <a:schemeClr val="accent5"/>
            </a:solidFill>
            <a:prstDash val="dash"/>
          </a:ln>
        </p:spPr>
        <p:txBody>
          <a:bodyPr wrap="square" lIns="72000" tIns="36000" rIns="72000" bIns="0">
            <a:spAutoFit/>
          </a:bodyPr>
          <a:lstStyle/>
          <a:p>
            <a:r>
              <a:rPr lang="ja-JP" altLang="en-US" sz="1400" b="1" dirty="0">
                <a:latin typeface="メイリオ" panose="020B0604030504040204" pitchFamily="50" charset="-128"/>
                <a:ea typeface="メイリオ" panose="020B0604030504040204" pitchFamily="50" charset="-128"/>
              </a:rPr>
              <a:t>運行主体</a:t>
            </a:r>
            <a:r>
              <a:rPr lang="en-US" altLang="ja-JP" sz="1400" b="1" dirty="0">
                <a:latin typeface="メイリオ" panose="020B0604030504040204" pitchFamily="50" charset="-128"/>
                <a:ea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rPr>
              <a:t>第２種鉄道事業者</a:t>
            </a:r>
            <a:r>
              <a:rPr lang="en-US" altLang="ja-JP" sz="1400" b="1" dirty="0">
                <a:latin typeface="メイリオ" panose="020B0604030504040204" pitchFamily="50" charset="-128"/>
                <a:ea typeface="メイリオ" panose="020B0604030504040204" pitchFamily="50" charset="-128"/>
              </a:rPr>
              <a:t>】</a:t>
            </a:r>
          </a:p>
          <a:p>
            <a:r>
              <a:rPr lang="en-US" altLang="ja-JP" sz="1200" dirty="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・整備主体の鉄道施設を使用して運行</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・線路使用料を整備主体に支払う</a:t>
            </a:r>
          </a:p>
        </p:txBody>
      </p:sp>
      <p:sp>
        <p:nvSpPr>
          <p:cNvPr id="25" name="テキスト ボックス 24">
            <a:extLst>
              <a:ext uri="{FF2B5EF4-FFF2-40B4-BE49-F238E27FC236}">
                <a16:creationId xmlns:a16="http://schemas.microsoft.com/office/drawing/2014/main" id="{37F18266-BFB4-4358-9DF9-B75FA5DC5E4E}"/>
              </a:ext>
            </a:extLst>
          </p:cNvPr>
          <p:cNvSpPr txBox="1"/>
          <p:nvPr/>
        </p:nvSpPr>
        <p:spPr>
          <a:xfrm>
            <a:off x="3456664" y="3903525"/>
            <a:ext cx="5969275" cy="621127"/>
          </a:xfrm>
          <a:prstGeom prst="rect">
            <a:avLst/>
          </a:prstGeom>
          <a:noFill/>
          <a:ln w="12700">
            <a:solidFill>
              <a:schemeClr val="accent5"/>
            </a:solidFill>
            <a:prstDash val="dash"/>
          </a:ln>
        </p:spPr>
        <p:txBody>
          <a:bodyPr wrap="square" lIns="72000" tIns="36000" rIns="72000" bIns="0">
            <a:spAutoFit/>
          </a:bodyPr>
          <a:lstStyle/>
          <a:p>
            <a:r>
              <a:rPr lang="ja-JP" altLang="en-US" sz="1400" b="1" dirty="0">
                <a:latin typeface="メイリオ" panose="020B0604030504040204" pitchFamily="50" charset="-128"/>
                <a:ea typeface="メイリオ" panose="020B0604030504040204" pitchFamily="50" charset="-128"/>
              </a:rPr>
              <a:t>整備主体</a:t>
            </a:r>
            <a:r>
              <a:rPr lang="en-US" altLang="ja-JP" sz="1400" b="1" dirty="0">
                <a:latin typeface="メイリオ" panose="020B0604030504040204" pitchFamily="50" charset="-128"/>
                <a:ea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rPr>
              <a:t>第３種鉄道事業者</a:t>
            </a:r>
            <a:r>
              <a:rPr lang="en-US" altLang="ja-JP" sz="1400" b="1" dirty="0">
                <a:latin typeface="メイリオ" panose="020B0604030504040204" pitchFamily="50" charset="-128"/>
                <a:ea typeface="メイリオ" panose="020B0604030504040204" pitchFamily="50" charset="-128"/>
              </a:rPr>
              <a:t>】</a:t>
            </a:r>
          </a:p>
          <a:p>
            <a:r>
              <a:rPr lang="en-US" altLang="ja-JP" sz="1200" dirty="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・鉄道施設を整備し、保有、維持管理</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・運行主体からの線路使用料を原資に借入金償還</a:t>
            </a:r>
          </a:p>
        </p:txBody>
      </p:sp>
      <p:grpSp>
        <p:nvGrpSpPr>
          <p:cNvPr id="15" name="グループ化 14">
            <a:extLst>
              <a:ext uri="{FF2B5EF4-FFF2-40B4-BE49-F238E27FC236}">
                <a16:creationId xmlns:a16="http://schemas.microsoft.com/office/drawing/2014/main" id="{DF2A7398-21E0-473B-9B5A-C72E49EC29A6}"/>
              </a:ext>
            </a:extLst>
          </p:cNvPr>
          <p:cNvGrpSpPr/>
          <p:nvPr/>
        </p:nvGrpSpPr>
        <p:grpSpPr>
          <a:xfrm>
            <a:off x="1963706" y="3249183"/>
            <a:ext cx="1081922" cy="1081922"/>
            <a:chOff x="2050674" y="1982270"/>
            <a:chExt cx="1298960" cy="1298960"/>
          </a:xfrm>
        </p:grpSpPr>
        <p:sp>
          <p:nvSpPr>
            <p:cNvPr id="7" name="楕円 6">
              <a:extLst>
                <a:ext uri="{FF2B5EF4-FFF2-40B4-BE49-F238E27FC236}">
                  <a16:creationId xmlns:a16="http://schemas.microsoft.com/office/drawing/2014/main" id="{BADE350A-74F7-4884-B4A1-25B03D645927}"/>
                </a:ext>
              </a:extLst>
            </p:cNvPr>
            <p:cNvSpPr/>
            <p:nvPr/>
          </p:nvSpPr>
          <p:spPr>
            <a:xfrm>
              <a:off x="2050674" y="1982270"/>
              <a:ext cx="1298960" cy="1298960"/>
            </a:xfrm>
            <a:prstGeom prst="ellipse">
              <a:avLst/>
            </a:prstGeom>
            <a:no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a:extLst>
                <a:ext uri="{FF2B5EF4-FFF2-40B4-BE49-F238E27FC236}">
                  <a16:creationId xmlns:a16="http://schemas.microsoft.com/office/drawing/2014/main" id="{7943113D-E932-419A-99E2-AF229E27017B}"/>
                </a:ext>
              </a:extLst>
            </p:cNvPr>
            <p:cNvCxnSpPr/>
            <p:nvPr/>
          </p:nvCxnSpPr>
          <p:spPr>
            <a:xfrm>
              <a:off x="2127032" y="2928516"/>
              <a:ext cx="114192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四角形: 角を丸くする 10">
              <a:extLst>
                <a:ext uri="{FF2B5EF4-FFF2-40B4-BE49-F238E27FC236}">
                  <a16:creationId xmlns:a16="http://schemas.microsoft.com/office/drawing/2014/main" id="{91DDEF0B-B93B-44A9-A0B8-835823234F89}"/>
                </a:ext>
              </a:extLst>
            </p:cNvPr>
            <p:cNvSpPr/>
            <p:nvPr/>
          </p:nvSpPr>
          <p:spPr>
            <a:xfrm>
              <a:off x="2199640" y="2396096"/>
              <a:ext cx="457358" cy="457358"/>
            </a:xfrm>
            <a:prstGeom prst="roundRect">
              <a:avLst/>
            </a:prstGeom>
            <a:solidFill>
              <a:schemeClr val="accent5">
                <a:lumMod val="20000"/>
                <a:lumOff val="8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DCD38AA1-3637-42CB-A02A-FEE2ADF481D4}"/>
                </a:ext>
              </a:extLst>
            </p:cNvPr>
            <p:cNvSpPr/>
            <p:nvPr/>
          </p:nvSpPr>
          <p:spPr>
            <a:xfrm>
              <a:off x="2753202" y="2396096"/>
              <a:ext cx="457358" cy="457358"/>
            </a:xfrm>
            <a:prstGeom prst="roundRect">
              <a:avLst/>
            </a:prstGeom>
            <a:solidFill>
              <a:schemeClr val="accent5">
                <a:lumMod val="20000"/>
                <a:lumOff val="8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extLst>
                <a:ext uri="{FF2B5EF4-FFF2-40B4-BE49-F238E27FC236}">
                  <a16:creationId xmlns:a16="http://schemas.microsoft.com/office/drawing/2014/main" id="{93E8587B-7CE6-4D06-B2BA-B7165D1D66BA}"/>
                </a:ext>
              </a:extLst>
            </p:cNvPr>
            <p:cNvSpPr/>
            <p:nvPr/>
          </p:nvSpPr>
          <p:spPr>
            <a:xfrm>
              <a:off x="2263586" y="2488571"/>
              <a:ext cx="329466" cy="214888"/>
            </a:xfrm>
            <a:prstGeom prst="roundRect">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四角形: 角を丸くする 30">
              <a:extLst>
                <a:ext uri="{FF2B5EF4-FFF2-40B4-BE49-F238E27FC236}">
                  <a16:creationId xmlns:a16="http://schemas.microsoft.com/office/drawing/2014/main" id="{2AC5B9F9-20C2-4622-92AC-63560674230E}"/>
                </a:ext>
              </a:extLst>
            </p:cNvPr>
            <p:cNvSpPr/>
            <p:nvPr/>
          </p:nvSpPr>
          <p:spPr>
            <a:xfrm>
              <a:off x="2817148" y="2488571"/>
              <a:ext cx="329466" cy="214888"/>
            </a:xfrm>
            <a:prstGeom prst="roundRect">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角を丸くする 32">
              <a:extLst>
                <a:ext uri="{FF2B5EF4-FFF2-40B4-BE49-F238E27FC236}">
                  <a16:creationId xmlns:a16="http://schemas.microsoft.com/office/drawing/2014/main" id="{20C7551B-EE76-461A-A84D-559F654CCA1C}"/>
                </a:ext>
              </a:extLst>
            </p:cNvPr>
            <p:cNvSpPr/>
            <p:nvPr/>
          </p:nvSpPr>
          <p:spPr>
            <a:xfrm>
              <a:off x="2817148" y="2742769"/>
              <a:ext cx="54000" cy="54000"/>
            </a:xfrm>
            <a:prstGeom prst="roundRect">
              <a:avLst>
                <a:gd name="adj" fmla="val 50000"/>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四角形: 角を丸くする 34">
              <a:extLst>
                <a:ext uri="{FF2B5EF4-FFF2-40B4-BE49-F238E27FC236}">
                  <a16:creationId xmlns:a16="http://schemas.microsoft.com/office/drawing/2014/main" id="{894919E6-B0CA-4755-9FAB-0D72A6FA3C4E}"/>
                </a:ext>
              </a:extLst>
            </p:cNvPr>
            <p:cNvSpPr/>
            <p:nvPr/>
          </p:nvSpPr>
          <p:spPr>
            <a:xfrm>
              <a:off x="3094486" y="2740421"/>
              <a:ext cx="54000" cy="54000"/>
            </a:xfrm>
            <a:prstGeom prst="roundRect">
              <a:avLst>
                <a:gd name="adj" fmla="val 50000"/>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 角を丸くする 36">
              <a:extLst>
                <a:ext uri="{FF2B5EF4-FFF2-40B4-BE49-F238E27FC236}">
                  <a16:creationId xmlns:a16="http://schemas.microsoft.com/office/drawing/2014/main" id="{EA52B082-392E-4528-B5D9-7D15CD6C6637}"/>
                </a:ext>
              </a:extLst>
            </p:cNvPr>
            <p:cNvSpPr/>
            <p:nvPr/>
          </p:nvSpPr>
          <p:spPr>
            <a:xfrm>
              <a:off x="2263586" y="2742769"/>
              <a:ext cx="54000" cy="54000"/>
            </a:xfrm>
            <a:prstGeom prst="roundRect">
              <a:avLst>
                <a:gd name="adj" fmla="val 50000"/>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四角形: 角を丸くする 37">
              <a:extLst>
                <a:ext uri="{FF2B5EF4-FFF2-40B4-BE49-F238E27FC236}">
                  <a16:creationId xmlns:a16="http://schemas.microsoft.com/office/drawing/2014/main" id="{A97B42E6-3FD3-4F0B-9543-D81D74B80C1C}"/>
                </a:ext>
              </a:extLst>
            </p:cNvPr>
            <p:cNvSpPr/>
            <p:nvPr/>
          </p:nvSpPr>
          <p:spPr>
            <a:xfrm>
              <a:off x="2540924" y="2740421"/>
              <a:ext cx="54000" cy="54000"/>
            </a:xfrm>
            <a:prstGeom prst="roundRect">
              <a:avLst>
                <a:gd name="adj" fmla="val 50000"/>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フリーフォーム: 図形 17">
            <a:extLst>
              <a:ext uri="{FF2B5EF4-FFF2-40B4-BE49-F238E27FC236}">
                <a16:creationId xmlns:a16="http://schemas.microsoft.com/office/drawing/2014/main" id="{14F0B13F-E3CF-4649-B59B-F510A5582379}"/>
              </a:ext>
            </a:extLst>
          </p:cNvPr>
          <p:cNvSpPr/>
          <p:nvPr/>
        </p:nvSpPr>
        <p:spPr>
          <a:xfrm>
            <a:off x="2277675" y="3424867"/>
            <a:ext cx="1153160" cy="144000"/>
          </a:xfrm>
          <a:custGeom>
            <a:avLst/>
            <a:gdLst>
              <a:gd name="connsiteX0" fmla="*/ 0 w 1153160"/>
              <a:gd name="connsiteY0" fmla="*/ 157480 h 157480"/>
              <a:gd name="connsiteX1" fmla="*/ 0 w 1153160"/>
              <a:gd name="connsiteY1" fmla="*/ 0 h 157480"/>
              <a:gd name="connsiteX2" fmla="*/ 1153160 w 1153160"/>
              <a:gd name="connsiteY2" fmla="*/ 0 h 157480"/>
            </a:gdLst>
            <a:ahLst/>
            <a:cxnLst>
              <a:cxn ang="0">
                <a:pos x="connsiteX0" y="connsiteY0"/>
              </a:cxn>
              <a:cxn ang="0">
                <a:pos x="connsiteX1" y="connsiteY1"/>
              </a:cxn>
              <a:cxn ang="0">
                <a:pos x="connsiteX2" y="connsiteY2"/>
              </a:cxn>
            </a:cxnLst>
            <a:rect l="l" t="t" r="r" b="b"/>
            <a:pathLst>
              <a:path w="1153160" h="157480">
                <a:moveTo>
                  <a:pt x="0" y="157480"/>
                </a:moveTo>
                <a:lnTo>
                  <a:pt x="0" y="0"/>
                </a:lnTo>
                <a:lnTo>
                  <a:pt x="1153160" y="0"/>
                </a:lnTo>
              </a:path>
            </a:pathLst>
          </a:custGeom>
          <a:ln w="12700">
            <a:headEnd type="oval" w="sm" len="sm"/>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9" name="フリーフォーム: 図形 38">
            <a:extLst>
              <a:ext uri="{FF2B5EF4-FFF2-40B4-BE49-F238E27FC236}">
                <a16:creationId xmlns:a16="http://schemas.microsoft.com/office/drawing/2014/main" id="{304AD7C5-4DD7-4E10-9A80-6D81CE2BE663}"/>
              </a:ext>
            </a:extLst>
          </p:cNvPr>
          <p:cNvSpPr/>
          <p:nvPr/>
        </p:nvSpPr>
        <p:spPr>
          <a:xfrm>
            <a:off x="2739321" y="3424867"/>
            <a:ext cx="0" cy="144000"/>
          </a:xfrm>
          <a:custGeom>
            <a:avLst/>
            <a:gdLst>
              <a:gd name="connsiteX0" fmla="*/ 0 w 1153160"/>
              <a:gd name="connsiteY0" fmla="*/ 157480 h 157480"/>
              <a:gd name="connsiteX1" fmla="*/ 0 w 1153160"/>
              <a:gd name="connsiteY1" fmla="*/ 0 h 157480"/>
              <a:gd name="connsiteX2" fmla="*/ 1153160 w 1153160"/>
              <a:gd name="connsiteY2" fmla="*/ 0 h 157480"/>
              <a:gd name="connsiteX0" fmla="*/ 0 w 0"/>
              <a:gd name="connsiteY0" fmla="*/ 157480 h 157480"/>
              <a:gd name="connsiteX1" fmla="*/ 0 w 0"/>
              <a:gd name="connsiteY1" fmla="*/ 0 h 157480"/>
            </a:gdLst>
            <a:ahLst/>
            <a:cxnLst>
              <a:cxn ang="0">
                <a:pos x="connsiteX0" y="connsiteY0"/>
              </a:cxn>
              <a:cxn ang="0">
                <a:pos x="connsiteX1" y="connsiteY1"/>
              </a:cxn>
            </a:cxnLst>
            <a:rect l="l" t="t" r="r" b="b"/>
            <a:pathLst>
              <a:path h="157480">
                <a:moveTo>
                  <a:pt x="0" y="157480"/>
                </a:moveTo>
                <a:lnTo>
                  <a:pt x="0" y="0"/>
                </a:lnTo>
              </a:path>
            </a:pathLst>
          </a:custGeom>
          <a:ln w="12700">
            <a:headEnd type="oval" w="sm" len="sm"/>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0" name="フリーフォーム: 図形 39">
            <a:extLst>
              <a:ext uri="{FF2B5EF4-FFF2-40B4-BE49-F238E27FC236}">
                <a16:creationId xmlns:a16="http://schemas.microsoft.com/office/drawing/2014/main" id="{46B2CFAA-A967-4793-AEDF-44F01288473A}"/>
              </a:ext>
            </a:extLst>
          </p:cNvPr>
          <p:cNvSpPr/>
          <p:nvPr/>
        </p:nvSpPr>
        <p:spPr>
          <a:xfrm>
            <a:off x="2910839" y="4156853"/>
            <a:ext cx="519995" cy="45719"/>
          </a:xfrm>
          <a:custGeom>
            <a:avLst/>
            <a:gdLst>
              <a:gd name="connsiteX0" fmla="*/ 0 w 1153160"/>
              <a:gd name="connsiteY0" fmla="*/ 157480 h 157480"/>
              <a:gd name="connsiteX1" fmla="*/ 0 w 1153160"/>
              <a:gd name="connsiteY1" fmla="*/ 0 h 157480"/>
              <a:gd name="connsiteX2" fmla="*/ 1153160 w 1153160"/>
              <a:gd name="connsiteY2" fmla="*/ 0 h 157480"/>
              <a:gd name="connsiteX0" fmla="*/ 0 w 1153160"/>
              <a:gd name="connsiteY0" fmla="*/ 0 h 0"/>
              <a:gd name="connsiteX1" fmla="*/ 1153160 w 1153160"/>
              <a:gd name="connsiteY1" fmla="*/ 0 h 0"/>
            </a:gdLst>
            <a:ahLst/>
            <a:cxnLst>
              <a:cxn ang="0">
                <a:pos x="connsiteX0" y="connsiteY0"/>
              </a:cxn>
              <a:cxn ang="0">
                <a:pos x="connsiteX1" y="connsiteY1"/>
              </a:cxn>
            </a:cxnLst>
            <a:rect l="l" t="t" r="r" b="b"/>
            <a:pathLst>
              <a:path w="1153160">
                <a:moveTo>
                  <a:pt x="0" y="0"/>
                </a:moveTo>
                <a:lnTo>
                  <a:pt x="1153160" y="0"/>
                </a:lnTo>
              </a:path>
            </a:pathLst>
          </a:custGeom>
          <a:ln w="12700">
            <a:headEnd type="oval" w="sm" len="sm"/>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CC26D3EF-8041-434E-B18B-C9CCB46F58D9}"/>
              </a:ext>
            </a:extLst>
          </p:cNvPr>
          <p:cNvSpPr/>
          <p:nvPr/>
        </p:nvSpPr>
        <p:spPr>
          <a:xfrm>
            <a:off x="685338" y="3277047"/>
            <a:ext cx="1375813"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spAutoFit/>
          </a:bodyPr>
          <a:lstStyle/>
          <a:p>
            <a:pPr>
              <a:spcAft>
                <a:spcPts val="1200"/>
              </a:spcAft>
            </a:pPr>
            <a:r>
              <a:rPr lang="ja-JP" altLang="en-US" sz="1400" dirty="0">
                <a:solidFill>
                  <a:schemeClr val="tx1"/>
                </a:solidFill>
                <a:latin typeface="メイリオ" panose="020B0604030504040204" pitchFamily="50" charset="-128"/>
                <a:ea typeface="メイリオ" panose="020B0604030504040204" pitchFamily="50" charset="-128"/>
              </a:rPr>
              <a:t>上下分離方式</a:t>
            </a:r>
            <a:br>
              <a:rPr lang="en-US" altLang="ja-JP" sz="1400" dirty="0">
                <a:solidFill>
                  <a:schemeClr val="tx1"/>
                </a:solidFill>
                <a:latin typeface="メイリオ" panose="020B0604030504040204" pitchFamily="50" charset="-128"/>
                <a:ea typeface="メイリオ" panose="020B0604030504040204" pitchFamily="50" charset="-128"/>
              </a:rPr>
            </a:br>
            <a:r>
              <a:rPr lang="ja-JP" altLang="en-US" sz="1400" dirty="0">
                <a:solidFill>
                  <a:schemeClr val="tx1"/>
                </a:solidFill>
                <a:latin typeface="メイリオ" panose="020B0604030504040204" pitchFamily="50" charset="-128"/>
                <a:ea typeface="メイリオ" panose="020B0604030504040204" pitchFamily="50" charset="-128"/>
              </a:rPr>
              <a:t>による整備</a:t>
            </a:r>
          </a:p>
        </p:txBody>
      </p:sp>
      <p:sp>
        <p:nvSpPr>
          <p:cNvPr id="42" name="正方形/長方形 41">
            <a:extLst>
              <a:ext uri="{FF2B5EF4-FFF2-40B4-BE49-F238E27FC236}">
                <a16:creationId xmlns:a16="http://schemas.microsoft.com/office/drawing/2014/main" id="{53097E6F-D15A-4CE9-9235-A37D3857BE74}"/>
              </a:ext>
            </a:extLst>
          </p:cNvPr>
          <p:cNvSpPr/>
          <p:nvPr/>
        </p:nvSpPr>
        <p:spPr>
          <a:xfrm>
            <a:off x="4229005" y="3614339"/>
            <a:ext cx="1375813" cy="2423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pPr>
              <a:lnSpc>
                <a:spcPts val="1000"/>
              </a:lnSpc>
              <a:spcAft>
                <a:spcPts val="1200"/>
              </a:spcAft>
            </a:pPr>
            <a:r>
              <a:rPr lang="ja-JP" altLang="en-US" sz="1400" dirty="0">
                <a:solidFill>
                  <a:schemeClr val="tx1"/>
                </a:solidFill>
                <a:latin typeface="メイリオ" panose="020B0604030504040204" pitchFamily="50" charset="-128"/>
                <a:ea typeface="メイリオ" panose="020B0604030504040204" pitchFamily="50" charset="-128"/>
              </a:rPr>
              <a:t>線路使用料</a:t>
            </a:r>
            <a:endParaRPr lang="en-US" altLang="ja-JP" sz="1400" dirty="0">
              <a:solidFill>
                <a:schemeClr val="tx1"/>
              </a:solidFill>
              <a:latin typeface="メイリオ" panose="020B0604030504040204" pitchFamily="50" charset="-128"/>
              <a:ea typeface="メイリオ" panose="020B0604030504040204" pitchFamily="50" charset="-128"/>
            </a:endParaRPr>
          </a:p>
        </p:txBody>
      </p:sp>
      <p:sp>
        <p:nvSpPr>
          <p:cNvPr id="43" name="矢印: 下 42">
            <a:extLst>
              <a:ext uri="{FF2B5EF4-FFF2-40B4-BE49-F238E27FC236}">
                <a16:creationId xmlns:a16="http://schemas.microsoft.com/office/drawing/2014/main" id="{CF6E3E6F-174A-4AF3-A7F2-198B499732EB}"/>
              </a:ext>
            </a:extLst>
          </p:cNvPr>
          <p:cNvSpPr/>
          <p:nvPr/>
        </p:nvSpPr>
        <p:spPr>
          <a:xfrm>
            <a:off x="3695564" y="3568303"/>
            <a:ext cx="484632" cy="334590"/>
          </a:xfrm>
          <a:prstGeom prst="downArrow">
            <a:avLst/>
          </a:prstGeom>
          <a:solidFill>
            <a:schemeClr val="accent5"/>
          </a:solidFill>
          <a:ln>
            <a:noFill/>
          </a:ln>
        </p:spPr>
        <p:txBody>
          <a:bodyPr wrap="square" lIns="72000" tIns="36000" rIns="72000" bIns="0">
            <a:noAutofit/>
          </a:bodyPr>
          <a:lstStyle/>
          <a:p>
            <a:endParaRPr lang="ja-JP" altLang="en-US" sz="1400">
              <a:solidFill>
                <a:schemeClr val="tx1"/>
              </a:solidFill>
              <a:latin typeface="メイリオ" panose="020B0604030504040204" pitchFamily="50" charset="-128"/>
              <a:ea typeface="メイリオ" panose="020B0604030504040204" pitchFamily="50" charset="-128"/>
            </a:endParaRPr>
          </a:p>
        </p:txBody>
      </p:sp>
      <p:sp>
        <p:nvSpPr>
          <p:cNvPr id="44" name="テキスト ボックス 43">
            <a:extLst>
              <a:ext uri="{FF2B5EF4-FFF2-40B4-BE49-F238E27FC236}">
                <a16:creationId xmlns:a16="http://schemas.microsoft.com/office/drawing/2014/main" id="{7F5C0CBE-4559-4BC1-A5DA-993BC775953B}"/>
              </a:ext>
            </a:extLst>
          </p:cNvPr>
          <p:cNvSpPr txBox="1"/>
          <p:nvPr/>
        </p:nvSpPr>
        <p:spPr>
          <a:xfrm>
            <a:off x="7396401" y="4214285"/>
            <a:ext cx="646331" cy="276999"/>
          </a:xfrm>
          <a:prstGeom prst="rect">
            <a:avLst/>
          </a:prstGeom>
          <a:solidFill>
            <a:schemeClr val="bg1"/>
          </a:solidFill>
          <a:ln w="12700">
            <a:solidFill>
              <a:schemeClr val="accent5"/>
            </a:solidFill>
          </a:ln>
        </p:spPr>
        <p:txBody>
          <a:bodyPr wrap="none" rtlCol="0">
            <a:spAutoFit/>
          </a:bodyPr>
          <a:lstStyle/>
          <a:p>
            <a:r>
              <a:rPr kumimoji="1" lang="ja-JP" altLang="en-US" sz="1200" b="1" dirty="0"/>
              <a:t>出資金</a:t>
            </a:r>
          </a:p>
        </p:txBody>
      </p:sp>
      <p:sp>
        <p:nvSpPr>
          <p:cNvPr id="45" name="テキスト ボックス 44">
            <a:extLst>
              <a:ext uri="{FF2B5EF4-FFF2-40B4-BE49-F238E27FC236}">
                <a16:creationId xmlns:a16="http://schemas.microsoft.com/office/drawing/2014/main" id="{B8F62D26-B5D9-4796-9ED4-4749057DF27D}"/>
              </a:ext>
            </a:extLst>
          </p:cNvPr>
          <p:cNvSpPr txBox="1"/>
          <p:nvPr/>
        </p:nvSpPr>
        <p:spPr>
          <a:xfrm>
            <a:off x="8042732" y="4214285"/>
            <a:ext cx="646331" cy="276999"/>
          </a:xfrm>
          <a:prstGeom prst="rect">
            <a:avLst/>
          </a:prstGeom>
          <a:solidFill>
            <a:schemeClr val="bg1"/>
          </a:solidFill>
          <a:ln w="12700">
            <a:solidFill>
              <a:schemeClr val="accent5"/>
            </a:solidFill>
          </a:ln>
        </p:spPr>
        <p:txBody>
          <a:bodyPr wrap="none" rtlCol="0">
            <a:spAutoFit/>
          </a:bodyPr>
          <a:lstStyle/>
          <a:p>
            <a:r>
              <a:rPr lang="ja-JP" altLang="en-US" sz="1200" b="1" dirty="0"/>
              <a:t>補助金</a:t>
            </a:r>
            <a:endParaRPr kumimoji="1" lang="ja-JP" altLang="en-US" sz="1200" b="1" dirty="0"/>
          </a:p>
        </p:txBody>
      </p:sp>
      <p:sp>
        <p:nvSpPr>
          <p:cNvPr id="46" name="テキスト ボックス 45">
            <a:extLst>
              <a:ext uri="{FF2B5EF4-FFF2-40B4-BE49-F238E27FC236}">
                <a16:creationId xmlns:a16="http://schemas.microsoft.com/office/drawing/2014/main" id="{A83363C1-9CC8-43F6-9F1B-BA56BBDA7320}"/>
              </a:ext>
            </a:extLst>
          </p:cNvPr>
          <p:cNvSpPr txBox="1"/>
          <p:nvPr/>
        </p:nvSpPr>
        <p:spPr>
          <a:xfrm>
            <a:off x="8689063" y="4214285"/>
            <a:ext cx="646331" cy="276999"/>
          </a:xfrm>
          <a:prstGeom prst="rect">
            <a:avLst/>
          </a:prstGeom>
          <a:solidFill>
            <a:schemeClr val="bg1"/>
          </a:solidFill>
          <a:ln w="12700">
            <a:solidFill>
              <a:schemeClr val="accent5"/>
            </a:solidFill>
          </a:ln>
        </p:spPr>
        <p:txBody>
          <a:bodyPr wrap="none" rtlCol="0">
            <a:spAutoFit/>
          </a:bodyPr>
          <a:lstStyle/>
          <a:p>
            <a:r>
              <a:rPr kumimoji="1" lang="ja-JP" altLang="en-US" sz="1200" b="1" dirty="0"/>
              <a:t>借入金</a:t>
            </a:r>
          </a:p>
        </p:txBody>
      </p:sp>
      <p:sp>
        <p:nvSpPr>
          <p:cNvPr id="47" name="テキスト ボックス 46">
            <a:extLst>
              <a:ext uri="{FF2B5EF4-FFF2-40B4-BE49-F238E27FC236}">
                <a16:creationId xmlns:a16="http://schemas.microsoft.com/office/drawing/2014/main" id="{CDFFADD2-08CD-4B83-A95C-9064E5CCEF41}"/>
              </a:ext>
            </a:extLst>
          </p:cNvPr>
          <p:cNvSpPr txBox="1"/>
          <p:nvPr/>
        </p:nvSpPr>
        <p:spPr>
          <a:xfrm>
            <a:off x="7208093" y="3942009"/>
            <a:ext cx="1415772" cy="276999"/>
          </a:xfrm>
          <a:prstGeom prst="rect">
            <a:avLst/>
          </a:prstGeom>
          <a:noFill/>
          <a:ln w="12700">
            <a:noFill/>
          </a:ln>
        </p:spPr>
        <p:txBody>
          <a:bodyPr wrap="none" rtlCol="0">
            <a:spAutoFit/>
          </a:bodyPr>
          <a:lstStyle/>
          <a:p>
            <a:r>
              <a:rPr kumimoji="1" lang="en-US" altLang="ja-JP" sz="1200" b="1" dirty="0"/>
              <a:t>〔</a:t>
            </a:r>
            <a:r>
              <a:rPr kumimoji="1" lang="ja-JP" altLang="en-US" sz="1200" b="1" dirty="0"/>
              <a:t>事業費の内訳</a:t>
            </a:r>
            <a:r>
              <a:rPr kumimoji="1" lang="en-US" altLang="ja-JP" sz="1200" b="1" dirty="0"/>
              <a:t>〕</a:t>
            </a:r>
            <a:endParaRPr kumimoji="1" lang="ja-JP" altLang="en-US" sz="1200" b="1" dirty="0"/>
          </a:p>
        </p:txBody>
      </p:sp>
      <p:sp>
        <p:nvSpPr>
          <p:cNvPr id="3" name="正方形/長方形 2">
            <a:extLst>
              <a:ext uri="{FF2B5EF4-FFF2-40B4-BE49-F238E27FC236}">
                <a16:creationId xmlns:a16="http://schemas.microsoft.com/office/drawing/2014/main" id="{50114429-DCD5-8599-0D2E-6FFA6F679156}"/>
              </a:ext>
            </a:extLst>
          </p:cNvPr>
          <p:cNvSpPr/>
          <p:nvPr/>
        </p:nvSpPr>
        <p:spPr>
          <a:xfrm>
            <a:off x="830300" y="6463492"/>
            <a:ext cx="8263872" cy="3749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6000" rIns="0" bIns="0" rtlCol="0" anchor="ctr">
            <a:spAutoFit/>
          </a:bodyPr>
          <a:lstStyle/>
          <a:p>
            <a:pPr marL="87313" indent="-87313">
              <a:spcBef>
                <a:spcPts val="600"/>
              </a:spcBef>
            </a:pPr>
            <a:r>
              <a:rPr lang="en-US" altLang="ja-JP" sz="1100" dirty="0">
                <a:solidFill>
                  <a:schemeClr val="tx1"/>
                </a:solidFill>
                <a:latin typeface="メイリオ" panose="020B0604030504040204" pitchFamily="50" charset="-128"/>
                <a:ea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rPr>
              <a:t>金利は過去</a:t>
            </a:r>
            <a:r>
              <a:rPr lang="en-US" altLang="ja-JP" sz="1100" dirty="0">
                <a:solidFill>
                  <a:schemeClr val="tx1"/>
                </a:solidFill>
                <a:latin typeface="メイリオ" panose="020B0604030504040204" pitchFamily="50" charset="-128"/>
                <a:ea typeface="メイリオ" panose="020B0604030504040204" pitchFamily="50" charset="-128"/>
              </a:rPr>
              <a:t>10</a:t>
            </a:r>
            <a:r>
              <a:rPr lang="ja-JP" altLang="en-US" sz="1100" dirty="0">
                <a:solidFill>
                  <a:schemeClr val="tx1"/>
                </a:solidFill>
                <a:latin typeface="メイリオ" panose="020B0604030504040204" pitchFamily="50" charset="-128"/>
                <a:ea typeface="メイリオ" panose="020B0604030504040204" pitchFamily="50" charset="-128"/>
              </a:rPr>
              <a:t>年間の平均で将来推移とした。また将来の物価上昇は想定されるが、それに伴い運賃改定が行われ相殺されるものとして、物価上昇・運賃上昇はそれぞれ見込まないものとした。</a:t>
            </a:r>
            <a:endParaRPr lang="en-US" altLang="ja-JP" sz="1100" dirty="0">
              <a:solidFill>
                <a:schemeClr val="tx1"/>
              </a:solidFill>
              <a:latin typeface="メイリオ" panose="020B0604030504040204" pitchFamily="50" charset="-128"/>
              <a:ea typeface="メイリオ" panose="020B0604030504040204" pitchFamily="50" charset="-128"/>
            </a:endParaRPr>
          </a:p>
        </p:txBody>
      </p:sp>
      <p:sp>
        <p:nvSpPr>
          <p:cNvPr id="34" name="テキスト ボックス 33">
            <a:extLst>
              <a:ext uri="{FF2B5EF4-FFF2-40B4-BE49-F238E27FC236}">
                <a16:creationId xmlns:a16="http://schemas.microsoft.com/office/drawing/2014/main" id="{B3D1A85A-5220-4816-A9C9-5E60ED29B430}"/>
              </a:ext>
            </a:extLst>
          </p:cNvPr>
          <p:cNvSpPr txBox="1"/>
          <p:nvPr/>
        </p:nvSpPr>
        <p:spPr>
          <a:xfrm>
            <a:off x="8211891" y="59555"/>
            <a:ext cx="1620957"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４　優位性の比較</a:t>
            </a:r>
            <a:endParaRPr kumimoji="1" lang="ja-JP" altLang="en-US" sz="1400" b="1" dirty="0">
              <a:solidFill>
                <a:schemeClr val="accent5">
                  <a:lumMod val="50000"/>
                </a:schemeClr>
              </a:solidFill>
            </a:endParaRPr>
          </a:p>
        </p:txBody>
      </p:sp>
      <p:sp>
        <p:nvSpPr>
          <p:cNvPr id="49" name="スライド番号プレースホルダー 4">
            <a:extLst>
              <a:ext uri="{FF2B5EF4-FFF2-40B4-BE49-F238E27FC236}">
                <a16:creationId xmlns:a16="http://schemas.microsoft.com/office/drawing/2014/main" id="{B9EAFA13-C362-4346-8922-5DBFBB673C52}"/>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32</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106977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4AC8EAC4-4DDA-4BFB-BD83-BE66BD0857B2}"/>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４－３　収支の試算</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11" name="正方形/長方形 10">
            <a:extLst>
              <a:ext uri="{FF2B5EF4-FFF2-40B4-BE49-F238E27FC236}">
                <a16:creationId xmlns:a16="http://schemas.microsoft.com/office/drawing/2014/main" id="{D381DC78-C100-4374-B4DE-FF1915D8DB4D}"/>
              </a:ext>
            </a:extLst>
          </p:cNvPr>
          <p:cNvSpPr/>
          <p:nvPr/>
        </p:nvSpPr>
        <p:spPr>
          <a:xfrm>
            <a:off x="149679" y="475879"/>
            <a:ext cx="9606642" cy="86177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spAutoFit/>
          </a:bodyPr>
          <a:lstStyle/>
          <a:p>
            <a:pPr>
              <a:spcAft>
                <a:spcPts val="600"/>
              </a:spcAft>
            </a:pPr>
            <a:r>
              <a:rPr lang="ja-JP" altLang="en-US" sz="1600" dirty="0">
                <a:solidFill>
                  <a:schemeClr val="tx1"/>
                </a:solidFill>
                <a:latin typeface="メイリオ" panose="020B0604030504040204" pitchFamily="50" charset="-128"/>
                <a:ea typeface="メイリオ" panose="020B0604030504040204" pitchFamily="50" charset="-128"/>
              </a:rPr>
              <a:t>（２）試算結果</a:t>
            </a:r>
          </a:p>
          <a:p>
            <a:pPr marL="742950" lvl="1" indent="-285750">
              <a:spcAft>
                <a:spcPts val="12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答申路線は</a:t>
            </a:r>
            <a:r>
              <a:rPr lang="en-US" altLang="ja-JP" sz="1600" dirty="0">
                <a:solidFill>
                  <a:schemeClr val="tx1"/>
                </a:solidFill>
                <a:latin typeface="メイリオ" panose="020B0604030504040204" pitchFamily="50" charset="-128"/>
                <a:ea typeface="メイリオ" panose="020B0604030504040204" pitchFamily="50" charset="-128"/>
              </a:rPr>
              <a:t>40</a:t>
            </a:r>
            <a:r>
              <a:rPr lang="ja-JP" altLang="en-US" sz="1600" dirty="0">
                <a:solidFill>
                  <a:schemeClr val="tx1"/>
                </a:solidFill>
                <a:latin typeface="メイリオ" panose="020B0604030504040204" pitchFamily="50" charset="-128"/>
                <a:ea typeface="メイリオ" panose="020B0604030504040204" pitchFamily="50" charset="-128"/>
              </a:rPr>
              <a:t>年以内の累積資金収支黒字転換が見込まれない一方で、検討路線は</a:t>
            </a:r>
            <a:r>
              <a:rPr lang="en-US" altLang="ja-JP" sz="1600" dirty="0">
                <a:solidFill>
                  <a:schemeClr val="tx1"/>
                </a:solidFill>
                <a:latin typeface="メイリオ" panose="020B0604030504040204" pitchFamily="50" charset="-128"/>
                <a:ea typeface="メイリオ" panose="020B0604030504040204" pitchFamily="50" charset="-128"/>
              </a:rPr>
              <a:t>40</a:t>
            </a:r>
            <a:r>
              <a:rPr lang="ja-JP" altLang="en-US" sz="1600" dirty="0">
                <a:solidFill>
                  <a:schemeClr val="tx1"/>
                </a:solidFill>
                <a:latin typeface="メイリオ" panose="020B0604030504040204" pitchFamily="50" charset="-128"/>
                <a:ea typeface="メイリオ" panose="020B0604030504040204" pitchFamily="50" charset="-128"/>
              </a:rPr>
              <a:t>年以内の累積資金収支黒字転換が見込まれる。</a:t>
            </a:r>
            <a:endParaRPr lang="en-US" altLang="ja-JP" sz="1600" dirty="0">
              <a:solidFill>
                <a:schemeClr val="tx1"/>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06E84BF4-0E52-4149-8280-D72D803080B8}"/>
              </a:ext>
            </a:extLst>
          </p:cNvPr>
          <p:cNvSpPr txBox="1"/>
          <p:nvPr/>
        </p:nvSpPr>
        <p:spPr>
          <a:xfrm>
            <a:off x="8211891" y="59555"/>
            <a:ext cx="1620957"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４　優位性の比較</a:t>
            </a:r>
            <a:endParaRPr kumimoji="1" lang="ja-JP" altLang="en-US" sz="1400" b="1" dirty="0">
              <a:solidFill>
                <a:schemeClr val="accent5">
                  <a:lumMod val="50000"/>
                </a:schemeClr>
              </a:solidFill>
            </a:endParaRPr>
          </a:p>
        </p:txBody>
      </p:sp>
      <p:sp>
        <p:nvSpPr>
          <p:cNvPr id="24" name="正方形/長方形 23">
            <a:extLst>
              <a:ext uri="{FF2B5EF4-FFF2-40B4-BE49-F238E27FC236}">
                <a16:creationId xmlns:a16="http://schemas.microsoft.com/office/drawing/2014/main" id="{2566998F-0528-4001-A54B-0BC8B74816B1}"/>
              </a:ext>
            </a:extLst>
          </p:cNvPr>
          <p:cNvSpPr/>
          <p:nvPr/>
        </p:nvSpPr>
        <p:spPr>
          <a:xfrm>
            <a:off x="236734" y="5586458"/>
            <a:ext cx="9669266" cy="9064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800"/>
              </a:lnSpc>
              <a:spcBef>
                <a:spcPts val="600"/>
              </a:spcBef>
            </a:pPr>
            <a:r>
              <a:rPr kumimoji="1" lang="en-US" altLang="ja-JP" sz="1100" dirty="0">
                <a:solidFill>
                  <a:schemeClr val="tx1"/>
                </a:solidFill>
                <a:latin typeface="メイリオ" panose="020B0604030504040204" pitchFamily="50" charset="-128"/>
                <a:ea typeface="メイリオ" panose="020B0604030504040204" pitchFamily="50" charset="-128"/>
              </a:rPr>
              <a:t>※</a:t>
            </a:r>
            <a:r>
              <a:rPr kumimoji="1" lang="ja-JP" altLang="en-US" sz="1100" dirty="0">
                <a:solidFill>
                  <a:schemeClr val="tx1"/>
                </a:solidFill>
                <a:latin typeface="メイリオ" panose="020B0604030504040204" pitchFamily="50" charset="-128"/>
                <a:ea typeface="メイリオ" panose="020B0604030504040204" pitchFamily="50" charset="-128"/>
              </a:rPr>
              <a:t>　線路使用料は第２種鉄道事業者の収支が成り立つ最大の支払可能額を想定している。</a:t>
            </a:r>
            <a:endParaRPr kumimoji="1" lang="en-US" altLang="ja-JP" sz="1100" dirty="0">
              <a:solidFill>
                <a:schemeClr val="tx1"/>
              </a:solidFill>
              <a:latin typeface="メイリオ" panose="020B0604030504040204" pitchFamily="50" charset="-128"/>
              <a:ea typeface="メイリオ" panose="020B0604030504040204" pitchFamily="50" charset="-128"/>
            </a:endParaRPr>
          </a:p>
          <a:p>
            <a:pPr>
              <a:lnSpc>
                <a:spcPts val="800"/>
              </a:lnSpc>
              <a:spcBef>
                <a:spcPts val="600"/>
              </a:spcBef>
            </a:pPr>
            <a:r>
              <a:rPr kumimoji="1" lang="en-US" altLang="ja-JP" sz="1100" dirty="0">
                <a:solidFill>
                  <a:schemeClr val="tx1"/>
                </a:solidFill>
                <a:latin typeface="メイリオ" panose="020B0604030504040204" pitchFamily="50" charset="-128"/>
                <a:ea typeface="メイリオ" panose="020B0604030504040204" pitchFamily="50" charset="-128"/>
              </a:rPr>
              <a:t>※</a:t>
            </a:r>
            <a:r>
              <a:rPr kumimoji="1" lang="ja-JP" altLang="en-US" sz="1100" dirty="0">
                <a:solidFill>
                  <a:schemeClr val="tx1"/>
                </a:solidFill>
                <a:latin typeface="メイリオ" panose="020B0604030504040204" pitchFamily="50" charset="-128"/>
                <a:ea typeface="メイリオ" panose="020B0604030504040204" pitchFamily="50" charset="-128"/>
              </a:rPr>
              <a:t>　第２種鉄道事業者が収入計と</a:t>
            </a:r>
            <a:r>
              <a:rPr lang="ja-JP" altLang="en-US" sz="1100" dirty="0">
                <a:solidFill>
                  <a:schemeClr val="tx1"/>
                </a:solidFill>
                <a:latin typeface="メイリオ" panose="020B0604030504040204" pitchFamily="50" charset="-128"/>
                <a:ea typeface="メイリオ" panose="020B0604030504040204" pitchFamily="50" charset="-128"/>
              </a:rPr>
              <a:t>支出</a:t>
            </a:r>
            <a:r>
              <a:rPr kumimoji="1" lang="ja-JP" altLang="en-US" sz="1100" dirty="0">
                <a:solidFill>
                  <a:schemeClr val="tx1"/>
                </a:solidFill>
                <a:latin typeface="メイリオ" panose="020B0604030504040204" pitchFamily="50" charset="-128"/>
                <a:ea typeface="メイリオ" panose="020B0604030504040204" pitchFamily="50" charset="-128"/>
              </a:rPr>
              <a:t>計の差額から車両費等の第２種鉄道事業者が負担する事業費の償還を想定している。</a:t>
            </a:r>
            <a:endParaRPr kumimoji="1" lang="en-US" altLang="ja-JP" sz="1100" dirty="0">
              <a:solidFill>
                <a:schemeClr val="tx1"/>
              </a:solidFill>
              <a:latin typeface="メイリオ" panose="020B0604030504040204" pitchFamily="50" charset="-128"/>
              <a:ea typeface="メイリオ" panose="020B0604030504040204" pitchFamily="50" charset="-128"/>
            </a:endParaRPr>
          </a:p>
          <a:p>
            <a:pPr>
              <a:lnSpc>
                <a:spcPts val="800"/>
              </a:lnSpc>
              <a:spcBef>
                <a:spcPts val="600"/>
              </a:spcBef>
            </a:pPr>
            <a:r>
              <a:rPr lang="en-US" altLang="ja-JP" sz="1100" dirty="0">
                <a:solidFill>
                  <a:schemeClr val="tx1"/>
                </a:solidFill>
                <a:latin typeface="メイリオ" panose="020B0604030504040204" pitchFamily="50" charset="-128"/>
                <a:ea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rPr>
              <a:t>　第２種鉄道事業者の諸税は固定資産税、第３種鉄道事業者の諸税は固定資産税および都市計画税を考慮している。</a:t>
            </a:r>
            <a:endParaRPr lang="en-US" altLang="ja-JP" sz="1100" dirty="0">
              <a:solidFill>
                <a:schemeClr val="tx1"/>
              </a:solidFill>
              <a:latin typeface="メイリオ" panose="020B0604030504040204" pitchFamily="50" charset="-128"/>
              <a:ea typeface="メイリオ" panose="020B0604030504040204" pitchFamily="50" charset="-128"/>
            </a:endParaRPr>
          </a:p>
          <a:p>
            <a:pPr>
              <a:lnSpc>
                <a:spcPts val="800"/>
              </a:lnSpc>
              <a:spcBef>
                <a:spcPts val="600"/>
              </a:spcBef>
            </a:pPr>
            <a:r>
              <a:rPr kumimoji="1" lang="en-US" altLang="ja-JP" sz="1100" dirty="0">
                <a:solidFill>
                  <a:schemeClr val="tx1"/>
                </a:solidFill>
                <a:latin typeface="メイリオ" panose="020B0604030504040204" pitchFamily="50" charset="-128"/>
                <a:ea typeface="メイリオ" panose="020B0604030504040204" pitchFamily="50" charset="-128"/>
              </a:rPr>
              <a:t>※</a:t>
            </a:r>
            <a:r>
              <a:rPr kumimoji="1" lang="ja-JP" altLang="en-US" sz="1100" dirty="0">
                <a:solidFill>
                  <a:schemeClr val="tx1"/>
                </a:solidFill>
                <a:latin typeface="メイリオ" panose="020B0604030504040204" pitchFamily="50" charset="-128"/>
                <a:ea typeface="メイリオ" panose="020B0604030504040204" pitchFamily="50" charset="-128"/>
              </a:rPr>
              <a:t>　</a:t>
            </a:r>
            <a:r>
              <a:rPr lang="ja-JP" altLang="en-US" sz="1100" dirty="0">
                <a:solidFill>
                  <a:schemeClr val="tx1"/>
                </a:solidFill>
                <a:latin typeface="メイリオ" panose="020B0604030504040204" pitchFamily="50" charset="-128"/>
                <a:ea typeface="メイリオ" panose="020B0604030504040204" pitchFamily="50" charset="-128"/>
              </a:rPr>
              <a:t>借入金返済には償却前利益を全て返済に充てるものとしてこれを記載している。</a:t>
            </a:r>
            <a:endParaRPr lang="en-US" altLang="ja-JP" sz="1100" dirty="0">
              <a:solidFill>
                <a:schemeClr val="tx1"/>
              </a:solidFill>
              <a:latin typeface="メイリオ" panose="020B0604030504040204" pitchFamily="50" charset="-128"/>
              <a:ea typeface="メイリオ" panose="020B0604030504040204" pitchFamily="50" charset="-128"/>
            </a:endParaRPr>
          </a:p>
        </p:txBody>
      </p:sp>
      <p:graphicFrame>
        <p:nvGraphicFramePr>
          <p:cNvPr id="25" name="表 4">
            <a:extLst>
              <a:ext uri="{FF2B5EF4-FFF2-40B4-BE49-F238E27FC236}">
                <a16:creationId xmlns:a16="http://schemas.microsoft.com/office/drawing/2014/main" id="{E2BFD5A8-B96A-409B-B586-96B96D27928C}"/>
              </a:ext>
            </a:extLst>
          </p:cNvPr>
          <p:cNvGraphicFramePr>
            <a:graphicFrameLocks noGrp="1"/>
          </p:cNvGraphicFramePr>
          <p:nvPr>
            <p:extLst>
              <p:ext uri="{D42A27DB-BD31-4B8C-83A1-F6EECF244321}">
                <p14:modId xmlns:p14="http://schemas.microsoft.com/office/powerpoint/2010/main" val="1215375448"/>
              </p:ext>
            </p:extLst>
          </p:nvPr>
        </p:nvGraphicFramePr>
        <p:xfrm>
          <a:off x="298872" y="1670805"/>
          <a:ext cx="9457449" cy="3741420"/>
        </p:xfrm>
        <a:graphic>
          <a:graphicData uri="http://schemas.openxmlformats.org/drawingml/2006/table">
            <a:tbl>
              <a:tblPr firstRow="1" bandRow="1">
                <a:tableStyleId>{5C22544A-7EE6-4342-B048-85BDC9FD1C3A}</a:tableStyleId>
              </a:tblPr>
              <a:tblGrid>
                <a:gridCol w="976013">
                  <a:extLst>
                    <a:ext uri="{9D8B030D-6E8A-4147-A177-3AD203B41FA5}">
                      <a16:colId xmlns:a16="http://schemas.microsoft.com/office/drawing/2014/main" val="4189132736"/>
                    </a:ext>
                  </a:extLst>
                </a:gridCol>
                <a:gridCol w="1846384">
                  <a:extLst>
                    <a:ext uri="{9D8B030D-6E8A-4147-A177-3AD203B41FA5}">
                      <a16:colId xmlns:a16="http://schemas.microsoft.com/office/drawing/2014/main" val="2795645669"/>
                    </a:ext>
                  </a:extLst>
                </a:gridCol>
                <a:gridCol w="1658763">
                  <a:extLst>
                    <a:ext uri="{9D8B030D-6E8A-4147-A177-3AD203B41FA5}">
                      <a16:colId xmlns:a16="http://schemas.microsoft.com/office/drawing/2014/main" val="908265595"/>
                    </a:ext>
                  </a:extLst>
                </a:gridCol>
                <a:gridCol w="1658763">
                  <a:extLst>
                    <a:ext uri="{9D8B030D-6E8A-4147-A177-3AD203B41FA5}">
                      <a16:colId xmlns:a16="http://schemas.microsoft.com/office/drawing/2014/main" val="486724681"/>
                    </a:ext>
                  </a:extLst>
                </a:gridCol>
                <a:gridCol w="1658763">
                  <a:extLst>
                    <a:ext uri="{9D8B030D-6E8A-4147-A177-3AD203B41FA5}">
                      <a16:colId xmlns:a16="http://schemas.microsoft.com/office/drawing/2014/main" val="1237019695"/>
                    </a:ext>
                  </a:extLst>
                </a:gridCol>
                <a:gridCol w="1658763">
                  <a:extLst>
                    <a:ext uri="{9D8B030D-6E8A-4147-A177-3AD203B41FA5}">
                      <a16:colId xmlns:a16="http://schemas.microsoft.com/office/drawing/2014/main" val="507785634"/>
                    </a:ext>
                  </a:extLst>
                </a:gridCol>
              </a:tblGrid>
              <a:tr h="232055">
                <a:tc gridSpan="2">
                  <a:txBody>
                    <a:bodyPr/>
                    <a:lstStyle/>
                    <a:p>
                      <a:pPr algn="ctr"/>
                      <a:r>
                        <a:rPr kumimoji="1" lang="ja-JP" altLang="en-US" sz="1400" dirty="0">
                          <a:latin typeface="メイリオ" panose="020B0604030504040204" pitchFamily="50" charset="-128"/>
                          <a:ea typeface="メイリオ" panose="020B0604030504040204" pitchFamily="50" charset="-128"/>
                        </a:rPr>
                        <a:t>項　目</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hMerge="1">
                  <a:txBody>
                    <a:bodyPr/>
                    <a:lstStyle/>
                    <a:p>
                      <a:endParaRPr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kumimoji="1" lang="ja-JP" altLang="en-US" sz="1400" dirty="0">
                          <a:latin typeface="メイリオ" panose="020B0604030504040204" pitchFamily="50" charset="-128"/>
                          <a:ea typeface="メイリオ" panose="020B0604030504040204" pitchFamily="50" charset="-128"/>
                        </a:rPr>
                        <a:t>分析結果</a:t>
                      </a:r>
                      <a:endParaRPr kumimoji="1" lang="ja-JP" altLang="en-US" sz="1000" dirty="0">
                        <a:latin typeface="メイリオ" panose="020B0604030504040204" pitchFamily="50" charset="-128"/>
                        <a:ea typeface="メイリオ" panose="020B0604030504040204" pitchFamily="50" charset="-128"/>
                      </a:endParaRP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hMerge="1">
                  <a:txBody>
                    <a:bodyPr/>
                    <a:lstStyle/>
                    <a:p>
                      <a:pPr algn="l"/>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412353"/>
                  </a:ext>
                </a:extLst>
              </a:tr>
              <a:tr h="232055">
                <a:tc rowSpan="3">
                  <a:txBody>
                    <a:bodyPr/>
                    <a:lstStyle/>
                    <a:p>
                      <a:pPr algn="ctr"/>
                      <a:r>
                        <a:rPr kumimoji="1" lang="ja-JP" altLang="en-US" sz="1400" dirty="0">
                          <a:latin typeface="メイリオ" panose="020B0604030504040204" pitchFamily="50" charset="-128"/>
                          <a:ea typeface="メイリオ" panose="020B0604030504040204" pitchFamily="50" charset="-128"/>
                        </a:rPr>
                        <a:t>区分</a:t>
                      </a:r>
                      <a:endParaRPr kumimoji="1" lang="ja-JP" altLang="en-US" sz="2800" dirty="0"/>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rowSpan="3">
                  <a:txBody>
                    <a:bodyPr/>
                    <a:lstStyle/>
                    <a:p>
                      <a:pPr algn="ctr"/>
                      <a:r>
                        <a:rPr lang="ja-JP" altLang="en-US" sz="1400" dirty="0">
                          <a:latin typeface="メイリオ" panose="020B0604030504040204" pitchFamily="50" charset="-128"/>
                          <a:ea typeface="メイリオ" panose="020B0604030504040204" pitchFamily="50" charset="-128"/>
                        </a:rPr>
                        <a:t>項目</a:t>
                      </a:r>
                      <a:endParaRPr kumimoji="1" lang="ja-JP" altLang="en-US" sz="2800" dirty="0"/>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gridSpan="2">
                  <a:txBody>
                    <a:bodyPr/>
                    <a:lstStyle/>
                    <a:p>
                      <a:pPr algn="ctr"/>
                      <a:r>
                        <a:rPr kumimoji="1" lang="ja-JP" altLang="en-US" sz="1400" dirty="0">
                          <a:latin typeface="メイリオ" panose="020B0604030504040204" pitchFamily="50" charset="-128"/>
                          <a:ea typeface="メイリオ" panose="020B0604030504040204" pitchFamily="50" charset="-128"/>
                        </a:rPr>
                        <a:t>答申路線</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dirty="0"/>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メイリオ" panose="020B0604030504040204" pitchFamily="50" charset="-128"/>
                          <a:ea typeface="メイリオ" panose="020B0604030504040204" pitchFamily="50" charset="-128"/>
                        </a:rPr>
                        <a:t>検討路線</a:t>
                      </a:r>
                      <a:endParaRPr kumimoji="1" lang="ja-JP" altLang="en-US" sz="1400" baseline="30000" dirty="0">
                        <a:latin typeface="メイリオ" panose="020B0604030504040204" pitchFamily="50" charset="-128"/>
                        <a:ea typeface="メイリオ" panose="020B0604030504040204" pitchFamily="50" charset="-128"/>
                      </a:endParaRP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a:endParaRPr kumimoji="1" lang="ja-JP" altLang="en-US" sz="1400" dirty="0">
                        <a:latin typeface="メイリオ" panose="020B0604030504040204" pitchFamily="50" charset="-128"/>
                        <a:ea typeface="メイリオ" panose="020B0604030504040204" pitchFamily="50" charset="-128"/>
                      </a:endParaRP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77823175"/>
                  </a:ext>
                </a:extLst>
              </a:tr>
              <a:tr h="204755">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baseline="0" dirty="0">
                          <a:solidFill>
                            <a:schemeClr val="dk1"/>
                          </a:solidFill>
                          <a:latin typeface="メイリオ" panose="020B0604030504040204" pitchFamily="50" charset="-128"/>
                          <a:ea typeface="メイリオ" panose="020B0604030504040204" pitchFamily="50" charset="-128"/>
                          <a:cs typeface="+mn-cs"/>
                        </a:rPr>
                        <a:t>北港テクノポート線</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baseline="0" dirty="0">
                          <a:solidFill>
                            <a:schemeClr val="dk1"/>
                          </a:solidFill>
                          <a:latin typeface="メイリオ" panose="020B0604030504040204" pitchFamily="50" charset="-128"/>
                          <a:ea typeface="メイリオ" panose="020B0604030504040204" pitchFamily="50" charset="-128"/>
                          <a:cs typeface="+mn-cs"/>
                        </a:rPr>
                        <a:t>中之島新線延伸</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kumimoji="1" lang="ja-JP" altLang="en-US" sz="1200" dirty="0">
                          <a:latin typeface="メイリオ" panose="020B0604030504040204" pitchFamily="50" charset="-128"/>
                          <a:ea typeface="メイリオ" panose="020B0604030504040204" pitchFamily="50" charset="-128"/>
                        </a:rPr>
                        <a:t>ＪＲ桜島線延伸</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kumimoji="1" lang="ja-JP" altLang="en-US" sz="1200" dirty="0">
                          <a:latin typeface="メイリオ" panose="020B0604030504040204" pitchFamily="50" charset="-128"/>
                          <a:ea typeface="メイリオ" panose="020B0604030504040204" pitchFamily="50" charset="-128"/>
                        </a:rPr>
                        <a:t>京阪中之島線延伸</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601258726"/>
                  </a:ext>
                </a:extLst>
              </a:tr>
              <a:tr h="184279">
                <a:tc vMerge="1">
                  <a:txBody>
                    <a:bodyPr/>
                    <a:lstStyle/>
                    <a:p>
                      <a:pPr algn="ctr"/>
                      <a:endParaRPr kumimoji="1" lang="ja-JP" altLang="en-US" sz="1100" dirty="0"/>
                    </a:p>
                  </a:txBody>
                  <a:tcPr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vMerge="1">
                  <a:txBody>
                    <a:bodyPr/>
                    <a:lstStyle/>
                    <a:p>
                      <a:pPr algn="ctr"/>
                      <a:endParaRPr kumimoji="1" lang="ja-JP" altLang="en-US" sz="1100" dirty="0"/>
                    </a:p>
                  </a:txBody>
                  <a:tcPr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baseline="0" dirty="0">
                          <a:solidFill>
                            <a:schemeClr val="dk1"/>
                          </a:solidFill>
                          <a:latin typeface="メイリオ" panose="020B0604030504040204" pitchFamily="50" charset="-128"/>
                          <a:ea typeface="メイリオ" panose="020B0604030504040204" pitchFamily="50" charset="-128"/>
                          <a:cs typeface="+mn-cs"/>
                        </a:rPr>
                        <a:t>夢洲～新桜島</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baseline="0" dirty="0">
                          <a:solidFill>
                            <a:schemeClr val="dk1"/>
                          </a:solidFill>
                          <a:latin typeface="メイリオ" panose="020B0604030504040204" pitchFamily="50" charset="-128"/>
                          <a:ea typeface="メイリオ" panose="020B0604030504040204" pitchFamily="50" charset="-128"/>
                          <a:cs typeface="+mn-cs"/>
                        </a:rPr>
                        <a:t>新桜島～西九条～中之島</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kumimoji="1" lang="ja-JP" altLang="en-US" sz="1050" dirty="0">
                          <a:latin typeface="メイリオ" panose="020B0604030504040204" pitchFamily="50" charset="-128"/>
                          <a:ea typeface="メイリオ" panose="020B0604030504040204" pitchFamily="50" charset="-128"/>
                        </a:rPr>
                        <a:t>夢洲～桜島</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kumimoji="1" lang="ja-JP" altLang="en-US" sz="1050" dirty="0">
                          <a:latin typeface="メイリオ" panose="020B0604030504040204" pitchFamily="50" charset="-128"/>
                          <a:ea typeface="メイリオ" panose="020B0604030504040204" pitchFamily="50" charset="-128"/>
                        </a:rPr>
                        <a:t>九条～中之島</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340759581"/>
                  </a:ext>
                </a:extLst>
              </a:tr>
              <a:tr h="1394460">
                <a:tc rowSpan="2">
                  <a:txBody>
                    <a:bodyPr/>
                    <a:lstStyle/>
                    <a:p>
                      <a:pPr algn="ctr"/>
                      <a:r>
                        <a:rPr kumimoji="1" lang="ja-JP" altLang="en-US" sz="1400" b="0" dirty="0">
                          <a:latin typeface="メイリオ" panose="020B0604030504040204" pitchFamily="50" charset="-128"/>
                          <a:ea typeface="メイリオ" panose="020B0604030504040204" pitchFamily="50" charset="-128"/>
                        </a:rPr>
                        <a:t>収支</a:t>
                      </a:r>
                      <a:endParaRPr kumimoji="1" lang="en-US" altLang="ja-JP" sz="1400" b="0" dirty="0">
                        <a:latin typeface="メイリオ" panose="020B0604030504040204" pitchFamily="50" charset="-128"/>
                        <a:ea typeface="メイリオ" panose="020B0604030504040204" pitchFamily="50" charset="-128"/>
                      </a:endParaRP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メイリオ" panose="020B0604030504040204" pitchFamily="50" charset="-128"/>
                          <a:ea typeface="メイリオ" panose="020B0604030504040204" pitchFamily="50" charset="-128"/>
                        </a:rPr>
                        <a:t>黒字転換年次</a:t>
                      </a:r>
                      <a:endParaRPr kumimoji="1" lang="en-US" altLang="ja-JP" sz="700" dirty="0">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メイリオ" panose="020B0604030504040204" pitchFamily="50" charset="-128"/>
                          <a:ea typeface="メイリオ" panose="020B0604030504040204" pitchFamily="50" charset="-128"/>
                        </a:rPr>
                        <a:t>（累積資金収支）</a:t>
                      </a:r>
                      <a:endParaRPr kumimoji="1" lang="en-US" altLang="ja-JP" sz="2000" dirty="0">
                        <a:latin typeface="メイリオ" panose="020B0604030504040204" pitchFamily="50" charset="-128"/>
                        <a:ea typeface="メイリオ" panose="020B0604030504040204" pitchFamily="50" charset="-128"/>
                      </a:endParaRP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dirty="0">
                          <a:latin typeface="メイリオ" panose="020B0604030504040204" pitchFamily="50" charset="-128"/>
                          <a:ea typeface="メイリオ" panose="020B0604030504040204" pitchFamily="50" charset="-128"/>
                        </a:rPr>
                        <a:t>40</a:t>
                      </a:r>
                      <a:r>
                        <a:rPr kumimoji="1" lang="ja-JP" altLang="en-US" sz="1600" dirty="0">
                          <a:latin typeface="メイリオ" panose="020B0604030504040204" pitchFamily="50" charset="-128"/>
                          <a:ea typeface="メイリオ" panose="020B0604030504040204" pitchFamily="50" charset="-128"/>
                        </a:rPr>
                        <a:t>年以内の</a:t>
                      </a:r>
                      <a:endParaRPr kumimoji="1" lang="en-US" altLang="ja-JP" sz="1600" dirty="0">
                        <a:latin typeface="メイリオ" panose="020B0604030504040204" pitchFamily="50" charset="-128"/>
                        <a:ea typeface="メイリオ" panose="020B0604030504040204" pitchFamily="50" charset="-128"/>
                      </a:endParaRPr>
                    </a:p>
                    <a:p>
                      <a:pPr algn="ctr"/>
                      <a:r>
                        <a:rPr kumimoji="1" lang="ja-JP" altLang="en-US" sz="1600" dirty="0">
                          <a:latin typeface="メイリオ" panose="020B0604030504040204" pitchFamily="50" charset="-128"/>
                          <a:ea typeface="メイリオ" panose="020B0604030504040204" pitchFamily="50" charset="-128"/>
                        </a:rPr>
                        <a:t>黒字転換なし</a:t>
                      </a:r>
                      <a:endParaRPr kumimoji="1" lang="ja-JP" altLang="en-US" sz="1600" baseline="30000" dirty="0">
                        <a:latin typeface="メイリオ" panose="020B0604030504040204" pitchFamily="50" charset="-128"/>
                        <a:ea typeface="メイリオ" panose="020B0604030504040204" pitchFamily="50" charset="-128"/>
                      </a:endParaRP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dirty="0">
                          <a:latin typeface="メイリオ" panose="020B0604030504040204" pitchFamily="50" charset="-128"/>
                          <a:ea typeface="メイリオ" panose="020B0604030504040204" pitchFamily="50" charset="-128"/>
                        </a:rPr>
                        <a:t>40</a:t>
                      </a:r>
                      <a:r>
                        <a:rPr kumimoji="1" lang="ja-JP" altLang="en-US" sz="1600" dirty="0">
                          <a:latin typeface="メイリオ" panose="020B0604030504040204" pitchFamily="50" charset="-128"/>
                          <a:ea typeface="メイリオ" panose="020B0604030504040204" pitchFamily="50" charset="-128"/>
                        </a:rPr>
                        <a:t>年以内の</a:t>
                      </a:r>
                      <a:endParaRPr kumimoji="1" lang="en-US" altLang="ja-JP" sz="1600" dirty="0">
                        <a:latin typeface="メイリオ" panose="020B0604030504040204" pitchFamily="50" charset="-128"/>
                        <a:ea typeface="メイリオ" panose="020B0604030504040204" pitchFamily="50" charset="-128"/>
                      </a:endParaRPr>
                    </a:p>
                    <a:p>
                      <a:pPr algn="ctr"/>
                      <a:r>
                        <a:rPr kumimoji="1" lang="ja-JP" altLang="en-US" sz="1600" dirty="0">
                          <a:latin typeface="メイリオ" panose="020B0604030504040204" pitchFamily="50" charset="-128"/>
                          <a:ea typeface="メイリオ" panose="020B0604030504040204" pitchFamily="50" charset="-128"/>
                        </a:rPr>
                        <a:t>黒字転換なし</a:t>
                      </a:r>
                      <a:endParaRPr kumimoji="1" lang="ja-JP" altLang="en-US" sz="1600" baseline="30000" dirty="0">
                        <a:latin typeface="メイリオ" panose="020B0604030504040204" pitchFamily="50" charset="-128"/>
                        <a:ea typeface="メイリオ" panose="020B0604030504040204" pitchFamily="50" charset="-128"/>
                      </a:endParaRP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dirty="0">
                          <a:solidFill>
                            <a:schemeClr val="tx1"/>
                          </a:solidFill>
                          <a:latin typeface="メイリオ" panose="020B0604030504040204" pitchFamily="50" charset="-128"/>
                          <a:ea typeface="メイリオ" panose="020B0604030504040204" pitchFamily="50" charset="-128"/>
                        </a:rPr>
                        <a:t>40</a:t>
                      </a:r>
                      <a:r>
                        <a:rPr kumimoji="1" lang="ja-JP" altLang="en-US" sz="1600" dirty="0">
                          <a:solidFill>
                            <a:schemeClr val="tx1"/>
                          </a:solidFill>
                          <a:latin typeface="メイリオ" panose="020B0604030504040204" pitchFamily="50" charset="-128"/>
                          <a:ea typeface="メイリオ" panose="020B0604030504040204" pitchFamily="50" charset="-128"/>
                        </a:rPr>
                        <a:t>年以内</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dirty="0">
                          <a:solidFill>
                            <a:schemeClr val="tx1"/>
                          </a:solidFill>
                          <a:latin typeface="メイリオ" panose="020B0604030504040204" pitchFamily="50" charset="-128"/>
                          <a:ea typeface="メイリオ" panose="020B0604030504040204" pitchFamily="50" charset="-128"/>
                        </a:rPr>
                        <a:t>40</a:t>
                      </a:r>
                      <a:r>
                        <a:rPr kumimoji="1" lang="ja-JP" altLang="en-US" sz="1600" dirty="0">
                          <a:solidFill>
                            <a:schemeClr val="tx1"/>
                          </a:solidFill>
                          <a:latin typeface="メイリオ" panose="020B0604030504040204" pitchFamily="50" charset="-128"/>
                          <a:ea typeface="メイリオ" panose="020B0604030504040204" pitchFamily="50" charset="-128"/>
                        </a:rPr>
                        <a:t>年以内</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7127447"/>
                  </a:ext>
                </a:extLst>
              </a:tr>
              <a:tr h="1394460">
                <a:tc vMerge="1">
                  <a:txBody>
                    <a:bodyPr/>
                    <a:lstStyle/>
                    <a:p>
                      <a:pPr algn="ctr"/>
                      <a:endParaRPr kumimoji="1" lang="en-US" altLang="ja-JP" sz="1400" b="0" dirty="0">
                        <a:latin typeface="メイリオ" panose="020B0604030504040204" pitchFamily="50" charset="-128"/>
                        <a:ea typeface="メイリオ" panose="020B0604030504040204" pitchFamily="50" charset="-128"/>
                      </a:endParaRP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メイリオ" panose="020B0604030504040204" pitchFamily="50" charset="-128"/>
                          <a:ea typeface="メイリオ" panose="020B0604030504040204" pitchFamily="50" charset="-128"/>
                        </a:rPr>
                        <a:t>黒字転換年次</a:t>
                      </a:r>
                      <a:endParaRPr kumimoji="1" lang="en-US" altLang="ja-JP" sz="800" dirty="0">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メイリオ" panose="020B0604030504040204" pitchFamily="50" charset="-128"/>
                          <a:ea typeface="メイリオ" panose="020B0604030504040204" pitchFamily="50" charset="-128"/>
                        </a:rPr>
                        <a:t>（累積資金収支）</a:t>
                      </a:r>
                      <a:endParaRPr kumimoji="1"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1" lang="en-US" altLang="ja-JP" sz="1200" dirty="0">
                          <a:solidFill>
                            <a:schemeClr val="tx1"/>
                          </a:solidFill>
                          <a:latin typeface="メイリオ" panose="020B0604030504040204" pitchFamily="50" charset="-128"/>
                          <a:ea typeface="メイリオ" panose="020B0604030504040204" pitchFamily="50" charset="-128"/>
                        </a:rPr>
                      </a:br>
                      <a:r>
                        <a:rPr lang="ja-JP" altLang="en-US" sz="1050" dirty="0">
                          <a:solidFill>
                            <a:schemeClr val="tx1"/>
                          </a:solidFill>
                          <a:latin typeface="メイリオ" panose="020B0604030504040204" pitchFamily="50" charset="-128"/>
                          <a:ea typeface="メイリオ" panose="020B0604030504040204" pitchFamily="50" charset="-128"/>
                        </a:rPr>
                        <a:t>２路線を同一の第３種鉄道事業者が整備すると仮定し、第２種鉄道事業者から</a:t>
                      </a:r>
                      <a:r>
                        <a:rPr lang="en-US" altLang="ja-JP" sz="1050" dirty="0">
                          <a:solidFill>
                            <a:schemeClr val="tx1"/>
                          </a:solidFill>
                          <a:latin typeface="メイリオ" panose="020B0604030504040204" pitchFamily="50" charset="-128"/>
                          <a:ea typeface="メイリオ" panose="020B0604030504040204" pitchFamily="50" charset="-128"/>
                        </a:rPr>
                        <a:t>40</a:t>
                      </a:r>
                      <a:r>
                        <a:rPr lang="ja-JP" altLang="en-US" sz="1050" dirty="0">
                          <a:solidFill>
                            <a:schemeClr val="tx1"/>
                          </a:solidFill>
                          <a:latin typeface="メイリオ" panose="020B0604030504040204" pitchFamily="50" charset="-128"/>
                          <a:ea typeface="メイリオ" panose="020B0604030504040204" pitchFamily="50" charset="-128"/>
                        </a:rPr>
                        <a:t>年間均一の線路使用料を受けるものとして試算</a:t>
                      </a:r>
                      <a:endParaRPr kumimoji="1" lang="ja-JP" altLang="en-US" sz="1050" dirty="0">
                        <a:solidFill>
                          <a:schemeClr val="tx1"/>
                        </a:solidFill>
                        <a:latin typeface="メイリオ" panose="020B0604030504040204" pitchFamily="50" charset="-128"/>
                        <a:ea typeface="メイリオ" panose="020B0604030504040204" pitchFamily="50" charset="-128"/>
                      </a:endParaRP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aseline="30000" dirty="0">
                          <a:solidFill>
                            <a:schemeClr val="tx1"/>
                          </a:solidFill>
                          <a:latin typeface="メイリオ" panose="020B0604030504040204" pitchFamily="50" charset="-128"/>
                          <a:ea typeface="メイリオ" panose="020B0604030504040204" pitchFamily="50" charset="-128"/>
                        </a:rPr>
                        <a:t>40</a:t>
                      </a:r>
                      <a:r>
                        <a:rPr kumimoji="1" lang="ja-JP" altLang="en-US" sz="2400" baseline="30000" dirty="0">
                          <a:solidFill>
                            <a:schemeClr val="tx1"/>
                          </a:solidFill>
                          <a:latin typeface="メイリオ" panose="020B0604030504040204" pitchFamily="50" charset="-128"/>
                          <a:ea typeface="メイリオ" panose="020B0604030504040204" pitchFamily="50" charset="-128"/>
                        </a:rPr>
                        <a:t>年以内の黒字転換なし</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aseline="30000" dirty="0">
                        <a:latin typeface="メイリオ" panose="020B0604030504040204" pitchFamily="50" charset="-128"/>
                        <a:ea typeface="メイリオ" panose="020B0604030504040204" pitchFamily="50" charset="-128"/>
                      </a:endParaRP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kumimoji="1" lang="en-US" altLang="ja-JP" sz="1600" dirty="0">
                          <a:solidFill>
                            <a:schemeClr val="tx1"/>
                          </a:solidFill>
                          <a:latin typeface="メイリオ" panose="020B0604030504040204" pitchFamily="50" charset="-128"/>
                          <a:ea typeface="メイリオ" panose="020B0604030504040204" pitchFamily="50" charset="-128"/>
                        </a:rPr>
                        <a:t>40</a:t>
                      </a:r>
                      <a:r>
                        <a:rPr kumimoji="1" lang="ja-JP" altLang="en-US" sz="1600" dirty="0">
                          <a:solidFill>
                            <a:schemeClr val="tx1"/>
                          </a:solidFill>
                          <a:latin typeface="メイリオ" panose="020B0604030504040204" pitchFamily="50" charset="-128"/>
                          <a:ea typeface="メイリオ" panose="020B0604030504040204" pitchFamily="50" charset="-128"/>
                        </a:rPr>
                        <a:t>年以内</a:t>
                      </a: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kumimoji="1" lang="ja-JP" altLang="en-US" sz="1200" dirty="0">
                        <a:latin typeface="メイリオ" panose="020B0604030504040204" pitchFamily="50" charset="-128"/>
                        <a:ea typeface="メイリオ" panose="020B0604030504040204" pitchFamily="50" charset="-128"/>
                      </a:endParaRPr>
                    </a:p>
                  </a:txBody>
                  <a:tcPr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0948643"/>
                  </a:ext>
                </a:extLst>
              </a:tr>
            </a:tbl>
          </a:graphicData>
        </a:graphic>
      </p:graphicFrame>
      <p:sp>
        <p:nvSpPr>
          <p:cNvPr id="2" name="大かっこ 1">
            <a:extLst>
              <a:ext uri="{FF2B5EF4-FFF2-40B4-BE49-F238E27FC236}">
                <a16:creationId xmlns:a16="http://schemas.microsoft.com/office/drawing/2014/main" id="{54A93BD0-2CBE-42B7-A8EC-3A7366A9C376}"/>
              </a:ext>
            </a:extLst>
          </p:cNvPr>
          <p:cNvSpPr/>
          <p:nvPr/>
        </p:nvSpPr>
        <p:spPr>
          <a:xfrm>
            <a:off x="1311519" y="4600694"/>
            <a:ext cx="1767840" cy="792481"/>
          </a:xfrm>
          <a:prstGeom prst="bracketPair">
            <a:avLst>
              <a:gd name="adj" fmla="val 9334"/>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0" name="スライド番号プレースホルダー 4">
            <a:extLst>
              <a:ext uri="{FF2B5EF4-FFF2-40B4-BE49-F238E27FC236}">
                <a16:creationId xmlns:a16="http://schemas.microsoft.com/office/drawing/2014/main" id="{FDADD722-32F1-474E-93F7-B2EE24971937}"/>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33</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03773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正方形/長方形 156">
            <a:extLst>
              <a:ext uri="{FF2B5EF4-FFF2-40B4-BE49-F238E27FC236}">
                <a16:creationId xmlns:a16="http://schemas.microsoft.com/office/drawing/2014/main" id="{D62DBC16-D1CB-412B-B735-478C36505BBB}"/>
              </a:ext>
            </a:extLst>
          </p:cNvPr>
          <p:cNvSpPr/>
          <p:nvPr/>
        </p:nvSpPr>
        <p:spPr>
          <a:xfrm>
            <a:off x="149679" y="475879"/>
            <a:ext cx="9606642" cy="69249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spAutoFit/>
          </a:bodyPr>
          <a:lstStyle/>
          <a:p>
            <a:pPr>
              <a:spcAft>
                <a:spcPts val="1200"/>
              </a:spcAft>
            </a:pPr>
            <a:r>
              <a:rPr lang="ja-JP" altLang="en-US" sz="1600" dirty="0">
                <a:solidFill>
                  <a:schemeClr val="tx1"/>
                </a:solidFill>
                <a:latin typeface="メイリオ" panose="020B0604030504040204" pitchFamily="50" charset="-128"/>
                <a:ea typeface="メイリオ" panose="020B0604030504040204" pitchFamily="50" charset="-128"/>
              </a:rPr>
              <a:t>（１）路線の整備意義</a:t>
            </a:r>
          </a:p>
          <a:p>
            <a:pPr marL="742950" lvl="1" indent="-285750">
              <a:spcAft>
                <a:spcPts val="12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検討路線は答申路線の整備意義を継承するものである。</a:t>
            </a:r>
            <a:endParaRPr lang="en-US" altLang="ja-JP" sz="1600" dirty="0">
              <a:solidFill>
                <a:schemeClr val="tx1"/>
              </a:solidFill>
              <a:latin typeface="メイリオ" panose="020B0604030504040204" pitchFamily="50" charset="-128"/>
              <a:ea typeface="メイリオ" panose="020B0604030504040204" pitchFamily="50" charset="-128"/>
            </a:endParaRPr>
          </a:p>
        </p:txBody>
      </p:sp>
      <p:graphicFrame>
        <p:nvGraphicFramePr>
          <p:cNvPr id="423" name="表 422">
            <a:extLst>
              <a:ext uri="{FF2B5EF4-FFF2-40B4-BE49-F238E27FC236}">
                <a16:creationId xmlns:a16="http://schemas.microsoft.com/office/drawing/2014/main" id="{7B322101-5AAE-4A5D-B69A-F890FC504140}"/>
              </a:ext>
            </a:extLst>
          </p:cNvPr>
          <p:cNvGraphicFramePr>
            <a:graphicFrameLocks noGrp="1"/>
          </p:cNvGraphicFramePr>
          <p:nvPr>
            <p:extLst>
              <p:ext uri="{D42A27DB-BD31-4B8C-83A1-F6EECF244321}">
                <p14:modId xmlns:p14="http://schemas.microsoft.com/office/powerpoint/2010/main" val="2571425839"/>
              </p:ext>
            </p:extLst>
          </p:nvPr>
        </p:nvGraphicFramePr>
        <p:xfrm>
          <a:off x="152253" y="1622261"/>
          <a:ext cx="9678653" cy="1568349"/>
        </p:xfrm>
        <a:graphic>
          <a:graphicData uri="http://schemas.openxmlformats.org/drawingml/2006/table">
            <a:tbl>
              <a:tblPr firstRow="1" firstCol="1" bandRow="1">
                <a:tableStyleId>{5C22544A-7EE6-4342-B048-85BDC9FD1C3A}</a:tableStyleId>
              </a:tblPr>
              <a:tblGrid>
                <a:gridCol w="329440">
                  <a:extLst>
                    <a:ext uri="{9D8B030D-6E8A-4147-A177-3AD203B41FA5}">
                      <a16:colId xmlns:a16="http://schemas.microsoft.com/office/drawing/2014/main" val="3337406056"/>
                    </a:ext>
                  </a:extLst>
                </a:gridCol>
                <a:gridCol w="2019148">
                  <a:extLst>
                    <a:ext uri="{9D8B030D-6E8A-4147-A177-3AD203B41FA5}">
                      <a16:colId xmlns:a16="http://schemas.microsoft.com/office/drawing/2014/main" val="2387948363"/>
                    </a:ext>
                  </a:extLst>
                </a:gridCol>
                <a:gridCol w="7330065">
                  <a:extLst>
                    <a:ext uri="{9D8B030D-6E8A-4147-A177-3AD203B41FA5}">
                      <a16:colId xmlns:a16="http://schemas.microsoft.com/office/drawing/2014/main" val="3478497814"/>
                    </a:ext>
                  </a:extLst>
                </a:gridCol>
              </a:tblGrid>
              <a:tr h="368589">
                <a:tc>
                  <a:txBody>
                    <a:bodyPr/>
                    <a:lstStyle/>
                    <a:p>
                      <a:pPr algn="ctr"/>
                      <a:r>
                        <a:rPr lang="en-US" sz="1400" kern="100" dirty="0">
                          <a:effectLst/>
                          <a:latin typeface="メイリオ" panose="020B0604030504040204" pitchFamily="50" charset="-128"/>
                          <a:ea typeface="メイリオ" panose="020B0604030504040204" pitchFamily="50" charset="-128"/>
                        </a:rPr>
                        <a:t> </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8000" marR="1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ja-JP" altLang="en-US" sz="1400" kern="100" dirty="0">
                          <a:effectLst/>
                          <a:latin typeface="メイリオ" panose="020B0604030504040204" pitchFamily="50" charset="-128"/>
                          <a:ea typeface="メイリオ" panose="020B0604030504040204" pitchFamily="50" charset="-128"/>
                        </a:rPr>
                        <a:t>路線名</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ja-JP" altLang="en-US" sz="1400" kern="100" dirty="0">
                          <a:effectLst/>
                          <a:latin typeface="メイリオ" panose="020B0604030504040204" pitchFamily="50" charset="-128"/>
                          <a:ea typeface="メイリオ" panose="020B0604030504040204" pitchFamily="50" charset="-128"/>
                          <a:cs typeface="Times New Roman" panose="02020603050405020304" pitchFamily="18" charset="0"/>
                        </a:rPr>
                        <a:t>答申路線の整備意義　</a:t>
                      </a:r>
                      <a:r>
                        <a:rPr lang="en-US" altLang="ja-JP" sz="1400"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400" kern="100" dirty="0">
                          <a:effectLst/>
                          <a:latin typeface="メイリオ" panose="020B0604030504040204" pitchFamily="50" charset="-128"/>
                          <a:ea typeface="メイリオ" panose="020B0604030504040204" pitchFamily="50" charset="-128"/>
                          <a:cs typeface="Times New Roman" panose="02020603050405020304" pitchFamily="18" charset="0"/>
                        </a:rPr>
                        <a:t>答申より抜粋</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8000" marR="1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2236741219"/>
                  </a:ext>
                </a:extLst>
              </a:tr>
              <a:tr h="179788">
                <a:tc rowSpan="2">
                  <a:txBody>
                    <a:bodyPr/>
                    <a:lstStyle/>
                    <a:p>
                      <a:pPr algn="ctr"/>
                      <a:endParaRPr lang="ja-JP" sz="1400" b="1"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8000" marR="18000" marT="3600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1" dirty="0">
                          <a:solidFill>
                            <a:srgbClr val="FA9500"/>
                          </a:solidFill>
                          <a:latin typeface="メイリオ" panose="020B0604030504040204" pitchFamily="50" charset="-128"/>
                          <a:ea typeface="メイリオ" panose="020B0604030504040204" pitchFamily="50" charset="-128"/>
                        </a:rPr>
                        <a:t>中之島新線延伸</a:t>
                      </a:r>
                      <a:endParaRPr lang="en-US" altLang="ja-JP" sz="1200" b="1" dirty="0">
                        <a:solidFill>
                          <a:srgbClr val="FA9500"/>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dirty="0">
                          <a:solidFill>
                            <a:srgbClr val="FA9500"/>
                          </a:solidFill>
                          <a:latin typeface="メイリオ" panose="020B0604030504040204" pitchFamily="50" charset="-128"/>
                          <a:ea typeface="メイリオ" panose="020B0604030504040204" pitchFamily="50" charset="-128"/>
                        </a:rPr>
                        <a:t>（</a:t>
                      </a:r>
                      <a:r>
                        <a:rPr lang="zh-TW" altLang="en-US" sz="1200" dirty="0">
                          <a:solidFill>
                            <a:srgbClr val="FA9500"/>
                          </a:solidFill>
                          <a:latin typeface="メイリオ" panose="020B0604030504040204" pitchFamily="50" charset="-128"/>
                          <a:ea typeface="メイリオ" panose="020B0604030504040204" pitchFamily="50" charset="-128"/>
                        </a:rPr>
                        <a:t>中之島～西九条～新桜島</a:t>
                      </a:r>
                      <a:r>
                        <a:rPr lang="ja-JP" altLang="en-US" sz="1200" dirty="0">
                          <a:solidFill>
                            <a:srgbClr val="FA9500"/>
                          </a:solidFill>
                          <a:latin typeface="メイリオ" panose="020B0604030504040204" pitchFamily="50" charset="-128"/>
                          <a:ea typeface="メイリオ" panose="020B0604030504040204" pitchFamily="50" charset="-128"/>
                        </a:rPr>
                        <a:t>）</a:t>
                      </a:r>
                      <a:endParaRPr lang="en-US" altLang="ja-JP" sz="1200" dirty="0">
                        <a:solidFill>
                          <a:srgbClr val="FA9500"/>
                        </a:solidFill>
                        <a:latin typeface="メイリオ" panose="020B0604030504040204" pitchFamily="50" charset="-128"/>
                        <a:ea typeface="メイリオ" panose="020B0604030504040204" pitchFamily="50" charset="-128"/>
                      </a:endParaRPr>
                    </a:p>
                  </a:txBody>
                  <a:tcPr marL="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58775" lvl="1" indent="-266700" algn="l" defTabSz="914400" rtl="0" eaLnBrk="1" latinLnBrk="0" hangingPunct="1">
                        <a:spcBef>
                          <a:spcPts val="0"/>
                        </a:spcBef>
                        <a:buFont typeface="+mj-ea"/>
                        <a:buAutoNum type="circleNumDbPlain"/>
                      </a:pPr>
                      <a:r>
                        <a:rPr kumimoji="1" lang="ja-JP" altLang="en-US" sz="12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西九条駅での阪神西大阪線（現・阪神なんば線）との連絡による神戸方面、ＪＲ環状線との連絡による関西空港方面へのネットワークの強化に資する路線である。</a:t>
                      </a:r>
                    </a:p>
                    <a:p>
                      <a:pPr marL="358775" lvl="1" indent="-266700" algn="l" defTabSz="914400" rtl="0" eaLnBrk="1" latinLnBrk="0" hangingPunct="1">
                        <a:spcBef>
                          <a:spcPts val="0"/>
                        </a:spcBef>
                        <a:buFont typeface="+mj-ea"/>
                        <a:buAutoNum type="circleNumDbPlain"/>
                      </a:pPr>
                      <a:r>
                        <a:rPr kumimoji="1" lang="ja-JP" altLang="en-US" sz="12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京阪本線から大阪駅周辺・中之島・御堂筋周辺地域（都市再生緊急整備地域）及び大阪臨海部をつなぐ東西軸を形成し、都市機能の強化に資する路線である。</a:t>
                      </a:r>
                    </a:p>
                  </a:txBody>
                  <a:tcPr marL="0" marR="1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200082"/>
                  </a:ext>
                </a:extLst>
              </a:tr>
              <a:tr h="0">
                <a:tc vMerge="1">
                  <a:txBody>
                    <a:bodyPr/>
                    <a:lstStyle/>
                    <a:p>
                      <a:pPr algn="ctr"/>
                      <a:endParaRPr lang="ja-JP" sz="16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1" dirty="0">
                          <a:solidFill>
                            <a:srgbClr val="FA9500"/>
                          </a:solidFill>
                          <a:latin typeface="メイリオ" panose="020B0604030504040204" pitchFamily="50" charset="-128"/>
                          <a:ea typeface="メイリオ" panose="020B0604030504040204" pitchFamily="50" charset="-128"/>
                        </a:rPr>
                        <a:t>北港テクノポート線</a:t>
                      </a:r>
                      <a:endParaRPr lang="en-US" altLang="ja-JP" sz="1200" b="1" dirty="0">
                        <a:solidFill>
                          <a:srgbClr val="FA9500"/>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dirty="0">
                          <a:solidFill>
                            <a:srgbClr val="FA9500"/>
                          </a:solidFill>
                          <a:latin typeface="メイリオ" panose="020B0604030504040204" pitchFamily="50" charset="-128"/>
                          <a:ea typeface="メイリオ" panose="020B0604030504040204" pitchFamily="50" charset="-128"/>
                        </a:rPr>
                        <a:t>（</a:t>
                      </a:r>
                      <a:r>
                        <a:rPr lang="zh-TW" altLang="en-US" sz="1200" dirty="0">
                          <a:solidFill>
                            <a:srgbClr val="FA9500"/>
                          </a:solidFill>
                          <a:latin typeface="メイリオ" panose="020B0604030504040204" pitchFamily="50" charset="-128"/>
                          <a:ea typeface="メイリオ" panose="020B0604030504040204" pitchFamily="50" charset="-128"/>
                        </a:rPr>
                        <a:t>新桜島～</a:t>
                      </a:r>
                      <a:r>
                        <a:rPr lang="ja-JP" altLang="en-US" sz="1200" dirty="0">
                          <a:solidFill>
                            <a:srgbClr val="FA9500"/>
                          </a:solidFill>
                          <a:latin typeface="メイリオ" panose="020B0604030504040204" pitchFamily="50" charset="-128"/>
                          <a:ea typeface="メイリオ" panose="020B0604030504040204" pitchFamily="50" charset="-128"/>
                        </a:rPr>
                        <a:t>舞洲～</a:t>
                      </a:r>
                      <a:r>
                        <a:rPr lang="zh-TW" altLang="en-US" sz="1200" dirty="0">
                          <a:solidFill>
                            <a:srgbClr val="FA9500"/>
                          </a:solidFill>
                          <a:latin typeface="メイリオ" panose="020B0604030504040204" pitchFamily="50" charset="-128"/>
                          <a:ea typeface="メイリオ" panose="020B0604030504040204" pitchFamily="50" charset="-128"/>
                        </a:rPr>
                        <a:t>夢洲</a:t>
                      </a:r>
                      <a:r>
                        <a:rPr lang="ja-JP" altLang="en-US" sz="1200" dirty="0">
                          <a:solidFill>
                            <a:srgbClr val="FA9500"/>
                          </a:solidFill>
                          <a:latin typeface="メイリオ" panose="020B0604030504040204" pitchFamily="50" charset="-128"/>
                          <a:ea typeface="メイリオ" panose="020B0604030504040204" pitchFamily="50" charset="-128"/>
                        </a:rPr>
                        <a:t>）</a:t>
                      </a:r>
                      <a:endParaRPr lang="en-US" altLang="ja-JP" sz="1200" dirty="0">
                        <a:solidFill>
                          <a:srgbClr val="FA9500"/>
                        </a:solidFill>
                        <a:latin typeface="メイリオ" panose="020B0604030504040204" pitchFamily="50" charset="-128"/>
                        <a:ea typeface="メイリオ" panose="020B0604030504040204" pitchFamily="50" charset="-128"/>
                      </a:endParaRPr>
                    </a:p>
                  </a:txBody>
                  <a:tcPr marL="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58775" lvl="1" indent="-266700" algn="l" defTabSz="914400" rtl="0" eaLnBrk="1" latinLnBrk="0" hangingPunct="1">
                        <a:spcBef>
                          <a:spcPts val="0"/>
                        </a:spcBef>
                        <a:buFont typeface="+mj-ea"/>
                        <a:buAutoNum type="circleNumDbPlain" startAt="3"/>
                      </a:pPr>
                      <a:r>
                        <a:rPr kumimoji="1" lang="ja-JP" altLang="en-US" sz="12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テクノポート大阪計画（北港地区）に伴い発生する輸送需要に対応するために必要な路線であり、新交通システムとして整備する路線である。</a:t>
                      </a:r>
                    </a:p>
                  </a:txBody>
                  <a:tcPr marL="0" marR="1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0518451"/>
                  </a:ext>
                </a:extLst>
              </a:tr>
            </a:tbl>
          </a:graphicData>
        </a:graphic>
      </p:graphicFrame>
      <p:sp>
        <p:nvSpPr>
          <p:cNvPr id="424" name="正方形/長方形 423">
            <a:extLst>
              <a:ext uri="{FF2B5EF4-FFF2-40B4-BE49-F238E27FC236}">
                <a16:creationId xmlns:a16="http://schemas.microsoft.com/office/drawing/2014/main" id="{EC3CABE0-F894-4297-8F7F-5FD654B56526}"/>
              </a:ext>
            </a:extLst>
          </p:cNvPr>
          <p:cNvSpPr/>
          <p:nvPr/>
        </p:nvSpPr>
        <p:spPr>
          <a:xfrm>
            <a:off x="125982" y="1338267"/>
            <a:ext cx="5197131" cy="291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＜答申路線の整備意義＞</a:t>
            </a:r>
          </a:p>
        </p:txBody>
      </p:sp>
      <p:graphicFrame>
        <p:nvGraphicFramePr>
          <p:cNvPr id="425" name="表 424">
            <a:extLst>
              <a:ext uri="{FF2B5EF4-FFF2-40B4-BE49-F238E27FC236}">
                <a16:creationId xmlns:a16="http://schemas.microsoft.com/office/drawing/2014/main" id="{129C48CF-FF68-4FC7-A19F-03D7CE7D1900}"/>
              </a:ext>
            </a:extLst>
          </p:cNvPr>
          <p:cNvGraphicFramePr>
            <a:graphicFrameLocks noGrp="1"/>
          </p:cNvGraphicFramePr>
          <p:nvPr>
            <p:extLst>
              <p:ext uri="{D42A27DB-BD31-4B8C-83A1-F6EECF244321}">
                <p14:modId xmlns:p14="http://schemas.microsoft.com/office/powerpoint/2010/main" val="2818731290"/>
              </p:ext>
            </p:extLst>
          </p:nvPr>
        </p:nvGraphicFramePr>
        <p:xfrm>
          <a:off x="152252" y="3741477"/>
          <a:ext cx="9678653" cy="2599149"/>
        </p:xfrm>
        <a:graphic>
          <a:graphicData uri="http://schemas.openxmlformats.org/drawingml/2006/table">
            <a:tbl>
              <a:tblPr firstRow="1" firstCol="1" bandRow="1">
                <a:tableStyleId>{5C22544A-7EE6-4342-B048-85BDC9FD1C3A}</a:tableStyleId>
              </a:tblPr>
              <a:tblGrid>
                <a:gridCol w="329972">
                  <a:extLst>
                    <a:ext uri="{9D8B030D-6E8A-4147-A177-3AD203B41FA5}">
                      <a16:colId xmlns:a16="http://schemas.microsoft.com/office/drawing/2014/main" val="3337406056"/>
                    </a:ext>
                  </a:extLst>
                </a:gridCol>
                <a:gridCol w="9348681">
                  <a:extLst>
                    <a:ext uri="{9D8B030D-6E8A-4147-A177-3AD203B41FA5}">
                      <a16:colId xmlns:a16="http://schemas.microsoft.com/office/drawing/2014/main" val="3478497814"/>
                    </a:ext>
                  </a:extLst>
                </a:gridCol>
              </a:tblGrid>
              <a:tr h="368589">
                <a:tc>
                  <a:txBody>
                    <a:bodyPr/>
                    <a:lstStyle/>
                    <a:p>
                      <a:pPr algn="ctr"/>
                      <a:r>
                        <a:rPr lang="en-US" sz="1400" kern="100" dirty="0">
                          <a:effectLst/>
                          <a:latin typeface="メイリオ" panose="020B0604030504040204" pitchFamily="50" charset="-128"/>
                          <a:ea typeface="メイリオ" panose="020B0604030504040204" pitchFamily="50" charset="-128"/>
                        </a:rPr>
                        <a:t> </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8000" marR="1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ja-JP" altLang="en-US" sz="1400" kern="100" dirty="0">
                          <a:effectLst/>
                          <a:latin typeface="メイリオ" panose="020B0604030504040204" pitchFamily="50" charset="-128"/>
                          <a:ea typeface="メイリオ" panose="020B0604030504040204" pitchFamily="50" charset="-128"/>
                          <a:cs typeface="Times New Roman" panose="02020603050405020304" pitchFamily="18" charset="0"/>
                        </a:rPr>
                        <a:t>検討路線の整備意義</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8000" marR="1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2236741219"/>
                  </a:ext>
                </a:extLst>
              </a:tr>
              <a:tr h="179788">
                <a:tc>
                  <a:txBody>
                    <a:bodyPr/>
                    <a:lstStyle/>
                    <a:p>
                      <a:pPr algn="ctr"/>
                      <a:endParaRPr lang="ja-JP" sz="1400" b="1"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8000" marR="18000" marT="3600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58775" marR="0" lvl="1" indent="-2667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200" b="1" u="sng"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阪神なんば線との連絡は九条駅</a:t>
                      </a:r>
                      <a:r>
                        <a:rPr kumimoji="1" lang="ja-JP" altLang="en-US" sz="1200" b="0" u="none"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となるが、神戸方面</a:t>
                      </a:r>
                      <a:r>
                        <a:rPr kumimoji="1" lang="ja-JP" altLang="en-US" sz="12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へのネットワークの強化に資する路線である。</a:t>
                      </a:r>
                      <a:r>
                        <a:rPr kumimoji="1" lang="ja-JP" altLang="en-US" sz="1200" b="0" u="none"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（中之島駅でなにわ筋線と連絡することにより、関西空港方面へのネットワークが強化される。）</a:t>
                      </a:r>
                      <a:endParaRPr kumimoji="1" lang="en-US" altLang="ja-JP" sz="1200" b="0" u="none"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358775" marR="0" lvl="1" indent="-2667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200" b="0" u="none"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（答申路線と同じ）</a:t>
                      </a:r>
                      <a:endParaRPr kumimoji="1" lang="en-US" altLang="ja-JP" sz="1200" b="0" u="none"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358775" marR="0" lvl="1" indent="-2667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2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答申時、北港地区（夢洲・舞洲）は「テクノポート大阪計画（昭和</a:t>
                      </a:r>
                      <a:r>
                        <a:rPr kumimoji="1" lang="en-US" altLang="ja-JP" sz="12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63 </a:t>
                      </a:r>
                      <a:r>
                        <a:rPr kumimoji="1" lang="ja-JP" altLang="en-US" sz="12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年策定）」に基づく大規模な居住ゾーン形成やオリンピック誘致による選手村整備の構想が進められていた（平成</a:t>
                      </a:r>
                      <a:r>
                        <a:rPr kumimoji="1" lang="en-US" altLang="ja-JP" sz="12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21 </a:t>
                      </a:r>
                      <a:r>
                        <a:rPr kumimoji="1" lang="ja-JP" altLang="en-US" sz="12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年に計画が白紙）。また、ニュートラム等の新交通システムによる整備が想定されていた。</a:t>
                      </a:r>
                      <a:br>
                        <a:rPr kumimoji="1" lang="en-US" altLang="ja-JP" sz="12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br>
                      <a:r>
                        <a:rPr kumimoji="1" lang="ja-JP" altLang="en-US" sz="12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検討路線は、平成</a:t>
                      </a:r>
                      <a:r>
                        <a:rPr kumimoji="1" lang="en-US" altLang="ja-JP" sz="12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29</a:t>
                      </a:r>
                      <a:r>
                        <a:rPr kumimoji="1" lang="ja-JP" altLang="en-US" sz="12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年に策定した</a:t>
                      </a:r>
                      <a:r>
                        <a:rPr kumimoji="1" lang="ja-JP" altLang="en-US" sz="1200" b="1" u="sng"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「夢洲まちづくり構想」に基づく開発等に伴い発生する輸送需要に対応</a:t>
                      </a:r>
                      <a:r>
                        <a:rPr kumimoji="1" lang="ja-JP" altLang="en-US" sz="12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するために必要な路線である。</a:t>
                      </a:r>
                      <a:endParaRPr kumimoji="1" lang="en-US" altLang="ja-JP" sz="12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92075" marR="0" lvl="1" indent="0" algn="l" defTabSz="914400" rtl="0" eaLnBrk="1" fontAlgn="auto" latinLnBrk="0" hangingPunct="1">
                        <a:lnSpc>
                          <a:spcPct val="100000"/>
                        </a:lnSpc>
                        <a:spcBef>
                          <a:spcPts val="0"/>
                        </a:spcBef>
                        <a:spcAft>
                          <a:spcPts val="0"/>
                        </a:spcAft>
                        <a:buClrTx/>
                        <a:buSzTx/>
                        <a:buFont typeface="+mj-ea"/>
                        <a:buNone/>
                        <a:tabLst/>
                        <a:defRPr/>
                      </a:pPr>
                      <a:endParaRPr kumimoji="1" lang="en-US" altLang="ja-JP" sz="12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92075" marR="0" lvl="1" indent="0" algn="l" defTabSz="914400" rtl="0" eaLnBrk="1" fontAlgn="auto" latinLnBrk="0" hangingPunct="1">
                        <a:lnSpc>
                          <a:spcPct val="100000"/>
                        </a:lnSpc>
                        <a:spcBef>
                          <a:spcPts val="0"/>
                        </a:spcBef>
                        <a:spcAft>
                          <a:spcPts val="0"/>
                        </a:spcAft>
                        <a:buClrTx/>
                        <a:buSzTx/>
                        <a:buFont typeface="+mj-ea"/>
                        <a:buNone/>
                        <a:tabLst/>
                        <a:defRPr/>
                      </a:pPr>
                      <a:r>
                        <a:rPr kumimoji="1" lang="ja-JP" altLang="en-US" sz="12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検討路線は、上記に加え、以下の整備意義を有する</a:t>
                      </a:r>
                      <a:endParaRPr kumimoji="1" lang="en-US" altLang="ja-JP" sz="12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358775" marR="0" lvl="1" indent="-266700" algn="l" defTabSz="914400" rtl="0" eaLnBrk="1" fontAlgn="auto" latinLnBrk="0" hangingPunct="1">
                        <a:lnSpc>
                          <a:spcPct val="100000"/>
                        </a:lnSpc>
                        <a:spcBef>
                          <a:spcPts val="0"/>
                        </a:spcBef>
                        <a:spcAft>
                          <a:spcPts val="0"/>
                        </a:spcAft>
                        <a:buClrTx/>
                        <a:buSzTx/>
                        <a:buFont typeface="メイリオ" panose="020B0604030504040204" pitchFamily="50" charset="-128"/>
                        <a:buChar char="○"/>
                        <a:tabLst/>
                        <a:defRPr/>
                      </a:pPr>
                      <a:r>
                        <a:rPr kumimoji="1" lang="ja-JP" altLang="en-US" sz="12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既存のＪＲ桜島線の延伸による、</a:t>
                      </a:r>
                      <a:r>
                        <a:rPr kumimoji="1" lang="ja-JP" altLang="en-US" sz="1200" b="1" u="sng"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広域交通のハブ拠点である新大阪と夢洲の直結</a:t>
                      </a:r>
                      <a:r>
                        <a:rPr kumimoji="1" lang="ja-JP" altLang="en-US" sz="12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によるアクセス性の改善</a:t>
                      </a:r>
                      <a:endParaRPr kumimoji="1" lang="en-US" altLang="ja-JP" sz="12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360363" lvl="1" indent="-268288" algn="l" defTabSz="914400" rtl="0" eaLnBrk="1" latinLnBrk="0" hangingPunct="1">
                        <a:spcBef>
                          <a:spcPts val="0"/>
                        </a:spcBef>
                        <a:buFont typeface="メイリオ" panose="020B0604030504040204" pitchFamily="50" charset="-128"/>
                        <a:buChar char="○"/>
                      </a:pPr>
                      <a:r>
                        <a:rPr kumimoji="1" lang="ja-JP" altLang="en-US" sz="12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夢洲と世界有数の来場者数を誇るテーマパークである</a:t>
                      </a:r>
                      <a:r>
                        <a:rPr kumimoji="1" lang="en-US" altLang="ja-JP" sz="1200" b="1" u="sng"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USJ</a:t>
                      </a:r>
                      <a:r>
                        <a:rPr kumimoji="1" lang="ja-JP" altLang="en-US" sz="1200" b="1" u="sng"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との直結による一大観光拠点の形成</a:t>
                      </a:r>
                      <a:endParaRPr kumimoji="1" lang="ja-JP" altLang="en-US" sz="10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0" marR="1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200082"/>
                  </a:ext>
                </a:extLst>
              </a:tr>
            </a:tbl>
          </a:graphicData>
        </a:graphic>
      </p:graphicFrame>
      <p:sp>
        <p:nvSpPr>
          <p:cNvPr id="432" name="スライド番号プレースホルダー 4">
            <a:extLst>
              <a:ext uri="{FF2B5EF4-FFF2-40B4-BE49-F238E27FC236}">
                <a16:creationId xmlns:a16="http://schemas.microsoft.com/office/drawing/2014/main" id="{B64F50A2-B8E9-4A12-8765-B6F542591950}"/>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34</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
        <p:nvSpPr>
          <p:cNvPr id="161" name="Rectangle 71">
            <a:extLst>
              <a:ext uri="{FF2B5EF4-FFF2-40B4-BE49-F238E27FC236}">
                <a16:creationId xmlns:a16="http://schemas.microsoft.com/office/drawing/2014/main" id="{FE4CF32E-6AD1-4958-B23D-15BB468FF03E}"/>
              </a:ext>
            </a:extLst>
          </p:cNvPr>
          <p:cNvSpPr>
            <a:spLocks noChangeArrowheads="1"/>
          </p:cNvSpPr>
          <p:nvPr/>
        </p:nvSpPr>
        <p:spPr bwMode="auto">
          <a:xfrm>
            <a:off x="189650" y="2046478"/>
            <a:ext cx="252000" cy="1080000"/>
          </a:xfrm>
          <a:prstGeom prst="rect">
            <a:avLst/>
          </a:prstGeom>
          <a:solidFill>
            <a:schemeClr val="accent4">
              <a:lumMod val="20000"/>
              <a:lumOff val="80000"/>
            </a:schemeClr>
          </a:solidFill>
          <a:ln w="25400">
            <a:solidFill>
              <a:srgbClr val="FF9933"/>
            </a:solidFill>
            <a:prstDash val="solid"/>
            <a:miter lim="800000"/>
            <a:headEnd/>
            <a:tailEnd/>
          </a:ln>
        </p:spPr>
        <p:txBody>
          <a:bodyPr vert="horz" wrap="none" lIns="0" tIns="36000" rIns="0" bIns="3600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gn="ctr">
              <a:lnSpc>
                <a:spcPct val="100000"/>
              </a:lnSpc>
              <a:spcBef>
                <a:spcPct val="0"/>
              </a:spcBef>
              <a:buFontTx/>
              <a:buNone/>
            </a:pPr>
            <a:r>
              <a:rPr lang="ja-JP" altLang="en-US" sz="1400" b="1" dirty="0">
                <a:solidFill>
                  <a:srgbClr val="000000"/>
                </a:solidFill>
                <a:latin typeface="メイリオ" panose="020B0604030504040204" pitchFamily="50" charset="-128"/>
                <a:ea typeface="メイリオ" panose="020B0604030504040204" pitchFamily="50" charset="-128"/>
              </a:rPr>
              <a:t>答</a:t>
            </a:r>
            <a:endParaRPr lang="en-US" altLang="ja-JP" sz="1400" b="1" dirty="0">
              <a:solidFill>
                <a:srgbClr val="000000"/>
              </a:solidFill>
              <a:latin typeface="メイリオ" panose="020B0604030504040204" pitchFamily="50" charset="-128"/>
              <a:ea typeface="メイリオ" panose="020B0604030504040204" pitchFamily="50" charset="-128"/>
            </a:endParaRPr>
          </a:p>
          <a:p>
            <a:pPr algn="ctr">
              <a:lnSpc>
                <a:spcPct val="100000"/>
              </a:lnSpc>
              <a:spcBef>
                <a:spcPct val="0"/>
              </a:spcBef>
              <a:buFontTx/>
              <a:buNone/>
            </a:pPr>
            <a:r>
              <a:rPr lang="ja-JP" altLang="en-US" sz="1400" b="1" dirty="0">
                <a:solidFill>
                  <a:srgbClr val="000000"/>
                </a:solidFill>
                <a:latin typeface="メイリオ" panose="020B0604030504040204" pitchFamily="50" charset="-128"/>
                <a:ea typeface="メイリオ" panose="020B0604030504040204" pitchFamily="50" charset="-128"/>
              </a:rPr>
              <a:t>申</a:t>
            </a:r>
            <a:endParaRPr lang="en-US" altLang="ja-JP" sz="1400" b="1" dirty="0">
              <a:solidFill>
                <a:srgbClr val="000000"/>
              </a:solidFill>
              <a:latin typeface="メイリオ" panose="020B0604030504040204" pitchFamily="50" charset="-128"/>
              <a:ea typeface="メイリオ" panose="020B0604030504040204" pitchFamily="50" charset="-128"/>
            </a:endParaRPr>
          </a:p>
          <a:p>
            <a:pPr algn="ctr">
              <a:lnSpc>
                <a:spcPct val="100000"/>
              </a:lnSpc>
              <a:spcBef>
                <a:spcPct val="0"/>
              </a:spcBef>
              <a:buFontTx/>
              <a:buNone/>
            </a:pPr>
            <a:r>
              <a:rPr lang="ja-JP" altLang="en-US" sz="1400" b="1" dirty="0">
                <a:solidFill>
                  <a:srgbClr val="000000"/>
                </a:solidFill>
                <a:latin typeface="メイリオ" panose="020B0604030504040204" pitchFamily="50" charset="-128"/>
                <a:ea typeface="メイリオ" panose="020B0604030504040204" pitchFamily="50" charset="-128"/>
              </a:rPr>
              <a:t>路</a:t>
            </a:r>
            <a:endParaRPr lang="en-US" altLang="ja-JP" sz="1400" b="1" dirty="0">
              <a:solidFill>
                <a:srgbClr val="000000"/>
              </a:solidFill>
              <a:latin typeface="メイリオ" panose="020B0604030504040204" pitchFamily="50" charset="-128"/>
              <a:ea typeface="メイリオ" panose="020B0604030504040204" pitchFamily="50" charset="-128"/>
            </a:endParaRPr>
          </a:p>
          <a:p>
            <a:pPr algn="ctr">
              <a:lnSpc>
                <a:spcPct val="100000"/>
              </a:lnSpc>
              <a:spcBef>
                <a:spcPct val="0"/>
              </a:spcBef>
              <a:buFontTx/>
              <a:buNone/>
            </a:pPr>
            <a:r>
              <a:rPr lang="ja-JP" altLang="en-US" sz="1400" b="1" dirty="0">
                <a:solidFill>
                  <a:srgbClr val="000000"/>
                </a:solidFill>
                <a:latin typeface="メイリオ" panose="020B0604030504040204" pitchFamily="50" charset="-128"/>
                <a:ea typeface="メイリオ" panose="020B0604030504040204" pitchFamily="50" charset="-128"/>
              </a:rPr>
              <a:t>線</a:t>
            </a:r>
            <a:endParaRPr lang="ja-JP" altLang="ja-JP" sz="1100" b="1" dirty="0">
              <a:latin typeface="メイリオ" panose="020B0604030504040204" pitchFamily="50" charset="-128"/>
              <a:ea typeface="メイリオ" panose="020B0604030504040204" pitchFamily="50" charset="-128"/>
            </a:endParaRPr>
          </a:p>
        </p:txBody>
      </p:sp>
      <p:sp>
        <p:nvSpPr>
          <p:cNvPr id="162" name="Rectangle 71">
            <a:extLst>
              <a:ext uri="{FF2B5EF4-FFF2-40B4-BE49-F238E27FC236}">
                <a16:creationId xmlns:a16="http://schemas.microsoft.com/office/drawing/2014/main" id="{5511269E-2314-4440-8130-FBE9EDA9852E}"/>
              </a:ext>
            </a:extLst>
          </p:cNvPr>
          <p:cNvSpPr>
            <a:spLocks noChangeArrowheads="1"/>
          </p:cNvSpPr>
          <p:nvPr/>
        </p:nvSpPr>
        <p:spPr bwMode="auto">
          <a:xfrm>
            <a:off x="189650" y="4595072"/>
            <a:ext cx="252000" cy="1080000"/>
          </a:xfrm>
          <a:prstGeom prst="rect">
            <a:avLst/>
          </a:prstGeom>
          <a:solidFill>
            <a:schemeClr val="bg1">
              <a:lumMod val="95000"/>
            </a:schemeClr>
          </a:solidFill>
          <a:ln w="25400">
            <a:solidFill>
              <a:schemeClr val="tx1"/>
            </a:solidFill>
            <a:prstDash val="solid"/>
            <a:miter lim="800000"/>
            <a:headEnd/>
            <a:tailEnd/>
          </a:ln>
        </p:spPr>
        <p:txBody>
          <a:bodyPr vert="horz" wrap="none" lIns="0" tIns="36000" rIns="0" bIns="3600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gn="ctr">
              <a:lnSpc>
                <a:spcPct val="100000"/>
              </a:lnSpc>
              <a:spcBef>
                <a:spcPct val="0"/>
              </a:spcBef>
              <a:buFontTx/>
              <a:buNone/>
            </a:pPr>
            <a:r>
              <a:rPr lang="ja-JP" altLang="en-US" sz="1400" b="1" dirty="0">
                <a:solidFill>
                  <a:srgbClr val="000000"/>
                </a:solidFill>
                <a:latin typeface="メイリオ" panose="020B0604030504040204" pitchFamily="50" charset="-128"/>
                <a:ea typeface="メイリオ" panose="020B0604030504040204" pitchFamily="50" charset="-128"/>
              </a:rPr>
              <a:t>検</a:t>
            </a:r>
            <a:endParaRPr lang="en-US" altLang="ja-JP" sz="1400" b="1" dirty="0">
              <a:solidFill>
                <a:srgbClr val="000000"/>
              </a:solidFill>
              <a:latin typeface="メイリオ" panose="020B0604030504040204" pitchFamily="50" charset="-128"/>
              <a:ea typeface="メイリオ" panose="020B0604030504040204" pitchFamily="50" charset="-128"/>
            </a:endParaRPr>
          </a:p>
          <a:p>
            <a:pPr algn="ctr">
              <a:lnSpc>
                <a:spcPct val="100000"/>
              </a:lnSpc>
              <a:spcBef>
                <a:spcPct val="0"/>
              </a:spcBef>
              <a:buFontTx/>
              <a:buNone/>
            </a:pPr>
            <a:r>
              <a:rPr lang="ja-JP" altLang="en-US" sz="1400" b="1" dirty="0">
                <a:solidFill>
                  <a:srgbClr val="000000"/>
                </a:solidFill>
                <a:latin typeface="メイリオ" panose="020B0604030504040204" pitchFamily="50" charset="-128"/>
                <a:ea typeface="メイリオ" panose="020B0604030504040204" pitchFamily="50" charset="-128"/>
              </a:rPr>
              <a:t>討</a:t>
            </a:r>
            <a:endParaRPr lang="en-US" altLang="ja-JP" sz="1400" b="1" dirty="0">
              <a:solidFill>
                <a:srgbClr val="000000"/>
              </a:solidFill>
              <a:latin typeface="メイリオ" panose="020B0604030504040204" pitchFamily="50" charset="-128"/>
              <a:ea typeface="メイリオ" panose="020B0604030504040204" pitchFamily="50" charset="-128"/>
            </a:endParaRPr>
          </a:p>
          <a:p>
            <a:pPr algn="ctr">
              <a:lnSpc>
                <a:spcPct val="100000"/>
              </a:lnSpc>
              <a:spcBef>
                <a:spcPct val="0"/>
              </a:spcBef>
              <a:buFontTx/>
              <a:buNone/>
            </a:pPr>
            <a:r>
              <a:rPr lang="ja-JP" altLang="en-US" sz="1400" b="1" dirty="0">
                <a:solidFill>
                  <a:srgbClr val="000000"/>
                </a:solidFill>
                <a:latin typeface="メイリオ" panose="020B0604030504040204" pitchFamily="50" charset="-128"/>
                <a:ea typeface="メイリオ" panose="020B0604030504040204" pitchFamily="50" charset="-128"/>
              </a:rPr>
              <a:t>路</a:t>
            </a:r>
            <a:endParaRPr lang="en-US" altLang="ja-JP" sz="1400" b="1" dirty="0">
              <a:solidFill>
                <a:srgbClr val="000000"/>
              </a:solidFill>
              <a:latin typeface="メイリオ" panose="020B0604030504040204" pitchFamily="50" charset="-128"/>
              <a:ea typeface="メイリオ" panose="020B0604030504040204" pitchFamily="50" charset="-128"/>
            </a:endParaRPr>
          </a:p>
          <a:p>
            <a:pPr algn="ctr">
              <a:lnSpc>
                <a:spcPct val="100000"/>
              </a:lnSpc>
              <a:spcBef>
                <a:spcPct val="0"/>
              </a:spcBef>
              <a:buFontTx/>
              <a:buNone/>
            </a:pPr>
            <a:r>
              <a:rPr lang="ja-JP" altLang="en-US" sz="1400" b="1" dirty="0">
                <a:solidFill>
                  <a:srgbClr val="000000"/>
                </a:solidFill>
                <a:latin typeface="メイリオ" panose="020B0604030504040204" pitchFamily="50" charset="-128"/>
                <a:ea typeface="メイリオ" panose="020B0604030504040204" pitchFamily="50" charset="-128"/>
              </a:rPr>
              <a:t>線</a:t>
            </a:r>
            <a:endParaRPr lang="ja-JP" altLang="ja-JP" sz="1100" b="1" dirty="0">
              <a:latin typeface="メイリオ" panose="020B0604030504040204" pitchFamily="50" charset="-128"/>
              <a:ea typeface="メイリオ" panose="020B0604030504040204" pitchFamily="50" charset="-128"/>
            </a:endParaRPr>
          </a:p>
        </p:txBody>
      </p:sp>
      <p:sp>
        <p:nvSpPr>
          <p:cNvPr id="155" name="正方形/長方形 154">
            <a:extLst>
              <a:ext uri="{FF2B5EF4-FFF2-40B4-BE49-F238E27FC236}">
                <a16:creationId xmlns:a16="http://schemas.microsoft.com/office/drawing/2014/main" id="{FF00E960-A37E-416B-AEBE-589A5F66370B}"/>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４－４　整備意義・効果</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156" name="テキスト ボックス 155">
            <a:extLst>
              <a:ext uri="{FF2B5EF4-FFF2-40B4-BE49-F238E27FC236}">
                <a16:creationId xmlns:a16="http://schemas.microsoft.com/office/drawing/2014/main" id="{B07083F1-DFAF-41A7-9E41-4ED08BECB648}"/>
              </a:ext>
            </a:extLst>
          </p:cNvPr>
          <p:cNvSpPr txBox="1"/>
          <p:nvPr/>
        </p:nvSpPr>
        <p:spPr>
          <a:xfrm>
            <a:off x="8211891" y="59555"/>
            <a:ext cx="1620957"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４　優位性の比較</a:t>
            </a:r>
            <a:endParaRPr kumimoji="1" lang="ja-JP" altLang="en-US" sz="1400" b="1" dirty="0">
              <a:solidFill>
                <a:schemeClr val="accent5">
                  <a:lumMod val="50000"/>
                </a:schemeClr>
              </a:solidFill>
            </a:endParaRPr>
          </a:p>
        </p:txBody>
      </p:sp>
      <p:sp>
        <p:nvSpPr>
          <p:cNvPr id="158" name="正方形/長方形 157">
            <a:extLst>
              <a:ext uri="{FF2B5EF4-FFF2-40B4-BE49-F238E27FC236}">
                <a16:creationId xmlns:a16="http://schemas.microsoft.com/office/drawing/2014/main" id="{CDCFB827-3D33-41DA-8D66-6093A4906D52}"/>
              </a:ext>
            </a:extLst>
          </p:cNvPr>
          <p:cNvSpPr/>
          <p:nvPr/>
        </p:nvSpPr>
        <p:spPr>
          <a:xfrm>
            <a:off x="125982" y="3459539"/>
            <a:ext cx="5197131" cy="291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＜検討路線の整備意義＞</a:t>
            </a:r>
          </a:p>
        </p:txBody>
      </p:sp>
    </p:spTree>
    <p:extLst>
      <p:ext uri="{BB962C8B-B14F-4D97-AF65-F5344CB8AC3E}">
        <p14:creationId xmlns:p14="http://schemas.microsoft.com/office/powerpoint/2010/main" val="36875611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52DC57C8-FBAE-4DE3-8C63-318AC4973D8D}"/>
              </a:ext>
            </a:extLst>
          </p:cNvPr>
          <p:cNvSpPr/>
          <p:nvPr/>
        </p:nvSpPr>
        <p:spPr>
          <a:xfrm>
            <a:off x="5100211" y="6138457"/>
            <a:ext cx="4250690" cy="659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ja-JP" altLang="en-US" sz="1050" dirty="0">
                <a:solidFill>
                  <a:schemeClr val="tx1"/>
                </a:solidFill>
                <a:latin typeface="メイリオ" panose="020B0604030504040204" pitchFamily="50" charset="-128"/>
                <a:ea typeface="メイリオ" panose="020B0604030504040204" pitchFamily="50" charset="-128"/>
              </a:rPr>
              <a:t>出典：国土交通省鉄道局</a:t>
            </a:r>
            <a:endParaRPr lang="en-US" altLang="ja-JP" sz="1050" dirty="0">
              <a:solidFill>
                <a:schemeClr val="tx1"/>
              </a:solidFill>
              <a:latin typeface="メイリオ" panose="020B0604030504040204" pitchFamily="50" charset="-128"/>
              <a:ea typeface="メイリオ" panose="020B0604030504040204" pitchFamily="50" charset="-128"/>
            </a:endParaRPr>
          </a:p>
          <a:p>
            <a:pPr>
              <a:spcBef>
                <a:spcPts val="600"/>
              </a:spcBef>
            </a:pPr>
            <a:r>
              <a:rPr lang="ja-JP" altLang="en-US" sz="1050" dirty="0">
                <a:solidFill>
                  <a:schemeClr val="tx1"/>
                </a:solidFill>
                <a:latin typeface="メイリオ" panose="020B0604030504040204" pitchFamily="50" charset="-128"/>
                <a:ea typeface="メイリオ" panose="020B0604030504040204" pitchFamily="50" charset="-128"/>
              </a:rPr>
              <a:t>　　「鉄道プロジェクトの評価手法マニュアル（</a:t>
            </a:r>
            <a:r>
              <a:rPr lang="en-US" altLang="ja-JP" sz="1050" dirty="0">
                <a:solidFill>
                  <a:schemeClr val="tx1"/>
                </a:solidFill>
                <a:latin typeface="メイリオ" panose="020B0604030504040204" pitchFamily="50" charset="-128"/>
                <a:ea typeface="メイリオ" panose="020B0604030504040204" pitchFamily="50" charset="-128"/>
              </a:rPr>
              <a:t>2012</a:t>
            </a:r>
            <a:r>
              <a:rPr lang="ja-JP" altLang="en-US" sz="1050" dirty="0">
                <a:solidFill>
                  <a:schemeClr val="tx1"/>
                </a:solidFill>
                <a:latin typeface="メイリオ" panose="020B0604030504040204" pitchFamily="50" charset="-128"/>
                <a:ea typeface="メイリオ" panose="020B0604030504040204" pitchFamily="50" charset="-128"/>
              </a:rPr>
              <a:t>年改訂版）」</a:t>
            </a:r>
            <a:endParaRPr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9" name="正方形/長方形 8">
            <a:extLst>
              <a:ext uri="{FF2B5EF4-FFF2-40B4-BE49-F238E27FC236}">
                <a16:creationId xmlns:a16="http://schemas.microsoft.com/office/drawing/2014/main" id="{4CFFCEC4-605F-40D7-B555-DE3B13462FE2}"/>
              </a:ext>
            </a:extLst>
          </p:cNvPr>
          <p:cNvSpPr/>
          <p:nvPr/>
        </p:nvSpPr>
        <p:spPr>
          <a:xfrm>
            <a:off x="156553" y="1500601"/>
            <a:ext cx="3614307" cy="291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＜効果・影響及び指標の例＞</a:t>
            </a:r>
          </a:p>
        </p:txBody>
      </p:sp>
      <p:grpSp>
        <p:nvGrpSpPr>
          <p:cNvPr id="10" name="グループ化 9">
            <a:extLst>
              <a:ext uri="{FF2B5EF4-FFF2-40B4-BE49-F238E27FC236}">
                <a16:creationId xmlns:a16="http://schemas.microsoft.com/office/drawing/2014/main" id="{86BC73E9-E24E-4CDE-8952-DB6582F227C9}"/>
              </a:ext>
            </a:extLst>
          </p:cNvPr>
          <p:cNvGrpSpPr/>
          <p:nvPr/>
        </p:nvGrpSpPr>
        <p:grpSpPr>
          <a:xfrm>
            <a:off x="156554" y="1777901"/>
            <a:ext cx="4808621" cy="5058644"/>
            <a:chOff x="156554" y="1513609"/>
            <a:chExt cx="4808621" cy="5058644"/>
          </a:xfrm>
        </p:grpSpPr>
        <p:pic>
          <p:nvPicPr>
            <p:cNvPr id="11" name="図 10">
              <a:extLst>
                <a:ext uri="{FF2B5EF4-FFF2-40B4-BE49-F238E27FC236}">
                  <a16:creationId xmlns:a16="http://schemas.microsoft.com/office/drawing/2014/main" id="{94ECCEE6-41A9-4C35-BE22-6AC2D4BD7FD3}"/>
                </a:ext>
              </a:extLst>
            </p:cNvPr>
            <p:cNvPicPr>
              <a:picLocks noChangeAspect="1"/>
            </p:cNvPicPr>
            <p:nvPr/>
          </p:nvPicPr>
          <p:blipFill rotWithShape="1">
            <a:blip r:embed="rId3"/>
            <a:srcRect l="15612" r="2596"/>
            <a:stretch/>
          </p:blipFill>
          <p:spPr>
            <a:xfrm rot="16200000">
              <a:off x="31543" y="1638620"/>
              <a:ext cx="5058643" cy="4808621"/>
            </a:xfrm>
            <a:prstGeom prst="rect">
              <a:avLst/>
            </a:prstGeom>
          </p:spPr>
        </p:pic>
        <p:sp>
          <p:nvSpPr>
            <p:cNvPr id="12" name="正方形/長方形 11">
              <a:extLst>
                <a:ext uri="{FF2B5EF4-FFF2-40B4-BE49-F238E27FC236}">
                  <a16:creationId xmlns:a16="http://schemas.microsoft.com/office/drawing/2014/main" id="{F328EF84-08E7-4FFD-8EAA-2ADFDE2E7B18}"/>
                </a:ext>
              </a:extLst>
            </p:cNvPr>
            <p:cNvSpPr/>
            <p:nvPr/>
          </p:nvSpPr>
          <p:spPr>
            <a:xfrm>
              <a:off x="209550" y="1525339"/>
              <a:ext cx="4680586" cy="50469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 name="グループ化 12">
            <a:extLst>
              <a:ext uri="{FF2B5EF4-FFF2-40B4-BE49-F238E27FC236}">
                <a16:creationId xmlns:a16="http://schemas.microsoft.com/office/drawing/2014/main" id="{62BD352E-078F-42FD-AFE5-0A9861FEF414}"/>
              </a:ext>
            </a:extLst>
          </p:cNvPr>
          <p:cNvGrpSpPr/>
          <p:nvPr/>
        </p:nvGrpSpPr>
        <p:grpSpPr>
          <a:xfrm>
            <a:off x="4953000" y="1746636"/>
            <a:ext cx="4821720" cy="3119677"/>
            <a:chOff x="4953000" y="1482344"/>
            <a:chExt cx="4821720" cy="3119677"/>
          </a:xfrm>
        </p:grpSpPr>
        <p:pic>
          <p:nvPicPr>
            <p:cNvPr id="14" name="図 13">
              <a:extLst>
                <a:ext uri="{FF2B5EF4-FFF2-40B4-BE49-F238E27FC236}">
                  <a16:creationId xmlns:a16="http://schemas.microsoft.com/office/drawing/2014/main" id="{1F6A8A94-9AEC-4206-B23C-DA41CAFB0ED5}"/>
                </a:ext>
              </a:extLst>
            </p:cNvPr>
            <p:cNvPicPr>
              <a:picLocks noChangeAspect="1"/>
            </p:cNvPicPr>
            <p:nvPr/>
          </p:nvPicPr>
          <p:blipFill rotWithShape="1">
            <a:blip r:embed="rId4"/>
            <a:srcRect l="82986"/>
            <a:stretch/>
          </p:blipFill>
          <p:spPr>
            <a:xfrm rot="16200000">
              <a:off x="7170747" y="-735403"/>
              <a:ext cx="373125" cy="4808619"/>
            </a:xfrm>
            <a:prstGeom prst="rect">
              <a:avLst/>
            </a:prstGeom>
          </p:spPr>
        </p:pic>
        <p:pic>
          <p:nvPicPr>
            <p:cNvPr id="15" name="図 14">
              <a:extLst>
                <a:ext uri="{FF2B5EF4-FFF2-40B4-BE49-F238E27FC236}">
                  <a16:creationId xmlns:a16="http://schemas.microsoft.com/office/drawing/2014/main" id="{9102B79B-983D-4350-844B-B607786EF30D}"/>
                </a:ext>
              </a:extLst>
            </p:cNvPr>
            <p:cNvPicPr>
              <a:picLocks noChangeAspect="1"/>
            </p:cNvPicPr>
            <p:nvPr/>
          </p:nvPicPr>
          <p:blipFill rotWithShape="1">
            <a:blip r:embed="rId3"/>
            <a:srcRect l="1" r="84200"/>
            <a:stretch/>
          </p:blipFill>
          <p:spPr>
            <a:xfrm rot="16200000">
              <a:off x="6886330" y="-67239"/>
              <a:ext cx="975600" cy="4801181"/>
            </a:xfrm>
            <a:prstGeom prst="rect">
              <a:avLst/>
            </a:prstGeom>
          </p:spPr>
        </p:pic>
        <p:pic>
          <p:nvPicPr>
            <p:cNvPr id="16" name="図 15">
              <a:extLst>
                <a:ext uri="{FF2B5EF4-FFF2-40B4-BE49-F238E27FC236}">
                  <a16:creationId xmlns:a16="http://schemas.microsoft.com/office/drawing/2014/main" id="{3D7F02D6-18C3-41F6-AC2A-1E824A41D7BA}"/>
                </a:ext>
              </a:extLst>
            </p:cNvPr>
            <p:cNvPicPr>
              <a:picLocks noChangeAspect="1"/>
            </p:cNvPicPr>
            <p:nvPr/>
          </p:nvPicPr>
          <p:blipFill rotWithShape="1">
            <a:blip r:embed="rId4"/>
            <a:srcRect r="17033"/>
            <a:stretch/>
          </p:blipFill>
          <p:spPr>
            <a:xfrm rot="16200000">
              <a:off x="6447586" y="1287981"/>
              <a:ext cx="1819461" cy="4808619"/>
            </a:xfrm>
            <a:prstGeom prst="rect">
              <a:avLst/>
            </a:prstGeom>
          </p:spPr>
        </p:pic>
        <p:sp>
          <p:nvSpPr>
            <p:cNvPr id="17" name="正方形/長方形 16">
              <a:extLst>
                <a:ext uri="{FF2B5EF4-FFF2-40B4-BE49-F238E27FC236}">
                  <a16:creationId xmlns:a16="http://schemas.microsoft.com/office/drawing/2014/main" id="{544377CE-649F-4459-80F0-784BDC6C8D76}"/>
                </a:ext>
              </a:extLst>
            </p:cNvPr>
            <p:cNvSpPr/>
            <p:nvPr/>
          </p:nvSpPr>
          <p:spPr>
            <a:xfrm>
              <a:off x="5030027" y="1525339"/>
              <a:ext cx="4666423" cy="300475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7" name="正方形/長方形 156">
            <a:extLst>
              <a:ext uri="{FF2B5EF4-FFF2-40B4-BE49-F238E27FC236}">
                <a16:creationId xmlns:a16="http://schemas.microsoft.com/office/drawing/2014/main" id="{D62DBC16-D1CB-412B-B735-478C36505BBB}"/>
              </a:ext>
            </a:extLst>
          </p:cNvPr>
          <p:cNvSpPr/>
          <p:nvPr/>
        </p:nvSpPr>
        <p:spPr>
          <a:xfrm>
            <a:off x="149679" y="475879"/>
            <a:ext cx="9606642" cy="93871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spAutoFit/>
          </a:bodyPr>
          <a:lstStyle/>
          <a:p>
            <a:pPr>
              <a:spcAft>
                <a:spcPts val="1200"/>
              </a:spcAft>
            </a:pPr>
            <a:r>
              <a:rPr lang="ja-JP" altLang="en-US" sz="1600" dirty="0">
                <a:solidFill>
                  <a:schemeClr val="tx1"/>
                </a:solidFill>
                <a:latin typeface="メイリオ" panose="020B0604030504040204" pitchFamily="50" charset="-128"/>
                <a:ea typeface="メイリオ" panose="020B0604030504040204" pitchFamily="50" charset="-128"/>
              </a:rPr>
              <a:t>（２）路線の整備効果</a:t>
            </a:r>
          </a:p>
          <a:p>
            <a:pPr marL="742950" lvl="1" indent="-285750">
              <a:spcAft>
                <a:spcPts val="12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検討対象路線の整備効果・影響を「鉄道プロジェクトの評価手法マニュアル（</a:t>
            </a:r>
            <a:r>
              <a:rPr lang="en-US" altLang="ja-JP" sz="1600" dirty="0">
                <a:solidFill>
                  <a:schemeClr val="tx1"/>
                </a:solidFill>
                <a:latin typeface="メイリオ" panose="020B0604030504040204" pitchFamily="50" charset="-128"/>
                <a:ea typeface="メイリオ" panose="020B0604030504040204" pitchFamily="50" charset="-128"/>
              </a:rPr>
              <a:t>2012</a:t>
            </a:r>
            <a:r>
              <a:rPr lang="ja-JP" altLang="en-US" sz="1600" dirty="0">
                <a:solidFill>
                  <a:schemeClr val="tx1"/>
                </a:solidFill>
                <a:latin typeface="メイリオ" panose="020B0604030504040204" pitchFamily="50" charset="-128"/>
                <a:ea typeface="メイリオ" panose="020B0604030504040204" pitchFamily="50" charset="-128"/>
              </a:rPr>
              <a:t>年改訂版）」等に準じて整理する。</a:t>
            </a:r>
            <a:endParaRPr lang="en-US" altLang="ja-JP" sz="1600" dirty="0">
              <a:solidFill>
                <a:schemeClr val="tx1"/>
              </a:solidFill>
              <a:latin typeface="メイリオ" panose="020B0604030504040204" pitchFamily="50" charset="-128"/>
              <a:ea typeface="メイリオ" panose="020B0604030504040204" pitchFamily="50" charset="-128"/>
            </a:endParaRPr>
          </a:p>
        </p:txBody>
      </p:sp>
      <p:sp>
        <p:nvSpPr>
          <p:cNvPr id="432" name="スライド番号プレースホルダー 4">
            <a:extLst>
              <a:ext uri="{FF2B5EF4-FFF2-40B4-BE49-F238E27FC236}">
                <a16:creationId xmlns:a16="http://schemas.microsoft.com/office/drawing/2014/main" id="{B64F50A2-B8E9-4A12-8765-B6F542591950}"/>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35</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
        <p:nvSpPr>
          <p:cNvPr id="155" name="正方形/長方形 154">
            <a:extLst>
              <a:ext uri="{FF2B5EF4-FFF2-40B4-BE49-F238E27FC236}">
                <a16:creationId xmlns:a16="http://schemas.microsoft.com/office/drawing/2014/main" id="{FF00E960-A37E-416B-AEBE-589A5F66370B}"/>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４－４　整備意義・効果</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156" name="テキスト ボックス 155">
            <a:extLst>
              <a:ext uri="{FF2B5EF4-FFF2-40B4-BE49-F238E27FC236}">
                <a16:creationId xmlns:a16="http://schemas.microsoft.com/office/drawing/2014/main" id="{B07083F1-DFAF-41A7-9E41-4ED08BECB648}"/>
              </a:ext>
            </a:extLst>
          </p:cNvPr>
          <p:cNvSpPr txBox="1"/>
          <p:nvPr/>
        </p:nvSpPr>
        <p:spPr>
          <a:xfrm>
            <a:off x="8211891" y="59555"/>
            <a:ext cx="1620957"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４　優位性の比較</a:t>
            </a:r>
            <a:endParaRPr kumimoji="1" lang="ja-JP" altLang="en-US" sz="1400" b="1" dirty="0">
              <a:solidFill>
                <a:schemeClr val="accent5">
                  <a:lumMod val="50000"/>
                </a:schemeClr>
              </a:solidFill>
            </a:endParaRPr>
          </a:p>
        </p:txBody>
      </p:sp>
      <p:sp>
        <p:nvSpPr>
          <p:cNvPr id="2" name="正方形/長方形 1">
            <a:extLst>
              <a:ext uri="{FF2B5EF4-FFF2-40B4-BE49-F238E27FC236}">
                <a16:creationId xmlns:a16="http://schemas.microsoft.com/office/drawing/2014/main" id="{CB440E8F-ACED-4D4D-9CD7-BF3AC9E0237E}"/>
              </a:ext>
            </a:extLst>
          </p:cNvPr>
          <p:cNvSpPr/>
          <p:nvPr/>
        </p:nvSpPr>
        <p:spPr>
          <a:xfrm>
            <a:off x="209550" y="2114923"/>
            <a:ext cx="4685718" cy="658757"/>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5368F672-7D33-4DD4-9D6F-1C1A208802A6}"/>
              </a:ext>
            </a:extLst>
          </p:cNvPr>
          <p:cNvSpPr/>
          <p:nvPr/>
        </p:nvSpPr>
        <p:spPr>
          <a:xfrm>
            <a:off x="209550" y="2773680"/>
            <a:ext cx="4685718" cy="273171"/>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34C58842-960C-478B-B3A1-9A27CF347249}"/>
              </a:ext>
            </a:extLst>
          </p:cNvPr>
          <p:cNvSpPr/>
          <p:nvPr/>
        </p:nvSpPr>
        <p:spPr>
          <a:xfrm>
            <a:off x="746760" y="3046851"/>
            <a:ext cx="4148508" cy="658757"/>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237CBFEB-609F-4AD4-9DA0-9DD9F5E0913A}"/>
              </a:ext>
            </a:extLst>
          </p:cNvPr>
          <p:cNvSpPr/>
          <p:nvPr/>
        </p:nvSpPr>
        <p:spPr>
          <a:xfrm>
            <a:off x="746760" y="5906891"/>
            <a:ext cx="4148508" cy="929654"/>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B0F2E78D-27F8-4418-87E9-E9ADA35667E4}"/>
              </a:ext>
            </a:extLst>
          </p:cNvPr>
          <p:cNvSpPr/>
          <p:nvPr/>
        </p:nvSpPr>
        <p:spPr>
          <a:xfrm>
            <a:off x="5550650" y="3043415"/>
            <a:ext cx="4145800" cy="527826"/>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C1CC18D5-119A-454E-B217-70805E58B58A}"/>
              </a:ext>
            </a:extLst>
          </p:cNvPr>
          <p:cNvSpPr/>
          <p:nvPr/>
        </p:nvSpPr>
        <p:spPr>
          <a:xfrm>
            <a:off x="5550650" y="3571240"/>
            <a:ext cx="4145800" cy="690879"/>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A656D58B-9232-44CC-A1C0-165234B1331F}"/>
              </a:ext>
            </a:extLst>
          </p:cNvPr>
          <p:cNvSpPr/>
          <p:nvPr/>
        </p:nvSpPr>
        <p:spPr>
          <a:xfrm>
            <a:off x="746760" y="5450840"/>
            <a:ext cx="4148508" cy="456051"/>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669B1644-63D7-48C3-A40B-0BB1E3CBEF79}"/>
              </a:ext>
            </a:extLst>
          </p:cNvPr>
          <p:cNvSpPr/>
          <p:nvPr/>
        </p:nvSpPr>
        <p:spPr>
          <a:xfrm>
            <a:off x="5028048" y="4959137"/>
            <a:ext cx="399298" cy="178890"/>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C1D5D59E-F3B9-41F6-BB3E-5049AE79C2E7}"/>
              </a:ext>
            </a:extLst>
          </p:cNvPr>
          <p:cNvSpPr/>
          <p:nvPr/>
        </p:nvSpPr>
        <p:spPr>
          <a:xfrm>
            <a:off x="5356226" y="4918520"/>
            <a:ext cx="4442078" cy="659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176213" indent="-176213">
              <a:spcBef>
                <a:spcPts val="600"/>
              </a:spcBef>
            </a:pPr>
            <a:r>
              <a:rPr lang="ja-JP" altLang="en-US" sz="1000" dirty="0">
                <a:solidFill>
                  <a:schemeClr val="tx1"/>
                </a:solidFill>
                <a:latin typeface="メイリオ" panose="020B0604030504040204" pitchFamily="50" charset="-128"/>
                <a:ea typeface="メイリオ" panose="020B0604030504040204" pitchFamily="50" charset="-128"/>
              </a:rPr>
              <a:t>：本検討で整理</a:t>
            </a:r>
            <a:endParaRPr lang="en-US" altLang="ja-JP" sz="1000" dirty="0">
              <a:solidFill>
                <a:schemeClr val="tx1"/>
              </a:solidFill>
              <a:latin typeface="メイリオ" panose="020B0604030504040204" pitchFamily="50" charset="-128"/>
              <a:ea typeface="メイリオ" panose="020B0604030504040204" pitchFamily="50" charset="-128"/>
            </a:endParaRPr>
          </a:p>
          <a:p>
            <a:pPr marL="176213" indent="-176213">
              <a:spcBef>
                <a:spcPts val="600"/>
              </a:spcBef>
            </a:pPr>
            <a:r>
              <a:rPr lang="ja-JP" altLang="en-US" sz="1000" dirty="0">
                <a:solidFill>
                  <a:schemeClr val="tx1"/>
                </a:solidFill>
                <a:latin typeface="メイリオ" panose="020B0604030504040204" pitchFamily="50" charset="-128"/>
                <a:ea typeface="メイリオ" panose="020B0604030504040204" pitchFamily="50" charset="-128"/>
              </a:rPr>
              <a:t>　 その他、混雑緩和、広域交通ルートの拡充、代替経路の確保（リダンダンシー）、ドライバー不足への対応を追加整理</a:t>
            </a:r>
            <a:endParaRPr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3" name="大かっこ 2">
            <a:extLst>
              <a:ext uri="{FF2B5EF4-FFF2-40B4-BE49-F238E27FC236}">
                <a16:creationId xmlns:a16="http://schemas.microsoft.com/office/drawing/2014/main" id="{0773354A-50DF-47F9-99CC-61EFE60F7405}"/>
              </a:ext>
            </a:extLst>
          </p:cNvPr>
          <p:cNvSpPr/>
          <p:nvPr/>
        </p:nvSpPr>
        <p:spPr>
          <a:xfrm>
            <a:off x="5521466" y="5177339"/>
            <a:ext cx="4282198" cy="359862"/>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1904444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0D62FB62-4061-1E59-954F-6FC3FC22595D}"/>
              </a:ext>
            </a:extLst>
          </p:cNvPr>
          <p:cNvSpPr/>
          <p:nvPr/>
        </p:nvSpPr>
        <p:spPr>
          <a:xfrm>
            <a:off x="149679" y="427239"/>
            <a:ext cx="9606642" cy="29238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spAutoFit/>
          </a:bodyPr>
          <a:lstStyle/>
          <a:p>
            <a:pPr marL="285750" indent="-285750">
              <a:spcAft>
                <a:spcPts val="12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検討対象路線の整備による効果等については次のとおり。</a:t>
            </a:r>
            <a:endParaRPr lang="en-US" altLang="ja-JP" sz="1600" dirty="0">
              <a:solidFill>
                <a:schemeClr val="tx1"/>
              </a:solidFill>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1B5E682F-93AF-4E31-AC01-4CB7E0C9FD39}"/>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４－４　整備意義・効果</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6EFA0CBD-848F-4A3D-A5F0-EC595673CF81}"/>
              </a:ext>
            </a:extLst>
          </p:cNvPr>
          <p:cNvSpPr txBox="1"/>
          <p:nvPr/>
        </p:nvSpPr>
        <p:spPr>
          <a:xfrm>
            <a:off x="8211891" y="59555"/>
            <a:ext cx="1620957"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４　優位性の比較</a:t>
            </a:r>
            <a:endParaRPr kumimoji="1" lang="ja-JP" altLang="en-US" sz="1400" b="1" dirty="0">
              <a:solidFill>
                <a:schemeClr val="accent5">
                  <a:lumMod val="50000"/>
                </a:schemeClr>
              </a:solidFill>
            </a:endParaRPr>
          </a:p>
        </p:txBody>
      </p:sp>
      <p:sp>
        <p:nvSpPr>
          <p:cNvPr id="19" name="正方形/長方形 18">
            <a:extLst>
              <a:ext uri="{FF2B5EF4-FFF2-40B4-BE49-F238E27FC236}">
                <a16:creationId xmlns:a16="http://schemas.microsoft.com/office/drawing/2014/main" id="{C79AF896-7AED-4EB3-A20D-5A28138A62CB}"/>
              </a:ext>
            </a:extLst>
          </p:cNvPr>
          <p:cNvSpPr/>
          <p:nvPr/>
        </p:nvSpPr>
        <p:spPr>
          <a:xfrm>
            <a:off x="156553" y="885915"/>
            <a:ext cx="7029251" cy="291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＜検討対象路線の整備による効果・影響の評価（１／２）＞</a:t>
            </a:r>
          </a:p>
        </p:txBody>
      </p:sp>
      <p:grpSp>
        <p:nvGrpSpPr>
          <p:cNvPr id="17" name="グループ化 16">
            <a:extLst>
              <a:ext uri="{FF2B5EF4-FFF2-40B4-BE49-F238E27FC236}">
                <a16:creationId xmlns:a16="http://schemas.microsoft.com/office/drawing/2014/main" id="{8857761C-EF52-4A17-9CA7-97593D38A16F}"/>
              </a:ext>
            </a:extLst>
          </p:cNvPr>
          <p:cNvGrpSpPr/>
          <p:nvPr/>
        </p:nvGrpSpPr>
        <p:grpSpPr>
          <a:xfrm>
            <a:off x="6676805" y="883180"/>
            <a:ext cx="3156043" cy="221167"/>
            <a:chOff x="3666687" y="6366977"/>
            <a:chExt cx="3156043" cy="221167"/>
          </a:xfrm>
        </p:grpSpPr>
        <p:sp>
          <p:nvSpPr>
            <p:cNvPr id="18" name="テキスト ボックス 17">
              <a:extLst>
                <a:ext uri="{FF2B5EF4-FFF2-40B4-BE49-F238E27FC236}">
                  <a16:creationId xmlns:a16="http://schemas.microsoft.com/office/drawing/2014/main" id="{9B3141E9-29D9-4396-BB2D-D8E88C3CDFA3}"/>
                </a:ext>
              </a:extLst>
            </p:cNvPr>
            <p:cNvSpPr txBox="1"/>
            <p:nvPr/>
          </p:nvSpPr>
          <p:spPr>
            <a:xfrm>
              <a:off x="3666688" y="6366977"/>
              <a:ext cx="3156042" cy="221018"/>
            </a:xfrm>
            <a:prstGeom prst="rect">
              <a:avLst/>
            </a:prstGeom>
            <a:noFill/>
            <a:ln w="12700">
              <a:noFill/>
              <a:prstDash val="sysDot"/>
            </a:ln>
          </p:spPr>
          <p:txBody>
            <a:bodyPr wrap="square" lIns="0" tIns="36000" rIns="0" bIns="0" rtlCol="0" anchor="t" anchorCtr="0">
              <a:spAutoFit/>
            </a:bodyPr>
            <a:lstStyle/>
            <a:p>
              <a:r>
                <a:rPr kumimoji="1" lang="ja-JP" altLang="en-US" sz="1200" dirty="0">
                  <a:latin typeface="メイリオ" panose="020B0604030504040204" pitchFamily="50" charset="-128"/>
                  <a:ea typeface="メイリオ" panose="020B0604030504040204" pitchFamily="50" charset="-128"/>
                </a:rPr>
                <a:t>　　～　　：具体的な整備効果を後掲</a:t>
              </a:r>
            </a:p>
          </p:txBody>
        </p:sp>
        <p:sp>
          <p:nvSpPr>
            <p:cNvPr id="20" name="テキスト ボックス 19">
              <a:extLst>
                <a:ext uri="{FF2B5EF4-FFF2-40B4-BE49-F238E27FC236}">
                  <a16:creationId xmlns:a16="http://schemas.microsoft.com/office/drawing/2014/main" id="{37A0B2B4-DA15-4CB5-B742-E3EED36DDE1E}"/>
                </a:ext>
              </a:extLst>
            </p:cNvPr>
            <p:cNvSpPr txBox="1"/>
            <p:nvPr/>
          </p:nvSpPr>
          <p:spPr>
            <a:xfrm>
              <a:off x="3666687" y="6367126"/>
              <a:ext cx="262407" cy="221018"/>
            </a:xfrm>
            <a:prstGeom prst="rect">
              <a:avLst/>
            </a:prstGeom>
            <a:solidFill>
              <a:srgbClr val="FFFF00"/>
            </a:solidFill>
            <a:ln w="12700">
              <a:solidFill>
                <a:schemeClr val="tx1"/>
              </a:solidFill>
              <a:prstDash val="sysDot"/>
            </a:ln>
          </p:spPr>
          <p:txBody>
            <a:bodyPr wrap="square" lIns="0" tIns="36000" rIns="0" bIns="0" rtlCol="0" anchor="ctr" anchorCtr="1">
              <a:spAutoFit/>
            </a:bodyPr>
            <a:lstStyle/>
            <a:p>
              <a:r>
                <a:rPr kumimoji="1" lang="ja-JP" altLang="en-US" sz="1200" b="1" dirty="0">
                  <a:latin typeface="メイリオ" panose="020B0604030504040204" pitchFamily="50" charset="-128"/>
                  <a:ea typeface="メイリオ" panose="020B0604030504040204" pitchFamily="50" charset="-128"/>
                </a:rPr>
                <a:t>①</a:t>
              </a:r>
            </a:p>
          </p:txBody>
        </p:sp>
        <p:sp>
          <p:nvSpPr>
            <p:cNvPr id="23" name="テキスト ボックス 22">
              <a:extLst>
                <a:ext uri="{FF2B5EF4-FFF2-40B4-BE49-F238E27FC236}">
                  <a16:creationId xmlns:a16="http://schemas.microsoft.com/office/drawing/2014/main" id="{633E02D2-9B62-4CAD-9EC4-AACF52DC1909}"/>
                </a:ext>
              </a:extLst>
            </p:cNvPr>
            <p:cNvSpPr txBox="1"/>
            <p:nvPr/>
          </p:nvSpPr>
          <p:spPr>
            <a:xfrm>
              <a:off x="4167519" y="6367126"/>
              <a:ext cx="262407" cy="221018"/>
            </a:xfrm>
            <a:prstGeom prst="rect">
              <a:avLst/>
            </a:prstGeom>
            <a:solidFill>
              <a:srgbClr val="FFFF00"/>
            </a:solidFill>
            <a:ln w="12700">
              <a:solidFill>
                <a:schemeClr val="tx1"/>
              </a:solidFill>
              <a:prstDash val="sysDot"/>
            </a:ln>
          </p:spPr>
          <p:txBody>
            <a:bodyPr wrap="square" lIns="0" tIns="36000" rIns="0" bIns="0" rtlCol="0" anchor="ctr" anchorCtr="1">
              <a:spAutoFit/>
            </a:bodyPr>
            <a:lstStyle/>
            <a:p>
              <a:r>
                <a:rPr lang="ja-JP" altLang="en-US" sz="1200" b="1" dirty="0">
                  <a:latin typeface="メイリオ" panose="020B0604030504040204" pitchFamily="50" charset="-128"/>
                  <a:ea typeface="メイリオ" panose="020B0604030504040204" pitchFamily="50" charset="-128"/>
                </a:rPr>
                <a:t>⑦</a:t>
              </a:r>
              <a:endParaRPr kumimoji="1" lang="ja-JP" altLang="en-US" sz="1200" b="1" dirty="0">
                <a:latin typeface="メイリオ" panose="020B0604030504040204" pitchFamily="50" charset="-128"/>
                <a:ea typeface="メイリオ" panose="020B0604030504040204" pitchFamily="50" charset="-128"/>
              </a:endParaRPr>
            </a:p>
          </p:txBody>
        </p:sp>
      </p:grpSp>
      <p:graphicFrame>
        <p:nvGraphicFramePr>
          <p:cNvPr id="24" name="表 2">
            <a:extLst>
              <a:ext uri="{FF2B5EF4-FFF2-40B4-BE49-F238E27FC236}">
                <a16:creationId xmlns:a16="http://schemas.microsoft.com/office/drawing/2014/main" id="{7CEE162B-346A-4F5A-852F-3F3B65647345}"/>
              </a:ext>
            </a:extLst>
          </p:cNvPr>
          <p:cNvGraphicFramePr>
            <a:graphicFrameLocks noGrp="1"/>
          </p:cNvGraphicFramePr>
          <p:nvPr>
            <p:extLst>
              <p:ext uri="{D42A27DB-BD31-4B8C-83A1-F6EECF244321}">
                <p14:modId xmlns:p14="http://schemas.microsoft.com/office/powerpoint/2010/main" val="75201919"/>
              </p:ext>
            </p:extLst>
          </p:nvPr>
        </p:nvGraphicFramePr>
        <p:xfrm>
          <a:off x="173159" y="1177061"/>
          <a:ext cx="9575001" cy="5299080"/>
        </p:xfrm>
        <a:graphic>
          <a:graphicData uri="http://schemas.openxmlformats.org/drawingml/2006/table">
            <a:tbl>
              <a:tblPr/>
              <a:tblGrid>
                <a:gridCol w="1458871">
                  <a:extLst>
                    <a:ext uri="{9D8B030D-6E8A-4147-A177-3AD203B41FA5}">
                      <a16:colId xmlns:a16="http://schemas.microsoft.com/office/drawing/2014/main" val="3566766160"/>
                    </a:ext>
                  </a:extLst>
                </a:gridCol>
                <a:gridCol w="2095018">
                  <a:extLst>
                    <a:ext uri="{9D8B030D-6E8A-4147-A177-3AD203B41FA5}">
                      <a16:colId xmlns:a16="http://schemas.microsoft.com/office/drawing/2014/main" val="3687875234"/>
                    </a:ext>
                  </a:extLst>
                </a:gridCol>
                <a:gridCol w="2201312">
                  <a:extLst>
                    <a:ext uri="{9D8B030D-6E8A-4147-A177-3AD203B41FA5}">
                      <a16:colId xmlns:a16="http://schemas.microsoft.com/office/drawing/2014/main" val="3861786411"/>
                    </a:ext>
                  </a:extLst>
                </a:gridCol>
                <a:gridCol w="1909900">
                  <a:extLst>
                    <a:ext uri="{9D8B030D-6E8A-4147-A177-3AD203B41FA5}">
                      <a16:colId xmlns:a16="http://schemas.microsoft.com/office/drawing/2014/main" val="3127335507"/>
                    </a:ext>
                  </a:extLst>
                </a:gridCol>
                <a:gridCol w="1909900">
                  <a:extLst>
                    <a:ext uri="{9D8B030D-6E8A-4147-A177-3AD203B41FA5}">
                      <a16:colId xmlns:a16="http://schemas.microsoft.com/office/drawing/2014/main" val="2482207983"/>
                    </a:ext>
                  </a:extLst>
                </a:gridCol>
              </a:tblGrid>
              <a:tr h="0">
                <a:tc rowSpan="2">
                  <a:txBody>
                    <a:body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dirty="0">
                          <a:ln>
                            <a:noFill/>
                          </a:ln>
                          <a:solidFill>
                            <a:srgbClr val="FFFFFF"/>
                          </a:solidFill>
                          <a:effectLst/>
                          <a:latin typeface="メイリオ" panose="020B0604030504040204" pitchFamily="50" charset="-128"/>
                          <a:ea typeface="メイリオ" panose="020B0604030504040204" pitchFamily="50" charset="-128"/>
                        </a:rPr>
                        <a:t>評価項目　</a:t>
                      </a: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solidFill>
                  </a:tcPr>
                </a:tc>
                <a:tc rowSpan="2">
                  <a:txBody>
                    <a:body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dirty="0">
                          <a:ln>
                            <a:noFill/>
                          </a:ln>
                          <a:solidFill>
                            <a:srgbClr val="FFFFFF"/>
                          </a:solidFill>
                          <a:effectLst/>
                          <a:latin typeface="メイリオ" panose="020B0604030504040204" pitchFamily="50" charset="-128"/>
                          <a:ea typeface="メイリオ" panose="020B0604030504040204" pitchFamily="50" charset="-128"/>
                        </a:rPr>
                        <a:t>効果・影響</a:t>
                      </a: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solidFill>
                  </a:tcPr>
                </a:tc>
                <a:tc gridSpan="3">
                  <a:txBody>
                    <a:bodyPr/>
                    <a:lstStyle/>
                    <a:p>
                      <a:pPr marL="0" marR="0" lvl="0" indent="0" algn="ctr" defTabSz="914400" rtl="0" eaLnBrk="1" fontAlgn="base" latinLnBrk="0" hangingPunct="1">
                        <a:lnSpc>
                          <a:spcPct val="100000"/>
                        </a:lnSpc>
                        <a:spcBef>
                          <a:spcPct val="0"/>
                        </a:spcBef>
                        <a:spcAft>
                          <a:spcPct val="0"/>
                        </a:spcAft>
                        <a:buClrTx/>
                        <a:buSzPct val="100000"/>
                        <a:buFontTx/>
                        <a:buNone/>
                        <a:tabLst/>
                      </a:pPr>
                      <a:endParaRPr kumimoji="1" lang="ja-JP" altLang="en-US" sz="1400" b="1" i="0" u="none" strike="noStrike" cap="none" normalizeH="0" baseline="0" dirty="0">
                        <a:ln>
                          <a:noFill/>
                        </a:ln>
                        <a:solidFill>
                          <a:srgbClr val="FFFFFF"/>
                        </a:solidFill>
                        <a:effectLst/>
                        <a:latin typeface="メイリオ" panose="020B0604030504040204" pitchFamily="50" charset="-128"/>
                        <a:ea typeface="メイリオ" panose="020B0604030504040204" pitchFamily="50" charset="-128"/>
                      </a:endParaRPr>
                    </a:p>
                  </a:txBody>
                  <a:tcPr marL="18000" marR="18000" marT="36000" marB="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solidFill>
                  </a:tcPr>
                </a:tc>
                <a:tc hMerge="1">
                  <a:txBody>
                    <a:bodyPr/>
                    <a:lstStyle/>
                    <a:p>
                      <a:endParaRPr kumimoji="1" lang="ja-JP"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Pct val="100000"/>
                        <a:buFontTx/>
                        <a:buNone/>
                        <a:tabLst/>
                      </a:pPr>
                      <a:endParaRPr kumimoji="1" lang="ja-JP" altLang="en-US" sz="1400" b="1" i="0" u="none" strike="noStrike" cap="none" normalizeH="0" baseline="0" dirty="0">
                        <a:ln>
                          <a:noFill/>
                        </a:ln>
                        <a:solidFill>
                          <a:srgbClr val="FFFFFF"/>
                        </a:solidFill>
                        <a:effectLst/>
                        <a:latin typeface="メイリオ" panose="020B0604030504040204" pitchFamily="50" charset="-128"/>
                        <a:ea typeface="メイリオ" panose="020B0604030504040204" pitchFamily="50" charset="-128"/>
                      </a:endParaRP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TlToBr>
                      <a:noFill/>
                    </a:lnTlToBr>
                    <a:lnBlToTr>
                      <a:noFill/>
                    </a:lnBlToTr>
                    <a:solidFill>
                      <a:schemeClr val="accent5"/>
                    </a:solidFill>
                  </a:tcPr>
                </a:tc>
                <a:extLst>
                  <a:ext uri="{0D108BD9-81ED-4DB2-BD59-A6C34878D82A}">
                    <a16:rowId xmlns:a16="http://schemas.microsoft.com/office/drawing/2014/main" val="3458027472"/>
                  </a:ext>
                </a:extLst>
              </a:tr>
              <a:tr h="245628">
                <a:tc vMerge="1">
                  <a:txBody>
                    <a:bodyPr/>
                    <a:lstStyle/>
                    <a:p>
                      <a:pPr marL="0" marR="0" lvl="0" indent="0" algn="ctr" defTabSz="914400" rtl="0" eaLnBrk="1" fontAlgn="base" latinLnBrk="0" hangingPunct="1">
                        <a:lnSpc>
                          <a:spcPct val="100000"/>
                        </a:lnSpc>
                        <a:spcBef>
                          <a:spcPct val="0"/>
                        </a:spcBef>
                        <a:spcAft>
                          <a:spcPct val="0"/>
                        </a:spcAft>
                        <a:buClrTx/>
                        <a:buSzPct val="100000"/>
                        <a:buFontTx/>
                        <a:buNone/>
                        <a:tabLst/>
                      </a:pPr>
                      <a:endParaRPr kumimoji="1" lang="ja-JP" altLang="en-US" sz="2000" b="1" i="0" u="none" strike="noStrike" cap="none" normalizeH="0" baseline="0" dirty="0">
                        <a:ln>
                          <a:noFill/>
                        </a:ln>
                        <a:solidFill>
                          <a:srgbClr val="FFFFFF"/>
                        </a:solidFill>
                        <a:effectLst/>
                        <a:latin typeface="Meiryo UI" panose="020B0604030504040204" pitchFamily="50" charset="-128"/>
                        <a:ea typeface="Meiryo UI" panose="020B0604030504040204" pitchFamily="50" charset="-128"/>
                      </a:endParaRPr>
                    </a:p>
                  </a:txBody>
                  <a:tcPr marL="91434" marR="91434" marT="45698" marB="45698"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vMerge="1">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endParaRPr kumimoji="1" lang="ja-JP" altLang="en-US" sz="2000" b="1" i="0" u="none" strike="noStrike" cap="none" normalizeH="0" baseline="0" dirty="0">
                        <a:ln>
                          <a:noFill/>
                        </a:ln>
                        <a:solidFill>
                          <a:srgbClr val="FFFFFF"/>
                        </a:solidFill>
                        <a:effectLst/>
                        <a:latin typeface="Meiryo UI" panose="020B0604030504040204" pitchFamily="50" charset="-128"/>
                        <a:ea typeface="Meiryo UI" panose="020B0604030504040204" pitchFamily="50" charset="-128"/>
                      </a:endParaRPr>
                    </a:p>
                  </a:txBody>
                  <a:tcPr marL="91434" marR="91434" marT="45698" marB="45698"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dirty="0">
                          <a:ln>
                            <a:noFill/>
                          </a:ln>
                          <a:solidFill>
                            <a:srgbClr val="FFFFFF"/>
                          </a:solidFill>
                          <a:effectLst/>
                          <a:latin typeface="メイリオ" panose="020B0604030504040204" pitchFamily="50" charset="-128"/>
                          <a:ea typeface="メイリオ" panose="020B0604030504040204" pitchFamily="50" charset="-128"/>
                        </a:rPr>
                        <a:t>指　標　</a:t>
                      </a: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答申路線</a:t>
                      </a:r>
                      <a:endParaRPr kumimoji="1" lang="ja-JP" altLang="en-US" sz="1400" b="1" i="0" u="none" strike="noStrike" cap="none" normalizeH="0" baseline="0" dirty="0">
                        <a:ln>
                          <a:noFill/>
                        </a:ln>
                        <a:solidFill>
                          <a:srgbClr val="FFFFFF"/>
                        </a:solidFill>
                        <a:effectLst/>
                        <a:latin typeface="メイリオ" panose="020B0604030504040204" pitchFamily="50" charset="-128"/>
                        <a:ea typeface="メイリオ" panose="020B0604030504040204" pitchFamily="50" charset="-128"/>
                      </a:endParaRP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検討路線</a:t>
                      </a: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3905885377"/>
                  </a:ext>
                </a:extLst>
              </a:tr>
              <a:tr h="0">
                <a:tc rowSpan="6">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400" b="1" i="0" u="none" strike="noStrike" kern="1200" cap="none" normalizeH="0" baseline="0" dirty="0">
                          <a:ln>
                            <a:noFill/>
                          </a:ln>
                          <a:solidFill>
                            <a:srgbClr val="000000"/>
                          </a:solidFill>
                          <a:effectLst/>
                          <a:latin typeface="メイリオ" panose="020B0604030504040204" pitchFamily="50" charset="-128"/>
                          <a:ea typeface="メイリオ" panose="020B0604030504040204" pitchFamily="50" charset="-128"/>
                          <a:cs typeface="+mn-cs"/>
                          <a:sym typeface="Calibri" panose="020F0502020204030204" pitchFamily="34" charset="0"/>
                        </a:rPr>
                        <a:t>利用者への</a:t>
                      </a:r>
                      <a:endParaRPr kumimoji="1" lang="en-US" altLang="ja-JP" sz="1400" b="1" i="0" u="none" strike="noStrike" kern="1200" cap="none" normalizeH="0" baseline="0" dirty="0">
                        <a:ln>
                          <a:noFill/>
                        </a:ln>
                        <a:solidFill>
                          <a:srgbClr val="000000"/>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400" b="1" i="0" u="none" strike="noStrike" kern="1200" cap="none" normalizeH="0" baseline="0" dirty="0">
                          <a:ln>
                            <a:noFill/>
                          </a:ln>
                          <a:solidFill>
                            <a:srgbClr val="000000"/>
                          </a:solidFill>
                          <a:effectLst/>
                          <a:latin typeface="メイリオ" panose="020B0604030504040204" pitchFamily="50" charset="-128"/>
                          <a:ea typeface="メイリオ" panose="020B0604030504040204" pitchFamily="50" charset="-128"/>
                          <a:cs typeface="+mn-cs"/>
                          <a:sym typeface="Calibri" panose="020F0502020204030204" pitchFamily="34" charset="0"/>
                        </a:rPr>
                        <a:t>効果・影響</a:t>
                      </a:r>
                      <a:endParaRPr kumimoji="1" lang="en-US" altLang="ja-JP" sz="1400" b="1" i="0" u="none" strike="noStrike" kern="1200" cap="none" normalizeH="0" baseline="0" dirty="0">
                        <a:ln>
                          <a:noFill/>
                        </a:ln>
                        <a:solidFill>
                          <a:srgbClr val="000000"/>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rowSpan="4">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pPr>
                      <a:endPar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pPr>
                      <a:endPar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所要時間の短縮</a:t>
                      </a:r>
                      <a:endPar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乗換回数の減少</a:t>
                      </a:r>
                      <a:b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br>
                      <a:endPar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176213" marR="0" lvl="0" indent="0" algn="l" defTabSz="914400" rtl="0" eaLnBrk="1" fontAlgn="base" latinLnBrk="0" hangingPunct="1">
                        <a:lnSpc>
                          <a:spcPct val="100000"/>
                        </a:lnSpc>
                        <a:spcBef>
                          <a:spcPct val="0"/>
                        </a:spcBef>
                        <a:spcAft>
                          <a:spcPct val="0"/>
                        </a:spcAft>
                        <a:buClrTx/>
                        <a:buSzPct val="100000"/>
                        <a:buFontTx/>
                        <a:buNone/>
                        <a:tabLst/>
                      </a:pP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路線整備前・後の最短経路（所要時間）における、所要時間・乗換回数を比較</a:t>
                      </a:r>
                      <a:endParaRPr kumimoji="1" lang="ja-JP" altLang="en-US" sz="11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txBody>
                  <a:tcPr marL="18000" marR="180000" marT="36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主要区間（夢洲～新大阪間）</a:t>
                      </a:r>
                      <a:endPar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・所要時間の短縮</a:t>
                      </a:r>
                      <a:endPar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・乗換回数の低減</a:t>
                      </a:r>
                      <a:endPar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txBody>
                  <a:tcPr marL="18000" marR="18000" marT="36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endParaRPr kumimoji="1" lang="en-US" altLang="ja-JP"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34</a:t>
                      </a: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a:t>
                      </a: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34</a:t>
                      </a: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 </a:t>
                      </a: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０分</a:t>
                      </a: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a:t>
                      </a: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・２回→２回</a:t>
                      </a:r>
                      <a:endPar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endParaRPr kumimoji="1" lang="en-US" altLang="ja-JP" sz="5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92075" marR="0" lvl="0" indent="-92075"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r>
                        <a:rPr kumimoji="1" lang="en-US" altLang="ja-JP"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ja-JP" altLang="en-US"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整備後の最短経路も南ルートのまま（指標に変化なし）</a:t>
                      </a:r>
                      <a:endPar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txBody>
                  <a:tcPr marL="18000" marR="18000" marT="36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1" lang="en-US" altLang="ja-JP"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34</a:t>
                      </a: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a:t>
                      </a: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25</a:t>
                      </a: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 </a:t>
                      </a: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▲９分</a:t>
                      </a: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a:t>
                      </a: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・２回→０回</a:t>
                      </a:r>
                      <a:r>
                        <a:rPr kumimoji="1" lang="en-US" altLang="ja-JP" sz="1200" b="0" i="0" u="none" strike="noStrike" cap="none" normalizeH="0" baseline="30000" dirty="0">
                          <a:ln>
                            <a:noFill/>
                          </a:ln>
                          <a:solidFill>
                            <a:schemeClr val="tx1"/>
                          </a:solidFill>
                          <a:effectLst/>
                          <a:latin typeface="メイリオ" panose="020B0604030504040204" pitchFamily="50" charset="-128"/>
                          <a:ea typeface="メイリオ" panose="020B0604030504040204" pitchFamily="50" charset="-128"/>
                        </a:rPr>
                        <a:t>※</a:t>
                      </a:r>
                      <a:endPar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1" lang="en-US" altLang="ja-JP" sz="5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en-US" altLang="ja-JP"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ja-JP" altLang="en-US"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直通列車又は同一ホーム乗換</a:t>
                      </a:r>
                      <a:endPar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txBody>
                  <a:tcPr marL="18000" marR="18000" marT="36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835322"/>
                  </a:ext>
                </a:extLst>
              </a:tr>
              <a:tr h="0">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主要区間（夢洲～大阪間）</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　　・所要時間の短縮</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　　・乗換回数の低減</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txBody>
                  <a:tcPr marL="18000" marR="18000" marT="36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endParaRPr kumimoji="1" lang="en-US" altLang="ja-JP"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26</a:t>
                      </a: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a:t>
                      </a: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26</a:t>
                      </a: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 </a:t>
                      </a: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(0</a:t>
                      </a: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a:t>
                      </a: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a:t>
                      </a: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・１回→１回</a:t>
                      </a:r>
                      <a:endPar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endParaRPr kumimoji="1" lang="en-US" altLang="ja-JP" sz="5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92075" marR="0" lvl="0" indent="-92075"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r>
                        <a:rPr kumimoji="1" lang="en-US" altLang="ja-JP"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ja-JP" altLang="en-US"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整備後の最短経路も南ルートのまま（指標に変化なし）</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txBody>
                  <a:tcPr marL="18000" marR="18000" marT="36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1" lang="en-US" altLang="ja-JP"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26</a:t>
                      </a: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a:t>
                      </a: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20</a:t>
                      </a: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 </a:t>
                      </a: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▲６分</a:t>
                      </a: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a:t>
                      </a: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・１回→０回</a:t>
                      </a:r>
                      <a:r>
                        <a:rPr kumimoji="1" lang="en-US" altLang="ja-JP" sz="1200" b="0" i="0" u="none" strike="noStrike" cap="none" normalizeH="0" baseline="30000" dirty="0">
                          <a:ln>
                            <a:noFill/>
                          </a:ln>
                          <a:solidFill>
                            <a:schemeClr val="tx1"/>
                          </a:solidFill>
                          <a:effectLst/>
                          <a:latin typeface="メイリオ" panose="020B0604030504040204" pitchFamily="50" charset="-128"/>
                          <a:ea typeface="メイリオ" panose="020B0604030504040204" pitchFamily="50" charset="-128"/>
                        </a:rPr>
                        <a:t>※</a:t>
                      </a:r>
                      <a:endPar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1" lang="en-US" altLang="ja-JP" sz="5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en-US" altLang="ja-JP"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ja-JP" altLang="en-US"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直通列車又は同一ホーム乗換</a:t>
                      </a:r>
                      <a:endPar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txBody>
                  <a:tcPr marL="18000" marR="18000" marT="36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825009479"/>
                  </a:ext>
                </a:extLst>
              </a:tr>
              <a:tr h="0">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主要区間（夢洲～中之島間）</a:t>
                      </a:r>
                      <a:r>
                        <a:rPr kumimoji="1" lang="en-US" altLang="ja-JP" sz="1200" b="0" i="0" u="none" strike="noStrike" cap="none" normalizeH="0" baseline="30000" dirty="0">
                          <a:ln>
                            <a:noFill/>
                          </a:ln>
                          <a:solidFill>
                            <a:schemeClr val="tx1"/>
                          </a:solidFill>
                          <a:effectLst/>
                          <a:latin typeface="メイリオ" panose="020B0604030504040204" pitchFamily="50" charset="-128"/>
                          <a:ea typeface="メイリオ" panose="020B0604030504040204" pitchFamily="50" charset="-128"/>
                        </a:rPr>
                        <a:t>※</a:t>
                      </a: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a:t>
                      </a:r>
                      <a:r>
                        <a:rPr kumimoji="1" lang="ja-JP" altLang="en-US" sz="1200" b="0" i="0" u="none" strike="noStrike" kern="1200" cap="none" spc="0" normalizeH="0" baseline="0" dirty="0">
                          <a:ln>
                            <a:noFill/>
                          </a:ln>
                          <a:solidFill>
                            <a:schemeClr val="tx1"/>
                          </a:solidFill>
                          <a:effectLst/>
                          <a:uLnTx/>
                          <a:uFillTx/>
                          <a:latin typeface="メイリオ" panose="020B0604030504040204" pitchFamily="50" charset="-128"/>
                          <a:ea typeface="メイリオ" panose="020B0604030504040204" pitchFamily="50" charset="-128"/>
                          <a:cs typeface="+mn-cs"/>
                        </a:rPr>
                        <a:t>・所要時間の短縮</a:t>
                      </a:r>
                      <a:endParaRPr kumimoji="1" lang="en-US" altLang="ja-JP" sz="1200" b="0" i="0" u="none" strike="noStrike" kern="1200" cap="none" spc="0" normalizeH="0" baseline="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r>
                        <a:rPr kumimoji="1" lang="ja-JP" altLang="en-US" sz="1200" b="0" i="0" u="none" strike="noStrike" kern="1200" cap="none" spc="0" normalizeH="0" baseline="0" dirty="0">
                          <a:ln>
                            <a:noFill/>
                          </a:ln>
                          <a:solidFill>
                            <a:schemeClr val="tx1"/>
                          </a:solidFill>
                          <a:effectLst/>
                          <a:uLnTx/>
                          <a:uFillTx/>
                          <a:latin typeface="メイリオ" panose="020B0604030504040204" pitchFamily="50" charset="-128"/>
                          <a:ea typeface="メイリオ" panose="020B0604030504040204" pitchFamily="50" charset="-128"/>
                          <a:cs typeface="+mn-cs"/>
                        </a:rPr>
                        <a:t>　　・乗換回数の低減</a:t>
                      </a:r>
                      <a:endParaRPr kumimoji="1" lang="en-US" altLang="ja-JP" sz="1200" b="0" i="0" u="none" strike="noStrike" kern="1200" cap="none" spc="0" normalizeH="0" baseline="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0" marR="0" lvl="0" indent="0" algn="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a:t>
                      </a:r>
                      <a:r>
                        <a:rPr kumimoji="1" lang="en-US" altLang="ja-JP"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ja-JP" altLang="en-US"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バス利用を除く</a:t>
                      </a:r>
                      <a:endPar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txBody>
                  <a:tcPr marL="18000" marR="18000" marT="36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endParaRPr kumimoji="1" lang="en-US" altLang="ja-JP"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36</a:t>
                      </a: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a:t>
                      </a: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21</a:t>
                      </a: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 </a:t>
                      </a: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15</a:t>
                      </a: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a:t>
                      </a: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・２回→１回</a:t>
                      </a:r>
                      <a:endPar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txBody>
                  <a:tcPr marL="18000" marR="18000" marT="36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1" lang="en-US" altLang="ja-JP"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36</a:t>
                      </a: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a:t>
                      </a: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22</a:t>
                      </a: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 </a:t>
                      </a: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14</a:t>
                      </a: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a:t>
                      </a: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en-US" altLang="ja-JP" sz="1200" b="0" i="0" u="none" strike="noStrike" cap="none" normalizeH="0" baseline="30000" dirty="0">
                          <a:ln>
                            <a:noFill/>
                          </a:ln>
                          <a:solidFill>
                            <a:schemeClr val="tx1"/>
                          </a:solidFill>
                          <a:effectLst/>
                          <a:latin typeface="メイリオ" panose="020B0604030504040204" pitchFamily="50" charset="-128"/>
                          <a:ea typeface="メイリオ" panose="020B0604030504040204" pitchFamily="50" charset="-128"/>
                        </a:rPr>
                        <a:t>※</a:t>
                      </a: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・２回→１回</a:t>
                      </a:r>
                      <a:endPar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en-US" altLang="ja-JP"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ja-JP" altLang="en-US"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現行ダイヤ見直しを前提</a:t>
                      </a:r>
                      <a:endPar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txBody>
                  <a:tcPr marL="18000" marR="18000" marT="36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697357404"/>
                  </a:ext>
                </a:extLst>
              </a:tr>
              <a:tr h="0">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主要区間（夢洲～祇園四条間）</a:t>
                      </a:r>
                      <a:endPar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・所要時間の短縮</a:t>
                      </a:r>
                      <a:endPar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・乗換回数の低減</a:t>
                      </a:r>
                    </a:p>
                  </a:txBody>
                  <a:tcPr marL="18000" marR="18000" marT="36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endParaRPr kumimoji="1" lang="en-US" altLang="ja-JP"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89</a:t>
                      </a: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a:t>
                      </a: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77</a:t>
                      </a: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 </a:t>
                      </a: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12</a:t>
                      </a: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a:t>
                      </a: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endPar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・２回→１回</a:t>
                      </a:r>
                    </a:p>
                  </a:txBody>
                  <a:tcPr marL="18000" marR="18000" marT="36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1" lang="en-US" altLang="ja-JP"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89</a:t>
                      </a: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a:t>
                      </a: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78</a:t>
                      </a: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 </a:t>
                      </a: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11</a:t>
                      </a: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a:t>
                      </a: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en-US" altLang="ja-JP" sz="1200" b="0" i="0" u="none" strike="noStrike" cap="none" normalizeH="0" baseline="30000" dirty="0">
                          <a:ln>
                            <a:noFill/>
                          </a:ln>
                          <a:solidFill>
                            <a:schemeClr val="tx1"/>
                          </a:solidFill>
                          <a:effectLst/>
                          <a:latin typeface="メイリオ" panose="020B0604030504040204" pitchFamily="50" charset="-128"/>
                          <a:ea typeface="メイリオ" panose="020B0604030504040204" pitchFamily="50" charset="-128"/>
                        </a:rPr>
                        <a:t>※</a:t>
                      </a:r>
                      <a:endPar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・２回→１回</a:t>
                      </a:r>
                      <a:endPar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1" lang="en-US" altLang="ja-JP" sz="5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en-US" altLang="ja-JP"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ja-JP" altLang="en-US"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現行ダイヤ見直しを前提</a:t>
                      </a:r>
                      <a:endPar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txBody>
                  <a:tcPr marL="18000" marR="18000" marT="36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TlToBr>
                      <a:noFill/>
                    </a:lnTlToBr>
                    <a:lnBlToTr>
                      <a:noFill/>
                    </a:lnBlToTr>
                    <a:solidFill>
                      <a:schemeClr val="bg1"/>
                    </a:solidFill>
                  </a:tcPr>
                </a:tc>
                <a:extLst>
                  <a:ext uri="{0D108BD9-81ED-4DB2-BD59-A6C34878D82A}">
                    <a16:rowId xmlns:a16="http://schemas.microsoft.com/office/drawing/2014/main" val="261009699"/>
                  </a:ext>
                </a:extLst>
              </a:tr>
              <a:tr h="660060">
                <a:tc vMerge="1">
                  <a:txBody>
                    <a:bodyPr/>
                    <a:lstStyle/>
                    <a:p>
                      <a:endParaRPr kumimoji="1" lang="ja-JP" altLang="en-US"/>
                    </a:p>
                  </a:txBody>
                  <a:tcPr/>
                </a:tc>
                <a:tc>
                  <a:txBody>
                    <a:bodyPr/>
                    <a:lstStyle/>
                    <a:p>
                      <a:pPr marL="201613" marR="0" lvl="0" indent="-17145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pP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Osaka Metro</a:t>
                      </a: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中央線</a:t>
                      </a:r>
                      <a:endPar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30163"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の混雑緩和</a:t>
                      </a: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0163"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r>
                        <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Osaka Metro</a:t>
                      </a: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中央線通過人員の変化（弁天町～朝潮橋間）</a:t>
                      </a: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endParaRP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kumimoji="1" lang="ja-JP" altLang="en-US" sz="1050" dirty="0">
                          <a:solidFill>
                            <a:schemeClr val="tx1"/>
                          </a:solidFill>
                          <a:latin typeface="メイリオ" panose="020B0604030504040204" pitchFamily="50" charset="-128"/>
                          <a:ea typeface="メイリオ" panose="020B0604030504040204" pitchFamily="50" charset="-128"/>
                        </a:rPr>
                        <a:t>・</a:t>
                      </a:r>
                      <a:r>
                        <a:rPr kumimoji="1" lang="en-US" altLang="ja-JP" sz="1050" dirty="0">
                          <a:solidFill>
                            <a:schemeClr val="tx1"/>
                          </a:solidFill>
                          <a:latin typeface="メイリオ" panose="020B0604030504040204" pitchFamily="50" charset="-128"/>
                          <a:ea typeface="メイリオ" panose="020B0604030504040204" pitchFamily="50" charset="-128"/>
                        </a:rPr>
                        <a:t>24.5</a:t>
                      </a:r>
                      <a:r>
                        <a:rPr kumimoji="1" lang="ja-JP" altLang="en-US" sz="1050" dirty="0">
                          <a:solidFill>
                            <a:schemeClr val="tx1"/>
                          </a:solidFill>
                          <a:latin typeface="メイリオ" panose="020B0604030504040204" pitchFamily="50" charset="-128"/>
                          <a:ea typeface="メイリオ" panose="020B0604030504040204" pitchFamily="50" charset="-128"/>
                        </a:rPr>
                        <a:t>万人</a:t>
                      </a:r>
                      <a:r>
                        <a:rPr kumimoji="1" lang="en-US" altLang="ja-JP" sz="1050" dirty="0">
                          <a:solidFill>
                            <a:schemeClr val="tx1"/>
                          </a:solidFill>
                          <a:latin typeface="メイリオ" panose="020B0604030504040204" pitchFamily="50" charset="-128"/>
                          <a:ea typeface="メイリオ" panose="020B0604030504040204" pitchFamily="50" charset="-128"/>
                        </a:rPr>
                        <a:t>/</a:t>
                      </a:r>
                      <a:r>
                        <a:rPr kumimoji="1" lang="ja-JP" altLang="en-US" sz="1050" dirty="0">
                          <a:solidFill>
                            <a:schemeClr val="tx1"/>
                          </a:solidFill>
                          <a:latin typeface="メイリオ" panose="020B0604030504040204" pitchFamily="50" charset="-128"/>
                          <a:ea typeface="メイリオ" panose="020B0604030504040204" pitchFamily="50" charset="-128"/>
                        </a:rPr>
                        <a:t>日→</a:t>
                      </a:r>
                      <a:r>
                        <a:rPr kumimoji="1" lang="en-US" altLang="ja-JP" sz="1050" dirty="0">
                          <a:solidFill>
                            <a:schemeClr val="tx1"/>
                          </a:solidFill>
                          <a:latin typeface="メイリオ" panose="020B0604030504040204" pitchFamily="50" charset="-128"/>
                          <a:ea typeface="メイリオ" panose="020B0604030504040204" pitchFamily="50" charset="-128"/>
                        </a:rPr>
                        <a:t>24.7</a:t>
                      </a:r>
                      <a:r>
                        <a:rPr kumimoji="1" lang="ja-JP" altLang="en-US" sz="1050" dirty="0">
                          <a:solidFill>
                            <a:schemeClr val="tx1"/>
                          </a:solidFill>
                          <a:latin typeface="メイリオ" panose="020B0604030504040204" pitchFamily="50" charset="-128"/>
                          <a:ea typeface="メイリオ" panose="020B0604030504040204" pitchFamily="50" charset="-128"/>
                        </a:rPr>
                        <a:t>万人</a:t>
                      </a:r>
                      <a:r>
                        <a:rPr kumimoji="1" lang="en-US" altLang="ja-JP" sz="1050" dirty="0">
                          <a:solidFill>
                            <a:schemeClr val="tx1"/>
                          </a:solidFill>
                          <a:latin typeface="メイリオ" panose="020B0604030504040204" pitchFamily="50" charset="-128"/>
                          <a:ea typeface="メイリオ" panose="020B0604030504040204" pitchFamily="50" charset="-128"/>
                        </a:rPr>
                        <a:t>/</a:t>
                      </a:r>
                      <a:r>
                        <a:rPr kumimoji="1" lang="ja-JP" altLang="en-US" sz="1050" dirty="0">
                          <a:solidFill>
                            <a:schemeClr val="tx1"/>
                          </a:solidFill>
                          <a:latin typeface="メイリオ" panose="020B0604030504040204" pitchFamily="50" charset="-128"/>
                          <a:ea typeface="メイリオ" panose="020B0604030504040204" pitchFamily="50" charset="-128"/>
                        </a:rPr>
                        <a:t>日</a:t>
                      </a:r>
                      <a:endParaRPr kumimoji="1" lang="en-US" altLang="ja-JP" sz="1050" dirty="0">
                        <a:solidFill>
                          <a:schemeClr val="tx1"/>
                        </a:solidFill>
                        <a:latin typeface="メイリオ" panose="020B0604030504040204" pitchFamily="50" charset="-128"/>
                        <a:ea typeface="メイリオ" panose="020B0604030504040204" pitchFamily="50" charset="-128"/>
                      </a:endParaRPr>
                    </a:p>
                    <a:p>
                      <a:r>
                        <a:rPr kumimoji="1" lang="ja-JP" altLang="en-US" sz="1050" dirty="0">
                          <a:solidFill>
                            <a:schemeClr val="tx1"/>
                          </a:solidFill>
                          <a:latin typeface="メイリオ" panose="020B0604030504040204" pitchFamily="50" charset="-128"/>
                          <a:ea typeface="メイリオ" panose="020B0604030504040204" pitchFamily="50" charset="-128"/>
                        </a:rPr>
                        <a:t>　（＋</a:t>
                      </a:r>
                      <a:r>
                        <a:rPr kumimoji="1" lang="en-US" altLang="ja-JP" sz="1050" dirty="0">
                          <a:solidFill>
                            <a:schemeClr val="tx1"/>
                          </a:solidFill>
                          <a:latin typeface="メイリオ" panose="020B0604030504040204" pitchFamily="50" charset="-128"/>
                          <a:ea typeface="メイリオ" panose="020B0604030504040204" pitchFamily="50" charset="-128"/>
                        </a:rPr>
                        <a:t>0.2</a:t>
                      </a:r>
                      <a:r>
                        <a:rPr kumimoji="1" lang="ja-JP" altLang="en-US" sz="1050" dirty="0">
                          <a:solidFill>
                            <a:schemeClr val="tx1"/>
                          </a:solidFill>
                          <a:latin typeface="メイリオ" panose="020B0604030504040204" pitchFamily="50" charset="-128"/>
                          <a:ea typeface="メイリオ" panose="020B0604030504040204" pitchFamily="50" charset="-128"/>
                        </a:rPr>
                        <a:t>万人</a:t>
                      </a:r>
                      <a:r>
                        <a:rPr kumimoji="1" lang="en-US" altLang="ja-JP" sz="1050" dirty="0">
                          <a:solidFill>
                            <a:schemeClr val="tx1"/>
                          </a:solidFill>
                          <a:latin typeface="メイリオ" panose="020B0604030504040204" pitchFamily="50" charset="-128"/>
                          <a:ea typeface="メイリオ" panose="020B0604030504040204" pitchFamily="50" charset="-128"/>
                        </a:rPr>
                        <a:t>/</a:t>
                      </a:r>
                      <a:r>
                        <a:rPr kumimoji="1" lang="ja-JP" altLang="en-US" sz="1050" dirty="0">
                          <a:solidFill>
                            <a:schemeClr val="tx1"/>
                          </a:solidFill>
                          <a:latin typeface="メイリオ" panose="020B0604030504040204" pitchFamily="50" charset="-128"/>
                          <a:ea typeface="メイリオ" panose="020B0604030504040204" pitchFamily="50" charset="-128"/>
                        </a:rPr>
                        <a:t>日）</a:t>
                      </a: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endParaRP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975" indent="-180975" algn="just"/>
                      <a:r>
                        <a:rPr kumimoji="1" lang="ja-JP" altLang="en-US" sz="1050" dirty="0">
                          <a:solidFill>
                            <a:schemeClr val="tx1"/>
                          </a:solidFill>
                          <a:latin typeface="メイリオ" panose="020B0604030504040204" pitchFamily="50" charset="-128"/>
                          <a:ea typeface="メイリオ" panose="020B0604030504040204" pitchFamily="50" charset="-128"/>
                        </a:rPr>
                        <a:t>・</a:t>
                      </a:r>
                      <a:r>
                        <a:rPr kumimoji="1" lang="en-US" altLang="ja-JP" sz="1050" dirty="0">
                          <a:solidFill>
                            <a:schemeClr val="tx1"/>
                          </a:solidFill>
                          <a:latin typeface="メイリオ" panose="020B0604030504040204" pitchFamily="50" charset="-128"/>
                          <a:ea typeface="メイリオ" panose="020B0604030504040204" pitchFamily="50" charset="-128"/>
                        </a:rPr>
                        <a:t>24.5</a:t>
                      </a:r>
                      <a:r>
                        <a:rPr kumimoji="1" lang="ja-JP" altLang="en-US" sz="1050" dirty="0">
                          <a:solidFill>
                            <a:schemeClr val="tx1"/>
                          </a:solidFill>
                          <a:latin typeface="メイリオ" panose="020B0604030504040204" pitchFamily="50" charset="-128"/>
                          <a:ea typeface="メイリオ" panose="020B0604030504040204" pitchFamily="50" charset="-128"/>
                        </a:rPr>
                        <a:t>万人</a:t>
                      </a:r>
                      <a:r>
                        <a:rPr kumimoji="1" lang="en-US" altLang="ja-JP" sz="1050" dirty="0">
                          <a:solidFill>
                            <a:schemeClr val="tx1"/>
                          </a:solidFill>
                          <a:latin typeface="メイリオ" panose="020B0604030504040204" pitchFamily="50" charset="-128"/>
                          <a:ea typeface="メイリオ" panose="020B0604030504040204" pitchFamily="50" charset="-128"/>
                        </a:rPr>
                        <a:t>/</a:t>
                      </a:r>
                      <a:r>
                        <a:rPr kumimoji="1" lang="ja-JP" altLang="en-US" sz="1050" dirty="0">
                          <a:solidFill>
                            <a:schemeClr val="tx1"/>
                          </a:solidFill>
                          <a:latin typeface="メイリオ" panose="020B0604030504040204" pitchFamily="50" charset="-128"/>
                          <a:ea typeface="メイリオ" panose="020B0604030504040204" pitchFamily="50" charset="-128"/>
                        </a:rPr>
                        <a:t>日→</a:t>
                      </a:r>
                      <a:r>
                        <a:rPr kumimoji="1" lang="en-US" altLang="ja-JP" sz="1050" dirty="0">
                          <a:solidFill>
                            <a:schemeClr val="tx1"/>
                          </a:solidFill>
                          <a:latin typeface="メイリオ" panose="020B0604030504040204" pitchFamily="50" charset="-128"/>
                          <a:ea typeface="メイリオ" panose="020B0604030504040204" pitchFamily="50" charset="-128"/>
                        </a:rPr>
                        <a:t>18.0</a:t>
                      </a:r>
                      <a:r>
                        <a:rPr kumimoji="1" lang="ja-JP" altLang="en-US" sz="1050" dirty="0">
                          <a:solidFill>
                            <a:schemeClr val="tx1"/>
                          </a:solidFill>
                          <a:latin typeface="メイリオ" panose="020B0604030504040204" pitchFamily="50" charset="-128"/>
                          <a:ea typeface="メイリオ" panose="020B0604030504040204" pitchFamily="50" charset="-128"/>
                        </a:rPr>
                        <a:t>万人</a:t>
                      </a:r>
                      <a:r>
                        <a:rPr kumimoji="1" lang="en-US" altLang="ja-JP" sz="1050" dirty="0">
                          <a:solidFill>
                            <a:schemeClr val="tx1"/>
                          </a:solidFill>
                          <a:latin typeface="メイリオ" panose="020B0604030504040204" pitchFamily="50" charset="-128"/>
                          <a:ea typeface="メイリオ" panose="020B0604030504040204" pitchFamily="50" charset="-128"/>
                        </a:rPr>
                        <a:t>/</a:t>
                      </a:r>
                      <a:r>
                        <a:rPr kumimoji="1" lang="ja-JP" altLang="en-US" sz="1050" dirty="0">
                          <a:solidFill>
                            <a:schemeClr val="tx1"/>
                          </a:solidFill>
                          <a:latin typeface="メイリオ" panose="020B0604030504040204" pitchFamily="50" charset="-128"/>
                          <a:ea typeface="メイリオ" panose="020B0604030504040204" pitchFamily="50" charset="-128"/>
                        </a:rPr>
                        <a:t>日</a:t>
                      </a:r>
                      <a:endParaRPr kumimoji="1" lang="en-US" altLang="ja-JP" sz="1050" dirty="0">
                        <a:solidFill>
                          <a:schemeClr val="tx1"/>
                        </a:solidFill>
                        <a:latin typeface="メイリオ" panose="020B0604030504040204" pitchFamily="50" charset="-128"/>
                        <a:ea typeface="メイリオ" panose="020B0604030504040204" pitchFamily="50" charset="-128"/>
                      </a:endParaRPr>
                    </a:p>
                    <a:p>
                      <a:pPr marL="180975" indent="-180975" algn="just"/>
                      <a:r>
                        <a:rPr kumimoji="1" lang="ja-JP" altLang="en-US" sz="1050" dirty="0">
                          <a:solidFill>
                            <a:schemeClr val="tx1"/>
                          </a:solidFill>
                          <a:latin typeface="メイリオ" panose="020B0604030504040204" pitchFamily="50" charset="-128"/>
                          <a:ea typeface="メイリオ" panose="020B0604030504040204" pitchFamily="50" charset="-128"/>
                        </a:rPr>
                        <a:t>　（▲</a:t>
                      </a:r>
                      <a:r>
                        <a:rPr kumimoji="1" lang="en-US" altLang="ja-JP" sz="1050" dirty="0">
                          <a:solidFill>
                            <a:schemeClr val="tx1"/>
                          </a:solidFill>
                          <a:latin typeface="メイリオ" panose="020B0604030504040204" pitchFamily="50" charset="-128"/>
                          <a:ea typeface="メイリオ" panose="020B0604030504040204" pitchFamily="50" charset="-128"/>
                        </a:rPr>
                        <a:t>6.5</a:t>
                      </a:r>
                      <a:r>
                        <a:rPr kumimoji="1" lang="ja-JP" altLang="en-US" sz="1050" dirty="0">
                          <a:solidFill>
                            <a:schemeClr val="tx1"/>
                          </a:solidFill>
                          <a:latin typeface="メイリオ" panose="020B0604030504040204" pitchFamily="50" charset="-128"/>
                          <a:ea typeface="メイリオ" panose="020B0604030504040204" pitchFamily="50" charset="-128"/>
                        </a:rPr>
                        <a:t>万人</a:t>
                      </a:r>
                      <a:r>
                        <a:rPr kumimoji="1" lang="en-US" altLang="ja-JP" sz="1050" dirty="0">
                          <a:solidFill>
                            <a:schemeClr val="tx1"/>
                          </a:solidFill>
                          <a:latin typeface="メイリオ" panose="020B0604030504040204" pitchFamily="50" charset="-128"/>
                          <a:ea typeface="メイリオ" panose="020B0604030504040204" pitchFamily="50" charset="-128"/>
                        </a:rPr>
                        <a:t>/</a:t>
                      </a:r>
                      <a:r>
                        <a:rPr kumimoji="1" lang="ja-JP" altLang="en-US" sz="1050" dirty="0">
                          <a:solidFill>
                            <a:schemeClr val="tx1"/>
                          </a:solidFill>
                          <a:latin typeface="メイリオ" panose="020B0604030504040204" pitchFamily="50" charset="-128"/>
                          <a:ea typeface="メイリオ" panose="020B0604030504040204" pitchFamily="50" charset="-128"/>
                        </a:rPr>
                        <a:t>日）</a:t>
                      </a:r>
                      <a:endParaRPr kumimoji="1" lang="en-US" altLang="ja-JP" sz="1050" dirty="0">
                        <a:solidFill>
                          <a:schemeClr val="tx1"/>
                        </a:solidFill>
                        <a:latin typeface="メイリオ" panose="020B0604030504040204" pitchFamily="50" charset="-128"/>
                        <a:ea typeface="メイリオ" panose="020B0604030504040204" pitchFamily="50" charset="-128"/>
                      </a:endParaRPr>
                    </a:p>
                    <a:p>
                      <a:pPr marL="180975" indent="-180975" algn="just"/>
                      <a:r>
                        <a:rPr kumimoji="1" lang="en-US" altLang="ja-JP" sz="900" dirty="0">
                          <a:solidFill>
                            <a:schemeClr val="tx1"/>
                          </a:solidFill>
                          <a:latin typeface="メイリオ" panose="020B0604030504040204" pitchFamily="50" charset="-128"/>
                          <a:ea typeface="メイリオ" panose="020B0604030504040204" pitchFamily="50" charset="-128"/>
                        </a:rPr>
                        <a:t>※</a:t>
                      </a:r>
                      <a:r>
                        <a:rPr kumimoji="1" lang="ja-JP" altLang="en-US" sz="900" dirty="0">
                          <a:solidFill>
                            <a:schemeClr val="tx1"/>
                          </a:solidFill>
                          <a:latin typeface="メイリオ" panose="020B0604030504040204" pitchFamily="50" charset="-128"/>
                          <a:ea typeface="メイリオ" panose="020B0604030504040204" pitchFamily="50" charset="-128"/>
                        </a:rPr>
                        <a:t>ただし大阪・梅田を発着とする</a:t>
                      </a:r>
                      <a:endParaRPr kumimoji="1" lang="en-US" altLang="ja-JP" sz="900" dirty="0">
                        <a:solidFill>
                          <a:schemeClr val="tx1"/>
                        </a:solidFill>
                        <a:latin typeface="メイリオ" panose="020B0604030504040204" pitchFamily="50" charset="-128"/>
                        <a:ea typeface="メイリオ" panose="020B0604030504040204" pitchFamily="50" charset="-128"/>
                      </a:endParaRPr>
                    </a:p>
                    <a:p>
                      <a:pPr marL="180975" indent="-180975" algn="just"/>
                      <a:r>
                        <a:rPr kumimoji="1" lang="ja-JP" altLang="en-US" sz="900" dirty="0">
                          <a:solidFill>
                            <a:schemeClr val="tx1"/>
                          </a:solidFill>
                          <a:latin typeface="メイリオ" panose="020B0604030504040204" pitchFamily="50" charset="-128"/>
                          <a:ea typeface="メイリオ" panose="020B0604030504040204" pitchFamily="50" charset="-128"/>
                        </a:rPr>
                        <a:t>　ＪＲ線等の利用者が増加</a:t>
                      </a:r>
                      <a:endParaRPr kumimoji="1" lang="en-US" altLang="ja-JP" sz="900" dirty="0">
                        <a:solidFill>
                          <a:schemeClr val="tx1"/>
                        </a:solidFill>
                        <a:latin typeface="メイリオ" panose="020B0604030504040204" pitchFamily="50" charset="-128"/>
                        <a:ea typeface="メイリオ" panose="020B0604030504040204" pitchFamily="50" charset="-128"/>
                      </a:endParaRPr>
                    </a:p>
                  </a:txBody>
                  <a:tcPr marL="18000" marR="18000" marT="36000" marB="0" anchor="ctr" horzOverflow="overflow">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2758821624"/>
                  </a:ext>
                </a:extLst>
              </a:tr>
              <a:tr h="128054">
                <a:tc vMerge="1">
                  <a:txBody>
                    <a:bodyPr/>
                    <a:lstStyle/>
                    <a:p>
                      <a:endParaRPr kumimoji="1" lang="ja-JP" altLang="en-US"/>
                    </a:p>
                  </a:txBody>
                  <a:tcPr/>
                </a:tc>
                <a:tc>
                  <a:txBody>
                    <a:bodyPr/>
                    <a:lstStyle/>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代替経路の確保</a:t>
                      </a:r>
                      <a:endPar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30163"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（リダンダンシー）</a:t>
                      </a: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3">
                  <a:txBody>
                    <a:bodyPr/>
                    <a:lstStyle/>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夢洲への唯一の鉄道アクセスルートである</a:t>
                      </a:r>
                      <a:r>
                        <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Osaka Metro</a:t>
                      </a: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中央線の不通時等の移動手段確保</a:t>
                      </a: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endParaRPr kumimoji="1" lang="ja-JP" altLang="en-US" sz="1200" b="0" i="0" u="none" strike="noStrike" kern="1200" cap="none" normalizeH="0" baseline="0" dirty="0">
                        <a:ln>
                          <a:noFill/>
                        </a:ln>
                        <a:solidFill>
                          <a:srgbClr val="000000"/>
                        </a:solidFill>
                        <a:effectLst/>
                        <a:latin typeface="メイリオ" panose="020B0604030504040204" pitchFamily="50" charset="-128"/>
                        <a:ea typeface="メイリオ" panose="020B0604030504040204" pitchFamily="50" charset="-128"/>
                        <a:cs typeface="+mn-cs"/>
                      </a:endParaRP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496212604"/>
                  </a:ext>
                </a:extLst>
              </a:tr>
              <a:tr h="0">
                <a:tc>
                  <a:txBody>
                    <a:body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400" b="1" i="0" u="none" strike="noStrike" kern="1200" cap="none" normalizeH="0" baseline="0" dirty="0">
                          <a:ln>
                            <a:noFill/>
                          </a:ln>
                          <a:solidFill>
                            <a:srgbClr val="000000"/>
                          </a:solidFill>
                          <a:effectLst/>
                          <a:latin typeface="メイリオ" panose="020B0604030504040204" pitchFamily="50" charset="-128"/>
                          <a:ea typeface="メイリオ" panose="020B0604030504040204" pitchFamily="50" charset="-128"/>
                          <a:cs typeface="+mn-cs"/>
                          <a:sym typeface="Calibri" panose="020F0502020204030204" pitchFamily="34" charset="0"/>
                        </a:rPr>
                        <a:t>供給者への</a:t>
                      </a:r>
                      <a:endParaRPr kumimoji="1" lang="en-US" altLang="ja-JP" sz="1400" b="1" i="0" u="none" strike="noStrike" kern="1200" cap="none" normalizeH="0" baseline="0" dirty="0">
                        <a:ln>
                          <a:noFill/>
                        </a:ln>
                        <a:solidFill>
                          <a:srgbClr val="000000"/>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400" b="1" i="0" u="none" strike="noStrike" kern="1200" cap="none" normalizeH="0" baseline="0" dirty="0">
                          <a:ln>
                            <a:noFill/>
                          </a:ln>
                          <a:solidFill>
                            <a:srgbClr val="000000"/>
                          </a:solidFill>
                          <a:effectLst/>
                          <a:latin typeface="メイリオ" panose="020B0604030504040204" pitchFamily="50" charset="-128"/>
                          <a:ea typeface="メイリオ" panose="020B0604030504040204" pitchFamily="50" charset="-128"/>
                          <a:cs typeface="+mn-cs"/>
                          <a:sym typeface="Calibri" panose="020F0502020204030204" pitchFamily="34" charset="0"/>
                        </a:rPr>
                        <a:t>効果・影響</a:t>
                      </a:r>
                      <a:endParaRPr kumimoji="1" lang="en-US" altLang="ja-JP" sz="1400" b="1" i="0" u="none" strike="noStrike" kern="1200" cap="none" normalizeH="0" baseline="0" dirty="0">
                        <a:ln>
                          <a:noFill/>
                        </a:ln>
                        <a:solidFill>
                          <a:srgbClr val="000000"/>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rPr>
                        <a:t>利用者数の増加</a:t>
                      </a: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整備路線の利用者数</a:t>
                      </a: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７万人</a:t>
                      </a:r>
                      <a:r>
                        <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a:t>
                      </a: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日</a:t>
                      </a: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01613" marR="0" lvl="0" indent="-17145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pPr>
                      <a:r>
                        <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12</a:t>
                      </a: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万人</a:t>
                      </a:r>
                      <a:r>
                        <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a:t>
                      </a: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日</a:t>
                      </a: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endParaRP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550377884"/>
                  </a:ext>
                </a:extLst>
              </a:tr>
            </a:tbl>
          </a:graphicData>
        </a:graphic>
      </p:graphicFrame>
      <p:sp>
        <p:nvSpPr>
          <p:cNvPr id="28" name="テキスト ボックス 27">
            <a:extLst>
              <a:ext uri="{FF2B5EF4-FFF2-40B4-BE49-F238E27FC236}">
                <a16:creationId xmlns:a16="http://schemas.microsoft.com/office/drawing/2014/main" id="{F2110D40-0DF3-4DD8-86DC-11D1758C0535}"/>
              </a:ext>
            </a:extLst>
          </p:cNvPr>
          <p:cNvSpPr txBox="1"/>
          <p:nvPr/>
        </p:nvSpPr>
        <p:spPr>
          <a:xfrm>
            <a:off x="3383348" y="2147553"/>
            <a:ext cx="262407" cy="251795"/>
          </a:xfrm>
          <a:prstGeom prst="rect">
            <a:avLst/>
          </a:prstGeom>
          <a:solidFill>
            <a:srgbClr val="FFFF00"/>
          </a:solidFill>
          <a:ln w="12700">
            <a:solidFill>
              <a:schemeClr val="tx1"/>
            </a:solidFill>
            <a:prstDash val="sysDot"/>
          </a:ln>
        </p:spPr>
        <p:txBody>
          <a:bodyPr wrap="square" lIns="0" tIns="36000" rIns="0" bIns="0" rtlCol="0" anchor="ctr" anchorCtr="1">
            <a:spAutoFit/>
          </a:bodyPr>
          <a:lstStyle/>
          <a:p>
            <a:r>
              <a:rPr kumimoji="1" lang="ja-JP" altLang="en-US" sz="1400" b="1" dirty="0">
                <a:latin typeface="メイリオ" panose="020B0604030504040204" pitchFamily="50" charset="-128"/>
                <a:ea typeface="メイリオ" panose="020B0604030504040204" pitchFamily="50" charset="-128"/>
              </a:rPr>
              <a:t>①</a:t>
            </a:r>
          </a:p>
        </p:txBody>
      </p:sp>
      <p:sp>
        <p:nvSpPr>
          <p:cNvPr id="29" name="テキスト ボックス 28">
            <a:extLst>
              <a:ext uri="{FF2B5EF4-FFF2-40B4-BE49-F238E27FC236}">
                <a16:creationId xmlns:a16="http://schemas.microsoft.com/office/drawing/2014/main" id="{ECC900C3-B467-467F-AFC5-58BB3879394A}"/>
              </a:ext>
            </a:extLst>
          </p:cNvPr>
          <p:cNvSpPr txBox="1"/>
          <p:nvPr/>
        </p:nvSpPr>
        <p:spPr>
          <a:xfrm>
            <a:off x="3383348" y="5682195"/>
            <a:ext cx="262407" cy="251795"/>
          </a:xfrm>
          <a:prstGeom prst="rect">
            <a:avLst/>
          </a:prstGeom>
          <a:solidFill>
            <a:srgbClr val="FFFF00"/>
          </a:solidFill>
          <a:ln w="12700">
            <a:solidFill>
              <a:schemeClr val="tx1"/>
            </a:solidFill>
            <a:prstDash val="sysDot"/>
          </a:ln>
        </p:spPr>
        <p:txBody>
          <a:bodyPr wrap="square" lIns="0" tIns="36000" rIns="0" bIns="0" rtlCol="0" anchor="ctr" anchorCtr="1">
            <a:spAutoFit/>
          </a:bodyPr>
          <a:lstStyle/>
          <a:p>
            <a:r>
              <a:rPr lang="ja-JP" altLang="en-US" sz="1400" b="1" dirty="0">
                <a:latin typeface="メイリオ" panose="020B0604030504040204" pitchFamily="50" charset="-128"/>
                <a:ea typeface="メイリオ" panose="020B0604030504040204" pitchFamily="50" charset="-128"/>
              </a:rPr>
              <a:t>③</a:t>
            </a:r>
            <a:endParaRPr kumimoji="1" lang="ja-JP" altLang="en-US" sz="1400" b="1" dirty="0">
              <a:latin typeface="メイリオ" panose="020B0604030504040204" pitchFamily="50" charset="-128"/>
              <a:ea typeface="メイリオ" panose="020B0604030504040204" pitchFamily="50" charset="-128"/>
            </a:endParaRPr>
          </a:p>
        </p:txBody>
      </p:sp>
      <p:sp>
        <p:nvSpPr>
          <p:cNvPr id="2" name="大かっこ 1">
            <a:extLst>
              <a:ext uri="{FF2B5EF4-FFF2-40B4-BE49-F238E27FC236}">
                <a16:creationId xmlns:a16="http://schemas.microsoft.com/office/drawing/2014/main" id="{63C825D4-B4D1-495A-A0A6-4180ED369BDB}"/>
              </a:ext>
            </a:extLst>
          </p:cNvPr>
          <p:cNvSpPr/>
          <p:nvPr/>
        </p:nvSpPr>
        <p:spPr>
          <a:xfrm>
            <a:off x="1719055" y="2553683"/>
            <a:ext cx="1807140" cy="602256"/>
          </a:xfrm>
          <a:prstGeom prst="bracketPair">
            <a:avLst>
              <a:gd name="adj" fmla="val 10326"/>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91695F3E-0854-4464-984D-104B5633765F}"/>
              </a:ext>
            </a:extLst>
          </p:cNvPr>
          <p:cNvSpPr txBox="1"/>
          <p:nvPr/>
        </p:nvSpPr>
        <p:spPr>
          <a:xfrm>
            <a:off x="3383348" y="5148442"/>
            <a:ext cx="262407" cy="251795"/>
          </a:xfrm>
          <a:prstGeom prst="rect">
            <a:avLst/>
          </a:prstGeom>
          <a:solidFill>
            <a:srgbClr val="FFFF00"/>
          </a:solidFill>
          <a:ln w="12700">
            <a:solidFill>
              <a:schemeClr val="tx1"/>
            </a:solidFill>
            <a:prstDash val="sysDot"/>
          </a:ln>
        </p:spPr>
        <p:txBody>
          <a:bodyPr wrap="square" lIns="0" tIns="36000" rIns="0" bIns="0" rtlCol="0" anchor="ctr" anchorCtr="1">
            <a:spAutoFit/>
          </a:bodyPr>
          <a:lstStyle/>
          <a:p>
            <a:r>
              <a:rPr kumimoji="1" lang="ja-JP" altLang="en-US" sz="1400" b="1" dirty="0">
                <a:latin typeface="メイリオ" panose="020B0604030504040204" pitchFamily="50" charset="-128"/>
                <a:ea typeface="メイリオ" panose="020B0604030504040204" pitchFamily="50" charset="-128"/>
              </a:rPr>
              <a:t>②</a:t>
            </a:r>
          </a:p>
        </p:txBody>
      </p:sp>
      <p:sp>
        <p:nvSpPr>
          <p:cNvPr id="16" name="スライド番号プレースホルダー 4">
            <a:extLst>
              <a:ext uri="{FF2B5EF4-FFF2-40B4-BE49-F238E27FC236}">
                <a16:creationId xmlns:a16="http://schemas.microsoft.com/office/drawing/2014/main" id="{B98DB684-B3E0-4C4F-8B0D-BE249E2A56EC}"/>
              </a:ext>
            </a:extLst>
          </p:cNvPr>
          <p:cNvSpPr txBox="1">
            <a:spLocks/>
          </p:cNvSpPr>
          <p:nvPr/>
        </p:nvSpPr>
        <p:spPr>
          <a:xfrm>
            <a:off x="9553332" y="6571098"/>
            <a:ext cx="262408" cy="207445"/>
          </a:xfrm>
          <a:prstGeom prst="rect">
            <a:avLst/>
          </a:prstGeom>
          <a:solidFill>
            <a:schemeClr val="bg1"/>
          </a:solidFill>
        </p:spPr>
        <p:txBody>
          <a:bodyPr vert="horz" lIns="0" tIns="0" rIns="0" bIns="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36</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
        <p:nvSpPr>
          <p:cNvPr id="21" name="正方形/長方形 20">
            <a:extLst>
              <a:ext uri="{FF2B5EF4-FFF2-40B4-BE49-F238E27FC236}">
                <a16:creationId xmlns:a16="http://schemas.microsoft.com/office/drawing/2014/main" id="{3A85219A-B26E-4D59-99F1-FAAFBE395DCB}"/>
              </a:ext>
            </a:extLst>
          </p:cNvPr>
          <p:cNvSpPr/>
          <p:nvPr/>
        </p:nvSpPr>
        <p:spPr>
          <a:xfrm>
            <a:off x="173159" y="6540216"/>
            <a:ext cx="9575001" cy="2077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pPr>
              <a:lnSpc>
                <a:spcPts val="800"/>
              </a:lnSpc>
              <a:spcBef>
                <a:spcPts val="600"/>
              </a:spcBef>
            </a:pPr>
            <a:r>
              <a:rPr lang="ja-JP" altLang="en-US" sz="1000" dirty="0">
                <a:solidFill>
                  <a:schemeClr val="tx1"/>
                </a:solidFill>
                <a:latin typeface="メイリオ" panose="020B0604030504040204" pitchFamily="50" charset="-128"/>
                <a:ea typeface="メイリオ" panose="020B0604030504040204" pitchFamily="50" charset="-128"/>
              </a:rPr>
              <a:t>＊上表中、「代替経路の確保（リダンダンシー）」に係る効果は費用便益比に未計上</a:t>
            </a:r>
            <a:endParaRPr lang="en-US" altLang="ja-JP" sz="10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98423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1B5E682F-93AF-4E31-AC01-4CB7E0C9FD39}"/>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４－４　整備意義・効果</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6EFA0CBD-848F-4A3D-A5F0-EC595673CF81}"/>
              </a:ext>
            </a:extLst>
          </p:cNvPr>
          <p:cNvSpPr txBox="1"/>
          <p:nvPr/>
        </p:nvSpPr>
        <p:spPr>
          <a:xfrm>
            <a:off x="8211891" y="59555"/>
            <a:ext cx="1620957"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４　優位性の比較</a:t>
            </a:r>
            <a:endParaRPr kumimoji="1" lang="ja-JP" altLang="en-US" sz="1400" b="1" dirty="0">
              <a:solidFill>
                <a:schemeClr val="accent5">
                  <a:lumMod val="50000"/>
                </a:schemeClr>
              </a:solidFill>
            </a:endParaRPr>
          </a:p>
        </p:txBody>
      </p:sp>
      <p:graphicFrame>
        <p:nvGraphicFramePr>
          <p:cNvPr id="11" name="表 2">
            <a:extLst>
              <a:ext uri="{FF2B5EF4-FFF2-40B4-BE49-F238E27FC236}">
                <a16:creationId xmlns:a16="http://schemas.microsoft.com/office/drawing/2014/main" id="{FC936E89-484C-4358-8168-1A1577BA27E7}"/>
              </a:ext>
            </a:extLst>
          </p:cNvPr>
          <p:cNvGraphicFramePr>
            <a:graphicFrameLocks noGrp="1"/>
          </p:cNvGraphicFramePr>
          <p:nvPr>
            <p:extLst>
              <p:ext uri="{D42A27DB-BD31-4B8C-83A1-F6EECF244321}">
                <p14:modId xmlns:p14="http://schemas.microsoft.com/office/powerpoint/2010/main" val="4284340367"/>
              </p:ext>
            </p:extLst>
          </p:nvPr>
        </p:nvGraphicFramePr>
        <p:xfrm>
          <a:off x="173159" y="816929"/>
          <a:ext cx="9574999" cy="5592585"/>
        </p:xfrm>
        <a:graphic>
          <a:graphicData uri="http://schemas.openxmlformats.org/drawingml/2006/table">
            <a:tbl>
              <a:tblPr/>
              <a:tblGrid>
                <a:gridCol w="421421">
                  <a:extLst>
                    <a:ext uri="{9D8B030D-6E8A-4147-A177-3AD203B41FA5}">
                      <a16:colId xmlns:a16="http://schemas.microsoft.com/office/drawing/2014/main" val="3566766160"/>
                    </a:ext>
                  </a:extLst>
                </a:gridCol>
                <a:gridCol w="421421">
                  <a:extLst>
                    <a:ext uri="{9D8B030D-6E8A-4147-A177-3AD203B41FA5}">
                      <a16:colId xmlns:a16="http://schemas.microsoft.com/office/drawing/2014/main" val="633140881"/>
                    </a:ext>
                  </a:extLst>
                </a:gridCol>
                <a:gridCol w="965199">
                  <a:extLst>
                    <a:ext uri="{9D8B030D-6E8A-4147-A177-3AD203B41FA5}">
                      <a16:colId xmlns:a16="http://schemas.microsoft.com/office/drawing/2014/main" val="1648407550"/>
                    </a:ext>
                  </a:extLst>
                </a:gridCol>
                <a:gridCol w="2875280">
                  <a:extLst>
                    <a:ext uri="{9D8B030D-6E8A-4147-A177-3AD203B41FA5}">
                      <a16:colId xmlns:a16="http://schemas.microsoft.com/office/drawing/2014/main" val="3687875234"/>
                    </a:ext>
                  </a:extLst>
                </a:gridCol>
                <a:gridCol w="2346960">
                  <a:extLst>
                    <a:ext uri="{9D8B030D-6E8A-4147-A177-3AD203B41FA5}">
                      <a16:colId xmlns:a16="http://schemas.microsoft.com/office/drawing/2014/main" val="3861786411"/>
                    </a:ext>
                  </a:extLst>
                </a:gridCol>
                <a:gridCol w="1272359">
                  <a:extLst>
                    <a:ext uri="{9D8B030D-6E8A-4147-A177-3AD203B41FA5}">
                      <a16:colId xmlns:a16="http://schemas.microsoft.com/office/drawing/2014/main" val="2480779163"/>
                    </a:ext>
                  </a:extLst>
                </a:gridCol>
                <a:gridCol w="1272359">
                  <a:extLst>
                    <a:ext uri="{9D8B030D-6E8A-4147-A177-3AD203B41FA5}">
                      <a16:colId xmlns:a16="http://schemas.microsoft.com/office/drawing/2014/main" val="2070499061"/>
                    </a:ext>
                  </a:extLst>
                </a:gridCol>
              </a:tblGrid>
              <a:tr h="245628">
                <a:tc rowSpan="2" gridSpan="3">
                  <a:txBody>
                    <a:body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dirty="0">
                          <a:ln>
                            <a:noFill/>
                          </a:ln>
                          <a:solidFill>
                            <a:srgbClr val="FFFFFF"/>
                          </a:solidFill>
                          <a:effectLst/>
                          <a:latin typeface="メイリオ" panose="020B0604030504040204" pitchFamily="50" charset="-128"/>
                          <a:ea typeface="メイリオ" panose="020B0604030504040204" pitchFamily="50" charset="-128"/>
                        </a:rPr>
                        <a:t>評価項目　</a:t>
                      </a: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solidFill>
                  </a:tcPr>
                </a:tc>
                <a:tc rowSpan="2" hMerge="1">
                  <a:txBody>
                    <a:bodyPr/>
                    <a:lstStyle/>
                    <a:p>
                      <a:pPr marL="0" marR="0" lvl="0" indent="0" algn="ctr" defTabSz="914400" rtl="0" eaLnBrk="1" fontAlgn="base" latinLnBrk="0" hangingPunct="1">
                        <a:lnSpc>
                          <a:spcPct val="100000"/>
                        </a:lnSpc>
                        <a:spcBef>
                          <a:spcPct val="0"/>
                        </a:spcBef>
                        <a:spcAft>
                          <a:spcPct val="0"/>
                        </a:spcAft>
                        <a:buClrTx/>
                        <a:buSzPct val="100000"/>
                        <a:buFontTx/>
                        <a:buNone/>
                        <a:tabLst/>
                      </a:pPr>
                      <a:endParaRPr kumimoji="1" lang="ja-JP" altLang="en-US" sz="2000" b="1" i="0" u="none" strike="noStrike" cap="none" normalizeH="0" baseline="0" dirty="0">
                        <a:ln>
                          <a:noFill/>
                        </a:ln>
                        <a:solidFill>
                          <a:srgbClr val="FFFFFF"/>
                        </a:solidFill>
                        <a:effectLst/>
                        <a:latin typeface="Meiryo UI" panose="020B0604030504040204" pitchFamily="50" charset="-128"/>
                        <a:ea typeface="Meiryo UI" panose="020B0604030504040204" pitchFamily="50" charset="-128"/>
                      </a:endParaRPr>
                    </a:p>
                  </a:txBody>
                  <a:tcPr marL="91434" marR="91434" marT="45698" marB="45698"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rowSpan="2" hMerge="1">
                  <a:txBody>
                    <a:bodyPr/>
                    <a:lstStyle/>
                    <a:p>
                      <a:pPr marL="0" marR="0" lvl="0" indent="0" algn="ctr" defTabSz="914400" rtl="0" eaLnBrk="1" fontAlgn="base" latinLnBrk="0" hangingPunct="1">
                        <a:lnSpc>
                          <a:spcPct val="100000"/>
                        </a:lnSpc>
                        <a:spcBef>
                          <a:spcPct val="0"/>
                        </a:spcBef>
                        <a:spcAft>
                          <a:spcPct val="0"/>
                        </a:spcAft>
                        <a:buClrTx/>
                        <a:buSzPct val="100000"/>
                        <a:buFontTx/>
                        <a:buNone/>
                        <a:tabLst/>
                      </a:pPr>
                      <a:endParaRPr kumimoji="1" lang="ja-JP" altLang="en-US" sz="2000" b="1" i="0" u="none" strike="noStrike" cap="none" normalizeH="0" baseline="0" dirty="0">
                        <a:ln>
                          <a:noFill/>
                        </a:ln>
                        <a:solidFill>
                          <a:srgbClr val="FFFFFF"/>
                        </a:solidFill>
                        <a:effectLst/>
                        <a:latin typeface="Meiryo UI" panose="020B0604030504040204" pitchFamily="50" charset="-128"/>
                        <a:ea typeface="Meiryo UI" panose="020B0604030504040204" pitchFamily="50" charset="-128"/>
                      </a:endParaRPr>
                    </a:p>
                  </a:txBody>
                  <a:tcPr marL="91434" marR="91434" marT="45698" marB="45698"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rowSpan="2">
                  <a:txBody>
                    <a:body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dirty="0">
                          <a:ln>
                            <a:noFill/>
                          </a:ln>
                          <a:solidFill>
                            <a:srgbClr val="FFFFFF"/>
                          </a:solidFill>
                          <a:effectLst/>
                          <a:latin typeface="メイリオ" panose="020B0604030504040204" pitchFamily="50" charset="-128"/>
                          <a:ea typeface="メイリオ" panose="020B0604030504040204" pitchFamily="50" charset="-128"/>
                        </a:rPr>
                        <a:t>効果・影響</a:t>
                      </a: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solidFill>
                  </a:tcPr>
                </a:tc>
                <a:tc gridSpan="3">
                  <a:txBody>
                    <a:bodyPr/>
                    <a:lstStyle/>
                    <a:p>
                      <a:pPr marL="0" marR="0" lvl="0" indent="0" algn="ctr" defTabSz="914400" rtl="0" eaLnBrk="1" fontAlgn="base" latinLnBrk="0" hangingPunct="1">
                        <a:lnSpc>
                          <a:spcPct val="100000"/>
                        </a:lnSpc>
                        <a:spcBef>
                          <a:spcPct val="0"/>
                        </a:spcBef>
                        <a:spcAft>
                          <a:spcPct val="0"/>
                        </a:spcAft>
                        <a:buClrTx/>
                        <a:buSzPct val="100000"/>
                        <a:buFontTx/>
                        <a:buNone/>
                        <a:tabLst/>
                      </a:pPr>
                      <a:endParaRPr kumimoji="1" lang="ja-JP" altLang="en-US" sz="1400" b="1" i="0" u="none" strike="noStrike" cap="none" normalizeH="0" baseline="0" dirty="0">
                        <a:ln>
                          <a:noFill/>
                        </a:ln>
                        <a:solidFill>
                          <a:srgbClr val="FFFFFF"/>
                        </a:solidFill>
                        <a:effectLst/>
                        <a:latin typeface="メイリオ" panose="020B0604030504040204" pitchFamily="50" charset="-128"/>
                        <a:ea typeface="メイリオ" panose="020B0604030504040204" pitchFamily="50" charset="-128"/>
                      </a:endParaRPr>
                    </a:p>
                  </a:txBody>
                  <a:tcPr marL="18000" marR="18000" marT="36000" marB="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solidFill>
                  </a:tcPr>
                </a:tc>
                <a:tc hMerge="1">
                  <a:txBody>
                    <a:bodyPr/>
                    <a:lstStyle/>
                    <a:p>
                      <a:endParaRPr kumimoji="1" lang="ja-JP" altLang="en-US"/>
                    </a:p>
                  </a:txBody>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58027472"/>
                  </a:ext>
                </a:extLst>
              </a:tr>
              <a:tr h="245628">
                <a:tc gridSpan="3" vMerge="1">
                  <a:txBody>
                    <a:bodyPr/>
                    <a:lstStyle/>
                    <a:p>
                      <a:pPr marL="0" marR="0" lvl="0" indent="0" algn="ctr" defTabSz="914400" rtl="0" eaLnBrk="1" fontAlgn="base" latinLnBrk="0" hangingPunct="1">
                        <a:lnSpc>
                          <a:spcPct val="100000"/>
                        </a:lnSpc>
                        <a:spcBef>
                          <a:spcPct val="0"/>
                        </a:spcBef>
                        <a:spcAft>
                          <a:spcPct val="0"/>
                        </a:spcAft>
                        <a:buClrTx/>
                        <a:buSzPct val="100000"/>
                        <a:buFontTx/>
                        <a:buNone/>
                        <a:tabLst/>
                      </a:pPr>
                      <a:endParaRPr kumimoji="1" lang="ja-JP" altLang="en-US" sz="2000" b="1" i="0" u="none" strike="noStrike" cap="none" normalizeH="0" baseline="0" dirty="0">
                        <a:ln>
                          <a:noFill/>
                        </a:ln>
                        <a:solidFill>
                          <a:srgbClr val="FFFFFF"/>
                        </a:solidFill>
                        <a:effectLst/>
                        <a:latin typeface="Meiryo UI" panose="020B0604030504040204" pitchFamily="50" charset="-128"/>
                        <a:ea typeface="Meiryo UI" panose="020B0604030504040204" pitchFamily="50" charset="-128"/>
                      </a:endParaRPr>
                    </a:p>
                  </a:txBody>
                  <a:tcPr marL="91434" marR="91434" marT="45698" marB="45698"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hMerge="1" vMerge="1">
                  <a:txBody>
                    <a:bodyPr/>
                    <a:lstStyle/>
                    <a:p>
                      <a:pPr marL="0" marR="0" lvl="0" indent="0" algn="ctr" defTabSz="914400" rtl="0" eaLnBrk="1" fontAlgn="base" latinLnBrk="0" hangingPunct="1">
                        <a:lnSpc>
                          <a:spcPct val="100000"/>
                        </a:lnSpc>
                        <a:spcBef>
                          <a:spcPct val="0"/>
                        </a:spcBef>
                        <a:spcAft>
                          <a:spcPct val="0"/>
                        </a:spcAft>
                        <a:buClrTx/>
                        <a:buSzPct val="100000"/>
                        <a:buFontTx/>
                        <a:buNone/>
                        <a:tabLst/>
                      </a:pPr>
                      <a:endParaRPr kumimoji="1" lang="ja-JP" altLang="en-US" sz="2000" b="1" i="0" u="none" strike="noStrike" cap="none" normalizeH="0" baseline="0" dirty="0">
                        <a:ln>
                          <a:noFill/>
                        </a:ln>
                        <a:solidFill>
                          <a:srgbClr val="FFFFFF"/>
                        </a:solidFill>
                        <a:effectLst/>
                        <a:latin typeface="Meiryo UI" panose="020B0604030504040204" pitchFamily="50" charset="-128"/>
                        <a:ea typeface="Meiryo UI" panose="020B0604030504040204" pitchFamily="50" charset="-128"/>
                      </a:endParaRPr>
                    </a:p>
                  </a:txBody>
                  <a:tcPr marL="91434" marR="91434" marT="45698" marB="45698"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hMerge="1" vMerge="1">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endParaRPr kumimoji="1" lang="ja-JP" altLang="en-US" sz="2000" b="1" i="0" u="none" strike="noStrike" cap="none" normalizeH="0" baseline="0" dirty="0">
                        <a:ln>
                          <a:noFill/>
                        </a:ln>
                        <a:solidFill>
                          <a:srgbClr val="FFFFFF"/>
                        </a:solidFill>
                        <a:effectLst/>
                        <a:latin typeface="Meiryo UI" panose="020B0604030504040204" pitchFamily="50" charset="-128"/>
                        <a:ea typeface="Meiryo UI" panose="020B0604030504040204" pitchFamily="50" charset="-128"/>
                      </a:endParaRPr>
                    </a:p>
                  </a:txBody>
                  <a:tcPr marL="91434" marR="91434" marT="45698" marB="45698"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vMerge="1">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endParaRPr kumimoji="1" lang="ja-JP" altLang="en-US" sz="2000" b="1" i="0" u="none" strike="noStrike" cap="none" normalizeH="0" baseline="0" dirty="0">
                        <a:ln>
                          <a:noFill/>
                        </a:ln>
                        <a:solidFill>
                          <a:srgbClr val="FFFFFF"/>
                        </a:solidFill>
                        <a:effectLst/>
                        <a:latin typeface="Meiryo UI" panose="020B0604030504040204" pitchFamily="50" charset="-128"/>
                        <a:ea typeface="Meiryo UI" panose="020B0604030504040204" pitchFamily="50" charset="-128"/>
                      </a:endParaRPr>
                    </a:p>
                  </a:txBody>
                  <a:tcPr marL="91434" marR="91434" marT="45698" marB="45698"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dirty="0">
                          <a:ln>
                            <a:noFill/>
                          </a:ln>
                          <a:solidFill>
                            <a:srgbClr val="FFFFFF"/>
                          </a:solidFill>
                          <a:effectLst/>
                          <a:latin typeface="メイリオ" panose="020B0604030504040204" pitchFamily="50" charset="-128"/>
                          <a:ea typeface="メイリオ" panose="020B0604030504040204" pitchFamily="50" charset="-128"/>
                        </a:rPr>
                        <a:t>指　標　</a:t>
                      </a: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答申路線</a:t>
                      </a: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検討路線</a:t>
                      </a: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3905885377"/>
                  </a:ext>
                </a:extLst>
              </a:tr>
              <a:tr h="0">
                <a:tc rowSpan="8">
                  <a:txBody>
                    <a:body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400" b="1" i="0" u="none" strike="noStrike" kern="1200" cap="none" normalizeH="0" baseline="0" dirty="0">
                          <a:ln>
                            <a:noFill/>
                          </a:ln>
                          <a:solidFill>
                            <a:srgbClr val="000000"/>
                          </a:solidFill>
                          <a:effectLst/>
                          <a:latin typeface="メイリオ" panose="020B0604030504040204" pitchFamily="50" charset="-128"/>
                          <a:ea typeface="メイリオ" panose="020B0604030504040204" pitchFamily="50" charset="-128"/>
                          <a:cs typeface="+mn-cs"/>
                          <a:sym typeface="Calibri" panose="020F0502020204030204" pitchFamily="34" charset="0"/>
                        </a:rPr>
                        <a:t>社会全体への効果・影響</a:t>
                      </a:r>
                      <a:endParaRPr kumimoji="1" lang="en-US" altLang="ja-JP" sz="1400" b="1" i="0" u="none" strike="noStrike" kern="1200" cap="none" normalizeH="0" baseline="0" dirty="0">
                        <a:ln>
                          <a:noFill/>
                        </a:ln>
                        <a:solidFill>
                          <a:srgbClr val="000000"/>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txBody>
                  <a:tcPr marL="18000" marR="18000" marT="36000" marB="0"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rowSpan="7">
                  <a:txBody>
                    <a:body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400" b="1" i="0" u="none" strike="noStrike" kern="1200" cap="none" normalizeH="0" baseline="0" dirty="0">
                          <a:ln>
                            <a:noFill/>
                          </a:ln>
                          <a:solidFill>
                            <a:srgbClr val="000000"/>
                          </a:solidFill>
                          <a:effectLst/>
                          <a:latin typeface="メイリオ" panose="020B0604030504040204" pitchFamily="50" charset="-128"/>
                          <a:ea typeface="メイリオ" panose="020B0604030504040204" pitchFamily="50" charset="-128"/>
                          <a:cs typeface="+mn-cs"/>
                          <a:sym typeface="Calibri" panose="020F0502020204030204" pitchFamily="34" charset="0"/>
                        </a:rPr>
                        <a:t>地域経済・社会</a:t>
                      </a:r>
                      <a:endParaRPr kumimoji="1" lang="en-US" altLang="ja-JP" sz="1400" b="1" i="0" u="none" strike="noStrike" kern="1200" cap="none" normalizeH="0" baseline="0" dirty="0">
                        <a:ln>
                          <a:noFill/>
                        </a:ln>
                        <a:solidFill>
                          <a:srgbClr val="000000"/>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txBody>
                  <a:tcPr marL="18000" marR="18000" marT="36000" marB="0"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rowSpan="4">
                  <a:txBody>
                    <a:body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rPr>
                        <a:t>地域の</a:t>
                      </a: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rPr>
                        <a:t>活性化</a:t>
                      </a: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TlToBr>
                      <a:noFill/>
                    </a:lnTlToBr>
                    <a:lnBlToTr>
                      <a:noFill/>
                    </a:lnBlToTr>
                    <a:solidFill>
                      <a:schemeClr val="accent5">
                        <a:lumMod val="20000"/>
                        <a:lumOff val="80000"/>
                      </a:schemeClr>
                    </a:solidFill>
                  </a:tcPr>
                </a:tc>
                <a:tc>
                  <a:txBody>
                    <a:bodyPr/>
                    <a:lstStyle/>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tab pos="2417763" algn="l"/>
                        </a:tabLst>
                        <a:defRPr/>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交通利便性の向上</a:t>
                      </a:r>
                      <a:br>
                        <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b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（地域の生産性の上昇）</a:t>
                      </a:r>
                    </a:p>
                  </a:txBody>
                  <a:tcPr marL="18000" marR="396000" marT="36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夢洲から桜島への所要時間の短縮</a:t>
                      </a:r>
                    </a:p>
                  </a:txBody>
                  <a:tcPr marL="18000" marR="18000" marT="36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0163"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▲８分</a:t>
                      </a: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endParaRPr>
                    </a:p>
                    <a:p>
                      <a:pPr marL="30163"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r>
                        <a:rPr kumimoji="1" lang="en-US" altLang="ja-JP" sz="105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a:t>
                      </a:r>
                      <a:r>
                        <a:rPr kumimoji="1" lang="ja-JP" altLang="en-US" sz="105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新桜島を想定</a:t>
                      </a:r>
                      <a:endPar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endParaRPr>
                    </a:p>
                  </a:txBody>
                  <a:tcPr marL="18000" marR="18000" marT="36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0163"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a:t>
                      </a:r>
                      <a:r>
                        <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9</a:t>
                      </a: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分</a:t>
                      </a:r>
                    </a:p>
                    <a:p>
                      <a:pPr marL="201613" marR="0" lvl="0" indent="-17145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pPr>
                      <a:endPar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endParaRPr>
                    </a:p>
                  </a:txBody>
                  <a:tcPr marL="18000" marR="18000" marT="36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9867374"/>
                  </a:ext>
                </a:extLst>
              </a:tr>
              <a:tr h="0">
                <a:tc vMerge="1">
                  <a:txBody>
                    <a:body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1" lang="en-US" altLang="ja-JP" sz="1600" b="0" i="0" u="none" strike="noStrike" kern="1200" cap="none" normalizeH="0" baseline="0" dirty="0">
                        <a:ln>
                          <a:noFill/>
                        </a:ln>
                        <a:solidFill>
                          <a:srgbClr val="000000"/>
                        </a:solidFill>
                        <a:effectLst/>
                        <a:latin typeface="Meiryo UI" panose="020B0604030504040204" pitchFamily="50" charset="-128"/>
                        <a:ea typeface="Meiryo UI" panose="020B0604030504040204" pitchFamily="50" charset="-128"/>
                        <a:cs typeface="+mn-cs"/>
                        <a:sym typeface="Calibri" panose="020F0502020204030204" pitchFamily="34" charset="0"/>
                      </a:endParaRPr>
                    </a:p>
                  </a:txBody>
                  <a:tcPr marL="91434" marR="91434" marT="45698" marB="45698"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400" b="1" i="0" u="none" strike="noStrike" kern="1200" cap="none" normalizeH="0" baseline="0" dirty="0">
                          <a:ln>
                            <a:noFill/>
                          </a:ln>
                          <a:solidFill>
                            <a:srgbClr val="000000"/>
                          </a:solidFill>
                          <a:effectLst/>
                          <a:latin typeface="メイリオ" panose="020B0604030504040204" pitchFamily="50" charset="-128"/>
                          <a:ea typeface="メイリオ" panose="020B0604030504040204" pitchFamily="50" charset="-128"/>
                          <a:cs typeface="+mn-cs"/>
                          <a:sym typeface="Calibri" panose="020F0502020204030204" pitchFamily="34" charset="0"/>
                        </a:rPr>
                        <a:t>地域経済・社会</a:t>
                      </a:r>
                      <a:endParaRPr kumimoji="1" lang="en-US" altLang="ja-JP" sz="1400" b="1" i="0" u="none" strike="noStrike" kern="1200" cap="none" normalizeH="0" baseline="0" dirty="0">
                        <a:ln>
                          <a:noFill/>
                        </a:ln>
                        <a:solidFill>
                          <a:srgbClr val="000000"/>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txBody>
                  <a:tcPr marL="18000" marR="18000" marT="36000" marB="0"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rPr>
                        <a:t>地域の</a:t>
                      </a: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rPr>
                        <a:t>活性化</a:t>
                      </a: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tab pos="2417763" algn="l"/>
                        </a:tabLst>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大阪臨海部への通勤圏の拡大</a:t>
                      </a:r>
                    </a:p>
                  </a:txBody>
                  <a:tcPr marL="18000" marR="396000" marT="36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夢洲の</a:t>
                      </a:r>
                      <a:r>
                        <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60</a:t>
                      </a: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分圏夜間人口の増加</a:t>
                      </a: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endParaRPr>
                    </a:p>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夢洲の</a:t>
                      </a:r>
                      <a:r>
                        <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30</a:t>
                      </a: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分圏夜間人口の増加</a:t>
                      </a:r>
                    </a:p>
                  </a:txBody>
                  <a:tcPr marL="18000" marR="18000" marT="36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01613" marR="0" lvl="0" indent="-17145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　０万人</a:t>
                      </a: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endParaRPr>
                    </a:p>
                    <a:p>
                      <a:pPr marL="201613" marR="0" lvl="0" indent="-17145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＋３万人</a:t>
                      </a:r>
                    </a:p>
                  </a:txBody>
                  <a:tcPr marL="18000" marR="18000" marT="36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01613" marR="0" lvl="0" indent="-17145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pPr>
                      <a:r>
                        <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+63</a:t>
                      </a: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万人</a:t>
                      </a: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endParaRPr>
                    </a:p>
                    <a:p>
                      <a:pPr marL="201613" marR="0" lvl="0" indent="-17145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＋４万人</a:t>
                      </a:r>
                    </a:p>
                  </a:txBody>
                  <a:tcPr marL="18000" marR="18000" marT="36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78564367"/>
                  </a:ext>
                </a:extLst>
              </a:tr>
              <a:tr h="267841">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大阪都市圏の東西軸を形成し都市機能を強化</a:t>
                      </a:r>
                    </a:p>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rPr>
                        <a:t>京阪沿線と阪神なんば線沿線（阪神間、神戸方面等）とのネットワークによる交流促進（各沿線地域の活性化）</a:t>
                      </a: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txBody>
                  <a:tcPr marL="18000" marR="396000" marT="36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3">
                  <a:txBody>
                    <a:bodyPr/>
                    <a:lstStyle/>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京阪本線から大阪駅周辺・中之島・御堂筋周辺地域（都市再生緊急整備地域）及び大阪臨海部をつなぐ東西軸を形成し、軸を中心とした地域間の交流と都市開発事業の進捗に寄与する</a:t>
                      </a: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endParaRPr>
                    </a:p>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京阪沿線、阪神沿線及び大阪臨海部との移動利便性が向上することで、地域間交流の活性化に寄与</a:t>
                      </a: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endParaRPr>
                    </a:p>
                  </a:txBody>
                  <a:tcPr marL="18000" marR="18000" marT="36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pPr marL="182563" marR="0" lvl="0" indent="-152400" algn="ctr"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pPr>
                      <a:endParaRPr kumimoji="1" lang="en-US" altLang="ja-JP" sz="10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endParaRPr>
                    </a:p>
                  </a:txBody>
                  <a:tcPr marL="18000" marR="1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956394859"/>
                  </a:ext>
                </a:extLst>
              </a:tr>
              <a:tr h="133920">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臨海部の渋滞による港湾機能低下の回避</a:t>
                      </a:r>
                    </a:p>
                  </a:txBody>
                  <a:tcPr marL="18000" marR="396000" marT="36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3">
                  <a:txBody>
                    <a:bodyPr/>
                    <a:lstStyle/>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周辺道路の定時性確保による物流等の港湾機能確保</a:t>
                      </a:r>
                    </a:p>
                  </a:txBody>
                  <a:tcPr marL="18000" marR="1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pPr marL="182563" marR="0" lvl="0" indent="-152400" algn="ctr"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endParaRPr kumimoji="1" lang="ja-JP" altLang="en-US" sz="10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endParaRPr>
                    </a:p>
                  </a:txBody>
                  <a:tcPr marL="18000" marR="1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919767838"/>
                  </a:ext>
                </a:extLst>
              </a:tr>
              <a:tr h="367048">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rPr>
                        <a:t>企業立地</a:t>
                      </a: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rPr>
                        <a:t>の促進</a:t>
                      </a: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新たなアクセスルートの整備により、沿線の企業立地促進に寄与</a:t>
                      </a:r>
                    </a:p>
                  </a:txBody>
                  <a:tcPr marL="18000" marR="396000" marT="36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3">
                  <a:txBody>
                    <a:bodyPr/>
                    <a:lstStyle/>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沿線地域等における企業立地のポテンシャルの向上</a:t>
                      </a: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endParaRPr>
                    </a:p>
                  </a:txBody>
                  <a:tcPr marL="18000" marR="1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pPr marL="182563" marR="0" lvl="0" indent="-152400" algn="ctr"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endParaRPr kumimoji="1" lang="en-US" altLang="ja-JP" sz="10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endParaRPr>
                    </a:p>
                  </a:txBody>
                  <a:tcPr marL="18000" marR="1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09201487"/>
                  </a:ext>
                </a:extLst>
              </a:tr>
              <a:tr h="0">
                <a:tc vMerge="1">
                  <a:txBody>
                    <a:body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1" lang="en-US" altLang="ja-JP" sz="1600" b="0" i="0" u="none" strike="noStrike" kern="1200" cap="none" normalizeH="0" baseline="0" dirty="0">
                        <a:ln>
                          <a:noFill/>
                        </a:ln>
                        <a:solidFill>
                          <a:srgbClr val="000000"/>
                        </a:solidFill>
                        <a:effectLst/>
                        <a:latin typeface="Meiryo UI" panose="020B0604030504040204" pitchFamily="50" charset="-128"/>
                        <a:ea typeface="Meiryo UI" panose="020B0604030504040204" pitchFamily="50" charset="-128"/>
                        <a:cs typeface="+mn-cs"/>
                        <a:sym typeface="Calibri" panose="020F0502020204030204" pitchFamily="34" charset="0"/>
                      </a:endParaRPr>
                    </a:p>
                  </a:txBody>
                  <a:tcPr marL="91434" marR="91434" marT="45698" marB="45698"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1" lang="en-US" altLang="ja-JP" sz="1600" b="0" i="0" u="none" strike="noStrike" kern="1200" cap="none" normalizeH="0" baseline="0" dirty="0">
                        <a:ln>
                          <a:noFill/>
                        </a:ln>
                        <a:solidFill>
                          <a:srgbClr val="000000"/>
                        </a:solidFill>
                        <a:effectLst/>
                        <a:latin typeface="Meiryo UI" panose="020B0604030504040204" pitchFamily="50" charset="-128"/>
                        <a:ea typeface="Meiryo UI" panose="020B0604030504040204" pitchFamily="50" charset="-128"/>
                        <a:cs typeface="+mn-cs"/>
                        <a:sym typeface="Calibri" panose="020F0502020204030204" pitchFamily="34" charset="0"/>
                      </a:endParaRPr>
                    </a:p>
                  </a:txBody>
                  <a:tcPr marL="91434" marR="91434" marT="45710" marB="45710" vert="eaVert"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rPr>
                        <a:t>広域交通</a:t>
                      </a: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rPr>
                        <a:t>ルートの拡充</a:t>
                      </a: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夢洲と新大阪（国土軸）との結節強化（近畿圏外からの夢洲地区への利便性・緊密性の向上）</a:t>
                      </a: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endParaRPr>
                    </a:p>
                  </a:txBody>
                  <a:tcPr marL="18000" marR="396000" marT="36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夢洲から新大阪への所要時間の短縮</a:t>
                      </a:r>
                      <a:endPar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0163"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０分</a:t>
                      </a:r>
                      <a:endPar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0163"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a:t>
                      </a: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９分</a:t>
                      </a:r>
                      <a:endPar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776762215"/>
                  </a:ext>
                </a:extLst>
              </a:tr>
              <a:tr h="74084">
                <a:tc vMerge="1">
                  <a:txBody>
                    <a:bodyPr/>
                    <a:lstStyle/>
                    <a:p>
                      <a:endParaRPr kumimoji="1" lang="ja-JP" altLang="en-US"/>
                    </a:p>
                  </a:txBody>
                  <a:tcPr/>
                </a:tc>
                <a:tc vMerge="1">
                  <a:txBody>
                    <a:body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1" lang="en-US" altLang="ja-JP" sz="1200" b="1" i="0" u="none" strike="noStrike" kern="1200" cap="none" normalizeH="0" baseline="0" dirty="0">
                        <a:ln>
                          <a:noFill/>
                        </a:ln>
                        <a:solidFill>
                          <a:srgbClr val="000000"/>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txBody>
                  <a:tcPr marL="36000" marR="36000" marT="36001" marB="0"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rPr>
                        <a:t>ドライバー</a:t>
                      </a: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rPr>
                        <a:t>不足への対応</a:t>
                      </a: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夢洲への各方面からのアクセスに必要となるバス運転手雇用の緩和（バスが鉄道輸送の一部を代替すると想定した場合）</a:t>
                      </a: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endParaRPr>
                    </a:p>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道路混雑緩和による臨海部の物流ドライバーの負担軽減</a:t>
                      </a:r>
                    </a:p>
                  </a:txBody>
                  <a:tcPr marL="18000" marR="396000" marT="36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必要となるシャトルバス運転手雇用の緩和</a:t>
                      </a: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endParaRPr>
                    </a:p>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周辺道路の混雑緩和による不足する物流ドライバーの渋滞への影響の緩和（時間ロスの解消）</a:t>
                      </a: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endParaRPr>
                    </a:p>
                  </a:txBody>
                  <a:tcPr marL="18000" marR="18000" marT="36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201613" marR="0" lvl="0" indent="-17145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33</a:t>
                      </a: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人</a:t>
                      </a: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endParaRPr>
                    </a:p>
                    <a:p>
                      <a:pPr marL="201613" marR="0" lvl="0" indent="-17145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endParaRPr>
                    </a:p>
                    <a:p>
                      <a:pPr marL="201613" marR="0" lvl="0" indent="-171450" algn="l" defTabSz="914400" rtl="0" eaLnBrk="1" fontAlgn="base" latinLnBrk="0" hangingPunct="1">
                        <a:lnSpc>
                          <a:spcPct val="100000"/>
                        </a:lnSpc>
                        <a:spcBef>
                          <a:spcPct val="0"/>
                        </a:spcBef>
                        <a:spcAft>
                          <a:spcPts val="600"/>
                        </a:spcAft>
                        <a:buClrTx/>
                        <a:buSzPct val="100000"/>
                        <a:buFont typeface="Arial" panose="020B0604020202020204" pitchFamily="34" charset="0"/>
                        <a:buChar char="•"/>
                        <a:tabLst/>
                        <a:defRPr/>
                      </a:pPr>
                      <a:r>
                        <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52</a:t>
                      </a: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人</a:t>
                      </a:r>
                      <a:r>
                        <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a:t>
                      </a: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日の時間ロス解消</a:t>
                      </a: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endParaRPr>
                    </a:p>
                    <a:p>
                      <a:pPr marL="30163"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r>
                        <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a:t>
                      </a: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１日８時間運転と仮定した場合</a:t>
                      </a: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endParaRPr>
                    </a:p>
                  </a:txBody>
                  <a:tcPr marL="18000" marR="18000" marT="36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30163"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endParaRPr kumimoji="1" lang="ja-JP" altLang="en-US" sz="10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endParaRP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27873170"/>
                  </a:ext>
                </a:extLst>
              </a:tr>
              <a:tr h="452745">
                <a:tc vMerge="1">
                  <a:txBody>
                    <a:body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1" lang="en-US" altLang="ja-JP" sz="1200" b="1" i="0" u="none" strike="noStrike" kern="1200" cap="none" normalizeH="0" baseline="0" dirty="0">
                        <a:ln>
                          <a:noFill/>
                        </a:ln>
                        <a:solidFill>
                          <a:srgbClr val="000000"/>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txBody>
                  <a:tcPr marL="36000" marR="36000" marT="36001" marB="0"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400" b="1" i="0" u="none" strike="noStrike" kern="1200" cap="none" normalizeH="0" baseline="0" dirty="0">
                          <a:ln>
                            <a:noFill/>
                          </a:ln>
                          <a:solidFill>
                            <a:srgbClr val="000000"/>
                          </a:solidFill>
                          <a:effectLst/>
                          <a:latin typeface="メイリオ" panose="020B0604030504040204" pitchFamily="50" charset="-128"/>
                          <a:ea typeface="メイリオ" panose="020B0604030504040204" pitchFamily="50" charset="-128"/>
                          <a:cs typeface="+mn-cs"/>
                          <a:sym typeface="Calibri" panose="020F0502020204030204" pitchFamily="34" charset="0"/>
                        </a:rPr>
                        <a:t>環境</a:t>
                      </a:r>
                      <a:endParaRPr kumimoji="1" lang="en-US" altLang="ja-JP" sz="1400" b="1" i="0" u="none" strike="noStrike" kern="1200" cap="none" normalizeH="0" baseline="0" dirty="0">
                        <a:ln>
                          <a:noFill/>
                        </a:ln>
                        <a:solidFill>
                          <a:srgbClr val="000000"/>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rPr>
                        <a:t>道路交通</a:t>
                      </a: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rPr>
                        <a:t>負荷の軽減</a:t>
                      </a: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自動車交通削減による地球温暖化への負荷軽減</a:t>
                      </a: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endParaRPr>
                    </a:p>
                  </a:txBody>
                  <a:tcPr marL="18000" marR="396000" marT="36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CO2</a:t>
                      </a: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排出量の削減</a:t>
                      </a: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0163"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a:t>
                      </a:r>
                      <a:r>
                        <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0.5</a:t>
                      </a: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千トン</a:t>
                      </a:r>
                      <a:r>
                        <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a:t>
                      </a: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年</a:t>
                      </a: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0163"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a:t>
                      </a:r>
                      <a:r>
                        <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1.2</a:t>
                      </a: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千トン</a:t>
                      </a:r>
                      <a:r>
                        <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a:t>
                      </a: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年</a:t>
                      </a: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683895850"/>
                  </a:ext>
                </a:extLst>
              </a:tr>
            </a:tbl>
          </a:graphicData>
        </a:graphic>
      </p:graphicFrame>
      <p:sp>
        <p:nvSpPr>
          <p:cNvPr id="19" name="正方形/長方形 18">
            <a:extLst>
              <a:ext uri="{FF2B5EF4-FFF2-40B4-BE49-F238E27FC236}">
                <a16:creationId xmlns:a16="http://schemas.microsoft.com/office/drawing/2014/main" id="{C79AF896-7AED-4EB3-A20D-5A28138A62CB}"/>
              </a:ext>
            </a:extLst>
          </p:cNvPr>
          <p:cNvSpPr/>
          <p:nvPr/>
        </p:nvSpPr>
        <p:spPr>
          <a:xfrm>
            <a:off x="156553" y="525783"/>
            <a:ext cx="6692821" cy="291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＜検討対象路線の整備による効果・影響の評価（２／２）＞</a:t>
            </a:r>
          </a:p>
        </p:txBody>
      </p:sp>
      <p:sp>
        <p:nvSpPr>
          <p:cNvPr id="20" name="テキスト ボックス 19">
            <a:extLst>
              <a:ext uri="{FF2B5EF4-FFF2-40B4-BE49-F238E27FC236}">
                <a16:creationId xmlns:a16="http://schemas.microsoft.com/office/drawing/2014/main" id="{F61A1A86-18D8-4195-8B22-8D8933BBD17D}"/>
              </a:ext>
            </a:extLst>
          </p:cNvPr>
          <p:cNvSpPr txBox="1"/>
          <p:nvPr/>
        </p:nvSpPr>
        <p:spPr>
          <a:xfrm>
            <a:off x="4471345" y="1380236"/>
            <a:ext cx="262407" cy="682682"/>
          </a:xfrm>
          <a:prstGeom prst="rect">
            <a:avLst/>
          </a:prstGeom>
          <a:solidFill>
            <a:srgbClr val="FFFF00"/>
          </a:solidFill>
          <a:ln w="12700">
            <a:solidFill>
              <a:schemeClr val="tx1"/>
            </a:solidFill>
            <a:prstDash val="sysDot"/>
          </a:ln>
        </p:spPr>
        <p:txBody>
          <a:bodyPr wrap="square" lIns="0" tIns="36000" rIns="0" bIns="0" rtlCol="0" anchor="ctr" anchorCtr="1">
            <a:spAutoFit/>
          </a:bodyPr>
          <a:lstStyle>
            <a:defPPr>
              <a:defRPr lang="ja-JP"/>
            </a:defPPr>
            <a:lvl1pPr>
              <a:defRPr sz="1400" b="1">
                <a:latin typeface="メイリオ" panose="020B0604030504040204" pitchFamily="50" charset="-128"/>
                <a:ea typeface="メイリオ" panose="020B0604030504040204" pitchFamily="50" charset="-128"/>
              </a:defRPr>
            </a:lvl1pPr>
          </a:lstStyle>
          <a:p>
            <a:endParaRPr lang="en-US" altLang="ja-JP" dirty="0"/>
          </a:p>
          <a:p>
            <a:r>
              <a:rPr lang="ja-JP" altLang="en-US" dirty="0"/>
              <a:t>①</a:t>
            </a:r>
            <a:endParaRPr lang="en-US" altLang="ja-JP" dirty="0"/>
          </a:p>
          <a:p>
            <a:endParaRPr lang="ja-JP" altLang="en-US" dirty="0"/>
          </a:p>
        </p:txBody>
      </p:sp>
      <p:sp>
        <p:nvSpPr>
          <p:cNvPr id="22" name="テキスト ボックス 21">
            <a:extLst>
              <a:ext uri="{FF2B5EF4-FFF2-40B4-BE49-F238E27FC236}">
                <a16:creationId xmlns:a16="http://schemas.microsoft.com/office/drawing/2014/main" id="{23CBF102-8511-43C6-835F-8E0EAA954A6E}"/>
              </a:ext>
            </a:extLst>
          </p:cNvPr>
          <p:cNvSpPr txBox="1"/>
          <p:nvPr/>
        </p:nvSpPr>
        <p:spPr>
          <a:xfrm>
            <a:off x="4464129" y="3322610"/>
            <a:ext cx="262407" cy="251795"/>
          </a:xfrm>
          <a:prstGeom prst="rect">
            <a:avLst/>
          </a:prstGeom>
          <a:solidFill>
            <a:srgbClr val="FFFF00"/>
          </a:solidFill>
          <a:ln w="12700">
            <a:solidFill>
              <a:schemeClr val="tx1"/>
            </a:solidFill>
            <a:prstDash val="sysDot"/>
          </a:ln>
        </p:spPr>
        <p:txBody>
          <a:bodyPr wrap="square" lIns="0" tIns="36000" rIns="0" bIns="0" rtlCol="0" anchor="ctr" anchorCtr="1">
            <a:spAutoFit/>
          </a:bodyPr>
          <a:lstStyle>
            <a:defPPr>
              <a:defRPr lang="ja-JP"/>
            </a:defPPr>
            <a:lvl1pPr>
              <a:defRPr sz="1400" b="1">
                <a:latin typeface="メイリオ" panose="020B0604030504040204" pitchFamily="50" charset="-128"/>
                <a:ea typeface="メイリオ" panose="020B0604030504040204" pitchFamily="50" charset="-128"/>
              </a:defRPr>
            </a:lvl1pPr>
          </a:lstStyle>
          <a:p>
            <a:r>
              <a:rPr lang="ja-JP" altLang="en-US" dirty="0"/>
              <a:t>④</a:t>
            </a:r>
          </a:p>
        </p:txBody>
      </p:sp>
      <p:sp>
        <p:nvSpPr>
          <p:cNvPr id="23" name="テキスト ボックス 22">
            <a:extLst>
              <a:ext uri="{FF2B5EF4-FFF2-40B4-BE49-F238E27FC236}">
                <a16:creationId xmlns:a16="http://schemas.microsoft.com/office/drawing/2014/main" id="{F2559149-55C1-49E3-A732-B461221878A1}"/>
              </a:ext>
            </a:extLst>
          </p:cNvPr>
          <p:cNvSpPr txBox="1"/>
          <p:nvPr/>
        </p:nvSpPr>
        <p:spPr>
          <a:xfrm>
            <a:off x="4464129" y="3885917"/>
            <a:ext cx="262407" cy="682682"/>
          </a:xfrm>
          <a:prstGeom prst="rect">
            <a:avLst/>
          </a:prstGeom>
          <a:solidFill>
            <a:srgbClr val="FFFF00"/>
          </a:solidFill>
          <a:ln w="12700">
            <a:solidFill>
              <a:schemeClr val="tx1"/>
            </a:solidFill>
            <a:prstDash val="sysDot"/>
          </a:ln>
        </p:spPr>
        <p:txBody>
          <a:bodyPr wrap="square" lIns="0" tIns="36000" rIns="0" bIns="0" rtlCol="0" anchor="ctr" anchorCtr="1">
            <a:spAutoFit/>
          </a:bodyPr>
          <a:lstStyle>
            <a:defPPr>
              <a:defRPr lang="ja-JP"/>
            </a:defPPr>
            <a:lvl1pPr>
              <a:defRPr sz="1400" b="1">
                <a:latin typeface="メイリオ" panose="020B0604030504040204" pitchFamily="50" charset="-128"/>
                <a:ea typeface="メイリオ" panose="020B0604030504040204" pitchFamily="50" charset="-128"/>
              </a:defRPr>
            </a:lvl1pPr>
          </a:lstStyle>
          <a:p>
            <a:endParaRPr lang="en-US" altLang="ja-JP" dirty="0"/>
          </a:p>
          <a:p>
            <a:r>
              <a:rPr lang="ja-JP" altLang="en-US" dirty="0"/>
              <a:t>①</a:t>
            </a:r>
            <a:endParaRPr lang="en-US" altLang="ja-JP" dirty="0"/>
          </a:p>
          <a:p>
            <a:endParaRPr lang="ja-JP" altLang="en-US" dirty="0"/>
          </a:p>
        </p:txBody>
      </p:sp>
      <p:sp>
        <p:nvSpPr>
          <p:cNvPr id="33" name="テキスト ボックス 32">
            <a:extLst>
              <a:ext uri="{FF2B5EF4-FFF2-40B4-BE49-F238E27FC236}">
                <a16:creationId xmlns:a16="http://schemas.microsoft.com/office/drawing/2014/main" id="{F9D8916F-4DD0-4AAE-9ECE-E9D39EEB66A6}"/>
              </a:ext>
            </a:extLst>
          </p:cNvPr>
          <p:cNvSpPr txBox="1"/>
          <p:nvPr/>
        </p:nvSpPr>
        <p:spPr>
          <a:xfrm>
            <a:off x="4464129" y="5622452"/>
            <a:ext cx="262407" cy="251795"/>
          </a:xfrm>
          <a:prstGeom prst="rect">
            <a:avLst/>
          </a:prstGeom>
          <a:solidFill>
            <a:srgbClr val="FFFF00"/>
          </a:solidFill>
          <a:ln w="12700">
            <a:solidFill>
              <a:schemeClr val="tx1"/>
            </a:solidFill>
            <a:prstDash val="sysDot"/>
          </a:ln>
        </p:spPr>
        <p:txBody>
          <a:bodyPr wrap="square" lIns="0" tIns="36000" rIns="0" bIns="0" rtlCol="0" anchor="ctr" anchorCtr="1">
            <a:spAutoFit/>
          </a:bodyPr>
          <a:lstStyle>
            <a:defPPr>
              <a:defRPr lang="ja-JP"/>
            </a:defPPr>
            <a:lvl1pPr>
              <a:defRPr sz="1400" b="1">
                <a:latin typeface="メイリオ" panose="020B0604030504040204" pitchFamily="50" charset="-128"/>
                <a:ea typeface="メイリオ" panose="020B0604030504040204" pitchFamily="50" charset="-128"/>
              </a:defRPr>
            </a:lvl1pPr>
          </a:lstStyle>
          <a:p>
            <a:r>
              <a:rPr lang="ja-JP" altLang="en-US" dirty="0"/>
              <a:t>⑥</a:t>
            </a:r>
          </a:p>
        </p:txBody>
      </p:sp>
      <p:sp>
        <p:nvSpPr>
          <p:cNvPr id="35" name="テキスト ボックス 34">
            <a:extLst>
              <a:ext uri="{FF2B5EF4-FFF2-40B4-BE49-F238E27FC236}">
                <a16:creationId xmlns:a16="http://schemas.microsoft.com/office/drawing/2014/main" id="{63EF42EB-4D07-408B-9530-A51C34BEA50D}"/>
              </a:ext>
            </a:extLst>
          </p:cNvPr>
          <p:cNvSpPr txBox="1"/>
          <p:nvPr/>
        </p:nvSpPr>
        <p:spPr>
          <a:xfrm>
            <a:off x="4464129" y="6039495"/>
            <a:ext cx="262407" cy="251795"/>
          </a:xfrm>
          <a:prstGeom prst="rect">
            <a:avLst/>
          </a:prstGeom>
          <a:solidFill>
            <a:srgbClr val="FFFF00"/>
          </a:solidFill>
          <a:ln w="12700">
            <a:solidFill>
              <a:schemeClr val="tx1"/>
            </a:solidFill>
            <a:prstDash val="sysDot"/>
          </a:ln>
        </p:spPr>
        <p:txBody>
          <a:bodyPr wrap="square" lIns="0" tIns="36000" rIns="0" bIns="0" rtlCol="0" anchor="ctr" anchorCtr="1">
            <a:spAutoFit/>
          </a:bodyPr>
          <a:lstStyle>
            <a:defPPr>
              <a:defRPr lang="ja-JP"/>
            </a:defPPr>
            <a:lvl1pPr>
              <a:defRPr sz="1400" b="1">
                <a:latin typeface="メイリオ" panose="020B0604030504040204" pitchFamily="50" charset="-128"/>
                <a:ea typeface="メイリオ" panose="020B0604030504040204" pitchFamily="50" charset="-128"/>
              </a:defRPr>
            </a:lvl1pPr>
          </a:lstStyle>
          <a:p>
            <a:r>
              <a:rPr lang="ja-JP" altLang="en-US" dirty="0"/>
              <a:t>⑦</a:t>
            </a:r>
          </a:p>
        </p:txBody>
      </p:sp>
      <p:sp>
        <p:nvSpPr>
          <p:cNvPr id="36" name="テキスト ボックス 35">
            <a:extLst>
              <a:ext uri="{FF2B5EF4-FFF2-40B4-BE49-F238E27FC236}">
                <a16:creationId xmlns:a16="http://schemas.microsoft.com/office/drawing/2014/main" id="{B041B7B8-859E-4282-B928-7AF8864FAC4E}"/>
              </a:ext>
            </a:extLst>
          </p:cNvPr>
          <p:cNvSpPr txBox="1"/>
          <p:nvPr/>
        </p:nvSpPr>
        <p:spPr>
          <a:xfrm>
            <a:off x="4464129" y="4930040"/>
            <a:ext cx="262407" cy="251795"/>
          </a:xfrm>
          <a:prstGeom prst="rect">
            <a:avLst/>
          </a:prstGeom>
          <a:solidFill>
            <a:srgbClr val="FFFF00"/>
          </a:solidFill>
          <a:ln w="12700">
            <a:solidFill>
              <a:schemeClr val="tx1"/>
            </a:solidFill>
            <a:prstDash val="sysDot"/>
          </a:ln>
        </p:spPr>
        <p:txBody>
          <a:bodyPr wrap="square" lIns="0" tIns="36000" rIns="0" bIns="0" rtlCol="0" anchor="ctr" anchorCtr="1">
            <a:spAutoFit/>
          </a:bodyPr>
          <a:lstStyle>
            <a:defPPr>
              <a:defRPr lang="ja-JP"/>
            </a:defPPr>
            <a:lvl1pPr>
              <a:defRPr sz="1400" b="1">
                <a:latin typeface="メイリオ" panose="020B0604030504040204" pitchFamily="50" charset="-128"/>
                <a:ea typeface="メイリオ" panose="020B0604030504040204" pitchFamily="50" charset="-128"/>
              </a:defRPr>
            </a:lvl1pPr>
          </a:lstStyle>
          <a:p>
            <a:r>
              <a:rPr lang="ja-JP" altLang="en-US" dirty="0"/>
              <a:t>⑤</a:t>
            </a:r>
          </a:p>
        </p:txBody>
      </p:sp>
      <p:grpSp>
        <p:nvGrpSpPr>
          <p:cNvPr id="21" name="グループ化 20">
            <a:extLst>
              <a:ext uri="{FF2B5EF4-FFF2-40B4-BE49-F238E27FC236}">
                <a16:creationId xmlns:a16="http://schemas.microsoft.com/office/drawing/2014/main" id="{BCE7A56D-0CEA-4DA2-B048-EEB29D628181}"/>
              </a:ext>
            </a:extLst>
          </p:cNvPr>
          <p:cNvGrpSpPr/>
          <p:nvPr/>
        </p:nvGrpSpPr>
        <p:grpSpPr>
          <a:xfrm>
            <a:off x="6676805" y="521583"/>
            <a:ext cx="3156043" cy="221167"/>
            <a:chOff x="3666687" y="6366977"/>
            <a:chExt cx="3156043" cy="221167"/>
          </a:xfrm>
        </p:grpSpPr>
        <p:sp>
          <p:nvSpPr>
            <p:cNvPr id="24" name="テキスト ボックス 23">
              <a:extLst>
                <a:ext uri="{FF2B5EF4-FFF2-40B4-BE49-F238E27FC236}">
                  <a16:creationId xmlns:a16="http://schemas.microsoft.com/office/drawing/2014/main" id="{6D613242-6028-4C25-8AA3-E2CD30C69AD6}"/>
                </a:ext>
              </a:extLst>
            </p:cNvPr>
            <p:cNvSpPr txBox="1"/>
            <p:nvPr/>
          </p:nvSpPr>
          <p:spPr>
            <a:xfrm>
              <a:off x="3666688" y="6366977"/>
              <a:ext cx="3156042" cy="221018"/>
            </a:xfrm>
            <a:prstGeom prst="rect">
              <a:avLst/>
            </a:prstGeom>
            <a:noFill/>
            <a:ln w="12700">
              <a:noFill/>
              <a:prstDash val="sysDot"/>
            </a:ln>
          </p:spPr>
          <p:txBody>
            <a:bodyPr wrap="square" lIns="0" tIns="36000" rIns="0" bIns="0" rtlCol="0" anchor="t" anchorCtr="0">
              <a:spAutoFit/>
            </a:bodyPr>
            <a:lstStyle/>
            <a:p>
              <a:r>
                <a:rPr kumimoji="1" lang="ja-JP" altLang="en-US" sz="1200" dirty="0">
                  <a:latin typeface="メイリオ" panose="020B0604030504040204" pitchFamily="50" charset="-128"/>
                  <a:ea typeface="メイリオ" panose="020B0604030504040204" pitchFamily="50" charset="-128"/>
                </a:rPr>
                <a:t>　　～　　：具体的な整備効果を後掲</a:t>
              </a:r>
            </a:p>
          </p:txBody>
        </p:sp>
        <p:sp>
          <p:nvSpPr>
            <p:cNvPr id="25" name="テキスト ボックス 24">
              <a:extLst>
                <a:ext uri="{FF2B5EF4-FFF2-40B4-BE49-F238E27FC236}">
                  <a16:creationId xmlns:a16="http://schemas.microsoft.com/office/drawing/2014/main" id="{4573EB1E-0762-4EEB-B7D7-56AD2CFB62C6}"/>
                </a:ext>
              </a:extLst>
            </p:cNvPr>
            <p:cNvSpPr txBox="1"/>
            <p:nvPr/>
          </p:nvSpPr>
          <p:spPr>
            <a:xfrm>
              <a:off x="3666687" y="6367126"/>
              <a:ext cx="262407" cy="221018"/>
            </a:xfrm>
            <a:prstGeom prst="rect">
              <a:avLst/>
            </a:prstGeom>
            <a:solidFill>
              <a:srgbClr val="FFFF00"/>
            </a:solidFill>
            <a:ln w="12700">
              <a:solidFill>
                <a:schemeClr val="tx1"/>
              </a:solidFill>
              <a:prstDash val="sysDot"/>
            </a:ln>
          </p:spPr>
          <p:txBody>
            <a:bodyPr wrap="square" lIns="0" tIns="36000" rIns="0" bIns="0" rtlCol="0" anchor="ctr" anchorCtr="1">
              <a:spAutoFit/>
            </a:bodyPr>
            <a:lstStyle/>
            <a:p>
              <a:r>
                <a:rPr kumimoji="1" lang="ja-JP" altLang="en-US" sz="1200" b="1" dirty="0">
                  <a:latin typeface="メイリオ" panose="020B0604030504040204" pitchFamily="50" charset="-128"/>
                  <a:ea typeface="メイリオ" panose="020B0604030504040204" pitchFamily="50" charset="-128"/>
                </a:rPr>
                <a:t>①</a:t>
              </a:r>
            </a:p>
          </p:txBody>
        </p:sp>
        <p:sp>
          <p:nvSpPr>
            <p:cNvPr id="26" name="テキスト ボックス 25">
              <a:extLst>
                <a:ext uri="{FF2B5EF4-FFF2-40B4-BE49-F238E27FC236}">
                  <a16:creationId xmlns:a16="http://schemas.microsoft.com/office/drawing/2014/main" id="{5165C192-BC74-4759-BDFF-4D143F6AE135}"/>
                </a:ext>
              </a:extLst>
            </p:cNvPr>
            <p:cNvSpPr txBox="1"/>
            <p:nvPr/>
          </p:nvSpPr>
          <p:spPr>
            <a:xfrm>
              <a:off x="4167519" y="6367126"/>
              <a:ext cx="262407" cy="221018"/>
            </a:xfrm>
            <a:prstGeom prst="rect">
              <a:avLst/>
            </a:prstGeom>
            <a:solidFill>
              <a:srgbClr val="FFFF00"/>
            </a:solidFill>
            <a:ln w="12700">
              <a:solidFill>
                <a:schemeClr val="tx1"/>
              </a:solidFill>
              <a:prstDash val="sysDot"/>
            </a:ln>
          </p:spPr>
          <p:txBody>
            <a:bodyPr wrap="square" lIns="0" tIns="36000" rIns="0" bIns="0" rtlCol="0" anchor="ctr" anchorCtr="1">
              <a:spAutoFit/>
            </a:bodyPr>
            <a:lstStyle/>
            <a:p>
              <a:r>
                <a:rPr kumimoji="1" lang="ja-JP" altLang="en-US" sz="1200" b="1" dirty="0">
                  <a:latin typeface="メイリオ" panose="020B0604030504040204" pitchFamily="50" charset="-128"/>
                  <a:ea typeface="メイリオ" panose="020B0604030504040204" pitchFamily="50" charset="-128"/>
                </a:rPr>
                <a:t>⑦</a:t>
              </a:r>
            </a:p>
          </p:txBody>
        </p:sp>
      </p:grpSp>
      <p:sp>
        <p:nvSpPr>
          <p:cNvPr id="18" name="スライド番号プレースホルダー 4">
            <a:extLst>
              <a:ext uri="{FF2B5EF4-FFF2-40B4-BE49-F238E27FC236}">
                <a16:creationId xmlns:a16="http://schemas.microsoft.com/office/drawing/2014/main" id="{A577CC86-C9C7-4873-9D31-78D8783DC67F}"/>
              </a:ext>
            </a:extLst>
          </p:cNvPr>
          <p:cNvSpPr txBox="1">
            <a:spLocks/>
          </p:cNvSpPr>
          <p:nvPr/>
        </p:nvSpPr>
        <p:spPr>
          <a:xfrm>
            <a:off x="9553332" y="6571098"/>
            <a:ext cx="262408" cy="207445"/>
          </a:xfrm>
          <a:prstGeom prst="rect">
            <a:avLst/>
          </a:prstGeom>
          <a:solidFill>
            <a:schemeClr val="bg1"/>
          </a:solidFill>
        </p:spPr>
        <p:txBody>
          <a:bodyPr vert="horz" lIns="0" tIns="0" rIns="0" bIns="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37</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
        <p:nvSpPr>
          <p:cNvPr id="17" name="正方形/長方形 16">
            <a:extLst>
              <a:ext uri="{FF2B5EF4-FFF2-40B4-BE49-F238E27FC236}">
                <a16:creationId xmlns:a16="http://schemas.microsoft.com/office/drawing/2014/main" id="{CAECA2F1-CA4A-47A6-98AC-3F28B1F77DEA}"/>
              </a:ext>
            </a:extLst>
          </p:cNvPr>
          <p:cNvSpPr/>
          <p:nvPr/>
        </p:nvSpPr>
        <p:spPr>
          <a:xfrm>
            <a:off x="173159" y="6483693"/>
            <a:ext cx="9575001"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pPr>
              <a:spcBef>
                <a:spcPts val="600"/>
              </a:spcBef>
            </a:pPr>
            <a:r>
              <a:rPr lang="ja-JP" altLang="en-US" sz="1000" dirty="0">
                <a:solidFill>
                  <a:schemeClr val="tx1"/>
                </a:solidFill>
                <a:latin typeface="メイリオ" panose="020B0604030504040204" pitchFamily="50" charset="-128"/>
                <a:ea typeface="メイリオ" panose="020B0604030504040204" pitchFamily="50" charset="-128"/>
              </a:rPr>
              <a:t>＊上表中「地域の活性化（大阪都市圏の東西軸形成、京阪沿線と阪神なんば線沿線とのネットワークなど）」、「企業立地の促進」、「ドライバー不足への対応」</a:t>
            </a:r>
            <a:br>
              <a:rPr lang="en-US" altLang="ja-JP" sz="1000" dirty="0">
                <a:solidFill>
                  <a:schemeClr val="tx1"/>
                </a:solidFill>
                <a:latin typeface="メイリオ" panose="020B0604030504040204" pitchFamily="50" charset="-128"/>
                <a:ea typeface="メイリオ" panose="020B0604030504040204" pitchFamily="50" charset="-128"/>
              </a:rPr>
            </a:br>
            <a:r>
              <a:rPr lang="ja-JP" altLang="en-US" sz="1000" dirty="0">
                <a:solidFill>
                  <a:schemeClr val="tx1"/>
                </a:solidFill>
                <a:latin typeface="メイリオ" panose="020B0604030504040204" pitchFamily="50" charset="-128"/>
                <a:ea typeface="メイリオ" panose="020B0604030504040204" pitchFamily="50" charset="-128"/>
              </a:rPr>
              <a:t>　に係る効果は費用便益比に未計上</a:t>
            </a:r>
            <a:endParaRPr lang="en-US" altLang="ja-JP" sz="10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09831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スライド番号プレースホルダー 4">
            <a:extLst>
              <a:ext uri="{FF2B5EF4-FFF2-40B4-BE49-F238E27FC236}">
                <a16:creationId xmlns:a16="http://schemas.microsoft.com/office/drawing/2014/main" id="{B64F50A2-B8E9-4A12-8765-B6F542591950}"/>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38</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4B235456-D942-90B9-2FE9-88D22B70F0CB}"/>
              </a:ext>
            </a:extLst>
          </p:cNvPr>
          <p:cNvSpPr/>
          <p:nvPr/>
        </p:nvSpPr>
        <p:spPr>
          <a:xfrm>
            <a:off x="125983" y="372984"/>
            <a:ext cx="5019758" cy="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効果①：夢洲のアクセス改善</a:t>
            </a:r>
          </a:p>
        </p:txBody>
      </p:sp>
      <p:sp>
        <p:nvSpPr>
          <p:cNvPr id="16" name="正方形/長方形 15">
            <a:extLst>
              <a:ext uri="{FF2B5EF4-FFF2-40B4-BE49-F238E27FC236}">
                <a16:creationId xmlns:a16="http://schemas.microsoft.com/office/drawing/2014/main" id="{3BDBF9EF-8193-2F9C-14E8-17C60D0422A8}"/>
              </a:ext>
            </a:extLst>
          </p:cNvPr>
          <p:cNvSpPr/>
          <p:nvPr/>
        </p:nvSpPr>
        <p:spPr>
          <a:xfrm>
            <a:off x="216353" y="653737"/>
            <a:ext cx="9494731" cy="160043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bIns="0" rtlCol="0" anchor="t">
            <a:spAutoFit/>
          </a:bodyPr>
          <a:lstStyle/>
          <a:p>
            <a:pPr marL="285750" lvl="1" indent="-285750" algn="just">
              <a:spcAft>
                <a:spcPts val="3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鉄道整備により、国土軸にある広域交通のハブ拠点である新大阪と夢洲が直結されるとともに、夢洲と京阪神都市圏を結ぶ新たなネットワークが形成される。</a:t>
            </a:r>
            <a:endParaRPr lang="en-US" altLang="ja-JP" sz="1600" dirty="0">
              <a:solidFill>
                <a:schemeClr val="tx1"/>
              </a:solidFill>
              <a:latin typeface="メイリオ" panose="020B0604030504040204" pitchFamily="50" charset="-128"/>
              <a:ea typeface="メイリオ" panose="020B0604030504040204" pitchFamily="50" charset="-128"/>
            </a:endParaRPr>
          </a:p>
          <a:p>
            <a:pPr marL="285750" lvl="1" indent="-285750" algn="just">
              <a:spcAft>
                <a:spcPts val="3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また、夢洲を含む臨海部への鉄道によるアクセス圏域が広がるとともに、臨海部に立地する集客施設間の相互アクセス性等が向上することにより、地域間交流の活性化が期待される。</a:t>
            </a:r>
            <a:endParaRPr lang="en-US" altLang="ja-JP" sz="1600" dirty="0">
              <a:solidFill>
                <a:schemeClr val="tx1"/>
              </a:solidFill>
              <a:latin typeface="メイリオ" panose="020B0604030504040204" pitchFamily="50" charset="-128"/>
              <a:ea typeface="メイリオ" panose="020B0604030504040204" pitchFamily="50" charset="-128"/>
            </a:endParaRPr>
          </a:p>
          <a:p>
            <a:pPr marL="285750" indent="-285750">
              <a:spcAft>
                <a:spcPts val="3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鉄道整備による新たなネットワークの形成・アクセス性の向上により、過度に自動車交通に依存しない持続可能な夢洲開発に資する。</a:t>
            </a:r>
          </a:p>
        </p:txBody>
      </p:sp>
      <p:sp>
        <p:nvSpPr>
          <p:cNvPr id="31" name="正方形/長方形 30">
            <a:extLst>
              <a:ext uri="{FF2B5EF4-FFF2-40B4-BE49-F238E27FC236}">
                <a16:creationId xmlns:a16="http://schemas.microsoft.com/office/drawing/2014/main" id="{601A5B2E-74EA-4227-9D43-EBBE396DA9E3}"/>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４－４　整備意義・効果</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34" name="テキスト ボックス 33">
            <a:extLst>
              <a:ext uri="{FF2B5EF4-FFF2-40B4-BE49-F238E27FC236}">
                <a16:creationId xmlns:a16="http://schemas.microsoft.com/office/drawing/2014/main" id="{8171A42B-B7DA-4DC7-BAC7-E6D9FEB0DDC1}"/>
              </a:ext>
            </a:extLst>
          </p:cNvPr>
          <p:cNvSpPr txBox="1"/>
          <p:nvPr/>
        </p:nvSpPr>
        <p:spPr>
          <a:xfrm>
            <a:off x="8211891" y="59555"/>
            <a:ext cx="1620957"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４　優位性の比較</a:t>
            </a:r>
            <a:endParaRPr kumimoji="1" lang="ja-JP" altLang="en-US" sz="1400" b="1" dirty="0">
              <a:solidFill>
                <a:schemeClr val="accent5">
                  <a:lumMod val="50000"/>
                </a:schemeClr>
              </a:solidFill>
            </a:endParaRPr>
          </a:p>
        </p:txBody>
      </p:sp>
      <p:sp>
        <p:nvSpPr>
          <p:cNvPr id="20" name="テキスト ボックス 19">
            <a:extLst>
              <a:ext uri="{FF2B5EF4-FFF2-40B4-BE49-F238E27FC236}">
                <a16:creationId xmlns:a16="http://schemas.microsoft.com/office/drawing/2014/main" id="{C8FAC631-0E4A-46C6-B4FB-D15130EAB6BB}"/>
              </a:ext>
            </a:extLst>
          </p:cNvPr>
          <p:cNvSpPr txBox="1"/>
          <p:nvPr/>
        </p:nvSpPr>
        <p:spPr>
          <a:xfrm>
            <a:off x="265290" y="4113136"/>
            <a:ext cx="5171371" cy="369332"/>
          </a:xfrm>
          <a:prstGeom prst="rect">
            <a:avLst/>
          </a:prstGeom>
          <a:noFill/>
        </p:spPr>
        <p:txBody>
          <a:bodyPr wrap="square">
            <a:spAutoFit/>
          </a:bodyPr>
          <a:lstStyle/>
          <a:p>
            <a:pPr marL="114300" indent="-114300">
              <a:buNone/>
            </a:pPr>
            <a:r>
              <a:rPr lang="ja-JP" altLang="ja-JP" sz="900" kern="100" dirty="0">
                <a:effectLst/>
                <a:latin typeface="メイリオ" panose="020B0604030504040204" pitchFamily="50" charset="-128"/>
                <a:ea typeface="メイリオ" panose="020B0604030504040204" pitchFamily="50" charset="-128"/>
                <a:cs typeface="Times New Roman" panose="02020603050405020304" pitchFamily="18" charset="0"/>
              </a:rPr>
              <a:t>注）所要時間は需要予測計算上の駅間の終日平均時分から最短経路を選んで示している。</a:t>
            </a:r>
            <a:endParaRPr lang="en-US" altLang="ja-JP" sz="9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114300" indent="-114300">
              <a:buNone/>
            </a:pPr>
            <a:r>
              <a:rPr lang="ja-JP" altLang="en-US" sz="900" kern="100" dirty="0">
                <a:effectLst/>
                <a:latin typeface="メイリオ" panose="020B0604030504040204" pitchFamily="50" charset="-128"/>
                <a:ea typeface="メイリオ" panose="020B0604030504040204" pitchFamily="50" charset="-128"/>
                <a:cs typeface="Times New Roman" panose="02020603050405020304" pitchFamily="18" charset="0"/>
              </a:rPr>
              <a:t>　　乗換回数は上記の最短経路における回数を示している。</a:t>
            </a:r>
            <a:endParaRPr lang="ja-JP" altLang="ja-JP" sz="9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2" name="テキスト ボックス 21">
            <a:extLst>
              <a:ext uri="{FF2B5EF4-FFF2-40B4-BE49-F238E27FC236}">
                <a16:creationId xmlns:a16="http://schemas.microsoft.com/office/drawing/2014/main" id="{E2AE0CE8-152E-43B1-8A85-8EEFC97F91AE}"/>
              </a:ext>
            </a:extLst>
          </p:cNvPr>
          <p:cNvSpPr txBox="1"/>
          <p:nvPr/>
        </p:nvSpPr>
        <p:spPr>
          <a:xfrm>
            <a:off x="214490" y="2578041"/>
            <a:ext cx="2031325" cy="230832"/>
          </a:xfrm>
          <a:prstGeom prst="rect">
            <a:avLst/>
          </a:prstGeom>
          <a:noFill/>
        </p:spPr>
        <p:txBody>
          <a:bodyPr wrap="none" bIns="0">
            <a:spAutoFit/>
          </a:bodyPr>
          <a:lstStyle/>
          <a:p>
            <a:r>
              <a:rPr lang="ja-JP" altLang="en-US" sz="1200" dirty="0">
                <a:solidFill>
                  <a:schemeClr val="tx1"/>
                </a:solidFill>
                <a:latin typeface="メイリオ" panose="020B0604030504040204" pitchFamily="50" charset="-128"/>
                <a:ea typeface="メイリオ" panose="020B0604030504040204" pitchFamily="50" charset="-128"/>
              </a:rPr>
              <a:t>■アクセス時間・乗換回数</a:t>
            </a:r>
            <a:endParaRPr lang="ja-JP" altLang="ja-JP" sz="12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3" name="正方形/長方形 22">
            <a:extLst>
              <a:ext uri="{FF2B5EF4-FFF2-40B4-BE49-F238E27FC236}">
                <a16:creationId xmlns:a16="http://schemas.microsoft.com/office/drawing/2014/main" id="{57A3CF2C-551A-4FC3-BEF1-A6AE646959BB}"/>
              </a:ext>
            </a:extLst>
          </p:cNvPr>
          <p:cNvSpPr/>
          <p:nvPr/>
        </p:nvSpPr>
        <p:spPr>
          <a:xfrm>
            <a:off x="125983" y="2336221"/>
            <a:ext cx="5019758" cy="291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sz="1500" b="1" dirty="0">
                <a:solidFill>
                  <a:schemeClr val="tx1"/>
                </a:solidFill>
                <a:latin typeface="メイリオ" panose="020B0604030504040204" pitchFamily="50" charset="-128"/>
                <a:ea typeface="メイリオ" panose="020B0604030504040204" pitchFamily="50" charset="-128"/>
              </a:rPr>
              <a:t>○検討路線による整備効果</a:t>
            </a:r>
          </a:p>
        </p:txBody>
      </p:sp>
      <p:pic>
        <p:nvPicPr>
          <p:cNvPr id="24" name="図 23">
            <a:extLst>
              <a:ext uri="{FF2B5EF4-FFF2-40B4-BE49-F238E27FC236}">
                <a16:creationId xmlns:a16="http://schemas.microsoft.com/office/drawing/2014/main" id="{ED350B1A-6922-4FF7-8F54-B5FFFBBBE306}"/>
              </a:ext>
            </a:extLst>
          </p:cNvPr>
          <p:cNvPicPr>
            <a:picLocks noChangeAspect="1"/>
          </p:cNvPicPr>
          <p:nvPr/>
        </p:nvPicPr>
        <p:blipFill>
          <a:blip r:embed="rId3"/>
          <a:stretch>
            <a:fillRect/>
          </a:stretch>
        </p:blipFill>
        <p:spPr>
          <a:xfrm>
            <a:off x="5591187" y="2707868"/>
            <a:ext cx="4274697" cy="3346228"/>
          </a:xfrm>
          <a:prstGeom prst="rect">
            <a:avLst/>
          </a:prstGeom>
        </p:spPr>
      </p:pic>
      <p:sp>
        <p:nvSpPr>
          <p:cNvPr id="25" name="テキスト ボックス 24">
            <a:extLst>
              <a:ext uri="{FF2B5EF4-FFF2-40B4-BE49-F238E27FC236}">
                <a16:creationId xmlns:a16="http://schemas.microsoft.com/office/drawing/2014/main" id="{400B08DB-414F-4E6F-AB52-882527DA55F4}"/>
              </a:ext>
            </a:extLst>
          </p:cNvPr>
          <p:cNvSpPr txBox="1"/>
          <p:nvPr/>
        </p:nvSpPr>
        <p:spPr>
          <a:xfrm>
            <a:off x="40116" y="4563101"/>
            <a:ext cx="3303017" cy="230832"/>
          </a:xfrm>
          <a:prstGeom prst="rect">
            <a:avLst/>
          </a:prstGeom>
          <a:noFill/>
        </p:spPr>
        <p:txBody>
          <a:bodyPr wrap="square" bIns="0">
            <a:spAutoFit/>
          </a:bodyPr>
          <a:lstStyle/>
          <a:p>
            <a:r>
              <a:rPr lang="en-US" altLang="ja-JP" sz="1200" dirty="0">
                <a:latin typeface="メイリオ" panose="020B0604030504040204" pitchFamily="50" charset="-128"/>
                <a:ea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rPr>
              <a:t>参考</a:t>
            </a:r>
            <a:r>
              <a:rPr lang="en-US" altLang="ja-JP" sz="1200" dirty="0">
                <a:solidFill>
                  <a:schemeClr val="tx1"/>
                </a:solidFill>
                <a:latin typeface="メイリオ" panose="020B0604030504040204" pitchFamily="50" charset="-128"/>
                <a:ea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rPr>
              <a:t>夢洲駅から各主要駅への最短経路</a:t>
            </a:r>
            <a:endParaRPr lang="ja-JP" altLang="ja-JP" sz="12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A20A1224-ECB0-4977-BB86-02E09ED329AA}"/>
              </a:ext>
            </a:extLst>
          </p:cNvPr>
          <p:cNvSpPr txBox="1"/>
          <p:nvPr/>
        </p:nvSpPr>
        <p:spPr>
          <a:xfrm>
            <a:off x="265290" y="6599636"/>
            <a:ext cx="7329310" cy="230832"/>
          </a:xfrm>
          <a:prstGeom prst="rect">
            <a:avLst/>
          </a:prstGeom>
          <a:noFill/>
        </p:spPr>
        <p:txBody>
          <a:bodyPr wrap="square">
            <a:spAutoFit/>
          </a:bodyPr>
          <a:lstStyle/>
          <a:p>
            <a:r>
              <a:rPr lang="en-US" altLang="ja-JP" sz="900" kern="100" dirty="0">
                <a:latin typeface="メイリオ" panose="020B0604030504040204" pitchFamily="50" charset="-128"/>
                <a:ea typeface="メイリオ" panose="020B0604030504040204" pitchFamily="50" charset="-128"/>
                <a:cs typeface="Times New Roman" panose="02020603050405020304" pitchFamily="18" charset="0"/>
              </a:rPr>
              <a:t>※JR</a:t>
            </a:r>
            <a:r>
              <a:rPr lang="ja-JP" altLang="en-US" sz="900" kern="100" dirty="0">
                <a:latin typeface="メイリオ" panose="020B0604030504040204" pitchFamily="50" charset="-128"/>
                <a:ea typeface="メイリオ" panose="020B0604030504040204" pitchFamily="50" charset="-128"/>
                <a:cs typeface="Times New Roman" panose="02020603050405020304" pitchFamily="18" charset="0"/>
              </a:rPr>
              <a:t>桜島線延伸により、夢洲～新大阪間が</a:t>
            </a:r>
            <a:r>
              <a:rPr lang="en-US" altLang="ja-JP" sz="900" kern="100" dirty="0">
                <a:latin typeface="メイリオ" panose="020B0604030504040204" pitchFamily="50" charset="-128"/>
                <a:ea typeface="メイリオ" panose="020B0604030504040204" pitchFamily="50" charset="-128"/>
                <a:cs typeface="Times New Roman" panose="02020603050405020304" pitchFamily="18" charset="0"/>
              </a:rPr>
              <a:t>JR</a:t>
            </a:r>
            <a:r>
              <a:rPr lang="ja-JP" altLang="en-US" sz="900" kern="100" dirty="0">
                <a:latin typeface="メイリオ" panose="020B0604030504040204" pitchFamily="50" charset="-128"/>
                <a:ea typeface="メイリオ" panose="020B0604030504040204" pitchFamily="50" charset="-128"/>
                <a:cs typeface="Times New Roman" panose="02020603050405020304" pitchFamily="18" charset="0"/>
              </a:rPr>
              <a:t>東海道線支線と連絡する。西九条駅での同一ホーム乗換が可能となる（乗換回数に含まず） </a:t>
            </a:r>
            <a:endParaRPr lang="ja-JP" altLang="en-US" sz="900" dirty="0">
              <a:latin typeface="メイリオ" panose="020B0604030504040204" pitchFamily="50" charset="-128"/>
              <a:ea typeface="メイリオ" panose="020B0604030504040204" pitchFamily="50" charset="-128"/>
            </a:endParaRPr>
          </a:p>
        </p:txBody>
      </p:sp>
      <p:pic>
        <p:nvPicPr>
          <p:cNvPr id="27" name="図 26">
            <a:extLst>
              <a:ext uri="{FF2B5EF4-FFF2-40B4-BE49-F238E27FC236}">
                <a16:creationId xmlns:a16="http://schemas.microsoft.com/office/drawing/2014/main" id="{88C76AF0-B517-40A6-823A-B2C82463E4D7}"/>
              </a:ext>
            </a:extLst>
          </p:cNvPr>
          <p:cNvPicPr>
            <a:picLocks noChangeAspect="1"/>
          </p:cNvPicPr>
          <p:nvPr/>
        </p:nvPicPr>
        <p:blipFill>
          <a:blip r:embed="rId4"/>
          <a:stretch>
            <a:fillRect/>
          </a:stretch>
        </p:blipFill>
        <p:spPr>
          <a:xfrm>
            <a:off x="265290" y="4810043"/>
            <a:ext cx="5164561" cy="1817664"/>
          </a:xfrm>
          <a:prstGeom prst="rect">
            <a:avLst/>
          </a:prstGeom>
        </p:spPr>
      </p:pic>
      <p:sp>
        <p:nvSpPr>
          <p:cNvPr id="29" name="テキスト ボックス 28">
            <a:extLst>
              <a:ext uri="{FF2B5EF4-FFF2-40B4-BE49-F238E27FC236}">
                <a16:creationId xmlns:a16="http://schemas.microsoft.com/office/drawing/2014/main" id="{86E51E1D-3ED6-45D1-8FCE-3C4941C066E5}"/>
              </a:ext>
            </a:extLst>
          </p:cNvPr>
          <p:cNvSpPr txBox="1"/>
          <p:nvPr/>
        </p:nvSpPr>
        <p:spPr>
          <a:xfrm>
            <a:off x="4412802" y="4601933"/>
            <a:ext cx="1101831" cy="200055"/>
          </a:xfrm>
          <a:prstGeom prst="rect">
            <a:avLst/>
          </a:prstGeom>
          <a:noFill/>
        </p:spPr>
        <p:txBody>
          <a:bodyPr wrap="square" bIns="0">
            <a:spAutoFit/>
          </a:bodyPr>
          <a:lstStyle/>
          <a:p>
            <a:r>
              <a:rPr lang="en-US" altLang="ja-JP" sz="10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000" b="1" kern="100" dirty="0">
                <a:effectLst/>
                <a:latin typeface="メイリオ" panose="020B0604030504040204" pitchFamily="50" charset="-128"/>
                <a:ea typeface="メイリオ" panose="020B0604030504040204" pitchFamily="50" charset="-128"/>
                <a:cs typeface="Times New Roman" panose="02020603050405020304" pitchFamily="18" charset="0"/>
              </a:rPr>
              <a:t>太字</a:t>
            </a:r>
            <a:r>
              <a:rPr lang="ja-JP" altLang="en-US" sz="1000" kern="100" dirty="0">
                <a:effectLst/>
                <a:latin typeface="メイリオ" panose="020B0604030504040204" pitchFamily="50" charset="-128"/>
                <a:ea typeface="メイリオ" panose="020B0604030504040204" pitchFamily="50" charset="-128"/>
                <a:cs typeface="Times New Roman" panose="02020603050405020304" pitchFamily="18" charset="0"/>
              </a:rPr>
              <a:t>：乗換駅</a:t>
            </a:r>
            <a:endParaRPr lang="ja-JP"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graphicFrame>
        <p:nvGraphicFramePr>
          <p:cNvPr id="17" name="表 16">
            <a:extLst>
              <a:ext uri="{FF2B5EF4-FFF2-40B4-BE49-F238E27FC236}">
                <a16:creationId xmlns:a16="http://schemas.microsoft.com/office/drawing/2014/main" id="{395E67BE-D33F-41E4-9E89-FE0FB4DCD05D}"/>
              </a:ext>
            </a:extLst>
          </p:cNvPr>
          <p:cNvGraphicFramePr>
            <a:graphicFrameLocks noGrp="1"/>
          </p:cNvGraphicFramePr>
          <p:nvPr>
            <p:extLst>
              <p:ext uri="{D42A27DB-BD31-4B8C-83A1-F6EECF244321}">
                <p14:modId xmlns:p14="http://schemas.microsoft.com/office/powerpoint/2010/main" val="3786731230"/>
              </p:ext>
            </p:extLst>
          </p:nvPr>
        </p:nvGraphicFramePr>
        <p:xfrm>
          <a:off x="265290" y="2797421"/>
          <a:ext cx="4687710" cy="1323840"/>
        </p:xfrm>
        <a:graphic>
          <a:graphicData uri="http://schemas.openxmlformats.org/drawingml/2006/table">
            <a:tbl>
              <a:tblPr firstRow="1">
                <a:tableStyleId>{5C22544A-7EE6-4342-B048-85BDC9FD1C3A}</a:tableStyleId>
              </a:tblPr>
              <a:tblGrid>
                <a:gridCol w="1275057">
                  <a:extLst>
                    <a:ext uri="{9D8B030D-6E8A-4147-A177-3AD203B41FA5}">
                      <a16:colId xmlns:a16="http://schemas.microsoft.com/office/drawing/2014/main" val="951680604"/>
                    </a:ext>
                  </a:extLst>
                </a:gridCol>
                <a:gridCol w="1875084">
                  <a:extLst>
                    <a:ext uri="{9D8B030D-6E8A-4147-A177-3AD203B41FA5}">
                      <a16:colId xmlns:a16="http://schemas.microsoft.com/office/drawing/2014/main" val="1983344336"/>
                    </a:ext>
                  </a:extLst>
                </a:gridCol>
                <a:gridCol w="1537569">
                  <a:extLst>
                    <a:ext uri="{9D8B030D-6E8A-4147-A177-3AD203B41FA5}">
                      <a16:colId xmlns:a16="http://schemas.microsoft.com/office/drawing/2014/main" val="1894166775"/>
                    </a:ext>
                  </a:extLst>
                </a:gridCol>
              </a:tblGrid>
              <a:tr h="216000">
                <a:tc>
                  <a:txBody>
                    <a:body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1" lang="ja-JP" altLang="en-US" sz="1000" b="1" i="0" u="none" strike="noStrike" kern="1200" cap="none" normalizeH="0" baseline="0" dirty="0">
                          <a:ln>
                            <a:noFill/>
                          </a:ln>
                          <a:solidFill>
                            <a:srgbClr val="FFFFFF"/>
                          </a:solidFill>
                          <a:effectLst/>
                          <a:latin typeface="メイリオ" panose="020B0604030504040204" pitchFamily="50" charset="-128"/>
                          <a:ea typeface="メイリオ" panose="020B0604030504040204" pitchFamily="50" charset="-128"/>
                          <a:cs typeface="+mn-cs"/>
                        </a:rPr>
                        <a:t>区　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1" lang="ja-JP" altLang="en-US" sz="1000" b="1" i="0" u="none" strike="noStrike" kern="1200" cap="none" normalizeH="0" baseline="0" dirty="0">
                          <a:ln>
                            <a:noFill/>
                          </a:ln>
                          <a:solidFill>
                            <a:srgbClr val="FFFFFF"/>
                          </a:solidFill>
                          <a:effectLst/>
                          <a:latin typeface="メイリオ" panose="020B0604030504040204" pitchFamily="50" charset="-128"/>
                          <a:ea typeface="メイリオ" panose="020B0604030504040204" pitchFamily="50" charset="-128"/>
                          <a:cs typeface="+mn-cs"/>
                        </a:rPr>
                        <a:t>所要時間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1" lang="ja-JP" altLang="en-US" sz="1000" b="1" i="0" u="none" strike="noStrike" kern="1200" cap="none" normalizeH="0" baseline="0" dirty="0">
                          <a:ln>
                            <a:noFill/>
                          </a:ln>
                          <a:solidFill>
                            <a:srgbClr val="FFFFFF"/>
                          </a:solidFill>
                          <a:effectLst/>
                          <a:latin typeface="メイリオ" panose="020B0604030504040204" pitchFamily="50" charset="-128"/>
                          <a:ea typeface="メイリオ" panose="020B0604030504040204" pitchFamily="50" charset="-128"/>
                          <a:cs typeface="+mn-cs"/>
                        </a:rPr>
                        <a:t>乗換回数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extLst>
                  <a:ext uri="{0D108BD9-81ED-4DB2-BD59-A6C34878D82A}">
                    <a16:rowId xmlns:a16="http://schemas.microsoft.com/office/drawing/2014/main" val="946553143"/>
                  </a:ext>
                </a:extLst>
              </a:tr>
              <a:tr h="216000">
                <a:tc>
                  <a:txBody>
                    <a:bodyPr/>
                    <a:lstStyle/>
                    <a:p>
                      <a:pPr algn="just" hangingPunct="0">
                        <a:buNone/>
                      </a:pPr>
                      <a:r>
                        <a:rPr lang="ja-JP" sz="1050" kern="100" dirty="0">
                          <a:effectLst/>
                          <a:latin typeface="メイリオ" panose="020B0604030504040204" pitchFamily="50" charset="-128"/>
                          <a:ea typeface="メイリオ" panose="020B0604030504040204" pitchFamily="50" charset="-128"/>
                          <a:cs typeface="Times New Roman" panose="02020603050405020304" pitchFamily="18" charset="0"/>
                        </a:rPr>
                        <a:t>夢洲</a:t>
                      </a:r>
                      <a:r>
                        <a:rPr lang="ja-JP" altLang="en-US" sz="1050" kern="100" dirty="0">
                          <a:effectLst/>
                          <a:latin typeface="メイリオ" panose="020B0604030504040204" pitchFamily="50" charset="-128"/>
                          <a:ea typeface="メイリオ" panose="020B0604030504040204" pitchFamily="50" charset="-128"/>
                          <a:cs typeface="Times New Roman" panose="02020603050405020304" pitchFamily="18" charset="0"/>
                        </a:rPr>
                        <a:t>～新大阪</a:t>
                      </a:r>
                      <a:endParaRPr lang="ja-JP" sz="105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hangingPunct="0">
                        <a:buNone/>
                      </a:pPr>
                      <a:r>
                        <a:rPr lang="ja-JP" altLang="en-US" sz="1050" kern="100" dirty="0">
                          <a:effectLst/>
                          <a:latin typeface="メイリオ" panose="020B0604030504040204" pitchFamily="50" charset="-128"/>
                          <a:ea typeface="メイリオ" panose="020B0604030504040204" pitchFamily="50" charset="-128"/>
                          <a:cs typeface="Times New Roman" panose="02020603050405020304" pitchFamily="18" charset="0"/>
                        </a:rPr>
                        <a:t>３４</a:t>
                      </a:r>
                      <a:r>
                        <a:rPr lang="ja-JP" sz="1050" kern="100" dirty="0">
                          <a:effectLst/>
                          <a:latin typeface="メイリオ" panose="020B0604030504040204" pitchFamily="50" charset="-128"/>
                          <a:ea typeface="メイリオ" panose="020B0604030504040204" pitchFamily="50" charset="-128"/>
                          <a:cs typeface="Times New Roman" panose="02020603050405020304" pitchFamily="18" charset="0"/>
                        </a:rPr>
                        <a:t>分→</a:t>
                      </a:r>
                      <a:r>
                        <a:rPr lang="ja-JP" altLang="en-US" sz="1050" kern="100" dirty="0">
                          <a:effectLst/>
                          <a:latin typeface="メイリオ" panose="020B0604030504040204" pitchFamily="50" charset="-128"/>
                          <a:ea typeface="メイリオ" panose="020B0604030504040204" pitchFamily="50" charset="-128"/>
                          <a:cs typeface="Times New Roman" panose="02020603050405020304" pitchFamily="18" charset="0"/>
                        </a:rPr>
                        <a:t>２５</a:t>
                      </a:r>
                      <a:r>
                        <a:rPr lang="ja-JP" sz="1050" kern="100" dirty="0">
                          <a:effectLst/>
                          <a:latin typeface="メイリオ" panose="020B0604030504040204" pitchFamily="50" charset="-128"/>
                          <a:ea typeface="メイリオ" panose="020B0604030504040204" pitchFamily="50" charset="-128"/>
                          <a:cs typeface="Times New Roman" panose="02020603050405020304" pitchFamily="18" charset="0"/>
                        </a:rPr>
                        <a:t>分</a:t>
                      </a:r>
                      <a:r>
                        <a:rPr lang="ja-JP" altLang="en-US" sz="1050" kern="100" dirty="0">
                          <a:effectLst/>
                          <a:latin typeface="メイリオ" panose="020B0604030504040204" pitchFamily="50" charset="-128"/>
                          <a:ea typeface="メイリオ" panose="020B0604030504040204" pitchFamily="50" charset="-128"/>
                          <a:cs typeface="Times New Roman" panose="02020603050405020304" pitchFamily="18" charset="0"/>
                        </a:rPr>
                        <a:t>（▲９分）</a:t>
                      </a:r>
                      <a:endParaRPr lang="ja-JP" sz="105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hangingPunct="0">
                        <a:buNone/>
                      </a:pPr>
                      <a:r>
                        <a:rPr lang="ja-JP" altLang="en-US" sz="105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２回→０回（▲２回）</a:t>
                      </a:r>
                      <a:endParaRPr lang="ja-JP" sz="105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86537017"/>
                  </a:ext>
                </a:extLst>
              </a:tr>
              <a:tr h="216000">
                <a:tc>
                  <a:txBody>
                    <a:bodyPr/>
                    <a:lstStyle/>
                    <a:p>
                      <a:pPr algn="just" hangingPunct="0">
                        <a:buNone/>
                      </a:pPr>
                      <a:r>
                        <a:rPr lang="ja-JP" altLang="en-US" sz="1050" kern="100" dirty="0">
                          <a:effectLst/>
                          <a:latin typeface="メイリオ" panose="020B0604030504040204" pitchFamily="50" charset="-128"/>
                          <a:ea typeface="メイリオ" panose="020B0604030504040204" pitchFamily="50" charset="-128"/>
                          <a:cs typeface="Times New Roman" panose="02020603050405020304" pitchFamily="18" charset="0"/>
                        </a:rPr>
                        <a:t>夢洲～大阪・梅田</a:t>
                      </a:r>
                      <a:endParaRPr lang="ja-JP" sz="105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hangingPunct="0">
                        <a:buNone/>
                      </a:pPr>
                      <a:r>
                        <a:rPr lang="ja-JP" altLang="en-US" sz="1050" kern="100" dirty="0">
                          <a:effectLst/>
                          <a:latin typeface="メイリオ" panose="020B0604030504040204" pitchFamily="50" charset="-128"/>
                          <a:ea typeface="メイリオ" panose="020B0604030504040204" pitchFamily="50" charset="-128"/>
                          <a:cs typeface="Times New Roman" panose="02020603050405020304" pitchFamily="18" charset="0"/>
                        </a:rPr>
                        <a:t>２６分→２０分（▲６分）</a:t>
                      </a:r>
                      <a:endParaRPr lang="ja-JP" sz="105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ja-JP" altLang="en-US" sz="105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１回→０回（▲１回）</a:t>
                      </a:r>
                      <a:endParaRPr lang="ja-JP" altLang="ja-JP" sz="105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2362439"/>
                  </a:ext>
                </a:extLst>
              </a:tr>
              <a:tr h="216000">
                <a:tc>
                  <a:txBody>
                    <a:bodyPr/>
                    <a:lstStyle/>
                    <a:p>
                      <a:pPr algn="just" hangingPunct="0">
                        <a:buNone/>
                      </a:pPr>
                      <a:r>
                        <a:rPr lang="ja-JP" sz="1050" kern="100" dirty="0">
                          <a:effectLst/>
                          <a:latin typeface="メイリオ" panose="020B0604030504040204" pitchFamily="50" charset="-128"/>
                          <a:ea typeface="メイリオ" panose="020B0604030504040204" pitchFamily="50" charset="-128"/>
                          <a:cs typeface="Times New Roman" panose="02020603050405020304" pitchFamily="18" charset="0"/>
                        </a:rPr>
                        <a:t>夢洲</a:t>
                      </a:r>
                      <a:r>
                        <a:rPr lang="ja-JP" altLang="en-US" sz="1050"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sz="1050" kern="100" dirty="0">
                          <a:effectLst/>
                          <a:latin typeface="メイリオ" panose="020B0604030504040204" pitchFamily="50" charset="-128"/>
                          <a:ea typeface="メイリオ" panose="020B0604030504040204" pitchFamily="50" charset="-128"/>
                          <a:cs typeface="Times New Roman" panose="02020603050405020304" pitchFamily="18" charset="0"/>
                        </a:rPr>
                        <a:t>京都</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hangingPunct="0">
                        <a:buNone/>
                      </a:pPr>
                      <a:r>
                        <a:rPr lang="ja-JP" sz="1050" kern="100" dirty="0">
                          <a:effectLst/>
                          <a:latin typeface="メイリオ" panose="020B0604030504040204" pitchFamily="50" charset="-128"/>
                          <a:ea typeface="メイリオ" panose="020B0604030504040204" pitchFamily="50" charset="-128"/>
                          <a:cs typeface="Times New Roman" panose="02020603050405020304" pitchFamily="18" charset="0"/>
                        </a:rPr>
                        <a:t>７０分→６４分</a:t>
                      </a:r>
                      <a:r>
                        <a:rPr lang="ja-JP" altLang="en-US" sz="1050" kern="100" dirty="0">
                          <a:effectLst/>
                          <a:latin typeface="メイリオ" panose="020B0604030504040204" pitchFamily="50" charset="-128"/>
                          <a:ea typeface="メイリオ" panose="020B0604030504040204" pitchFamily="50" charset="-128"/>
                          <a:cs typeface="Times New Roman" panose="02020603050405020304" pitchFamily="18" charset="0"/>
                        </a:rPr>
                        <a:t>（▲６分）</a:t>
                      </a:r>
                      <a:endParaRPr lang="ja-JP" sz="105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hangingPunct="0">
                        <a:buNone/>
                      </a:pPr>
                      <a:r>
                        <a:rPr lang="ja-JP" altLang="en-US" sz="105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２回→１回（▲１回）</a:t>
                      </a:r>
                      <a:endParaRPr lang="ja-JP" sz="105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915207"/>
                  </a:ext>
                </a:extLst>
              </a:tr>
              <a:tr h="216000">
                <a:tc>
                  <a:txBody>
                    <a:bodyPr/>
                    <a:lstStyle/>
                    <a:p>
                      <a:pPr algn="just" hangingPunct="0">
                        <a:buNone/>
                      </a:pPr>
                      <a:r>
                        <a:rPr lang="ja-JP" sz="1050" kern="100" dirty="0">
                          <a:effectLst/>
                          <a:latin typeface="メイリオ" panose="020B0604030504040204" pitchFamily="50" charset="-128"/>
                          <a:ea typeface="メイリオ" panose="020B0604030504040204" pitchFamily="50" charset="-128"/>
                          <a:cs typeface="Times New Roman" panose="02020603050405020304" pitchFamily="18" charset="0"/>
                        </a:rPr>
                        <a:t>夢洲</a:t>
                      </a:r>
                      <a:r>
                        <a:rPr lang="ja-JP" altLang="en-US" sz="1050"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sz="1050" kern="100" dirty="0">
                          <a:effectLst/>
                          <a:latin typeface="メイリオ" panose="020B0604030504040204" pitchFamily="50" charset="-128"/>
                          <a:ea typeface="メイリオ" panose="020B0604030504040204" pitchFamily="50" charset="-128"/>
                          <a:cs typeface="Times New Roman" panose="02020603050405020304" pitchFamily="18" charset="0"/>
                        </a:rPr>
                        <a:t>三ノ宮</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hangingPunct="0">
                        <a:buNone/>
                      </a:pPr>
                      <a:r>
                        <a:rPr lang="ja-JP" sz="1050" kern="100" dirty="0">
                          <a:effectLst/>
                          <a:latin typeface="メイリオ" panose="020B0604030504040204" pitchFamily="50" charset="-128"/>
                          <a:ea typeface="メイリオ" panose="020B0604030504040204" pitchFamily="50" charset="-128"/>
                          <a:cs typeface="Times New Roman" panose="02020603050405020304" pitchFamily="18" charset="0"/>
                        </a:rPr>
                        <a:t>６０分→５４分</a:t>
                      </a:r>
                      <a:r>
                        <a:rPr lang="ja-JP" altLang="en-US" sz="1050" kern="100" dirty="0">
                          <a:effectLst/>
                          <a:latin typeface="メイリオ" panose="020B0604030504040204" pitchFamily="50" charset="-128"/>
                          <a:ea typeface="メイリオ" panose="020B0604030504040204" pitchFamily="50" charset="-128"/>
                          <a:cs typeface="Times New Roman" panose="02020603050405020304" pitchFamily="18" charset="0"/>
                        </a:rPr>
                        <a:t>（▲６分）</a:t>
                      </a:r>
                      <a:endParaRPr lang="ja-JP" sz="105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ja-JP" altLang="en-US" sz="105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２回→１回（▲１回）</a:t>
                      </a:r>
                      <a:endParaRPr lang="ja-JP" altLang="ja-JP" sz="105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74683325"/>
                  </a:ext>
                </a:extLst>
              </a:tr>
              <a:tr h="216000">
                <a:tc>
                  <a:txBody>
                    <a:bodyPr/>
                    <a:lstStyle/>
                    <a:p>
                      <a:pPr algn="just" hangingPunct="0">
                        <a:buNone/>
                      </a:pPr>
                      <a:r>
                        <a:rPr lang="ja-JP" altLang="en-US" sz="1050" kern="100" dirty="0">
                          <a:effectLst/>
                          <a:latin typeface="メイリオ" panose="020B0604030504040204" pitchFamily="50" charset="-128"/>
                          <a:ea typeface="メイリオ" panose="020B0604030504040204" pitchFamily="50" charset="-128"/>
                          <a:cs typeface="Times New Roman" panose="02020603050405020304" pitchFamily="18" charset="0"/>
                        </a:rPr>
                        <a:t>夢洲～祇園四条</a:t>
                      </a:r>
                      <a:endParaRPr lang="ja-JP" sz="105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hangingPunct="0">
                        <a:buNone/>
                      </a:pPr>
                      <a:r>
                        <a:rPr lang="ja-JP" altLang="en-US" sz="1050" kern="1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05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８９分→７８分（▲</a:t>
                      </a:r>
                      <a:r>
                        <a:rPr lang="en-US" altLang="ja-JP" sz="105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11</a:t>
                      </a:r>
                      <a:r>
                        <a:rPr lang="ja-JP" altLang="en-US" sz="105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分</a:t>
                      </a:r>
                      <a:r>
                        <a:rPr lang="ja-JP" altLang="en-US" sz="1050" kern="100" dirty="0">
                          <a:effectLst/>
                          <a:latin typeface="メイリオ" panose="020B0604030504040204" pitchFamily="50" charset="-128"/>
                          <a:ea typeface="メイリオ" panose="020B0604030504040204" pitchFamily="50" charset="-128"/>
                          <a:cs typeface="Times New Roman" panose="02020603050405020304" pitchFamily="18" charset="0"/>
                        </a:rPr>
                        <a:t>）</a:t>
                      </a:r>
                      <a:endParaRPr lang="ja-JP" sz="105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ja-JP" altLang="en-US" sz="105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２回→１回（▲１回）</a:t>
                      </a:r>
                      <a:endParaRPr lang="ja-JP" altLang="ja-JP" sz="105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539909"/>
                  </a:ext>
                </a:extLst>
              </a:tr>
            </a:tbl>
          </a:graphicData>
        </a:graphic>
      </p:graphicFrame>
    </p:spTree>
    <p:extLst>
      <p:ext uri="{BB962C8B-B14F-4D97-AF65-F5344CB8AC3E}">
        <p14:creationId xmlns:p14="http://schemas.microsoft.com/office/powerpoint/2010/main" val="3501208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スライド番号プレースホルダー 4">
            <a:extLst>
              <a:ext uri="{FF2B5EF4-FFF2-40B4-BE49-F238E27FC236}">
                <a16:creationId xmlns:a16="http://schemas.microsoft.com/office/drawing/2014/main" id="{B64F50A2-B8E9-4A12-8765-B6F542591950}"/>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39</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
        <p:nvSpPr>
          <p:cNvPr id="31" name="正方形/長方形 30">
            <a:extLst>
              <a:ext uri="{FF2B5EF4-FFF2-40B4-BE49-F238E27FC236}">
                <a16:creationId xmlns:a16="http://schemas.microsoft.com/office/drawing/2014/main" id="{601A5B2E-74EA-4227-9D43-EBBE396DA9E3}"/>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４－４　整備意義・効果</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34" name="テキスト ボックス 33">
            <a:extLst>
              <a:ext uri="{FF2B5EF4-FFF2-40B4-BE49-F238E27FC236}">
                <a16:creationId xmlns:a16="http://schemas.microsoft.com/office/drawing/2014/main" id="{8171A42B-B7DA-4DC7-BAC7-E6D9FEB0DDC1}"/>
              </a:ext>
            </a:extLst>
          </p:cNvPr>
          <p:cNvSpPr txBox="1"/>
          <p:nvPr/>
        </p:nvSpPr>
        <p:spPr>
          <a:xfrm>
            <a:off x="8211891" y="59555"/>
            <a:ext cx="1620957"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４　優位性の比較</a:t>
            </a:r>
            <a:endParaRPr kumimoji="1" lang="ja-JP" altLang="en-US" sz="1400" b="1" dirty="0">
              <a:solidFill>
                <a:schemeClr val="accent5">
                  <a:lumMod val="50000"/>
                </a:schemeClr>
              </a:solidFill>
            </a:endParaRPr>
          </a:p>
        </p:txBody>
      </p:sp>
      <p:sp>
        <p:nvSpPr>
          <p:cNvPr id="27" name="正方形/長方形 26">
            <a:extLst>
              <a:ext uri="{FF2B5EF4-FFF2-40B4-BE49-F238E27FC236}">
                <a16:creationId xmlns:a16="http://schemas.microsoft.com/office/drawing/2014/main" id="{A6E358A5-9835-446E-B6F3-76093653139B}"/>
              </a:ext>
            </a:extLst>
          </p:cNvPr>
          <p:cNvSpPr/>
          <p:nvPr/>
        </p:nvSpPr>
        <p:spPr>
          <a:xfrm>
            <a:off x="125983" y="372984"/>
            <a:ext cx="5019758" cy="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効果①：夢洲のアクセス改善</a:t>
            </a:r>
          </a:p>
        </p:txBody>
      </p:sp>
      <p:pic>
        <p:nvPicPr>
          <p:cNvPr id="28" name="図 27">
            <a:extLst>
              <a:ext uri="{FF2B5EF4-FFF2-40B4-BE49-F238E27FC236}">
                <a16:creationId xmlns:a16="http://schemas.microsoft.com/office/drawing/2014/main" id="{651FCD25-7461-4591-89A8-A84454295A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10" t="17318" r="5594" b="8018"/>
          <a:stretch/>
        </p:blipFill>
        <p:spPr bwMode="auto">
          <a:xfrm>
            <a:off x="5162682" y="2203168"/>
            <a:ext cx="4682930" cy="3944799"/>
          </a:xfrm>
          <a:prstGeom prst="rect">
            <a:avLst/>
          </a:prstGeom>
          <a:noFill/>
          <a:ln>
            <a:noFill/>
          </a:ln>
          <a:extLst>
            <a:ext uri="{53640926-AAD7-44D8-BBD7-CCE9431645EC}">
              <a14:shadowObscured xmlns:a14="http://schemas.microsoft.com/office/drawing/2010/main"/>
            </a:ext>
          </a:extLst>
        </p:spPr>
      </p:pic>
      <p:pic>
        <p:nvPicPr>
          <p:cNvPr id="29" name="図 28">
            <a:extLst>
              <a:ext uri="{FF2B5EF4-FFF2-40B4-BE49-F238E27FC236}">
                <a16:creationId xmlns:a16="http://schemas.microsoft.com/office/drawing/2014/main" id="{3D23BFED-E337-40EE-9078-3231DB7C8A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60105" y="2182592"/>
            <a:ext cx="1921217" cy="818189"/>
          </a:xfrm>
          <a:prstGeom prst="rect">
            <a:avLst/>
          </a:prstGeom>
          <a:solidFill>
            <a:schemeClr val="bg1"/>
          </a:solidFill>
          <a:ln>
            <a:noFill/>
          </a:ln>
        </p:spPr>
      </p:pic>
      <p:pic>
        <p:nvPicPr>
          <p:cNvPr id="30" name="図 29">
            <a:extLst>
              <a:ext uri="{FF2B5EF4-FFF2-40B4-BE49-F238E27FC236}">
                <a16:creationId xmlns:a16="http://schemas.microsoft.com/office/drawing/2014/main" id="{901233C0-589A-49C1-89A2-8F18A569E385}"/>
              </a:ext>
            </a:extLst>
          </p:cNvPr>
          <p:cNvPicPr>
            <a:picLocks noChangeAspect="1"/>
          </p:cNvPicPr>
          <p:nvPr/>
        </p:nvPicPr>
        <p:blipFill>
          <a:blip r:embed="rId5" cstate="print">
            <a:extLst>
              <a:ext uri="{28A0092B-C50C-407E-A947-70E740481C1C}">
                <a14:useLocalDpi xmlns:a14="http://schemas.microsoft.com/office/drawing/2010/main" val="0"/>
              </a:ext>
            </a:extLst>
          </a:blip>
          <a:srcRect t="14352" r="9775" b="12736"/>
          <a:stretch/>
        </p:blipFill>
        <p:spPr bwMode="auto">
          <a:xfrm>
            <a:off x="75182" y="1263521"/>
            <a:ext cx="2666477" cy="2233652"/>
          </a:xfrm>
          <a:prstGeom prst="rect">
            <a:avLst/>
          </a:prstGeom>
          <a:noFill/>
          <a:ln>
            <a:noFill/>
          </a:ln>
        </p:spPr>
      </p:pic>
      <p:sp>
        <p:nvSpPr>
          <p:cNvPr id="32" name="テキスト ボックス 31">
            <a:extLst>
              <a:ext uri="{FF2B5EF4-FFF2-40B4-BE49-F238E27FC236}">
                <a16:creationId xmlns:a16="http://schemas.microsoft.com/office/drawing/2014/main" id="{FCEF5C8D-7663-4FB2-B9F0-070B51FA72B0}"/>
              </a:ext>
            </a:extLst>
          </p:cNvPr>
          <p:cNvSpPr txBox="1"/>
          <p:nvPr/>
        </p:nvSpPr>
        <p:spPr>
          <a:xfrm>
            <a:off x="569824" y="3504455"/>
            <a:ext cx="1622560" cy="276999"/>
          </a:xfrm>
          <a:prstGeom prst="rect">
            <a:avLst/>
          </a:prstGeom>
          <a:noFill/>
        </p:spPr>
        <p:txBody>
          <a:bodyPr wrap="none">
            <a:spAutoFit/>
          </a:bodyPr>
          <a:lstStyle/>
          <a:p>
            <a:pPr algn="ctr"/>
            <a:r>
              <a:rPr lang="ja-JP" altLang="ja-JP" sz="1200" kern="100" dirty="0">
                <a:effectLst/>
                <a:latin typeface="メイリオ" panose="020B0604030504040204" pitchFamily="50" charset="-128"/>
                <a:ea typeface="メイリオ" panose="020B0604030504040204" pitchFamily="50" charset="-128"/>
                <a:cs typeface="Times New Roman" panose="02020603050405020304" pitchFamily="18" charset="0"/>
              </a:rPr>
              <a:t>図 臨海部の集客施設</a:t>
            </a:r>
          </a:p>
        </p:txBody>
      </p:sp>
      <p:sp>
        <p:nvSpPr>
          <p:cNvPr id="36" name="テキスト ボックス 35">
            <a:extLst>
              <a:ext uri="{FF2B5EF4-FFF2-40B4-BE49-F238E27FC236}">
                <a16:creationId xmlns:a16="http://schemas.microsoft.com/office/drawing/2014/main" id="{94C7802F-5AF8-4646-9DB8-0AD3030D770D}"/>
              </a:ext>
            </a:extLst>
          </p:cNvPr>
          <p:cNvSpPr txBox="1"/>
          <p:nvPr/>
        </p:nvSpPr>
        <p:spPr>
          <a:xfrm>
            <a:off x="6579431" y="6181921"/>
            <a:ext cx="1915909" cy="276999"/>
          </a:xfrm>
          <a:prstGeom prst="rect">
            <a:avLst/>
          </a:prstGeom>
          <a:noFill/>
        </p:spPr>
        <p:txBody>
          <a:bodyPr wrap="none">
            <a:spAutoFit/>
          </a:bodyPr>
          <a:lstStyle/>
          <a:p>
            <a:pPr algn="ctr"/>
            <a:r>
              <a:rPr lang="ja-JP" altLang="ja-JP" sz="1200" kern="100" dirty="0">
                <a:effectLst/>
                <a:latin typeface="メイリオ" panose="020B0604030504040204" pitchFamily="50" charset="-128"/>
                <a:ea typeface="メイリオ" panose="020B0604030504040204" pitchFamily="50" charset="-128"/>
                <a:cs typeface="Times New Roman" panose="02020603050405020304" pitchFamily="18" charset="0"/>
              </a:rPr>
              <a:t>図　</a:t>
            </a: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夢洲への</a:t>
            </a:r>
            <a:r>
              <a:rPr lang="en-US" altLang="ja-JP" sz="1200" kern="100" dirty="0">
                <a:latin typeface="メイリオ" panose="020B0604030504040204" pitchFamily="50" charset="-128"/>
                <a:ea typeface="メイリオ" panose="020B0604030504040204" pitchFamily="50" charset="-128"/>
                <a:cs typeface="Times New Roman" panose="02020603050405020304" pitchFamily="18" charset="0"/>
              </a:rPr>
              <a:t>60</a:t>
            </a: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分到達圏</a:t>
            </a:r>
            <a:endParaRPr lang="ja-JP" altLang="ja-JP" sz="12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graphicFrame>
        <p:nvGraphicFramePr>
          <p:cNvPr id="37" name="表 36">
            <a:extLst>
              <a:ext uri="{FF2B5EF4-FFF2-40B4-BE49-F238E27FC236}">
                <a16:creationId xmlns:a16="http://schemas.microsoft.com/office/drawing/2014/main" id="{A4BC0908-F05A-436C-A0C9-2555CE8B4897}"/>
              </a:ext>
            </a:extLst>
          </p:cNvPr>
          <p:cNvGraphicFramePr>
            <a:graphicFrameLocks noGrp="1"/>
          </p:cNvGraphicFramePr>
          <p:nvPr/>
        </p:nvGraphicFramePr>
        <p:xfrm>
          <a:off x="6891583" y="5454892"/>
          <a:ext cx="2988000" cy="727029"/>
        </p:xfrm>
        <a:graphic>
          <a:graphicData uri="http://schemas.openxmlformats.org/drawingml/2006/table">
            <a:tbl>
              <a:tblPr firstRow="1">
                <a:tableStyleId>{5C22544A-7EE6-4342-B048-85BDC9FD1C3A}</a:tableStyleId>
              </a:tblPr>
              <a:tblGrid>
                <a:gridCol w="2988000">
                  <a:extLst>
                    <a:ext uri="{9D8B030D-6E8A-4147-A177-3AD203B41FA5}">
                      <a16:colId xmlns:a16="http://schemas.microsoft.com/office/drawing/2014/main" val="1983344336"/>
                    </a:ext>
                  </a:extLst>
                </a:gridCol>
              </a:tblGrid>
              <a:tr h="252000">
                <a:tc>
                  <a:txBody>
                    <a:bodyPr/>
                    <a:lstStyle/>
                    <a:p>
                      <a:pPr algn="ctr"/>
                      <a:r>
                        <a:rPr kumimoji="1" lang="ja-JP" altLang="en-US" sz="1200" dirty="0">
                          <a:latin typeface="メイリオ" panose="020B0604030504040204" pitchFamily="50" charset="-128"/>
                          <a:ea typeface="メイリオ" panose="020B0604030504040204" pitchFamily="50" charset="-128"/>
                        </a:rPr>
                        <a:t>６０分到達圏人口</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extLst>
                  <a:ext uri="{0D108BD9-81ED-4DB2-BD59-A6C34878D82A}">
                    <a16:rowId xmlns:a16="http://schemas.microsoft.com/office/drawing/2014/main" val="946553143"/>
                  </a:ext>
                </a:extLst>
              </a:tr>
              <a:tr h="452709">
                <a:tc>
                  <a:txBody>
                    <a:bodyPr/>
                    <a:lstStyle/>
                    <a:p>
                      <a:pPr algn="ctr" hangingPunct="0">
                        <a:buNone/>
                      </a:pPr>
                      <a:r>
                        <a:rPr lang="ja-JP" altLang="en-US" sz="1200" kern="100" dirty="0">
                          <a:effectLst/>
                          <a:latin typeface="メイリオ" panose="020B0604030504040204" pitchFamily="50" charset="-128"/>
                          <a:ea typeface="メイリオ" panose="020B0604030504040204" pitchFamily="50" charset="-128"/>
                          <a:cs typeface="Times New Roman" panose="02020603050405020304" pitchFamily="18" charset="0"/>
                        </a:rPr>
                        <a:t>４３４万人</a:t>
                      </a:r>
                      <a:r>
                        <a:rPr lang="ja-JP" sz="1200"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200" kern="100" dirty="0">
                          <a:effectLst/>
                          <a:latin typeface="メイリオ" panose="020B0604030504040204" pitchFamily="50" charset="-128"/>
                          <a:ea typeface="メイリオ" panose="020B0604030504040204" pitchFamily="50" charset="-128"/>
                          <a:cs typeface="Times New Roman" panose="02020603050405020304" pitchFamily="18" charset="0"/>
                        </a:rPr>
                        <a:t>４９７万人（＋６３万人）</a:t>
                      </a:r>
                      <a:endParaRPr lang="en-US" altLang="ja-JP" sz="12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ctr" hangingPunct="0">
                        <a:buNone/>
                      </a:pPr>
                      <a:r>
                        <a:rPr lang="ja-JP" altLang="en-US" sz="1200"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200" kern="100" dirty="0">
                          <a:effectLst/>
                          <a:latin typeface="メイリオ" panose="020B0604030504040204" pitchFamily="50" charset="-128"/>
                          <a:ea typeface="メイリオ" panose="020B0604030504040204" pitchFamily="50" charset="-128"/>
                          <a:cs typeface="Times New Roman" panose="02020603050405020304" pitchFamily="18" charset="0"/>
                        </a:rPr>
                        <a:t>2020</a:t>
                      </a:r>
                      <a:r>
                        <a:rPr lang="ja-JP" altLang="en-US" sz="1200" kern="100" dirty="0">
                          <a:effectLst/>
                          <a:latin typeface="メイリオ" panose="020B0604030504040204" pitchFamily="50" charset="-128"/>
                          <a:ea typeface="メイリオ" panose="020B0604030504040204" pitchFamily="50" charset="-128"/>
                          <a:cs typeface="Times New Roman" panose="02020603050405020304" pitchFamily="18" charset="0"/>
                        </a:rPr>
                        <a:t>年国勢調査人口による集計）</a:t>
                      </a:r>
                      <a:endParaRPr lang="ja-JP" sz="12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86537017"/>
                  </a:ext>
                </a:extLst>
              </a:tr>
            </a:tbl>
          </a:graphicData>
        </a:graphic>
      </p:graphicFrame>
      <p:sp>
        <p:nvSpPr>
          <p:cNvPr id="38" name="正方形/長方形 37">
            <a:extLst>
              <a:ext uri="{FF2B5EF4-FFF2-40B4-BE49-F238E27FC236}">
                <a16:creationId xmlns:a16="http://schemas.microsoft.com/office/drawing/2014/main" id="{77902C24-DC8E-440F-928F-16B2BB8895F5}"/>
              </a:ext>
            </a:extLst>
          </p:cNvPr>
          <p:cNvSpPr/>
          <p:nvPr/>
        </p:nvSpPr>
        <p:spPr>
          <a:xfrm>
            <a:off x="2793791" y="1260185"/>
            <a:ext cx="2368892" cy="1730987"/>
          </a:xfrm>
          <a:prstGeom prst="rect">
            <a:avLst/>
          </a:prstGeom>
          <a:ln w="12700">
            <a:prstDash val="sysDash"/>
          </a:ln>
        </p:spPr>
        <p:style>
          <a:lnRef idx="2">
            <a:schemeClr val="dk1"/>
          </a:lnRef>
          <a:fillRef idx="1">
            <a:schemeClr val="lt1"/>
          </a:fillRef>
          <a:effectRef idx="0">
            <a:schemeClr val="dk1"/>
          </a:effectRef>
          <a:fontRef idx="minor">
            <a:schemeClr val="dk1"/>
          </a:fontRef>
        </p:style>
        <p:txBody>
          <a:bodyPr rtlCol="0" anchor="ctr"/>
          <a:lstStyle/>
          <a:p>
            <a:pPr marL="171450" indent="-171450" algn="just">
              <a:buFont typeface="Wingdings" panose="05000000000000000000" pitchFamily="2" charset="2"/>
              <a:buChar char="ü"/>
            </a:pPr>
            <a:r>
              <a:rPr kumimoji="1" lang="ja-JP" altLang="en-US" sz="1200" dirty="0">
                <a:latin typeface="メイリオ" panose="020B0604030504040204" pitchFamily="50" charset="-128"/>
                <a:ea typeface="メイリオ" panose="020B0604030504040204" pitchFamily="50" charset="-128"/>
              </a:rPr>
              <a:t>咲</a:t>
            </a:r>
            <a:r>
              <a:rPr lang="ja-JP" altLang="en-US" sz="1200" dirty="0">
                <a:latin typeface="メイリオ" panose="020B0604030504040204" pitchFamily="50" charset="-128"/>
                <a:ea typeface="メイリオ" panose="020B0604030504040204" pitchFamily="50" charset="-128"/>
              </a:rPr>
              <a:t>洲</a:t>
            </a:r>
            <a:r>
              <a:rPr kumimoji="1" lang="ja-JP" altLang="en-US" sz="1200" dirty="0">
                <a:latin typeface="メイリオ" panose="020B0604030504040204" pitchFamily="50" charset="-128"/>
                <a:ea typeface="メイリオ" panose="020B0604030504040204" pitchFamily="50" charset="-128"/>
              </a:rPr>
              <a:t>～桜島地区間に新たなルートができることで所要時間が短縮し、地域間交流の活性化に寄与</a:t>
            </a:r>
            <a:endParaRPr kumimoji="1" lang="en-US" altLang="ja-JP" sz="1200" dirty="0">
              <a:latin typeface="メイリオ" panose="020B0604030504040204" pitchFamily="50" charset="-128"/>
              <a:ea typeface="メイリオ" panose="020B0604030504040204" pitchFamily="50" charset="-128"/>
            </a:endParaRPr>
          </a:p>
          <a:p>
            <a:pPr marL="171450" indent="-171450" algn="just">
              <a:buFont typeface="Wingdings" panose="05000000000000000000" pitchFamily="2" charset="2"/>
              <a:buChar char="ü"/>
            </a:pPr>
            <a:r>
              <a:rPr lang="en-US" altLang="ja-JP" sz="1200" dirty="0">
                <a:latin typeface="メイリオ" panose="020B0604030504040204" pitchFamily="50" charset="-128"/>
                <a:ea typeface="メイリオ" panose="020B0604030504040204" pitchFamily="50" charset="-128"/>
              </a:rPr>
              <a:t>IR</a:t>
            </a:r>
            <a:r>
              <a:rPr lang="ja-JP" altLang="en-US" sz="1200" dirty="0">
                <a:latin typeface="メイリオ" panose="020B0604030504040204" pitchFamily="50" charset="-128"/>
                <a:ea typeface="メイリオ" panose="020B0604030504040204" pitchFamily="50" charset="-128"/>
              </a:rPr>
              <a:t>施設の立地が予定されている夢洲地区と、現況でリゾート施設が立地する桜島地区を結ぶことで、相乗効果による地域の活性化が期待</a:t>
            </a:r>
          </a:p>
        </p:txBody>
      </p:sp>
      <p:graphicFrame>
        <p:nvGraphicFramePr>
          <p:cNvPr id="39" name="表 38">
            <a:extLst>
              <a:ext uri="{FF2B5EF4-FFF2-40B4-BE49-F238E27FC236}">
                <a16:creationId xmlns:a16="http://schemas.microsoft.com/office/drawing/2014/main" id="{3513D3E6-DCBF-4E75-82FA-B2C3FE96D669}"/>
              </a:ext>
            </a:extLst>
          </p:cNvPr>
          <p:cNvGraphicFramePr>
            <a:graphicFrameLocks noGrp="1"/>
          </p:cNvGraphicFramePr>
          <p:nvPr/>
        </p:nvGraphicFramePr>
        <p:xfrm>
          <a:off x="2799985" y="3049566"/>
          <a:ext cx="2362696" cy="491264"/>
        </p:xfrm>
        <a:graphic>
          <a:graphicData uri="http://schemas.openxmlformats.org/drawingml/2006/table">
            <a:tbl>
              <a:tblPr firstRow="1">
                <a:tableStyleId>{5C22544A-7EE6-4342-B048-85BDC9FD1C3A}</a:tableStyleId>
              </a:tblPr>
              <a:tblGrid>
                <a:gridCol w="838376">
                  <a:extLst>
                    <a:ext uri="{9D8B030D-6E8A-4147-A177-3AD203B41FA5}">
                      <a16:colId xmlns:a16="http://schemas.microsoft.com/office/drawing/2014/main" val="529143473"/>
                    </a:ext>
                  </a:extLst>
                </a:gridCol>
                <a:gridCol w="1524320">
                  <a:extLst>
                    <a:ext uri="{9D8B030D-6E8A-4147-A177-3AD203B41FA5}">
                      <a16:colId xmlns:a16="http://schemas.microsoft.com/office/drawing/2014/main" val="1217330299"/>
                    </a:ext>
                  </a:extLst>
                </a:gridCol>
              </a:tblGrid>
              <a:tr h="0">
                <a:tc>
                  <a:txBody>
                    <a:body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1" lang="ja-JP" altLang="en-US" sz="1000" b="1" i="0" u="none" strike="noStrike" kern="1200" cap="none" normalizeH="0" baseline="0" dirty="0">
                          <a:ln>
                            <a:noFill/>
                          </a:ln>
                          <a:solidFill>
                            <a:srgbClr val="FFFFFF"/>
                          </a:solidFill>
                          <a:effectLst/>
                          <a:latin typeface="メイリオ" panose="020B0604030504040204" pitchFamily="50" charset="-128"/>
                          <a:ea typeface="メイリオ" panose="020B0604030504040204" pitchFamily="50" charset="-128"/>
                          <a:cs typeface="+mn-cs"/>
                        </a:rPr>
                        <a:t>区　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1" lang="ja-JP" altLang="en-US" sz="1000" b="1" i="0" u="none" strike="noStrike" kern="1200" cap="none" normalizeH="0" baseline="0" dirty="0">
                          <a:ln>
                            <a:noFill/>
                          </a:ln>
                          <a:solidFill>
                            <a:srgbClr val="FFFFFF"/>
                          </a:solidFill>
                          <a:effectLst/>
                          <a:latin typeface="メイリオ" panose="020B0604030504040204" pitchFamily="50" charset="-128"/>
                          <a:ea typeface="メイリオ" panose="020B0604030504040204" pitchFamily="50" charset="-128"/>
                          <a:cs typeface="+mn-cs"/>
                        </a:rPr>
                        <a:t>所要時間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extLst>
                  <a:ext uri="{0D108BD9-81ED-4DB2-BD59-A6C34878D82A}">
                    <a16:rowId xmlns:a16="http://schemas.microsoft.com/office/drawing/2014/main" val="3405314292"/>
                  </a:ext>
                </a:extLst>
              </a:tr>
              <a:tr h="247424">
                <a:tc>
                  <a:txBody>
                    <a:bodyPr/>
                    <a:lstStyle/>
                    <a:p>
                      <a:pPr algn="ctr" hangingPunct="0">
                        <a:buNone/>
                      </a:pPr>
                      <a:r>
                        <a:rPr lang="ja-JP" altLang="en-US" sz="1000" kern="100" dirty="0">
                          <a:effectLst/>
                          <a:latin typeface="メイリオ" panose="020B0604030504040204" pitchFamily="50" charset="-128"/>
                          <a:ea typeface="メイリオ" panose="020B0604030504040204" pitchFamily="50" charset="-128"/>
                          <a:cs typeface="Times New Roman" panose="02020603050405020304" pitchFamily="18" charset="0"/>
                        </a:rPr>
                        <a:t>夢洲～桜島</a:t>
                      </a:r>
                      <a:endParaRPr lang="ja-JP" sz="1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hangingPunct="0">
                        <a:buNone/>
                      </a:pPr>
                      <a:r>
                        <a:rPr lang="en-US"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15</a:t>
                      </a:r>
                      <a:r>
                        <a:rPr lang="ja-JP" altLang="en-US" sz="1000" kern="100" dirty="0">
                          <a:effectLst/>
                          <a:latin typeface="メイリオ" panose="020B0604030504040204" pitchFamily="50" charset="-128"/>
                          <a:ea typeface="メイリオ" panose="020B0604030504040204" pitchFamily="50" charset="-128"/>
                          <a:cs typeface="Times New Roman" panose="02020603050405020304" pitchFamily="18" charset="0"/>
                        </a:rPr>
                        <a:t>分</a:t>
                      </a:r>
                      <a:r>
                        <a:rPr lang="en-US"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000" kern="100" dirty="0">
                          <a:effectLst/>
                          <a:latin typeface="メイリオ" panose="020B0604030504040204" pitchFamily="50" charset="-128"/>
                          <a:ea typeface="メイリオ" panose="020B0604030504040204" pitchFamily="50" charset="-128"/>
                          <a:cs typeface="Times New Roman" panose="02020603050405020304" pitchFamily="18" charset="0"/>
                        </a:rPr>
                        <a:t>→６分</a:t>
                      </a:r>
                      <a:r>
                        <a:rPr lang="en-US"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000" kern="100" dirty="0">
                          <a:effectLst/>
                          <a:latin typeface="メイリオ" panose="020B0604030504040204" pitchFamily="50" charset="-128"/>
                          <a:ea typeface="メイリオ" panose="020B0604030504040204" pitchFamily="50" charset="-128"/>
                          <a:cs typeface="Times New Roman" panose="02020603050405020304" pitchFamily="18" charset="0"/>
                        </a:rPr>
                        <a:t>▲９分</a:t>
                      </a:r>
                      <a:r>
                        <a:rPr lang="en-US"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a:t>
                      </a:r>
                      <a:endParaRPr lang="ja-JP" sz="1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3069622"/>
                  </a:ext>
                </a:extLst>
              </a:tr>
            </a:tbl>
          </a:graphicData>
        </a:graphic>
      </p:graphicFrame>
      <p:sp>
        <p:nvSpPr>
          <p:cNvPr id="40" name="正方形/長方形 39">
            <a:extLst>
              <a:ext uri="{FF2B5EF4-FFF2-40B4-BE49-F238E27FC236}">
                <a16:creationId xmlns:a16="http://schemas.microsoft.com/office/drawing/2014/main" id="{48B94002-A8BB-4FE8-BA97-6994B1E284E8}"/>
              </a:ext>
            </a:extLst>
          </p:cNvPr>
          <p:cNvSpPr/>
          <p:nvPr/>
        </p:nvSpPr>
        <p:spPr>
          <a:xfrm>
            <a:off x="2793791" y="3566064"/>
            <a:ext cx="2031772" cy="491264"/>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シャトルバスでの所要時間</a:t>
            </a:r>
            <a:endParaRPr lang="en-US" altLang="ja-JP" sz="1000" dirty="0">
              <a:latin typeface="メイリオ" panose="020B0604030504040204" pitchFamily="50" charset="-128"/>
              <a:ea typeface="メイリオ" panose="020B0604030504040204" pitchFamily="50" charset="-128"/>
            </a:endParaRPr>
          </a:p>
          <a:p>
            <a:pPr algn="just"/>
            <a:r>
              <a:rPr lang="ja-JP" altLang="en-US" sz="1000" dirty="0">
                <a:latin typeface="メイリオ" panose="020B0604030504040204" pitchFamily="50" charset="-128"/>
                <a:ea typeface="メイリオ" panose="020B0604030504040204" pitchFamily="50" charset="-128"/>
              </a:rPr>
              <a:t>（桜島線整備なしの場合）</a:t>
            </a:r>
            <a:endParaRPr kumimoji="1" lang="ja-JP" altLang="en-US" sz="1000" dirty="0">
              <a:latin typeface="メイリオ" panose="020B0604030504040204" pitchFamily="50" charset="-128"/>
              <a:ea typeface="メイリオ" panose="020B0604030504040204" pitchFamily="50" charset="-128"/>
            </a:endParaRPr>
          </a:p>
        </p:txBody>
      </p:sp>
      <p:sp>
        <p:nvSpPr>
          <p:cNvPr id="41" name="テキスト ボックス 40">
            <a:extLst>
              <a:ext uri="{FF2B5EF4-FFF2-40B4-BE49-F238E27FC236}">
                <a16:creationId xmlns:a16="http://schemas.microsoft.com/office/drawing/2014/main" id="{879ABDA5-9D74-42E7-A9D5-641CB09D8D1A}"/>
              </a:ext>
            </a:extLst>
          </p:cNvPr>
          <p:cNvSpPr txBox="1"/>
          <p:nvPr/>
        </p:nvSpPr>
        <p:spPr>
          <a:xfrm>
            <a:off x="5345241" y="1085024"/>
            <a:ext cx="3672800" cy="292388"/>
          </a:xfrm>
          <a:prstGeom prst="rect">
            <a:avLst/>
          </a:prstGeom>
          <a:noFill/>
        </p:spPr>
        <p:txBody>
          <a:bodyPr wrap="none" bIns="0">
            <a:spAutoFit/>
          </a:bodyPr>
          <a:lstStyle/>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effectLst/>
                <a:latin typeface="メイリオ" panose="020B0604030504040204" pitchFamily="50" charset="-128"/>
                <a:ea typeface="メイリオ" panose="020B0604030504040204" pitchFamily="50" charset="-128"/>
                <a:cs typeface="Times New Roman" panose="02020603050405020304" pitchFamily="18" charset="0"/>
              </a:rPr>
              <a:t>地域の拠点地区へのアクセス性向上</a:t>
            </a:r>
            <a:endParaRPr lang="ja-JP"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42" name="正方形/長方形 41">
            <a:extLst>
              <a:ext uri="{FF2B5EF4-FFF2-40B4-BE49-F238E27FC236}">
                <a16:creationId xmlns:a16="http://schemas.microsoft.com/office/drawing/2014/main" id="{A2358BBB-B3C8-4899-97B9-8551E00F100A}"/>
              </a:ext>
            </a:extLst>
          </p:cNvPr>
          <p:cNvSpPr/>
          <p:nvPr/>
        </p:nvSpPr>
        <p:spPr>
          <a:xfrm>
            <a:off x="113308" y="640767"/>
            <a:ext cx="5708371" cy="247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＜夢洲～地域の拠点地区へのアクセス改善＞</a:t>
            </a:r>
          </a:p>
        </p:txBody>
      </p:sp>
      <p:sp>
        <p:nvSpPr>
          <p:cNvPr id="43" name="正方形/長方形 42">
            <a:extLst>
              <a:ext uri="{FF2B5EF4-FFF2-40B4-BE49-F238E27FC236}">
                <a16:creationId xmlns:a16="http://schemas.microsoft.com/office/drawing/2014/main" id="{BD9A8C7F-4C6D-4F40-9B4B-26D957D897C6}"/>
              </a:ext>
            </a:extLst>
          </p:cNvPr>
          <p:cNvSpPr/>
          <p:nvPr/>
        </p:nvSpPr>
        <p:spPr>
          <a:xfrm>
            <a:off x="0" y="920849"/>
            <a:ext cx="5019758" cy="291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○ＪＲ桜島線延伸による地域の活性化効果</a:t>
            </a:r>
          </a:p>
        </p:txBody>
      </p:sp>
      <p:sp>
        <p:nvSpPr>
          <p:cNvPr id="44" name="正方形/長方形 43">
            <a:extLst>
              <a:ext uri="{FF2B5EF4-FFF2-40B4-BE49-F238E27FC236}">
                <a16:creationId xmlns:a16="http://schemas.microsoft.com/office/drawing/2014/main" id="{BBF18357-2230-41B8-B46F-6B25EDBBD44B}"/>
              </a:ext>
            </a:extLst>
          </p:cNvPr>
          <p:cNvSpPr/>
          <p:nvPr/>
        </p:nvSpPr>
        <p:spPr>
          <a:xfrm>
            <a:off x="6828" y="3912620"/>
            <a:ext cx="5019758" cy="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○京阪中之島線延伸による地域の活性化効果</a:t>
            </a:r>
          </a:p>
        </p:txBody>
      </p:sp>
      <p:graphicFrame>
        <p:nvGraphicFramePr>
          <p:cNvPr id="45" name="表 44">
            <a:extLst>
              <a:ext uri="{FF2B5EF4-FFF2-40B4-BE49-F238E27FC236}">
                <a16:creationId xmlns:a16="http://schemas.microsoft.com/office/drawing/2014/main" id="{740123E8-8573-4BF9-B084-88B1AE1240E0}"/>
              </a:ext>
            </a:extLst>
          </p:cNvPr>
          <p:cNvGraphicFramePr>
            <a:graphicFrameLocks noGrp="1"/>
          </p:cNvGraphicFramePr>
          <p:nvPr>
            <p:extLst>
              <p:ext uri="{D42A27DB-BD31-4B8C-83A1-F6EECF244321}">
                <p14:modId xmlns:p14="http://schemas.microsoft.com/office/powerpoint/2010/main" val="2050064824"/>
              </p:ext>
            </p:extLst>
          </p:nvPr>
        </p:nvGraphicFramePr>
        <p:xfrm>
          <a:off x="3220768" y="5936102"/>
          <a:ext cx="2572772" cy="792240"/>
        </p:xfrm>
        <a:graphic>
          <a:graphicData uri="http://schemas.openxmlformats.org/drawingml/2006/table">
            <a:tbl>
              <a:tblPr firstRow="1">
                <a:tableStyleId>{5C22544A-7EE6-4342-B048-85BDC9FD1C3A}</a:tableStyleId>
              </a:tblPr>
              <a:tblGrid>
                <a:gridCol w="1020941">
                  <a:extLst>
                    <a:ext uri="{9D8B030D-6E8A-4147-A177-3AD203B41FA5}">
                      <a16:colId xmlns:a16="http://schemas.microsoft.com/office/drawing/2014/main" val="951680604"/>
                    </a:ext>
                  </a:extLst>
                </a:gridCol>
                <a:gridCol w="1551831">
                  <a:extLst>
                    <a:ext uri="{9D8B030D-6E8A-4147-A177-3AD203B41FA5}">
                      <a16:colId xmlns:a16="http://schemas.microsoft.com/office/drawing/2014/main" val="1983344336"/>
                    </a:ext>
                  </a:extLst>
                </a:gridCol>
              </a:tblGrid>
              <a:tr h="274320">
                <a:tc>
                  <a:txBody>
                    <a:body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1" lang="ja-JP" altLang="en-US" sz="1000" b="1" i="0" u="none" strike="noStrike" kern="1200" cap="none" normalizeH="0" baseline="0" dirty="0">
                          <a:ln>
                            <a:noFill/>
                          </a:ln>
                          <a:solidFill>
                            <a:srgbClr val="FFFFFF"/>
                          </a:solidFill>
                          <a:effectLst/>
                          <a:latin typeface="メイリオ" panose="020B0604030504040204" pitchFamily="50" charset="-128"/>
                          <a:ea typeface="メイリオ" panose="020B0604030504040204" pitchFamily="50" charset="-128"/>
                          <a:cs typeface="+mn-cs"/>
                        </a:rPr>
                        <a:t>区　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1" lang="ja-JP" altLang="en-US" sz="1000" b="1" i="0" u="none" strike="noStrike" kern="1200" cap="none" normalizeH="0" baseline="0" dirty="0">
                          <a:ln>
                            <a:noFill/>
                          </a:ln>
                          <a:solidFill>
                            <a:srgbClr val="FFFFFF"/>
                          </a:solidFill>
                          <a:effectLst/>
                          <a:latin typeface="メイリオ" panose="020B0604030504040204" pitchFamily="50" charset="-128"/>
                          <a:ea typeface="メイリオ" panose="020B0604030504040204" pitchFamily="50" charset="-128"/>
                          <a:cs typeface="+mn-cs"/>
                        </a:rPr>
                        <a:t>所要時間</a:t>
                      </a:r>
                      <a:endParaRPr kumimoji="1" lang="en-US" altLang="ja-JP" sz="1000" b="1" i="0" u="none" strike="noStrike" kern="1200" cap="none" normalizeH="0" baseline="0" dirty="0">
                        <a:ln>
                          <a:noFill/>
                        </a:ln>
                        <a:solidFill>
                          <a:srgbClr val="FFFFFF"/>
                        </a:solidFill>
                        <a:effectLst/>
                        <a:latin typeface="メイリオ" panose="020B0604030504040204" pitchFamily="50" charset="-128"/>
                        <a:ea typeface="メイリオ"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Pct val="100000"/>
                        <a:buFontTx/>
                        <a:buNone/>
                        <a:tabLst/>
                      </a:pPr>
                      <a:r>
                        <a:rPr kumimoji="1" lang="ja-JP" altLang="en-US" sz="1000" b="1" i="0" u="none" strike="noStrike" kern="1200" cap="none" normalizeH="0" baseline="0" dirty="0">
                          <a:ln>
                            <a:noFill/>
                          </a:ln>
                          <a:solidFill>
                            <a:srgbClr val="FFFFFF"/>
                          </a:solidFill>
                          <a:effectLst/>
                          <a:latin typeface="メイリオ" panose="020B0604030504040204" pitchFamily="50" charset="-128"/>
                          <a:ea typeface="メイリオ" panose="020B0604030504040204" pitchFamily="50" charset="-128"/>
                          <a:cs typeface="+mn-cs"/>
                        </a:rPr>
                        <a:t>乗換回数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extLst>
                  <a:ext uri="{0D108BD9-81ED-4DB2-BD59-A6C34878D82A}">
                    <a16:rowId xmlns:a16="http://schemas.microsoft.com/office/drawing/2014/main" val="946553143"/>
                  </a:ext>
                </a:extLst>
              </a:tr>
              <a:tr h="396000">
                <a:tc>
                  <a:txBody>
                    <a:bodyPr/>
                    <a:lstStyle/>
                    <a:p>
                      <a:pPr algn="ctr" hangingPunct="0">
                        <a:buNone/>
                      </a:pPr>
                      <a:r>
                        <a:rPr 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夢洲</a:t>
                      </a:r>
                      <a:r>
                        <a:rPr lang="ja-JP" altLang="en-US" sz="1000" kern="100" dirty="0">
                          <a:effectLst/>
                          <a:latin typeface="メイリオ" panose="020B0604030504040204" pitchFamily="50" charset="-128"/>
                          <a:ea typeface="メイリオ" panose="020B0604030504040204" pitchFamily="50" charset="-128"/>
                          <a:cs typeface="Times New Roman" panose="02020603050405020304" pitchFamily="18" charset="0"/>
                        </a:rPr>
                        <a:t>～中之島</a:t>
                      </a:r>
                      <a:endParaRPr lang="ja-JP" sz="1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hangingPunct="0">
                        <a:buNone/>
                      </a:pPr>
                      <a:r>
                        <a:rPr lang="en-US"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36</a:t>
                      </a:r>
                      <a:r>
                        <a:rPr 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分→</a:t>
                      </a:r>
                      <a:r>
                        <a:rPr lang="en-US"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22</a:t>
                      </a:r>
                      <a:r>
                        <a:rPr 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分</a:t>
                      </a:r>
                      <a:r>
                        <a:rPr lang="en-US"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000"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14</a:t>
                      </a:r>
                      <a:r>
                        <a:rPr lang="ja-JP" altLang="en-US" sz="1000" kern="100" dirty="0">
                          <a:effectLst/>
                          <a:latin typeface="メイリオ" panose="020B0604030504040204" pitchFamily="50" charset="-128"/>
                          <a:ea typeface="メイリオ" panose="020B0604030504040204" pitchFamily="50" charset="-128"/>
                          <a:cs typeface="Times New Roman" panose="02020603050405020304" pitchFamily="18" charset="0"/>
                        </a:rPr>
                        <a:t>分</a:t>
                      </a:r>
                      <a:r>
                        <a:rPr lang="en-US"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a:t>
                      </a:r>
                    </a:p>
                    <a:p>
                      <a:pPr marL="0" marR="0" lvl="0" indent="0" algn="ctr" defTabSz="914400" rtl="0" eaLnBrk="1" fontAlgn="auto" latinLnBrk="0" hangingPunct="0">
                        <a:lnSpc>
                          <a:spcPct val="100000"/>
                        </a:lnSpc>
                        <a:spcBef>
                          <a:spcPts val="0"/>
                        </a:spcBef>
                        <a:spcAft>
                          <a:spcPts val="0"/>
                        </a:spcAft>
                        <a:buClrTx/>
                        <a:buSzTx/>
                        <a:buFontTx/>
                        <a:buNone/>
                        <a:tabLst/>
                        <a:defRPr/>
                      </a:pPr>
                      <a:r>
                        <a:rPr lang="ja-JP" altLang="en-US" sz="10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 ２回→ </a:t>
                      </a:r>
                      <a:r>
                        <a:rPr lang="en-US" altLang="ja-JP" sz="10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1</a:t>
                      </a:r>
                      <a:r>
                        <a:rPr lang="ja-JP" altLang="en-US" sz="10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回 </a:t>
                      </a:r>
                      <a:r>
                        <a:rPr lang="en-US" altLang="ja-JP" sz="10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0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▲１回</a:t>
                      </a:r>
                      <a:r>
                        <a:rPr lang="en-US" altLang="ja-JP" sz="10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a:t>
                      </a:r>
                      <a:endParaRPr lang="ja-JP" altLang="ja-JP" sz="10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86537017"/>
                  </a:ext>
                </a:extLst>
              </a:tr>
            </a:tbl>
          </a:graphicData>
        </a:graphic>
      </p:graphicFrame>
      <p:sp>
        <p:nvSpPr>
          <p:cNvPr id="46" name="正方形/長方形 45">
            <a:extLst>
              <a:ext uri="{FF2B5EF4-FFF2-40B4-BE49-F238E27FC236}">
                <a16:creationId xmlns:a16="http://schemas.microsoft.com/office/drawing/2014/main" id="{3A8EAA51-4729-4009-A477-F6F4F28E9639}"/>
              </a:ext>
            </a:extLst>
          </p:cNvPr>
          <p:cNvSpPr/>
          <p:nvPr/>
        </p:nvSpPr>
        <p:spPr>
          <a:xfrm>
            <a:off x="3220767" y="4274119"/>
            <a:ext cx="2572773" cy="1596825"/>
          </a:xfrm>
          <a:prstGeom prst="rect">
            <a:avLst/>
          </a:prstGeom>
          <a:ln w="12700">
            <a:prstDash val="sysDash"/>
          </a:ln>
        </p:spPr>
        <p:style>
          <a:lnRef idx="2">
            <a:schemeClr val="dk1"/>
          </a:lnRef>
          <a:fillRef idx="1">
            <a:schemeClr val="lt1"/>
          </a:fillRef>
          <a:effectRef idx="0">
            <a:schemeClr val="dk1"/>
          </a:effectRef>
          <a:fontRef idx="minor">
            <a:schemeClr val="dk1"/>
          </a:fontRef>
        </p:style>
        <p:txBody>
          <a:bodyPr rtlCol="0" anchor="ctr"/>
          <a:lstStyle/>
          <a:p>
            <a:pPr marL="171450" indent="-171450" algn="just">
              <a:buFont typeface="Wingdings" panose="05000000000000000000" pitchFamily="2" charset="2"/>
              <a:buChar char="ü"/>
            </a:pPr>
            <a:r>
              <a:rPr lang="ja-JP" altLang="en-US" sz="1200" dirty="0">
                <a:solidFill>
                  <a:schemeClr val="tx1"/>
                </a:solidFill>
                <a:latin typeface="メイリオ" panose="020B0604030504040204" pitchFamily="50" charset="-128"/>
                <a:ea typeface="メイリオ" panose="020B0604030504040204" pitchFamily="50" charset="-128"/>
              </a:rPr>
              <a:t>夢洲～中之島間の所要時間が短縮・乗換回数が低減</a:t>
            </a:r>
            <a:endParaRPr lang="en-US" altLang="ja-JP" sz="1200" dirty="0">
              <a:solidFill>
                <a:schemeClr val="tx1"/>
              </a:solidFill>
              <a:latin typeface="メイリオ" panose="020B0604030504040204" pitchFamily="50" charset="-128"/>
              <a:ea typeface="メイリオ" panose="020B0604030504040204" pitchFamily="50" charset="-128"/>
            </a:endParaRPr>
          </a:p>
          <a:p>
            <a:pPr marL="171450" indent="-171450" algn="just">
              <a:buFont typeface="Wingdings" panose="05000000000000000000" pitchFamily="2" charset="2"/>
              <a:buChar char="ü"/>
            </a:pPr>
            <a:r>
              <a:rPr lang="ja-JP" altLang="en-US" sz="1200" dirty="0">
                <a:solidFill>
                  <a:schemeClr val="tx1"/>
                </a:solidFill>
                <a:latin typeface="メイリオ" panose="020B0604030504040204" pitchFamily="50" charset="-128"/>
                <a:ea typeface="メイリオ" panose="020B0604030504040204" pitchFamily="50" charset="-128"/>
              </a:rPr>
              <a:t>都市再生緊急整備地域に指定されており、国際的な業務・文化・学術・交流拠点の形成を図る中之島地区と、夢洲地区を結ぶことで、地域間交流や都市開発事業の進捗に寄与</a:t>
            </a:r>
            <a:endParaRPr lang="en-US" altLang="ja-JP" sz="1200" dirty="0">
              <a:solidFill>
                <a:schemeClr val="tx1"/>
              </a:solidFill>
              <a:latin typeface="メイリオ" panose="020B0604030504040204" pitchFamily="50" charset="-128"/>
              <a:ea typeface="メイリオ" panose="020B0604030504040204" pitchFamily="50" charset="-128"/>
            </a:endParaRPr>
          </a:p>
        </p:txBody>
      </p:sp>
      <p:pic>
        <p:nvPicPr>
          <p:cNvPr id="47" name="図 46">
            <a:extLst>
              <a:ext uri="{FF2B5EF4-FFF2-40B4-BE49-F238E27FC236}">
                <a16:creationId xmlns:a16="http://schemas.microsoft.com/office/drawing/2014/main" id="{C77E9874-259F-4C5A-BEFD-805A4CB9EB44}"/>
              </a:ext>
            </a:extLst>
          </p:cNvPr>
          <p:cNvPicPr>
            <a:picLocks noChangeAspect="1"/>
          </p:cNvPicPr>
          <p:nvPr/>
        </p:nvPicPr>
        <p:blipFill>
          <a:blip r:embed="rId6"/>
          <a:stretch>
            <a:fillRect/>
          </a:stretch>
        </p:blipFill>
        <p:spPr>
          <a:xfrm>
            <a:off x="62484" y="4289014"/>
            <a:ext cx="3109440" cy="1847794"/>
          </a:xfrm>
          <a:prstGeom prst="rect">
            <a:avLst/>
          </a:prstGeom>
        </p:spPr>
      </p:pic>
      <p:sp>
        <p:nvSpPr>
          <p:cNvPr id="48" name="テキスト ボックス 47">
            <a:extLst>
              <a:ext uri="{FF2B5EF4-FFF2-40B4-BE49-F238E27FC236}">
                <a16:creationId xmlns:a16="http://schemas.microsoft.com/office/drawing/2014/main" id="{A7C10F5D-799F-46CA-8A60-E15E8CE342E4}"/>
              </a:ext>
            </a:extLst>
          </p:cNvPr>
          <p:cNvSpPr txBox="1"/>
          <p:nvPr/>
        </p:nvSpPr>
        <p:spPr>
          <a:xfrm>
            <a:off x="75182" y="6163443"/>
            <a:ext cx="3161443" cy="276999"/>
          </a:xfrm>
          <a:prstGeom prst="rect">
            <a:avLst/>
          </a:prstGeom>
          <a:noFill/>
        </p:spPr>
        <p:txBody>
          <a:bodyPr wrap="none">
            <a:spAutoFit/>
          </a:bodyPr>
          <a:lstStyle/>
          <a:p>
            <a:pPr algn="ctr"/>
            <a:r>
              <a:rPr lang="ja-JP" altLang="ja-JP" sz="1200" kern="100" dirty="0">
                <a:effectLst/>
                <a:latin typeface="メイリオ" panose="020B0604030504040204" pitchFamily="50" charset="-128"/>
                <a:ea typeface="メイリオ" panose="020B0604030504040204" pitchFamily="50" charset="-128"/>
                <a:cs typeface="Times New Roman" panose="02020603050405020304" pitchFamily="18" charset="0"/>
              </a:rPr>
              <a:t>図 </a:t>
            </a: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夢洲から中之島への鉄道アクセスルート</a:t>
            </a:r>
            <a:endParaRPr lang="ja-JP" altLang="ja-JP" sz="12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49" name="テキスト ボックス 48">
            <a:extLst>
              <a:ext uri="{FF2B5EF4-FFF2-40B4-BE49-F238E27FC236}">
                <a16:creationId xmlns:a16="http://schemas.microsoft.com/office/drawing/2014/main" id="{36C53D72-9796-4DBB-83EC-598E14D6E32F}"/>
              </a:ext>
            </a:extLst>
          </p:cNvPr>
          <p:cNvSpPr txBox="1"/>
          <p:nvPr/>
        </p:nvSpPr>
        <p:spPr>
          <a:xfrm>
            <a:off x="5415383" y="1407963"/>
            <a:ext cx="4310507" cy="646331"/>
          </a:xfrm>
          <a:prstGeom prst="rect">
            <a:avLst/>
          </a:prstGeom>
          <a:noFill/>
        </p:spPr>
        <p:txBody>
          <a:bodyPr wrap="square" rtlCol="0">
            <a:spAutoFit/>
          </a:bodyPr>
          <a:lstStyle/>
          <a:p>
            <a:pPr marL="285750" indent="-285750" algn="just">
              <a:spcAft>
                <a:spcPts val="600"/>
              </a:spcAft>
              <a:buFont typeface="Wingdings" panose="05000000000000000000" pitchFamily="2" charset="2"/>
              <a:buChar char="ü"/>
            </a:pPr>
            <a:r>
              <a:rPr lang="ja-JP" altLang="en-US" sz="1200" kern="100" dirty="0">
                <a:effectLst/>
                <a:latin typeface="メイリオ" panose="020B0604030504040204" pitchFamily="50" charset="-128"/>
                <a:ea typeface="メイリオ" panose="020B0604030504040204" pitchFamily="50" charset="-128"/>
                <a:cs typeface="Times New Roman" panose="02020603050405020304" pitchFamily="18" charset="0"/>
              </a:rPr>
              <a:t>検討路線が整備されることにより、舞洲・桜島周辺で</a:t>
            </a:r>
            <a:r>
              <a:rPr lang="en-US" altLang="ja-JP" sz="1200" kern="100" dirty="0">
                <a:effectLst/>
                <a:latin typeface="メイリオ" panose="020B0604030504040204" pitchFamily="50" charset="-128"/>
                <a:ea typeface="メイリオ" panose="020B0604030504040204" pitchFamily="50" charset="-128"/>
                <a:cs typeface="Times New Roman" panose="02020603050405020304" pitchFamily="18" charset="0"/>
              </a:rPr>
              <a:t>60</a:t>
            </a:r>
            <a:r>
              <a:rPr lang="ja-JP" altLang="en-US" sz="1200" kern="100" dirty="0">
                <a:effectLst/>
                <a:latin typeface="メイリオ" panose="020B0604030504040204" pitchFamily="50" charset="-128"/>
                <a:ea typeface="メイリオ" panose="020B0604030504040204" pitchFamily="50" charset="-128"/>
                <a:cs typeface="Times New Roman" panose="02020603050405020304" pitchFamily="18" charset="0"/>
              </a:rPr>
              <a:t>分到達圏が大きく上昇するのに加え</a:t>
            </a: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、大阪北部や阪神間などでも到達圏が増大する</a:t>
            </a:r>
            <a:endParaRPr lang="en-US" altLang="ja-JP" sz="12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593036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１－１　背景と目的</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FDCD16A7-5973-4646-EADA-384BBAFEDF7D}"/>
              </a:ext>
            </a:extLst>
          </p:cNvPr>
          <p:cNvSpPr txBox="1"/>
          <p:nvPr/>
        </p:nvSpPr>
        <p:spPr>
          <a:xfrm>
            <a:off x="183355" y="766605"/>
            <a:ext cx="9539290" cy="5755422"/>
          </a:xfrm>
          <a:prstGeom prst="rect">
            <a:avLst/>
          </a:prstGeom>
          <a:noFill/>
        </p:spPr>
        <p:txBody>
          <a:bodyPr wrap="square">
            <a:spAutoFit/>
          </a:bodyPr>
          <a:lstStyle/>
          <a:p>
            <a:pPr marL="285750" indent="-285750">
              <a:buFont typeface="Arial" panose="020B0604020202020204" pitchFamily="34" charset="0"/>
              <a:buChar char="•"/>
            </a:pPr>
            <a:r>
              <a:rPr lang="ja-JP" altLang="en-US" sz="1600" dirty="0">
                <a:latin typeface="メイリオ" panose="020B0604030504040204" pitchFamily="50" charset="-128"/>
                <a:ea typeface="メイリオ" panose="020B0604030504040204" pitchFamily="50" charset="-128"/>
              </a:rPr>
              <a:t>大阪港に浮かぶ約 </a:t>
            </a:r>
            <a:r>
              <a:rPr lang="en-US" altLang="ja-JP" sz="1600" dirty="0">
                <a:latin typeface="メイリオ" panose="020B0604030504040204" pitchFamily="50" charset="-128"/>
                <a:ea typeface="メイリオ" panose="020B0604030504040204" pitchFamily="50" charset="-128"/>
              </a:rPr>
              <a:t>390ha </a:t>
            </a:r>
            <a:r>
              <a:rPr lang="ja-JP" altLang="en-US" sz="1600" dirty="0">
                <a:latin typeface="メイリオ" panose="020B0604030504040204" pitchFamily="50" charset="-128"/>
                <a:ea typeface="メイリオ" panose="020B0604030504040204" pitchFamily="50" charset="-128"/>
              </a:rPr>
              <a:t>の埋立地「夢洲」では、大阪府・大阪市・経済界において策定された「夢洲まちづくり構想（平成</a:t>
            </a:r>
            <a:r>
              <a:rPr lang="en-US" altLang="ja-JP" sz="1600" dirty="0">
                <a:latin typeface="メイリオ" panose="020B0604030504040204" pitchFamily="50" charset="-128"/>
                <a:ea typeface="メイリオ" panose="020B0604030504040204" pitchFamily="50" charset="-128"/>
              </a:rPr>
              <a:t>29</a:t>
            </a:r>
            <a:r>
              <a:rPr lang="ja-JP" altLang="en-US" sz="1600" dirty="0">
                <a:latin typeface="メイリオ" panose="020B0604030504040204" pitchFamily="50" charset="-128"/>
                <a:ea typeface="メイリオ" panose="020B0604030504040204" pitchFamily="50" charset="-128"/>
              </a:rPr>
              <a:t>年８月策定）」及び「夢洲まちづくり基本方針（令和元年</a:t>
            </a:r>
            <a:r>
              <a:rPr lang="en-US" altLang="ja-JP" sz="1600" dirty="0">
                <a:latin typeface="メイリオ" panose="020B0604030504040204" pitchFamily="50" charset="-128"/>
                <a:ea typeface="メイリオ" panose="020B0604030504040204" pitchFamily="50" charset="-128"/>
              </a:rPr>
              <a:t>12</a:t>
            </a:r>
            <a:r>
              <a:rPr lang="ja-JP" altLang="en-US" sz="1600" dirty="0">
                <a:latin typeface="メイリオ" panose="020B0604030504040204" pitchFamily="50" charset="-128"/>
                <a:ea typeface="メイリオ" panose="020B0604030504040204" pitchFamily="50" charset="-128"/>
              </a:rPr>
              <a:t>月策定）」に基づき、国際観光拠点の形成に向けたまちづくりが進められている。</a:t>
            </a:r>
            <a:endParaRPr lang="en-US" altLang="ja-JP" sz="16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endParaRPr lang="ja-JP" altLang="en-US" sz="16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sz="1600" dirty="0">
                <a:latin typeface="メイリオ" panose="020B0604030504040204" pitchFamily="50" charset="-128"/>
                <a:ea typeface="メイリオ" panose="020B0604030504040204" pitchFamily="50" charset="-128"/>
              </a:rPr>
              <a:t>夢洲第１期区域においては、「大阪・夢洲地区特定複合観光施設区域の整備に関する計画（令和５年４月認定）」に基づく統合型リゾート（ＩＲ）の整備に向けた取組が進められるとともに、コスモスクエア駅から夢洲駅に至る鉄道（</a:t>
            </a:r>
            <a:r>
              <a:rPr lang="en-US" altLang="ja-JP" sz="1600" dirty="0">
                <a:latin typeface="メイリオ" panose="020B0604030504040204" pitchFamily="50" charset="-128"/>
                <a:ea typeface="メイリオ" panose="020B0604030504040204" pitchFamily="50" charset="-128"/>
              </a:rPr>
              <a:t>Osaka Metro </a:t>
            </a:r>
            <a:r>
              <a:rPr lang="ja-JP" altLang="en-US" sz="1600" dirty="0">
                <a:latin typeface="メイリオ" panose="020B0604030504040204" pitchFamily="50" charset="-128"/>
                <a:ea typeface="メイリオ" panose="020B0604030504040204" pitchFamily="50" charset="-128"/>
              </a:rPr>
              <a:t>中央線、令和７年１月開業）や観光外周道路など、夢洲の土地利用に必要なインフラ整備が進捗している。</a:t>
            </a:r>
            <a:endParaRPr lang="en-US" altLang="ja-JP" sz="16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endParaRPr lang="ja-JP" altLang="en-US" sz="16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sz="1600" dirty="0">
                <a:latin typeface="メイリオ" panose="020B0604030504040204" pitchFamily="50" charset="-128"/>
                <a:ea typeface="メイリオ" panose="020B0604030504040204" pitchFamily="50" charset="-128"/>
              </a:rPr>
              <a:t>令和７年４月から</a:t>
            </a:r>
            <a:r>
              <a:rPr lang="en-US" altLang="ja-JP" sz="1600" dirty="0">
                <a:latin typeface="メイリオ" panose="020B0604030504040204" pitchFamily="50" charset="-128"/>
                <a:ea typeface="メイリオ" panose="020B0604030504040204" pitchFamily="50" charset="-128"/>
              </a:rPr>
              <a:t>2025</a:t>
            </a:r>
            <a:r>
              <a:rPr lang="ja-JP" altLang="en-US" sz="1600" dirty="0">
                <a:latin typeface="メイリオ" panose="020B0604030504040204" pitchFamily="50" charset="-128"/>
                <a:ea typeface="メイリオ" panose="020B0604030504040204" pitchFamily="50" charset="-128"/>
              </a:rPr>
              <a:t>年日本国際博覧会が開催されており、その跡地となる夢洲第２期区域においては、「夢洲第２期区域マスタープランの策定に向けた民間提案募集（令和６年９月募集開始）」の提案を踏まえ、大阪府・大阪市において策定する「夢洲第２期区域マスタープラン」に沿った開発事業者募集が、令和７年度後半に実施される予定となっている。</a:t>
            </a:r>
            <a:endParaRPr lang="en-US" altLang="ja-JP" sz="16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endParaRPr lang="ja-JP" altLang="en-US" sz="16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sz="1600" dirty="0">
                <a:latin typeface="メイリオ" panose="020B0604030504040204" pitchFamily="50" charset="-128"/>
                <a:ea typeface="メイリオ" panose="020B0604030504040204" pitchFamily="50" charset="-128"/>
              </a:rPr>
              <a:t>このような、夢洲におけるまちづくりの状況を踏まえ、夢洲への北側からの鉄道アクセスに係る、国の答申路線と検討路線（</a:t>
            </a:r>
            <a:r>
              <a:rPr lang="zh-TW" altLang="en-US" sz="1600" dirty="0">
                <a:latin typeface="メイリオ" panose="020B0604030504040204" pitchFamily="50" charset="-128"/>
                <a:ea typeface="メイリオ" panose="020B0604030504040204" pitchFamily="50" charset="-128"/>
              </a:rPr>
              <a:t>ＪＲ桜島線延伸</a:t>
            </a:r>
            <a:r>
              <a:rPr lang="ja-JP" altLang="en-US" sz="1600" dirty="0">
                <a:latin typeface="メイリオ" panose="020B0604030504040204" pitchFamily="50" charset="-128"/>
                <a:ea typeface="メイリオ" panose="020B0604030504040204" pitchFamily="50" charset="-128"/>
              </a:rPr>
              <a:t>及び京阪中之島線延伸）について、費用便益分析、収支、整備効果等による優位性比較や今後の留意事項等について検討を行い、その結果を関係者間で共有する。</a:t>
            </a:r>
            <a:endParaRPr lang="en-US" altLang="ja-JP" sz="16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endParaRPr lang="en-US" altLang="ja-JP" sz="16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sz="1600" dirty="0">
                <a:latin typeface="メイリオ" panose="020B0604030504040204" pitchFamily="50" charset="-128"/>
                <a:ea typeface="メイリオ" panose="020B0604030504040204" pitchFamily="50" charset="-128"/>
              </a:rPr>
              <a:t>本検討により、夢洲と広域交通のハブ拠点である新大阪、京阪神都市圏等とを結ぶ夢洲アクセス鉄道の具体化に向けた、国、地方自治体、鉄道事業者等の議論を促進し、国際観光拠点の形成に向けて取り組む夢洲のまちづくりの加速、持続可能な開発、さらには大阪臨海部のポテンシャル向上をめざす。</a:t>
            </a:r>
            <a:endParaRPr lang="en-US" altLang="ja-JP" sz="1600"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0D5E97D1-7C8D-4A42-ACAD-65E951A66A1B}"/>
              </a:ext>
            </a:extLst>
          </p:cNvPr>
          <p:cNvSpPr txBox="1"/>
          <p:nvPr/>
        </p:nvSpPr>
        <p:spPr>
          <a:xfrm>
            <a:off x="8391428" y="59555"/>
            <a:ext cx="1441420"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１　検討の概要</a:t>
            </a:r>
            <a:endParaRPr kumimoji="1" lang="ja-JP" altLang="en-US" sz="1400" b="1" dirty="0">
              <a:solidFill>
                <a:schemeClr val="accent5">
                  <a:lumMod val="50000"/>
                </a:schemeClr>
              </a:solidFill>
            </a:endParaRPr>
          </a:p>
        </p:txBody>
      </p:sp>
      <p:sp>
        <p:nvSpPr>
          <p:cNvPr id="9" name="スライド番号プレースホルダー 4">
            <a:extLst>
              <a:ext uri="{FF2B5EF4-FFF2-40B4-BE49-F238E27FC236}">
                <a16:creationId xmlns:a16="http://schemas.microsoft.com/office/drawing/2014/main" id="{EA974F1C-BDA9-458D-90EE-1A9999307597}"/>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4</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805061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正方形/長方形 156">
            <a:extLst>
              <a:ext uri="{FF2B5EF4-FFF2-40B4-BE49-F238E27FC236}">
                <a16:creationId xmlns:a16="http://schemas.microsoft.com/office/drawing/2014/main" id="{D62DBC16-D1CB-412B-B735-478C36505BBB}"/>
              </a:ext>
            </a:extLst>
          </p:cNvPr>
          <p:cNvSpPr/>
          <p:nvPr/>
        </p:nvSpPr>
        <p:spPr>
          <a:xfrm>
            <a:off x="149679" y="762327"/>
            <a:ext cx="9606642" cy="160043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spAutoFit/>
          </a:bodyPr>
          <a:lstStyle/>
          <a:p>
            <a:pPr marL="285750" lvl="1" indent="-285750">
              <a:spcAft>
                <a:spcPts val="300"/>
              </a:spcAft>
              <a:buFont typeface="Arial" panose="020B0604020202020204" pitchFamily="34" charset="0"/>
              <a:buChar char="•"/>
            </a:pPr>
            <a:r>
              <a:rPr lang="en-US" altLang="ja-JP" sz="1600" dirty="0">
                <a:solidFill>
                  <a:schemeClr val="tx1"/>
                </a:solidFill>
                <a:latin typeface="メイリオ" panose="020B0604030504040204" pitchFamily="50" charset="-128"/>
                <a:ea typeface="メイリオ" panose="020B0604030504040204" pitchFamily="50" charset="-128"/>
              </a:rPr>
              <a:t>Osaka Metro</a:t>
            </a:r>
            <a:r>
              <a:rPr lang="ja-JP" altLang="en-US" sz="1600" dirty="0">
                <a:solidFill>
                  <a:schemeClr val="tx1"/>
                </a:solidFill>
                <a:latin typeface="メイリオ" panose="020B0604030504040204" pitchFamily="50" charset="-128"/>
                <a:ea typeface="メイリオ" panose="020B0604030504040204" pitchFamily="50" charset="-128"/>
              </a:rPr>
              <a:t>中央線は、大阪都心部とベイエリアを結ぶ東西方向の交通を担う路線であり、輸送量が多く、朝の通勤時間帯等において高い混雑度で運行している。</a:t>
            </a:r>
          </a:p>
          <a:p>
            <a:pPr marL="285750" lvl="1" indent="-285750">
              <a:spcAft>
                <a:spcPts val="3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検討路線の整備により、東西方向の鉄道による移動が２ルート確保されることとなり、夢洲の将来開発により更なる混雑が予想される</a:t>
            </a:r>
            <a:r>
              <a:rPr lang="en-US" altLang="ja-JP" sz="1600" dirty="0">
                <a:solidFill>
                  <a:schemeClr val="tx1"/>
                </a:solidFill>
                <a:latin typeface="メイリオ" panose="020B0604030504040204" pitchFamily="50" charset="-128"/>
                <a:ea typeface="メイリオ" panose="020B0604030504040204" pitchFamily="50" charset="-128"/>
              </a:rPr>
              <a:t>Osaka Metro</a:t>
            </a:r>
            <a:r>
              <a:rPr lang="ja-JP" altLang="en-US" sz="1600" dirty="0">
                <a:solidFill>
                  <a:schemeClr val="tx1"/>
                </a:solidFill>
                <a:latin typeface="メイリオ" panose="020B0604030504040204" pitchFamily="50" charset="-128"/>
                <a:ea typeface="メイリオ" panose="020B0604030504040204" pitchFamily="50" charset="-128"/>
              </a:rPr>
              <a:t>中央線の混雑が緩和され、利用者の快適性の向上が図られる。</a:t>
            </a:r>
            <a:endParaRPr lang="en-US" altLang="ja-JP" sz="1600" dirty="0">
              <a:solidFill>
                <a:schemeClr val="tx1"/>
              </a:solidFill>
              <a:latin typeface="メイリオ" panose="020B0604030504040204" pitchFamily="50" charset="-128"/>
              <a:ea typeface="メイリオ" panose="020B0604030504040204" pitchFamily="50" charset="-128"/>
            </a:endParaRPr>
          </a:p>
          <a:p>
            <a:pPr marL="285750" lvl="1" indent="-285750">
              <a:spcAft>
                <a:spcPts val="3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一方で、大阪・梅田を発着とするＪＲ線等の利用者の増加が想定される。</a:t>
            </a:r>
          </a:p>
        </p:txBody>
      </p:sp>
      <p:sp>
        <p:nvSpPr>
          <p:cNvPr id="20" name="正方形/長方形 19">
            <a:extLst>
              <a:ext uri="{FF2B5EF4-FFF2-40B4-BE49-F238E27FC236}">
                <a16:creationId xmlns:a16="http://schemas.microsoft.com/office/drawing/2014/main" id="{152AFB96-E43F-4B8C-99B6-10D280408DC7}"/>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４－４　整備意義・効果</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5DBAE83B-3B58-43E7-ADC5-B5E2611A5CBE}"/>
              </a:ext>
            </a:extLst>
          </p:cNvPr>
          <p:cNvSpPr txBox="1"/>
          <p:nvPr/>
        </p:nvSpPr>
        <p:spPr>
          <a:xfrm>
            <a:off x="8211891" y="59555"/>
            <a:ext cx="1620957"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４　優位性の比較</a:t>
            </a:r>
            <a:endParaRPr kumimoji="1" lang="ja-JP" altLang="en-US" sz="1400" b="1" dirty="0">
              <a:solidFill>
                <a:schemeClr val="accent5">
                  <a:lumMod val="50000"/>
                </a:schemeClr>
              </a:solidFill>
            </a:endParaRPr>
          </a:p>
        </p:txBody>
      </p:sp>
      <p:sp>
        <p:nvSpPr>
          <p:cNvPr id="24" name="正方形/長方形 23">
            <a:extLst>
              <a:ext uri="{FF2B5EF4-FFF2-40B4-BE49-F238E27FC236}">
                <a16:creationId xmlns:a16="http://schemas.microsoft.com/office/drawing/2014/main" id="{44C729BD-5AF8-4970-B27A-B69F8464747E}"/>
              </a:ext>
            </a:extLst>
          </p:cNvPr>
          <p:cNvSpPr/>
          <p:nvPr/>
        </p:nvSpPr>
        <p:spPr>
          <a:xfrm>
            <a:off x="125982" y="416526"/>
            <a:ext cx="8136926" cy="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効果②：混雑緩和による快適性の向上</a:t>
            </a:r>
            <a:endParaRPr lang="en-US" altLang="ja-JP" sz="1600" b="1" dirty="0">
              <a:solidFill>
                <a:schemeClr val="tx1"/>
              </a:solidFill>
              <a:latin typeface="メイリオ" panose="020B0604030504040204" pitchFamily="50" charset="-128"/>
              <a:ea typeface="メイリオ" panose="020B0604030504040204" pitchFamily="50" charset="-128"/>
            </a:endParaRPr>
          </a:p>
        </p:txBody>
      </p:sp>
      <p:sp>
        <p:nvSpPr>
          <p:cNvPr id="27" name="正方形/長方形 26">
            <a:extLst>
              <a:ext uri="{FF2B5EF4-FFF2-40B4-BE49-F238E27FC236}">
                <a16:creationId xmlns:a16="http://schemas.microsoft.com/office/drawing/2014/main" id="{20324EC1-B61E-4377-8ADE-59D0EE46CF99}"/>
              </a:ext>
            </a:extLst>
          </p:cNvPr>
          <p:cNvSpPr/>
          <p:nvPr/>
        </p:nvSpPr>
        <p:spPr>
          <a:xfrm>
            <a:off x="230959" y="3233443"/>
            <a:ext cx="3386001" cy="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＜検討路線による整備効果＞</a:t>
            </a:r>
          </a:p>
        </p:txBody>
      </p:sp>
      <p:sp>
        <p:nvSpPr>
          <p:cNvPr id="31" name="スライド番号プレースホルダー 4">
            <a:extLst>
              <a:ext uri="{FF2B5EF4-FFF2-40B4-BE49-F238E27FC236}">
                <a16:creationId xmlns:a16="http://schemas.microsoft.com/office/drawing/2014/main" id="{3187FFF9-5243-4368-B569-A28FDB21BCAB}"/>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40</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
        <p:nvSpPr>
          <p:cNvPr id="33" name="テキスト ボックス 32">
            <a:extLst>
              <a:ext uri="{FF2B5EF4-FFF2-40B4-BE49-F238E27FC236}">
                <a16:creationId xmlns:a16="http://schemas.microsoft.com/office/drawing/2014/main" id="{7AF29309-A067-4AE7-B048-42D06295385C}"/>
              </a:ext>
            </a:extLst>
          </p:cNvPr>
          <p:cNvSpPr txBox="1"/>
          <p:nvPr/>
        </p:nvSpPr>
        <p:spPr>
          <a:xfrm>
            <a:off x="367557" y="3629875"/>
            <a:ext cx="3947674" cy="1400383"/>
          </a:xfrm>
          <a:prstGeom prst="rect">
            <a:avLst/>
          </a:prstGeom>
          <a:noFill/>
        </p:spPr>
        <p:txBody>
          <a:bodyPr wrap="square" rtlCol="0">
            <a:spAutoFit/>
          </a:bodyPr>
          <a:lstStyle/>
          <a:p>
            <a:pPr marL="266700" indent="-266700">
              <a:spcAft>
                <a:spcPts val="600"/>
              </a:spcAft>
              <a:buFont typeface="Wingdings" panose="05000000000000000000" pitchFamily="2" charset="2"/>
              <a:buChar char="ü"/>
            </a:pPr>
            <a:r>
              <a:rPr lang="ja-JP" altLang="en-US" sz="1600" kern="100" dirty="0">
                <a:effectLst/>
                <a:latin typeface="メイリオ" panose="020B0604030504040204" pitchFamily="50" charset="-128"/>
                <a:ea typeface="メイリオ" panose="020B0604030504040204" pitchFamily="50" charset="-128"/>
                <a:cs typeface="Times New Roman" panose="02020603050405020304" pitchFamily="18" charset="0"/>
              </a:rPr>
              <a:t>夢洲への来訪者数の増加により中央線の最混雑区間は森ノ宮→谷町四丁目から弁天町→朝潮橋へ変化</a:t>
            </a:r>
            <a:endParaRPr lang="en-US" alt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266700" indent="-266700">
              <a:spcAft>
                <a:spcPts val="600"/>
              </a:spcAft>
              <a:buFont typeface="Wingdings" panose="05000000000000000000" pitchFamily="2" charset="2"/>
              <a:buChar char="ü"/>
            </a:pPr>
            <a:r>
              <a:rPr lang="ja-JP" altLang="en-US" sz="1600" kern="100" dirty="0">
                <a:latin typeface="メイリオ" panose="020B0604030504040204" pitchFamily="50" charset="-128"/>
                <a:ea typeface="メイリオ" panose="020B0604030504040204" pitchFamily="50" charset="-128"/>
                <a:cs typeface="Times New Roman" panose="02020603050405020304" pitchFamily="18" charset="0"/>
              </a:rPr>
              <a:t>検討路線整備により中央線からＪＲ桜島線に転換して中央線の混雑が緩和</a:t>
            </a:r>
            <a:endParaRPr lang="en-US" alt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cxnSp>
        <p:nvCxnSpPr>
          <p:cNvPr id="34" name="直線矢印コネクタ 33">
            <a:extLst>
              <a:ext uri="{FF2B5EF4-FFF2-40B4-BE49-F238E27FC236}">
                <a16:creationId xmlns:a16="http://schemas.microsoft.com/office/drawing/2014/main" id="{270B2E92-2B60-4FC0-9019-6D9B533B8BB6}"/>
              </a:ext>
            </a:extLst>
          </p:cNvPr>
          <p:cNvCxnSpPr>
            <a:cxnSpLocks/>
          </p:cNvCxnSpPr>
          <p:nvPr/>
        </p:nvCxnSpPr>
        <p:spPr>
          <a:xfrm flipV="1">
            <a:off x="4233951" y="5030258"/>
            <a:ext cx="2628000" cy="900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35" name="グループ化 34">
            <a:extLst>
              <a:ext uri="{FF2B5EF4-FFF2-40B4-BE49-F238E27FC236}">
                <a16:creationId xmlns:a16="http://schemas.microsoft.com/office/drawing/2014/main" id="{5D3E4E15-2E25-45C2-9677-F94C1A6464FA}"/>
              </a:ext>
            </a:extLst>
          </p:cNvPr>
          <p:cNvGrpSpPr/>
          <p:nvPr/>
        </p:nvGrpSpPr>
        <p:grpSpPr>
          <a:xfrm>
            <a:off x="4940932" y="5973046"/>
            <a:ext cx="1042805" cy="538609"/>
            <a:chOff x="-60547" y="6014992"/>
            <a:chExt cx="1185069" cy="538609"/>
          </a:xfrm>
        </p:grpSpPr>
        <p:sp>
          <p:nvSpPr>
            <p:cNvPr id="36" name="テキスト ボックス 35">
              <a:extLst>
                <a:ext uri="{FF2B5EF4-FFF2-40B4-BE49-F238E27FC236}">
                  <a16:creationId xmlns:a16="http://schemas.microsoft.com/office/drawing/2014/main" id="{B95B5CDE-0B59-4126-9108-DB646E6241FE}"/>
                </a:ext>
              </a:extLst>
            </p:cNvPr>
            <p:cNvSpPr txBox="1"/>
            <p:nvPr/>
          </p:nvSpPr>
          <p:spPr>
            <a:xfrm>
              <a:off x="440523" y="6014992"/>
              <a:ext cx="683999" cy="538609"/>
            </a:xfrm>
            <a:prstGeom prst="rect">
              <a:avLst/>
            </a:prstGeom>
            <a:noFill/>
          </p:spPr>
          <p:txBody>
            <a:bodyPr wrap="square" rtlCol="0">
              <a:spAutoFit/>
            </a:bodyPr>
            <a:lstStyle/>
            <a:p>
              <a:pPr algn="ctr">
                <a:spcAft>
                  <a:spcPts val="600"/>
                </a:spcAft>
              </a:pPr>
              <a:r>
                <a:rPr lang="ja-JP" altLang="en-US" sz="1200" kern="100" dirty="0">
                  <a:effectLst/>
                  <a:latin typeface="メイリオ" panose="020B0604030504040204" pitchFamily="50" charset="-128"/>
                  <a:ea typeface="メイリオ" panose="020B0604030504040204" pitchFamily="50" charset="-128"/>
                  <a:cs typeface="Times New Roman" panose="02020603050405020304" pitchFamily="18" charset="0"/>
                </a:rPr>
                <a:t>増加</a:t>
              </a:r>
              <a:endParaRPr lang="en-US" altLang="ja-JP" sz="1200" kern="100" dirty="0">
                <a:latin typeface="メイリオ" panose="020B0604030504040204" pitchFamily="50" charset="-128"/>
                <a:ea typeface="メイリオ" panose="020B0604030504040204" pitchFamily="50" charset="-128"/>
                <a:cs typeface="Times New Roman" panose="02020603050405020304" pitchFamily="18" charset="0"/>
              </a:endParaRPr>
            </a:p>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減少</a:t>
              </a:r>
              <a:endParaRPr lang="en-US" altLang="ja-JP" sz="12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37" name="フリーフォーム: 図形 36">
              <a:extLst>
                <a:ext uri="{FF2B5EF4-FFF2-40B4-BE49-F238E27FC236}">
                  <a16:creationId xmlns:a16="http://schemas.microsoft.com/office/drawing/2014/main" id="{828D840B-C7A7-42EB-BBE6-025E3B6A2A29}"/>
                </a:ext>
              </a:extLst>
            </p:cNvPr>
            <p:cNvSpPr/>
            <p:nvPr/>
          </p:nvSpPr>
          <p:spPr>
            <a:xfrm>
              <a:off x="-58672" y="6164296"/>
              <a:ext cx="540000" cy="45719"/>
            </a:xfrm>
            <a:custGeom>
              <a:avLst/>
              <a:gdLst>
                <a:gd name="connsiteX0" fmla="*/ 0 w 457200"/>
                <a:gd name="connsiteY0" fmla="*/ 0 h 0"/>
                <a:gd name="connsiteX1" fmla="*/ 457200 w 457200"/>
                <a:gd name="connsiteY1" fmla="*/ 0 h 0"/>
              </a:gdLst>
              <a:ahLst/>
              <a:cxnLst>
                <a:cxn ang="0">
                  <a:pos x="connsiteX0" y="connsiteY0"/>
                </a:cxn>
                <a:cxn ang="0">
                  <a:pos x="connsiteX1" y="connsiteY1"/>
                </a:cxn>
              </a:cxnLst>
              <a:rect l="l" t="t" r="r" b="b"/>
              <a:pathLst>
                <a:path w="457200">
                  <a:moveTo>
                    <a:pt x="0" y="0"/>
                  </a:moveTo>
                  <a:lnTo>
                    <a:pt x="457200" y="0"/>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38" name="フリーフォーム: 図形 37">
              <a:extLst>
                <a:ext uri="{FF2B5EF4-FFF2-40B4-BE49-F238E27FC236}">
                  <a16:creationId xmlns:a16="http://schemas.microsoft.com/office/drawing/2014/main" id="{DB8BFBEE-0667-4863-B948-F559232EB35E}"/>
                </a:ext>
              </a:extLst>
            </p:cNvPr>
            <p:cNvSpPr/>
            <p:nvPr/>
          </p:nvSpPr>
          <p:spPr>
            <a:xfrm>
              <a:off x="-60547" y="6413697"/>
              <a:ext cx="540000" cy="45719"/>
            </a:xfrm>
            <a:custGeom>
              <a:avLst/>
              <a:gdLst>
                <a:gd name="connsiteX0" fmla="*/ 0 w 457200"/>
                <a:gd name="connsiteY0" fmla="*/ 0 h 0"/>
                <a:gd name="connsiteX1" fmla="*/ 457200 w 457200"/>
                <a:gd name="connsiteY1" fmla="*/ 0 h 0"/>
              </a:gdLst>
              <a:ahLst/>
              <a:cxnLst>
                <a:cxn ang="0">
                  <a:pos x="connsiteX0" y="connsiteY0"/>
                </a:cxn>
                <a:cxn ang="0">
                  <a:pos x="connsiteX1" y="connsiteY1"/>
                </a:cxn>
              </a:cxnLst>
              <a:rect l="l" t="t" r="r" b="b"/>
              <a:pathLst>
                <a:path w="457200">
                  <a:moveTo>
                    <a:pt x="0" y="0"/>
                  </a:moveTo>
                  <a:lnTo>
                    <a:pt x="457200" y="0"/>
                  </a:lnTo>
                </a:path>
              </a:pathLst>
            </a:cu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grpSp>
      <p:sp>
        <p:nvSpPr>
          <p:cNvPr id="39" name="正方形/長方形 38">
            <a:extLst>
              <a:ext uri="{FF2B5EF4-FFF2-40B4-BE49-F238E27FC236}">
                <a16:creationId xmlns:a16="http://schemas.microsoft.com/office/drawing/2014/main" id="{9AB3DA4C-7578-48F6-BFE8-10ED09C860D6}"/>
              </a:ext>
            </a:extLst>
          </p:cNvPr>
          <p:cNvSpPr/>
          <p:nvPr/>
        </p:nvSpPr>
        <p:spPr>
          <a:xfrm>
            <a:off x="352225" y="5234578"/>
            <a:ext cx="3881726" cy="131795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266700" indent="-266700" algn="just">
              <a:buFont typeface="Wingdings" panose="05000000000000000000" pitchFamily="2" charset="2"/>
              <a:buChar char="ü"/>
            </a:pPr>
            <a:r>
              <a:rPr lang="ja-JP" altLang="en-US" u="sng" kern="100" dirty="0">
                <a:effectLst/>
                <a:latin typeface="メイリオ" panose="020B0604030504040204" pitchFamily="50" charset="-128"/>
                <a:ea typeface="メイリオ" panose="020B0604030504040204" pitchFamily="50" charset="-128"/>
                <a:cs typeface="Times New Roman" panose="02020603050405020304" pitchFamily="18" charset="0"/>
              </a:rPr>
              <a:t>検討路線を整備した場合</a:t>
            </a:r>
            <a:endParaRPr lang="en-US" altLang="ja-JP" u="sng"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266700" algn="just"/>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弁天町から朝潮橋間の通過人員は</a:t>
            </a:r>
            <a:endPar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266700" algn="just"/>
            <a:r>
              <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6.5</a:t>
            </a:r>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万人</a:t>
            </a:r>
            <a:r>
              <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日</a:t>
            </a:r>
            <a:r>
              <a:rPr lang="ja-JP" altLang="en-US"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減</a:t>
            </a:r>
            <a:r>
              <a:rPr lang="ja-JP" altLang="en-US" kern="100" dirty="0">
                <a:latin typeface="メイリオ" panose="020B0604030504040204" pitchFamily="50" charset="-128"/>
                <a:ea typeface="メイリオ" panose="020B0604030504040204" pitchFamily="50" charset="-128"/>
                <a:cs typeface="Times New Roman" panose="02020603050405020304" pitchFamily="18" charset="0"/>
              </a:rPr>
              <a:t>が見込まれる。</a:t>
            </a:r>
            <a:endParaRPr lang="en-US" altLang="ja-JP" kern="100" dirty="0">
              <a:latin typeface="メイリオ" panose="020B0604030504040204" pitchFamily="50" charset="-128"/>
              <a:ea typeface="メイリオ" panose="020B0604030504040204" pitchFamily="50" charset="-128"/>
              <a:cs typeface="Times New Roman" panose="02020603050405020304" pitchFamily="18" charset="0"/>
            </a:endParaRPr>
          </a:p>
          <a:p>
            <a:pPr marL="266700" indent="-266700" algn="just"/>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24.5</a:t>
            </a:r>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万人</a:t>
            </a:r>
            <a:r>
              <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日→</a:t>
            </a:r>
            <a:r>
              <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18.0</a:t>
            </a:r>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万人</a:t>
            </a:r>
            <a:r>
              <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日）</a:t>
            </a:r>
            <a:endPar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28" name="図 27">
            <a:extLst>
              <a:ext uri="{FF2B5EF4-FFF2-40B4-BE49-F238E27FC236}">
                <a16:creationId xmlns:a16="http://schemas.microsoft.com/office/drawing/2014/main" id="{A655FAD7-2D00-475B-8215-308071670338}"/>
              </a:ext>
            </a:extLst>
          </p:cNvPr>
          <p:cNvPicPr>
            <a:picLocks noChangeAspect="1"/>
          </p:cNvPicPr>
          <p:nvPr/>
        </p:nvPicPr>
        <p:blipFill rotWithShape="1">
          <a:blip r:embed="rId3"/>
          <a:srcRect t="18661" r="17062" b="24788"/>
          <a:stretch/>
        </p:blipFill>
        <p:spPr>
          <a:xfrm>
            <a:off x="4540685" y="2663641"/>
            <a:ext cx="4885256" cy="4024949"/>
          </a:xfrm>
          <a:prstGeom prst="rect">
            <a:avLst/>
          </a:prstGeom>
        </p:spPr>
      </p:pic>
      <p:sp>
        <p:nvSpPr>
          <p:cNvPr id="32" name="テキスト ボックス 31">
            <a:extLst>
              <a:ext uri="{FF2B5EF4-FFF2-40B4-BE49-F238E27FC236}">
                <a16:creationId xmlns:a16="http://schemas.microsoft.com/office/drawing/2014/main" id="{59CD62AF-B6B7-4E8A-B1ED-087EB6217BD9}"/>
              </a:ext>
            </a:extLst>
          </p:cNvPr>
          <p:cNvSpPr txBox="1"/>
          <p:nvPr/>
        </p:nvSpPr>
        <p:spPr>
          <a:xfrm>
            <a:off x="6163507" y="6522087"/>
            <a:ext cx="3262432" cy="276999"/>
          </a:xfrm>
          <a:prstGeom prst="rect">
            <a:avLst/>
          </a:prstGeom>
          <a:solidFill>
            <a:schemeClr val="bg1"/>
          </a:solidFill>
        </p:spPr>
        <p:txBody>
          <a:bodyPr wrap="none" rtlCol="0">
            <a:spAutoFit/>
          </a:bodyPr>
          <a:lstStyle/>
          <a:p>
            <a:r>
              <a:rPr lang="ja-JP" altLang="en-US" sz="1200" kern="100" dirty="0">
                <a:effectLst/>
                <a:latin typeface="メイリオ" panose="020B0604030504040204" pitchFamily="50" charset="-128"/>
                <a:ea typeface="メイリオ" panose="020B0604030504040204" pitchFamily="50" charset="-128"/>
                <a:cs typeface="Times New Roman" panose="02020603050405020304" pitchFamily="18" charset="0"/>
              </a:rPr>
              <a:t>図　検討路線整備による駅間通過人員の増減</a:t>
            </a:r>
            <a:endParaRPr lang="zh-TW" altLang="en-US" sz="12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33142504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正方形/長方形 156">
            <a:extLst>
              <a:ext uri="{FF2B5EF4-FFF2-40B4-BE49-F238E27FC236}">
                <a16:creationId xmlns:a16="http://schemas.microsoft.com/office/drawing/2014/main" id="{D62DBC16-D1CB-412B-B735-478C36505BBB}"/>
              </a:ext>
            </a:extLst>
          </p:cNvPr>
          <p:cNvSpPr/>
          <p:nvPr/>
        </p:nvSpPr>
        <p:spPr>
          <a:xfrm>
            <a:off x="149679" y="735114"/>
            <a:ext cx="9606642" cy="78483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spAutoFit/>
          </a:bodyPr>
          <a:lstStyle/>
          <a:p>
            <a:pPr marL="285750" lvl="1" indent="-285750">
              <a:spcAft>
                <a:spcPts val="3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夢洲への鉄道によるアクセスは</a:t>
            </a:r>
            <a:r>
              <a:rPr lang="en-US" altLang="ja-JP" sz="1600" dirty="0">
                <a:solidFill>
                  <a:schemeClr val="tx1"/>
                </a:solidFill>
                <a:latin typeface="メイリオ" panose="020B0604030504040204" pitchFamily="50" charset="-128"/>
                <a:ea typeface="メイリオ" panose="020B0604030504040204" pitchFamily="50" charset="-128"/>
              </a:rPr>
              <a:t>Osaka Metro</a:t>
            </a:r>
            <a:r>
              <a:rPr lang="ja-JP" altLang="en-US" sz="1600" dirty="0">
                <a:solidFill>
                  <a:schemeClr val="tx1"/>
                </a:solidFill>
                <a:latin typeface="メイリオ" panose="020B0604030504040204" pitchFamily="50" charset="-128"/>
                <a:ea typeface="メイリオ" panose="020B0604030504040204" pitchFamily="50" charset="-128"/>
              </a:rPr>
              <a:t>中央線が唯一のルートであるが、北ルート整備により、夢洲への鉄道による南北２ルートアクセスが可能となり、鉄道のリダンダンシーの確保による防災機能の強化が図られる。</a:t>
            </a:r>
          </a:p>
        </p:txBody>
      </p:sp>
      <p:sp>
        <p:nvSpPr>
          <p:cNvPr id="82" name="正方形/長方形 81">
            <a:extLst>
              <a:ext uri="{FF2B5EF4-FFF2-40B4-BE49-F238E27FC236}">
                <a16:creationId xmlns:a16="http://schemas.microsoft.com/office/drawing/2014/main" id="{886D8357-BC59-4718-9158-580778952E5C}"/>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４－４　整備意義・効果</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83" name="テキスト ボックス 82">
            <a:extLst>
              <a:ext uri="{FF2B5EF4-FFF2-40B4-BE49-F238E27FC236}">
                <a16:creationId xmlns:a16="http://schemas.microsoft.com/office/drawing/2014/main" id="{EB3B9F56-F684-478F-A876-C757D48CBFE3}"/>
              </a:ext>
            </a:extLst>
          </p:cNvPr>
          <p:cNvSpPr txBox="1"/>
          <p:nvPr/>
        </p:nvSpPr>
        <p:spPr>
          <a:xfrm>
            <a:off x="8211891" y="59555"/>
            <a:ext cx="1620957"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４　優位性の比較</a:t>
            </a:r>
            <a:endParaRPr kumimoji="1" lang="ja-JP" altLang="en-US" sz="1400" b="1" dirty="0">
              <a:solidFill>
                <a:schemeClr val="accent5">
                  <a:lumMod val="50000"/>
                </a:schemeClr>
              </a:solidFill>
            </a:endParaRPr>
          </a:p>
        </p:txBody>
      </p:sp>
      <p:sp>
        <p:nvSpPr>
          <p:cNvPr id="84" name="正方形/長方形 83">
            <a:extLst>
              <a:ext uri="{FF2B5EF4-FFF2-40B4-BE49-F238E27FC236}">
                <a16:creationId xmlns:a16="http://schemas.microsoft.com/office/drawing/2014/main" id="{27453CFD-160D-4172-B926-823DD3C5DB28}"/>
              </a:ext>
            </a:extLst>
          </p:cNvPr>
          <p:cNvSpPr/>
          <p:nvPr/>
        </p:nvSpPr>
        <p:spPr>
          <a:xfrm>
            <a:off x="125982" y="416526"/>
            <a:ext cx="6732017" cy="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効果③：鉄道のリダンダンシーの確保による防災機能の強化</a:t>
            </a:r>
          </a:p>
        </p:txBody>
      </p:sp>
      <p:pic>
        <p:nvPicPr>
          <p:cNvPr id="111" name="図 110">
            <a:extLst>
              <a:ext uri="{FF2B5EF4-FFF2-40B4-BE49-F238E27FC236}">
                <a16:creationId xmlns:a16="http://schemas.microsoft.com/office/drawing/2014/main" id="{362E9530-27B5-493E-88A4-B0A5B1686BFC}"/>
              </a:ext>
            </a:extLst>
          </p:cNvPr>
          <p:cNvPicPr>
            <a:picLocks noChangeAspect="1"/>
          </p:cNvPicPr>
          <p:nvPr/>
        </p:nvPicPr>
        <p:blipFill>
          <a:blip r:embed="rId3"/>
          <a:stretch>
            <a:fillRect/>
          </a:stretch>
        </p:blipFill>
        <p:spPr>
          <a:xfrm>
            <a:off x="429189" y="3907436"/>
            <a:ext cx="1136874" cy="595507"/>
          </a:xfrm>
          <a:prstGeom prst="rect">
            <a:avLst/>
          </a:prstGeom>
        </p:spPr>
      </p:pic>
      <p:sp>
        <p:nvSpPr>
          <p:cNvPr id="112" name="テキスト ボックス 111">
            <a:extLst>
              <a:ext uri="{FF2B5EF4-FFF2-40B4-BE49-F238E27FC236}">
                <a16:creationId xmlns:a16="http://schemas.microsoft.com/office/drawing/2014/main" id="{4CB93C73-A62D-4AEF-BE09-F063A149FF02}"/>
              </a:ext>
            </a:extLst>
          </p:cNvPr>
          <p:cNvSpPr txBox="1"/>
          <p:nvPr/>
        </p:nvSpPr>
        <p:spPr>
          <a:xfrm>
            <a:off x="1752717" y="4029564"/>
            <a:ext cx="1550424" cy="338554"/>
          </a:xfrm>
          <a:prstGeom prst="rect">
            <a:avLst/>
          </a:prstGeom>
          <a:noFill/>
        </p:spPr>
        <p:txBody>
          <a:bodyPr wrap="none" rtlCol="0">
            <a:spAutoFit/>
          </a:bodyPr>
          <a:lstStyle/>
          <a:p>
            <a:r>
              <a:rPr lang="en-US" altLang="ja-JP" sz="1600"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kern="1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600" kern="100" dirty="0">
                <a:effectLst/>
                <a:latin typeface="メイリオ" panose="020B0604030504040204" pitchFamily="50" charset="-128"/>
                <a:ea typeface="メイリオ" panose="020B0604030504040204" pitchFamily="50" charset="-128"/>
                <a:cs typeface="Times New Roman" panose="02020603050405020304" pitchFamily="18" charset="0"/>
              </a:rPr>
              <a:t>2,700</a:t>
            </a:r>
            <a:r>
              <a:rPr lang="ja-JP" altLang="en-US" sz="1600" kern="100" dirty="0">
                <a:effectLst/>
                <a:latin typeface="メイリオ" panose="020B0604030504040204" pitchFamily="50" charset="-128"/>
                <a:ea typeface="メイリオ" panose="020B0604030504040204" pitchFamily="50" charset="-128"/>
                <a:cs typeface="Times New Roman" panose="02020603050405020304" pitchFamily="18" charset="0"/>
              </a:rPr>
              <a:t>台分</a:t>
            </a:r>
            <a:endParaRPr lang="en-US" alt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13" name="テキスト ボックス 112">
            <a:extLst>
              <a:ext uri="{FF2B5EF4-FFF2-40B4-BE49-F238E27FC236}">
                <a16:creationId xmlns:a16="http://schemas.microsoft.com/office/drawing/2014/main" id="{B2E5BACC-3516-4E13-9DD3-633A91E2FE73}"/>
              </a:ext>
            </a:extLst>
          </p:cNvPr>
          <p:cNvSpPr txBox="1"/>
          <p:nvPr/>
        </p:nvSpPr>
        <p:spPr>
          <a:xfrm>
            <a:off x="216399" y="2751974"/>
            <a:ext cx="4333238" cy="523220"/>
          </a:xfrm>
          <a:prstGeom prst="rect">
            <a:avLst/>
          </a:prstGeom>
          <a:noFill/>
        </p:spPr>
        <p:txBody>
          <a:bodyPr wrap="none" rtlCol="0">
            <a:spAutoFit/>
          </a:bodyPr>
          <a:lstStyle/>
          <a:p>
            <a:r>
              <a:rPr lang="en-US" altLang="ja-JP" sz="1400" kern="100" dirty="0">
                <a:latin typeface="メイリオ" panose="020B0604030504040204" pitchFamily="50" charset="-128"/>
                <a:ea typeface="メイリオ" panose="020B0604030504040204" pitchFamily="50" charset="-128"/>
                <a:cs typeface="Times New Roman" panose="02020603050405020304" pitchFamily="18" charset="0"/>
              </a:rPr>
              <a:t>Osaka Metro</a:t>
            </a:r>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中央線利用者数（夢洲→コスモ方面）</a:t>
            </a:r>
            <a:endParaRPr lang="en-US" altLang="ja-JP" sz="1400"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en-US" altLang="ja-JP" sz="1400" kern="100" dirty="0">
                <a:latin typeface="メイリオ" panose="020B0604030504040204" pitchFamily="50" charset="-128"/>
                <a:ea typeface="メイリオ" panose="020B0604030504040204" pitchFamily="50" charset="-128"/>
                <a:cs typeface="Times New Roman" panose="02020603050405020304" pitchFamily="18" charset="0"/>
              </a:rPr>
              <a:t>75</a:t>
            </a:r>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千人</a:t>
            </a:r>
            <a:r>
              <a:rPr lang="en-US" altLang="ja-JP" sz="14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日　</a:t>
            </a:r>
            <a:r>
              <a:rPr lang="en-US" altLang="ja-JP" sz="14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本検討による推計</a:t>
            </a:r>
            <a:endParaRPr lang="en-US" alt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14" name="矢印: 下 113">
            <a:extLst>
              <a:ext uri="{FF2B5EF4-FFF2-40B4-BE49-F238E27FC236}">
                <a16:creationId xmlns:a16="http://schemas.microsoft.com/office/drawing/2014/main" id="{0C9AB2DB-BBF7-4A9E-B24F-C587EF0C947B}"/>
              </a:ext>
            </a:extLst>
          </p:cNvPr>
          <p:cNvSpPr/>
          <p:nvPr/>
        </p:nvSpPr>
        <p:spPr>
          <a:xfrm>
            <a:off x="823226" y="3365737"/>
            <a:ext cx="376101" cy="42156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テキスト ボックス 114">
            <a:extLst>
              <a:ext uri="{FF2B5EF4-FFF2-40B4-BE49-F238E27FC236}">
                <a16:creationId xmlns:a16="http://schemas.microsoft.com/office/drawing/2014/main" id="{E9A01BF9-2C7A-4316-B1F5-EEC17DDFFB48}"/>
              </a:ext>
            </a:extLst>
          </p:cNvPr>
          <p:cNvSpPr txBox="1"/>
          <p:nvPr/>
        </p:nvSpPr>
        <p:spPr>
          <a:xfrm>
            <a:off x="1288972" y="3293673"/>
            <a:ext cx="2743059" cy="523220"/>
          </a:xfrm>
          <a:prstGeom prst="rect">
            <a:avLst/>
          </a:prstGeom>
          <a:noFill/>
        </p:spPr>
        <p:txBody>
          <a:bodyPr wrap="none" rtlCol="0">
            <a:spAutoFit/>
          </a:bodyPr>
          <a:lstStyle/>
          <a:p>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バス（定員</a:t>
            </a:r>
            <a:r>
              <a:rPr lang="en-US" altLang="ja-JP" sz="1400" kern="100" dirty="0">
                <a:latin typeface="メイリオ" panose="020B0604030504040204" pitchFamily="50" charset="-128"/>
                <a:ea typeface="メイリオ" panose="020B0604030504040204" pitchFamily="50" charset="-128"/>
                <a:cs typeface="Times New Roman" panose="02020603050405020304" pitchFamily="18" charset="0"/>
              </a:rPr>
              <a:t>55</a:t>
            </a:r>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名）の代行運行で</a:t>
            </a:r>
            <a:endParaRPr lang="en-US" altLang="ja-JP" sz="1400"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対応する場合</a:t>
            </a:r>
            <a:endParaRPr lang="en-US" alt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16" name="テキスト ボックス 115">
            <a:extLst>
              <a:ext uri="{FF2B5EF4-FFF2-40B4-BE49-F238E27FC236}">
                <a16:creationId xmlns:a16="http://schemas.microsoft.com/office/drawing/2014/main" id="{277EC7EF-A220-49B5-84AD-487C1549EFCB}"/>
              </a:ext>
            </a:extLst>
          </p:cNvPr>
          <p:cNvSpPr txBox="1"/>
          <p:nvPr/>
        </p:nvSpPr>
        <p:spPr>
          <a:xfrm>
            <a:off x="216400" y="2275807"/>
            <a:ext cx="3811330" cy="523220"/>
          </a:xfrm>
          <a:prstGeom prst="rect">
            <a:avLst/>
          </a:prstGeom>
          <a:noFill/>
        </p:spPr>
        <p:txBody>
          <a:bodyPr wrap="square">
            <a:spAutoFit/>
          </a:bodyPr>
          <a:lstStyle/>
          <a:p>
            <a:r>
              <a:rPr lang="ja-JP" altLang="en-US" sz="1400" dirty="0">
                <a:solidFill>
                  <a:schemeClr val="tx1"/>
                </a:solidFill>
                <a:latin typeface="メイリオ" panose="020B0604030504040204" pitchFamily="50" charset="-128"/>
                <a:ea typeface="メイリオ" panose="020B0604030504040204" pitchFamily="50" charset="-128"/>
              </a:rPr>
              <a:t>他の鉄道による振替輸送が不可であり、</a:t>
            </a:r>
            <a:endParaRPr lang="en-US" altLang="ja-JP" sz="1400" dirty="0">
              <a:solidFill>
                <a:schemeClr val="tx1"/>
              </a:solidFill>
              <a:latin typeface="メイリオ" panose="020B0604030504040204" pitchFamily="50" charset="-128"/>
              <a:ea typeface="メイリオ" panose="020B0604030504040204" pitchFamily="50" charset="-128"/>
            </a:endParaRPr>
          </a:p>
          <a:p>
            <a:r>
              <a:rPr lang="ja-JP" altLang="en-US" sz="1400" dirty="0">
                <a:solidFill>
                  <a:schemeClr val="tx1"/>
                </a:solidFill>
                <a:latin typeface="メイリオ" panose="020B0604030504040204" pitchFamily="50" charset="-128"/>
                <a:ea typeface="メイリオ" panose="020B0604030504040204" pitchFamily="50" charset="-128"/>
              </a:rPr>
              <a:t>バス等による膨大な数の代行運行が必要</a:t>
            </a:r>
            <a:endParaRPr lang="ja-JP" altLang="en-US" sz="1400" dirty="0"/>
          </a:p>
        </p:txBody>
      </p:sp>
      <p:sp>
        <p:nvSpPr>
          <p:cNvPr id="117" name="テキスト ボックス 116">
            <a:extLst>
              <a:ext uri="{FF2B5EF4-FFF2-40B4-BE49-F238E27FC236}">
                <a16:creationId xmlns:a16="http://schemas.microsoft.com/office/drawing/2014/main" id="{2EF9B0D0-1B8C-40A6-A010-BDBE9B823BC4}"/>
              </a:ext>
            </a:extLst>
          </p:cNvPr>
          <p:cNvSpPr txBox="1"/>
          <p:nvPr/>
        </p:nvSpPr>
        <p:spPr>
          <a:xfrm>
            <a:off x="125983" y="1559611"/>
            <a:ext cx="3894015" cy="307777"/>
          </a:xfrm>
          <a:prstGeom prst="rect">
            <a:avLst/>
          </a:prstGeom>
          <a:noFill/>
        </p:spPr>
        <p:txBody>
          <a:bodyPr wrap="none" rtlCol="0">
            <a:spAutoFit/>
          </a:bodyPr>
          <a:lstStyle/>
          <a:p>
            <a:r>
              <a:rPr lang="ja-JP" altLang="en-US" sz="14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400" b="1" kern="100" dirty="0">
                <a:latin typeface="メイリオ" panose="020B0604030504040204" pitchFamily="50" charset="-128"/>
                <a:ea typeface="メイリオ" panose="020B0604030504040204" pitchFamily="50" charset="-128"/>
                <a:cs typeface="Times New Roman" panose="02020603050405020304" pitchFamily="18" charset="0"/>
              </a:rPr>
              <a:t>Osaka Metro</a:t>
            </a:r>
            <a:r>
              <a:rPr lang="ja-JP" altLang="en-US" sz="1400" b="1" kern="100" dirty="0">
                <a:latin typeface="メイリオ" panose="020B0604030504040204" pitchFamily="50" charset="-128"/>
                <a:ea typeface="メイリオ" panose="020B0604030504040204" pitchFamily="50" charset="-128"/>
                <a:cs typeface="Times New Roman" panose="02020603050405020304" pitchFamily="18" charset="0"/>
              </a:rPr>
              <a:t>中央線が運休となった場合＞</a:t>
            </a:r>
            <a:endParaRPr lang="en-US" altLang="ja-JP" sz="14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118" name="図 117">
            <a:extLst>
              <a:ext uri="{FF2B5EF4-FFF2-40B4-BE49-F238E27FC236}">
                <a16:creationId xmlns:a16="http://schemas.microsoft.com/office/drawing/2014/main" id="{68A9CC4A-B257-4AD8-B591-ECCEA5B110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869" t="39780" r="45293" b="41540"/>
          <a:stretch/>
        </p:blipFill>
        <p:spPr bwMode="auto">
          <a:xfrm>
            <a:off x="4632537" y="2108540"/>
            <a:ext cx="4758690" cy="3308598"/>
          </a:xfrm>
          <a:prstGeom prst="rect">
            <a:avLst/>
          </a:prstGeom>
          <a:noFill/>
          <a:ln>
            <a:noFill/>
          </a:ln>
          <a:extLst>
            <a:ext uri="{53640926-AAD7-44D8-BBD7-CCE9431645EC}">
              <a14:shadowObscured xmlns:a14="http://schemas.microsoft.com/office/drawing/2010/main"/>
            </a:ext>
          </a:extLst>
        </p:spPr>
      </p:pic>
      <p:sp>
        <p:nvSpPr>
          <p:cNvPr id="119" name="テキスト ボックス 118">
            <a:extLst>
              <a:ext uri="{FF2B5EF4-FFF2-40B4-BE49-F238E27FC236}">
                <a16:creationId xmlns:a16="http://schemas.microsoft.com/office/drawing/2014/main" id="{AD669AA9-C74B-4C63-A404-B2DC9C32DC1F}"/>
              </a:ext>
            </a:extLst>
          </p:cNvPr>
          <p:cNvSpPr txBox="1"/>
          <p:nvPr/>
        </p:nvSpPr>
        <p:spPr>
          <a:xfrm>
            <a:off x="7905427" y="2540946"/>
            <a:ext cx="1853330" cy="523220"/>
          </a:xfrm>
          <a:prstGeom prst="borderCallout1">
            <a:avLst>
              <a:gd name="adj1" fmla="val 104689"/>
              <a:gd name="adj2" fmla="val 24630"/>
              <a:gd name="adj3" fmla="val 174820"/>
              <a:gd name="adj4" fmla="val 10786"/>
            </a:avLst>
          </a:prstGeom>
          <a:solidFill>
            <a:srgbClr val="FFCCCC"/>
          </a:solidFill>
          <a:ln w="19050">
            <a:solidFill>
              <a:schemeClr val="tx1"/>
            </a:solidFill>
            <a:tailEnd type="triangle"/>
          </a:ln>
        </p:spPr>
        <p:txBody>
          <a:bodyPr wrap="square" rtlCol="0">
            <a:spAutoFit/>
          </a:bodyPr>
          <a:lstStyle/>
          <a:p>
            <a:r>
              <a:rPr kumimoji="1" lang="ja-JP" altLang="en-US" sz="1400" dirty="0">
                <a:latin typeface="HG丸ｺﾞｼｯｸM-PRO" panose="020F0600000000000000" pitchFamily="50" charset="-128"/>
                <a:ea typeface="HG丸ｺﾞｼｯｸM-PRO" panose="020F0600000000000000" pitchFamily="50" charset="-128"/>
              </a:rPr>
              <a:t>ＪＲ桜島線経由でも</a:t>
            </a:r>
            <a:r>
              <a:rPr kumimoji="1" lang="en-US" altLang="ja-JP" sz="1400" dirty="0">
                <a:latin typeface="HG丸ｺﾞｼｯｸM-PRO" panose="020F0600000000000000" pitchFamily="50" charset="-128"/>
                <a:ea typeface="HG丸ｺﾞｼｯｸM-PRO" panose="020F0600000000000000" pitchFamily="50" charset="-128"/>
              </a:rPr>
              <a:t>2</a:t>
            </a:r>
            <a:r>
              <a:rPr kumimoji="1" lang="ja-JP" altLang="en-US" sz="1400" dirty="0">
                <a:latin typeface="HG丸ｺﾞｼｯｸM-PRO" panose="020F0600000000000000" pitchFamily="50" charset="-128"/>
                <a:ea typeface="HG丸ｺﾞｼｯｸM-PRO" panose="020F0600000000000000" pitchFamily="50" charset="-128"/>
              </a:rPr>
              <a:t>～</a:t>
            </a:r>
            <a:r>
              <a:rPr kumimoji="1" lang="en-US" altLang="ja-JP" sz="1400" dirty="0">
                <a:latin typeface="HG丸ｺﾞｼｯｸM-PRO" panose="020F0600000000000000" pitchFamily="50" charset="-128"/>
                <a:ea typeface="HG丸ｺﾞｼｯｸM-PRO" panose="020F0600000000000000" pitchFamily="50" charset="-128"/>
              </a:rPr>
              <a:t>5</a:t>
            </a:r>
            <a:r>
              <a:rPr kumimoji="1" lang="ja-JP" altLang="en-US" sz="1400" dirty="0">
                <a:latin typeface="HG丸ｺﾞｼｯｸM-PRO" panose="020F0600000000000000" pitchFamily="50" charset="-128"/>
                <a:ea typeface="HG丸ｺﾞｼｯｸM-PRO" panose="020F0600000000000000" pitchFamily="50" charset="-128"/>
              </a:rPr>
              <a:t>分増で到着</a:t>
            </a:r>
          </a:p>
        </p:txBody>
      </p:sp>
      <p:sp>
        <p:nvSpPr>
          <p:cNvPr id="120" name="テキスト ボックス 119">
            <a:extLst>
              <a:ext uri="{FF2B5EF4-FFF2-40B4-BE49-F238E27FC236}">
                <a16:creationId xmlns:a16="http://schemas.microsoft.com/office/drawing/2014/main" id="{209C19C4-AE57-41AE-9D27-22702830F2F0}"/>
              </a:ext>
            </a:extLst>
          </p:cNvPr>
          <p:cNvSpPr txBox="1"/>
          <p:nvPr/>
        </p:nvSpPr>
        <p:spPr>
          <a:xfrm>
            <a:off x="7899516" y="4801209"/>
            <a:ext cx="1853330" cy="523220"/>
          </a:xfrm>
          <a:prstGeom prst="borderCallout1">
            <a:avLst>
              <a:gd name="adj1" fmla="val -10000"/>
              <a:gd name="adj2" fmla="val 22574"/>
              <a:gd name="adj3" fmla="val -54558"/>
              <a:gd name="adj4" fmla="val 12842"/>
            </a:avLst>
          </a:prstGeom>
          <a:solidFill>
            <a:srgbClr val="FFCCCC"/>
          </a:solidFill>
          <a:ln w="19050">
            <a:solidFill>
              <a:schemeClr val="tx1"/>
            </a:solidFill>
            <a:tailEnd type="triangle"/>
          </a:ln>
        </p:spPr>
        <p:txBody>
          <a:bodyPr wrap="square" rtlCol="0">
            <a:spAutoFit/>
          </a:bodyPr>
          <a:lstStyle/>
          <a:p>
            <a:r>
              <a:rPr kumimoji="1" lang="ja-JP" altLang="en-US" sz="1400" dirty="0">
                <a:latin typeface="HG丸ｺﾞｼｯｸM-PRO" panose="020F0600000000000000" pitchFamily="50" charset="-128"/>
                <a:ea typeface="HG丸ｺﾞｼｯｸM-PRO" panose="020F0600000000000000" pitchFamily="50" charset="-128"/>
              </a:rPr>
              <a:t>ＪＲ桜島線経由でも</a:t>
            </a:r>
            <a:r>
              <a:rPr kumimoji="1" lang="en-US" altLang="ja-JP" sz="1400" dirty="0">
                <a:latin typeface="HG丸ｺﾞｼｯｸM-PRO" panose="020F0600000000000000" pitchFamily="50" charset="-128"/>
                <a:ea typeface="HG丸ｺﾞｼｯｸM-PRO" panose="020F0600000000000000" pitchFamily="50" charset="-128"/>
              </a:rPr>
              <a:t>2</a:t>
            </a:r>
            <a:r>
              <a:rPr kumimoji="1" lang="ja-JP" altLang="en-US" sz="1400" dirty="0">
                <a:latin typeface="HG丸ｺﾞｼｯｸM-PRO" panose="020F0600000000000000" pitchFamily="50" charset="-128"/>
                <a:ea typeface="HG丸ｺﾞｼｯｸM-PRO" panose="020F0600000000000000" pitchFamily="50" charset="-128"/>
              </a:rPr>
              <a:t>分増で到着</a:t>
            </a:r>
          </a:p>
        </p:txBody>
      </p:sp>
      <p:sp>
        <p:nvSpPr>
          <p:cNvPr id="121" name="テキスト ボックス 120">
            <a:extLst>
              <a:ext uri="{FF2B5EF4-FFF2-40B4-BE49-F238E27FC236}">
                <a16:creationId xmlns:a16="http://schemas.microsoft.com/office/drawing/2014/main" id="{78FC63E4-8CE3-442F-880A-1920776D330B}"/>
              </a:ext>
            </a:extLst>
          </p:cNvPr>
          <p:cNvSpPr txBox="1"/>
          <p:nvPr/>
        </p:nvSpPr>
        <p:spPr>
          <a:xfrm>
            <a:off x="153191" y="1941785"/>
            <a:ext cx="3057247" cy="307777"/>
          </a:xfrm>
          <a:prstGeom prst="rect">
            <a:avLst/>
          </a:prstGeom>
          <a:noFill/>
        </p:spPr>
        <p:txBody>
          <a:bodyPr wrap="none" rtlCol="0">
            <a:spAutoFit/>
          </a:bodyPr>
          <a:lstStyle/>
          <a:p>
            <a:r>
              <a:rPr lang="en-US" altLang="ja-JP" sz="14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ＪＲ桜島線延伸が未整備の場合</a:t>
            </a:r>
            <a:r>
              <a:rPr lang="en-US" altLang="ja-JP" sz="1400" kern="100" dirty="0">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22" name="テキスト ボックス 121">
            <a:extLst>
              <a:ext uri="{FF2B5EF4-FFF2-40B4-BE49-F238E27FC236}">
                <a16:creationId xmlns:a16="http://schemas.microsoft.com/office/drawing/2014/main" id="{81402D30-FA6C-41DA-960A-DB55B94CA948}"/>
              </a:ext>
            </a:extLst>
          </p:cNvPr>
          <p:cNvSpPr txBox="1"/>
          <p:nvPr/>
        </p:nvSpPr>
        <p:spPr>
          <a:xfrm>
            <a:off x="153191" y="4657398"/>
            <a:ext cx="3595856" cy="307777"/>
          </a:xfrm>
          <a:prstGeom prst="rect">
            <a:avLst/>
          </a:prstGeom>
          <a:noFill/>
        </p:spPr>
        <p:txBody>
          <a:bodyPr wrap="none" rtlCol="0">
            <a:spAutoFit/>
          </a:bodyPr>
          <a:lstStyle/>
          <a:p>
            <a:r>
              <a:rPr lang="en-US" altLang="ja-JP" sz="14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ＪＲ桜島線延伸が整備されている場合</a:t>
            </a:r>
            <a:r>
              <a:rPr lang="en-US" altLang="ja-JP" sz="1400" kern="100" dirty="0">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23" name="テキスト ボックス 122">
            <a:extLst>
              <a:ext uri="{FF2B5EF4-FFF2-40B4-BE49-F238E27FC236}">
                <a16:creationId xmlns:a16="http://schemas.microsoft.com/office/drawing/2014/main" id="{3883F086-35A3-4B15-BFF6-58302FFE495F}"/>
              </a:ext>
            </a:extLst>
          </p:cNvPr>
          <p:cNvSpPr txBox="1"/>
          <p:nvPr/>
        </p:nvSpPr>
        <p:spPr>
          <a:xfrm>
            <a:off x="216399" y="5025870"/>
            <a:ext cx="4048607" cy="307777"/>
          </a:xfrm>
          <a:prstGeom prst="rect">
            <a:avLst/>
          </a:prstGeom>
          <a:noFill/>
        </p:spPr>
        <p:txBody>
          <a:bodyPr wrap="square">
            <a:spAutoFit/>
          </a:bodyPr>
          <a:lstStyle/>
          <a:p>
            <a:r>
              <a:rPr lang="ja-JP" altLang="en-US" sz="1400" dirty="0">
                <a:solidFill>
                  <a:schemeClr val="tx1"/>
                </a:solidFill>
                <a:latin typeface="メイリオ" panose="020B0604030504040204" pitchFamily="50" charset="-128"/>
                <a:ea typeface="メイリオ" panose="020B0604030504040204" pitchFamily="50" charset="-128"/>
              </a:rPr>
              <a:t>代行バスと比較した時間短縮　　約３７分</a:t>
            </a:r>
            <a:r>
              <a:rPr lang="en-US" altLang="ja-JP" sz="1400" baseline="30000" dirty="0">
                <a:solidFill>
                  <a:schemeClr val="tx1"/>
                </a:solidFill>
                <a:latin typeface="メイリオ" panose="020B0604030504040204" pitchFamily="50" charset="-128"/>
                <a:ea typeface="メイリオ" panose="020B0604030504040204" pitchFamily="50" charset="-128"/>
              </a:rPr>
              <a:t>※</a:t>
            </a:r>
            <a:r>
              <a:rPr lang="ja-JP" altLang="en-US" sz="1400" baseline="30000" dirty="0">
                <a:solidFill>
                  <a:schemeClr val="tx1"/>
                </a:solidFill>
                <a:latin typeface="メイリオ" panose="020B0604030504040204" pitchFamily="50" charset="-128"/>
                <a:ea typeface="メイリオ" panose="020B0604030504040204" pitchFamily="50" charset="-128"/>
              </a:rPr>
              <a:t>１</a:t>
            </a:r>
            <a:endParaRPr lang="ja-JP" altLang="en-US" sz="1400" baseline="30000" dirty="0"/>
          </a:p>
        </p:txBody>
      </p:sp>
      <p:sp>
        <p:nvSpPr>
          <p:cNvPr id="124" name="テキスト ボックス 123">
            <a:extLst>
              <a:ext uri="{FF2B5EF4-FFF2-40B4-BE49-F238E27FC236}">
                <a16:creationId xmlns:a16="http://schemas.microsoft.com/office/drawing/2014/main" id="{FA723417-B6FF-4278-8BC6-850EAE1DC462}"/>
              </a:ext>
            </a:extLst>
          </p:cNvPr>
          <p:cNvSpPr txBox="1"/>
          <p:nvPr/>
        </p:nvSpPr>
        <p:spPr>
          <a:xfrm>
            <a:off x="2175592" y="5308901"/>
            <a:ext cx="3471851" cy="261610"/>
          </a:xfrm>
          <a:prstGeom prst="rect">
            <a:avLst/>
          </a:prstGeom>
          <a:noFill/>
        </p:spPr>
        <p:txBody>
          <a:bodyPr wrap="square">
            <a:spAutoFit/>
          </a:bodyPr>
          <a:lstStyle/>
          <a:p>
            <a:r>
              <a:rPr lang="en-US" altLang="ja-JP" sz="1050" dirty="0">
                <a:solidFill>
                  <a:schemeClr val="tx1"/>
                </a:solidFill>
                <a:latin typeface="メイリオ" panose="020B0604030504040204" pitchFamily="50" charset="-128"/>
                <a:ea typeface="メイリオ" panose="020B0604030504040204" pitchFamily="50" charset="-128"/>
              </a:rPr>
              <a:t>※</a:t>
            </a:r>
            <a:r>
              <a:rPr lang="ja-JP" altLang="en-US" sz="1050" dirty="0">
                <a:solidFill>
                  <a:schemeClr val="tx1"/>
                </a:solidFill>
                <a:latin typeface="メイリオ" panose="020B0604030504040204" pitchFamily="50" charset="-128"/>
                <a:ea typeface="メイリオ" panose="020B0604030504040204" pitchFamily="50" charset="-128"/>
              </a:rPr>
              <a:t>１　夢洲～弁天町を代行バスが運行と想定</a:t>
            </a:r>
            <a:endParaRPr lang="ja-JP" altLang="en-US" sz="1050" dirty="0"/>
          </a:p>
        </p:txBody>
      </p:sp>
      <p:sp>
        <p:nvSpPr>
          <p:cNvPr id="125" name="テキスト ボックス 124">
            <a:extLst>
              <a:ext uri="{FF2B5EF4-FFF2-40B4-BE49-F238E27FC236}">
                <a16:creationId xmlns:a16="http://schemas.microsoft.com/office/drawing/2014/main" id="{D60DE0B1-8247-432C-AA85-B5BA1CFA5B00}"/>
              </a:ext>
            </a:extLst>
          </p:cNvPr>
          <p:cNvSpPr txBox="1"/>
          <p:nvPr/>
        </p:nvSpPr>
        <p:spPr>
          <a:xfrm>
            <a:off x="216400" y="5760989"/>
            <a:ext cx="4042158" cy="523220"/>
          </a:xfrm>
          <a:prstGeom prst="rect">
            <a:avLst/>
          </a:prstGeom>
          <a:noFill/>
        </p:spPr>
        <p:txBody>
          <a:bodyPr wrap="square">
            <a:spAutoFit/>
          </a:bodyPr>
          <a:lstStyle/>
          <a:p>
            <a:r>
              <a:rPr lang="en-US" altLang="ja-JP" sz="1400" b="1" dirty="0">
                <a:solidFill>
                  <a:schemeClr val="tx1"/>
                </a:solidFill>
                <a:latin typeface="メイリオ" panose="020B0604030504040204" pitchFamily="50" charset="-128"/>
                <a:ea typeface="メイリオ" panose="020B0604030504040204" pitchFamily="50" charset="-128"/>
              </a:rPr>
              <a:t>Osaka Metro</a:t>
            </a:r>
            <a:r>
              <a:rPr lang="ja-JP" altLang="en-US" sz="1400" b="1" dirty="0">
                <a:solidFill>
                  <a:schemeClr val="tx1"/>
                </a:solidFill>
                <a:latin typeface="メイリオ" panose="020B0604030504040204" pitchFamily="50" charset="-128"/>
                <a:ea typeface="メイリオ" panose="020B0604030504040204" pitchFamily="50" charset="-128"/>
              </a:rPr>
              <a:t>中央線が１日運休となった場合のＪＲ桜島線延伸のリダンダンシー効果</a:t>
            </a:r>
            <a:endParaRPr lang="ja-JP" altLang="en-US" sz="1400" b="1" dirty="0"/>
          </a:p>
        </p:txBody>
      </p:sp>
      <p:sp>
        <p:nvSpPr>
          <p:cNvPr id="127" name="テキスト ボックス 126">
            <a:extLst>
              <a:ext uri="{FF2B5EF4-FFF2-40B4-BE49-F238E27FC236}">
                <a16:creationId xmlns:a16="http://schemas.microsoft.com/office/drawing/2014/main" id="{28650282-F82D-4752-89D9-6353D3660DE1}"/>
              </a:ext>
            </a:extLst>
          </p:cNvPr>
          <p:cNvSpPr txBox="1"/>
          <p:nvPr/>
        </p:nvSpPr>
        <p:spPr>
          <a:xfrm>
            <a:off x="5647443" y="5390970"/>
            <a:ext cx="4156503" cy="738664"/>
          </a:xfrm>
          <a:prstGeom prst="rect">
            <a:avLst/>
          </a:prstGeom>
          <a:noFill/>
        </p:spPr>
        <p:txBody>
          <a:bodyPr wrap="square" rtlCol="0">
            <a:spAutoFit/>
          </a:bodyPr>
          <a:lstStyle/>
          <a:p>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ＪＲ桜島線経由でも南方向へ２～５分増で到着可能であり、遅延時や混雑を避けるための代替経路としての選択肢にもなりうる</a:t>
            </a:r>
            <a:endParaRPr lang="en-US" alt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8" name="テキスト ボックス 27">
            <a:extLst>
              <a:ext uri="{FF2B5EF4-FFF2-40B4-BE49-F238E27FC236}">
                <a16:creationId xmlns:a16="http://schemas.microsoft.com/office/drawing/2014/main" id="{CF84C6F7-3985-437C-9FC6-AA68BA18FF28}"/>
              </a:ext>
            </a:extLst>
          </p:cNvPr>
          <p:cNvSpPr txBox="1"/>
          <p:nvPr/>
        </p:nvSpPr>
        <p:spPr>
          <a:xfrm>
            <a:off x="216399" y="6321547"/>
            <a:ext cx="7217421" cy="307777"/>
          </a:xfrm>
          <a:prstGeom prst="rect">
            <a:avLst/>
          </a:prstGeom>
          <a:noFill/>
        </p:spPr>
        <p:txBody>
          <a:bodyPr wrap="square">
            <a:spAutoFit/>
          </a:bodyPr>
          <a:lstStyle/>
          <a:p>
            <a:r>
              <a:rPr lang="ja-JP" altLang="en-US" sz="1400" dirty="0">
                <a:latin typeface="メイリオ" panose="020B0604030504040204" pitchFamily="50" charset="-128"/>
                <a:ea typeface="メイリオ" panose="020B0604030504040204" pitchFamily="50" charset="-128"/>
              </a:rPr>
              <a:t>約１</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２億円</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日</a:t>
            </a:r>
            <a:r>
              <a:rPr lang="ja-JP" altLang="en-US" sz="1400" dirty="0"/>
              <a:t> </a:t>
            </a:r>
            <a:r>
              <a:rPr lang="en-US" altLang="ja-JP" sz="1400" dirty="0">
                <a:latin typeface="メイリオ" panose="020B0604030504040204" pitchFamily="50" charset="-128"/>
                <a:ea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rPr>
              <a:t>輸送人員 </a:t>
            </a:r>
            <a:r>
              <a:rPr lang="en-US" altLang="ja-JP" sz="1400" dirty="0">
                <a:latin typeface="メイリオ" panose="020B0604030504040204" pitchFamily="50" charset="-128"/>
                <a:ea typeface="メイリオ" panose="020B0604030504040204" pitchFamily="50" charset="-128"/>
              </a:rPr>
              <a:t>75</a:t>
            </a:r>
            <a:r>
              <a:rPr lang="ja-JP" altLang="en-US" sz="1400" dirty="0">
                <a:latin typeface="メイリオ" panose="020B0604030504040204" pitchFamily="50" charset="-128"/>
                <a:ea typeface="メイリオ" panose="020B0604030504040204" pitchFamily="50" charset="-128"/>
              </a:rPr>
              <a:t>千人</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日 </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 短縮時分 約</a:t>
            </a:r>
            <a:r>
              <a:rPr lang="en-US" altLang="ja-JP" sz="1400" dirty="0">
                <a:latin typeface="メイリオ" panose="020B0604030504040204" pitchFamily="50" charset="-128"/>
                <a:ea typeface="メイリオ" panose="020B0604030504040204" pitchFamily="50" charset="-128"/>
              </a:rPr>
              <a:t>37</a:t>
            </a:r>
            <a:r>
              <a:rPr lang="ja-JP" altLang="en-US" sz="1400" dirty="0">
                <a:latin typeface="メイリオ" panose="020B0604030504040204" pitchFamily="50" charset="-128"/>
                <a:ea typeface="メイリオ" panose="020B0604030504040204" pitchFamily="50" charset="-128"/>
              </a:rPr>
              <a:t>分 </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 時間価値</a:t>
            </a:r>
            <a:r>
              <a:rPr lang="en-US" altLang="ja-JP" sz="1400" baseline="30000" dirty="0">
                <a:latin typeface="メイリオ" panose="020B0604030504040204" pitchFamily="50" charset="-128"/>
                <a:ea typeface="メイリオ" panose="020B0604030504040204" pitchFamily="50" charset="-128"/>
              </a:rPr>
              <a:t>※</a:t>
            </a:r>
            <a:r>
              <a:rPr lang="ja-JP" altLang="en-US" sz="1400" baseline="30000" dirty="0">
                <a:latin typeface="メイリオ" panose="020B0604030504040204" pitchFamily="50" charset="-128"/>
                <a:ea typeface="メイリオ" panose="020B0604030504040204" pitchFamily="50" charset="-128"/>
              </a:rPr>
              <a:t>２</a:t>
            </a:r>
            <a:r>
              <a:rPr lang="ja-JP" altLang="en-US" sz="1400" dirty="0">
                <a:latin typeface="メイリオ" panose="020B0604030504040204" pitchFamily="50" charset="-128"/>
                <a:ea typeface="メイリオ" panose="020B0604030504040204" pitchFamily="50" charset="-128"/>
              </a:rPr>
              <a:t> </a:t>
            </a:r>
            <a:r>
              <a:rPr lang="en-US" altLang="ja-JP" sz="1400" dirty="0">
                <a:latin typeface="メイリオ" panose="020B0604030504040204" pitchFamily="50" charset="-128"/>
                <a:ea typeface="メイリオ" panose="020B0604030504040204" pitchFamily="50" charset="-128"/>
              </a:rPr>
              <a:t>42.3</a:t>
            </a:r>
            <a:r>
              <a:rPr lang="ja-JP" altLang="en-US" sz="1400" dirty="0">
                <a:latin typeface="メイリオ" panose="020B0604030504040204" pitchFamily="50" charset="-128"/>
                <a:ea typeface="メイリオ" panose="020B0604030504040204" pitchFamily="50" charset="-128"/>
              </a:rPr>
              <a:t>円</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分</a:t>
            </a:r>
            <a:endParaRPr lang="ja-JP" altLang="en-US" sz="1400" dirty="0"/>
          </a:p>
        </p:txBody>
      </p:sp>
      <p:sp>
        <p:nvSpPr>
          <p:cNvPr id="29" name="テキスト ボックス 28">
            <a:extLst>
              <a:ext uri="{FF2B5EF4-FFF2-40B4-BE49-F238E27FC236}">
                <a16:creationId xmlns:a16="http://schemas.microsoft.com/office/drawing/2014/main" id="{3CAA279E-8A3A-41BE-B95B-4369F0612470}"/>
              </a:ext>
            </a:extLst>
          </p:cNvPr>
          <p:cNvSpPr txBox="1"/>
          <p:nvPr/>
        </p:nvSpPr>
        <p:spPr>
          <a:xfrm>
            <a:off x="3949290" y="6627885"/>
            <a:ext cx="4156503" cy="261610"/>
          </a:xfrm>
          <a:prstGeom prst="rect">
            <a:avLst/>
          </a:prstGeom>
          <a:noFill/>
        </p:spPr>
        <p:txBody>
          <a:bodyPr wrap="square">
            <a:spAutoFit/>
          </a:bodyPr>
          <a:lstStyle/>
          <a:p>
            <a:r>
              <a:rPr lang="en-US" altLang="ja-JP" sz="1050" dirty="0">
                <a:latin typeface="メイリオ" panose="020B0604030504040204" pitchFamily="50" charset="-128"/>
                <a:ea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rPr>
              <a:t>２　所得接近法より（</a:t>
            </a:r>
            <a:r>
              <a:rPr lang="en-US" altLang="ja-JP" sz="1050" dirty="0">
                <a:latin typeface="メイリオ" panose="020B0604030504040204" pitchFamily="50" charset="-128"/>
                <a:ea typeface="メイリオ" panose="020B0604030504040204" pitchFamily="50" charset="-128"/>
              </a:rPr>
              <a:t>2022</a:t>
            </a:r>
            <a:r>
              <a:rPr lang="ja-JP" altLang="en-US" sz="1050" dirty="0">
                <a:latin typeface="メイリオ" panose="020B0604030504040204" pitchFamily="50" charset="-128"/>
                <a:ea typeface="メイリオ" panose="020B0604030504040204" pitchFamily="50" charset="-128"/>
              </a:rPr>
              <a:t>年値・大阪府統計年鑑による）</a:t>
            </a:r>
            <a:endParaRPr lang="ja-JP" altLang="en-US" sz="1050" dirty="0"/>
          </a:p>
        </p:txBody>
      </p:sp>
      <p:sp>
        <p:nvSpPr>
          <p:cNvPr id="30" name="スライド番号プレースホルダー 4">
            <a:extLst>
              <a:ext uri="{FF2B5EF4-FFF2-40B4-BE49-F238E27FC236}">
                <a16:creationId xmlns:a16="http://schemas.microsoft.com/office/drawing/2014/main" id="{3659C5F2-CA42-48EF-AE78-DDF147585BF8}"/>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41</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105A6C2E-B503-C6FF-72DD-2771BB9D89A8}"/>
              </a:ext>
            </a:extLst>
          </p:cNvPr>
          <p:cNvSpPr txBox="1"/>
          <p:nvPr/>
        </p:nvSpPr>
        <p:spPr>
          <a:xfrm>
            <a:off x="4370100" y="1935738"/>
            <a:ext cx="3236784" cy="307777"/>
          </a:xfrm>
          <a:prstGeom prst="rect">
            <a:avLst/>
          </a:prstGeom>
          <a:solidFill>
            <a:schemeClr val="bg1"/>
          </a:solidFill>
        </p:spPr>
        <p:txBody>
          <a:bodyPr wrap="none" rtlCol="0">
            <a:spAutoFit/>
          </a:bodyPr>
          <a:lstStyle/>
          <a:p>
            <a:r>
              <a:rPr lang="en-US" altLang="ja-JP" sz="14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ＪＲ桜島線延伸が整備された場合</a:t>
            </a:r>
            <a:r>
              <a:rPr lang="en-US" altLang="ja-JP" sz="1400" kern="100" dirty="0">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7853958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スライド番号プレースホルダー 4">
            <a:extLst>
              <a:ext uri="{FF2B5EF4-FFF2-40B4-BE49-F238E27FC236}">
                <a16:creationId xmlns:a16="http://schemas.microsoft.com/office/drawing/2014/main" id="{B64F50A2-B8E9-4A12-8765-B6F542591950}"/>
              </a:ext>
            </a:extLst>
          </p:cNvPr>
          <p:cNvSpPr txBox="1">
            <a:spLocks/>
          </p:cNvSpPr>
          <p:nvPr/>
        </p:nvSpPr>
        <p:spPr>
          <a:xfrm>
            <a:off x="9425940" y="6502400"/>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42</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076324F1-D592-AD7A-5919-D5DDCB0C2CAB}"/>
              </a:ext>
            </a:extLst>
          </p:cNvPr>
          <p:cNvSpPr/>
          <p:nvPr/>
        </p:nvSpPr>
        <p:spPr>
          <a:xfrm>
            <a:off x="125983" y="473676"/>
            <a:ext cx="5019758" cy="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＜検討路線の整備効果＞ （ＪＲ桜島線延伸）</a:t>
            </a:r>
          </a:p>
        </p:txBody>
      </p:sp>
      <p:sp>
        <p:nvSpPr>
          <p:cNvPr id="17" name="正方形/長方形 16">
            <a:extLst>
              <a:ext uri="{FF2B5EF4-FFF2-40B4-BE49-F238E27FC236}">
                <a16:creationId xmlns:a16="http://schemas.microsoft.com/office/drawing/2014/main" id="{4BB5151B-BE30-49A7-9B39-F94DDD208BC8}"/>
              </a:ext>
            </a:extLst>
          </p:cNvPr>
          <p:cNvSpPr/>
          <p:nvPr/>
        </p:nvSpPr>
        <p:spPr>
          <a:xfrm>
            <a:off x="149679" y="756753"/>
            <a:ext cx="9606642" cy="213135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spAutoFit/>
          </a:bodyPr>
          <a:lstStyle/>
          <a:p>
            <a:pPr marL="285750" lvl="1" indent="-285750">
              <a:spcAft>
                <a:spcPts val="3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路線整備により、夢洲へ向かう道路の混雑緩和が図られることから、臨海部の物流交通等の港湾機能が確保される。</a:t>
            </a:r>
          </a:p>
          <a:p>
            <a:pPr marL="285750" lvl="1" indent="-285750">
              <a:spcAft>
                <a:spcPts val="3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具体的には、約８千人</a:t>
            </a:r>
            <a:r>
              <a:rPr lang="en-US" altLang="ja-JP" sz="1600" dirty="0">
                <a:solidFill>
                  <a:schemeClr val="tx1"/>
                </a:solidFill>
                <a:latin typeface="メイリオ" panose="020B0604030504040204" pitchFamily="50" charset="-128"/>
                <a:ea typeface="メイリオ" panose="020B0604030504040204" pitchFamily="50" charset="-128"/>
              </a:rPr>
              <a:t>/</a:t>
            </a:r>
            <a:r>
              <a:rPr lang="ja-JP" altLang="en-US" sz="1600" dirty="0">
                <a:solidFill>
                  <a:schemeClr val="tx1"/>
                </a:solidFill>
                <a:latin typeface="メイリオ" panose="020B0604030504040204" pitchFamily="50" charset="-128"/>
                <a:ea typeface="メイリオ" panose="020B0604030504040204" pitchFamily="50" charset="-128"/>
              </a:rPr>
              <a:t>日・約６千台</a:t>
            </a:r>
            <a:r>
              <a:rPr lang="en-US" altLang="ja-JP" sz="1600" dirty="0">
                <a:solidFill>
                  <a:schemeClr val="tx1"/>
                </a:solidFill>
                <a:latin typeface="メイリオ" panose="020B0604030504040204" pitchFamily="50" charset="-128"/>
                <a:ea typeface="メイリオ" panose="020B0604030504040204" pitchFamily="50" charset="-128"/>
              </a:rPr>
              <a:t>/</a:t>
            </a:r>
            <a:r>
              <a:rPr lang="ja-JP" altLang="en-US" sz="1600" dirty="0">
                <a:solidFill>
                  <a:schemeClr val="tx1"/>
                </a:solidFill>
                <a:latin typeface="メイリオ" panose="020B0604030504040204" pitchFamily="50" charset="-128"/>
                <a:ea typeface="メイリオ" panose="020B0604030504040204" pitchFamily="50" charset="-128"/>
              </a:rPr>
              <a:t>日が自家用車等から鉄道へ転換し、これに伴い夢洲～梅香交差点で約１分</a:t>
            </a:r>
            <a:r>
              <a:rPr lang="en-US" altLang="ja-JP" sz="1600" dirty="0">
                <a:solidFill>
                  <a:schemeClr val="tx1"/>
                </a:solidFill>
                <a:latin typeface="メイリオ" panose="020B0604030504040204" pitchFamily="50" charset="-128"/>
                <a:ea typeface="メイリオ" panose="020B0604030504040204" pitchFamily="50" charset="-128"/>
              </a:rPr>
              <a:t>20</a:t>
            </a:r>
            <a:r>
              <a:rPr lang="ja-JP" altLang="en-US" sz="1600" dirty="0">
                <a:solidFill>
                  <a:schemeClr val="tx1"/>
                </a:solidFill>
                <a:latin typeface="メイリオ" panose="020B0604030504040204" pitchFamily="50" charset="-128"/>
                <a:ea typeface="メイリオ" panose="020B0604030504040204" pitchFamily="50" charset="-128"/>
              </a:rPr>
              <a:t>秒、夢洲～市岡元町３交差点で約</a:t>
            </a:r>
            <a:r>
              <a:rPr lang="en-US" altLang="ja-JP" sz="1600" dirty="0">
                <a:solidFill>
                  <a:schemeClr val="tx1"/>
                </a:solidFill>
                <a:latin typeface="メイリオ" panose="020B0604030504040204" pitchFamily="50" charset="-128"/>
                <a:ea typeface="メイリオ" panose="020B0604030504040204" pitchFamily="50" charset="-128"/>
              </a:rPr>
              <a:t>30</a:t>
            </a:r>
            <a:r>
              <a:rPr lang="ja-JP" altLang="en-US" sz="1600" dirty="0">
                <a:solidFill>
                  <a:schemeClr val="tx1"/>
                </a:solidFill>
                <a:latin typeface="メイリオ" panose="020B0604030504040204" pitchFamily="50" charset="-128"/>
                <a:ea typeface="メイリオ" panose="020B0604030504040204" pitchFamily="50" charset="-128"/>
              </a:rPr>
              <a:t>秒の所要時間の短縮が見込める。</a:t>
            </a:r>
          </a:p>
          <a:p>
            <a:pPr marL="285750" lvl="1" indent="-285750">
              <a:spcAft>
                <a:spcPts val="3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その内、普通貨物車の時間短縮効果は１日当たり、夢洲～梅香で約</a:t>
            </a:r>
            <a:r>
              <a:rPr lang="en-US" altLang="ja-JP" sz="1600" dirty="0">
                <a:solidFill>
                  <a:schemeClr val="tx1"/>
                </a:solidFill>
                <a:latin typeface="メイリオ" panose="020B0604030504040204" pitchFamily="50" charset="-128"/>
                <a:ea typeface="メイリオ" panose="020B0604030504040204" pitchFamily="50" charset="-128"/>
              </a:rPr>
              <a:t>240</a:t>
            </a:r>
            <a:r>
              <a:rPr lang="ja-JP" altLang="en-US" sz="1600" dirty="0">
                <a:solidFill>
                  <a:schemeClr val="tx1"/>
                </a:solidFill>
                <a:latin typeface="メイリオ" panose="020B0604030504040204" pitchFamily="50" charset="-128"/>
                <a:ea typeface="メイリオ" panose="020B0604030504040204" pitchFamily="50" charset="-128"/>
              </a:rPr>
              <a:t>台・時間、夢洲～市岡元町３で約</a:t>
            </a:r>
            <a:r>
              <a:rPr lang="en-US" altLang="ja-JP" sz="1600" dirty="0">
                <a:solidFill>
                  <a:schemeClr val="tx1"/>
                </a:solidFill>
                <a:latin typeface="メイリオ" panose="020B0604030504040204" pitchFamily="50" charset="-128"/>
                <a:ea typeface="メイリオ" panose="020B0604030504040204" pitchFamily="50" charset="-128"/>
              </a:rPr>
              <a:t>60</a:t>
            </a:r>
            <a:r>
              <a:rPr lang="ja-JP" altLang="en-US" sz="1600" dirty="0">
                <a:solidFill>
                  <a:schemeClr val="tx1"/>
                </a:solidFill>
                <a:latin typeface="メイリオ" panose="020B0604030504040204" pitchFamily="50" charset="-128"/>
                <a:ea typeface="メイリオ" panose="020B0604030504040204" pitchFamily="50" charset="-128"/>
              </a:rPr>
              <a:t>台・時間見込める。</a:t>
            </a:r>
            <a:endParaRPr lang="en-US" altLang="ja-JP" sz="1600" dirty="0">
              <a:solidFill>
                <a:schemeClr val="tx1"/>
              </a:solidFill>
              <a:latin typeface="メイリオ" panose="020B0604030504040204" pitchFamily="50" charset="-128"/>
              <a:ea typeface="メイリオ" panose="020B0604030504040204" pitchFamily="50" charset="-128"/>
            </a:endParaRPr>
          </a:p>
          <a:p>
            <a:pPr marL="285750" lvl="1" indent="-285750" algn="just">
              <a:spcAft>
                <a:spcPts val="3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なお、夢洲の開発によっては富裕層がラグジュアリーホテル等へ自家用車・ハイヤーなどの交通手段を選択されることが想定され、試算結果よりも交通混雑・環境負荷が大きくなる可能性がある。</a:t>
            </a:r>
          </a:p>
        </p:txBody>
      </p:sp>
      <p:sp>
        <p:nvSpPr>
          <p:cNvPr id="21" name="正方形/長方形 20">
            <a:extLst>
              <a:ext uri="{FF2B5EF4-FFF2-40B4-BE49-F238E27FC236}">
                <a16:creationId xmlns:a16="http://schemas.microsoft.com/office/drawing/2014/main" id="{2D882892-C42D-4DB7-A4B2-4FB8B6FA67D4}"/>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４－４　整備意義・効果</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94F5AF8A-8DFD-4F31-921B-CE07DAD2AD65}"/>
              </a:ext>
            </a:extLst>
          </p:cNvPr>
          <p:cNvSpPr txBox="1"/>
          <p:nvPr/>
        </p:nvSpPr>
        <p:spPr>
          <a:xfrm>
            <a:off x="8211891" y="59555"/>
            <a:ext cx="1620957"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４　優位性の比較</a:t>
            </a:r>
            <a:endParaRPr kumimoji="1" lang="ja-JP" altLang="en-US" sz="1400" b="1" dirty="0">
              <a:solidFill>
                <a:schemeClr val="accent5">
                  <a:lumMod val="50000"/>
                </a:schemeClr>
              </a:solidFill>
            </a:endParaRPr>
          </a:p>
        </p:txBody>
      </p:sp>
      <p:sp>
        <p:nvSpPr>
          <p:cNvPr id="24" name="正方形/長方形 23">
            <a:extLst>
              <a:ext uri="{FF2B5EF4-FFF2-40B4-BE49-F238E27FC236}">
                <a16:creationId xmlns:a16="http://schemas.microsoft.com/office/drawing/2014/main" id="{F7398189-2695-4456-8805-ECA9F4F0DEBA}"/>
              </a:ext>
            </a:extLst>
          </p:cNvPr>
          <p:cNvSpPr/>
          <p:nvPr/>
        </p:nvSpPr>
        <p:spPr>
          <a:xfrm>
            <a:off x="125982" y="416526"/>
            <a:ext cx="6732017" cy="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効果④：臨海部の渋滞による港湾機能低下の回避</a:t>
            </a:r>
            <a:endParaRPr lang="en-US" altLang="ja-JP" sz="1600" b="1" dirty="0">
              <a:solidFill>
                <a:schemeClr val="tx1"/>
              </a:solidFill>
              <a:latin typeface="メイリオ" panose="020B0604030504040204" pitchFamily="50" charset="-128"/>
              <a:ea typeface="メイリオ" panose="020B0604030504040204" pitchFamily="50" charset="-128"/>
            </a:endParaRPr>
          </a:p>
        </p:txBody>
      </p:sp>
      <p:sp>
        <p:nvSpPr>
          <p:cNvPr id="23" name="正方形/長方形 22">
            <a:extLst>
              <a:ext uri="{FF2B5EF4-FFF2-40B4-BE49-F238E27FC236}">
                <a16:creationId xmlns:a16="http://schemas.microsoft.com/office/drawing/2014/main" id="{F78F0506-91A7-42D2-925D-944E69E9DA5C}"/>
              </a:ext>
            </a:extLst>
          </p:cNvPr>
          <p:cNvSpPr/>
          <p:nvPr/>
        </p:nvSpPr>
        <p:spPr>
          <a:xfrm>
            <a:off x="149679" y="2961572"/>
            <a:ext cx="3307358" cy="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＜検討路線による整備効果＞</a:t>
            </a:r>
          </a:p>
        </p:txBody>
      </p:sp>
      <p:pic>
        <p:nvPicPr>
          <p:cNvPr id="27" name="図 26">
            <a:extLst>
              <a:ext uri="{FF2B5EF4-FFF2-40B4-BE49-F238E27FC236}">
                <a16:creationId xmlns:a16="http://schemas.microsoft.com/office/drawing/2014/main" id="{600EE74D-E20B-44BA-834F-7B6402A3224D}"/>
              </a:ext>
            </a:extLst>
          </p:cNvPr>
          <p:cNvPicPr>
            <a:picLocks noChangeAspect="1"/>
          </p:cNvPicPr>
          <p:nvPr/>
        </p:nvPicPr>
        <p:blipFill>
          <a:blip r:embed="rId3"/>
          <a:stretch>
            <a:fillRect/>
          </a:stretch>
        </p:blipFill>
        <p:spPr>
          <a:xfrm>
            <a:off x="149679" y="3179814"/>
            <a:ext cx="5041439" cy="3360960"/>
          </a:xfrm>
          <a:prstGeom prst="rect">
            <a:avLst/>
          </a:prstGeom>
        </p:spPr>
      </p:pic>
      <p:sp>
        <p:nvSpPr>
          <p:cNvPr id="33" name="テキスト ボックス 32">
            <a:extLst>
              <a:ext uri="{FF2B5EF4-FFF2-40B4-BE49-F238E27FC236}">
                <a16:creationId xmlns:a16="http://schemas.microsoft.com/office/drawing/2014/main" id="{489E5673-4E48-4D93-AD36-A639D181F7E0}"/>
              </a:ext>
            </a:extLst>
          </p:cNvPr>
          <p:cNvSpPr txBox="1"/>
          <p:nvPr/>
        </p:nvSpPr>
        <p:spPr>
          <a:xfrm>
            <a:off x="975753" y="6550521"/>
            <a:ext cx="3389290" cy="276999"/>
          </a:xfrm>
          <a:prstGeom prst="rect">
            <a:avLst/>
          </a:prstGeom>
          <a:noFill/>
        </p:spPr>
        <p:txBody>
          <a:bodyPr wrap="square" rtlCol="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図　臨海部における道路の時間短縮効果</a:t>
            </a:r>
            <a:endParaRPr lang="en-US" altLang="ja-JP" sz="12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graphicFrame>
        <p:nvGraphicFramePr>
          <p:cNvPr id="15" name="表 14">
            <a:extLst>
              <a:ext uri="{FF2B5EF4-FFF2-40B4-BE49-F238E27FC236}">
                <a16:creationId xmlns:a16="http://schemas.microsoft.com/office/drawing/2014/main" id="{F241CCAD-B15B-406F-A97F-DEA5BA72B239}"/>
              </a:ext>
            </a:extLst>
          </p:cNvPr>
          <p:cNvGraphicFramePr>
            <a:graphicFrameLocks noGrp="1"/>
          </p:cNvGraphicFramePr>
          <p:nvPr>
            <p:extLst>
              <p:ext uri="{D42A27DB-BD31-4B8C-83A1-F6EECF244321}">
                <p14:modId xmlns:p14="http://schemas.microsoft.com/office/powerpoint/2010/main" val="1100956468"/>
              </p:ext>
            </p:extLst>
          </p:nvPr>
        </p:nvGraphicFramePr>
        <p:xfrm>
          <a:off x="5596882" y="3760434"/>
          <a:ext cx="4040823" cy="2340813"/>
        </p:xfrm>
        <a:graphic>
          <a:graphicData uri="http://schemas.openxmlformats.org/drawingml/2006/table">
            <a:tbl>
              <a:tblPr firstRow="1">
                <a:tableStyleId>{5C22544A-7EE6-4342-B048-85BDC9FD1C3A}</a:tableStyleId>
              </a:tblPr>
              <a:tblGrid>
                <a:gridCol w="1665605">
                  <a:extLst>
                    <a:ext uri="{9D8B030D-6E8A-4147-A177-3AD203B41FA5}">
                      <a16:colId xmlns:a16="http://schemas.microsoft.com/office/drawing/2014/main" val="951680604"/>
                    </a:ext>
                  </a:extLst>
                </a:gridCol>
                <a:gridCol w="2375218">
                  <a:extLst>
                    <a:ext uri="{9D8B030D-6E8A-4147-A177-3AD203B41FA5}">
                      <a16:colId xmlns:a16="http://schemas.microsoft.com/office/drawing/2014/main" val="1983344336"/>
                    </a:ext>
                  </a:extLst>
                </a:gridCol>
              </a:tblGrid>
              <a:tr h="127157">
                <a:tc>
                  <a:txBody>
                    <a:bodyPr/>
                    <a:lstStyle/>
                    <a:p>
                      <a:pPr algn="ctr"/>
                      <a:r>
                        <a:rPr kumimoji="1" lang="ja-JP" altLang="en-US" sz="1400" dirty="0">
                          <a:latin typeface="メイリオ" panose="020B0604030504040204" pitchFamily="50" charset="-128"/>
                          <a:ea typeface="メイリオ" panose="020B0604030504040204" pitchFamily="50" charset="-128"/>
                        </a:rPr>
                        <a:t>区　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400" dirty="0">
                          <a:latin typeface="メイリオ" panose="020B0604030504040204" pitchFamily="50" charset="-128"/>
                          <a:ea typeface="メイリオ" panose="020B0604030504040204" pitchFamily="50" charset="-128"/>
                        </a:rPr>
                        <a:t>普通貨物車の時間短縮効果</a:t>
                      </a:r>
                      <a:endParaRPr kumimoji="1" lang="en-US" altLang="ja-JP" sz="1400" dirty="0">
                        <a:latin typeface="メイリオ" panose="020B0604030504040204" pitchFamily="50" charset="-128"/>
                        <a:ea typeface="メイリオ" panose="020B0604030504040204" pitchFamily="50" charset="-128"/>
                      </a:endParaRPr>
                    </a:p>
                    <a:p>
                      <a:pPr algn="ctr"/>
                      <a:r>
                        <a:rPr kumimoji="1" lang="ja-JP" altLang="en-US" sz="1200" dirty="0">
                          <a:latin typeface="メイリオ" panose="020B0604030504040204" pitchFamily="50" charset="-128"/>
                          <a:ea typeface="メイリオ" panose="020B0604030504040204" pitchFamily="50" charset="-128"/>
                        </a:rPr>
                        <a:t>（総走行台数・１日当たり）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6553143"/>
                  </a:ext>
                </a:extLst>
              </a:tr>
              <a:tr h="617711">
                <a:tc>
                  <a:txBody>
                    <a:bodyPr/>
                    <a:lstStyle/>
                    <a:p>
                      <a:pPr algn="ctr"/>
                      <a:r>
                        <a:rPr kumimoji="1" lang="ja-JP" altLang="en-US" sz="1400" dirty="0">
                          <a:latin typeface="メイリオ" panose="020B0604030504040204" pitchFamily="50" charset="-128"/>
                          <a:ea typeface="メイリオ" panose="020B0604030504040204" pitchFamily="50" charset="-128"/>
                        </a:rPr>
                        <a:t>夢洲～梅香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dirty="0">
                          <a:latin typeface="メイリオ" panose="020B0604030504040204" pitchFamily="50" charset="-128"/>
                          <a:ea typeface="メイリオ" panose="020B0604030504040204" pitchFamily="50" charset="-128"/>
                        </a:rPr>
                        <a:t>約</a:t>
                      </a:r>
                      <a:r>
                        <a:rPr kumimoji="1" lang="en-US" altLang="ja-JP" sz="1400" dirty="0">
                          <a:latin typeface="メイリオ" panose="020B0604030504040204" pitchFamily="50" charset="-128"/>
                          <a:ea typeface="メイリオ" panose="020B0604030504040204" pitchFamily="50" charset="-128"/>
                        </a:rPr>
                        <a:t>240</a:t>
                      </a:r>
                      <a:r>
                        <a:rPr kumimoji="1" lang="ja-JP" altLang="en-US" sz="1400" dirty="0">
                          <a:latin typeface="メイリオ" panose="020B0604030504040204" pitchFamily="50" charset="-128"/>
                          <a:ea typeface="メイリオ" panose="020B0604030504040204" pitchFamily="50" charset="-128"/>
                        </a:rPr>
                        <a:t>時間 短縮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86537017"/>
                  </a:ext>
                </a:extLst>
              </a:tr>
              <a:tr h="617711">
                <a:tc>
                  <a:txBody>
                    <a:bodyPr/>
                    <a:lstStyle/>
                    <a:p>
                      <a:pPr algn="ctr"/>
                      <a:r>
                        <a:rPr kumimoji="1" lang="ja-JP" altLang="en-US" sz="1400" dirty="0">
                          <a:latin typeface="メイリオ" panose="020B0604030504040204" pitchFamily="50" charset="-128"/>
                          <a:ea typeface="メイリオ" panose="020B0604030504040204" pitchFamily="50" charset="-128"/>
                        </a:rPr>
                        <a:t>夢洲～市岡元町３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メイリオ" panose="020B0604030504040204" pitchFamily="50" charset="-128"/>
                          <a:ea typeface="メイリオ" panose="020B0604030504040204" pitchFamily="50" charset="-128"/>
                        </a:rPr>
                        <a:t>約</a:t>
                      </a:r>
                      <a:r>
                        <a:rPr kumimoji="1" lang="en-US" altLang="ja-JP" sz="1400" dirty="0">
                          <a:latin typeface="メイリオ" panose="020B0604030504040204" pitchFamily="50" charset="-128"/>
                          <a:ea typeface="メイリオ" panose="020B0604030504040204" pitchFamily="50" charset="-128"/>
                        </a:rPr>
                        <a:t>60</a:t>
                      </a:r>
                      <a:r>
                        <a:rPr kumimoji="1" lang="ja-JP" altLang="en-US" sz="1400" dirty="0">
                          <a:latin typeface="メイリオ" panose="020B0604030504040204" pitchFamily="50" charset="-128"/>
                          <a:ea typeface="メイリオ" panose="020B0604030504040204" pitchFamily="50" charset="-128"/>
                        </a:rPr>
                        <a:t>時間 短縮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915207"/>
                  </a:ext>
                </a:extLst>
              </a:tr>
              <a:tr h="617711">
                <a:tc>
                  <a:txBody>
                    <a:bodyPr/>
                    <a:lstStyle/>
                    <a:p>
                      <a:pPr algn="ctr"/>
                      <a:r>
                        <a:rPr kumimoji="1" lang="ja-JP" altLang="en-US" sz="1400" dirty="0">
                          <a:latin typeface="メイリオ" panose="020B0604030504040204" pitchFamily="50" charset="-128"/>
                          <a:ea typeface="メイリオ" panose="020B0604030504040204" pitchFamily="50" charset="-128"/>
                        </a:rPr>
                        <a:t>合　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dirty="0">
                          <a:latin typeface="メイリオ" panose="020B0604030504040204" pitchFamily="50" charset="-128"/>
                          <a:ea typeface="メイリオ" panose="020B0604030504040204" pitchFamily="50" charset="-128"/>
                        </a:rPr>
                        <a:t>約</a:t>
                      </a:r>
                      <a:r>
                        <a:rPr kumimoji="1" lang="en-US" altLang="ja-JP" sz="1400" dirty="0">
                          <a:latin typeface="メイリオ" panose="020B0604030504040204" pitchFamily="50" charset="-128"/>
                          <a:ea typeface="メイリオ" panose="020B0604030504040204" pitchFamily="50" charset="-128"/>
                        </a:rPr>
                        <a:t>290</a:t>
                      </a:r>
                      <a:r>
                        <a:rPr kumimoji="1" lang="ja-JP" altLang="en-US" sz="1400" dirty="0">
                          <a:latin typeface="メイリオ" panose="020B0604030504040204" pitchFamily="50" charset="-128"/>
                          <a:ea typeface="メイリオ" panose="020B0604030504040204" pitchFamily="50" charset="-128"/>
                        </a:rPr>
                        <a:t>時間 短縮</a:t>
                      </a:r>
                      <a:endParaRPr kumimoji="1" lang="en-US" altLang="ja-JP" sz="1400" dirty="0">
                        <a:latin typeface="メイリオ" panose="020B0604030504040204" pitchFamily="50" charset="-128"/>
                        <a:ea typeface="メイリオ" panose="020B0604030504040204" pitchFamily="50" charset="-128"/>
                      </a:endParaRPr>
                    </a:p>
                    <a:p>
                      <a:pPr algn="ctr"/>
                      <a:r>
                        <a:rPr kumimoji="1" lang="ja-JP" altLang="en-US" sz="1400" dirty="0">
                          <a:latin typeface="メイリオ" panose="020B0604030504040204" pitchFamily="50" charset="-128"/>
                          <a:ea typeface="メイリオ" panose="020B0604030504040204" pitchFamily="50" charset="-128"/>
                        </a:rPr>
                        <a:t>（</a:t>
                      </a:r>
                      <a:r>
                        <a:rPr kumimoji="1" lang="en-US" altLang="ja-JP" sz="1400" dirty="0">
                          <a:latin typeface="メイリオ" panose="020B0604030504040204" pitchFamily="50" charset="-128"/>
                          <a:ea typeface="メイリオ" panose="020B0604030504040204" pitchFamily="50" charset="-128"/>
                        </a:rPr>
                        <a:t>=</a:t>
                      </a:r>
                      <a:r>
                        <a:rPr kumimoji="1" lang="ja-JP" altLang="en-US" sz="1400" dirty="0">
                          <a:latin typeface="メイリオ" panose="020B0604030504040204" pitchFamily="50" charset="-128"/>
                          <a:ea typeface="メイリオ" panose="020B0604030504040204" pitchFamily="50" charset="-128"/>
                        </a:rPr>
                        <a:t>約</a:t>
                      </a:r>
                      <a:r>
                        <a:rPr kumimoji="1" lang="en-US" altLang="ja-JP" sz="1400" dirty="0">
                          <a:latin typeface="メイリオ" panose="020B0604030504040204" pitchFamily="50" charset="-128"/>
                          <a:ea typeface="メイリオ" panose="020B0604030504040204" pitchFamily="50" charset="-128"/>
                        </a:rPr>
                        <a:t>11</a:t>
                      </a:r>
                      <a:r>
                        <a:rPr kumimoji="1" lang="ja-JP" altLang="en-US" sz="1400" dirty="0">
                          <a:latin typeface="メイリオ" panose="020B0604030504040204" pitchFamily="50" charset="-128"/>
                          <a:ea typeface="メイリオ" panose="020B0604030504040204" pitchFamily="50" charset="-128"/>
                        </a:rPr>
                        <a:t>万時間</a:t>
                      </a:r>
                      <a:r>
                        <a:rPr kumimoji="1" lang="en-US" altLang="ja-JP" sz="1400" dirty="0">
                          <a:latin typeface="メイリオ" panose="020B0604030504040204" pitchFamily="50" charset="-128"/>
                          <a:ea typeface="メイリオ" panose="020B0604030504040204" pitchFamily="50" charset="-128"/>
                        </a:rPr>
                        <a:t>/</a:t>
                      </a:r>
                      <a:r>
                        <a:rPr kumimoji="1" lang="ja-JP" altLang="en-US" sz="1400" dirty="0">
                          <a:latin typeface="メイリオ" panose="020B0604030504040204" pitchFamily="50" charset="-128"/>
                          <a:ea typeface="メイリオ" panose="020B0604030504040204" pitchFamily="50" charset="-128"/>
                        </a:rPr>
                        <a:t>年 短縮）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74683325"/>
                  </a:ext>
                </a:extLst>
              </a:tr>
            </a:tbl>
          </a:graphicData>
        </a:graphic>
      </p:graphicFrame>
      <p:sp>
        <p:nvSpPr>
          <p:cNvPr id="16" name="テキスト ボックス 15">
            <a:extLst>
              <a:ext uri="{FF2B5EF4-FFF2-40B4-BE49-F238E27FC236}">
                <a16:creationId xmlns:a16="http://schemas.microsoft.com/office/drawing/2014/main" id="{F81D0A9A-BEE1-4407-8A11-FB87501EF2A3}"/>
              </a:ext>
            </a:extLst>
          </p:cNvPr>
          <p:cNvSpPr txBox="1"/>
          <p:nvPr/>
        </p:nvSpPr>
        <p:spPr>
          <a:xfrm>
            <a:off x="6396484" y="6107568"/>
            <a:ext cx="3241221" cy="246221"/>
          </a:xfrm>
          <a:prstGeom prst="rect">
            <a:avLst/>
          </a:prstGeom>
          <a:noFill/>
        </p:spPr>
        <p:txBody>
          <a:bodyPr wrap="square">
            <a:spAutoFit/>
          </a:bodyPr>
          <a:lstStyle/>
          <a:p>
            <a:pPr algn="r"/>
            <a:r>
              <a:rPr lang="ja-JP" altLang="en-US" sz="1000" dirty="0">
                <a:latin typeface="メイリオ" panose="020B0604030504040204" pitchFamily="50" charset="-128"/>
                <a:ea typeface="メイリオ" panose="020B0604030504040204" pitchFamily="50" charset="-128"/>
              </a:rPr>
              <a:t>注）</a:t>
            </a:r>
            <a:r>
              <a:rPr lang="en-US" altLang="ja-JP" sz="1000" b="0" i="0" u="none" strike="noStrike" baseline="0" dirty="0">
                <a:latin typeface="メイリオ" panose="020B0604030504040204" pitchFamily="50" charset="-128"/>
                <a:ea typeface="メイリオ" panose="020B0604030504040204" pitchFamily="50" charset="-128"/>
              </a:rPr>
              <a:t>H30</a:t>
            </a:r>
            <a:r>
              <a:rPr lang="ja-JP" altLang="en-US" sz="1000" b="0" i="0" u="none" strike="noStrike" baseline="0" dirty="0">
                <a:latin typeface="メイリオ" panose="020B0604030504040204" pitchFamily="50" charset="-128"/>
                <a:ea typeface="メイリオ" panose="020B0604030504040204" pitchFamily="50" charset="-128"/>
              </a:rPr>
              <a:t>時点検討の道路ネットワークを用いて試算</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244136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A8A71726-EA6F-7A20-1DD9-3829D8C9EF4B}"/>
              </a:ext>
            </a:extLst>
          </p:cNvPr>
          <p:cNvPicPr>
            <a:picLocks noChangeAspect="1"/>
          </p:cNvPicPr>
          <p:nvPr/>
        </p:nvPicPr>
        <p:blipFill>
          <a:blip r:embed="rId3"/>
          <a:stretch>
            <a:fillRect/>
          </a:stretch>
        </p:blipFill>
        <p:spPr>
          <a:xfrm>
            <a:off x="488893" y="4501571"/>
            <a:ext cx="3690442" cy="2213686"/>
          </a:xfrm>
          <a:prstGeom prst="rect">
            <a:avLst/>
          </a:prstGeom>
        </p:spPr>
      </p:pic>
      <p:pic>
        <p:nvPicPr>
          <p:cNvPr id="20" name="図 19">
            <a:extLst>
              <a:ext uri="{FF2B5EF4-FFF2-40B4-BE49-F238E27FC236}">
                <a16:creationId xmlns:a16="http://schemas.microsoft.com/office/drawing/2014/main" id="{E1E4850E-4877-D0A9-4462-905C494E925F}"/>
              </a:ext>
            </a:extLst>
          </p:cNvPr>
          <p:cNvPicPr>
            <a:picLocks noChangeAspect="1"/>
          </p:cNvPicPr>
          <p:nvPr/>
        </p:nvPicPr>
        <p:blipFill>
          <a:blip r:embed="rId4"/>
          <a:stretch>
            <a:fillRect/>
          </a:stretch>
        </p:blipFill>
        <p:spPr>
          <a:xfrm>
            <a:off x="488893" y="2263129"/>
            <a:ext cx="3690442" cy="2213686"/>
          </a:xfrm>
          <a:prstGeom prst="rect">
            <a:avLst/>
          </a:prstGeom>
        </p:spPr>
      </p:pic>
      <p:sp>
        <p:nvSpPr>
          <p:cNvPr id="157" name="正方形/長方形 156">
            <a:extLst>
              <a:ext uri="{FF2B5EF4-FFF2-40B4-BE49-F238E27FC236}">
                <a16:creationId xmlns:a16="http://schemas.microsoft.com/office/drawing/2014/main" id="{D62DBC16-D1CB-412B-B735-478C36505BBB}"/>
              </a:ext>
            </a:extLst>
          </p:cNvPr>
          <p:cNvSpPr/>
          <p:nvPr/>
        </p:nvSpPr>
        <p:spPr>
          <a:xfrm>
            <a:off x="149679" y="762327"/>
            <a:ext cx="9606642" cy="11849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spAutoFit/>
          </a:bodyPr>
          <a:lstStyle/>
          <a:p>
            <a:pPr marL="285750" lvl="1" indent="-285750">
              <a:spcAft>
                <a:spcPts val="12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路線整備により夢洲へ向かう道路の混雑緩和が図られることから、トラックドライバー等の負担が軽減される。</a:t>
            </a:r>
            <a:endParaRPr lang="en-US" altLang="ja-JP" sz="1600" dirty="0">
              <a:solidFill>
                <a:schemeClr val="tx1"/>
              </a:solidFill>
              <a:latin typeface="メイリオ" panose="020B0604030504040204" pitchFamily="50" charset="-128"/>
              <a:ea typeface="メイリオ" panose="020B0604030504040204" pitchFamily="50" charset="-128"/>
            </a:endParaRPr>
          </a:p>
          <a:p>
            <a:pPr marL="285750" lvl="1" indent="-285750">
              <a:spcAft>
                <a:spcPts val="12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検討路線整備による大阪府内の道路混雑緩和に伴う、普通貨物の走行時間短縮は</a:t>
            </a:r>
            <a:r>
              <a:rPr lang="en-US" altLang="ja-JP" sz="1600" dirty="0">
                <a:solidFill>
                  <a:schemeClr val="tx1"/>
                </a:solidFill>
                <a:latin typeface="メイリオ" panose="020B0604030504040204" pitchFamily="50" charset="-128"/>
                <a:ea typeface="メイリオ" panose="020B0604030504040204" pitchFamily="50" charset="-128"/>
              </a:rPr>
              <a:t>15</a:t>
            </a:r>
            <a:r>
              <a:rPr lang="ja-JP" altLang="en-US" sz="1600" dirty="0">
                <a:solidFill>
                  <a:schemeClr val="tx1"/>
                </a:solidFill>
                <a:latin typeface="メイリオ" panose="020B0604030504040204" pitchFamily="50" charset="-128"/>
                <a:ea typeface="メイリオ" panose="020B0604030504040204" pitchFamily="50" charset="-128"/>
              </a:rPr>
              <a:t>万時間</a:t>
            </a:r>
            <a:r>
              <a:rPr lang="en-US" altLang="ja-JP" sz="1600" dirty="0">
                <a:solidFill>
                  <a:schemeClr val="tx1"/>
                </a:solidFill>
                <a:latin typeface="メイリオ" panose="020B0604030504040204" pitchFamily="50" charset="-128"/>
                <a:ea typeface="メイリオ" panose="020B0604030504040204" pitchFamily="50" charset="-128"/>
              </a:rPr>
              <a:t>/</a:t>
            </a:r>
            <a:r>
              <a:rPr lang="ja-JP" altLang="en-US" sz="1600" dirty="0">
                <a:solidFill>
                  <a:schemeClr val="tx1"/>
                </a:solidFill>
                <a:latin typeface="メイリオ" panose="020B0604030504040204" pitchFamily="50" charset="-128"/>
                <a:ea typeface="メイリオ" panose="020B0604030504040204" pitchFamily="50" charset="-128"/>
              </a:rPr>
              <a:t>年と想定され、毎日</a:t>
            </a:r>
            <a:r>
              <a:rPr lang="en-US" altLang="ja-JP" sz="1600" dirty="0">
                <a:solidFill>
                  <a:schemeClr val="tx1"/>
                </a:solidFill>
                <a:latin typeface="メイリオ" panose="020B0604030504040204" pitchFamily="50" charset="-128"/>
                <a:ea typeface="メイリオ" panose="020B0604030504040204" pitchFamily="50" charset="-128"/>
              </a:rPr>
              <a:t>52</a:t>
            </a:r>
            <a:r>
              <a:rPr lang="ja-JP" altLang="en-US" sz="1600" dirty="0">
                <a:solidFill>
                  <a:schemeClr val="tx1"/>
                </a:solidFill>
                <a:latin typeface="メイリオ" panose="020B0604030504040204" pitchFamily="50" charset="-128"/>
                <a:ea typeface="メイリオ" panose="020B0604030504040204" pitchFamily="50" charset="-128"/>
              </a:rPr>
              <a:t>人</a:t>
            </a:r>
            <a:r>
              <a:rPr lang="en-US" altLang="ja-JP" sz="1600" dirty="0">
                <a:solidFill>
                  <a:schemeClr val="tx1"/>
                </a:solidFill>
                <a:latin typeface="メイリオ" panose="020B0604030504040204" pitchFamily="50" charset="-128"/>
                <a:ea typeface="メイリオ" panose="020B0604030504040204" pitchFamily="50" charset="-128"/>
              </a:rPr>
              <a:t>×</a:t>
            </a:r>
            <a:r>
              <a:rPr lang="ja-JP" altLang="en-US" sz="1600" dirty="0">
                <a:solidFill>
                  <a:schemeClr val="tx1"/>
                </a:solidFill>
                <a:latin typeface="メイリオ" panose="020B0604030504040204" pitchFamily="50" charset="-128"/>
                <a:ea typeface="メイリオ" panose="020B0604030504040204" pitchFamily="50" charset="-128"/>
              </a:rPr>
              <a:t>８時間のトラックドライバーの道路混雑による時間ロス解消に相当する。</a:t>
            </a:r>
          </a:p>
        </p:txBody>
      </p:sp>
      <p:sp>
        <p:nvSpPr>
          <p:cNvPr id="432" name="スライド番号プレースホルダー 4">
            <a:extLst>
              <a:ext uri="{FF2B5EF4-FFF2-40B4-BE49-F238E27FC236}">
                <a16:creationId xmlns:a16="http://schemas.microsoft.com/office/drawing/2014/main" id="{B64F50A2-B8E9-4A12-8765-B6F542591950}"/>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43</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pic>
        <p:nvPicPr>
          <p:cNvPr id="8" name="図 7">
            <a:extLst>
              <a:ext uri="{FF2B5EF4-FFF2-40B4-BE49-F238E27FC236}">
                <a16:creationId xmlns:a16="http://schemas.microsoft.com/office/drawing/2014/main" id="{9ACA8964-AAA1-8E40-FD0A-08E5A8CAC4F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0595" y="2636458"/>
            <a:ext cx="4905375" cy="2886075"/>
          </a:xfrm>
          <a:prstGeom prst="rect">
            <a:avLst/>
          </a:prstGeom>
          <a:noFill/>
          <a:ln>
            <a:noFill/>
          </a:ln>
        </p:spPr>
      </p:pic>
      <p:sp>
        <p:nvSpPr>
          <p:cNvPr id="9" name="テキスト ボックス 8">
            <a:extLst>
              <a:ext uri="{FF2B5EF4-FFF2-40B4-BE49-F238E27FC236}">
                <a16:creationId xmlns:a16="http://schemas.microsoft.com/office/drawing/2014/main" id="{73E2D095-BE28-3016-0275-8111887C9BEC}"/>
              </a:ext>
            </a:extLst>
          </p:cNvPr>
          <p:cNvSpPr txBox="1"/>
          <p:nvPr/>
        </p:nvSpPr>
        <p:spPr>
          <a:xfrm>
            <a:off x="6128500" y="5522533"/>
            <a:ext cx="3518912" cy="246221"/>
          </a:xfrm>
          <a:prstGeom prst="rect">
            <a:avLst/>
          </a:prstGeom>
          <a:noFill/>
        </p:spPr>
        <p:txBody>
          <a:bodyPr wrap="none" rtlCol="0">
            <a:spAutoFit/>
          </a:bodyPr>
          <a:lstStyle/>
          <a:p>
            <a:r>
              <a:rPr lang="ja-JP"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出典：一般職業紹介状況（職業安定業務統計）厚生労働省</a:t>
            </a:r>
            <a:endParaRPr kumimoji="1" lang="ja-JP" altLang="en-US" sz="1000" dirty="0">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0C06A05A-B0C2-7559-15A0-EB00C742D321}"/>
              </a:ext>
            </a:extLst>
          </p:cNvPr>
          <p:cNvSpPr txBox="1"/>
          <p:nvPr/>
        </p:nvSpPr>
        <p:spPr>
          <a:xfrm>
            <a:off x="420584" y="6714195"/>
            <a:ext cx="6975896" cy="138499"/>
          </a:xfrm>
          <a:prstGeom prst="rect">
            <a:avLst/>
          </a:prstGeom>
          <a:noFill/>
        </p:spPr>
        <p:txBody>
          <a:bodyPr wrap="square" tIns="0" bIns="0" rtlCol="0">
            <a:spAutoFit/>
          </a:bodyPr>
          <a:lstStyle/>
          <a:p>
            <a:r>
              <a:rPr lang="ja-JP" altLang="en-US" sz="900" kern="100" dirty="0">
                <a:latin typeface="メイリオ" panose="020B0604030504040204" pitchFamily="50" charset="-128"/>
                <a:ea typeface="メイリオ" panose="020B0604030504040204" pitchFamily="50" charset="-128"/>
                <a:cs typeface="Times New Roman" panose="02020603050405020304" pitchFamily="18" charset="0"/>
              </a:rPr>
              <a:t>注）検討路線整備による自動車から鉄道への転換を踏まえた</a:t>
            </a:r>
            <a:r>
              <a:rPr lang="en-US" altLang="ja-JP" sz="900" kern="100" dirty="0">
                <a:latin typeface="メイリオ" panose="020B0604030504040204" pitchFamily="50" charset="-128"/>
                <a:ea typeface="メイリオ" panose="020B0604030504040204" pitchFamily="50" charset="-128"/>
                <a:cs typeface="Times New Roman" panose="02020603050405020304" pitchFamily="18" charset="0"/>
              </a:rPr>
              <a:t>2040</a:t>
            </a:r>
            <a:r>
              <a:rPr lang="ja-JP" altLang="en-US" sz="900" kern="100" dirty="0">
                <a:latin typeface="メイリオ" panose="020B0604030504040204" pitchFamily="50" charset="-128"/>
                <a:ea typeface="メイリオ" panose="020B0604030504040204" pitchFamily="50" charset="-128"/>
                <a:cs typeface="Times New Roman" panose="02020603050405020304" pitchFamily="18" charset="0"/>
              </a:rPr>
              <a:t>年交通量推計を行い、大阪府内の総走行時間を集計して算出</a:t>
            </a:r>
            <a:endParaRPr kumimoji="1" lang="ja-JP" altLang="en-US" sz="900" dirty="0">
              <a:latin typeface="メイリオ" panose="020B0604030504040204" pitchFamily="50" charset="-128"/>
              <a:ea typeface="メイリオ" panose="020B0604030504040204" pitchFamily="50" charset="-128"/>
            </a:endParaRPr>
          </a:p>
        </p:txBody>
      </p:sp>
      <p:sp>
        <p:nvSpPr>
          <p:cNvPr id="17" name="矢印: 右 16">
            <a:extLst>
              <a:ext uri="{FF2B5EF4-FFF2-40B4-BE49-F238E27FC236}">
                <a16:creationId xmlns:a16="http://schemas.microsoft.com/office/drawing/2014/main" id="{D53A51BB-781C-93C5-7550-61929EB9AF20}"/>
              </a:ext>
            </a:extLst>
          </p:cNvPr>
          <p:cNvSpPr/>
          <p:nvPr/>
        </p:nvSpPr>
        <p:spPr>
          <a:xfrm flipH="1">
            <a:off x="2697019" y="3364473"/>
            <a:ext cx="683491" cy="369332"/>
          </a:xfrm>
          <a:prstGeom prst="rightArrow">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矢印: 右 17">
            <a:extLst>
              <a:ext uri="{FF2B5EF4-FFF2-40B4-BE49-F238E27FC236}">
                <a16:creationId xmlns:a16="http://schemas.microsoft.com/office/drawing/2014/main" id="{34BBA2CE-FAF6-058B-A3C9-CE521EFC506C}"/>
              </a:ext>
            </a:extLst>
          </p:cNvPr>
          <p:cNvSpPr/>
          <p:nvPr/>
        </p:nvSpPr>
        <p:spPr>
          <a:xfrm flipH="1">
            <a:off x="1904443" y="5622352"/>
            <a:ext cx="266102" cy="369332"/>
          </a:xfrm>
          <a:prstGeom prst="rightArrow">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C68BE7E4-A209-C42A-17D5-F83DD882B9AD}"/>
              </a:ext>
            </a:extLst>
          </p:cNvPr>
          <p:cNvSpPr txBox="1"/>
          <p:nvPr/>
        </p:nvSpPr>
        <p:spPr>
          <a:xfrm>
            <a:off x="2632363" y="3714748"/>
            <a:ext cx="1301959" cy="246221"/>
          </a:xfrm>
          <a:prstGeom prst="rect">
            <a:avLst/>
          </a:prstGeom>
          <a:noFill/>
        </p:spPr>
        <p:txBody>
          <a:bodyPr wrap="none" rtlCol="0">
            <a:spAutoFit/>
          </a:bodyPr>
          <a:lstStyle/>
          <a:p>
            <a:r>
              <a:rPr kumimoji="1" lang="ja-JP" altLang="en-US" sz="1000" dirty="0">
                <a:latin typeface="HG丸ｺﾞｼｯｸM-PRO" panose="020F0600000000000000" pitchFamily="50" charset="-128"/>
                <a:ea typeface="HG丸ｺﾞｼｯｸM-PRO" panose="020F0600000000000000" pitchFamily="50" charset="-128"/>
              </a:rPr>
              <a:t>約</a:t>
            </a:r>
            <a:r>
              <a:rPr kumimoji="1" lang="en-US" altLang="ja-JP" sz="1000" dirty="0">
                <a:latin typeface="HG丸ｺﾞｼｯｸM-PRO" panose="020F0600000000000000" pitchFamily="50" charset="-128"/>
                <a:ea typeface="HG丸ｺﾞｼｯｸM-PRO" panose="020F0600000000000000" pitchFamily="50" charset="-128"/>
              </a:rPr>
              <a:t>270</a:t>
            </a:r>
            <a:r>
              <a:rPr kumimoji="1" lang="ja-JP" altLang="en-US" sz="1000" dirty="0">
                <a:latin typeface="HG丸ｺﾞｼｯｸM-PRO" panose="020F0600000000000000" pitchFamily="50" charset="-128"/>
                <a:ea typeface="HG丸ｺﾞｼｯｸM-PRO" panose="020F0600000000000000" pitchFamily="50" charset="-128"/>
              </a:rPr>
              <a:t>万台時間</a:t>
            </a:r>
            <a:r>
              <a:rPr kumimoji="1" lang="en-US" altLang="ja-JP" sz="1000" dirty="0">
                <a:latin typeface="HG丸ｺﾞｼｯｸM-PRO" panose="020F0600000000000000" pitchFamily="50" charset="-128"/>
                <a:ea typeface="HG丸ｺﾞｼｯｸM-PRO" panose="020F0600000000000000" pitchFamily="50" charset="-128"/>
              </a:rPr>
              <a:t>/</a:t>
            </a:r>
            <a:r>
              <a:rPr kumimoji="1" lang="ja-JP" altLang="en-US" sz="1000" dirty="0">
                <a:latin typeface="HG丸ｺﾞｼｯｸM-PRO" panose="020F0600000000000000" pitchFamily="50" charset="-128"/>
                <a:ea typeface="HG丸ｺﾞｼｯｸM-PRO" panose="020F0600000000000000" pitchFamily="50" charset="-128"/>
              </a:rPr>
              <a:t>年</a:t>
            </a:r>
          </a:p>
        </p:txBody>
      </p:sp>
      <p:sp>
        <p:nvSpPr>
          <p:cNvPr id="22" name="テキスト ボックス 21">
            <a:extLst>
              <a:ext uri="{FF2B5EF4-FFF2-40B4-BE49-F238E27FC236}">
                <a16:creationId xmlns:a16="http://schemas.microsoft.com/office/drawing/2014/main" id="{A0160ECA-FE1C-9E07-8031-13D2F3E581F8}"/>
              </a:ext>
            </a:extLst>
          </p:cNvPr>
          <p:cNvSpPr txBox="1"/>
          <p:nvPr/>
        </p:nvSpPr>
        <p:spPr>
          <a:xfrm>
            <a:off x="1904443" y="6028566"/>
            <a:ext cx="1207382" cy="246221"/>
          </a:xfrm>
          <a:prstGeom prst="rect">
            <a:avLst/>
          </a:prstGeom>
          <a:noFill/>
        </p:spPr>
        <p:txBody>
          <a:bodyPr wrap="none" rtlCol="0">
            <a:spAutoFit/>
          </a:bodyPr>
          <a:lstStyle/>
          <a:p>
            <a:r>
              <a:rPr kumimoji="1" lang="ja-JP" altLang="en-US" sz="1000" dirty="0">
                <a:latin typeface="HG丸ｺﾞｼｯｸM-PRO" panose="020F0600000000000000" pitchFamily="50" charset="-128"/>
                <a:ea typeface="HG丸ｺﾞｼｯｸM-PRO" panose="020F0600000000000000" pitchFamily="50" charset="-128"/>
              </a:rPr>
              <a:t>約</a:t>
            </a:r>
            <a:r>
              <a:rPr kumimoji="1" lang="en-US" altLang="ja-JP" sz="1000" dirty="0">
                <a:latin typeface="HG丸ｺﾞｼｯｸM-PRO" panose="020F0600000000000000" pitchFamily="50" charset="-128"/>
                <a:ea typeface="HG丸ｺﾞｼｯｸM-PRO" panose="020F0600000000000000" pitchFamily="50" charset="-128"/>
              </a:rPr>
              <a:t>15</a:t>
            </a:r>
            <a:r>
              <a:rPr kumimoji="1" lang="ja-JP" altLang="en-US" sz="1000" dirty="0">
                <a:latin typeface="HG丸ｺﾞｼｯｸM-PRO" panose="020F0600000000000000" pitchFamily="50" charset="-128"/>
                <a:ea typeface="HG丸ｺﾞｼｯｸM-PRO" panose="020F0600000000000000" pitchFamily="50" charset="-128"/>
              </a:rPr>
              <a:t>万台時間</a:t>
            </a:r>
            <a:r>
              <a:rPr kumimoji="1" lang="en-US" altLang="ja-JP" sz="1000" dirty="0">
                <a:latin typeface="HG丸ｺﾞｼｯｸM-PRO" panose="020F0600000000000000" pitchFamily="50" charset="-128"/>
                <a:ea typeface="HG丸ｺﾞｼｯｸM-PRO" panose="020F0600000000000000" pitchFamily="50" charset="-128"/>
              </a:rPr>
              <a:t>/</a:t>
            </a:r>
            <a:r>
              <a:rPr kumimoji="1" lang="ja-JP" altLang="en-US" sz="1000" dirty="0">
                <a:latin typeface="HG丸ｺﾞｼｯｸM-PRO" panose="020F0600000000000000" pitchFamily="50" charset="-128"/>
                <a:ea typeface="HG丸ｺﾞｼｯｸM-PRO" panose="020F0600000000000000" pitchFamily="50" charset="-128"/>
              </a:rPr>
              <a:t>年</a:t>
            </a:r>
          </a:p>
        </p:txBody>
      </p:sp>
      <p:sp>
        <p:nvSpPr>
          <p:cNvPr id="23" name="テキスト ボックス 22">
            <a:extLst>
              <a:ext uri="{FF2B5EF4-FFF2-40B4-BE49-F238E27FC236}">
                <a16:creationId xmlns:a16="http://schemas.microsoft.com/office/drawing/2014/main" id="{4669888D-DF23-7E3D-0D61-3246C145A7FA}"/>
              </a:ext>
            </a:extLst>
          </p:cNvPr>
          <p:cNvSpPr txBox="1"/>
          <p:nvPr/>
        </p:nvSpPr>
        <p:spPr>
          <a:xfrm>
            <a:off x="4308019" y="5828629"/>
            <a:ext cx="2060179" cy="738664"/>
          </a:xfrm>
          <a:prstGeom prst="borderCallout1">
            <a:avLst>
              <a:gd name="adj1" fmla="val 46009"/>
              <a:gd name="adj2" fmla="val 365"/>
              <a:gd name="adj3" fmla="val 46408"/>
              <a:gd name="adj4" fmla="val -59056"/>
            </a:avLst>
          </a:prstGeom>
          <a:noFill/>
          <a:ln>
            <a:solidFill>
              <a:schemeClr val="tx1"/>
            </a:solidFill>
          </a:ln>
        </p:spPr>
        <p:txBody>
          <a:bodyPr wrap="none" rtlCol="0">
            <a:spAutoFit/>
          </a:bodyPr>
          <a:lstStyle/>
          <a:p>
            <a:r>
              <a:rPr kumimoji="1" lang="en-US" altLang="ja-JP" sz="1400" dirty="0">
                <a:latin typeface="HG丸ｺﾞｼｯｸM-PRO" panose="020F0600000000000000" pitchFamily="50" charset="-128"/>
                <a:ea typeface="HG丸ｺﾞｼｯｸM-PRO" panose="020F0600000000000000" pitchFamily="50" charset="-128"/>
              </a:rPr>
              <a:t>52</a:t>
            </a:r>
            <a:r>
              <a:rPr kumimoji="1" lang="ja-JP" altLang="en-US" sz="1400" dirty="0">
                <a:latin typeface="HG丸ｺﾞｼｯｸM-PRO" panose="020F0600000000000000" pitchFamily="50" charset="-128"/>
                <a:ea typeface="HG丸ｺﾞｼｯｸM-PRO" panose="020F0600000000000000" pitchFamily="50" charset="-128"/>
              </a:rPr>
              <a:t>人</a:t>
            </a:r>
            <a:r>
              <a:rPr kumimoji="1" lang="en-US" altLang="ja-JP" sz="1400" dirty="0">
                <a:latin typeface="HG丸ｺﾞｼｯｸM-PRO" panose="020F0600000000000000" pitchFamily="50" charset="-128"/>
                <a:ea typeface="HG丸ｺﾞｼｯｸM-PRO" panose="020F0600000000000000" pitchFamily="50" charset="-128"/>
              </a:rPr>
              <a:t>×8</a:t>
            </a:r>
            <a:r>
              <a:rPr kumimoji="1" lang="ja-JP" altLang="en-US" sz="1400" dirty="0">
                <a:latin typeface="HG丸ｺﾞｼｯｸM-PRO" panose="020F0600000000000000" pitchFamily="50" charset="-128"/>
                <a:ea typeface="HG丸ｺﾞｼｯｸM-PRO" panose="020F0600000000000000" pitchFamily="50" charset="-128"/>
              </a:rPr>
              <a:t>時間</a:t>
            </a:r>
            <a:r>
              <a:rPr kumimoji="1" lang="en-US" altLang="ja-JP" sz="1400" dirty="0">
                <a:latin typeface="HG丸ｺﾞｼｯｸM-PRO" panose="020F0600000000000000" pitchFamily="50" charset="-128"/>
                <a:ea typeface="HG丸ｺﾞｼｯｸM-PRO" panose="020F0600000000000000" pitchFamily="50" charset="-128"/>
              </a:rPr>
              <a:t>×365</a:t>
            </a:r>
            <a:r>
              <a:rPr kumimoji="1" lang="ja-JP" altLang="en-US" sz="1400" dirty="0">
                <a:latin typeface="HG丸ｺﾞｼｯｸM-PRO" panose="020F0600000000000000" pitchFamily="50" charset="-128"/>
                <a:ea typeface="HG丸ｺﾞｼｯｸM-PRO" panose="020F0600000000000000" pitchFamily="50" charset="-128"/>
              </a:rPr>
              <a:t>日</a:t>
            </a:r>
            <a:endParaRPr kumimoji="1" lang="en-US" altLang="ja-JP" sz="1400" dirty="0">
              <a:latin typeface="HG丸ｺﾞｼｯｸM-PRO" panose="020F0600000000000000" pitchFamily="50" charset="-128"/>
              <a:ea typeface="HG丸ｺﾞｼｯｸM-PRO" panose="020F0600000000000000" pitchFamily="50" charset="-128"/>
            </a:endParaRPr>
          </a:p>
          <a:p>
            <a:r>
              <a:rPr lang="ja-JP" altLang="en-US" sz="1400" dirty="0">
                <a:latin typeface="HG丸ｺﾞｼｯｸM-PRO" panose="020F0600000000000000" pitchFamily="50" charset="-128"/>
                <a:ea typeface="HG丸ｺﾞｼｯｸM-PRO" panose="020F0600000000000000" pitchFamily="50" charset="-128"/>
              </a:rPr>
              <a:t>の道路混雑による時間</a:t>
            </a:r>
            <a:endParaRPr lang="en-US" altLang="ja-JP" sz="1400" dirty="0">
              <a:latin typeface="HG丸ｺﾞｼｯｸM-PRO" panose="020F0600000000000000" pitchFamily="50" charset="-128"/>
              <a:ea typeface="HG丸ｺﾞｼｯｸM-PRO" panose="020F0600000000000000" pitchFamily="50" charset="-128"/>
            </a:endParaRPr>
          </a:p>
          <a:p>
            <a:r>
              <a:rPr lang="ja-JP" altLang="en-US" sz="1400" dirty="0">
                <a:latin typeface="HG丸ｺﾞｼｯｸM-PRO" panose="020F0600000000000000" pitchFamily="50" charset="-128"/>
                <a:ea typeface="HG丸ｺﾞｼｯｸM-PRO" panose="020F0600000000000000" pitchFamily="50" charset="-128"/>
              </a:rPr>
              <a:t>ロスの解消に相当</a:t>
            </a:r>
            <a:endParaRPr kumimoji="1" lang="ja-JP" altLang="en-US" sz="1400" dirty="0">
              <a:latin typeface="HG丸ｺﾞｼｯｸM-PRO" panose="020F0600000000000000" pitchFamily="50" charset="-128"/>
              <a:ea typeface="HG丸ｺﾞｼｯｸM-PRO" panose="020F0600000000000000" pitchFamily="50" charset="-128"/>
            </a:endParaRPr>
          </a:p>
        </p:txBody>
      </p:sp>
      <p:sp>
        <p:nvSpPr>
          <p:cNvPr id="24" name="テキスト ボックス 23">
            <a:extLst>
              <a:ext uri="{FF2B5EF4-FFF2-40B4-BE49-F238E27FC236}">
                <a16:creationId xmlns:a16="http://schemas.microsoft.com/office/drawing/2014/main" id="{B84A5962-2D72-DB50-26BE-162DF533B190}"/>
              </a:ext>
            </a:extLst>
          </p:cNvPr>
          <p:cNvSpPr txBox="1"/>
          <p:nvPr/>
        </p:nvSpPr>
        <p:spPr>
          <a:xfrm>
            <a:off x="4539123" y="2083301"/>
            <a:ext cx="5020514" cy="523220"/>
          </a:xfrm>
          <a:prstGeom prst="rect">
            <a:avLst/>
          </a:prstGeom>
          <a:noFill/>
        </p:spPr>
        <p:txBody>
          <a:bodyPr wrap="square" rtlCol="0">
            <a:spAutoFit/>
          </a:bodyPr>
          <a:lstStyle/>
          <a:p>
            <a:pPr marL="171450" indent="-171450">
              <a:buFont typeface="Wingdings" panose="05000000000000000000" pitchFamily="2" charset="2"/>
              <a:buChar char="ü"/>
            </a:pPr>
            <a:r>
              <a:rPr lang="ja-JP" altLang="en-US" sz="1400" kern="100" dirty="0">
                <a:effectLst/>
                <a:latin typeface="メイリオ" panose="020B0604030504040204" pitchFamily="50" charset="-128"/>
                <a:ea typeface="メイリオ" panose="020B0604030504040204" pitchFamily="50" charset="-128"/>
                <a:cs typeface="Times New Roman" panose="02020603050405020304" pitchFamily="18" charset="0"/>
              </a:rPr>
              <a:t>ドライバーの有効求人倍率は高い値で推移しており、ドライバー不足は特に深刻</a:t>
            </a:r>
            <a:endParaRPr kumimoji="1" lang="ja-JP" altLang="en-US" sz="1400" dirty="0">
              <a:latin typeface="メイリオ" panose="020B0604030504040204" pitchFamily="50" charset="-128"/>
              <a:ea typeface="メイリオ" panose="020B0604030504040204" pitchFamily="50" charset="-128"/>
            </a:endParaRPr>
          </a:p>
        </p:txBody>
      </p:sp>
      <p:sp>
        <p:nvSpPr>
          <p:cNvPr id="27" name="正方形/長方形 26">
            <a:extLst>
              <a:ext uri="{FF2B5EF4-FFF2-40B4-BE49-F238E27FC236}">
                <a16:creationId xmlns:a16="http://schemas.microsoft.com/office/drawing/2014/main" id="{3C39EFAC-E59C-41F6-AEB5-F278E444951F}"/>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４－４　整備意義・効果</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90903E02-4996-4A5F-AE3D-C215AC9E49EA}"/>
              </a:ext>
            </a:extLst>
          </p:cNvPr>
          <p:cNvSpPr txBox="1"/>
          <p:nvPr/>
        </p:nvSpPr>
        <p:spPr>
          <a:xfrm>
            <a:off x="8211891" y="59555"/>
            <a:ext cx="1620957"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４　優位性の比較</a:t>
            </a:r>
            <a:endParaRPr kumimoji="1" lang="ja-JP" altLang="en-US" sz="1400" b="1" dirty="0">
              <a:solidFill>
                <a:schemeClr val="accent5">
                  <a:lumMod val="50000"/>
                </a:schemeClr>
              </a:solidFill>
            </a:endParaRPr>
          </a:p>
        </p:txBody>
      </p:sp>
      <p:sp>
        <p:nvSpPr>
          <p:cNvPr id="30" name="正方形/長方形 29">
            <a:extLst>
              <a:ext uri="{FF2B5EF4-FFF2-40B4-BE49-F238E27FC236}">
                <a16:creationId xmlns:a16="http://schemas.microsoft.com/office/drawing/2014/main" id="{580B9CB8-19E6-4E7F-8333-507125ED3769}"/>
              </a:ext>
            </a:extLst>
          </p:cNvPr>
          <p:cNvSpPr/>
          <p:nvPr/>
        </p:nvSpPr>
        <p:spPr>
          <a:xfrm>
            <a:off x="125982" y="416526"/>
            <a:ext cx="6732017" cy="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効果⑤：道路混雑緩和に伴うドライバー負担軽減</a:t>
            </a:r>
            <a:endParaRPr lang="en-US" altLang="ja-JP" sz="1600" b="1" dirty="0">
              <a:solidFill>
                <a:schemeClr val="tx1"/>
              </a:solidFill>
              <a:latin typeface="メイリオ" panose="020B0604030504040204" pitchFamily="50" charset="-128"/>
              <a:ea typeface="メイリオ" panose="020B0604030504040204" pitchFamily="50" charset="-128"/>
            </a:endParaRPr>
          </a:p>
        </p:txBody>
      </p:sp>
      <p:sp>
        <p:nvSpPr>
          <p:cNvPr id="26" name="正方形/長方形 25">
            <a:extLst>
              <a:ext uri="{FF2B5EF4-FFF2-40B4-BE49-F238E27FC236}">
                <a16:creationId xmlns:a16="http://schemas.microsoft.com/office/drawing/2014/main" id="{6C067CFC-68C6-42DC-9518-4ACDBDDF0F46}"/>
              </a:ext>
            </a:extLst>
          </p:cNvPr>
          <p:cNvSpPr/>
          <p:nvPr/>
        </p:nvSpPr>
        <p:spPr>
          <a:xfrm>
            <a:off x="149679" y="1971983"/>
            <a:ext cx="3307358" cy="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＜検討路線による整備効果＞</a:t>
            </a:r>
          </a:p>
        </p:txBody>
      </p:sp>
    </p:spTree>
    <p:extLst>
      <p:ext uri="{BB962C8B-B14F-4D97-AF65-F5344CB8AC3E}">
        <p14:creationId xmlns:p14="http://schemas.microsoft.com/office/powerpoint/2010/main" val="32510587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スライド番号プレースホルダー 4">
            <a:extLst>
              <a:ext uri="{FF2B5EF4-FFF2-40B4-BE49-F238E27FC236}">
                <a16:creationId xmlns:a16="http://schemas.microsoft.com/office/drawing/2014/main" id="{B64F50A2-B8E9-4A12-8765-B6F542591950}"/>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44</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pic>
        <p:nvPicPr>
          <p:cNvPr id="40" name="図 39">
            <a:extLst>
              <a:ext uri="{FF2B5EF4-FFF2-40B4-BE49-F238E27FC236}">
                <a16:creationId xmlns:a16="http://schemas.microsoft.com/office/drawing/2014/main" id="{9A8488FE-D123-483C-8D19-715E4E4A75DA}"/>
              </a:ext>
            </a:extLst>
          </p:cNvPr>
          <p:cNvPicPr>
            <a:picLocks noChangeAspect="1"/>
          </p:cNvPicPr>
          <p:nvPr/>
        </p:nvPicPr>
        <p:blipFill>
          <a:blip r:embed="rId3"/>
          <a:srcRect l="2562" t="3283" r="2842" b="2777"/>
          <a:stretch/>
        </p:blipFill>
        <p:spPr>
          <a:xfrm>
            <a:off x="-4486568" y="571279"/>
            <a:ext cx="4446936" cy="4475776"/>
          </a:xfrm>
          <a:prstGeom prst="rect">
            <a:avLst/>
          </a:prstGeom>
        </p:spPr>
      </p:pic>
      <p:sp>
        <p:nvSpPr>
          <p:cNvPr id="41" name="正方形/長方形 40">
            <a:extLst>
              <a:ext uri="{FF2B5EF4-FFF2-40B4-BE49-F238E27FC236}">
                <a16:creationId xmlns:a16="http://schemas.microsoft.com/office/drawing/2014/main" id="{42B3F2C5-D116-4C49-AE8F-1C1CFB8408ED}"/>
              </a:ext>
            </a:extLst>
          </p:cNvPr>
          <p:cNvSpPr/>
          <p:nvPr/>
        </p:nvSpPr>
        <p:spPr>
          <a:xfrm>
            <a:off x="149679" y="767806"/>
            <a:ext cx="9606642" cy="82330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spAutoFit/>
          </a:bodyPr>
          <a:lstStyle/>
          <a:p>
            <a:pPr marL="285750" lvl="1" indent="-285750">
              <a:spcAft>
                <a:spcPts val="3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夢洲開業時に路線が未整備の場合、</a:t>
            </a:r>
            <a:r>
              <a:rPr lang="en-US" altLang="ja-JP" sz="1600" dirty="0">
                <a:solidFill>
                  <a:schemeClr val="tx1"/>
                </a:solidFill>
                <a:latin typeface="メイリオ" panose="020B0604030504040204" pitchFamily="50" charset="-128"/>
                <a:ea typeface="メイリオ" panose="020B0604030504040204" pitchFamily="50" charset="-128"/>
              </a:rPr>
              <a:t>Osaka Metro</a:t>
            </a:r>
            <a:r>
              <a:rPr lang="ja-JP" altLang="en-US" sz="1600" dirty="0">
                <a:solidFill>
                  <a:schemeClr val="tx1"/>
                </a:solidFill>
                <a:latin typeface="メイリオ" panose="020B0604030504040204" pitchFamily="50" charset="-128"/>
                <a:ea typeface="メイリオ" panose="020B0604030504040204" pitchFamily="50" charset="-128"/>
              </a:rPr>
              <a:t>中央線の混雑が想定される。</a:t>
            </a:r>
            <a:endParaRPr lang="en-US" altLang="ja-JP" sz="1600" dirty="0">
              <a:solidFill>
                <a:schemeClr val="tx1"/>
              </a:solidFill>
              <a:latin typeface="メイリオ" panose="020B0604030504040204" pitchFamily="50" charset="-128"/>
              <a:ea typeface="メイリオ" panose="020B0604030504040204" pitchFamily="50" charset="-128"/>
            </a:endParaRPr>
          </a:p>
          <a:p>
            <a:pPr marL="285750" lvl="1" indent="-285750">
              <a:spcAft>
                <a:spcPts val="3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バス（シャトルバス）が鉄道輸送の一部を代替するものとして約</a:t>
            </a:r>
            <a:r>
              <a:rPr lang="en-US" altLang="ja-JP" sz="1600" dirty="0">
                <a:solidFill>
                  <a:schemeClr val="tx1"/>
                </a:solidFill>
                <a:latin typeface="メイリオ" panose="020B0604030504040204" pitchFamily="50" charset="-128"/>
                <a:ea typeface="メイリオ" panose="020B0604030504040204" pitchFamily="50" charset="-128"/>
              </a:rPr>
              <a:t>160</a:t>
            </a:r>
            <a:r>
              <a:rPr lang="ja-JP" altLang="en-US" sz="1600" dirty="0">
                <a:solidFill>
                  <a:schemeClr val="tx1"/>
                </a:solidFill>
                <a:latin typeface="メイリオ" panose="020B0604030504040204" pitchFamily="50" charset="-128"/>
                <a:ea typeface="メイリオ" panose="020B0604030504040204" pitchFamily="50" charset="-128"/>
              </a:rPr>
              <a:t>本／日運行する場合、バス運転手の要員不足が深刻な問題となる中、約</a:t>
            </a:r>
            <a:r>
              <a:rPr lang="en-US" altLang="ja-JP" sz="1600" dirty="0">
                <a:solidFill>
                  <a:schemeClr val="tx1"/>
                </a:solidFill>
                <a:latin typeface="メイリオ" panose="020B0604030504040204" pitchFamily="50" charset="-128"/>
                <a:ea typeface="メイリオ" panose="020B0604030504040204" pitchFamily="50" charset="-128"/>
              </a:rPr>
              <a:t>30</a:t>
            </a:r>
            <a:r>
              <a:rPr lang="ja-JP" altLang="en-US" sz="1600" dirty="0">
                <a:solidFill>
                  <a:schemeClr val="tx1"/>
                </a:solidFill>
                <a:latin typeface="メイリオ" panose="020B0604030504040204" pitchFamily="50" charset="-128"/>
                <a:ea typeface="メイリオ" panose="020B0604030504040204" pitchFamily="50" charset="-128"/>
              </a:rPr>
              <a:t>人のバス運転手の雇用が必要と想定される。</a:t>
            </a:r>
          </a:p>
        </p:txBody>
      </p:sp>
      <p:sp>
        <p:nvSpPr>
          <p:cNvPr id="43" name="星: 5 pt 42">
            <a:extLst>
              <a:ext uri="{FF2B5EF4-FFF2-40B4-BE49-F238E27FC236}">
                <a16:creationId xmlns:a16="http://schemas.microsoft.com/office/drawing/2014/main" id="{A87E640C-8A94-4D4A-A1FC-D67D6FCFB910}"/>
              </a:ext>
            </a:extLst>
          </p:cNvPr>
          <p:cNvSpPr/>
          <p:nvPr/>
        </p:nvSpPr>
        <p:spPr>
          <a:xfrm>
            <a:off x="-4315739" y="2829399"/>
            <a:ext cx="514350" cy="447675"/>
          </a:xfrm>
          <a:prstGeom prst="star5">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F1F871DE-8820-4537-BDA0-4798CA72C381}"/>
              </a:ext>
            </a:extLst>
          </p:cNvPr>
          <p:cNvSpPr txBox="1"/>
          <p:nvPr/>
        </p:nvSpPr>
        <p:spPr>
          <a:xfrm>
            <a:off x="-4533423" y="3303928"/>
            <a:ext cx="492443" cy="276999"/>
          </a:xfrm>
          <a:prstGeom prst="rect">
            <a:avLst/>
          </a:prstGeom>
          <a:noFill/>
        </p:spPr>
        <p:txBody>
          <a:bodyPr wrap="none" rtlCol="0">
            <a:spAutoFit/>
          </a:bodyPr>
          <a:lstStyle/>
          <a:p>
            <a:r>
              <a:rPr kumimoji="1" lang="ja-JP" altLang="en-US" sz="1200" dirty="0">
                <a:latin typeface="HG丸ｺﾞｼｯｸM-PRO" panose="020F0600000000000000" pitchFamily="50" charset="-128"/>
                <a:ea typeface="HG丸ｺﾞｼｯｸM-PRO" panose="020F0600000000000000" pitchFamily="50" charset="-128"/>
              </a:rPr>
              <a:t>夢洲</a:t>
            </a:r>
          </a:p>
        </p:txBody>
      </p:sp>
      <p:sp>
        <p:nvSpPr>
          <p:cNvPr id="45" name="テキスト ボックス 44">
            <a:extLst>
              <a:ext uri="{FF2B5EF4-FFF2-40B4-BE49-F238E27FC236}">
                <a16:creationId xmlns:a16="http://schemas.microsoft.com/office/drawing/2014/main" id="{4152BCC1-195A-4517-A3D3-45BC14ADBFCA}"/>
              </a:ext>
            </a:extLst>
          </p:cNvPr>
          <p:cNvSpPr txBox="1"/>
          <p:nvPr/>
        </p:nvSpPr>
        <p:spPr>
          <a:xfrm>
            <a:off x="-3257095" y="473676"/>
            <a:ext cx="800219" cy="276999"/>
          </a:xfrm>
          <a:prstGeom prst="rect">
            <a:avLst/>
          </a:prstGeom>
          <a:noFill/>
        </p:spPr>
        <p:txBody>
          <a:bodyPr wrap="none" rtlCol="0">
            <a:spAutoFit/>
          </a:bodyPr>
          <a:lstStyle/>
          <a:p>
            <a:r>
              <a:rPr lang="ja-JP" altLang="en-US" sz="1200" dirty="0">
                <a:latin typeface="HG丸ｺﾞｼｯｸM-PRO" panose="020F0600000000000000" pitchFamily="50" charset="-128"/>
                <a:ea typeface="HG丸ｺﾞｼｯｸM-PRO" panose="020F0600000000000000" pitchFamily="50" charset="-128"/>
              </a:rPr>
              <a:t>大阪空港</a:t>
            </a:r>
            <a:endParaRPr kumimoji="1" lang="ja-JP" altLang="en-US" sz="1200" dirty="0">
              <a:latin typeface="HG丸ｺﾞｼｯｸM-PRO" panose="020F0600000000000000" pitchFamily="50" charset="-128"/>
              <a:ea typeface="HG丸ｺﾞｼｯｸM-PRO" panose="020F0600000000000000" pitchFamily="50" charset="-128"/>
            </a:endParaRPr>
          </a:p>
        </p:txBody>
      </p:sp>
      <p:sp>
        <p:nvSpPr>
          <p:cNvPr id="46" name="テキスト ボックス 45">
            <a:extLst>
              <a:ext uri="{FF2B5EF4-FFF2-40B4-BE49-F238E27FC236}">
                <a16:creationId xmlns:a16="http://schemas.microsoft.com/office/drawing/2014/main" id="{C3F577FE-D96C-49BC-820B-9DA118628AE4}"/>
              </a:ext>
            </a:extLst>
          </p:cNvPr>
          <p:cNvSpPr txBox="1"/>
          <p:nvPr/>
        </p:nvSpPr>
        <p:spPr>
          <a:xfrm>
            <a:off x="-2158262" y="748717"/>
            <a:ext cx="646331" cy="276999"/>
          </a:xfrm>
          <a:prstGeom prst="rect">
            <a:avLst/>
          </a:prstGeom>
          <a:noFill/>
        </p:spPr>
        <p:txBody>
          <a:bodyPr wrap="none" rtlCol="0">
            <a:spAutoFit/>
          </a:bodyPr>
          <a:lstStyle/>
          <a:p>
            <a:r>
              <a:rPr kumimoji="1" lang="ja-JP" altLang="en-US" sz="1200" dirty="0">
                <a:latin typeface="HG丸ｺﾞｼｯｸM-PRO" panose="020F0600000000000000" pitchFamily="50" charset="-128"/>
                <a:ea typeface="HG丸ｺﾞｼｯｸM-PRO" panose="020F0600000000000000" pitchFamily="50" charset="-128"/>
              </a:rPr>
              <a:t>新大阪</a:t>
            </a:r>
          </a:p>
        </p:txBody>
      </p:sp>
      <p:sp>
        <p:nvSpPr>
          <p:cNvPr id="47" name="テキスト ボックス 46">
            <a:extLst>
              <a:ext uri="{FF2B5EF4-FFF2-40B4-BE49-F238E27FC236}">
                <a16:creationId xmlns:a16="http://schemas.microsoft.com/office/drawing/2014/main" id="{A7776881-5AA5-47DC-A261-8B57D0EFE083}"/>
              </a:ext>
            </a:extLst>
          </p:cNvPr>
          <p:cNvSpPr txBox="1"/>
          <p:nvPr/>
        </p:nvSpPr>
        <p:spPr>
          <a:xfrm>
            <a:off x="-1835097" y="1648279"/>
            <a:ext cx="492443" cy="276999"/>
          </a:xfrm>
          <a:prstGeom prst="rect">
            <a:avLst/>
          </a:prstGeom>
          <a:noFill/>
        </p:spPr>
        <p:txBody>
          <a:bodyPr wrap="none" rtlCol="0">
            <a:spAutoFit/>
          </a:bodyPr>
          <a:lstStyle/>
          <a:p>
            <a:r>
              <a:rPr kumimoji="1" lang="ja-JP" altLang="en-US" sz="1200" dirty="0">
                <a:latin typeface="HG丸ｺﾞｼｯｸM-PRO" panose="020F0600000000000000" pitchFamily="50" charset="-128"/>
                <a:ea typeface="HG丸ｺﾞｼｯｸM-PRO" panose="020F0600000000000000" pitchFamily="50" charset="-128"/>
              </a:rPr>
              <a:t>大阪</a:t>
            </a:r>
          </a:p>
        </p:txBody>
      </p:sp>
      <p:sp>
        <p:nvSpPr>
          <p:cNvPr id="48" name="テキスト ボックス 47">
            <a:extLst>
              <a:ext uri="{FF2B5EF4-FFF2-40B4-BE49-F238E27FC236}">
                <a16:creationId xmlns:a16="http://schemas.microsoft.com/office/drawing/2014/main" id="{5E3B4A45-35DC-45A4-8181-93FBD28711F4}"/>
              </a:ext>
            </a:extLst>
          </p:cNvPr>
          <p:cNvSpPr txBox="1"/>
          <p:nvPr/>
        </p:nvSpPr>
        <p:spPr>
          <a:xfrm>
            <a:off x="-1758152" y="2547841"/>
            <a:ext cx="492443" cy="276999"/>
          </a:xfrm>
          <a:prstGeom prst="rect">
            <a:avLst/>
          </a:prstGeom>
          <a:noFill/>
        </p:spPr>
        <p:txBody>
          <a:bodyPr wrap="none" rtlCol="0">
            <a:spAutoFit/>
          </a:bodyPr>
          <a:lstStyle/>
          <a:p>
            <a:r>
              <a:rPr kumimoji="1" lang="ja-JP" altLang="en-US" sz="1200" dirty="0">
                <a:latin typeface="HG丸ｺﾞｼｯｸM-PRO" panose="020F0600000000000000" pitchFamily="50" charset="-128"/>
                <a:ea typeface="HG丸ｺﾞｼｯｸM-PRO" panose="020F0600000000000000" pitchFamily="50" charset="-128"/>
              </a:rPr>
              <a:t>難波</a:t>
            </a:r>
          </a:p>
        </p:txBody>
      </p:sp>
      <p:sp>
        <p:nvSpPr>
          <p:cNvPr id="49" name="テキスト ボックス 48">
            <a:extLst>
              <a:ext uri="{FF2B5EF4-FFF2-40B4-BE49-F238E27FC236}">
                <a16:creationId xmlns:a16="http://schemas.microsoft.com/office/drawing/2014/main" id="{325F5212-585B-47B9-BE7A-3B817AE3C63A}"/>
              </a:ext>
            </a:extLst>
          </p:cNvPr>
          <p:cNvSpPr txBox="1"/>
          <p:nvPr/>
        </p:nvSpPr>
        <p:spPr>
          <a:xfrm>
            <a:off x="-1431781" y="3125295"/>
            <a:ext cx="646331" cy="276999"/>
          </a:xfrm>
          <a:prstGeom prst="rect">
            <a:avLst/>
          </a:prstGeom>
          <a:noFill/>
        </p:spPr>
        <p:txBody>
          <a:bodyPr wrap="none" rtlCol="0">
            <a:spAutoFit/>
          </a:bodyPr>
          <a:lstStyle/>
          <a:p>
            <a:r>
              <a:rPr kumimoji="1" lang="ja-JP" altLang="en-US" sz="1200" dirty="0">
                <a:latin typeface="HG丸ｺﾞｼｯｸM-PRO" panose="020F0600000000000000" pitchFamily="50" charset="-128"/>
                <a:ea typeface="HG丸ｺﾞｼｯｸM-PRO" panose="020F0600000000000000" pitchFamily="50" charset="-128"/>
              </a:rPr>
              <a:t>天王寺</a:t>
            </a:r>
          </a:p>
        </p:txBody>
      </p:sp>
      <p:sp>
        <p:nvSpPr>
          <p:cNvPr id="50" name="テキスト ボックス 49">
            <a:extLst>
              <a:ext uri="{FF2B5EF4-FFF2-40B4-BE49-F238E27FC236}">
                <a16:creationId xmlns:a16="http://schemas.microsoft.com/office/drawing/2014/main" id="{64F63819-2BBB-46D2-89F3-53C138028889}"/>
              </a:ext>
            </a:extLst>
          </p:cNvPr>
          <p:cNvSpPr txBox="1"/>
          <p:nvPr/>
        </p:nvSpPr>
        <p:spPr>
          <a:xfrm>
            <a:off x="-4413106" y="929669"/>
            <a:ext cx="1167307" cy="276999"/>
          </a:xfrm>
          <a:prstGeom prst="rect">
            <a:avLst/>
          </a:prstGeom>
          <a:noFill/>
        </p:spPr>
        <p:txBody>
          <a:bodyPr wrap="none" rtlCol="0">
            <a:spAutoFit/>
          </a:bodyPr>
          <a:lstStyle/>
          <a:p>
            <a:r>
              <a:rPr lang="en-US" altLang="ja-JP" sz="1200" dirty="0">
                <a:latin typeface="HG丸ｺﾞｼｯｸM-PRO" panose="020F0600000000000000" pitchFamily="50" charset="-128"/>
                <a:ea typeface="HG丸ｺﾞｼｯｸM-PRO" panose="020F0600000000000000" pitchFamily="50" charset="-128"/>
              </a:rPr>
              <a:t>JR</a:t>
            </a:r>
            <a:r>
              <a:rPr lang="ja-JP" altLang="en-US" sz="1200" dirty="0">
                <a:latin typeface="HG丸ｺﾞｼｯｸM-PRO" panose="020F0600000000000000" pitchFamily="50" charset="-128"/>
                <a:ea typeface="HG丸ｺﾞｼｯｸM-PRO" panose="020F0600000000000000" pitchFamily="50" charset="-128"/>
              </a:rPr>
              <a:t>・阪神尼崎</a:t>
            </a:r>
            <a:endParaRPr kumimoji="1" lang="ja-JP" altLang="en-US" sz="1200" dirty="0">
              <a:latin typeface="HG丸ｺﾞｼｯｸM-PRO" panose="020F0600000000000000" pitchFamily="50" charset="-128"/>
              <a:ea typeface="HG丸ｺﾞｼｯｸM-PRO" panose="020F0600000000000000" pitchFamily="50" charset="-128"/>
            </a:endParaRPr>
          </a:p>
        </p:txBody>
      </p:sp>
      <p:sp>
        <p:nvSpPr>
          <p:cNvPr id="51" name="テキスト ボックス 50">
            <a:extLst>
              <a:ext uri="{FF2B5EF4-FFF2-40B4-BE49-F238E27FC236}">
                <a16:creationId xmlns:a16="http://schemas.microsoft.com/office/drawing/2014/main" id="{175BBC90-7CB1-442C-81C8-3DF1D5DF1D6D}"/>
              </a:ext>
            </a:extLst>
          </p:cNvPr>
          <p:cNvSpPr txBox="1"/>
          <p:nvPr/>
        </p:nvSpPr>
        <p:spPr>
          <a:xfrm>
            <a:off x="-3630560" y="2521678"/>
            <a:ext cx="492443" cy="276999"/>
          </a:xfrm>
          <a:prstGeom prst="rect">
            <a:avLst/>
          </a:prstGeom>
          <a:noFill/>
        </p:spPr>
        <p:txBody>
          <a:bodyPr wrap="none" rtlCol="0">
            <a:spAutoFit/>
          </a:bodyPr>
          <a:lstStyle/>
          <a:p>
            <a:r>
              <a:rPr kumimoji="1" lang="ja-JP" altLang="en-US" sz="1200" dirty="0">
                <a:latin typeface="HG丸ｺﾞｼｯｸM-PRO" panose="020F0600000000000000" pitchFamily="50" charset="-128"/>
                <a:ea typeface="HG丸ｺﾞｼｯｸM-PRO" panose="020F0600000000000000" pitchFamily="50" charset="-128"/>
              </a:rPr>
              <a:t>桜島</a:t>
            </a:r>
          </a:p>
        </p:txBody>
      </p:sp>
      <p:sp>
        <p:nvSpPr>
          <p:cNvPr id="52" name="テキスト ボックス 51">
            <a:extLst>
              <a:ext uri="{FF2B5EF4-FFF2-40B4-BE49-F238E27FC236}">
                <a16:creationId xmlns:a16="http://schemas.microsoft.com/office/drawing/2014/main" id="{80A07972-049F-4AFA-9150-7546B6D946F6}"/>
              </a:ext>
            </a:extLst>
          </p:cNvPr>
          <p:cNvSpPr txBox="1"/>
          <p:nvPr/>
        </p:nvSpPr>
        <p:spPr>
          <a:xfrm>
            <a:off x="-2031771" y="2020961"/>
            <a:ext cx="646331" cy="276999"/>
          </a:xfrm>
          <a:prstGeom prst="rect">
            <a:avLst/>
          </a:prstGeom>
          <a:noFill/>
        </p:spPr>
        <p:txBody>
          <a:bodyPr wrap="none" rtlCol="0">
            <a:spAutoFit/>
          </a:bodyPr>
          <a:lstStyle/>
          <a:p>
            <a:r>
              <a:rPr kumimoji="1" lang="ja-JP" altLang="en-US" sz="1200" dirty="0">
                <a:latin typeface="HG丸ｺﾞｼｯｸM-PRO" panose="020F0600000000000000" pitchFamily="50" charset="-128"/>
                <a:ea typeface="HG丸ｺﾞｼｯｸM-PRO" panose="020F0600000000000000" pitchFamily="50" charset="-128"/>
              </a:rPr>
              <a:t>中之島</a:t>
            </a:r>
          </a:p>
        </p:txBody>
      </p:sp>
      <p:sp>
        <p:nvSpPr>
          <p:cNvPr id="54" name="テキスト ボックス 53">
            <a:extLst>
              <a:ext uri="{FF2B5EF4-FFF2-40B4-BE49-F238E27FC236}">
                <a16:creationId xmlns:a16="http://schemas.microsoft.com/office/drawing/2014/main" id="{0E4B773D-2F99-4971-8D9B-C26C072B5E13}"/>
              </a:ext>
            </a:extLst>
          </p:cNvPr>
          <p:cNvSpPr txBox="1"/>
          <p:nvPr/>
        </p:nvSpPr>
        <p:spPr>
          <a:xfrm>
            <a:off x="-2696194" y="4915212"/>
            <a:ext cx="800219" cy="276999"/>
          </a:xfrm>
          <a:prstGeom prst="rect">
            <a:avLst/>
          </a:prstGeom>
          <a:noFill/>
        </p:spPr>
        <p:txBody>
          <a:bodyPr wrap="none" rtlCol="0">
            <a:spAutoFit/>
          </a:bodyPr>
          <a:lstStyle/>
          <a:p>
            <a:r>
              <a:rPr kumimoji="1" lang="ja-JP" altLang="en-US" sz="1200" dirty="0">
                <a:latin typeface="HG丸ｺﾞｼｯｸM-PRO" panose="020F0600000000000000" pitchFamily="50" charset="-128"/>
                <a:ea typeface="HG丸ｺﾞｼｯｸM-PRO" panose="020F0600000000000000" pitchFamily="50" charset="-128"/>
              </a:rPr>
              <a:t>堺・堺東</a:t>
            </a:r>
          </a:p>
        </p:txBody>
      </p:sp>
      <p:sp>
        <p:nvSpPr>
          <p:cNvPr id="55" name="テキスト ボックス 54">
            <a:extLst>
              <a:ext uri="{FF2B5EF4-FFF2-40B4-BE49-F238E27FC236}">
                <a16:creationId xmlns:a16="http://schemas.microsoft.com/office/drawing/2014/main" id="{7743BF8D-9BC6-421A-AB3D-F5DDDC9790A9}"/>
              </a:ext>
            </a:extLst>
          </p:cNvPr>
          <p:cNvSpPr txBox="1"/>
          <p:nvPr/>
        </p:nvSpPr>
        <p:spPr>
          <a:xfrm>
            <a:off x="-3784449" y="4875956"/>
            <a:ext cx="800219" cy="276999"/>
          </a:xfrm>
          <a:prstGeom prst="rect">
            <a:avLst/>
          </a:prstGeom>
          <a:noFill/>
        </p:spPr>
        <p:txBody>
          <a:bodyPr wrap="none" rtlCol="0">
            <a:spAutoFit/>
          </a:bodyPr>
          <a:lstStyle/>
          <a:p>
            <a:r>
              <a:rPr kumimoji="1" lang="ja-JP" altLang="en-US" sz="1200" dirty="0">
                <a:latin typeface="HG丸ｺﾞｼｯｸM-PRO" panose="020F0600000000000000" pitchFamily="50" charset="-128"/>
                <a:ea typeface="HG丸ｺﾞｼｯｸM-PRO" panose="020F0600000000000000" pitchFamily="50" charset="-128"/>
              </a:rPr>
              <a:t>関西空港</a:t>
            </a:r>
          </a:p>
        </p:txBody>
      </p:sp>
      <p:sp>
        <p:nvSpPr>
          <p:cNvPr id="56" name="テキスト ボックス 55">
            <a:extLst>
              <a:ext uri="{FF2B5EF4-FFF2-40B4-BE49-F238E27FC236}">
                <a16:creationId xmlns:a16="http://schemas.microsoft.com/office/drawing/2014/main" id="{0343CCD6-A581-42CD-88DD-F54254636706}"/>
              </a:ext>
            </a:extLst>
          </p:cNvPr>
          <p:cNvSpPr txBox="1"/>
          <p:nvPr/>
        </p:nvSpPr>
        <p:spPr>
          <a:xfrm>
            <a:off x="-1354838" y="2815641"/>
            <a:ext cx="646331" cy="276999"/>
          </a:xfrm>
          <a:prstGeom prst="rect">
            <a:avLst/>
          </a:prstGeom>
          <a:noFill/>
        </p:spPr>
        <p:txBody>
          <a:bodyPr wrap="none" rtlCol="0">
            <a:spAutoFit/>
          </a:bodyPr>
          <a:lstStyle/>
          <a:p>
            <a:r>
              <a:rPr kumimoji="1" lang="ja-JP" altLang="en-US" sz="1200" dirty="0">
                <a:latin typeface="HG丸ｺﾞｼｯｸM-PRO" panose="020F0600000000000000" pitchFamily="50" charset="-128"/>
                <a:ea typeface="HG丸ｺﾞｼｯｸM-PRO" panose="020F0600000000000000" pitchFamily="50" charset="-128"/>
              </a:rPr>
              <a:t>上本町</a:t>
            </a:r>
          </a:p>
        </p:txBody>
      </p:sp>
      <p:cxnSp>
        <p:nvCxnSpPr>
          <p:cNvPr id="58" name="直線矢印コネクタ 57">
            <a:extLst>
              <a:ext uri="{FF2B5EF4-FFF2-40B4-BE49-F238E27FC236}">
                <a16:creationId xmlns:a16="http://schemas.microsoft.com/office/drawing/2014/main" id="{1AF70EAC-6C2C-49A2-A14A-122E47D7FEDC}"/>
              </a:ext>
            </a:extLst>
          </p:cNvPr>
          <p:cNvCxnSpPr>
            <a:cxnSpLocks/>
            <a:stCxn id="43" idx="0"/>
            <a:endCxn id="50" idx="2"/>
          </p:cNvCxnSpPr>
          <p:nvPr/>
        </p:nvCxnSpPr>
        <p:spPr>
          <a:xfrm flipV="1">
            <a:off x="-4058564" y="1206668"/>
            <a:ext cx="229112" cy="1622731"/>
          </a:xfrm>
          <a:prstGeom prst="straightConnector1">
            <a:avLst/>
          </a:prstGeom>
          <a:ln w="412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id="{BCFA368B-A361-47B0-83FD-196B99F87B8F}"/>
              </a:ext>
            </a:extLst>
          </p:cNvPr>
          <p:cNvCxnSpPr>
            <a:cxnSpLocks/>
            <a:endCxn id="45" idx="2"/>
          </p:cNvCxnSpPr>
          <p:nvPr/>
        </p:nvCxnSpPr>
        <p:spPr>
          <a:xfrm flipV="1">
            <a:off x="-3985217" y="750675"/>
            <a:ext cx="1128232" cy="2025056"/>
          </a:xfrm>
          <a:prstGeom prst="straightConnector1">
            <a:avLst/>
          </a:prstGeom>
          <a:ln w="412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直線矢印コネクタ 61">
            <a:extLst>
              <a:ext uri="{FF2B5EF4-FFF2-40B4-BE49-F238E27FC236}">
                <a16:creationId xmlns:a16="http://schemas.microsoft.com/office/drawing/2014/main" id="{EBCE3D7D-4754-4C5C-AAB7-9A9799240A82}"/>
              </a:ext>
            </a:extLst>
          </p:cNvPr>
          <p:cNvCxnSpPr>
            <a:cxnSpLocks/>
          </p:cNvCxnSpPr>
          <p:nvPr/>
        </p:nvCxnSpPr>
        <p:spPr>
          <a:xfrm flipV="1">
            <a:off x="-3736004" y="2783882"/>
            <a:ext cx="210282" cy="169273"/>
          </a:xfrm>
          <a:prstGeom prst="straightConnector1">
            <a:avLst/>
          </a:prstGeom>
          <a:ln w="412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直線矢印コネクタ 63">
            <a:extLst>
              <a:ext uri="{FF2B5EF4-FFF2-40B4-BE49-F238E27FC236}">
                <a16:creationId xmlns:a16="http://schemas.microsoft.com/office/drawing/2014/main" id="{F1689F3E-EB27-415B-9ADA-F1CB81879C45}"/>
              </a:ext>
            </a:extLst>
          </p:cNvPr>
          <p:cNvCxnSpPr>
            <a:cxnSpLocks/>
            <a:endCxn id="48" idx="1"/>
          </p:cNvCxnSpPr>
          <p:nvPr/>
        </p:nvCxnSpPr>
        <p:spPr>
          <a:xfrm flipV="1">
            <a:off x="-3637344" y="2686341"/>
            <a:ext cx="1879192" cy="352884"/>
          </a:xfrm>
          <a:prstGeom prst="straightConnector1">
            <a:avLst/>
          </a:prstGeom>
          <a:ln w="412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直線矢印コネクタ 64">
            <a:extLst>
              <a:ext uri="{FF2B5EF4-FFF2-40B4-BE49-F238E27FC236}">
                <a16:creationId xmlns:a16="http://schemas.microsoft.com/office/drawing/2014/main" id="{A99E3B18-DFA8-40FB-9BEE-280A9A35158F}"/>
              </a:ext>
            </a:extLst>
          </p:cNvPr>
          <p:cNvCxnSpPr>
            <a:cxnSpLocks/>
            <a:endCxn id="56" idx="1"/>
          </p:cNvCxnSpPr>
          <p:nvPr/>
        </p:nvCxnSpPr>
        <p:spPr>
          <a:xfrm flipV="1">
            <a:off x="-3749472" y="2954141"/>
            <a:ext cx="2394634" cy="170168"/>
          </a:xfrm>
          <a:prstGeom prst="straightConnector1">
            <a:avLst/>
          </a:prstGeom>
          <a:ln w="412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AE9FC741-07D3-4FA3-9D0B-8974A03ED7C9}"/>
              </a:ext>
            </a:extLst>
          </p:cNvPr>
          <p:cNvCxnSpPr>
            <a:cxnSpLocks/>
            <a:endCxn id="49" idx="1"/>
          </p:cNvCxnSpPr>
          <p:nvPr/>
        </p:nvCxnSpPr>
        <p:spPr>
          <a:xfrm>
            <a:off x="-3809031" y="3222417"/>
            <a:ext cx="2377250" cy="41378"/>
          </a:xfrm>
          <a:prstGeom prst="straightConnector1">
            <a:avLst/>
          </a:prstGeom>
          <a:ln w="412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a:extLst>
              <a:ext uri="{FF2B5EF4-FFF2-40B4-BE49-F238E27FC236}">
                <a16:creationId xmlns:a16="http://schemas.microsoft.com/office/drawing/2014/main" id="{0578C418-CF0F-40D3-98AE-73AC32941211}"/>
              </a:ext>
            </a:extLst>
          </p:cNvPr>
          <p:cNvCxnSpPr>
            <a:cxnSpLocks/>
            <a:endCxn id="54" idx="0"/>
          </p:cNvCxnSpPr>
          <p:nvPr/>
        </p:nvCxnSpPr>
        <p:spPr>
          <a:xfrm>
            <a:off x="-3928067" y="3266369"/>
            <a:ext cx="1631983" cy="1648843"/>
          </a:xfrm>
          <a:prstGeom prst="straightConnector1">
            <a:avLst/>
          </a:prstGeom>
          <a:ln w="412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直線矢印コネクタ 67">
            <a:extLst>
              <a:ext uri="{FF2B5EF4-FFF2-40B4-BE49-F238E27FC236}">
                <a16:creationId xmlns:a16="http://schemas.microsoft.com/office/drawing/2014/main" id="{6FA53C34-6D54-4A9B-956E-439FB8DBF578}"/>
              </a:ext>
            </a:extLst>
          </p:cNvPr>
          <p:cNvCxnSpPr>
            <a:cxnSpLocks/>
          </p:cNvCxnSpPr>
          <p:nvPr/>
        </p:nvCxnSpPr>
        <p:spPr>
          <a:xfrm>
            <a:off x="-4077787" y="3247319"/>
            <a:ext cx="201006" cy="1807755"/>
          </a:xfrm>
          <a:prstGeom prst="straightConnector1">
            <a:avLst/>
          </a:prstGeom>
          <a:ln w="412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直線矢印コネクタ 68">
            <a:extLst>
              <a:ext uri="{FF2B5EF4-FFF2-40B4-BE49-F238E27FC236}">
                <a16:creationId xmlns:a16="http://schemas.microsoft.com/office/drawing/2014/main" id="{7D881301-6886-49B1-B4C6-88C7CA8236A3}"/>
              </a:ext>
            </a:extLst>
          </p:cNvPr>
          <p:cNvCxnSpPr>
            <a:cxnSpLocks/>
            <a:endCxn id="46" idx="1"/>
          </p:cNvCxnSpPr>
          <p:nvPr/>
        </p:nvCxnSpPr>
        <p:spPr>
          <a:xfrm flipV="1">
            <a:off x="-3926556" y="887217"/>
            <a:ext cx="1768294" cy="1952216"/>
          </a:xfrm>
          <a:prstGeom prst="straightConnector1">
            <a:avLst/>
          </a:prstGeom>
          <a:ln w="412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0" name="フリーフォーム: 図形 69">
            <a:extLst>
              <a:ext uri="{FF2B5EF4-FFF2-40B4-BE49-F238E27FC236}">
                <a16:creationId xmlns:a16="http://schemas.microsoft.com/office/drawing/2014/main" id="{0C052150-5F91-42AA-86F5-0685F789BB77}"/>
              </a:ext>
            </a:extLst>
          </p:cNvPr>
          <p:cNvSpPr/>
          <p:nvPr/>
        </p:nvSpPr>
        <p:spPr>
          <a:xfrm>
            <a:off x="-3772428" y="2089302"/>
            <a:ext cx="1717039" cy="791507"/>
          </a:xfrm>
          <a:custGeom>
            <a:avLst/>
            <a:gdLst>
              <a:gd name="connsiteX0" fmla="*/ 0 w 1676400"/>
              <a:gd name="connsiteY0" fmla="*/ 476250 h 476250"/>
              <a:gd name="connsiteX1" fmla="*/ 1076325 w 1676400"/>
              <a:gd name="connsiteY1" fmla="*/ 0 h 476250"/>
              <a:gd name="connsiteX2" fmla="*/ 1676400 w 1676400"/>
              <a:gd name="connsiteY2" fmla="*/ 47625 h 476250"/>
              <a:gd name="connsiteX0" fmla="*/ 0 w 1541074"/>
              <a:gd name="connsiteY0" fmla="*/ 476250 h 476250"/>
              <a:gd name="connsiteX1" fmla="*/ 1076325 w 1541074"/>
              <a:gd name="connsiteY1" fmla="*/ 0 h 476250"/>
              <a:gd name="connsiteX2" fmla="*/ 1541074 w 1541074"/>
              <a:gd name="connsiteY2" fmla="*/ 6822 h 476250"/>
              <a:gd name="connsiteX0" fmla="*/ 0 w 1541074"/>
              <a:gd name="connsiteY0" fmla="*/ 520610 h 520610"/>
              <a:gd name="connsiteX1" fmla="*/ 1076325 w 1541074"/>
              <a:gd name="connsiteY1" fmla="*/ 44360 h 520610"/>
              <a:gd name="connsiteX2" fmla="*/ 1055166 w 1541074"/>
              <a:gd name="connsiteY2" fmla="*/ 17540 h 520610"/>
              <a:gd name="connsiteX3" fmla="*/ 1541074 w 1541074"/>
              <a:gd name="connsiteY3" fmla="*/ 51182 h 520610"/>
              <a:gd name="connsiteX0" fmla="*/ 0 w 1541074"/>
              <a:gd name="connsiteY0" fmla="*/ 509630 h 509630"/>
              <a:gd name="connsiteX1" fmla="*/ 1076325 w 1541074"/>
              <a:gd name="connsiteY1" fmla="*/ 33380 h 509630"/>
              <a:gd name="connsiteX2" fmla="*/ 1541074 w 1541074"/>
              <a:gd name="connsiteY2" fmla="*/ 40202 h 509630"/>
              <a:gd name="connsiteX0" fmla="*/ 0 w 1541074"/>
              <a:gd name="connsiteY0" fmla="*/ 537522 h 537522"/>
              <a:gd name="connsiteX1" fmla="*/ 1045767 w 1541074"/>
              <a:gd name="connsiteY1" fmla="*/ 26746 h 537522"/>
              <a:gd name="connsiteX2" fmla="*/ 1541074 w 1541074"/>
              <a:gd name="connsiteY2" fmla="*/ 68094 h 537522"/>
              <a:gd name="connsiteX0" fmla="*/ 0 w 1541074"/>
              <a:gd name="connsiteY0" fmla="*/ 510776 h 510776"/>
              <a:gd name="connsiteX1" fmla="*/ 1045767 w 1541074"/>
              <a:gd name="connsiteY1" fmla="*/ 0 h 510776"/>
              <a:gd name="connsiteX2" fmla="*/ 1541074 w 1541074"/>
              <a:gd name="connsiteY2" fmla="*/ 41348 h 510776"/>
              <a:gd name="connsiteX0" fmla="*/ 0 w 1541074"/>
              <a:gd name="connsiteY0" fmla="*/ 510776 h 510776"/>
              <a:gd name="connsiteX1" fmla="*/ 1045767 w 1541074"/>
              <a:gd name="connsiteY1" fmla="*/ 0 h 510776"/>
              <a:gd name="connsiteX2" fmla="*/ 1541074 w 1541074"/>
              <a:gd name="connsiteY2" fmla="*/ 41348 h 510776"/>
            </a:gdLst>
            <a:ahLst/>
            <a:cxnLst>
              <a:cxn ang="0">
                <a:pos x="connsiteX0" y="connsiteY0"/>
              </a:cxn>
              <a:cxn ang="0">
                <a:pos x="connsiteX1" y="connsiteY1"/>
              </a:cxn>
              <a:cxn ang="0">
                <a:pos x="connsiteX2" y="connsiteY2"/>
              </a:cxn>
            </a:cxnLst>
            <a:rect l="l" t="t" r="r" b="b"/>
            <a:pathLst>
              <a:path w="1541074" h="510776">
                <a:moveTo>
                  <a:pt x="0" y="510776"/>
                </a:moveTo>
                <a:lnTo>
                  <a:pt x="1045767" y="0"/>
                </a:lnTo>
                <a:cubicBezTo>
                  <a:pt x="1302613" y="9646"/>
                  <a:pt x="1413693" y="33650"/>
                  <a:pt x="1541074" y="41348"/>
                </a:cubicBezTo>
              </a:path>
            </a:pathLst>
          </a:custGeom>
          <a:noFill/>
          <a:ln w="41275">
            <a:solidFill>
              <a:srgbClr val="FF0000"/>
            </a:solidFill>
            <a:headEnd type="triangl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フリーフォーム: 図形 70">
            <a:extLst>
              <a:ext uri="{FF2B5EF4-FFF2-40B4-BE49-F238E27FC236}">
                <a16:creationId xmlns:a16="http://schemas.microsoft.com/office/drawing/2014/main" id="{8CBA34E3-C3AA-44C2-9525-367226185816}"/>
              </a:ext>
            </a:extLst>
          </p:cNvPr>
          <p:cNvSpPr/>
          <p:nvPr/>
        </p:nvSpPr>
        <p:spPr>
          <a:xfrm>
            <a:off x="-3809030" y="1706431"/>
            <a:ext cx="2007220" cy="1109210"/>
          </a:xfrm>
          <a:custGeom>
            <a:avLst/>
            <a:gdLst>
              <a:gd name="connsiteX0" fmla="*/ 0 w 1676400"/>
              <a:gd name="connsiteY0" fmla="*/ 476250 h 476250"/>
              <a:gd name="connsiteX1" fmla="*/ 1076325 w 1676400"/>
              <a:gd name="connsiteY1" fmla="*/ 0 h 476250"/>
              <a:gd name="connsiteX2" fmla="*/ 1676400 w 1676400"/>
              <a:gd name="connsiteY2" fmla="*/ 47625 h 476250"/>
              <a:gd name="connsiteX0" fmla="*/ 0 w 1861322"/>
              <a:gd name="connsiteY0" fmla="*/ 476250 h 476250"/>
              <a:gd name="connsiteX1" fmla="*/ 1076325 w 1861322"/>
              <a:gd name="connsiteY1" fmla="*/ 0 h 476250"/>
              <a:gd name="connsiteX2" fmla="*/ 1861322 w 1861322"/>
              <a:gd name="connsiteY2" fmla="*/ 19361 h 476250"/>
              <a:gd name="connsiteX0" fmla="*/ 0 w 1861322"/>
              <a:gd name="connsiteY0" fmla="*/ 476250 h 476250"/>
              <a:gd name="connsiteX1" fmla="*/ 1076325 w 1861322"/>
              <a:gd name="connsiteY1" fmla="*/ 0 h 476250"/>
              <a:gd name="connsiteX2" fmla="*/ 1861322 w 1861322"/>
              <a:gd name="connsiteY2" fmla="*/ 19361 h 476250"/>
              <a:gd name="connsiteX0" fmla="*/ 0 w 1861322"/>
              <a:gd name="connsiteY0" fmla="*/ 495817 h 495817"/>
              <a:gd name="connsiteX1" fmla="*/ 1134959 w 1861322"/>
              <a:gd name="connsiteY1" fmla="*/ 0 h 495817"/>
              <a:gd name="connsiteX2" fmla="*/ 1861322 w 1861322"/>
              <a:gd name="connsiteY2" fmla="*/ 38928 h 495817"/>
              <a:gd name="connsiteX0" fmla="*/ 0 w 1861322"/>
              <a:gd name="connsiteY0" fmla="*/ 495817 h 495817"/>
              <a:gd name="connsiteX1" fmla="*/ 1134959 w 1861322"/>
              <a:gd name="connsiteY1" fmla="*/ 0 h 495817"/>
              <a:gd name="connsiteX2" fmla="*/ 1861322 w 1861322"/>
              <a:gd name="connsiteY2" fmla="*/ 38928 h 495817"/>
              <a:gd name="connsiteX0" fmla="*/ 0 w 1861322"/>
              <a:gd name="connsiteY0" fmla="*/ 495817 h 495817"/>
              <a:gd name="connsiteX1" fmla="*/ 1134959 w 1861322"/>
              <a:gd name="connsiteY1" fmla="*/ 0 h 495817"/>
              <a:gd name="connsiteX2" fmla="*/ 1861322 w 1861322"/>
              <a:gd name="connsiteY2" fmla="*/ 38928 h 495817"/>
            </a:gdLst>
            <a:ahLst/>
            <a:cxnLst>
              <a:cxn ang="0">
                <a:pos x="connsiteX0" y="connsiteY0"/>
              </a:cxn>
              <a:cxn ang="0">
                <a:pos x="connsiteX1" y="connsiteY1"/>
              </a:cxn>
              <a:cxn ang="0">
                <a:pos x="connsiteX2" y="connsiteY2"/>
              </a:cxn>
            </a:cxnLst>
            <a:rect l="l" t="t" r="r" b="b"/>
            <a:pathLst>
              <a:path w="1861322" h="495817">
                <a:moveTo>
                  <a:pt x="0" y="495817"/>
                </a:moveTo>
                <a:lnTo>
                  <a:pt x="1134959" y="0"/>
                </a:lnTo>
                <a:cubicBezTo>
                  <a:pt x="1357536" y="7178"/>
                  <a:pt x="1638746" y="23054"/>
                  <a:pt x="1861322" y="38928"/>
                </a:cubicBezTo>
              </a:path>
            </a:pathLst>
          </a:custGeom>
          <a:noFill/>
          <a:ln w="41275">
            <a:solidFill>
              <a:srgbClr val="FF0000"/>
            </a:solidFill>
            <a:headEnd type="triangl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D0270FF6-CB83-2156-BA08-4B562AA44A20}"/>
              </a:ext>
            </a:extLst>
          </p:cNvPr>
          <p:cNvPicPr>
            <a:picLocks noChangeAspect="1"/>
          </p:cNvPicPr>
          <p:nvPr/>
        </p:nvPicPr>
        <p:blipFill>
          <a:blip r:embed="rId4"/>
          <a:stretch>
            <a:fillRect/>
          </a:stretch>
        </p:blipFill>
        <p:spPr>
          <a:xfrm>
            <a:off x="394629" y="2299760"/>
            <a:ext cx="3776563" cy="4007154"/>
          </a:xfrm>
          <a:prstGeom prst="rect">
            <a:avLst/>
          </a:prstGeom>
        </p:spPr>
      </p:pic>
      <p:sp>
        <p:nvSpPr>
          <p:cNvPr id="39" name="正方形/長方形 38">
            <a:extLst>
              <a:ext uri="{FF2B5EF4-FFF2-40B4-BE49-F238E27FC236}">
                <a16:creationId xmlns:a16="http://schemas.microsoft.com/office/drawing/2014/main" id="{FCB4D2E8-9AE4-4423-9D47-8CC4A4BF6AF4}"/>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４－４　整備意義・効果</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53" name="テキスト ボックス 52">
            <a:extLst>
              <a:ext uri="{FF2B5EF4-FFF2-40B4-BE49-F238E27FC236}">
                <a16:creationId xmlns:a16="http://schemas.microsoft.com/office/drawing/2014/main" id="{7B1BC8A8-8ECA-4247-BAFB-436779300325}"/>
              </a:ext>
            </a:extLst>
          </p:cNvPr>
          <p:cNvSpPr txBox="1"/>
          <p:nvPr/>
        </p:nvSpPr>
        <p:spPr>
          <a:xfrm>
            <a:off x="8211891" y="59555"/>
            <a:ext cx="1620957"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４　優位性の比較</a:t>
            </a:r>
            <a:endParaRPr kumimoji="1" lang="ja-JP" altLang="en-US" sz="1400" b="1" dirty="0">
              <a:solidFill>
                <a:schemeClr val="accent5">
                  <a:lumMod val="50000"/>
                </a:schemeClr>
              </a:solidFill>
            </a:endParaRPr>
          </a:p>
        </p:txBody>
      </p:sp>
      <p:sp>
        <p:nvSpPr>
          <p:cNvPr id="57" name="正方形/長方形 56">
            <a:extLst>
              <a:ext uri="{FF2B5EF4-FFF2-40B4-BE49-F238E27FC236}">
                <a16:creationId xmlns:a16="http://schemas.microsoft.com/office/drawing/2014/main" id="{4BF3358A-4881-49AA-8F6F-99BD972C4E22}"/>
              </a:ext>
            </a:extLst>
          </p:cNvPr>
          <p:cNvSpPr/>
          <p:nvPr/>
        </p:nvSpPr>
        <p:spPr>
          <a:xfrm>
            <a:off x="125982" y="416526"/>
            <a:ext cx="6732017" cy="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効果⑥：バス運転手雇用の緩和によるドライバー不足への対応</a:t>
            </a:r>
            <a:endParaRPr lang="en-US" altLang="ja-JP" sz="1600" b="1" dirty="0">
              <a:solidFill>
                <a:schemeClr val="tx1"/>
              </a:solidFill>
              <a:latin typeface="メイリオ" panose="020B0604030504040204" pitchFamily="50" charset="-128"/>
              <a:ea typeface="メイリオ" panose="020B0604030504040204" pitchFamily="50" charset="-128"/>
            </a:endParaRPr>
          </a:p>
        </p:txBody>
      </p:sp>
      <p:sp>
        <p:nvSpPr>
          <p:cNvPr id="38" name="正方形/長方形 37">
            <a:extLst>
              <a:ext uri="{FF2B5EF4-FFF2-40B4-BE49-F238E27FC236}">
                <a16:creationId xmlns:a16="http://schemas.microsoft.com/office/drawing/2014/main" id="{C50EF1F7-8262-4261-AE78-6E458270AEEF}"/>
              </a:ext>
            </a:extLst>
          </p:cNvPr>
          <p:cNvSpPr/>
          <p:nvPr/>
        </p:nvSpPr>
        <p:spPr>
          <a:xfrm>
            <a:off x="149678" y="1925278"/>
            <a:ext cx="4187127" cy="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＜答申路線・検討路線による整備効果＞</a:t>
            </a:r>
          </a:p>
        </p:txBody>
      </p:sp>
      <p:sp>
        <p:nvSpPr>
          <p:cNvPr id="37" name="テキスト ボックス 36">
            <a:extLst>
              <a:ext uri="{FF2B5EF4-FFF2-40B4-BE49-F238E27FC236}">
                <a16:creationId xmlns:a16="http://schemas.microsoft.com/office/drawing/2014/main" id="{1C31CE1E-7FE1-4604-A174-C0B76939C0A3}"/>
              </a:ext>
            </a:extLst>
          </p:cNvPr>
          <p:cNvSpPr txBox="1"/>
          <p:nvPr/>
        </p:nvSpPr>
        <p:spPr>
          <a:xfrm>
            <a:off x="805582" y="6255552"/>
            <a:ext cx="2954655" cy="276999"/>
          </a:xfrm>
          <a:prstGeom prst="rect">
            <a:avLst/>
          </a:prstGeom>
          <a:noFill/>
        </p:spPr>
        <p:txBody>
          <a:bodyPr wrap="none" rtlCol="0">
            <a:spAutoFit/>
          </a:bodyPr>
          <a:lstStyle/>
          <a:p>
            <a:r>
              <a:rPr lang="ja-JP" altLang="en-US" sz="1200" kern="100" dirty="0">
                <a:effectLst/>
                <a:latin typeface="メイリオ" panose="020B0604030504040204" pitchFamily="50" charset="-128"/>
                <a:ea typeface="メイリオ" panose="020B0604030504040204" pitchFamily="50" charset="-128"/>
                <a:cs typeface="Times New Roman" panose="02020603050405020304" pitchFamily="18" charset="0"/>
              </a:rPr>
              <a:t>図　想定するシャトルバスネットワーク</a:t>
            </a:r>
            <a:endParaRPr kumimoji="1" lang="ja-JP" altLang="en-US" sz="1200" dirty="0">
              <a:latin typeface="メイリオ" panose="020B0604030504040204" pitchFamily="50" charset="-128"/>
              <a:ea typeface="メイリオ" panose="020B0604030504040204" pitchFamily="50" charset="-128"/>
            </a:endParaRPr>
          </a:p>
        </p:txBody>
      </p:sp>
      <p:pic>
        <p:nvPicPr>
          <p:cNvPr id="59" name="図 58">
            <a:extLst>
              <a:ext uri="{FF2B5EF4-FFF2-40B4-BE49-F238E27FC236}">
                <a16:creationId xmlns:a16="http://schemas.microsoft.com/office/drawing/2014/main" id="{4F41C27B-FB77-4342-9A44-8D47EB6CF958}"/>
              </a:ext>
            </a:extLst>
          </p:cNvPr>
          <p:cNvPicPr>
            <a:picLocks noChangeAspect="1"/>
          </p:cNvPicPr>
          <p:nvPr/>
        </p:nvPicPr>
        <p:blipFill>
          <a:blip r:embed="rId5"/>
          <a:srcRect r="10343" b="20578"/>
          <a:stretch/>
        </p:blipFill>
        <p:spPr>
          <a:xfrm>
            <a:off x="4336805" y="2407161"/>
            <a:ext cx="5472100" cy="3077462"/>
          </a:xfrm>
          <a:prstGeom prst="rect">
            <a:avLst/>
          </a:prstGeom>
        </p:spPr>
      </p:pic>
      <p:sp>
        <p:nvSpPr>
          <p:cNvPr id="61" name="テキスト ボックス 60">
            <a:extLst>
              <a:ext uri="{FF2B5EF4-FFF2-40B4-BE49-F238E27FC236}">
                <a16:creationId xmlns:a16="http://schemas.microsoft.com/office/drawing/2014/main" id="{6552E6D5-A56E-4110-8C18-3341886972E0}"/>
              </a:ext>
            </a:extLst>
          </p:cNvPr>
          <p:cNvSpPr txBox="1"/>
          <p:nvPr/>
        </p:nvSpPr>
        <p:spPr>
          <a:xfrm>
            <a:off x="4406037" y="5475672"/>
            <a:ext cx="5402868" cy="1061829"/>
          </a:xfrm>
          <a:prstGeom prst="rect">
            <a:avLst/>
          </a:prstGeom>
          <a:noFill/>
        </p:spPr>
        <p:txBody>
          <a:bodyPr wrap="square">
            <a:spAutoFit/>
          </a:bodyPr>
          <a:lstStyle/>
          <a:p>
            <a:pPr marL="360363" indent="-360363"/>
            <a:r>
              <a:rPr lang="en-US" altLang="ja-JP" sz="1050" dirty="0">
                <a:latin typeface="メイリオ" panose="020B0604030504040204" pitchFamily="50" charset="-128"/>
                <a:ea typeface="メイリオ" panose="020B0604030504040204" pitchFamily="50" charset="-128"/>
              </a:rPr>
              <a:t>※1</a:t>
            </a:r>
            <a:r>
              <a:rPr lang="ja-JP" altLang="en-US" sz="1050" dirty="0">
                <a:latin typeface="メイリオ" panose="020B0604030504040204" pitchFamily="50" charset="-128"/>
                <a:ea typeface="メイリオ" panose="020B0604030504040204" pitchFamily="50" charset="-128"/>
              </a:rPr>
              <a:t>）万博アクションプラン第５版に記載のバスネットワーク条件をもとに万博の</a:t>
            </a:r>
            <a:r>
              <a:rPr lang="en-US" altLang="ja-JP" sz="1050" dirty="0">
                <a:latin typeface="メイリオ" panose="020B0604030504040204" pitchFamily="50" charset="-128"/>
                <a:ea typeface="メイリオ" panose="020B0604030504040204" pitchFamily="50" charset="-128"/>
              </a:rPr>
              <a:t>2.8</a:t>
            </a:r>
            <a:r>
              <a:rPr lang="ja-JP" altLang="en-US" sz="1050" dirty="0">
                <a:latin typeface="メイリオ" panose="020B0604030504040204" pitchFamily="50" charset="-128"/>
                <a:ea typeface="メイリオ" panose="020B0604030504040204" pitchFamily="50" charset="-128"/>
              </a:rPr>
              <a:t>分の１程度の本数を想定</a:t>
            </a:r>
          </a:p>
          <a:p>
            <a:pPr marL="360363" indent="-360363"/>
            <a:r>
              <a:rPr lang="en-US" altLang="ja-JP" sz="1050" dirty="0">
                <a:latin typeface="メイリオ" panose="020B0604030504040204" pitchFamily="50" charset="-128"/>
                <a:ea typeface="メイリオ" panose="020B0604030504040204" pitchFamily="50" charset="-128"/>
              </a:rPr>
              <a:t>※2</a:t>
            </a:r>
            <a:r>
              <a:rPr lang="ja-JP" altLang="en-US" sz="1050" dirty="0">
                <a:latin typeface="メイリオ" panose="020B0604030504040204" pitchFamily="50" charset="-128"/>
                <a:ea typeface="メイリオ" panose="020B0604030504040204" pitchFamily="50" charset="-128"/>
              </a:rPr>
              <a:t>）乗降および停車時間は、片道</a:t>
            </a:r>
            <a:r>
              <a:rPr lang="en-US" altLang="ja-JP" sz="1050" dirty="0">
                <a:latin typeface="メイリオ" panose="020B0604030504040204" pitchFamily="50" charset="-128"/>
                <a:ea typeface="メイリオ" panose="020B0604030504040204" pitchFamily="50" charset="-128"/>
              </a:rPr>
              <a:t>30</a:t>
            </a:r>
            <a:r>
              <a:rPr lang="ja-JP" altLang="en-US" sz="1050" dirty="0">
                <a:latin typeface="メイリオ" panose="020B0604030504040204" pitchFamily="50" charset="-128"/>
                <a:ea typeface="メイリオ" panose="020B0604030504040204" pitchFamily="50" charset="-128"/>
              </a:rPr>
              <a:t>分以上の路線は</a:t>
            </a:r>
            <a:r>
              <a:rPr lang="en-US" altLang="ja-JP" sz="1050" dirty="0">
                <a:latin typeface="メイリオ" panose="020B0604030504040204" pitchFamily="50" charset="-128"/>
                <a:ea typeface="メイリオ" panose="020B0604030504040204" pitchFamily="50" charset="-128"/>
              </a:rPr>
              <a:t>10</a:t>
            </a:r>
            <a:r>
              <a:rPr lang="ja-JP" altLang="en-US" sz="1050" dirty="0">
                <a:latin typeface="メイリオ" panose="020B0604030504040204" pitchFamily="50" charset="-128"/>
                <a:ea typeface="メイリオ" panose="020B0604030504040204" pitchFamily="50" charset="-128"/>
              </a:rPr>
              <a:t>分、</a:t>
            </a:r>
            <a:r>
              <a:rPr lang="en-US" altLang="ja-JP" sz="1050" dirty="0">
                <a:latin typeface="メイリオ" panose="020B0604030504040204" pitchFamily="50" charset="-128"/>
                <a:ea typeface="メイリオ" panose="020B0604030504040204" pitchFamily="50" charset="-128"/>
              </a:rPr>
              <a:t>30</a:t>
            </a:r>
            <a:r>
              <a:rPr lang="ja-JP" altLang="en-US" sz="1050" dirty="0">
                <a:latin typeface="メイリオ" panose="020B0604030504040204" pitchFamily="50" charset="-128"/>
                <a:ea typeface="メイリオ" panose="020B0604030504040204" pitchFamily="50" charset="-128"/>
              </a:rPr>
              <a:t>分未満は</a:t>
            </a:r>
            <a:r>
              <a:rPr lang="en-US" altLang="ja-JP" sz="1050" dirty="0">
                <a:latin typeface="メイリオ" panose="020B0604030504040204" pitchFamily="50" charset="-128"/>
                <a:ea typeface="メイリオ" panose="020B0604030504040204" pitchFamily="50" charset="-128"/>
              </a:rPr>
              <a:t>5</a:t>
            </a:r>
            <a:r>
              <a:rPr lang="ja-JP" altLang="en-US" sz="1050" dirty="0">
                <a:latin typeface="メイリオ" panose="020B0604030504040204" pitchFamily="50" charset="-128"/>
                <a:ea typeface="メイリオ" panose="020B0604030504040204" pitchFamily="50" charset="-128"/>
              </a:rPr>
              <a:t>分と想定</a:t>
            </a:r>
          </a:p>
          <a:p>
            <a:pPr marL="360363" indent="-360363"/>
            <a:r>
              <a:rPr lang="en-US" altLang="ja-JP" sz="1050" dirty="0">
                <a:latin typeface="メイリオ" panose="020B0604030504040204" pitchFamily="50" charset="-128"/>
                <a:ea typeface="メイリオ" panose="020B0604030504040204" pitchFamily="50" charset="-128"/>
              </a:rPr>
              <a:t>※3</a:t>
            </a:r>
            <a:r>
              <a:rPr lang="ja-JP" altLang="en-US" sz="1050" dirty="0">
                <a:latin typeface="メイリオ" panose="020B0604030504040204" pitchFamily="50" charset="-128"/>
                <a:ea typeface="メイリオ" panose="020B0604030504040204" pitchFamily="50" charset="-128"/>
              </a:rPr>
              <a:t>）点呼・回送などに１時間を要するものとして、１人１日７時間の運行を任務するとした</a:t>
            </a:r>
          </a:p>
          <a:p>
            <a:pPr marL="360363" indent="-360363"/>
            <a:r>
              <a:rPr lang="en-US" altLang="ja-JP" sz="1050" dirty="0">
                <a:latin typeface="メイリオ" panose="020B0604030504040204" pitchFamily="50" charset="-128"/>
                <a:ea typeface="メイリオ" panose="020B0604030504040204" pitchFamily="50" charset="-128"/>
              </a:rPr>
              <a:t>※4</a:t>
            </a:r>
            <a:r>
              <a:rPr lang="ja-JP" altLang="en-US" sz="1050" dirty="0">
                <a:latin typeface="メイリオ" panose="020B0604030504040204" pitchFamily="50" charset="-128"/>
                <a:ea typeface="メイリオ" panose="020B0604030504040204" pitchFamily="50" charset="-128"/>
              </a:rPr>
              <a:t>）週休２日として必要従業員数は必要運転手数</a:t>
            </a:r>
            <a:r>
              <a:rPr lang="en-US" altLang="ja-JP" sz="1050" dirty="0">
                <a:latin typeface="メイリオ" panose="020B0604030504040204" pitchFamily="50" charset="-128"/>
                <a:ea typeface="メイリオ" panose="020B0604030504040204" pitchFamily="50" charset="-128"/>
              </a:rPr>
              <a:t>×7÷5</a:t>
            </a:r>
            <a:r>
              <a:rPr lang="ja-JP" altLang="en-US" sz="1050" dirty="0">
                <a:latin typeface="メイリオ" panose="020B0604030504040204" pitchFamily="50" charset="-128"/>
                <a:ea typeface="メイリオ" panose="020B0604030504040204" pitchFamily="50" charset="-128"/>
              </a:rPr>
              <a:t>とした</a:t>
            </a:r>
          </a:p>
        </p:txBody>
      </p:sp>
    </p:spTree>
    <p:extLst>
      <p:ext uri="{BB962C8B-B14F-4D97-AF65-F5344CB8AC3E}">
        <p14:creationId xmlns:p14="http://schemas.microsoft.com/office/powerpoint/2010/main" val="11206793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正方形/長方形 156">
            <a:extLst>
              <a:ext uri="{FF2B5EF4-FFF2-40B4-BE49-F238E27FC236}">
                <a16:creationId xmlns:a16="http://schemas.microsoft.com/office/drawing/2014/main" id="{D62DBC16-D1CB-412B-B735-478C36505BBB}"/>
              </a:ext>
            </a:extLst>
          </p:cNvPr>
          <p:cNvSpPr/>
          <p:nvPr/>
        </p:nvSpPr>
        <p:spPr>
          <a:xfrm>
            <a:off x="149679" y="741129"/>
            <a:ext cx="9606642" cy="106952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spAutoFit/>
          </a:bodyPr>
          <a:lstStyle/>
          <a:p>
            <a:pPr marL="285750" lvl="1" indent="-285750">
              <a:spcAft>
                <a:spcPts val="3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自動車の</a:t>
            </a:r>
            <a:r>
              <a:rPr lang="en-US" altLang="ja-JP" sz="1600" dirty="0">
                <a:solidFill>
                  <a:schemeClr val="tx1"/>
                </a:solidFill>
                <a:latin typeface="メイリオ" panose="020B0604030504040204" pitchFamily="50" charset="-128"/>
                <a:ea typeface="メイリオ" panose="020B0604030504040204" pitchFamily="50" charset="-128"/>
              </a:rPr>
              <a:t>CO</a:t>
            </a:r>
            <a:r>
              <a:rPr lang="ja-JP" altLang="en-US" sz="1600" dirty="0">
                <a:solidFill>
                  <a:schemeClr val="tx1"/>
                </a:solidFill>
                <a:latin typeface="メイリオ" panose="020B0604030504040204" pitchFamily="50" charset="-128"/>
                <a:ea typeface="メイリオ" panose="020B0604030504040204" pitchFamily="50" charset="-128"/>
              </a:rPr>
              <a:t>２排出量は鉄道の約６倍であることから、路線整備によって自動車から鉄道に転換されることに伴い、</a:t>
            </a:r>
            <a:r>
              <a:rPr lang="en-US" altLang="ja-JP" sz="1600" dirty="0">
                <a:solidFill>
                  <a:schemeClr val="tx1"/>
                </a:solidFill>
                <a:latin typeface="メイリオ" panose="020B0604030504040204" pitchFamily="50" charset="-128"/>
                <a:ea typeface="メイリオ" panose="020B0604030504040204" pitchFamily="50" charset="-128"/>
              </a:rPr>
              <a:t>CO2</a:t>
            </a:r>
            <a:r>
              <a:rPr lang="ja-JP" altLang="en-US" sz="1600" dirty="0">
                <a:solidFill>
                  <a:schemeClr val="tx1"/>
                </a:solidFill>
                <a:latin typeface="メイリオ" panose="020B0604030504040204" pitchFamily="50" charset="-128"/>
                <a:ea typeface="メイリオ" panose="020B0604030504040204" pitchFamily="50" charset="-128"/>
              </a:rPr>
              <a:t>排出量が削減される。</a:t>
            </a:r>
            <a:endParaRPr lang="en-US" altLang="ja-JP" sz="1600" dirty="0">
              <a:solidFill>
                <a:schemeClr val="tx1"/>
              </a:solidFill>
              <a:latin typeface="メイリオ" panose="020B0604030504040204" pitchFamily="50" charset="-128"/>
              <a:ea typeface="メイリオ" panose="020B0604030504040204" pitchFamily="50" charset="-128"/>
            </a:endParaRPr>
          </a:p>
          <a:p>
            <a:pPr marL="285750" lvl="1" indent="-285750">
              <a:spcAft>
                <a:spcPts val="3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検討路線の整備により、自家用車から鉄道に転換される場合、約</a:t>
            </a:r>
            <a:r>
              <a:rPr lang="en-US" altLang="ja-JP" sz="1600" dirty="0">
                <a:solidFill>
                  <a:schemeClr val="tx1"/>
                </a:solidFill>
                <a:latin typeface="メイリオ" panose="020B0604030504040204" pitchFamily="50" charset="-128"/>
                <a:ea typeface="メイリオ" panose="020B0604030504040204" pitchFamily="50" charset="-128"/>
              </a:rPr>
              <a:t>1,200</a:t>
            </a:r>
            <a:r>
              <a:rPr lang="ja-JP" altLang="en-US" sz="1600" dirty="0">
                <a:solidFill>
                  <a:schemeClr val="tx1"/>
                </a:solidFill>
                <a:latin typeface="メイリオ" panose="020B0604030504040204" pitchFamily="50" charset="-128"/>
                <a:ea typeface="メイリオ" panose="020B0604030504040204" pitchFamily="50" charset="-128"/>
              </a:rPr>
              <a:t>トン／年の</a:t>
            </a:r>
            <a:r>
              <a:rPr lang="en-US" altLang="ja-JP" sz="1600" dirty="0">
                <a:solidFill>
                  <a:schemeClr val="tx1"/>
                </a:solidFill>
                <a:latin typeface="メイリオ" panose="020B0604030504040204" pitchFamily="50" charset="-128"/>
                <a:ea typeface="メイリオ" panose="020B0604030504040204" pitchFamily="50" charset="-128"/>
              </a:rPr>
              <a:t>CO2</a:t>
            </a:r>
            <a:r>
              <a:rPr lang="ja-JP" altLang="en-US" sz="1600" dirty="0">
                <a:solidFill>
                  <a:schemeClr val="tx1"/>
                </a:solidFill>
                <a:latin typeface="メイリオ" panose="020B0604030504040204" pitchFamily="50" charset="-128"/>
                <a:ea typeface="メイリオ" panose="020B0604030504040204" pitchFamily="50" charset="-128"/>
              </a:rPr>
              <a:t>排出量削減が見込まれる。これは約</a:t>
            </a:r>
            <a:r>
              <a:rPr lang="en-US" altLang="ja-JP" sz="1600" dirty="0">
                <a:solidFill>
                  <a:schemeClr val="tx1"/>
                </a:solidFill>
                <a:latin typeface="メイリオ" panose="020B0604030504040204" pitchFamily="50" charset="-128"/>
                <a:ea typeface="メイリオ" panose="020B0604030504040204" pitchFamily="50" charset="-128"/>
              </a:rPr>
              <a:t>460</a:t>
            </a:r>
            <a:r>
              <a:rPr lang="ja-JP" altLang="en-US" sz="1600" dirty="0">
                <a:solidFill>
                  <a:schemeClr val="tx1"/>
                </a:solidFill>
                <a:latin typeface="メイリオ" panose="020B0604030504040204" pitchFamily="50" charset="-128"/>
                <a:ea typeface="メイリオ" panose="020B0604030504040204" pitchFamily="50" charset="-128"/>
              </a:rPr>
              <a:t>世帯が１年間に排出する</a:t>
            </a:r>
            <a:r>
              <a:rPr lang="en-US" altLang="ja-JP" sz="1600" dirty="0">
                <a:solidFill>
                  <a:schemeClr val="tx1"/>
                </a:solidFill>
                <a:latin typeface="メイリオ" panose="020B0604030504040204" pitchFamily="50" charset="-128"/>
                <a:ea typeface="メイリオ" panose="020B0604030504040204" pitchFamily="50" charset="-128"/>
              </a:rPr>
              <a:t>CO2</a:t>
            </a:r>
            <a:r>
              <a:rPr lang="ja-JP" altLang="en-US" sz="1600" dirty="0">
                <a:solidFill>
                  <a:schemeClr val="tx1"/>
                </a:solidFill>
                <a:latin typeface="メイリオ" panose="020B0604030504040204" pitchFamily="50" charset="-128"/>
                <a:ea typeface="メイリオ" panose="020B0604030504040204" pitchFamily="50" charset="-128"/>
              </a:rPr>
              <a:t>と同程度である。</a:t>
            </a:r>
          </a:p>
        </p:txBody>
      </p:sp>
      <p:sp>
        <p:nvSpPr>
          <p:cNvPr id="432" name="スライド番号プレースホルダー 4">
            <a:extLst>
              <a:ext uri="{FF2B5EF4-FFF2-40B4-BE49-F238E27FC236}">
                <a16:creationId xmlns:a16="http://schemas.microsoft.com/office/drawing/2014/main" id="{B64F50A2-B8E9-4A12-8765-B6F542591950}"/>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45</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BF7BFA77-21AD-90B2-45CE-608B18FBFA72}"/>
              </a:ext>
            </a:extLst>
          </p:cNvPr>
          <p:cNvSpPr txBox="1"/>
          <p:nvPr/>
        </p:nvSpPr>
        <p:spPr>
          <a:xfrm>
            <a:off x="2546692" y="6546411"/>
            <a:ext cx="2159566" cy="261610"/>
          </a:xfrm>
          <a:prstGeom prst="rect">
            <a:avLst/>
          </a:prstGeom>
          <a:noFill/>
        </p:spPr>
        <p:txBody>
          <a:bodyPr wrap="none" rtlCol="0">
            <a:spAutoFit/>
          </a:bodyPr>
          <a:lstStyle/>
          <a:p>
            <a:r>
              <a:rPr lang="zh-TW" altLang="en-US" sz="1100" kern="100" dirty="0">
                <a:effectLst/>
                <a:latin typeface="メイリオ" panose="020B0604030504040204" pitchFamily="50" charset="-128"/>
                <a:ea typeface="メイリオ" panose="020B0604030504040204" pitchFamily="50" charset="-128"/>
                <a:cs typeface="Times New Roman" panose="02020603050405020304" pitchFamily="18" charset="0"/>
              </a:rPr>
              <a:t>出典：令和６年度交通政策白書</a:t>
            </a:r>
          </a:p>
        </p:txBody>
      </p:sp>
      <p:sp>
        <p:nvSpPr>
          <p:cNvPr id="13" name="テキスト ボックス 12">
            <a:extLst>
              <a:ext uri="{FF2B5EF4-FFF2-40B4-BE49-F238E27FC236}">
                <a16:creationId xmlns:a16="http://schemas.microsoft.com/office/drawing/2014/main" id="{6B1A9E78-3F43-91CC-3B46-B16C687FBBC6}"/>
              </a:ext>
            </a:extLst>
          </p:cNvPr>
          <p:cNvSpPr txBox="1"/>
          <p:nvPr/>
        </p:nvSpPr>
        <p:spPr>
          <a:xfrm>
            <a:off x="397166" y="2188627"/>
            <a:ext cx="3420091" cy="461665"/>
          </a:xfrm>
          <a:prstGeom prst="rect">
            <a:avLst/>
          </a:prstGeom>
          <a:noFill/>
        </p:spPr>
        <p:txBody>
          <a:bodyPr wrap="square" rtlCol="0">
            <a:spAutoFit/>
          </a:bodyPr>
          <a:lstStyle/>
          <a:p>
            <a:pPr algn="ctr"/>
            <a:r>
              <a:rPr lang="ja-JP" altLang="en-US" sz="1200" kern="100" dirty="0">
                <a:effectLst/>
                <a:latin typeface="メイリオ" panose="020B0604030504040204" pitchFamily="50" charset="-128"/>
                <a:ea typeface="メイリオ" panose="020B0604030504040204" pitchFamily="50" charset="-128"/>
                <a:cs typeface="Times New Roman" panose="02020603050405020304" pitchFamily="18" charset="0"/>
              </a:rPr>
              <a:t>各交通機関の単位輸送量当たりエネルギー起源</a:t>
            </a:r>
            <a:endParaRPr lang="en-US" altLang="ja-JP" sz="12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ctr"/>
            <a:r>
              <a:rPr lang="ja-JP" altLang="en-US" sz="1200" kern="100" dirty="0">
                <a:effectLst/>
                <a:latin typeface="メイリオ" panose="020B0604030504040204" pitchFamily="50" charset="-128"/>
                <a:ea typeface="メイリオ" panose="020B0604030504040204" pitchFamily="50" charset="-128"/>
                <a:cs typeface="Times New Roman" panose="02020603050405020304" pitchFamily="18" charset="0"/>
              </a:rPr>
              <a:t>二酸化炭素排出量（旅客輸送）</a:t>
            </a:r>
            <a:endParaRPr lang="zh-TW" altLang="en-US" sz="12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C003692F-AB8F-BE8C-539C-4E69005057D2}"/>
              </a:ext>
            </a:extLst>
          </p:cNvPr>
          <p:cNvSpPr txBox="1"/>
          <p:nvPr/>
        </p:nvSpPr>
        <p:spPr>
          <a:xfrm>
            <a:off x="86992" y="5688562"/>
            <a:ext cx="4470495" cy="900246"/>
          </a:xfrm>
          <a:prstGeom prst="rect">
            <a:avLst/>
          </a:prstGeom>
          <a:noFill/>
        </p:spPr>
        <p:txBody>
          <a:bodyPr wrap="square" rtlCol="0">
            <a:spAutoFit/>
          </a:bodyPr>
          <a:lstStyle/>
          <a:p>
            <a:pPr algn="just"/>
            <a:r>
              <a:rPr lang="ja-JP" altLang="en-US" sz="1050" kern="100" dirty="0">
                <a:effectLst/>
                <a:latin typeface="メイリオ" panose="020B0604030504040204" pitchFamily="50" charset="-128"/>
                <a:ea typeface="メイリオ" panose="020B0604030504040204" pitchFamily="50" charset="-128"/>
                <a:cs typeface="Times New Roman" panose="02020603050405020304" pitchFamily="18" charset="0"/>
              </a:rPr>
              <a:t>注）本図表の</a:t>
            </a:r>
            <a:r>
              <a:rPr lang="en-US" altLang="ja-JP" sz="1050" kern="100" dirty="0">
                <a:effectLst/>
                <a:latin typeface="メイリオ" panose="020B0604030504040204" pitchFamily="50" charset="-128"/>
                <a:ea typeface="メイリオ" panose="020B0604030504040204" pitchFamily="50" charset="-128"/>
                <a:cs typeface="Times New Roman" panose="02020603050405020304" pitchFamily="18" charset="0"/>
              </a:rPr>
              <a:t>CO2</a:t>
            </a:r>
            <a:r>
              <a:rPr lang="ja-JP" altLang="en-US" sz="1050" kern="100" dirty="0">
                <a:effectLst/>
                <a:latin typeface="メイリオ" panose="020B0604030504040204" pitchFamily="50" charset="-128"/>
                <a:ea typeface="メイリオ" panose="020B0604030504040204" pitchFamily="50" charset="-128"/>
                <a:cs typeface="Times New Roman" panose="02020603050405020304" pitchFamily="18" charset="0"/>
              </a:rPr>
              <a:t>排出量は、エネルギー起源</a:t>
            </a:r>
            <a:r>
              <a:rPr lang="en-US" altLang="ja-JP" sz="1050" kern="100" dirty="0">
                <a:effectLst/>
                <a:latin typeface="メイリオ" panose="020B0604030504040204" pitchFamily="50" charset="-128"/>
                <a:ea typeface="メイリオ" panose="020B0604030504040204" pitchFamily="50" charset="-128"/>
                <a:cs typeface="Times New Roman" panose="02020603050405020304" pitchFamily="18" charset="0"/>
              </a:rPr>
              <a:t>CO2</a:t>
            </a:r>
            <a:r>
              <a:rPr lang="ja-JP" altLang="en-US" sz="1050" kern="100" dirty="0">
                <a:effectLst/>
                <a:latin typeface="メイリオ" panose="020B0604030504040204" pitchFamily="50" charset="-128"/>
                <a:ea typeface="メイリオ" panose="020B0604030504040204" pitchFamily="50" charset="-128"/>
                <a:cs typeface="Times New Roman" panose="02020603050405020304" pitchFamily="18" charset="0"/>
              </a:rPr>
              <a:t>の排出量である。</a:t>
            </a:r>
          </a:p>
          <a:p>
            <a:pPr marL="171450" indent="-171450" algn="just">
              <a:buFont typeface="メイリオ" panose="020B0604030504040204" pitchFamily="50" charset="-128"/>
              <a:buChar char="※"/>
            </a:pPr>
            <a:r>
              <a:rPr lang="ja-JP" altLang="en-US" sz="1050" kern="100" dirty="0">
                <a:effectLst/>
                <a:latin typeface="メイリオ" panose="020B0604030504040204" pitchFamily="50" charset="-128"/>
                <a:ea typeface="メイリオ" panose="020B0604030504040204" pitchFamily="50" charset="-128"/>
                <a:cs typeface="Times New Roman" panose="02020603050405020304" pitchFamily="18" charset="0"/>
              </a:rPr>
              <a:t>温室効果ガスインベントリオフィス「日本の温室効果ガス排出量データ（</a:t>
            </a:r>
            <a:r>
              <a:rPr lang="en-US" altLang="ja-JP" sz="1050" kern="100" dirty="0">
                <a:effectLst/>
                <a:latin typeface="メイリオ" panose="020B0604030504040204" pitchFamily="50" charset="-128"/>
                <a:ea typeface="メイリオ" panose="020B0604030504040204" pitchFamily="50" charset="-128"/>
                <a:cs typeface="Times New Roman" panose="02020603050405020304" pitchFamily="18" charset="0"/>
              </a:rPr>
              <a:t>1990</a:t>
            </a:r>
            <a:r>
              <a:rPr lang="ja-JP" altLang="en-US" sz="1050" kern="100" dirty="0">
                <a:effectLst/>
                <a:latin typeface="メイリオ" panose="020B0604030504040204" pitchFamily="50" charset="-128"/>
                <a:ea typeface="メイリオ" panose="020B0604030504040204" pitchFamily="50" charset="-128"/>
                <a:cs typeface="Times New Roman" panose="02020603050405020304" pitchFamily="18" charset="0"/>
              </a:rPr>
              <a:t>年～</a:t>
            </a:r>
            <a:r>
              <a:rPr lang="en-US" altLang="ja-JP" sz="1050" kern="100" dirty="0">
                <a:effectLst/>
                <a:latin typeface="メイリオ" panose="020B0604030504040204" pitchFamily="50" charset="-128"/>
                <a:ea typeface="メイリオ" panose="020B0604030504040204" pitchFamily="50" charset="-128"/>
                <a:cs typeface="Times New Roman" panose="02020603050405020304" pitchFamily="18" charset="0"/>
              </a:rPr>
              <a:t>2022</a:t>
            </a:r>
            <a:r>
              <a:rPr lang="ja-JP" altLang="en-US" sz="1050" kern="100" dirty="0">
                <a:effectLst/>
                <a:latin typeface="メイリオ" panose="020B0604030504040204" pitchFamily="50" charset="-128"/>
                <a:ea typeface="メイリオ" panose="020B0604030504040204" pitchFamily="50" charset="-128"/>
                <a:cs typeface="Times New Roman" panose="02020603050405020304" pitchFamily="18" charset="0"/>
              </a:rPr>
              <a:t>年度）確報値」、「自動車輸送統計調査」「内航船舶輸送統計調査」「航空輸送統計調査」「鉄道輸送統計調査」から国土交通省総合政策局作成</a:t>
            </a:r>
          </a:p>
        </p:txBody>
      </p:sp>
      <p:sp>
        <p:nvSpPr>
          <p:cNvPr id="22" name="テキスト ボックス 21">
            <a:extLst>
              <a:ext uri="{FF2B5EF4-FFF2-40B4-BE49-F238E27FC236}">
                <a16:creationId xmlns:a16="http://schemas.microsoft.com/office/drawing/2014/main" id="{98FD92AD-20A8-418C-0285-73A1000E2446}"/>
              </a:ext>
            </a:extLst>
          </p:cNvPr>
          <p:cNvSpPr txBox="1"/>
          <p:nvPr/>
        </p:nvSpPr>
        <p:spPr>
          <a:xfrm>
            <a:off x="5099613" y="6355960"/>
            <a:ext cx="4177556" cy="415498"/>
          </a:xfrm>
          <a:prstGeom prst="rect">
            <a:avLst/>
          </a:prstGeom>
          <a:noFill/>
        </p:spPr>
        <p:txBody>
          <a:bodyPr wrap="square" rtlCol="0">
            <a:spAutoFit/>
          </a:bodyPr>
          <a:lstStyle/>
          <a:p>
            <a:pPr algn="just"/>
            <a:r>
              <a:rPr lang="ja-JP" altLang="en-US" sz="1050" kern="100" dirty="0">
                <a:effectLst/>
                <a:latin typeface="メイリオ" panose="020B0604030504040204" pitchFamily="50" charset="-128"/>
                <a:ea typeface="メイリオ" panose="020B0604030504040204" pitchFamily="50" charset="-128"/>
                <a:cs typeface="Times New Roman" panose="02020603050405020304" pitchFamily="18" charset="0"/>
              </a:rPr>
              <a:t>注）世帯当たりの</a:t>
            </a:r>
            <a:r>
              <a:rPr lang="en-US" altLang="ja-JP" sz="1050" kern="100" dirty="0">
                <a:effectLst/>
                <a:latin typeface="メイリオ" panose="020B0604030504040204" pitchFamily="50" charset="-128"/>
                <a:ea typeface="メイリオ" panose="020B0604030504040204" pitchFamily="50" charset="-128"/>
                <a:cs typeface="Times New Roman" panose="02020603050405020304" pitchFamily="18" charset="0"/>
              </a:rPr>
              <a:t>CO2</a:t>
            </a:r>
            <a:r>
              <a:rPr lang="ja-JP" altLang="en-US" sz="1050" kern="100" dirty="0">
                <a:effectLst/>
                <a:latin typeface="メイリオ" panose="020B0604030504040204" pitchFamily="50" charset="-128"/>
                <a:ea typeface="メイリオ" panose="020B0604030504040204" pitchFamily="50" charset="-128"/>
                <a:cs typeface="Times New Roman" panose="02020603050405020304" pitchFamily="18" charset="0"/>
              </a:rPr>
              <a:t>排出量＝</a:t>
            </a:r>
            <a:r>
              <a:rPr lang="en-US" altLang="ja-JP" sz="1050" kern="100" dirty="0">
                <a:effectLst/>
                <a:latin typeface="メイリオ" panose="020B0604030504040204" pitchFamily="50" charset="-128"/>
                <a:ea typeface="メイリオ" panose="020B0604030504040204" pitchFamily="50" charset="-128"/>
                <a:cs typeface="Times New Roman" panose="02020603050405020304" pitchFamily="18" charset="0"/>
              </a:rPr>
              <a:t>2.52t/</a:t>
            </a:r>
            <a:r>
              <a:rPr lang="ja-JP" altLang="en-US" sz="1050" kern="100" dirty="0">
                <a:effectLst/>
                <a:latin typeface="メイリオ" panose="020B0604030504040204" pitchFamily="50" charset="-128"/>
                <a:ea typeface="メイリオ" panose="020B0604030504040204" pitchFamily="50" charset="-128"/>
                <a:cs typeface="Times New Roman" panose="02020603050405020304" pitchFamily="18" charset="0"/>
              </a:rPr>
              <a:t>年（令和５年度家庭部門の</a:t>
            </a:r>
            <a:endParaRPr lang="en-US" altLang="ja-JP" sz="105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r>
              <a:rPr lang="ja-JP" altLang="en-US" sz="1050" kern="100" dirty="0">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050" kern="100" dirty="0">
                <a:effectLst/>
                <a:latin typeface="メイリオ" panose="020B0604030504040204" pitchFamily="50" charset="-128"/>
                <a:ea typeface="メイリオ" panose="020B0604030504040204" pitchFamily="50" charset="-128"/>
                <a:cs typeface="Times New Roman" panose="02020603050405020304" pitchFamily="18" charset="0"/>
              </a:rPr>
              <a:t>CO2</a:t>
            </a:r>
            <a:r>
              <a:rPr lang="ja-JP" altLang="en-US" sz="1050" kern="100" dirty="0">
                <a:effectLst/>
                <a:latin typeface="メイリオ" panose="020B0604030504040204" pitchFamily="50" charset="-128"/>
                <a:ea typeface="メイリオ" panose="020B0604030504040204" pitchFamily="50" charset="-128"/>
                <a:cs typeface="Times New Roman" panose="02020603050405020304" pitchFamily="18" charset="0"/>
              </a:rPr>
              <a:t>排出実態統計調査（環境省）による）として算出</a:t>
            </a:r>
            <a:endParaRPr lang="en-US" altLang="ja-JP" sz="105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grpSp>
        <p:nvGrpSpPr>
          <p:cNvPr id="452" name="グループ化 451">
            <a:extLst>
              <a:ext uri="{FF2B5EF4-FFF2-40B4-BE49-F238E27FC236}">
                <a16:creationId xmlns:a16="http://schemas.microsoft.com/office/drawing/2014/main" id="{9CB39184-D8EC-B40A-C423-8615318406D2}"/>
              </a:ext>
            </a:extLst>
          </p:cNvPr>
          <p:cNvGrpSpPr/>
          <p:nvPr/>
        </p:nvGrpSpPr>
        <p:grpSpPr>
          <a:xfrm>
            <a:off x="217761" y="2740103"/>
            <a:ext cx="4092982" cy="2872042"/>
            <a:chOff x="433661" y="2740103"/>
            <a:chExt cx="4092982" cy="2872042"/>
          </a:xfrm>
        </p:grpSpPr>
        <p:pic>
          <p:nvPicPr>
            <p:cNvPr id="11" name="図 10">
              <a:extLst>
                <a:ext uri="{FF2B5EF4-FFF2-40B4-BE49-F238E27FC236}">
                  <a16:creationId xmlns:a16="http://schemas.microsoft.com/office/drawing/2014/main" id="{772E0639-FC94-4692-CCF5-8D26ED62CC42}"/>
                </a:ext>
              </a:extLst>
            </p:cNvPr>
            <p:cNvPicPr>
              <a:picLocks noChangeAspect="1"/>
            </p:cNvPicPr>
            <p:nvPr/>
          </p:nvPicPr>
          <p:blipFill>
            <a:blip r:embed="rId3"/>
            <a:stretch>
              <a:fillRect/>
            </a:stretch>
          </p:blipFill>
          <p:spPr>
            <a:xfrm>
              <a:off x="433661" y="2740103"/>
              <a:ext cx="3586862" cy="2872042"/>
            </a:xfrm>
            <a:prstGeom prst="rect">
              <a:avLst/>
            </a:prstGeom>
          </p:spPr>
        </p:pic>
        <p:sp>
          <p:nvSpPr>
            <p:cNvPr id="15" name="フリーフォーム: 図形 14">
              <a:extLst>
                <a:ext uri="{FF2B5EF4-FFF2-40B4-BE49-F238E27FC236}">
                  <a16:creationId xmlns:a16="http://schemas.microsoft.com/office/drawing/2014/main" id="{9B698E7E-C698-6C4F-56ED-87E2125C22D0}"/>
                </a:ext>
              </a:extLst>
            </p:cNvPr>
            <p:cNvSpPr/>
            <p:nvPr/>
          </p:nvSpPr>
          <p:spPr>
            <a:xfrm>
              <a:off x="2604748" y="3087022"/>
              <a:ext cx="1212509" cy="1763364"/>
            </a:xfrm>
            <a:custGeom>
              <a:avLst/>
              <a:gdLst>
                <a:gd name="connsiteX0" fmla="*/ 0 w 1228725"/>
                <a:gd name="connsiteY0" fmla="*/ 1314450 h 1314450"/>
                <a:gd name="connsiteX1" fmla="*/ 1228725 w 1228725"/>
                <a:gd name="connsiteY1" fmla="*/ 1314450 h 1314450"/>
                <a:gd name="connsiteX2" fmla="*/ 1228725 w 1228725"/>
                <a:gd name="connsiteY2" fmla="*/ 0 h 1314450"/>
                <a:gd name="connsiteX3" fmla="*/ 828675 w 1228725"/>
                <a:gd name="connsiteY3" fmla="*/ 0 h 1314450"/>
              </a:gdLst>
              <a:ahLst/>
              <a:cxnLst>
                <a:cxn ang="0">
                  <a:pos x="connsiteX0" y="connsiteY0"/>
                </a:cxn>
                <a:cxn ang="0">
                  <a:pos x="connsiteX1" y="connsiteY1"/>
                </a:cxn>
                <a:cxn ang="0">
                  <a:pos x="connsiteX2" y="connsiteY2"/>
                </a:cxn>
                <a:cxn ang="0">
                  <a:pos x="connsiteX3" y="connsiteY3"/>
                </a:cxn>
              </a:cxnLst>
              <a:rect l="l" t="t" r="r" b="b"/>
              <a:pathLst>
                <a:path w="1228725" h="1314450">
                  <a:moveTo>
                    <a:pt x="0" y="1314450"/>
                  </a:moveTo>
                  <a:lnTo>
                    <a:pt x="1228725" y="1314450"/>
                  </a:lnTo>
                  <a:lnTo>
                    <a:pt x="1228725" y="0"/>
                  </a:lnTo>
                  <a:lnTo>
                    <a:pt x="828675" y="0"/>
                  </a:lnTo>
                </a:path>
              </a:pathLst>
            </a:custGeom>
            <a:noFill/>
            <a:ln w="69850">
              <a:solidFill>
                <a:srgbClr val="FF000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B17304F9-B438-2500-0AB3-AA4418CAF33C}"/>
                </a:ext>
              </a:extLst>
            </p:cNvPr>
            <p:cNvSpPr txBox="1"/>
            <p:nvPr/>
          </p:nvSpPr>
          <p:spPr>
            <a:xfrm>
              <a:off x="3745980" y="3816213"/>
              <a:ext cx="780663" cy="276999"/>
            </a:xfrm>
            <a:prstGeom prst="rect">
              <a:avLst/>
            </a:prstGeom>
            <a:noFill/>
          </p:spPr>
          <p:txBody>
            <a:bodyPr wrap="square" rtlCol="0">
              <a:spAutoFit/>
            </a:bodyPr>
            <a:lstStyle/>
            <a:p>
              <a:pPr algn="ctr"/>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約６倍</a:t>
              </a:r>
              <a:endParaRPr kumimoji="1" lang="ja-JP" altLang="en-US" sz="1200" dirty="0">
                <a:latin typeface="ＭＳ ゴシック" panose="020B0609070205080204" pitchFamily="49" charset="-128"/>
                <a:ea typeface="ＭＳ ゴシック" panose="020B0609070205080204" pitchFamily="49" charset="-128"/>
              </a:endParaRPr>
            </a:p>
          </p:txBody>
        </p:sp>
      </p:grpSp>
      <p:sp>
        <p:nvSpPr>
          <p:cNvPr id="25" name="正方形/長方形 24">
            <a:extLst>
              <a:ext uri="{FF2B5EF4-FFF2-40B4-BE49-F238E27FC236}">
                <a16:creationId xmlns:a16="http://schemas.microsoft.com/office/drawing/2014/main" id="{86F2AF78-6CEE-491C-9B8C-75C883BDCD45}"/>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４－４　整備意義・効果</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C41402C3-B6D0-40FC-A168-AD7075F39482}"/>
              </a:ext>
            </a:extLst>
          </p:cNvPr>
          <p:cNvSpPr txBox="1"/>
          <p:nvPr/>
        </p:nvSpPr>
        <p:spPr>
          <a:xfrm>
            <a:off x="8211891" y="59555"/>
            <a:ext cx="1620957"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４　優位性の比較</a:t>
            </a:r>
            <a:endParaRPr kumimoji="1" lang="ja-JP" altLang="en-US" sz="1400" b="1" dirty="0">
              <a:solidFill>
                <a:schemeClr val="accent5">
                  <a:lumMod val="50000"/>
                </a:schemeClr>
              </a:solidFill>
            </a:endParaRPr>
          </a:p>
        </p:txBody>
      </p:sp>
      <p:sp>
        <p:nvSpPr>
          <p:cNvPr id="27" name="正方形/長方形 26">
            <a:extLst>
              <a:ext uri="{FF2B5EF4-FFF2-40B4-BE49-F238E27FC236}">
                <a16:creationId xmlns:a16="http://schemas.microsoft.com/office/drawing/2014/main" id="{96303321-A2FE-451E-A40D-F5E9FAB0D99E}"/>
              </a:ext>
            </a:extLst>
          </p:cNvPr>
          <p:cNvSpPr/>
          <p:nvPr/>
        </p:nvSpPr>
        <p:spPr>
          <a:xfrm>
            <a:off x="125982" y="416526"/>
            <a:ext cx="8136926" cy="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効果⑦：自動車交通削減による</a:t>
            </a:r>
            <a:r>
              <a:rPr lang="en-US" altLang="ja-JP" sz="1600" b="1" dirty="0">
                <a:solidFill>
                  <a:schemeClr val="tx1"/>
                </a:solidFill>
                <a:latin typeface="メイリオ" panose="020B0604030504040204" pitchFamily="50" charset="-128"/>
                <a:ea typeface="メイリオ" panose="020B0604030504040204" pitchFamily="50" charset="-128"/>
              </a:rPr>
              <a:t>CO2</a:t>
            </a:r>
            <a:r>
              <a:rPr lang="ja-JP" altLang="en-US" sz="1600" b="1" dirty="0">
                <a:solidFill>
                  <a:schemeClr val="tx1"/>
                </a:solidFill>
                <a:latin typeface="メイリオ" panose="020B0604030504040204" pitchFamily="50" charset="-128"/>
                <a:ea typeface="メイリオ" panose="020B0604030504040204" pitchFamily="50" charset="-128"/>
              </a:rPr>
              <a:t>排出量の削減</a:t>
            </a:r>
            <a:endParaRPr lang="en-US" altLang="ja-JP" sz="1600" b="1" dirty="0">
              <a:solidFill>
                <a:schemeClr val="tx1"/>
              </a:solidFill>
              <a:latin typeface="メイリオ" panose="020B0604030504040204" pitchFamily="50" charset="-128"/>
              <a:ea typeface="メイリオ" panose="020B0604030504040204" pitchFamily="50" charset="-128"/>
            </a:endParaRPr>
          </a:p>
        </p:txBody>
      </p:sp>
      <p:sp>
        <p:nvSpPr>
          <p:cNvPr id="29" name="正方形/長方形 28">
            <a:extLst>
              <a:ext uri="{FF2B5EF4-FFF2-40B4-BE49-F238E27FC236}">
                <a16:creationId xmlns:a16="http://schemas.microsoft.com/office/drawing/2014/main" id="{8EEE824D-EF4D-4483-8C65-CAB75E07A749}"/>
              </a:ext>
            </a:extLst>
          </p:cNvPr>
          <p:cNvSpPr/>
          <p:nvPr/>
        </p:nvSpPr>
        <p:spPr>
          <a:xfrm>
            <a:off x="3980895" y="2047074"/>
            <a:ext cx="2880000" cy="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＜検討路線による整備効果＞</a:t>
            </a:r>
          </a:p>
        </p:txBody>
      </p:sp>
      <p:sp>
        <p:nvSpPr>
          <p:cNvPr id="7" name="テキスト ボックス 6">
            <a:extLst>
              <a:ext uri="{FF2B5EF4-FFF2-40B4-BE49-F238E27FC236}">
                <a16:creationId xmlns:a16="http://schemas.microsoft.com/office/drawing/2014/main" id="{4766C34A-119C-D341-3993-C3D24CF228D0}"/>
              </a:ext>
            </a:extLst>
          </p:cNvPr>
          <p:cNvSpPr txBox="1"/>
          <p:nvPr/>
        </p:nvSpPr>
        <p:spPr>
          <a:xfrm>
            <a:off x="4460490" y="4343953"/>
            <a:ext cx="1692000" cy="324000"/>
          </a:xfrm>
          <a:prstGeom prst="rect">
            <a:avLst/>
          </a:prstGeom>
          <a:noFill/>
        </p:spPr>
        <p:txBody>
          <a:bodyPr wrap="square" rtlCol="0">
            <a:spAutoFit/>
          </a:bodyPr>
          <a:lstStyle/>
          <a:p>
            <a:pPr algn="ctr"/>
            <a:r>
              <a:rPr lang="en-US" altLang="ja-JP" sz="1400" b="1" u="sng" kern="100" dirty="0">
                <a:latin typeface="メイリオ" panose="020B0604030504040204" pitchFamily="50" charset="-128"/>
                <a:ea typeface="メイリオ" panose="020B0604030504040204" pitchFamily="50" charset="-128"/>
                <a:cs typeface="Times New Roman" panose="02020603050405020304" pitchFamily="18" charset="0"/>
              </a:rPr>
              <a:t>CO2</a:t>
            </a:r>
            <a:r>
              <a:rPr lang="ja-JP" altLang="en-US" sz="1400" b="1" u="sng" kern="100" dirty="0">
                <a:latin typeface="メイリオ" panose="020B0604030504040204" pitchFamily="50" charset="-128"/>
                <a:ea typeface="メイリオ" panose="020B0604030504040204" pitchFamily="50" charset="-128"/>
                <a:cs typeface="Times New Roman" panose="02020603050405020304" pitchFamily="18" charset="0"/>
              </a:rPr>
              <a:t>の排出削減量</a:t>
            </a:r>
            <a:endParaRPr lang="en-US" altLang="ja-JP" sz="1400" b="1" u="sng"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8E5F9329-D600-F907-CD79-1C2E039134D8}"/>
              </a:ext>
            </a:extLst>
          </p:cNvPr>
          <p:cNvSpPr txBox="1"/>
          <p:nvPr/>
        </p:nvSpPr>
        <p:spPr>
          <a:xfrm>
            <a:off x="7772333" y="4393846"/>
            <a:ext cx="2052000" cy="369332"/>
          </a:xfrm>
          <a:prstGeom prst="rect">
            <a:avLst/>
          </a:prstGeom>
          <a:noFill/>
        </p:spPr>
        <p:txBody>
          <a:bodyPr wrap="square" rtlCol="0">
            <a:spAutoFit/>
          </a:bodyPr>
          <a:lstStyle/>
          <a:p>
            <a:pPr algn="ctr"/>
            <a:r>
              <a:rPr lang="ja-JP" altLang="en-US" b="1" kern="100" dirty="0">
                <a:effectLst/>
                <a:latin typeface="メイリオ" panose="020B0604030504040204" pitchFamily="50" charset="-128"/>
                <a:ea typeface="メイリオ" panose="020B0604030504040204" pitchFamily="50" charset="-128"/>
                <a:cs typeface="Times New Roman" panose="02020603050405020304" pitchFamily="18" charset="0"/>
              </a:rPr>
              <a:t>年間約</a:t>
            </a:r>
            <a:r>
              <a:rPr lang="en-US" altLang="ja-JP" b="1" kern="100" dirty="0">
                <a:effectLst/>
                <a:latin typeface="メイリオ" panose="020B0604030504040204" pitchFamily="50" charset="-128"/>
                <a:ea typeface="メイリオ" panose="020B0604030504040204" pitchFamily="50" charset="-128"/>
                <a:cs typeface="Times New Roman" panose="02020603050405020304" pitchFamily="18" charset="0"/>
              </a:rPr>
              <a:t>1,200</a:t>
            </a:r>
            <a:r>
              <a:rPr lang="ja-JP" altLang="en-US" b="1" kern="100" dirty="0">
                <a:latin typeface="メイリオ" panose="020B0604030504040204" pitchFamily="50" charset="-128"/>
                <a:ea typeface="メイリオ" panose="020B0604030504040204" pitchFamily="50" charset="-128"/>
                <a:cs typeface="Times New Roman" panose="02020603050405020304" pitchFamily="18" charset="0"/>
              </a:rPr>
              <a:t>トン</a:t>
            </a:r>
            <a:endParaRPr lang="en-US" altLang="ja-JP"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142" name="グラフィックス 141" descr="家 枠線">
            <a:extLst>
              <a:ext uri="{FF2B5EF4-FFF2-40B4-BE49-F238E27FC236}">
                <a16:creationId xmlns:a16="http://schemas.microsoft.com/office/drawing/2014/main" id="{6803D999-5280-C8C6-60F8-BE4702C6A6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89838" y="4955177"/>
            <a:ext cx="1419315" cy="1419315"/>
          </a:xfrm>
          <a:prstGeom prst="rect">
            <a:avLst/>
          </a:prstGeom>
        </p:spPr>
      </p:pic>
      <p:sp>
        <p:nvSpPr>
          <p:cNvPr id="143" name="テキスト ボックス 142">
            <a:extLst>
              <a:ext uri="{FF2B5EF4-FFF2-40B4-BE49-F238E27FC236}">
                <a16:creationId xmlns:a16="http://schemas.microsoft.com/office/drawing/2014/main" id="{31728855-E667-2597-F4DE-A6F814745FF5}"/>
              </a:ext>
            </a:extLst>
          </p:cNvPr>
          <p:cNvSpPr txBox="1"/>
          <p:nvPr/>
        </p:nvSpPr>
        <p:spPr>
          <a:xfrm>
            <a:off x="6746285" y="5610355"/>
            <a:ext cx="1945963" cy="400110"/>
          </a:xfrm>
          <a:prstGeom prst="rect">
            <a:avLst/>
          </a:prstGeom>
          <a:noFill/>
        </p:spPr>
        <p:txBody>
          <a:bodyPr wrap="square" rtlCol="0">
            <a:spAutoFit/>
          </a:bodyPr>
          <a:lstStyle/>
          <a:p>
            <a:pPr algn="ctr"/>
            <a:r>
              <a:rPr lang="ja-JP" altLang="en-US" sz="2000" b="1" kern="100" dirty="0">
                <a:effectLst/>
                <a:latin typeface="メイリオ" panose="020B0604030504040204" pitchFamily="50" charset="-128"/>
                <a:ea typeface="メイリオ" panose="020B0604030504040204" pitchFamily="50" charset="-128"/>
                <a:cs typeface="Times New Roman" panose="02020603050405020304" pitchFamily="18" charset="0"/>
              </a:rPr>
              <a:t>約</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460</a:t>
            </a:r>
            <a:r>
              <a:rPr lang="ja-JP" altLang="en-US" sz="2000" b="1" kern="100" dirty="0">
                <a:latin typeface="メイリオ" panose="020B0604030504040204" pitchFamily="50" charset="-128"/>
                <a:ea typeface="メイリオ" panose="020B0604030504040204" pitchFamily="50" charset="-128"/>
                <a:cs typeface="Times New Roman" panose="02020603050405020304" pitchFamily="18" charset="0"/>
              </a:rPr>
              <a:t>世帯</a:t>
            </a:r>
            <a:endPar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45" name="テキスト ボックス 144">
            <a:extLst>
              <a:ext uri="{FF2B5EF4-FFF2-40B4-BE49-F238E27FC236}">
                <a16:creationId xmlns:a16="http://schemas.microsoft.com/office/drawing/2014/main" id="{69228D2E-310B-A193-A5CB-8D78F992E140}"/>
              </a:ext>
            </a:extLst>
          </p:cNvPr>
          <p:cNvSpPr txBox="1"/>
          <p:nvPr/>
        </p:nvSpPr>
        <p:spPr>
          <a:xfrm>
            <a:off x="6172490" y="6003924"/>
            <a:ext cx="3418731" cy="307777"/>
          </a:xfrm>
          <a:prstGeom prst="rect">
            <a:avLst/>
          </a:prstGeom>
          <a:noFill/>
        </p:spPr>
        <p:txBody>
          <a:bodyPr wrap="square">
            <a:spAutoFit/>
          </a:bodyPr>
          <a:lstStyle/>
          <a:p>
            <a:pPr algn="ctr"/>
            <a:r>
              <a:rPr lang="ja-JP" altLang="en-US" sz="1400" b="1" kern="100" dirty="0">
                <a:effectLst/>
                <a:latin typeface="メイリオ" panose="020B0604030504040204" pitchFamily="50" charset="-128"/>
                <a:ea typeface="メイリオ" panose="020B0604030504040204" pitchFamily="50" charset="-128"/>
                <a:cs typeface="Times New Roman" panose="02020603050405020304" pitchFamily="18" charset="0"/>
              </a:rPr>
              <a:t>が１年間に</a:t>
            </a:r>
            <a:r>
              <a:rPr lang="ja-JP" altLang="en-US" sz="1400" b="1" kern="100" dirty="0">
                <a:latin typeface="メイリオ" panose="020B0604030504040204" pitchFamily="50" charset="-128"/>
                <a:ea typeface="メイリオ" panose="020B0604030504040204" pitchFamily="50" charset="-128"/>
                <a:cs typeface="Times New Roman" panose="02020603050405020304" pitchFamily="18" charset="0"/>
              </a:rPr>
              <a:t>家庭</a:t>
            </a:r>
            <a:r>
              <a:rPr lang="ja-JP" altLang="en-US" sz="1400" b="1" kern="100" dirty="0">
                <a:effectLst/>
                <a:latin typeface="メイリオ" panose="020B0604030504040204" pitchFamily="50" charset="-128"/>
                <a:ea typeface="メイリオ" panose="020B0604030504040204" pitchFamily="50" charset="-128"/>
                <a:cs typeface="Times New Roman" panose="02020603050405020304" pitchFamily="18" charset="0"/>
              </a:rPr>
              <a:t>で排出する</a:t>
            </a:r>
            <a:r>
              <a:rPr lang="en-US" altLang="ja-JP" sz="1400" b="1" kern="100" dirty="0">
                <a:effectLst/>
                <a:latin typeface="メイリオ" panose="020B0604030504040204" pitchFamily="50" charset="-128"/>
                <a:ea typeface="メイリオ" panose="020B0604030504040204" pitchFamily="50" charset="-128"/>
                <a:cs typeface="Times New Roman" panose="02020603050405020304" pitchFamily="18" charset="0"/>
              </a:rPr>
              <a:t>CO2</a:t>
            </a:r>
            <a:r>
              <a:rPr lang="ja-JP" altLang="en-US" sz="1400" b="1" kern="100" dirty="0">
                <a:effectLst/>
                <a:latin typeface="メイリオ" panose="020B0604030504040204" pitchFamily="50" charset="-128"/>
                <a:ea typeface="メイリオ" panose="020B0604030504040204" pitchFamily="50" charset="-128"/>
                <a:cs typeface="Times New Roman" panose="02020603050405020304" pitchFamily="18" charset="0"/>
              </a:rPr>
              <a:t>に相当</a:t>
            </a:r>
            <a:endParaRPr lang="en-US" altLang="ja-JP" sz="14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153" name="グラフィックス 152" descr="山形の矢印 枠線">
            <a:extLst>
              <a:ext uri="{FF2B5EF4-FFF2-40B4-BE49-F238E27FC236}">
                <a16:creationId xmlns:a16="http://schemas.microsoft.com/office/drawing/2014/main" id="{E29521EB-66A5-BBAE-FF71-73D1D29765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5034452" y="3482260"/>
            <a:ext cx="772525" cy="772525"/>
          </a:xfrm>
          <a:prstGeom prst="rect">
            <a:avLst/>
          </a:prstGeom>
        </p:spPr>
      </p:pic>
      <p:grpSp>
        <p:nvGrpSpPr>
          <p:cNvPr id="155" name="グループ化 154">
            <a:extLst>
              <a:ext uri="{FF2B5EF4-FFF2-40B4-BE49-F238E27FC236}">
                <a16:creationId xmlns:a16="http://schemas.microsoft.com/office/drawing/2014/main" id="{0A72C8B8-C3CB-2E80-F19A-432CA98BECCA}"/>
              </a:ext>
            </a:extLst>
          </p:cNvPr>
          <p:cNvGrpSpPr/>
          <p:nvPr/>
        </p:nvGrpSpPr>
        <p:grpSpPr>
          <a:xfrm>
            <a:off x="6305493" y="3725669"/>
            <a:ext cx="1476173" cy="1440256"/>
            <a:chOff x="7111490" y="2404012"/>
            <a:chExt cx="1433617" cy="1429421"/>
          </a:xfrm>
        </p:grpSpPr>
        <p:pic>
          <p:nvPicPr>
            <p:cNvPr id="24" name="グラフィックス 23" descr="雲 枠線">
              <a:extLst>
                <a:ext uri="{FF2B5EF4-FFF2-40B4-BE49-F238E27FC236}">
                  <a16:creationId xmlns:a16="http://schemas.microsoft.com/office/drawing/2014/main" id="{3FC0A865-BAC5-7307-0364-03FA63CE2CD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11490" y="2404012"/>
              <a:ext cx="1433617" cy="1429421"/>
            </a:xfrm>
            <a:prstGeom prst="rect">
              <a:avLst/>
            </a:prstGeom>
          </p:spPr>
        </p:pic>
        <p:sp>
          <p:nvSpPr>
            <p:cNvPr id="154" name="テキスト ボックス 153">
              <a:extLst>
                <a:ext uri="{FF2B5EF4-FFF2-40B4-BE49-F238E27FC236}">
                  <a16:creationId xmlns:a16="http://schemas.microsoft.com/office/drawing/2014/main" id="{07C96D18-FE92-C7DA-235F-6CF3B7C41799}"/>
                </a:ext>
              </a:extLst>
            </p:cNvPr>
            <p:cNvSpPr txBox="1"/>
            <p:nvPr/>
          </p:nvSpPr>
          <p:spPr>
            <a:xfrm>
              <a:off x="7347891" y="3099216"/>
              <a:ext cx="864000" cy="369332"/>
            </a:xfrm>
            <a:prstGeom prst="rect">
              <a:avLst/>
            </a:prstGeom>
            <a:noFill/>
          </p:spPr>
          <p:txBody>
            <a:bodyPr wrap="square" rtlCol="0">
              <a:spAutoFit/>
            </a:bodyPr>
            <a:lstStyle/>
            <a:p>
              <a:pPr algn="ctr"/>
              <a:r>
                <a:rPr lang="en-US" altLang="ja-JP" b="1" kern="100" dirty="0">
                  <a:effectLst/>
                  <a:latin typeface="メイリオ" panose="020B0604030504040204" pitchFamily="50" charset="-128"/>
                  <a:ea typeface="メイリオ" panose="020B0604030504040204" pitchFamily="50" charset="-128"/>
                  <a:cs typeface="Times New Roman" panose="02020603050405020304" pitchFamily="18" charset="0"/>
                </a:rPr>
                <a:t>CO2</a:t>
              </a:r>
              <a:endPar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grpSp>
      <p:pic>
        <p:nvPicPr>
          <p:cNvPr id="442" name="グラフィックス 441" descr="下矢印 枠線">
            <a:extLst>
              <a:ext uri="{FF2B5EF4-FFF2-40B4-BE49-F238E27FC236}">
                <a16:creationId xmlns:a16="http://schemas.microsoft.com/office/drawing/2014/main" id="{C022B045-4DE0-3346-016A-C68D3E51CE4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94191" y="4981584"/>
            <a:ext cx="519184" cy="519184"/>
          </a:xfrm>
          <a:prstGeom prst="rect">
            <a:avLst/>
          </a:prstGeom>
        </p:spPr>
      </p:pic>
      <p:pic>
        <p:nvPicPr>
          <p:cNvPr id="448" name="グラフィックス 447" descr="車 枠線">
            <a:extLst>
              <a:ext uri="{FF2B5EF4-FFF2-40B4-BE49-F238E27FC236}">
                <a16:creationId xmlns:a16="http://schemas.microsoft.com/office/drawing/2014/main" id="{FCC3B83F-CF78-0D22-D938-AC1CD2F65CB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70477" y="2662992"/>
            <a:ext cx="1327209" cy="1327209"/>
          </a:xfrm>
          <a:prstGeom prst="rect">
            <a:avLst/>
          </a:prstGeom>
        </p:spPr>
      </p:pic>
      <p:sp>
        <p:nvSpPr>
          <p:cNvPr id="449" name="テキスト ボックス 448">
            <a:extLst>
              <a:ext uri="{FF2B5EF4-FFF2-40B4-BE49-F238E27FC236}">
                <a16:creationId xmlns:a16="http://schemas.microsoft.com/office/drawing/2014/main" id="{DFB29721-FA14-8220-E5D8-D383D17FCC07}"/>
              </a:ext>
            </a:extLst>
          </p:cNvPr>
          <p:cNvSpPr txBox="1"/>
          <p:nvPr/>
        </p:nvSpPr>
        <p:spPr>
          <a:xfrm>
            <a:off x="7874678" y="3051629"/>
            <a:ext cx="1687937" cy="646331"/>
          </a:xfrm>
          <a:prstGeom prst="rect">
            <a:avLst/>
          </a:prstGeom>
          <a:noFill/>
        </p:spPr>
        <p:txBody>
          <a:bodyPr wrap="square" rtlCol="0">
            <a:spAutoFit/>
          </a:bodyPr>
          <a:lstStyle/>
          <a:p>
            <a:pPr algn="ctr"/>
            <a:r>
              <a:rPr lang="ja-JP" altLang="en-US" b="1" kern="100" dirty="0">
                <a:latin typeface="メイリオ" panose="020B0604030504040204" pitchFamily="50" charset="-128"/>
                <a:ea typeface="メイリオ" panose="020B0604030504040204" pitchFamily="50" charset="-128"/>
                <a:cs typeface="Times New Roman" panose="02020603050405020304" pitchFamily="18" charset="0"/>
              </a:rPr>
              <a:t>約６千台</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kern="100" dirty="0">
                <a:latin typeface="メイリオ" panose="020B0604030504040204" pitchFamily="50" charset="-128"/>
                <a:ea typeface="メイリオ" panose="020B0604030504040204" pitchFamily="50" charset="-128"/>
                <a:cs typeface="Times New Roman" panose="02020603050405020304" pitchFamily="18" charset="0"/>
              </a:rPr>
              <a:t>日</a:t>
            </a:r>
            <a:endPar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endParaRPr>
          </a:p>
          <a:p>
            <a:pPr algn="ct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kern="100" dirty="0">
                <a:latin typeface="メイリオ" panose="020B0604030504040204" pitchFamily="50" charset="-128"/>
                <a:ea typeface="メイリオ" panose="020B0604030504040204" pitchFamily="50" charset="-128"/>
                <a:cs typeface="Times New Roman" panose="02020603050405020304" pitchFamily="18" charset="0"/>
              </a:rPr>
              <a:t>約８千人</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kern="100" dirty="0">
                <a:latin typeface="メイリオ" panose="020B0604030504040204" pitchFamily="50" charset="-128"/>
                <a:ea typeface="メイリオ" panose="020B0604030504040204" pitchFamily="50" charset="-128"/>
                <a:cs typeface="Times New Roman" panose="02020603050405020304" pitchFamily="18" charset="0"/>
              </a:rPr>
              <a:t>日</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p>
        </p:txBody>
      </p:sp>
      <p:sp>
        <p:nvSpPr>
          <p:cNvPr id="450" name="テキスト ボックス 449">
            <a:extLst>
              <a:ext uri="{FF2B5EF4-FFF2-40B4-BE49-F238E27FC236}">
                <a16:creationId xmlns:a16="http://schemas.microsoft.com/office/drawing/2014/main" id="{A80439C9-43F6-CC9D-AF7D-0A85C90FC1B9}"/>
              </a:ext>
            </a:extLst>
          </p:cNvPr>
          <p:cNvSpPr txBox="1"/>
          <p:nvPr/>
        </p:nvSpPr>
        <p:spPr>
          <a:xfrm>
            <a:off x="4457686" y="2440888"/>
            <a:ext cx="3240000" cy="324000"/>
          </a:xfrm>
          <a:prstGeom prst="rect">
            <a:avLst/>
          </a:prstGeom>
          <a:noFill/>
        </p:spPr>
        <p:txBody>
          <a:bodyPr wrap="square" rtlCol="0">
            <a:spAutoFit/>
          </a:bodyPr>
          <a:lstStyle/>
          <a:p>
            <a:pPr algn="ctr"/>
            <a:r>
              <a:rPr lang="ja-JP" altLang="en-US" sz="1600" kern="100" dirty="0">
                <a:latin typeface="メイリオ" panose="020B0604030504040204" pitchFamily="50" charset="-128"/>
                <a:ea typeface="メイリオ" panose="020B0604030504040204" pitchFamily="50" charset="-128"/>
                <a:cs typeface="Times New Roman" panose="02020603050405020304" pitchFamily="18" charset="0"/>
              </a:rPr>
              <a:t>検討路線が整備されることにより</a:t>
            </a:r>
            <a:endParaRPr lang="en-US" alt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451" name="テキスト ボックス 450">
            <a:extLst>
              <a:ext uri="{FF2B5EF4-FFF2-40B4-BE49-F238E27FC236}">
                <a16:creationId xmlns:a16="http://schemas.microsoft.com/office/drawing/2014/main" id="{38F1E9F1-6505-3613-3130-793DB910D8C2}"/>
              </a:ext>
            </a:extLst>
          </p:cNvPr>
          <p:cNvSpPr txBox="1"/>
          <p:nvPr/>
        </p:nvSpPr>
        <p:spPr>
          <a:xfrm>
            <a:off x="4403454" y="3150900"/>
            <a:ext cx="1800000" cy="324000"/>
          </a:xfrm>
          <a:prstGeom prst="rect">
            <a:avLst/>
          </a:prstGeom>
          <a:noFill/>
        </p:spPr>
        <p:txBody>
          <a:bodyPr wrap="square" rtlCol="0">
            <a:spAutoFit/>
          </a:bodyPr>
          <a:lstStyle/>
          <a:p>
            <a:pPr algn="ctr"/>
            <a:r>
              <a:rPr lang="ja-JP" altLang="en-US" sz="1400" b="1" u="sng" kern="100" dirty="0">
                <a:latin typeface="メイリオ" panose="020B0604030504040204" pitchFamily="50" charset="-128"/>
                <a:ea typeface="メイリオ" panose="020B0604030504040204" pitchFamily="50" charset="-128"/>
                <a:cs typeface="Times New Roman" panose="02020603050405020304" pitchFamily="18" charset="0"/>
              </a:rPr>
              <a:t>車から鉄道への転換</a:t>
            </a:r>
            <a:endParaRPr lang="en-US" altLang="ja-JP" sz="1400" b="1" u="sng"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5774732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 y="2967334"/>
            <a:ext cx="9906002" cy="923330"/>
          </a:xfrm>
          <a:prstGeom prst="rect">
            <a:avLst/>
          </a:prstGeom>
          <a:noFill/>
          <a:ln>
            <a:noFill/>
          </a:ln>
        </p:spPr>
        <p:txBody>
          <a:bodyPr wrap="square" rtlCol="0" anchor="ctr">
            <a:spAutoFit/>
          </a:bodyPr>
          <a:lstStyle/>
          <a:p>
            <a:pPr algn="ctr">
              <a:spcAft>
                <a:spcPts val="600"/>
              </a:spcAft>
            </a:pPr>
            <a:r>
              <a:rPr lang="ja-JP" altLang="en-US" sz="5400" dirty="0">
                <a:latin typeface="メイリオ" panose="020B0604030504040204" pitchFamily="50" charset="-128"/>
                <a:ea typeface="メイリオ" panose="020B0604030504040204" pitchFamily="50" charset="-128"/>
              </a:rPr>
              <a:t>５　まとめ</a:t>
            </a:r>
          </a:p>
        </p:txBody>
      </p:sp>
    </p:spTree>
    <p:extLst>
      <p:ext uri="{BB962C8B-B14F-4D97-AF65-F5344CB8AC3E}">
        <p14:creationId xmlns:p14="http://schemas.microsoft.com/office/powerpoint/2010/main" val="5289762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EEEB67B7-D6CE-4231-B0C5-81FB55A1530D}"/>
              </a:ext>
            </a:extLst>
          </p:cNvPr>
          <p:cNvSpPr/>
          <p:nvPr/>
        </p:nvSpPr>
        <p:spPr>
          <a:xfrm>
            <a:off x="149680" y="5730099"/>
            <a:ext cx="9606642" cy="1015663"/>
          </a:xfrm>
          <a:prstGeom prst="rect">
            <a:avLst/>
          </a:prstGeom>
          <a:noFill/>
        </p:spPr>
        <p:txBody>
          <a:bodyPr wrap="square" rtlCol="0">
            <a:spAutoFit/>
          </a:bodyPr>
          <a:lstStyle/>
          <a:p>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１ 輸送人員は予測対象時点（</a:t>
            </a: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2040</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年時点）における推計</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※2  </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上段は社会的割引率を４％（国の指針）とし、夢洲等の沿線開発需要を</a:t>
            </a: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90</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110%</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で試算した結果</a:t>
            </a:r>
          </a:p>
          <a:p>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　    下段は社会的割引率を１～２％とし、沿線開発需要を</a:t>
            </a: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100%</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で試算した結果（社会的割引率：将来の費用や効果の価値を現在の価値に換算するための比率）</a:t>
            </a:r>
          </a:p>
          <a:p>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　　 なお、鉄道整備による効果を全て便益に計上しているものではない（例えば、代替経路の確保（リダンダンシー）、ドライバー不足への対応等に係る効果</a:t>
            </a:r>
            <a:b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b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は未計上）</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３ 累積資金収支黒字転換年は開業後の年数　</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5" name="正方形/長方形 14">
            <a:extLst>
              <a:ext uri="{FF2B5EF4-FFF2-40B4-BE49-F238E27FC236}">
                <a16:creationId xmlns:a16="http://schemas.microsoft.com/office/drawing/2014/main" id="{AEF4A77A-D1CF-4A2E-B986-5179314229D6}"/>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５－１　優位性の比較（まとめ）</a:t>
            </a:r>
          </a:p>
        </p:txBody>
      </p:sp>
      <p:sp>
        <p:nvSpPr>
          <p:cNvPr id="17" name="正方形/長方形 16">
            <a:extLst>
              <a:ext uri="{FF2B5EF4-FFF2-40B4-BE49-F238E27FC236}">
                <a16:creationId xmlns:a16="http://schemas.microsoft.com/office/drawing/2014/main" id="{689448DD-7440-4B80-ADCB-97515174586B}"/>
              </a:ext>
            </a:extLst>
          </p:cNvPr>
          <p:cNvSpPr/>
          <p:nvPr/>
        </p:nvSpPr>
        <p:spPr>
          <a:xfrm>
            <a:off x="149679" y="475879"/>
            <a:ext cx="9606642" cy="11849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spAutoFit/>
          </a:bodyPr>
          <a:lstStyle/>
          <a:p>
            <a:pPr marL="285750" indent="-285750">
              <a:spcAft>
                <a:spcPts val="12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答申路線と検討路線の優位性を比較した結果、費用便益分析及び収支に関する試算のいずれにおいても、検討路線が優位であることを確認した。</a:t>
            </a:r>
            <a:endParaRPr lang="en-US" altLang="ja-JP" sz="1600" dirty="0">
              <a:solidFill>
                <a:schemeClr val="tx1"/>
              </a:solidFill>
              <a:latin typeface="メイリオ" panose="020B0604030504040204" pitchFamily="50" charset="-128"/>
              <a:ea typeface="メイリオ" panose="020B0604030504040204" pitchFamily="50" charset="-128"/>
            </a:endParaRPr>
          </a:p>
          <a:p>
            <a:pPr marL="285750" indent="-285750">
              <a:spcAft>
                <a:spcPts val="12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また、検討路線は答申路線の整備意義を継承する路線であること及び夢洲から国土軸などへのアクセス性や環境等の社会全体への効果・影響の面で、検討路線が優位であることを総合的に確認した。</a:t>
            </a:r>
            <a:endParaRPr lang="en-US" altLang="ja-JP" sz="1600" dirty="0">
              <a:solidFill>
                <a:schemeClr val="tx1"/>
              </a:solidFill>
              <a:latin typeface="メイリオ" panose="020B0604030504040204" pitchFamily="50" charset="-128"/>
              <a:ea typeface="メイリオ" panose="020B0604030504040204" pitchFamily="50" charset="-128"/>
            </a:endParaRPr>
          </a:p>
        </p:txBody>
      </p:sp>
      <p:sp>
        <p:nvSpPr>
          <p:cNvPr id="19" name="スライド番号プレースホルダー 4">
            <a:extLst>
              <a:ext uri="{FF2B5EF4-FFF2-40B4-BE49-F238E27FC236}">
                <a16:creationId xmlns:a16="http://schemas.microsoft.com/office/drawing/2014/main" id="{FF78C04F-81BC-4A05-8632-C1DCE32F8001}"/>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47</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graphicFrame>
        <p:nvGraphicFramePr>
          <p:cNvPr id="24" name="表 4">
            <a:extLst>
              <a:ext uri="{FF2B5EF4-FFF2-40B4-BE49-F238E27FC236}">
                <a16:creationId xmlns:a16="http://schemas.microsoft.com/office/drawing/2014/main" id="{E789E49C-508A-4559-9FD2-C231BC8B5B77}"/>
              </a:ext>
            </a:extLst>
          </p:cNvPr>
          <p:cNvGraphicFramePr>
            <a:graphicFrameLocks noGrp="1"/>
          </p:cNvGraphicFramePr>
          <p:nvPr>
            <p:extLst>
              <p:ext uri="{D42A27DB-BD31-4B8C-83A1-F6EECF244321}">
                <p14:modId xmlns:p14="http://schemas.microsoft.com/office/powerpoint/2010/main" val="3738939611"/>
              </p:ext>
            </p:extLst>
          </p:nvPr>
        </p:nvGraphicFramePr>
        <p:xfrm>
          <a:off x="255815" y="2025493"/>
          <a:ext cx="6104730" cy="3637647"/>
        </p:xfrm>
        <a:graphic>
          <a:graphicData uri="http://schemas.openxmlformats.org/drawingml/2006/table">
            <a:tbl>
              <a:tblPr firstRow="1" bandRow="1">
                <a:tableStyleId>{5C22544A-7EE6-4342-B048-85BDC9FD1C3A}</a:tableStyleId>
              </a:tblPr>
              <a:tblGrid>
                <a:gridCol w="1310005">
                  <a:extLst>
                    <a:ext uri="{9D8B030D-6E8A-4147-A177-3AD203B41FA5}">
                      <a16:colId xmlns:a16="http://schemas.microsoft.com/office/drawing/2014/main" val="4189132736"/>
                    </a:ext>
                  </a:extLst>
                </a:gridCol>
                <a:gridCol w="1482725">
                  <a:extLst>
                    <a:ext uri="{9D8B030D-6E8A-4147-A177-3AD203B41FA5}">
                      <a16:colId xmlns:a16="http://schemas.microsoft.com/office/drawing/2014/main" val="2795645669"/>
                    </a:ext>
                  </a:extLst>
                </a:gridCol>
                <a:gridCol w="1656000">
                  <a:extLst>
                    <a:ext uri="{9D8B030D-6E8A-4147-A177-3AD203B41FA5}">
                      <a16:colId xmlns:a16="http://schemas.microsoft.com/office/drawing/2014/main" val="908265595"/>
                    </a:ext>
                  </a:extLst>
                </a:gridCol>
                <a:gridCol w="1656000">
                  <a:extLst>
                    <a:ext uri="{9D8B030D-6E8A-4147-A177-3AD203B41FA5}">
                      <a16:colId xmlns:a16="http://schemas.microsoft.com/office/drawing/2014/main" val="486724681"/>
                    </a:ext>
                  </a:extLst>
                </a:gridCol>
              </a:tblGrid>
              <a:tr h="360958">
                <a:tc rowSpan="2" gridSpan="2">
                  <a:txBody>
                    <a:bodyPr/>
                    <a:lstStyle/>
                    <a:p>
                      <a:pPr algn="ctr"/>
                      <a:r>
                        <a:rPr lang="ja-JP" altLang="en-US" sz="1400" dirty="0">
                          <a:latin typeface="メイリオ" panose="020B0604030504040204" pitchFamily="50" charset="-128"/>
                          <a:ea typeface="メイリオ" panose="020B0604030504040204" pitchFamily="50" charset="-128"/>
                        </a:rPr>
                        <a:t>項　目</a:t>
                      </a:r>
                      <a:endParaRPr sz="14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rowSpan="2" hMerge="1">
                  <a:txBody>
                    <a:bodyPr/>
                    <a:lstStyle/>
                    <a:p>
                      <a:endParaRP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kumimoji="1" lang="ja-JP" altLang="en-US" sz="1400" dirty="0">
                          <a:latin typeface="メイリオ" panose="020B0604030504040204" pitchFamily="50" charset="-128"/>
                          <a:ea typeface="メイリオ" panose="020B0604030504040204" pitchFamily="50" charset="-128"/>
                        </a:rPr>
                        <a:t>分析結果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hMerge="1">
                  <a:txBody>
                    <a:bodyPr/>
                    <a:lstStyle/>
                    <a:p>
                      <a:pPr algn="l"/>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412353"/>
                  </a:ext>
                </a:extLst>
              </a:tr>
              <a:tr h="530411">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ja-JP" altLang="en-US" sz="1400" dirty="0">
                          <a:latin typeface="メイリオ" panose="020B0604030504040204" pitchFamily="50" charset="-128"/>
                          <a:ea typeface="メイリオ" panose="020B0604030504040204" pitchFamily="50" charset="-128"/>
                        </a:rPr>
                        <a:t>答申路線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400" dirty="0">
                          <a:latin typeface="メイリオ" panose="020B0604030504040204" pitchFamily="50" charset="-128"/>
                          <a:ea typeface="メイリオ" panose="020B0604030504040204" pitchFamily="50" charset="-128"/>
                        </a:rPr>
                        <a:t>検討路線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77823175"/>
                  </a:ext>
                </a:extLst>
              </a:tr>
              <a:tr h="528852">
                <a:tc>
                  <a:txBody>
                    <a:bodyPr/>
                    <a:lstStyle/>
                    <a:p>
                      <a:pPr algn="ctr"/>
                      <a:r>
                        <a:rPr kumimoji="1" lang="ja-JP" altLang="en-US" sz="1400" dirty="0">
                          <a:latin typeface="メイリオ" panose="020B0604030504040204" pitchFamily="50" charset="-128"/>
                          <a:ea typeface="メイリオ" panose="020B0604030504040204" pitchFamily="50" charset="-128"/>
                        </a:rPr>
                        <a:t>運輸指標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i="0" u="none" strike="noStrike" kern="1200" baseline="0" dirty="0">
                          <a:solidFill>
                            <a:schemeClr val="tx1"/>
                          </a:solidFill>
                          <a:latin typeface="メイリオ" panose="020B0604030504040204" pitchFamily="50" charset="-128"/>
                          <a:ea typeface="メイリオ" panose="020B0604030504040204" pitchFamily="50" charset="-128"/>
                          <a:cs typeface="+mn-cs"/>
                        </a:rPr>
                        <a:t>輸送人員</a:t>
                      </a:r>
                      <a:r>
                        <a:rPr kumimoji="1" lang="en-US" altLang="ja-JP" sz="1400" b="0" i="0" u="none" strike="noStrike" kern="1200" baseline="30000" dirty="0">
                          <a:solidFill>
                            <a:schemeClr val="tx1"/>
                          </a:solidFill>
                          <a:latin typeface="メイリオ" panose="020B0604030504040204" pitchFamily="50" charset="-128"/>
                          <a:ea typeface="メイリオ" panose="020B0604030504040204" pitchFamily="50" charset="-128"/>
                          <a:cs typeface="+mn-cs"/>
                        </a:rPr>
                        <a:t>※</a:t>
                      </a:r>
                      <a:r>
                        <a:rPr kumimoji="1" lang="ja-JP" altLang="en-US" sz="1400" b="0" i="0" u="none" strike="noStrike" kern="1200" baseline="30000" dirty="0">
                          <a:solidFill>
                            <a:schemeClr val="tx1"/>
                          </a:solidFill>
                          <a:latin typeface="メイリオ" panose="020B0604030504040204" pitchFamily="50" charset="-128"/>
                          <a:ea typeface="メイリオ" panose="020B0604030504040204" pitchFamily="50" charset="-128"/>
                          <a:cs typeface="+mn-cs"/>
                        </a:rPr>
                        <a:t>１</a:t>
                      </a:r>
                      <a:endParaRPr kumimoji="1" lang="ja-JP" altLang="en-US" sz="1400" baseline="30000" dirty="0">
                        <a:solidFill>
                          <a:schemeClr val="tx1"/>
                        </a:solidFill>
                        <a:latin typeface="メイリオ" panose="020B0604030504040204" pitchFamily="50" charset="-128"/>
                        <a:ea typeface="メイリオ" panose="020B0604030504040204" pitchFamily="50" charset="-128"/>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b="0" spc="0" baseline="0" dirty="0">
                          <a:solidFill>
                            <a:schemeClr val="tx1"/>
                          </a:solidFill>
                          <a:latin typeface="メイリオ" panose="020B0604030504040204" pitchFamily="50" charset="-128"/>
                          <a:ea typeface="メイリオ" panose="020B0604030504040204" pitchFamily="50" charset="-128"/>
                        </a:rPr>
                        <a:t>69,100</a:t>
                      </a:r>
                      <a:r>
                        <a:rPr kumimoji="1" lang="ja-JP" altLang="en-US" sz="1400" b="0" spc="0" baseline="0" dirty="0">
                          <a:solidFill>
                            <a:schemeClr val="tx1"/>
                          </a:solidFill>
                          <a:latin typeface="メイリオ" panose="020B0604030504040204" pitchFamily="50" charset="-128"/>
                          <a:ea typeface="メイリオ" panose="020B0604030504040204" pitchFamily="50" charset="-128"/>
                        </a:rPr>
                        <a:t>人</a:t>
                      </a:r>
                      <a:r>
                        <a:rPr kumimoji="1" lang="en-US" altLang="ja-JP" sz="1400" b="0" spc="0" baseline="0" dirty="0">
                          <a:solidFill>
                            <a:schemeClr val="tx1"/>
                          </a:solidFill>
                          <a:latin typeface="メイリオ" panose="020B0604030504040204" pitchFamily="50" charset="-128"/>
                          <a:ea typeface="メイリオ" panose="020B0604030504040204" pitchFamily="50" charset="-128"/>
                        </a:rPr>
                        <a:t>/</a:t>
                      </a:r>
                      <a:r>
                        <a:rPr kumimoji="1" lang="ja-JP" altLang="en-US" sz="1400" b="0" spc="0" baseline="0" dirty="0">
                          <a:solidFill>
                            <a:schemeClr val="tx1"/>
                          </a:solidFill>
                          <a:latin typeface="メイリオ" panose="020B0604030504040204" pitchFamily="50" charset="-128"/>
                          <a:ea typeface="メイリオ" panose="020B0604030504040204" pitchFamily="50" charset="-128"/>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b="0" spc="0" baseline="0" dirty="0">
                          <a:solidFill>
                            <a:schemeClr val="tx1"/>
                          </a:solidFill>
                          <a:latin typeface="メイリオ" panose="020B0604030504040204" pitchFamily="50" charset="-128"/>
                          <a:ea typeface="メイリオ" panose="020B0604030504040204" pitchFamily="50" charset="-128"/>
                        </a:rPr>
                        <a:t>121,000</a:t>
                      </a:r>
                      <a:r>
                        <a:rPr kumimoji="1" lang="ja-JP" altLang="en-US" sz="1400" b="0" spc="0" baseline="0" dirty="0">
                          <a:solidFill>
                            <a:schemeClr val="tx1"/>
                          </a:solidFill>
                          <a:latin typeface="メイリオ" panose="020B0604030504040204" pitchFamily="50" charset="-128"/>
                          <a:ea typeface="メイリオ" panose="020B0604030504040204" pitchFamily="50" charset="-128"/>
                        </a:rPr>
                        <a:t>人</a:t>
                      </a:r>
                      <a:r>
                        <a:rPr kumimoji="1" lang="en-US" altLang="ja-JP" sz="1400" b="0" spc="0" baseline="0" dirty="0">
                          <a:solidFill>
                            <a:schemeClr val="tx1"/>
                          </a:solidFill>
                          <a:latin typeface="メイリオ" panose="020B0604030504040204" pitchFamily="50" charset="-128"/>
                          <a:ea typeface="メイリオ" panose="020B0604030504040204" pitchFamily="50" charset="-128"/>
                        </a:rPr>
                        <a:t>/</a:t>
                      </a:r>
                      <a:r>
                        <a:rPr kumimoji="1" lang="ja-JP" altLang="en-US" sz="1400" b="0" spc="0" baseline="0" dirty="0">
                          <a:solidFill>
                            <a:schemeClr val="tx1"/>
                          </a:solidFill>
                          <a:latin typeface="メイリオ" panose="020B0604030504040204" pitchFamily="50" charset="-128"/>
                          <a:ea typeface="メイリオ" panose="020B0604030504040204" pitchFamily="50" charset="-128"/>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9857227"/>
                  </a:ext>
                </a:extLst>
              </a:tr>
              <a:tr h="528852">
                <a:tc rowSpan="3">
                  <a:txBody>
                    <a:bodyPr/>
                    <a:lstStyle/>
                    <a:p>
                      <a:pPr algn="ctr"/>
                      <a:r>
                        <a:rPr kumimoji="1" lang="ja-JP" altLang="en-US" sz="1400" dirty="0">
                          <a:latin typeface="メイリオ" panose="020B0604030504040204" pitchFamily="50" charset="-128"/>
                          <a:ea typeface="メイリオ" panose="020B0604030504040204" pitchFamily="50" charset="-128"/>
                        </a:rPr>
                        <a:t>費用便益分析</a:t>
                      </a:r>
                      <a:endParaRPr kumimoji="1" lang="en-US" altLang="ja-JP" sz="1400" dirty="0">
                        <a:latin typeface="メイリオ" panose="020B0604030504040204" pitchFamily="50" charset="-128"/>
                        <a:ea typeface="メイリオ" panose="020B0604030504040204" pitchFamily="50" charset="-128"/>
                      </a:endParaRPr>
                    </a:p>
                    <a:p>
                      <a:pPr algn="ctr"/>
                      <a:r>
                        <a:rPr kumimoji="1" lang="ja-JP" altLang="en-US" sz="1400" dirty="0">
                          <a:latin typeface="メイリオ" panose="020B0604030504040204" pitchFamily="50" charset="-128"/>
                          <a:ea typeface="メイリオ" panose="020B0604030504040204" pitchFamily="50" charset="-128"/>
                        </a:rPr>
                        <a:t>（３０年間）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メイリオ" panose="020B0604030504040204" pitchFamily="50" charset="-128"/>
                          <a:ea typeface="メイリオ" panose="020B0604030504040204" pitchFamily="50" charset="-128"/>
                        </a:rPr>
                        <a:t>純現在価値</a:t>
                      </a:r>
                      <a:endParaRPr kumimoji="1" lang="en-US" altLang="ja-JP" sz="1400" dirty="0">
                        <a:solidFill>
                          <a:schemeClr val="tx1"/>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メイリオ" panose="020B0604030504040204" pitchFamily="50" charset="-128"/>
                          <a:ea typeface="メイリオ" panose="020B0604030504040204" pitchFamily="50" charset="-128"/>
                        </a:rPr>
                        <a:t>（</a:t>
                      </a:r>
                      <a:r>
                        <a:rPr kumimoji="1" lang="en-US" altLang="ja-JP" sz="1400" dirty="0">
                          <a:solidFill>
                            <a:schemeClr val="tx1"/>
                          </a:solidFill>
                          <a:latin typeface="メイリオ" panose="020B0604030504040204" pitchFamily="50" charset="-128"/>
                          <a:ea typeface="メイリオ" panose="020B0604030504040204" pitchFamily="50" charset="-128"/>
                        </a:rPr>
                        <a:t>B-C</a:t>
                      </a:r>
                      <a:r>
                        <a:rPr kumimoji="1" lang="ja-JP" altLang="en-US" sz="1400" dirty="0">
                          <a:solidFill>
                            <a:schemeClr val="tx1"/>
                          </a:solidFill>
                          <a:latin typeface="メイリオ" panose="020B0604030504040204" pitchFamily="50" charset="-128"/>
                          <a:ea typeface="メイリオ" panose="020B0604030504040204" pitchFamily="50" charset="-128"/>
                        </a:rPr>
                        <a: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algn="r" defTabSz="914400" rtl="0" eaLnBrk="1" latinLnBrk="0" hangingPunct="1"/>
                      <a:r>
                        <a:rPr kumimoji="1" lang="en-US" altLang="ja-JP" sz="1400" kern="1200" dirty="0">
                          <a:solidFill>
                            <a:schemeClr val="tx1"/>
                          </a:solidFill>
                          <a:latin typeface="メイリオ" panose="020B0604030504040204" pitchFamily="50" charset="-128"/>
                          <a:ea typeface="メイリオ" panose="020B0604030504040204" pitchFamily="50" charset="-128"/>
                          <a:cs typeface="+mn-cs"/>
                        </a:rPr>
                        <a:t>-55,466</a:t>
                      </a:r>
                      <a:r>
                        <a:rPr kumimoji="1" lang="ja-JP" altLang="en-US" sz="1400" kern="1200" dirty="0">
                          <a:solidFill>
                            <a:schemeClr val="tx1"/>
                          </a:solidFill>
                          <a:latin typeface="メイリオ" panose="020B0604030504040204" pitchFamily="50" charset="-128"/>
                          <a:ea typeface="メイリオ" panose="020B0604030504040204" pitchFamily="50" charset="-128"/>
                          <a:cs typeface="+mn-cs"/>
                        </a:rPr>
                        <a:t>百万円</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algn="r" defTabSz="914400" rtl="0" eaLnBrk="1" latinLnBrk="0" hangingPunct="1"/>
                      <a:r>
                        <a:rPr kumimoji="1" lang="en-US" altLang="ja-JP" sz="1400" kern="1200" dirty="0">
                          <a:solidFill>
                            <a:schemeClr val="tx1"/>
                          </a:solidFill>
                          <a:latin typeface="メイリオ" panose="020B0604030504040204" pitchFamily="50" charset="-128"/>
                          <a:ea typeface="メイリオ" panose="020B0604030504040204" pitchFamily="50" charset="-128"/>
                          <a:cs typeface="+mn-cs"/>
                        </a:rPr>
                        <a:t>37,359</a:t>
                      </a:r>
                      <a:r>
                        <a:rPr kumimoji="1" lang="ja-JP" altLang="en-US" sz="1400" kern="1200" dirty="0">
                          <a:solidFill>
                            <a:schemeClr val="tx1"/>
                          </a:solidFill>
                          <a:latin typeface="メイリオ" panose="020B0604030504040204" pitchFamily="50" charset="-128"/>
                          <a:ea typeface="メイリオ" panose="020B0604030504040204" pitchFamily="50" charset="-128"/>
                          <a:cs typeface="+mn-cs"/>
                        </a:rPr>
                        <a:t>百万円</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040204181"/>
                  </a:ext>
                </a:extLst>
              </a:tr>
              <a:tr h="528852">
                <a:tc vMerge="1">
                  <a:txBody>
                    <a:bodyPr/>
                    <a:lstStyle/>
                    <a:p>
                      <a:pPr algn="ctr"/>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メイリオ" panose="020B0604030504040204" pitchFamily="50" charset="-128"/>
                          <a:ea typeface="メイリオ" panose="020B0604030504040204" pitchFamily="50" charset="-128"/>
                        </a:rPr>
                        <a:t>費用便益比</a:t>
                      </a:r>
                      <a:r>
                        <a:rPr kumimoji="1" lang="en-US" altLang="ja-JP" sz="1400" baseline="30000" dirty="0">
                          <a:solidFill>
                            <a:schemeClr val="tx1"/>
                          </a:solidFill>
                          <a:latin typeface="メイリオ" panose="020B0604030504040204" pitchFamily="50" charset="-128"/>
                          <a:ea typeface="メイリオ" panose="020B0604030504040204" pitchFamily="50" charset="-128"/>
                        </a:rPr>
                        <a:t>※</a:t>
                      </a:r>
                      <a:r>
                        <a:rPr kumimoji="1" lang="ja-JP" altLang="en-US" sz="1400" baseline="30000" dirty="0">
                          <a:solidFill>
                            <a:schemeClr val="tx1"/>
                          </a:solidFill>
                          <a:latin typeface="メイリオ" panose="020B0604030504040204" pitchFamily="50" charset="-128"/>
                          <a:ea typeface="メイリオ" panose="020B0604030504040204" pitchFamily="50" charset="-128"/>
                        </a:rPr>
                        <a:t>２</a:t>
                      </a:r>
                      <a:endParaRPr kumimoji="1" lang="en-US" altLang="ja-JP" sz="1400" dirty="0">
                        <a:solidFill>
                          <a:schemeClr val="tx1"/>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メイリオ" panose="020B0604030504040204" pitchFamily="50" charset="-128"/>
                          <a:ea typeface="メイリオ" panose="020B0604030504040204" pitchFamily="50" charset="-128"/>
                        </a:rPr>
                        <a:t>（</a:t>
                      </a:r>
                      <a:r>
                        <a:rPr kumimoji="1" lang="en-US" altLang="ja-JP" sz="1400" dirty="0">
                          <a:solidFill>
                            <a:schemeClr val="tx1"/>
                          </a:solidFill>
                          <a:latin typeface="メイリオ" panose="020B0604030504040204" pitchFamily="50" charset="-128"/>
                          <a:ea typeface="メイリオ" panose="020B0604030504040204" pitchFamily="50" charset="-128"/>
                        </a:rPr>
                        <a:t>B/C</a:t>
                      </a:r>
                      <a:r>
                        <a:rPr kumimoji="1" lang="ja-JP" altLang="en-US" sz="1400" dirty="0">
                          <a:solidFill>
                            <a:schemeClr val="tx1"/>
                          </a:solidFill>
                          <a:latin typeface="メイリオ" panose="020B0604030504040204" pitchFamily="50" charset="-128"/>
                          <a:ea typeface="メイリオ" panose="020B0604030504040204" pitchFamily="50" charset="-128"/>
                        </a:rPr>
                        <a:t>）</a:t>
                      </a:r>
                      <a:endParaRPr kumimoji="1" lang="en-US" altLang="ja-JP" sz="1400" dirty="0">
                        <a:solidFill>
                          <a:schemeClr val="tx1"/>
                        </a:solidFill>
                        <a:latin typeface="メイリオ" panose="020B0604030504040204" pitchFamily="50" charset="-128"/>
                        <a:ea typeface="メイリオ" panose="020B0604030504040204" pitchFamily="50" charset="-128"/>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0.7</a:t>
                      </a:r>
                      <a:r>
                        <a:rPr kumimoji="1" lang="ja-JP" altLang="en-US" sz="1400" dirty="0">
                          <a:solidFill>
                            <a:schemeClr val="tx1"/>
                          </a:solidFill>
                          <a:latin typeface="メイリオ" panose="020B0604030504040204" pitchFamily="50" charset="-128"/>
                          <a:ea typeface="メイリオ" panose="020B0604030504040204" pitchFamily="50" charset="-128"/>
                        </a:rPr>
                        <a:t>～</a:t>
                      </a:r>
                      <a:r>
                        <a:rPr kumimoji="1" lang="en-US" altLang="ja-JP" sz="1400" dirty="0">
                          <a:solidFill>
                            <a:schemeClr val="tx1"/>
                          </a:solidFill>
                          <a:latin typeface="メイリオ" panose="020B0604030504040204" pitchFamily="50" charset="-128"/>
                          <a:ea typeface="メイリオ" panose="020B0604030504040204" pitchFamily="50" charset="-128"/>
                        </a:rPr>
                        <a:t>0.8</a:t>
                      </a:r>
                    </a:p>
                    <a:p>
                      <a:pPr algn="ctr"/>
                      <a:r>
                        <a:rPr kumimoji="1" lang="ja-JP" altLang="en-US" sz="1400" dirty="0">
                          <a:solidFill>
                            <a:schemeClr val="tx1"/>
                          </a:solidFill>
                          <a:latin typeface="メイリオ" panose="020B0604030504040204" pitchFamily="50" charset="-128"/>
                          <a:ea typeface="メイリオ" panose="020B0604030504040204" pitchFamily="50" charset="-128"/>
                        </a:rPr>
                        <a:t>（</a:t>
                      </a:r>
                      <a:r>
                        <a:rPr kumimoji="1" lang="en-US" altLang="ja-JP" sz="1400" dirty="0">
                          <a:solidFill>
                            <a:schemeClr val="tx1"/>
                          </a:solidFill>
                          <a:latin typeface="メイリオ" panose="020B0604030504040204" pitchFamily="50" charset="-128"/>
                          <a:ea typeface="メイリオ" panose="020B0604030504040204" pitchFamily="50" charset="-128"/>
                        </a:rPr>
                        <a:t>1.1</a:t>
                      </a:r>
                      <a:r>
                        <a:rPr kumimoji="1" lang="ja-JP" altLang="en-US" sz="1400" dirty="0">
                          <a:solidFill>
                            <a:schemeClr val="tx1"/>
                          </a:solidFill>
                          <a:latin typeface="メイリオ" panose="020B0604030504040204" pitchFamily="50" charset="-128"/>
                          <a:ea typeface="メイリオ" panose="020B0604030504040204" pitchFamily="50" charset="-128"/>
                        </a:rPr>
                        <a:t>～</a:t>
                      </a:r>
                      <a:r>
                        <a:rPr kumimoji="1" lang="en-US" altLang="ja-JP" sz="1400" dirty="0">
                          <a:solidFill>
                            <a:schemeClr val="tx1"/>
                          </a:solidFill>
                          <a:latin typeface="メイリオ" panose="020B0604030504040204" pitchFamily="50" charset="-128"/>
                          <a:ea typeface="メイリオ" panose="020B0604030504040204" pitchFamily="50" charset="-128"/>
                        </a:rPr>
                        <a:t>1.3</a:t>
                      </a:r>
                      <a:r>
                        <a:rPr kumimoji="1" lang="ja-JP" altLang="en-US" sz="1400" dirty="0">
                          <a:solidFill>
                            <a:schemeClr val="tx1"/>
                          </a:solidFill>
                          <a:latin typeface="メイリオ" panose="020B0604030504040204" pitchFamily="50" charset="-128"/>
                          <a:ea typeface="メイリオ" panose="020B0604030504040204" pitchFamily="50" charset="-128"/>
                        </a:rPr>
                        <a:t>）</a:t>
                      </a:r>
                      <a:endParaRPr kumimoji="1" lang="en-US" altLang="ja-JP" sz="14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1.1</a:t>
                      </a:r>
                      <a:r>
                        <a:rPr kumimoji="1" lang="ja-JP" altLang="en-US" sz="1400" dirty="0">
                          <a:solidFill>
                            <a:schemeClr val="tx1"/>
                          </a:solidFill>
                          <a:latin typeface="メイリオ" panose="020B0604030504040204" pitchFamily="50" charset="-128"/>
                          <a:ea typeface="メイリオ" panose="020B0604030504040204" pitchFamily="50" charset="-128"/>
                        </a:rPr>
                        <a:t>～</a:t>
                      </a:r>
                      <a:r>
                        <a:rPr kumimoji="1" lang="en-US" altLang="ja-JP" sz="1400" dirty="0">
                          <a:solidFill>
                            <a:schemeClr val="tx1"/>
                          </a:solidFill>
                          <a:latin typeface="メイリオ" panose="020B0604030504040204" pitchFamily="50" charset="-128"/>
                          <a:ea typeface="メイリオ" panose="020B0604030504040204" pitchFamily="50" charset="-128"/>
                        </a:rPr>
                        <a:t>1.2</a:t>
                      </a:r>
                    </a:p>
                    <a:p>
                      <a:pPr algn="ctr"/>
                      <a:r>
                        <a:rPr kumimoji="1" lang="ja-JP" altLang="en-US" sz="1400" dirty="0">
                          <a:solidFill>
                            <a:schemeClr val="tx1"/>
                          </a:solidFill>
                          <a:latin typeface="メイリオ" panose="020B0604030504040204" pitchFamily="50" charset="-128"/>
                          <a:ea typeface="メイリオ" panose="020B0604030504040204" pitchFamily="50" charset="-128"/>
                        </a:rPr>
                        <a:t>（</a:t>
                      </a:r>
                      <a:r>
                        <a:rPr kumimoji="1" lang="en-US" altLang="ja-JP" sz="1400" dirty="0">
                          <a:solidFill>
                            <a:schemeClr val="tx1"/>
                          </a:solidFill>
                          <a:latin typeface="メイリオ" panose="020B0604030504040204" pitchFamily="50" charset="-128"/>
                          <a:ea typeface="メイリオ" panose="020B0604030504040204" pitchFamily="50" charset="-128"/>
                        </a:rPr>
                        <a:t>1.6</a:t>
                      </a:r>
                      <a:r>
                        <a:rPr kumimoji="1" lang="ja-JP" altLang="en-US" sz="1400" dirty="0">
                          <a:solidFill>
                            <a:schemeClr val="tx1"/>
                          </a:solidFill>
                          <a:latin typeface="メイリオ" panose="020B0604030504040204" pitchFamily="50" charset="-128"/>
                          <a:ea typeface="メイリオ" panose="020B0604030504040204" pitchFamily="50" charset="-128"/>
                        </a:rPr>
                        <a:t>～</a:t>
                      </a:r>
                      <a:r>
                        <a:rPr kumimoji="1" lang="en-US" altLang="ja-JP" sz="1400" dirty="0">
                          <a:solidFill>
                            <a:schemeClr val="tx1"/>
                          </a:solidFill>
                          <a:latin typeface="メイリオ" panose="020B0604030504040204" pitchFamily="50" charset="-128"/>
                          <a:ea typeface="メイリオ" panose="020B0604030504040204" pitchFamily="50" charset="-128"/>
                        </a:rPr>
                        <a:t>1.8</a:t>
                      </a:r>
                      <a:r>
                        <a:rPr kumimoji="1" lang="ja-JP" altLang="en-US" sz="1400" dirty="0">
                          <a:solidFill>
                            <a:schemeClr val="tx1"/>
                          </a:solidFill>
                          <a:latin typeface="メイリオ" panose="020B0604030504040204" pitchFamily="50" charset="-128"/>
                          <a:ea typeface="メイリオ" panose="020B0604030504040204" pitchFamily="50" charset="-128"/>
                        </a:rPr>
                        <a:t>）</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752625846"/>
                  </a:ext>
                </a:extLst>
              </a:tr>
              <a:tr h="528852">
                <a:tc vMerge="1">
                  <a:txBody>
                    <a:bodyPr/>
                    <a:lstStyle/>
                    <a:p>
                      <a:pPr algn="ctr"/>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経済的内部収益率</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2.6%</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5.0%</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6948248"/>
                  </a:ext>
                </a:extLst>
              </a:tr>
              <a:tr h="6308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kern="1200" dirty="0">
                          <a:solidFill>
                            <a:schemeClr val="dk1"/>
                          </a:solidFill>
                          <a:latin typeface="メイリオ" panose="020B0604030504040204" pitchFamily="50" charset="-128"/>
                          <a:ea typeface="メイリオ" panose="020B0604030504040204" pitchFamily="50" charset="-128"/>
                          <a:cs typeface="+mn-cs"/>
                        </a:rPr>
                        <a:t>収支</a:t>
                      </a:r>
                      <a:endParaRPr kumimoji="1" lang="en-US" altLang="ja-JP" sz="1400" kern="1200" dirty="0">
                        <a:solidFill>
                          <a:schemeClr val="dk1"/>
                        </a:solidFill>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kern="1200" dirty="0">
                          <a:solidFill>
                            <a:schemeClr val="dk1"/>
                          </a:solidFill>
                          <a:latin typeface="メイリオ" panose="020B0604030504040204" pitchFamily="50" charset="-128"/>
                          <a:ea typeface="メイリオ" panose="020B0604030504040204" pitchFamily="50" charset="-128"/>
                          <a:cs typeface="+mn-cs"/>
                        </a:rPr>
                        <a:t>（３種）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メイリオ" panose="020B0604030504040204" pitchFamily="50" charset="-128"/>
                          <a:ea typeface="メイリオ" panose="020B0604030504040204" pitchFamily="50" charset="-128"/>
                        </a:rPr>
                        <a:t>累積資金収支</a:t>
                      </a:r>
                      <a:r>
                        <a:rPr kumimoji="1" lang="en-US" altLang="ja-JP" sz="1400" baseline="30000" dirty="0">
                          <a:solidFill>
                            <a:schemeClr val="tx1"/>
                          </a:solidFill>
                          <a:latin typeface="メイリオ" panose="020B0604030504040204" pitchFamily="50" charset="-128"/>
                          <a:ea typeface="メイリオ" panose="020B0604030504040204" pitchFamily="50" charset="-128"/>
                        </a:rPr>
                        <a:t>※</a:t>
                      </a:r>
                      <a:r>
                        <a:rPr kumimoji="1" lang="ja-JP" altLang="en-US" sz="1400" baseline="30000" dirty="0">
                          <a:solidFill>
                            <a:schemeClr val="tx1"/>
                          </a:solidFill>
                          <a:latin typeface="メイリオ" panose="020B0604030504040204" pitchFamily="50" charset="-128"/>
                          <a:ea typeface="メイリオ" panose="020B0604030504040204" pitchFamily="50" charset="-128"/>
                        </a:rPr>
                        <a:t>３</a:t>
                      </a:r>
                      <a:endParaRPr kumimoji="1" lang="en-US" altLang="ja-JP" sz="1400" dirty="0">
                        <a:solidFill>
                          <a:schemeClr val="tx1"/>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メイリオ" panose="020B0604030504040204" pitchFamily="50" charset="-128"/>
                          <a:ea typeface="メイリオ" panose="020B0604030504040204" pitchFamily="50" charset="-128"/>
                        </a:rPr>
                        <a:t>黒字転換年</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40</a:t>
                      </a:r>
                      <a:r>
                        <a:rPr kumimoji="1" lang="ja-JP" altLang="en-US" sz="1400" dirty="0">
                          <a:solidFill>
                            <a:schemeClr val="tx1"/>
                          </a:solidFill>
                          <a:latin typeface="メイリオ" panose="020B0604030504040204" pitchFamily="50" charset="-128"/>
                          <a:ea typeface="メイリオ" panose="020B0604030504040204" pitchFamily="50" charset="-128"/>
                        </a:rPr>
                        <a:t>年以内の</a:t>
                      </a:r>
                      <a:endParaRPr kumimoji="1" lang="en-US" altLang="ja-JP" sz="1400" dirty="0">
                        <a:solidFill>
                          <a:schemeClr val="tx1"/>
                        </a:solidFill>
                        <a:latin typeface="メイリオ" panose="020B0604030504040204" pitchFamily="50" charset="-128"/>
                        <a:ea typeface="メイリオ" panose="020B0604030504040204" pitchFamily="50" charset="-128"/>
                      </a:endParaRPr>
                    </a:p>
                    <a:p>
                      <a:pPr algn="ctr"/>
                      <a:r>
                        <a:rPr kumimoji="1" lang="ja-JP" altLang="en-US" sz="1400" dirty="0">
                          <a:solidFill>
                            <a:schemeClr val="tx1"/>
                          </a:solidFill>
                          <a:latin typeface="メイリオ" panose="020B0604030504040204" pitchFamily="50" charset="-128"/>
                          <a:ea typeface="メイリオ" panose="020B0604030504040204" pitchFamily="50" charset="-128"/>
                        </a:rPr>
                        <a:t>黒字転換なし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40</a:t>
                      </a:r>
                      <a:r>
                        <a:rPr kumimoji="1" lang="ja-JP" altLang="en-US" sz="1400" dirty="0">
                          <a:solidFill>
                            <a:schemeClr val="tx1"/>
                          </a:solidFill>
                          <a:latin typeface="メイリオ" panose="020B0604030504040204" pitchFamily="50" charset="-128"/>
                          <a:ea typeface="メイリオ" panose="020B0604030504040204" pitchFamily="50" charset="-128"/>
                        </a:rPr>
                        <a:t>年以内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7127447"/>
                  </a:ext>
                </a:extLst>
              </a:tr>
            </a:tbl>
          </a:graphicData>
        </a:graphic>
      </p:graphicFrame>
      <p:sp>
        <p:nvSpPr>
          <p:cNvPr id="8" name="テキスト ボックス 7">
            <a:extLst>
              <a:ext uri="{FF2B5EF4-FFF2-40B4-BE49-F238E27FC236}">
                <a16:creationId xmlns:a16="http://schemas.microsoft.com/office/drawing/2014/main" id="{FCE12574-8F3C-4DF4-8F64-790193DBEBD9}"/>
              </a:ext>
            </a:extLst>
          </p:cNvPr>
          <p:cNvSpPr txBox="1"/>
          <p:nvPr/>
        </p:nvSpPr>
        <p:spPr>
          <a:xfrm>
            <a:off x="8750500" y="59555"/>
            <a:ext cx="1082348"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５　まとめ</a:t>
            </a:r>
            <a:endParaRPr kumimoji="1" lang="ja-JP" altLang="en-US" sz="1400" b="1" dirty="0">
              <a:solidFill>
                <a:schemeClr val="accent5">
                  <a:lumMod val="50000"/>
                </a:schemeClr>
              </a:solidFill>
            </a:endParaRPr>
          </a:p>
        </p:txBody>
      </p:sp>
      <p:graphicFrame>
        <p:nvGraphicFramePr>
          <p:cNvPr id="2" name="表 1">
            <a:extLst>
              <a:ext uri="{FF2B5EF4-FFF2-40B4-BE49-F238E27FC236}">
                <a16:creationId xmlns:a16="http://schemas.microsoft.com/office/drawing/2014/main" id="{AEDC3AAD-82AF-4DA9-9CF5-994E0684C4A3}"/>
              </a:ext>
            </a:extLst>
          </p:cNvPr>
          <p:cNvGraphicFramePr>
            <a:graphicFrameLocks noGrp="1"/>
          </p:cNvGraphicFramePr>
          <p:nvPr>
            <p:extLst>
              <p:ext uri="{D42A27DB-BD31-4B8C-83A1-F6EECF244321}">
                <p14:modId xmlns:p14="http://schemas.microsoft.com/office/powerpoint/2010/main" val="646172824"/>
              </p:ext>
            </p:extLst>
          </p:nvPr>
        </p:nvGraphicFramePr>
        <p:xfrm>
          <a:off x="6444321" y="2025493"/>
          <a:ext cx="3312000" cy="3633628"/>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2285565936"/>
                    </a:ext>
                  </a:extLst>
                </a:gridCol>
                <a:gridCol w="1656000">
                  <a:extLst>
                    <a:ext uri="{9D8B030D-6E8A-4147-A177-3AD203B41FA5}">
                      <a16:colId xmlns:a16="http://schemas.microsoft.com/office/drawing/2014/main" val="1930552395"/>
                    </a:ext>
                  </a:extLst>
                </a:gridCol>
              </a:tblGrid>
              <a:tr h="360958">
                <a:tc gridSpan="2">
                  <a:txBody>
                    <a:bodyPr/>
                    <a:lstStyle/>
                    <a:p>
                      <a:pPr algn="ctr"/>
                      <a:r>
                        <a:rPr kumimoji="1" lang="ja-JP" altLang="en-US" sz="1400" dirty="0">
                          <a:latin typeface="メイリオ" panose="020B0604030504040204" pitchFamily="50" charset="-128"/>
                          <a:ea typeface="メイリオ" panose="020B0604030504040204" pitchFamily="50" charset="-128"/>
                        </a:rPr>
                        <a:t>参考：分析結果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hMerge="1">
                  <a:txBody>
                    <a:bodyPr/>
                    <a:lstStyle/>
                    <a:p>
                      <a:pPr algn="l"/>
                      <a:endParaRPr kumimoji="1" lang="ja-JP" altLang="en-US" sz="105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7567208"/>
                  </a:ext>
                </a:extLst>
              </a:tr>
              <a:tr h="530411">
                <a:tc>
                  <a:txBody>
                    <a:bodyPr/>
                    <a:lstStyle/>
                    <a:p>
                      <a:pPr algn="ctr"/>
                      <a:r>
                        <a:rPr kumimoji="1" lang="ja-JP" altLang="en-US" sz="1400" dirty="0">
                          <a:latin typeface="メイリオ" panose="020B0604030504040204" pitchFamily="50" charset="-128"/>
                          <a:ea typeface="メイリオ" panose="020B0604030504040204" pitchFamily="50" charset="-128"/>
                        </a:rPr>
                        <a:t>ＪＲ桜島線延伸</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400" dirty="0">
                          <a:latin typeface="メイリオ" panose="020B0604030504040204" pitchFamily="50" charset="-128"/>
                          <a:ea typeface="メイリオ" panose="020B0604030504040204" pitchFamily="50" charset="-128"/>
                        </a:rPr>
                        <a:t>京阪中之島線延伸</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801990583"/>
                  </a:ext>
                </a:extLst>
              </a:tr>
              <a:tr h="528852">
                <a:tc>
                  <a:txBody>
                    <a:bodyPr/>
                    <a:lstStyle/>
                    <a:p>
                      <a:pPr marL="0" algn="r" defTabSz="914400" rtl="0" eaLnBrk="1" latinLnBrk="0" hangingPunct="1"/>
                      <a:r>
                        <a:rPr kumimoji="1" lang="en-US" altLang="ja-JP" sz="1400" b="0" kern="1200" spc="0" baseline="0" dirty="0">
                          <a:solidFill>
                            <a:schemeClr val="tx1"/>
                          </a:solidFill>
                          <a:latin typeface="メイリオ" panose="020B0604030504040204" pitchFamily="50" charset="-128"/>
                          <a:ea typeface="メイリオ" panose="020B0604030504040204" pitchFamily="50" charset="-128"/>
                          <a:cs typeface="+mn-cs"/>
                        </a:rPr>
                        <a:t>94,400</a:t>
                      </a:r>
                      <a:r>
                        <a:rPr kumimoji="1" lang="ja-JP" altLang="en-US" sz="1400" b="0" spc="0" baseline="0" dirty="0">
                          <a:solidFill>
                            <a:schemeClr val="tx1"/>
                          </a:solidFill>
                          <a:latin typeface="メイリオ" panose="020B0604030504040204" pitchFamily="50" charset="-128"/>
                          <a:ea typeface="メイリオ" panose="020B0604030504040204" pitchFamily="50" charset="-128"/>
                        </a:rPr>
                        <a:t>人</a:t>
                      </a:r>
                      <a:r>
                        <a:rPr kumimoji="1" lang="en-US" altLang="ja-JP" sz="1400" b="0" spc="0" baseline="0" dirty="0">
                          <a:solidFill>
                            <a:schemeClr val="tx1"/>
                          </a:solidFill>
                          <a:latin typeface="メイリオ" panose="020B0604030504040204" pitchFamily="50" charset="-128"/>
                          <a:ea typeface="メイリオ" panose="020B0604030504040204" pitchFamily="50" charset="-128"/>
                        </a:rPr>
                        <a:t>/</a:t>
                      </a:r>
                      <a:r>
                        <a:rPr kumimoji="1" lang="ja-JP" altLang="en-US" sz="1400" b="0" spc="0" baseline="0" dirty="0">
                          <a:solidFill>
                            <a:schemeClr val="tx1"/>
                          </a:solidFill>
                          <a:latin typeface="メイリオ" panose="020B0604030504040204" pitchFamily="50" charset="-128"/>
                          <a:ea typeface="メイリオ" panose="020B0604030504040204" pitchFamily="50" charset="-128"/>
                        </a:rPr>
                        <a:t>日</a:t>
                      </a:r>
                      <a:endParaRPr kumimoji="1" lang="ja-JP" altLang="en-US" sz="1400" b="0" kern="1200" spc="0" baseline="0" dirty="0">
                        <a:solidFill>
                          <a:schemeClr val="tx1"/>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r" defTabSz="914400" rtl="0" eaLnBrk="1" latinLnBrk="0" hangingPunct="1"/>
                      <a:r>
                        <a:rPr kumimoji="1" lang="en-US" altLang="ja-JP" sz="1400" b="0" kern="1200" spc="0" baseline="0" dirty="0">
                          <a:solidFill>
                            <a:schemeClr val="tx1"/>
                          </a:solidFill>
                          <a:latin typeface="メイリオ" panose="020B0604030504040204" pitchFamily="50" charset="-128"/>
                          <a:ea typeface="メイリオ" panose="020B0604030504040204" pitchFamily="50" charset="-128"/>
                          <a:cs typeface="+mn-cs"/>
                        </a:rPr>
                        <a:t>30,000</a:t>
                      </a:r>
                      <a:r>
                        <a:rPr kumimoji="1" lang="ja-JP" altLang="en-US" sz="1400" b="0" spc="0" baseline="0" dirty="0">
                          <a:solidFill>
                            <a:schemeClr val="tx1"/>
                          </a:solidFill>
                          <a:latin typeface="メイリオ" panose="020B0604030504040204" pitchFamily="50" charset="-128"/>
                          <a:ea typeface="メイリオ" panose="020B0604030504040204" pitchFamily="50" charset="-128"/>
                        </a:rPr>
                        <a:t>人</a:t>
                      </a:r>
                      <a:r>
                        <a:rPr kumimoji="1" lang="en-US" altLang="ja-JP" sz="1400" b="0" spc="0" baseline="0" dirty="0">
                          <a:solidFill>
                            <a:schemeClr val="tx1"/>
                          </a:solidFill>
                          <a:latin typeface="メイリオ" panose="020B0604030504040204" pitchFamily="50" charset="-128"/>
                          <a:ea typeface="メイリオ" panose="020B0604030504040204" pitchFamily="50" charset="-128"/>
                        </a:rPr>
                        <a:t>/</a:t>
                      </a:r>
                      <a:r>
                        <a:rPr kumimoji="1" lang="ja-JP" altLang="en-US" sz="1400" b="0" spc="0" baseline="0" dirty="0">
                          <a:solidFill>
                            <a:schemeClr val="tx1"/>
                          </a:solidFill>
                          <a:latin typeface="メイリオ" panose="020B0604030504040204" pitchFamily="50" charset="-128"/>
                          <a:ea typeface="メイリオ" panose="020B0604030504040204" pitchFamily="50" charset="-128"/>
                        </a:rPr>
                        <a:t>日</a:t>
                      </a:r>
                      <a:endParaRPr kumimoji="1" lang="ja-JP" altLang="en-US" sz="1400" b="0" kern="1200" spc="0" baseline="0" dirty="0">
                        <a:solidFill>
                          <a:schemeClr val="tx1"/>
                        </a:solidFill>
                        <a:latin typeface="メイリオ" panose="020B0604030504040204" pitchFamily="50" charset="-128"/>
                        <a:ea typeface="メイリオ"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3072221"/>
                  </a:ext>
                </a:extLst>
              </a:tr>
              <a:tr h="528852">
                <a:tc>
                  <a:txBody>
                    <a:bodyPr/>
                    <a:lstStyle/>
                    <a:p>
                      <a:pPr marL="0" algn="r" defTabSz="914400" rtl="0" eaLnBrk="1" latinLnBrk="0" hangingPunct="1"/>
                      <a:r>
                        <a:rPr kumimoji="1" lang="en-US" altLang="ja-JP" sz="1400" kern="1200" dirty="0">
                          <a:solidFill>
                            <a:schemeClr val="tx1"/>
                          </a:solidFill>
                          <a:latin typeface="メイリオ" panose="020B0604030504040204" pitchFamily="50" charset="-128"/>
                          <a:ea typeface="メイリオ" panose="020B0604030504040204" pitchFamily="50" charset="-128"/>
                          <a:cs typeface="+mn-cs"/>
                        </a:rPr>
                        <a:t>30,760</a:t>
                      </a:r>
                      <a:r>
                        <a:rPr kumimoji="1" lang="ja-JP" altLang="en-US" sz="1400" kern="1200" dirty="0">
                          <a:solidFill>
                            <a:schemeClr val="tx1"/>
                          </a:solidFill>
                          <a:latin typeface="メイリオ" panose="020B0604030504040204" pitchFamily="50" charset="-128"/>
                          <a:ea typeface="メイリオ" panose="020B0604030504040204" pitchFamily="50" charset="-128"/>
                          <a:cs typeface="+mn-cs"/>
                        </a:rPr>
                        <a:t>百万円</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algn="r" defTabSz="914400" rtl="0" eaLnBrk="1" latinLnBrk="0" hangingPunct="1"/>
                      <a:r>
                        <a:rPr kumimoji="1" lang="en-US" altLang="ja-JP" sz="1400" kern="1200" dirty="0">
                          <a:solidFill>
                            <a:schemeClr val="tx1"/>
                          </a:solidFill>
                          <a:latin typeface="メイリオ" panose="020B0604030504040204" pitchFamily="50" charset="-128"/>
                          <a:ea typeface="メイリオ" panose="020B0604030504040204" pitchFamily="50" charset="-128"/>
                          <a:cs typeface="+mn-cs"/>
                        </a:rPr>
                        <a:t>5,888</a:t>
                      </a:r>
                      <a:r>
                        <a:rPr kumimoji="1" lang="ja-JP" altLang="en-US" sz="1400" kern="1200" dirty="0">
                          <a:solidFill>
                            <a:schemeClr val="tx1"/>
                          </a:solidFill>
                          <a:latin typeface="メイリオ" panose="020B0604030504040204" pitchFamily="50" charset="-128"/>
                          <a:ea typeface="メイリオ" panose="020B0604030504040204" pitchFamily="50" charset="-128"/>
                          <a:cs typeface="+mn-cs"/>
                        </a:rPr>
                        <a:t>百万円</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030331719"/>
                  </a:ext>
                </a:extLst>
              </a:tr>
              <a:tr h="528852">
                <a:tc>
                  <a:txBody>
                    <a:bodyPr/>
                    <a:lstStyle/>
                    <a:p>
                      <a:pPr marL="0" algn="ctr" defTabSz="914400" rtl="0" eaLnBrk="1" latinLnBrk="0" hangingPunct="1"/>
                      <a:r>
                        <a:rPr kumimoji="1" lang="en-US" altLang="ja-JP" sz="1400" kern="1200" dirty="0">
                          <a:solidFill>
                            <a:schemeClr val="tx1"/>
                          </a:solidFill>
                          <a:latin typeface="メイリオ" panose="020B0604030504040204" pitchFamily="50" charset="-128"/>
                          <a:ea typeface="メイリオ" panose="020B0604030504040204" pitchFamily="50" charset="-128"/>
                          <a:cs typeface="+mn-cs"/>
                        </a:rPr>
                        <a:t>1.0</a:t>
                      </a:r>
                      <a:r>
                        <a:rPr kumimoji="1" lang="ja-JP" altLang="en-US" sz="1400" kern="1200" dirty="0">
                          <a:solidFill>
                            <a:schemeClr val="tx1"/>
                          </a:solidFill>
                          <a:latin typeface="メイリオ" panose="020B0604030504040204" pitchFamily="50" charset="-128"/>
                          <a:ea typeface="メイリオ" panose="020B0604030504040204" pitchFamily="50" charset="-128"/>
                          <a:cs typeface="+mn-cs"/>
                        </a:rPr>
                        <a:t>～</a:t>
                      </a:r>
                      <a:r>
                        <a:rPr kumimoji="1" lang="en-US" altLang="ja-JP" sz="1400" kern="1200" dirty="0">
                          <a:solidFill>
                            <a:schemeClr val="tx1"/>
                          </a:solidFill>
                          <a:latin typeface="メイリオ" panose="020B0604030504040204" pitchFamily="50" charset="-128"/>
                          <a:ea typeface="メイリオ" panose="020B0604030504040204" pitchFamily="50" charset="-128"/>
                          <a:cs typeface="+mn-cs"/>
                        </a:rPr>
                        <a:t>1.3</a:t>
                      </a:r>
                    </a:p>
                    <a:p>
                      <a:pPr marL="0" algn="ctr" defTabSz="914400" rtl="0" eaLnBrk="1" latinLnBrk="0" hangingPunct="1"/>
                      <a:r>
                        <a:rPr kumimoji="1" lang="ja-JP" altLang="en-US" sz="1400" kern="1200" dirty="0">
                          <a:solidFill>
                            <a:schemeClr val="tx1"/>
                          </a:solidFill>
                          <a:latin typeface="メイリオ" panose="020B0604030504040204" pitchFamily="50" charset="-128"/>
                          <a:ea typeface="メイリオ" panose="020B0604030504040204" pitchFamily="50" charset="-128"/>
                          <a:cs typeface="+mn-cs"/>
                        </a:rPr>
                        <a:t>（</a:t>
                      </a:r>
                      <a:r>
                        <a:rPr kumimoji="1" lang="en-US" altLang="ja-JP" sz="1400" kern="1200" dirty="0">
                          <a:solidFill>
                            <a:schemeClr val="tx1"/>
                          </a:solidFill>
                          <a:latin typeface="メイリオ" panose="020B0604030504040204" pitchFamily="50" charset="-128"/>
                          <a:ea typeface="メイリオ" panose="020B0604030504040204" pitchFamily="50" charset="-128"/>
                          <a:cs typeface="+mn-cs"/>
                        </a:rPr>
                        <a:t>1.5</a:t>
                      </a:r>
                      <a:r>
                        <a:rPr kumimoji="1" lang="ja-JP" altLang="en-US" sz="1400" kern="1200" dirty="0">
                          <a:solidFill>
                            <a:schemeClr val="tx1"/>
                          </a:solidFill>
                          <a:latin typeface="メイリオ" panose="020B0604030504040204" pitchFamily="50" charset="-128"/>
                          <a:ea typeface="メイリオ" panose="020B0604030504040204" pitchFamily="50" charset="-128"/>
                          <a:cs typeface="+mn-cs"/>
                        </a:rPr>
                        <a:t>～</a:t>
                      </a:r>
                      <a:r>
                        <a:rPr kumimoji="1" lang="en-US" altLang="ja-JP" sz="1400" kern="1200" dirty="0">
                          <a:solidFill>
                            <a:schemeClr val="tx1"/>
                          </a:solidFill>
                          <a:latin typeface="メイリオ" panose="020B0604030504040204" pitchFamily="50" charset="-128"/>
                          <a:ea typeface="メイリオ" panose="020B0604030504040204" pitchFamily="50" charset="-128"/>
                          <a:cs typeface="+mn-cs"/>
                        </a:rPr>
                        <a:t>1.8</a:t>
                      </a:r>
                      <a:r>
                        <a:rPr kumimoji="1" lang="ja-JP" altLang="en-US" sz="1400" kern="1200" dirty="0">
                          <a:solidFill>
                            <a:schemeClr val="tx1"/>
                          </a:solidFill>
                          <a:latin typeface="メイリオ" panose="020B0604030504040204" pitchFamily="50" charset="-128"/>
                          <a:ea typeface="メイリオ" panose="020B0604030504040204" pitchFamily="50" charset="-128"/>
                          <a:cs typeface="+mn-cs"/>
                        </a:rPr>
                        <a:t>）</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algn="ctr" defTabSz="914400" rtl="0" eaLnBrk="1" latinLnBrk="0" hangingPunct="1"/>
                      <a:r>
                        <a:rPr kumimoji="1" lang="en-US" altLang="ja-JP" sz="1400" kern="1200" dirty="0">
                          <a:solidFill>
                            <a:schemeClr val="tx1"/>
                          </a:solidFill>
                          <a:latin typeface="メイリオ" panose="020B0604030504040204" pitchFamily="50" charset="-128"/>
                          <a:ea typeface="メイリオ" panose="020B0604030504040204" pitchFamily="50" charset="-128"/>
                          <a:cs typeface="+mn-cs"/>
                        </a:rPr>
                        <a:t>1.1</a:t>
                      </a:r>
                      <a:r>
                        <a:rPr kumimoji="1" lang="ja-JP" altLang="en-US" sz="1400" kern="1200" dirty="0">
                          <a:solidFill>
                            <a:schemeClr val="tx1"/>
                          </a:solidFill>
                          <a:latin typeface="メイリオ" panose="020B0604030504040204" pitchFamily="50" charset="-128"/>
                          <a:ea typeface="メイリオ" panose="020B0604030504040204" pitchFamily="50" charset="-128"/>
                          <a:cs typeface="+mn-cs"/>
                        </a:rPr>
                        <a:t>～</a:t>
                      </a:r>
                      <a:r>
                        <a:rPr kumimoji="1" lang="en-US" altLang="ja-JP" sz="1400" kern="1200" dirty="0">
                          <a:solidFill>
                            <a:schemeClr val="tx1"/>
                          </a:solidFill>
                          <a:latin typeface="メイリオ" panose="020B0604030504040204" pitchFamily="50" charset="-128"/>
                          <a:ea typeface="メイリオ" panose="020B0604030504040204" pitchFamily="50" charset="-128"/>
                          <a:cs typeface="+mn-cs"/>
                        </a:rPr>
                        <a:t>1.2</a:t>
                      </a:r>
                    </a:p>
                    <a:p>
                      <a:pPr marL="0" algn="ctr" defTabSz="914400" rtl="0" eaLnBrk="1" latinLnBrk="0" hangingPunct="1"/>
                      <a:r>
                        <a:rPr kumimoji="1" lang="ja-JP" altLang="en-US" sz="1400" kern="1200" dirty="0">
                          <a:solidFill>
                            <a:schemeClr val="tx1"/>
                          </a:solidFill>
                          <a:latin typeface="メイリオ" panose="020B0604030504040204" pitchFamily="50" charset="-128"/>
                          <a:ea typeface="メイリオ" panose="020B0604030504040204" pitchFamily="50" charset="-128"/>
                          <a:cs typeface="+mn-cs"/>
                        </a:rPr>
                        <a:t>（</a:t>
                      </a:r>
                      <a:r>
                        <a:rPr kumimoji="1" lang="en-US" altLang="ja-JP" sz="1400" kern="1200" dirty="0">
                          <a:solidFill>
                            <a:schemeClr val="tx1"/>
                          </a:solidFill>
                          <a:latin typeface="メイリオ" panose="020B0604030504040204" pitchFamily="50" charset="-128"/>
                          <a:ea typeface="メイリオ" panose="020B0604030504040204" pitchFamily="50" charset="-128"/>
                          <a:cs typeface="+mn-cs"/>
                        </a:rPr>
                        <a:t>1.6</a:t>
                      </a:r>
                      <a:r>
                        <a:rPr kumimoji="1" lang="ja-JP" altLang="en-US" sz="1400" kern="1200" dirty="0">
                          <a:solidFill>
                            <a:schemeClr val="tx1"/>
                          </a:solidFill>
                          <a:latin typeface="メイリオ" panose="020B0604030504040204" pitchFamily="50" charset="-128"/>
                          <a:ea typeface="メイリオ" panose="020B0604030504040204" pitchFamily="50" charset="-128"/>
                          <a:cs typeface="+mn-cs"/>
                        </a:rPr>
                        <a:t>～</a:t>
                      </a:r>
                      <a:r>
                        <a:rPr kumimoji="1" lang="en-US" altLang="ja-JP" sz="1400" kern="1200" dirty="0">
                          <a:solidFill>
                            <a:schemeClr val="tx1"/>
                          </a:solidFill>
                          <a:latin typeface="メイリオ" panose="020B0604030504040204" pitchFamily="50" charset="-128"/>
                          <a:ea typeface="メイリオ" panose="020B0604030504040204" pitchFamily="50" charset="-128"/>
                          <a:cs typeface="+mn-cs"/>
                        </a:rPr>
                        <a:t>1.9</a:t>
                      </a:r>
                      <a:r>
                        <a:rPr kumimoji="1" lang="ja-JP" altLang="en-US" sz="1400" kern="1200" dirty="0">
                          <a:solidFill>
                            <a:schemeClr val="tx1"/>
                          </a:solidFill>
                          <a:latin typeface="メイリオ" panose="020B0604030504040204" pitchFamily="50" charset="-128"/>
                          <a:ea typeface="メイリオ" panose="020B0604030504040204" pitchFamily="50" charset="-128"/>
                          <a:cs typeface="+mn-cs"/>
                        </a:rPr>
                        <a:t>）</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758236594"/>
                  </a:ext>
                </a:extLst>
              </a:tr>
              <a:tr h="528852">
                <a:tc>
                  <a:txBody>
                    <a:bodyPr/>
                    <a:lstStyle/>
                    <a:p>
                      <a:pPr marL="0" algn="ctr" defTabSz="914400" rtl="0" eaLnBrk="1" latinLnBrk="0" hangingPunct="1"/>
                      <a:r>
                        <a:rPr kumimoji="1" lang="en-US" altLang="ja-JP" sz="1400" kern="1200" dirty="0">
                          <a:solidFill>
                            <a:schemeClr val="tx1"/>
                          </a:solidFill>
                          <a:latin typeface="メイリオ" panose="020B0604030504040204" pitchFamily="50" charset="-128"/>
                          <a:ea typeface="メイリオ" panose="020B0604030504040204" pitchFamily="50" charset="-128"/>
                          <a:cs typeface="+mn-cs"/>
                        </a:rPr>
                        <a:t>5.0</a:t>
                      </a:r>
                      <a:r>
                        <a:rPr kumimoji="1" lang="en-US" altLang="ja-JP" sz="1400" dirty="0">
                          <a:solidFill>
                            <a:schemeClr val="tx1"/>
                          </a:solidFill>
                          <a:latin typeface="メイリオ" panose="020B0604030504040204" pitchFamily="50" charset="-128"/>
                          <a:ea typeface="メイリオ" panose="020B0604030504040204" pitchFamily="50" charset="-128"/>
                        </a:rPr>
                        <a:t>%</a:t>
                      </a:r>
                      <a:endParaRPr kumimoji="1" lang="ja-JP" altLang="en-US" sz="1400" kern="1200" dirty="0">
                        <a:solidFill>
                          <a:schemeClr val="tx1"/>
                        </a:solidFill>
                        <a:latin typeface="メイリオ" panose="020B0604030504040204" pitchFamily="50" charset="-128"/>
                        <a:ea typeface="メイリオ" panose="020B0604030504040204" pitchFamily="50" charset="-128"/>
                        <a:cs typeface="+mn-cs"/>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kumimoji="1" lang="en-US" altLang="ja-JP" sz="1400" kern="1200" dirty="0">
                          <a:solidFill>
                            <a:schemeClr val="tx1"/>
                          </a:solidFill>
                          <a:latin typeface="メイリオ" panose="020B0604030504040204" pitchFamily="50" charset="-128"/>
                          <a:ea typeface="メイリオ" panose="020B0604030504040204" pitchFamily="50" charset="-128"/>
                          <a:cs typeface="+mn-cs"/>
                        </a:rPr>
                        <a:t>4.8</a:t>
                      </a:r>
                      <a:r>
                        <a:rPr kumimoji="1" lang="en-US" altLang="ja-JP" sz="1400" dirty="0">
                          <a:solidFill>
                            <a:schemeClr val="tx1"/>
                          </a:solidFill>
                          <a:latin typeface="メイリオ" panose="020B0604030504040204" pitchFamily="50" charset="-128"/>
                          <a:ea typeface="メイリオ" panose="020B0604030504040204" pitchFamily="50" charset="-128"/>
                        </a:rPr>
                        <a:t>%</a:t>
                      </a:r>
                      <a:endParaRPr kumimoji="1" lang="ja-JP" altLang="en-US" sz="1400" kern="1200" dirty="0">
                        <a:solidFill>
                          <a:schemeClr val="tx1"/>
                        </a:solidFill>
                        <a:latin typeface="メイリオ" panose="020B0604030504040204" pitchFamily="50" charset="-128"/>
                        <a:ea typeface="メイリオ" panose="020B0604030504040204" pitchFamily="50" charset="-128"/>
                        <a:cs typeface="+mn-cs"/>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2861007"/>
                  </a:ext>
                </a:extLst>
              </a:tr>
              <a:tr h="626851">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40</a:t>
                      </a:r>
                      <a:r>
                        <a:rPr kumimoji="1" lang="ja-JP" altLang="en-US" sz="1400" dirty="0">
                          <a:solidFill>
                            <a:schemeClr val="tx1"/>
                          </a:solidFill>
                          <a:latin typeface="メイリオ" panose="020B0604030504040204" pitchFamily="50" charset="-128"/>
                          <a:ea typeface="メイリオ" panose="020B0604030504040204" pitchFamily="50" charset="-128"/>
                        </a:rPr>
                        <a:t>年以内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40</a:t>
                      </a:r>
                      <a:r>
                        <a:rPr kumimoji="1" lang="ja-JP" altLang="en-US" sz="1400" dirty="0">
                          <a:solidFill>
                            <a:schemeClr val="tx1"/>
                          </a:solidFill>
                          <a:latin typeface="メイリオ" panose="020B0604030504040204" pitchFamily="50" charset="-128"/>
                          <a:ea typeface="メイリオ" panose="020B0604030504040204" pitchFamily="50" charset="-128"/>
                        </a:rPr>
                        <a:t>年以内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7616523"/>
                  </a:ext>
                </a:extLst>
              </a:tr>
            </a:tbl>
          </a:graphicData>
        </a:graphic>
      </p:graphicFrame>
      <p:sp>
        <p:nvSpPr>
          <p:cNvPr id="18" name="正方形/長方形 17">
            <a:extLst>
              <a:ext uri="{FF2B5EF4-FFF2-40B4-BE49-F238E27FC236}">
                <a16:creationId xmlns:a16="http://schemas.microsoft.com/office/drawing/2014/main" id="{75679F25-E714-4BA6-861C-CB05FB3C464A}"/>
              </a:ext>
            </a:extLst>
          </p:cNvPr>
          <p:cNvSpPr/>
          <p:nvPr/>
        </p:nvSpPr>
        <p:spPr>
          <a:xfrm>
            <a:off x="125983" y="1701332"/>
            <a:ext cx="5019758" cy="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＜優位性の比較（１／２）：費用便益分析、収支＞</a:t>
            </a:r>
          </a:p>
        </p:txBody>
      </p:sp>
    </p:spTree>
    <p:extLst>
      <p:ext uri="{BB962C8B-B14F-4D97-AF65-F5344CB8AC3E}">
        <p14:creationId xmlns:p14="http://schemas.microsoft.com/office/powerpoint/2010/main" val="36662022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AEF4A77A-D1CF-4A2E-B986-5179314229D6}"/>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５－１　優位性の比較（まとめ）</a:t>
            </a:r>
          </a:p>
        </p:txBody>
      </p:sp>
      <p:sp>
        <p:nvSpPr>
          <p:cNvPr id="8" name="テキスト ボックス 7">
            <a:extLst>
              <a:ext uri="{FF2B5EF4-FFF2-40B4-BE49-F238E27FC236}">
                <a16:creationId xmlns:a16="http://schemas.microsoft.com/office/drawing/2014/main" id="{FCE12574-8F3C-4DF4-8F64-790193DBEBD9}"/>
              </a:ext>
            </a:extLst>
          </p:cNvPr>
          <p:cNvSpPr txBox="1"/>
          <p:nvPr/>
        </p:nvSpPr>
        <p:spPr>
          <a:xfrm>
            <a:off x="8750500" y="59555"/>
            <a:ext cx="1082348"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５　まとめ</a:t>
            </a:r>
            <a:endParaRPr kumimoji="1" lang="ja-JP" altLang="en-US" sz="1400" b="1" dirty="0">
              <a:solidFill>
                <a:schemeClr val="accent5">
                  <a:lumMod val="50000"/>
                </a:schemeClr>
              </a:solidFill>
            </a:endParaRPr>
          </a:p>
        </p:txBody>
      </p:sp>
      <p:sp>
        <p:nvSpPr>
          <p:cNvPr id="18" name="正方形/長方形 17">
            <a:extLst>
              <a:ext uri="{FF2B5EF4-FFF2-40B4-BE49-F238E27FC236}">
                <a16:creationId xmlns:a16="http://schemas.microsoft.com/office/drawing/2014/main" id="{57C24640-4415-4898-9A24-045A46A607F7}"/>
              </a:ext>
            </a:extLst>
          </p:cNvPr>
          <p:cNvSpPr/>
          <p:nvPr/>
        </p:nvSpPr>
        <p:spPr>
          <a:xfrm>
            <a:off x="173158" y="641153"/>
            <a:ext cx="5965513" cy="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＜優位性の比較（２／２） ：路線の整備による効果・影響＞</a:t>
            </a:r>
          </a:p>
        </p:txBody>
      </p:sp>
      <p:sp>
        <p:nvSpPr>
          <p:cNvPr id="27" name="テキスト ボックス 26">
            <a:extLst>
              <a:ext uri="{FF2B5EF4-FFF2-40B4-BE49-F238E27FC236}">
                <a16:creationId xmlns:a16="http://schemas.microsoft.com/office/drawing/2014/main" id="{6ADFC17A-06C6-4066-88B3-33553F0EAAB3}"/>
              </a:ext>
            </a:extLst>
          </p:cNvPr>
          <p:cNvSpPr txBox="1"/>
          <p:nvPr/>
        </p:nvSpPr>
        <p:spPr>
          <a:xfrm>
            <a:off x="5192918" y="713350"/>
            <a:ext cx="4539924" cy="197934"/>
          </a:xfrm>
          <a:prstGeom prst="rect">
            <a:avLst/>
          </a:prstGeom>
          <a:noFill/>
          <a:ln w="12700">
            <a:noFill/>
            <a:prstDash val="sysDot"/>
          </a:ln>
        </p:spPr>
        <p:txBody>
          <a:bodyPr wrap="square" lIns="0" tIns="36000" rIns="0" bIns="0" rtlCol="0" anchor="t" anchorCtr="0">
            <a:spAutoFit/>
          </a:bodyPr>
          <a:lstStyle/>
          <a:p>
            <a:pPr algn="r"/>
            <a:r>
              <a:rPr kumimoji="1" lang="ja-JP" altLang="en-US" sz="1050" dirty="0">
                <a:latin typeface="メイリオ" panose="020B0604030504040204" pitchFamily="50" charset="-128"/>
                <a:ea typeface="メイリオ" panose="020B0604030504040204" pitchFamily="50" charset="-128"/>
              </a:rPr>
              <a:t>　　</a:t>
            </a:r>
            <a:r>
              <a:rPr kumimoji="1" lang="en-US" altLang="ja-JP" sz="1050" dirty="0">
                <a:latin typeface="メイリオ" panose="020B0604030504040204" pitchFamily="50" charset="-128"/>
                <a:ea typeface="メイリオ" panose="020B0604030504040204" pitchFamily="50" charset="-128"/>
              </a:rPr>
              <a:t>※</a:t>
            </a:r>
            <a:r>
              <a:rPr kumimoji="1" lang="ja-JP" altLang="en-US" sz="1050" dirty="0">
                <a:latin typeface="メイリオ" panose="020B0604030504040204" pitchFamily="50" charset="-128"/>
                <a:ea typeface="メイリオ" panose="020B0604030504040204" pitchFamily="50" charset="-128"/>
              </a:rPr>
              <a:t>前掲</a:t>
            </a:r>
            <a:r>
              <a:rPr lang="ja-JP" altLang="en-US" sz="1050" dirty="0">
                <a:latin typeface="メイリオ" panose="020B0604030504040204" pitchFamily="50" charset="-128"/>
                <a:ea typeface="メイリオ" panose="020B0604030504040204" pitchFamily="50" charset="-128"/>
              </a:rPr>
              <a:t>「効果・影響の評価」のうち路線で異なる点を再掲</a:t>
            </a:r>
            <a:endParaRPr kumimoji="1" lang="ja-JP" altLang="en-US" sz="1050" dirty="0">
              <a:latin typeface="メイリオ" panose="020B0604030504040204" pitchFamily="50" charset="-128"/>
              <a:ea typeface="メイリオ" panose="020B0604030504040204" pitchFamily="50" charset="-128"/>
            </a:endParaRPr>
          </a:p>
        </p:txBody>
      </p:sp>
      <p:graphicFrame>
        <p:nvGraphicFramePr>
          <p:cNvPr id="22" name="表 2">
            <a:extLst>
              <a:ext uri="{FF2B5EF4-FFF2-40B4-BE49-F238E27FC236}">
                <a16:creationId xmlns:a16="http://schemas.microsoft.com/office/drawing/2014/main" id="{57D9855C-E394-4D14-A7C8-E7350905156B}"/>
              </a:ext>
            </a:extLst>
          </p:cNvPr>
          <p:cNvGraphicFramePr>
            <a:graphicFrameLocks noGrp="1"/>
          </p:cNvGraphicFramePr>
          <p:nvPr>
            <p:extLst>
              <p:ext uri="{D42A27DB-BD31-4B8C-83A1-F6EECF244321}">
                <p14:modId xmlns:p14="http://schemas.microsoft.com/office/powerpoint/2010/main" val="853402940"/>
              </p:ext>
            </p:extLst>
          </p:nvPr>
        </p:nvGraphicFramePr>
        <p:xfrm>
          <a:off x="176793" y="919599"/>
          <a:ext cx="9648000" cy="3930360"/>
        </p:xfrm>
        <a:graphic>
          <a:graphicData uri="http://schemas.openxmlformats.org/drawingml/2006/table">
            <a:tbl>
              <a:tblPr/>
              <a:tblGrid>
                <a:gridCol w="1728000">
                  <a:extLst>
                    <a:ext uri="{9D8B030D-6E8A-4147-A177-3AD203B41FA5}">
                      <a16:colId xmlns:a16="http://schemas.microsoft.com/office/drawing/2014/main" val="3566766160"/>
                    </a:ext>
                  </a:extLst>
                </a:gridCol>
                <a:gridCol w="2016000">
                  <a:extLst>
                    <a:ext uri="{9D8B030D-6E8A-4147-A177-3AD203B41FA5}">
                      <a16:colId xmlns:a16="http://schemas.microsoft.com/office/drawing/2014/main" val="3687875234"/>
                    </a:ext>
                  </a:extLst>
                </a:gridCol>
                <a:gridCol w="2124407">
                  <a:extLst>
                    <a:ext uri="{9D8B030D-6E8A-4147-A177-3AD203B41FA5}">
                      <a16:colId xmlns:a16="http://schemas.microsoft.com/office/drawing/2014/main" val="3861786411"/>
                    </a:ext>
                  </a:extLst>
                </a:gridCol>
                <a:gridCol w="1943593">
                  <a:extLst>
                    <a:ext uri="{9D8B030D-6E8A-4147-A177-3AD203B41FA5}">
                      <a16:colId xmlns:a16="http://schemas.microsoft.com/office/drawing/2014/main" val="113509055"/>
                    </a:ext>
                  </a:extLst>
                </a:gridCol>
                <a:gridCol w="1836000">
                  <a:extLst>
                    <a:ext uri="{9D8B030D-6E8A-4147-A177-3AD203B41FA5}">
                      <a16:colId xmlns:a16="http://schemas.microsoft.com/office/drawing/2014/main" val="2482207983"/>
                    </a:ext>
                  </a:extLst>
                </a:gridCol>
              </a:tblGrid>
              <a:tr h="144000">
                <a:tc rowSpan="2">
                  <a:txBody>
                    <a:body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1" lang="ja-JP" altLang="en-US" sz="1200" b="1" i="0" u="none" strike="noStrike" cap="none" normalizeH="0" baseline="0" dirty="0">
                          <a:ln>
                            <a:noFill/>
                          </a:ln>
                          <a:solidFill>
                            <a:srgbClr val="FFFFFF"/>
                          </a:solidFill>
                          <a:effectLst/>
                          <a:latin typeface="メイリオ" panose="020B0604030504040204" pitchFamily="50" charset="-128"/>
                          <a:ea typeface="メイリオ" panose="020B0604030504040204" pitchFamily="50" charset="-128"/>
                        </a:rPr>
                        <a:t>評価項目　</a:t>
                      </a: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solidFill>
                  </a:tcPr>
                </a:tc>
                <a:tc rowSpan="2">
                  <a:txBody>
                    <a:body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1" lang="ja-JP" altLang="en-US" sz="1200" b="1" i="0" u="none" strike="noStrike" cap="none" normalizeH="0" baseline="0" dirty="0">
                          <a:ln>
                            <a:noFill/>
                          </a:ln>
                          <a:solidFill>
                            <a:srgbClr val="FFFFFF"/>
                          </a:solidFill>
                          <a:effectLst/>
                          <a:latin typeface="メイリオ" panose="020B0604030504040204" pitchFamily="50" charset="-128"/>
                          <a:ea typeface="メイリオ" panose="020B0604030504040204" pitchFamily="50" charset="-128"/>
                        </a:rPr>
                        <a:t>効果・影響</a:t>
                      </a: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solidFill>
                  </a:tcPr>
                </a:tc>
                <a:tc gridSpan="3">
                  <a:txBody>
                    <a:bodyPr/>
                    <a:lstStyle/>
                    <a:p>
                      <a:pPr marL="0" marR="0" lvl="0" indent="0" algn="ctr" defTabSz="914400" rtl="0" eaLnBrk="1" fontAlgn="base" latinLnBrk="0" hangingPunct="1">
                        <a:lnSpc>
                          <a:spcPct val="100000"/>
                        </a:lnSpc>
                        <a:spcBef>
                          <a:spcPct val="0"/>
                        </a:spcBef>
                        <a:spcAft>
                          <a:spcPct val="0"/>
                        </a:spcAft>
                        <a:buClrTx/>
                        <a:buSzPct val="100000"/>
                        <a:buFontTx/>
                        <a:buNone/>
                        <a:tabLst/>
                      </a:pPr>
                      <a:endParaRPr kumimoji="1" lang="ja-JP" altLang="en-US" sz="1200" b="1" i="0" u="none" strike="noStrike" cap="none" normalizeH="0" baseline="0" dirty="0">
                        <a:ln>
                          <a:noFill/>
                        </a:ln>
                        <a:solidFill>
                          <a:srgbClr val="FFFFFF"/>
                        </a:solidFill>
                        <a:effectLst/>
                        <a:latin typeface="メイリオ" panose="020B0604030504040204" pitchFamily="50" charset="-128"/>
                        <a:ea typeface="メイリオ" panose="020B0604030504040204" pitchFamily="50" charset="-128"/>
                      </a:endParaRPr>
                    </a:p>
                  </a:txBody>
                  <a:tcPr marL="18000" marR="18000" marT="36000" marB="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solidFill>
                  </a:tcPr>
                </a:tc>
                <a:tc hMerge="1">
                  <a:txBody>
                    <a:bodyPr/>
                    <a:lstStyle/>
                    <a:p>
                      <a:endParaRPr kumimoji="1" lang="ja-JP"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Pct val="100000"/>
                        <a:buFontTx/>
                        <a:buNone/>
                        <a:tabLst/>
                      </a:pPr>
                      <a:endParaRPr kumimoji="1" lang="ja-JP" altLang="en-US" sz="1400" b="1" i="0" u="none" strike="noStrike" cap="none" normalizeH="0" baseline="0" dirty="0">
                        <a:ln>
                          <a:noFill/>
                        </a:ln>
                        <a:solidFill>
                          <a:srgbClr val="FFFFFF"/>
                        </a:solidFill>
                        <a:effectLst/>
                        <a:latin typeface="メイリオ" panose="020B0604030504040204" pitchFamily="50" charset="-128"/>
                        <a:ea typeface="メイリオ" panose="020B0604030504040204" pitchFamily="50" charset="-128"/>
                      </a:endParaRP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TlToBr>
                      <a:noFill/>
                    </a:lnTlToBr>
                    <a:lnBlToTr>
                      <a:noFill/>
                    </a:lnBlToTr>
                    <a:solidFill>
                      <a:schemeClr val="accent5"/>
                    </a:solidFill>
                  </a:tcPr>
                </a:tc>
                <a:extLst>
                  <a:ext uri="{0D108BD9-81ED-4DB2-BD59-A6C34878D82A}">
                    <a16:rowId xmlns:a16="http://schemas.microsoft.com/office/drawing/2014/main" val="3458027472"/>
                  </a:ext>
                </a:extLst>
              </a:tr>
              <a:tr h="180000">
                <a:tc vMerge="1">
                  <a:txBody>
                    <a:bodyPr/>
                    <a:lstStyle/>
                    <a:p>
                      <a:pPr marL="0" marR="0" lvl="0" indent="0" algn="ctr" defTabSz="914400" rtl="0" eaLnBrk="1" fontAlgn="base" latinLnBrk="0" hangingPunct="1">
                        <a:lnSpc>
                          <a:spcPct val="100000"/>
                        </a:lnSpc>
                        <a:spcBef>
                          <a:spcPct val="0"/>
                        </a:spcBef>
                        <a:spcAft>
                          <a:spcPct val="0"/>
                        </a:spcAft>
                        <a:buClrTx/>
                        <a:buSzPct val="100000"/>
                        <a:buFontTx/>
                        <a:buNone/>
                        <a:tabLst/>
                      </a:pPr>
                      <a:endParaRPr kumimoji="1" lang="ja-JP" altLang="en-US" sz="2000" b="1" i="0" u="none" strike="noStrike" cap="none" normalizeH="0" baseline="0" dirty="0">
                        <a:ln>
                          <a:noFill/>
                        </a:ln>
                        <a:solidFill>
                          <a:srgbClr val="FFFFFF"/>
                        </a:solidFill>
                        <a:effectLst/>
                        <a:latin typeface="Meiryo UI" panose="020B0604030504040204" pitchFamily="50" charset="-128"/>
                        <a:ea typeface="Meiryo UI" panose="020B0604030504040204" pitchFamily="50" charset="-128"/>
                      </a:endParaRPr>
                    </a:p>
                  </a:txBody>
                  <a:tcPr marL="91434" marR="91434" marT="45698" marB="45698"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vMerge="1">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endParaRPr kumimoji="1" lang="ja-JP" altLang="en-US" sz="2000" b="1" i="0" u="none" strike="noStrike" cap="none" normalizeH="0" baseline="0" dirty="0">
                        <a:ln>
                          <a:noFill/>
                        </a:ln>
                        <a:solidFill>
                          <a:srgbClr val="FFFFFF"/>
                        </a:solidFill>
                        <a:effectLst/>
                        <a:latin typeface="Meiryo UI" panose="020B0604030504040204" pitchFamily="50" charset="-128"/>
                        <a:ea typeface="Meiryo UI" panose="020B0604030504040204" pitchFamily="50" charset="-128"/>
                      </a:endParaRPr>
                    </a:p>
                  </a:txBody>
                  <a:tcPr marL="91434" marR="91434" marT="45698" marB="45698"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1" lang="ja-JP" altLang="en-US" sz="1200" b="1" i="0" u="none" strike="noStrike" cap="none" normalizeH="0" baseline="0" dirty="0">
                          <a:ln>
                            <a:noFill/>
                          </a:ln>
                          <a:solidFill>
                            <a:srgbClr val="FFFFFF"/>
                          </a:solidFill>
                          <a:effectLst/>
                          <a:latin typeface="メイリオ" panose="020B0604030504040204" pitchFamily="50" charset="-128"/>
                          <a:ea typeface="メイリオ" panose="020B0604030504040204" pitchFamily="50" charset="-128"/>
                        </a:rPr>
                        <a:t>指　標　</a:t>
                      </a: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1" lang="ja-JP" altLang="en-US" sz="12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答申路線</a:t>
                      </a: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1" lang="ja-JP" altLang="en-US" sz="12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検討路線</a:t>
                      </a: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3905885377"/>
                  </a:ext>
                </a:extLst>
              </a:tr>
              <a:tr h="0">
                <a:tc rowSpan="5">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1" i="0" u="none" strike="noStrike" kern="1200" cap="none" normalizeH="0" baseline="0" dirty="0">
                          <a:ln>
                            <a:noFill/>
                          </a:ln>
                          <a:solidFill>
                            <a:srgbClr val="000000"/>
                          </a:solidFill>
                          <a:effectLst/>
                          <a:latin typeface="メイリオ" panose="020B0604030504040204" pitchFamily="50" charset="-128"/>
                          <a:ea typeface="メイリオ" panose="020B0604030504040204" pitchFamily="50" charset="-128"/>
                          <a:cs typeface="+mn-cs"/>
                          <a:sym typeface="Calibri" panose="020F0502020204030204" pitchFamily="34" charset="0"/>
                        </a:rPr>
                        <a:t>利用者への</a:t>
                      </a:r>
                      <a:endParaRPr kumimoji="1" lang="en-US" altLang="ja-JP" sz="1200" b="1" i="0" u="none" strike="noStrike" kern="1200" cap="none" normalizeH="0" baseline="0" dirty="0">
                        <a:ln>
                          <a:noFill/>
                        </a:ln>
                        <a:solidFill>
                          <a:srgbClr val="000000"/>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1" i="0" u="none" strike="noStrike" kern="1200" cap="none" normalizeH="0" baseline="0" dirty="0">
                          <a:ln>
                            <a:noFill/>
                          </a:ln>
                          <a:solidFill>
                            <a:srgbClr val="000000"/>
                          </a:solidFill>
                          <a:effectLst/>
                          <a:latin typeface="メイリオ" panose="020B0604030504040204" pitchFamily="50" charset="-128"/>
                          <a:ea typeface="メイリオ" panose="020B0604030504040204" pitchFamily="50" charset="-128"/>
                          <a:cs typeface="+mn-cs"/>
                          <a:sym typeface="Calibri" panose="020F0502020204030204" pitchFamily="34" charset="0"/>
                        </a:rPr>
                        <a:t>効果・影響</a:t>
                      </a:r>
                      <a:endParaRPr kumimoji="1" lang="en-US" altLang="ja-JP" sz="1200" b="1" i="0" u="none" strike="noStrike" kern="1200" cap="none" normalizeH="0" baseline="0" dirty="0">
                        <a:ln>
                          <a:noFill/>
                        </a:ln>
                        <a:solidFill>
                          <a:srgbClr val="000000"/>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txBody>
                  <a:tcPr marL="18000" marR="18000" marT="18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rowSpan="4">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所要時間の短縮</a:t>
                      </a:r>
                      <a:endPar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乗換回数の減少</a:t>
                      </a:r>
                      <a:endPar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30163"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b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br>
                      <a:endPar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176213" marR="0" lvl="0" indent="0" algn="just" defTabSz="914400" rtl="0" eaLnBrk="1" fontAlgn="base" latinLnBrk="0" hangingPunct="1">
                        <a:lnSpc>
                          <a:spcPct val="100000"/>
                        </a:lnSpc>
                        <a:spcBef>
                          <a:spcPct val="0"/>
                        </a:spcBef>
                        <a:spcAft>
                          <a:spcPct val="0"/>
                        </a:spcAft>
                        <a:buClrTx/>
                        <a:buSzPct val="100000"/>
                        <a:buFontTx/>
                        <a:buNone/>
                        <a:tabLst/>
                      </a:pP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路線整備前・後の最短経路（所要時間）における、所要時間・乗換回数を比較</a:t>
                      </a:r>
                    </a:p>
                    <a:p>
                      <a:pPr marL="30163"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txBody>
                  <a:tcPr marL="18000" marR="144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1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主要区間（夢洲～新大阪間）</a:t>
                      </a:r>
                      <a:endParaRPr kumimoji="1" lang="en-US" altLang="ja-JP" sz="11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1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・所要時間の短縮　</a:t>
                      </a: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1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・乗換回数の低減</a:t>
                      </a:r>
                      <a:endParaRPr kumimoji="1" lang="en-US" altLang="ja-JP" sz="11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txBody>
                  <a:tcPr marL="18000" marR="18000" marT="36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endParaRPr kumimoji="1" lang="en-US" altLang="ja-JP" sz="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34</a:t>
                      </a: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a:t>
                      </a:r>
                      <a:r>
                        <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34</a:t>
                      </a: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 </a:t>
                      </a:r>
                      <a:r>
                        <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０分</a:t>
                      </a:r>
                      <a:r>
                        <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・２回→２回</a:t>
                      </a:r>
                      <a:endPar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92075" marR="0" lvl="0" indent="-92075"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r>
                        <a:rPr kumimoji="1" lang="en-US" altLang="ja-JP" sz="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ja-JP" altLang="en-US" sz="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整備後の最短経路も南ルートのまま（指標に変化なし）</a:t>
                      </a:r>
                      <a:endParaRPr kumimoji="1" lang="en-US" altLang="ja-JP" sz="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txBody>
                  <a:tcPr marL="18000" marR="18000" marT="36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1" lang="en-US" altLang="ja-JP" sz="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34</a:t>
                      </a: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a:t>
                      </a:r>
                      <a:r>
                        <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25</a:t>
                      </a: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 </a:t>
                      </a:r>
                      <a:r>
                        <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▲９分</a:t>
                      </a:r>
                      <a:r>
                        <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・２回→０回</a:t>
                      </a:r>
                      <a:r>
                        <a:rPr kumimoji="1" lang="en-US" altLang="ja-JP" sz="1050" b="0" i="0" u="none" strike="noStrike" cap="none" normalizeH="0" baseline="30000" dirty="0">
                          <a:ln>
                            <a:noFill/>
                          </a:ln>
                          <a:solidFill>
                            <a:schemeClr val="tx1"/>
                          </a:solidFill>
                          <a:effectLst/>
                          <a:latin typeface="メイリオ" panose="020B0604030504040204" pitchFamily="50" charset="-128"/>
                          <a:ea typeface="メイリオ" panose="020B0604030504040204" pitchFamily="50" charset="-128"/>
                        </a:rPr>
                        <a:t>※</a:t>
                      </a:r>
                      <a:endPar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en-US" altLang="ja-JP"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ja-JP" altLang="en-US"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直通列車又は同一ホーム乗換</a:t>
                      </a:r>
                      <a:endParaRPr kumimoji="1" lang="en-US" altLang="ja-JP" sz="10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txBody>
                  <a:tcPr marL="18000" marR="18000" marT="36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835322"/>
                  </a:ext>
                </a:extLst>
              </a:tr>
              <a:tr h="220783">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r>
                        <a:rPr kumimoji="1" lang="ja-JP" altLang="en-US" sz="11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主要区間（夢洲～大阪間）</a:t>
                      </a:r>
                      <a:endParaRPr kumimoji="1" lang="en-US" altLang="ja-JP" sz="11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r>
                        <a:rPr kumimoji="1" lang="ja-JP" altLang="en-US" sz="11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　　・所要時間の短縮</a:t>
                      </a: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r>
                        <a:rPr kumimoji="1" lang="ja-JP" altLang="en-US" sz="11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　　・乗換回数の低減</a:t>
                      </a:r>
                      <a:endParaRPr kumimoji="1" lang="en-US" altLang="ja-JP" sz="11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txBody>
                  <a:tcPr marL="18000" marR="18000" marT="36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endParaRPr kumimoji="1" lang="en-US" altLang="ja-JP" sz="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26</a:t>
                      </a: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a:t>
                      </a:r>
                      <a:r>
                        <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26</a:t>
                      </a: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 </a:t>
                      </a:r>
                      <a:r>
                        <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(0</a:t>
                      </a: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a:t>
                      </a:r>
                      <a:r>
                        <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・１回→１回</a:t>
                      </a:r>
                      <a:endPar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92075" marR="0" lvl="0" indent="-92075"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r>
                        <a:rPr kumimoji="1" lang="en-US" altLang="ja-JP" sz="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ja-JP" altLang="en-US" sz="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整備後の最短経路も南ルートのまま（指標に変化なし）</a:t>
                      </a:r>
                      <a:endParaRPr kumimoji="1" lang="en-US" altLang="ja-JP"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txBody>
                  <a:tcPr marL="18000" marR="18000" marT="36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1" lang="en-US" altLang="ja-JP" sz="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26</a:t>
                      </a: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a:t>
                      </a:r>
                      <a:r>
                        <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20</a:t>
                      </a: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 </a:t>
                      </a:r>
                      <a:r>
                        <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▲６分</a:t>
                      </a:r>
                      <a:r>
                        <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・１回→０回</a:t>
                      </a:r>
                      <a:r>
                        <a:rPr kumimoji="1" lang="en-US" altLang="ja-JP" sz="1050" b="0" i="0" u="none" strike="noStrike" cap="none" normalizeH="0" baseline="30000" dirty="0">
                          <a:ln>
                            <a:noFill/>
                          </a:ln>
                          <a:solidFill>
                            <a:schemeClr val="tx1"/>
                          </a:solidFill>
                          <a:effectLst/>
                          <a:latin typeface="メイリオ" panose="020B0604030504040204" pitchFamily="50" charset="-128"/>
                          <a:ea typeface="メイリオ" panose="020B0604030504040204" pitchFamily="50" charset="-128"/>
                        </a:rPr>
                        <a:t>※</a:t>
                      </a:r>
                      <a:endPar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en-US" altLang="ja-JP"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ja-JP" altLang="en-US"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直通列車又は同一ホーム乗換</a:t>
                      </a:r>
                      <a:endParaRPr kumimoji="1" lang="en-US" altLang="ja-JP" sz="10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txBody>
                  <a:tcPr marL="18000" marR="18000" marT="36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825009479"/>
                  </a:ext>
                </a:extLst>
              </a:tr>
              <a:tr h="0">
                <a:tc vMerge="1">
                  <a:txBody>
                    <a:bodyPr/>
                    <a:lstStyle/>
                    <a:p>
                      <a:endParaRPr kumimoji="1" lang="ja-JP" altLang="en-US"/>
                    </a:p>
                  </a:txBody>
                  <a:tcPr>
                    <a:lnT w="12700" cap="flat" cmpd="sng" algn="ctr">
                      <a:solidFill>
                        <a:schemeClr val="tx1"/>
                      </a:solidFill>
                      <a:prstDash val="solid"/>
                      <a:round/>
                      <a:headEnd type="none" w="med" len="med"/>
                      <a:tailEnd type="none" w="med" len="med"/>
                    </a:lnT>
                  </a:tcPr>
                </a:tc>
                <a:tc vMerge="1">
                  <a:txBody>
                    <a:bodyPr/>
                    <a:lstStyle/>
                    <a:p>
                      <a:endParaRPr kumimoji="1" lang="ja-JP" altLang="en-US"/>
                    </a:p>
                  </a:txBody>
                  <a:tcPr>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1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主要区間（夢洲～中之島間）</a:t>
                      </a:r>
                      <a:endParaRPr kumimoji="1" lang="en-US" altLang="ja-JP" sz="11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1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・所要時間の短縮</a:t>
                      </a:r>
                      <a:endParaRPr kumimoji="1" lang="en-US" altLang="ja-JP" sz="11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1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・乗換回数の低減</a:t>
                      </a:r>
                    </a:p>
                  </a:txBody>
                  <a:tcPr marL="18000" marR="18000" marT="3600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endParaRPr kumimoji="1" lang="en-US" altLang="ja-JP" sz="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36</a:t>
                      </a: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a:t>
                      </a:r>
                      <a:r>
                        <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21</a:t>
                      </a: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 </a:t>
                      </a:r>
                      <a:r>
                        <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15</a:t>
                      </a: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a:t>
                      </a:r>
                      <a:r>
                        <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・２回→１回</a:t>
                      </a:r>
                      <a:endPar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txBody>
                  <a:tcPr marL="18000" marR="18000" marT="36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1" lang="en-US" altLang="ja-JP" sz="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36</a:t>
                      </a: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a:t>
                      </a:r>
                      <a:r>
                        <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22</a:t>
                      </a: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 </a:t>
                      </a:r>
                      <a:r>
                        <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14</a:t>
                      </a: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a:t>
                      </a:r>
                      <a:r>
                        <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en-US" altLang="ja-JP" sz="1050" b="0" i="0" u="none" strike="noStrike" cap="none" normalizeH="0" baseline="30000" dirty="0">
                          <a:ln>
                            <a:noFill/>
                          </a:ln>
                          <a:solidFill>
                            <a:schemeClr val="tx1"/>
                          </a:solidFill>
                          <a:effectLst/>
                          <a:latin typeface="メイリオ" panose="020B0604030504040204" pitchFamily="50" charset="-128"/>
                          <a:ea typeface="メイリオ" panose="020B0604030504040204" pitchFamily="50" charset="-128"/>
                        </a:rPr>
                        <a:t>※</a:t>
                      </a: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・２回→１回</a:t>
                      </a:r>
                      <a:endPar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en-US" altLang="ja-JP"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ja-JP" altLang="en-US"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現行ダイヤ見直しを前提</a:t>
                      </a:r>
                      <a:endParaRPr kumimoji="1" lang="en-US" altLang="ja-JP" sz="10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txBody>
                  <a:tcPr marL="18000" marR="18000" marT="36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61009699"/>
                  </a:ext>
                </a:extLst>
              </a:tr>
              <a:tr h="0">
                <a:tc vMerge="1">
                  <a:txBody>
                    <a:body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1" lang="en-US" altLang="ja-JP" sz="1200" b="1" i="0" u="none" strike="noStrike" kern="1200" cap="none" normalizeH="0" baseline="0" dirty="0">
                        <a:ln>
                          <a:noFill/>
                        </a:ln>
                        <a:solidFill>
                          <a:srgbClr val="000000"/>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txBody>
                  <a:tcPr marL="18000" marR="18000" marT="18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vMerge="1">
                  <a:txBody>
                    <a:bodyPr/>
                    <a:lstStyle/>
                    <a:p>
                      <a:pPr marL="30163"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txBody>
                  <a:tcPr marL="18000" marR="144000" marT="36000" marB="0" anchor="ctr" horzOverflow="overflow">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1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主要区間（夢洲～祇園四条間）</a:t>
                      </a:r>
                      <a:r>
                        <a:rPr kumimoji="1" lang="en-US" altLang="ja-JP" sz="1100" b="0" i="0" u="none" strike="noStrike" cap="none" normalizeH="0" baseline="30000" dirty="0">
                          <a:ln>
                            <a:noFill/>
                          </a:ln>
                          <a:solidFill>
                            <a:schemeClr val="tx1"/>
                          </a:solidFill>
                          <a:effectLst/>
                          <a:latin typeface="メイリオ" panose="020B0604030504040204" pitchFamily="50" charset="-128"/>
                          <a:ea typeface="メイリオ" panose="020B0604030504040204" pitchFamily="50" charset="-128"/>
                        </a:rPr>
                        <a:t>※</a:t>
                      </a: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1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・所要時間の短縮</a:t>
                      </a:r>
                      <a:endParaRPr kumimoji="1" lang="en-US" altLang="ja-JP" sz="11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1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・乗換回数の低減</a:t>
                      </a:r>
                      <a:endParaRPr kumimoji="1" lang="en-US" altLang="ja-JP" sz="11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1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a:t>
                      </a:r>
                      <a:r>
                        <a:rPr kumimoji="1" lang="en-US" altLang="ja-JP" sz="11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ja-JP" altLang="en-US" sz="11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バス利用を除く</a:t>
                      </a:r>
                    </a:p>
                  </a:txBody>
                  <a:tcPr marL="18000" marR="18000" marT="3600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endParaRPr kumimoji="1" lang="en-US" altLang="ja-JP" sz="10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89</a:t>
                      </a: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a:t>
                      </a:r>
                      <a:r>
                        <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77</a:t>
                      </a: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 </a:t>
                      </a:r>
                      <a:r>
                        <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12</a:t>
                      </a: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a:t>
                      </a:r>
                      <a:r>
                        <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・２回→１回</a:t>
                      </a:r>
                      <a:endPar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txBody>
                  <a:tcPr marL="18000" marR="18000" marT="36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1" lang="en-US" altLang="ja-JP" sz="10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89</a:t>
                      </a: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a:t>
                      </a:r>
                      <a:r>
                        <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78</a:t>
                      </a: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 </a:t>
                      </a:r>
                      <a:r>
                        <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11</a:t>
                      </a: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分</a:t>
                      </a:r>
                      <a:r>
                        <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en-US" altLang="ja-JP" sz="1050" b="0" i="0" u="none" strike="noStrike" cap="none" normalizeH="0" baseline="30000" dirty="0">
                          <a:ln>
                            <a:noFill/>
                          </a:ln>
                          <a:solidFill>
                            <a:schemeClr val="tx1"/>
                          </a:solidFill>
                          <a:effectLst/>
                          <a:latin typeface="メイリオ" panose="020B0604030504040204" pitchFamily="50" charset="-128"/>
                          <a:ea typeface="メイリオ" panose="020B0604030504040204" pitchFamily="50" charset="-128"/>
                        </a:rPr>
                        <a:t>※</a:t>
                      </a: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・２回→１回</a:t>
                      </a:r>
                      <a:endParaRPr kumimoji="1" lang="en-US" altLang="ja-JP" sz="105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en-US" altLang="ja-JP"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ja-JP" altLang="en-US"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現行ダイヤ見直しを前提</a:t>
                      </a:r>
                      <a:endParaRPr kumimoji="1" lang="en-US" altLang="ja-JP"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txBody>
                  <a:tcPr marL="18000" marR="18000" marT="36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65923793"/>
                  </a:ext>
                </a:extLst>
              </a:tr>
              <a:tr h="0">
                <a:tc vMerge="1">
                  <a:txBody>
                    <a:body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1" lang="en-US" altLang="ja-JP" sz="1200" b="1" i="0" u="none" strike="noStrike" kern="1200" cap="none" normalizeH="0" baseline="0" dirty="0">
                        <a:ln>
                          <a:noFill/>
                        </a:ln>
                        <a:solidFill>
                          <a:srgbClr val="000000"/>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txBody>
                  <a:tcPr marL="18000" marR="18000" marT="18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201613" marR="0" lvl="0" indent="-17145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pPr>
                      <a:r>
                        <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Osaka Metro</a:t>
                      </a: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中央線</a:t>
                      </a:r>
                      <a:endPar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30163"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の混雑緩和</a:t>
                      </a:r>
                    </a:p>
                  </a:txBody>
                  <a:tcPr marL="18000" marR="18000" marT="36000" marB="0" anchor="ctr" horzOverflow="overflow">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0163"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r>
                        <a:rPr kumimoji="1" lang="en-US" altLang="ja-JP" sz="11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Osaka Metro</a:t>
                      </a:r>
                      <a:r>
                        <a:rPr kumimoji="1" lang="ja-JP" altLang="en-US" sz="11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中央線通過人員の変化（弁天町～朝潮橋間）</a:t>
                      </a:r>
                      <a:endParaRPr kumimoji="1" lang="en-US" altLang="ja-JP" sz="11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endParaRPr>
                    </a:p>
                  </a:txBody>
                  <a:tcPr marL="18000" marR="18000" marT="36000" marB="0" anchor="ctr"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kumimoji="1" lang="ja-JP" altLang="en-US" sz="1050" dirty="0">
                          <a:solidFill>
                            <a:schemeClr val="tx1"/>
                          </a:solidFill>
                          <a:latin typeface="メイリオ" panose="020B0604030504040204" pitchFamily="50" charset="-128"/>
                          <a:ea typeface="メイリオ" panose="020B0604030504040204" pitchFamily="50" charset="-128"/>
                        </a:rPr>
                        <a:t>・</a:t>
                      </a:r>
                      <a:r>
                        <a:rPr kumimoji="1" lang="en-US" altLang="ja-JP" sz="1050" dirty="0">
                          <a:solidFill>
                            <a:schemeClr val="tx1"/>
                          </a:solidFill>
                          <a:latin typeface="メイリオ" panose="020B0604030504040204" pitchFamily="50" charset="-128"/>
                          <a:ea typeface="メイリオ" panose="020B0604030504040204" pitchFamily="50" charset="-128"/>
                        </a:rPr>
                        <a:t>24.5</a:t>
                      </a:r>
                      <a:r>
                        <a:rPr kumimoji="1" lang="ja-JP" altLang="en-US" sz="1050" dirty="0">
                          <a:solidFill>
                            <a:schemeClr val="tx1"/>
                          </a:solidFill>
                          <a:latin typeface="メイリオ" panose="020B0604030504040204" pitchFamily="50" charset="-128"/>
                          <a:ea typeface="メイリオ" panose="020B0604030504040204" pitchFamily="50" charset="-128"/>
                        </a:rPr>
                        <a:t>万人</a:t>
                      </a:r>
                      <a:r>
                        <a:rPr kumimoji="1" lang="en-US" altLang="ja-JP" sz="1050" dirty="0">
                          <a:solidFill>
                            <a:schemeClr val="tx1"/>
                          </a:solidFill>
                          <a:latin typeface="メイリオ" panose="020B0604030504040204" pitchFamily="50" charset="-128"/>
                          <a:ea typeface="メイリオ" panose="020B0604030504040204" pitchFamily="50" charset="-128"/>
                        </a:rPr>
                        <a:t>/</a:t>
                      </a:r>
                      <a:r>
                        <a:rPr kumimoji="1" lang="ja-JP" altLang="en-US" sz="1050" dirty="0">
                          <a:solidFill>
                            <a:schemeClr val="tx1"/>
                          </a:solidFill>
                          <a:latin typeface="メイリオ" panose="020B0604030504040204" pitchFamily="50" charset="-128"/>
                          <a:ea typeface="メイリオ" panose="020B0604030504040204" pitchFamily="50" charset="-128"/>
                        </a:rPr>
                        <a:t>日→</a:t>
                      </a:r>
                      <a:r>
                        <a:rPr kumimoji="1" lang="en-US" altLang="ja-JP" sz="1050" dirty="0">
                          <a:solidFill>
                            <a:schemeClr val="tx1"/>
                          </a:solidFill>
                          <a:latin typeface="メイリオ" panose="020B0604030504040204" pitchFamily="50" charset="-128"/>
                          <a:ea typeface="メイリオ" panose="020B0604030504040204" pitchFamily="50" charset="-128"/>
                        </a:rPr>
                        <a:t>24.7</a:t>
                      </a:r>
                      <a:r>
                        <a:rPr kumimoji="1" lang="ja-JP" altLang="en-US" sz="1050" dirty="0">
                          <a:solidFill>
                            <a:schemeClr val="tx1"/>
                          </a:solidFill>
                          <a:latin typeface="メイリオ" panose="020B0604030504040204" pitchFamily="50" charset="-128"/>
                          <a:ea typeface="メイリオ" panose="020B0604030504040204" pitchFamily="50" charset="-128"/>
                        </a:rPr>
                        <a:t>万人</a:t>
                      </a:r>
                      <a:r>
                        <a:rPr kumimoji="1" lang="en-US" altLang="ja-JP" sz="1050" dirty="0">
                          <a:solidFill>
                            <a:schemeClr val="tx1"/>
                          </a:solidFill>
                          <a:latin typeface="メイリオ" panose="020B0604030504040204" pitchFamily="50" charset="-128"/>
                          <a:ea typeface="メイリオ" panose="020B0604030504040204" pitchFamily="50" charset="-128"/>
                        </a:rPr>
                        <a:t>/</a:t>
                      </a:r>
                      <a:r>
                        <a:rPr kumimoji="1" lang="ja-JP" altLang="en-US" sz="1050" dirty="0">
                          <a:solidFill>
                            <a:schemeClr val="tx1"/>
                          </a:solidFill>
                          <a:latin typeface="メイリオ" panose="020B0604030504040204" pitchFamily="50" charset="-128"/>
                          <a:ea typeface="メイリオ" panose="020B0604030504040204" pitchFamily="50" charset="-128"/>
                        </a:rPr>
                        <a:t>日</a:t>
                      </a:r>
                      <a:endParaRPr kumimoji="1" lang="en-US" altLang="ja-JP" sz="1050" dirty="0">
                        <a:solidFill>
                          <a:schemeClr val="tx1"/>
                        </a:solidFill>
                        <a:latin typeface="メイリオ" panose="020B0604030504040204" pitchFamily="50" charset="-128"/>
                        <a:ea typeface="メイリオ" panose="020B0604030504040204" pitchFamily="50" charset="-128"/>
                      </a:endParaRPr>
                    </a:p>
                    <a:p>
                      <a:r>
                        <a:rPr kumimoji="1" lang="ja-JP" altLang="en-US" sz="1050" dirty="0">
                          <a:solidFill>
                            <a:schemeClr val="tx1"/>
                          </a:solidFill>
                          <a:latin typeface="メイリオ" panose="020B0604030504040204" pitchFamily="50" charset="-128"/>
                          <a:ea typeface="メイリオ" panose="020B0604030504040204" pitchFamily="50" charset="-128"/>
                        </a:rPr>
                        <a:t>　（＋</a:t>
                      </a:r>
                      <a:r>
                        <a:rPr kumimoji="1" lang="en-US" altLang="ja-JP" sz="1050" dirty="0">
                          <a:solidFill>
                            <a:schemeClr val="tx1"/>
                          </a:solidFill>
                          <a:latin typeface="メイリオ" panose="020B0604030504040204" pitchFamily="50" charset="-128"/>
                          <a:ea typeface="メイリオ" panose="020B0604030504040204" pitchFamily="50" charset="-128"/>
                        </a:rPr>
                        <a:t>0.2</a:t>
                      </a:r>
                      <a:r>
                        <a:rPr kumimoji="1" lang="ja-JP" altLang="en-US" sz="1050" dirty="0">
                          <a:solidFill>
                            <a:schemeClr val="tx1"/>
                          </a:solidFill>
                          <a:latin typeface="メイリオ" panose="020B0604030504040204" pitchFamily="50" charset="-128"/>
                          <a:ea typeface="メイリオ" panose="020B0604030504040204" pitchFamily="50" charset="-128"/>
                        </a:rPr>
                        <a:t>万人</a:t>
                      </a:r>
                      <a:r>
                        <a:rPr kumimoji="1" lang="en-US" altLang="ja-JP" sz="1050" dirty="0">
                          <a:solidFill>
                            <a:schemeClr val="tx1"/>
                          </a:solidFill>
                          <a:latin typeface="メイリオ" panose="020B0604030504040204" pitchFamily="50" charset="-128"/>
                          <a:ea typeface="メイリオ" panose="020B0604030504040204" pitchFamily="50" charset="-128"/>
                        </a:rPr>
                        <a:t>/</a:t>
                      </a:r>
                      <a:r>
                        <a:rPr kumimoji="1" lang="ja-JP" altLang="en-US" sz="1050" dirty="0">
                          <a:solidFill>
                            <a:schemeClr val="tx1"/>
                          </a:solidFill>
                          <a:latin typeface="メイリオ" panose="020B0604030504040204" pitchFamily="50" charset="-128"/>
                          <a:ea typeface="メイリオ" panose="020B0604030504040204" pitchFamily="50" charset="-128"/>
                        </a:rPr>
                        <a:t>日）</a:t>
                      </a:r>
                      <a:endParaRPr kumimoji="1" lang="en-US" altLang="ja-JP" sz="1050" dirty="0">
                        <a:solidFill>
                          <a:schemeClr val="tx1"/>
                        </a:solidFill>
                        <a:latin typeface="メイリオ" panose="020B0604030504040204" pitchFamily="50" charset="-128"/>
                        <a:ea typeface="メイリオ" panose="020B0604030504040204" pitchFamily="50" charset="-128"/>
                      </a:endParaRPr>
                    </a:p>
                    <a:p>
                      <a:endParaRPr kumimoji="1" lang="en-US" altLang="ja-JP" sz="1400" dirty="0">
                        <a:solidFill>
                          <a:schemeClr val="tx1"/>
                        </a:solidFill>
                        <a:latin typeface="メイリオ" panose="020B0604030504040204" pitchFamily="50" charset="-128"/>
                        <a:ea typeface="メイリオ" panose="020B0604030504040204" pitchFamily="50" charset="-128"/>
                      </a:endParaRP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975" indent="-180975" algn="just"/>
                      <a:r>
                        <a:rPr kumimoji="1" lang="ja-JP" altLang="en-US" sz="1050" dirty="0">
                          <a:solidFill>
                            <a:schemeClr val="tx1"/>
                          </a:solidFill>
                          <a:latin typeface="メイリオ" panose="020B0604030504040204" pitchFamily="50" charset="-128"/>
                          <a:ea typeface="メイリオ" panose="020B0604030504040204" pitchFamily="50" charset="-128"/>
                        </a:rPr>
                        <a:t>・</a:t>
                      </a:r>
                      <a:r>
                        <a:rPr kumimoji="1" lang="en-US" altLang="ja-JP" sz="1050" dirty="0">
                          <a:solidFill>
                            <a:schemeClr val="tx1"/>
                          </a:solidFill>
                          <a:latin typeface="メイリオ" panose="020B0604030504040204" pitchFamily="50" charset="-128"/>
                          <a:ea typeface="メイリオ" panose="020B0604030504040204" pitchFamily="50" charset="-128"/>
                        </a:rPr>
                        <a:t>24.5</a:t>
                      </a:r>
                      <a:r>
                        <a:rPr kumimoji="1" lang="ja-JP" altLang="en-US" sz="1050" dirty="0">
                          <a:solidFill>
                            <a:schemeClr val="tx1"/>
                          </a:solidFill>
                          <a:latin typeface="メイリオ" panose="020B0604030504040204" pitchFamily="50" charset="-128"/>
                          <a:ea typeface="メイリオ" panose="020B0604030504040204" pitchFamily="50" charset="-128"/>
                        </a:rPr>
                        <a:t>万人</a:t>
                      </a:r>
                      <a:r>
                        <a:rPr kumimoji="1" lang="en-US" altLang="ja-JP" sz="1050" dirty="0">
                          <a:solidFill>
                            <a:schemeClr val="tx1"/>
                          </a:solidFill>
                          <a:latin typeface="メイリオ" panose="020B0604030504040204" pitchFamily="50" charset="-128"/>
                          <a:ea typeface="メイリオ" panose="020B0604030504040204" pitchFamily="50" charset="-128"/>
                        </a:rPr>
                        <a:t>/</a:t>
                      </a:r>
                      <a:r>
                        <a:rPr kumimoji="1" lang="ja-JP" altLang="en-US" sz="1050" dirty="0">
                          <a:solidFill>
                            <a:schemeClr val="tx1"/>
                          </a:solidFill>
                          <a:latin typeface="メイリオ" panose="020B0604030504040204" pitchFamily="50" charset="-128"/>
                          <a:ea typeface="メイリオ" panose="020B0604030504040204" pitchFamily="50" charset="-128"/>
                        </a:rPr>
                        <a:t>日→</a:t>
                      </a:r>
                      <a:r>
                        <a:rPr kumimoji="1" lang="en-US" altLang="ja-JP" sz="1050" dirty="0">
                          <a:solidFill>
                            <a:schemeClr val="tx1"/>
                          </a:solidFill>
                          <a:latin typeface="メイリオ" panose="020B0604030504040204" pitchFamily="50" charset="-128"/>
                          <a:ea typeface="メイリオ" panose="020B0604030504040204" pitchFamily="50" charset="-128"/>
                        </a:rPr>
                        <a:t>18.0</a:t>
                      </a:r>
                      <a:r>
                        <a:rPr kumimoji="1" lang="ja-JP" altLang="en-US" sz="1050" dirty="0">
                          <a:solidFill>
                            <a:schemeClr val="tx1"/>
                          </a:solidFill>
                          <a:latin typeface="メイリオ" panose="020B0604030504040204" pitchFamily="50" charset="-128"/>
                          <a:ea typeface="メイリオ" panose="020B0604030504040204" pitchFamily="50" charset="-128"/>
                        </a:rPr>
                        <a:t>万人</a:t>
                      </a:r>
                      <a:r>
                        <a:rPr kumimoji="1" lang="en-US" altLang="ja-JP" sz="1050" dirty="0">
                          <a:solidFill>
                            <a:schemeClr val="tx1"/>
                          </a:solidFill>
                          <a:latin typeface="メイリオ" panose="020B0604030504040204" pitchFamily="50" charset="-128"/>
                          <a:ea typeface="メイリオ" panose="020B0604030504040204" pitchFamily="50" charset="-128"/>
                        </a:rPr>
                        <a:t>/</a:t>
                      </a:r>
                      <a:r>
                        <a:rPr kumimoji="1" lang="ja-JP" altLang="en-US" sz="1050" dirty="0">
                          <a:solidFill>
                            <a:schemeClr val="tx1"/>
                          </a:solidFill>
                          <a:latin typeface="メイリオ" panose="020B0604030504040204" pitchFamily="50" charset="-128"/>
                          <a:ea typeface="メイリオ" panose="020B0604030504040204" pitchFamily="50" charset="-128"/>
                        </a:rPr>
                        <a:t>日</a:t>
                      </a:r>
                      <a:endParaRPr kumimoji="1" lang="en-US" altLang="ja-JP" sz="1050" dirty="0">
                        <a:solidFill>
                          <a:schemeClr val="tx1"/>
                        </a:solidFill>
                        <a:latin typeface="メイリオ" panose="020B0604030504040204" pitchFamily="50" charset="-128"/>
                        <a:ea typeface="メイリオ" panose="020B0604030504040204" pitchFamily="50" charset="-128"/>
                      </a:endParaRPr>
                    </a:p>
                    <a:p>
                      <a:pPr marL="180975" indent="-180975" algn="just"/>
                      <a:r>
                        <a:rPr kumimoji="1" lang="ja-JP" altLang="en-US" sz="1050" dirty="0">
                          <a:solidFill>
                            <a:schemeClr val="tx1"/>
                          </a:solidFill>
                          <a:latin typeface="メイリオ" panose="020B0604030504040204" pitchFamily="50" charset="-128"/>
                          <a:ea typeface="メイリオ" panose="020B0604030504040204" pitchFamily="50" charset="-128"/>
                        </a:rPr>
                        <a:t>　（▲</a:t>
                      </a:r>
                      <a:r>
                        <a:rPr kumimoji="1" lang="en-US" altLang="ja-JP" sz="1050" dirty="0">
                          <a:solidFill>
                            <a:schemeClr val="tx1"/>
                          </a:solidFill>
                          <a:latin typeface="メイリオ" panose="020B0604030504040204" pitchFamily="50" charset="-128"/>
                          <a:ea typeface="メイリオ" panose="020B0604030504040204" pitchFamily="50" charset="-128"/>
                        </a:rPr>
                        <a:t>6.5</a:t>
                      </a:r>
                      <a:r>
                        <a:rPr kumimoji="1" lang="ja-JP" altLang="en-US" sz="1050" dirty="0">
                          <a:solidFill>
                            <a:schemeClr val="tx1"/>
                          </a:solidFill>
                          <a:latin typeface="メイリオ" panose="020B0604030504040204" pitchFamily="50" charset="-128"/>
                          <a:ea typeface="メイリオ" panose="020B0604030504040204" pitchFamily="50" charset="-128"/>
                        </a:rPr>
                        <a:t>万人</a:t>
                      </a:r>
                      <a:r>
                        <a:rPr kumimoji="1" lang="en-US" altLang="ja-JP" sz="1050" dirty="0">
                          <a:solidFill>
                            <a:schemeClr val="tx1"/>
                          </a:solidFill>
                          <a:latin typeface="メイリオ" panose="020B0604030504040204" pitchFamily="50" charset="-128"/>
                          <a:ea typeface="メイリオ" panose="020B0604030504040204" pitchFamily="50" charset="-128"/>
                        </a:rPr>
                        <a:t>/</a:t>
                      </a:r>
                      <a:r>
                        <a:rPr kumimoji="1" lang="ja-JP" altLang="en-US" sz="1050" dirty="0">
                          <a:solidFill>
                            <a:schemeClr val="tx1"/>
                          </a:solidFill>
                          <a:latin typeface="メイリオ" panose="020B0604030504040204" pitchFamily="50" charset="-128"/>
                          <a:ea typeface="メイリオ" panose="020B0604030504040204" pitchFamily="50" charset="-128"/>
                        </a:rPr>
                        <a:t>日）</a:t>
                      </a:r>
                      <a:endParaRPr kumimoji="1" lang="en-US" altLang="ja-JP" sz="1050" dirty="0">
                        <a:solidFill>
                          <a:schemeClr val="tx1"/>
                        </a:solidFill>
                        <a:latin typeface="メイリオ" panose="020B0604030504040204" pitchFamily="50" charset="-128"/>
                        <a:ea typeface="メイリオ" panose="020B0604030504040204" pitchFamily="50" charset="-128"/>
                      </a:endParaRPr>
                    </a:p>
                    <a:p>
                      <a:pPr marL="180975" indent="-180975" algn="just"/>
                      <a:r>
                        <a:rPr kumimoji="1" lang="en-US" altLang="ja-JP" sz="800" dirty="0">
                          <a:solidFill>
                            <a:schemeClr val="tx1"/>
                          </a:solidFill>
                          <a:latin typeface="メイリオ" panose="020B0604030504040204" pitchFamily="50" charset="-128"/>
                          <a:ea typeface="メイリオ" panose="020B0604030504040204" pitchFamily="50" charset="-128"/>
                        </a:rPr>
                        <a:t>※</a:t>
                      </a:r>
                      <a:r>
                        <a:rPr kumimoji="1" lang="ja-JP" altLang="en-US" sz="800" dirty="0">
                          <a:solidFill>
                            <a:schemeClr val="tx1"/>
                          </a:solidFill>
                          <a:latin typeface="メイリオ" panose="020B0604030504040204" pitchFamily="50" charset="-128"/>
                          <a:ea typeface="メイリオ" panose="020B0604030504040204" pitchFamily="50" charset="-128"/>
                        </a:rPr>
                        <a:t>ただし大阪・梅田を発着とする</a:t>
                      </a:r>
                      <a:endParaRPr kumimoji="1" lang="en-US" altLang="ja-JP" sz="800" dirty="0">
                        <a:solidFill>
                          <a:schemeClr val="tx1"/>
                        </a:solidFill>
                        <a:latin typeface="メイリオ" panose="020B0604030504040204" pitchFamily="50" charset="-128"/>
                        <a:ea typeface="メイリオ" panose="020B0604030504040204" pitchFamily="50" charset="-128"/>
                      </a:endParaRPr>
                    </a:p>
                    <a:p>
                      <a:pPr marL="180975" indent="-180975" algn="just"/>
                      <a:r>
                        <a:rPr kumimoji="1" lang="ja-JP" altLang="en-US" sz="800" dirty="0">
                          <a:solidFill>
                            <a:schemeClr val="tx1"/>
                          </a:solidFill>
                          <a:latin typeface="メイリオ" panose="020B0604030504040204" pitchFamily="50" charset="-128"/>
                          <a:ea typeface="メイリオ" panose="020B0604030504040204" pitchFamily="50" charset="-128"/>
                        </a:rPr>
                        <a:t>　ＪＲ線等の利用者が増加</a:t>
                      </a:r>
                      <a:endParaRPr kumimoji="1" lang="en-US" altLang="ja-JP" sz="800" dirty="0">
                        <a:solidFill>
                          <a:schemeClr val="tx1"/>
                        </a:solidFill>
                        <a:latin typeface="メイリオ" panose="020B0604030504040204" pitchFamily="50" charset="-128"/>
                        <a:ea typeface="メイリオ" panose="020B0604030504040204" pitchFamily="50" charset="-128"/>
                      </a:endParaRP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88407154"/>
                  </a:ext>
                </a:extLst>
              </a:tr>
              <a:tr h="216000">
                <a:tc>
                  <a:txBody>
                    <a:body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200" b="1" i="0" u="none" strike="noStrike" kern="1200" cap="none" normalizeH="0" baseline="0" dirty="0">
                          <a:ln>
                            <a:noFill/>
                          </a:ln>
                          <a:solidFill>
                            <a:srgbClr val="000000"/>
                          </a:solidFill>
                          <a:effectLst/>
                          <a:latin typeface="メイリオ" panose="020B0604030504040204" pitchFamily="50" charset="-128"/>
                          <a:ea typeface="メイリオ" panose="020B0604030504040204" pitchFamily="50" charset="-128"/>
                          <a:cs typeface="+mn-cs"/>
                          <a:sym typeface="Calibri" panose="020F0502020204030204" pitchFamily="34" charset="0"/>
                        </a:rPr>
                        <a:t>供給者への効果・影響</a:t>
                      </a:r>
                      <a:endParaRPr kumimoji="1" lang="en-US" altLang="ja-JP" sz="1200" b="1" i="0" u="none" strike="noStrike" kern="1200" cap="none" normalizeH="0" baseline="0" dirty="0">
                        <a:ln>
                          <a:noFill/>
                        </a:ln>
                        <a:solidFill>
                          <a:srgbClr val="000000"/>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txBody>
                  <a:tcPr marL="18000" marR="18000" marT="18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rPr>
                        <a:t>利用者数の増加</a:t>
                      </a: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pPr>
                      <a:r>
                        <a:rPr kumimoji="1" lang="ja-JP" altLang="en-US" sz="11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整備路線の利用者数</a:t>
                      </a: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01613" marR="0" lvl="0" indent="-17145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７万人</a:t>
                      </a:r>
                      <a:r>
                        <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a:t>
                      </a: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日</a:t>
                      </a: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endParaRP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01613" marR="0" lvl="0" indent="-17145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pPr>
                      <a:r>
                        <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12</a:t>
                      </a: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万人</a:t>
                      </a:r>
                      <a:r>
                        <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a:t>
                      </a: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日</a:t>
                      </a: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endParaRP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550377884"/>
                  </a:ext>
                </a:extLst>
              </a:tr>
            </a:tbl>
          </a:graphicData>
        </a:graphic>
      </p:graphicFrame>
      <p:graphicFrame>
        <p:nvGraphicFramePr>
          <p:cNvPr id="23" name="表 2">
            <a:extLst>
              <a:ext uri="{FF2B5EF4-FFF2-40B4-BE49-F238E27FC236}">
                <a16:creationId xmlns:a16="http://schemas.microsoft.com/office/drawing/2014/main" id="{2C5AE359-98E1-4877-B422-E7B15D134AED}"/>
              </a:ext>
            </a:extLst>
          </p:cNvPr>
          <p:cNvGraphicFramePr>
            <a:graphicFrameLocks noGrp="1"/>
          </p:cNvGraphicFramePr>
          <p:nvPr>
            <p:extLst>
              <p:ext uri="{D42A27DB-BD31-4B8C-83A1-F6EECF244321}">
                <p14:modId xmlns:p14="http://schemas.microsoft.com/office/powerpoint/2010/main" val="4146638522"/>
              </p:ext>
            </p:extLst>
          </p:nvPr>
        </p:nvGraphicFramePr>
        <p:xfrm>
          <a:off x="177603" y="4850365"/>
          <a:ext cx="9648000" cy="1698480"/>
        </p:xfrm>
        <a:graphic>
          <a:graphicData uri="http://schemas.openxmlformats.org/drawingml/2006/table">
            <a:tbl>
              <a:tblPr/>
              <a:tblGrid>
                <a:gridCol w="288000">
                  <a:extLst>
                    <a:ext uri="{9D8B030D-6E8A-4147-A177-3AD203B41FA5}">
                      <a16:colId xmlns:a16="http://schemas.microsoft.com/office/drawing/2014/main" val="3566766160"/>
                    </a:ext>
                  </a:extLst>
                </a:gridCol>
                <a:gridCol w="288000">
                  <a:extLst>
                    <a:ext uri="{9D8B030D-6E8A-4147-A177-3AD203B41FA5}">
                      <a16:colId xmlns:a16="http://schemas.microsoft.com/office/drawing/2014/main" val="633140881"/>
                    </a:ext>
                  </a:extLst>
                </a:gridCol>
                <a:gridCol w="1151397">
                  <a:extLst>
                    <a:ext uri="{9D8B030D-6E8A-4147-A177-3AD203B41FA5}">
                      <a16:colId xmlns:a16="http://schemas.microsoft.com/office/drawing/2014/main" val="1648407550"/>
                    </a:ext>
                  </a:extLst>
                </a:gridCol>
                <a:gridCol w="2016603">
                  <a:extLst>
                    <a:ext uri="{9D8B030D-6E8A-4147-A177-3AD203B41FA5}">
                      <a16:colId xmlns:a16="http://schemas.microsoft.com/office/drawing/2014/main" val="3687875234"/>
                    </a:ext>
                  </a:extLst>
                </a:gridCol>
                <a:gridCol w="2128042">
                  <a:extLst>
                    <a:ext uri="{9D8B030D-6E8A-4147-A177-3AD203B41FA5}">
                      <a16:colId xmlns:a16="http://schemas.microsoft.com/office/drawing/2014/main" val="3861786411"/>
                    </a:ext>
                  </a:extLst>
                </a:gridCol>
                <a:gridCol w="1939958">
                  <a:extLst>
                    <a:ext uri="{9D8B030D-6E8A-4147-A177-3AD203B41FA5}">
                      <a16:colId xmlns:a16="http://schemas.microsoft.com/office/drawing/2014/main" val="2480779163"/>
                    </a:ext>
                  </a:extLst>
                </a:gridCol>
                <a:gridCol w="1836000">
                  <a:extLst>
                    <a:ext uri="{9D8B030D-6E8A-4147-A177-3AD203B41FA5}">
                      <a16:colId xmlns:a16="http://schemas.microsoft.com/office/drawing/2014/main" val="2070499061"/>
                    </a:ext>
                  </a:extLst>
                </a:gridCol>
              </a:tblGrid>
              <a:tr h="360000">
                <a:tc rowSpan="4">
                  <a:txBody>
                    <a:body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100" b="1" i="0" u="none" strike="noStrike" kern="1200" cap="none" normalizeH="0" baseline="0" dirty="0">
                          <a:ln>
                            <a:noFill/>
                          </a:ln>
                          <a:solidFill>
                            <a:srgbClr val="000000"/>
                          </a:solidFill>
                          <a:effectLst/>
                          <a:latin typeface="メイリオ" panose="020B0604030504040204" pitchFamily="50" charset="-128"/>
                          <a:ea typeface="メイリオ" panose="020B0604030504040204" pitchFamily="50" charset="-128"/>
                          <a:cs typeface="+mn-cs"/>
                          <a:sym typeface="Calibri" panose="020F0502020204030204" pitchFamily="34" charset="0"/>
                        </a:rPr>
                        <a:t>社会全体への効果・影響</a:t>
                      </a:r>
                      <a:endParaRPr kumimoji="1" lang="en-US" altLang="ja-JP" sz="1100" b="1" i="0" u="none" strike="noStrike" kern="1200" cap="none" normalizeH="0" baseline="0" dirty="0">
                        <a:ln>
                          <a:noFill/>
                        </a:ln>
                        <a:solidFill>
                          <a:srgbClr val="000000"/>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txBody>
                  <a:tcPr marL="18000" marR="18000" marT="36000" marB="0"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rowSpan="3">
                  <a:txBody>
                    <a:body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100" b="1" i="0" u="none" strike="noStrike" kern="1200" cap="none" normalizeH="0" baseline="0" dirty="0">
                          <a:ln>
                            <a:noFill/>
                          </a:ln>
                          <a:solidFill>
                            <a:srgbClr val="000000"/>
                          </a:solidFill>
                          <a:effectLst/>
                          <a:latin typeface="メイリオ" panose="020B0604030504040204" pitchFamily="50" charset="-128"/>
                          <a:ea typeface="メイリオ" panose="020B0604030504040204" pitchFamily="50" charset="-128"/>
                          <a:cs typeface="+mn-cs"/>
                          <a:sym typeface="Calibri" panose="020F0502020204030204" pitchFamily="34" charset="0"/>
                        </a:rPr>
                        <a:t>地域経済・社会</a:t>
                      </a:r>
                      <a:endParaRPr kumimoji="1" lang="en-US" altLang="ja-JP" sz="1100" b="1" i="0" u="none" strike="noStrike" kern="1200" cap="none" normalizeH="0" baseline="0" dirty="0">
                        <a:ln>
                          <a:noFill/>
                        </a:ln>
                        <a:solidFill>
                          <a:srgbClr val="000000"/>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0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rPr>
                        <a:t>地域の</a:t>
                      </a:r>
                      <a:endParaRPr kumimoji="1" lang="en-US" altLang="ja-JP" sz="10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0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rPr>
                        <a:t>活性化</a:t>
                      </a:r>
                      <a:endParaRPr kumimoji="1" lang="en-US" altLang="ja-JP" sz="10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交通利便性の向上</a:t>
                      </a:r>
                      <a:br>
                        <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b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（地域の生産性の上昇）</a:t>
                      </a:r>
                    </a:p>
                  </a:txBody>
                  <a:tcPr marL="18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1" lang="ja-JP" altLang="en-US" sz="11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夢洲から桜島への所要時間の短縮</a:t>
                      </a:r>
                    </a:p>
                  </a:txBody>
                  <a:tcPr marL="18000" marR="1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0163"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▲８分</a:t>
                      </a:r>
                      <a:endParaRPr kumimoji="1" lang="en-US" altLang="ja-JP" sz="105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endParaRPr>
                    </a:p>
                    <a:p>
                      <a:pPr marL="30163"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r>
                        <a:rPr kumimoji="1" lang="en-US" altLang="ja-JP" sz="105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a:t>
                      </a:r>
                      <a:r>
                        <a:rPr kumimoji="1" lang="ja-JP" altLang="en-US" sz="105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新桜島を想定</a:t>
                      </a:r>
                      <a:endPar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endParaRPr>
                    </a:p>
                  </a:txBody>
                  <a:tcPr marL="18000" marR="1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0163"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a:t>
                      </a:r>
                      <a:r>
                        <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9</a:t>
                      </a: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分</a:t>
                      </a:r>
                    </a:p>
                  </a:txBody>
                  <a:tcPr marL="18000" marR="1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09867374"/>
                  </a:ext>
                </a:extLst>
              </a:tr>
              <a:tr h="360000">
                <a:tc vMerge="1">
                  <a:txBody>
                    <a:bodyPr/>
                    <a:lstStyle/>
                    <a:p>
                      <a:endParaRPr kumimoji="1" lang="ja-JP" altLang="en-US"/>
                    </a:p>
                  </a:txBody>
                  <a:tcPr>
                    <a:lnT w="12700" cap="flat" cmpd="sng" algn="ctr">
                      <a:solidFill>
                        <a:schemeClr val="tx1"/>
                      </a:solidFill>
                      <a:prstDash val="solid"/>
                      <a:round/>
                      <a:headEnd type="none" w="med" len="med"/>
                      <a:tailEnd type="none" w="med" len="med"/>
                    </a:lnT>
                  </a:tcPr>
                </a:tc>
                <a:tc vMerge="1">
                  <a:txBody>
                    <a:bodyPr/>
                    <a:lstStyle/>
                    <a:p>
                      <a:endParaRPr kumimoji="1" lang="ja-JP" altLang="en-US"/>
                    </a:p>
                  </a:txBody>
                  <a:tcPr>
                    <a:lnT w="12700" cap="flat" cmpd="sng" algn="ctr">
                      <a:solidFill>
                        <a:schemeClr val="tx1"/>
                      </a:solidFill>
                      <a:prstDash val="solid"/>
                      <a:round/>
                      <a:headEnd type="none" w="med" len="med"/>
                      <a:tailEnd type="none" w="med" len="med"/>
                    </a:lnT>
                  </a:tcPr>
                </a:tc>
                <a:tc>
                  <a:txBody>
                    <a:bodyPr/>
                    <a:lstStyle/>
                    <a:p>
                      <a:pPr algn="ctr"/>
                      <a:r>
                        <a:rPr lang="ja-JP" altLang="en-US" sz="1000" dirty="0">
                          <a:latin typeface="メイリオ" panose="020B0604030504040204" pitchFamily="50" charset="-128"/>
                          <a:ea typeface="メイリオ" panose="020B0604030504040204" pitchFamily="50" charset="-128"/>
                        </a:rPr>
                        <a:t>地域の拠点地区へのアクセス性向上</a:t>
                      </a:r>
                    </a:p>
                  </a:txBody>
                  <a:tcPr marL="18000" marR="18000" marT="36000" marB="0" anchor="ctr"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tab pos="2417763" algn="l"/>
                        </a:tabLst>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大阪臨海部への通勤圏の拡大</a:t>
                      </a:r>
                    </a:p>
                  </a:txBody>
                  <a:tcPr marL="18000" marR="0" marT="36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pPr>
                      <a:r>
                        <a:rPr kumimoji="1" lang="ja-JP" altLang="en-US" sz="11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夢洲の</a:t>
                      </a:r>
                      <a:r>
                        <a:rPr kumimoji="1" lang="en-US" altLang="ja-JP" sz="11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60</a:t>
                      </a:r>
                      <a:r>
                        <a:rPr kumimoji="1" lang="ja-JP" altLang="en-US" sz="11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分圏夜間人口の増加</a:t>
                      </a:r>
                      <a:endParaRPr kumimoji="1" lang="en-US" altLang="ja-JP" sz="11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endParaRPr>
                    </a:p>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pPr>
                      <a:r>
                        <a:rPr kumimoji="1" lang="ja-JP" altLang="en-US" sz="11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夢洲の</a:t>
                      </a:r>
                      <a:r>
                        <a:rPr kumimoji="1" lang="en-US" altLang="ja-JP" sz="11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30</a:t>
                      </a:r>
                      <a:r>
                        <a:rPr kumimoji="1" lang="ja-JP" altLang="en-US" sz="11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分圏夜間人口の増加</a:t>
                      </a:r>
                    </a:p>
                  </a:txBody>
                  <a:tcPr marL="18000" marR="18000" marT="36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01613" marR="0" lvl="0" indent="-17145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pPr>
                      <a:r>
                        <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   </a:t>
                      </a: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０万人</a:t>
                      </a: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endParaRPr>
                    </a:p>
                    <a:p>
                      <a:pPr marL="201613" marR="0" lvl="0" indent="-17145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＋３万人</a:t>
                      </a:r>
                    </a:p>
                  </a:txBody>
                  <a:tcPr marL="18000" marR="18000" marT="36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01613" marR="0" lvl="0" indent="-17145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pPr>
                      <a:r>
                        <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+63</a:t>
                      </a: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万人</a:t>
                      </a: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endParaRPr>
                    </a:p>
                    <a:p>
                      <a:pPr marL="201613" marR="0" lvl="0" indent="-17145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＋４万人</a:t>
                      </a:r>
                    </a:p>
                  </a:txBody>
                  <a:tcPr marL="18000" marR="18000" marT="36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49521256"/>
                  </a:ext>
                </a:extLst>
              </a:tr>
              <a:tr h="468000">
                <a:tc vMerge="1">
                  <a:txBody>
                    <a:body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1" lang="en-US" altLang="ja-JP" sz="1600" b="0" i="0" u="none" strike="noStrike" kern="1200" cap="none" normalizeH="0" baseline="0" dirty="0">
                        <a:ln>
                          <a:noFill/>
                        </a:ln>
                        <a:solidFill>
                          <a:srgbClr val="000000"/>
                        </a:solidFill>
                        <a:effectLst/>
                        <a:latin typeface="Meiryo UI" panose="020B0604030504040204" pitchFamily="50" charset="-128"/>
                        <a:ea typeface="Meiryo UI" panose="020B0604030504040204" pitchFamily="50" charset="-128"/>
                        <a:cs typeface="+mn-cs"/>
                        <a:sym typeface="Calibri" panose="020F0502020204030204" pitchFamily="34" charset="0"/>
                      </a:endParaRPr>
                    </a:p>
                  </a:txBody>
                  <a:tcPr marL="91434" marR="91434" marT="45698" marB="45698"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1" lang="en-US" altLang="ja-JP" sz="1600" b="0" i="0" u="none" strike="noStrike" kern="1200" cap="none" normalizeH="0" baseline="0" dirty="0">
                        <a:ln>
                          <a:noFill/>
                        </a:ln>
                        <a:solidFill>
                          <a:srgbClr val="000000"/>
                        </a:solidFill>
                        <a:effectLst/>
                        <a:latin typeface="Meiryo UI" panose="020B0604030504040204" pitchFamily="50" charset="-128"/>
                        <a:ea typeface="Meiryo UI" panose="020B0604030504040204" pitchFamily="50" charset="-128"/>
                        <a:cs typeface="+mn-cs"/>
                        <a:sym typeface="Calibri" panose="020F0502020204030204" pitchFamily="34" charset="0"/>
                      </a:endParaRPr>
                    </a:p>
                  </a:txBody>
                  <a:tcPr marL="18000" marR="18000" marT="36000" marB="0" vert="eaVert" anchor="ctr" horzOverflow="overflow">
                    <a:lnL w="28575"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0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rPr>
                        <a:t>広域交通</a:t>
                      </a:r>
                      <a:endParaRPr kumimoji="1" lang="en-US" altLang="ja-JP" sz="10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0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rPr>
                        <a:t>ルートの拡充</a:t>
                      </a:r>
                      <a:endParaRPr kumimoji="1" lang="en-US" altLang="ja-JP" sz="10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1" lang="ja-JP" altLang="en-US" sz="10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夢洲と新大阪（国土軸）との結節強化（近畿圏外からの夢洲地区への利便性・緊密性の向上）</a:t>
                      </a:r>
                      <a:endParaRPr kumimoji="1" lang="en-US" altLang="ja-JP" sz="10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endParaRPr>
                    </a:p>
                  </a:txBody>
                  <a:tcPr marL="18000" marR="0" marT="36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1" lang="ja-JP" altLang="en-US" sz="11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夢洲から新大阪への所要時間の短縮</a:t>
                      </a:r>
                      <a:endParaRPr kumimoji="1" lang="en-US" altLang="ja-JP" sz="11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0163"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０分</a:t>
                      </a:r>
                      <a:endPar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0163"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a:t>
                      </a:r>
                      <a:r>
                        <a:rPr kumimoji="1" lang="ja-JP" altLang="en-US"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９分</a:t>
                      </a:r>
                      <a:endParaRPr kumimoji="1" lang="en-US" altLang="ja-JP" sz="1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776762215"/>
                  </a:ext>
                </a:extLst>
              </a:tr>
              <a:tr h="360000">
                <a:tc vMerge="1">
                  <a:txBody>
                    <a:body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1" lang="en-US" altLang="ja-JP" sz="1200" b="1" i="0" u="none" strike="noStrike" kern="1200" cap="none" normalizeH="0" baseline="0" dirty="0">
                        <a:ln>
                          <a:noFill/>
                        </a:ln>
                        <a:solidFill>
                          <a:srgbClr val="000000"/>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txBody>
                  <a:tcPr marL="36000" marR="36000" marT="36001" marB="0"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100" b="1" i="0" u="none" strike="noStrike" kern="1200" cap="none" normalizeH="0" baseline="0" dirty="0">
                          <a:ln>
                            <a:noFill/>
                          </a:ln>
                          <a:solidFill>
                            <a:srgbClr val="000000"/>
                          </a:solidFill>
                          <a:effectLst/>
                          <a:latin typeface="メイリオ" panose="020B0604030504040204" pitchFamily="50" charset="-128"/>
                          <a:ea typeface="メイリオ" panose="020B0604030504040204" pitchFamily="50" charset="-128"/>
                          <a:cs typeface="+mn-cs"/>
                          <a:sym typeface="Calibri" panose="020F0502020204030204" pitchFamily="34" charset="0"/>
                        </a:rPr>
                        <a:t>環境</a:t>
                      </a:r>
                      <a:endParaRPr kumimoji="1" lang="en-US" altLang="ja-JP" sz="1100" b="1" i="0" u="none" strike="noStrike" kern="1200" cap="none" normalizeH="0" baseline="0" dirty="0">
                        <a:ln>
                          <a:noFill/>
                        </a:ln>
                        <a:solidFill>
                          <a:srgbClr val="000000"/>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0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rPr>
                        <a:t>道路交通</a:t>
                      </a:r>
                      <a:endParaRPr kumimoji="1" lang="en-US" altLang="ja-JP" sz="10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1" lang="ja-JP" altLang="en-US" sz="10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rPr>
                        <a:t>負荷の軽減</a:t>
                      </a:r>
                      <a:endParaRPr kumimoji="1" lang="en-US" altLang="ja-JP" sz="10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sym typeface="Calibri" panose="020F0502020204030204" pitchFamily="34" charset="0"/>
                      </a:endParaRP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自動車交通削減による地球温暖化への負荷軽減</a:t>
                      </a:r>
                      <a:endPar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endParaRPr>
                    </a:p>
                  </a:txBody>
                  <a:tcPr marL="18000" marR="0" marT="36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82563" marR="0" lvl="0" indent="-15240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1" lang="en-US" altLang="ja-JP" sz="11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CO2</a:t>
                      </a:r>
                      <a:r>
                        <a:rPr kumimoji="1" lang="ja-JP" altLang="en-US" sz="11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排出量の削減</a:t>
                      </a: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0163"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a:t>
                      </a:r>
                      <a:r>
                        <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0.5</a:t>
                      </a: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千トン</a:t>
                      </a:r>
                      <a:r>
                        <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a:t>
                      </a: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年</a:t>
                      </a: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0163"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a:t>
                      </a:r>
                      <a:r>
                        <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1.2</a:t>
                      </a: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千トン</a:t>
                      </a:r>
                      <a:r>
                        <a:rPr kumimoji="1" lang="en-US" altLang="ja-JP"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a:t>
                      </a:r>
                      <a:r>
                        <a:rPr kumimoji="1" lang="ja-JP" altLang="en-US" sz="1200" b="0" i="0" u="none" strike="noStrike" kern="1200" cap="none" normalizeH="0" baseline="0" dirty="0">
                          <a:ln>
                            <a:noFill/>
                          </a:ln>
                          <a:solidFill>
                            <a:schemeClr val="tx1"/>
                          </a:solidFill>
                          <a:effectLst/>
                          <a:latin typeface="メイリオ" panose="020B0604030504040204" pitchFamily="50" charset="-128"/>
                          <a:ea typeface="メイリオ" panose="020B0604030504040204" pitchFamily="50" charset="-128"/>
                          <a:cs typeface="+mn-cs"/>
                        </a:rPr>
                        <a:t>年</a:t>
                      </a:r>
                    </a:p>
                  </a:txBody>
                  <a:tcPr marL="18000" marR="18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683895850"/>
                  </a:ext>
                </a:extLst>
              </a:tr>
            </a:tbl>
          </a:graphicData>
        </a:graphic>
      </p:graphicFrame>
      <p:sp>
        <p:nvSpPr>
          <p:cNvPr id="25" name="大かっこ 24">
            <a:extLst>
              <a:ext uri="{FF2B5EF4-FFF2-40B4-BE49-F238E27FC236}">
                <a16:creationId xmlns:a16="http://schemas.microsoft.com/office/drawing/2014/main" id="{0132C24E-1D3F-411B-93D8-EF5026AE81A7}"/>
              </a:ext>
            </a:extLst>
          </p:cNvPr>
          <p:cNvSpPr/>
          <p:nvPr/>
        </p:nvSpPr>
        <p:spPr>
          <a:xfrm>
            <a:off x="2010100" y="2668930"/>
            <a:ext cx="1838000" cy="625697"/>
          </a:xfrm>
          <a:prstGeom prst="bracketPair">
            <a:avLst>
              <a:gd name="adj" fmla="val 10326"/>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7" name="スライド番号プレースホルダー 4">
            <a:extLst>
              <a:ext uri="{FF2B5EF4-FFF2-40B4-BE49-F238E27FC236}">
                <a16:creationId xmlns:a16="http://schemas.microsoft.com/office/drawing/2014/main" id="{04AB18BD-3C4B-474A-8427-D100940F6963}"/>
              </a:ext>
            </a:extLst>
          </p:cNvPr>
          <p:cNvSpPr txBox="1">
            <a:spLocks/>
          </p:cNvSpPr>
          <p:nvPr/>
        </p:nvSpPr>
        <p:spPr>
          <a:xfrm>
            <a:off x="9553332" y="6571098"/>
            <a:ext cx="262408" cy="207445"/>
          </a:xfrm>
          <a:prstGeom prst="rect">
            <a:avLst/>
          </a:prstGeom>
          <a:solidFill>
            <a:schemeClr val="bg1"/>
          </a:solidFill>
        </p:spPr>
        <p:txBody>
          <a:bodyPr vert="horz" lIns="0" tIns="0" rIns="0" bIns="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48</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906277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1D4DFBAC-53F1-4EA0-BB96-E7EAC5C7637B}"/>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５－２　路線の整備意義</a:t>
            </a:r>
          </a:p>
        </p:txBody>
      </p:sp>
      <p:sp>
        <p:nvSpPr>
          <p:cNvPr id="19" name="正方形/長方形 18">
            <a:extLst>
              <a:ext uri="{FF2B5EF4-FFF2-40B4-BE49-F238E27FC236}">
                <a16:creationId xmlns:a16="http://schemas.microsoft.com/office/drawing/2014/main" id="{AF636084-934E-46AD-AA10-B2A3BAFE6023}"/>
              </a:ext>
            </a:extLst>
          </p:cNvPr>
          <p:cNvSpPr/>
          <p:nvPr/>
        </p:nvSpPr>
        <p:spPr>
          <a:xfrm>
            <a:off x="149679" y="475879"/>
            <a:ext cx="9606642" cy="29238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spAutoFit/>
          </a:bodyPr>
          <a:lstStyle/>
          <a:p>
            <a:pPr marL="285750" indent="-285750">
              <a:spcAft>
                <a:spcPts val="12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検討路線の整備により期待される効果は次のとおり</a:t>
            </a:r>
            <a:endParaRPr lang="en-US" altLang="ja-JP" sz="1600" dirty="0">
              <a:solidFill>
                <a:schemeClr val="tx1"/>
              </a:solidFill>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956FB2E7-623A-4F46-97DD-BE2DF1B961B8}"/>
              </a:ext>
            </a:extLst>
          </p:cNvPr>
          <p:cNvSpPr txBox="1"/>
          <p:nvPr/>
        </p:nvSpPr>
        <p:spPr>
          <a:xfrm>
            <a:off x="149678" y="1017436"/>
            <a:ext cx="5545066" cy="1384995"/>
          </a:xfrm>
          <a:prstGeom prst="rect">
            <a:avLst/>
          </a:prstGeom>
          <a:noFill/>
        </p:spPr>
        <p:txBody>
          <a:bodyPr wrap="square">
            <a:spAutoFit/>
          </a:bodyPr>
          <a:lstStyle>
            <a:defPPr>
              <a:defRPr lang="ja-JP"/>
            </a:defPPr>
            <a:lvl1pPr>
              <a:spcAft>
                <a:spcPts val="1200"/>
              </a:spcAft>
              <a:defRPr sz="1600" b="1">
                <a:latin typeface="メイリオ" panose="020B0604030504040204" pitchFamily="50" charset="-128"/>
                <a:ea typeface="メイリオ" panose="020B0604030504040204" pitchFamily="50" charset="-128"/>
              </a:defRPr>
            </a:lvl1pPr>
            <a:lvl2pPr marL="742950" lvl="1" indent="-285750">
              <a:spcAft>
                <a:spcPts val="1200"/>
              </a:spcAft>
              <a:buFont typeface="Arial" panose="020B0604020202020204" pitchFamily="34" charset="0"/>
              <a:buChar char="•"/>
              <a:defRPr sz="1600">
                <a:solidFill>
                  <a:srgbClr val="FF0000"/>
                </a:solidFill>
                <a:latin typeface="メイリオ" panose="020B0604030504040204" pitchFamily="50" charset="-128"/>
                <a:ea typeface="メイリオ" panose="020B0604030504040204" pitchFamily="50" charset="-128"/>
              </a:defRPr>
            </a:lvl2pPr>
          </a:lstStyle>
          <a:p>
            <a:r>
              <a:rPr lang="ja-JP" altLang="en-US" dirty="0"/>
              <a:t>１　</a:t>
            </a:r>
            <a:r>
              <a:rPr lang="ja-JP" altLang="ja-JP" dirty="0"/>
              <a:t>都市鉄道ネットワークの拡充・強化</a:t>
            </a:r>
            <a:endParaRPr lang="en-US" altLang="ja-JP" dirty="0"/>
          </a:p>
          <a:p>
            <a:r>
              <a:rPr lang="ja-JP" altLang="en-US" dirty="0"/>
              <a:t>＜広域交通ネットワーク</a:t>
            </a:r>
            <a:r>
              <a:rPr lang="ja-JP" altLang="ja-JP" dirty="0"/>
              <a:t>のアクセス改善</a:t>
            </a:r>
            <a:r>
              <a:rPr lang="ja-JP" altLang="en-US" dirty="0"/>
              <a:t>＞</a:t>
            </a:r>
            <a:br>
              <a:rPr lang="en-US" altLang="ja-JP" dirty="0"/>
            </a:br>
            <a:r>
              <a:rPr lang="ja-JP" altLang="en-US" sz="1400" b="0" dirty="0"/>
              <a:t>　</a:t>
            </a:r>
            <a:r>
              <a:rPr lang="ja-JP" altLang="ja-JP" sz="1400" u="sng" dirty="0"/>
              <a:t>新大阪駅と夢洲駅と</a:t>
            </a:r>
            <a:r>
              <a:rPr lang="ja-JP" altLang="en-US" sz="1400" u="sng" dirty="0"/>
              <a:t>の</a:t>
            </a:r>
            <a:r>
              <a:rPr lang="ja-JP" altLang="ja-JP" sz="1400" u="sng" dirty="0"/>
              <a:t>直結</a:t>
            </a:r>
            <a:r>
              <a:rPr lang="ja-JP" altLang="en-US" sz="1400" b="0" dirty="0"/>
              <a:t>により</a:t>
            </a:r>
            <a:r>
              <a:rPr lang="ja-JP" altLang="ja-JP" sz="1400" b="0" dirty="0"/>
              <a:t>、</a:t>
            </a:r>
            <a:r>
              <a:rPr lang="ja-JP" altLang="en-US" sz="1400" b="0" dirty="0"/>
              <a:t>広域交通のハブ拠点である</a:t>
            </a:r>
            <a:r>
              <a:rPr lang="ja-JP" altLang="ja-JP" sz="1400" b="0" dirty="0"/>
              <a:t>新大阪と国際観光拠点</a:t>
            </a:r>
            <a:r>
              <a:rPr lang="ja-JP" altLang="en-US" sz="1400" b="0" dirty="0"/>
              <a:t>の形成をめざす</a:t>
            </a:r>
            <a:r>
              <a:rPr lang="ja-JP" altLang="ja-JP" sz="1400" b="0" dirty="0"/>
              <a:t>夢洲のアクセス性の改善が図られる。</a:t>
            </a:r>
            <a:endParaRPr lang="en-US" altLang="ja-JP" sz="1400" b="0" dirty="0"/>
          </a:p>
        </p:txBody>
      </p:sp>
      <p:sp>
        <p:nvSpPr>
          <p:cNvPr id="11" name="スライド番号プレースホルダー 4">
            <a:extLst>
              <a:ext uri="{FF2B5EF4-FFF2-40B4-BE49-F238E27FC236}">
                <a16:creationId xmlns:a16="http://schemas.microsoft.com/office/drawing/2014/main" id="{D42FBE4A-C249-4F0C-B23B-CC66ED61A16F}"/>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49</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6761A053-75F1-4BB6-AFC6-59A9DFC0DC4B}"/>
              </a:ext>
            </a:extLst>
          </p:cNvPr>
          <p:cNvSpPr txBox="1"/>
          <p:nvPr/>
        </p:nvSpPr>
        <p:spPr>
          <a:xfrm>
            <a:off x="8750500" y="59555"/>
            <a:ext cx="1082348"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５　まとめ</a:t>
            </a:r>
            <a:endParaRPr kumimoji="1" lang="ja-JP" altLang="en-US" sz="1400" b="1" dirty="0">
              <a:solidFill>
                <a:schemeClr val="accent5">
                  <a:lumMod val="50000"/>
                </a:schemeClr>
              </a:solidFill>
            </a:endParaRPr>
          </a:p>
        </p:txBody>
      </p:sp>
      <p:sp>
        <p:nvSpPr>
          <p:cNvPr id="22" name="テキスト ボックス 21">
            <a:extLst>
              <a:ext uri="{FF2B5EF4-FFF2-40B4-BE49-F238E27FC236}">
                <a16:creationId xmlns:a16="http://schemas.microsoft.com/office/drawing/2014/main" id="{7204CAE8-9871-4FBB-B896-C65655B729E0}"/>
              </a:ext>
            </a:extLst>
          </p:cNvPr>
          <p:cNvSpPr txBox="1"/>
          <p:nvPr/>
        </p:nvSpPr>
        <p:spPr>
          <a:xfrm>
            <a:off x="6284185" y="1816025"/>
            <a:ext cx="3415325" cy="307777"/>
          </a:xfrm>
          <a:prstGeom prst="rect">
            <a:avLst/>
          </a:prstGeom>
          <a:noFill/>
        </p:spPr>
        <p:txBody>
          <a:bodyPr wrap="square">
            <a:spAutoFit/>
          </a:bodyPr>
          <a:lstStyle/>
          <a:p>
            <a:pPr eaLnBrk="1" hangingPunct="1">
              <a:lnSpc>
                <a:spcPct val="100000"/>
              </a:lnSpc>
              <a:spcBef>
                <a:spcPct val="0"/>
              </a:spcBef>
              <a:buFontTx/>
              <a:buNone/>
            </a:pPr>
            <a:r>
              <a:rPr lang="ja-JP" altLang="en-US" sz="1400" b="1" dirty="0">
                <a:latin typeface="メイリオ" panose="020B0604030504040204" pitchFamily="50" charset="-128"/>
                <a:ea typeface="メイリオ" panose="020B0604030504040204" pitchFamily="50" charset="-128"/>
              </a:rPr>
              <a:t>＜検討路線利用者の発着地別割合＞</a:t>
            </a:r>
          </a:p>
        </p:txBody>
      </p:sp>
      <p:sp>
        <p:nvSpPr>
          <p:cNvPr id="24" name="テキスト ボックス 23">
            <a:extLst>
              <a:ext uri="{FF2B5EF4-FFF2-40B4-BE49-F238E27FC236}">
                <a16:creationId xmlns:a16="http://schemas.microsoft.com/office/drawing/2014/main" id="{8CE165F8-33B7-43F2-A85F-EB12E5692F61}"/>
              </a:ext>
            </a:extLst>
          </p:cNvPr>
          <p:cNvSpPr txBox="1"/>
          <p:nvPr/>
        </p:nvSpPr>
        <p:spPr>
          <a:xfrm>
            <a:off x="149677" y="2729478"/>
            <a:ext cx="5545067" cy="1877437"/>
          </a:xfrm>
          <a:prstGeom prst="rect">
            <a:avLst/>
          </a:prstGeom>
          <a:noFill/>
        </p:spPr>
        <p:txBody>
          <a:bodyPr wrap="square">
            <a:spAutoFit/>
          </a:bodyPr>
          <a:lstStyle>
            <a:defPPr>
              <a:defRPr lang="ja-JP"/>
            </a:defPPr>
            <a:lvl1pPr>
              <a:spcAft>
                <a:spcPts val="1200"/>
              </a:spcAft>
              <a:defRPr sz="1600" b="1">
                <a:latin typeface="メイリオ" panose="020B0604030504040204" pitchFamily="50" charset="-128"/>
                <a:ea typeface="メイリオ" panose="020B0604030504040204" pitchFamily="50" charset="-128"/>
              </a:defRPr>
            </a:lvl1pPr>
            <a:lvl2pPr marL="742950" lvl="1" indent="-285750">
              <a:spcAft>
                <a:spcPts val="1200"/>
              </a:spcAft>
              <a:buFont typeface="Arial" panose="020B0604020202020204" pitchFamily="34" charset="0"/>
              <a:buChar char="•"/>
              <a:defRPr sz="1600">
                <a:solidFill>
                  <a:srgbClr val="FF0000"/>
                </a:solidFill>
                <a:latin typeface="メイリオ" panose="020B0604030504040204" pitchFamily="50" charset="-128"/>
                <a:ea typeface="メイリオ" panose="020B0604030504040204" pitchFamily="50" charset="-128"/>
              </a:defRPr>
            </a:lvl2pPr>
          </a:lstStyle>
          <a:p>
            <a:r>
              <a:rPr lang="ja-JP" altLang="en-US" dirty="0"/>
              <a:t>＜京阪神都市圏及び大阪都心部のアクセス改善＞</a:t>
            </a:r>
            <a:br>
              <a:rPr lang="en-US" altLang="ja-JP" dirty="0"/>
            </a:br>
            <a:r>
              <a:rPr lang="ja-JP" altLang="en-US" dirty="0"/>
              <a:t>　</a:t>
            </a:r>
            <a:r>
              <a:rPr lang="ja-JP" altLang="en-US" sz="1400" b="0" dirty="0"/>
              <a:t>京阪本線・中之島線、</a:t>
            </a:r>
            <a:r>
              <a:rPr lang="en-US" altLang="ja-JP" sz="1400" b="0" dirty="0"/>
              <a:t>Osaka Metro </a:t>
            </a:r>
            <a:r>
              <a:rPr lang="ja-JP" altLang="en-US" sz="1400" b="0" dirty="0"/>
              <a:t>中央線、阪神なんば線が接続する</a:t>
            </a:r>
            <a:r>
              <a:rPr lang="ja-JP" altLang="en-US" sz="1400" u="sng" dirty="0"/>
              <a:t>九条駅を交通結節点とする、京阪神都市圏を結ぶ新たな鉄道ネットワークの形成</a:t>
            </a:r>
            <a:r>
              <a:rPr lang="ja-JP" altLang="en-US" sz="1400" b="0" dirty="0"/>
              <a:t>による都市圏交流の促進や、京阪沿線、</a:t>
            </a:r>
            <a:r>
              <a:rPr lang="ja-JP" altLang="ja-JP" sz="1400" b="0" dirty="0"/>
              <a:t>大阪</a:t>
            </a:r>
            <a:r>
              <a:rPr lang="ja-JP" altLang="en-US" sz="1400" b="0" dirty="0"/>
              <a:t>都心部等</a:t>
            </a:r>
            <a:r>
              <a:rPr lang="ja-JP" altLang="ja-JP" sz="1400" b="0" dirty="0"/>
              <a:t>の主要な開発拠点を有する都市再生緊急整備地域「大阪城公園周辺地域」、「大阪駅周辺・中之島・御堂筋周辺地域」、「大阪コスモスクエア駅周辺地域」</a:t>
            </a:r>
            <a:r>
              <a:rPr lang="ja-JP" altLang="en-US" sz="1400" b="0" dirty="0"/>
              <a:t>と</a:t>
            </a:r>
            <a:r>
              <a:rPr lang="ja-JP" altLang="ja-JP" sz="1400" b="0" dirty="0"/>
              <a:t>ベイエリアをつなぐ東西軸</a:t>
            </a:r>
            <a:r>
              <a:rPr lang="ja-JP" altLang="en-US" sz="1400" b="0" dirty="0"/>
              <a:t>の形成等、関西全体のアクセス性の改善が図られる。</a:t>
            </a:r>
            <a:endParaRPr lang="en-US" altLang="ja-JP" sz="1400" b="0" dirty="0"/>
          </a:p>
        </p:txBody>
      </p:sp>
      <p:sp>
        <p:nvSpPr>
          <p:cNvPr id="25" name="テキスト ボックス 24">
            <a:extLst>
              <a:ext uri="{FF2B5EF4-FFF2-40B4-BE49-F238E27FC236}">
                <a16:creationId xmlns:a16="http://schemas.microsoft.com/office/drawing/2014/main" id="{1DFE57CD-C96B-4DB7-AE3B-F557CBF27D79}"/>
              </a:ext>
            </a:extLst>
          </p:cNvPr>
          <p:cNvSpPr txBox="1"/>
          <p:nvPr/>
        </p:nvSpPr>
        <p:spPr>
          <a:xfrm>
            <a:off x="149677" y="4933963"/>
            <a:ext cx="5545067" cy="1415772"/>
          </a:xfrm>
          <a:prstGeom prst="rect">
            <a:avLst/>
          </a:prstGeom>
          <a:noFill/>
        </p:spPr>
        <p:txBody>
          <a:bodyPr wrap="square">
            <a:spAutoFit/>
          </a:bodyPr>
          <a:lstStyle>
            <a:defPPr>
              <a:defRPr lang="ja-JP"/>
            </a:defPPr>
            <a:lvl1pPr>
              <a:spcAft>
                <a:spcPts val="1200"/>
              </a:spcAft>
              <a:defRPr sz="1600" b="1">
                <a:latin typeface="メイリオ" panose="020B0604030504040204" pitchFamily="50" charset="-128"/>
                <a:ea typeface="メイリオ" panose="020B0604030504040204" pitchFamily="50" charset="-128"/>
              </a:defRPr>
            </a:lvl1pPr>
            <a:lvl2pPr marL="742950" lvl="1" indent="-285750">
              <a:spcAft>
                <a:spcPts val="1200"/>
              </a:spcAft>
              <a:buFont typeface="Arial" panose="020B0604020202020204" pitchFamily="34" charset="0"/>
              <a:buChar char="•"/>
              <a:defRPr sz="1600">
                <a:solidFill>
                  <a:srgbClr val="FF0000"/>
                </a:solidFill>
                <a:latin typeface="メイリオ" panose="020B0604030504040204" pitchFamily="50" charset="-128"/>
                <a:ea typeface="メイリオ" panose="020B0604030504040204" pitchFamily="50" charset="-128"/>
              </a:defRPr>
            </a:lvl2pPr>
          </a:lstStyle>
          <a:p>
            <a:pPr>
              <a:tabLst>
                <a:tab pos="8704263" algn="l"/>
                <a:tab pos="8785225" algn="l"/>
              </a:tabLst>
            </a:pPr>
            <a:r>
              <a:rPr lang="ja-JP" altLang="en-US" sz="1600" dirty="0"/>
              <a:t>＜リダンダンシーの強化＞</a:t>
            </a:r>
            <a:br>
              <a:rPr lang="en-US" altLang="ja-JP" sz="1600" dirty="0"/>
            </a:br>
            <a:r>
              <a:rPr lang="ja-JP" altLang="en-US" sz="1400" b="0" dirty="0"/>
              <a:t>　夢洲への北側からの鉄道アクセス路線である検討</a:t>
            </a:r>
            <a:r>
              <a:rPr lang="ja-JP" altLang="ja-JP" sz="1400" b="0" dirty="0"/>
              <a:t>路線</a:t>
            </a:r>
            <a:r>
              <a:rPr lang="ja-JP" altLang="en-US" sz="1400" b="0" dirty="0"/>
              <a:t>の</a:t>
            </a:r>
            <a:r>
              <a:rPr lang="ja-JP" altLang="ja-JP" sz="1400" b="0" dirty="0"/>
              <a:t>整備</a:t>
            </a:r>
            <a:r>
              <a:rPr lang="ja-JP" altLang="en-US" sz="1400" b="0" dirty="0"/>
              <a:t>により</a:t>
            </a:r>
            <a:r>
              <a:rPr lang="ja-JP" altLang="ja-JP" sz="1400" b="0" dirty="0"/>
              <a:t>、夢洲への鉄道による南北２</a:t>
            </a:r>
            <a:r>
              <a:rPr lang="ja-JP" altLang="en-US" sz="1400" b="0" dirty="0"/>
              <a:t>ルート</a:t>
            </a:r>
            <a:r>
              <a:rPr lang="ja-JP" altLang="ja-JP" sz="1400" b="0" dirty="0"/>
              <a:t>アクセスが可能となり、夢洲の将来開発</a:t>
            </a:r>
            <a:r>
              <a:rPr lang="ja-JP" altLang="en-US" sz="1400" b="0" dirty="0"/>
              <a:t>への対応や</a:t>
            </a:r>
            <a:r>
              <a:rPr lang="ja-JP" altLang="ja-JP" sz="1400" b="0" dirty="0"/>
              <a:t>、防災機能の強化</a:t>
            </a:r>
            <a:r>
              <a:rPr lang="ja-JP" altLang="en-US" sz="1400" b="0" dirty="0"/>
              <a:t>、</a:t>
            </a:r>
            <a:r>
              <a:rPr lang="ja-JP" altLang="ja-JP" sz="1400" b="0" dirty="0"/>
              <a:t>回遊性の向上が図られる</a:t>
            </a:r>
            <a:r>
              <a:rPr lang="ja-JP" altLang="en-US" sz="1400" b="0" dirty="0"/>
              <a:t>とともに、過度に自動車交通に依存することのない、持続可能な夢洲開発の実現に寄与する</a:t>
            </a:r>
            <a:r>
              <a:rPr lang="ja-JP" altLang="ja-JP" sz="1400" b="0" dirty="0"/>
              <a:t>。 </a:t>
            </a:r>
            <a:endParaRPr lang="en-US" altLang="ja-JP" sz="1400" b="0" dirty="0"/>
          </a:p>
        </p:txBody>
      </p:sp>
      <p:sp>
        <p:nvSpPr>
          <p:cNvPr id="17" name="正方形/長方形 16">
            <a:extLst>
              <a:ext uri="{FF2B5EF4-FFF2-40B4-BE49-F238E27FC236}">
                <a16:creationId xmlns:a16="http://schemas.microsoft.com/office/drawing/2014/main" id="{97737E44-C2D7-4962-BC46-3D32A3AD55E2}"/>
              </a:ext>
            </a:extLst>
          </p:cNvPr>
          <p:cNvSpPr/>
          <p:nvPr/>
        </p:nvSpPr>
        <p:spPr>
          <a:xfrm>
            <a:off x="2812310" y="6349735"/>
            <a:ext cx="2882434" cy="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spcAft>
                <a:spcPts val="1200"/>
              </a:spcAft>
            </a:pPr>
            <a:r>
              <a:rPr lang="en-US" altLang="ja-JP" sz="1050" b="1" dirty="0">
                <a:solidFill>
                  <a:schemeClr val="tx1"/>
                </a:solidFill>
                <a:latin typeface="メイリオ" panose="020B0604030504040204" pitchFamily="50" charset="-128"/>
                <a:ea typeface="メイリオ" panose="020B0604030504040204" pitchFamily="50" charset="-128"/>
              </a:rPr>
              <a:t>※</a:t>
            </a:r>
            <a:r>
              <a:rPr lang="ja-JP" altLang="en-US" sz="1050" b="1" u="sng" dirty="0">
                <a:solidFill>
                  <a:schemeClr val="tx1"/>
                </a:solidFill>
                <a:latin typeface="メイリオ" panose="020B0604030504040204" pitchFamily="50" charset="-128"/>
                <a:ea typeface="メイリオ" panose="020B0604030504040204" pitchFamily="50" charset="-128"/>
              </a:rPr>
              <a:t>太字下線</a:t>
            </a:r>
            <a:r>
              <a:rPr lang="ja-JP" altLang="en-US" sz="1050" b="1" dirty="0">
                <a:solidFill>
                  <a:schemeClr val="tx1"/>
                </a:solidFill>
                <a:latin typeface="メイリオ" panose="020B0604030504040204" pitchFamily="50" charset="-128"/>
                <a:ea typeface="メイリオ" panose="020B0604030504040204" pitchFamily="50" charset="-128"/>
              </a:rPr>
              <a:t>：検討路線特有の効果</a:t>
            </a:r>
          </a:p>
        </p:txBody>
      </p:sp>
      <p:pic>
        <p:nvPicPr>
          <p:cNvPr id="14" name="図 13">
            <a:extLst>
              <a:ext uri="{FF2B5EF4-FFF2-40B4-BE49-F238E27FC236}">
                <a16:creationId xmlns:a16="http://schemas.microsoft.com/office/drawing/2014/main" id="{4BB8D457-3874-43FC-B0CC-29407AC5ACE2}"/>
              </a:ext>
            </a:extLst>
          </p:cNvPr>
          <p:cNvPicPr>
            <a:picLocks noChangeAspect="1"/>
          </p:cNvPicPr>
          <p:nvPr/>
        </p:nvPicPr>
        <p:blipFill>
          <a:blip r:embed="rId3"/>
          <a:stretch>
            <a:fillRect/>
          </a:stretch>
        </p:blipFill>
        <p:spPr>
          <a:xfrm>
            <a:off x="6354305" y="2165906"/>
            <a:ext cx="3285744" cy="4372356"/>
          </a:xfrm>
          <a:prstGeom prst="rect">
            <a:avLst/>
          </a:prstGeom>
        </p:spPr>
      </p:pic>
    </p:spTree>
    <p:extLst>
      <p:ext uri="{BB962C8B-B14F-4D97-AF65-F5344CB8AC3E}">
        <p14:creationId xmlns:p14="http://schemas.microsoft.com/office/powerpoint/2010/main" val="3249853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四角形: 角を丸くする 60">
            <a:extLst>
              <a:ext uri="{FF2B5EF4-FFF2-40B4-BE49-F238E27FC236}">
                <a16:creationId xmlns:a16="http://schemas.microsoft.com/office/drawing/2014/main" id="{98722136-BC5A-4184-8561-E5EA85F88080}"/>
              </a:ext>
            </a:extLst>
          </p:cNvPr>
          <p:cNvSpPr/>
          <p:nvPr/>
        </p:nvSpPr>
        <p:spPr>
          <a:xfrm>
            <a:off x="149679" y="3108737"/>
            <a:ext cx="2969583" cy="1604138"/>
          </a:xfrm>
          <a:prstGeom prst="roundRect">
            <a:avLst>
              <a:gd name="adj" fmla="val 6070"/>
            </a:avLst>
          </a:prstGeom>
          <a:solidFill>
            <a:schemeClr val="accent4">
              <a:lumMod val="20000"/>
              <a:lumOff val="8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四角形: 角を丸くする 17">
            <a:extLst>
              <a:ext uri="{FF2B5EF4-FFF2-40B4-BE49-F238E27FC236}">
                <a16:creationId xmlns:a16="http://schemas.microsoft.com/office/drawing/2014/main" id="{7740F7DA-3320-19B2-E192-BE7BF36D28B9}"/>
              </a:ext>
            </a:extLst>
          </p:cNvPr>
          <p:cNvSpPr/>
          <p:nvPr/>
        </p:nvSpPr>
        <p:spPr>
          <a:xfrm>
            <a:off x="149679" y="1168672"/>
            <a:ext cx="5270847" cy="1563116"/>
          </a:xfrm>
          <a:prstGeom prst="roundRect">
            <a:avLst>
              <a:gd name="adj" fmla="val 6070"/>
            </a:avLst>
          </a:prstGeom>
          <a:solidFill>
            <a:schemeClr val="accent4">
              <a:lumMod val="20000"/>
              <a:lumOff val="8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49680" y="3114951"/>
            <a:ext cx="2934122" cy="43088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nSpc>
                <a:spcPct val="150000"/>
              </a:lnSpc>
            </a:pPr>
            <a:r>
              <a:rPr lang="ja-JP" altLang="en-US" sz="1600" b="1" u="sng" dirty="0">
                <a:solidFill>
                  <a:schemeClr val="tx1"/>
                </a:solidFill>
                <a:latin typeface="メイリオ" panose="020B0604030504040204" pitchFamily="50" charset="-128"/>
                <a:ea typeface="メイリオ" panose="020B0604030504040204" pitchFamily="50" charset="-128"/>
              </a:rPr>
              <a:t>優位性の比較</a:t>
            </a:r>
            <a:endParaRPr lang="en-US" altLang="ja-JP" sz="1600" b="1" u="sng" dirty="0">
              <a:solidFill>
                <a:schemeClr val="tx1"/>
              </a:solidFill>
              <a:latin typeface="メイリオ" panose="020B0604030504040204" pitchFamily="50" charset="-128"/>
              <a:ea typeface="メイリオ" panose="020B0604030504040204" pitchFamily="50" charset="-128"/>
            </a:endParaRPr>
          </a:p>
        </p:txBody>
      </p:sp>
      <p:sp>
        <p:nvSpPr>
          <p:cNvPr id="16" name="正方形/長方形 15"/>
          <p:cNvSpPr/>
          <p:nvPr/>
        </p:nvSpPr>
        <p:spPr>
          <a:xfrm>
            <a:off x="149679" y="1168672"/>
            <a:ext cx="2272002" cy="40144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tIns="108000" rtlCol="0" anchor="t">
            <a:spAutoFit/>
          </a:bodyPr>
          <a:lstStyle/>
          <a:p>
            <a:pPr>
              <a:spcBef>
                <a:spcPts val="600"/>
              </a:spcBef>
              <a:spcAft>
                <a:spcPts val="600"/>
              </a:spcAft>
            </a:pPr>
            <a:r>
              <a:rPr lang="ja-JP" altLang="en-US" sz="1600" b="1" u="sng" dirty="0">
                <a:solidFill>
                  <a:schemeClr val="tx1"/>
                </a:solidFill>
                <a:latin typeface="メイリオ" panose="020B0604030504040204" pitchFamily="50" charset="-128"/>
                <a:ea typeface="メイリオ" panose="020B0604030504040204" pitchFamily="50" charset="-128"/>
              </a:rPr>
              <a:t>社会経済条件等の想定</a:t>
            </a:r>
            <a:endParaRPr lang="en-US" altLang="ja-JP" sz="2000" b="1" u="sng" dirty="0">
              <a:solidFill>
                <a:schemeClr val="tx1"/>
              </a:solidFill>
              <a:latin typeface="メイリオ" panose="020B0604030504040204" pitchFamily="50" charset="-128"/>
              <a:ea typeface="メイリオ" panose="020B0604030504040204" pitchFamily="50" charset="-128"/>
            </a:endParaRPr>
          </a:p>
        </p:txBody>
      </p:sp>
      <p:sp>
        <p:nvSpPr>
          <p:cNvPr id="8" name="二等辺三角形 7">
            <a:extLst>
              <a:ext uri="{FF2B5EF4-FFF2-40B4-BE49-F238E27FC236}">
                <a16:creationId xmlns:a16="http://schemas.microsoft.com/office/drawing/2014/main" id="{E0A74147-72BD-FE47-5B35-73BF18F32A17}"/>
              </a:ext>
            </a:extLst>
          </p:cNvPr>
          <p:cNvSpPr/>
          <p:nvPr/>
        </p:nvSpPr>
        <p:spPr>
          <a:xfrm rot="10800000">
            <a:off x="1147600" y="2775543"/>
            <a:ext cx="938278" cy="291010"/>
          </a:xfrm>
          <a:prstGeom prst="triangle">
            <a:avLst/>
          </a:prstGeom>
          <a:solidFill>
            <a:schemeClr val="accent4"/>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9" name="正方形/長方形 18">
            <a:extLst>
              <a:ext uri="{FF2B5EF4-FFF2-40B4-BE49-F238E27FC236}">
                <a16:creationId xmlns:a16="http://schemas.microsoft.com/office/drawing/2014/main" id="{E5F68FDC-2251-4C07-8322-B803F7497581}"/>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a:solidFill>
                  <a:schemeClr val="bg1"/>
                </a:solidFill>
                <a:latin typeface="メイリオ" panose="020B0604030504040204" pitchFamily="50" charset="-128"/>
                <a:ea typeface="メイリオ" panose="020B0604030504040204" pitchFamily="50" charset="-128"/>
              </a:rPr>
              <a:t>１－２　検討</a:t>
            </a:r>
            <a:r>
              <a:rPr lang="ja-JP" altLang="en-US" sz="2000" b="1" dirty="0">
                <a:solidFill>
                  <a:schemeClr val="bg1"/>
                </a:solidFill>
                <a:latin typeface="メイリオ" panose="020B0604030504040204" pitchFamily="50" charset="-128"/>
                <a:ea typeface="メイリオ" panose="020B0604030504040204" pitchFamily="50" charset="-128"/>
              </a:rPr>
              <a:t>フロー</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241188D9-1340-4BCE-B4F6-DBA8DAB35501}"/>
              </a:ext>
            </a:extLst>
          </p:cNvPr>
          <p:cNvSpPr txBox="1"/>
          <p:nvPr/>
        </p:nvSpPr>
        <p:spPr>
          <a:xfrm>
            <a:off x="8391428" y="59555"/>
            <a:ext cx="1441420"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１　検討の概要</a:t>
            </a:r>
            <a:endParaRPr kumimoji="1" lang="ja-JP" altLang="en-US" sz="1400" b="1" dirty="0">
              <a:solidFill>
                <a:schemeClr val="accent5">
                  <a:lumMod val="50000"/>
                </a:schemeClr>
              </a:solidFill>
            </a:endParaRPr>
          </a:p>
        </p:txBody>
      </p:sp>
      <p:sp>
        <p:nvSpPr>
          <p:cNvPr id="27" name="正方形/長方形 26">
            <a:extLst>
              <a:ext uri="{FF2B5EF4-FFF2-40B4-BE49-F238E27FC236}">
                <a16:creationId xmlns:a16="http://schemas.microsoft.com/office/drawing/2014/main" id="{69BF8677-13E3-4517-B032-19A13756389A}"/>
              </a:ext>
            </a:extLst>
          </p:cNvPr>
          <p:cNvSpPr/>
          <p:nvPr/>
        </p:nvSpPr>
        <p:spPr>
          <a:xfrm>
            <a:off x="149679" y="475879"/>
            <a:ext cx="9606642" cy="29238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spAutoFit/>
          </a:bodyPr>
          <a:lstStyle/>
          <a:p>
            <a:pPr marL="285750" indent="-285750">
              <a:spcAft>
                <a:spcPts val="12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以下のフローのとおり検討を実施</a:t>
            </a:r>
            <a:endParaRPr lang="en-US" altLang="ja-JP" sz="1600" dirty="0">
              <a:solidFill>
                <a:schemeClr val="tx1"/>
              </a:solidFill>
              <a:latin typeface="メイリオ" panose="020B0604030504040204" pitchFamily="50" charset="-128"/>
              <a:ea typeface="メイリオ" panose="020B0604030504040204" pitchFamily="50" charset="-128"/>
            </a:endParaRPr>
          </a:p>
        </p:txBody>
      </p:sp>
      <p:sp>
        <p:nvSpPr>
          <p:cNvPr id="28" name="正方形/長方形 27">
            <a:extLst>
              <a:ext uri="{FF2B5EF4-FFF2-40B4-BE49-F238E27FC236}">
                <a16:creationId xmlns:a16="http://schemas.microsoft.com/office/drawing/2014/main" id="{E23B7DB4-30F4-4AB7-8E90-597AFC69A925}"/>
              </a:ext>
            </a:extLst>
          </p:cNvPr>
          <p:cNvSpPr/>
          <p:nvPr/>
        </p:nvSpPr>
        <p:spPr>
          <a:xfrm>
            <a:off x="5617121" y="1174415"/>
            <a:ext cx="4079640" cy="1723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marL="285750" indent="-285750">
              <a:spcAft>
                <a:spcPts val="1200"/>
              </a:spcAft>
              <a:buFont typeface="Arial" panose="020B0604020202020204" pitchFamily="34" charset="0"/>
              <a:buChar char="•"/>
            </a:pPr>
            <a:r>
              <a:rPr lang="ja-JP" altLang="en-US" sz="1200" dirty="0">
                <a:solidFill>
                  <a:schemeClr val="tx1"/>
                </a:solidFill>
                <a:latin typeface="メイリオ" panose="020B0604030504040204" pitchFamily="50" charset="-128"/>
                <a:ea typeface="メイリオ" panose="020B0604030504040204" pitchFamily="50" charset="-128"/>
              </a:rPr>
              <a:t>需要推計モデルは、国土交通省による「近畿地方交通審議会答申第８号フォローアップ調査（平成</a:t>
            </a:r>
            <a:r>
              <a:rPr lang="en-US" altLang="ja-JP" sz="1200" dirty="0">
                <a:solidFill>
                  <a:schemeClr val="tx1"/>
                </a:solidFill>
                <a:latin typeface="メイリオ" panose="020B0604030504040204" pitchFamily="50" charset="-128"/>
                <a:ea typeface="メイリオ" panose="020B0604030504040204" pitchFamily="50" charset="-128"/>
              </a:rPr>
              <a:t>24</a:t>
            </a:r>
            <a:r>
              <a:rPr lang="ja-JP" altLang="en-US" sz="1200" dirty="0">
                <a:solidFill>
                  <a:schemeClr val="tx1"/>
                </a:solidFill>
                <a:latin typeface="メイリオ" panose="020B0604030504040204" pitchFamily="50" charset="-128"/>
                <a:ea typeface="メイリオ" panose="020B0604030504040204" pitchFamily="50" charset="-128"/>
              </a:rPr>
              <a:t>年度～平成</a:t>
            </a:r>
            <a:r>
              <a:rPr lang="en-US" altLang="ja-JP" sz="1200" dirty="0">
                <a:solidFill>
                  <a:schemeClr val="tx1"/>
                </a:solidFill>
                <a:latin typeface="メイリオ" panose="020B0604030504040204" pitchFamily="50" charset="-128"/>
                <a:ea typeface="メイリオ" panose="020B0604030504040204" pitchFamily="50" charset="-128"/>
              </a:rPr>
              <a:t>26</a:t>
            </a:r>
            <a:r>
              <a:rPr lang="ja-JP" altLang="en-US" sz="1200" dirty="0">
                <a:solidFill>
                  <a:schemeClr val="tx1"/>
                </a:solidFill>
                <a:latin typeface="メイリオ" panose="020B0604030504040204" pitchFamily="50" charset="-128"/>
                <a:ea typeface="メイリオ" panose="020B0604030504040204" pitchFamily="50" charset="-128"/>
              </a:rPr>
              <a:t>年度）」で構築されたモデルがベース</a:t>
            </a:r>
            <a:endParaRPr lang="en-US" altLang="ja-JP" sz="1200" dirty="0">
              <a:solidFill>
                <a:schemeClr val="tx1"/>
              </a:solidFill>
              <a:latin typeface="メイリオ" panose="020B0604030504040204" pitchFamily="50" charset="-128"/>
              <a:ea typeface="メイリオ" panose="020B0604030504040204" pitchFamily="50" charset="-128"/>
            </a:endParaRPr>
          </a:p>
          <a:p>
            <a:pPr marL="285750" indent="-285750">
              <a:spcAft>
                <a:spcPts val="1200"/>
              </a:spcAft>
              <a:buFont typeface="Arial" panose="020B0604020202020204" pitchFamily="34" charset="0"/>
              <a:buChar char="•"/>
            </a:pPr>
            <a:r>
              <a:rPr lang="ja-JP" altLang="en-US" sz="1200" dirty="0">
                <a:solidFill>
                  <a:schemeClr val="tx1"/>
                </a:solidFill>
                <a:latin typeface="メイリオ" panose="020B0604030504040204" pitchFamily="50" charset="-128"/>
                <a:ea typeface="メイリオ" panose="020B0604030504040204" pitchFamily="50" charset="-128"/>
              </a:rPr>
              <a:t>本検討では、平成</a:t>
            </a:r>
            <a:r>
              <a:rPr kumimoji="1" lang="en-US" altLang="ja-JP" sz="1200" b="0" dirty="0">
                <a:solidFill>
                  <a:schemeClr val="tx1"/>
                </a:solidFill>
                <a:latin typeface="メイリオ" panose="020B0604030504040204" pitchFamily="50" charset="-128"/>
                <a:ea typeface="メイリオ" panose="020B0604030504040204" pitchFamily="50" charset="-128"/>
              </a:rPr>
              <a:t>29</a:t>
            </a:r>
            <a:r>
              <a:rPr kumimoji="1" lang="ja-JP" altLang="en-US" sz="1200" b="0" dirty="0">
                <a:solidFill>
                  <a:schemeClr val="tx1"/>
                </a:solidFill>
                <a:latin typeface="メイリオ" panose="020B0604030504040204" pitchFamily="50" charset="-128"/>
                <a:ea typeface="メイリオ" panose="020B0604030504040204" pitchFamily="50" charset="-128"/>
              </a:rPr>
              <a:t>年度に国が実施した「近畿圏における空港アクセス鉄道ネットワークに関する調査」（以下「</a:t>
            </a:r>
            <a:r>
              <a:rPr kumimoji="1" lang="en-US" altLang="ja-JP" sz="1200" b="0" dirty="0">
                <a:solidFill>
                  <a:schemeClr val="tx1"/>
                </a:solidFill>
                <a:latin typeface="メイリオ" panose="020B0604030504040204" pitchFamily="50" charset="-128"/>
                <a:ea typeface="メイリオ" panose="020B0604030504040204" pitchFamily="50" charset="-128"/>
              </a:rPr>
              <a:t>H29</a:t>
            </a:r>
            <a:r>
              <a:rPr kumimoji="1" lang="ja-JP" altLang="en-US" sz="1200" b="0" dirty="0">
                <a:solidFill>
                  <a:schemeClr val="tx1"/>
                </a:solidFill>
                <a:latin typeface="メイリオ" panose="020B0604030504040204" pitchFamily="50" charset="-128"/>
                <a:ea typeface="メイリオ" panose="020B0604030504040204" pitchFamily="50" charset="-128"/>
              </a:rPr>
              <a:t>国費調査」という。）時の情報を基に、以降</a:t>
            </a:r>
            <a:r>
              <a:rPr lang="ja-JP" altLang="en-US" sz="1200" dirty="0">
                <a:solidFill>
                  <a:schemeClr val="tx1"/>
                </a:solidFill>
                <a:latin typeface="メイリオ" panose="020B0604030504040204" pitchFamily="50" charset="-128"/>
                <a:ea typeface="メイリオ" panose="020B0604030504040204" pitchFamily="50" charset="-128"/>
              </a:rPr>
              <a:t>、新たに更新された将来人口や開発計画などを反映し需要推計を実施</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29" name="正方形/長方形 28">
            <a:extLst>
              <a:ext uri="{FF2B5EF4-FFF2-40B4-BE49-F238E27FC236}">
                <a16:creationId xmlns:a16="http://schemas.microsoft.com/office/drawing/2014/main" id="{F06EBE04-E861-4D34-B48E-3DAE16A608A9}"/>
              </a:ext>
            </a:extLst>
          </p:cNvPr>
          <p:cNvSpPr/>
          <p:nvPr/>
        </p:nvSpPr>
        <p:spPr>
          <a:xfrm>
            <a:off x="149679" y="1580140"/>
            <a:ext cx="5355181" cy="115164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spAutoFit/>
          </a:bodyPr>
          <a:lstStyle/>
          <a:p>
            <a:pPr>
              <a:lnSpc>
                <a:spcPts val="1000"/>
              </a:lnSpc>
              <a:spcBef>
                <a:spcPts val="600"/>
              </a:spcBef>
              <a:spcAft>
                <a:spcPts val="600"/>
              </a:spcAft>
            </a:pPr>
            <a:r>
              <a:rPr lang="ja-JP" altLang="en-US" sz="1400" dirty="0">
                <a:solidFill>
                  <a:schemeClr val="tx1"/>
                </a:solidFill>
                <a:latin typeface="メイリオ" panose="020B0604030504040204" pitchFamily="50" charset="-128"/>
                <a:ea typeface="メイリオ" panose="020B0604030504040204" pitchFamily="50" charset="-128"/>
              </a:rPr>
              <a:t>１　年次の想定</a:t>
            </a:r>
          </a:p>
          <a:p>
            <a:pPr>
              <a:lnSpc>
                <a:spcPts val="1000"/>
              </a:lnSpc>
              <a:spcBef>
                <a:spcPts val="600"/>
              </a:spcBef>
              <a:spcAft>
                <a:spcPts val="600"/>
              </a:spcAft>
            </a:pPr>
            <a:r>
              <a:rPr lang="ja-JP" altLang="en-US" sz="1400" dirty="0">
                <a:solidFill>
                  <a:schemeClr val="tx1"/>
                </a:solidFill>
                <a:latin typeface="メイリオ" panose="020B0604030504040204" pitchFamily="50" charset="-128"/>
                <a:ea typeface="メイリオ" panose="020B0604030504040204" pitchFamily="50" charset="-128"/>
              </a:rPr>
              <a:t>２　鉄道ネットワーク等の想定</a:t>
            </a:r>
            <a:endParaRPr lang="en-US" altLang="ja-JP" sz="1400" dirty="0">
              <a:solidFill>
                <a:schemeClr val="tx1"/>
              </a:solidFill>
              <a:latin typeface="メイリオ" panose="020B0604030504040204" pitchFamily="50" charset="-128"/>
              <a:ea typeface="メイリオ" panose="020B0604030504040204" pitchFamily="50" charset="-128"/>
            </a:endParaRPr>
          </a:p>
          <a:p>
            <a:pPr>
              <a:lnSpc>
                <a:spcPts val="1000"/>
              </a:lnSpc>
              <a:spcBef>
                <a:spcPts val="600"/>
              </a:spcBef>
              <a:spcAft>
                <a:spcPts val="600"/>
              </a:spcAft>
            </a:pPr>
            <a:r>
              <a:rPr lang="ja-JP" altLang="en-US" sz="1400" dirty="0">
                <a:solidFill>
                  <a:schemeClr val="tx1"/>
                </a:solidFill>
                <a:latin typeface="メイリオ" panose="020B0604030504040204" pitchFamily="50" charset="-128"/>
                <a:ea typeface="メイリオ" panose="020B0604030504040204" pitchFamily="50" charset="-128"/>
              </a:rPr>
              <a:t>３　将来人口等</a:t>
            </a:r>
            <a:endParaRPr lang="en-US" altLang="ja-JP" sz="1400" dirty="0">
              <a:solidFill>
                <a:schemeClr val="tx1"/>
              </a:solidFill>
              <a:latin typeface="メイリオ" panose="020B0604030504040204" pitchFamily="50" charset="-128"/>
              <a:ea typeface="メイリオ" panose="020B0604030504040204" pitchFamily="50" charset="-128"/>
            </a:endParaRPr>
          </a:p>
          <a:p>
            <a:pPr>
              <a:lnSpc>
                <a:spcPts val="1000"/>
              </a:lnSpc>
              <a:spcBef>
                <a:spcPts val="600"/>
              </a:spcBef>
              <a:spcAft>
                <a:spcPts val="600"/>
              </a:spcAft>
            </a:pPr>
            <a:r>
              <a:rPr lang="ja-JP" altLang="en-US" sz="1400" dirty="0">
                <a:solidFill>
                  <a:schemeClr val="tx1"/>
                </a:solidFill>
                <a:latin typeface="メイリオ" panose="020B0604030504040204" pitchFamily="50" charset="-128"/>
                <a:ea typeface="メイリオ" panose="020B0604030504040204" pitchFamily="50" charset="-128"/>
              </a:rPr>
              <a:t>４　開発人口</a:t>
            </a:r>
            <a:endParaRPr lang="en-US" altLang="ja-JP" dirty="0">
              <a:solidFill>
                <a:schemeClr val="tx1"/>
              </a:solidFill>
              <a:latin typeface="メイリオ" panose="020B0604030504040204" pitchFamily="50" charset="-128"/>
              <a:ea typeface="メイリオ" panose="020B0604030504040204" pitchFamily="50" charset="-128"/>
            </a:endParaRPr>
          </a:p>
        </p:txBody>
      </p:sp>
      <p:sp>
        <p:nvSpPr>
          <p:cNvPr id="32" name="正方形/長方形 31">
            <a:extLst>
              <a:ext uri="{FF2B5EF4-FFF2-40B4-BE49-F238E27FC236}">
                <a16:creationId xmlns:a16="http://schemas.microsoft.com/office/drawing/2014/main" id="{C41643E0-B21E-43A8-8E6A-1FCB31541029}"/>
              </a:ext>
            </a:extLst>
          </p:cNvPr>
          <p:cNvSpPr/>
          <p:nvPr/>
        </p:nvSpPr>
        <p:spPr>
          <a:xfrm>
            <a:off x="3134339" y="1579496"/>
            <a:ext cx="2272002" cy="86823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tIns="108000" rtlCol="0" anchor="t">
            <a:spAutoFit/>
          </a:bodyPr>
          <a:lstStyle/>
          <a:p>
            <a:pPr>
              <a:lnSpc>
                <a:spcPts val="1000"/>
              </a:lnSpc>
              <a:spcBef>
                <a:spcPts val="600"/>
              </a:spcBef>
              <a:spcAft>
                <a:spcPts val="600"/>
              </a:spcAft>
            </a:pPr>
            <a:r>
              <a:rPr lang="ja-JP" altLang="en-US" sz="1400" dirty="0">
                <a:solidFill>
                  <a:schemeClr val="tx1"/>
                </a:solidFill>
                <a:latin typeface="メイリオ" panose="020B0604030504040204" pitchFamily="50" charset="-128"/>
                <a:ea typeface="メイリオ" panose="020B0604030504040204" pitchFamily="50" charset="-128"/>
              </a:rPr>
              <a:t>１　基本的な考え方</a:t>
            </a:r>
          </a:p>
          <a:p>
            <a:pPr>
              <a:spcBef>
                <a:spcPts val="600"/>
              </a:spcBef>
              <a:spcAft>
                <a:spcPts val="600"/>
              </a:spcAft>
            </a:pPr>
            <a:r>
              <a:rPr lang="ja-JP" altLang="en-US" sz="1400" dirty="0">
                <a:solidFill>
                  <a:schemeClr val="tx1"/>
                </a:solidFill>
                <a:latin typeface="メイリオ" panose="020B0604030504040204" pitchFamily="50" charset="-128"/>
                <a:ea typeface="メイリオ" panose="020B0604030504040204" pitchFamily="50" charset="-128"/>
              </a:rPr>
              <a:t>２　需要推計ケース・路</a:t>
            </a:r>
            <a:br>
              <a:rPr lang="en-US" altLang="ja-JP" sz="1400" dirty="0">
                <a:solidFill>
                  <a:schemeClr val="tx1"/>
                </a:solidFill>
                <a:latin typeface="メイリオ" panose="020B0604030504040204" pitchFamily="50" charset="-128"/>
                <a:ea typeface="メイリオ" panose="020B0604030504040204" pitchFamily="50" charset="-128"/>
              </a:rPr>
            </a:br>
            <a:r>
              <a:rPr lang="ja-JP" altLang="en-US" sz="1400" dirty="0">
                <a:solidFill>
                  <a:schemeClr val="tx1"/>
                </a:solidFill>
                <a:latin typeface="メイリオ" panose="020B0604030504040204" pitchFamily="50" charset="-128"/>
                <a:ea typeface="メイリオ" panose="020B0604030504040204" pitchFamily="50" charset="-128"/>
              </a:rPr>
              <a:t>　　線の整備概要</a:t>
            </a:r>
            <a:endParaRPr lang="en-US" altLang="ja-JP" dirty="0">
              <a:solidFill>
                <a:schemeClr val="tx1"/>
              </a:solidFill>
              <a:latin typeface="メイリオ" panose="020B0604030504040204" pitchFamily="50" charset="-128"/>
              <a:ea typeface="メイリオ" panose="020B0604030504040204" pitchFamily="50" charset="-128"/>
            </a:endParaRPr>
          </a:p>
        </p:txBody>
      </p:sp>
      <p:sp>
        <p:nvSpPr>
          <p:cNvPr id="33" name="正方形/長方形 32">
            <a:extLst>
              <a:ext uri="{FF2B5EF4-FFF2-40B4-BE49-F238E27FC236}">
                <a16:creationId xmlns:a16="http://schemas.microsoft.com/office/drawing/2014/main" id="{5EA2347F-F701-4AD1-B688-618D4F36304F}"/>
              </a:ext>
            </a:extLst>
          </p:cNvPr>
          <p:cNvSpPr/>
          <p:nvPr/>
        </p:nvSpPr>
        <p:spPr>
          <a:xfrm>
            <a:off x="3134338" y="1168672"/>
            <a:ext cx="2272002" cy="40144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tIns="108000" rtlCol="0" anchor="t">
            <a:spAutoFit/>
          </a:bodyPr>
          <a:lstStyle/>
          <a:p>
            <a:pPr>
              <a:spcBef>
                <a:spcPts val="600"/>
              </a:spcBef>
              <a:spcAft>
                <a:spcPts val="600"/>
              </a:spcAft>
            </a:pPr>
            <a:r>
              <a:rPr lang="ja-JP" altLang="en-US" sz="1600" b="1" u="sng" dirty="0">
                <a:solidFill>
                  <a:schemeClr val="tx1"/>
                </a:solidFill>
                <a:latin typeface="メイリオ" panose="020B0604030504040204" pitchFamily="50" charset="-128"/>
                <a:ea typeface="メイリオ" panose="020B0604030504040204" pitchFamily="50" charset="-128"/>
              </a:rPr>
              <a:t>検討条件の設定</a:t>
            </a:r>
            <a:endParaRPr lang="en-US" altLang="ja-JP" sz="2000" b="1" u="sng" dirty="0">
              <a:solidFill>
                <a:schemeClr val="tx1"/>
              </a:solidFill>
              <a:latin typeface="メイリオ" panose="020B0604030504040204" pitchFamily="50" charset="-128"/>
              <a:ea typeface="メイリオ" panose="020B0604030504040204" pitchFamily="50" charset="-128"/>
            </a:endParaRPr>
          </a:p>
        </p:txBody>
      </p:sp>
      <p:sp>
        <p:nvSpPr>
          <p:cNvPr id="36" name="正方形/長方形 35">
            <a:extLst>
              <a:ext uri="{FF2B5EF4-FFF2-40B4-BE49-F238E27FC236}">
                <a16:creationId xmlns:a16="http://schemas.microsoft.com/office/drawing/2014/main" id="{A5ECCFD5-EDA3-4412-856F-AE1A758607FD}"/>
              </a:ext>
            </a:extLst>
          </p:cNvPr>
          <p:cNvSpPr/>
          <p:nvPr/>
        </p:nvSpPr>
        <p:spPr>
          <a:xfrm>
            <a:off x="149679" y="3545838"/>
            <a:ext cx="3149758" cy="116703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tIns="108000" rtlCol="0" anchor="t">
            <a:spAutoFit/>
          </a:bodyPr>
          <a:lstStyle/>
          <a:p>
            <a:pPr>
              <a:lnSpc>
                <a:spcPts val="1000"/>
              </a:lnSpc>
              <a:spcBef>
                <a:spcPts val="600"/>
              </a:spcBef>
              <a:spcAft>
                <a:spcPts val="600"/>
              </a:spcAft>
            </a:pPr>
            <a:r>
              <a:rPr lang="ja-JP" altLang="en-US" sz="1400" dirty="0">
                <a:solidFill>
                  <a:schemeClr val="tx1"/>
                </a:solidFill>
                <a:latin typeface="メイリオ" panose="020B0604030504040204" pitchFamily="50" charset="-128"/>
                <a:ea typeface="メイリオ" panose="020B0604030504040204" pitchFamily="50" charset="-128"/>
              </a:rPr>
              <a:t>１　需要推計（輸送人員）</a:t>
            </a:r>
          </a:p>
          <a:p>
            <a:pPr>
              <a:lnSpc>
                <a:spcPts val="1000"/>
              </a:lnSpc>
              <a:spcBef>
                <a:spcPts val="600"/>
              </a:spcBef>
              <a:spcAft>
                <a:spcPts val="600"/>
              </a:spcAft>
            </a:pPr>
            <a:r>
              <a:rPr lang="ja-JP" altLang="en-US" sz="1400" dirty="0">
                <a:solidFill>
                  <a:schemeClr val="tx1"/>
                </a:solidFill>
                <a:latin typeface="メイリオ" panose="020B0604030504040204" pitchFamily="50" charset="-128"/>
                <a:ea typeface="メイリオ" panose="020B0604030504040204" pitchFamily="50" charset="-128"/>
              </a:rPr>
              <a:t>２　費用便益分析</a:t>
            </a:r>
          </a:p>
          <a:p>
            <a:pPr>
              <a:lnSpc>
                <a:spcPts val="1000"/>
              </a:lnSpc>
              <a:spcBef>
                <a:spcPts val="600"/>
              </a:spcBef>
              <a:spcAft>
                <a:spcPts val="600"/>
              </a:spcAft>
            </a:pPr>
            <a:r>
              <a:rPr lang="ja-JP" altLang="en-US" sz="1400" dirty="0">
                <a:solidFill>
                  <a:schemeClr val="tx1"/>
                </a:solidFill>
                <a:latin typeface="メイリオ" panose="020B0604030504040204" pitchFamily="50" charset="-128"/>
                <a:ea typeface="メイリオ" panose="020B0604030504040204" pitchFamily="50" charset="-128"/>
              </a:rPr>
              <a:t>３　収支の試算</a:t>
            </a:r>
            <a:endParaRPr lang="en-US" altLang="ja-JP" sz="1400" dirty="0">
              <a:solidFill>
                <a:schemeClr val="tx1"/>
              </a:solidFill>
              <a:latin typeface="メイリオ" panose="020B0604030504040204" pitchFamily="50" charset="-128"/>
              <a:ea typeface="メイリオ" panose="020B0604030504040204" pitchFamily="50" charset="-128"/>
            </a:endParaRPr>
          </a:p>
          <a:p>
            <a:pPr>
              <a:lnSpc>
                <a:spcPts val="1000"/>
              </a:lnSpc>
              <a:spcBef>
                <a:spcPts val="600"/>
              </a:spcBef>
              <a:spcAft>
                <a:spcPts val="600"/>
              </a:spcAft>
            </a:pPr>
            <a:r>
              <a:rPr lang="ja-JP" altLang="en-US" sz="1400" dirty="0">
                <a:solidFill>
                  <a:schemeClr val="tx1"/>
                </a:solidFill>
                <a:latin typeface="メイリオ" panose="020B0604030504040204" pitchFamily="50" charset="-128"/>
                <a:ea typeface="メイリオ" panose="020B0604030504040204" pitchFamily="50" charset="-128"/>
              </a:rPr>
              <a:t>４　整備意義・効果</a:t>
            </a:r>
            <a:endParaRPr lang="en-US" altLang="ja-JP" dirty="0">
              <a:solidFill>
                <a:schemeClr val="tx1"/>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E0781604-F330-138E-8D72-60527DD8EC47}"/>
              </a:ext>
            </a:extLst>
          </p:cNvPr>
          <p:cNvSpPr txBox="1"/>
          <p:nvPr/>
        </p:nvSpPr>
        <p:spPr>
          <a:xfrm>
            <a:off x="2105549" y="2755254"/>
            <a:ext cx="2027426" cy="307777"/>
          </a:xfrm>
          <a:prstGeom prst="rect">
            <a:avLst/>
          </a:prstGeom>
          <a:noFill/>
        </p:spPr>
        <p:txBody>
          <a:bodyPr wrap="square">
            <a:spAutoFit/>
          </a:bodyPr>
          <a:lstStyle/>
          <a:p>
            <a:pPr algn="ctr">
              <a:spcAft>
                <a:spcPts val="600"/>
              </a:spcAft>
            </a:pPr>
            <a:r>
              <a:rPr lang="ja-JP" altLang="en-US" sz="1400" dirty="0">
                <a:solidFill>
                  <a:schemeClr val="tx1"/>
                </a:solidFill>
                <a:latin typeface="メイリオ" panose="020B0604030504040204" pitchFamily="50" charset="-128"/>
                <a:ea typeface="メイリオ" panose="020B0604030504040204" pitchFamily="50" charset="-128"/>
              </a:rPr>
              <a:t>需要推計モデルの構築</a:t>
            </a:r>
            <a:endParaRPr lang="en-US" altLang="ja-JP" sz="1400" dirty="0">
              <a:solidFill>
                <a:schemeClr val="tx1"/>
              </a:solidFill>
              <a:latin typeface="メイリオ" panose="020B0604030504040204" pitchFamily="50" charset="-128"/>
              <a:ea typeface="メイリオ" panose="020B0604030504040204" pitchFamily="50" charset="-128"/>
            </a:endParaRPr>
          </a:p>
        </p:txBody>
      </p:sp>
      <p:sp>
        <p:nvSpPr>
          <p:cNvPr id="63" name="二等辺三角形 62">
            <a:extLst>
              <a:ext uri="{FF2B5EF4-FFF2-40B4-BE49-F238E27FC236}">
                <a16:creationId xmlns:a16="http://schemas.microsoft.com/office/drawing/2014/main" id="{14F68EF0-8C97-4C1E-81D3-A8CEA6AB4699}"/>
              </a:ext>
            </a:extLst>
          </p:cNvPr>
          <p:cNvSpPr/>
          <p:nvPr/>
        </p:nvSpPr>
        <p:spPr>
          <a:xfrm rot="10800000">
            <a:off x="1147600" y="4748077"/>
            <a:ext cx="938278" cy="291010"/>
          </a:xfrm>
          <a:prstGeom prst="triangle">
            <a:avLst/>
          </a:prstGeom>
          <a:solidFill>
            <a:schemeClr val="accent4"/>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95" name="四角形: 角を丸くする 94">
            <a:extLst>
              <a:ext uri="{FF2B5EF4-FFF2-40B4-BE49-F238E27FC236}">
                <a16:creationId xmlns:a16="http://schemas.microsoft.com/office/drawing/2014/main" id="{E7D6B990-415B-48D1-81B1-BC62B416853E}"/>
              </a:ext>
            </a:extLst>
          </p:cNvPr>
          <p:cNvSpPr/>
          <p:nvPr/>
        </p:nvSpPr>
        <p:spPr>
          <a:xfrm>
            <a:off x="3411033" y="3284885"/>
            <a:ext cx="6285727" cy="3495508"/>
          </a:xfrm>
          <a:prstGeom prst="roundRect">
            <a:avLst>
              <a:gd name="adj" fmla="val 7094"/>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テキスト ボックス 95">
            <a:extLst>
              <a:ext uri="{FF2B5EF4-FFF2-40B4-BE49-F238E27FC236}">
                <a16:creationId xmlns:a16="http://schemas.microsoft.com/office/drawing/2014/main" id="{78652C4B-16BF-46BE-AE29-CCE11C7413DA}"/>
              </a:ext>
            </a:extLst>
          </p:cNvPr>
          <p:cNvSpPr txBox="1"/>
          <p:nvPr/>
        </p:nvSpPr>
        <p:spPr>
          <a:xfrm>
            <a:off x="5617121" y="3114951"/>
            <a:ext cx="3808819" cy="251795"/>
          </a:xfrm>
          <a:prstGeom prst="rect">
            <a:avLst/>
          </a:prstGeom>
          <a:solidFill>
            <a:schemeClr val="bg1"/>
          </a:solidFill>
          <a:ln>
            <a:noFill/>
          </a:ln>
        </p:spPr>
        <p:txBody>
          <a:bodyPr wrap="square" lIns="0" tIns="36000" rIns="0" bIns="0" rtlCol="0">
            <a:spAutoFit/>
          </a:bodyPr>
          <a:lstStyle/>
          <a:p>
            <a:pPr algn="ctr"/>
            <a:r>
              <a:rPr kumimoji="1" lang="ja-JP" altLang="en-US" sz="1400" b="1" dirty="0">
                <a:latin typeface="メイリオ" panose="020B0604030504040204" pitchFamily="50" charset="-128"/>
                <a:ea typeface="メイリオ" panose="020B0604030504040204" pitchFamily="50" charset="-128"/>
              </a:rPr>
              <a:t>需要推計モデル（イメージ）</a:t>
            </a:r>
            <a:r>
              <a:rPr kumimoji="1" lang="en-US" altLang="ja-JP" sz="1400" b="1" dirty="0">
                <a:solidFill>
                  <a:schemeClr val="tx1"/>
                </a:solidFill>
                <a:latin typeface="メイリオ" panose="020B0604030504040204" pitchFamily="50" charset="-128"/>
                <a:ea typeface="メイリオ" panose="020B0604030504040204" pitchFamily="50" charset="-128"/>
              </a:rPr>
              <a:t> H29</a:t>
            </a:r>
            <a:r>
              <a:rPr lang="ja-JP" altLang="en-US" sz="1400" b="1" dirty="0">
                <a:latin typeface="メイリオ" panose="020B0604030504040204" pitchFamily="50" charset="-128"/>
                <a:ea typeface="メイリオ" panose="020B0604030504040204" pitchFamily="50" charset="-128"/>
              </a:rPr>
              <a:t>国費</a:t>
            </a:r>
            <a:r>
              <a:rPr kumimoji="1" lang="ja-JP" altLang="en-US" sz="1400" b="1" dirty="0">
                <a:solidFill>
                  <a:schemeClr val="tx1"/>
                </a:solidFill>
                <a:latin typeface="メイリオ" panose="020B0604030504040204" pitchFamily="50" charset="-128"/>
                <a:ea typeface="メイリオ" panose="020B0604030504040204" pitchFamily="50" charset="-128"/>
              </a:rPr>
              <a:t>調査時</a:t>
            </a:r>
            <a:endParaRPr kumimoji="1" lang="en-US" altLang="ja-JP" sz="1400" b="1" dirty="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523A469A-C17D-40AF-B6FD-1A1634E55007}"/>
              </a:ext>
            </a:extLst>
          </p:cNvPr>
          <p:cNvPicPr>
            <a:picLocks noChangeAspect="1"/>
          </p:cNvPicPr>
          <p:nvPr/>
        </p:nvPicPr>
        <p:blipFill>
          <a:blip r:embed="rId3"/>
          <a:stretch>
            <a:fillRect/>
          </a:stretch>
        </p:blipFill>
        <p:spPr>
          <a:xfrm>
            <a:off x="3499662" y="3428644"/>
            <a:ext cx="6055817" cy="3276956"/>
          </a:xfrm>
          <a:prstGeom prst="rect">
            <a:avLst/>
          </a:prstGeom>
        </p:spPr>
      </p:pic>
      <p:sp>
        <p:nvSpPr>
          <p:cNvPr id="60" name="スライド番号プレースホルダー 4">
            <a:extLst>
              <a:ext uri="{FF2B5EF4-FFF2-40B4-BE49-F238E27FC236}">
                <a16:creationId xmlns:a16="http://schemas.microsoft.com/office/drawing/2014/main" id="{6E14BBE2-C8F7-4D27-8B28-E568B48A49D1}"/>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5</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
        <p:nvSpPr>
          <p:cNvPr id="62" name="四角形: 角を丸くする 61">
            <a:extLst>
              <a:ext uri="{FF2B5EF4-FFF2-40B4-BE49-F238E27FC236}">
                <a16:creationId xmlns:a16="http://schemas.microsoft.com/office/drawing/2014/main" id="{1E5D863D-D0EC-4562-94F0-DD1BAD4D8CA5}"/>
              </a:ext>
            </a:extLst>
          </p:cNvPr>
          <p:cNvSpPr/>
          <p:nvPr/>
        </p:nvSpPr>
        <p:spPr>
          <a:xfrm>
            <a:off x="149680" y="5108779"/>
            <a:ext cx="2934122" cy="1622947"/>
          </a:xfrm>
          <a:prstGeom prst="roundRect">
            <a:avLst>
              <a:gd name="adj" fmla="val 6650"/>
            </a:avLst>
          </a:prstGeom>
          <a:solidFill>
            <a:schemeClr val="accent4">
              <a:lumMod val="20000"/>
              <a:lumOff val="8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1A0A0390-FB6E-478B-A799-0896169661B0}"/>
              </a:ext>
            </a:extLst>
          </p:cNvPr>
          <p:cNvSpPr/>
          <p:nvPr/>
        </p:nvSpPr>
        <p:spPr>
          <a:xfrm>
            <a:off x="149680" y="5078112"/>
            <a:ext cx="2934122" cy="43088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nSpc>
                <a:spcPct val="150000"/>
              </a:lnSpc>
            </a:pPr>
            <a:r>
              <a:rPr lang="ja-JP" altLang="en-US" sz="1600" b="1" u="sng" dirty="0">
                <a:solidFill>
                  <a:schemeClr val="tx1"/>
                </a:solidFill>
                <a:latin typeface="メイリオ" panose="020B0604030504040204" pitchFamily="50" charset="-128"/>
                <a:ea typeface="メイリオ" panose="020B0604030504040204" pitchFamily="50" charset="-128"/>
              </a:rPr>
              <a:t>まとめ</a:t>
            </a:r>
            <a:endParaRPr lang="en-US" altLang="ja-JP" sz="1600" b="1" u="sng" dirty="0">
              <a:solidFill>
                <a:schemeClr val="tx1"/>
              </a:solidFill>
              <a:latin typeface="メイリオ" panose="020B0604030504040204" pitchFamily="50" charset="-128"/>
              <a:ea typeface="メイリオ" panose="020B0604030504040204" pitchFamily="50" charset="-128"/>
            </a:endParaRPr>
          </a:p>
        </p:txBody>
      </p:sp>
      <p:sp>
        <p:nvSpPr>
          <p:cNvPr id="52" name="正方形/長方形 51">
            <a:extLst>
              <a:ext uri="{FF2B5EF4-FFF2-40B4-BE49-F238E27FC236}">
                <a16:creationId xmlns:a16="http://schemas.microsoft.com/office/drawing/2014/main" id="{BED1E8A5-2F8E-47CC-A45F-DAC242D50F63}"/>
              </a:ext>
            </a:extLst>
          </p:cNvPr>
          <p:cNvSpPr/>
          <p:nvPr/>
        </p:nvSpPr>
        <p:spPr>
          <a:xfrm>
            <a:off x="149679" y="5539666"/>
            <a:ext cx="3120073" cy="115164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tIns="108000" rtlCol="0" anchor="t">
            <a:spAutoFit/>
          </a:bodyPr>
          <a:lstStyle/>
          <a:p>
            <a:pPr>
              <a:lnSpc>
                <a:spcPts val="1000"/>
              </a:lnSpc>
              <a:spcBef>
                <a:spcPts val="600"/>
              </a:spcBef>
              <a:spcAft>
                <a:spcPts val="600"/>
              </a:spcAft>
            </a:pPr>
            <a:r>
              <a:rPr lang="ja-JP" altLang="en-US" sz="1400" dirty="0">
                <a:solidFill>
                  <a:schemeClr val="tx1"/>
                </a:solidFill>
                <a:latin typeface="メイリオ" panose="020B0604030504040204" pitchFamily="50" charset="-128"/>
                <a:ea typeface="メイリオ" panose="020B0604030504040204" pitchFamily="50" charset="-128"/>
              </a:rPr>
              <a:t>１　優位性の比較（まとめ）</a:t>
            </a:r>
          </a:p>
          <a:p>
            <a:pPr>
              <a:lnSpc>
                <a:spcPts val="1000"/>
              </a:lnSpc>
              <a:spcBef>
                <a:spcPts val="600"/>
              </a:spcBef>
              <a:spcAft>
                <a:spcPts val="600"/>
              </a:spcAft>
            </a:pPr>
            <a:r>
              <a:rPr lang="ja-JP" altLang="en-US" sz="1400" dirty="0">
                <a:solidFill>
                  <a:schemeClr val="tx1"/>
                </a:solidFill>
                <a:latin typeface="メイリオ" panose="020B0604030504040204" pitchFamily="50" charset="-128"/>
                <a:ea typeface="メイリオ" panose="020B0604030504040204" pitchFamily="50" charset="-128"/>
              </a:rPr>
              <a:t>２　路線の整備意義</a:t>
            </a:r>
          </a:p>
          <a:p>
            <a:pPr>
              <a:lnSpc>
                <a:spcPts val="1000"/>
              </a:lnSpc>
              <a:spcBef>
                <a:spcPts val="600"/>
              </a:spcBef>
              <a:spcAft>
                <a:spcPts val="600"/>
              </a:spcAft>
            </a:pPr>
            <a:r>
              <a:rPr lang="ja-JP" altLang="en-US" sz="1400" dirty="0">
                <a:solidFill>
                  <a:schemeClr val="tx1"/>
                </a:solidFill>
                <a:latin typeface="メイリオ" panose="020B0604030504040204" pitchFamily="50" charset="-128"/>
                <a:ea typeface="メイリオ" panose="020B0604030504040204" pitchFamily="50" charset="-128"/>
              </a:rPr>
              <a:t>３　今後の検討における留意事項</a:t>
            </a:r>
            <a:endParaRPr lang="en-US" altLang="ja-JP" sz="1400" dirty="0">
              <a:solidFill>
                <a:schemeClr val="tx1"/>
              </a:solidFill>
              <a:latin typeface="メイリオ" panose="020B0604030504040204" pitchFamily="50" charset="-128"/>
              <a:ea typeface="メイリオ" panose="020B0604030504040204" pitchFamily="50" charset="-128"/>
            </a:endParaRPr>
          </a:p>
          <a:p>
            <a:pPr>
              <a:lnSpc>
                <a:spcPts val="1000"/>
              </a:lnSpc>
              <a:spcBef>
                <a:spcPts val="600"/>
              </a:spcBef>
              <a:spcAft>
                <a:spcPts val="600"/>
              </a:spcAft>
            </a:pPr>
            <a:r>
              <a:rPr lang="ja-JP" altLang="en-US" sz="1400" dirty="0">
                <a:solidFill>
                  <a:schemeClr val="tx1"/>
                </a:solidFill>
                <a:latin typeface="メイリオ" panose="020B0604030504040204" pitchFamily="50" charset="-128"/>
                <a:ea typeface="メイリオ" panose="020B0604030504040204" pitchFamily="50" charset="-128"/>
              </a:rPr>
              <a:t>４　今後の進め方</a:t>
            </a:r>
          </a:p>
        </p:txBody>
      </p:sp>
    </p:spTree>
    <p:extLst>
      <p:ext uri="{BB962C8B-B14F-4D97-AF65-F5344CB8AC3E}">
        <p14:creationId xmlns:p14="http://schemas.microsoft.com/office/powerpoint/2010/main" val="15210554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1D4DFBAC-53F1-4EA0-BB96-E7EAC5C7637B}"/>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５－２　路線の整備意義</a:t>
            </a:r>
          </a:p>
        </p:txBody>
      </p:sp>
      <p:sp>
        <p:nvSpPr>
          <p:cNvPr id="20" name="スライド番号プレースホルダー 4">
            <a:extLst>
              <a:ext uri="{FF2B5EF4-FFF2-40B4-BE49-F238E27FC236}">
                <a16:creationId xmlns:a16="http://schemas.microsoft.com/office/drawing/2014/main" id="{CC4FCF72-A70B-48E2-8349-83F846E9ABE4}"/>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50</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66B139EA-D1C2-47CD-8A6C-EAE3E4C9E94E}"/>
              </a:ext>
            </a:extLst>
          </p:cNvPr>
          <p:cNvSpPr txBox="1"/>
          <p:nvPr/>
        </p:nvSpPr>
        <p:spPr>
          <a:xfrm>
            <a:off x="149677" y="1017436"/>
            <a:ext cx="9606643" cy="1569660"/>
          </a:xfrm>
          <a:prstGeom prst="rect">
            <a:avLst/>
          </a:prstGeom>
          <a:noFill/>
        </p:spPr>
        <p:txBody>
          <a:bodyPr wrap="square">
            <a:spAutoFit/>
          </a:bodyPr>
          <a:lstStyle>
            <a:defPPr>
              <a:defRPr lang="ja-JP"/>
            </a:defPPr>
            <a:lvl1pPr>
              <a:spcAft>
                <a:spcPts val="1200"/>
              </a:spcAft>
              <a:defRPr sz="1600" b="1">
                <a:latin typeface="メイリオ" panose="020B0604030504040204" pitchFamily="50" charset="-128"/>
                <a:ea typeface="メイリオ" panose="020B0604030504040204" pitchFamily="50" charset="-128"/>
              </a:defRPr>
            </a:lvl1pPr>
            <a:lvl2pPr marL="742950" lvl="1" indent="-285750">
              <a:spcAft>
                <a:spcPts val="1200"/>
              </a:spcAft>
              <a:buFont typeface="Arial" panose="020B0604020202020204" pitchFamily="34" charset="0"/>
              <a:buChar char="•"/>
              <a:defRPr sz="1600">
                <a:solidFill>
                  <a:srgbClr val="FF0000"/>
                </a:solidFill>
                <a:latin typeface="メイリオ" panose="020B0604030504040204" pitchFamily="50" charset="-128"/>
                <a:ea typeface="メイリオ" panose="020B0604030504040204" pitchFamily="50" charset="-128"/>
              </a:defRPr>
            </a:lvl2pPr>
          </a:lstStyle>
          <a:p>
            <a:r>
              <a:rPr lang="ja-JP" altLang="en-US" dirty="0"/>
              <a:t>２　環境負荷の低減やドライバー不足の緩和等による持続可能な都市の形成</a:t>
            </a:r>
            <a:endParaRPr lang="en-US" altLang="ja-JP" dirty="0"/>
          </a:p>
          <a:p>
            <a:pPr algn="just">
              <a:spcAft>
                <a:spcPts val="0"/>
              </a:spcAft>
            </a:pPr>
            <a:r>
              <a:rPr lang="ja-JP" altLang="en-US" sz="1400" dirty="0"/>
              <a:t>　</a:t>
            </a:r>
            <a:r>
              <a:rPr lang="ja-JP" altLang="en-US" sz="1400" b="0" dirty="0"/>
              <a:t>現在、夢洲への車両のアクセスルートは、夢咲トンネルと夢舞大橋の２か所のみであり、今後の夢洲におけるまちづくりの促進により、乗用車、バス、トラックなどの夢洲を発着地とする自動車の増加に伴う交通混雑の発生等、道路交通環境の悪化やドライバーの負担増加が懸念される。検討路線の整備により、自動車から鉄道への転換による環境負荷の低減や、バス等のドライバー不足の緩和が図られるなど、過度に自動車交通に依存することのない、持続可能な都市の形成に寄与する。</a:t>
            </a:r>
          </a:p>
        </p:txBody>
      </p:sp>
      <p:sp>
        <p:nvSpPr>
          <p:cNvPr id="33" name="テキスト ボックス 32">
            <a:extLst>
              <a:ext uri="{FF2B5EF4-FFF2-40B4-BE49-F238E27FC236}">
                <a16:creationId xmlns:a16="http://schemas.microsoft.com/office/drawing/2014/main" id="{B1132339-8B30-4C32-B613-4ED33019CDA4}"/>
              </a:ext>
            </a:extLst>
          </p:cNvPr>
          <p:cNvSpPr txBox="1"/>
          <p:nvPr/>
        </p:nvSpPr>
        <p:spPr>
          <a:xfrm>
            <a:off x="8750500" y="59555"/>
            <a:ext cx="1082348"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５　まとめ</a:t>
            </a:r>
            <a:endParaRPr kumimoji="1" lang="ja-JP" altLang="en-US" sz="1400" b="1" dirty="0">
              <a:solidFill>
                <a:schemeClr val="accent5">
                  <a:lumMod val="50000"/>
                </a:schemeClr>
              </a:solidFill>
            </a:endParaRPr>
          </a:p>
        </p:txBody>
      </p:sp>
      <p:sp>
        <p:nvSpPr>
          <p:cNvPr id="38" name="テキスト ボックス 37">
            <a:extLst>
              <a:ext uri="{FF2B5EF4-FFF2-40B4-BE49-F238E27FC236}">
                <a16:creationId xmlns:a16="http://schemas.microsoft.com/office/drawing/2014/main" id="{B2DA80E5-1483-4DF6-B4F6-990501E37AE0}"/>
              </a:ext>
            </a:extLst>
          </p:cNvPr>
          <p:cNvSpPr txBox="1"/>
          <p:nvPr/>
        </p:nvSpPr>
        <p:spPr>
          <a:xfrm>
            <a:off x="149678" y="3113122"/>
            <a:ext cx="9606643" cy="1354217"/>
          </a:xfrm>
          <a:prstGeom prst="rect">
            <a:avLst/>
          </a:prstGeom>
          <a:noFill/>
        </p:spPr>
        <p:txBody>
          <a:bodyPr wrap="square">
            <a:spAutoFit/>
          </a:bodyPr>
          <a:lstStyle>
            <a:defPPr>
              <a:defRPr lang="ja-JP"/>
            </a:defPPr>
            <a:lvl1pPr>
              <a:spcAft>
                <a:spcPts val="1200"/>
              </a:spcAft>
              <a:defRPr sz="1600" b="1">
                <a:latin typeface="メイリオ" panose="020B0604030504040204" pitchFamily="50" charset="-128"/>
                <a:ea typeface="メイリオ" panose="020B0604030504040204" pitchFamily="50" charset="-128"/>
              </a:defRPr>
            </a:lvl1pPr>
            <a:lvl2pPr marL="742950" lvl="1" indent="-285750">
              <a:spcAft>
                <a:spcPts val="1200"/>
              </a:spcAft>
              <a:buFont typeface="Arial" panose="020B0604020202020204" pitchFamily="34" charset="0"/>
              <a:buChar char="•"/>
              <a:defRPr sz="1600">
                <a:solidFill>
                  <a:srgbClr val="FF0000"/>
                </a:solidFill>
                <a:latin typeface="メイリオ" panose="020B0604030504040204" pitchFamily="50" charset="-128"/>
                <a:ea typeface="メイリオ" panose="020B0604030504040204" pitchFamily="50" charset="-128"/>
              </a:defRPr>
            </a:lvl2pPr>
          </a:lstStyle>
          <a:p>
            <a:r>
              <a:rPr lang="ja-JP" altLang="en-US" dirty="0"/>
              <a:t>３　</a:t>
            </a:r>
            <a:r>
              <a:rPr lang="ja-JP" altLang="ja-JP" dirty="0"/>
              <a:t>観光地へのアクセス改善</a:t>
            </a:r>
            <a:endParaRPr lang="en-US" altLang="ja-JP" dirty="0"/>
          </a:p>
          <a:p>
            <a:r>
              <a:rPr lang="ja-JP" altLang="en-US" sz="1400" dirty="0"/>
              <a:t>　</a:t>
            </a:r>
            <a:r>
              <a:rPr lang="ja-JP" altLang="en-US" sz="1400" b="0" dirty="0"/>
              <a:t>国内各所から観光客が集中する</a:t>
            </a:r>
            <a:r>
              <a:rPr lang="ja-JP" altLang="en-US" sz="1400" u="sng" dirty="0"/>
              <a:t>新大阪と国際観光拠点の形成をめざす</a:t>
            </a:r>
            <a:r>
              <a:rPr lang="ja-JP" altLang="ja-JP" sz="1400" u="sng" dirty="0"/>
              <a:t>夢洲</a:t>
            </a:r>
            <a:r>
              <a:rPr lang="ja-JP" altLang="en-US" sz="1400" u="sng" dirty="0"/>
              <a:t>とのアクセス改善</a:t>
            </a:r>
            <a:r>
              <a:rPr lang="ja-JP" altLang="en-US" sz="1400" b="0" dirty="0"/>
              <a:t>や、</a:t>
            </a:r>
            <a:r>
              <a:rPr lang="ja-JP" altLang="en-US" sz="1400" u="sng" dirty="0"/>
              <a:t>九条駅を交通結節点とする京都・神戸等の世界的な観光資源を多数有する</a:t>
            </a:r>
            <a:r>
              <a:rPr lang="ja-JP" altLang="ja-JP" sz="1400" u="sng" dirty="0"/>
              <a:t>観光地間の移動の円滑化</a:t>
            </a:r>
            <a:r>
              <a:rPr lang="ja-JP" altLang="en-US" sz="1400" b="0" dirty="0"/>
              <a:t>による</a:t>
            </a:r>
            <a:r>
              <a:rPr lang="ja-JP" altLang="ja-JP" sz="1400" b="0" dirty="0"/>
              <a:t>観光地間相互の結びつきの強化</a:t>
            </a:r>
            <a:r>
              <a:rPr lang="ja-JP" altLang="en-US" sz="1400" b="0" dirty="0"/>
              <a:t>、</a:t>
            </a:r>
            <a:r>
              <a:rPr lang="ja-JP" altLang="ja-JP" sz="1400" u="sng" dirty="0"/>
              <a:t>夢洲と世界有数の来場者数を誇るテーマパークであるユニバーサル・スタジオ・ジャパンと</a:t>
            </a:r>
            <a:r>
              <a:rPr lang="ja-JP" altLang="en-US" sz="1400" u="sng" dirty="0"/>
              <a:t>の</a:t>
            </a:r>
            <a:r>
              <a:rPr lang="ja-JP" altLang="ja-JP" sz="1400" u="sng" dirty="0"/>
              <a:t>直結</a:t>
            </a:r>
            <a:r>
              <a:rPr lang="ja-JP" altLang="en-US" sz="1400" b="0" dirty="0"/>
              <a:t>による</a:t>
            </a:r>
            <a:r>
              <a:rPr lang="ja-JP" altLang="ja-JP" sz="1400" b="0" dirty="0"/>
              <a:t>一大観光拠点の形成</a:t>
            </a:r>
            <a:r>
              <a:rPr lang="ja-JP" altLang="en-US" sz="1400" b="0" dirty="0"/>
              <a:t>等</a:t>
            </a:r>
            <a:r>
              <a:rPr lang="ja-JP" altLang="ja-JP" sz="1400" b="0" dirty="0"/>
              <a:t>、国際競争力の向上が期待される。</a:t>
            </a:r>
            <a:endParaRPr lang="en-US" altLang="ja-JP" sz="1400" b="0" dirty="0"/>
          </a:p>
        </p:txBody>
      </p:sp>
      <p:sp>
        <p:nvSpPr>
          <p:cNvPr id="40" name="正方形/長方形 39">
            <a:extLst>
              <a:ext uri="{FF2B5EF4-FFF2-40B4-BE49-F238E27FC236}">
                <a16:creationId xmlns:a16="http://schemas.microsoft.com/office/drawing/2014/main" id="{5FF56C61-FA49-4215-9932-905536FD2E53}"/>
              </a:ext>
            </a:extLst>
          </p:cNvPr>
          <p:cNvSpPr/>
          <p:nvPr/>
        </p:nvSpPr>
        <p:spPr>
          <a:xfrm>
            <a:off x="6873886" y="4826710"/>
            <a:ext cx="2882434" cy="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spcAft>
                <a:spcPts val="1200"/>
              </a:spcAft>
            </a:pPr>
            <a:r>
              <a:rPr lang="en-US" altLang="ja-JP" sz="1050" b="1" dirty="0">
                <a:solidFill>
                  <a:schemeClr val="tx1"/>
                </a:solidFill>
                <a:latin typeface="メイリオ" panose="020B0604030504040204" pitchFamily="50" charset="-128"/>
                <a:ea typeface="メイリオ" panose="020B0604030504040204" pitchFamily="50" charset="-128"/>
              </a:rPr>
              <a:t>※</a:t>
            </a:r>
            <a:r>
              <a:rPr lang="ja-JP" altLang="en-US" sz="1050" b="1" u="sng" dirty="0">
                <a:solidFill>
                  <a:schemeClr val="tx1"/>
                </a:solidFill>
                <a:latin typeface="メイリオ" panose="020B0604030504040204" pitchFamily="50" charset="-128"/>
                <a:ea typeface="メイリオ" panose="020B0604030504040204" pitchFamily="50" charset="-128"/>
              </a:rPr>
              <a:t>太字下線</a:t>
            </a:r>
            <a:r>
              <a:rPr lang="ja-JP" altLang="en-US" sz="1050" b="1" dirty="0">
                <a:solidFill>
                  <a:schemeClr val="tx1"/>
                </a:solidFill>
                <a:latin typeface="メイリオ" panose="020B0604030504040204" pitchFamily="50" charset="-128"/>
                <a:ea typeface="メイリオ" panose="020B0604030504040204" pitchFamily="50" charset="-128"/>
              </a:rPr>
              <a:t>：検討路線特有の効果</a:t>
            </a:r>
          </a:p>
        </p:txBody>
      </p:sp>
    </p:spTree>
    <p:extLst>
      <p:ext uri="{BB962C8B-B14F-4D97-AF65-F5344CB8AC3E}">
        <p14:creationId xmlns:p14="http://schemas.microsoft.com/office/powerpoint/2010/main" val="11420517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 name="グループ化 152">
            <a:extLst>
              <a:ext uri="{FF2B5EF4-FFF2-40B4-BE49-F238E27FC236}">
                <a16:creationId xmlns:a16="http://schemas.microsoft.com/office/drawing/2014/main" id="{E807B5C0-C619-4BFF-85D1-E00944FF910A}"/>
              </a:ext>
            </a:extLst>
          </p:cNvPr>
          <p:cNvGrpSpPr/>
          <p:nvPr/>
        </p:nvGrpSpPr>
        <p:grpSpPr>
          <a:xfrm rot="20568218">
            <a:off x="1368094" y="3292012"/>
            <a:ext cx="7199999" cy="720000"/>
            <a:chOff x="683396" y="1032382"/>
            <a:chExt cx="9082532" cy="1080000"/>
          </a:xfrm>
          <a:solidFill>
            <a:srgbClr val="FFB700"/>
          </a:solidFill>
        </p:grpSpPr>
        <p:grpSp>
          <p:nvGrpSpPr>
            <p:cNvPr id="165" name="グループ化 164">
              <a:extLst>
                <a:ext uri="{FF2B5EF4-FFF2-40B4-BE49-F238E27FC236}">
                  <a16:creationId xmlns:a16="http://schemas.microsoft.com/office/drawing/2014/main" id="{BCB77590-FC83-4827-85EE-2EAD9F282274}"/>
                </a:ext>
              </a:extLst>
            </p:cNvPr>
            <p:cNvGrpSpPr/>
            <p:nvPr/>
          </p:nvGrpSpPr>
          <p:grpSpPr>
            <a:xfrm>
              <a:off x="1219815" y="1313665"/>
              <a:ext cx="8008505" cy="516932"/>
              <a:chOff x="1095488" y="5351703"/>
              <a:chExt cx="7895746" cy="917747"/>
            </a:xfrm>
            <a:grpFill/>
          </p:grpSpPr>
          <p:sp>
            <p:nvSpPr>
              <p:cNvPr id="168" name="正方形/長方形 167">
                <a:extLst>
                  <a:ext uri="{FF2B5EF4-FFF2-40B4-BE49-F238E27FC236}">
                    <a16:creationId xmlns:a16="http://schemas.microsoft.com/office/drawing/2014/main" id="{27D0DEF5-3B1A-4649-ADC7-3C6E77B48F08}"/>
                  </a:ext>
                </a:extLst>
              </p:cNvPr>
              <p:cNvSpPr/>
              <p:nvPr/>
            </p:nvSpPr>
            <p:spPr>
              <a:xfrm>
                <a:off x="1095488" y="5355050"/>
                <a:ext cx="249442"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9" name="正方形/長方形 168">
                <a:extLst>
                  <a:ext uri="{FF2B5EF4-FFF2-40B4-BE49-F238E27FC236}">
                    <a16:creationId xmlns:a16="http://schemas.microsoft.com/office/drawing/2014/main" id="{47E6B99A-5EFF-4C76-86B6-430EC7FCAF83}"/>
                  </a:ext>
                </a:extLst>
              </p:cNvPr>
              <p:cNvSpPr/>
              <p:nvPr/>
            </p:nvSpPr>
            <p:spPr>
              <a:xfrm>
                <a:off x="1427967" y="5355050"/>
                <a:ext cx="249442"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正方形/長方形 169">
                <a:extLst>
                  <a:ext uri="{FF2B5EF4-FFF2-40B4-BE49-F238E27FC236}">
                    <a16:creationId xmlns:a16="http://schemas.microsoft.com/office/drawing/2014/main" id="{32E351F2-2811-4380-8BA1-531FDA944B0E}"/>
                  </a:ext>
                </a:extLst>
              </p:cNvPr>
              <p:cNvSpPr/>
              <p:nvPr/>
            </p:nvSpPr>
            <p:spPr>
              <a:xfrm>
                <a:off x="1760209" y="5355050"/>
                <a:ext cx="249442"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1" name="正方形/長方形 170">
                <a:extLst>
                  <a:ext uri="{FF2B5EF4-FFF2-40B4-BE49-F238E27FC236}">
                    <a16:creationId xmlns:a16="http://schemas.microsoft.com/office/drawing/2014/main" id="{B63A1C31-42F5-4BA4-9989-4B99CF58C652}"/>
                  </a:ext>
                </a:extLst>
              </p:cNvPr>
              <p:cNvSpPr/>
              <p:nvPr/>
            </p:nvSpPr>
            <p:spPr>
              <a:xfrm>
                <a:off x="2092688" y="5355050"/>
                <a:ext cx="249442"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正方形/長方形 171">
                <a:extLst>
                  <a:ext uri="{FF2B5EF4-FFF2-40B4-BE49-F238E27FC236}">
                    <a16:creationId xmlns:a16="http://schemas.microsoft.com/office/drawing/2014/main" id="{C6934801-E3C8-4B18-B11C-1EA0B93095A6}"/>
                  </a:ext>
                </a:extLst>
              </p:cNvPr>
              <p:cNvSpPr/>
              <p:nvPr/>
            </p:nvSpPr>
            <p:spPr>
              <a:xfrm>
                <a:off x="2420563" y="5355050"/>
                <a:ext cx="249442"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 name="正方形/長方形 172">
                <a:extLst>
                  <a:ext uri="{FF2B5EF4-FFF2-40B4-BE49-F238E27FC236}">
                    <a16:creationId xmlns:a16="http://schemas.microsoft.com/office/drawing/2014/main" id="{5B4F3C49-8ABC-410D-A5C0-87F029DADB5C}"/>
                  </a:ext>
                </a:extLst>
              </p:cNvPr>
              <p:cNvSpPr/>
              <p:nvPr/>
            </p:nvSpPr>
            <p:spPr>
              <a:xfrm>
                <a:off x="2753042" y="5355050"/>
                <a:ext cx="249442"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正方形/長方形 173">
                <a:extLst>
                  <a:ext uri="{FF2B5EF4-FFF2-40B4-BE49-F238E27FC236}">
                    <a16:creationId xmlns:a16="http://schemas.microsoft.com/office/drawing/2014/main" id="{7FC120B2-741B-439A-965C-8D9D03017CC7}"/>
                  </a:ext>
                </a:extLst>
              </p:cNvPr>
              <p:cNvSpPr/>
              <p:nvPr/>
            </p:nvSpPr>
            <p:spPr>
              <a:xfrm>
                <a:off x="3085284" y="5355050"/>
                <a:ext cx="249442"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5" name="正方形/長方形 174">
                <a:extLst>
                  <a:ext uri="{FF2B5EF4-FFF2-40B4-BE49-F238E27FC236}">
                    <a16:creationId xmlns:a16="http://schemas.microsoft.com/office/drawing/2014/main" id="{DAD0FF89-4FF0-4051-BC1E-8E62CE7048B2}"/>
                  </a:ext>
                </a:extLst>
              </p:cNvPr>
              <p:cNvSpPr/>
              <p:nvPr/>
            </p:nvSpPr>
            <p:spPr>
              <a:xfrm>
                <a:off x="3417763" y="5355050"/>
                <a:ext cx="249442"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正方形/長方形 175">
                <a:extLst>
                  <a:ext uri="{FF2B5EF4-FFF2-40B4-BE49-F238E27FC236}">
                    <a16:creationId xmlns:a16="http://schemas.microsoft.com/office/drawing/2014/main" id="{4A571D31-09CD-4715-939B-081F2A9C0CAF}"/>
                  </a:ext>
                </a:extLst>
              </p:cNvPr>
              <p:cNvSpPr/>
              <p:nvPr/>
            </p:nvSpPr>
            <p:spPr>
              <a:xfrm>
                <a:off x="3750242" y="5355050"/>
                <a:ext cx="249442"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7" name="正方形/長方形 176">
                <a:extLst>
                  <a:ext uri="{FF2B5EF4-FFF2-40B4-BE49-F238E27FC236}">
                    <a16:creationId xmlns:a16="http://schemas.microsoft.com/office/drawing/2014/main" id="{CA70A609-0F2E-4EC0-BA92-CA243BFE5A05}"/>
                  </a:ext>
                </a:extLst>
              </p:cNvPr>
              <p:cNvSpPr/>
              <p:nvPr/>
            </p:nvSpPr>
            <p:spPr>
              <a:xfrm>
                <a:off x="4082721" y="5355050"/>
                <a:ext cx="249442"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8" name="正方形/長方形 177">
                <a:extLst>
                  <a:ext uri="{FF2B5EF4-FFF2-40B4-BE49-F238E27FC236}">
                    <a16:creationId xmlns:a16="http://schemas.microsoft.com/office/drawing/2014/main" id="{B6C1C73D-5AB9-4F47-A710-36C44879EBCA}"/>
                  </a:ext>
                </a:extLst>
              </p:cNvPr>
              <p:cNvSpPr/>
              <p:nvPr/>
            </p:nvSpPr>
            <p:spPr>
              <a:xfrm>
                <a:off x="4414963" y="5355050"/>
                <a:ext cx="249442"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正方形/長方形 178">
                <a:extLst>
                  <a:ext uri="{FF2B5EF4-FFF2-40B4-BE49-F238E27FC236}">
                    <a16:creationId xmlns:a16="http://schemas.microsoft.com/office/drawing/2014/main" id="{D63CF7F9-899C-49FF-BBB1-C1467A21CDA3}"/>
                  </a:ext>
                </a:extLst>
              </p:cNvPr>
              <p:cNvSpPr/>
              <p:nvPr/>
            </p:nvSpPr>
            <p:spPr>
              <a:xfrm>
                <a:off x="4747442" y="5355050"/>
                <a:ext cx="249442"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正方形/長方形 179">
                <a:extLst>
                  <a:ext uri="{FF2B5EF4-FFF2-40B4-BE49-F238E27FC236}">
                    <a16:creationId xmlns:a16="http://schemas.microsoft.com/office/drawing/2014/main" id="{08FF6A07-A4D1-4525-B7E5-A0985A85F063}"/>
                  </a:ext>
                </a:extLst>
              </p:cNvPr>
              <p:cNvSpPr/>
              <p:nvPr/>
            </p:nvSpPr>
            <p:spPr>
              <a:xfrm>
                <a:off x="5075317" y="5355050"/>
                <a:ext cx="249442"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1" name="正方形/長方形 180">
                <a:extLst>
                  <a:ext uri="{FF2B5EF4-FFF2-40B4-BE49-F238E27FC236}">
                    <a16:creationId xmlns:a16="http://schemas.microsoft.com/office/drawing/2014/main" id="{2ECB0F39-0669-45B9-872E-127F477D76D2}"/>
                  </a:ext>
                </a:extLst>
              </p:cNvPr>
              <p:cNvSpPr/>
              <p:nvPr/>
            </p:nvSpPr>
            <p:spPr>
              <a:xfrm>
                <a:off x="5407796" y="5355050"/>
                <a:ext cx="249442"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2" name="正方形/長方形 181">
                <a:extLst>
                  <a:ext uri="{FF2B5EF4-FFF2-40B4-BE49-F238E27FC236}">
                    <a16:creationId xmlns:a16="http://schemas.microsoft.com/office/drawing/2014/main" id="{FAE274DD-2D94-4654-864F-C6027CBAAEF2}"/>
                  </a:ext>
                </a:extLst>
              </p:cNvPr>
              <p:cNvSpPr/>
              <p:nvPr/>
            </p:nvSpPr>
            <p:spPr>
              <a:xfrm>
                <a:off x="5740038" y="5355050"/>
                <a:ext cx="249442"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3" name="正方形/長方形 182">
                <a:extLst>
                  <a:ext uri="{FF2B5EF4-FFF2-40B4-BE49-F238E27FC236}">
                    <a16:creationId xmlns:a16="http://schemas.microsoft.com/office/drawing/2014/main" id="{6FC8A0EA-918F-4A18-A12D-C34E64727FDE}"/>
                  </a:ext>
                </a:extLst>
              </p:cNvPr>
              <p:cNvSpPr/>
              <p:nvPr/>
            </p:nvSpPr>
            <p:spPr>
              <a:xfrm>
                <a:off x="6072517" y="5355050"/>
                <a:ext cx="249442"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4" name="正方形/長方形 183">
                <a:extLst>
                  <a:ext uri="{FF2B5EF4-FFF2-40B4-BE49-F238E27FC236}">
                    <a16:creationId xmlns:a16="http://schemas.microsoft.com/office/drawing/2014/main" id="{0AC7AE71-4735-4C36-BD86-DBEAEB42DDA7}"/>
                  </a:ext>
                </a:extLst>
              </p:cNvPr>
              <p:cNvSpPr/>
              <p:nvPr/>
            </p:nvSpPr>
            <p:spPr>
              <a:xfrm>
                <a:off x="6416552" y="5355050"/>
                <a:ext cx="249442"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5" name="正方形/長方形 184">
                <a:extLst>
                  <a:ext uri="{FF2B5EF4-FFF2-40B4-BE49-F238E27FC236}">
                    <a16:creationId xmlns:a16="http://schemas.microsoft.com/office/drawing/2014/main" id="{76C1225A-BD1E-4B0C-B6D9-72D5A0372C8E}"/>
                  </a:ext>
                </a:extLst>
              </p:cNvPr>
              <p:cNvSpPr/>
              <p:nvPr/>
            </p:nvSpPr>
            <p:spPr>
              <a:xfrm>
                <a:off x="6749031" y="5355050"/>
                <a:ext cx="249442"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6" name="正方形/長方形 185">
                <a:extLst>
                  <a:ext uri="{FF2B5EF4-FFF2-40B4-BE49-F238E27FC236}">
                    <a16:creationId xmlns:a16="http://schemas.microsoft.com/office/drawing/2014/main" id="{F675B620-D79E-4A55-8763-0AC466FC06A8}"/>
                  </a:ext>
                </a:extLst>
              </p:cNvPr>
              <p:cNvSpPr/>
              <p:nvPr/>
            </p:nvSpPr>
            <p:spPr>
              <a:xfrm>
                <a:off x="7081273" y="5355050"/>
                <a:ext cx="249442"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正方形/長方形 186">
                <a:extLst>
                  <a:ext uri="{FF2B5EF4-FFF2-40B4-BE49-F238E27FC236}">
                    <a16:creationId xmlns:a16="http://schemas.microsoft.com/office/drawing/2014/main" id="{028575CA-F0BC-4F9C-A1EC-AA5FF5B94B63}"/>
                  </a:ext>
                </a:extLst>
              </p:cNvPr>
              <p:cNvSpPr/>
              <p:nvPr/>
            </p:nvSpPr>
            <p:spPr>
              <a:xfrm>
                <a:off x="7413752" y="5355050"/>
                <a:ext cx="249442"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8" name="正方形/長方形 187">
                <a:extLst>
                  <a:ext uri="{FF2B5EF4-FFF2-40B4-BE49-F238E27FC236}">
                    <a16:creationId xmlns:a16="http://schemas.microsoft.com/office/drawing/2014/main" id="{B1D7B49B-D977-40AC-AF6D-BE309AF48269}"/>
                  </a:ext>
                </a:extLst>
              </p:cNvPr>
              <p:cNvSpPr/>
              <p:nvPr/>
            </p:nvSpPr>
            <p:spPr>
              <a:xfrm>
                <a:off x="7741627" y="5355050"/>
                <a:ext cx="249442"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9" name="正方形/長方形 188">
                <a:extLst>
                  <a:ext uri="{FF2B5EF4-FFF2-40B4-BE49-F238E27FC236}">
                    <a16:creationId xmlns:a16="http://schemas.microsoft.com/office/drawing/2014/main" id="{42D6A23C-0994-4FAE-BA7E-2D8572387E7C}"/>
                  </a:ext>
                </a:extLst>
              </p:cNvPr>
              <p:cNvSpPr/>
              <p:nvPr/>
            </p:nvSpPr>
            <p:spPr>
              <a:xfrm>
                <a:off x="8074106" y="5355050"/>
                <a:ext cx="249442"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0" name="正方形/長方形 189">
                <a:extLst>
                  <a:ext uri="{FF2B5EF4-FFF2-40B4-BE49-F238E27FC236}">
                    <a16:creationId xmlns:a16="http://schemas.microsoft.com/office/drawing/2014/main" id="{4DC138E2-DF97-4976-AF59-09F67D113583}"/>
                  </a:ext>
                </a:extLst>
              </p:cNvPr>
              <p:cNvSpPr/>
              <p:nvPr/>
            </p:nvSpPr>
            <p:spPr>
              <a:xfrm>
                <a:off x="8406348" y="5355050"/>
                <a:ext cx="249442"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1" name="正方形/長方形 190">
                <a:extLst>
                  <a:ext uri="{FF2B5EF4-FFF2-40B4-BE49-F238E27FC236}">
                    <a16:creationId xmlns:a16="http://schemas.microsoft.com/office/drawing/2014/main" id="{E7EB75CC-4100-491F-987D-E261A997CC30}"/>
                  </a:ext>
                </a:extLst>
              </p:cNvPr>
              <p:cNvSpPr/>
              <p:nvPr/>
            </p:nvSpPr>
            <p:spPr>
              <a:xfrm>
                <a:off x="8741792" y="5351703"/>
                <a:ext cx="249442" cy="9144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6" name="二等辺三角形 165">
              <a:extLst>
                <a:ext uri="{FF2B5EF4-FFF2-40B4-BE49-F238E27FC236}">
                  <a16:creationId xmlns:a16="http://schemas.microsoft.com/office/drawing/2014/main" id="{8829D82A-CB94-4CCE-BBE1-081E13147FF2}"/>
                </a:ext>
              </a:extLst>
            </p:cNvPr>
            <p:cNvSpPr/>
            <p:nvPr/>
          </p:nvSpPr>
          <p:spPr>
            <a:xfrm rot="16200000">
              <a:off x="413396" y="1302382"/>
              <a:ext cx="1080000" cy="5400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67" name="二等辺三角形 166">
              <a:extLst>
                <a:ext uri="{FF2B5EF4-FFF2-40B4-BE49-F238E27FC236}">
                  <a16:creationId xmlns:a16="http://schemas.microsoft.com/office/drawing/2014/main" id="{6D23F5EB-220A-4349-AF51-B9A951604CA2}"/>
                </a:ext>
              </a:extLst>
            </p:cNvPr>
            <p:cNvSpPr/>
            <p:nvPr/>
          </p:nvSpPr>
          <p:spPr>
            <a:xfrm rot="5400000" flipH="1">
              <a:off x="8955929" y="1302382"/>
              <a:ext cx="1080000" cy="53999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grpSp>
      <p:grpSp>
        <p:nvGrpSpPr>
          <p:cNvPr id="192" name="グループ化 191">
            <a:extLst>
              <a:ext uri="{FF2B5EF4-FFF2-40B4-BE49-F238E27FC236}">
                <a16:creationId xmlns:a16="http://schemas.microsoft.com/office/drawing/2014/main" id="{D5EAA4DA-1E3F-4195-AC9A-1E5F3EB01995}"/>
              </a:ext>
            </a:extLst>
          </p:cNvPr>
          <p:cNvGrpSpPr/>
          <p:nvPr/>
        </p:nvGrpSpPr>
        <p:grpSpPr>
          <a:xfrm>
            <a:off x="683396" y="1032382"/>
            <a:ext cx="9082533" cy="1080000"/>
            <a:chOff x="683396" y="1032382"/>
            <a:chExt cx="9082533" cy="1080000"/>
          </a:xfrm>
        </p:grpSpPr>
        <p:grpSp>
          <p:nvGrpSpPr>
            <p:cNvPr id="193" name="グループ化 192">
              <a:extLst>
                <a:ext uri="{FF2B5EF4-FFF2-40B4-BE49-F238E27FC236}">
                  <a16:creationId xmlns:a16="http://schemas.microsoft.com/office/drawing/2014/main" id="{B8B163D5-DD21-4B98-902E-3FD18F521CF4}"/>
                </a:ext>
              </a:extLst>
            </p:cNvPr>
            <p:cNvGrpSpPr/>
            <p:nvPr/>
          </p:nvGrpSpPr>
          <p:grpSpPr>
            <a:xfrm>
              <a:off x="1219815" y="1315551"/>
              <a:ext cx="8005498" cy="515047"/>
              <a:chOff x="1095488" y="5355050"/>
              <a:chExt cx="7892781" cy="914400"/>
            </a:xfrm>
          </p:grpSpPr>
          <p:sp>
            <p:nvSpPr>
              <p:cNvPr id="196" name="正方形/長方形 195">
                <a:extLst>
                  <a:ext uri="{FF2B5EF4-FFF2-40B4-BE49-F238E27FC236}">
                    <a16:creationId xmlns:a16="http://schemas.microsoft.com/office/drawing/2014/main" id="{1FB9E9D6-BFF0-4898-91FC-21B1DAB1A30F}"/>
                  </a:ext>
                </a:extLst>
              </p:cNvPr>
              <p:cNvSpPr/>
              <p:nvPr/>
            </p:nvSpPr>
            <p:spPr>
              <a:xfrm>
                <a:off x="1095488" y="5355050"/>
                <a:ext cx="249442" cy="914400"/>
              </a:xfrm>
              <a:prstGeom prst="rect">
                <a:avLst/>
              </a:prstGeom>
              <a:solidFill>
                <a:srgbClr val="B9D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7" name="正方形/長方形 196">
                <a:extLst>
                  <a:ext uri="{FF2B5EF4-FFF2-40B4-BE49-F238E27FC236}">
                    <a16:creationId xmlns:a16="http://schemas.microsoft.com/office/drawing/2014/main" id="{1A9E1260-E68D-482E-96DC-F4EEF220EA6D}"/>
                  </a:ext>
                </a:extLst>
              </p:cNvPr>
              <p:cNvSpPr/>
              <p:nvPr/>
            </p:nvSpPr>
            <p:spPr>
              <a:xfrm>
                <a:off x="1427967" y="5355050"/>
                <a:ext cx="249442" cy="914400"/>
              </a:xfrm>
              <a:prstGeom prst="rect">
                <a:avLst/>
              </a:prstGeom>
              <a:solidFill>
                <a:srgbClr val="B9D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8" name="正方形/長方形 197">
                <a:extLst>
                  <a:ext uri="{FF2B5EF4-FFF2-40B4-BE49-F238E27FC236}">
                    <a16:creationId xmlns:a16="http://schemas.microsoft.com/office/drawing/2014/main" id="{D2FFA7AE-3329-448B-B52D-59E4FB91968B}"/>
                  </a:ext>
                </a:extLst>
              </p:cNvPr>
              <p:cNvSpPr/>
              <p:nvPr/>
            </p:nvSpPr>
            <p:spPr>
              <a:xfrm>
                <a:off x="1760209" y="5355050"/>
                <a:ext cx="249442" cy="914400"/>
              </a:xfrm>
              <a:prstGeom prst="rect">
                <a:avLst/>
              </a:prstGeom>
              <a:solidFill>
                <a:srgbClr val="B9D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正方形/長方形 198">
                <a:extLst>
                  <a:ext uri="{FF2B5EF4-FFF2-40B4-BE49-F238E27FC236}">
                    <a16:creationId xmlns:a16="http://schemas.microsoft.com/office/drawing/2014/main" id="{97CCC3C6-BD18-41F6-998B-3EEDAAFA20AA}"/>
                  </a:ext>
                </a:extLst>
              </p:cNvPr>
              <p:cNvSpPr/>
              <p:nvPr/>
            </p:nvSpPr>
            <p:spPr>
              <a:xfrm>
                <a:off x="2092688" y="5355050"/>
                <a:ext cx="249442" cy="914400"/>
              </a:xfrm>
              <a:prstGeom prst="rect">
                <a:avLst/>
              </a:prstGeom>
              <a:solidFill>
                <a:srgbClr val="B9D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0" name="正方形/長方形 199">
                <a:extLst>
                  <a:ext uri="{FF2B5EF4-FFF2-40B4-BE49-F238E27FC236}">
                    <a16:creationId xmlns:a16="http://schemas.microsoft.com/office/drawing/2014/main" id="{89102008-F209-474B-A275-122FFF9DEF10}"/>
                  </a:ext>
                </a:extLst>
              </p:cNvPr>
              <p:cNvSpPr/>
              <p:nvPr/>
            </p:nvSpPr>
            <p:spPr>
              <a:xfrm>
                <a:off x="2420563" y="5355050"/>
                <a:ext cx="249442" cy="914400"/>
              </a:xfrm>
              <a:prstGeom prst="rect">
                <a:avLst/>
              </a:prstGeom>
              <a:solidFill>
                <a:srgbClr val="B9D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1" name="正方形/長方形 200">
                <a:extLst>
                  <a:ext uri="{FF2B5EF4-FFF2-40B4-BE49-F238E27FC236}">
                    <a16:creationId xmlns:a16="http://schemas.microsoft.com/office/drawing/2014/main" id="{44A9DCDE-DE36-412A-895B-9ED0873ED21E}"/>
                  </a:ext>
                </a:extLst>
              </p:cNvPr>
              <p:cNvSpPr/>
              <p:nvPr/>
            </p:nvSpPr>
            <p:spPr>
              <a:xfrm>
                <a:off x="2753042" y="5355050"/>
                <a:ext cx="249442" cy="914400"/>
              </a:xfrm>
              <a:prstGeom prst="rect">
                <a:avLst/>
              </a:prstGeom>
              <a:solidFill>
                <a:srgbClr val="B9D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2" name="正方形/長方形 201">
                <a:extLst>
                  <a:ext uri="{FF2B5EF4-FFF2-40B4-BE49-F238E27FC236}">
                    <a16:creationId xmlns:a16="http://schemas.microsoft.com/office/drawing/2014/main" id="{DCD8AEDC-D811-4783-AECB-85314B7A9A89}"/>
                  </a:ext>
                </a:extLst>
              </p:cNvPr>
              <p:cNvSpPr/>
              <p:nvPr/>
            </p:nvSpPr>
            <p:spPr>
              <a:xfrm>
                <a:off x="3085284" y="5355050"/>
                <a:ext cx="249442" cy="914400"/>
              </a:xfrm>
              <a:prstGeom prst="rect">
                <a:avLst/>
              </a:prstGeom>
              <a:solidFill>
                <a:srgbClr val="B9D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3" name="正方形/長方形 202">
                <a:extLst>
                  <a:ext uri="{FF2B5EF4-FFF2-40B4-BE49-F238E27FC236}">
                    <a16:creationId xmlns:a16="http://schemas.microsoft.com/office/drawing/2014/main" id="{C5B9D40A-9F35-4042-9D25-804E26D1A0D2}"/>
                  </a:ext>
                </a:extLst>
              </p:cNvPr>
              <p:cNvSpPr/>
              <p:nvPr/>
            </p:nvSpPr>
            <p:spPr>
              <a:xfrm>
                <a:off x="3417763" y="5355050"/>
                <a:ext cx="249442" cy="914400"/>
              </a:xfrm>
              <a:prstGeom prst="rect">
                <a:avLst/>
              </a:prstGeom>
              <a:solidFill>
                <a:srgbClr val="B9D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4" name="正方形/長方形 203">
                <a:extLst>
                  <a:ext uri="{FF2B5EF4-FFF2-40B4-BE49-F238E27FC236}">
                    <a16:creationId xmlns:a16="http://schemas.microsoft.com/office/drawing/2014/main" id="{0C4399AF-EB35-45BD-8A75-B014DB7B68A8}"/>
                  </a:ext>
                </a:extLst>
              </p:cNvPr>
              <p:cNvSpPr/>
              <p:nvPr/>
            </p:nvSpPr>
            <p:spPr>
              <a:xfrm>
                <a:off x="3750242" y="5355050"/>
                <a:ext cx="249442" cy="914400"/>
              </a:xfrm>
              <a:prstGeom prst="rect">
                <a:avLst/>
              </a:prstGeom>
              <a:solidFill>
                <a:srgbClr val="B9D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 name="正方形/長方形 204">
                <a:extLst>
                  <a:ext uri="{FF2B5EF4-FFF2-40B4-BE49-F238E27FC236}">
                    <a16:creationId xmlns:a16="http://schemas.microsoft.com/office/drawing/2014/main" id="{4DDBCFCA-7276-4EF6-A9BB-5451E700FE74}"/>
                  </a:ext>
                </a:extLst>
              </p:cNvPr>
              <p:cNvSpPr/>
              <p:nvPr/>
            </p:nvSpPr>
            <p:spPr>
              <a:xfrm>
                <a:off x="4082721" y="5355050"/>
                <a:ext cx="249442" cy="914400"/>
              </a:xfrm>
              <a:prstGeom prst="rect">
                <a:avLst/>
              </a:prstGeom>
              <a:solidFill>
                <a:srgbClr val="B9D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6" name="正方形/長方形 205">
                <a:extLst>
                  <a:ext uri="{FF2B5EF4-FFF2-40B4-BE49-F238E27FC236}">
                    <a16:creationId xmlns:a16="http://schemas.microsoft.com/office/drawing/2014/main" id="{5DCBF244-4F25-4C1A-ACE0-7A726E9E3E86}"/>
                  </a:ext>
                </a:extLst>
              </p:cNvPr>
              <p:cNvSpPr/>
              <p:nvPr/>
            </p:nvSpPr>
            <p:spPr>
              <a:xfrm>
                <a:off x="4414963" y="5355050"/>
                <a:ext cx="249442" cy="914400"/>
              </a:xfrm>
              <a:prstGeom prst="rect">
                <a:avLst/>
              </a:prstGeom>
              <a:solidFill>
                <a:srgbClr val="B9D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7" name="正方形/長方形 206">
                <a:extLst>
                  <a:ext uri="{FF2B5EF4-FFF2-40B4-BE49-F238E27FC236}">
                    <a16:creationId xmlns:a16="http://schemas.microsoft.com/office/drawing/2014/main" id="{F7A9CA43-9892-42A9-AC8A-B7B2DD0D5238}"/>
                  </a:ext>
                </a:extLst>
              </p:cNvPr>
              <p:cNvSpPr/>
              <p:nvPr/>
            </p:nvSpPr>
            <p:spPr>
              <a:xfrm>
                <a:off x="4747442" y="5355050"/>
                <a:ext cx="249442" cy="914400"/>
              </a:xfrm>
              <a:prstGeom prst="rect">
                <a:avLst/>
              </a:prstGeom>
              <a:solidFill>
                <a:srgbClr val="B9D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8" name="正方形/長方形 207">
                <a:extLst>
                  <a:ext uri="{FF2B5EF4-FFF2-40B4-BE49-F238E27FC236}">
                    <a16:creationId xmlns:a16="http://schemas.microsoft.com/office/drawing/2014/main" id="{CA4343C6-F6D1-40F4-AC27-62A82E5573AA}"/>
                  </a:ext>
                </a:extLst>
              </p:cNvPr>
              <p:cNvSpPr/>
              <p:nvPr/>
            </p:nvSpPr>
            <p:spPr>
              <a:xfrm>
                <a:off x="5075317" y="5355050"/>
                <a:ext cx="249442" cy="914400"/>
              </a:xfrm>
              <a:prstGeom prst="rect">
                <a:avLst/>
              </a:prstGeom>
              <a:solidFill>
                <a:srgbClr val="B9D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9" name="正方形/長方形 208">
                <a:extLst>
                  <a:ext uri="{FF2B5EF4-FFF2-40B4-BE49-F238E27FC236}">
                    <a16:creationId xmlns:a16="http://schemas.microsoft.com/office/drawing/2014/main" id="{E3B1BE32-F093-4A65-973A-2EDD6E9503D8}"/>
                  </a:ext>
                </a:extLst>
              </p:cNvPr>
              <p:cNvSpPr/>
              <p:nvPr/>
            </p:nvSpPr>
            <p:spPr>
              <a:xfrm>
                <a:off x="5407796" y="5355050"/>
                <a:ext cx="249442" cy="914400"/>
              </a:xfrm>
              <a:prstGeom prst="rect">
                <a:avLst/>
              </a:prstGeom>
              <a:solidFill>
                <a:srgbClr val="B9D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0" name="正方形/長方形 209">
                <a:extLst>
                  <a:ext uri="{FF2B5EF4-FFF2-40B4-BE49-F238E27FC236}">
                    <a16:creationId xmlns:a16="http://schemas.microsoft.com/office/drawing/2014/main" id="{0B5B0EFC-A310-4F88-B295-F075BB3DC3A9}"/>
                  </a:ext>
                </a:extLst>
              </p:cNvPr>
              <p:cNvSpPr/>
              <p:nvPr/>
            </p:nvSpPr>
            <p:spPr>
              <a:xfrm>
                <a:off x="5740038" y="5355050"/>
                <a:ext cx="249442" cy="914400"/>
              </a:xfrm>
              <a:prstGeom prst="rect">
                <a:avLst/>
              </a:prstGeom>
              <a:solidFill>
                <a:srgbClr val="B9D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 name="正方形/長方形 210">
                <a:extLst>
                  <a:ext uri="{FF2B5EF4-FFF2-40B4-BE49-F238E27FC236}">
                    <a16:creationId xmlns:a16="http://schemas.microsoft.com/office/drawing/2014/main" id="{25E2A6D8-2831-4CCC-BD18-8B96050A1C92}"/>
                  </a:ext>
                </a:extLst>
              </p:cNvPr>
              <p:cNvSpPr/>
              <p:nvPr/>
            </p:nvSpPr>
            <p:spPr>
              <a:xfrm>
                <a:off x="6072517" y="5355050"/>
                <a:ext cx="249442" cy="914400"/>
              </a:xfrm>
              <a:prstGeom prst="rect">
                <a:avLst/>
              </a:prstGeom>
              <a:solidFill>
                <a:srgbClr val="B9D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2" name="正方形/長方形 211">
                <a:extLst>
                  <a:ext uri="{FF2B5EF4-FFF2-40B4-BE49-F238E27FC236}">
                    <a16:creationId xmlns:a16="http://schemas.microsoft.com/office/drawing/2014/main" id="{EA4A9D67-08AC-4B5F-942F-FE53A898C742}"/>
                  </a:ext>
                </a:extLst>
              </p:cNvPr>
              <p:cNvSpPr/>
              <p:nvPr/>
            </p:nvSpPr>
            <p:spPr>
              <a:xfrm>
                <a:off x="6416552" y="5355050"/>
                <a:ext cx="249442" cy="914400"/>
              </a:xfrm>
              <a:prstGeom prst="rect">
                <a:avLst/>
              </a:prstGeom>
              <a:solidFill>
                <a:srgbClr val="B9D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3" name="正方形/長方形 212">
                <a:extLst>
                  <a:ext uri="{FF2B5EF4-FFF2-40B4-BE49-F238E27FC236}">
                    <a16:creationId xmlns:a16="http://schemas.microsoft.com/office/drawing/2014/main" id="{C90BBDE6-5333-4F8B-948A-C3E5A01CC2D8}"/>
                  </a:ext>
                </a:extLst>
              </p:cNvPr>
              <p:cNvSpPr/>
              <p:nvPr/>
            </p:nvSpPr>
            <p:spPr>
              <a:xfrm>
                <a:off x="6749031" y="5355050"/>
                <a:ext cx="249442" cy="914400"/>
              </a:xfrm>
              <a:prstGeom prst="rect">
                <a:avLst/>
              </a:prstGeom>
              <a:solidFill>
                <a:srgbClr val="B9D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4" name="正方形/長方形 213">
                <a:extLst>
                  <a:ext uri="{FF2B5EF4-FFF2-40B4-BE49-F238E27FC236}">
                    <a16:creationId xmlns:a16="http://schemas.microsoft.com/office/drawing/2014/main" id="{BD91088D-EA0A-4BDC-AB1A-B0503878B08E}"/>
                  </a:ext>
                </a:extLst>
              </p:cNvPr>
              <p:cNvSpPr/>
              <p:nvPr/>
            </p:nvSpPr>
            <p:spPr>
              <a:xfrm>
                <a:off x="7081273" y="5355050"/>
                <a:ext cx="249442" cy="914400"/>
              </a:xfrm>
              <a:prstGeom prst="rect">
                <a:avLst/>
              </a:prstGeom>
              <a:solidFill>
                <a:srgbClr val="B9D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5" name="正方形/長方形 214">
                <a:extLst>
                  <a:ext uri="{FF2B5EF4-FFF2-40B4-BE49-F238E27FC236}">
                    <a16:creationId xmlns:a16="http://schemas.microsoft.com/office/drawing/2014/main" id="{8C92CDD7-7CC3-47C0-BB30-33C35E36D961}"/>
                  </a:ext>
                </a:extLst>
              </p:cNvPr>
              <p:cNvSpPr/>
              <p:nvPr/>
            </p:nvSpPr>
            <p:spPr>
              <a:xfrm>
                <a:off x="7413752" y="5355050"/>
                <a:ext cx="249442" cy="914400"/>
              </a:xfrm>
              <a:prstGeom prst="rect">
                <a:avLst/>
              </a:prstGeom>
              <a:solidFill>
                <a:srgbClr val="B9D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6" name="正方形/長方形 215">
                <a:extLst>
                  <a:ext uri="{FF2B5EF4-FFF2-40B4-BE49-F238E27FC236}">
                    <a16:creationId xmlns:a16="http://schemas.microsoft.com/office/drawing/2014/main" id="{4F2938A9-C902-45C0-835B-B29D490C3F5C}"/>
                  </a:ext>
                </a:extLst>
              </p:cNvPr>
              <p:cNvSpPr/>
              <p:nvPr/>
            </p:nvSpPr>
            <p:spPr>
              <a:xfrm>
                <a:off x="7741627" y="5355050"/>
                <a:ext cx="249442" cy="914400"/>
              </a:xfrm>
              <a:prstGeom prst="rect">
                <a:avLst/>
              </a:prstGeom>
              <a:solidFill>
                <a:srgbClr val="B9D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7" name="正方形/長方形 216">
                <a:extLst>
                  <a:ext uri="{FF2B5EF4-FFF2-40B4-BE49-F238E27FC236}">
                    <a16:creationId xmlns:a16="http://schemas.microsoft.com/office/drawing/2014/main" id="{BDDD1968-98AD-4E9D-87AB-A9491D48FA95}"/>
                  </a:ext>
                </a:extLst>
              </p:cNvPr>
              <p:cNvSpPr/>
              <p:nvPr/>
            </p:nvSpPr>
            <p:spPr>
              <a:xfrm>
                <a:off x="8074106" y="5355050"/>
                <a:ext cx="249442" cy="914400"/>
              </a:xfrm>
              <a:prstGeom prst="rect">
                <a:avLst/>
              </a:prstGeom>
              <a:solidFill>
                <a:srgbClr val="B9D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8" name="正方形/長方形 217">
                <a:extLst>
                  <a:ext uri="{FF2B5EF4-FFF2-40B4-BE49-F238E27FC236}">
                    <a16:creationId xmlns:a16="http://schemas.microsoft.com/office/drawing/2014/main" id="{C6977595-328B-4C31-ADCB-0AF27E9EA1E1}"/>
                  </a:ext>
                </a:extLst>
              </p:cNvPr>
              <p:cNvSpPr/>
              <p:nvPr/>
            </p:nvSpPr>
            <p:spPr>
              <a:xfrm>
                <a:off x="8406348" y="5355050"/>
                <a:ext cx="249442" cy="914400"/>
              </a:xfrm>
              <a:prstGeom prst="rect">
                <a:avLst/>
              </a:prstGeom>
              <a:solidFill>
                <a:srgbClr val="B9D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9" name="正方形/長方形 218">
                <a:extLst>
                  <a:ext uri="{FF2B5EF4-FFF2-40B4-BE49-F238E27FC236}">
                    <a16:creationId xmlns:a16="http://schemas.microsoft.com/office/drawing/2014/main" id="{7DBB811A-AA36-4331-9260-F0DF25A0D5AA}"/>
                  </a:ext>
                </a:extLst>
              </p:cNvPr>
              <p:cNvSpPr/>
              <p:nvPr/>
            </p:nvSpPr>
            <p:spPr>
              <a:xfrm>
                <a:off x="8738827" y="5355050"/>
                <a:ext cx="249442" cy="914400"/>
              </a:xfrm>
              <a:prstGeom prst="rect">
                <a:avLst/>
              </a:prstGeom>
              <a:solidFill>
                <a:srgbClr val="B9D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4" name="二等辺三角形 193">
              <a:extLst>
                <a:ext uri="{FF2B5EF4-FFF2-40B4-BE49-F238E27FC236}">
                  <a16:creationId xmlns:a16="http://schemas.microsoft.com/office/drawing/2014/main" id="{8B25325D-029E-4D2F-8FAF-841FAA36DD9D}"/>
                </a:ext>
              </a:extLst>
            </p:cNvPr>
            <p:cNvSpPr/>
            <p:nvPr/>
          </p:nvSpPr>
          <p:spPr>
            <a:xfrm rot="16200000">
              <a:off x="413396" y="1302382"/>
              <a:ext cx="1080000" cy="540000"/>
            </a:xfrm>
            <a:prstGeom prst="triangle">
              <a:avLst/>
            </a:prstGeom>
            <a:solidFill>
              <a:srgbClr val="B9D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95" name="二等辺三角形 194">
              <a:extLst>
                <a:ext uri="{FF2B5EF4-FFF2-40B4-BE49-F238E27FC236}">
                  <a16:creationId xmlns:a16="http://schemas.microsoft.com/office/drawing/2014/main" id="{0F75163F-1A88-4804-9D4F-B89C5C9548E8}"/>
                </a:ext>
              </a:extLst>
            </p:cNvPr>
            <p:cNvSpPr/>
            <p:nvPr/>
          </p:nvSpPr>
          <p:spPr>
            <a:xfrm rot="5400000" flipH="1">
              <a:off x="8955929" y="1302382"/>
              <a:ext cx="1080000" cy="540000"/>
            </a:xfrm>
            <a:prstGeom prst="triangle">
              <a:avLst/>
            </a:prstGeom>
            <a:solidFill>
              <a:srgbClr val="B9D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grpSp>
      <p:sp>
        <p:nvSpPr>
          <p:cNvPr id="220" name="楕円 219">
            <a:extLst>
              <a:ext uri="{FF2B5EF4-FFF2-40B4-BE49-F238E27FC236}">
                <a16:creationId xmlns:a16="http://schemas.microsoft.com/office/drawing/2014/main" id="{14774C36-F1CA-4240-A8F5-626C3F8DEA48}"/>
              </a:ext>
            </a:extLst>
          </p:cNvPr>
          <p:cNvSpPr/>
          <p:nvPr/>
        </p:nvSpPr>
        <p:spPr>
          <a:xfrm>
            <a:off x="7714466" y="3343425"/>
            <a:ext cx="1260000" cy="648000"/>
          </a:xfrm>
          <a:prstGeom prst="ellipse">
            <a:avLst/>
          </a:prstGeom>
          <a:solidFill>
            <a:srgbClr val="FFFF9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ja-JP" altLang="en-US" sz="1600" b="1" dirty="0">
                <a:solidFill>
                  <a:schemeClr val="tx1"/>
                </a:solidFill>
              </a:rPr>
              <a:t>奈良方面</a:t>
            </a:r>
          </a:p>
        </p:txBody>
      </p:sp>
      <p:grpSp>
        <p:nvGrpSpPr>
          <p:cNvPr id="221" name="グループ化 220">
            <a:extLst>
              <a:ext uri="{FF2B5EF4-FFF2-40B4-BE49-F238E27FC236}">
                <a16:creationId xmlns:a16="http://schemas.microsoft.com/office/drawing/2014/main" id="{604545A0-391C-4CF2-8CA3-95EF64EE6CFD}"/>
              </a:ext>
            </a:extLst>
          </p:cNvPr>
          <p:cNvGrpSpPr/>
          <p:nvPr/>
        </p:nvGrpSpPr>
        <p:grpSpPr>
          <a:xfrm>
            <a:off x="2234047" y="866692"/>
            <a:ext cx="5656580" cy="5816145"/>
            <a:chOff x="2234047" y="866692"/>
            <a:chExt cx="5656580" cy="5816145"/>
          </a:xfrm>
          <a:effectLst>
            <a:glow rad="190500">
              <a:schemeClr val="accent4">
                <a:lumMod val="40000"/>
                <a:lumOff val="60000"/>
              </a:schemeClr>
            </a:glow>
          </a:effectLst>
        </p:grpSpPr>
        <p:cxnSp>
          <p:nvCxnSpPr>
            <p:cNvPr id="222" name="直線コネクタ 221">
              <a:extLst>
                <a:ext uri="{FF2B5EF4-FFF2-40B4-BE49-F238E27FC236}">
                  <a16:creationId xmlns:a16="http://schemas.microsoft.com/office/drawing/2014/main" id="{992D517E-19DE-4323-B10D-0DD74129C45D}"/>
                </a:ext>
              </a:extLst>
            </p:cNvPr>
            <p:cNvCxnSpPr>
              <a:cxnSpLocks/>
            </p:cNvCxnSpPr>
            <p:nvPr/>
          </p:nvCxnSpPr>
          <p:spPr>
            <a:xfrm flipV="1">
              <a:off x="5548747" y="4249123"/>
              <a:ext cx="368557" cy="523215"/>
            </a:xfrm>
            <a:prstGeom prst="line">
              <a:avLst/>
            </a:prstGeom>
            <a:ln w="31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223" name="グループ化 222">
              <a:extLst>
                <a:ext uri="{FF2B5EF4-FFF2-40B4-BE49-F238E27FC236}">
                  <a16:creationId xmlns:a16="http://schemas.microsoft.com/office/drawing/2014/main" id="{B9A4CDDB-97F9-4810-A9C0-3B6BF4C8E28B}"/>
                </a:ext>
              </a:extLst>
            </p:cNvPr>
            <p:cNvGrpSpPr/>
            <p:nvPr/>
          </p:nvGrpSpPr>
          <p:grpSpPr>
            <a:xfrm>
              <a:off x="2234047" y="866692"/>
              <a:ext cx="5656580" cy="5816145"/>
              <a:chOff x="2234047" y="866692"/>
              <a:chExt cx="5656580" cy="5816145"/>
            </a:xfrm>
          </p:grpSpPr>
          <p:cxnSp>
            <p:nvCxnSpPr>
              <p:cNvPr id="224" name="直線コネクタ 223">
                <a:extLst>
                  <a:ext uri="{FF2B5EF4-FFF2-40B4-BE49-F238E27FC236}">
                    <a16:creationId xmlns:a16="http://schemas.microsoft.com/office/drawing/2014/main" id="{A4388393-FB5C-4810-AFA7-BD71DC75C94D}"/>
                  </a:ext>
                </a:extLst>
              </p:cNvPr>
              <p:cNvCxnSpPr>
                <a:cxnSpLocks/>
              </p:cNvCxnSpPr>
              <p:nvPr/>
            </p:nvCxnSpPr>
            <p:spPr>
              <a:xfrm>
                <a:off x="5484355" y="3785858"/>
                <a:ext cx="441473" cy="454468"/>
              </a:xfrm>
              <a:prstGeom prst="line">
                <a:avLst/>
              </a:prstGeom>
              <a:ln w="31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225" name="グループ化 224">
                <a:extLst>
                  <a:ext uri="{FF2B5EF4-FFF2-40B4-BE49-F238E27FC236}">
                    <a16:creationId xmlns:a16="http://schemas.microsoft.com/office/drawing/2014/main" id="{AEA72956-66AD-47E5-98FE-3E87162868FD}"/>
                  </a:ext>
                </a:extLst>
              </p:cNvPr>
              <p:cNvGrpSpPr/>
              <p:nvPr/>
            </p:nvGrpSpPr>
            <p:grpSpPr>
              <a:xfrm>
                <a:off x="2234047" y="866692"/>
                <a:ext cx="5656580" cy="5816145"/>
                <a:chOff x="2234047" y="866692"/>
                <a:chExt cx="5656580" cy="5816145"/>
              </a:xfrm>
            </p:grpSpPr>
            <p:cxnSp>
              <p:nvCxnSpPr>
                <p:cNvPr id="226" name="直線コネクタ 225">
                  <a:extLst>
                    <a:ext uri="{FF2B5EF4-FFF2-40B4-BE49-F238E27FC236}">
                      <a16:creationId xmlns:a16="http://schemas.microsoft.com/office/drawing/2014/main" id="{5BCE4E3F-F41D-45AD-B7EB-72E8AE7F1072}"/>
                    </a:ext>
                  </a:extLst>
                </p:cNvPr>
                <p:cNvCxnSpPr>
                  <a:cxnSpLocks/>
                </p:cNvCxnSpPr>
                <p:nvPr/>
              </p:nvCxnSpPr>
              <p:spPr>
                <a:xfrm flipV="1">
                  <a:off x="5555860" y="866692"/>
                  <a:ext cx="2116093" cy="709286"/>
                </a:xfrm>
                <a:prstGeom prst="line">
                  <a:avLst/>
                </a:prstGeom>
                <a:ln w="31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227" name="グループ化 226">
                  <a:extLst>
                    <a:ext uri="{FF2B5EF4-FFF2-40B4-BE49-F238E27FC236}">
                      <a16:creationId xmlns:a16="http://schemas.microsoft.com/office/drawing/2014/main" id="{52A6A941-9103-4826-870C-5299832BD06A}"/>
                    </a:ext>
                  </a:extLst>
                </p:cNvPr>
                <p:cNvGrpSpPr/>
                <p:nvPr/>
              </p:nvGrpSpPr>
              <p:grpSpPr>
                <a:xfrm>
                  <a:off x="2234047" y="972492"/>
                  <a:ext cx="5656580" cy="5710345"/>
                  <a:chOff x="2234047" y="972492"/>
                  <a:chExt cx="5656580" cy="5710345"/>
                </a:xfrm>
              </p:grpSpPr>
              <p:sp>
                <p:nvSpPr>
                  <p:cNvPr id="228" name="フリーフォーム: 図形 227">
                    <a:extLst>
                      <a:ext uri="{FF2B5EF4-FFF2-40B4-BE49-F238E27FC236}">
                        <a16:creationId xmlns:a16="http://schemas.microsoft.com/office/drawing/2014/main" id="{A9DA33CD-2D78-4821-A809-18B01859CEEB}"/>
                      </a:ext>
                    </a:extLst>
                  </p:cNvPr>
                  <p:cNvSpPr/>
                  <p:nvPr/>
                </p:nvSpPr>
                <p:spPr>
                  <a:xfrm>
                    <a:off x="5548747" y="4674226"/>
                    <a:ext cx="529590" cy="1661160"/>
                  </a:xfrm>
                  <a:custGeom>
                    <a:avLst/>
                    <a:gdLst>
                      <a:gd name="connsiteX0" fmla="*/ 0 w 529590"/>
                      <a:gd name="connsiteY0" fmla="*/ 80010 h 1661160"/>
                      <a:gd name="connsiteX1" fmla="*/ 274320 w 529590"/>
                      <a:gd name="connsiteY1" fmla="*/ 72390 h 1661160"/>
                      <a:gd name="connsiteX2" fmla="*/ 529590 w 529590"/>
                      <a:gd name="connsiteY2" fmla="*/ 0 h 1661160"/>
                      <a:gd name="connsiteX3" fmla="*/ 529590 w 529590"/>
                      <a:gd name="connsiteY3" fmla="*/ 1661160 h 1661160"/>
                      <a:gd name="connsiteX0" fmla="*/ 0 w 529590"/>
                      <a:gd name="connsiteY0" fmla="*/ 80010 h 1661160"/>
                      <a:gd name="connsiteX1" fmla="*/ 274320 w 529590"/>
                      <a:gd name="connsiteY1" fmla="*/ 72390 h 1661160"/>
                      <a:gd name="connsiteX2" fmla="*/ 529590 w 529590"/>
                      <a:gd name="connsiteY2" fmla="*/ 0 h 1661160"/>
                      <a:gd name="connsiteX3" fmla="*/ 529590 w 529590"/>
                      <a:gd name="connsiteY3" fmla="*/ 1661160 h 1661160"/>
                      <a:gd name="connsiteX0" fmla="*/ 0 w 529590"/>
                      <a:gd name="connsiteY0" fmla="*/ 80010 h 1661160"/>
                      <a:gd name="connsiteX1" fmla="*/ 529590 w 529590"/>
                      <a:gd name="connsiteY1" fmla="*/ 0 h 1661160"/>
                      <a:gd name="connsiteX2" fmla="*/ 529590 w 529590"/>
                      <a:gd name="connsiteY2" fmla="*/ 1661160 h 1661160"/>
                      <a:gd name="connsiteX0" fmla="*/ 0 w 529590"/>
                      <a:gd name="connsiteY0" fmla="*/ 80010 h 1661160"/>
                      <a:gd name="connsiteX1" fmla="*/ 529590 w 529590"/>
                      <a:gd name="connsiteY1" fmla="*/ 0 h 1661160"/>
                      <a:gd name="connsiteX2" fmla="*/ 529590 w 529590"/>
                      <a:gd name="connsiteY2" fmla="*/ 1661160 h 1661160"/>
                      <a:gd name="connsiteX0" fmla="*/ 0 w 529590"/>
                      <a:gd name="connsiteY0" fmla="*/ 80010 h 1661160"/>
                      <a:gd name="connsiteX1" fmla="*/ 529590 w 529590"/>
                      <a:gd name="connsiteY1" fmla="*/ 0 h 1661160"/>
                      <a:gd name="connsiteX2" fmla="*/ 529590 w 529590"/>
                      <a:gd name="connsiteY2" fmla="*/ 1661160 h 1661160"/>
                    </a:gdLst>
                    <a:ahLst/>
                    <a:cxnLst>
                      <a:cxn ang="0">
                        <a:pos x="connsiteX0" y="connsiteY0"/>
                      </a:cxn>
                      <a:cxn ang="0">
                        <a:pos x="connsiteX1" y="connsiteY1"/>
                      </a:cxn>
                      <a:cxn ang="0">
                        <a:pos x="connsiteX2" y="connsiteY2"/>
                      </a:cxn>
                    </a:cxnLst>
                    <a:rect l="l" t="t" r="r" b="b"/>
                    <a:pathLst>
                      <a:path w="529590" h="1661160">
                        <a:moveTo>
                          <a:pt x="0" y="80010"/>
                        </a:moveTo>
                        <a:cubicBezTo>
                          <a:pt x="260350" y="85725"/>
                          <a:pt x="353060" y="60960"/>
                          <a:pt x="529590" y="0"/>
                        </a:cubicBezTo>
                        <a:lnTo>
                          <a:pt x="529590" y="1661160"/>
                        </a:lnTo>
                      </a:path>
                    </a:pathLst>
                  </a:custGeom>
                  <a:ln w="31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schemeClr val="tx1"/>
                      </a:solidFill>
                    </a:endParaRPr>
                  </a:p>
                </p:txBody>
              </p:sp>
              <p:grpSp>
                <p:nvGrpSpPr>
                  <p:cNvPr id="229" name="グループ化 228">
                    <a:extLst>
                      <a:ext uri="{FF2B5EF4-FFF2-40B4-BE49-F238E27FC236}">
                        <a16:creationId xmlns:a16="http://schemas.microsoft.com/office/drawing/2014/main" id="{4C6999F8-3778-4556-941C-73FE1F5F23CB}"/>
                      </a:ext>
                    </a:extLst>
                  </p:cNvPr>
                  <p:cNvGrpSpPr/>
                  <p:nvPr/>
                </p:nvGrpSpPr>
                <p:grpSpPr>
                  <a:xfrm>
                    <a:off x="2234047" y="972492"/>
                    <a:ext cx="5656580" cy="5710345"/>
                    <a:chOff x="2234047" y="972492"/>
                    <a:chExt cx="5656580" cy="5710345"/>
                  </a:xfrm>
                </p:grpSpPr>
                <p:sp>
                  <p:nvSpPr>
                    <p:cNvPr id="230" name="フリーフォーム: 図形 229">
                      <a:extLst>
                        <a:ext uri="{FF2B5EF4-FFF2-40B4-BE49-F238E27FC236}">
                          <a16:creationId xmlns:a16="http://schemas.microsoft.com/office/drawing/2014/main" id="{9592CE9A-6158-411C-A4B2-2B0742D3AD53}"/>
                        </a:ext>
                      </a:extLst>
                    </p:cNvPr>
                    <p:cNvSpPr/>
                    <p:nvPr/>
                  </p:nvSpPr>
                  <p:spPr>
                    <a:xfrm>
                      <a:off x="5254616" y="1072485"/>
                      <a:ext cx="301244" cy="5610352"/>
                    </a:xfrm>
                    <a:custGeom>
                      <a:avLst/>
                      <a:gdLst>
                        <a:gd name="connsiteX0" fmla="*/ 286512 w 329184"/>
                        <a:gd name="connsiteY0" fmla="*/ 0 h 5407152"/>
                        <a:gd name="connsiteX1" fmla="*/ 286512 w 329184"/>
                        <a:gd name="connsiteY1" fmla="*/ 323088 h 5407152"/>
                        <a:gd name="connsiteX2" fmla="*/ 146304 w 329184"/>
                        <a:gd name="connsiteY2" fmla="*/ 1267968 h 5407152"/>
                        <a:gd name="connsiteX3" fmla="*/ 0 w 329184"/>
                        <a:gd name="connsiteY3" fmla="*/ 1847088 h 5407152"/>
                        <a:gd name="connsiteX4" fmla="*/ 329184 w 329184"/>
                        <a:gd name="connsiteY4" fmla="*/ 2767584 h 5407152"/>
                        <a:gd name="connsiteX5" fmla="*/ 329184 w 329184"/>
                        <a:gd name="connsiteY5" fmla="*/ 5407152 h 5407152"/>
                        <a:gd name="connsiteX0" fmla="*/ 261747 w 304419"/>
                        <a:gd name="connsiteY0" fmla="*/ 0 h 5407152"/>
                        <a:gd name="connsiteX1" fmla="*/ 261747 w 304419"/>
                        <a:gd name="connsiteY1" fmla="*/ 323088 h 5407152"/>
                        <a:gd name="connsiteX2" fmla="*/ 121539 w 304419"/>
                        <a:gd name="connsiteY2" fmla="*/ 1267968 h 5407152"/>
                        <a:gd name="connsiteX3" fmla="*/ 0 w 304419"/>
                        <a:gd name="connsiteY3" fmla="*/ 1848993 h 5407152"/>
                        <a:gd name="connsiteX4" fmla="*/ 304419 w 304419"/>
                        <a:gd name="connsiteY4" fmla="*/ 2767584 h 5407152"/>
                        <a:gd name="connsiteX5" fmla="*/ 304419 w 304419"/>
                        <a:gd name="connsiteY5" fmla="*/ 5407152 h 5407152"/>
                        <a:gd name="connsiteX0" fmla="*/ 256032 w 298704"/>
                        <a:gd name="connsiteY0" fmla="*/ 0 h 5407152"/>
                        <a:gd name="connsiteX1" fmla="*/ 256032 w 298704"/>
                        <a:gd name="connsiteY1" fmla="*/ 323088 h 5407152"/>
                        <a:gd name="connsiteX2" fmla="*/ 115824 w 298704"/>
                        <a:gd name="connsiteY2" fmla="*/ 1267968 h 5407152"/>
                        <a:gd name="connsiteX3" fmla="*/ 0 w 298704"/>
                        <a:gd name="connsiteY3" fmla="*/ 1803273 h 5407152"/>
                        <a:gd name="connsiteX4" fmla="*/ 298704 w 298704"/>
                        <a:gd name="connsiteY4" fmla="*/ 2767584 h 5407152"/>
                        <a:gd name="connsiteX5" fmla="*/ 298704 w 298704"/>
                        <a:gd name="connsiteY5" fmla="*/ 5407152 h 5407152"/>
                        <a:gd name="connsiteX0" fmla="*/ 256032 w 298704"/>
                        <a:gd name="connsiteY0" fmla="*/ 0 h 5407152"/>
                        <a:gd name="connsiteX1" fmla="*/ 256032 w 298704"/>
                        <a:gd name="connsiteY1" fmla="*/ 323088 h 5407152"/>
                        <a:gd name="connsiteX2" fmla="*/ 278384 w 298704"/>
                        <a:gd name="connsiteY2" fmla="*/ 1267968 h 5407152"/>
                        <a:gd name="connsiteX3" fmla="*/ 0 w 298704"/>
                        <a:gd name="connsiteY3" fmla="*/ 1803273 h 5407152"/>
                        <a:gd name="connsiteX4" fmla="*/ 298704 w 298704"/>
                        <a:gd name="connsiteY4" fmla="*/ 2767584 h 5407152"/>
                        <a:gd name="connsiteX5" fmla="*/ 298704 w 298704"/>
                        <a:gd name="connsiteY5" fmla="*/ 5407152 h 5407152"/>
                        <a:gd name="connsiteX0" fmla="*/ 256032 w 298704"/>
                        <a:gd name="connsiteY0" fmla="*/ 0 h 5407152"/>
                        <a:gd name="connsiteX1" fmla="*/ 271272 w 298704"/>
                        <a:gd name="connsiteY1" fmla="*/ 287528 h 5407152"/>
                        <a:gd name="connsiteX2" fmla="*/ 278384 w 298704"/>
                        <a:gd name="connsiteY2" fmla="*/ 1267968 h 5407152"/>
                        <a:gd name="connsiteX3" fmla="*/ 0 w 298704"/>
                        <a:gd name="connsiteY3" fmla="*/ 1803273 h 5407152"/>
                        <a:gd name="connsiteX4" fmla="*/ 298704 w 298704"/>
                        <a:gd name="connsiteY4" fmla="*/ 2767584 h 5407152"/>
                        <a:gd name="connsiteX5" fmla="*/ 298704 w 298704"/>
                        <a:gd name="connsiteY5" fmla="*/ 5407152 h 5407152"/>
                        <a:gd name="connsiteX0" fmla="*/ 276352 w 298704"/>
                        <a:gd name="connsiteY0" fmla="*/ 0 h 5534152"/>
                        <a:gd name="connsiteX1" fmla="*/ 271272 w 298704"/>
                        <a:gd name="connsiteY1" fmla="*/ 414528 h 5534152"/>
                        <a:gd name="connsiteX2" fmla="*/ 278384 w 298704"/>
                        <a:gd name="connsiteY2" fmla="*/ 1394968 h 5534152"/>
                        <a:gd name="connsiteX3" fmla="*/ 0 w 298704"/>
                        <a:gd name="connsiteY3" fmla="*/ 1930273 h 5534152"/>
                        <a:gd name="connsiteX4" fmla="*/ 298704 w 298704"/>
                        <a:gd name="connsiteY4" fmla="*/ 2894584 h 5534152"/>
                        <a:gd name="connsiteX5" fmla="*/ 298704 w 298704"/>
                        <a:gd name="connsiteY5" fmla="*/ 5534152 h 5534152"/>
                        <a:gd name="connsiteX0" fmla="*/ 276352 w 316484"/>
                        <a:gd name="connsiteY0" fmla="*/ 0 h 5534152"/>
                        <a:gd name="connsiteX1" fmla="*/ 271272 w 316484"/>
                        <a:gd name="connsiteY1" fmla="*/ 414528 h 5534152"/>
                        <a:gd name="connsiteX2" fmla="*/ 316484 w 316484"/>
                        <a:gd name="connsiteY2" fmla="*/ 1387348 h 5534152"/>
                        <a:gd name="connsiteX3" fmla="*/ 0 w 316484"/>
                        <a:gd name="connsiteY3" fmla="*/ 1930273 h 5534152"/>
                        <a:gd name="connsiteX4" fmla="*/ 298704 w 316484"/>
                        <a:gd name="connsiteY4" fmla="*/ 2894584 h 5534152"/>
                        <a:gd name="connsiteX5" fmla="*/ 298704 w 316484"/>
                        <a:gd name="connsiteY5" fmla="*/ 5534152 h 5534152"/>
                        <a:gd name="connsiteX0" fmla="*/ 276352 w 330960"/>
                        <a:gd name="connsiteY0" fmla="*/ 0 h 5534152"/>
                        <a:gd name="connsiteX1" fmla="*/ 316484 w 330960"/>
                        <a:gd name="connsiteY1" fmla="*/ 1387348 h 5534152"/>
                        <a:gd name="connsiteX2" fmla="*/ 0 w 330960"/>
                        <a:gd name="connsiteY2" fmla="*/ 1930273 h 5534152"/>
                        <a:gd name="connsiteX3" fmla="*/ 298704 w 330960"/>
                        <a:gd name="connsiteY3" fmla="*/ 2894584 h 5534152"/>
                        <a:gd name="connsiteX4" fmla="*/ 298704 w 330960"/>
                        <a:gd name="connsiteY4" fmla="*/ 5534152 h 5534152"/>
                        <a:gd name="connsiteX0" fmla="*/ 276352 w 330960"/>
                        <a:gd name="connsiteY0" fmla="*/ 0 h 5606542"/>
                        <a:gd name="connsiteX1" fmla="*/ 316484 w 330960"/>
                        <a:gd name="connsiteY1" fmla="*/ 1459738 h 5606542"/>
                        <a:gd name="connsiteX2" fmla="*/ 0 w 330960"/>
                        <a:gd name="connsiteY2" fmla="*/ 2002663 h 5606542"/>
                        <a:gd name="connsiteX3" fmla="*/ 298704 w 330960"/>
                        <a:gd name="connsiteY3" fmla="*/ 2966974 h 5606542"/>
                        <a:gd name="connsiteX4" fmla="*/ 298704 w 330960"/>
                        <a:gd name="connsiteY4" fmla="*/ 5606542 h 5606542"/>
                        <a:gd name="connsiteX0" fmla="*/ 283972 w 332020"/>
                        <a:gd name="connsiteY0" fmla="*/ 0 h 5606542"/>
                        <a:gd name="connsiteX1" fmla="*/ 316484 w 332020"/>
                        <a:gd name="connsiteY1" fmla="*/ 1459738 h 5606542"/>
                        <a:gd name="connsiteX2" fmla="*/ 0 w 332020"/>
                        <a:gd name="connsiteY2" fmla="*/ 2002663 h 5606542"/>
                        <a:gd name="connsiteX3" fmla="*/ 298704 w 332020"/>
                        <a:gd name="connsiteY3" fmla="*/ 2966974 h 5606542"/>
                        <a:gd name="connsiteX4" fmla="*/ 298704 w 332020"/>
                        <a:gd name="connsiteY4" fmla="*/ 5606542 h 5606542"/>
                        <a:gd name="connsiteX0" fmla="*/ 283972 w 332020"/>
                        <a:gd name="connsiteY0" fmla="*/ 0 h 5606542"/>
                        <a:gd name="connsiteX1" fmla="*/ 316484 w 332020"/>
                        <a:gd name="connsiteY1" fmla="*/ 1459738 h 5606542"/>
                        <a:gd name="connsiteX2" fmla="*/ 0 w 332020"/>
                        <a:gd name="connsiteY2" fmla="*/ 2002663 h 5606542"/>
                        <a:gd name="connsiteX3" fmla="*/ 298704 w 332020"/>
                        <a:gd name="connsiteY3" fmla="*/ 2966974 h 5606542"/>
                        <a:gd name="connsiteX4" fmla="*/ 298704 w 332020"/>
                        <a:gd name="connsiteY4" fmla="*/ 5606542 h 5606542"/>
                        <a:gd name="connsiteX0" fmla="*/ 283972 w 316484"/>
                        <a:gd name="connsiteY0" fmla="*/ 0 h 5606542"/>
                        <a:gd name="connsiteX1" fmla="*/ 316484 w 316484"/>
                        <a:gd name="connsiteY1" fmla="*/ 1459738 h 5606542"/>
                        <a:gd name="connsiteX2" fmla="*/ 0 w 316484"/>
                        <a:gd name="connsiteY2" fmla="*/ 2002663 h 5606542"/>
                        <a:gd name="connsiteX3" fmla="*/ 298704 w 316484"/>
                        <a:gd name="connsiteY3" fmla="*/ 2966974 h 5606542"/>
                        <a:gd name="connsiteX4" fmla="*/ 298704 w 316484"/>
                        <a:gd name="connsiteY4" fmla="*/ 5606542 h 5606542"/>
                        <a:gd name="connsiteX0" fmla="*/ 291592 w 316484"/>
                        <a:gd name="connsiteY0" fmla="*/ 0 h 5606542"/>
                        <a:gd name="connsiteX1" fmla="*/ 316484 w 316484"/>
                        <a:gd name="connsiteY1" fmla="*/ 1459738 h 5606542"/>
                        <a:gd name="connsiteX2" fmla="*/ 0 w 316484"/>
                        <a:gd name="connsiteY2" fmla="*/ 2002663 h 5606542"/>
                        <a:gd name="connsiteX3" fmla="*/ 298704 w 316484"/>
                        <a:gd name="connsiteY3" fmla="*/ 2966974 h 5606542"/>
                        <a:gd name="connsiteX4" fmla="*/ 298704 w 316484"/>
                        <a:gd name="connsiteY4" fmla="*/ 5606542 h 5606542"/>
                        <a:gd name="connsiteX0" fmla="*/ 295402 w 316484"/>
                        <a:gd name="connsiteY0" fmla="*/ 0 h 5606542"/>
                        <a:gd name="connsiteX1" fmla="*/ 316484 w 316484"/>
                        <a:gd name="connsiteY1" fmla="*/ 1459738 h 5606542"/>
                        <a:gd name="connsiteX2" fmla="*/ 0 w 316484"/>
                        <a:gd name="connsiteY2" fmla="*/ 2002663 h 5606542"/>
                        <a:gd name="connsiteX3" fmla="*/ 298704 w 316484"/>
                        <a:gd name="connsiteY3" fmla="*/ 2966974 h 5606542"/>
                        <a:gd name="connsiteX4" fmla="*/ 298704 w 316484"/>
                        <a:gd name="connsiteY4" fmla="*/ 5606542 h 5606542"/>
                        <a:gd name="connsiteX0" fmla="*/ 295402 w 316484"/>
                        <a:gd name="connsiteY0" fmla="*/ 0 h 5610352"/>
                        <a:gd name="connsiteX1" fmla="*/ 316484 w 316484"/>
                        <a:gd name="connsiteY1" fmla="*/ 1463548 h 5610352"/>
                        <a:gd name="connsiteX2" fmla="*/ 0 w 316484"/>
                        <a:gd name="connsiteY2" fmla="*/ 2006473 h 5610352"/>
                        <a:gd name="connsiteX3" fmla="*/ 298704 w 316484"/>
                        <a:gd name="connsiteY3" fmla="*/ 2970784 h 5610352"/>
                        <a:gd name="connsiteX4" fmla="*/ 298704 w 316484"/>
                        <a:gd name="connsiteY4" fmla="*/ 5610352 h 5610352"/>
                        <a:gd name="connsiteX0" fmla="*/ 299212 w 316484"/>
                        <a:gd name="connsiteY0" fmla="*/ 0 h 5610352"/>
                        <a:gd name="connsiteX1" fmla="*/ 316484 w 316484"/>
                        <a:gd name="connsiteY1" fmla="*/ 1463548 h 5610352"/>
                        <a:gd name="connsiteX2" fmla="*/ 0 w 316484"/>
                        <a:gd name="connsiteY2" fmla="*/ 2006473 h 5610352"/>
                        <a:gd name="connsiteX3" fmla="*/ 298704 w 316484"/>
                        <a:gd name="connsiteY3" fmla="*/ 2970784 h 5610352"/>
                        <a:gd name="connsiteX4" fmla="*/ 298704 w 316484"/>
                        <a:gd name="connsiteY4" fmla="*/ 5610352 h 5610352"/>
                        <a:gd name="connsiteX0" fmla="*/ 299212 w 316484"/>
                        <a:gd name="connsiteY0" fmla="*/ 0 h 5610352"/>
                        <a:gd name="connsiteX1" fmla="*/ 316484 w 316484"/>
                        <a:gd name="connsiteY1" fmla="*/ 1463548 h 5610352"/>
                        <a:gd name="connsiteX2" fmla="*/ 0 w 316484"/>
                        <a:gd name="connsiteY2" fmla="*/ 2006473 h 5610352"/>
                        <a:gd name="connsiteX3" fmla="*/ 298704 w 316484"/>
                        <a:gd name="connsiteY3" fmla="*/ 2970784 h 5610352"/>
                        <a:gd name="connsiteX4" fmla="*/ 298704 w 316484"/>
                        <a:gd name="connsiteY4" fmla="*/ 5610352 h 5610352"/>
                        <a:gd name="connsiteX0" fmla="*/ 299212 w 308864"/>
                        <a:gd name="connsiteY0" fmla="*/ 0 h 5610352"/>
                        <a:gd name="connsiteX1" fmla="*/ 308864 w 308864"/>
                        <a:gd name="connsiteY1" fmla="*/ 1452118 h 5610352"/>
                        <a:gd name="connsiteX2" fmla="*/ 0 w 308864"/>
                        <a:gd name="connsiteY2" fmla="*/ 2006473 h 5610352"/>
                        <a:gd name="connsiteX3" fmla="*/ 298704 w 308864"/>
                        <a:gd name="connsiteY3" fmla="*/ 2970784 h 5610352"/>
                        <a:gd name="connsiteX4" fmla="*/ 298704 w 308864"/>
                        <a:gd name="connsiteY4" fmla="*/ 5610352 h 5610352"/>
                        <a:gd name="connsiteX0" fmla="*/ 299212 w 308864"/>
                        <a:gd name="connsiteY0" fmla="*/ 0 h 5610352"/>
                        <a:gd name="connsiteX1" fmla="*/ 308864 w 308864"/>
                        <a:gd name="connsiteY1" fmla="*/ 1452118 h 5610352"/>
                        <a:gd name="connsiteX2" fmla="*/ 0 w 308864"/>
                        <a:gd name="connsiteY2" fmla="*/ 2006473 h 5610352"/>
                        <a:gd name="connsiteX3" fmla="*/ 298704 w 308864"/>
                        <a:gd name="connsiteY3" fmla="*/ 2970784 h 5610352"/>
                        <a:gd name="connsiteX4" fmla="*/ 298704 w 308864"/>
                        <a:gd name="connsiteY4" fmla="*/ 5610352 h 5610352"/>
                        <a:gd name="connsiteX0" fmla="*/ 299212 w 308864"/>
                        <a:gd name="connsiteY0" fmla="*/ 0 h 5610352"/>
                        <a:gd name="connsiteX1" fmla="*/ 308864 w 308864"/>
                        <a:gd name="connsiteY1" fmla="*/ 1448308 h 5610352"/>
                        <a:gd name="connsiteX2" fmla="*/ 0 w 308864"/>
                        <a:gd name="connsiteY2" fmla="*/ 2006473 h 5610352"/>
                        <a:gd name="connsiteX3" fmla="*/ 298704 w 308864"/>
                        <a:gd name="connsiteY3" fmla="*/ 2970784 h 5610352"/>
                        <a:gd name="connsiteX4" fmla="*/ 298704 w 308864"/>
                        <a:gd name="connsiteY4" fmla="*/ 5610352 h 5610352"/>
                        <a:gd name="connsiteX0" fmla="*/ 299212 w 316484"/>
                        <a:gd name="connsiteY0" fmla="*/ 0 h 5610352"/>
                        <a:gd name="connsiteX1" fmla="*/ 316484 w 316484"/>
                        <a:gd name="connsiteY1" fmla="*/ 1436878 h 5610352"/>
                        <a:gd name="connsiteX2" fmla="*/ 0 w 316484"/>
                        <a:gd name="connsiteY2" fmla="*/ 2006473 h 5610352"/>
                        <a:gd name="connsiteX3" fmla="*/ 298704 w 316484"/>
                        <a:gd name="connsiteY3" fmla="*/ 2970784 h 5610352"/>
                        <a:gd name="connsiteX4" fmla="*/ 298704 w 316484"/>
                        <a:gd name="connsiteY4" fmla="*/ 5610352 h 5610352"/>
                        <a:gd name="connsiteX0" fmla="*/ 299212 w 308864"/>
                        <a:gd name="connsiteY0" fmla="*/ 0 h 5610352"/>
                        <a:gd name="connsiteX1" fmla="*/ 308864 w 308864"/>
                        <a:gd name="connsiteY1" fmla="*/ 1471168 h 5610352"/>
                        <a:gd name="connsiteX2" fmla="*/ 0 w 308864"/>
                        <a:gd name="connsiteY2" fmla="*/ 2006473 h 5610352"/>
                        <a:gd name="connsiteX3" fmla="*/ 298704 w 308864"/>
                        <a:gd name="connsiteY3" fmla="*/ 2970784 h 5610352"/>
                        <a:gd name="connsiteX4" fmla="*/ 298704 w 308864"/>
                        <a:gd name="connsiteY4" fmla="*/ 5610352 h 5610352"/>
                        <a:gd name="connsiteX0" fmla="*/ 299212 w 308864"/>
                        <a:gd name="connsiteY0" fmla="*/ 0 h 5610352"/>
                        <a:gd name="connsiteX1" fmla="*/ 308864 w 308864"/>
                        <a:gd name="connsiteY1" fmla="*/ 1471168 h 5610352"/>
                        <a:gd name="connsiteX2" fmla="*/ 0 w 308864"/>
                        <a:gd name="connsiteY2" fmla="*/ 2006473 h 5610352"/>
                        <a:gd name="connsiteX3" fmla="*/ 298704 w 308864"/>
                        <a:gd name="connsiteY3" fmla="*/ 2970784 h 5610352"/>
                        <a:gd name="connsiteX4" fmla="*/ 298704 w 308864"/>
                        <a:gd name="connsiteY4" fmla="*/ 5610352 h 5610352"/>
                        <a:gd name="connsiteX0" fmla="*/ 299212 w 299645"/>
                        <a:gd name="connsiteY0" fmla="*/ 0 h 5610352"/>
                        <a:gd name="connsiteX1" fmla="*/ 289814 w 299645"/>
                        <a:gd name="connsiteY1" fmla="*/ 1457833 h 5610352"/>
                        <a:gd name="connsiteX2" fmla="*/ 0 w 299645"/>
                        <a:gd name="connsiteY2" fmla="*/ 2006473 h 5610352"/>
                        <a:gd name="connsiteX3" fmla="*/ 298704 w 299645"/>
                        <a:gd name="connsiteY3" fmla="*/ 2970784 h 5610352"/>
                        <a:gd name="connsiteX4" fmla="*/ 298704 w 299645"/>
                        <a:gd name="connsiteY4" fmla="*/ 5610352 h 5610352"/>
                        <a:gd name="connsiteX0" fmla="*/ 299212 w 299852"/>
                        <a:gd name="connsiteY0" fmla="*/ 0 h 5610352"/>
                        <a:gd name="connsiteX1" fmla="*/ 295529 w 299852"/>
                        <a:gd name="connsiteY1" fmla="*/ 1467358 h 5610352"/>
                        <a:gd name="connsiteX2" fmla="*/ 0 w 299852"/>
                        <a:gd name="connsiteY2" fmla="*/ 2006473 h 5610352"/>
                        <a:gd name="connsiteX3" fmla="*/ 298704 w 299852"/>
                        <a:gd name="connsiteY3" fmla="*/ 2970784 h 5610352"/>
                        <a:gd name="connsiteX4" fmla="*/ 298704 w 299852"/>
                        <a:gd name="connsiteY4" fmla="*/ 5610352 h 5610352"/>
                        <a:gd name="connsiteX0" fmla="*/ 299212 w 299974"/>
                        <a:gd name="connsiteY0" fmla="*/ 0 h 5610352"/>
                        <a:gd name="connsiteX1" fmla="*/ 297434 w 299974"/>
                        <a:gd name="connsiteY1" fmla="*/ 1473073 h 5610352"/>
                        <a:gd name="connsiteX2" fmla="*/ 0 w 299974"/>
                        <a:gd name="connsiteY2" fmla="*/ 2006473 h 5610352"/>
                        <a:gd name="connsiteX3" fmla="*/ 298704 w 299974"/>
                        <a:gd name="connsiteY3" fmla="*/ 2970784 h 5610352"/>
                        <a:gd name="connsiteX4" fmla="*/ 298704 w 299974"/>
                        <a:gd name="connsiteY4" fmla="*/ 5610352 h 5610352"/>
                        <a:gd name="connsiteX0" fmla="*/ 299212 w 301244"/>
                        <a:gd name="connsiteY0" fmla="*/ 0 h 5610352"/>
                        <a:gd name="connsiteX1" fmla="*/ 301244 w 301244"/>
                        <a:gd name="connsiteY1" fmla="*/ 1478788 h 5610352"/>
                        <a:gd name="connsiteX2" fmla="*/ 0 w 301244"/>
                        <a:gd name="connsiteY2" fmla="*/ 2006473 h 5610352"/>
                        <a:gd name="connsiteX3" fmla="*/ 298704 w 301244"/>
                        <a:gd name="connsiteY3" fmla="*/ 2970784 h 5610352"/>
                        <a:gd name="connsiteX4" fmla="*/ 298704 w 301244"/>
                        <a:gd name="connsiteY4" fmla="*/ 5610352 h 5610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244" h="5610352">
                          <a:moveTo>
                            <a:pt x="299212" y="0"/>
                          </a:moveTo>
                          <a:cubicBezTo>
                            <a:pt x="302429" y="484039"/>
                            <a:pt x="298027" y="994749"/>
                            <a:pt x="301244" y="1478788"/>
                          </a:cubicBezTo>
                          <a:lnTo>
                            <a:pt x="0" y="2006473"/>
                          </a:lnTo>
                          <a:lnTo>
                            <a:pt x="298704" y="2970784"/>
                          </a:lnTo>
                          <a:lnTo>
                            <a:pt x="298704" y="5610352"/>
                          </a:lnTo>
                        </a:path>
                      </a:pathLst>
                    </a:custGeom>
                    <a:ln w="31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schemeClr val="tx1"/>
                        </a:solidFill>
                      </a:endParaRPr>
                    </a:p>
                  </p:txBody>
                </p:sp>
                <p:grpSp>
                  <p:nvGrpSpPr>
                    <p:cNvPr id="231" name="グループ化 230">
                      <a:extLst>
                        <a:ext uri="{FF2B5EF4-FFF2-40B4-BE49-F238E27FC236}">
                          <a16:creationId xmlns:a16="http://schemas.microsoft.com/office/drawing/2014/main" id="{421839F6-8DAB-4E59-A21B-AAE2FDC144BE}"/>
                        </a:ext>
                      </a:extLst>
                    </p:cNvPr>
                    <p:cNvGrpSpPr/>
                    <p:nvPr/>
                  </p:nvGrpSpPr>
                  <p:grpSpPr>
                    <a:xfrm>
                      <a:off x="2234047" y="972492"/>
                      <a:ext cx="5656580" cy="3942080"/>
                      <a:chOff x="2234047" y="972492"/>
                      <a:chExt cx="5656580" cy="3942080"/>
                    </a:xfrm>
                  </p:grpSpPr>
                  <p:sp>
                    <p:nvSpPr>
                      <p:cNvPr id="232" name="楕円 210">
                        <a:extLst>
                          <a:ext uri="{FF2B5EF4-FFF2-40B4-BE49-F238E27FC236}">
                            <a16:creationId xmlns:a16="http://schemas.microsoft.com/office/drawing/2014/main" id="{DF5E731B-E05C-46E3-AD1B-C36EA6835F15}"/>
                          </a:ext>
                        </a:extLst>
                      </p:cNvPr>
                      <p:cNvSpPr/>
                      <p:nvPr/>
                    </p:nvSpPr>
                    <p:spPr>
                      <a:xfrm>
                        <a:off x="4546974" y="2536596"/>
                        <a:ext cx="1004598" cy="884583"/>
                      </a:xfrm>
                      <a:custGeom>
                        <a:avLst/>
                        <a:gdLst>
                          <a:gd name="connsiteX0" fmla="*/ 0 w 2226365"/>
                          <a:gd name="connsiteY0" fmla="*/ 1113183 h 2226365"/>
                          <a:gd name="connsiteX1" fmla="*/ 1113183 w 2226365"/>
                          <a:gd name="connsiteY1" fmla="*/ 0 h 2226365"/>
                          <a:gd name="connsiteX2" fmla="*/ 2226366 w 2226365"/>
                          <a:gd name="connsiteY2" fmla="*/ 1113183 h 2226365"/>
                          <a:gd name="connsiteX3" fmla="*/ 1113183 w 2226365"/>
                          <a:gd name="connsiteY3" fmla="*/ 2226366 h 2226365"/>
                          <a:gd name="connsiteX4" fmla="*/ 0 w 2226365"/>
                          <a:gd name="connsiteY4" fmla="*/ 1113183 h 2226365"/>
                          <a:gd name="connsiteX0" fmla="*/ 2226366 w 2317806"/>
                          <a:gd name="connsiteY0" fmla="*/ 1113183 h 2226366"/>
                          <a:gd name="connsiteX1" fmla="*/ 1113183 w 2317806"/>
                          <a:gd name="connsiteY1" fmla="*/ 2226366 h 2226366"/>
                          <a:gd name="connsiteX2" fmla="*/ 0 w 2317806"/>
                          <a:gd name="connsiteY2" fmla="*/ 1113183 h 2226366"/>
                          <a:gd name="connsiteX3" fmla="*/ 1113183 w 2317806"/>
                          <a:gd name="connsiteY3" fmla="*/ 0 h 2226366"/>
                          <a:gd name="connsiteX4" fmla="*/ 2317806 w 2317806"/>
                          <a:gd name="connsiteY4" fmla="*/ 1204623 h 2226366"/>
                          <a:gd name="connsiteX0" fmla="*/ 2226366 w 2226366"/>
                          <a:gd name="connsiteY0" fmla="*/ 1113183 h 2226366"/>
                          <a:gd name="connsiteX1" fmla="*/ 1113183 w 2226366"/>
                          <a:gd name="connsiteY1" fmla="*/ 2226366 h 2226366"/>
                          <a:gd name="connsiteX2" fmla="*/ 0 w 2226366"/>
                          <a:gd name="connsiteY2" fmla="*/ 1113183 h 2226366"/>
                          <a:gd name="connsiteX3" fmla="*/ 1113183 w 2226366"/>
                          <a:gd name="connsiteY3" fmla="*/ 0 h 2226366"/>
                          <a:gd name="connsiteX0" fmla="*/ 1113183 w 1113183"/>
                          <a:gd name="connsiteY0" fmla="*/ 2226366 h 2226366"/>
                          <a:gd name="connsiteX1" fmla="*/ 0 w 1113183"/>
                          <a:gd name="connsiteY1" fmla="*/ 1113183 h 2226366"/>
                          <a:gd name="connsiteX2" fmla="*/ 1113183 w 1113183"/>
                          <a:gd name="connsiteY2" fmla="*/ 0 h 2226366"/>
                          <a:gd name="connsiteX0" fmla="*/ 0 w 1113183"/>
                          <a:gd name="connsiteY0" fmla="*/ 1113183 h 1113183"/>
                          <a:gd name="connsiteX1" fmla="*/ 1113183 w 1113183"/>
                          <a:gd name="connsiteY1" fmla="*/ 0 h 1113183"/>
                          <a:gd name="connsiteX0" fmla="*/ 0 w 1088418"/>
                          <a:gd name="connsiteY0" fmla="*/ 888393 h 888393"/>
                          <a:gd name="connsiteX1" fmla="*/ 1088418 w 1088418"/>
                          <a:gd name="connsiteY1" fmla="*/ 0 h 888393"/>
                          <a:gd name="connsiteX0" fmla="*/ 0 w 1088418"/>
                          <a:gd name="connsiteY0" fmla="*/ 888393 h 888393"/>
                          <a:gd name="connsiteX1" fmla="*/ 1088418 w 1088418"/>
                          <a:gd name="connsiteY1" fmla="*/ 0 h 888393"/>
                          <a:gd name="connsiteX0" fmla="*/ 0 w 1088418"/>
                          <a:gd name="connsiteY0" fmla="*/ 888438 h 888438"/>
                          <a:gd name="connsiteX1" fmla="*/ 1088418 w 1088418"/>
                          <a:gd name="connsiteY1" fmla="*/ 45 h 888438"/>
                          <a:gd name="connsiteX0" fmla="*/ 0 w 1016028"/>
                          <a:gd name="connsiteY0" fmla="*/ 894152 h 894152"/>
                          <a:gd name="connsiteX1" fmla="*/ 1016028 w 1016028"/>
                          <a:gd name="connsiteY1" fmla="*/ 44 h 894152"/>
                          <a:gd name="connsiteX0" fmla="*/ 0 w 1016028"/>
                          <a:gd name="connsiteY0" fmla="*/ 894108 h 894108"/>
                          <a:gd name="connsiteX1" fmla="*/ 1016028 w 1016028"/>
                          <a:gd name="connsiteY1" fmla="*/ 0 h 894108"/>
                          <a:gd name="connsiteX0" fmla="*/ 0 w 1004598"/>
                          <a:gd name="connsiteY0" fmla="*/ 884583 h 884583"/>
                          <a:gd name="connsiteX1" fmla="*/ 1004598 w 1004598"/>
                          <a:gd name="connsiteY1" fmla="*/ 0 h 884583"/>
                        </a:gdLst>
                        <a:ahLst/>
                        <a:cxnLst>
                          <a:cxn ang="0">
                            <a:pos x="connsiteX0" y="connsiteY0"/>
                          </a:cxn>
                          <a:cxn ang="0">
                            <a:pos x="connsiteX1" y="connsiteY1"/>
                          </a:cxn>
                        </a:cxnLst>
                        <a:rect l="l" t="t" r="r" b="b"/>
                        <a:pathLst>
                          <a:path w="1004598" h="884583">
                            <a:moveTo>
                              <a:pt x="0" y="884583"/>
                            </a:moveTo>
                            <a:cubicBezTo>
                              <a:pt x="40005" y="525059"/>
                              <a:pt x="443144" y="32385"/>
                              <a:pt x="1004598" y="0"/>
                            </a:cubicBezTo>
                          </a:path>
                        </a:pathLst>
                      </a:custGeom>
                      <a:ln w="31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grpSp>
                    <p:nvGrpSpPr>
                      <p:cNvPr id="233" name="グループ化 232">
                        <a:extLst>
                          <a:ext uri="{FF2B5EF4-FFF2-40B4-BE49-F238E27FC236}">
                            <a16:creationId xmlns:a16="http://schemas.microsoft.com/office/drawing/2014/main" id="{D11C9443-DBB0-4AEC-BA4C-EB89F4C49916}"/>
                          </a:ext>
                        </a:extLst>
                      </p:cNvPr>
                      <p:cNvGrpSpPr/>
                      <p:nvPr/>
                    </p:nvGrpSpPr>
                    <p:grpSpPr>
                      <a:xfrm>
                        <a:off x="2234047" y="972492"/>
                        <a:ext cx="5656580" cy="3942080"/>
                        <a:chOff x="2234047" y="972492"/>
                        <a:chExt cx="5656580" cy="3942080"/>
                      </a:xfrm>
                    </p:grpSpPr>
                    <p:grpSp>
                      <p:nvGrpSpPr>
                        <p:cNvPr id="234" name="グループ化 233">
                          <a:extLst>
                            <a:ext uri="{FF2B5EF4-FFF2-40B4-BE49-F238E27FC236}">
                              <a16:creationId xmlns:a16="http://schemas.microsoft.com/office/drawing/2014/main" id="{C125ECC9-7DE3-4DD4-A614-17CE8F70D652}"/>
                            </a:ext>
                          </a:extLst>
                        </p:cNvPr>
                        <p:cNvGrpSpPr/>
                        <p:nvPr/>
                      </p:nvGrpSpPr>
                      <p:grpSpPr>
                        <a:xfrm>
                          <a:off x="2234047" y="972492"/>
                          <a:ext cx="5656580" cy="3942080"/>
                          <a:chOff x="2234047" y="972492"/>
                          <a:chExt cx="5656580" cy="3942080"/>
                        </a:xfrm>
                      </p:grpSpPr>
                      <p:sp>
                        <p:nvSpPr>
                          <p:cNvPr id="236" name="フリーフォーム: 図形 235">
                            <a:extLst>
                              <a:ext uri="{FF2B5EF4-FFF2-40B4-BE49-F238E27FC236}">
                                <a16:creationId xmlns:a16="http://schemas.microsoft.com/office/drawing/2014/main" id="{2DCF60AD-FD18-4605-BDE2-65880F7F8CCD}"/>
                              </a:ext>
                            </a:extLst>
                          </p:cNvPr>
                          <p:cNvSpPr/>
                          <p:nvPr/>
                        </p:nvSpPr>
                        <p:spPr>
                          <a:xfrm>
                            <a:off x="2234047" y="972492"/>
                            <a:ext cx="5656580" cy="3942080"/>
                          </a:xfrm>
                          <a:custGeom>
                            <a:avLst/>
                            <a:gdLst>
                              <a:gd name="connsiteX0" fmla="*/ 5283200 w 5283200"/>
                              <a:gd name="connsiteY0" fmla="*/ 0 h 3393440"/>
                              <a:gd name="connsiteX1" fmla="*/ 4155440 w 5283200"/>
                              <a:gd name="connsiteY1" fmla="*/ 1595120 h 3393440"/>
                              <a:gd name="connsiteX2" fmla="*/ 2992120 w 5283200"/>
                              <a:gd name="connsiteY2" fmla="*/ 1595120 h 3393440"/>
                              <a:gd name="connsiteX3" fmla="*/ 2550160 w 5283200"/>
                              <a:gd name="connsiteY3" fmla="*/ 2194560 h 3393440"/>
                              <a:gd name="connsiteX4" fmla="*/ 2280920 w 5283200"/>
                              <a:gd name="connsiteY4" fmla="*/ 2352040 h 3393440"/>
                              <a:gd name="connsiteX5" fmla="*/ 629920 w 5283200"/>
                              <a:gd name="connsiteY5" fmla="*/ 3393440 h 3393440"/>
                              <a:gd name="connsiteX6" fmla="*/ 0 w 5283200"/>
                              <a:gd name="connsiteY6" fmla="*/ 3032760 h 3393440"/>
                              <a:gd name="connsiteX0" fmla="*/ 5283200 w 5283200"/>
                              <a:gd name="connsiteY0" fmla="*/ 0 h 3393440"/>
                              <a:gd name="connsiteX1" fmla="*/ 4155440 w 5283200"/>
                              <a:gd name="connsiteY1" fmla="*/ 1595120 h 3393440"/>
                              <a:gd name="connsiteX2" fmla="*/ 2992120 w 5283200"/>
                              <a:gd name="connsiteY2" fmla="*/ 1595120 h 3393440"/>
                              <a:gd name="connsiteX3" fmla="*/ 2679700 w 5283200"/>
                              <a:gd name="connsiteY3" fmla="*/ 2145030 h 3393440"/>
                              <a:gd name="connsiteX4" fmla="*/ 2280920 w 5283200"/>
                              <a:gd name="connsiteY4" fmla="*/ 2352040 h 3393440"/>
                              <a:gd name="connsiteX5" fmla="*/ 629920 w 5283200"/>
                              <a:gd name="connsiteY5" fmla="*/ 3393440 h 3393440"/>
                              <a:gd name="connsiteX6" fmla="*/ 0 w 5283200"/>
                              <a:gd name="connsiteY6" fmla="*/ 3032760 h 3393440"/>
                              <a:gd name="connsiteX0" fmla="*/ 5283200 w 5283200"/>
                              <a:gd name="connsiteY0" fmla="*/ 0 h 3393440"/>
                              <a:gd name="connsiteX1" fmla="*/ 4155440 w 5283200"/>
                              <a:gd name="connsiteY1" fmla="*/ 1595120 h 3393440"/>
                              <a:gd name="connsiteX2" fmla="*/ 2992120 w 5283200"/>
                              <a:gd name="connsiteY2" fmla="*/ 1595120 h 3393440"/>
                              <a:gd name="connsiteX3" fmla="*/ 2679700 w 5283200"/>
                              <a:gd name="connsiteY3" fmla="*/ 2145030 h 3393440"/>
                              <a:gd name="connsiteX4" fmla="*/ 2315210 w 5283200"/>
                              <a:gd name="connsiteY4" fmla="*/ 2352040 h 3393440"/>
                              <a:gd name="connsiteX5" fmla="*/ 629920 w 5283200"/>
                              <a:gd name="connsiteY5" fmla="*/ 3393440 h 3393440"/>
                              <a:gd name="connsiteX6" fmla="*/ 0 w 5283200"/>
                              <a:gd name="connsiteY6" fmla="*/ 3032760 h 3393440"/>
                              <a:gd name="connsiteX0" fmla="*/ 5656580 w 5656580"/>
                              <a:gd name="connsiteY0" fmla="*/ 0 h 3942080"/>
                              <a:gd name="connsiteX1" fmla="*/ 4155440 w 5656580"/>
                              <a:gd name="connsiteY1" fmla="*/ 2143760 h 3942080"/>
                              <a:gd name="connsiteX2" fmla="*/ 2992120 w 5656580"/>
                              <a:gd name="connsiteY2" fmla="*/ 2143760 h 3942080"/>
                              <a:gd name="connsiteX3" fmla="*/ 2679700 w 5656580"/>
                              <a:gd name="connsiteY3" fmla="*/ 2693670 h 3942080"/>
                              <a:gd name="connsiteX4" fmla="*/ 2315210 w 5656580"/>
                              <a:gd name="connsiteY4" fmla="*/ 2900680 h 3942080"/>
                              <a:gd name="connsiteX5" fmla="*/ 629920 w 5656580"/>
                              <a:gd name="connsiteY5" fmla="*/ 3942080 h 3942080"/>
                              <a:gd name="connsiteX6" fmla="*/ 0 w 5656580"/>
                              <a:gd name="connsiteY6" fmla="*/ 3581400 h 394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6580" h="3942080">
                                <a:moveTo>
                                  <a:pt x="5656580" y="0"/>
                                </a:moveTo>
                                <a:lnTo>
                                  <a:pt x="4155440" y="2143760"/>
                                </a:lnTo>
                                <a:lnTo>
                                  <a:pt x="2992120" y="2143760"/>
                                </a:lnTo>
                                <a:lnTo>
                                  <a:pt x="2679700" y="2693670"/>
                                </a:lnTo>
                                <a:lnTo>
                                  <a:pt x="2315210" y="2900680"/>
                                </a:lnTo>
                                <a:lnTo>
                                  <a:pt x="629920" y="3942080"/>
                                </a:lnTo>
                                <a:lnTo>
                                  <a:pt x="0" y="3581400"/>
                                </a:lnTo>
                              </a:path>
                            </a:pathLst>
                          </a:custGeom>
                          <a:ln w="31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237" name="フリーフォーム: 図形 236">
                            <a:extLst>
                              <a:ext uri="{FF2B5EF4-FFF2-40B4-BE49-F238E27FC236}">
                                <a16:creationId xmlns:a16="http://schemas.microsoft.com/office/drawing/2014/main" id="{C0215825-BB66-496D-A28A-6AF5AEDA020A}"/>
                              </a:ext>
                            </a:extLst>
                          </p:cNvPr>
                          <p:cNvSpPr/>
                          <p:nvPr/>
                        </p:nvSpPr>
                        <p:spPr>
                          <a:xfrm>
                            <a:off x="2243191" y="3427573"/>
                            <a:ext cx="2286000" cy="1139952"/>
                          </a:xfrm>
                          <a:custGeom>
                            <a:avLst/>
                            <a:gdLst>
                              <a:gd name="connsiteX0" fmla="*/ 0 w 2286000"/>
                              <a:gd name="connsiteY0" fmla="*/ 1139952 h 1139952"/>
                              <a:gd name="connsiteX1" fmla="*/ 323088 w 2286000"/>
                              <a:gd name="connsiteY1" fmla="*/ 573024 h 1139952"/>
                              <a:gd name="connsiteX2" fmla="*/ 1274064 w 2286000"/>
                              <a:gd name="connsiteY2" fmla="*/ 755904 h 1139952"/>
                              <a:gd name="connsiteX3" fmla="*/ 2286000 w 2286000"/>
                              <a:gd name="connsiteY3" fmla="*/ 0 h 1139952"/>
                            </a:gdLst>
                            <a:ahLst/>
                            <a:cxnLst>
                              <a:cxn ang="0">
                                <a:pos x="connsiteX0" y="connsiteY0"/>
                              </a:cxn>
                              <a:cxn ang="0">
                                <a:pos x="connsiteX1" y="connsiteY1"/>
                              </a:cxn>
                              <a:cxn ang="0">
                                <a:pos x="connsiteX2" y="connsiteY2"/>
                              </a:cxn>
                              <a:cxn ang="0">
                                <a:pos x="connsiteX3" y="connsiteY3"/>
                              </a:cxn>
                            </a:cxnLst>
                            <a:rect l="l" t="t" r="r" b="b"/>
                            <a:pathLst>
                              <a:path w="2286000" h="1139952">
                                <a:moveTo>
                                  <a:pt x="0" y="1139952"/>
                                </a:moveTo>
                                <a:lnTo>
                                  <a:pt x="323088" y="573024"/>
                                </a:lnTo>
                                <a:lnTo>
                                  <a:pt x="1274064" y="755904"/>
                                </a:lnTo>
                                <a:lnTo>
                                  <a:pt x="2286000" y="0"/>
                                </a:lnTo>
                              </a:path>
                            </a:pathLst>
                          </a:custGeom>
                          <a:ln w="31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schemeClr val="tx1"/>
                              </a:solidFill>
                            </a:endParaRPr>
                          </a:p>
                        </p:txBody>
                      </p:sp>
                    </p:grpSp>
                    <p:sp>
                      <p:nvSpPr>
                        <p:cNvPr id="235" name="フリーフォーム: 図形 234">
                          <a:extLst>
                            <a:ext uri="{FF2B5EF4-FFF2-40B4-BE49-F238E27FC236}">
                              <a16:creationId xmlns:a16="http://schemas.microsoft.com/office/drawing/2014/main" id="{0214D278-982A-4F8F-82FC-80890BB5E4D8}"/>
                            </a:ext>
                          </a:extLst>
                        </p:cNvPr>
                        <p:cNvSpPr/>
                        <p:nvPr/>
                      </p:nvSpPr>
                      <p:spPr>
                        <a:xfrm>
                          <a:off x="3562829" y="2252518"/>
                          <a:ext cx="1357267" cy="1419678"/>
                        </a:xfrm>
                        <a:custGeom>
                          <a:avLst/>
                          <a:gdLst>
                            <a:gd name="connsiteX0" fmla="*/ 1162050 w 1162050"/>
                            <a:gd name="connsiteY0" fmla="*/ 1139190 h 1139190"/>
                            <a:gd name="connsiteX1" fmla="*/ 803910 w 1162050"/>
                            <a:gd name="connsiteY1" fmla="*/ 914400 h 1139190"/>
                            <a:gd name="connsiteX2" fmla="*/ 0 w 1162050"/>
                            <a:gd name="connsiteY2" fmla="*/ 0 h 1139190"/>
                            <a:gd name="connsiteX0" fmla="*/ 1423307 w 1423307"/>
                            <a:gd name="connsiteY0" fmla="*/ 984068 h 984068"/>
                            <a:gd name="connsiteX1" fmla="*/ 1065167 w 1423307"/>
                            <a:gd name="connsiteY1" fmla="*/ 759278 h 984068"/>
                            <a:gd name="connsiteX2" fmla="*/ 0 w 1423307"/>
                            <a:gd name="connsiteY2" fmla="*/ 0 h 984068"/>
                            <a:gd name="connsiteX0" fmla="*/ 1423307 w 1423307"/>
                            <a:gd name="connsiteY0" fmla="*/ 984068 h 984068"/>
                            <a:gd name="connsiteX1" fmla="*/ 1065167 w 1423307"/>
                            <a:gd name="connsiteY1" fmla="*/ 759278 h 984068"/>
                            <a:gd name="connsiteX2" fmla="*/ 0 w 1423307"/>
                            <a:gd name="connsiteY2" fmla="*/ 0 h 984068"/>
                            <a:gd name="connsiteX0" fmla="*/ 1423307 w 1423307"/>
                            <a:gd name="connsiteY0" fmla="*/ 984068 h 984068"/>
                            <a:gd name="connsiteX1" fmla="*/ 0 w 1423307"/>
                            <a:gd name="connsiteY1" fmla="*/ 0 h 984068"/>
                            <a:gd name="connsiteX0" fmla="*/ 1529987 w 1529987"/>
                            <a:gd name="connsiteY0" fmla="*/ 1033598 h 1033598"/>
                            <a:gd name="connsiteX1" fmla="*/ 0 w 1529987"/>
                            <a:gd name="connsiteY1" fmla="*/ 0 h 1033598"/>
                            <a:gd name="connsiteX0" fmla="*/ 1529987 w 1529987"/>
                            <a:gd name="connsiteY0" fmla="*/ 1033598 h 1033598"/>
                            <a:gd name="connsiteX1" fmla="*/ 1160418 w 1529987"/>
                            <a:gd name="connsiteY1" fmla="*/ 796108 h 1033598"/>
                            <a:gd name="connsiteX2" fmla="*/ 0 w 1529987"/>
                            <a:gd name="connsiteY2" fmla="*/ 0 h 1033598"/>
                            <a:gd name="connsiteX0" fmla="*/ 369569 w 369569"/>
                            <a:gd name="connsiteY0" fmla="*/ 992958 h 992958"/>
                            <a:gd name="connsiteX1" fmla="*/ 0 w 369569"/>
                            <a:gd name="connsiteY1" fmla="*/ 755468 h 992958"/>
                            <a:gd name="connsiteX2" fmla="*/ 23222 w 369569"/>
                            <a:gd name="connsiteY2" fmla="*/ 0 h 992958"/>
                            <a:gd name="connsiteX0" fmla="*/ 1357267 w 1357267"/>
                            <a:gd name="connsiteY0" fmla="*/ 1419678 h 1419678"/>
                            <a:gd name="connsiteX1" fmla="*/ 987698 w 1357267"/>
                            <a:gd name="connsiteY1" fmla="*/ 1182188 h 1419678"/>
                            <a:gd name="connsiteX2" fmla="*/ 0 w 1357267"/>
                            <a:gd name="connsiteY2" fmla="*/ 0 h 1419678"/>
                            <a:gd name="connsiteX0" fmla="*/ 1357267 w 1357267"/>
                            <a:gd name="connsiteY0" fmla="*/ 1419678 h 1419678"/>
                            <a:gd name="connsiteX1" fmla="*/ 987698 w 1357267"/>
                            <a:gd name="connsiteY1" fmla="*/ 1182188 h 1419678"/>
                            <a:gd name="connsiteX2" fmla="*/ 672738 w 1357267"/>
                            <a:gd name="connsiteY2" fmla="*/ 963748 h 1419678"/>
                            <a:gd name="connsiteX3" fmla="*/ 0 w 1357267"/>
                            <a:gd name="connsiteY3" fmla="*/ 0 h 1419678"/>
                            <a:gd name="connsiteX0" fmla="*/ 1357267 w 1357267"/>
                            <a:gd name="connsiteY0" fmla="*/ 1419678 h 1419678"/>
                            <a:gd name="connsiteX1" fmla="*/ 987698 w 1357267"/>
                            <a:gd name="connsiteY1" fmla="*/ 1182188 h 1419678"/>
                            <a:gd name="connsiteX2" fmla="*/ 672738 w 1357267"/>
                            <a:gd name="connsiteY2" fmla="*/ 963748 h 1419678"/>
                            <a:gd name="connsiteX3" fmla="*/ 0 w 1357267"/>
                            <a:gd name="connsiteY3" fmla="*/ 0 h 1419678"/>
                          </a:gdLst>
                          <a:ahLst/>
                          <a:cxnLst>
                            <a:cxn ang="0">
                              <a:pos x="connsiteX0" y="connsiteY0"/>
                            </a:cxn>
                            <a:cxn ang="0">
                              <a:pos x="connsiteX1" y="connsiteY1"/>
                            </a:cxn>
                            <a:cxn ang="0">
                              <a:pos x="connsiteX2" y="connsiteY2"/>
                            </a:cxn>
                            <a:cxn ang="0">
                              <a:pos x="connsiteX3" y="connsiteY3"/>
                            </a:cxn>
                          </a:cxnLst>
                          <a:rect l="l" t="t" r="r" b="b"/>
                          <a:pathLst>
                            <a:path w="1357267" h="1419678">
                              <a:moveTo>
                                <a:pt x="1357267" y="1419678"/>
                              </a:moveTo>
                              <a:cubicBezTo>
                                <a:pt x="1159571" y="1286328"/>
                                <a:pt x="1185394" y="1315538"/>
                                <a:pt x="987698" y="1182188"/>
                              </a:cubicBezTo>
                              <a:lnTo>
                                <a:pt x="672738" y="963748"/>
                              </a:lnTo>
                              <a:lnTo>
                                <a:pt x="0" y="0"/>
                              </a:lnTo>
                            </a:path>
                          </a:pathLst>
                        </a:custGeom>
                        <a:ln w="31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schemeClr val="tx1"/>
                            </a:solidFill>
                          </a:endParaRPr>
                        </a:p>
                      </p:txBody>
                    </p:sp>
                  </p:grpSp>
                </p:grpSp>
              </p:grpSp>
            </p:grpSp>
          </p:grpSp>
        </p:grpSp>
      </p:grpSp>
      <p:cxnSp>
        <p:nvCxnSpPr>
          <p:cNvPr id="238" name="直線コネクタ 237">
            <a:extLst>
              <a:ext uri="{FF2B5EF4-FFF2-40B4-BE49-F238E27FC236}">
                <a16:creationId xmlns:a16="http://schemas.microsoft.com/office/drawing/2014/main" id="{091A08CE-5BA4-456E-9A64-F63FC26A694A}"/>
              </a:ext>
            </a:extLst>
          </p:cNvPr>
          <p:cNvCxnSpPr>
            <a:cxnSpLocks/>
          </p:cNvCxnSpPr>
          <p:nvPr/>
        </p:nvCxnSpPr>
        <p:spPr>
          <a:xfrm flipH="1">
            <a:off x="5651798" y="4370805"/>
            <a:ext cx="182189" cy="258719"/>
          </a:xfrm>
          <a:prstGeom prst="line">
            <a:avLst/>
          </a:prstGeom>
          <a:noFill/>
          <a:ln w="63500">
            <a:solidFill>
              <a:srgbClr val="FFB700"/>
            </a:solidFill>
          </a:ln>
        </p:spPr>
        <p:style>
          <a:lnRef idx="2">
            <a:schemeClr val="accent1">
              <a:shade val="50000"/>
            </a:schemeClr>
          </a:lnRef>
          <a:fillRef idx="1">
            <a:schemeClr val="accent1"/>
          </a:fillRef>
          <a:effectRef idx="0">
            <a:schemeClr val="accent1"/>
          </a:effectRef>
          <a:fontRef idx="minor">
            <a:schemeClr val="lt1"/>
          </a:fontRef>
        </p:style>
      </p:cxnSp>
      <p:sp>
        <p:nvSpPr>
          <p:cNvPr id="239" name="楕円 238">
            <a:extLst>
              <a:ext uri="{FF2B5EF4-FFF2-40B4-BE49-F238E27FC236}">
                <a16:creationId xmlns:a16="http://schemas.microsoft.com/office/drawing/2014/main" id="{1D7FA25B-32C2-487C-9E0D-BEA2D91A144C}"/>
              </a:ext>
            </a:extLst>
          </p:cNvPr>
          <p:cNvSpPr/>
          <p:nvPr/>
        </p:nvSpPr>
        <p:spPr>
          <a:xfrm>
            <a:off x="4923568" y="453280"/>
            <a:ext cx="1260000" cy="648000"/>
          </a:xfrm>
          <a:prstGeom prst="ellipse">
            <a:avLst/>
          </a:prstGeom>
          <a:solidFill>
            <a:srgbClr val="FFFF9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ja-JP" altLang="en-US" sz="1600" b="1" dirty="0">
                <a:solidFill>
                  <a:schemeClr val="tx1"/>
                </a:solidFill>
              </a:rPr>
              <a:t>大阪北部</a:t>
            </a:r>
          </a:p>
        </p:txBody>
      </p:sp>
      <p:sp>
        <p:nvSpPr>
          <p:cNvPr id="240" name="楕円 239">
            <a:extLst>
              <a:ext uri="{FF2B5EF4-FFF2-40B4-BE49-F238E27FC236}">
                <a16:creationId xmlns:a16="http://schemas.microsoft.com/office/drawing/2014/main" id="{E76C66FB-4548-463A-90FE-B3499438C37D}"/>
              </a:ext>
            </a:extLst>
          </p:cNvPr>
          <p:cNvSpPr/>
          <p:nvPr/>
        </p:nvSpPr>
        <p:spPr>
          <a:xfrm>
            <a:off x="2584650" y="1988427"/>
            <a:ext cx="1260000" cy="648000"/>
          </a:xfrm>
          <a:prstGeom prst="ellipse">
            <a:avLst/>
          </a:prstGeom>
          <a:solidFill>
            <a:srgbClr val="FFFF9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ja-JP" altLang="en-US" sz="1600" b="1" dirty="0">
                <a:solidFill>
                  <a:schemeClr val="tx1"/>
                </a:solidFill>
              </a:rPr>
              <a:t>阪神方面</a:t>
            </a:r>
          </a:p>
        </p:txBody>
      </p:sp>
      <p:cxnSp>
        <p:nvCxnSpPr>
          <p:cNvPr id="241" name="直線コネクタ 240">
            <a:extLst>
              <a:ext uri="{FF2B5EF4-FFF2-40B4-BE49-F238E27FC236}">
                <a16:creationId xmlns:a16="http://schemas.microsoft.com/office/drawing/2014/main" id="{F4788F3E-A525-45FE-8362-97B52D809E1C}"/>
              </a:ext>
            </a:extLst>
          </p:cNvPr>
          <p:cNvCxnSpPr>
            <a:cxnSpLocks/>
          </p:cNvCxnSpPr>
          <p:nvPr/>
        </p:nvCxnSpPr>
        <p:spPr>
          <a:xfrm>
            <a:off x="5483373" y="3785858"/>
            <a:ext cx="441473" cy="454468"/>
          </a:xfrm>
          <a:prstGeom prst="line">
            <a:avLst/>
          </a:prstGeom>
          <a:ln w="317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2" name="楕円 241">
            <a:extLst>
              <a:ext uri="{FF2B5EF4-FFF2-40B4-BE49-F238E27FC236}">
                <a16:creationId xmlns:a16="http://schemas.microsoft.com/office/drawing/2014/main" id="{88CFFDA7-B5C9-41CA-B7C5-E90D197FD1FB}"/>
              </a:ext>
            </a:extLst>
          </p:cNvPr>
          <p:cNvSpPr/>
          <p:nvPr/>
        </p:nvSpPr>
        <p:spPr>
          <a:xfrm>
            <a:off x="7584459" y="398374"/>
            <a:ext cx="1260000" cy="648000"/>
          </a:xfrm>
          <a:prstGeom prst="ellipse">
            <a:avLst/>
          </a:prstGeom>
          <a:solidFill>
            <a:srgbClr val="FFFF9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ja-JP" altLang="en-US" sz="1600" b="1" dirty="0">
                <a:solidFill>
                  <a:schemeClr val="tx1"/>
                </a:solidFill>
              </a:rPr>
              <a:t>京都方面</a:t>
            </a:r>
          </a:p>
        </p:txBody>
      </p:sp>
      <p:cxnSp>
        <p:nvCxnSpPr>
          <p:cNvPr id="243" name="直線コネクタ 242">
            <a:extLst>
              <a:ext uri="{FF2B5EF4-FFF2-40B4-BE49-F238E27FC236}">
                <a16:creationId xmlns:a16="http://schemas.microsoft.com/office/drawing/2014/main" id="{5EA3B014-1715-4808-A96A-5605FA355792}"/>
              </a:ext>
            </a:extLst>
          </p:cNvPr>
          <p:cNvCxnSpPr>
            <a:cxnSpLocks/>
          </p:cNvCxnSpPr>
          <p:nvPr/>
        </p:nvCxnSpPr>
        <p:spPr>
          <a:xfrm flipV="1">
            <a:off x="5576466" y="861698"/>
            <a:ext cx="2116093" cy="709286"/>
          </a:xfrm>
          <a:prstGeom prst="line">
            <a:avLst/>
          </a:prstGeom>
          <a:ln w="63500">
            <a:solidFill>
              <a:srgbClr val="0065B1"/>
            </a:solidFill>
            <a:tailEnd type="stealth"/>
          </a:ln>
        </p:spPr>
        <p:style>
          <a:lnRef idx="1">
            <a:schemeClr val="accent1"/>
          </a:lnRef>
          <a:fillRef idx="0">
            <a:schemeClr val="accent1"/>
          </a:fillRef>
          <a:effectRef idx="0">
            <a:schemeClr val="accent1"/>
          </a:effectRef>
          <a:fontRef idx="minor">
            <a:schemeClr val="tx1"/>
          </a:fontRef>
        </p:style>
      </p:cxnSp>
      <p:sp>
        <p:nvSpPr>
          <p:cNvPr id="244" name="正方形/長方形 243">
            <a:extLst>
              <a:ext uri="{FF2B5EF4-FFF2-40B4-BE49-F238E27FC236}">
                <a16:creationId xmlns:a16="http://schemas.microsoft.com/office/drawing/2014/main" id="{812BB636-B57D-4A50-9934-858740342DF4}"/>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５－２　路線の整備意義</a:t>
            </a:r>
          </a:p>
        </p:txBody>
      </p:sp>
      <p:sp>
        <p:nvSpPr>
          <p:cNvPr id="245" name="フリーフォーム: 図形 244">
            <a:extLst>
              <a:ext uri="{FF2B5EF4-FFF2-40B4-BE49-F238E27FC236}">
                <a16:creationId xmlns:a16="http://schemas.microsoft.com/office/drawing/2014/main" id="{418A7CA2-782F-40C3-BFB2-B290C29FEA4D}"/>
              </a:ext>
            </a:extLst>
          </p:cNvPr>
          <p:cNvSpPr/>
          <p:nvPr/>
        </p:nvSpPr>
        <p:spPr>
          <a:xfrm>
            <a:off x="5231869" y="972492"/>
            <a:ext cx="2664460" cy="2143760"/>
          </a:xfrm>
          <a:custGeom>
            <a:avLst/>
            <a:gdLst>
              <a:gd name="connsiteX0" fmla="*/ 5283200 w 5283200"/>
              <a:gd name="connsiteY0" fmla="*/ 0 h 3393440"/>
              <a:gd name="connsiteX1" fmla="*/ 4155440 w 5283200"/>
              <a:gd name="connsiteY1" fmla="*/ 1595120 h 3393440"/>
              <a:gd name="connsiteX2" fmla="*/ 2992120 w 5283200"/>
              <a:gd name="connsiteY2" fmla="*/ 1595120 h 3393440"/>
              <a:gd name="connsiteX3" fmla="*/ 2550160 w 5283200"/>
              <a:gd name="connsiteY3" fmla="*/ 2194560 h 3393440"/>
              <a:gd name="connsiteX4" fmla="*/ 2280920 w 5283200"/>
              <a:gd name="connsiteY4" fmla="*/ 2352040 h 3393440"/>
              <a:gd name="connsiteX5" fmla="*/ 629920 w 5283200"/>
              <a:gd name="connsiteY5" fmla="*/ 3393440 h 3393440"/>
              <a:gd name="connsiteX6" fmla="*/ 0 w 5283200"/>
              <a:gd name="connsiteY6" fmla="*/ 3032760 h 3393440"/>
              <a:gd name="connsiteX0" fmla="*/ 5283200 w 5283200"/>
              <a:gd name="connsiteY0" fmla="*/ 0 h 3393440"/>
              <a:gd name="connsiteX1" fmla="*/ 4155440 w 5283200"/>
              <a:gd name="connsiteY1" fmla="*/ 1595120 h 3393440"/>
              <a:gd name="connsiteX2" fmla="*/ 2992120 w 5283200"/>
              <a:gd name="connsiteY2" fmla="*/ 1595120 h 3393440"/>
              <a:gd name="connsiteX3" fmla="*/ 2679700 w 5283200"/>
              <a:gd name="connsiteY3" fmla="*/ 2145030 h 3393440"/>
              <a:gd name="connsiteX4" fmla="*/ 2280920 w 5283200"/>
              <a:gd name="connsiteY4" fmla="*/ 2352040 h 3393440"/>
              <a:gd name="connsiteX5" fmla="*/ 629920 w 5283200"/>
              <a:gd name="connsiteY5" fmla="*/ 3393440 h 3393440"/>
              <a:gd name="connsiteX6" fmla="*/ 0 w 5283200"/>
              <a:gd name="connsiteY6" fmla="*/ 3032760 h 3393440"/>
              <a:gd name="connsiteX0" fmla="*/ 5283200 w 5283200"/>
              <a:gd name="connsiteY0" fmla="*/ 0 h 3393440"/>
              <a:gd name="connsiteX1" fmla="*/ 4155440 w 5283200"/>
              <a:gd name="connsiteY1" fmla="*/ 1595120 h 3393440"/>
              <a:gd name="connsiteX2" fmla="*/ 2992120 w 5283200"/>
              <a:gd name="connsiteY2" fmla="*/ 1595120 h 3393440"/>
              <a:gd name="connsiteX3" fmla="*/ 2679700 w 5283200"/>
              <a:gd name="connsiteY3" fmla="*/ 2145030 h 3393440"/>
              <a:gd name="connsiteX4" fmla="*/ 2315210 w 5283200"/>
              <a:gd name="connsiteY4" fmla="*/ 2352040 h 3393440"/>
              <a:gd name="connsiteX5" fmla="*/ 629920 w 5283200"/>
              <a:gd name="connsiteY5" fmla="*/ 3393440 h 3393440"/>
              <a:gd name="connsiteX6" fmla="*/ 0 w 5283200"/>
              <a:gd name="connsiteY6" fmla="*/ 3032760 h 3393440"/>
              <a:gd name="connsiteX0" fmla="*/ 5656580 w 5656580"/>
              <a:gd name="connsiteY0" fmla="*/ 0 h 3942080"/>
              <a:gd name="connsiteX1" fmla="*/ 4155440 w 5656580"/>
              <a:gd name="connsiteY1" fmla="*/ 2143760 h 3942080"/>
              <a:gd name="connsiteX2" fmla="*/ 2992120 w 5656580"/>
              <a:gd name="connsiteY2" fmla="*/ 2143760 h 3942080"/>
              <a:gd name="connsiteX3" fmla="*/ 2679700 w 5656580"/>
              <a:gd name="connsiteY3" fmla="*/ 2693670 h 3942080"/>
              <a:gd name="connsiteX4" fmla="*/ 2315210 w 5656580"/>
              <a:gd name="connsiteY4" fmla="*/ 2900680 h 3942080"/>
              <a:gd name="connsiteX5" fmla="*/ 629920 w 5656580"/>
              <a:gd name="connsiteY5" fmla="*/ 3942080 h 3942080"/>
              <a:gd name="connsiteX6" fmla="*/ 0 w 5656580"/>
              <a:gd name="connsiteY6" fmla="*/ 3581400 h 3942080"/>
              <a:gd name="connsiteX0" fmla="*/ 5026660 w 5026660"/>
              <a:gd name="connsiteY0" fmla="*/ 0 h 3942080"/>
              <a:gd name="connsiteX1" fmla="*/ 3525520 w 5026660"/>
              <a:gd name="connsiteY1" fmla="*/ 2143760 h 3942080"/>
              <a:gd name="connsiteX2" fmla="*/ 2362200 w 5026660"/>
              <a:gd name="connsiteY2" fmla="*/ 2143760 h 3942080"/>
              <a:gd name="connsiteX3" fmla="*/ 2049780 w 5026660"/>
              <a:gd name="connsiteY3" fmla="*/ 2693670 h 3942080"/>
              <a:gd name="connsiteX4" fmla="*/ 1685290 w 5026660"/>
              <a:gd name="connsiteY4" fmla="*/ 2900680 h 3942080"/>
              <a:gd name="connsiteX5" fmla="*/ 0 w 5026660"/>
              <a:gd name="connsiteY5" fmla="*/ 3942080 h 3942080"/>
              <a:gd name="connsiteX0" fmla="*/ 3341370 w 3341370"/>
              <a:gd name="connsiteY0" fmla="*/ 0 h 2900680"/>
              <a:gd name="connsiteX1" fmla="*/ 1840230 w 3341370"/>
              <a:gd name="connsiteY1" fmla="*/ 2143760 h 2900680"/>
              <a:gd name="connsiteX2" fmla="*/ 676910 w 3341370"/>
              <a:gd name="connsiteY2" fmla="*/ 2143760 h 2900680"/>
              <a:gd name="connsiteX3" fmla="*/ 364490 w 3341370"/>
              <a:gd name="connsiteY3" fmla="*/ 2693670 h 2900680"/>
              <a:gd name="connsiteX4" fmla="*/ 0 w 3341370"/>
              <a:gd name="connsiteY4" fmla="*/ 2900680 h 2900680"/>
              <a:gd name="connsiteX0" fmla="*/ 2976880 w 2976880"/>
              <a:gd name="connsiteY0" fmla="*/ 0 h 2693670"/>
              <a:gd name="connsiteX1" fmla="*/ 1475740 w 2976880"/>
              <a:gd name="connsiteY1" fmla="*/ 2143760 h 2693670"/>
              <a:gd name="connsiteX2" fmla="*/ 312420 w 2976880"/>
              <a:gd name="connsiteY2" fmla="*/ 2143760 h 2693670"/>
              <a:gd name="connsiteX3" fmla="*/ 0 w 2976880"/>
              <a:gd name="connsiteY3" fmla="*/ 2693670 h 2693670"/>
              <a:gd name="connsiteX0" fmla="*/ 2664460 w 2664460"/>
              <a:gd name="connsiteY0" fmla="*/ 0 h 2143760"/>
              <a:gd name="connsiteX1" fmla="*/ 1163320 w 2664460"/>
              <a:gd name="connsiteY1" fmla="*/ 2143760 h 2143760"/>
              <a:gd name="connsiteX2" fmla="*/ 0 w 2664460"/>
              <a:gd name="connsiteY2" fmla="*/ 2143760 h 2143760"/>
            </a:gdLst>
            <a:ahLst/>
            <a:cxnLst>
              <a:cxn ang="0">
                <a:pos x="connsiteX0" y="connsiteY0"/>
              </a:cxn>
              <a:cxn ang="0">
                <a:pos x="connsiteX1" y="connsiteY1"/>
              </a:cxn>
              <a:cxn ang="0">
                <a:pos x="connsiteX2" y="connsiteY2"/>
              </a:cxn>
            </a:cxnLst>
            <a:rect l="l" t="t" r="r" b="b"/>
            <a:pathLst>
              <a:path w="2664460" h="2143760">
                <a:moveTo>
                  <a:pt x="2664460" y="0"/>
                </a:moveTo>
                <a:lnTo>
                  <a:pt x="1163320" y="2143760"/>
                </a:lnTo>
                <a:lnTo>
                  <a:pt x="0" y="2143760"/>
                </a:lnTo>
              </a:path>
            </a:pathLst>
          </a:custGeom>
          <a:ln w="63500">
            <a:solidFill>
              <a:srgbClr val="E95504"/>
            </a:solidFill>
            <a:head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cxnSp>
        <p:nvCxnSpPr>
          <p:cNvPr id="246" name="直線コネクタ 245">
            <a:extLst>
              <a:ext uri="{FF2B5EF4-FFF2-40B4-BE49-F238E27FC236}">
                <a16:creationId xmlns:a16="http://schemas.microsoft.com/office/drawing/2014/main" id="{01140032-CEEB-489A-B31A-FB63C827067A}"/>
              </a:ext>
            </a:extLst>
          </p:cNvPr>
          <p:cNvCxnSpPr>
            <a:cxnSpLocks/>
          </p:cNvCxnSpPr>
          <p:nvPr/>
        </p:nvCxnSpPr>
        <p:spPr>
          <a:xfrm>
            <a:off x="1387199" y="1575978"/>
            <a:ext cx="7699768" cy="0"/>
          </a:xfrm>
          <a:prstGeom prst="line">
            <a:avLst/>
          </a:prstGeom>
          <a:ln w="190500">
            <a:solidFill>
              <a:srgbClr val="0065B1"/>
            </a:solidFill>
            <a:prstDash val="solid"/>
          </a:ln>
        </p:spPr>
        <p:style>
          <a:lnRef idx="1">
            <a:schemeClr val="accent1"/>
          </a:lnRef>
          <a:fillRef idx="0">
            <a:schemeClr val="accent1"/>
          </a:fillRef>
          <a:effectRef idx="0">
            <a:schemeClr val="accent1"/>
          </a:effectRef>
          <a:fontRef idx="minor">
            <a:schemeClr val="tx1"/>
          </a:fontRef>
        </p:style>
      </p:cxnSp>
      <p:sp>
        <p:nvSpPr>
          <p:cNvPr id="247" name="楕円 246">
            <a:extLst>
              <a:ext uri="{FF2B5EF4-FFF2-40B4-BE49-F238E27FC236}">
                <a16:creationId xmlns:a16="http://schemas.microsoft.com/office/drawing/2014/main" id="{1B78765D-8A35-4857-88FE-FD588A754A25}"/>
              </a:ext>
            </a:extLst>
          </p:cNvPr>
          <p:cNvSpPr/>
          <p:nvPr/>
        </p:nvSpPr>
        <p:spPr>
          <a:xfrm>
            <a:off x="4522035" y="2532786"/>
            <a:ext cx="2226365" cy="2226365"/>
          </a:xfrm>
          <a:prstGeom prst="ellipse">
            <a:avLst/>
          </a:prstGeom>
          <a:noFill/>
          <a:ln w="63500">
            <a:solidFill>
              <a:srgbClr val="006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8" name="フリーフォーム: 図形 247">
            <a:extLst>
              <a:ext uri="{FF2B5EF4-FFF2-40B4-BE49-F238E27FC236}">
                <a16:creationId xmlns:a16="http://schemas.microsoft.com/office/drawing/2014/main" id="{71EB1A58-6238-4128-B0E1-842F71B181FD}"/>
              </a:ext>
            </a:extLst>
          </p:cNvPr>
          <p:cNvSpPr/>
          <p:nvPr/>
        </p:nvSpPr>
        <p:spPr>
          <a:xfrm>
            <a:off x="2234048" y="3670651"/>
            <a:ext cx="5602605" cy="1248410"/>
          </a:xfrm>
          <a:custGeom>
            <a:avLst/>
            <a:gdLst>
              <a:gd name="connsiteX0" fmla="*/ 5283200 w 5283200"/>
              <a:gd name="connsiteY0" fmla="*/ 0 h 3393440"/>
              <a:gd name="connsiteX1" fmla="*/ 4155440 w 5283200"/>
              <a:gd name="connsiteY1" fmla="*/ 1595120 h 3393440"/>
              <a:gd name="connsiteX2" fmla="*/ 2992120 w 5283200"/>
              <a:gd name="connsiteY2" fmla="*/ 1595120 h 3393440"/>
              <a:gd name="connsiteX3" fmla="*/ 2550160 w 5283200"/>
              <a:gd name="connsiteY3" fmla="*/ 2194560 h 3393440"/>
              <a:gd name="connsiteX4" fmla="*/ 2280920 w 5283200"/>
              <a:gd name="connsiteY4" fmla="*/ 2352040 h 3393440"/>
              <a:gd name="connsiteX5" fmla="*/ 629920 w 5283200"/>
              <a:gd name="connsiteY5" fmla="*/ 3393440 h 3393440"/>
              <a:gd name="connsiteX6" fmla="*/ 0 w 5283200"/>
              <a:gd name="connsiteY6" fmla="*/ 3032760 h 3393440"/>
              <a:gd name="connsiteX0" fmla="*/ 5283200 w 5283200"/>
              <a:gd name="connsiteY0" fmla="*/ 0 h 3393440"/>
              <a:gd name="connsiteX1" fmla="*/ 4155440 w 5283200"/>
              <a:gd name="connsiteY1" fmla="*/ 1595120 h 3393440"/>
              <a:gd name="connsiteX2" fmla="*/ 2992120 w 5283200"/>
              <a:gd name="connsiteY2" fmla="*/ 1595120 h 3393440"/>
              <a:gd name="connsiteX3" fmla="*/ 2679700 w 5283200"/>
              <a:gd name="connsiteY3" fmla="*/ 2145030 h 3393440"/>
              <a:gd name="connsiteX4" fmla="*/ 2280920 w 5283200"/>
              <a:gd name="connsiteY4" fmla="*/ 2352040 h 3393440"/>
              <a:gd name="connsiteX5" fmla="*/ 629920 w 5283200"/>
              <a:gd name="connsiteY5" fmla="*/ 3393440 h 3393440"/>
              <a:gd name="connsiteX6" fmla="*/ 0 w 5283200"/>
              <a:gd name="connsiteY6" fmla="*/ 3032760 h 3393440"/>
              <a:gd name="connsiteX0" fmla="*/ 5283200 w 5283200"/>
              <a:gd name="connsiteY0" fmla="*/ 0 h 3393440"/>
              <a:gd name="connsiteX1" fmla="*/ 4155440 w 5283200"/>
              <a:gd name="connsiteY1" fmla="*/ 1595120 h 3393440"/>
              <a:gd name="connsiteX2" fmla="*/ 2992120 w 5283200"/>
              <a:gd name="connsiteY2" fmla="*/ 1595120 h 3393440"/>
              <a:gd name="connsiteX3" fmla="*/ 2679700 w 5283200"/>
              <a:gd name="connsiteY3" fmla="*/ 2145030 h 3393440"/>
              <a:gd name="connsiteX4" fmla="*/ 2315210 w 5283200"/>
              <a:gd name="connsiteY4" fmla="*/ 2352040 h 3393440"/>
              <a:gd name="connsiteX5" fmla="*/ 629920 w 5283200"/>
              <a:gd name="connsiteY5" fmla="*/ 3393440 h 3393440"/>
              <a:gd name="connsiteX6" fmla="*/ 0 w 5283200"/>
              <a:gd name="connsiteY6" fmla="*/ 3032760 h 3393440"/>
              <a:gd name="connsiteX0" fmla="*/ 5656580 w 5656580"/>
              <a:gd name="connsiteY0" fmla="*/ 0 h 3942080"/>
              <a:gd name="connsiteX1" fmla="*/ 4155440 w 5656580"/>
              <a:gd name="connsiteY1" fmla="*/ 2143760 h 3942080"/>
              <a:gd name="connsiteX2" fmla="*/ 2992120 w 5656580"/>
              <a:gd name="connsiteY2" fmla="*/ 2143760 h 3942080"/>
              <a:gd name="connsiteX3" fmla="*/ 2679700 w 5656580"/>
              <a:gd name="connsiteY3" fmla="*/ 2693670 h 3942080"/>
              <a:gd name="connsiteX4" fmla="*/ 2315210 w 5656580"/>
              <a:gd name="connsiteY4" fmla="*/ 2900680 h 3942080"/>
              <a:gd name="connsiteX5" fmla="*/ 629920 w 5656580"/>
              <a:gd name="connsiteY5" fmla="*/ 3942080 h 3942080"/>
              <a:gd name="connsiteX6" fmla="*/ 0 w 5656580"/>
              <a:gd name="connsiteY6" fmla="*/ 3581400 h 3942080"/>
              <a:gd name="connsiteX0" fmla="*/ 4155440 w 4155440"/>
              <a:gd name="connsiteY0" fmla="*/ 0 h 1798320"/>
              <a:gd name="connsiteX1" fmla="*/ 2992120 w 4155440"/>
              <a:gd name="connsiteY1" fmla="*/ 0 h 1798320"/>
              <a:gd name="connsiteX2" fmla="*/ 2679700 w 4155440"/>
              <a:gd name="connsiteY2" fmla="*/ 549910 h 1798320"/>
              <a:gd name="connsiteX3" fmla="*/ 2315210 w 4155440"/>
              <a:gd name="connsiteY3" fmla="*/ 756920 h 1798320"/>
              <a:gd name="connsiteX4" fmla="*/ 629920 w 4155440"/>
              <a:gd name="connsiteY4" fmla="*/ 1798320 h 1798320"/>
              <a:gd name="connsiteX5" fmla="*/ 0 w 4155440"/>
              <a:gd name="connsiteY5" fmla="*/ 1437640 h 1798320"/>
              <a:gd name="connsiteX0" fmla="*/ 2992120 w 2992120"/>
              <a:gd name="connsiteY0" fmla="*/ 0 h 1798320"/>
              <a:gd name="connsiteX1" fmla="*/ 2679700 w 2992120"/>
              <a:gd name="connsiteY1" fmla="*/ 549910 h 1798320"/>
              <a:gd name="connsiteX2" fmla="*/ 2315210 w 2992120"/>
              <a:gd name="connsiteY2" fmla="*/ 756920 h 1798320"/>
              <a:gd name="connsiteX3" fmla="*/ 629920 w 2992120"/>
              <a:gd name="connsiteY3" fmla="*/ 1798320 h 1798320"/>
              <a:gd name="connsiteX4" fmla="*/ 0 w 2992120"/>
              <a:gd name="connsiteY4" fmla="*/ 1437640 h 1798320"/>
              <a:gd name="connsiteX0" fmla="*/ 5562600 w 5562600"/>
              <a:gd name="connsiteY0" fmla="*/ 19050 h 1248410"/>
              <a:gd name="connsiteX1" fmla="*/ 2679700 w 5562600"/>
              <a:gd name="connsiteY1" fmla="*/ 0 h 1248410"/>
              <a:gd name="connsiteX2" fmla="*/ 2315210 w 5562600"/>
              <a:gd name="connsiteY2" fmla="*/ 207010 h 1248410"/>
              <a:gd name="connsiteX3" fmla="*/ 629920 w 5562600"/>
              <a:gd name="connsiteY3" fmla="*/ 1248410 h 1248410"/>
              <a:gd name="connsiteX4" fmla="*/ 0 w 5562600"/>
              <a:gd name="connsiteY4" fmla="*/ 887730 h 1248410"/>
              <a:gd name="connsiteX0" fmla="*/ 5572125 w 5572125"/>
              <a:gd name="connsiteY0" fmla="*/ 15240 h 1248410"/>
              <a:gd name="connsiteX1" fmla="*/ 2679700 w 5572125"/>
              <a:gd name="connsiteY1" fmla="*/ 0 h 1248410"/>
              <a:gd name="connsiteX2" fmla="*/ 2315210 w 5572125"/>
              <a:gd name="connsiteY2" fmla="*/ 207010 h 1248410"/>
              <a:gd name="connsiteX3" fmla="*/ 629920 w 5572125"/>
              <a:gd name="connsiteY3" fmla="*/ 1248410 h 1248410"/>
              <a:gd name="connsiteX4" fmla="*/ 0 w 5572125"/>
              <a:gd name="connsiteY4" fmla="*/ 887730 h 1248410"/>
              <a:gd name="connsiteX0" fmla="*/ 5577840 w 5577840"/>
              <a:gd name="connsiteY0" fmla="*/ 11430 h 1248410"/>
              <a:gd name="connsiteX1" fmla="*/ 2679700 w 5577840"/>
              <a:gd name="connsiteY1" fmla="*/ 0 h 1248410"/>
              <a:gd name="connsiteX2" fmla="*/ 2315210 w 5577840"/>
              <a:gd name="connsiteY2" fmla="*/ 207010 h 1248410"/>
              <a:gd name="connsiteX3" fmla="*/ 629920 w 5577840"/>
              <a:gd name="connsiteY3" fmla="*/ 1248410 h 1248410"/>
              <a:gd name="connsiteX4" fmla="*/ 0 w 5577840"/>
              <a:gd name="connsiteY4" fmla="*/ 887730 h 1248410"/>
              <a:gd name="connsiteX0" fmla="*/ 5602605 w 5602605"/>
              <a:gd name="connsiteY0" fmla="*/ 7620 h 1248410"/>
              <a:gd name="connsiteX1" fmla="*/ 2679700 w 5602605"/>
              <a:gd name="connsiteY1" fmla="*/ 0 h 1248410"/>
              <a:gd name="connsiteX2" fmla="*/ 2315210 w 5602605"/>
              <a:gd name="connsiteY2" fmla="*/ 207010 h 1248410"/>
              <a:gd name="connsiteX3" fmla="*/ 629920 w 5602605"/>
              <a:gd name="connsiteY3" fmla="*/ 1248410 h 1248410"/>
              <a:gd name="connsiteX4" fmla="*/ 0 w 5602605"/>
              <a:gd name="connsiteY4" fmla="*/ 887730 h 1248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605" h="1248410">
                <a:moveTo>
                  <a:pt x="5602605" y="7620"/>
                </a:moveTo>
                <a:lnTo>
                  <a:pt x="2679700" y="0"/>
                </a:lnTo>
                <a:lnTo>
                  <a:pt x="2315210" y="207010"/>
                </a:lnTo>
                <a:lnTo>
                  <a:pt x="629920" y="1248410"/>
                </a:lnTo>
                <a:lnTo>
                  <a:pt x="0" y="887730"/>
                </a:lnTo>
              </a:path>
            </a:pathLst>
          </a:custGeom>
          <a:ln w="63500">
            <a:solidFill>
              <a:srgbClr val="339933"/>
            </a:solidFill>
            <a:head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cxnSp>
        <p:nvCxnSpPr>
          <p:cNvPr id="249" name="直線コネクタ 248">
            <a:extLst>
              <a:ext uri="{FF2B5EF4-FFF2-40B4-BE49-F238E27FC236}">
                <a16:creationId xmlns:a16="http://schemas.microsoft.com/office/drawing/2014/main" id="{C698B43A-DE6B-4DDF-8044-E6C5E2D79C25}"/>
              </a:ext>
            </a:extLst>
          </p:cNvPr>
          <p:cNvCxnSpPr>
            <a:cxnSpLocks/>
          </p:cNvCxnSpPr>
          <p:nvPr/>
        </p:nvCxnSpPr>
        <p:spPr>
          <a:xfrm>
            <a:off x="5553828" y="1053434"/>
            <a:ext cx="10598" cy="1440000"/>
          </a:xfrm>
          <a:prstGeom prst="line">
            <a:avLst/>
          </a:prstGeom>
          <a:ln w="63500">
            <a:solidFill>
              <a:srgbClr val="0065B1"/>
            </a:solidFill>
            <a:headEnd type="stealth"/>
          </a:ln>
        </p:spPr>
        <p:style>
          <a:lnRef idx="1">
            <a:schemeClr val="accent1"/>
          </a:lnRef>
          <a:fillRef idx="0">
            <a:schemeClr val="accent1"/>
          </a:fillRef>
          <a:effectRef idx="0">
            <a:schemeClr val="accent1"/>
          </a:effectRef>
          <a:fontRef idx="minor">
            <a:schemeClr val="tx1"/>
          </a:fontRef>
        </p:style>
      </p:cxnSp>
      <p:sp>
        <p:nvSpPr>
          <p:cNvPr id="250" name="楕円 249">
            <a:extLst>
              <a:ext uri="{FF2B5EF4-FFF2-40B4-BE49-F238E27FC236}">
                <a16:creationId xmlns:a16="http://schemas.microsoft.com/office/drawing/2014/main" id="{A9F64F86-738C-44B5-8837-47FC835CAF97}"/>
              </a:ext>
            </a:extLst>
          </p:cNvPr>
          <p:cNvSpPr/>
          <p:nvPr/>
        </p:nvSpPr>
        <p:spPr>
          <a:xfrm>
            <a:off x="680000" y="4763551"/>
            <a:ext cx="1260000" cy="648000"/>
          </a:xfrm>
          <a:prstGeom prst="ellipse">
            <a:avLst/>
          </a:prstGeom>
          <a:solidFill>
            <a:srgbClr val="FFFF9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ja-JP" altLang="en-US" sz="1600" b="1" dirty="0">
                <a:solidFill>
                  <a:schemeClr val="tx1"/>
                </a:solidFill>
              </a:rPr>
              <a:t>ベイ</a:t>
            </a:r>
            <a:endParaRPr lang="en-US" altLang="ja-JP" sz="1600" b="1" dirty="0">
              <a:solidFill>
                <a:schemeClr val="tx1"/>
              </a:solidFill>
            </a:endParaRPr>
          </a:p>
          <a:p>
            <a:pPr algn="ctr">
              <a:defRPr/>
            </a:pPr>
            <a:r>
              <a:rPr lang="ja-JP" altLang="en-US" sz="1600" b="1" dirty="0">
                <a:solidFill>
                  <a:schemeClr val="tx1"/>
                </a:solidFill>
              </a:rPr>
              <a:t>エリア</a:t>
            </a:r>
          </a:p>
        </p:txBody>
      </p:sp>
      <p:sp>
        <p:nvSpPr>
          <p:cNvPr id="292" name="フリーフォーム: 図形 291">
            <a:extLst>
              <a:ext uri="{FF2B5EF4-FFF2-40B4-BE49-F238E27FC236}">
                <a16:creationId xmlns:a16="http://schemas.microsoft.com/office/drawing/2014/main" id="{18CA1D9E-E4F8-4609-BABC-DE2CE45DA63E}"/>
              </a:ext>
            </a:extLst>
          </p:cNvPr>
          <p:cNvSpPr/>
          <p:nvPr/>
        </p:nvSpPr>
        <p:spPr>
          <a:xfrm>
            <a:off x="3717003" y="2496358"/>
            <a:ext cx="1197247" cy="1175838"/>
          </a:xfrm>
          <a:custGeom>
            <a:avLst/>
            <a:gdLst>
              <a:gd name="connsiteX0" fmla="*/ 1162050 w 1162050"/>
              <a:gd name="connsiteY0" fmla="*/ 1139190 h 1139190"/>
              <a:gd name="connsiteX1" fmla="*/ 803910 w 1162050"/>
              <a:gd name="connsiteY1" fmla="*/ 914400 h 1139190"/>
              <a:gd name="connsiteX2" fmla="*/ 0 w 1162050"/>
              <a:gd name="connsiteY2" fmla="*/ 0 h 1139190"/>
              <a:gd name="connsiteX0" fmla="*/ 1423307 w 1423307"/>
              <a:gd name="connsiteY0" fmla="*/ 984068 h 984068"/>
              <a:gd name="connsiteX1" fmla="*/ 1065167 w 1423307"/>
              <a:gd name="connsiteY1" fmla="*/ 759278 h 984068"/>
              <a:gd name="connsiteX2" fmla="*/ 0 w 1423307"/>
              <a:gd name="connsiteY2" fmla="*/ 0 h 984068"/>
              <a:gd name="connsiteX0" fmla="*/ 1423307 w 1423307"/>
              <a:gd name="connsiteY0" fmla="*/ 984068 h 984068"/>
              <a:gd name="connsiteX1" fmla="*/ 1065167 w 1423307"/>
              <a:gd name="connsiteY1" fmla="*/ 759278 h 984068"/>
              <a:gd name="connsiteX2" fmla="*/ 0 w 1423307"/>
              <a:gd name="connsiteY2" fmla="*/ 0 h 984068"/>
              <a:gd name="connsiteX0" fmla="*/ 1423307 w 1423307"/>
              <a:gd name="connsiteY0" fmla="*/ 984068 h 984068"/>
              <a:gd name="connsiteX1" fmla="*/ 0 w 1423307"/>
              <a:gd name="connsiteY1" fmla="*/ 0 h 984068"/>
              <a:gd name="connsiteX0" fmla="*/ 1529987 w 1529987"/>
              <a:gd name="connsiteY0" fmla="*/ 1033598 h 1033598"/>
              <a:gd name="connsiteX1" fmla="*/ 0 w 1529987"/>
              <a:gd name="connsiteY1" fmla="*/ 0 h 1033598"/>
              <a:gd name="connsiteX0" fmla="*/ 1529987 w 1529987"/>
              <a:gd name="connsiteY0" fmla="*/ 1033598 h 1033598"/>
              <a:gd name="connsiteX1" fmla="*/ 1160418 w 1529987"/>
              <a:gd name="connsiteY1" fmla="*/ 796108 h 1033598"/>
              <a:gd name="connsiteX2" fmla="*/ 0 w 1529987"/>
              <a:gd name="connsiteY2" fmla="*/ 0 h 1033598"/>
              <a:gd name="connsiteX0" fmla="*/ 369569 w 369569"/>
              <a:gd name="connsiteY0" fmla="*/ 992958 h 992958"/>
              <a:gd name="connsiteX1" fmla="*/ 0 w 369569"/>
              <a:gd name="connsiteY1" fmla="*/ 755468 h 992958"/>
              <a:gd name="connsiteX2" fmla="*/ 23222 w 369569"/>
              <a:gd name="connsiteY2" fmla="*/ 0 h 992958"/>
              <a:gd name="connsiteX0" fmla="*/ 1357267 w 1357267"/>
              <a:gd name="connsiteY0" fmla="*/ 1419678 h 1419678"/>
              <a:gd name="connsiteX1" fmla="*/ 987698 w 1357267"/>
              <a:gd name="connsiteY1" fmla="*/ 1182188 h 1419678"/>
              <a:gd name="connsiteX2" fmla="*/ 0 w 1357267"/>
              <a:gd name="connsiteY2" fmla="*/ 0 h 1419678"/>
              <a:gd name="connsiteX0" fmla="*/ 1357267 w 1357267"/>
              <a:gd name="connsiteY0" fmla="*/ 1419678 h 1419678"/>
              <a:gd name="connsiteX1" fmla="*/ 987698 w 1357267"/>
              <a:gd name="connsiteY1" fmla="*/ 1182188 h 1419678"/>
              <a:gd name="connsiteX2" fmla="*/ 672738 w 1357267"/>
              <a:gd name="connsiteY2" fmla="*/ 963748 h 1419678"/>
              <a:gd name="connsiteX3" fmla="*/ 0 w 1357267"/>
              <a:gd name="connsiteY3" fmla="*/ 0 h 1419678"/>
              <a:gd name="connsiteX0" fmla="*/ 1357267 w 1357267"/>
              <a:gd name="connsiteY0" fmla="*/ 1419678 h 1419678"/>
              <a:gd name="connsiteX1" fmla="*/ 987698 w 1357267"/>
              <a:gd name="connsiteY1" fmla="*/ 1182188 h 1419678"/>
              <a:gd name="connsiteX2" fmla="*/ 672738 w 1357267"/>
              <a:gd name="connsiteY2" fmla="*/ 963748 h 1419678"/>
              <a:gd name="connsiteX3" fmla="*/ 0 w 1357267"/>
              <a:gd name="connsiteY3" fmla="*/ 0 h 1419678"/>
              <a:gd name="connsiteX0" fmla="*/ 1197247 w 1197247"/>
              <a:gd name="connsiteY0" fmla="*/ 1175838 h 1175838"/>
              <a:gd name="connsiteX1" fmla="*/ 827678 w 1197247"/>
              <a:gd name="connsiteY1" fmla="*/ 938348 h 1175838"/>
              <a:gd name="connsiteX2" fmla="*/ 512718 w 1197247"/>
              <a:gd name="connsiteY2" fmla="*/ 719908 h 1175838"/>
              <a:gd name="connsiteX3" fmla="*/ 0 w 1197247"/>
              <a:gd name="connsiteY3" fmla="*/ 0 h 1175838"/>
            </a:gdLst>
            <a:ahLst/>
            <a:cxnLst>
              <a:cxn ang="0">
                <a:pos x="connsiteX0" y="connsiteY0"/>
              </a:cxn>
              <a:cxn ang="0">
                <a:pos x="connsiteX1" y="connsiteY1"/>
              </a:cxn>
              <a:cxn ang="0">
                <a:pos x="connsiteX2" y="connsiteY2"/>
              </a:cxn>
              <a:cxn ang="0">
                <a:pos x="connsiteX3" y="connsiteY3"/>
              </a:cxn>
            </a:cxnLst>
            <a:rect l="l" t="t" r="r" b="b"/>
            <a:pathLst>
              <a:path w="1197247" h="1175838">
                <a:moveTo>
                  <a:pt x="1197247" y="1175838"/>
                </a:moveTo>
                <a:cubicBezTo>
                  <a:pt x="999551" y="1042488"/>
                  <a:pt x="1025374" y="1071698"/>
                  <a:pt x="827678" y="938348"/>
                </a:cubicBezTo>
                <a:lnTo>
                  <a:pt x="512718" y="719908"/>
                </a:lnTo>
                <a:cubicBezTo>
                  <a:pt x="288472" y="398659"/>
                  <a:pt x="224246" y="321249"/>
                  <a:pt x="0" y="0"/>
                </a:cubicBezTo>
              </a:path>
            </a:pathLst>
          </a:custGeom>
          <a:ln w="63500">
            <a:solidFill>
              <a:srgbClr val="FF7C8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schemeClr val="tx1"/>
              </a:solidFill>
            </a:endParaRPr>
          </a:p>
        </p:txBody>
      </p:sp>
      <p:sp>
        <p:nvSpPr>
          <p:cNvPr id="321" name="フリーフォーム: 図形 320">
            <a:extLst>
              <a:ext uri="{FF2B5EF4-FFF2-40B4-BE49-F238E27FC236}">
                <a16:creationId xmlns:a16="http://schemas.microsoft.com/office/drawing/2014/main" id="{0DB5EC99-47CA-48D3-8C08-66E33CC06B64}"/>
              </a:ext>
            </a:extLst>
          </p:cNvPr>
          <p:cNvSpPr/>
          <p:nvPr/>
        </p:nvSpPr>
        <p:spPr>
          <a:xfrm>
            <a:off x="5257651" y="2551273"/>
            <a:ext cx="298704" cy="1476756"/>
          </a:xfrm>
          <a:custGeom>
            <a:avLst/>
            <a:gdLst>
              <a:gd name="connsiteX0" fmla="*/ 286512 w 329184"/>
              <a:gd name="connsiteY0" fmla="*/ 0 h 5407152"/>
              <a:gd name="connsiteX1" fmla="*/ 286512 w 329184"/>
              <a:gd name="connsiteY1" fmla="*/ 323088 h 5407152"/>
              <a:gd name="connsiteX2" fmla="*/ 146304 w 329184"/>
              <a:gd name="connsiteY2" fmla="*/ 1267968 h 5407152"/>
              <a:gd name="connsiteX3" fmla="*/ 0 w 329184"/>
              <a:gd name="connsiteY3" fmla="*/ 1847088 h 5407152"/>
              <a:gd name="connsiteX4" fmla="*/ 329184 w 329184"/>
              <a:gd name="connsiteY4" fmla="*/ 2767584 h 5407152"/>
              <a:gd name="connsiteX5" fmla="*/ 329184 w 329184"/>
              <a:gd name="connsiteY5" fmla="*/ 5407152 h 5407152"/>
              <a:gd name="connsiteX0" fmla="*/ 261747 w 304419"/>
              <a:gd name="connsiteY0" fmla="*/ 0 h 5407152"/>
              <a:gd name="connsiteX1" fmla="*/ 261747 w 304419"/>
              <a:gd name="connsiteY1" fmla="*/ 323088 h 5407152"/>
              <a:gd name="connsiteX2" fmla="*/ 121539 w 304419"/>
              <a:gd name="connsiteY2" fmla="*/ 1267968 h 5407152"/>
              <a:gd name="connsiteX3" fmla="*/ 0 w 304419"/>
              <a:gd name="connsiteY3" fmla="*/ 1848993 h 5407152"/>
              <a:gd name="connsiteX4" fmla="*/ 304419 w 304419"/>
              <a:gd name="connsiteY4" fmla="*/ 2767584 h 5407152"/>
              <a:gd name="connsiteX5" fmla="*/ 304419 w 304419"/>
              <a:gd name="connsiteY5" fmla="*/ 5407152 h 5407152"/>
              <a:gd name="connsiteX0" fmla="*/ 256032 w 298704"/>
              <a:gd name="connsiteY0" fmla="*/ 0 h 5407152"/>
              <a:gd name="connsiteX1" fmla="*/ 256032 w 298704"/>
              <a:gd name="connsiteY1" fmla="*/ 323088 h 5407152"/>
              <a:gd name="connsiteX2" fmla="*/ 115824 w 298704"/>
              <a:gd name="connsiteY2" fmla="*/ 1267968 h 5407152"/>
              <a:gd name="connsiteX3" fmla="*/ 0 w 298704"/>
              <a:gd name="connsiteY3" fmla="*/ 1803273 h 5407152"/>
              <a:gd name="connsiteX4" fmla="*/ 298704 w 298704"/>
              <a:gd name="connsiteY4" fmla="*/ 2767584 h 5407152"/>
              <a:gd name="connsiteX5" fmla="*/ 298704 w 298704"/>
              <a:gd name="connsiteY5" fmla="*/ 5407152 h 5407152"/>
              <a:gd name="connsiteX0" fmla="*/ 256032 w 298704"/>
              <a:gd name="connsiteY0" fmla="*/ 0 h 5407152"/>
              <a:gd name="connsiteX1" fmla="*/ 256032 w 298704"/>
              <a:gd name="connsiteY1" fmla="*/ 323088 h 5407152"/>
              <a:gd name="connsiteX2" fmla="*/ 278384 w 298704"/>
              <a:gd name="connsiteY2" fmla="*/ 1267968 h 5407152"/>
              <a:gd name="connsiteX3" fmla="*/ 0 w 298704"/>
              <a:gd name="connsiteY3" fmla="*/ 1803273 h 5407152"/>
              <a:gd name="connsiteX4" fmla="*/ 298704 w 298704"/>
              <a:gd name="connsiteY4" fmla="*/ 2767584 h 5407152"/>
              <a:gd name="connsiteX5" fmla="*/ 298704 w 298704"/>
              <a:gd name="connsiteY5" fmla="*/ 5407152 h 5407152"/>
              <a:gd name="connsiteX0" fmla="*/ 256032 w 298704"/>
              <a:gd name="connsiteY0" fmla="*/ 0 h 5407152"/>
              <a:gd name="connsiteX1" fmla="*/ 271272 w 298704"/>
              <a:gd name="connsiteY1" fmla="*/ 287528 h 5407152"/>
              <a:gd name="connsiteX2" fmla="*/ 278384 w 298704"/>
              <a:gd name="connsiteY2" fmla="*/ 1267968 h 5407152"/>
              <a:gd name="connsiteX3" fmla="*/ 0 w 298704"/>
              <a:gd name="connsiteY3" fmla="*/ 1803273 h 5407152"/>
              <a:gd name="connsiteX4" fmla="*/ 298704 w 298704"/>
              <a:gd name="connsiteY4" fmla="*/ 2767584 h 5407152"/>
              <a:gd name="connsiteX5" fmla="*/ 298704 w 298704"/>
              <a:gd name="connsiteY5" fmla="*/ 5407152 h 5407152"/>
              <a:gd name="connsiteX0" fmla="*/ 276352 w 298704"/>
              <a:gd name="connsiteY0" fmla="*/ 0 h 5534152"/>
              <a:gd name="connsiteX1" fmla="*/ 271272 w 298704"/>
              <a:gd name="connsiteY1" fmla="*/ 414528 h 5534152"/>
              <a:gd name="connsiteX2" fmla="*/ 278384 w 298704"/>
              <a:gd name="connsiteY2" fmla="*/ 1394968 h 5534152"/>
              <a:gd name="connsiteX3" fmla="*/ 0 w 298704"/>
              <a:gd name="connsiteY3" fmla="*/ 1930273 h 5534152"/>
              <a:gd name="connsiteX4" fmla="*/ 298704 w 298704"/>
              <a:gd name="connsiteY4" fmla="*/ 2894584 h 5534152"/>
              <a:gd name="connsiteX5" fmla="*/ 298704 w 298704"/>
              <a:gd name="connsiteY5" fmla="*/ 5534152 h 5534152"/>
              <a:gd name="connsiteX0" fmla="*/ 276352 w 316484"/>
              <a:gd name="connsiteY0" fmla="*/ 0 h 5534152"/>
              <a:gd name="connsiteX1" fmla="*/ 271272 w 316484"/>
              <a:gd name="connsiteY1" fmla="*/ 414528 h 5534152"/>
              <a:gd name="connsiteX2" fmla="*/ 316484 w 316484"/>
              <a:gd name="connsiteY2" fmla="*/ 1387348 h 5534152"/>
              <a:gd name="connsiteX3" fmla="*/ 0 w 316484"/>
              <a:gd name="connsiteY3" fmla="*/ 1930273 h 5534152"/>
              <a:gd name="connsiteX4" fmla="*/ 298704 w 316484"/>
              <a:gd name="connsiteY4" fmla="*/ 2894584 h 5534152"/>
              <a:gd name="connsiteX5" fmla="*/ 298704 w 316484"/>
              <a:gd name="connsiteY5" fmla="*/ 5534152 h 5534152"/>
              <a:gd name="connsiteX0" fmla="*/ 276352 w 330960"/>
              <a:gd name="connsiteY0" fmla="*/ 0 h 5534152"/>
              <a:gd name="connsiteX1" fmla="*/ 316484 w 330960"/>
              <a:gd name="connsiteY1" fmla="*/ 1387348 h 5534152"/>
              <a:gd name="connsiteX2" fmla="*/ 0 w 330960"/>
              <a:gd name="connsiteY2" fmla="*/ 1930273 h 5534152"/>
              <a:gd name="connsiteX3" fmla="*/ 298704 w 330960"/>
              <a:gd name="connsiteY3" fmla="*/ 2894584 h 5534152"/>
              <a:gd name="connsiteX4" fmla="*/ 298704 w 330960"/>
              <a:gd name="connsiteY4" fmla="*/ 5534152 h 5534152"/>
              <a:gd name="connsiteX0" fmla="*/ 276352 w 330960"/>
              <a:gd name="connsiteY0" fmla="*/ 0 h 5606542"/>
              <a:gd name="connsiteX1" fmla="*/ 316484 w 330960"/>
              <a:gd name="connsiteY1" fmla="*/ 1459738 h 5606542"/>
              <a:gd name="connsiteX2" fmla="*/ 0 w 330960"/>
              <a:gd name="connsiteY2" fmla="*/ 2002663 h 5606542"/>
              <a:gd name="connsiteX3" fmla="*/ 298704 w 330960"/>
              <a:gd name="connsiteY3" fmla="*/ 2966974 h 5606542"/>
              <a:gd name="connsiteX4" fmla="*/ 298704 w 330960"/>
              <a:gd name="connsiteY4" fmla="*/ 5606542 h 5606542"/>
              <a:gd name="connsiteX0" fmla="*/ 283972 w 332020"/>
              <a:gd name="connsiteY0" fmla="*/ 0 h 5606542"/>
              <a:gd name="connsiteX1" fmla="*/ 316484 w 332020"/>
              <a:gd name="connsiteY1" fmla="*/ 1459738 h 5606542"/>
              <a:gd name="connsiteX2" fmla="*/ 0 w 332020"/>
              <a:gd name="connsiteY2" fmla="*/ 2002663 h 5606542"/>
              <a:gd name="connsiteX3" fmla="*/ 298704 w 332020"/>
              <a:gd name="connsiteY3" fmla="*/ 2966974 h 5606542"/>
              <a:gd name="connsiteX4" fmla="*/ 298704 w 332020"/>
              <a:gd name="connsiteY4" fmla="*/ 5606542 h 5606542"/>
              <a:gd name="connsiteX0" fmla="*/ 283972 w 332020"/>
              <a:gd name="connsiteY0" fmla="*/ 0 h 5606542"/>
              <a:gd name="connsiteX1" fmla="*/ 316484 w 332020"/>
              <a:gd name="connsiteY1" fmla="*/ 1459738 h 5606542"/>
              <a:gd name="connsiteX2" fmla="*/ 0 w 332020"/>
              <a:gd name="connsiteY2" fmla="*/ 2002663 h 5606542"/>
              <a:gd name="connsiteX3" fmla="*/ 298704 w 332020"/>
              <a:gd name="connsiteY3" fmla="*/ 2966974 h 5606542"/>
              <a:gd name="connsiteX4" fmla="*/ 298704 w 332020"/>
              <a:gd name="connsiteY4" fmla="*/ 5606542 h 5606542"/>
              <a:gd name="connsiteX0" fmla="*/ 283972 w 316484"/>
              <a:gd name="connsiteY0" fmla="*/ 0 h 5606542"/>
              <a:gd name="connsiteX1" fmla="*/ 316484 w 316484"/>
              <a:gd name="connsiteY1" fmla="*/ 1459738 h 5606542"/>
              <a:gd name="connsiteX2" fmla="*/ 0 w 316484"/>
              <a:gd name="connsiteY2" fmla="*/ 2002663 h 5606542"/>
              <a:gd name="connsiteX3" fmla="*/ 298704 w 316484"/>
              <a:gd name="connsiteY3" fmla="*/ 2966974 h 5606542"/>
              <a:gd name="connsiteX4" fmla="*/ 298704 w 316484"/>
              <a:gd name="connsiteY4" fmla="*/ 5606542 h 5606542"/>
              <a:gd name="connsiteX0" fmla="*/ 291592 w 316484"/>
              <a:gd name="connsiteY0" fmla="*/ 0 h 5606542"/>
              <a:gd name="connsiteX1" fmla="*/ 316484 w 316484"/>
              <a:gd name="connsiteY1" fmla="*/ 1459738 h 5606542"/>
              <a:gd name="connsiteX2" fmla="*/ 0 w 316484"/>
              <a:gd name="connsiteY2" fmla="*/ 2002663 h 5606542"/>
              <a:gd name="connsiteX3" fmla="*/ 298704 w 316484"/>
              <a:gd name="connsiteY3" fmla="*/ 2966974 h 5606542"/>
              <a:gd name="connsiteX4" fmla="*/ 298704 w 316484"/>
              <a:gd name="connsiteY4" fmla="*/ 5606542 h 5606542"/>
              <a:gd name="connsiteX0" fmla="*/ 295402 w 316484"/>
              <a:gd name="connsiteY0" fmla="*/ 0 h 5606542"/>
              <a:gd name="connsiteX1" fmla="*/ 316484 w 316484"/>
              <a:gd name="connsiteY1" fmla="*/ 1459738 h 5606542"/>
              <a:gd name="connsiteX2" fmla="*/ 0 w 316484"/>
              <a:gd name="connsiteY2" fmla="*/ 2002663 h 5606542"/>
              <a:gd name="connsiteX3" fmla="*/ 298704 w 316484"/>
              <a:gd name="connsiteY3" fmla="*/ 2966974 h 5606542"/>
              <a:gd name="connsiteX4" fmla="*/ 298704 w 316484"/>
              <a:gd name="connsiteY4" fmla="*/ 5606542 h 5606542"/>
              <a:gd name="connsiteX0" fmla="*/ 295402 w 316484"/>
              <a:gd name="connsiteY0" fmla="*/ 0 h 5610352"/>
              <a:gd name="connsiteX1" fmla="*/ 316484 w 316484"/>
              <a:gd name="connsiteY1" fmla="*/ 1463548 h 5610352"/>
              <a:gd name="connsiteX2" fmla="*/ 0 w 316484"/>
              <a:gd name="connsiteY2" fmla="*/ 2006473 h 5610352"/>
              <a:gd name="connsiteX3" fmla="*/ 298704 w 316484"/>
              <a:gd name="connsiteY3" fmla="*/ 2970784 h 5610352"/>
              <a:gd name="connsiteX4" fmla="*/ 298704 w 316484"/>
              <a:gd name="connsiteY4" fmla="*/ 5610352 h 5610352"/>
              <a:gd name="connsiteX0" fmla="*/ 299212 w 316484"/>
              <a:gd name="connsiteY0" fmla="*/ 0 h 5610352"/>
              <a:gd name="connsiteX1" fmla="*/ 316484 w 316484"/>
              <a:gd name="connsiteY1" fmla="*/ 1463548 h 5610352"/>
              <a:gd name="connsiteX2" fmla="*/ 0 w 316484"/>
              <a:gd name="connsiteY2" fmla="*/ 2006473 h 5610352"/>
              <a:gd name="connsiteX3" fmla="*/ 298704 w 316484"/>
              <a:gd name="connsiteY3" fmla="*/ 2970784 h 5610352"/>
              <a:gd name="connsiteX4" fmla="*/ 298704 w 316484"/>
              <a:gd name="connsiteY4" fmla="*/ 5610352 h 5610352"/>
              <a:gd name="connsiteX0" fmla="*/ 299212 w 316484"/>
              <a:gd name="connsiteY0" fmla="*/ 0 h 5610352"/>
              <a:gd name="connsiteX1" fmla="*/ 316484 w 316484"/>
              <a:gd name="connsiteY1" fmla="*/ 1463548 h 5610352"/>
              <a:gd name="connsiteX2" fmla="*/ 0 w 316484"/>
              <a:gd name="connsiteY2" fmla="*/ 2006473 h 5610352"/>
              <a:gd name="connsiteX3" fmla="*/ 298704 w 316484"/>
              <a:gd name="connsiteY3" fmla="*/ 2970784 h 5610352"/>
              <a:gd name="connsiteX4" fmla="*/ 298704 w 316484"/>
              <a:gd name="connsiteY4" fmla="*/ 5610352 h 5610352"/>
              <a:gd name="connsiteX0" fmla="*/ 299212 w 308864"/>
              <a:gd name="connsiteY0" fmla="*/ 0 h 5610352"/>
              <a:gd name="connsiteX1" fmla="*/ 308864 w 308864"/>
              <a:gd name="connsiteY1" fmla="*/ 1452118 h 5610352"/>
              <a:gd name="connsiteX2" fmla="*/ 0 w 308864"/>
              <a:gd name="connsiteY2" fmla="*/ 2006473 h 5610352"/>
              <a:gd name="connsiteX3" fmla="*/ 298704 w 308864"/>
              <a:gd name="connsiteY3" fmla="*/ 2970784 h 5610352"/>
              <a:gd name="connsiteX4" fmla="*/ 298704 w 308864"/>
              <a:gd name="connsiteY4" fmla="*/ 5610352 h 5610352"/>
              <a:gd name="connsiteX0" fmla="*/ 299212 w 308864"/>
              <a:gd name="connsiteY0" fmla="*/ 0 h 5610352"/>
              <a:gd name="connsiteX1" fmla="*/ 308864 w 308864"/>
              <a:gd name="connsiteY1" fmla="*/ 1452118 h 5610352"/>
              <a:gd name="connsiteX2" fmla="*/ 0 w 308864"/>
              <a:gd name="connsiteY2" fmla="*/ 2006473 h 5610352"/>
              <a:gd name="connsiteX3" fmla="*/ 298704 w 308864"/>
              <a:gd name="connsiteY3" fmla="*/ 2970784 h 5610352"/>
              <a:gd name="connsiteX4" fmla="*/ 298704 w 308864"/>
              <a:gd name="connsiteY4" fmla="*/ 5610352 h 5610352"/>
              <a:gd name="connsiteX0" fmla="*/ 299212 w 308864"/>
              <a:gd name="connsiteY0" fmla="*/ 0 h 5610352"/>
              <a:gd name="connsiteX1" fmla="*/ 308864 w 308864"/>
              <a:gd name="connsiteY1" fmla="*/ 1448308 h 5610352"/>
              <a:gd name="connsiteX2" fmla="*/ 0 w 308864"/>
              <a:gd name="connsiteY2" fmla="*/ 2006473 h 5610352"/>
              <a:gd name="connsiteX3" fmla="*/ 298704 w 308864"/>
              <a:gd name="connsiteY3" fmla="*/ 2970784 h 5610352"/>
              <a:gd name="connsiteX4" fmla="*/ 298704 w 308864"/>
              <a:gd name="connsiteY4" fmla="*/ 5610352 h 5610352"/>
              <a:gd name="connsiteX0" fmla="*/ 299212 w 316484"/>
              <a:gd name="connsiteY0" fmla="*/ 0 h 5610352"/>
              <a:gd name="connsiteX1" fmla="*/ 316484 w 316484"/>
              <a:gd name="connsiteY1" fmla="*/ 1436878 h 5610352"/>
              <a:gd name="connsiteX2" fmla="*/ 0 w 316484"/>
              <a:gd name="connsiteY2" fmla="*/ 2006473 h 5610352"/>
              <a:gd name="connsiteX3" fmla="*/ 298704 w 316484"/>
              <a:gd name="connsiteY3" fmla="*/ 2970784 h 5610352"/>
              <a:gd name="connsiteX4" fmla="*/ 298704 w 316484"/>
              <a:gd name="connsiteY4" fmla="*/ 5610352 h 5610352"/>
              <a:gd name="connsiteX0" fmla="*/ 299212 w 308864"/>
              <a:gd name="connsiteY0" fmla="*/ 0 h 5610352"/>
              <a:gd name="connsiteX1" fmla="*/ 308864 w 308864"/>
              <a:gd name="connsiteY1" fmla="*/ 1471168 h 5610352"/>
              <a:gd name="connsiteX2" fmla="*/ 0 w 308864"/>
              <a:gd name="connsiteY2" fmla="*/ 2006473 h 5610352"/>
              <a:gd name="connsiteX3" fmla="*/ 298704 w 308864"/>
              <a:gd name="connsiteY3" fmla="*/ 2970784 h 5610352"/>
              <a:gd name="connsiteX4" fmla="*/ 298704 w 308864"/>
              <a:gd name="connsiteY4" fmla="*/ 5610352 h 5610352"/>
              <a:gd name="connsiteX0" fmla="*/ 299212 w 308864"/>
              <a:gd name="connsiteY0" fmla="*/ 0 h 5610352"/>
              <a:gd name="connsiteX1" fmla="*/ 308864 w 308864"/>
              <a:gd name="connsiteY1" fmla="*/ 1471168 h 5610352"/>
              <a:gd name="connsiteX2" fmla="*/ 0 w 308864"/>
              <a:gd name="connsiteY2" fmla="*/ 2006473 h 5610352"/>
              <a:gd name="connsiteX3" fmla="*/ 298704 w 308864"/>
              <a:gd name="connsiteY3" fmla="*/ 2970784 h 5610352"/>
              <a:gd name="connsiteX4" fmla="*/ 298704 w 308864"/>
              <a:gd name="connsiteY4" fmla="*/ 5610352 h 5610352"/>
              <a:gd name="connsiteX0" fmla="*/ 299212 w 299645"/>
              <a:gd name="connsiteY0" fmla="*/ 0 h 5610352"/>
              <a:gd name="connsiteX1" fmla="*/ 289814 w 299645"/>
              <a:gd name="connsiteY1" fmla="*/ 1457833 h 5610352"/>
              <a:gd name="connsiteX2" fmla="*/ 0 w 299645"/>
              <a:gd name="connsiteY2" fmla="*/ 2006473 h 5610352"/>
              <a:gd name="connsiteX3" fmla="*/ 298704 w 299645"/>
              <a:gd name="connsiteY3" fmla="*/ 2970784 h 5610352"/>
              <a:gd name="connsiteX4" fmla="*/ 298704 w 299645"/>
              <a:gd name="connsiteY4" fmla="*/ 5610352 h 5610352"/>
              <a:gd name="connsiteX0" fmla="*/ 299212 w 299852"/>
              <a:gd name="connsiteY0" fmla="*/ 0 h 5610352"/>
              <a:gd name="connsiteX1" fmla="*/ 295529 w 299852"/>
              <a:gd name="connsiteY1" fmla="*/ 1467358 h 5610352"/>
              <a:gd name="connsiteX2" fmla="*/ 0 w 299852"/>
              <a:gd name="connsiteY2" fmla="*/ 2006473 h 5610352"/>
              <a:gd name="connsiteX3" fmla="*/ 298704 w 299852"/>
              <a:gd name="connsiteY3" fmla="*/ 2970784 h 5610352"/>
              <a:gd name="connsiteX4" fmla="*/ 298704 w 299852"/>
              <a:gd name="connsiteY4" fmla="*/ 5610352 h 5610352"/>
              <a:gd name="connsiteX0" fmla="*/ 299212 w 299974"/>
              <a:gd name="connsiteY0" fmla="*/ 0 h 5610352"/>
              <a:gd name="connsiteX1" fmla="*/ 297434 w 299974"/>
              <a:gd name="connsiteY1" fmla="*/ 1473073 h 5610352"/>
              <a:gd name="connsiteX2" fmla="*/ 0 w 299974"/>
              <a:gd name="connsiteY2" fmla="*/ 2006473 h 5610352"/>
              <a:gd name="connsiteX3" fmla="*/ 298704 w 299974"/>
              <a:gd name="connsiteY3" fmla="*/ 2970784 h 5610352"/>
              <a:gd name="connsiteX4" fmla="*/ 298704 w 299974"/>
              <a:gd name="connsiteY4" fmla="*/ 5610352 h 5610352"/>
              <a:gd name="connsiteX0" fmla="*/ 299212 w 301244"/>
              <a:gd name="connsiteY0" fmla="*/ 0 h 5610352"/>
              <a:gd name="connsiteX1" fmla="*/ 301244 w 301244"/>
              <a:gd name="connsiteY1" fmla="*/ 1478788 h 5610352"/>
              <a:gd name="connsiteX2" fmla="*/ 0 w 301244"/>
              <a:gd name="connsiteY2" fmla="*/ 2006473 h 5610352"/>
              <a:gd name="connsiteX3" fmla="*/ 298704 w 301244"/>
              <a:gd name="connsiteY3" fmla="*/ 2970784 h 5610352"/>
              <a:gd name="connsiteX4" fmla="*/ 298704 w 301244"/>
              <a:gd name="connsiteY4" fmla="*/ 5610352 h 5610352"/>
              <a:gd name="connsiteX0" fmla="*/ 299212 w 301244"/>
              <a:gd name="connsiteY0" fmla="*/ 0 h 2970784"/>
              <a:gd name="connsiteX1" fmla="*/ 301244 w 301244"/>
              <a:gd name="connsiteY1" fmla="*/ 1478788 h 2970784"/>
              <a:gd name="connsiteX2" fmla="*/ 0 w 301244"/>
              <a:gd name="connsiteY2" fmla="*/ 2006473 h 2970784"/>
              <a:gd name="connsiteX3" fmla="*/ 298704 w 301244"/>
              <a:gd name="connsiteY3" fmla="*/ 2970784 h 2970784"/>
              <a:gd name="connsiteX0" fmla="*/ 301244 w 301244"/>
              <a:gd name="connsiteY0" fmla="*/ 0 h 1491996"/>
              <a:gd name="connsiteX1" fmla="*/ 0 w 301244"/>
              <a:gd name="connsiteY1" fmla="*/ 527685 h 1491996"/>
              <a:gd name="connsiteX2" fmla="*/ 298704 w 301244"/>
              <a:gd name="connsiteY2" fmla="*/ 1491996 h 1491996"/>
              <a:gd name="connsiteX0" fmla="*/ 301244 w 308864"/>
              <a:gd name="connsiteY0" fmla="*/ 0 h 1476756"/>
              <a:gd name="connsiteX1" fmla="*/ 0 w 308864"/>
              <a:gd name="connsiteY1" fmla="*/ 527685 h 1476756"/>
              <a:gd name="connsiteX2" fmla="*/ 308864 w 308864"/>
              <a:gd name="connsiteY2" fmla="*/ 1476756 h 1476756"/>
              <a:gd name="connsiteX0" fmla="*/ 291084 w 298704"/>
              <a:gd name="connsiteY0" fmla="*/ 0 h 1476756"/>
              <a:gd name="connsiteX1" fmla="*/ 0 w 298704"/>
              <a:gd name="connsiteY1" fmla="*/ 553085 h 1476756"/>
              <a:gd name="connsiteX2" fmla="*/ 298704 w 298704"/>
              <a:gd name="connsiteY2" fmla="*/ 1476756 h 1476756"/>
            </a:gdLst>
            <a:ahLst/>
            <a:cxnLst>
              <a:cxn ang="0">
                <a:pos x="connsiteX0" y="connsiteY0"/>
              </a:cxn>
              <a:cxn ang="0">
                <a:pos x="connsiteX1" y="connsiteY1"/>
              </a:cxn>
              <a:cxn ang="0">
                <a:pos x="connsiteX2" y="connsiteY2"/>
              </a:cxn>
            </a:cxnLst>
            <a:rect l="l" t="t" r="r" b="b"/>
            <a:pathLst>
              <a:path w="298704" h="1476756">
                <a:moveTo>
                  <a:pt x="291084" y="0"/>
                </a:moveTo>
                <a:lnTo>
                  <a:pt x="0" y="553085"/>
                </a:lnTo>
                <a:lnTo>
                  <a:pt x="298704" y="1476756"/>
                </a:lnTo>
              </a:path>
            </a:pathLst>
          </a:custGeom>
          <a:ln w="3175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schemeClr val="tx1"/>
              </a:solidFill>
            </a:endParaRPr>
          </a:p>
        </p:txBody>
      </p:sp>
      <p:sp>
        <p:nvSpPr>
          <p:cNvPr id="322" name="テキスト ボックス 321">
            <a:extLst>
              <a:ext uri="{FF2B5EF4-FFF2-40B4-BE49-F238E27FC236}">
                <a16:creationId xmlns:a16="http://schemas.microsoft.com/office/drawing/2014/main" id="{CCC7138C-C4AE-4F3D-819F-CB2B6DDF3C6E}"/>
              </a:ext>
            </a:extLst>
          </p:cNvPr>
          <p:cNvSpPr txBox="1"/>
          <p:nvPr/>
        </p:nvSpPr>
        <p:spPr>
          <a:xfrm rot="1493090">
            <a:off x="5771991" y="2554115"/>
            <a:ext cx="647926" cy="182930"/>
          </a:xfrm>
          <a:prstGeom prst="rect">
            <a:avLst/>
          </a:prstGeom>
          <a:noFill/>
        </p:spPr>
        <p:txBody>
          <a:bodyPr wrap="none" rtlCol="0" anchor="ctr" anchorCtr="1">
            <a:prstTxWarp prst="textArchUp">
              <a:avLst>
                <a:gd name="adj" fmla="val 10784765"/>
              </a:avLst>
            </a:prstTxWarp>
            <a:spAutoFit/>
          </a:bodyPr>
          <a:lstStyle/>
          <a:p>
            <a:pPr algn="ctr"/>
            <a:r>
              <a:rPr kumimoji="1" lang="ja-JP" altLang="en-US" sz="700" b="1" dirty="0"/>
              <a:t>大阪外環状線</a:t>
            </a:r>
          </a:p>
        </p:txBody>
      </p:sp>
      <p:sp>
        <p:nvSpPr>
          <p:cNvPr id="375" name="テキスト ボックス 374">
            <a:extLst>
              <a:ext uri="{FF2B5EF4-FFF2-40B4-BE49-F238E27FC236}">
                <a16:creationId xmlns:a16="http://schemas.microsoft.com/office/drawing/2014/main" id="{94C37BF5-42BF-4C2E-83E4-BDC2A22BE5F1}"/>
              </a:ext>
            </a:extLst>
          </p:cNvPr>
          <p:cNvSpPr txBox="1"/>
          <p:nvPr/>
        </p:nvSpPr>
        <p:spPr>
          <a:xfrm>
            <a:off x="5783889" y="1469666"/>
            <a:ext cx="877163" cy="230832"/>
          </a:xfrm>
          <a:prstGeom prst="rect">
            <a:avLst/>
          </a:prstGeom>
          <a:noFill/>
        </p:spPr>
        <p:txBody>
          <a:bodyPr wrap="none" rtlCol="0">
            <a:spAutoFit/>
          </a:bodyPr>
          <a:lstStyle/>
          <a:p>
            <a:r>
              <a:rPr lang="ja-JP" altLang="en-US" sz="900" b="1" dirty="0">
                <a:solidFill>
                  <a:schemeClr val="bg1"/>
                </a:solidFill>
              </a:rPr>
              <a:t>東海道新幹線</a:t>
            </a:r>
            <a:endParaRPr kumimoji="1" lang="ja-JP" altLang="en-US" sz="900" b="1" dirty="0">
              <a:solidFill>
                <a:schemeClr val="bg1"/>
              </a:solidFill>
            </a:endParaRPr>
          </a:p>
        </p:txBody>
      </p:sp>
      <p:sp>
        <p:nvSpPr>
          <p:cNvPr id="376" name="テキスト ボックス 375">
            <a:extLst>
              <a:ext uri="{FF2B5EF4-FFF2-40B4-BE49-F238E27FC236}">
                <a16:creationId xmlns:a16="http://schemas.microsoft.com/office/drawing/2014/main" id="{507B4D33-EA38-44D9-B610-47D9D749F524}"/>
              </a:ext>
            </a:extLst>
          </p:cNvPr>
          <p:cNvSpPr txBox="1"/>
          <p:nvPr/>
        </p:nvSpPr>
        <p:spPr>
          <a:xfrm>
            <a:off x="4564464" y="1469666"/>
            <a:ext cx="761747" cy="230832"/>
          </a:xfrm>
          <a:prstGeom prst="rect">
            <a:avLst/>
          </a:prstGeom>
          <a:noFill/>
        </p:spPr>
        <p:txBody>
          <a:bodyPr wrap="none" rtlCol="0">
            <a:spAutoFit/>
          </a:bodyPr>
          <a:lstStyle/>
          <a:p>
            <a:r>
              <a:rPr lang="ja-JP" altLang="en-US" sz="900" b="1" dirty="0">
                <a:solidFill>
                  <a:schemeClr val="bg1"/>
                </a:solidFill>
              </a:rPr>
              <a:t>山陽新幹線</a:t>
            </a:r>
            <a:endParaRPr kumimoji="1" lang="ja-JP" altLang="en-US" sz="900" b="1" dirty="0">
              <a:solidFill>
                <a:schemeClr val="bg1"/>
              </a:solidFill>
            </a:endParaRPr>
          </a:p>
        </p:txBody>
      </p:sp>
      <p:sp>
        <p:nvSpPr>
          <p:cNvPr id="377" name="フリーフォーム: 図形 376">
            <a:extLst>
              <a:ext uri="{FF2B5EF4-FFF2-40B4-BE49-F238E27FC236}">
                <a16:creationId xmlns:a16="http://schemas.microsoft.com/office/drawing/2014/main" id="{D31472FB-CD58-4EEC-BC3B-BE11658473E7}"/>
              </a:ext>
            </a:extLst>
          </p:cNvPr>
          <p:cNvSpPr/>
          <p:nvPr/>
        </p:nvSpPr>
        <p:spPr>
          <a:xfrm>
            <a:off x="3517255" y="3434707"/>
            <a:ext cx="1011936" cy="755904"/>
          </a:xfrm>
          <a:custGeom>
            <a:avLst/>
            <a:gdLst>
              <a:gd name="connsiteX0" fmla="*/ 0 w 2286000"/>
              <a:gd name="connsiteY0" fmla="*/ 1139952 h 1139952"/>
              <a:gd name="connsiteX1" fmla="*/ 323088 w 2286000"/>
              <a:gd name="connsiteY1" fmla="*/ 573024 h 1139952"/>
              <a:gd name="connsiteX2" fmla="*/ 1274064 w 2286000"/>
              <a:gd name="connsiteY2" fmla="*/ 755904 h 1139952"/>
              <a:gd name="connsiteX3" fmla="*/ 2286000 w 2286000"/>
              <a:gd name="connsiteY3" fmla="*/ 0 h 1139952"/>
              <a:gd name="connsiteX0" fmla="*/ 0 w 1962912"/>
              <a:gd name="connsiteY0" fmla="*/ 573024 h 755904"/>
              <a:gd name="connsiteX1" fmla="*/ 950976 w 1962912"/>
              <a:gd name="connsiteY1" fmla="*/ 755904 h 755904"/>
              <a:gd name="connsiteX2" fmla="*/ 1962912 w 1962912"/>
              <a:gd name="connsiteY2" fmla="*/ 0 h 755904"/>
              <a:gd name="connsiteX0" fmla="*/ 0 w 1011936"/>
              <a:gd name="connsiteY0" fmla="*/ 755904 h 755904"/>
              <a:gd name="connsiteX1" fmla="*/ 1011936 w 1011936"/>
              <a:gd name="connsiteY1" fmla="*/ 0 h 755904"/>
            </a:gdLst>
            <a:ahLst/>
            <a:cxnLst>
              <a:cxn ang="0">
                <a:pos x="connsiteX0" y="connsiteY0"/>
              </a:cxn>
              <a:cxn ang="0">
                <a:pos x="connsiteX1" y="connsiteY1"/>
              </a:cxn>
            </a:cxnLst>
            <a:rect l="l" t="t" r="r" b="b"/>
            <a:pathLst>
              <a:path w="1011936" h="755904">
                <a:moveTo>
                  <a:pt x="0" y="755904"/>
                </a:moveTo>
                <a:lnTo>
                  <a:pt x="1011936" y="0"/>
                </a:lnTo>
              </a:path>
            </a:pathLst>
          </a:custGeom>
          <a:ln w="63500">
            <a:solidFill>
              <a:srgbClr val="0065B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schemeClr val="tx1"/>
              </a:solidFill>
            </a:endParaRPr>
          </a:p>
        </p:txBody>
      </p:sp>
      <p:sp>
        <p:nvSpPr>
          <p:cNvPr id="378" name="楕円 377">
            <a:extLst>
              <a:ext uri="{FF2B5EF4-FFF2-40B4-BE49-F238E27FC236}">
                <a16:creationId xmlns:a16="http://schemas.microsoft.com/office/drawing/2014/main" id="{544BBFAA-AA8E-4946-9C09-2EEBDAA4D4AF}"/>
              </a:ext>
            </a:extLst>
          </p:cNvPr>
          <p:cNvSpPr/>
          <p:nvPr/>
        </p:nvSpPr>
        <p:spPr>
          <a:xfrm>
            <a:off x="6363866" y="2769992"/>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anchor="ctr" anchorCtr="1"/>
          <a:lstStyle/>
          <a:p>
            <a:pPr algn="ctr">
              <a:defRPr/>
            </a:pPr>
            <a:r>
              <a:rPr lang="ja-JP" altLang="en-US" sz="900" b="1" dirty="0">
                <a:solidFill>
                  <a:schemeClr val="tx1"/>
                </a:solidFill>
                <a:latin typeface="メイリオ" panose="020B0604030504040204" pitchFamily="50" charset="-128"/>
                <a:ea typeface="メイリオ" panose="020B0604030504040204" pitchFamily="50" charset="-128"/>
              </a:rPr>
              <a:t>京橋</a:t>
            </a:r>
          </a:p>
        </p:txBody>
      </p:sp>
      <p:sp>
        <p:nvSpPr>
          <p:cNvPr id="379" name="楕円 378">
            <a:extLst>
              <a:ext uri="{FF2B5EF4-FFF2-40B4-BE49-F238E27FC236}">
                <a16:creationId xmlns:a16="http://schemas.microsoft.com/office/drawing/2014/main" id="{C487C6CB-394B-4427-98F9-79123B53B073}"/>
              </a:ext>
            </a:extLst>
          </p:cNvPr>
          <p:cNvSpPr/>
          <p:nvPr/>
        </p:nvSpPr>
        <p:spPr>
          <a:xfrm>
            <a:off x="4378035" y="3257467"/>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anchor="ctr" anchorCtr="1"/>
          <a:lstStyle/>
          <a:p>
            <a:pPr algn="ctr">
              <a:defRPr/>
            </a:pPr>
            <a:r>
              <a:rPr lang="ja-JP" altLang="en-US" sz="800" b="1" dirty="0">
                <a:solidFill>
                  <a:schemeClr val="tx1"/>
                </a:solidFill>
                <a:latin typeface="メイリオ" panose="020B0604030504040204" pitchFamily="50" charset="-128"/>
                <a:ea typeface="メイリオ" panose="020B0604030504040204" pitchFamily="50" charset="-128"/>
              </a:rPr>
              <a:t>西九条</a:t>
            </a:r>
          </a:p>
        </p:txBody>
      </p:sp>
      <p:sp>
        <p:nvSpPr>
          <p:cNvPr id="380" name="楕円 379">
            <a:extLst>
              <a:ext uri="{FF2B5EF4-FFF2-40B4-BE49-F238E27FC236}">
                <a16:creationId xmlns:a16="http://schemas.microsoft.com/office/drawing/2014/main" id="{114751D6-6CB8-495D-88D2-37997CBD8261}"/>
              </a:ext>
            </a:extLst>
          </p:cNvPr>
          <p:cNvSpPr/>
          <p:nvPr/>
        </p:nvSpPr>
        <p:spPr>
          <a:xfrm>
            <a:off x="4378035" y="3688990"/>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anchor="ctr" anchorCtr="1"/>
          <a:lstStyle/>
          <a:p>
            <a:pPr algn="ctr">
              <a:defRPr/>
            </a:pPr>
            <a:r>
              <a:rPr lang="ja-JP" altLang="en-US" sz="800" b="1" dirty="0">
                <a:solidFill>
                  <a:schemeClr val="tx1"/>
                </a:solidFill>
                <a:latin typeface="メイリオ" panose="020B0604030504040204" pitchFamily="50" charset="-128"/>
                <a:ea typeface="メイリオ" panose="020B0604030504040204" pitchFamily="50" charset="-128"/>
              </a:rPr>
              <a:t>弁天町</a:t>
            </a:r>
          </a:p>
        </p:txBody>
      </p:sp>
      <p:grpSp>
        <p:nvGrpSpPr>
          <p:cNvPr id="381" name="グループ化 380">
            <a:extLst>
              <a:ext uri="{FF2B5EF4-FFF2-40B4-BE49-F238E27FC236}">
                <a16:creationId xmlns:a16="http://schemas.microsoft.com/office/drawing/2014/main" id="{A6D6A47D-3407-45AD-9327-772A65044DCF}"/>
              </a:ext>
            </a:extLst>
          </p:cNvPr>
          <p:cNvGrpSpPr/>
          <p:nvPr/>
        </p:nvGrpSpPr>
        <p:grpSpPr>
          <a:xfrm rot="18019587" flipV="1">
            <a:off x="2214145" y="4205109"/>
            <a:ext cx="413000" cy="108000"/>
            <a:chOff x="788841" y="2172067"/>
            <a:chExt cx="1018824" cy="360000"/>
          </a:xfrm>
          <a:solidFill>
            <a:srgbClr val="FF0065"/>
          </a:solidFill>
        </p:grpSpPr>
        <p:sp>
          <p:nvSpPr>
            <p:cNvPr id="382" name="四角形: 角を丸くする 381">
              <a:extLst>
                <a:ext uri="{FF2B5EF4-FFF2-40B4-BE49-F238E27FC236}">
                  <a16:creationId xmlns:a16="http://schemas.microsoft.com/office/drawing/2014/main" id="{09915AA4-FC1F-48B3-AAA5-0B1C64AA35F1}"/>
                </a:ext>
              </a:extLst>
            </p:cNvPr>
            <p:cNvSpPr/>
            <p:nvPr/>
          </p:nvSpPr>
          <p:spPr>
            <a:xfrm>
              <a:off x="788841" y="2172067"/>
              <a:ext cx="108000" cy="360000"/>
            </a:xfrm>
            <a:prstGeom prst="roundRect">
              <a:avLst>
                <a:gd name="adj" fmla="val 20194"/>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3" name="四角形: 角を丸くする 382">
              <a:extLst>
                <a:ext uri="{FF2B5EF4-FFF2-40B4-BE49-F238E27FC236}">
                  <a16:creationId xmlns:a16="http://schemas.microsoft.com/office/drawing/2014/main" id="{76709269-B129-462C-B9FD-3F69BB840CDD}"/>
                </a:ext>
              </a:extLst>
            </p:cNvPr>
            <p:cNvSpPr/>
            <p:nvPr/>
          </p:nvSpPr>
          <p:spPr>
            <a:xfrm>
              <a:off x="940067" y="2172067"/>
              <a:ext cx="108000" cy="360000"/>
            </a:xfrm>
            <a:prstGeom prst="roundRect">
              <a:avLst>
                <a:gd name="adj" fmla="val 20194"/>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4" name="四角形: 角を丸くする 383">
              <a:extLst>
                <a:ext uri="{FF2B5EF4-FFF2-40B4-BE49-F238E27FC236}">
                  <a16:creationId xmlns:a16="http://schemas.microsoft.com/office/drawing/2014/main" id="{C22106E0-D0B2-4C74-992F-C6885BD5B9E6}"/>
                </a:ext>
              </a:extLst>
            </p:cNvPr>
            <p:cNvSpPr/>
            <p:nvPr/>
          </p:nvSpPr>
          <p:spPr>
            <a:xfrm>
              <a:off x="1091293" y="2172067"/>
              <a:ext cx="108000" cy="360000"/>
            </a:xfrm>
            <a:prstGeom prst="roundRect">
              <a:avLst>
                <a:gd name="adj" fmla="val 20194"/>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5" name="四角形: 角を丸くする 384">
              <a:extLst>
                <a:ext uri="{FF2B5EF4-FFF2-40B4-BE49-F238E27FC236}">
                  <a16:creationId xmlns:a16="http://schemas.microsoft.com/office/drawing/2014/main" id="{A4AA1D4B-2408-4FA4-B450-56AF58EAC2CC}"/>
                </a:ext>
              </a:extLst>
            </p:cNvPr>
            <p:cNvSpPr/>
            <p:nvPr/>
          </p:nvSpPr>
          <p:spPr>
            <a:xfrm>
              <a:off x="1244779" y="2172067"/>
              <a:ext cx="108000" cy="360000"/>
            </a:xfrm>
            <a:prstGeom prst="roundRect">
              <a:avLst>
                <a:gd name="adj" fmla="val 20194"/>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6" name="四角形: 角を丸くする 385">
              <a:extLst>
                <a:ext uri="{FF2B5EF4-FFF2-40B4-BE49-F238E27FC236}">
                  <a16:creationId xmlns:a16="http://schemas.microsoft.com/office/drawing/2014/main" id="{6EFA2ECC-8455-4CDA-AB24-51513EC79A66}"/>
                </a:ext>
              </a:extLst>
            </p:cNvPr>
            <p:cNvSpPr/>
            <p:nvPr/>
          </p:nvSpPr>
          <p:spPr>
            <a:xfrm>
              <a:off x="1396005" y="2172067"/>
              <a:ext cx="108000" cy="360000"/>
            </a:xfrm>
            <a:prstGeom prst="roundRect">
              <a:avLst>
                <a:gd name="adj" fmla="val 20194"/>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7" name="四角形: 角を丸くする 386">
              <a:extLst>
                <a:ext uri="{FF2B5EF4-FFF2-40B4-BE49-F238E27FC236}">
                  <a16:creationId xmlns:a16="http://schemas.microsoft.com/office/drawing/2014/main" id="{66CCCEDB-0189-463F-AF11-016EC06DF0B2}"/>
                </a:ext>
              </a:extLst>
            </p:cNvPr>
            <p:cNvSpPr/>
            <p:nvPr/>
          </p:nvSpPr>
          <p:spPr>
            <a:xfrm>
              <a:off x="1547231" y="2172067"/>
              <a:ext cx="108000" cy="360000"/>
            </a:xfrm>
            <a:prstGeom prst="roundRect">
              <a:avLst>
                <a:gd name="adj" fmla="val 20194"/>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8" name="四角形: 角を丸くする 387">
              <a:extLst>
                <a:ext uri="{FF2B5EF4-FFF2-40B4-BE49-F238E27FC236}">
                  <a16:creationId xmlns:a16="http://schemas.microsoft.com/office/drawing/2014/main" id="{BCAAC4FB-90E9-4CC4-AB30-2635ED82F95A}"/>
                </a:ext>
              </a:extLst>
            </p:cNvPr>
            <p:cNvSpPr/>
            <p:nvPr/>
          </p:nvSpPr>
          <p:spPr>
            <a:xfrm>
              <a:off x="1699665" y="2172067"/>
              <a:ext cx="108000" cy="360000"/>
            </a:xfrm>
            <a:prstGeom prst="roundRect">
              <a:avLst>
                <a:gd name="adj" fmla="val 20194"/>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89" name="楕円 388">
            <a:extLst>
              <a:ext uri="{FF2B5EF4-FFF2-40B4-BE49-F238E27FC236}">
                <a16:creationId xmlns:a16="http://schemas.microsoft.com/office/drawing/2014/main" id="{FB9F8623-6231-412E-9C22-3FB50240E16C}"/>
              </a:ext>
            </a:extLst>
          </p:cNvPr>
          <p:cNvSpPr/>
          <p:nvPr/>
        </p:nvSpPr>
        <p:spPr>
          <a:xfrm>
            <a:off x="5373361" y="1378991"/>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anchor="ctr" anchorCtr="1"/>
          <a:lstStyle/>
          <a:p>
            <a:pPr algn="ctr">
              <a:defRPr/>
            </a:pPr>
            <a:r>
              <a:rPr lang="ja-JP" altLang="en-US" sz="700" b="1" dirty="0">
                <a:solidFill>
                  <a:schemeClr val="tx1"/>
                </a:solidFill>
                <a:latin typeface="メイリオ" panose="020B0604030504040204" pitchFamily="50" charset="-128"/>
                <a:ea typeface="メイリオ" panose="020B0604030504040204" pitchFamily="50" charset="-128"/>
              </a:rPr>
              <a:t>新</a:t>
            </a:r>
            <a:r>
              <a:rPr lang="ja-JP" altLang="en-US" sz="800" b="1" dirty="0">
                <a:solidFill>
                  <a:schemeClr val="tx1"/>
                </a:solidFill>
                <a:latin typeface="メイリオ" panose="020B0604030504040204" pitchFamily="50" charset="-128"/>
                <a:ea typeface="メイリオ" panose="020B0604030504040204" pitchFamily="50" charset="-128"/>
              </a:rPr>
              <a:t>大阪</a:t>
            </a:r>
          </a:p>
        </p:txBody>
      </p:sp>
      <p:sp>
        <p:nvSpPr>
          <p:cNvPr id="390" name="楕円 389">
            <a:extLst>
              <a:ext uri="{FF2B5EF4-FFF2-40B4-BE49-F238E27FC236}">
                <a16:creationId xmlns:a16="http://schemas.microsoft.com/office/drawing/2014/main" id="{67CED763-C195-4EB8-8587-367647E070DF}"/>
              </a:ext>
            </a:extLst>
          </p:cNvPr>
          <p:cNvSpPr/>
          <p:nvPr/>
        </p:nvSpPr>
        <p:spPr>
          <a:xfrm>
            <a:off x="2733165" y="4713203"/>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anchor="ctr" anchorCtr="1"/>
          <a:lstStyle/>
          <a:p>
            <a:pPr algn="ctr">
              <a:defRPr/>
            </a:pPr>
            <a:r>
              <a:rPr lang="ja-JP" altLang="en-US" sz="650" b="1" dirty="0">
                <a:solidFill>
                  <a:schemeClr val="tx1"/>
                </a:solidFill>
                <a:latin typeface="メイリオ" panose="020B0604030504040204" pitchFamily="50" charset="-128"/>
                <a:ea typeface="メイリオ" panose="020B0604030504040204" pitchFamily="50" charset="-128"/>
              </a:rPr>
              <a:t>コスモ</a:t>
            </a:r>
            <a:endParaRPr lang="en-US" altLang="ja-JP" sz="650" b="1" dirty="0">
              <a:solidFill>
                <a:schemeClr val="tx1"/>
              </a:solidFill>
              <a:latin typeface="メイリオ" panose="020B0604030504040204" pitchFamily="50" charset="-128"/>
              <a:ea typeface="メイリオ" panose="020B0604030504040204" pitchFamily="50" charset="-128"/>
            </a:endParaRPr>
          </a:p>
          <a:p>
            <a:pPr algn="ctr">
              <a:defRPr/>
            </a:pPr>
            <a:r>
              <a:rPr lang="ja-JP" altLang="en-US" sz="650" b="1" dirty="0">
                <a:solidFill>
                  <a:schemeClr val="tx1"/>
                </a:solidFill>
                <a:latin typeface="メイリオ" panose="020B0604030504040204" pitchFamily="50" charset="-128"/>
                <a:ea typeface="メイリオ" panose="020B0604030504040204" pitchFamily="50" charset="-128"/>
              </a:rPr>
              <a:t>スクエア</a:t>
            </a:r>
          </a:p>
        </p:txBody>
      </p:sp>
      <p:sp>
        <p:nvSpPr>
          <p:cNvPr id="391" name="楕円 390">
            <a:extLst>
              <a:ext uri="{FF2B5EF4-FFF2-40B4-BE49-F238E27FC236}">
                <a16:creationId xmlns:a16="http://schemas.microsoft.com/office/drawing/2014/main" id="{2FCD9B69-7C96-4670-92C2-026AFD0209E2}"/>
              </a:ext>
            </a:extLst>
          </p:cNvPr>
          <p:cNvSpPr/>
          <p:nvPr/>
        </p:nvSpPr>
        <p:spPr>
          <a:xfrm>
            <a:off x="2095749" y="4359279"/>
            <a:ext cx="360000" cy="360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anchor="ctr" anchorCtr="1"/>
          <a:lstStyle/>
          <a:p>
            <a:pPr algn="ctr">
              <a:defRPr/>
            </a:pPr>
            <a:r>
              <a:rPr lang="ja-JP" altLang="en-US" sz="900" b="1" dirty="0">
                <a:solidFill>
                  <a:schemeClr val="tx1"/>
                </a:solidFill>
                <a:latin typeface="メイリオ" panose="020B0604030504040204" pitchFamily="50" charset="-128"/>
                <a:ea typeface="メイリオ" panose="020B0604030504040204" pitchFamily="50" charset="-128"/>
              </a:rPr>
              <a:t>夢洲</a:t>
            </a:r>
          </a:p>
        </p:txBody>
      </p:sp>
      <p:sp>
        <p:nvSpPr>
          <p:cNvPr id="392" name="楕円 391">
            <a:extLst>
              <a:ext uri="{FF2B5EF4-FFF2-40B4-BE49-F238E27FC236}">
                <a16:creationId xmlns:a16="http://schemas.microsoft.com/office/drawing/2014/main" id="{9B06ECD7-49F0-40D0-85A1-5E174A853FB9}"/>
              </a:ext>
            </a:extLst>
          </p:cNvPr>
          <p:cNvSpPr/>
          <p:nvPr/>
        </p:nvSpPr>
        <p:spPr>
          <a:xfrm>
            <a:off x="5953271" y="2939123"/>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anchor="ctr" anchorCtr="1"/>
          <a:lstStyle/>
          <a:p>
            <a:pPr algn="ctr">
              <a:defRPr/>
            </a:pPr>
            <a:r>
              <a:rPr lang="ja-JP" altLang="en-US" sz="800" b="1" dirty="0">
                <a:solidFill>
                  <a:schemeClr val="tx1"/>
                </a:solidFill>
                <a:latin typeface="メイリオ" panose="020B0604030504040204" pitchFamily="50" charset="-128"/>
                <a:ea typeface="メイリオ" panose="020B0604030504040204" pitchFamily="50" charset="-128"/>
              </a:rPr>
              <a:t>天満橋</a:t>
            </a:r>
          </a:p>
        </p:txBody>
      </p:sp>
      <p:sp>
        <p:nvSpPr>
          <p:cNvPr id="393" name="楕円 392">
            <a:extLst>
              <a:ext uri="{FF2B5EF4-FFF2-40B4-BE49-F238E27FC236}">
                <a16:creationId xmlns:a16="http://schemas.microsoft.com/office/drawing/2014/main" id="{70A2A966-7E54-4B9D-802D-C4AD08959CBF}"/>
              </a:ext>
            </a:extLst>
          </p:cNvPr>
          <p:cNvSpPr/>
          <p:nvPr/>
        </p:nvSpPr>
        <p:spPr>
          <a:xfrm>
            <a:off x="5513974" y="2939123"/>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anchor="ctr" anchorCtr="1"/>
          <a:lstStyle/>
          <a:p>
            <a:pPr algn="ctr">
              <a:defRPr/>
            </a:pPr>
            <a:r>
              <a:rPr lang="ja-JP" altLang="en-US" sz="800" b="1" dirty="0">
                <a:solidFill>
                  <a:schemeClr val="tx1"/>
                </a:solidFill>
                <a:latin typeface="メイリオ" panose="020B0604030504040204" pitchFamily="50" charset="-128"/>
                <a:ea typeface="メイリオ" panose="020B0604030504040204" pitchFamily="50" charset="-128"/>
              </a:rPr>
              <a:t>淀屋橋</a:t>
            </a:r>
          </a:p>
        </p:txBody>
      </p:sp>
      <p:sp>
        <p:nvSpPr>
          <p:cNvPr id="394" name="楕円 393">
            <a:extLst>
              <a:ext uri="{FF2B5EF4-FFF2-40B4-BE49-F238E27FC236}">
                <a16:creationId xmlns:a16="http://schemas.microsoft.com/office/drawing/2014/main" id="{01F58473-0352-4A3B-9025-E6B722F956A8}"/>
              </a:ext>
            </a:extLst>
          </p:cNvPr>
          <p:cNvSpPr/>
          <p:nvPr/>
        </p:nvSpPr>
        <p:spPr>
          <a:xfrm>
            <a:off x="6568400" y="3479903"/>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anchor="ctr" anchorCtr="1"/>
          <a:lstStyle/>
          <a:p>
            <a:pPr algn="ctr">
              <a:defRPr/>
            </a:pPr>
            <a:r>
              <a:rPr lang="ja-JP" altLang="en-US" sz="800" b="1" dirty="0">
                <a:solidFill>
                  <a:schemeClr val="tx1"/>
                </a:solidFill>
                <a:latin typeface="メイリオ" panose="020B0604030504040204" pitchFamily="50" charset="-128"/>
                <a:ea typeface="メイリオ" panose="020B0604030504040204" pitchFamily="50" charset="-128"/>
              </a:rPr>
              <a:t>森ノ宮</a:t>
            </a:r>
          </a:p>
        </p:txBody>
      </p:sp>
      <p:sp>
        <p:nvSpPr>
          <p:cNvPr id="395" name="楕円 394">
            <a:extLst>
              <a:ext uri="{FF2B5EF4-FFF2-40B4-BE49-F238E27FC236}">
                <a16:creationId xmlns:a16="http://schemas.microsoft.com/office/drawing/2014/main" id="{B461A68D-02DD-47FF-8D9E-19F1DE828681}"/>
              </a:ext>
            </a:extLst>
          </p:cNvPr>
          <p:cNvSpPr/>
          <p:nvPr/>
        </p:nvSpPr>
        <p:spPr>
          <a:xfrm>
            <a:off x="5607429" y="3479903"/>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anchor="ctr" anchorCtr="1"/>
          <a:lstStyle/>
          <a:p>
            <a:pPr algn="ctr">
              <a:defRPr/>
            </a:pPr>
            <a:r>
              <a:rPr lang="ja-JP" altLang="en-US" sz="900" b="1" dirty="0">
                <a:solidFill>
                  <a:schemeClr val="tx1"/>
                </a:solidFill>
                <a:latin typeface="メイリオ" panose="020B0604030504040204" pitchFamily="50" charset="-128"/>
                <a:ea typeface="メイリオ" panose="020B0604030504040204" pitchFamily="50" charset="-128"/>
              </a:rPr>
              <a:t>本町</a:t>
            </a:r>
          </a:p>
        </p:txBody>
      </p:sp>
      <p:sp>
        <p:nvSpPr>
          <p:cNvPr id="396" name="楕円 395">
            <a:extLst>
              <a:ext uri="{FF2B5EF4-FFF2-40B4-BE49-F238E27FC236}">
                <a16:creationId xmlns:a16="http://schemas.microsoft.com/office/drawing/2014/main" id="{BFB160A7-DA79-479E-A69E-FB45B730170F}"/>
              </a:ext>
            </a:extLst>
          </p:cNvPr>
          <p:cNvSpPr/>
          <p:nvPr/>
        </p:nvSpPr>
        <p:spPr>
          <a:xfrm>
            <a:off x="5373319" y="2358030"/>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anchor="ctr" anchorCtr="1"/>
          <a:lstStyle/>
          <a:p>
            <a:pPr algn="ctr">
              <a:defRPr/>
            </a:pPr>
            <a:r>
              <a:rPr lang="ja-JP" altLang="en-US" sz="900" b="1" dirty="0">
                <a:solidFill>
                  <a:schemeClr val="tx1"/>
                </a:solidFill>
                <a:latin typeface="メイリオ" panose="020B0604030504040204" pitchFamily="50" charset="-128"/>
                <a:ea typeface="メイリオ" panose="020B0604030504040204" pitchFamily="50" charset="-128"/>
              </a:rPr>
              <a:t>大阪</a:t>
            </a:r>
          </a:p>
        </p:txBody>
      </p:sp>
      <p:grpSp>
        <p:nvGrpSpPr>
          <p:cNvPr id="397" name="グループ化 396">
            <a:extLst>
              <a:ext uri="{FF2B5EF4-FFF2-40B4-BE49-F238E27FC236}">
                <a16:creationId xmlns:a16="http://schemas.microsoft.com/office/drawing/2014/main" id="{504A3251-7FF1-453D-A45F-B00938DAFACC}"/>
              </a:ext>
            </a:extLst>
          </p:cNvPr>
          <p:cNvGrpSpPr/>
          <p:nvPr/>
        </p:nvGrpSpPr>
        <p:grpSpPr>
          <a:xfrm>
            <a:off x="1258586" y="1303696"/>
            <a:ext cx="1819867" cy="362678"/>
            <a:chOff x="1061536" y="1089361"/>
            <a:chExt cx="1819867" cy="362678"/>
          </a:xfrm>
        </p:grpSpPr>
        <p:sp>
          <p:nvSpPr>
            <p:cNvPr id="398" name="楕円 397">
              <a:extLst>
                <a:ext uri="{FF2B5EF4-FFF2-40B4-BE49-F238E27FC236}">
                  <a16:creationId xmlns:a16="http://schemas.microsoft.com/office/drawing/2014/main" id="{84F0AECE-FB23-4ADD-8BA0-31E586055CB5}"/>
                </a:ext>
              </a:extLst>
            </p:cNvPr>
            <p:cNvSpPr/>
            <p:nvPr/>
          </p:nvSpPr>
          <p:spPr>
            <a:xfrm>
              <a:off x="1061536" y="1092039"/>
              <a:ext cx="1819867" cy="3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anchor="ctr" anchorCtr="1"/>
            <a:lstStyle/>
            <a:p>
              <a:pPr algn="ctr">
                <a:defRPr/>
              </a:pPr>
              <a:r>
                <a:rPr lang="ja-JP" altLang="en-US" sz="2000" b="1" dirty="0">
                  <a:ln w="38100">
                    <a:solidFill>
                      <a:schemeClr val="bg1"/>
                    </a:solidFill>
                  </a:ln>
                  <a:solidFill>
                    <a:schemeClr val="accent6">
                      <a:lumMod val="50000"/>
                    </a:schemeClr>
                  </a:solidFill>
                  <a:latin typeface="メイリオ" panose="020B0604030504040204" pitchFamily="50" charset="-128"/>
                  <a:ea typeface="メイリオ" panose="020B0604030504040204" pitchFamily="50" charset="-128"/>
                </a:rPr>
                <a:t>国 土 軸</a:t>
              </a:r>
            </a:p>
          </p:txBody>
        </p:sp>
        <p:sp>
          <p:nvSpPr>
            <p:cNvPr id="399" name="楕円 398">
              <a:extLst>
                <a:ext uri="{FF2B5EF4-FFF2-40B4-BE49-F238E27FC236}">
                  <a16:creationId xmlns:a16="http://schemas.microsoft.com/office/drawing/2014/main" id="{9BCA5339-91FB-4539-95E2-5046A5E3B750}"/>
                </a:ext>
              </a:extLst>
            </p:cNvPr>
            <p:cNvSpPr/>
            <p:nvPr/>
          </p:nvSpPr>
          <p:spPr>
            <a:xfrm>
              <a:off x="1061536" y="1089361"/>
              <a:ext cx="1819867" cy="3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anchor="ctr" anchorCtr="1"/>
            <a:lstStyle/>
            <a:p>
              <a:pPr algn="ctr">
                <a:defRPr/>
              </a:pPr>
              <a:r>
                <a:rPr lang="ja-JP" altLang="en-US" sz="2000" b="1" dirty="0">
                  <a:solidFill>
                    <a:schemeClr val="accent6">
                      <a:lumMod val="50000"/>
                    </a:schemeClr>
                  </a:solidFill>
                  <a:latin typeface="メイリオ" panose="020B0604030504040204" pitchFamily="50" charset="-128"/>
                  <a:ea typeface="メイリオ" panose="020B0604030504040204" pitchFamily="50" charset="-128"/>
                </a:rPr>
                <a:t>国 土 軸</a:t>
              </a:r>
            </a:p>
          </p:txBody>
        </p:sp>
      </p:grpSp>
      <p:sp>
        <p:nvSpPr>
          <p:cNvPr id="400" name="テキスト ボックス 399">
            <a:extLst>
              <a:ext uri="{FF2B5EF4-FFF2-40B4-BE49-F238E27FC236}">
                <a16:creationId xmlns:a16="http://schemas.microsoft.com/office/drawing/2014/main" id="{17D5A37A-5859-4C3B-BC19-2351496E97D1}"/>
              </a:ext>
            </a:extLst>
          </p:cNvPr>
          <p:cNvSpPr txBox="1"/>
          <p:nvPr/>
        </p:nvSpPr>
        <p:spPr>
          <a:xfrm rot="19671143">
            <a:off x="3258942" y="4411363"/>
            <a:ext cx="1013419" cy="200055"/>
          </a:xfrm>
          <a:prstGeom prst="rect">
            <a:avLst/>
          </a:prstGeom>
          <a:noFill/>
        </p:spPr>
        <p:txBody>
          <a:bodyPr wrap="none" rtlCol="0">
            <a:spAutoFit/>
          </a:bodyPr>
          <a:lstStyle/>
          <a:p>
            <a:r>
              <a:rPr kumimoji="1" lang="en-US" altLang="ja-JP" sz="700" b="1" dirty="0"/>
              <a:t>Osaka Metro</a:t>
            </a:r>
            <a:r>
              <a:rPr kumimoji="1" lang="ja-JP" altLang="en-US" sz="700" b="1" dirty="0"/>
              <a:t>中央線</a:t>
            </a:r>
          </a:p>
        </p:txBody>
      </p:sp>
      <p:sp>
        <p:nvSpPr>
          <p:cNvPr id="401" name="テキスト ボックス 400">
            <a:extLst>
              <a:ext uri="{FF2B5EF4-FFF2-40B4-BE49-F238E27FC236}">
                <a16:creationId xmlns:a16="http://schemas.microsoft.com/office/drawing/2014/main" id="{3B845761-3EFA-4214-967B-12BED46312D0}"/>
              </a:ext>
            </a:extLst>
          </p:cNvPr>
          <p:cNvSpPr txBox="1"/>
          <p:nvPr/>
        </p:nvSpPr>
        <p:spPr>
          <a:xfrm rot="3300115">
            <a:off x="3759418" y="2822822"/>
            <a:ext cx="723275" cy="200055"/>
          </a:xfrm>
          <a:prstGeom prst="rect">
            <a:avLst/>
          </a:prstGeom>
          <a:noFill/>
        </p:spPr>
        <p:txBody>
          <a:bodyPr wrap="none" rtlCol="0">
            <a:spAutoFit/>
          </a:bodyPr>
          <a:lstStyle/>
          <a:p>
            <a:r>
              <a:rPr kumimoji="1" lang="ja-JP" altLang="en-US" sz="700" b="1" dirty="0"/>
              <a:t>阪神なんば線</a:t>
            </a:r>
          </a:p>
        </p:txBody>
      </p:sp>
      <p:sp>
        <p:nvSpPr>
          <p:cNvPr id="402" name="四角形: 角を丸くする 401">
            <a:extLst>
              <a:ext uri="{FF2B5EF4-FFF2-40B4-BE49-F238E27FC236}">
                <a16:creationId xmlns:a16="http://schemas.microsoft.com/office/drawing/2014/main" id="{69EE2C17-9644-4D1D-8F2A-415C83C2C585}"/>
              </a:ext>
            </a:extLst>
          </p:cNvPr>
          <p:cNvSpPr/>
          <p:nvPr/>
        </p:nvSpPr>
        <p:spPr>
          <a:xfrm>
            <a:off x="2781172" y="3415692"/>
            <a:ext cx="720000" cy="180000"/>
          </a:xfrm>
          <a:prstGeom prst="roundRect">
            <a:avLst>
              <a:gd name="adj" fmla="val 50000"/>
            </a:avLst>
          </a:prstGeom>
          <a:solidFill>
            <a:srgbClr val="0065B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8000" tIns="10800" rIns="0" bIns="0" rtlCol="0" anchor="ctr"/>
          <a:lstStyle/>
          <a:p>
            <a:pPr algn="ctr"/>
            <a:r>
              <a:rPr kumimoji="1" lang="ja-JP" altLang="en-US" sz="1200" b="1" dirty="0">
                <a:solidFill>
                  <a:schemeClr val="bg1"/>
                </a:solidFill>
              </a:rPr>
              <a:t>北ルート</a:t>
            </a:r>
          </a:p>
        </p:txBody>
      </p:sp>
      <p:sp>
        <p:nvSpPr>
          <p:cNvPr id="403" name="楕円 402">
            <a:extLst>
              <a:ext uri="{FF2B5EF4-FFF2-40B4-BE49-F238E27FC236}">
                <a16:creationId xmlns:a16="http://schemas.microsoft.com/office/drawing/2014/main" id="{AD0E04AA-5E41-4B22-BFC8-69470FE7668F}"/>
              </a:ext>
            </a:extLst>
          </p:cNvPr>
          <p:cNvSpPr/>
          <p:nvPr/>
        </p:nvSpPr>
        <p:spPr>
          <a:xfrm>
            <a:off x="3269543" y="3756463"/>
            <a:ext cx="360000" cy="180000"/>
          </a:xfrm>
          <a:prstGeom prst="ellipse">
            <a:avLst/>
          </a:prstGeom>
          <a:noFill/>
          <a:ln>
            <a:noFill/>
          </a:ln>
          <a:effectLst>
            <a:glow rad="63500">
              <a:srgbClr val="FFCCFF"/>
            </a:glo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en-US" altLang="ja-JP" sz="1050" b="1" dirty="0">
                <a:solidFill>
                  <a:schemeClr val="tx1"/>
                </a:solidFill>
              </a:rPr>
              <a:t>USJ</a:t>
            </a:r>
            <a:endParaRPr lang="ja-JP" altLang="en-US" sz="1050" b="1" dirty="0">
              <a:solidFill>
                <a:schemeClr val="tx1"/>
              </a:solidFill>
            </a:endParaRPr>
          </a:p>
        </p:txBody>
      </p:sp>
      <p:sp>
        <p:nvSpPr>
          <p:cNvPr id="404" name="四角形: 角を丸くする 403">
            <a:extLst>
              <a:ext uri="{FF2B5EF4-FFF2-40B4-BE49-F238E27FC236}">
                <a16:creationId xmlns:a16="http://schemas.microsoft.com/office/drawing/2014/main" id="{9B20748A-25BE-4FA5-A89A-61301F5E7E43}"/>
              </a:ext>
            </a:extLst>
          </p:cNvPr>
          <p:cNvSpPr/>
          <p:nvPr/>
        </p:nvSpPr>
        <p:spPr>
          <a:xfrm>
            <a:off x="3277703" y="4868771"/>
            <a:ext cx="720000" cy="180000"/>
          </a:xfrm>
          <a:prstGeom prst="roundRect">
            <a:avLst>
              <a:gd name="adj" fmla="val 50000"/>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8000" tIns="10800" rIns="0" bIns="0" rtlCol="0" anchor="ctr"/>
          <a:lstStyle/>
          <a:p>
            <a:pPr algn="ctr"/>
            <a:r>
              <a:rPr kumimoji="1" lang="ja-JP" altLang="en-US" sz="1200" b="1" dirty="0">
                <a:solidFill>
                  <a:schemeClr val="bg1"/>
                </a:solidFill>
              </a:rPr>
              <a:t>南ルート</a:t>
            </a:r>
          </a:p>
        </p:txBody>
      </p:sp>
      <p:sp>
        <p:nvSpPr>
          <p:cNvPr id="405" name="テキスト ボックス 404">
            <a:extLst>
              <a:ext uri="{FF2B5EF4-FFF2-40B4-BE49-F238E27FC236}">
                <a16:creationId xmlns:a16="http://schemas.microsoft.com/office/drawing/2014/main" id="{8E0E8417-43E5-4B28-9CEB-245CD32475FB}"/>
              </a:ext>
            </a:extLst>
          </p:cNvPr>
          <p:cNvSpPr txBox="1"/>
          <p:nvPr/>
        </p:nvSpPr>
        <p:spPr>
          <a:xfrm rot="19390085">
            <a:off x="3699573" y="3630226"/>
            <a:ext cx="554960" cy="200055"/>
          </a:xfrm>
          <a:prstGeom prst="rect">
            <a:avLst/>
          </a:prstGeom>
          <a:noFill/>
        </p:spPr>
        <p:txBody>
          <a:bodyPr wrap="none" rtlCol="0">
            <a:spAutoFit/>
          </a:bodyPr>
          <a:lstStyle/>
          <a:p>
            <a:r>
              <a:rPr kumimoji="1" lang="en-US" altLang="ja-JP" sz="700" b="1" dirty="0"/>
              <a:t>JR</a:t>
            </a:r>
            <a:r>
              <a:rPr kumimoji="1" lang="ja-JP" altLang="en-US" sz="700" b="1" dirty="0"/>
              <a:t>桜島線</a:t>
            </a:r>
          </a:p>
        </p:txBody>
      </p:sp>
      <p:grpSp>
        <p:nvGrpSpPr>
          <p:cNvPr id="406" name="グループ化 405">
            <a:extLst>
              <a:ext uri="{FF2B5EF4-FFF2-40B4-BE49-F238E27FC236}">
                <a16:creationId xmlns:a16="http://schemas.microsoft.com/office/drawing/2014/main" id="{FE0FE174-B5F6-4F8B-B5BA-565ACFFF961A}"/>
              </a:ext>
            </a:extLst>
          </p:cNvPr>
          <p:cNvGrpSpPr/>
          <p:nvPr/>
        </p:nvGrpSpPr>
        <p:grpSpPr>
          <a:xfrm rot="654240" flipV="1">
            <a:off x="2710482" y="4043810"/>
            <a:ext cx="720000" cy="108000"/>
            <a:chOff x="333955" y="2172067"/>
            <a:chExt cx="1776162" cy="360000"/>
          </a:xfrm>
          <a:solidFill>
            <a:srgbClr val="FF0065"/>
          </a:solidFill>
        </p:grpSpPr>
        <p:sp>
          <p:nvSpPr>
            <p:cNvPr id="407" name="四角形: 角を丸くする 406">
              <a:extLst>
                <a:ext uri="{FF2B5EF4-FFF2-40B4-BE49-F238E27FC236}">
                  <a16:creationId xmlns:a16="http://schemas.microsoft.com/office/drawing/2014/main" id="{AD7B98B7-6F38-4BA5-801E-182C9C740F9C}"/>
                </a:ext>
              </a:extLst>
            </p:cNvPr>
            <p:cNvSpPr/>
            <p:nvPr/>
          </p:nvSpPr>
          <p:spPr>
            <a:xfrm>
              <a:off x="333955" y="2172067"/>
              <a:ext cx="108000" cy="360000"/>
            </a:xfrm>
            <a:prstGeom prst="roundRect">
              <a:avLst>
                <a:gd name="adj" fmla="val 20194"/>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8" name="四角形: 角を丸くする 407">
              <a:extLst>
                <a:ext uri="{FF2B5EF4-FFF2-40B4-BE49-F238E27FC236}">
                  <a16:creationId xmlns:a16="http://schemas.microsoft.com/office/drawing/2014/main" id="{6ED622BC-0211-43FF-A4E9-FCB536058364}"/>
                </a:ext>
              </a:extLst>
            </p:cNvPr>
            <p:cNvSpPr/>
            <p:nvPr/>
          </p:nvSpPr>
          <p:spPr>
            <a:xfrm>
              <a:off x="485181" y="2172067"/>
              <a:ext cx="108000" cy="360000"/>
            </a:xfrm>
            <a:prstGeom prst="roundRect">
              <a:avLst>
                <a:gd name="adj" fmla="val 20194"/>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9" name="四角形: 角を丸くする 408">
              <a:extLst>
                <a:ext uri="{FF2B5EF4-FFF2-40B4-BE49-F238E27FC236}">
                  <a16:creationId xmlns:a16="http://schemas.microsoft.com/office/drawing/2014/main" id="{C696F687-BCDA-45D8-833C-57772A1338CB}"/>
                </a:ext>
              </a:extLst>
            </p:cNvPr>
            <p:cNvSpPr/>
            <p:nvPr/>
          </p:nvSpPr>
          <p:spPr>
            <a:xfrm>
              <a:off x="636407" y="2172067"/>
              <a:ext cx="108000" cy="360000"/>
            </a:xfrm>
            <a:prstGeom prst="roundRect">
              <a:avLst>
                <a:gd name="adj" fmla="val 20194"/>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0" name="四角形: 角を丸くする 409">
              <a:extLst>
                <a:ext uri="{FF2B5EF4-FFF2-40B4-BE49-F238E27FC236}">
                  <a16:creationId xmlns:a16="http://schemas.microsoft.com/office/drawing/2014/main" id="{B44F250C-E6E6-4BFF-9EF5-0E6B041B6861}"/>
                </a:ext>
              </a:extLst>
            </p:cNvPr>
            <p:cNvSpPr/>
            <p:nvPr/>
          </p:nvSpPr>
          <p:spPr>
            <a:xfrm>
              <a:off x="788841" y="2172067"/>
              <a:ext cx="108000" cy="360000"/>
            </a:xfrm>
            <a:prstGeom prst="roundRect">
              <a:avLst>
                <a:gd name="adj" fmla="val 20194"/>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1" name="四角形: 角を丸くする 410">
              <a:extLst>
                <a:ext uri="{FF2B5EF4-FFF2-40B4-BE49-F238E27FC236}">
                  <a16:creationId xmlns:a16="http://schemas.microsoft.com/office/drawing/2014/main" id="{F7F71692-FF8C-4271-B32F-7347D1D31373}"/>
                </a:ext>
              </a:extLst>
            </p:cNvPr>
            <p:cNvSpPr/>
            <p:nvPr/>
          </p:nvSpPr>
          <p:spPr>
            <a:xfrm>
              <a:off x="940067" y="2172067"/>
              <a:ext cx="108000" cy="360000"/>
            </a:xfrm>
            <a:prstGeom prst="roundRect">
              <a:avLst>
                <a:gd name="adj" fmla="val 20194"/>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2" name="四角形: 角を丸くする 411">
              <a:extLst>
                <a:ext uri="{FF2B5EF4-FFF2-40B4-BE49-F238E27FC236}">
                  <a16:creationId xmlns:a16="http://schemas.microsoft.com/office/drawing/2014/main" id="{3C65E2C6-9FDF-4157-AC3B-023FF066FA13}"/>
                </a:ext>
              </a:extLst>
            </p:cNvPr>
            <p:cNvSpPr/>
            <p:nvPr/>
          </p:nvSpPr>
          <p:spPr>
            <a:xfrm>
              <a:off x="1091293" y="2172067"/>
              <a:ext cx="108000" cy="360000"/>
            </a:xfrm>
            <a:prstGeom prst="roundRect">
              <a:avLst>
                <a:gd name="adj" fmla="val 20194"/>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3" name="四角形: 角を丸くする 412">
              <a:extLst>
                <a:ext uri="{FF2B5EF4-FFF2-40B4-BE49-F238E27FC236}">
                  <a16:creationId xmlns:a16="http://schemas.microsoft.com/office/drawing/2014/main" id="{4AAFF1D3-93B5-4C86-A216-8904ABFB0811}"/>
                </a:ext>
              </a:extLst>
            </p:cNvPr>
            <p:cNvSpPr/>
            <p:nvPr/>
          </p:nvSpPr>
          <p:spPr>
            <a:xfrm>
              <a:off x="1244779" y="2172067"/>
              <a:ext cx="108000" cy="360000"/>
            </a:xfrm>
            <a:prstGeom prst="roundRect">
              <a:avLst>
                <a:gd name="adj" fmla="val 20194"/>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4" name="四角形: 角を丸くする 413">
              <a:extLst>
                <a:ext uri="{FF2B5EF4-FFF2-40B4-BE49-F238E27FC236}">
                  <a16:creationId xmlns:a16="http://schemas.microsoft.com/office/drawing/2014/main" id="{3615D3A3-B99A-4F41-8C05-AFFB0591AC32}"/>
                </a:ext>
              </a:extLst>
            </p:cNvPr>
            <p:cNvSpPr/>
            <p:nvPr/>
          </p:nvSpPr>
          <p:spPr>
            <a:xfrm>
              <a:off x="1396005" y="2172067"/>
              <a:ext cx="108000" cy="360000"/>
            </a:xfrm>
            <a:prstGeom prst="roundRect">
              <a:avLst>
                <a:gd name="adj" fmla="val 20194"/>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5" name="四角形: 角を丸くする 414">
              <a:extLst>
                <a:ext uri="{FF2B5EF4-FFF2-40B4-BE49-F238E27FC236}">
                  <a16:creationId xmlns:a16="http://schemas.microsoft.com/office/drawing/2014/main" id="{A07C902D-A9AD-44FC-95E9-FC61E8E548F1}"/>
                </a:ext>
              </a:extLst>
            </p:cNvPr>
            <p:cNvSpPr/>
            <p:nvPr/>
          </p:nvSpPr>
          <p:spPr>
            <a:xfrm>
              <a:off x="1547231" y="2172067"/>
              <a:ext cx="108000" cy="360000"/>
            </a:xfrm>
            <a:prstGeom prst="roundRect">
              <a:avLst>
                <a:gd name="adj" fmla="val 20194"/>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6" name="四角形: 角を丸くする 415">
              <a:extLst>
                <a:ext uri="{FF2B5EF4-FFF2-40B4-BE49-F238E27FC236}">
                  <a16:creationId xmlns:a16="http://schemas.microsoft.com/office/drawing/2014/main" id="{B9057945-287C-4673-8F2B-EDE2E5ACDCA1}"/>
                </a:ext>
              </a:extLst>
            </p:cNvPr>
            <p:cNvSpPr/>
            <p:nvPr/>
          </p:nvSpPr>
          <p:spPr>
            <a:xfrm>
              <a:off x="1699665" y="2172067"/>
              <a:ext cx="108000" cy="360000"/>
            </a:xfrm>
            <a:prstGeom prst="roundRect">
              <a:avLst>
                <a:gd name="adj" fmla="val 20194"/>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7" name="四角形: 角を丸くする 416">
              <a:extLst>
                <a:ext uri="{FF2B5EF4-FFF2-40B4-BE49-F238E27FC236}">
                  <a16:creationId xmlns:a16="http://schemas.microsoft.com/office/drawing/2014/main" id="{A5A5E25A-0A6B-44BE-A5FC-C931DACEDD18}"/>
                </a:ext>
              </a:extLst>
            </p:cNvPr>
            <p:cNvSpPr/>
            <p:nvPr/>
          </p:nvSpPr>
          <p:spPr>
            <a:xfrm>
              <a:off x="1850891" y="2172067"/>
              <a:ext cx="108000" cy="360000"/>
            </a:xfrm>
            <a:prstGeom prst="roundRect">
              <a:avLst>
                <a:gd name="adj" fmla="val 20194"/>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8" name="四角形: 角を丸くする 417">
              <a:extLst>
                <a:ext uri="{FF2B5EF4-FFF2-40B4-BE49-F238E27FC236}">
                  <a16:creationId xmlns:a16="http://schemas.microsoft.com/office/drawing/2014/main" id="{D6463196-AEEF-4DB6-A29E-6EA0AC18EA2D}"/>
                </a:ext>
              </a:extLst>
            </p:cNvPr>
            <p:cNvSpPr/>
            <p:nvPr/>
          </p:nvSpPr>
          <p:spPr>
            <a:xfrm>
              <a:off x="2002117" y="2172067"/>
              <a:ext cx="108000" cy="360000"/>
            </a:xfrm>
            <a:prstGeom prst="roundRect">
              <a:avLst>
                <a:gd name="adj" fmla="val 20194"/>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19" name="楕円 418">
            <a:extLst>
              <a:ext uri="{FF2B5EF4-FFF2-40B4-BE49-F238E27FC236}">
                <a16:creationId xmlns:a16="http://schemas.microsoft.com/office/drawing/2014/main" id="{4508B266-BAE6-4B00-9820-EC87518CC011}"/>
              </a:ext>
            </a:extLst>
          </p:cNvPr>
          <p:cNvSpPr/>
          <p:nvPr/>
        </p:nvSpPr>
        <p:spPr>
          <a:xfrm>
            <a:off x="3356265" y="4006150"/>
            <a:ext cx="360000" cy="360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anchor="ctr" anchorCtr="1"/>
          <a:lstStyle/>
          <a:p>
            <a:pPr algn="ctr">
              <a:defRPr/>
            </a:pPr>
            <a:r>
              <a:rPr lang="ja-JP" altLang="en-US" sz="900" b="1" dirty="0">
                <a:solidFill>
                  <a:schemeClr val="tx1"/>
                </a:solidFill>
                <a:latin typeface="メイリオ" panose="020B0604030504040204" pitchFamily="50" charset="-128"/>
                <a:ea typeface="メイリオ" panose="020B0604030504040204" pitchFamily="50" charset="-128"/>
              </a:rPr>
              <a:t>桜島</a:t>
            </a:r>
          </a:p>
        </p:txBody>
      </p:sp>
      <p:sp>
        <p:nvSpPr>
          <p:cNvPr id="420" name="楕円 419">
            <a:extLst>
              <a:ext uri="{FF2B5EF4-FFF2-40B4-BE49-F238E27FC236}">
                <a16:creationId xmlns:a16="http://schemas.microsoft.com/office/drawing/2014/main" id="{EB4B80CC-8B68-4EFE-AD2E-6462A7CD2C51}"/>
              </a:ext>
            </a:extLst>
          </p:cNvPr>
          <p:cNvSpPr/>
          <p:nvPr/>
        </p:nvSpPr>
        <p:spPr>
          <a:xfrm>
            <a:off x="2420930" y="3824955"/>
            <a:ext cx="360000" cy="360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anchor="ctr" anchorCtr="1"/>
          <a:lstStyle/>
          <a:p>
            <a:pPr algn="ctr">
              <a:defRPr/>
            </a:pPr>
            <a:r>
              <a:rPr lang="ja-JP" altLang="en-US" sz="900" b="1" dirty="0">
                <a:solidFill>
                  <a:schemeClr val="tx1"/>
                </a:solidFill>
                <a:latin typeface="メイリオ" panose="020B0604030504040204" pitchFamily="50" charset="-128"/>
                <a:ea typeface="メイリオ" panose="020B0604030504040204" pitchFamily="50" charset="-128"/>
              </a:rPr>
              <a:t>舞洲</a:t>
            </a:r>
          </a:p>
        </p:txBody>
      </p:sp>
      <p:grpSp>
        <p:nvGrpSpPr>
          <p:cNvPr id="421" name="グループ化 420">
            <a:extLst>
              <a:ext uri="{FF2B5EF4-FFF2-40B4-BE49-F238E27FC236}">
                <a16:creationId xmlns:a16="http://schemas.microsoft.com/office/drawing/2014/main" id="{93CAFB94-C665-4BEF-B055-95840E00D069}"/>
              </a:ext>
            </a:extLst>
          </p:cNvPr>
          <p:cNvGrpSpPr/>
          <p:nvPr/>
        </p:nvGrpSpPr>
        <p:grpSpPr>
          <a:xfrm rot="7180830" flipV="1">
            <a:off x="4930879" y="3324338"/>
            <a:ext cx="290396" cy="108000"/>
            <a:chOff x="1091293" y="2172067"/>
            <a:chExt cx="716372" cy="360000"/>
          </a:xfrm>
          <a:solidFill>
            <a:srgbClr val="0070C0"/>
          </a:solidFill>
        </p:grpSpPr>
        <p:sp>
          <p:nvSpPr>
            <p:cNvPr id="422" name="四角形: 角を丸くする 421">
              <a:extLst>
                <a:ext uri="{FF2B5EF4-FFF2-40B4-BE49-F238E27FC236}">
                  <a16:creationId xmlns:a16="http://schemas.microsoft.com/office/drawing/2014/main" id="{04A9028A-C72F-45DE-9BB4-1796129BC574}"/>
                </a:ext>
              </a:extLst>
            </p:cNvPr>
            <p:cNvSpPr/>
            <p:nvPr/>
          </p:nvSpPr>
          <p:spPr>
            <a:xfrm>
              <a:off x="1091293" y="2172067"/>
              <a:ext cx="108000" cy="360000"/>
            </a:xfrm>
            <a:prstGeom prst="roundRect">
              <a:avLst>
                <a:gd name="adj" fmla="val 20194"/>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3" name="四角形: 角を丸くする 422">
              <a:extLst>
                <a:ext uri="{FF2B5EF4-FFF2-40B4-BE49-F238E27FC236}">
                  <a16:creationId xmlns:a16="http://schemas.microsoft.com/office/drawing/2014/main" id="{1E8F2E07-3F34-4C5E-850A-AA612171343A}"/>
                </a:ext>
              </a:extLst>
            </p:cNvPr>
            <p:cNvSpPr/>
            <p:nvPr/>
          </p:nvSpPr>
          <p:spPr>
            <a:xfrm>
              <a:off x="1244779" y="2172067"/>
              <a:ext cx="108000" cy="360000"/>
            </a:xfrm>
            <a:prstGeom prst="roundRect">
              <a:avLst>
                <a:gd name="adj" fmla="val 20194"/>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4" name="四角形: 角を丸くする 423">
              <a:extLst>
                <a:ext uri="{FF2B5EF4-FFF2-40B4-BE49-F238E27FC236}">
                  <a16:creationId xmlns:a16="http://schemas.microsoft.com/office/drawing/2014/main" id="{4A859625-A857-461A-9B5C-F460929F8A74}"/>
                </a:ext>
              </a:extLst>
            </p:cNvPr>
            <p:cNvSpPr/>
            <p:nvPr/>
          </p:nvSpPr>
          <p:spPr>
            <a:xfrm>
              <a:off x="1396005" y="2172067"/>
              <a:ext cx="108000" cy="360000"/>
            </a:xfrm>
            <a:prstGeom prst="roundRect">
              <a:avLst>
                <a:gd name="adj" fmla="val 20194"/>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5" name="四角形: 角を丸くする 424">
              <a:extLst>
                <a:ext uri="{FF2B5EF4-FFF2-40B4-BE49-F238E27FC236}">
                  <a16:creationId xmlns:a16="http://schemas.microsoft.com/office/drawing/2014/main" id="{C8757B51-74A7-41E8-803C-026D4B744C5B}"/>
                </a:ext>
              </a:extLst>
            </p:cNvPr>
            <p:cNvSpPr/>
            <p:nvPr/>
          </p:nvSpPr>
          <p:spPr>
            <a:xfrm>
              <a:off x="1547231" y="2172067"/>
              <a:ext cx="108000" cy="360000"/>
            </a:xfrm>
            <a:prstGeom prst="roundRect">
              <a:avLst>
                <a:gd name="adj" fmla="val 20194"/>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6" name="四角形: 角を丸くする 425">
              <a:extLst>
                <a:ext uri="{FF2B5EF4-FFF2-40B4-BE49-F238E27FC236}">
                  <a16:creationId xmlns:a16="http://schemas.microsoft.com/office/drawing/2014/main" id="{DA8ACA85-19A5-4214-834B-A88840A0C4BF}"/>
                </a:ext>
              </a:extLst>
            </p:cNvPr>
            <p:cNvSpPr/>
            <p:nvPr/>
          </p:nvSpPr>
          <p:spPr>
            <a:xfrm>
              <a:off x="1699665" y="2172067"/>
              <a:ext cx="108000" cy="360000"/>
            </a:xfrm>
            <a:prstGeom prst="roundRect">
              <a:avLst>
                <a:gd name="adj" fmla="val 20194"/>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27" name="楕円 426">
            <a:extLst>
              <a:ext uri="{FF2B5EF4-FFF2-40B4-BE49-F238E27FC236}">
                <a16:creationId xmlns:a16="http://schemas.microsoft.com/office/drawing/2014/main" id="{58AD8A85-79BC-4FBD-8AD2-65B2D4B60D69}"/>
              </a:ext>
            </a:extLst>
          </p:cNvPr>
          <p:cNvSpPr/>
          <p:nvPr/>
        </p:nvSpPr>
        <p:spPr>
          <a:xfrm>
            <a:off x="4736120" y="3479903"/>
            <a:ext cx="360000" cy="360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anchor="ctr" anchorCtr="1"/>
          <a:lstStyle/>
          <a:p>
            <a:pPr algn="ctr">
              <a:defRPr/>
            </a:pPr>
            <a:r>
              <a:rPr lang="ja-JP" altLang="en-US" sz="900" b="1" dirty="0">
                <a:solidFill>
                  <a:schemeClr val="tx1"/>
                </a:solidFill>
                <a:latin typeface="メイリオ" panose="020B0604030504040204" pitchFamily="50" charset="-128"/>
                <a:ea typeface="メイリオ" panose="020B0604030504040204" pitchFamily="50" charset="-128"/>
              </a:rPr>
              <a:t>九条</a:t>
            </a:r>
          </a:p>
        </p:txBody>
      </p:sp>
      <p:sp>
        <p:nvSpPr>
          <p:cNvPr id="428" name="楕円 427">
            <a:extLst>
              <a:ext uri="{FF2B5EF4-FFF2-40B4-BE49-F238E27FC236}">
                <a16:creationId xmlns:a16="http://schemas.microsoft.com/office/drawing/2014/main" id="{20611A9C-2358-4120-9815-D8F05898BF25}"/>
              </a:ext>
            </a:extLst>
          </p:cNvPr>
          <p:cNvSpPr/>
          <p:nvPr/>
        </p:nvSpPr>
        <p:spPr>
          <a:xfrm>
            <a:off x="5085361" y="2939123"/>
            <a:ext cx="360000" cy="360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anchor="ctr" anchorCtr="1"/>
          <a:lstStyle/>
          <a:p>
            <a:pPr algn="ctr">
              <a:defRPr/>
            </a:pPr>
            <a:r>
              <a:rPr lang="ja-JP" altLang="en-US" sz="800" b="1" dirty="0">
                <a:solidFill>
                  <a:schemeClr val="tx1"/>
                </a:solidFill>
                <a:latin typeface="メイリオ" panose="020B0604030504040204" pitchFamily="50" charset="-128"/>
                <a:ea typeface="メイリオ" panose="020B0604030504040204" pitchFamily="50" charset="-128"/>
              </a:rPr>
              <a:t>中之島</a:t>
            </a:r>
          </a:p>
        </p:txBody>
      </p:sp>
      <p:cxnSp>
        <p:nvCxnSpPr>
          <p:cNvPr id="429" name="直線コネクタ 428">
            <a:extLst>
              <a:ext uri="{FF2B5EF4-FFF2-40B4-BE49-F238E27FC236}">
                <a16:creationId xmlns:a16="http://schemas.microsoft.com/office/drawing/2014/main" id="{A59CB929-EB2D-4F96-8A46-E0DFC3E7149B}"/>
              </a:ext>
            </a:extLst>
          </p:cNvPr>
          <p:cNvCxnSpPr>
            <a:cxnSpLocks/>
          </p:cNvCxnSpPr>
          <p:nvPr/>
        </p:nvCxnSpPr>
        <p:spPr>
          <a:xfrm flipH="1" flipV="1">
            <a:off x="2250993" y="3453194"/>
            <a:ext cx="180370" cy="352749"/>
          </a:xfrm>
          <a:prstGeom prst="line">
            <a:avLst/>
          </a:prstGeom>
          <a:ln w="12700">
            <a:solidFill>
              <a:srgbClr val="FF0065"/>
            </a:solidFill>
            <a:headEnd type="oval"/>
          </a:ln>
        </p:spPr>
        <p:style>
          <a:lnRef idx="1">
            <a:schemeClr val="accent1"/>
          </a:lnRef>
          <a:fillRef idx="0">
            <a:schemeClr val="accent1"/>
          </a:fillRef>
          <a:effectRef idx="0">
            <a:schemeClr val="accent1"/>
          </a:effectRef>
          <a:fontRef idx="minor">
            <a:schemeClr val="tx1"/>
          </a:fontRef>
        </p:style>
      </p:cxnSp>
      <p:cxnSp>
        <p:nvCxnSpPr>
          <p:cNvPr id="430" name="直線コネクタ 429">
            <a:extLst>
              <a:ext uri="{FF2B5EF4-FFF2-40B4-BE49-F238E27FC236}">
                <a16:creationId xmlns:a16="http://schemas.microsoft.com/office/drawing/2014/main" id="{8A653827-98EB-4763-BE2B-F49A6A17461A}"/>
              </a:ext>
            </a:extLst>
          </p:cNvPr>
          <p:cNvCxnSpPr>
            <a:cxnSpLocks/>
          </p:cNvCxnSpPr>
          <p:nvPr/>
        </p:nvCxnSpPr>
        <p:spPr>
          <a:xfrm>
            <a:off x="4434344" y="2293844"/>
            <a:ext cx="519574" cy="1002670"/>
          </a:xfrm>
          <a:prstGeom prst="line">
            <a:avLst/>
          </a:prstGeom>
          <a:ln w="12700">
            <a:solidFill>
              <a:srgbClr val="0070C0"/>
            </a:solidFill>
            <a:tailEnd type="oval"/>
          </a:ln>
        </p:spPr>
        <p:style>
          <a:lnRef idx="1">
            <a:schemeClr val="accent1"/>
          </a:lnRef>
          <a:fillRef idx="0">
            <a:schemeClr val="accent1"/>
          </a:fillRef>
          <a:effectRef idx="0">
            <a:schemeClr val="accent1"/>
          </a:effectRef>
          <a:fontRef idx="minor">
            <a:schemeClr val="tx1"/>
          </a:fontRef>
        </p:style>
      </p:cxnSp>
      <p:sp>
        <p:nvSpPr>
          <p:cNvPr id="431" name="Rectangle 71">
            <a:extLst>
              <a:ext uri="{FF2B5EF4-FFF2-40B4-BE49-F238E27FC236}">
                <a16:creationId xmlns:a16="http://schemas.microsoft.com/office/drawing/2014/main" id="{79732A2D-B8D1-4B71-8398-905FD425D717}"/>
              </a:ext>
            </a:extLst>
          </p:cNvPr>
          <p:cNvSpPr>
            <a:spLocks noChangeArrowheads="1"/>
          </p:cNvSpPr>
          <p:nvPr/>
        </p:nvSpPr>
        <p:spPr bwMode="auto">
          <a:xfrm>
            <a:off x="3938394" y="2054651"/>
            <a:ext cx="1376513" cy="239193"/>
          </a:xfrm>
          <a:prstGeom prst="rect">
            <a:avLst/>
          </a:prstGeom>
          <a:solidFill>
            <a:schemeClr val="accent5">
              <a:lumMod val="20000"/>
              <a:lumOff val="80000"/>
            </a:schemeClr>
          </a:solidFill>
          <a:ln w="25400">
            <a:solidFill>
              <a:srgbClr val="0070C0"/>
            </a:solidFill>
            <a:prstDash val="solid"/>
            <a:miter lim="800000"/>
            <a:headEnd/>
            <a:tailEnd/>
          </a:ln>
        </p:spPr>
        <p:txBody>
          <a:bodyPr wrap="none" lIns="72000" tIns="54000" rIns="7200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gn="ctr">
              <a:lnSpc>
                <a:spcPct val="100000"/>
              </a:lnSpc>
              <a:spcBef>
                <a:spcPct val="0"/>
              </a:spcBef>
              <a:buFontTx/>
              <a:buNone/>
            </a:pPr>
            <a:r>
              <a:rPr lang="ja-JP" altLang="en-US" sz="1200" b="1" dirty="0">
                <a:solidFill>
                  <a:srgbClr val="000000"/>
                </a:solidFill>
                <a:latin typeface="メイリオ" panose="020B0604030504040204" pitchFamily="50" charset="-128"/>
                <a:ea typeface="メイリオ" panose="020B0604030504040204" pitchFamily="50" charset="-128"/>
              </a:rPr>
              <a:t>京阪中之島線延伸</a:t>
            </a:r>
            <a:endParaRPr lang="ja-JP" altLang="ja-JP" sz="1050" b="1" dirty="0">
              <a:latin typeface="メイリオ" panose="020B0604030504040204" pitchFamily="50" charset="-128"/>
              <a:ea typeface="メイリオ" panose="020B0604030504040204" pitchFamily="50" charset="-128"/>
            </a:endParaRPr>
          </a:p>
        </p:txBody>
      </p:sp>
      <p:sp>
        <p:nvSpPr>
          <p:cNvPr id="432" name="Rectangle 71">
            <a:extLst>
              <a:ext uri="{FF2B5EF4-FFF2-40B4-BE49-F238E27FC236}">
                <a16:creationId xmlns:a16="http://schemas.microsoft.com/office/drawing/2014/main" id="{D5186912-0585-464C-BDAA-DB6CF58AB574}"/>
              </a:ext>
            </a:extLst>
          </p:cNvPr>
          <p:cNvSpPr>
            <a:spLocks noChangeArrowheads="1"/>
          </p:cNvSpPr>
          <p:nvPr/>
        </p:nvSpPr>
        <p:spPr bwMode="auto">
          <a:xfrm>
            <a:off x="1288531" y="3274307"/>
            <a:ext cx="1108811" cy="239193"/>
          </a:xfrm>
          <a:prstGeom prst="rect">
            <a:avLst/>
          </a:prstGeom>
          <a:solidFill>
            <a:srgbClr val="FFEBFF"/>
          </a:solidFill>
          <a:ln w="25400">
            <a:solidFill>
              <a:srgbClr val="FF0065"/>
            </a:solidFill>
            <a:prstDash val="solid"/>
            <a:miter lim="800000"/>
            <a:headEnd/>
            <a:tailEnd/>
          </a:ln>
        </p:spPr>
        <p:txBody>
          <a:bodyPr wrap="none" lIns="72000" tIns="54000" rIns="7200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gn="ctr">
              <a:lnSpc>
                <a:spcPct val="100000"/>
              </a:lnSpc>
              <a:spcBef>
                <a:spcPct val="0"/>
              </a:spcBef>
              <a:buFontTx/>
              <a:buNone/>
            </a:pPr>
            <a:r>
              <a:rPr lang="en-US" altLang="ja-JP" sz="1200" b="1" dirty="0">
                <a:solidFill>
                  <a:srgbClr val="000000"/>
                </a:solidFill>
                <a:latin typeface="メイリオ" panose="020B0604030504040204" pitchFamily="50" charset="-128"/>
                <a:ea typeface="メイリオ" panose="020B0604030504040204" pitchFamily="50" charset="-128"/>
              </a:rPr>
              <a:t>JR</a:t>
            </a:r>
            <a:r>
              <a:rPr lang="ja-JP" altLang="en-US" sz="1200" b="1" dirty="0">
                <a:solidFill>
                  <a:srgbClr val="000000"/>
                </a:solidFill>
                <a:latin typeface="メイリオ" panose="020B0604030504040204" pitchFamily="50" charset="-128"/>
                <a:ea typeface="メイリオ" panose="020B0604030504040204" pitchFamily="50" charset="-128"/>
              </a:rPr>
              <a:t>桜島線延伸</a:t>
            </a:r>
            <a:endParaRPr lang="ja-JP" altLang="ja-JP" sz="1050" b="1" dirty="0">
              <a:latin typeface="メイリオ" panose="020B0604030504040204" pitchFamily="50" charset="-128"/>
              <a:ea typeface="メイリオ" panose="020B0604030504040204" pitchFamily="50" charset="-128"/>
            </a:endParaRPr>
          </a:p>
        </p:txBody>
      </p:sp>
      <p:sp>
        <p:nvSpPr>
          <p:cNvPr id="433" name="テキスト ボックス 432">
            <a:extLst>
              <a:ext uri="{FF2B5EF4-FFF2-40B4-BE49-F238E27FC236}">
                <a16:creationId xmlns:a16="http://schemas.microsoft.com/office/drawing/2014/main" id="{99F2BB72-FC0B-429C-A2A3-34ED39702CB3}"/>
              </a:ext>
            </a:extLst>
          </p:cNvPr>
          <p:cNvSpPr txBox="1"/>
          <p:nvPr/>
        </p:nvSpPr>
        <p:spPr>
          <a:xfrm rot="18292395">
            <a:off x="6620728" y="2136519"/>
            <a:ext cx="543739" cy="200055"/>
          </a:xfrm>
          <a:prstGeom prst="rect">
            <a:avLst/>
          </a:prstGeom>
          <a:noFill/>
        </p:spPr>
        <p:txBody>
          <a:bodyPr wrap="none" rtlCol="0">
            <a:spAutoFit/>
          </a:bodyPr>
          <a:lstStyle/>
          <a:p>
            <a:r>
              <a:rPr kumimoji="1" lang="ja-JP" altLang="en-US" sz="700" b="1" dirty="0"/>
              <a:t>京阪本線</a:t>
            </a:r>
          </a:p>
        </p:txBody>
      </p:sp>
      <p:sp>
        <p:nvSpPr>
          <p:cNvPr id="434" name="テキスト ボックス 433">
            <a:extLst>
              <a:ext uri="{FF2B5EF4-FFF2-40B4-BE49-F238E27FC236}">
                <a16:creationId xmlns:a16="http://schemas.microsoft.com/office/drawing/2014/main" id="{E42FEA9A-B8AE-4F42-BFBF-8FC9EB104353}"/>
              </a:ext>
            </a:extLst>
          </p:cNvPr>
          <p:cNvSpPr txBox="1"/>
          <p:nvPr/>
        </p:nvSpPr>
        <p:spPr>
          <a:xfrm rot="20452352">
            <a:off x="6387054" y="1013574"/>
            <a:ext cx="554960" cy="200055"/>
          </a:xfrm>
          <a:prstGeom prst="rect">
            <a:avLst/>
          </a:prstGeom>
          <a:noFill/>
        </p:spPr>
        <p:txBody>
          <a:bodyPr wrap="none" rtlCol="0">
            <a:spAutoFit/>
          </a:bodyPr>
          <a:lstStyle/>
          <a:p>
            <a:r>
              <a:rPr kumimoji="1" lang="en-US" altLang="ja-JP" sz="700" b="1" dirty="0"/>
              <a:t>JR</a:t>
            </a:r>
            <a:r>
              <a:rPr kumimoji="1" lang="ja-JP" altLang="en-US" sz="700" b="1" dirty="0"/>
              <a:t>京都線</a:t>
            </a:r>
          </a:p>
        </p:txBody>
      </p:sp>
      <p:sp>
        <p:nvSpPr>
          <p:cNvPr id="435" name="楕円 434">
            <a:extLst>
              <a:ext uri="{FF2B5EF4-FFF2-40B4-BE49-F238E27FC236}">
                <a16:creationId xmlns:a16="http://schemas.microsoft.com/office/drawing/2014/main" id="{F3E2A86F-A03E-4B5D-A58A-51B1D16ACE5D}"/>
              </a:ext>
            </a:extLst>
          </p:cNvPr>
          <p:cNvSpPr/>
          <p:nvPr/>
        </p:nvSpPr>
        <p:spPr>
          <a:xfrm>
            <a:off x="5096120" y="6170511"/>
            <a:ext cx="1440000" cy="648000"/>
          </a:xfrm>
          <a:prstGeom prst="ellipse">
            <a:avLst/>
          </a:prstGeom>
          <a:solidFill>
            <a:srgbClr val="FFFF9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72000" rIns="0" bIns="0" anchor="ctr"/>
          <a:lstStyle/>
          <a:p>
            <a:pPr algn="ctr">
              <a:defRPr/>
            </a:pPr>
            <a:r>
              <a:rPr lang="ja-JP" altLang="en-US" sz="1600" b="1" dirty="0">
                <a:solidFill>
                  <a:schemeClr val="tx1"/>
                </a:solidFill>
              </a:rPr>
              <a:t>関空・和歌山</a:t>
            </a:r>
            <a:endParaRPr lang="en-US" altLang="ja-JP" sz="1600" b="1" dirty="0">
              <a:solidFill>
                <a:schemeClr val="tx1"/>
              </a:solidFill>
            </a:endParaRPr>
          </a:p>
          <a:p>
            <a:pPr algn="ctr">
              <a:defRPr/>
            </a:pPr>
            <a:r>
              <a:rPr lang="ja-JP" altLang="en-US" sz="1600" b="1" dirty="0">
                <a:solidFill>
                  <a:schemeClr val="tx1"/>
                </a:solidFill>
              </a:rPr>
              <a:t>方面</a:t>
            </a:r>
          </a:p>
        </p:txBody>
      </p:sp>
      <p:cxnSp>
        <p:nvCxnSpPr>
          <p:cNvPr id="436" name="直線コネクタ 435">
            <a:extLst>
              <a:ext uri="{FF2B5EF4-FFF2-40B4-BE49-F238E27FC236}">
                <a16:creationId xmlns:a16="http://schemas.microsoft.com/office/drawing/2014/main" id="{F100259A-91CB-498A-AF0A-E9A584691BC6}"/>
              </a:ext>
            </a:extLst>
          </p:cNvPr>
          <p:cNvCxnSpPr>
            <a:cxnSpLocks/>
            <a:stCxn id="437" idx="4"/>
            <a:endCxn id="444" idx="0"/>
          </p:cNvCxnSpPr>
          <p:nvPr/>
        </p:nvCxnSpPr>
        <p:spPr>
          <a:xfrm>
            <a:off x="5559849" y="4346609"/>
            <a:ext cx="0" cy="212297"/>
          </a:xfrm>
          <a:prstGeom prst="line">
            <a:avLst/>
          </a:prstGeom>
          <a:noFill/>
          <a:ln w="63500">
            <a:solidFill>
              <a:srgbClr val="0065B1"/>
            </a:solidFill>
          </a:ln>
        </p:spPr>
        <p:style>
          <a:lnRef idx="2">
            <a:schemeClr val="accent1">
              <a:shade val="50000"/>
            </a:schemeClr>
          </a:lnRef>
          <a:fillRef idx="1">
            <a:schemeClr val="accent1"/>
          </a:fillRef>
          <a:effectRef idx="0">
            <a:schemeClr val="accent1"/>
          </a:effectRef>
          <a:fontRef idx="minor">
            <a:schemeClr val="lt1"/>
          </a:fontRef>
        </p:style>
      </p:cxnSp>
      <p:sp>
        <p:nvSpPr>
          <p:cNvPr id="437" name="楕円 436">
            <a:extLst>
              <a:ext uri="{FF2B5EF4-FFF2-40B4-BE49-F238E27FC236}">
                <a16:creationId xmlns:a16="http://schemas.microsoft.com/office/drawing/2014/main" id="{81189DB2-C42C-426A-8638-6F0C651C1A32}"/>
              </a:ext>
            </a:extLst>
          </p:cNvPr>
          <p:cNvSpPr/>
          <p:nvPr/>
        </p:nvSpPr>
        <p:spPr>
          <a:xfrm>
            <a:off x="5379849" y="3986609"/>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anchor="ctr" anchorCtr="1"/>
          <a:lstStyle/>
          <a:p>
            <a:pPr algn="ctr">
              <a:defRPr/>
            </a:pPr>
            <a:r>
              <a:rPr lang="en-US" altLang="ja-JP" sz="900" b="1" dirty="0">
                <a:solidFill>
                  <a:schemeClr val="tx1"/>
                </a:solidFill>
                <a:latin typeface="メイリオ" panose="020B0604030504040204" pitchFamily="50" charset="-128"/>
                <a:ea typeface="メイリオ" panose="020B0604030504040204" pitchFamily="50" charset="-128"/>
              </a:rPr>
              <a:t>JR</a:t>
            </a:r>
            <a:r>
              <a:rPr lang="ja-JP" altLang="en-US" sz="900" b="1" dirty="0">
                <a:solidFill>
                  <a:schemeClr val="tx1"/>
                </a:solidFill>
                <a:latin typeface="メイリオ" panose="020B0604030504040204" pitchFamily="50" charset="-128"/>
                <a:ea typeface="メイリオ" panose="020B0604030504040204" pitchFamily="50" charset="-128"/>
              </a:rPr>
              <a:t>難波</a:t>
            </a:r>
          </a:p>
        </p:txBody>
      </p:sp>
      <p:cxnSp>
        <p:nvCxnSpPr>
          <p:cNvPr id="438" name="直線コネクタ 437">
            <a:extLst>
              <a:ext uri="{FF2B5EF4-FFF2-40B4-BE49-F238E27FC236}">
                <a16:creationId xmlns:a16="http://schemas.microsoft.com/office/drawing/2014/main" id="{32BB6BED-8090-45F1-9BAC-8F2B8E712F02}"/>
              </a:ext>
            </a:extLst>
          </p:cNvPr>
          <p:cNvCxnSpPr>
            <a:cxnSpLocks/>
          </p:cNvCxnSpPr>
          <p:nvPr/>
        </p:nvCxnSpPr>
        <p:spPr>
          <a:xfrm>
            <a:off x="6081679" y="4836474"/>
            <a:ext cx="0" cy="1423356"/>
          </a:xfrm>
          <a:prstGeom prst="line">
            <a:avLst/>
          </a:prstGeom>
          <a:noFill/>
          <a:ln w="63500">
            <a:solidFill>
              <a:srgbClr val="0065B1"/>
            </a:solidFill>
            <a:tailEnd type="stealth"/>
          </a:ln>
        </p:spPr>
        <p:style>
          <a:lnRef idx="2">
            <a:schemeClr val="accent1">
              <a:shade val="50000"/>
            </a:schemeClr>
          </a:lnRef>
          <a:fillRef idx="1">
            <a:schemeClr val="accent1"/>
          </a:fillRef>
          <a:effectRef idx="0">
            <a:schemeClr val="accent1"/>
          </a:effectRef>
          <a:fontRef idx="minor">
            <a:schemeClr val="lt1"/>
          </a:fontRef>
        </p:style>
      </p:cxnSp>
      <p:sp>
        <p:nvSpPr>
          <p:cNvPr id="439" name="楕円 438">
            <a:extLst>
              <a:ext uri="{FF2B5EF4-FFF2-40B4-BE49-F238E27FC236}">
                <a16:creationId xmlns:a16="http://schemas.microsoft.com/office/drawing/2014/main" id="{0913CC11-3016-4ACC-924D-6A411782AE8B}"/>
              </a:ext>
            </a:extLst>
          </p:cNvPr>
          <p:cNvSpPr/>
          <p:nvPr/>
        </p:nvSpPr>
        <p:spPr>
          <a:xfrm>
            <a:off x="5904559" y="4488461"/>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anchor="ctr" anchorCtr="1"/>
          <a:lstStyle/>
          <a:p>
            <a:pPr algn="ctr">
              <a:defRPr/>
            </a:pPr>
            <a:r>
              <a:rPr lang="ja-JP" altLang="en-US" sz="800" b="1" dirty="0">
                <a:solidFill>
                  <a:schemeClr val="tx1"/>
                </a:solidFill>
                <a:latin typeface="メイリオ" panose="020B0604030504040204" pitchFamily="50" charset="-128"/>
                <a:ea typeface="メイリオ" panose="020B0604030504040204" pitchFamily="50" charset="-128"/>
              </a:rPr>
              <a:t>天王寺</a:t>
            </a:r>
          </a:p>
        </p:txBody>
      </p:sp>
      <p:sp>
        <p:nvSpPr>
          <p:cNvPr id="440" name="テキスト ボックス 439">
            <a:extLst>
              <a:ext uri="{FF2B5EF4-FFF2-40B4-BE49-F238E27FC236}">
                <a16:creationId xmlns:a16="http://schemas.microsoft.com/office/drawing/2014/main" id="{4E5BD9FE-9BB3-4731-9A29-9E0EF18177D9}"/>
              </a:ext>
            </a:extLst>
          </p:cNvPr>
          <p:cNvSpPr txBox="1"/>
          <p:nvPr/>
        </p:nvSpPr>
        <p:spPr>
          <a:xfrm rot="5400000">
            <a:off x="5893968" y="5288764"/>
            <a:ext cx="554960" cy="200055"/>
          </a:xfrm>
          <a:prstGeom prst="rect">
            <a:avLst/>
          </a:prstGeom>
          <a:noFill/>
        </p:spPr>
        <p:txBody>
          <a:bodyPr wrap="none" rtlCol="0">
            <a:spAutoFit/>
          </a:bodyPr>
          <a:lstStyle/>
          <a:p>
            <a:r>
              <a:rPr kumimoji="1" lang="en-US" altLang="ja-JP" sz="700" b="1" dirty="0"/>
              <a:t>JR</a:t>
            </a:r>
            <a:r>
              <a:rPr kumimoji="1" lang="ja-JP" altLang="en-US" sz="700" b="1" dirty="0"/>
              <a:t>阪和線</a:t>
            </a:r>
          </a:p>
        </p:txBody>
      </p:sp>
      <p:cxnSp>
        <p:nvCxnSpPr>
          <p:cNvPr id="441" name="直線コネクタ 440">
            <a:extLst>
              <a:ext uri="{FF2B5EF4-FFF2-40B4-BE49-F238E27FC236}">
                <a16:creationId xmlns:a16="http://schemas.microsoft.com/office/drawing/2014/main" id="{B686C9D5-543D-4083-B661-10077A578562}"/>
              </a:ext>
            </a:extLst>
          </p:cNvPr>
          <p:cNvCxnSpPr>
            <a:cxnSpLocks/>
          </p:cNvCxnSpPr>
          <p:nvPr/>
        </p:nvCxnSpPr>
        <p:spPr>
          <a:xfrm>
            <a:off x="5556625" y="4836476"/>
            <a:ext cx="0" cy="1416837"/>
          </a:xfrm>
          <a:prstGeom prst="line">
            <a:avLst/>
          </a:prstGeom>
          <a:noFill/>
          <a:ln w="63500">
            <a:solidFill>
              <a:srgbClr val="FFB700"/>
            </a:solidFill>
            <a:tailEnd type="stealth"/>
          </a:ln>
        </p:spPr>
        <p:style>
          <a:lnRef idx="2">
            <a:schemeClr val="accent1">
              <a:shade val="50000"/>
            </a:schemeClr>
          </a:lnRef>
          <a:fillRef idx="1">
            <a:schemeClr val="accent1"/>
          </a:fillRef>
          <a:effectRef idx="0">
            <a:schemeClr val="accent1"/>
          </a:effectRef>
          <a:fontRef idx="minor">
            <a:schemeClr val="lt1"/>
          </a:fontRef>
        </p:style>
      </p:cxnSp>
      <p:sp>
        <p:nvSpPr>
          <p:cNvPr id="442" name="テキスト ボックス 441">
            <a:extLst>
              <a:ext uri="{FF2B5EF4-FFF2-40B4-BE49-F238E27FC236}">
                <a16:creationId xmlns:a16="http://schemas.microsoft.com/office/drawing/2014/main" id="{131ED5E0-2F33-4DD4-8D04-B772A095D6B9}"/>
              </a:ext>
            </a:extLst>
          </p:cNvPr>
          <p:cNvSpPr txBox="1"/>
          <p:nvPr/>
        </p:nvSpPr>
        <p:spPr>
          <a:xfrm rot="5400000">
            <a:off x="5329641" y="5288766"/>
            <a:ext cx="633507" cy="200055"/>
          </a:xfrm>
          <a:prstGeom prst="rect">
            <a:avLst/>
          </a:prstGeom>
          <a:noFill/>
        </p:spPr>
        <p:txBody>
          <a:bodyPr wrap="none" rtlCol="0">
            <a:spAutoFit/>
          </a:bodyPr>
          <a:lstStyle/>
          <a:p>
            <a:r>
              <a:rPr lang="ja-JP" altLang="en-US" sz="700" b="1" dirty="0"/>
              <a:t>南海本線</a:t>
            </a:r>
            <a:r>
              <a:rPr kumimoji="1" lang="ja-JP" altLang="en-US" sz="700" b="1" dirty="0"/>
              <a:t>線</a:t>
            </a:r>
          </a:p>
        </p:txBody>
      </p:sp>
      <p:sp>
        <p:nvSpPr>
          <p:cNvPr id="443" name="楕円 442">
            <a:extLst>
              <a:ext uri="{FF2B5EF4-FFF2-40B4-BE49-F238E27FC236}">
                <a16:creationId xmlns:a16="http://schemas.microsoft.com/office/drawing/2014/main" id="{83BBBF83-82B7-4910-9438-D1DD1BBDFC52}"/>
              </a:ext>
            </a:extLst>
          </p:cNvPr>
          <p:cNvSpPr/>
          <p:nvPr/>
        </p:nvSpPr>
        <p:spPr>
          <a:xfrm>
            <a:off x="5743393" y="4063569"/>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anchor="ctr" anchorCtr="1"/>
          <a:lstStyle/>
          <a:p>
            <a:pPr algn="ctr">
              <a:defRPr/>
            </a:pPr>
            <a:r>
              <a:rPr lang="ja-JP" altLang="en-US" sz="900" b="1" dirty="0">
                <a:solidFill>
                  <a:schemeClr val="tx1"/>
                </a:solidFill>
                <a:latin typeface="メイリオ" panose="020B0604030504040204" pitchFamily="50" charset="-128"/>
                <a:ea typeface="メイリオ" panose="020B0604030504040204" pitchFamily="50" charset="-128"/>
              </a:rPr>
              <a:t>南海</a:t>
            </a:r>
            <a:endParaRPr lang="en-US" altLang="ja-JP" sz="900" b="1" dirty="0">
              <a:solidFill>
                <a:schemeClr val="tx1"/>
              </a:solidFill>
              <a:latin typeface="メイリオ" panose="020B0604030504040204" pitchFamily="50" charset="-128"/>
              <a:ea typeface="メイリオ" panose="020B0604030504040204" pitchFamily="50" charset="-128"/>
            </a:endParaRPr>
          </a:p>
          <a:p>
            <a:pPr algn="ctr">
              <a:defRPr/>
            </a:pPr>
            <a:r>
              <a:rPr lang="ja-JP" altLang="en-US" sz="900" b="1" dirty="0">
                <a:solidFill>
                  <a:schemeClr val="tx1"/>
                </a:solidFill>
                <a:latin typeface="メイリオ" panose="020B0604030504040204" pitchFamily="50" charset="-128"/>
                <a:ea typeface="メイリオ" panose="020B0604030504040204" pitchFamily="50" charset="-128"/>
              </a:rPr>
              <a:t>難波</a:t>
            </a:r>
          </a:p>
        </p:txBody>
      </p:sp>
      <p:sp>
        <p:nvSpPr>
          <p:cNvPr id="444" name="楕円 443">
            <a:extLst>
              <a:ext uri="{FF2B5EF4-FFF2-40B4-BE49-F238E27FC236}">
                <a16:creationId xmlns:a16="http://schemas.microsoft.com/office/drawing/2014/main" id="{818687B1-0384-4B18-8E9C-55C1C50CACDD}"/>
              </a:ext>
            </a:extLst>
          </p:cNvPr>
          <p:cNvSpPr/>
          <p:nvPr/>
        </p:nvSpPr>
        <p:spPr>
          <a:xfrm>
            <a:off x="5379849" y="4558906"/>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anchor="ctr" anchorCtr="1"/>
          <a:lstStyle/>
          <a:p>
            <a:pPr algn="ctr">
              <a:defRPr/>
            </a:pPr>
            <a:r>
              <a:rPr lang="ja-JP" altLang="en-US" sz="800" b="1" dirty="0">
                <a:solidFill>
                  <a:schemeClr val="tx1"/>
                </a:solidFill>
                <a:latin typeface="メイリオ" panose="020B0604030504040204" pitchFamily="50" charset="-128"/>
                <a:ea typeface="メイリオ" panose="020B0604030504040204" pitchFamily="50" charset="-128"/>
              </a:rPr>
              <a:t>新今宮</a:t>
            </a:r>
          </a:p>
        </p:txBody>
      </p:sp>
      <p:grpSp>
        <p:nvGrpSpPr>
          <p:cNvPr id="445" name="グループ化 444">
            <a:extLst>
              <a:ext uri="{FF2B5EF4-FFF2-40B4-BE49-F238E27FC236}">
                <a16:creationId xmlns:a16="http://schemas.microsoft.com/office/drawing/2014/main" id="{E0E8B571-9194-4604-B42A-0B769053FD75}"/>
              </a:ext>
            </a:extLst>
          </p:cNvPr>
          <p:cNvGrpSpPr/>
          <p:nvPr/>
        </p:nvGrpSpPr>
        <p:grpSpPr>
          <a:xfrm>
            <a:off x="4256620" y="4075506"/>
            <a:ext cx="1084489" cy="200055"/>
            <a:chOff x="4293588" y="4099869"/>
            <a:chExt cx="1084489" cy="200055"/>
          </a:xfrm>
        </p:grpSpPr>
        <p:sp>
          <p:nvSpPr>
            <p:cNvPr id="446" name="テキスト ボックス 445">
              <a:extLst>
                <a:ext uri="{FF2B5EF4-FFF2-40B4-BE49-F238E27FC236}">
                  <a16:creationId xmlns:a16="http://schemas.microsoft.com/office/drawing/2014/main" id="{8AF5BFCF-0EAB-4220-857E-8A81D11022AA}"/>
                </a:ext>
              </a:extLst>
            </p:cNvPr>
            <p:cNvSpPr txBox="1"/>
            <p:nvPr/>
          </p:nvSpPr>
          <p:spPr>
            <a:xfrm>
              <a:off x="4293588" y="4099869"/>
              <a:ext cx="1082348" cy="200055"/>
            </a:xfrm>
            <a:prstGeom prst="rect">
              <a:avLst/>
            </a:prstGeom>
            <a:noFill/>
          </p:spPr>
          <p:txBody>
            <a:bodyPr wrap="none" rtlCol="0">
              <a:spAutoFit/>
            </a:bodyPr>
            <a:lstStyle/>
            <a:p>
              <a:r>
                <a:rPr lang="ja-JP" altLang="en-US" sz="700" b="1" dirty="0">
                  <a:ln w="28575">
                    <a:solidFill>
                      <a:schemeClr val="bg1"/>
                    </a:solidFill>
                  </a:ln>
                  <a:solidFill>
                    <a:schemeClr val="bg1"/>
                  </a:solidFill>
                </a:rPr>
                <a:t>なにわ筋線（事業中）</a:t>
              </a:r>
              <a:endParaRPr kumimoji="1" lang="ja-JP" altLang="en-US" sz="700" b="1" dirty="0">
                <a:ln w="28575">
                  <a:solidFill>
                    <a:schemeClr val="bg1"/>
                  </a:solidFill>
                </a:ln>
                <a:solidFill>
                  <a:schemeClr val="bg1"/>
                </a:solidFill>
              </a:endParaRPr>
            </a:p>
          </p:txBody>
        </p:sp>
        <p:sp>
          <p:nvSpPr>
            <p:cNvPr id="447" name="テキスト ボックス 446">
              <a:extLst>
                <a:ext uri="{FF2B5EF4-FFF2-40B4-BE49-F238E27FC236}">
                  <a16:creationId xmlns:a16="http://schemas.microsoft.com/office/drawing/2014/main" id="{95654AA8-C47F-43E9-8569-D875E4EE75AD}"/>
                </a:ext>
              </a:extLst>
            </p:cNvPr>
            <p:cNvSpPr txBox="1"/>
            <p:nvPr/>
          </p:nvSpPr>
          <p:spPr>
            <a:xfrm>
              <a:off x="4295729" y="4099869"/>
              <a:ext cx="1082348" cy="200055"/>
            </a:xfrm>
            <a:prstGeom prst="rect">
              <a:avLst/>
            </a:prstGeom>
            <a:noFill/>
          </p:spPr>
          <p:txBody>
            <a:bodyPr wrap="none" rtlCol="0">
              <a:spAutoFit/>
            </a:bodyPr>
            <a:lstStyle/>
            <a:p>
              <a:r>
                <a:rPr lang="ja-JP" altLang="en-US" sz="700" b="1" dirty="0"/>
                <a:t>なにわ筋線（事業中）</a:t>
              </a:r>
              <a:endParaRPr kumimoji="1" lang="ja-JP" altLang="en-US" sz="700" b="1" dirty="0"/>
            </a:p>
          </p:txBody>
        </p:sp>
      </p:grpSp>
      <p:sp>
        <p:nvSpPr>
          <p:cNvPr id="448" name="フリーフォーム: 図形 447">
            <a:extLst>
              <a:ext uri="{FF2B5EF4-FFF2-40B4-BE49-F238E27FC236}">
                <a16:creationId xmlns:a16="http://schemas.microsoft.com/office/drawing/2014/main" id="{5D3B01D2-7B2F-4F88-BDB0-565DC195E1DF}"/>
              </a:ext>
            </a:extLst>
          </p:cNvPr>
          <p:cNvSpPr/>
          <p:nvPr/>
        </p:nvSpPr>
        <p:spPr>
          <a:xfrm>
            <a:off x="4324350" y="3807460"/>
            <a:ext cx="1099820" cy="429260"/>
          </a:xfrm>
          <a:custGeom>
            <a:avLst/>
            <a:gdLst>
              <a:gd name="connsiteX0" fmla="*/ 1099820 w 1099820"/>
              <a:gd name="connsiteY0" fmla="*/ 0 h 429260"/>
              <a:gd name="connsiteX1" fmla="*/ 871220 w 1099820"/>
              <a:gd name="connsiteY1" fmla="*/ 429260 h 429260"/>
              <a:gd name="connsiteX2" fmla="*/ 0 w 1099820"/>
              <a:gd name="connsiteY2" fmla="*/ 429260 h 429260"/>
            </a:gdLst>
            <a:ahLst/>
            <a:cxnLst>
              <a:cxn ang="0">
                <a:pos x="connsiteX0" y="connsiteY0"/>
              </a:cxn>
              <a:cxn ang="0">
                <a:pos x="connsiteX1" y="connsiteY1"/>
              </a:cxn>
              <a:cxn ang="0">
                <a:pos x="connsiteX2" y="connsiteY2"/>
              </a:cxn>
            </a:cxnLst>
            <a:rect l="l" t="t" r="r" b="b"/>
            <a:pathLst>
              <a:path w="1099820" h="429260">
                <a:moveTo>
                  <a:pt x="1099820" y="0"/>
                </a:moveTo>
                <a:lnTo>
                  <a:pt x="871220" y="429260"/>
                </a:lnTo>
                <a:lnTo>
                  <a:pt x="0" y="429260"/>
                </a:lnTo>
              </a:path>
            </a:pathLst>
          </a:custGeom>
          <a:ln w="12700">
            <a:solidFill>
              <a:schemeClr val="tx1"/>
            </a:solidFill>
            <a:head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49" name="正方形/長方形 448">
            <a:extLst>
              <a:ext uri="{FF2B5EF4-FFF2-40B4-BE49-F238E27FC236}">
                <a16:creationId xmlns:a16="http://schemas.microsoft.com/office/drawing/2014/main" id="{4487EEED-5714-46F3-88BD-51FADF87DBDA}"/>
              </a:ext>
            </a:extLst>
          </p:cNvPr>
          <p:cNvSpPr/>
          <p:nvPr/>
        </p:nvSpPr>
        <p:spPr>
          <a:xfrm>
            <a:off x="125983" y="473676"/>
            <a:ext cx="3858188" cy="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＜検討路線の整備意義（概念図）＞</a:t>
            </a:r>
          </a:p>
        </p:txBody>
      </p:sp>
      <p:sp>
        <p:nvSpPr>
          <p:cNvPr id="450" name="スライド番号プレースホルダー 4">
            <a:extLst>
              <a:ext uri="{FF2B5EF4-FFF2-40B4-BE49-F238E27FC236}">
                <a16:creationId xmlns:a16="http://schemas.microsoft.com/office/drawing/2014/main" id="{53564D5A-C923-4EDC-9D67-540F5DEC21AA}"/>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51</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
        <p:nvSpPr>
          <p:cNvPr id="451" name="テキスト ボックス 450">
            <a:extLst>
              <a:ext uri="{FF2B5EF4-FFF2-40B4-BE49-F238E27FC236}">
                <a16:creationId xmlns:a16="http://schemas.microsoft.com/office/drawing/2014/main" id="{D1DD6D43-5DC8-4C45-B731-BB50CF3D0971}"/>
              </a:ext>
            </a:extLst>
          </p:cNvPr>
          <p:cNvSpPr txBox="1"/>
          <p:nvPr/>
        </p:nvSpPr>
        <p:spPr>
          <a:xfrm>
            <a:off x="8750500" y="59555"/>
            <a:ext cx="1082348"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５　まとめ</a:t>
            </a:r>
            <a:endParaRPr kumimoji="1" lang="ja-JP" altLang="en-US" sz="1400" b="1" dirty="0">
              <a:solidFill>
                <a:schemeClr val="accent5">
                  <a:lumMod val="50000"/>
                </a:schemeClr>
              </a:solidFill>
            </a:endParaRPr>
          </a:p>
        </p:txBody>
      </p:sp>
      <p:sp>
        <p:nvSpPr>
          <p:cNvPr id="452" name="楕円 451">
            <a:extLst>
              <a:ext uri="{FF2B5EF4-FFF2-40B4-BE49-F238E27FC236}">
                <a16:creationId xmlns:a16="http://schemas.microsoft.com/office/drawing/2014/main" id="{EF59871C-AA10-4FDB-8BC9-988277D45700}"/>
              </a:ext>
            </a:extLst>
          </p:cNvPr>
          <p:cNvSpPr/>
          <p:nvPr/>
        </p:nvSpPr>
        <p:spPr>
          <a:xfrm rot="20543290">
            <a:off x="6406317" y="2750051"/>
            <a:ext cx="1819867" cy="3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anchor="ctr" anchorCtr="1"/>
          <a:lstStyle/>
          <a:p>
            <a:pPr algn="ctr">
              <a:defRPr/>
            </a:pPr>
            <a:r>
              <a:rPr lang="ja-JP" altLang="en-US" sz="1600" b="1" dirty="0">
                <a:ln w="38100">
                  <a:solidFill>
                    <a:schemeClr val="bg1"/>
                  </a:solidFill>
                </a:ln>
                <a:solidFill>
                  <a:srgbClr val="E95504"/>
                </a:solidFill>
                <a:latin typeface="メイリオ" panose="020B0604030504040204" pitchFamily="50" charset="-128"/>
                <a:ea typeface="メイリオ" panose="020B0604030504040204" pitchFamily="50" charset="-128"/>
              </a:rPr>
              <a:t>東 西 軸</a:t>
            </a:r>
          </a:p>
        </p:txBody>
      </p:sp>
      <p:sp>
        <p:nvSpPr>
          <p:cNvPr id="453" name="楕円 452">
            <a:extLst>
              <a:ext uri="{FF2B5EF4-FFF2-40B4-BE49-F238E27FC236}">
                <a16:creationId xmlns:a16="http://schemas.microsoft.com/office/drawing/2014/main" id="{CA9374F4-C688-42E7-8965-F13DFF4F35C5}"/>
              </a:ext>
            </a:extLst>
          </p:cNvPr>
          <p:cNvSpPr/>
          <p:nvPr/>
        </p:nvSpPr>
        <p:spPr>
          <a:xfrm rot="20543290">
            <a:off x="6406317" y="2747373"/>
            <a:ext cx="1819867" cy="3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anchor="ctr" anchorCtr="1"/>
          <a:lstStyle/>
          <a:p>
            <a:pPr algn="ctr">
              <a:defRPr/>
            </a:pPr>
            <a:r>
              <a:rPr lang="ja-JP" altLang="en-US" sz="1600" b="1" dirty="0">
                <a:solidFill>
                  <a:srgbClr val="E95504"/>
                </a:solidFill>
                <a:latin typeface="メイリオ" panose="020B0604030504040204" pitchFamily="50" charset="-128"/>
                <a:ea typeface="メイリオ" panose="020B0604030504040204" pitchFamily="50" charset="-128"/>
              </a:rPr>
              <a:t>東 西 軸</a:t>
            </a:r>
          </a:p>
        </p:txBody>
      </p:sp>
      <p:sp>
        <p:nvSpPr>
          <p:cNvPr id="454" name="楕円 453">
            <a:extLst>
              <a:ext uri="{FF2B5EF4-FFF2-40B4-BE49-F238E27FC236}">
                <a16:creationId xmlns:a16="http://schemas.microsoft.com/office/drawing/2014/main" id="{23517F80-0512-40B0-8FEC-FB7FB4181173}"/>
              </a:ext>
            </a:extLst>
          </p:cNvPr>
          <p:cNvSpPr/>
          <p:nvPr/>
        </p:nvSpPr>
        <p:spPr>
          <a:xfrm>
            <a:off x="1058867" y="5620493"/>
            <a:ext cx="1800000" cy="288000"/>
          </a:xfrm>
          <a:prstGeom prst="ellipse">
            <a:avLst/>
          </a:prstGeom>
          <a:solidFill>
            <a:srgbClr val="FFEBFF"/>
          </a:solidFill>
          <a:ln>
            <a:noFill/>
          </a:ln>
          <a:effectLst>
            <a:glow rad="63500">
              <a:srgbClr val="FFEBFF"/>
            </a:glow>
          </a:effectLst>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anchor="ctr">
            <a:noAutofit/>
          </a:bodyPr>
          <a:lstStyle/>
          <a:p>
            <a:pPr algn="ctr"/>
            <a:r>
              <a:rPr lang="ja-JP" altLang="en-US" sz="1100" dirty="0">
                <a:solidFill>
                  <a:schemeClr val="tx1"/>
                </a:solidFill>
                <a:latin typeface="メイリオ" panose="020B0604030504040204" pitchFamily="50" charset="-128"/>
                <a:ea typeface="メイリオ" panose="020B0604030504040204" pitchFamily="50" charset="-128"/>
              </a:rPr>
              <a:t>持続可能な都市の形成</a:t>
            </a:r>
            <a:endParaRPr lang="en-US" altLang="ja-JP" sz="1100" dirty="0">
              <a:solidFill>
                <a:schemeClr val="tx1"/>
              </a:solidFill>
              <a:latin typeface="メイリオ" panose="020B0604030504040204" pitchFamily="50" charset="-128"/>
              <a:ea typeface="メイリオ" panose="020B0604030504040204" pitchFamily="50" charset="-128"/>
            </a:endParaRPr>
          </a:p>
          <a:p>
            <a:pPr algn="ctr"/>
            <a:r>
              <a:rPr lang="ja-JP" altLang="en-US" sz="1100" dirty="0">
                <a:solidFill>
                  <a:schemeClr val="tx1"/>
                </a:solidFill>
                <a:latin typeface="メイリオ" panose="020B0604030504040204" pitchFamily="50" charset="-128"/>
                <a:ea typeface="メイリオ" panose="020B0604030504040204" pitchFamily="50" charset="-128"/>
              </a:rPr>
              <a:t>（環境負荷の低減・ドライバ不足の緩和）</a:t>
            </a:r>
            <a:endParaRPr lang="en-US" altLang="ja-JP" sz="1100" dirty="0">
              <a:solidFill>
                <a:schemeClr val="tx1"/>
              </a:solidFill>
              <a:latin typeface="メイリオ" panose="020B0604030504040204" pitchFamily="50" charset="-128"/>
              <a:ea typeface="メイリオ" panose="020B0604030504040204" pitchFamily="50" charset="-128"/>
            </a:endParaRPr>
          </a:p>
        </p:txBody>
      </p:sp>
      <p:sp>
        <p:nvSpPr>
          <p:cNvPr id="455" name="楕円 454">
            <a:extLst>
              <a:ext uri="{FF2B5EF4-FFF2-40B4-BE49-F238E27FC236}">
                <a16:creationId xmlns:a16="http://schemas.microsoft.com/office/drawing/2014/main" id="{E0075205-C5E1-4741-8C35-CABB313E43C1}"/>
              </a:ext>
            </a:extLst>
          </p:cNvPr>
          <p:cNvSpPr/>
          <p:nvPr/>
        </p:nvSpPr>
        <p:spPr>
          <a:xfrm>
            <a:off x="7335148" y="2015145"/>
            <a:ext cx="1800000" cy="288000"/>
          </a:xfrm>
          <a:prstGeom prst="ellipse">
            <a:avLst/>
          </a:prstGeom>
          <a:solidFill>
            <a:srgbClr val="FFEBFF"/>
          </a:solidFill>
          <a:ln>
            <a:noFill/>
          </a:ln>
          <a:effectLst>
            <a:glow rad="63500">
              <a:srgbClr val="FFEBFF"/>
            </a:glow>
          </a:effectLst>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anchor="ctr">
            <a:noAutofit/>
          </a:bodyPr>
          <a:lstStyle/>
          <a:p>
            <a:pPr algn="ctr"/>
            <a:r>
              <a:rPr lang="ja-JP" altLang="en-US" sz="1100" dirty="0">
                <a:solidFill>
                  <a:schemeClr val="tx1"/>
                </a:solidFill>
                <a:latin typeface="メイリオ" panose="020B0604030504040204" pitchFamily="50" charset="-128"/>
                <a:ea typeface="メイリオ" panose="020B0604030504040204" pitchFamily="50" charset="-128"/>
              </a:rPr>
              <a:t>観光地へのアクセス改善</a:t>
            </a:r>
          </a:p>
        </p:txBody>
      </p:sp>
      <p:sp>
        <p:nvSpPr>
          <p:cNvPr id="456" name="楕円 455">
            <a:extLst>
              <a:ext uri="{FF2B5EF4-FFF2-40B4-BE49-F238E27FC236}">
                <a16:creationId xmlns:a16="http://schemas.microsoft.com/office/drawing/2014/main" id="{8F59BF66-20E4-454E-BA06-7A7F57428C71}"/>
              </a:ext>
            </a:extLst>
          </p:cNvPr>
          <p:cNvSpPr/>
          <p:nvPr/>
        </p:nvSpPr>
        <p:spPr>
          <a:xfrm>
            <a:off x="1330708" y="2758488"/>
            <a:ext cx="1800000" cy="288000"/>
          </a:xfrm>
          <a:prstGeom prst="ellipse">
            <a:avLst/>
          </a:prstGeom>
          <a:solidFill>
            <a:srgbClr val="FFEBFF"/>
          </a:solidFill>
          <a:ln>
            <a:noFill/>
          </a:ln>
          <a:effectLst>
            <a:glow rad="63500">
              <a:srgbClr val="FFEBFF"/>
            </a:glow>
          </a:effectLst>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anchor="ctr">
            <a:noAutofit/>
          </a:bodyPr>
          <a:lstStyle/>
          <a:p>
            <a:pPr algn="ctr"/>
            <a:r>
              <a:rPr lang="ja-JP" altLang="en-US" sz="1100" dirty="0">
                <a:solidFill>
                  <a:schemeClr val="tx1"/>
                </a:solidFill>
                <a:latin typeface="メイリオ" panose="020B0604030504040204" pitchFamily="50" charset="-128"/>
                <a:ea typeface="メイリオ" panose="020B0604030504040204" pitchFamily="50" charset="-128"/>
              </a:rPr>
              <a:t>広域交通ネットワークの</a:t>
            </a:r>
            <a:endParaRPr lang="en-US" altLang="ja-JP" sz="1100" dirty="0">
              <a:solidFill>
                <a:schemeClr val="tx1"/>
              </a:solidFill>
              <a:latin typeface="メイリオ" panose="020B0604030504040204" pitchFamily="50" charset="-128"/>
              <a:ea typeface="メイリオ" panose="020B0604030504040204" pitchFamily="50" charset="-128"/>
            </a:endParaRPr>
          </a:p>
          <a:p>
            <a:pPr algn="ctr"/>
            <a:r>
              <a:rPr lang="ja-JP" altLang="en-US" sz="1100" dirty="0">
                <a:solidFill>
                  <a:schemeClr val="tx1"/>
                </a:solidFill>
                <a:latin typeface="メイリオ" panose="020B0604030504040204" pitchFamily="50" charset="-128"/>
                <a:ea typeface="メイリオ" panose="020B0604030504040204" pitchFamily="50" charset="-128"/>
              </a:rPr>
              <a:t>アクセス改善</a:t>
            </a:r>
          </a:p>
        </p:txBody>
      </p:sp>
      <p:sp>
        <p:nvSpPr>
          <p:cNvPr id="457" name="楕円 456">
            <a:extLst>
              <a:ext uri="{FF2B5EF4-FFF2-40B4-BE49-F238E27FC236}">
                <a16:creationId xmlns:a16="http://schemas.microsoft.com/office/drawing/2014/main" id="{AE2A0FAF-19B3-4DC3-AC1B-3AB59CE1D1FF}"/>
              </a:ext>
            </a:extLst>
          </p:cNvPr>
          <p:cNvSpPr/>
          <p:nvPr/>
        </p:nvSpPr>
        <p:spPr>
          <a:xfrm>
            <a:off x="3008225" y="5202848"/>
            <a:ext cx="1800000" cy="288000"/>
          </a:xfrm>
          <a:prstGeom prst="ellipse">
            <a:avLst/>
          </a:prstGeom>
          <a:solidFill>
            <a:srgbClr val="FFEBFF"/>
          </a:solidFill>
          <a:ln>
            <a:noFill/>
          </a:ln>
          <a:effectLst>
            <a:glow rad="63500">
              <a:srgbClr val="FFEBFF"/>
            </a:glow>
          </a:effectLst>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anchor="ctr">
            <a:noAutofit/>
          </a:bodyPr>
          <a:lstStyle/>
          <a:p>
            <a:pPr algn="ctr"/>
            <a:r>
              <a:rPr lang="ja-JP" altLang="en-US" sz="1100" dirty="0">
                <a:solidFill>
                  <a:schemeClr val="tx1"/>
                </a:solidFill>
                <a:latin typeface="メイリオ" panose="020B0604030504040204" pitchFamily="50" charset="-128"/>
                <a:ea typeface="メイリオ" panose="020B0604030504040204" pitchFamily="50" charset="-128"/>
              </a:rPr>
              <a:t>リダンダンシー確保</a:t>
            </a:r>
          </a:p>
        </p:txBody>
      </p:sp>
      <p:sp>
        <p:nvSpPr>
          <p:cNvPr id="458" name="楕円 457">
            <a:extLst>
              <a:ext uri="{FF2B5EF4-FFF2-40B4-BE49-F238E27FC236}">
                <a16:creationId xmlns:a16="http://schemas.microsoft.com/office/drawing/2014/main" id="{87BF0636-4EA4-4147-B6AC-D52B1442EA6E}"/>
              </a:ext>
            </a:extLst>
          </p:cNvPr>
          <p:cNvSpPr/>
          <p:nvPr/>
        </p:nvSpPr>
        <p:spPr>
          <a:xfrm>
            <a:off x="6874885" y="4246757"/>
            <a:ext cx="1800000" cy="288000"/>
          </a:xfrm>
          <a:prstGeom prst="ellipse">
            <a:avLst/>
          </a:prstGeom>
          <a:solidFill>
            <a:srgbClr val="FFEBFF"/>
          </a:solidFill>
          <a:ln>
            <a:noFill/>
          </a:ln>
          <a:effectLst>
            <a:glow rad="63500">
              <a:srgbClr val="FFEBFF"/>
            </a:glow>
          </a:effectLst>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anchor="ctr">
            <a:noAutofit/>
          </a:bodyPr>
          <a:lstStyle/>
          <a:p>
            <a:pPr algn="ctr">
              <a:defRPr/>
            </a:pPr>
            <a:r>
              <a:rPr lang="ja-JP" altLang="en-US" sz="1100" dirty="0">
                <a:solidFill>
                  <a:schemeClr val="tx1"/>
                </a:solidFill>
                <a:latin typeface="メイリオ" panose="020B0604030504040204" pitchFamily="50" charset="-128"/>
                <a:ea typeface="メイリオ" panose="020B0604030504040204" pitchFamily="50" charset="-128"/>
              </a:rPr>
              <a:t>京阪神都市圏及び</a:t>
            </a:r>
            <a:endParaRPr lang="en-US" altLang="ja-JP" sz="1100" dirty="0">
              <a:solidFill>
                <a:schemeClr val="tx1"/>
              </a:solidFill>
              <a:latin typeface="メイリオ" panose="020B0604030504040204" pitchFamily="50" charset="-128"/>
              <a:ea typeface="メイリオ" panose="020B0604030504040204" pitchFamily="50" charset="-128"/>
            </a:endParaRPr>
          </a:p>
          <a:p>
            <a:pPr algn="ctr">
              <a:defRPr/>
            </a:pPr>
            <a:r>
              <a:rPr lang="ja-JP" altLang="en-US" sz="1100" dirty="0">
                <a:solidFill>
                  <a:schemeClr val="tx1"/>
                </a:solidFill>
                <a:latin typeface="メイリオ" panose="020B0604030504040204" pitchFamily="50" charset="-128"/>
                <a:ea typeface="メイリオ" panose="020B0604030504040204" pitchFamily="50" charset="-128"/>
              </a:rPr>
              <a:t>大阪都心部のアクセス改善</a:t>
            </a:r>
          </a:p>
        </p:txBody>
      </p:sp>
    </p:spTree>
    <p:extLst>
      <p:ext uri="{BB962C8B-B14F-4D97-AF65-F5344CB8AC3E}">
        <p14:creationId xmlns:p14="http://schemas.microsoft.com/office/powerpoint/2010/main" val="1399340724"/>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1ABAA868-C0A6-4A3E-808A-EA9D30D67195}"/>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５－３　今後の検討における留意事項</a:t>
            </a:r>
          </a:p>
        </p:txBody>
      </p:sp>
      <p:sp>
        <p:nvSpPr>
          <p:cNvPr id="23" name="正方形/長方形 22">
            <a:extLst>
              <a:ext uri="{FF2B5EF4-FFF2-40B4-BE49-F238E27FC236}">
                <a16:creationId xmlns:a16="http://schemas.microsoft.com/office/drawing/2014/main" id="{3EB443A6-5FE3-419E-9F28-1521F07393AF}"/>
              </a:ext>
            </a:extLst>
          </p:cNvPr>
          <p:cNvSpPr/>
          <p:nvPr/>
        </p:nvSpPr>
        <p:spPr>
          <a:xfrm>
            <a:off x="149679" y="2060291"/>
            <a:ext cx="9606642" cy="2292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marL="254250">
              <a:spcBef>
                <a:spcPts val="600"/>
              </a:spcBef>
            </a:pPr>
            <a:endParaRPr kumimoji="1" lang="en-US" altLang="ja-JP" sz="1600" dirty="0">
              <a:solidFill>
                <a:schemeClr val="tx1"/>
              </a:solidFill>
              <a:latin typeface="メイリオ" panose="020B0604030504040204" pitchFamily="50" charset="-128"/>
              <a:ea typeface="メイリオ" panose="020B0604030504040204" pitchFamily="50" charset="-128"/>
            </a:endParaRPr>
          </a:p>
          <a:p>
            <a:pPr marL="540000" indent="-285750">
              <a:spcBef>
                <a:spcPts val="600"/>
              </a:spcBef>
              <a:buFont typeface="Arial" panose="020B0604020202020204" pitchFamily="34" charset="0"/>
              <a:buChar char="•"/>
            </a:pPr>
            <a:r>
              <a:rPr kumimoji="1" lang="ja-JP" altLang="en-US" sz="1600" dirty="0">
                <a:solidFill>
                  <a:schemeClr val="tx1"/>
                </a:solidFill>
                <a:latin typeface="メイリオ" panose="020B0604030504040204" pitchFamily="50" charset="-128"/>
                <a:ea typeface="メイリオ" panose="020B0604030504040204" pitchFamily="50" charset="-128"/>
              </a:rPr>
              <a:t>費用便益分析において、便益の大部分を所要時間の短縮効果が占めるが、この便益算定に用いる時間評価値は、パーソントリップ（</a:t>
            </a:r>
            <a:r>
              <a:rPr kumimoji="1" lang="en-US" altLang="ja-JP" sz="1600" dirty="0">
                <a:solidFill>
                  <a:schemeClr val="tx1"/>
                </a:solidFill>
                <a:latin typeface="メイリオ" panose="020B0604030504040204" pitchFamily="50" charset="-128"/>
                <a:ea typeface="メイリオ" panose="020B0604030504040204" pitchFamily="50" charset="-128"/>
              </a:rPr>
              <a:t>PT</a:t>
            </a:r>
            <a:r>
              <a:rPr kumimoji="1" lang="ja-JP" altLang="en-US" sz="1600" dirty="0">
                <a:solidFill>
                  <a:schemeClr val="tx1"/>
                </a:solidFill>
                <a:latin typeface="メイリオ" panose="020B0604030504040204" pitchFamily="50" charset="-128"/>
                <a:ea typeface="メイリオ" panose="020B0604030504040204" pitchFamily="50" charset="-128"/>
              </a:rPr>
              <a:t>）調査などの統計データから算出される。</a:t>
            </a:r>
          </a:p>
          <a:p>
            <a:pPr marL="540000" indent="-285750">
              <a:spcBef>
                <a:spcPts val="600"/>
              </a:spcBef>
              <a:buFont typeface="Arial" panose="020B0604020202020204" pitchFamily="34" charset="0"/>
              <a:buChar char="•"/>
            </a:pPr>
            <a:r>
              <a:rPr kumimoji="1" lang="ja-JP" altLang="en-US" sz="1600" dirty="0">
                <a:solidFill>
                  <a:schemeClr val="tx1"/>
                </a:solidFill>
                <a:latin typeface="メイリオ" panose="020B0604030504040204" pitchFamily="50" charset="-128"/>
                <a:ea typeface="メイリオ" panose="020B0604030504040204" pitchFamily="50" charset="-128"/>
              </a:rPr>
              <a:t>本検討で用いた需要推計モデルは、</a:t>
            </a:r>
            <a:r>
              <a:rPr kumimoji="1" lang="en-US" altLang="ja-JP" sz="1600" dirty="0">
                <a:solidFill>
                  <a:schemeClr val="tx1"/>
                </a:solidFill>
                <a:latin typeface="メイリオ" panose="020B0604030504040204" pitchFamily="50" charset="-128"/>
                <a:ea typeface="メイリオ" panose="020B0604030504040204" pitchFamily="50" charset="-128"/>
              </a:rPr>
              <a:t>2010</a:t>
            </a:r>
            <a:r>
              <a:rPr kumimoji="1" lang="ja-JP" altLang="en-US" sz="1600" dirty="0">
                <a:solidFill>
                  <a:schemeClr val="tx1"/>
                </a:solidFill>
                <a:latin typeface="メイリオ" panose="020B0604030504040204" pitchFamily="50" charset="-128"/>
                <a:ea typeface="メイリオ" panose="020B0604030504040204" pitchFamily="50" charset="-128"/>
              </a:rPr>
              <a:t>年</a:t>
            </a:r>
            <a:r>
              <a:rPr kumimoji="1" lang="en-US" altLang="ja-JP" sz="1600" dirty="0">
                <a:solidFill>
                  <a:schemeClr val="tx1"/>
                </a:solidFill>
                <a:latin typeface="メイリオ" panose="020B0604030504040204" pitchFamily="50" charset="-128"/>
                <a:ea typeface="メイリオ" panose="020B0604030504040204" pitchFamily="50" charset="-128"/>
              </a:rPr>
              <a:t>PT</a:t>
            </a:r>
            <a:r>
              <a:rPr kumimoji="1" lang="ja-JP" altLang="en-US" sz="1600" dirty="0">
                <a:solidFill>
                  <a:schemeClr val="tx1"/>
                </a:solidFill>
                <a:latin typeface="メイリオ" panose="020B0604030504040204" pitchFamily="50" charset="-128"/>
                <a:ea typeface="メイリオ" panose="020B0604030504040204" pitchFamily="50" charset="-128"/>
              </a:rPr>
              <a:t>調査をもとに</a:t>
            </a:r>
            <a:r>
              <a:rPr lang="ja-JP" altLang="en-US" sz="1600" dirty="0">
                <a:solidFill>
                  <a:schemeClr val="tx1"/>
                </a:solidFill>
                <a:latin typeface="メイリオ" panose="020B0604030504040204" pitchFamily="50" charset="-128"/>
                <a:ea typeface="メイリオ" panose="020B0604030504040204" pitchFamily="50" charset="-128"/>
              </a:rPr>
              <a:t>時間評価値を算出しており、以降の経済状況の変化を踏まえると、時間評価値が過少となっている可能性</a:t>
            </a:r>
            <a:r>
              <a:rPr lang="en-US" altLang="ja-JP" sz="1600" baseline="30000" dirty="0">
                <a:solidFill>
                  <a:schemeClr val="tx1"/>
                </a:solidFill>
                <a:latin typeface="メイリオ" panose="020B0604030504040204" pitchFamily="50" charset="-128"/>
                <a:ea typeface="メイリオ" panose="020B0604030504040204" pitchFamily="50" charset="-128"/>
              </a:rPr>
              <a:t>※</a:t>
            </a:r>
            <a:r>
              <a:rPr lang="ja-JP" altLang="en-US" sz="1600" dirty="0">
                <a:solidFill>
                  <a:schemeClr val="tx1"/>
                </a:solidFill>
                <a:latin typeface="メイリオ" panose="020B0604030504040204" pitchFamily="50" charset="-128"/>
                <a:ea typeface="メイリオ" panose="020B0604030504040204" pitchFamily="50" charset="-128"/>
              </a:rPr>
              <a:t>がある。</a:t>
            </a:r>
            <a:endParaRPr lang="en-US" altLang="ja-JP" sz="1600" dirty="0">
              <a:solidFill>
                <a:schemeClr val="tx1"/>
              </a:solidFill>
              <a:latin typeface="メイリオ" panose="020B0604030504040204" pitchFamily="50" charset="-128"/>
              <a:ea typeface="メイリオ" panose="020B0604030504040204" pitchFamily="50" charset="-128"/>
            </a:endParaRPr>
          </a:p>
          <a:p>
            <a:pPr marL="540000" indent="-285750">
              <a:spcBef>
                <a:spcPts val="600"/>
              </a:spcBef>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今後の検討深度化において、社会経済情勢や将来の環境変化等を反映した適切な需要推計のもと検討するためには、</a:t>
            </a:r>
            <a:r>
              <a:rPr lang="en-US" altLang="ja-JP" sz="1600" dirty="0">
                <a:solidFill>
                  <a:schemeClr val="tx1"/>
                </a:solidFill>
                <a:latin typeface="メイリオ" panose="020B0604030504040204" pitchFamily="50" charset="-128"/>
                <a:ea typeface="メイリオ" panose="020B0604030504040204" pitchFamily="50" charset="-128"/>
              </a:rPr>
              <a:t>2021</a:t>
            </a:r>
            <a:r>
              <a:rPr lang="ja-JP" altLang="en-US" sz="1600" dirty="0">
                <a:solidFill>
                  <a:schemeClr val="tx1"/>
                </a:solidFill>
                <a:latin typeface="メイリオ" panose="020B0604030504040204" pitchFamily="50" charset="-128"/>
                <a:ea typeface="メイリオ" panose="020B0604030504040204" pitchFamily="50" charset="-128"/>
              </a:rPr>
              <a:t>年</a:t>
            </a:r>
            <a:r>
              <a:rPr lang="en-US" altLang="ja-JP" sz="1600" dirty="0">
                <a:solidFill>
                  <a:schemeClr val="tx1"/>
                </a:solidFill>
                <a:latin typeface="メイリオ" panose="020B0604030504040204" pitchFamily="50" charset="-128"/>
                <a:ea typeface="メイリオ" panose="020B0604030504040204" pitchFamily="50" charset="-128"/>
              </a:rPr>
              <a:t>PT</a:t>
            </a:r>
            <a:r>
              <a:rPr lang="ja-JP" altLang="en-US" sz="1600" dirty="0">
                <a:solidFill>
                  <a:schemeClr val="tx1"/>
                </a:solidFill>
                <a:latin typeface="メイリオ" panose="020B0604030504040204" pitchFamily="50" charset="-128"/>
                <a:ea typeface="メイリオ" panose="020B0604030504040204" pitchFamily="50" charset="-128"/>
              </a:rPr>
              <a:t>調査の反映や事業費算定の時点との乖離への対応等、需要推計モデルの見直しについて留意が必要である。</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11" name="スライド番号プレースホルダー 4">
            <a:extLst>
              <a:ext uri="{FF2B5EF4-FFF2-40B4-BE49-F238E27FC236}">
                <a16:creationId xmlns:a16="http://schemas.microsoft.com/office/drawing/2014/main" id="{45F0FA6B-699D-4B39-8FDA-A84833992001}"/>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52</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graphicFrame>
        <p:nvGraphicFramePr>
          <p:cNvPr id="5" name="表 4">
            <a:extLst>
              <a:ext uri="{FF2B5EF4-FFF2-40B4-BE49-F238E27FC236}">
                <a16:creationId xmlns:a16="http://schemas.microsoft.com/office/drawing/2014/main" id="{95AA0A05-7D06-807F-BCFB-716D4CA528F8}"/>
              </a:ext>
            </a:extLst>
          </p:cNvPr>
          <p:cNvGraphicFramePr>
            <a:graphicFrameLocks noGrp="1"/>
          </p:cNvGraphicFramePr>
          <p:nvPr>
            <p:extLst>
              <p:ext uri="{D42A27DB-BD31-4B8C-83A1-F6EECF244321}">
                <p14:modId xmlns:p14="http://schemas.microsoft.com/office/powerpoint/2010/main" val="1647930012"/>
              </p:ext>
            </p:extLst>
          </p:nvPr>
        </p:nvGraphicFramePr>
        <p:xfrm>
          <a:off x="327498" y="5758127"/>
          <a:ext cx="3638732" cy="1001934"/>
        </p:xfrm>
        <a:graphic>
          <a:graphicData uri="http://schemas.openxmlformats.org/drawingml/2006/table">
            <a:tbl>
              <a:tblPr firstRow="1" bandRow="1">
                <a:tableStyleId>{5C22544A-7EE6-4342-B048-85BDC9FD1C3A}</a:tableStyleId>
              </a:tblPr>
              <a:tblGrid>
                <a:gridCol w="1244145">
                  <a:extLst>
                    <a:ext uri="{9D8B030D-6E8A-4147-A177-3AD203B41FA5}">
                      <a16:colId xmlns:a16="http://schemas.microsoft.com/office/drawing/2014/main" val="3042973895"/>
                    </a:ext>
                  </a:extLst>
                </a:gridCol>
                <a:gridCol w="854393">
                  <a:extLst>
                    <a:ext uri="{9D8B030D-6E8A-4147-A177-3AD203B41FA5}">
                      <a16:colId xmlns:a16="http://schemas.microsoft.com/office/drawing/2014/main" val="986501499"/>
                    </a:ext>
                  </a:extLst>
                </a:gridCol>
                <a:gridCol w="1540194">
                  <a:extLst>
                    <a:ext uri="{9D8B030D-6E8A-4147-A177-3AD203B41FA5}">
                      <a16:colId xmlns:a16="http://schemas.microsoft.com/office/drawing/2014/main" val="3969627264"/>
                    </a:ext>
                  </a:extLst>
                </a:gridCol>
              </a:tblGrid>
              <a:tr h="512274">
                <a:tc>
                  <a:txBody>
                    <a:bodyPr/>
                    <a:lstStyle/>
                    <a:p>
                      <a:pPr algn="ctr"/>
                      <a:r>
                        <a:rPr kumimoji="1" lang="ja-JP" altLang="en-US" sz="1100" dirty="0">
                          <a:solidFill>
                            <a:schemeClr val="bg1"/>
                          </a:solidFill>
                          <a:latin typeface="メイリオ" panose="020B0604030504040204" pitchFamily="50" charset="-128"/>
                          <a:ea typeface="メイリオ" panose="020B0604030504040204" pitchFamily="50" charset="-128"/>
                        </a:rPr>
                        <a:t>都市内</a:t>
                      </a:r>
                      <a:endParaRPr kumimoji="1" lang="en-US" altLang="ja-JP" sz="1100" dirty="0">
                        <a:solidFill>
                          <a:schemeClr val="bg1"/>
                        </a:solidFill>
                        <a:latin typeface="メイリオ" panose="020B0604030504040204" pitchFamily="50" charset="-128"/>
                        <a:ea typeface="メイリオ" panose="020B0604030504040204" pitchFamily="50" charset="-128"/>
                      </a:endParaRPr>
                    </a:p>
                    <a:p>
                      <a:pPr algn="ctr"/>
                      <a:r>
                        <a:rPr kumimoji="1" lang="ja-JP" altLang="en-US" sz="1100" dirty="0">
                          <a:solidFill>
                            <a:schemeClr val="bg1"/>
                          </a:solidFill>
                          <a:latin typeface="メイリオ" panose="020B0604030504040204" pitchFamily="50" charset="-128"/>
                          <a:ea typeface="メイリオ" panose="020B0604030504040204" pitchFamily="50" charset="-128"/>
                        </a:rPr>
                        <a:t>交通モデル</a:t>
                      </a:r>
                    </a:p>
                  </a:txBody>
                  <a:tcPr marL="81894" marR="81894" marT="40947" marB="409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kumimoji="1" lang="ja-JP" altLang="en-US" sz="1100" dirty="0">
                          <a:solidFill>
                            <a:schemeClr val="bg1"/>
                          </a:solidFill>
                          <a:latin typeface="メイリオ" panose="020B0604030504040204" pitchFamily="50" charset="-128"/>
                          <a:ea typeface="メイリオ" panose="020B0604030504040204" pitchFamily="50" charset="-128"/>
                        </a:rPr>
                        <a:t>目的</a:t>
                      </a:r>
                    </a:p>
                  </a:txBody>
                  <a:tcPr marL="81894" marR="81894" marT="40947" marB="409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kumimoji="1" lang="ja-JP" altLang="en-US" sz="1100" dirty="0">
                          <a:solidFill>
                            <a:schemeClr val="bg1"/>
                          </a:solidFill>
                          <a:latin typeface="メイリオ" panose="020B0604030504040204" pitchFamily="50" charset="-128"/>
                          <a:ea typeface="メイリオ" panose="020B0604030504040204" pitchFamily="50" charset="-128"/>
                        </a:rPr>
                        <a:t>時間評価値</a:t>
                      </a:r>
                      <a:endParaRPr kumimoji="1" lang="en-US" altLang="ja-JP" sz="1100" dirty="0">
                        <a:solidFill>
                          <a:schemeClr val="bg1"/>
                        </a:solidFill>
                        <a:latin typeface="メイリオ" panose="020B0604030504040204" pitchFamily="50" charset="-128"/>
                        <a:ea typeface="メイリオ" panose="020B0604030504040204" pitchFamily="50" charset="-128"/>
                      </a:endParaRPr>
                    </a:p>
                    <a:p>
                      <a:pPr algn="ctr"/>
                      <a:r>
                        <a:rPr kumimoji="1" lang="ja-JP" altLang="en-US" sz="1100" dirty="0">
                          <a:solidFill>
                            <a:schemeClr val="bg1"/>
                          </a:solidFill>
                          <a:latin typeface="メイリオ" panose="020B0604030504040204" pitchFamily="50" charset="-128"/>
                          <a:ea typeface="メイリオ" panose="020B0604030504040204" pitchFamily="50" charset="-128"/>
                        </a:rPr>
                        <a:t>（円</a:t>
                      </a:r>
                      <a:r>
                        <a:rPr kumimoji="1" lang="en-US" altLang="ja-JP" sz="1100" dirty="0">
                          <a:solidFill>
                            <a:schemeClr val="bg1"/>
                          </a:solidFill>
                          <a:latin typeface="メイリオ" panose="020B0604030504040204" pitchFamily="50" charset="-128"/>
                          <a:ea typeface="メイリオ" panose="020B0604030504040204" pitchFamily="50" charset="-128"/>
                        </a:rPr>
                        <a:t>/</a:t>
                      </a:r>
                      <a:r>
                        <a:rPr kumimoji="1" lang="ja-JP" altLang="en-US" sz="1100" dirty="0">
                          <a:solidFill>
                            <a:schemeClr val="bg1"/>
                          </a:solidFill>
                          <a:latin typeface="メイリオ" panose="020B0604030504040204" pitchFamily="50" charset="-128"/>
                          <a:ea typeface="メイリオ" panose="020B0604030504040204" pitchFamily="50" charset="-128"/>
                        </a:rPr>
                        <a:t>分）</a:t>
                      </a:r>
                    </a:p>
                  </a:txBody>
                  <a:tcPr marL="81894" marR="81894" marT="40947" marB="409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4254937257"/>
                  </a:ext>
                </a:extLst>
              </a:tr>
              <a:tr h="489660">
                <a:tc>
                  <a:txBody>
                    <a:bodyPr/>
                    <a:lstStyle/>
                    <a:p>
                      <a:pPr algn="ctr"/>
                      <a:r>
                        <a:rPr kumimoji="1" lang="en-US" altLang="ja-JP" sz="1100" dirty="0">
                          <a:latin typeface="メイリオ" panose="020B0604030504040204" pitchFamily="50" charset="-128"/>
                          <a:ea typeface="メイリオ" panose="020B0604030504040204" pitchFamily="50" charset="-128"/>
                        </a:rPr>
                        <a:t>2010</a:t>
                      </a:r>
                      <a:r>
                        <a:rPr kumimoji="1" lang="ja-JP" altLang="en-US" sz="1100" dirty="0">
                          <a:latin typeface="メイリオ" panose="020B0604030504040204" pitchFamily="50" charset="-128"/>
                          <a:ea typeface="メイリオ" panose="020B0604030504040204" pitchFamily="50" charset="-128"/>
                        </a:rPr>
                        <a:t>年</a:t>
                      </a:r>
                      <a:r>
                        <a:rPr kumimoji="1" lang="en-US" altLang="ja-JP" sz="1100" dirty="0">
                          <a:latin typeface="メイリオ" panose="020B0604030504040204" pitchFamily="50" charset="-128"/>
                          <a:ea typeface="メイリオ" panose="020B0604030504040204" pitchFamily="50" charset="-128"/>
                        </a:rPr>
                        <a:t>PT</a:t>
                      </a:r>
                      <a:r>
                        <a:rPr kumimoji="1" lang="ja-JP" altLang="en-US" sz="1100" dirty="0">
                          <a:latin typeface="メイリオ" panose="020B0604030504040204" pitchFamily="50" charset="-128"/>
                          <a:ea typeface="メイリオ" panose="020B0604030504040204" pitchFamily="50" charset="-128"/>
                        </a:rPr>
                        <a:t>調査ベース</a:t>
                      </a:r>
                    </a:p>
                  </a:txBody>
                  <a:tcPr marL="81894" marR="81894" marT="40947" marB="409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100" dirty="0">
                          <a:latin typeface="メイリオ" panose="020B0604030504040204" pitchFamily="50" charset="-128"/>
                          <a:ea typeface="メイリオ" panose="020B0604030504040204" pitchFamily="50" charset="-128"/>
                        </a:rPr>
                        <a:t>通勤目的</a:t>
                      </a:r>
                    </a:p>
                  </a:txBody>
                  <a:tcPr marL="81894" marR="81894" marT="40947" marB="40947" anchor="ctr">
                    <a:lnL w="12700"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100" dirty="0">
                          <a:latin typeface="メイリオ" panose="020B0604030504040204" pitchFamily="50" charset="-128"/>
                          <a:ea typeface="メイリオ" panose="020B0604030504040204" pitchFamily="50" charset="-128"/>
                        </a:rPr>
                        <a:t>37.5</a:t>
                      </a:r>
                      <a:r>
                        <a:rPr kumimoji="1" lang="ja-JP" altLang="en-US" sz="1100" dirty="0">
                          <a:latin typeface="メイリオ" panose="020B0604030504040204" pitchFamily="50" charset="-128"/>
                          <a:ea typeface="メイリオ" panose="020B0604030504040204" pitchFamily="50" charset="-128"/>
                        </a:rPr>
                        <a:t>円</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分</a:t>
                      </a:r>
                    </a:p>
                  </a:txBody>
                  <a:tcPr marL="81894" marR="81894" marT="40947" marB="40947" anchor="ct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2688956"/>
                  </a:ext>
                </a:extLst>
              </a:tr>
            </a:tbl>
          </a:graphicData>
        </a:graphic>
      </p:graphicFrame>
      <p:sp>
        <p:nvSpPr>
          <p:cNvPr id="6" name="正方形/長方形 5">
            <a:extLst>
              <a:ext uri="{FF2B5EF4-FFF2-40B4-BE49-F238E27FC236}">
                <a16:creationId xmlns:a16="http://schemas.microsoft.com/office/drawing/2014/main" id="{1DB5ECF3-1550-2C0F-A616-0EB8379AAE8A}"/>
              </a:ext>
            </a:extLst>
          </p:cNvPr>
          <p:cNvSpPr/>
          <p:nvPr/>
        </p:nvSpPr>
        <p:spPr>
          <a:xfrm>
            <a:off x="327498" y="5506202"/>
            <a:ext cx="3638732" cy="2483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pPr>
            <a:r>
              <a:rPr kumimoji="1" lang="ja-JP" altLang="en-US" sz="1200" dirty="0">
                <a:solidFill>
                  <a:schemeClr val="tx1"/>
                </a:solidFill>
                <a:latin typeface="メイリオ" panose="020B0604030504040204" pitchFamily="50" charset="-128"/>
                <a:ea typeface="メイリオ" panose="020B0604030504040204" pitchFamily="50" charset="-128"/>
              </a:rPr>
              <a:t>表１　需要予測モデルから求める時間評価値</a:t>
            </a:r>
            <a:endParaRPr kumimoji="1"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20" name="正方形/長方形 19">
            <a:extLst>
              <a:ext uri="{FF2B5EF4-FFF2-40B4-BE49-F238E27FC236}">
                <a16:creationId xmlns:a16="http://schemas.microsoft.com/office/drawing/2014/main" id="{3C548CF5-5F7F-49AD-8FFC-F979D7522ACE}"/>
              </a:ext>
            </a:extLst>
          </p:cNvPr>
          <p:cNvSpPr/>
          <p:nvPr/>
        </p:nvSpPr>
        <p:spPr>
          <a:xfrm>
            <a:off x="4135935" y="5506201"/>
            <a:ext cx="5384183" cy="2483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pPr>
            <a:r>
              <a:rPr lang="ja-JP" altLang="en-US" sz="1200" dirty="0">
                <a:solidFill>
                  <a:schemeClr val="tx1"/>
                </a:solidFill>
                <a:latin typeface="メイリオ" panose="020B0604030504040204" pitchFamily="50" charset="-128"/>
                <a:ea typeface="メイリオ" panose="020B0604030504040204" pitchFamily="50" charset="-128"/>
              </a:rPr>
              <a:t>表２　時間評価値の変化（</a:t>
            </a:r>
            <a:r>
              <a:rPr lang="zh-TW" altLang="en-US" sz="1200" dirty="0">
                <a:solidFill>
                  <a:schemeClr val="tx1"/>
                </a:solidFill>
                <a:latin typeface="メイリオ" panose="020B0604030504040204" pitchFamily="50" charset="-128"/>
                <a:ea typeface="メイリオ" panose="020B0604030504040204" pitchFamily="50" charset="-128"/>
              </a:rPr>
              <a:t>毎月勤労統計調査</a:t>
            </a:r>
            <a:r>
              <a:rPr lang="ja-JP" altLang="en-US" sz="1200" dirty="0">
                <a:solidFill>
                  <a:schemeClr val="tx1"/>
                </a:solidFill>
                <a:latin typeface="メイリオ" panose="020B0604030504040204" pitchFamily="50" charset="-128"/>
                <a:ea typeface="メイリオ" panose="020B0604030504040204" pitchFamily="50" charset="-128"/>
              </a:rPr>
              <a:t>）</a:t>
            </a:r>
            <a:endParaRPr lang="en-US" altLang="ja-JP" sz="1200" dirty="0">
              <a:solidFill>
                <a:schemeClr val="tx1"/>
              </a:solidFill>
              <a:latin typeface="メイリオ" panose="020B0604030504040204" pitchFamily="50" charset="-128"/>
              <a:ea typeface="メイリオ" panose="020B0604030504040204" pitchFamily="50" charset="-128"/>
            </a:endParaRPr>
          </a:p>
        </p:txBody>
      </p:sp>
      <p:grpSp>
        <p:nvGrpSpPr>
          <p:cNvPr id="2" name="グループ化 1">
            <a:extLst>
              <a:ext uri="{FF2B5EF4-FFF2-40B4-BE49-F238E27FC236}">
                <a16:creationId xmlns:a16="http://schemas.microsoft.com/office/drawing/2014/main" id="{642A197B-6B9C-4A2C-80FF-91601109E7DB}"/>
              </a:ext>
            </a:extLst>
          </p:cNvPr>
          <p:cNvGrpSpPr/>
          <p:nvPr/>
        </p:nvGrpSpPr>
        <p:grpSpPr>
          <a:xfrm>
            <a:off x="4135937" y="5754558"/>
            <a:ext cx="5405822" cy="1043887"/>
            <a:chOff x="1201834" y="5772680"/>
            <a:chExt cx="5620385" cy="1085320"/>
          </a:xfrm>
        </p:grpSpPr>
        <p:grpSp>
          <p:nvGrpSpPr>
            <p:cNvPr id="4" name="グループ化 3">
              <a:extLst>
                <a:ext uri="{FF2B5EF4-FFF2-40B4-BE49-F238E27FC236}">
                  <a16:creationId xmlns:a16="http://schemas.microsoft.com/office/drawing/2014/main" id="{54FB7D8C-E3C7-4D72-AD7C-D3FDCD937CC5}"/>
                </a:ext>
              </a:extLst>
            </p:cNvPr>
            <p:cNvGrpSpPr/>
            <p:nvPr/>
          </p:nvGrpSpPr>
          <p:grpSpPr>
            <a:xfrm>
              <a:off x="1201834" y="5772680"/>
              <a:ext cx="5620385" cy="1085320"/>
              <a:chOff x="1201834" y="5513565"/>
              <a:chExt cx="6984151" cy="1348669"/>
            </a:xfrm>
          </p:grpSpPr>
          <p:pic>
            <p:nvPicPr>
              <p:cNvPr id="21" name="図 20">
                <a:extLst>
                  <a:ext uri="{FF2B5EF4-FFF2-40B4-BE49-F238E27FC236}">
                    <a16:creationId xmlns:a16="http://schemas.microsoft.com/office/drawing/2014/main" id="{844AE0D4-5ED8-45F7-AFFE-490EFF896B37}"/>
                  </a:ext>
                </a:extLst>
              </p:cNvPr>
              <p:cNvPicPr>
                <a:picLocks noChangeAspect="1"/>
              </p:cNvPicPr>
              <p:nvPr/>
            </p:nvPicPr>
            <p:blipFill rotWithShape="1">
              <a:blip r:embed="rId3"/>
              <a:srcRect b="79540"/>
              <a:stretch/>
            </p:blipFill>
            <p:spPr>
              <a:xfrm>
                <a:off x="1201834" y="5513565"/>
                <a:ext cx="6984151" cy="999984"/>
              </a:xfrm>
              <a:prstGeom prst="rect">
                <a:avLst/>
              </a:prstGeom>
            </p:spPr>
          </p:pic>
          <p:pic>
            <p:nvPicPr>
              <p:cNvPr id="24" name="図 23">
                <a:extLst>
                  <a:ext uri="{FF2B5EF4-FFF2-40B4-BE49-F238E27FC236}">
                    <a16:creationId xmlns:a16="http://schemas.microsoft.com/office/drawing/2014/main" id="{462AF9F3-3DF8-45C7-8F44-105ADA2E9751}"/>
                  </a:ext>
                </a:extLst>
              </p:cNvPr>
              <p:cNvPicPr>
                <a:picLocks noChangeAspect="1"/>
              </p:cNvPicPr>
              <p:nvPr/>
            </p:nvPicPr>
            <p:blipFill rotWithShape="1">
              <a:blip r:embed="rId3"/>
              <a:srcRect t="91784"/>
              <a:stretch/>
            </p:blipFill>
            <p:spPr>
              <a:xfrm>
                <a:off x="1201834" y="6460665"/>
                <a:ext cx="6984151" cy="401569"/>
              </a:xfrm>
              <a:prstGeom prst="rect">
                <a:avLst/>
              </a:prstGeom>
            </p:spPr>
          </p:pic>
        </p:grpSp>
        <p:sp>
          <p:nvSpPr>
            <p:cNvPr id="25" name="テキスト ボックス 24">
              <a:extLst>
                <a:ext uri="{FF2B5EF4-FFF2-40B4-BE49-F238E27FC236}">
                  <a16:creationId xmlns:a16="http://schemas.microsoft.com/office/drawing/2014/main" id="{C6ABC80D-71E9-45E5-996F-2867A6612726}"/>
                </a:ext>
              </a:extLst>
            </p:cNvPr>
            <p:cNvSpPr txBox="1"/>
            <p:nvPr/>
          </p:nvSpPr>
          <p:spPr>
            <a:xfrm>
              <a:off x="1201834" y="6440501"/>
              <a:ext cx="729532" cy="276999"/>
            </a:xfrm>
            <a:prstGeom prst="rect">
              <a:avLst/>
            </a:prstGeom>
            <a:noFill/>
          </p:spPr>
          <p:txBody>
            <a:bodyPr wrap="square">
              <a:spAutoFit/>
            </a:bodyPr>
            <a:lstStyle/>
            <a:p>
              <a:r>
                <a:rPr lang="ja-JP" altLang="en-US" sz="1200" dirty="0">
                  <a:latin typeface="メイリオ" panose="020B0604030504040204" pitchFamily="50" charset="-128"/>
                  <a:ea typeface="メイリオ" panose="020B0604030504040204" pitchFamily="50" charset="-128"/>
                </a:rPr>
                <a:t>大阪府</a:t>
              </a:r>
              <a:endParaRPr lang="ja-JP" altLang="en-US" sz="1200" dirty="0"/>
            </a:p>
          </p:txBody>
        </p:sp>
      </p:grpSp>
      <p:sp>
        <p:nvSpPr>
          <p:cNvPr id="27" name="テキスト ボックス 26">
            <a:extLst>
              <a:ext uri="{FF2B5EF4-FFF2-40B4-BE49-F238E27FC236}">
                <a16:creationId xmlns:a16="http://schemas.microsoft.com/office/drawing/2014/main" id="{48EFCBD5-8F8C-4835-8634-2254BA356DD8}"/>
              </a:ext>
            </a:extLst>
          </p:cNvPr>
          <p:cNvSpPr txBox="1"/>
          <p:nvPr/>
        </p:nvSpPr>
        <p:spPr>
          <a:xfrm>
            <a:off x="8750500" y="59555"/>
            <a:ext cx="1082348"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５　まとめ</a:t>
            </a:r>
            <a:endParaRPr kumimoji="1" lang="ja-JP" altLang="en-US" sz="1400" b="1" dirty="0">
              <a:solidFill>
                <a:schemeClr val="accent5">
                  <a:lumMod val="50000"/>
                </a:schemeClr>
              </a:solidFill>
            </a:endParaRPr>
          </a:p>
        </p:txBody>
      </p:sp>
      <p:sp>
        <p:nvSpPr>
          <p:cNvPr id="3" name="正方形/長方形 2">
            <a:extLst>
              <a:ext uri="{FF2B5EF4-FFF2-40B4-BE49-F238E27FC236}">
                <a16:creationId xmlns:a16="http://schemas.microsoft.com/office/drawing/2014/main" id="{20E10EED-1451-5048-24C7-91BE4F307B6E}"/>
              </a:ext>
            </a:extLst>
          </p:cNvPr>
          <p:cNvSpPr/>
          <p:nvPr/>
        </p:nvSpPr>
        <p:spPr>
          <a:xfrm>
            <a:off x="149679" y="475879"/>
            <a:ext cx="9606642" cy="11849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spAutoFit/>
          </a:bodyPr>
          <a:lstStyle/>
          <a:p>
            <a:pPr marL="285750" indent="-285750">
              <a:spcAft>
                <a:spcPts val="12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今後は、本検討結果等を参考に、整備により便益を享受する幅広い関係者による連携のもと、事業費の精度向上、建設スケジュール、建設計画、既存路線を含めた運行計画、整備主体などについて検討の深度化が必要。</a:t>
            </a:r>
          </a:p>
          <a:p>
            <a:pPr marL="285750" indent="-285750">
              <a:spcAft>
                <a:spcPts val="12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なお、検討の深度化にあたっては、次の事項について留意が必要。</a:t>
            </a:r>
            <a:endParaRPr lang="en-US" altLang="ja-JP" sz="1600" dirty="0">
              <a:solidFill>
                <a:schemeClr val="tx1"/>
              </a:solidFill>
              <a:latin typeface="メイリオ" panose="020B0604030504040204" pitchFamily="50" charset="-128"/>
              <a:ea typeface="メイリオ" panose="020B0604030504040204" pitchFamily="50" charset="-128"/>
            </a:endParaRPr>
          </a:p>
        </p:txBody>
      </p:sp>
      <p:sp>
        <p:nvSpPr>
          <p:cNvPr id="7" name="正方形/長方形 6">
            <a:extLst>
              <a:ext uri="{FF2B5EF4-FFF2-40B4-BE49-F238E27FC236}">
                <a16:creationId xmlns:a16="http://schemas.microsoft.com/office/drawing/2014/main" id="{4F2D4976-CF00-929B-AD5C-42238E3666B0}"/>
              </a:ext>
            </a:extLst>
          </p:cNvPr>
          <p:cNvSpPr/>
          <p:nvPr/>
        </p:nvSpPr>
        <p:spPr>
          <a:xfrm>
            <a:off x="149679" y="1748398"/>
            <a:ext cx="5096689" cy="623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ja-JP" altLang="en-US" sz="1600" b="1" dirty="0">
                <a:solidFill>
                  <a:schemeClr val="tx1"/>
                </a:solidFill>
                <a:latin typeface="メイリオ" panose="020B0604030504040204" pitchFamily="50" charset="-128"/>
                <a:ea typeface="メイリオ" panose="020B0604030504040204" pitchFamily="50" charset="-128"/>
              </a:rPr>
              <a:t>１　費用便益分析について</a:t>
            </a:r>
            <a:endParaRPr lang="en-US" altLang="ja-JP" sz="1600" b="1" dirty="0">
              <a:solidFill>
                <a:srgbClr val="FF0000"/>
              </a:solidFill>
              <a:latin typeface="メイリオ" panose="020B0604030504040204" pitchFamily="50" charset="-128"/>
              <a:ea typeface="メイリオ" panose="020B0604030504040204" pitchFamily="50" charset="-128"/>
            </a:endParaRPr>
          </a:p>
          <a:p>
            <a:pPr>
              <a:spcBef>
                <a:spcPts val="600"/>
              </a:spcBef>
            </a:pPr>
            <a:r>
              <a:rPr lang="ja-JP" altLang="en-US" sz="1600" b="1" dirty="0">
                <a:solidFill>
                  <a:schemeClr val="tx1"/>
                </a:solidFill>
                <a:latin typeface="メイリオ" panose="020B0604030504040204" pitchFamily="50" charset="-128"/>
                <a:ea typeface="メイリオ" panose="020B0604030504040204" pitchFamily="50" charset="-128"/>
              </a:rPr>
              <a:t>（１）需要推計モデルの時間評価値について</a:t>
            </a:r>
            <a:endParaRPr lang="en-US" altLang="ja-JP" sz="1600" b="1" dirty="0">
              <a:solidFill>
                <a:schemeClr val="tx1"/>
              </a:solidFill>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5466D0BF-0427-401B-8BA2-B74F05AE196D}"/>
              </a:ext>
            </a:extLst>
          </p:cNvPr>
          <p:cNvSpPr txBox="1"/>
          <p:nvPr/>
        </p:nvSpPr>
        <p:spPr>
          <a:xfrm>
            <a:off x="1" y="4576730"/>
            <a:ext cx="9756320" cy="830997"/>
          </a:xfrm>
          <a:prstGeom prst="rect">
            <a:avLst/>
          </a:prstGeom>
          <a:noFill/>
        </p:spPr>
        <p:txBody>
          <a:bodyPr wrap="square">
            <a:spAutoFit/>
          </a:bodyPr>
          <a:lstStyle/>
          <a:p>
            <a:pPr marL="425700" indent="-171450">
              <a:spcBef>
                <a:spcPts val="600"/>
              </a:spcBef>
              <a:buFont typeface="メイリオ" panose="020B0604030504040204" pitchFamily="50" charset="-128"/>
              <a:buChar char="※"/>
            </a:pPr>
            <a:r>
              <a:rPr kumimoji="1" lang="ja-JP" altLang="en-US" sz="1200" dirty="0">
                <a:solidFill>
                  <a:schemeClr val="tx1"/>
                </a:solidFill>
                <a:latin typeface="メイリオ" panose="020B0604030504040204" pitchFamily="50" charset="-128"/>
                <a:ea typeface="メイリオ" panose="020B0604030504040204" pitchFamily="50" charset="-128"/>
              </a:rPr>
              <a:t>国土交通省の「公共事業評価の費用便益分析に関する技術指針」では、需要予測モデルから求める時間評価値を用いることとされている</a:t>
            </a:r>
            <a:r>
              <a:rPr lang="ja-JP" altLang="en-US" sz="1200" dirty="0">
                <a:latin typeface="メイリオ" panose="020B0604030504040204" pitchFamily="50" charset="-128"/>
                <a:ea typeface="メイリオ" panose="020B0604030504040204" pitchFamily="50" charset="-128"/>
              </a:rPr>
              <a:t>が、その適用に課題がある場合は既存計測事例等に基づく時間評価値を適用してもよいとされている。</a:t>
            </a:r>
            <a:br>
              <a:rPr lang="en-US" altLang="ja-JP" sz="1200" dirty="0">
                <a:latin typeface="メイリオ" panose="020B0604030504040204" pitchFamily="50" charset="-128"/>
                <a:ea typeface="メイリオ" panose="020B0604030504040204" pitchFamily="50" charset="-128"/>
              </a:rPr>
            </a:br>
            <a:r>
              <a:rPr lang="ja-JP" altLang="en-US" sz="1200" dirty="0">
                <a:latin typeface="メイリオ" panose="020B0604030504040204" pitchFamily="50" charset="-128"/>
                <a:ea typeface="メイリオ" panose="020B0604030504040204" pitchFamily="50" charset="-128"/>
              </a:rPr>
              <a:t>本検討では需要予測モデル（</a:t>
            </a:r>
            <a:r>
              <a:rPr lang="en-US" altLang="ja-JP" sz="1200" dirty="0">
                <a:latin typeface="メイリオ" panose="020B0604030504040204" pitchFamily="50" charset="-128"/>
                <a:ea typeface="メイリオ" panose="020B0604030504040204" pitchFamily="50" charset="-128"/>
              </a:rPr>
              <a:t>2010</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PT</a:t>
            </a:r>
            <a:r>
              <a:rPr lang="ja-JP" altLang="en-US" sz="1200" dirty="0">
                <a:latin typeface="メイリオ" panose="020B0604030504040204" pitchFamily="50" charset="-128"/>
                <a:ea typeface="メイリオ" panose="020B0604030504040204" pitchFamily="50" charset="-128"/>
              </a:rPr>
              <a:t>調査ベース）から求める時間評価値（表１）を適用しているが</a:t>
            </a:r>
            <a:r>
              <a:rPr kumimoji="1" lang="ja-JP" altLang="en-US" sz="1200" dirty="0">
                <a:solidFill>
                  <a:schemeClr val="tx1"/>
                </a:solidFill>
                <a:latin typeface="メイリオ" panose="020B0604030504040204" pitchFamily="50" charset="-128"/>
                <a:ea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rPr>
              <a:t>毎月勤労統計調査によると、</a:t>
            </a:r>
            <a:r>
              <a:rPr kumimoji="1" lang="en-US" altLang="ja-JP" sz="1200" dirty="0">
                <a:solidFill>
                  <a:schemeClr val="tx1"/>
                </a:solidFill>
                <a:latin typeface="メイリオ" panose="020B0604030504040204" pitchFamily="50" charset="-128"/>
                <a:ea typeface="メイリオ" panose="020B0604030504040204" pitchFamily="50" charset="-128"/>
              </a:rPr>
              <a:t>2010</a:t>
            </a:r>
            <a:r>
              <a:rPr kumimoji="1" lang="ja-JP" altLang="en-US" sz="1200" dirty="0">
                <a:solidFill>
                  <a:schemeClr val="tx1"/>
                </a:solidFill>
                <a:latin typeface="メイリオ" panose="020B0604030504040204" pitchFamily="50" charset="-128"/>
                <a:ea typeface="メイリオ" panose="020B0604030504040204" pitchFamily="50" charset="-128"/>
              </a:rPr>
              <a:t>年から</a:t>
            </a:r>
            <a:r>
              <a:rPr kumimoji="1" lang="en-US" altLang="ja-JP" sz="1200" dirty="0">
                <a:solidFill>
                  <a:schemeClr val="tx1"/>
                </a:solidFill>
                <a:latin typeface="メイリオ" panose="020B0604030504040204" pitchFamily="50" charset="-128"/>
                <a:ea typeface="メイリオ" panose="020B0604030504040204" pitchFamily="50" charset="-128"/>
              </a:rPr>
              <a:t>2022</a:t>
            </a:r>
            <a:r>
              <a:rPr kumimoji="1" lang="ja-JP" altLang="en-US" sz="1200" dirty="0">
                <a:solidFill>
                  <a:schemeClr val="tx1"/>
                </a:solidFill>
                <a:latin typeface="メイリオ" panose="020B0604030504040204" pitchFamily="50" charset="-128"/>
                <a:ea typeface="メイリオ" panose="020B0604030504040204" pitchFamily="50" charset="-128"/>
              </a:rPr>
              <a:t>年の間で時間評価値は</a:t>
            </a:r>
            <a:r>
              <a:rPr kumimoji="1" lang="en-US" altLang="ja-JP" sz="1200" dirty="0">
                <a:solidFill>
                  <a:schemeClr val="tx1"/>
                </a:solidFill>
                <a:latin typeface="メイリオ" panose="020B0604030504040204" pitchFamily="50" charset="-128"/>
                <a:ea typeface="メイリオ" panose="020B0604030504040204" pitchFamily="50" charset="-128"/>
              </a:rPr>
              <a:t>1.08</a:t>
            </a:r>
            <a:r>
              <a:rPr kumimoji="1" lang="ja-JP" altLang="en-US" sz="1200" dirty="0">
                <a:solidFill>
                  <a:schemeClr val="tx1"/>
                </a:solidFill>
                <a:latin typeface="メイリオ" panose="020B0604030504040204" pitchFamily="50" charset="-128"/>
                <a:ea typeface="メイリオ" panose="020B0604030504040204" pitchFamily="50" charset="-128"/>
              </a:rPr>
              <a:t>倍に上昇している（表２）。</a:t>
            </a:r>
            <a:endParaRPr kumimoji="1" lang="en-US" altLang="ja-JP" sz="12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40698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634A4B41-8FCF-468F-9D87-92B99304C77F}"/>
              </a:ext>
            </a:extLst>
          </p:cNvPr>
          <p:cNvSpPr/>
          <p:nvPr/>
        </p:nvSpPr>
        <p:spPr>
          <a:xfrm>
            <a:off x="146423" y="1047793"/>
            <a:ext cx="9613154" cy="2562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540000" indent="-285750">
              <a:spcBef>
                <a:spcPts val="600"/>
              </a:spcBef>
              <a:buFont typeface="Arial" panose="020B0604020202020204" pitchFamily="34" charset="0"/>
              <a:buChar char="•"/>
            </a:pPr>
            <a:r>
              <a:rPr kumimoji="1" lang="ja-JP" altLang="en-US" sz="1600" dirty="0">
                <a:solidFill>
                  <a:schemeClr val="tx1"/>
                </a:solidFill>
                <a:latin typeface="メイリオ" panose="020B0604030504040204" pitchFamily="50" charset="-128"/>
                <a:ea typeface="メイリオ" panose="020B0604030504040204" pitchFamily="50" charset="-128"/>
              </a:rPr>
              <a:t>本検討において、一定の前提の下で費用便益比、収支を確認したが、感度分析のとおり、事業費や開発需要等の変動による費用便益比への影響は小さくないため、検討の深度化に際しては、さらなる事業費の精査や沿線開発状況の確認などを行う必要がある。</a:t>
            </a:r>
            <a:endParaRPr kumimoji="1" lang="en-US" altLang="ja-JP" sz="1600" dirty="0">
              <a:solidFill>
                <a:schemeClr val="tx1"/>
              </a:solidFill>
              <a:latin typeface="メイリオ" panose="020B0604030504040204" pitchFamily="50" charset="-128"/>
              <a:ea typeface="メイリオ" panose="020B0604030504040204" pitchFamily="50" charset="-128"/>
            </a:endParaRPr>
          </a:p>
          <a:p>
            <a:pPr marL="540000" indent="-285750">
              <a:spcBef>
                <a:spcPts val="600"/>
              </a:spcBef>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また、本検討は事業費（労務費、建設物価等）上昇が先行している時期の可能性もあり、将来的な時間評価値上昇等についても考慮していく必要がある。</a:t>
            </a:r>
            <a:endParaRPr kumimoji="1" lang="en-US" altLang="ja-JP" sz="1600" dirty="0">
              <a:solidFill>
                <a:schemeClr val="tx1"/>
              </a:solidFill>
              <a:latin typeface="メイリオ" panose="020B0604030504040204" pitchFamily="50" charset="-128"/>
              <a:ea typeface="メイリオ" panose="020B0604030504040204" pitchFamily="50" charset="-128"/>
            </a:endParaRPr>
          </a:p>
        </p:txBody>
      </p:sp>
      <p:sp>
        <p:nvSpPr>
          <p:cNvPr id="17" name="スライド番号プレースホルダー 4">
            <a:extLst>
              <a:ext uri="{FF2B5EF4-FFF2-40B4-BE49-F238E27FC236}">
                <a16:creationId xmlns:a16="http://schemas.microsoft.com/office/drawing/2014/main" id="{304F731B-3810-48DE-B157-6C0EB380092A}"/>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53</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
        <p:nvSpPr>
          <p:cNvPr id="20" name="正方形/長方形 19">
            <a:extLst>
              <a:ext uri="{FF2B5EF4-FFF2-40B4-BE49-F238E27FC236}">
                <a16:creationId xmlns:a16="http://schemas.microsoft.com/office/drawing/2014/main" id="{5B24887A-8BA6-4012-B821-6156D5B7C99D}"/>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５－３　今後の検討における留意事項</a:t>
            </a:r>
          </a:p>
        </p:txBody>
      </p:sp>
      <p:sp>
        <p:nvSpPr>
          <p:cNvPr id="9" name="正方形/長方形 8">
            <a:extLst>
              <a:ext uri="{FF2B5EF4-FFF2-40B4-BE49-F238E27FC236}">
                <a16:creationId xmlns:a16="http://schemas.microsoft.com/office/drawing/2014/main" id="{F0448E3E-B001-4206-8E31-70A6806D5DEC}"/>
              </a:ext>
            </a:extLst>
          </p:cNvPr>
          <p:cNvSpPr/>
          <p:nvPr/>
        </p:nvSpPr>
        <p:spPr>
          <a:xfrm>
            <a:off x="140463" y="2634344"/>
            <a:ext cx="4518579" cy="2562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ja-JP" altLang="en-US" sz="1600" b="1" dirty="0">
                <a:solidFill>
                  <a:schemeClr val="tx1"/>
                </a:solidFill>
                <a:latin typeface="メイリオ" panose="020B0604030504040204" pitchFamily="50" charset="-128"/>
                <a:ea typeface="メイリオ" panose="020B0604030504040204" pitchFamily="50" charset="-128"/>
              </a:rPr>
              <a:t>（３）社会経済情勢の変化等の反映について　</a:t>
            </a:r>
            <a:endParaRPr lang="en-US" altLang="ja-JP" sz="1600" b="1" dirty="0">
              <a:solidFill>
                <a:schemeClr val="tx1"/>
              </a:solidFill>
              <a:latin typeface="メイリオ" panose="020B0604030504040204" pitchFamily="50" charset="-128"/>
              <a:ea typeface="メイリオ" panose="020B0604030504040204" pitchFamily="50" charset="-128"/>
            </a:endParaRPr>
          </a:p>
          <a:p>
            <a:pPr marL="540000" indent="-285750" algn="just">
              <a:spcBef>
                <a:spcPts val="600"/>
              </a:spcBef>
              <a:buFont typeface="Arial" panose="020B0604020202020204" pitchFamily="34" charset="0"/>
              <a:buChar char="•"/>
            </a:pPr>
            <a:r>
              <a:rPr kumimoji="1" lang="ja-JP" altLang="en-US" sz="1600" dirty="0">
                <a:solidFill>
                  <a:schemeClr val="tx1"/>
                </a:solidFill>
                <a:latin typeface="メイリオ" panose="020B0604030504040204" pitchFamily="50" charset="-128"/>
                <a:ea typeface="メイリオ" panose="020B0604030504040204" pitchFamily="50" charset="-128"/>
              </a:rPr>
              <a:t>国における、公共事業評価手法に関する検討や鉄道プロジェクトの評価手法マニュアル改訂に関する動向等も踏まえ、より実態に即した費用便益分析等について検討</a:t>
            </a:r>
            <a:r>
              <a:rPr lang="ja-JP" altLang="en-US" sz="1600" dirty="0">
                <a:solidFill>
                  <a:schemeClr val="tx1"/>
                </a:solidFill>
                <a:latin typeface="メイリオ" panose="020B0604030504040204" pitchFamily="50" charset="-128"/>
                <a:ea typeface="メイリオ" panose="020B0604030504040204" pitchFamily="50" charset="-128"/>
              </a:rPr>
              <a:t>する</a:t>
            </a:r>
            <a:r>
              <a:rPr kumimoji="1" lang="ja-JP" altLang="en-US" sz="1600" dirty="0">
                <a:solidFill>
                  <a:schemeClr val="tx1"/>
                </a:solidFill>
                <a:latin typeface="メイリオ" panose="020B0604030504040204" pitchFamily="50" charset="-128"/>
                <a:ea typeface="メイリオ" panose="020B0604030504040204" pitchFamily="50" charset="-128"/>
              </a:rPr>
              <a:t>必要がある。</a:t>
            </a:r>
            <a:endParaRPr lang="en-US" altLang="ja-JP" sz="1600" dirty="0">
              <a:solidFill>
                <a:srgbClr val="FF0000"/>
              </a:solidFill>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4A9E7411-61BC-4628-8207-687951E609DD}"/>
              </a:ext>
            </a:extLst>
          </p:cNvPr>
          <p:cNvSpPr txBox="1"/>
          <p:nvPr/>
        </p:nvSpPr>
        <p:spPr>
          <a:xfrm>
            <a:off x="8750500" y="59555"/>
            <a:ext cx="1082348"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５　まとめ</a:t>
            </a:r>
            <a:endParaRPr kumimoji="1" lang="ja-JP" altLang="en-US" sz="1400" b="1" dirty="0">
              <a:solidFill>
                <a:schemeClr val="accent5">
                  <a:lumMod val="50000"/>
                </a:schemeClr>
              </a:solidFill>
            </a:endParaRPr>
          </a:p>
        </p:txBody>
      </p:sp>
      <p:sp>
        <p:nvSpPr>
          <p:cNvPr id="2" name="正方形/長方形 1">
            <a:extLst>
              <a:ext uri="{FF2B5EF4-FFF2-40B4-BE49-F238E27FC236}">
                <a16:creationId xmlns:a16="http://schemas.microsoft.com/office/drawing/2014/main" id="{2FE1E932-1EFB-E210-8EB5-C75027935B02}"/>
              </a:ext>
            </a:extLst>
          </p:cNvPr>
          <p:cNvSpPr/>
          <p:nvPr/>
        </p:nvSpPr>
        <p:spPr>
          <a:xfrm>
            <a:off x="146423" y="448726"/>
            <a:ext cx="5096689" cy="623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ja-JP" altLang="en-US" sz="1600" b="1" dirty="0">
                <a:solidFill>
                  <a:schemeClr val="tx1"/>
                </a:solidFill>
                <a:latin typeface="メイリオ" panose="020B0604030504040204" pitchFamily="50" charset="-128"/>
                <a:ea typeface="メイリオ" panose="020B0604030504040204" pitchFamily="50" charset="-128"/>
              </a:rPr>
              <a:t>１　費用便益分析について</a:t>
            </a:r>
            <a:endParaRPr lang="en-US" altLang="ja-JP" sz="1600" b="1" dirty="0">
              <a:solidFill>
                <a:schemeClr val="tx1"/>
              </a:solidFill>
              <a:latin typeface="メイリオ" panose="020B0604030504040204" pitchFamily="50" charset="-128"/>
              <a:ea typeface="メイリオ" panose="020B0604030504040204" pitchFamily="50" charset="-128"/>
            </a:endParaRPr>
          </a:p>
          <a:p>
            <a:pPr>
              <a:spcBef>
                <a:spcPts val="600"/>
              </a:spcBef>
            </a:pPr>
            <a:r>
              <a:rPr lang="ja-JP" altLang="en-US" sz="1600" b="1" dirty="0">
                <a:solidFill>
                  <a:schemeClr val="tx1"/>
                </a:solidFill>
                <a:latin typeface="メイリオ" panose="020B0604030504040204" pitchFamily="50" charset="-128"/>
                <a:ea typeface="メイリオ" panose="020B0604030504040204" pitchFamily="50" charset="-128"/>
              </a:rPr>
              <a:t>（２）開発需要、事業費等の前提条件について</a:t>
            </a:r>
            <a:endParaRPr lang="en-US" altLang="ja-JP" sz="1600" b="1" dirty="0">
              <a:solidFill>
                <a:schemeClr val="tx1"/>
              </a:solidFill>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385A9C8D-D8C0-511C-86F3-2B70D024510F}"/>
              </a:ext>
            </a:extLst>
          </p:cNvPr>
          <p:cNvSpPr txBox="1"/>
          <p:nvPr/>
        </p:nvSpPr>
        <p:spPr>
          <a:xfrm>
            <a:off x="5067377" y="6362070"/>
            <a:ext cx="4935967" cy="261610"/>
          </a:xfrm>
          <a:prstGeom prst="rect">
            <a:avLst/>
          </a:prstGeom>
          <a:noFill/>
        </p:spPr>
        <p:txBody>
          <a:bodyPr wrap="none" rtlCol="0">
            <a:spAutoFit/>
          </a:bodyPr>
          <a:lstStyle/>
          <a:p>
            <a:pPr algn="r"/>
            <a:r>
              <a:rPr lang="zh-TW" altLang="en-US" sz="1100" kern="100" dirty="0">
                <a:effectLst/>
                <a:latin typeface="メイリオ" panose="020B0604030504040204" pitchFamily="50" charset="-128"/>
                <a:ea typeface="メイリオ" panose="020B0604030504040204" pitchFamily="50" charset="-128"/>
                <a:cs typeface="Times New Roman" panose="02020603050405020304" pitchFamily="18" charset="0"/>
              </a:rPr>
              <a:t>出典：</a:t>
            </a:r>
            <a:r>
              <a:rPr lang="ja-JP" altLang="en-US" sz="1100" kern="100" dirty="0">
                <a:effectLst/>
                <a:latin typeface="メイリオ" panose="020B0604030504040204" pitchFamily="50" charset="-128"/>
                <a:ea typeface="メイリオ" panose="020B0604030504040204" pitchFamily="50" charset="-128"/>
                <a:cs typeface="Times New Roman" panose="02020603050405020304" pitchFamily="18" charset="0"/>
              </a:rPr>
              <a:t>国土交通省「</a:t>
            </a:r>
            <a:r>
              <a:rPr lang="zh-TW" altLang="en-US" sz="1100" kern="100" dirty="0">
                <a:effectLst/>
                <a:latin typeface="メイリオ" panose="020B0604030504040204" pitchFamily="50" charset="-128"/>
                <a:ea typeface="メイリオ" panose="020B0604030504040204" pitchFamily="50" charset="-128"/>
                <a:cs typeface="Times New Roman" panose="02020603050405020304" pitchFamily="18" charset="0"/>
              </a:rPr>
              <a:t>令和６年度 第２回 公共事業評価手法研究委員会資料</a:t>
            </a:r>
            <a:r>
              <a:rPr lang="ja-JP" altLang="en-US" sz="1100" kern="100" dirty="0">
                <a:effectLst/>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1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36" name="図 35">
            <a:extLst>
              <a:ext uri="{FF2B5EF4-FFF2-40B4-BE49-F238E27FC236}">
                <a16:creationId xmlns:a16="http://schemas.microsoft.com/office/drawing/2014/main" id="{5EBFB309-03D1-46E9-821F-B1609C969A87}"/>
              </a:ext>
            </a:extLst>
          </p:cNvPr>
          <p:cNvPicPr>
            <a:picLocks noChangeAspect="1"/>
          </p:cNvPicPr>
          <p:nvPr/>
        </p:nvPicPr>
        <p:blipFill>
          <a:blip r:embed="rId3"/>
          <a:stretch>
            <a:fillRect/>
          </a:stretch>
        </p:blipFill>
        <p:spPr>
          <a:xfrm>
            <a:off x="149613" y="4545046"/>
            <a:ext cx="4732672" cy="1741445"/>
          </a:xfrm>
          <a:prstGeom prst="rect">
            <a:avLst/>
          </a:prstGeom>
          <a:ln>
            <a:solidFill>
              <a:schemeClr val="accent5"/>
            </a:solidFill>
          </a:ln>
        </p:spPr>
      </p:pic>
      <p:pic>
        <p:nvPicPr>
          <p:cNvPr id="38" name="図 37">
            <a:extLst>
              <a:ext uri="{FF2B5EF4-FFF2-40B4-BE49-F238E27FC236}">
                <a16:creationId xmlns:a16="http://schemas.microsoft.com/office/drawing/2014/main" id="{8705720A-9C96-4CBB-BB2C-7CBD9DFEECB6}"/>
              </a:ext>
            </a:extLst>
          </p:cNvPr>
          <p:cNvPicPr>
            <a:picLocks noChangeAspect="1"/>
          </p:cNvPicPr>
          <p:nvPr/>
        </p:nvPicPr>
        <p:blipFill>
          <a:blip r:embed="rId4"/>
          <a:stretch>
            <a:fillRect/>
          </a:stretch>
        </p:blipFill>
        <p:spPr>
          <a:xfrm>
            <a:off x="4986616" y="2639746"/>
            <a:ext cx="4898970" cy="3646745"/>
          </a:xfrm>
          <a:prstGeom prst="rect">
            <a:avLst/>
          </a:prstGeom>
          <a:ln>
            <a:solidFill>
              <a:schemeClr val="accent5"/>
            </a:solidFill>
          </a:ln>
        </p:spPr>
      </p:pic>
      <p:sp>
        <p:nvSpPr>
          <p:cNvPr id="39" name="テキスト ボックス 38">
            <a:extLst>
              <a:ext uri="{FF2B5EF4-FFF2-40B4-BE49-F238E27FC236}">
                <a16:creationId xmlns:a16="http://schemas.microsoft.com/office/drawing/2014/main" id="{53C80120-51D5-45A5-A1CD-07B23D081E8A}"/>
              </a:ext>
            </a:extLst>
          </p:cNvPr>
          <p:cNvSpPr txBox="1"/>
          <p:nvPr/>
        </p:nvSpPr>
        <p:spPr>
          <a:xfrm>
            <a:off x="149613" y="6362070"/>
            <a:ext cx="4841977" cy="430887"/>
          </a:xfrm>
          <a:prstGeom prst="rect">
            <a:avLst/>
          </a:prstGeom>
          <a:noFill/>
        </p:spPr>
        <p:txBody>
          <a:bodyPr wrap="square" rtlCol="0">
            <a:spAutoFit/>
          </a:bodyPr>
          <a:lstStyle/>
          <a:p>
            <a:r>
              <a:rPr lang="zh-TW" altLang="en-US" sz="1100" kern="100" dirty="0">
                <a:effectLst/>
                <a:latin typeface="メイリオ" panose="020B0604030504040204" pitchFamily="50" charset="-128"/>
                <a:ea typeface="メイリオ" panose="020B0604030504040204" pitchFamily="50" charset="-128"/>
                <a:cs typeface="Times New Roman" panose="02020603050405020304" pitchFamily="18" charset="0"/>
              </a:rPr>
              <a:t>出典：</a:t>
            </a:r>
            <a:r>
              <a:rPr lang="ja-JP" altLang="en-US" sz="1100" kern="100" dirty="0">
                <a:effectLst/>
                <a:latin typeface="メイリオ" panose="020B0604030504040204" pitchFamily="50" charset="-128"/>
                <a:ea typeface="メイリオ" panose="020B0604030504040204" pitchFamily="50" charset="-128"/>
                <a:cs typeface="Times New Roman" panose="02020603050405020304" pitchFamily="18" charset="0"/>
              </a:rPr>
              <a:t>国土交通省「令和５年度　第２回　鉄道プロジェクトの評価手法</a:t>
            </a:r>
            <a:br>
              <a:rPr lang="en-US" altLang="ja-JP" sz="1100" kern="100" dirty="0">
                <a:effectLst/>
                <a:latin typeface="メイリオ" panose="020B0604030504040204" pitchFamily="50" charset="-128"/>
                <a:ea typeface="メイリオ" panose="020B0604030504040204" pitchFamily="50" charset="-128"/>
                <a:cs typeface="Times New Roman" panose="02020603050405020304" pitchFamily="18" charset="0"/>
              </a:rPr>
            </a:br>
            <a:r>
              <a:rPr lang="ja-JP" altLang="en-US" sz="1100" kern="100" dirty="0">
                <a:effectLst/>
                <a:latin typeface="メイリオ" panose="020B0604030504040204" pitchFamily="50" charset="-128"/>
                <a:ea typeface="メイリオ" panose="020B0604030504040204" pitchFamily="50" charset="-128"/>
                <a:cs typeface="Times New Roman" panose="02020603050405020304" pitchFamily="18" charset="0"/>
              </a:rPr>
              <a:t>　　　　　　　　　　　　マニュアル改訂に関する調査検討委員会</a:t>
            </a:r>
            <a:r>
              <a:rPr lang="zh-TW" altLang="en-US" sz="1100" kern="100" dirty="0">
                <a:effectLst/>
                <a:latin typeface="メイリオ" panose="020B0604030504040204" pitchFamily="50" charset="-128"/>
                <a:ea typeface="メイリオ" panose="020B0604030504040204" pitchFamily="50" charset="-128"/>
                <a:cs typeface="Times New Roman" panose="02020603050405020304" pitchFamily="18" charset="0"/>
              </a:rPr>
              <a:t>資料</a:t>
            </a:r>
            <a:r>
              <a:rPr lang="ja-JP" altLang="en-US" sz="1100" kern="100" dirty="0">
                <a:effectLst/>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1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1480370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C895B40-478D-00C4-113E-88D4174A8718}"/>
              </a:ext>
            </a:extLst>
          </p:cNvPr>
          <p:cNvSpPr/>
          <p:nvPr/>
        </p:nvSpPr>
        <p:spPr>
          <a:xfrm>
            <a:off x="192941" y="2342592"/>
            <a:ext cx="9520118" cy="19474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ja-JP" altLang="en-US" sz="1600" b="1" dirty="0">
                <a:solidFill>
                  <a:schemeClr val="tx1"/>
                </a:solidFill>
                <a:latin typeface="メイリオ" panose="020B0604030504040204" pitchFamily="50" charset="-128"/>
                <a:ea typeface="メイリオ" panose="020B0604030504040204" pitchFamily="50" charset="-128"/>
              </a:rPr>
              <a:t>３　今後の検討にあたって</a:t>
            </a:r>
          </a:p>
          <a:p>
            <a:pPr marL="540000" indent="-285750">
              <a:spcBef>
                <a:spcPts val="600"/>
              </a:spcBef>
              <a:buFont typeface="Arial" panose="020B0604020202020204" pitchFamily="34" charset="0"/>
              <a:buChar char="•"/>
            </a:pPr>
            <a:r>
              <a:rPr kumimoji="1" lang="ja-JP" altLang="en-US" sz="1600" dirty="0">
                <a:solidFill>
                  <a:schemeClr val="tx1"/>
                </a:solidFill>
                <a:latin typeface="メイリオ" panose="020B0604030504040204" pitchFamily="50" charset="-128"/>
                <a:ea typeface="メイリオ" panose="020B0604030504040204" pitchFamily="50" charset="-128"/>
              </a:rPr>
              <a:t>今後の検討にあたっては</a:t>
            </a:r>
            <a:r>
              <a:rPr lang="ja-JP" altLang="en-US" sz="1600" dirty="0">
                <a:solidFill>
                  <a:schemeClr val="tx1"/>
                </a:solidFill>
                <a:latin typeface="メイリオ" panose="020B0604030504040204" pitchFamily="50" charset="-128"/>
                <a:ea typeface="メイリオ" panose="020B0604030504040204" pitchFamily="50" charset="-128"/>
              </a:rPr>
              <a:t>、鉄道整備に係る事業費や建設計画等、府民・市民等への影響が大きい事項が具体的になることから、積極的な情報公開・提供に努め、幅広く</a:t>
            </a:r>
            <a:r>
              <a:rPr kumimoji="1" lang="ja-JP" altLang="en-US" sz="1600" dirty="0">
                <a:solidFill>
                  <a:schemeClr val="tx1"/>
                </a:solidFill>
                <a:latin typeface="メイリオ" panose="020B0604030504040204" pitchFamily="50" charset="-128"/>
                <a:ea typeface="メイリオ" panose="020B0604030504040204" pitchFamily="50" charset="-128"/>
              </a:rPr>
              <a:t>理解と協力を得ながら、事業化に向けた関係者による合意形成を図っていく必要がある。</a:t>
            </a:r>
            <a:endParaRPr kumimoji="1" lang="en-US" altLang="ja-JP" sz="1600" dirty="0">
              <a:solidFill>
                <a:schemeClr val="tx1"/>
              </a:solidFill>
              <a:latin typeface="メイリオ" panose="020B0604030504040204" pitchFamily="50" charset="-128"/>
              <a:ea typeface="メイリオ" panose="020B0604030504040204" pitchFamily="50" charset="-128"/>
            </a:endParaRPr>
          </a:p>
        </p:txBody>
      </p:sp>
      <p:sp>
        <p:nvSpPr>
          <p:cNvPr id="18" name="スライド番号プレースホルダー 4">
            <a:extLst>
              <a:ext uri="{FF2B5EF4-FFF2-40B4-BE49-F238E27FC236}">
                <a16:creationId xmlns:a16="http://schemas.microsoft.com/office/drawing/2014/main" id="{D77952C4-3969-44E3-B835-BD5B81F88B08}"/>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54</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
        <p:nvSpPr>
          <p:cNvPr id="16" name="正方形/長方形 15">
            <a:extLst>
              <a:ext uri="{FF2B5EF4-FFF2-40B4-BE49-F238E27FC236}">
                <a16:creationId xmlns:a16="http://schemas.microsoft.com/office/drawing/2014/main" id="{425A5C70-001F-4D40-A1DE-E157E1E88C04}"/>
              </a:ext>
            </a:extLst>
          </p:cNvPr>
          <p:cNvSpPr/>
          <p:nvPr/>
        </p:nvSpPr>
        <p:spPr>
          <a:xfrm>
            <a:off x="192941" y="506787"/>
            <a:ext cx="9520118" cy="18480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ja-JP" altLang="en-US" sz="1600" b="1" dirty="0">
                <a:solidFill>
                  <a:schemeClr val="tx1"/>
                </a:solidFill>
                <a:latin typeface="メイリオ" panose="020B0604030504040204" pitchFamily="50" charset="-128"/>
                <a:ea typeface="メイリオ" panose="020B0604030504040204" pitchFamily="50" charset="-128"/>
              </a:rPr>
              <a:t>２　臨港鉄道に関する検討</a:t>
            </a:r>
            <a:endParaRPr lang="en-US" altLang="ja-JP" sz="1600" b="1" dirty="0">
              <a:solidFill>
                <a:schemeClr val="tx1"/>
              </a:solidFill>
              <a:latin typeface="メイリオ" panose="020B0604030504040204" pitchFamily="50" charset="-128"/>
              <a:ea typeface="メイリオ" panose="020B0604030504040204" pitchFamily="50" charset="-128"/>
            </a:endParaRPr>
          </a:p>
          <a:p>
            <a:pPr marL="540000" indent="-285750" algn="just">
              <a:spcBef>
                <a:spcPts val="600"/>
              </a:spcBef>
              <a:buFont typeface="Arial" panose="020B0604020202020204" pitchFamily="34" charset="0"/>
              <a:buChar char="•"/>
            </a:pPr>
            <a:r>
              <a:rPr kumimoji="1" lang="ja-JP" altLang="en-US" sz="1600" dirty="0">
                <a:solidFill>
                  <a:schemeClr val="tx1"/>
                </a:solidFill>
                <a:latin typeface="メイリオ" panose="020B0604030504040204" pitchFamily="50" charset="-128"/>
                <a:ea typeface="メイリオ" panose="020B0604030504040204" pitchFamily="50" charset="-128"/>
              </a:rPr>
              <a:t>本検討において優位性が確認された検討路線（ＪＲ桜島線延伸）は、港湾計画に臨港鉄道として位置付けられている答申路線（北港テクノポート線</a:t>
            </a:r>
            <a:r>
              <a:rPr kumimoji="1" lang="en-US" altLang="ja-JP" sz="1600" dirty="0">
                <a:solidFill>
                  <a:schemeClr val="tx1"/>
                </a:solidFill>
                <a:latin typeface="メイリオ" panose="020B0604030504040204" pitchFamily="50" charset="-128"/>
                <a:ea typeface="メイリオ" panose="020B0604030504040204" pitchFamily="50" charset="-128"/>
              </a:rPr>
              <a:t>〔</a:t>
            </a:r>
            <a:r>
              <a:rPr kumimoji="1" lang="ja-JP" altLang="en-US" sz="1600" dirty="0">
                <a:solidFill>
                  <a:schemeClr val="tx1"/>
                </a:solidFill>
                <a:latin typeface="メイリオ" panose="020B0604030504040204" pitchFamily="50" charset="-128"/>
                <a:ea typeface="メイリオ" panose="020B0604030504040204" pitchFamily="50" charset="-128"/>
              </a:rPr>
              <a:t>夢洲～新桜島</a:t>
            </a:r>
            <a:r>
              <a:rPr kumimoji="1" lang="en-US" altLang="ja-JP" sz="1600" dirty="0">
                <a:solidFill>
                  <a:schemeClr val="tx1"/>
                </a:solidFill>
                <a:latin typeface="メイリオ" panose="020B0604030504040204" pitchFamily="50" charset="-128"/>
                <a:ea typeface="メイリオ" panose="020B0604030504040204" pitchFamily="50" charset="-128"/>
              </a:rPr>
              <a:t>〕</a:t>
            </a:r>
            <a:r>
              <a:rPr kumimoji="1" lang="ja-JP" altLang="en-US" sz="1600" dirty="0">
                <a:solidFill>
                  <a:schemeClr val="tx1"/>
                </a:solidFill>
                <a:latin typeface="メイリオ" panose="020B0604030504040204" pitchFamily="50" charset="-128"/>
                <a:ea typeface="メイリオ" panose="020B0604030504040204" pitchFamily="50" charset="-128"/>
              </a:rPr>
              <a:t>）を代替する路線として、今後の検討深度化においては、鉄道整備に伴う道路交通混雑緩和による港湾物流・人流の円滑化について検討が必要。</a:t>
            </a:r>
            <a:endParaRPr kumimoji="1" lang="en-US" altLang="ja-JP" sz="1600" dirty="0">
              <a:solidFill>
                <a:schemeClr val="tx1"/>
              </a:solidFill>
              <a:latin typeface="メイリオ" panose="020B0604030504040204" pitchFamily="50" charset="-128"/>
              <a:ea typeface="メイリオ" panose="020B0604030504040204" pitchFamily="50" charset="-128"/>
            </a:endParaRPr>
          </a:p>
        </p:txBody>
      </p:sp>
      <p:sp>
        <p:nvSpPr>
          <p:cNvPr id="24" name="正方形/長方形 23">
            <a:extLst>
              <a:ext uri="{FF2B5EF4-FFF2-40B4-BE49-F238E27FC236}">
                <a16:creationId xmlns:a16="http://schemas.microsoft.com/office/drawing/2014/main" id="{F35CF4A8-5B01-41FE-99A4-BFB850D4295A}"/>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５－３　今後の検討における留意事項</a:t>
            </a:r>
          </a:p>
        </p:txBody>
      </p:sp>
      <p:sp>
        <p:nvSpPr>
          <p:cNvPr id="25" name="テキスト ボックス 24">
            <a:extLst>
              <a:ext uri="{FF2B5EF4-FFF2-40B4-BE49-F238E27FC236}">
                <a16:creationId xmlns:a16="http://schemas.microsoft.com/office/drawing/2014/main" id="{99BB2A9E-8B13-4283-BB57-4561EC783706}"/>
              </a:ext>
            </a:extLst>
          </p:cNvPr>
          <p:cNvSpPr txBox="1"/>
          <p:nvPr/>
        </p:nvSpPr>
        <p:spPr>
          <a:xfrm>
            <a:off x="8750500" y="59555"/>
            <a:ext cx="1082348"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５　まとめ</a:t>
            </a:r>
            <a:endParaRPr kumimoji="1" lang="ja-JP" altLang="en-US" sz="1400" b="1" dirty="0">
              <a:solidFill>
                <a:schemeClr val="accent5">
                  <a:lumMod val="50000"/>
                </a:schemeClr>
              </a:solidFill>
            </a:endParaRPr>
          </a:p>
        </p:txBody>
      </p:sp>
    </p:spTree>
    <p:extLst>
      <p:ext uri="{BB962C8B-B14F-4D97-AF65-F5344CB8AC3E}">
        <p14:creationId xmlns:p14="http://schemas.microsoft.com/office/powerpoint/2010/main" val="10215978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516F59FA-3F2A-4129-8011-A5D8BA95ECE4}"/>
              </a:ext>
            </a:extLst>
          </p:cNvPr>
          <p:cNvSpPr/>
          <p:nvPr/>
        </p:nvSpPr>
        <p:spPr>
          <a:xfrm>
            <a:off x="97302" y="2638506"/>
            <a:ext cx="5004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ja-JP" altLang="en-US" b="1" dirty="0">
                <a:solidFill>
                  <a:schemeClr val="tx1"/>
                </a:solidFill>
                <a:latin typeface="メイリオ" panose="020B0604030504040204" pitchFamily="50" charset="-128"/>
                <a:ea typeface="メイリオ" panose="020B0604030504040204" pitchFamily="50" charset="-128"/>
              </a:rPr>
              <a:t>＜整備に向けた必要なステップ（イメージ）＞</a:t>
            </a:r>
          </a:p>
        </p:txBody>
      </p:sp>
      <p:sp>
        <p:nvSpPr>
          <p:cNvPr id="24" name="正方形/長方形 23">
            <a:extLst>
              <a:ext uri="{FF2B5EF4-FFF2-40B4-BE49-F238E27FC236}">
                <a16:creationId xmlns:a16="http://schemas.microsoft.com/office/drawing/2014/main" id="{F35CF4A8-5B01-41FE-99A4-BFB850D4295A}"/>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５－４　今後の進め方</a:t>
            </a:r>
          </a:p>
        </p:txBody>
      </p:sp>
      <p:sp>
        <p:nvSpPr>
          <p:cNvPr id="25" name="テキスト ボックス 24">
            <a:extLst>
              <a:ext uri="{FF2B5EF4-FFF2-40B4-BE49-F238E27FC236}">
                <a16:creationId xmlns:a16="http://schemas.microsoft.com/office/drawing/2014/main" id="{99BB2A9E-8B13-4283-BB57-4561EC783706}"/>
              </a:ext>
            </a:extLst>
          </p:cNvPr>
          <p:cNvSpPr txBox="1"/>
          <p:nvPr/>
        </p:nvSpPr>
        <p:spPr>
          <a:xfrm>
            <a:off x="8750500" y="59555"/>
            <a:ext cx="1082348"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５　まとめ</a:t>
            </a:r>
            <a:endParaRPr kumimoji="1" lang="ja-JP" altLang="en-US" sz="1400" b="1" dirty="0">
              <a:solidFill>
                <a:schemeClr val="accent5">
                  <a:lumMod val="50000"/>
                </a:schemeClr>
              </a:solidFill>
            </a:endParaRPr>
          </a:p>
        </p:txBody>
      </p:sp>
      <p:sp>
        <p:nvSpPr>
          <p:cNvPr id="10" name="正方形/長方形 9">
            <a:extLst>
              <a:ext uri="{FF2B5EF4-FFF2-40B4-BE49-F238E27FC236}">
                <a16:creationId xmlns:a16="http://schemas.microsoft.com/office/drawing/2014/main" id="{C4F655AD-52BF-B9AF-40C9-5BD700D1FFA5}"/>
              </a:ext>
            </a:extLst>
          </p:cNvPr>
          <p:cNvSpPr/>
          <p:nvPr/>
        </p:nvSpPr>
        <p:spPr>
          <a:xfrm>
            <a:off x="149679" y="551183"/>
            <a:ext cx="9606642" cy="11849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spAutoFit/>
          </a:bodyPr>
          <a:lstStyle/>
          <a:p>
            <a:pPr marL="285750" indent="-285750">
              <a:spcAft>
                <a:spcPts val="12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本検討では、費用便益分析・収支のいずれにおいても検討路線が優位であること、検討路線は答申路線の整備意義を継承する路線であること及び夢洲から国土軸などへのアクセス性や環境等の社会全体への効果・影響の面で検討路線が優位であることを総合的に確認した。</a:t>
            </a:r>
            <a:endParaRPr lang="en-US" altLang="ja-JP" sz="1600" dirty="0">
              <a:solidFill>
                <a:schemeClr val="tx1"/>
              </a:solidFill>
              <a:latin typeface="メイリオ" panose="020B0604030504040204" pitchFamily="50" charset="-128"/>
              <a:ea typeface="メイリオ" panose="020B0604030504040204" pitchFamily="50" charset="-128"/>
            </a:endParaRPr>
          </a:p>
          <a:p>
            <a:pPr marL="285750" indent="-285750">
              <a:spcAft>
                <a:spcPts val="12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今後は、優位性が確認された検討路線について、建設計画や運行計画等の検討の深度化を進める。</a:t>
            </a:r>
          </a:p>
        </p:txBody>
      </p:sp>
      <p:sp>
        <p:nvSpPr>
          <p:cNvPr id="31" name="矢印: 五方向 30">
            <a:extLst>
              <a:ext uri="{FF2B5EF4-FFF2-40B4-BE49-F238E27FC236}">
                <a16:creationId xmlns:a16="http://schemas.microsoft.com/office/drawing/2014/main" id="{59DAFC6B-6043-4630-8643-7967B40BA297}"/>
              </a:ext>
            </a:extLst>
          </p:cNvPr>
          <p:cNvSpPr/>
          <p:nvPr/>
        </p:nvSpPr>
        <p:spPr>
          <a:xfrm>
            <a:off x="10104038" y="3167631"/>
            <a:ext cx="2016000" cy="2161361"/>
          </a:xfrm>
          <a:prstGeom prst="homePlate">
            <a:avLst>
              <a:gd name="adj" fmla="val 10522"/>
            </a:avLst>
          </a:prstGeom>
          <a:solidFill>
            <a:schemeClr val="accent5">
              <a:lumMod val="20000"/>
              <a:lumOff val="8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lIns="36000" rIns="0" rtlCol="0" anchor="t"/>
          <a:lstStyle/>
          <a:p>
            <a:endParaRPr kumimoji="1" lang="en-US" altLang="ja-JP" sz="1000" b="1" dirty="0">
              <a:solidFill>
                <a:schemeClr val="tx1"/>
              </a:solidFill>
              <a:latin typeface="メイリオ" panose="020B0604030504040204" pitchFamily="50" charset="-128"/>
              <a:ea typeface="メイリオ" panose="020B0604030504040204" pitchFamily="50" charset="-128"/>
            </a:endParaRPr>
          </a:p>
          <a:p>
            <a:r>
              <a:rPr kumimoji="1" lang="ja-JP" altLang="en-US" sz="2000" b="1" dirty="0">
                <a:solidFill>
                  <a:schemeClr val="tx1"/>
                </a:solidFill>
                <a:latin typeface="メイリオ" panose="020B0604030504040204" pitchFamily="50" charset="-128"/>
                <a:ea typeface="メイリオ" panose="020B0604030504040204" pitchFamily="50" charset="-128"/>
              </a:rPr>
              <a:t>○答申路線</a:t>
            </a:r>
            <a:endParaRPr lang="en-US" altLang="ja-JP" sz="2000" b="1" dirty="0">
              <a:solidFill>
                <a:schemeClr val="tx1"/>
              </a:solidFill>
              <a:latin typeface="メイリオ" panose="020B0604030504040204" pitchFamily="50" charset="-128"/>
              <a:ea typeface="メイリオ" panose="020B0604030504040204" pitchFamily="50" charset="-128"/>
            </a:endParaRPr>
          </a:p>
          <a:p>
            <a:endParaRPr kumimoji="1" lang="en-US" altLang="ja-JP" sz="1400" b="1" dirty="0">
              <a:solidFill>
                <a:schemeClr val="tx1"/>
              </a:solidFill>
              <a:latin typeface="メイリオ" panose="020B0604030504040204" pitchFamily="50" charset="-128"/>
              <a:ea typeface="メイリオ" panose="020B0604030504040204" pitchFamily="50" charset="-128"/>
            </a:endParaRPr>
          </a:p>
          <a:p>
            <a:pPr marL="92075"/>
            <a:r>
              <a:rPr kumimoji="1" lang="ja-JP" altLang="en-US" sz="1400" dirty="0">
                <a:solidFill>
                  <a:schemeClr val="tx1"/>
                </a:solidFill>
                <a:latin typeface="メイリオ" panose="020B0604030504040204" pitchFamily="50" charset="-128"/>
                <a:ea typeface="メイリオ" panose="020B0604030504040204" pitchFamily="50" charset="-128"/>
              </a:rPr>
              <a:t>平成元年・平成</a:t>
            </a:r>
            <a:r>
              <a:rPr kumimoji="1" lang="en-US" altLang="ja-JP" sz="1400" dirty="0">
                <a:solidFill>
                  <a:schemeClr val="tx1"/>
                </a:solidFill>
                <a:latin typeface="メイリオ" panose="020B0604030504040204" pitchFamily="50" charset="-128"/>
                <a:ea typeface="メイリオ" panose="020B0604030504040204" pitchFamily="50" charset="-128"/>
              </a:rPr>
              <a:t>16</a:t>
            </a:r>
            <a:r>
              <a:rPr kumimoji="1" lang="ja-JP" altLang="en-US" sz="1400" dirty="0">
                <a:solidFill>
                  <a:schemeClr val="tx1"/>
                </a:solidFill>
                <a:latin typeface="メイリオ" panose="020B0604030504040204" pitchFamily="50" charset="-128"/>
                <a:ea typeface="メイリオ" panose="020B0604030504040204" pitchFamily="50" charset="-128"/>
              </a:rPr>
              <a:t>年に答申路線として位置づけ</a:t>
            </a:r>
          </a:p>
        </p:txBody>
      </p:sp>
      <p:sp>
        <p:nvSpPr>
          <p:cNvPr id="32" name="矢印: 山形 31">
            <a:extLst>
              <a:ext uri="{FF2B5EF4-FFF2-40B4-BE49-F238E27FC236}">
                <a16:creationId xmlns:a16="http://schemas.microsoft.com/office/drawing/2014/main" id="{E82E05E1-DA4D-4BF2-84F4-9488FA14ED61}"/>
              </a:ext>
            </a:extLst>
          </p:cNvPr>
          <p:cNvSpPr/>
          <p:nvPr/>
        </p:nvSpPr>
        <p:spPr>
          <a:xfrm>
            <a:off x="11964565" y="3167517"/>
            <a:ext cx="2592000" cy="2160000"/>
          </a:xfrm>
          <a:prstGeom prst="chevron">
            <a:avLst>
              <a:gd name="adj" fmla="val 9784"/>
            </a:avLst>
          </a:prstGeom>
          <a:solidFill>
            <a:schemeClr val="accent5"/>
          </a:solidFill>
          <a:ln w="19050"/>
        </p:spPr>
        <p:style>
          <a:lnRef idx="2">
            <a:schemeClr val="accent1">
              <a:shade val="15000"/>
            </a:schemeClr>
          </a:lnRef>
          <a:fillRef idx="1">
            <a:schemeClr val="accent1"/>
          </a:fillRef>
          <a:effectRef idx="0">
            <a:schemeClr val="accent1"/>
          </a:effectRef>
          <a:fontRef idx="minor">
            <a:schemeClr val="lt1"/>
          </a:fontRef>
        </p:style>
        <p:txBody>
          <a:bodyPr lIns="0" rIns="0" rtlCol="0" anchor="t"/>
          <a:lstStyle/>
          <a:p>
            <a:endParaRPr kumimoji="1" lang="en-US" altLang="ja-JP" sz="1000" b="1" dirty="0">
              <a:solidFill>
                <a:schemeClr val="bg1"/>
              </a:solidFill>
              <a:latin typeface="メイリオ" panose="020B0604030504040204" pitchFamily="50" charset="-128"/>
              <a:ea typeface="メイリオ" panose="020B0604030504040204" pitchFamily="50" charset="-128"/>
            </a:endParaRPr>
          </a:p>
          <a:p>
            <a:r>
              <a:rPr kumimoji="1" lang="ja-JP" altLang="en-US" sz="2000" b="1" dirty="0">
                <a:solidFill>
                  <a:schemeClr val="bg1"/>
                </a:solidFill>
                <a:latin typeface="メイリオ" panose="020B0604030504040204" pitchFamily="50" charset="-128"/>
                <a:ea typeface="メイリオ" panose="020B0604030504040204" pitchFamily="50" charset="-128"/>
              </a:rPr>
              <a:t>○地方調査</a:t>
            </a:r>
            <a:endParaRPr kumimoji="1" lang="en-US" altLang="ja-JP" sz="2000" dirty="0">
              <a:solidFill>
                <a:schemeClr val="bg1"/>
              </a:solidFill>
              <a:latin typeface="メイリオ" panose="020B0604030504040204" pitchFamily="50" charset="-128"/>
              <a:ea typeface="メイリオ" panose="020B0604030504040204" pitchFamily="50" charset="-128"/>
            </a:endParaRPr>
          </a:p>
          <a:p>
            <a:endParaRPr kumimoji="1" lang="en-US" altLang="ja-JP" sz="1000" dirty="0">
              <a:solidFill>
                <a:schemeClr val="bg1"/>
              </a:solidFill>
              <a:latin typeface="メイリオ" panose="020B0604030504040204" pitchFamily="50" charset="-128"/>
              <a:ea typeface="メイリオ" panose="020B0604030504040204" pitchFamily="50" charset="-128"/>
            </a:endParaRPr>
          </a:p>
          <a:p>
            <a:pPr marL="182563" indent="-92075">
              <a:buFont typeface="Arial" panose="020B0604020202020204" pitchFamily="34" charset="0"/>
              <a:buChar char="•"/>
            </a:pPr>
            <a:r>
              <a:rPr kumimoji="1" lang="ja-JP" altLang="en-US" sz="1400" dirty="0">
                <a:solidFill>
                  <a:schemeClr val="bg1"/>
                </a:solidFill>
                <a:latin typeface="メイリオ" panose="020B0604030504040204" pitchFamily="50" charset="-128"/>
                <a:ea typeface="メイリオ" panose="020B0604030504040204" pitchFamily="50" charset="-128"/>
              </a:rPr>
              <a:t>答申路線と検討路線の優位性比較</a:t>
            </a:r>
            <a:endParaRPr kumimoji="1" lang="en-US" altLang="ja-JP" sz="1400" dirty="0">
              <a:solidFill>
                <a:schemeClr val="bg1"/>
              </a:solidFill>
              <a:latin typeface="メイリオ" panose="020B0604030504040204" pitchFamily="50" charset="-128"/>
              <a:ea typeface="メイリオ" panose="020B0604030504040204" pitchFamily="50" charset="-128"/>
            </a:endParaRPr>
          </a:p>
          <a:p>
            <a:pPr marL="182563" indent="-92075">
              <a:buFont typeface="Arial" panose="020B0604020202020204" pitchFamily="34" charset="0"/>
              <a:buChar char="•"/>
            </a:pPr>
            <a:r>
              <a:rPr kumimoji="1" lang="ja-JP" altLang="en-US" sz="1400" dirty="0">
                <a:solidFill>
                  <a:schemeClr val="bg1"/>
                </a:solidFill>
                <a:latin typeface="メイリオ" panose="020B0604030504040204" pitchFamily="50" charset="-128"/>
                <a:ea typeface="メイリオ" panose="020B0604030504040204" pitchFamily="50" charset="-128"/>
              </a:rPr>
              <a:t>今後の留意事項の整理　</a:t>
            </a:r>
            <a:endParaRPr kumimoji="1" lang="en-US" altLang="ja-JP" sz="1400" dirty="0">
              <a:solidFill>
                <a:schemeClr val="bg1"/>
              </a:solidFill>
              <a:latin typeface="メイリオ" panose="020B0604030504040204" pitchFamily="50" charset="-128"/>
              <a:ea typeface="メイリオ" panose="020B0604030504040204" pitchFamily="50" charset="-128"/>
            </a:endParaRPr>
          </a:p>
          <a:p>
            <a:pPr marL="90487" algn="r"/>
            <a:r>
              <a:rPr kumimoji="1" lang="ja-JP" altLang="en-US" sz="1400" dirty="0">
                <a:solidFill>
                  <a:schemeClr val="bg1"/>
                </a:solidFill>
                <a:latin typeface="メイリオ" panose="020B0604030504040204" pitchFamily="50" charset="-128"/>
                <a:ea typeface="メイリオ" panose="020B0604030504040204" pitchFamily="50" charset="-128"/>
              </a:rPr>
              <a:t>など</a:t>
            </a:r>
          </a:p>
        </p:txBody>
      </p:sp>
      <p:sp>
        <p:nvSpPr>
          <p:cNvPr id="35" name="矢印: 山形 34">
            <a:extLst>
              <a:ext uri="{FF2B5EF4-FFF2-40B4-BE49-F238E27FC236}">
                <a16:creationId xmlns:a16="http://schemas.microsoft.com/office/drawing/2014/main" id="{2EE4658C-6C7D-4E87-9E83-C4F7F3966784}"/>
              </a:ext>
            </a:extLst>
          </p:cNvPr>
          <p:cNvSpPr/>
          <p:nvPr/>
        </p:nvSpPr>
        <p:spPr>
          <a:xfrm>
            <a:off x="16824061" y="3168345"/>
            <a:ext cx="720000" cy="2158742"/>
          </a:xfrm>
          <a:prstGeom prst="chevron">
            <a:avLst>
              <a:gd name="adj" fmla="val 29311"/>
            </a:avLst>
          </a:prstGeom>
          <a:solidFill>
            <a:schemeClr val="accent5">
              <a:lumMod val="20000"/>
              <a:lumOff val="8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vert="eaVert" lIns="0" rIns="0" rtlCol="0" anchor="t"/>
          <a:lstStyle/>
          <a:p>
            <a:pPr marL="90487" algn="ctr"/>
            <a:endParaRPr lang="en-US" altLang="ja-JP" sz="1400" b="1" dirty="0">
              <a:solidFill>
                <a:schemeClr val="tx1"/>
              </a:solidFill>
              <a:latin typeface="メイリオ" panose="020B0604030504040204" pitchFamily="50" charset="-128"/>
              <a:ea typeface="メイリオ" panose="020B0604030504040204" pitchFamily="50" charset="-128"/>
            </a:endParaRPr>
          </a:p>
        </p:txBody>
      </p:sp>
      <p:sp>
        <p:nvSpPr>
          <p:cNvPr id="37" name="テキスト ボックス 36">
            <a:extLst>
              <a:ext uri="{FF2B5EF4-FFF2-40B4-BE49-F238E27FC236}">
                <a16:creationId xmlns:a16="http://schemas.microsoft.com/office/drawing/2014/main" id="{2DB63695-D2D9-49F4-A00D-E9EDD69AFC82}"/>
              </a:ext>
            </a:extLst>
          </p:cNvPr>
          <p:cNvSpPr txBox="1"/>
          <p:nvPr/>
        </p:nvSpPr>
        <p:spPr>
          <a:xfrm>
            <a:off x="17010939" y="3314082"/>
            <a:ext cx="461665" cy="1777270"/>
          </a:xfrm>
          <a:prstGeom prst="rect">
            <a:avLst/>
          </a:prstGeom>
          <a:noFill/>
        </p:spPr>
        <p:txBody>
          <a:bodyPr vert="eaVert" wrap="square">
            <a:spAutoFit/>
          </a:bodyPr>
          <a:lstStyle/>
          <a:p>
            <a:pPr marL="90487" algn="ctr"/>
            <a:r>
              <a:rPr lang="ja-JP" altLang="en-US" b="1" dirty="0">
                <a:latin typeface="メイリオ" panose="020B0604030504040204" pitchFamily="50" charset="-128"/>
                <a:ea typeface="メイリオ" panose="020B0604030504040204" pitchFamily="50" charset="-128"/>
              </a:rPr>
              <a:t>意 思 決 定</a:t>
            </a:r>
            <a:endParaRPr lang="en-US" altLang="ja-JP" b="1" dirty="0">
              <a:latin typeface="メイリオ" panose="020B0604030504040204" pitchFamily="50" charset="-128"/>
              <a:ea typeface="メイリオ" panose="020B0604030504040204" pitchFamily="50" charset="-128"/>
            </a:endParaRPr>
          </a:p>
        </p:txBody>
      </p:sp>
      <p:sp>
        <p:nvSpPr>
          <p:cNvPr id="41" name="矢印: 山形 40">
            <a:extLst>
              <a:ext uri="{FF2B5EF4-FFF2-40B4-BE49-F238E27FC236}">
                <a16:creationId xmlns:a16="http://schemas.microsoft.com/office/drawing/2014/main" id="{76C13ECF-17AA-42EC-9F78-CAFEBADBDC68}"/>
              </a:ext>
            </a:extLst>
          </p:cNvPr>
          <p:cNvSpPr/>
          <p:nvPr/>
        </p:nvSpPr>
        <p:spPr>
          <a:xfrm>
            <a:off x="14395154" y="3167517"/>
            <a:ext cx="2592000" cy="2160000"/>
          </a:xfrm>
          <a:prstGeom prst="chevron">
            <a:avLst>
              <a:gd name="adj" fmla="val 9784"/>
            </a:avLst>
          </a:prstGeom>
          <a:solidFill>
            <a:srgbClr val="DAE3F3"/>
          </a:solidFill>
          <a:ln w="19050"/>
        </p:spPr>
        <p:style>
          <a:lnRef idx="2">
            <a:schemeClr val="accent1">
              <a:shade val="15000"/>
            </a:schemeClr>
          </a:lnRef>
          <a:fillRef idx="1">
            <a:schemeClr val="accent1"/>
          </a:fillRef>
          <a:effectRef idx="0">
            <a:schemeClr val="accent1"/>
          </a:effectRef>
          <a:fontRef idx="minor">
            <a:schemeClr val="lt1"/>
          </a:fontRef>
        </p:style>
        <p:txBody>
          <a:bodyPr lIns="0" rIns="0" rtlCol="0" anchor="t"/>
          <a:lstStyle/>
          <a:p>
            <a:endParaRPr kumimoji="1" lang="en-US" altLang="ja-JP" sz="1000" b="1" dirty="0">
              <a:solidFill>
                <a:schemeClr val="tx1"/>
              </a:solidFill>
              <a:latin typeface="メイリオ" panose="020B0604030504040204" pitchFamily="50" charset="-128"/>
              <a:ea typeface="メイリオ" panose="020B0604030504040204" pitchFamily="50" charset="-128"/>
            </a:endParaRPr>
          </a:p>
          <a:p>
            <a:r>
              <a:rPr kumimoji="1" lang="ja-JP" altLang="en-US" sz="2000" b="1" dirty="0">
                <a:solidFill>
                  <a:schemeClr val="tx1"/>
                </a:solidFill>
                <a:latin typeface="メイリオ" panose="020B0604030504040204" pitchFamily="50" charset="-128"/>
                <a:ea typeface="メイリオ" panose="020B0604030504040204" pitchFamily="50" charset="-128"/>
              </a:rPr>
              <a:t>○</a:t>
            </a:r>
            <a:r>
              <a:rPr lang="ja-JP" altLang="en-US" sz="2000" b="1" dirty="0">
                <a:solidFill>
                  <a:schemeClr val="tx1"/>
                </a:solidFill>
                <a:latin typeface="メイリオ" panose="020B0604030504040204" pitchFamily="50" charset="-128"/>
                <a:ea typeface="メイリオ" panose="020B0604030504040204" pitchFamily="50" charset="-128"/>
              </a:rPr>
              <a:t>事業化検討</a:t>
            </a:r>
            <a:endParaRPr kumimoji="1" lang="en-US" altLang="ja-JP" sz="2000" dirty="0">
              <a:solidFill>
                <a:schemeClr val="tx1"/>
              </a:solidFill>
              <a:latin typeface="メイリオ" panose="020B0604030504040204" pitchFamily="50" charset="-128"/>
              <a:ea typeface="メイリオ" panose="020B0604030504040204" pitchFamily="50" charset="-128"/>
            </a:endParaRPr>
          </a:p>
          <a:p>
            <a:endParaRPr kumimoji="1" lang="en-US" altLang="ja-JP" sz="1000" dirty="0">
              <a:solidFill>
                <a:schemeClr val="tx1"/>
              </a:solidFill>
              <a:latin typeface="メイリオ" panose="020B0604030504040204" pitchFamily="50" charset="-128"/>
              <a:ea typeface="メイリオ" panose="020B0604030504040204" pitchFamily="50" charset="-128"/>
            </a:endParaRPr>
          </a:p>
          <a:p>
            <a:pPr marL="182563" indent="-92075">
              <a:buFont typeface="Arial" panose="020B0604020202020204" pitchFamily="34" charset="0"/>
              <a:buChar char="•"/>
            </a:pPr>
            <a:r>
              <a:rPr lang="ja-JP" altLang="en-US" sz="1400" dirty="0">
                <a:solidFill>
                  <a:schemeClr val="tx1"/>
                </a:solidFill>
                <a:latin typeface="メイリオ" panose="020B0604030504040204" pitchFamily="50" charset="-128"/>
                <a:ea typeface="メイリオ" panose="020B0604030504040204" pitchFamily="50" charset="-128"/>
              </a:rPr>
              <a:t>事業費の精度向上、建設スケジュール、建設計画の深度化</a:t>
            </a:r>
            <a:endParaRPr lang="en-US" altLang="ja-JP" sz="1400" dirty="0">
              <a:solidFill>
                <a:schemeClr val="tx1"/>
              </a:solidFill>
              <a:latin typeface="メイリオ" panose="020B0604030504040204" pitchFamily="50" charset="-128"/>
              <a:ea typeface="メイリオ" panose="020B0604030504040204" pitchFamily="50" charset="-128"/>
            </a:endParaRPr>
          </a:p>
          <a:p>
            <a:pPr marL="182563" indent="-92075">
              <a:buFont typeface="Arial" panose="020B0604020202020204" pitchFamily="34" charset="0"/>
              <a:buChar char="•"/>
            </a:pPr>
            <a:r>
              <a:rPr lang="ja-JP" altLang="en-US" sz="1400" dirty="0">
                <a:solidFill>
                  <a:schemeClr val="tx1"/>
                </a:solidFill>
                <a:latin typeface="メイリオ" panose="020B0604030504040204" pitchFamily="50" charset="-128"/>
                <a:ea typeface="メイリオ" panose="020B0604030504040204" pitchFamily="50" charset="-128"/>
              </a:rPr>
              <a:t>運行計画や整備主体の検討の深度化</a:t>
            </a:r>
            <a:endParaRPr lang="en-US" altLang="ja-JP" sz="1400" dirty="0">
              <a:solidFill>
                <a:schemeClr val="tx1"/>
              </a:solidFill>
              <a:latin typeface="メイリオ" panose="020B0604030504040204" pitchFamily="50" charset="-128"/>
              <a:ea typeface="メイリオ" panose="020B0604030504040204" pitchFamily="50" charset="-128"/>
            </a:endParaRPr>
          </a:p>
          <a:p>
            <a:pPr marL="182563" indent="-92075">
              <a:buFont typeface="Arial" panose="020B0604020202020204" pitchFamily="34" charset="0"/>
              <a:buChar char="•"/>
            </a:pPr>
            <a:r>
              <a:rPr lang="ja-JP" altLang="en-US" sz="1350" dirty="0">
                <a:solidFill>
                  <a:schemeClr val="tx1"/>
                </a:solidFill>
                <a:latin typeface="メイリオ" panose="020B0604030504040204" pitchFamily="50" charset="-128"/>
                <a:ea typeface="メイリオ" panose="020B0604030504040204" pitchFamily="50" charset="-128"/>
              </a:rPr>
              <a:t>夢洲等の沿線開発の動向</a:t>
            </a:r>
            <a:endParaRPr lang="en-US" altLang="ja-JP" sz="1400" dirty="0">
              <a:solidFill>
                <a:schemeClr val="tx1"/>
              </a:solidFill>
              <a:latin typeface="メイリオ" panose="020B0604030504040204" pitchFamily="50" charset="-128"/>
              <a:ea typeface="メイリオ" panose="020B0604030504040204" pitchFamily="50" charset="-128"/>
            </a:endParaRPr>
          </a:p>
          <a:p>
            <a:pPr marL="90487" algn="r"/>
            <a:r>
              <a:rPr lang="ja-JP" altLang="en-US" sz="1400" dirty="0">
                <a:solidFill>
                  <a:schemeClr val="tx1"/>
                </a:solidFill>
                <a:latin typeface="メイリオ" panose="020B0604030504040204" pitchFamily="50" charset="-128"/>
                <a:ea typeface="メイリオ" panose="020B0604030504040204" pitchFamily="50" charset="-128"/>
              </a:rPr>
              <a:t>など</a:t>
            </a:r>
            <a:endParaRPr lang="en-US" altLang="ja-JP" sz="1350" dirty="0">
              <a:solidFill>
                <a:schemeClr val="tx1"/>
              </a:solidFill>
              <a:latin typeface="メイリオ" panose="020B0604030504040204" pitchFamily="50" charset="-128"/>
              <a:ea typeface="メイリオ" panose="020B0604030504040204" pitchFamily="50" charset="-128"/>
            </a:endParaRPr>
          </a:p>
        </p:txBody>
      </p:sp>
      <p:sp>
        <p:nvSpPr>
          <p:cNvPr id="42" name="矢印: 山形 41">
            <a:extLst>
              <a:ext uri="{FF2B5EF4-FFF2-40B4-BE49-F238E27FC236}">
                <a16:creationId xmlns:a16="http://schemas.microsoft.com/office/drawing/2014/main" id="{3DFCDB96-11C4-48A6-8B23-DF7E9AC8D5D4}"/>
              </a:ext>
            </a:extLst>
          </p:cNvPr>
          <p:cNvSpPr/>
          <p:nvPr/>
        </p:nvSpPr>
        <p:spPr>
          <a:xfrm>
            <a:off x="17380968" y="3167543"/>
            <a:ext cx="2592000" cy="2160000"/>
          </a:xfrm>
          <a:prstGeom prst="chevron">
            <a:avLst>
              <a:gd name="adj" fmla="val 9784"/>
            </a:avLst>
          </a:prstGeom>
          <a:solidFill>
            <a:srgbClr val="DAE3F3"/>
          </a:solidFill>
          <a:ln w="19050"/>
        </p:spPr>
        <p:style>
          <a:lnRef idx="2">
            <a:schemeClr val="accent1">
              <a:shade val="15000"/>
            </a:schemeClr>
          </a:lnRef>
          <a:fillRef idx="1">
            <a:schemeClr val="accent1"/>
          </a:fillRef>
          <a:effectRef idx="0">
            <a:schemeClr val="accent1"/>
          </a:effectRef>
          <a:fontRef idx="minor">
            <a:schemeClr val="lt1"/>
          </a:fontRef>
        </p:style>
        <p:txBody>
          <a:bodyPr lIns="0" rIns="0" rtlCol="0" anchor="t"/>
          <a:lstStyle/>
          <a:p>
            <a:endParaRPr kumimoji="1" lang="en-US" altLang="ja-JP" sz="900" b="1" dirty="0">
              <a:solidFill>
                <a:schemeClr val="tx1"/>
              </a:solidFill>
              <a:latin typeface="メイリオ" panose="020B0604030504040204" pitchFamily="50" charset="-128"/>
              <a:ea typeface="メイリオ" panose="020B0604030504040204" pitchFamily="50" charset="-128"/>
            </a:endParaRPr>
          </a:p>
          <a:p>
            <a:r>
              <a:rPr kumimoji="1" lang="ja-JP" altLang="en-US" b="1" dirty="0">
                <a:solidFill>
                  <a:schemeClr val="tx1"/>
                </a:solidFill>
                <a:latin typeface="メイリオ" panose="020B0604030504040204" pitchFamily="50" charset="-128"/>
                <a:ea typeface="メイリオ" panose="020B0604030504040204" pitchFamily="50" charset="-128"/>
              </a:rPr>
              <a:t>○</a:t>
            </a:r>
            <a:r>
              <a:rPr kumimoji="1" lang="ja-JP" altLang="en-US" sz="2000" b="1" dirty="0">
                <a:solidFill>
                  <a:schemeClr val="tx1"/>
                </a:solidFill>
                <a:latin typeface="メイリオ" panose="020B0604030504040204" pitchFamily="50" charset="-128"/>
                <a:ea typeface="メイリオ" panose="020B0604030504040204" pitchFamily="50" charset="-128"/>
              </a:rPr>
              <a:t>法令等</a:t>
            </a:r>
            <a:r>
              <a:rPr lang="ja-JP" altLang="en-US" sz="2000" b="1" dirty="0">
                <a:solidFill>
                  <a:schemeClr val="tx1"/>
                </a:solidFill>
                <a:latin typeface="メイリオ" panose="020B0604030504040204" pitchFamily="50" charset="-128"/>
                <a:ea typeface="メイリオ" panose="020B0604030504040204" pitchFamily="50" charset="-128"/>
              </a:rPr>
              <a:t>手続き</a:t>
            </a:r>
            <a:endParaRPr lang="en-US" altLang="ja-JP" sz="2000" b="1" dirty="0">
              <a:solidFill>
                <a:schemeClr val="tx1"/>
              </a:solidFill>
              <a:latin typeface="メイリオ" panose="020B0604030504040204" pitchFamily="50" charset="-128"/>
              <a:ea typeface="メイリオ" panose="020B0604030504040204" pitchFamily="50" charset="-128"/>
            </a:endParaRPr>
          </a:p>
          <a:p>
            <a:r>
              <a:rPr lang="ja-JP" altLang="en-US" sz="2000" b="1" dirty="0">
                <a:solidFill>
                  <a:schemeClr val="tx1"/>
                </a:solidFill>
                <a:latin typeface="メイリオ" panose="020B0604030504040204" pitchFamily="50" charset="-128"/>
                <a:ea typeface="メイリオ" panose="020B0604030504040204" pitchFamily="50" charset="-128"/>
              </a:rPr>
              <a:t>○調査・設計</a:t>
            </a:r>
            <a:endParaRPr lang="en-US" altLang="ja-JP" sz="1000" b="1" dirty="0">
              <a:solidFill>
                <a:schemeClr val="tx1"/>
              </a:solidFill>
              <a:latin typeface="メイリオ" panose="020B0604030504040204" pitchFamily="50" charset="-128"/>
              <a:ea typeface="メイリオ" panose="020B0604030504040204" pitchFamily="50" charset="-128"/>
            </a:endParaRPr>
          </a:p>
          <a:p>
            <a:endParaRPr kumimoji="1" lang="en-US" altLang="ja-JP" sz="400" dirty="0">
              <a:solidFill>
                <a:schemeClr val="tx1"/>
              </a:solidFill>
              <a:latin typeface="メイリオ" panose="020B0604030504040204" pitchFamily="50" charset="-128"/>
              <a:ea typeface="メイリオ" panose="020B0604030504040204" pitchFamily="50" charset="-128"/>
            </a:endParaRPr>
          </a:p>
          <a:p>
            <a:pPr marL="182563" indent="-92075">
              <a:buFont typeface="Arial" panose="020B0604020202020204" pitchFamily="34" charset="0"/>
              <a:buChar char="•"/>
            </a:pPr>
            <a:r>
              <a:rPr lang="ja-JP" altLang="en-US" sz="1400" dirty="0">
                <a:solidFill>
                  <a:schemeClr val="tx1"/>
                </a:solidFill>
                <a:latin typeface="メイリオ" panose="020B0604030504040204" pitchFamily="50" charset="-128"/>
                <a:ea typeface="メイリオ" panose="020B0604030504040204" pitchFamily="50" charset="-128"/>
              </a:rPr>
              <a:t>必要となる法令等手続き（環境アセス、都市計画、</a:t>
            </a:r>
            <a:br>
              <a:rPr lang="en-US" altLang="ja-JP" sz="1400" dirty="0">
                <a:solidFill>
                  <a:schemeClr val="tx1"/>
                </a:solidFill>
                <a:latin typeface="メイリオ" panose="020B0604030504040204" pitchFamily="50" charset="-128"/>
                <a:ea typeface="メイリオ" panose="020B0604030504040204" pitchFamily="50" charset="-128"/>
              </a:rPr>
            </a:br>
            <a:r>
              <a:rPr lang="ja-JP" altLang="en-US" sz="1400" dirty="0">
                <a:solidFill>
                  <a:schemeClr val="tx1"/>
                </a:solidFill>
                <a:latin typeface="メイリオ" panose="020B0604030504040204" pitchFamily="50" charset="-128"/>
                <a:ea typeface="メイリオ" panose="020B0604030504040204" pitchFamily="50" charset="-128"/>
              </a:rPr>
              <a:t>　鉄軌道）</a:t>
            </a:r>
            <a:endParaRPr lang="en-US" altLang="ja-JP" sz="1400" dirty="0">
              <a:solidFill>
                <a:schemeClr val="tx1"/>
              </a:solidFill>
              <a:latin typeface="メイリオ" panose="020B0604030504040204" pitchFamily="50" charset="-128"/>
              <a:ea typeface="メイリオ" panose="020B0604030504040204" pitchFamily="50" charset="-128"/>
            </a:endParaRPr>
          </a:p>
          <a:p>
            <a:pPr marL="182563" indent="-92075">
              <a:buFont typeface="Arial" panose="020B0604020202020204" pitchFamily="34" charset="0"/>
              <a:buChar char="•"/>
            </a:pPr>
            <a:r>
              <a:rPr lang="ja-JP" altLang="en-US" sz="1400" dirty="0">
                <a:solidFill>
                  <a:schemeClr val="tx1"/>
                </a:solidFill>
                <a:latin typeface="メイリオ" panose="020B0604030504040204" pitchFamily="50" charset="-128"/>
                <a:ea typeface="メイリオ" panose="020B0604030504040204" pitchFamily="50" charset="-128"/>
              </a:rPr>
              <a:t>測量・ボーリング調査、概略設計</a:t>
            </a:r>
            <a:endParaRPr lang="en-US" altLang="ja-JP" sz="1400" dirty="0">
              <a:solidFill>
                <a:schemeClr val="tx1"/>
              </a:solidFill>
              <a:latin typeface="メイリオ" panose="020B0604030504040204" pitchFamily="50" charset="-128"/>
              <a:ea typeface="メイリオ" panose="020B0604030504040204" pitchFamily="50" charset="-128"/>
            </a:endParaRPr>
          </a:p>
          <a:p>
            <a:pPr marL="90488" algn="r"/>
            <a:r>
              <a:rPr lang="ja-JP" altLang="en-US" sz="1400" dirty="0">
                <a:solidFill>
                  <a:schemeClr val="tx1"/>
                </a:solidFill>
                <a:latin typeface="メイリオ" panose="020B0604030504040204" pitchFamily="50" charset="-128"/>
                <a:ea typeface="メイリオ" panose="020B0604030504040204" pitchFamily="50" charset="-128"/>
              </a:rPr>
              <a:t>など</a:t>
            </a:r>
            <a:endParaRPr lang="en-US" altLang="ja-JP" sz="1350" dirty="0">
              <a:solidFill>
                <a:schemeClr val="tx1"/>
              </a:solidFill>
              <a:latin typeface="メイリオ" panose="020B0604030504040204" pitchFamily="50" charset="-128"/>
              <a:ea typeface="メイリオ" panose="020B0604030504040204" pitchFamily="50" charset="-128"/>
            </a:endParaRPr>
          </a:p>
        </p:txBody>
      </p:sp>
      <p:sp>
        <p:nvSpPr>
          <p:cNvPr id="43" name="矢印: 山形 42">
            <a:extLst>
              <a:ext uri="{FF2B5EF4-FFF2-40B4-BE49-F238E27FC236}">
                <a16:creationId xmlns:a16="http://schemas.microsoft.com/office/drawing/2014/main" id="{16DDB77C-E8DD-4AB8-B9D6-6ED2BEABF9C1}"/>
              </a:ext>
            </a:extLst>
          </p:cNvPr>
          <p:cNvSpPr/>
          <p:nvPr/>
        </p:nvSpPr>
        <p:spPr>
          <a:xfrm>
            <a:off x="19811557" y="3167087"/>
            <a:ext cx="720000" cy="2160000"/>
          </a:xfrm>
          <a:prstGeom prst="chevron">
            <a:avLst>
              <a:gd name="adj" fmla="val 29311"/>
            </a:avLst>
          </a:prstGeom>
          <a:solidFill>
            <a:schemeClr val="accent5">
              <a:lumMod val="20000"/>
              <a:lumOff val="8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vert="eaVert" lIns="0" rIns="0" rtlCol="0" anchor="t"/>
          <a:lstStyle/>
          <a:p>
            <a:pPr marL="90487" algn="ctr"/>
            <a:endParaRPr lang="en-US" altLang="ja-JP" sz="1400" b="1" dirty="0">
              <a:solidFill>
                <a:schemeClr val="tx1"/>
              </a:solidFill>
              <a:latin typeface="メイリオ" panose="020B0604030504040204" pitchFamily="50" charset="-128"/>
              <a:ea typeface="メイリオ" panose="020B0604030504040204" pitchFamily="50" charset="-128"/>
            </a:endParaRPr>
          </a:p>
        </p:txBody>
      </p:sp>
      <p:sp>
        <p:nvSpPr>
          <p:cNvPr id="44" name="テキスト ボックス 43">
            <a:extLst>
              <a:ext uri="{FF2B5EF4-FFF2-40B4-BE49-F238E27FC236}">
                <a16:creationId xmlns:a16="http://schemas.microsoft.com/office/drawing/2014/main" id="{1A35B4E4-6180-4EF6-8FFF-DC0DD9CD3757}"/>
              </a:ext>
            </a:extLst>
          </p:cNvPr>
          <p:cNvSpPr txBox="1"/>
          <p:nvPr/>
        </p:nvSpPr>
        <p:spPr>
          <a:xfrm>
            <a:off x="19998435" y="3589307"/>
            <a:ext cx="461665" cy="1226820"/>
          </a:xfrm>
          <a:prstGeom prst="rect">
            <a:avLst/>
          </a:prstGeom>
          <a:noFill/>
        </p:spPr>
        <p:txBody>
          <a:bodyPr vert="eaVert" wrap="square">
            <a:spAutoFit/>
          </a:bodyPr>
          <a:lstStyle/>
          <a:p>
            <a:pPr marL="90487" algn="ctr"/>
            <a:r>
              <a:rPr lang="ja-JP" altLang="en-US" b="1" dirty="0">
                <a:latin typeface="メイリオ" panose="020B0604030504040204" pitchFamily="50" charset="-128"/>
                <a:ea typeface="メイリオ" panose="020B0604030504040204" pitchFamily="50" charset="-128"/>
              </a:rPr>
              <a:t>工　事</a:t>
            </a:r>
            <a:endParaRPr lang="en-US" altLang="ja-JP" b="1" dirty="0">
              <a:latin typeface="メイリオ" panose="020B0604030504040204" pitchFamily="50" charset="-128"/>
              <a:ea typeface="メイリオ" panose="020B0604030504040204" pitchFamily="50" charset="-128"/>
            </a:endParaRPr>
          </a:p>
        </p:txBody>
      </p:sp>
      <p:sp>
        <p:nvSpPr>
          <p:cNvPr id="15" name="スライド番号プレースホルダー 4">
            <a:extLst>
              <a:ext uri="{FF2B5EF4-FFF2-40B4-BE49-F238E27FC236}">
                <a16:creationId xmlns:a16="http://schemas.microsoft.com/office/drawing/2014/main" id="{78D31E10-74FA-4B70-A032-2AF52AF6E08B}"/>
              </a:ext>
            </a:extLst>
          </p:cNvPr>
          <p:cNvSpPr txBox="1">
            <a:spLocks/>
          </p:cNvSpPr>
          <p:nvPr/>
        </p:nvSpPr>
        <p:spPr>
          <a:xfrm>
            <a:off x="9553332" y="6571098"/>
            <a:ext cx="262408" cy="207445"/>
          </a:xfrm>
          <a:prstGeom prst="rect">
            <a:avLst/>
          </a:prstGeom>
          <a:solidFill>
            <a:schemeClr val="bg1"/>
          </a:solidFill>
        </p:spPr>
        <p:txBody>
          <a:bodyPr vert="horz" lIns="0" tIns="0" rIns="0" bIns="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55</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pic>
        <p:nvPicPr>
          <p:cNvPr id="17" name="図 16">
            <a:extLst>
              <a:ext uri="{FF2B5EF4-FFF2-40B4-BE49-F238E27FC236}">
                <a16:creationId xmlns:a16="http://schemas.microsoft.com/office/drawing/2014/main" id="{8C542B84-AF70-43EF-B250-D0FCF93E420C}"/>
              </a:ext>
            </a:extLst>
          </p:cNvPr>
          <p:cNvPicPr>
            <a:picLocks noChangeAspect="1"/>
          </p:cNvPicPr>
          <p:nvPr/>
        </p:nvPicPr>
        <p:blipFill>
          <a:blip r:embed="rId3"/>
          <a:stretch>
            <a:fillRect/>
          </a:stretch>
        </p:blipFill>
        <p:spPr>
          <a:xfrm>
            <a:off x="0" y="3167087"/>
            <a:ext cx="9906000" cy="2120467"/>
          </a:xfrm>
          <a:prstGeom prst="rect">
            <a:avLst/>
          </a:prstGeom>
        </p:spPr>
      </p:pic>
    </p:spTree>
    <p:extLst>
      <p:ext uri="{BB962C8B-B14F-4D97-AF65-F5344CB8AC3E}">
        <p14:creationId xmlns:p14="http://schemas.microsoft.com/office/powerpoint/2010/main" val="1049391215"/>
      </p:ext>
    </p:extLst>
  </p:cSld>
  <p:clrMapOvr>
    <a:masterClrMapping/>
  </p:clrMapOvr>
  <mc:AlternateContent xmlns:mc="http://schemas.openxmlformats.org/markup-compatibility/2006" xmlns:p14="http://schemas.microsoft.com/office/powerpoint/2010/main">
    <mc:Choice Requires="p14">
      <p:transition spd="slow" p14:dur="2000" advTm="2390"/>
    </mc:Choice>
    <mc:Fallback xmlns="">
      <p:transition spd="slow" advTm="239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100C064D-FBEB-460A-05FA-E2FC862F0DF5}"/>
              </a:ext>
            </a:extLst>
          </p:cNvPr>
          <p:cNvGraphicFramePr>
            <a:graphicFrameLocks noGrp="1"/>
          </p:cNvGraphicFramePr>
          <p:nvPr>
            <p:extLst>
              <p:ext uri="{D42A27DB-BD31-4B8C-83A1-F6EECF244321}">
                <p14:modId xmlns:p14="http://schemas.microsoft.com/office/powerpoint/2010/main" val="2149723626"/>
              </p:ext>
            </p:extLst>
          </p:nvPr>
        </p:nvGraphicFramePr>
        <p:xfrm>
          <a:off x="353427" y="1788725"/>
          <a:ext cx="9199146" cy="5011390"/>
        </p:xfrm>
        <a:graphic>
          <a:graphicData uri="http://schemas.openxmlformats.org/drawingml/2006/table">
            <a:tbl>
              <a:tblPr firstRow="1" firstCol="1" bandRow="1">
                <a:tableStyleId>{5C22544A-7EE6-4342-B048-85BDC9FD1C3A}</a:tableStyleId>
              </a:tblPr>
              <a:tblGrid>
                <a:gridCol w="1343125">
                  <a:extLst>
                    <a:ext uri="{9D8B030D-6E8A-4147-A177-3AD203B41FA5}">
                      <a16:colId xmlns:a16="http://schemas.microsoft.com/office/drawing/2014/main" val="3337406056"/>
                    </a:ext>
                  </a:extLst>
                </a:gridCol>
                <a:gridCol w="1876525">
                  <a:extLst>
                    <a:ext uri="{9D8B030D-6E8A-4147-A177-3AD203B41FA5}">
                      <a16:colId xmlns:a16="http://schemas.microsoft.com/office/drawing/2014/main" val="2387948363"/>
                    </a:ext>
                  </a:extLst>
                </a:gridCol>
                <a:gridCol w="5979496">
                  <a:extLst>
                    <a:ext uri="{9D8B030D-6E8A-4147-A177-3AD203B41FA5}">
                      <a16:colId xmlns:a16="http://schemas.microsoft.com/office/drawing/2014/main" val="3478497814"/>
                    </a:ext>
                  </a:extLst>
                </a:gridCol>
              </a:tblGrid>
              <a:tr h="303898">
                <a:tc>
                  <a:txBody>
                    <a:bodyPr/>
                    <a:lstStyle/>
                    <a:p>
                      <a:pPr algn="ctr"/>
                      <a:r>
                        <a:rPr lang="en-US" sz="1600" kern="100" dirty="0">
                          <a:effectLst/>
                          <a:latin typeface="メイリオ" panose="020B0604030504040204" pitchFamily="50" charset="-128"/>
                          <a:ea typeface="メイリオ" panose="020B0604030504040204" pitchFamily="50" charset="-128"/>
                        </a:rPr>
                        <a:t> </a:t>
                      </a:r>
                      <a:endParaRPr 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ja-JP" sz="1600" kern="100" dirty="0">
                          <a:effectLst/>
                          <a:latin typeface="メイリオ" panose="020B0604030504040204" pitchFamily="50" charset="-128"/>
                          <a:ea typeface="メイリオ" panose="020B0604030504040204" pitchFamily="50" charset="-128"/>
                        </a:rPr>
                        <a:t>氏　名</a:t>
                      </a:r>
                      <a:endParaRPr 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ja-JP" sz="1600" kern="100" dirty="0">
                          <a:effectLst/>
                          <a:latin typeface="メイリオ" panose="020B0604030504040204" pitchFamily="50" charset="-128"/>
                          <a:ea typeface="メイリオ" panose="020B0604030504040204" pitchFamily="50" charset="-128"/>
                        </a:rPr>
                        <a:t>所属・役職等</a:t>
                      </a:r>
                      <a:endParaRPr 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2236741219"/>
                  </a:ext>
                </a:extLst>
              </a:tr>
              <a:tr h="262522">
                <a:tc>
                  <a:txBody>
                    <a:bodyPr/>
                    <a:lstStyle/>
                    <a:p>
                      <a:pPr algn="ctr"/>
                      <a:r>
                        <a:rPr lang="ja-JP" altLang="en-US" sz="1350" b="0" kern="100" dirty="0">
                          <a:solidFill>
                            <a:schemeClr val="tx1"/>
                          </a:solidFill>
                          <a:effectLst/>
                          <a:latin typeface="メイリオ" panose="020B0604030504040204" pitchFamily="50" charset="-128"/>
                          <a:ea typeface="メイリオ" panose="020B0604030504040204" pitchFamily="50" charset="-128"/>
                        </a:rPr>
                        <a:t>座　長</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sz="1350" b="0" kern="100" dirty="0">
                          <a:solidFill>
                            <a:schemeClr val="tx1"/>
                          </a:solidFill>
                          <a:effectLst/>
                          <a:latin typeface="メイリオ" panose="020B0604030504040204" pitchFamily="50" charset="-128"/>
                          <a:ea typeface="メイリオ" panose="020B0604030504040204" pitchFamily="50" charset="-128"/>
                        </a:rPr>
                        <a:t>宇都宮</a:t>
                      </a:r>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zh-CN" sz="1350" b="0" kern="100" dirty="0">
                          <a:solidFill>
                            <a:schemeClr val="tx1"/>
                          </a:solidFill>
                          <a:effectLst/>
                          <a:latin typeface="メイリオ" panose="020B0604030504040204" pitchFamily="50" charset="-128"/>
                          <a:ea typeface="メイリオ" panose="020B0604030504040204" pitchFamily="50" charset="-128"/>
                        </a:rPr>
                        <a:t>浄人</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zh-CN" sz="1350" b="0" kern="100" dirty="0">
                          <a:solidFill>
                            <a:schemeClr val="tx1"/>
                          </a:solidFill>
                          <a:effectLst/>
                          <a:latin typeface="メイリオ" panose="020B0604030504040204" pitchFamily="50" charset="-128"/>
                          <a:ea typeface="メイリオ" panose="020B0604030504040204" pitchFamily="50" charset="-128"/>
                        </a:rPr>
                        <a:t>関西大学経済学部教授</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200082"/>
                  </a:ext>
                </a:extLst>
              </a:tr>
              <a:tr h="262522">
                <a:tc>
                  <a:txBody>
                    <a:bodyPr/>
                    <a:lstStyle/>
                    <a:p>
                      <a:pPr algn="ctr"/>
                      <a:r>
                        <a:rPr lang="ja-JP" sz="1350" b="0" kern="100" dirty="0">
                          <a:solidFill>
                            <a:schemeClr val="tx1"/>
                          </a:solidFill>
                          <a:effectLst/>
                          <a:latin typeface="メイリオ" panose="020B0604030504040204" pitchFamily="50" charset="-128"/>
                          <a:ea typeface="メイリオ" panose="020B0604030504040204" pitchFamily="50" charset="-128"/>
                        </a:rPr>
                        <a:t>委</a:t>
                      </a:r>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ja-JP" sz="1350" b="0" kern="100" dirty="0">
                          <a:solidFill>
                            <a:schemeClr val="tx1"/>
                          </a:solidFill>
                          <a:effectLst/>
                          <a:latin typeface="メイリオ" panose="020B0604030504040204" pitchFamily="50" charset="-128"/>
                          <a:ea typeface="メイリオ" panose="020B0604030504040204" pitchFamily="50" charset="-128"/>
                        </a:rPr>
                        <a:t>員</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sz="1350" b="0" kern="100" dirty="0">
                          <a:solidFill>
                            <a:schemeClr val="tx1"/>
                          </a:solidFill>
                          <a:effectLst/>
                          <a:latin typeface="メイリオ" panose="020B0604030504040204" pitchFamily="50" charset="-128"/>
                          <a:ea typeface="メイリオ" panose="020B0604030504040204" pitchFamily="50" charset="-128"/>
                        </a:rPr>
                        <a:t>松島</a:t>
                      </a:r>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zh-CN" sz="1350" b="0" kern="100" dirty="0">
                          <a:solidFill>
                            <a:schemeClr val="tx1"/>
                          </a:solidFill>
                          <a:effectLst/>
                          <a:latin typeface="メイリオ" panose="020B0604030504040204" pitchFamily="50" charset="-128"/>
                          <a:ea typeface="メイリオ" panose="020B0604030504040204" pitchFamily="50" charset="-128"/>
                        </a:rPr>
                        <a:t>格也</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zh-CN" sz="1350" b="0" kern="100" dirty="0">
                          <a:solidFill>
                            <a:schemeClr val="tx1"/>
                          </a:solidFill>
                          <a:effectLst/>
                          <a:latin typeface="メイリオ" panose="020B0604030504040204" pitchFamily="50" charset="-128"/>
                          <a:ea typeface="メイリオ" panose="020B0604030504040204" pitchFamily="50" charset="-128"/>
                        </a:rPr>
                        <a:t>京都大学防災研究所特定教授</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0518451"/>
                  </a:ext>
                </a:extLst>
              </a:tr>
              <a:tr h="0">
                <a:tc>
                  <a:txBody>
                    <a:bodyPr/>
                    <a:lstStyle/>
                    <a:p>
                      <a:pPr algn="ctr"/>
                      <a:r>
                        <a:rPr lang="ja-JP" sz="1350" b="0" kern="100" dirty="0">
                          <a:solidFill>
                            <a:schemeClr val="tx1"/>
                          </a:solidFill>
                          <a:effectLst/>
                          <a:latin typeface="メイリオ" panose="020B0604030504040204" pitchFamily="50" charset="-128"/>
                          <a:ea typeface="メイリオ" panose="020B0604030504040204" pitchFamily="50" charset="-128"/>
                        </a:rPr>
                        <a:t>委</a:t>
                      </a:r>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ja-JP" sz="1350" b="0" kern="100" dirty="0">
                          <a:solidFill>
                            <a:schemeClr val="tx1"/>
                          </a:solidFill>
                          <a:effectLst/>
                          <a:latin typeface="メイリオ" panose="020B0604030504040204" pitchFamily="50" charset="-128"/>
                          <a:ea typeface="メイリオ" panose="020B0604030504040204" pitchFamily="50" charset="-128"/>
                        </a:rPr>
                        <a:t>員</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altLang="en-US" sz="1350" b="0" kern="100" dirty="0">
                          <a:solidFill>
                            <a:schemeClr val="tx1"/>
                          </a:solidFill>
                          <a:effectLst/>
                          <a:latin typeface="メイリオ" panose="020B0604030504040204" pitchFamily="50" charset="-128"/>
                          <a:ea typeface="メイリオ" panose="020B0604030504040204" pitchFamily="50" charset="-128"/>
                        </a:rPr>
                        <a:t>西本　英二</a:t>
                      </a:r>
                      <a:endParaRPr lang="en-US" altLang="ja-JP" sz="1350" b="0" kern="100" dirty="0">
                        <a:solidFill>
                          <a:schemeClr val="tx1"/>
                        </a:solidFill>
                        <a:effectLst/>
                        <a:latin typeface="メイリオ" panose="020B0604030504040204" pitchFamily="50" charset="-128"/>
                        <a:ea typeface="メイリオ" panose="020B0604030504040204" pitchFamily="50" charset="-128"/>
                      </a:endParaRPr>
                    </a:p>
                    <a:p>
                      <a:pPr algn="ctr"/>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ja-JP" sz="1350" b="0" kern="100" dirty="0">
                          <a:solidFill>
                            <a:schemeClr val="tx1"/>
                          </a:solidFill>
                          <a:effectLst/>
                          <a:latin typeface="メイリオ" panose="020B0604030504040204" pitchFamily="50" charset="-128"/>
                          <a:ea typeface="メイリオ" panose="020B0604030504040204" pitchFamily="50" charset="-128"/>
                        </a:rPr>
                        <a:t>青木</a:t>
                      </a:r>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ja-JP" sz="1350" b="0" kern="100" dirty="0">
                          <a:solidFill>
                            <a:schemeClr val="tx1"/>
                          </a:solidFill>
                          <a:effectLst/>
                          <a:latin typeface="メイリオ" panose="020B0604030504040204" pitchFamily="50" charset="-128"/>
                          <a:ea typeface="メイリオ" panose="020B0604030504040204" pitchFamily="50" charset="-128"/>
                        </a:rPr>
                        <a:t>淳</a:t>
                      </a:r>
                      <a:r>
                        <a:rPr lang="ja-JP" altLang="en-US" sz="1350" b="0" kern="100" dirty="0">
                          <a:solidFill>
                            <a:schemeClr val="tx1"/>
                          </a:solidFill>
                          <a:effectLst/>
                          <a:latin typeface="メイリオ" panose="020B0604030504040204" pitchFamily="50" charset="-128"/>
                          <a:ea typeface="メイリオ" panose="020B0604030504040204" pitchFamily="50" charset="-128"/>
                        </a:rPr>
                        <a:t>　）</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ja-JP" sz="1350" b="0" kern="100" dirty="0">
                          <a:solidFill>
                            <a:schemeClr val="tx1"/>
                          </a:solidFill>
                          <a:effectLst/>
                          <a:latin typeface="メイリオ" panose="020B0604030504040204" pitchFamily="50" charset="-128"/>
                          <a:ea typeface="メイリオ" panose="020B0604030504040204" pitchFamily="50" charset="-128"/>
                        </a:rPr>
                        <a:t>西日本旅客鉄道株式会社</a:t>
                      </a:r>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ja-JP" sz="1350" b="0" kern="100" dirty="0">
                          <a:solidFill>
                            <a:schemeClr val="tx1"/>
                          </a:solidFill>
                          <a:effectLst/>
                          <a:latin typeface="メイリオ" panose="020B0604030504040204" pitchFamily="50" charset="-128"/>
                          <a:ea typeface="メイリオ" panose="020B0604030504040204" pitchFamily="50" charset="-128"/>
                        </a:rPr>
                        <a:t>地域まちづくり本部部長</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8347039"/>
                  </a:ext>
                </a:extLst>
              </a:tr>
              <a:tr h="262522">
                <a:tc>
                  <a:txBody>
                    <a:bodyPr/>
                    <a:lstStyle/>
                    <a:p>
                      <a:pPr algn="ctr"/>
                      <a:r>
                        <a:rPr lang="ja-JP" sz="1350" b="0" kern="100" dirty="0">
                          <a:solidFill>
                            <a:schemeClr val="tx1"/>
                          </a:solidFill>
                          <a:effectLst/>
                          <a:latin typeface="メイリオ" panose="020B0604030504040204" pitchFamily="50" charset="-128"/>
                          <a:ea typeface="メイリオ" panose="020B0604030504040204" pitchFamily="50" charset="-128"/>
                        </a:rPr>
                        <a:t>委</a:t>
                      </a:r>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ja-JP" sz="1350" b="0" kern="100" dirty="0">
                          <a:solidFill>
                            <a:schemeClr val="tx1"/>
                          </a:solidFill>
                          <a:effectLst/>
                          <a:latin typeface="メイリオ" panose="020B0604030504040204" pitchFamily="50" charset="-128"/>
                          <a:ea typeface="メイリオ" panose="020B0604030504040204" pitchFamily="50" charset="-128"/>
                        </a:rPr>
                        <a:t>員</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sz="1350" b="0" kern="100" dirty="0">
                          <a:solidFill>
                            <a:schemeClr val="tx1"/>
                          </a:solidFill>
                          <a:effectLst/>
                          <a:latin typeface="メイリオ" panose="020B0604030504040204" pitchFamily="50" charset="-128"/>
                          <a:ea typeface="メイリオ" panose="020B0604030504040204" pitchFamily="50" charset="-128"/>
                        </a:rPr>
                        <a:t>前田</a:t>
                      </a:r>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ja-JP" sz="1350" b="0" kern="100" dirty="0">
                          <a:solidFill>
                            <a:schemeClr val="tx1"/>
                          </a:solidFill>
                          <a:effectLst/>
                          <a:latin typeface="メイリオ" panose="020B0604030504040204" pitchFamily="50" charset="-128"/>
                          <a:ea typeface="メイリオ" panose="020B0604030504040204" pitchFamily="50" charset="-128"/>
                        </a:rPr>
                        <a:t>勝</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zh-CN" sz="1350" b="0" kern="100" dirty="0">
                          <a:solidFill>
                            <a:schemeClr val="tx1"/>
                          </a:solidFill>
                          <a:effectLst/>
                          <a:latin typeface="メイリオ" panose="020B0604030504040204" pitchFamily="50" charset="-128"/>
                          <a:ea typeface="メイリオ" panose="020B0604030504040204" pitchFamily="50" charset="-128"/>
                        </a:rPr>
                        <a:t>京阪電気鉄道株式会社</a:t>
                      </a:r>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zh-CN" sz="1350" b="0" kern="100" dirty="0">
                          <a:solidFill>
                            <a:schemeClr val="tx1"/>
                          </a:solidFill>
                          <a:effectLst/>
                          <a:latin typeface="メイリオ" panose="020B0604030504040204" pitchFamily="50" charset="-128"/>
                          <a:ea typeface="メイリオ" panose="020B0604030504040204" pitchFamily="50" charset="-128"/>
                        </a:rPr>
                        <a:t>経営企画部部長</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0698758"/>
                  </a:ext>
                </a:extLst>
              </a:tr>
              <a:tr h="0">
                <a:tc>
                  <a:txBody>
                    <a:bodyPr/>
                    <a:lstStyle/>
                    <a:p>
                      <a:pPr algn="ctr"/>
                      <a:r>
                        <a:rPr lang="ja-JP" sz="1350" b="0" kern="100">
                          <a:solidFill>
                            <a:schemeClr val="tx1"/>
                          </a:solidFill>
                          <a:effectLst/>
                          <a:latin typeface="メイリオ" panose="020B0604030504040204" pitchFamily="50" charset="-128"/>
                          <a:ea typeface="メイリオ" panose="020B0604030504040204" pitchFamily="50" charset="-128"/>
                        </a:rPr>
                        <a:t>委</a:t>
                      </a:r>
                      <a:r>
                        <a:rPr lang="ja-JP" altLang="en-US" sz="1350" b="0" kern="100">
                          <a:solidFill>
                            <a:schemeClr val="tx1"/>
                          </a:solidFill>
                          <a:effectLst/>
                          <a:latin typeface="メイリオ" panose="020B0604030504040204" pitchFamily="50" charset="-128"/>
                          <a:ea typeface="メイリオ" panose="020B0604030504040204" pitchFamily="50" charset="-128"/>
                        </a:rPr>
                        <a:t>　</a:t>
                      </a:r>
                      <a:r>
                        <a:rPr lang="ja-JP" sz="1350" b="0" kern="100">
                          <a:solidFill>
                            <a:schemeClr val="tx1"/>
                          </a:solidFill>
                          <a:effectLst/>
                          <a:latin typeface="メイリオ" panose="020B0604030504040204" pitchFamily="50" charset="-128"/>
                          <a:ea typeface="メイリオ" panose="020B0604030504040204" pitchFamily="50" charset="-128"/>
                        </a:rPr>
                        <a:t>員</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altLang="en-US" sz="1350" b="0" kern="100" dirty="0">
                          <a:solidFill>
                            <a:schemeClr val="tx1"/>
                          </a:solidFill>
                          <a:effectLst/>
                          <a:latin typeface="メイリオ" panose="020B0604030504040204" pitchFamily="50" charset="-128"/>
                          <a:ea typeface="メイリオ" panose="020B0604030504040204" pitchFamily="50" charset="-128"/>
                        </a:rPr>
                        <a:t>丸山　順也</a:t>
                      </a:r>
                      <a:endParaRPr lang="en-US" altLang="ja-JP" sz="1350" b="0" kern="100" dirty="0">
                        <a:solidFill>
                          <a:schemeClr val="tx1"/>
                        </a:solidFill>
                        <a:effectLst/>
                        <a:latin typeface="メイリオ" panose="020B0604030504040204" pitchFamily="50" charset="-128"/>
                        <a:ea typeface="メイリオ" panose="020B0604030504040204" pitchFamily="50" charset="-128"/>
                      </a:endParaRPr>
                    </a:p>
                    <a:p>
                      <a:pPr algn="ctr"/>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ja-JP" sz="1350" b="0" kern="100" dirty="0">
                          <a:solidFill>
                            <a:schemeClr val="tx1"/>
                          </a:solidFill>
                          <a:effectLst/>
                          <a:latin typeface="メイリオ" panose="020B0604030504040204" pitchFamily="50" charset="-128"/>
                          <a:ea typeface="メイリオ" panose="020B0604030504040204" pitchFamily="50" charset="-128"/>
                        </a:rPr>
                        <a:t>生嶋</a:t>
                      </a:r>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ja-JP" sz="1350" b="0" kern="100" dirty="0">
                          <a:solidFill>
                            <a:schemeClr val="tx1"/>
                          </a:solidFill>
                          <a:effectLst/>
                          <a:latin typeface="メイリオ" panose="020B0604030504040204" pitchFamily="50" charset="-128"/>
                          <a:ea typeface="メイリオ" panose="020B0604030504040204" pitchFamily="50" charset="-128"/>
                        </a:rPr>
                        <a:t>圭二</a:t>
                      </a:r>
                      <a:r>
                        <a:rPr lang="ja-JP" altLang="en-US" sz="1350" b="0" kern="100" dirty="0">
                          <a:solidFill>
                            <a:schemeClr val="tx1"/>
                          </a:solidFill>
                          <a:effectLst/>
                          <a:latin typeface="メイリオ" panose="020B0604030504040204" pitchFamily="50" charset="-128"/>
                          <a:ea typeface="メイリオ" panose="020B0604030504040204" pitchFamily="50" charset="-128"/>
                        </a:rPr>
                        <a:t>　）</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ja-JP" sz="1350" b="0" kern="100" dirty="0">
                          <a:solidFill>
                            <a:schemeClr val="tx1"/>
                          </a:solidFill>
                          <a:effectLst/>
                          <a:latin typeface="メイリオ" panose="020B0604030504040204" pitchFamily="50" charset="-128"/>
                          <a:ea typeface="メイリオ" panose="020B0604030504040204" pitchFamily="50" charset="-128"/>
                        </a:rPr>
                        <a:t>株式会社大阪港トランスポートシステム</a:t>
                      </a:r>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ja-JP" sz="1350" b="0" kern="100" dirty="0">
                          <a:solidFill>
                            <a:schemeClr val="tx1"/>
                          </a:solidFill>
                          <a:effectLst/>
                          <a:latin typeface="メイリオ" panose="020B0604030504040204" pitchFamily="50" charset="-128"/>
                          <a:ea typeface="メイリオ" panose="020B0604030504040204" pitchFamily="50" charset="-128"/>
                        </a:rPr>
                        <a:t>鉄道事業本部長</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38118508"/>
                  </a:ext>
                </a:extLst>
              </a:tr>
              <a:tr h="262522">
                <a:tc>
                  <a:txBody>
                    <a:bodyPr/>
                    <a:lstStyle/>
                    <a:p>
                      <a:pPr algn="ctr"/>
                      <a:r>
                        <a:rPr lang="ja-JP" sz="1350" b="0" kern="100">
                          <a:solidFill>
                            <a:schemeClr val="tx1"/>
                          </a:solidFill>
                          <a:effectLst/>
                          <a:latin typeface="メイリオ" panose="020B0604030504040204" pitchFamily="50" charset="-128"/>
                          <a:ea typeface="メイリオ" panose="020B0604030504040204" pitchFamily="50" charset="-128"/>
                        </a:rPr>
                        <a:t>委</a:t>
                      </a:r>
                      <a:r>
                        <a:rPr lang="ja-JP" altLang="en-US" sz="1350" b="0" kern="100">
                          <a:solidFill>
                            <a:schemeClr val="tx1"/>
                          </a:solidFill>
                          <a:effectLst/>
                          <a:latin typeface="メイリオ" panose="020B0604030504040204" pitchFamily="50" charset="-128"/>
                          <a:ea typeface="メイリオ" panose="020B0604030504040204" pitchFamily="50" charset="-128"/>
                        </a:rPr>
                        <a:t>　</a:t>
                      </a:r>
                      <a:r>
                        <a:rPr lang="ja-JP" sz="1350" b="0" kern="100">
                          <a:solidFill>
                            <a:schemeClr val="tx1"/>
                          </a:solidFill>
                          <a:effectLst/>
                          <a:latin typeface="メイリオ" panose="020B0604030504040204" pitchFamily="50" charset="-128"/>
                          <a:ea typeface="メイリオ" panose="020B0604030504040204" pitchFamily="50" charset="-128"/>
                        </a:rPr>
                        <a:t>員</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sz="1350" b="0" kern="100" dirty="0">
                          <a:solidFill>
                            <a:schemeClr val="tx1"/>
                          </a:solidFill>
                          <a:effectLst/>
                          <a:latin typeface="メイリオ" panose="020B0604030504040204" pitchFamily="50" charset="-128"/>
                          <a:ea typeface="メイリオ" panose="020B0604030504040204" pitchFamily="50" charset="-128"/>
                        </a:rPr>
                        <a:t>中井</a:t>
                      </a:r>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ja-JP" sz="1350" b="0" kern="100" dirty="0">
                          <a:solidFill>
                            <a:schemeClr val="tx1"/>
                          </a:solidFill>
                          <a:effectLst/>
                          <a:latin typeface="メイリオ" panose="020B0604030504040204" pitchFamily="50" charset="-128"/>
                          <a:ea typeface="メイリオ" panose="020B0604030504040204" pitchFamily="50" charset="-128"/>
                        </a:rPr>
                        <a:t>亮太朗</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ja-JP" sz="1350" b="0" kern="100" dirty="0">
                          <a:solidFill>
                            <a:schemeClr val="tx1"/>
                          </a:solidFill>
                          <a:effectLst/>
                          <a:latin typeface="メイリオ" panose="020B0604030504040204" pitchFamily="50" charset="-128"/>
                          <a:ea typeface="メイリオ" panose="020B0604030504040204" pitchFamily="50" charset="-128"/>
                        </a:rPr>
                        <a:t>大阪市高速電気軌道株式会社</a:t>
                      </a:r>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ja-JP" sz="1350" b="0" kern="100" dirty="0">
                          <a:solidFill>
                            <a:schemeClr val="tx1"/>
                          </a:solidFill>
                          <a:effectLst/>
                          <a:latin typeface="メイリオ" panose="020B0604030504040204" pitchFamily="50" charset="-128"/>
                          <a:ea typeface="メイリオ" panose="020B0604030504040204" pitchFamily="50" charset="-128"/>
                        </a:rPr>
                        <a:t>交通事業本部交通ネットワーク部長</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9192401"/>
                  </a:ext>
                </a:extLst>
              </a:tr>
              <a:tr h="262522">
                <a:tc>
                  <a:txBody>
                    <a:bodyPr/>
                    <a:lstStyle/>
                    <a:p>
                      <a:pPr algn="ctr"/>
                      <a:r>
                        <a:rPr lang="ja-JP" sz="1350" b="0" kern="100">
                          <a:solidFill>
                            <a:schemeClr val="tx1"/>
                          </a:solidFill>
                          <a:effectLst/>
                          <a:latin typeface="メイリオ" panose="020B0604030504040204" pitchFamily="50" charset="-128"/>
                          <a:ea typeface="メイリオ" panose="020B0604030504040204" pitchFamily="50" charset="-128"/>
                        </a:rPr>
                        <a:t>委</a:t>
                      </a:r>
                      <a:r>
                        <a:rPr lang="ja-JP" altLang="en-US" sz="1350" b="0" kern="100">
                          <a:solidFill>
                            <a:schemeClr val="tx1"/>
                          </a:solidFill>
                          <a:effectLst/>
                          <a:latin typeface="メイリオ" panose="020B0604030504040204" pitchFamily="50" charset="-128"/>
                          <a:ea typeface="メイリオ" panose="020B0604030504040204" pitchFamily="50" charset="-128"/>
                        </a:rPr>
                        <a:t>　</a:t>
                      </a:r>
                      <a:r>
                        <a:rPr lang="ja-JP" sz="1350" b="0" kern="100">
                          <a:solidFill>
                            <a:schemeClr val="tx1"/>
                          </a:solidFill>
                          <a:effectLst/>
                          <a:latin typeface="メイリオ" panose="020B0604030504040204" pitchFamily="50" charset="-128"/>
                          <a:ea typeface="メイリオ" panose="020B0604030504040204" pitchFamily="50" charset="-128"/>
                        </a:rPr>
                        <a:t>員</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sz="1350" b="0" kern="100" dirty="0">
                          <a:solidFill>
                            <a:schemeClr val="tx1"/>
                          </a:solidFill>
                          <a:effectLst/>
                          <a:latin typeface="メイリオ" panose="020B0604030504040204" pitchFamily="50" charset="-128"/>
                          <a:ea typeface="メイリオ" panose="020B0604030504040204" pitchFamily="50" charset="-128"/>
                        </a:rPr>
                        <a:t>奥野</a:t>
                      </a:r>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ja-JP" sz="1350" b="0" kern="100" dirty="0">
                          <a:solidFill>
                            <a:schemeClr val="tx1"/>
                          </a:solidFill>
                          <a:effectLst/>
                          <a:latin typeface="メイリオ" panose="020B0604030504040204" pitchFamily="50" charset="-128"/>
                          <a:ea typeface="メイリオ" panose="020B0604030504040204" pitchFamily="50" charset="-128"/>
                        </a:rPr>
                        <a:t>裕</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zh-CN" sz="1350" b="0" kern="100" dirty="0">
                          <a:solidFill>
                            <a:schemeClr val="tx1"/>
                          </a:solidFill>
                          <a:effectLst/>
                          <a:latin typeface="メイリオ" panose="020B0604030504040204" pitchFamily="50" charset="-128"/>
                          <a:ea typeface="メイリオ" panose="020B0604030504040204" pitchFamily="50" charset="-128"/>
                        </a:rPr>
                        <a:t>阪神電気鉄道株式会社</a:t>
                      </a:r>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zh-CN" sz="1350" b="0" kern="100" dirty="0">
                          <a:solidFill>
                            <a:schemeClr val="tx1"/>
                          </a:solidFill>
                          <a:effectLst/>
                          <a:latin typeface="メイリオ" panose="020B0604030504040204" pitchFamily="50" charset="-128"/>
                          <a:ea typeface="メイリオ" panose="020B0604030504040204" pitchFamily="50" charset="-128"/>
                        </a:rPr>
                        <a:t>都市交通事業本部都市交通計画部長</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5405395"/>
                  </a:ext>
                </a:extLst>
              </a:tr>
              <a:tr h="0">
                <a:tc>
                  <a:txBody>
                    <a:bodyPr/>
                    <a:lstStyle/>
                    <a:p>
                      <a:pPr algn="ctr"/>
                      <a:r>
                        <a:rPr lang="ja-JP" sz="1350" b="0" kern="100">
                          <a:solidFill>
                            <a:schemeClr val="tx1"/>
                          </a:solidFill>
                          <a:effectLst/>
                          <a:latin typeface="メイリオ" panose="020B0604030504040204" pitchFamily="50" charset="-128"/>
                          <a:ea typeface="メイリオ" panose="020B0604030504040204" pitchFamily="50" charset="-128"/>
                        </a:rPr>
                        <a:t>委</a:t>
                      </a:r>
                      <a:r>
                        <a:rPr lang="ja-JP" altLang="en-US" sz="1350" b="0" kern="100">
                          <a:solidFill>
                            <a:schemeClr val="tx1"/>
                          </a:solidFill>
                          <a:effectLst/>
                          <a:latin typeface="メイリオ" panose="020B0604030504040204" pitchFamily="50" charset="-128"/>
                          <a:ea typeface="メイリオ" panose="020B0604030504040204" pitchFamily="50" charset="-128"/>
                        </a:rPr>
                        <a:t>　</a:t>
                      </a:r>
                      <a:r>
                        <a:rPr lang="ja-JP" sz="1350" b="0" kern="100">
                          <a:solidFill>
                            <a:schemeClr val="tx1"/>
                          </a:solidFill>
                          <a:effectLst/>
                          <a:latin typeface="メイリオ" panose="020B0604030504040204" pitchFamily="50" charset="-128"/>
                          <a:ea typeface="メイリオ" panose="020B0604030504040204" pitchFamily="50" charset="-128"/>
                        </a:rPr>
                        <a:t>員</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altLang="en-US" sz="1350" b="0" kern="100" dirty="0">
                          <a:solidFill>
                            <a:schemeClr val="tx1"/>
                          </a:solidFill>
                          <a:effectLst/>
                          <a:latin typeface="メイリオ" panose="020B0604030504040204" pitchFamily="50" charset="-128"/>
                          <a:ea typeface="メイリオ" panose="020B0604030504040204" pitchFamily="50" charset="-128"/>
                        </a:rPr>
                        <a:t>正垣　啓之</a:t>
                      </a:r>
                      <a:endParaRPr lang="en-US" altLang="ja-JP" sz="1350" b="0" kern="100" dirty="0">
                        <a:solidFill>
                          <a:schemeClr val="tx1"/>
                        </a:solidFill>
                        <a:effectLst/>
                        <a:latin typeface="メイリオ" panose="020B0604030504040204" pitchFamily="50" charset="-128"/>
                        <a:ea typeface="メイリオ" panose="020B0604030504040204" pitchFamily="50" charset="-128"/>
                      </a:endParaRPr>
                    </a:p>
                    <a:p>
                      <a:pPr algn="ctr"/>
                      <a:r>
                        <a:rPr lang="ja-JP" altLang="en-US"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　日田　哲也　）</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ja-JP" sz="1350" b="0" kern="100" dirty="0">
                          <a:solidFill>
                            <a:schemeClr val="tx1"/>
                          </a:solidFill>
                          <a:effectLst/>
                          <a:latin typeface="メイリオ" panose="020B0604030504040204" pitchFamily="50" charset="-128"/>
                          <a:ea typeface="メイリオ" panose="020B0604030504040204" pitchFamily="50" charset="-128"/>
                        </a:rPr>
                        <a:t>大阪府・大阪市</a:t>
                      </a:r>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zh-CN" sz="1350" b="0" kern="100" dirty="0">
                          <a:solidFill>
                            <a:schemeClr val="tx1"/>
                          </a:solidFill>
                          <a:effectLst/>
                          <a:latin typeface="メイリオ" panose="020B0604030504040204" pitchFamily="50" charset="-128"/>
                          <a:ea typeface="メイリオ" panose="020B0604030504040204" pitchFamily="50" charset="-128"/>
                        </a:rPr>
                        <a:t>大阪都市計画局</a:t>
                      </a:r>
                      <a:r>
                        <a:rPr lang="ja-JP" altLang="en-US" sz="1350" b="0" kern="100" dirty="0">
                          <a:solidFill>
                            <a:schemeClr val="tx1"/>
                          </a:solidFill>
                          <a:effectLst/>
                          <a:latin typeface="メイリオ" panose="020B0604030504040204" pitchFamily="50" charset="-128"/>
                          <a:ea typeface="メイリオ" panose="020B0604030504040204" pitchFamily="50" charset="-128"/>
                        </a:rPr>
                        <a:t>計画推進</a:t>
                      </a:r>
                      <a:r>
                        <a:rPr lang="zh-CN" sz="1350" b="0" kern="100" dirty="0">
                          <a:solidFill>
                            <a:schemeClr val="tx1"/>
                          </a:solidFill>
                          <a:effectLst/>
                          <a:latin typeface="メイリオ" panose="020B0604030504040204" pitchFamily="50" charset="-128"/>
                          <a:ea typeface="メイリオ" panose="020B0604030504040204" pitchFamily="50" charset="-128"/>
                        </a:rPr>
                        <a:t>室長</a:t>
                      </a:r>
                      <a:endParaRPr lang="en-US" altLang="zh-CN" sz="1350" b="0" kern="100" dirty="0">
                        <a:solidFill>
                          <a:schemeClr val="tx1"/>
                        </a:solidFill>
                        <a:effectLst/>
                        <a:latin typeface="メイリオ" panose="020B0604030504040204" pitchFamily="50" charset="-128"/>
                        <a:ea typeface="メイリオ" panose="020B0604030504040204" pitchFamily="50" charset="-128"/>
                      </a:endParaRPr>
                    </a:p>
                    <a:p>
                      <a:pPr algn="l"/>
                      <a:r>
                        <a:rPr lang="ja-JP" altLang="en-US"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350" b="0" kern="100" dirty="0">
                          <a:solidFill>
                            <a:schemeClr val="tx1"/>
                          </a:solidFill>
                          <a:effectLst/>
                          <a:latin typeface="メイリオ" panose="020B0604030504040204" pitchFamily="50" charset="-128"/>
                          <a:ea typeface="メイリオ" panose="020B0604030504040204" pitchFamily="50" charset="-128"/>
                        </a:rPr>
                        <a:t>大阪府・大阪市</a:t>
                      </a:r>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zh-CN" altLang="ja-JP" sz="1350" b="0" kern="100" dirty="0">
                          <a:solidFill>
                            <a:schemeClr val="tx1"/>
                          </a:solidFill>
                          <a:effectLst/>
                          <a:latin typeface="メイリオ" panose="020B0604030504040204" pitchFamily="50" charset="-128"/>
                          <a:ea typeface="メイリオ" panose="020B0604030504040204" pitchFamily="50" charset="-128"/>
                        </a:rPr>
                        <a:t>大阪都市計画局拠点開発室長</a:t>
                      </a:r>
                      <a:r>
                        <a:rPr lang="ja-JP" altLang="en-US"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3231071"/>
                  </a:ext>
                </a:extLst>
              </a:tr>
              <a:tr h="262522">
                <a:tc>
                  <a:txBody>
                    <a:bodyPr/>
                    <a:lstStyle/>
                    <a:p>
                      <a:pPr algn="ctr"/>
                      <a:r>
                        <a:rPr lang="ja-JP" sz="1350" b="0" kern="100">
                          <a:solidFill>
                            <a:schemeClr val="tx1"/>
                          </a:solidFill>
                          <a:effectLst/>
                          <a:latin typeface="メイリオ" panose="020B0604030504040204" pitchFamily="50" charset="-128"/>
                          <a:ea typeface="メイリオ" panose="020B0604030504040204" pitchFamily="50" charset="-128"/>
                        </a:rPr>
                        <a:t>委</a:t>
                      </a:r>
                      <a:r>
                        <a:rPr lang="ja-JP" altLang="en-US" sz="1350" b="0" kern="100">
                          <a:solidFill>
                            <a:schemeClr val="tx1"/>
                          </a:solidFill>
                          <a:effectLst/>
                          <a:latin typeface="メイリオ" panose="020B0604030504040204" pitchFamily="50" charset="-128"/>
                          <a:ea typeface="メイリオ" panose="020B0604030504040204" pitchFamily="50" charset="-128"/>
                        </a:rPr>
                        <a:t>　</a:t>
                      </a:r>
                      <a:r>
                        <a:rPr lang="ja-JP" sz="1350" b="0" kern="100">
                          <a:solidFill>
                            <a:schemeClr val="tx1"/>
                          </a:solidFill>
                          <a:effectLst/>
                          <a:latin typeface="メイリオ" panose="020B0604030504040204" pitchFamily="50" charset="-128"/>
                          <a:ea typeface="メイリオ" panose="020B0604030504040204" pitchFamily="50" charset="-128"/>
                        </a:rPr>
                        <a:t>員</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sz="1350" b="0" kern="100" dirty="0">
                          <a:solidFill>
                            <a:schemeClr val="tx1"/>
                          </a:solidFill>
                          <a:effectLst/>
                          <a:latin typeface="メイリオ" panose="020B0604030504040204" pitchFamily="50" charset="-128"/>
                          <a:ea typeface="メイリオ" panose="020B0604030504040204" pitchFamily="50" charset="-128"/>
                        </a:rPr>
                        <a:t>池田</a:t>
                      </a:r>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ja-JP" sz="1350" b="0" kern="100" dirty="0">
                          <a:solidFill>
                            <a:schemeClr val="tx1"/>
                          </a:solidFill>
                          <a:effectLst/>
                          <a:latin typeface="メイリオ" panose="020B0604030504040204" pitchFamily="50" charset="-128"/>
                          <a:ea typeface="メイリオ" panose="020B0604030504040204" pitchFamily="50" charset="-128"/>
                        </a:rPr>
                        <a:t>佳介</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ja-JP" sz="1350" b="0" kern="100" dirty="0">
                          <a:solidFill>
                            <a:schemeClr val="tx1"/>
                          </a:solidFill>
                          <a:effectLst/>
                          <a:latin typeface="メイリオ" panose="020B0604030504040204" pitchFamily="50" charset="-128"/>
                          <a:ea typeface="メイリオ" panose="020B0604030504040204" pitchFamily="50" charset="-128"/>
                        </a:rPr>
                        <a:t>大阪府・大阪市</a:t>
                      </a:r>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zh-CN" sz="1350" b="0" kern="100" dirty="0">
                          <a:solidFill>
                            <a:schemeClr val="tx1"/>
                          </a:solidFill>
                          <a:effectLst/>
                          <a:latin typeface="メイリオ" panose="020B0604030504040204" pitchFamily="50" charset="-128"/>
                          <a:ea typeface="メイリオ" panose="020B0604030504040204" pitchFamily="50" charset="-128"/>
                        </a:rPr>
                        <a:t>大阪港湾局計画整備部長</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81837174"/>
                  </a:ext>
                </a:extLst>
              </a:tr>
              <a:tr h="0">
                <a:tc>
                  <a:txBody>
                    <a:bodyPr/>
                    <a:lstStyle/>
                    <a:p>
                      <a:pPr algn="ctr"/>
                      <a:r>
                        <a:rPr lang="ja-JP" sz="1350" b="0" kern="100">
                          <a:solidFill>
                            <a:schemeClr val="tx1"/>
                          </a:solidFill>
                          <a:effectLst/>
                          <a:latin typeface="メイリオ" panose="020B0604030504040204" pitchFamily="50" charset="-128"/>
                          <a:ea typeface="メイリオ" panose="020B0604030504040204" pitchFamily="50" charset="-128"/>
                        </a:rPr>
                        <a:t>委</a:t>
                      </a:r>
                      <a:r>
                        <a:rPr lang="ja-JP" altLang="en-US" sz="1350" b="0" kern="100">
                          <a:solidFill>
                            <a:schemeClr val="tx1"/>
                          </a:solidFill>
                          <a:effectLst/>
                          <a:latin typeface="メイリオ" panose="020B0604030504040204" pitchFamily="50" charset="-128"/>
                          <a:ea typeface="メイリオ" panose="020B0604030504040204" pitchFamily="50" charset="-128"/>
                        </a:rPr>
                        <a:t>　</a:t>
                      </a:r>
                      <a:r>
                        <a:rPr lang="ja-JP" sz="1350" b="0" kern="100">
                          <a:solidFill>
                            <a:schemeClr val="tx1"/>
                          </a:solidFill>
                          <a:effectLst/>
                          <a:latin typeface="メイリオ" panose="020B0604030504040204" pitchFamily="50" charset="-128"/>
                          <a:ea typeface="メイリオ" panose="020B0604030504040204" pitchFamily="50" charset="-128"/>
                        </a:rPr>
                        <a:t>員</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altLang="en-US" sz="1350" b="0" kern="100" dirty="0">
                          <a:solidFill>
                            <a:schemeClr val="tx1"/>
                          </a:solidFill>
                          <a:effectLst/>
                          <a:latin typeface="メイリオ" panose="020B0604030504040204" pitchFamily="50" charset="-128"/>
                          <a:ea typeface="メイリオ" panose="020B0604030504040204" pitchFamily="50" charset="-128"/>
                        </a:rPr>
                        <a:t>山野　光昭</a:t>
                      </a:r>
                      <a:endParaRPr lang="en-US" altLang="ja-JP" sz="1350" b="0" kern="100" dirty="0">
                        <a:solidFill>
                          <a:schemeClr val="tx1"/>
                        </a:solidFill>
                        <a:effectLst/>
                        <a:latin typeface="メイリオ" panose="020B0604030504040204" pitchFamily="50" charset="-128"/>
                        <a:ea typeface="メイリオ" panose="020B0604030504040204" pitchFamily="50" charset="-128"/>
                      </a:endParaRPr>
                    </a:p>
                    <a:p>
                      <a:pPr algn="ctr"/>
                      <a:r>
                        <a:rPr lang="ja-JP" altLang="en-US"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350" b="0" kern="100" dirty="0">
                          <a:solidFill>
                            <a:schemeClr val="tx1"/>
                          </a:solidFill>
                          <a:effectLst/>
                          <a:latin typeface="メイリオ" panose="020B0604030504040204" pitchFamily="50" charset="-128"/>
                          <a:ea typeface="メイリオ" panose="020B0604030504040204" pitchFamily="50" charset="-128"/>
                        </a:rPr>
                        <a:t>松本</a:t>
                      </a:r>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ja-JP" altLang="ja-JP" sz="1350" b="0" kern="100" dirty="0">
                          <a:solidFill>
                            <a:schemeClr val="tx1"/>
                          </a:solidFill>
                          <a:effectLst/>
                          <a:latin typeface="メイリオ" panose="020B0604030504040204" pitchFamily="50" charset="-128"/>
                          <a:ea typeface="メイリオ" panose="020B0604030504040204" pitchFamily="50" charset="-128"/>
                        </a:rPr>
                        <a:t>次朗</a:t>
                      </a:r>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ja-JP" altLang="en-US"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ja-JP" sz="1350" b="0" kern="100" dirty="0">
                          <a:solidFill>
                            <a:schemeClr val="tx1"/>
                          </a:solidFill>
                          <a:effectLst/>
                          <a:latin typeface="メイリオ" panose="020B0604030504040204" pitchFamily="50" charset="-128"/>
                          <a:ea typeface="メイリオ" panose="020B0604030504040204" pitchFamily="50" charset="-128"/>
                        </a:rPr>
                        <a:t>大阪府都市整備部交通戦略室長</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9997579"/>
                  </a:ext>
                </a:extLst>
              </a:tr>
              <a:tr h="0">
                <a:tc>
                  <a:txBody>
                    <a:bodyPr/>
                    <a:lstStyle/>
                    <a:p>
                      <a:pPr algn="ctr"/>
                      <a:r>
                        <a:rPr lang="ja-JP" sz="1350" b="0" kern="100">
                          <a:solidFill>
                            <a:schemeClr val="tx1"/>
                          </a:solidFill>
                          <a:effectLst/>
                          <a:latin typeface="メイリオ" panose="020B0604030504040204" pitchFamily="50" charset="-128"/>
                          <a:ea typeface="メイリオ" panose="020B0604030504040204" pitchFamily="50" charset="-128"/>
                        </a:rPr>
                        <a:t>委</a:t>
                      </a:r>
                      <a:r>
                        <a:rPr lang="ja-JP" altLang="en-US" sz="1350" b="0" kern="100">
                          <a:solidFill>
                            <a:schemeClr val="tx1"/>
                          </a:solidFill>
                          <a:effectLst/>
                          <a:latin typeface="メイリオ" panose="020B0604030504040204" pitchFamily="50" charset="-128"/>
                          <a:ea typeface="メイリオ" panose="020B0604030504040204" pitchFamily="50" charset="-128"/>
                        </a:rPr>
                        <a:t>　</a:t>
                      </a:r>
                      <a:r>
                        <a:rPr lang="ja-JP" sz="1350" b="0" kern="100">
                          <a:solidFill>
                            <a:schemeClr val="tx1"/>
                          </a:solidFill>
                          <a:effectLst/>
                          <a:latin typeface="メイリオ" panose="020B0604030504040204" pitchFamily="50" charset="-128"/>
                          <a:ea typeface="メイリオ" panose="020B0604030504040204" pitchFamily="50" charset="-128"/>
                        </a:rPr>
                        <a:t>員</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altLang="en-US" sz="1350" b="0" kern="100" dirty="0">
                          <a:solidFill>
                            <a:schemeClr val="tx1"/>
                          </a:solidFill>
                          <a:effectLst/>
                          <a:latin typeface="メイリオ" panose="020B0604030504040204" pitchFamily="50" charset="-128"/>
                          <a:ea typeface="メイリオ" panose="020B0604030504040204" pitchFamily="50" charset="-128"/>
                        </a:rPr>
                        <a:t>野口　浩</a:t>
                      </a:r>
                      <a:endParaRPr lang="en-US" altLang="ja-JP" sz="1350" b="0" kern="100" dirty="0">
                        <a:solidFill>
                          <a:schemeClr val="tx1"/>
                        </a:solidFill>
                        <a:effectLst/>
                        <a:latin typeface="メイリオ" panose="020B0604030504040204" pitchFamily="50" charset="-128"/>
                        <a:ea typeface="メイリオ" panose="020B0604030504040204" pitchFamily="50" charset="-128"/>
                      </a:endParaRPr>
                    </a:p>
                    <a:p>
                      <a:pPr algn="ctr"/>
                      <a:r>
                        <a:rPr lang="ja-JP" altLang="en-US"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　松田　弘　）</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ja-JP" sz="1350" b="0" kern="100" dirty="0">
                          <a:solidFill>
                            <a:schemeClr val="tx1"/>
                          </a:solidFill>
                          <a:effectLst/>
                          <a:latin typeface="メイリオ" panose="020B0604030504040204" pitchFamily="50" charset="-128"/>
                          <a:ea typeface="メイリオ" panose="020B0604030504040204" pitchFamily="50" charset="-128"/>
                        </a:rPr>
                        <a:t>大阪市</a:t>
                      </a:r>
                      <a:r>
                        <a:rPr lang="zh-CN" sz="1350" b="0" kern="100" dirty="0">
                          <a:solidFill>
                            <a:schemeClr val="tx1"/>
                          </a:solidFill>
                          <a:effectLst/>
                          <a:latin typeface="メイリオ" panose="020B0604030504040204" pitchFamily="50" charset="-128"/>
                          <a:ea typeface="メイリオ" panose="020B0604030504040204" pitchFamily="50" charset="-128"/>
                        </a:rPr>
                        <a:t>計画調整局交通政策室長</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23253931"/>
                  </a:ext>
                </a:extLst>
              </a:tr>
              <a:tr h="0">
                <a:tc>
                  <a:txBody>
                    <a:bodyPr/>
                    <a:lstStyle/>
                    <a:p>
                      <a:pPr algn="ctr"/>
                      <a:r>
                        <a:rPr lang="ja-JP" sz="1350" b="0" kern="100" dirty="0">
                          <a:solidFill>
                            <a:schemeClr val="tx1"/>
                          </a:solidFill>
                          <a:effectLst/>
                          <a:latin typeface="メイリオ" panose="020B0604030504040204" pitchFamily="50" charset="-128"/>
                          <a:ea typeface="メイリオ" panose="020B0604030504040204" pitchFamily="50" charset="-128"/>
                        </a:rPr>
                        <a:t>オブザーバー</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altLang="en-US" sz="1350" b="0" kern="100" dirty="0">
                          <a:solidFill>
                            <a:schemeClr val="tx1"/>
                          </a:solidFill>
                          <a:effectLst/>
                          <a:latin typeface="メイリオ" panose="020B0604030504040204" pitchFamily="50" charset="-128"/>
                          <a:ea typeface="メイリオ" panose="020B0604030504040204" pitchFamily="50" charset="-128"/>
                        </a:rPr>
                        <a:t>平山　耕吏</a:t>
                      </a:r>
                      <a:endParaRPr lang="en-US" altLang="ja-JP" sz="1350" b="0" kern="100" dirty="0">
                        <a:solidFill>
                          <a:schemeClr val="tx1"/>
                        </a:solidFill>
                        <a:effectLst/>
                        <a:latin typeface="メイリオ" panose="020B0604030504040204" pitchFamily="50" charset="-128"/>
                        <a:ea typeface="メイリオ" panose="020B0604030504040204" pitchFamily="50" charset="-128"/>
                      </a:endParaRPr>
                    </a:p>
                    <a:p>
                      <a:pPr algn="ctr"/>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ja-JP" sz="1350" b="0" kern="100" dirty="0">
                          <a:solidFill>
                            <a:schemeClr val="tx1"/>
                          </a:solidFill>
                          <a:effectLst/>
                          <a:latin typeface="メイリオ" panose="020B0604030504040204" pitchFamily="50" charset="-128"/>
                          <a:ea typeface="メイリオ" panose="020B0604030504040204" pitchFamily="50" charset="-128"/>
                        </a:rPr>
                        <a:t>北川</a:t>
                      </a:r>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ja-JP" sz="1350" b="0" kern="100" dirty="0">
                          <a:solidFill>
                            <a:schemeClr val="tx1"/>
                          </a:solidFill>
                          <a:effectLst/>
                          <a:latin typeface="メイリオ" panose="020B0604030504040204" pitchFamily="50" charset="-128"/>
                          <a:ea typeface="メイリオ" panose="020B0604030504040204" pitchFamily="50" charset="-128"/>
                        </a:rPr>
                        <a:t>健司</a:t>
                      </a:r>
                      <a:r>
                        <a:rPr lang="ja-JP" altLang="en-US" sz="1350" b="0" kern="100" dirty="0">
                          <a:solidFill>
                            <a:schemeClr val="tx1"/>
                          </a:solidFill>
                          <a:effectLst/>
                          <a:latin typeface="メイリオ" panose="020B0604030504040204" pitchFamily="50" charset="-128"/>
                          <a:ea typeface="メイリオ" panose="020B0604030504040204" pitchFamily="50" charset="-128"/>
                        </a:rPr>
                        <a:t>　）</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ja-JP" sz="1350" b="0" kern="100" dirty="0">
                          <a:solidFill>
                            <a:schemeClr val="tx1"/>
                          </a:solidFill>
                          <a:effectLst/>
                          <a:latin typeface="メイリオ" panose="020B0604030504040204" pitchFamily="50" charset="-128"/>
                          <a:ea typeface="メイリオ" panose="020B0604030504040204" pitchFamily="50" charset="-128"/>
                        </a:rPr>
                        <a:t>国土交通省近畿運輸局交通政策部長</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27278174"/>
                  </a:ext>
                </a:extLst>
              </a:tr>
              <a:tr h="0">
                <a:tc>
                  <a:txBody>
                    <a:bodyPr/>
                    <a:lstStyle/>
                    <a:p>
                      <a:pPr algn="ctr"/>
                      <a:r>
                        <a:rPr lang="ja-JP" sz="1350" b="0" kern="100" dirty="0">
                          <a:solidFill>
                            <a:schemeClr val="tx1"/>
                          </a:solidFill>
                          <a:effectLst/>
                          <a:latin typeface="メイリオ" panose="020B0604030504040204" pitchFamily="50" charset="-128"/>
                          <a:ea typeface="メイリオ" panose="020B0604030504040204" pitchFamily="50" charset="-128"/>
                        </a:rPr>
                        <a:t>オブザーバー</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altLang="en-US" sz="1350" b="0" kern="100" dirty="0">
                          <a:solidFill>
                            <a:schemeClr val="tx1"/>
                          </a:solidFill>
                          <a:effectLst/>
                          <a:latin typeface="メイリオ" panose="020B0604030504040204" pitchFamily="50" charset="-128"/>
                          <a:ea typeface="メイリオ" panose="020B0604030504040204" pitchFamily="50" charset="-128"/>
                        </a:rPr>
                        <a:t>苔口　聖史</a:t>
                      </a:r>
                      <a:endParaRPr lang="en-US" altLang="ja-JP" sz="1350" b="0" kern="100" dirty="0">
                        <a:solidFill>
                          <a:schemeClr val="tx1"/>
                        </a:solidFill>
                        <a:effectLst/>
                        <a:latin typeface="メイリオ" panose="020B0604030504040204" pitchFamily="50" charset="-128"/>
                        <a:ea typeface="メイリオ" panose="020B0604030504040204" pitchFamily="50" charset="-128"/>
                      </a:endParaRPr>
                    </a:p>
                    <a:p>
                      <a:pPr algn="ctr"/>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ja-JP" sz="1350" b="0" kern="100" dirty="0">
                          <a:solidFill>
                            <a:schemeClr val="tx1"/>
                          </a:solidFill>
                          <a:effectLst/>
                          <a:latin typeface="メイリオ" panose="020B0604030504040204" pitchFamily="50" charset="-128"/>
                          <a:ea typeface="メイリオ" panose="020B0604030504040204" pitchFamily="50" charset="-128"/>
                        </a:rPr>
                        <a:t>古土井</a:t>
                      </a:r>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ja-JP" sz="1350" b="0" kern="100" dirty="0">
                          <a:solidFill>
                            <a:schemeClr val="tx1"/>
                          </a:solidFill>
                          <a:effectLst/>
                          <a:latin typeface="メイリオ" panose="020B0604030504040204" pitchFamily="50" charset="-128"/>
                          <a:ea typeface="メイリオ" panose="020B0604030504040204" pitchFamily="50" charset="-128"/>
                        </a:rPr>
                        <a:t>健</a:t>
                      </a:r>
                      <a:r>
                        <a:rPr lang="ja-JP" altLang="en-US" sz="1350" b="0" kern="100" dirty="0">
                          <a:solidFill>
                            <a:schemeClr val="tx1"/>
                          </a:solidFill>
                          <a:effectLst/>
                          <a:latin typeface="メイリオ" panose="020B0604030504040204" pitchFamily="50" charset="-128"/>
                          <a:ea typeface="メイリオ" panose="020B0604030504040204" pitchFamily="50" charset="-128"/>
                        </a:rPr>
                        <a:t>　）</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ja-JP" altLang="en-US" sz="1350" b="0" kern="100" dirty="0">
                          <a:solidFill>
                            <a:schemeClr val="tx1"/>
                          </a:solidFill>
                          <a:effectLst/>
                          <a:latin typeface="メイリオ" panose="020B0604030504040204" pitchFamily="50" charset="-128"/>
                          <a:ea typeface="メイリオ" panose="020B0604030504040204" pitchFamily="50" charset="-128"/>
                        </a:rPr>
                        <a:t>　</a:t>
                      </a:r>
                      <a:r>
                        <a:rPr lang="ja-JP" sz="1350" b="0" kern="100" dirty="0">
                          <a:solidFill>
                            <a:schemeClr val="tx1"/>
                          </a:solidFill>
                          <a:effectLst/>
                          <a:latin typeface="メイリオ" panose="020B0604030504040204" pitchFamily="50" charset="-128"/>
                          <a:ea typeface="メイリオ" panose="020B0604030504040204" pitchFamily="50" charset="-128"/>
                        </a:rPr>
                        <a:t>国土交通省近畿地方整備局</a:t>
                      </a:r>
                      <a:endParaRPr lang="ja-JP" sz="135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147205"/>
                  </a:ext>
                </a:extLst>
              </a:tr>
            </a:tbl>
          </a:graphicData>
        </a:graphic>
      </p:graphicFrame>
      <p:sp>
        <p:nvSpPr>
          <p:cNvPr id="3" name="正方形/長方形 2">
            <a:extLst>
              <a:ext uri="{FF2B5EF4-FFF2-40B4-BE49-F238E27FC236}">
                <a16:creationId xmlns:a16="http://schemas.microsoft.com/office/drawing/2014/main" id="{CBE42938-ADB2-864D-545C-89CEC26435F6}"/>
              </a:ext>
            </a:extLst>
          </p:cNvPr>
          <p:cNvSpPr/>
          <p:nvPr/>
        </p:nvSpPr>
        <p:spPr>
          <a:xfrm>
            <a:off x="0" y="0"/>
            <a:ext cx="9906000" cy="353962"/>
          </a:xfrm>
          <a:prstGeom prst="rect">
            <a:avLst/>
          </a:prstGeom>
          <a:solidFill>
            <a:schemeClr val="accent5">
              <a:lumMod val="5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bg1"/>
                </a:solidFill>
                <a:latin typeface="メイリオ" panose="020B0604030504040204" pitchFamily="50" charset="-128"/>
                <a:ea typeface="メイリオ" panose="020B0604030504040204" pitchFamily="50" charset="-128"/>
              </a:rPr>
              <a:t>1-3</a:t>
            </a:r>
            <a:r>
              <a:rPr kumimoji="1" lang="ja-JP" altLang="en-US" b="1" dirty="0">
                <a:solidFill>
                  <a:schemeClr val="bg1"/>
                </a:solidFill>
                <a:latin typeface="メイリオ" panose="020B0604030504040204" pitchFamily="50" charset="-128"/>
                <a:ea typeface="メイリオ" panose="020B0604030504040204" pitchFamily="50" charset="-128"/>
              </a:rPr>
              <a:t>．検討体制（検討会メンバー）</a:t>
            </a:r>
          </a:p>
        </p:txBody>
      </p:sp>
      <p:sp>
        <p:nvSpPr>
          <p:cNvPr id="4" name="正方形/長方形 3">
            <a:extLst>
              <a:ext uri="{FF2B5EF4-FFF2-40B4-BE49-F238E27FC236}">
                <a16:creationId xmlns:a16="http://schemas.microsoft.com/office/drawing/2014/main" id="{83F2994A-A9E2-3AC3-8F81-788983C46698}"/>
              </a:ext>
            </a:extLst>
          </p:cNvPr>
          <p:cNvSpPr/>
          <p:nvPr/>
        </p:nvSpPr>
        <p:spPr>
          <a:xfrm>
            <a:off x="2499360" y="1481493"/>
            <a:ext cx="4907280" cy="291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夢洲アクセス鉄道に関する検討会　委員名簿</a:t>
            </a:r>
          </a:p>
        </p:txBody>
      </p:sp>
      <p:sp>
        <p:nvSpPr>
          <p:cNvPr id="6" name="正方形/長方形 5">
            <a:extLst>
              <a:ext uri="{FF2B5EF4-FFF2-40B4-BE49-F238E27FC236}">
                <a16:creationId xmlns:a16="http://schemas.microsoft.com/office/drawing/2014/main" id="{50D4C9D2-7CF2-43BF-ACBA-053C3A76F271}"/>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１－３　検討体制・経過</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E4F3A7D4-15ED-427B-81AE-4A4339EEE855}"/>
              </a:ext>
            </a:extLst>
          </p:cNvPr>
          <p:cNvSpPr txBox="1"/>
          <p:nvPr/>
        </p:nvSpPr>
        <p:spPr>
          <a:xfrm>
            <a:off x="8391428" y="59555"/>
            <a:ext cx="1441420"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１　検討の概要</a:t>
            </a:r>
            <a:endParaRPr kumimoji="1" lang="ja-JP" altLang="en-US" sz="1400" b="1" dirty="0">
              <a:solidFill>
                <a:schemeClr val="accent5">
                  <a:lumMod val="50000"/>
                </a:schemeClr>
              </a:solidFill>
            </a:endParaRPr>
          </a:p>
        </p:txBody>
      </p:sp>
      <p:sp>
        <p:nvSpPr>
          <p:cNvPr id="13" name="正方形/長方形 12">
            <a:extLst>
              <a:ext uri="{FF2B5EF4-FFF2-40B4-BE49-F238E27FC236}">
                <a16:creationId xmlns:a16="http://schemas.microsoft.com/office/drawing/2014/main" id="{7DDFC631-9B77-479F-9F7E-32B3446A3F08}"/>
              </a:ext>
            </a:extLst>
          </p:cNvPr>
          <p:cNvSpPr/>
          <p:nvPr/>
        </p:nvSpPr>
        <p:spPr>
          <a:xfrm>
            <a:off x="149679" y="475879"/>
            <a:ext cx="9606642" cy="93871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spAutoFit/>
          </a:bodyPr>
          <a:lstStyle/>
          <a:p>
            <a:pPr>
              <a:spcAft>
                <a:spcPts val="1200"/>
              </a:spcAft>
            </a:pPr>
            <a:r>
              <a:rPr lang="ja-JP" altLang="en-US" sz="1600" dirty="0">
                <a:solidFill>
                  <a:schemeClr val="tx1"/>
                </a:solidFill>
                <a:latin typeface="メイリオ" panose="020B0604030504040204" pitchFamily="50" charset="-128"/>
                <a:ea typeface="メイリオ" panose="020B0604030504040204" pitchFamily="50" charset="-128"/>
              </a:rPr>
              <a:t>（１）検討体制</a:t>
            </a:r>
            <a:endParaRPr lang="en-US" altLang="ja-JP" sz="1600" dirty="0">
              <a:solidFill>
                <a:schemeClr val="tx1"/>
              </a:solidFill>
              <a:latin typeface="メイリオ" panose="020B0604030504040204" pitchFamily="50" charset="-128"/>
              <a:ea typeface="メイリオ" panose="020B0604030504040204" pitchFamily="50" charset="-128"/>
            </a:endParaRPr>
          </a:p>
          <a:p>
            <a:pPr marL="742950" lvl="1" indent="-285750">
              <a:spcAft>
                <a:spcPts val="12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本検討を行うにあたり、「夢洲アクセス鉄道に関する検討会 （座長</a:t>
            </a:r>
            <a:r>
              <a:rPr lang="en-US" altLang="ja-JP" sz="1600" dirty="0">
                <a:solidFill>
                  <a:schemeClr val="tx1"/>
                </a:solidFill>
                <a:latin typeface="メイリオ" panose="020B0604030504040204" pitchFamily="50" charset="-128"/>
                <a:ea typeface="メイリオ" panose="020B0604030504040204" pitchFamily="50" charset="-128"/>
              </a:rPr>
              <a:t>:</a:t>
            </a:r>
            <a:r>
              <a:rPr lang="ja-JP" altLang="en-US" sz="1600" dirty="0">
                <a:solidFill>
                  <a:schemeClr val="tx1"/>
                </a:solidFill>
                <a:latin typeface="メイリオ" panose="020B0604030504040204" pitchFamily="50" charset="-128"/>
                <a:ea typeface="メイリオ" panose="020B0604030504040204" pitchFamily="50" charset="-128"/>
              </a:rPr>
              <a:t>宇都宮浄人 関西大学教授）」を開催</a:t>
            </a:r>
            <a:endParaRPr lang="en-US" altLang="ja-JP" sz="1600" dirty="0">
              <a:solidFill>
                <a:schemeClr val="tx1"/>
              </a:solidFill>
              <a:latin typeface="メイリオ" panose="020B0604030504040204" pitchFamily="50" charset="-128"/>
              <a:ea typeface="メイリオ" panose="020B0604030504040204" pitchFamily="50" charset="-128"/>
            </a:endParaRPr>
          </a:p>
        </p:txBody>
      </p:sp>
      <p:sp>
        <p:nvSpPr>
          <p:cNvPr id="10" name="正方形/長方形 9">
            <a:extLst>
              <a:ext uri="{FF2B5EF4-FFF2-40B4-BE49-F238E27FC236}">
                <a16:creationId xmlns:a16="http://schemas.microsoft.com/office/drawing/2014/main" id="{1F3A51B6-3F58-4EC6-AC27-93F55CD0FBCD}"/>
              </a:ext>
            </a:extLst>
          </p:cNvPr>
          <p:cNvSpPr/>
          <p:nvPr/>
        </p:nvSpPr>
        <p:spPr>
          <a:xfrm>
            <a:off x="7252717" y="1571252"/>
            <a:ext cx="2503604" cy="291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ja-JP" altLang="en-US" sz="1200" dirty="0">
                <a:solidFill>
                  <a:schemeClr val="tx1"/>
                </a:solidFill>
                <a:latin typeface="メイリオ" panose="020B0604030504040204" pitchFamily="50" charset="-128"/>
                <a:ea typeface="メイリオ" panose="020B0604030504040204" pitchFamily="50" charset="-128"/>
              </a:rPr>
              <a:t>（　）：第１回、第２回時の委員</a:t>
            </a:r>
          </a:p>
        </p:txBody>
      </p:sp>
      <p:sp>
        <p:nvSpPr>
          <p:cNvPr id="15" name="スライド番号プレースホルダー 4">
            <a:extLst>
              <a:ext uri="{FF2B5EF4-FFF2-40B4-BE49-F238E27FC236}">
                <a16:creationId xmlns:a16="http://schemas.microsoft.com/office/drawing/2014/main" id="{A16CC9FF-5FAA-43D7-97E4-4B7A43333B24}"/>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6</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58512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162A19DA-9B70-0C32-28D0-B50E288C9088}"/>
              </a:ext>
            </a:extLst>
          </p:cNvPr>
          <p:cNvSpPr/>
          <p:nvPr/>
        </p:nvSpPr>
        <p:spPr>
          <a:xfrm>
            <a:off x="1948070" y="1450867"/>
            <a:ext cx="6009860" cy="291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検討会の主な議題</a:t>
            </a:r>
          </a:p>
        </p:txBody>
      </p:sp>
      <p:sp>
        <p:nvSpPr>
          <p:cNvPr id="8" name="正方形/長方形 7">
            <a:extLst>
              <a:ext uri="{FF2B5EF4-FFF2-40B4-BE49-F238E27FC236}">
                <a16:creationId xmlns:a16="http://schemas.microsoft.com/office/drawing/2014/main" id="{C2D15A1F-9163-42E8-BC8F-C2DDB351C70E}"/>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dirty="0">
                <a:solidFill>
                  <a:schemeClr val="bg1"/>
                </a:solidFill>
                <a:latin typeface="メイリオ" panose="020B0604030504040204" pitchFamily="50" charset="-128"/>
                <a:ea typeface="メイリオ" panose="020B0604030504040204" pitchFamily="50" charset="-128"/>
              </a:rPr>
              <a:t>１－３　検討体制・経過</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53C9C143-D1B1-4517-A502-D931D6679262}"/>
              </a:ext>
            </a:extLst>
          </p:cNvPr>
          <p:cNvSpPr txBox="1"/>
          <p:nvPr/>
        </p:nvSpPr>
        <p:spPr>
          <a:xfrm>
            <a:off x="8391428" y="59555"/>
            <a:ext cx="1441420"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１　検討の概要</a:t>
            </a:r>
            <a:endParaRPr kumimoji="1" lang="ja-JP" altLang="en-US" sz="1400" b="1" dirty="0">
              <a:solidFill>
                <a:schemeClr val="accent5">
                  <a:lumMod val="50000"/>
                </a:schemeClr>
              </a:solidFill>
            </a:endParaRPr>
          </a:p>
        </p:txBody>
      </p:sp>
      <p:sp>
        <p:nvSpPr>
          <p:cNvPr id="13" name="正方形/長方形 12">
            <a:extLst>
              <a:ext uri="{FF2B5EF4-FFF2-40B4-BE49-F238E27FC236}">
                <a16:creationId xmlns:a16="http://schemas.microsoft.com/office/drawing/2014/main" id="{67CD21BA-6C2A-4067-AAEE-D5D9DC66BEEF}"/>
              </a:ext>
            </a:extLst>
          </p:cNvPr>
          <p:cNvSpPr/>
          <p:nvPr/>
        </p:nvSpPr>
        <p:spPr>
          <a:xfrm>
            <a:off x="149679" y="475879"/>
            <a:ext cx="9606642" cy="69249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spAutoFit/>
          </a:bodyPr>
          <a:lstStyle/>
          <a:p>
            <a:pPr>
              <a:spcAft>
                <a:spcPts val="1200"/>
              </a:spcAft>
            </a:pPr>
            <a:r>
              <a:rPr lang="ja-JP" altLang="en-US" sz="1600" dirty="0">
                <a:solidFill>
                  <a:schemeClr val="tx1"/>
                </a:solidFill>
                <a:latin typeface="メイリオ" panose="020B0604030504040204" pitchFamily="50" charset="-128"/>
                <a:ea typeface="メイリオ" panose="020B0604030504040204" pitchFamily="50" charset="-128"/>
              </a:rPr>
              <a:t>（２）検討会の開催概要</a:t>
            </a:r>
            <a:endParaRPr lang="en-US" altLang="ja-JP" sz="1600" dirty="0">
              <a:solidFill>
                <a:schemeClr val="tx1"/>
              </a:solidFill>
              <a:latin typeface="メイリオ" panose="020B0604030504040204" pitchFamily="50" charset="-128"/>
              <a:ea typeface="メイリオ" panose="020B0604030504040204" pitchFamily="50" charset="-128"/>
            </a:endParaRPr>
          </a:p>
          <a:p>
            <a:pPr marL="742950" lvl="1" indent="-285750">
              <a:spcAft>
                <a:spcPts val="12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令和６年</a:t>
            </a:r>
            <a:r>
              <a:rPr lang="en-US" altLang="ja-JP" sz="1600" dirty="0">
                <a:solidFill>
                  <a:schemeClr val="tx1"/>
                </a:solidFill>
                <a:latin typeface="メイリオ" panose="020B0604030504040204" pitchFamily="50" charset="-128"/>
                <a:ea typeface="メイリオ" panose="020B0604030504040204" pitchFamily="50" charset="-128"/>
              </a:rPr>
              <a:t>11</a:t>
            </a:r>
            <a:r>
              <a:rPr lang="ja-JP" altLang="en-US" sz="1600" dirty="0">
                <a:solidFill>
                  <a:schemeClr val="tx1"/>
                </a:solidFill>
                <a:latin typeface="メイリオ" panose="020B0604030504040204" pitchFamily="50" charset="-128"/>
                <a:ea typeface="メイリオ" panose="020B0604030504040204" pitchFamily="50" charset="-128"/>
              </a:rPr>
              <a:t>月より検討会を３回開催し、下表に示す議題について検討</a:t>
            </a:r>
            <a:endParaRPr lang="en-US" altLang="ja-JP" sz="1600" dirty="0">
              <a:solidFill>
                <a:schemeClr val="tx1"/>
              </a:solidFill>
              <a:latin typeface="メイリオ" panose="020B0604030504040204" pitchFamily="50" charset="-128"/>
              <a:ea typeface="メイリオ" panose="020B0604030504040204" pitchFamily="50" charset="-128"/>
            </a:endParaRPr>
          </a:p>
        </p:txBody>
      </p:sp>
      <p:graphicFrame>
        <p:nvGraphicFramePr>
          <p:cNvPr id="14" name="表 13">
            <a:extLst>
              <a:ext uri="{FF2B5EF4-FFF2-40B4-BE49-F238E27FC236}">
                <a16:creationId xmlns:a16="http://schemas.microsoft.com/office/drawing/2014/main" id="{5664EF1E-1187-4AD6-A636-E5E8F155DC0B}"/>
              </a:ext>
            </a:extLst>
          </p:cNvPr>
          <p:cNvGraphicFramePr>
            <a:graphicFrameLocks noGrp="1"/>
          </p:cNvGraphicFramePr>
          <p:nvPr>
            <p:extLst>
              <p:ext uri="{D42A27DB-BD31-4B8C-83A1-F6EECF244321}">
                <p14:modId xmlns:p14="http://schemas.microsoft.com/office/powerpoint/2010/main" val="1364687662"/>
              </p:ext>
            </p:extLst>
          </p:nvPr>
        </p:nvGraphicFramePr>
        <p:xfrm>
          <a:off x="1193922" y="1754899"/>
          <a:ext cx="7518155" cy="4240638"/>
        </p:xfrm>
        <a:graphic>
          <a:graphicData uri="http://schemas.openxmlformats.org/drawingml/2006/table">
            <a:tbl>
              <a:tblPr firstRow="1" firstCol="1" bandRow="1">
                <a:tableStyleId>{5C22544A-7EE6-4342-B048-85BDC9FD1C3A}</a:tableStyleId>
              </a:tblPr>
              <a:tblGrid>
                <a:gridCol w="1343125">
                  <a:extLst>
                    <a:ext uri="{9D8B030D-6E8A-4147-A177-3AD203B41FA5}">
                      <a16:colId xmlns:a16="http://schemas.microsoft.com/office/drawing/2014/main" val="3337406056"/>
                    </a:ext>
                  </a:extLst>
                </a:gridCol>
                <a:gridCol w="2456470">
                  <a:extLst>
                    <a:ext uri="{9D8B030D-6E8A-4147-A177-3AD203B41FA5}">
                      <a16:colId xmlns:a16="http://schemas.microsoft.com/office/drawing/2014/main" val="2387948363"/>
                    </a:ext>
                  </a:extLst>
                </a:gridCol>
                <a:gridCol w="3718560">
                  <a:extLst>
                    <a:ext uri="{9D8B030D-6E8A-4147-A177-3AD203B41FA5}">
                      <a16:colId xmlns:a16="http://schemas.microsoft.com/office/drawing/2014/main" val="3478497814"/>
                    </a:ext>
                  </a:extLst>
                </a:gridCol>
              </a:tblGrid>
              <a:tr h="348723">
                <a:tc>
                  <a:txBody>
                    <a:bodyPr/>
                    <a:lstStyle/>
                    <a:p>
                      <a:pPr algn="ctr"/>
                      <a:r>
                        <a:rPr lang="en-US" sz="1600" kern="100" dirty="0">
                          <a:effectLst/>
                          <a:latin typeface="メイリオ" panose="020B0604030504040204" pitchFamily="50" charset="-128"/>
                          <a:ea typeface="メイリオ" panose="020B0604030504040204" pitchFamily="50" charset="-128"/>
                        </a:rPr>
                        <a:t> </a:t>
                      </a:r>
                      <a:r>
                        <a:rPr lang="ja-JP" altLang="en-US" sz="1600" kern="100" dirty="0">
                          <a:effectLst/>
                          <a:latin typeface="メイリオ" panose="020B0604030504040204" pitchFamily="50" charset="-128"/>
                          <a:ea typeface="メイリオ" panose="020B0604030504040204" pitchFamily="50" charset="-128"/>
                        </a:rPr>
                        <a:t>検討会</a:t>
                      </a:r>
                      <a:endParaRPr 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ja-JP" altLang="en-US" sz="1600" kern="100" dirty="0">
                          <a:effectLst/>
                          <a:latin typeface="メイリオ" panose="020B0604030504040204" pitchFamily="50" charset="-128"/>
                          <a:ea typeface="メイリオ" panose="020B0604030504040204" pitchFamily="50" charset="-128"/>
                        </a:rPr>
                        <a:t>開催日</a:t>
                      </a:r>
                      <a:endParaRPr 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ja-JP" altLang="en-US" sz="1600" kern="100" dirty="0">
                          <a:effectLst/>
                          <a:latin typeface="メイリオ" panose="020B0604030504040204" pitchFamily="50" charset="-128"/>
                          <a:ea typeface="メイリオ" panose="020B0604030504040204" pitchFamily="50" charset="-128"/>
                        </a:rPr>
                        <a:t>主な議題</a:t>
                      </a:r>
                      <a:endParaRPr 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2236741219"/>
                  </a:ext>
                </a:extLst>
              </a:tr>
              <a:tr h="1297305">
                <a:tc>
                  <a:txBody>
                    <a:bodyPr/>
                    <a:lstStyle/>
                    <a:p>
                      <a:pPr algn="ctr"/>
                      <a:r>
                        <a:rPr lang="ja-JP" altLang="en-US" sz="1600" b="0" kern="100" dirty="0">
                          <a:solidFill>
                            <a:schemeClr val="tx1"/>
                          </a:solidFill>
                          <a:effectLst/>
                          <a:latin typeface="メイリオ" panose="020B0604030504040204" pitchFamily="50" charset="-128"/>
                          <a:ea typeface="メイリオ" panose="020B0604030504040204" pitchFamily="50" charset="-128"/>
                        </a:rPr>
                        <a:t>第１回</a:t>
                      </a:r>
                      <a:endParaRPr lang="ja-JP" sz="16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kumimoji="1" lang="ja-JP" altLang="en-US" sz="1600" b="0" kern="100" dirty="0">
                          <a:solidFill>
                            <a:schemeClr val="tx1"/>
                          </a:solidFill>
                          <a:effectLst/>
                          <a:latin typeface="メイリオ" panose="020B0604030504040204" pitchFamily="50" charset="-128"/>
                          <a:ea typeface="メイリオ" panose="020B0604030504040204" pitchFamily="50" charset="-128"/>
                          <a:cs typeface="+mn-cs"/>
                        </a:rPr>
                        <a:t>令和６年</a:t>
                      </a:r>
                      <a:r>
                        <a:rPr kumimoji="1" lang="en-US" altLang="ja-JP" sz="1600" b="0" kern="100" dirty="0">
                          <a:solidFill>
                            <a:schemeClr val="tx1"/>
                          </a:solidFill>
                          <a:effectLst/>
                          <a:latin typeface="メイリオ" panose="020B0604030504040204" pitchFamily="50" charset="-128"/>
                          <a:ea typeface="メイリオ" panose="020B0604030504040204" pitchFamily="50" charset="-128"/>
                          <a:cs typeface="+mn-cs"/>
                        </a:rPr>
                        <a:t>11</a:t>
                      </a:r>
                      <a:r>
                        <a:rPr kumimoji="1" lang="ja-JP" altLang="en-US" sz="1600" b="0" kern="100" dirty="0">
                          <a:solidFill>
                            <a:schemeClr val="tx1"/>
                          </a:solidFill>
                          <a:effectLst/>
                          <a:latin typeface="メイリオ" panose="020B0604030504040204" pitchFamily="50" charset="-128"/>
                          <a:ea typeface="メイリオ" panose="020B0604030504040204" pitchFamily="50" charset="-128"/>
                          <a:cs typeface="+mn-cs"/>
                        </a:rPr>
                        <a:t>月６日（水）</a:t>
                      </a:r>
                    </a:p>
                  </a:txBody>
                  <a:tcPr marL="50310" marR="503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kumimoji="1" lang="ja-JP" altLang="en-US" sz="1600" b="0" kern="100" dirty="0">
                          <a:solidFill>
                            <a:schemeClr val="tx1"/>
                          </a:solidFill>
                          <a:effectLst/>
                          <a:latin typeface="メイリオ" panose="020B0604030504040204" pitchFamily="50" charset="-128"/>
                          <a:ea typeface="メイリオ" panose="020B0604030504040204" pitchFamily="50" charset="-128"/>
                          <a:cs typeface="+mn-cs"/>
                        </a:rPr>
                        <a:t>（１）座長の選任について</a:t>
                      </a:r>
                    </a:p>
                    <a:p>
                      <a:pPr marL="0" algn="l" defTabSz="914400" rtl="0" eaLnBrk="1" latinLnBrk="0" hangingPunct="1"/>
                      <a:r>
                        <a:rPr kumimoji="1" lang="ja-JP" altLang="en-US" sz="1600" b="0" kern="100" dirty="0">
                          <a:solidFill>
                            <a:schemeClr val="tx1"/>
                          </a:solidFill>
                          <a:effectLst/>
                          <a:latin typeface="メイリオ" panose="020B0604030504040204" pitchFamily="50" charset="-128"/>
                          <a:ea typeface="メイリオ" panose="020B0604030504040204" pitchFamily="50" charset="-128"/>
                          <a:cs typeface="+mn-cs"/>
                        </a:rPr>
                        <a:t>（２）検討会について</a:t>
                      </a:r>
                    </a:p>
                    <a:p>
                      <a:pPr marL="0" algn="l" defTabSz="914400" rtl="0" eaLnBrk="1" latinLnBrk="0" hangingPunct="1"/>
                      <a:r>
                        <a:rPr kumimoji="1" lang="ja-JP" altLang="en-US" sz="1600" b="0" kern="100" dirty="0">
                          <a:solidFill>
                            <a:schemeClr val="tx1"/>
                          </a:solidFill>
                          <a:effectLst/>
                          <a:latin typeface="メイリオ" panose="020B0604030504040204" pitchFamily="50" charset="-128"/>
                          <a:ea typeface="メイリオ" panose="020B0604030504040204" pitchFamily="50" charset="-128"/>
                          <a:cs typeface="+mn-cs"/>
                        </a:rPr>
                        <a:t>（３）検討の進め方について</a:t>
                      </a:r>
                    </a:p>
                    <a:p>
                      <a:pPr marL="0" algn="l" defTabSz="914400" rtl="0" eaLnBrk="1" latinLnBrk="0" hangingPunct="1"/>
                      <a:r>
                        <a:rPr kumimoji="1" lang="ja-JP" altLang="en-US" sz="1600" b="0" kern="100" dirty="0">
                          <a:solidFill>
                            <a:schemeClr val="tx1"/>
                          </a:solidFill>
                          <a:effectLst/>
                          <a:latin typeface="メイリオ" panose="020B0604030504040204" pitchFamily="50" charset="-128"/>
                          <a:ea typeface="メイリオ" panose="020B0604030504040204" pitchFamily="50" charset="-128"/>
                          <a:cs typeface="+mn-cs"/>
                        </a:rPr>
                        <a:t>（４）検討手法について</a:t>
                      </a:r>
                      <a:endParaRPr kumimoji="1" lang="en-US" altLang="ja-JP" sz="1600" b="0" kern="100" dirty="0">
                        <a:solidFill>
                          <a:schemeClr val="tx1"/>
                        </a:solidFill>
                        <a:effectLst/>
                        <a:latin typeface="メイリオ" panose="020B0604030504040204" pitchFamily="50" charset="-128"/>
                        <a:ea typeface="メイリオ" panose="020B0604030504040204" pitchFamily="50" charset="-128"/>
                        <a:cs typeface="+mn-cs"/>
                      </a:endParaRPr>
                    </a:p>
                  </a:txBody>
                  <a:tcPr marL="50310" marR="503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200082"/>
                  </a:ext>
                </a:extLst>
              </a:tr>
              <a:tr h="1297305">
                <a:tc>
                  <a:txBody>
                    <a:bodyPr/>
                    <a:lstStyle/>
                    <a:p>
                      <a:pPr algn="ctr"/>
                      <a:r>
                        <a:rPr lang="ja-JP" altLang="en-US" sz="16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第２回</a:t>
                      </a:r>
                      <a:endParaRPr lang="ja-JP" sz="16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kumimoji="1" lang="ja-JP" altLang="en-US" sz="1600" b="0" kern="100" dirty="0">
                          <a:solidFill>
                            <a:schemeClr val="tx1"/>
                          </a:solidFill>
                          <a:effectLst/>
                          <a:latin typeface="メイリオ" panose="020B0604030504040204" pitchFamily="50" charset="-128"/>
                          <a:ea typeface="メイリオ" panose="020B0604030504040204" pitchFamily="50" charset="-128"/>
                          <a:cs typeface="+mn-cs"/>
                        </a:rPr>
                        <a:t>令和７年３月</a:t>
                      </a:r>
                      <a:r>
                        <a:rPr kumimoji="1" lang="en-US" altLang="ja-JP" sz="1600" b="0" kern="100" dirty="0">
                          <a:solidFill>
                            <a:schemeClr val="tx1"/>
                          </a:solidFill>
                          <a:effectLst/>
                          <a:latin typeface="メイリオ" panose="020B0604030504040204" pitchFamily="50" charset="-128"/>
                          <a:ea typeface="メイリオ" panose="020B0604030504040204" pitchFamily="50" charset="-128"/>
                          <a:cs typeface="+mn-cs"/>
                        </a:rPr>
                        <a:t>26</a:t>
                      </a:r>
                      <a:r>
                        <a:rPr kumimoji="1" lang="ja-JP" altLang="en-US" sz="1600" b="0" kern="100" dirty="0">
                          <a:solidFill>
                            <a:schemeClr val="tx1"/>
                          </a:solidFill>
                          <a:effectLst/>
                          <a:latin typeface="メイリオ" panose="020B0604030504040204" pitchFamily="50" charset="-128"/>
                          <a:ea typeface="メイリオ" panose="020B0604030504040204" pitchFamily="50" charset="-128"/>
                          <a:cs typeface="+mn-cs"/>
                        </a:rPr>
                        <a:t>日（水）</a:t>
                      </a:r>
                    </a:p>
                  </a:txBody>
                  <a:tcPr marL="50310" marR="503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（１）前回の振り返り</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（２）分析結果（中間）について</a:t>
                      </a:r>
                      <a:endParaRPr kumimoji="1" lang="en-US" altLang="ja-JP" sz="1600" b="0" i="0" u="none" strike="noStrike" kern="1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（３）とりまとめの方向性について</a:t>
                      </a:r>
                      <a:endParaRPr kumimoji="1" lang="en-US" altLang="ja-JP" sz="1600" b="0" i="0" u="none" strike="noStrike" kern="1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txBody>
                  <a:tcPr marL="50310" marR="503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0518451"/>
                  </a:ext>
                </a:extLst>
              </a:tr>
              <a:tr h="1297305">
                <a:tc>
                  <a:txBody>
                    <a:bodyPr/>
                    <a:lstStyle/>
                    <a:p>
                      <a:pPr algn="ctr"/>
                      <a:r>
                        <a:rPr lang="ja-JP" altLang="en-US" sz="16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第３回</a:t>
                      </a:r>
                      <a:endParaRPr lang="ja-JP" sz="16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kumimoji="1" lang="ja-JP" altLang="en-US" sz="1600" b="0" kern="100" dirty="0">
                          <a:solidFill>
                            <a:schemeClr val="tx1"/>
                          </a:solidFill>
                          <a:effectLst/>
                          <a:latin typeface="メイリオ" panose="020B0604030504040204" pitchFamily="50" charset="-128"/>
                          <a:ea typeface="メイリオ" panose="020B0604030504040204" pitchFamily="50" charset="-128"/>
                          <a:cs typeface="+mn-cs"/>
                        </a:rPr>
                        <a:t>令和７年７月</a:t>
                      </a:r>
                      <a:r>
                        <a:rPr kumimoji="1" lang="en-US" altLang="ja-JP" sz="1600" b="0" kern="100" dirty="0">
                          <a:solidFill>
                            <a:schemeClr val="tx1"/>
                          </a:solidFill>
                          <a:effectLst/>
                          <a:latin typeface="メイリオ" panose="020B0604030504040204" pitchFamily="50" charset="-128"/>
                          <a:ea typeface="メイリオ" panose="020B0604030504040204" pitchFamily="50" charset="-128"/>
                          <a:cs typeface="+mn-cs"/>
                        </a:rPr>
                        <a:t>28</a:t>
                      </a:r>
                      <a:r>
                        <a:rPr kumimoji="1" lang="ja-JP" altLang="en-US" sz="1600" b="0" kern="100" dirty="0">
                          <a:solidFill>
                            <a:schemeClr val="tx1"/>
                          </a:solidFill>
                          <a:effectLst/>
                          <a:latin typeface="メイリオ" panose="020B0604030504040204" pitchFamily="50" charset="-128"/>
                          <a:ea typeface="メイリオ" panose="020B0604030504040204" pitchFamily="50" charset="-128"/>
                          <a:cs typeface="+mn-cs"/>
                        </a:rPr>
                        <a:t>日（月）</a:t>
                      </a:r>
                    </a:p>
                  </a:txBody>
                  <a:tcPr marL="50310" marR="503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（１）前回の振り返り</a:t>
                      </a:r>
                      <a:endParaRPr kumimoji="1" lang="en-US" altLang="ja-JP" sz="1600" b="0" i="0" u="none" strike="noStrike" kern="1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（２）とりまとめについて</a:t>
                      </a:r>
                      <a:endParaRPr kumimoji="1" lang="en-US" altLang="ja-JP" sz="1600" b="0" i="0" u="none" strike="noStrike" kern="1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txBody>
                  <a:tcPr marL="50310" marR="503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8347039"/>
                  </a:ext>
                </a:extLst>
              </a:tr>
            </a:tbl>
          </a:graphicData>
        </a:graphic>
      </p:graphicFrame>
      <p:sp>
        <p:nvSpPr>
          <p:cNvPr id="10" name="スライド番号プレースホルダー 4">
            <a:extLst>
              <a:ext uri="{FF2B5EF4-FFF2-40B4-BE49-F238E27FC236}">
                <a16:creationId xmlns:a16="http://schemas.microsoft.com/office/drawing/2014/main" id="{D3CF97BB-F042-4299-91B3-D8CAF9EB853E}"/>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7</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58986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95A0E72-6A37-450A-A59F-4CD1AE27A1A0}"/>
              </a:ext>
            </a:extLst>
          </p:cNvPr>
          <p:cNvPicPr>
            <a:picLocks noChangeAspect="1"/>
          </p:cNvPicPr>
          <p:nvPr/>
        </p:nvPicPr>
        <p:blipFill rotWithShape="1">
          <a:blip r:embed="rId3"/>
          <a:srcRect t="6069" r="1018" b="1263"/>
          <a:stretch/>
        </p:blipFill>
        <p:spPr>
          <a:xfrm>
            <a:off x="882264" y="1962312"/>
            <a:ext cx="8136383" cy="4791057"/>
          </a:xfrm>
          <a:prstGeom prst="rect">
            <a:avLst/>
          </a:prstGeom>
        </p:spPr>
      </p:pic>
      <p:sp>
        <p:nvSpPr>
          <p:cNvPr id="14" name="正方形/長方形 13">
            <a:extLst>
              <a:ext uri="{FF2B5EF4-FFF2-40B4-BE49-F238E27FC236}">
                <a16:creationId xmlns:a16="http://schemas.microsoft.com/office/drawing/2014/main" id="{94C421B1-696D-4E60-BE0E-BFA95F321DBB}"/>
              </a:ext>
            </a:extLst>
          </p:cNvPr>
          <p:cNvSpPr/>
          <p:nvPr/>
        </p:nvSpPr>
        <p:spPr>
          <a:xfrm>
            <a:off x="149679" y="475879"/>
            <a:ext cx="9606642" cy="123110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spAutoFit/>
          </a:bodyPr>
          <a:lstStyle/>
          <a:p>
            <a:pPr>
              <a:spcAft>
                <a:spcPts val="1200"/>
              </a:spcAft>
            </a:pPr>
            <a:r>
              <a:rPr lang="ja-JP" altLang="en-US" sz="1600" dirty="0">
                <a:solidFill>
                  <a:schemeClr val="tx1"/>
                </a:solidFill>
                <a:latin typeface="メイリオ" panose="020B0604030504040204" pitchFamily="50" charset="-128"/>
                <a:ea typeface="メイリオ" panose="020B0604030504040204" pitchFamily="50" charset="-128"/>
              </a:rPr>
              <a:t>（１）検討対象路線</a:t>
            </a:r>
            <a:endParaRPr lang="en-US" altLang="ja-JP" sz="1600" dirty="0">
              <a:solidFill>
                <a:schemeClr val="tx1"/>
              </a:solidFill>
              <a:latin typeface="メイリオ" panose="020B0604030504040204" pitchFamily="50" charset="-128"/>
              <a:ea typeface="メイリオ" panose="020B0604030504040204" pitchFamily="50" charset="-128"/>
            </a:endParaRPr>
          </a:p>
          <a:p>
            <a:pPr marL="742950" lvl="1" indent="-285750">
              <a:spcAft>
                <a:spcPts val="1200"/>
              </a:spcAft>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rPr>
              <a:t>検討対象路線は、従前からの答申路線である「北港テクノポート線」及び「京阪中之島新線延伸」と、既設のＪＲ桜島線を活用する案である「ＪＲ桜島線延伸」及び京阪中之島線を延伸して九条駅へ接続する案である「京阪中之島線延伸」とする。</a:t>
            </a:r>
            <a:endParaRPr lang="en-US" altLang="ja-JP" sz="1600" dirty="0">
              <a:solidFill>
                <a:schemeClr val="tx1"/>
              </a:solidFill>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BA5B255B-9E1E-4F01-ACA8-1518880FA389}"/>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a:solidFill>
                  <a:schemeClr val="bg1"/>
                </a:solidFill>
                <a:latin typeface="メイリオ" panose="020B0604030504040204" pitchFamily="50" charset="-128"/>
                <a:ea typeface="メイリオ" panose="020B0604030504040204" pitchFamily="50" charset="-128"/>
              </a:rPr>
              <a:t>１－４　検討</a:t>
            </a:r>
            <a:r>
              <a:rPr lang="ja-JP" altLang="en-US" sz="2000" b="1" dirty="0">
                <a:solidFill>
                  <a:schemeClr val="bg1"/>
                </a:solidFill>
                <a:latin typeface="メイリオ" panose="020B0604030504040204" pitchFamily="50" charset="-128"/>
                <a:ea typeface="メイリオ" panose="020B0604030504040204" pitchFamily="50" charset="-128"/>
              </a:rPr>
              <a:t>対象路線</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310A428D-FB11-4334-9E26-7C2C95141D7D}"/>
              </a:ext>
            </a:extLst>
          </p:cNvPr>
          <p:cNvSpPr txBox="1"/>
          <p:nvPr/>
        </p:nvSpPr>
        <p:spPr>
          <a:xfrm>
            <a:off x="8391428" y="59555"/>
            <a:ext cx="1441420"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１　検討の概要</a:t>
            </a:r>
            <a:endParaRPr kumimoji="1" lang="ja-JP" altLang="en-US" sz="1400" b="1" dirty="0">
              <a:solidFill>
                <a:schemeClr val="accent5">
                  <a:lumMod val="50000"/>
                </a:schemeClr>
              </a:solidFill>
            </a:endParaRPr>
          </a:p>
        </p:txBody>
      </p:sp>
      <p:sp>
        <p:nvSpPr>
          <p:cNvPr id="17" name="テキスト ボックス 16">
            <a:extLst>
              <a:ext uri="{FF2B5EF4-FFF2-40B4-BE49-F238E27FC236}">
                <a16:creationId xmlns:a16="http://schemas.microsoft.com/office/drawing/2014/main" id="{701DCED5-19E6-4716-A732-EABD4261E682}"/>
              </a:ext>
            </a:extLst>
          </p:cNvPr>
          <p:cNvSpPr txBox="1"/>
          <p:nvPr/>
        </p:nvSpPr>
        <p:spPr>
          <a:xfrm>
            <a:off x="5919622" y="5666393"/>
            <a:ext cx="3058385" cy="1046440"/>
          </a:xfrm>
          <a:prstGeom prst="rect">
            <a:avLst/>
          </a:prstGeom>
          <a:solidFill>
            <a:schemeClr val="bg1"/>
          </a:solidFill>
          <a:ln>
            <a:solidFill>
              <a:srgbClr val="666666"/>
            </a:solidFill>
            <a:prstDash val="solid"/>
          </a:ln>
        </p:spPr>
        <p:txBody>
          <a:bodyPr wrap="square" lIns="0" rIns="0" bIns="0" rtlCol="0">
            <a:spAutoFit/>
          </a:bodyPr>
          <a:lstStyle/>
          <a:p>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答申路線</a:t>
            </a:r>
            <a:r>
              <a:rPr lang="en-US" altLang="ja-JP" sz="1200" b="1" dirty="0">
                <a:latin typeface="メイリオ" panose="020B0604030504040204" pitchFamily="50" charset="-128"/>
                <a:ea typeface="メイリオ" panose="020B0604030504040204" pitchFamily="50" charset="-128"/>
              </a:rPr>
              <a:t>】</a:t>
            </a:r>
            <a:br>
              <a:rPr lang="en-US" altLang="ja-JP" sz="1200">
                <a:latin typeface="メイリオ" panose="020B0604030504040204" pitchFamily="50" charset="-128"/>
                <a:ea typeface="メイリオ" panose="020B0604030504040204" pitchFamily="50" charset="-128"/>
              </a:rPr>
            </a:br>
            <a:r>
              <a:rPr lang="ja-JP" altLang="en-US" sz="1200">
                <a:latin typeface="メイリオ" panose="020B0604030504040204" pitchFamily="50" charset="-128"/>
                <a:ea typeface="メイリオ" panose="020B0604030504040204" pitchFamily="50" charset="-128"/>
              </a:rPr>
              <a:t>　</a:t>
            </a:r>
            <a:r>
              <a:rPr lang="ja-JP" altLang="en-US" sz="1200">
                <a:solidFill>
                  <a:srgbClr val="FA9500"/>
                </a:solidFill>
                <a:latin typeface="メイリオ" panose="020B0604030504040204" pitchFamily="50" charset="-128"/>
                <a:ea typeface="メイリオ" panose="020B0604030504040204" pitchFamily="50" charset="-128"/>
              </a:rPr>
              <a:t>（</a:t>
            </a:r>
            <a:r>
              <a:rPr lang="zh-TW" altLang="en-US" sz="1200" dirty="0">
                <a:solidFill>
                  <a:srgbClr val="FA9500"/>
                </a:solidFill>
                <a:latin typeface="メイリオ" panose="020B0604030504040204" pitchFamily="50" charset="-128"/>
                <a:ea typeface="メイリオ" panose="020B0604030504040204" pitchFamily="50" charset="-128"/>
              </a:rPr>
              <a:t>中之島～西九条～新桜島～</a:t>
            </a:r>
            <a:r>
              <a:rPr lang="ja-JP" altLang="en-US" sz="1200" dirty="0">
                <a:solidFill>
                  <a:srgbClr val="FA9500"/>
                </a:solidFill>
                <a:latin typeface="メイリオ" panose="020B0604030504040204" pitchFamily="50" charset="-128"/>
                <a:ea typeface="メイリオ" panose="020B0604030504040204" pitchFamily="50" charset="-128"/>
              </a:rPr>
              <a:t>舞洲～</a:t>
            </a:r>
            <a:r>
              <a:rPr lang="zh-TW" altLang="en-US" sz="1200" dirty="0">
                <a:solidFill>
                  <a:srgbClr val="FA9500"/>
                </a:solidFill>
                <a:latin typeface="メイリオ" panose="020B0604030504040204" pitchFamily="50" charset="-128"/>
                <a:ea typeface="メイリオ" panose="020B0604030504040204" pitchFamily="50" charset="-128"/>
              </a:rPr>
              <a:t>夢洲</a:t>
            </a:r>
            <a:r>
              <a:rPr lang="ja-JP" altLang="en-US" sz="1200" dirty="0">
                <a:solidFill>
                  <a:srgbClr val="FA9500"/>
                </a:solidFill>
                <a:latin typeface="メイリオ" panose="020B0604030504040204" pitchFamily="50" charset="-128"/>
                <a:ea typeface="メイリオ" panose="020B0604030504040204" pitchFamily="50" charset="-128"/>
              </a:rPr>
              <a:t>）</a:t>
            </a:r>
            <a:endParaRPr lang="en-US" altLang="ja-JP" sz="1200" dirty="0">
              <a:solidFill>
                <a:srgbClr val="FA9500"/>
              </a:solidFill>
              <a:latin typeface="メイリオ" panose="020B0604030504040204" pitchFamily="50" charset="-128"/>
              <a:ea typeface="メイリオ" panose="020B0604030504040204" pitchFamily="50" charset="-128"/>
            </a:endParaRPr>
          </a:p>
          <a:p>
            <a:endParaRPr lang="en-US" altLang="ja-JP" sz="500" b="1" dirty="0">
              <a:latin typeface="メイリオ" panose="020B0604030504040204" pitchFamily="50" charset="-128"/>
              <a:ea typeface="メイリオ" panose="020B0604030504040204" pitchFamily="50" charset="-128"/>
            </a:endParaRPr>
          </a:p>
          <a:p>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検討路線</a:t>
            </a:r>
            <a:r>
              <a:rPr lang="en-US" altLang="ja-JP" sz="1200" b="1" dirty="0">
                <a:latin typeface="メイリオ" panose="020B0604030504040204" pitchFamily="50" charset="-128"/>
                <a:ea typeface="メイリオ" panose="020B0604030504040204" pitchFamily="50" charset="-128"/>
              </a:rPr>
              <a:t>】</a:t>
            </a:r>
          </a:p>
          <a:p>
            <a:r>
              <a:rPr lang="ja-JP" altLang="en-US" sz="1200" b="1">
                <a:solidFill>
                  <a:srgbClr val="FF0065"/>
                </a:solidFill>
                <a:latin typeface="メイリオ" panose="020B0604030504040204" pitchFamily="50" charset="-128"/>
                <a:ea typeface="メイリオ" panose="020B0604030504040204" pitchFamily="50" charset="-128"/>
              </a:rPr>
              <a:t>　・</a:t>
            </a:r>
            <a:r>
              <a:rPr lang="zh-TW" altLang="en-US" sz="1200" b="1" dirty="0">
                <a:solidFill>
                  <a:srgbClr val="FF0065"/>
                </a:solidFill>
                <a:latin typeface="メイリオ" panose="020B0604030504040204" pitchFamily="50" charset="-128"/>
                <a:ea typeface="メイリオ" panose="020B0604030504040204" pitchFamily="50" charset="-128"/>
              </a:rPr>
              <a:t>ＪＲ桜島線延伸</a:t>
            </a:r>
            <a:r>
              <a:rPr lang="zh-TW" altLang="en-US" sz="1200" dirty="0">
                <a:solidFill>
                  <a:srgbClr val="FF0065"/>
                </a:solidFill>
                <a:latin typeface="メイリオ" panose="020B0604030504040204" pitchFamily="50" charset="-128"/>
                <a:ea typeface="メイリオ" panose="020B0604030504040204" pitchFamily="50" charset="-128"/>
              </a:rPr>
              <a:t>（桜島～</a:t>
            </a:r>
            <a:r>
              <a:rPr lang="ja-JP" altLang="en-US" sz="1200" dirty="0">
                <a:solidFill>
                  <a:srgbClr val="FF0065"/>
                </a:solidFill>
                <a:latin typeface="メイリオ" panose="020B0604030504040204" pitchFamily="50" charset="-128"/>
                <a:ea typeface="メイリオ" panose="020B0604030504040204" pitchFamily="50" charset="-128"/>
              </a:rPr>
              <a:t>舞洲～</a:t>
            </a:r>
            <a:r>
              <a:rPr lang="zh-TW" altLang="en-US" sz="1200" dirty="0">
                <a:solidFill>
                  <a:srgbClr val="FF0065"/>
                </a:solidFill>
                <a:latin typeface="メイリオ" panose="020B0604030504040204" pitchFamily="50" charset="-128"/>
                <a:ea typeface="メイリオ" panose="020B0604030504040204" pitchFamily="50" charset="-128"/>
              </a:rPr>
              <a:t>夢洲）</a:t>
            </a:r>
            <a:endParaRPr lang="en-US" altLang="zh-TW" sz="1200" dirty="0">
              <a:solidFill>
                <a:srgbClr val="FF0065"/>
              </a:solidFill>
              <a:latin typeface="メイリオ" panose="020B0604030504040204" pitchFamily="50" charset="-128"/>
              <a:ea typeface="メイリオ" panose="020B0604030504040204" pitchFamily="50" charset="-128"/>
            </a:endParaRPr>
          </a:p>
          <a:p>
            <a:r>
              <a:rPr lang="ja-JP" altLang="en-US" sz="1200" b="1">
                <a:solidFill>
                  <a:srgbClr val="0072C0"/>
                </a:solidFill>
                <a:latin typeface="メイリオ" panose="020B0604030504040204" pitchFamily="50" charset="-128"/>
                <a:ea typeface="メイリオ" panose="020B0604030504040204" pitchFamily="50" charset="-128"/>
              </a:rPr>
              <a:t>　・</a:t>
            </a:r>
            <a:r>
              <a:rPr lang="zh-TW" altLang="en-US" sz="1200" b="1" dirty="0">
                <a:solidFill>
                  <a:srgbClr val="0072C0"/>
                </a:solidFill>
                <a:latin typeface="メイリオ" panose="020B0604030504040204" pitchFamily="50" charset="-128"/>
                <a:ea typeface="メイリオ" panose="020B0604030504040204" pitchFamily="50" charset="-128"/>
              </a:rPr>
              <a:t>京阪中之島線延伸</a:t>
            </a:r>
            <a:r>
              <a:rPr lang="zh-TW" altLang="en-US" sz="1200" dirty="0">
                <a:solidFill>
                  <a:srgbClr val="0072C0"/>
                </a:solidFill>
                <a:latin typeface="メイリオ" panose="020B0604030504040204" pitchFamily="50" charset="-128"/>
                <a:ea typeface="メイリオ" panose="020B0604030504040204" pitchFamily="50" charset="-128"/>
              </a:rPr>
              <a:t>（中之島～九条）</a:t>
            </a:r>
            <a:endParaRPr lang="en-US" altLang="ja-JP" sz="1200" dirty="0">
              <a:latin typeface="メイリオ" panose="020B0604030504040204" pitchFamily="50" charset="-128"/>
              <a:ea typeface="メイリオ" panose="020B0604030504040204" pitchFamily="50" charset="-128"/>
            </a:endParaRPr>
          </a:p>
        </p:txBody>
      </p:sp>
      <p:sp>
        <p:nvSpPr>
          <p:cNvPr id="11" name="Rectangle 44">
            <a:extLst>
              <a:ext uri="{FF2B5EF4-FFF2-40B4-BE49-F238E27FC236}">
                <a16:creationId xmlns:a16="http://schemas.microsoft.com/office/drawing/2014/main" id="{00E86B6E-4E10-4808-928C-64DBC45940AD}"/>
              </a:ext>
            </a:extLst>
          </p:cNvPr>
          <p:cNvSpPr>
            <a:spLocks noChangeArrowheads="1"/>
          </p:cNvSpPr>
          <p:nvPr/>
        </p:nvSpPr>
        <p:spPr bwMode="auto">
          <a:xfrm>
            <a:off x="9925377" y="1919382"/>
            <a:ext cx="5976165" cy="3646502"/>
          </a:xfrm>
          <a:prstGeom prst="rect">
            <a:avLst/>
          </a:prstGeom>
          <a:solidFill>
            <a:schemeClr val="accent5">
              <a:lumMod val="20000"/>
              <a:lumOff val="80000"/>
            </a:schemeClr>
          </a:solidFill>
          <a:ln w="38100" cap="rnd">
            <a:no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en-US" sz="1462">
              <a:latin typeface="Arial" panose="020B0604020202020204" pitchFamily="34" charset="0"/>
            </a:endParaRPr>
          </a:p>
        </p:txBody>
      </p:sp>
      <p:grpSp>
        <p:nvGrpSpPr>
          <p:cNvPr id="12" name="グループ化 11">
            <a:extLst>
              <a:ext uri="{FF2B5EF4-FFF2-40B4-BE49-F238E27FC236}">
                <a16:creationId xmlns:a16="http://schemas.microsoft.com/office/drawing/2014/main" id="{C5E8BE1E-C250-47E8-A757-7DD29D219CD2}"/>
              </a:ext>
            </a:extLst>
          </p:cNvPr>
          <p:cNvGrpSpPr/>
          <p:nvPr/>
        </p:nvGrpSpPr>
        <p:grpSpPr>
          <a:xfrm>
            <a:off x="10085051" y="1919383"/>
            <a:ext cx="5803910" cy="3646501"/>
            <a:chOff x="9477790" y="-1036235"/>
            <a:chExt cx="5803910" cy="3646501"/>
          </a:xfrm>
          <a:solidFill>
            <a:schemeClr val="accent3">
              <a:lumMod val="60000"/>
              <a:lumOff val="40000"/>
            </a:schemeClr>
          </a:solidFill>
        </p:grpSpPr>
        <p:sp>
          <p:nvSpPr>
            <p:cNvPr id="13" name="Freeform 46">
              <a:extLst>
                <a:ext uri="{FF2B5EF4-FFF2-40B4-BE49-F238E27FC236}">
                  <a16:creationId xmlns:a16="http://schemas.microsoft.com/office/drawing/2014/main" id="{FA07078C-2565-4C0B-AD26-0AE5A5121E6B}"/>
                </a:ext>
              </a:extLst>
            </p:cNvPr>
            <p:cNvSpPr>
              <a:spLocks/>
            </p:cNvSpPr>
            <p:nvPr/>
          </p:nvSpPr>
          <p:spPr bwMode="auto">
            <a:xfrm>
              <a:off x="10499278" y="1722826"/>
              <a:ext cx="1941085" cy="887440"/>
            </a:xfrm>
            <a:custGeom>
              <a:avLst/>
              <a:gdLst>
                <a:gd name="T0" fmla="*/ 0 w 1505"/>
                <a:gd name="T1" fmla="*/ 142 h 688"/>
                <a:gd name="T2" fmla="*/ 245 w 1505"/>
                <a:gd name="T3" fmla="*/ 14 h 688"/>
                <a:gd name="T4" fmla="*/ 811 w 1505"/>
                <a:gd name="T5" fmla="*/ 0 h 688"/>
                <a:gd name="T6" fmla="*/ 892 w 1505"/>
                <a:gd name="T7" fmla="*/ 104 h 688"/>
                <a:gd name="T8" fmla="*/ 1217 w 1505"/>
                <a:gd name="T9" fmla="*/ 113 h 688"/>
                <a:gd name="T10" fmla="*/ 1330 w 1505"/>
                <a:gd name="T11" fmla="*/ 203 h 688"/>
                <a:gd name="T12" fmla="*/ 1505 w 1505"/>
                <a:gd name="T13" fmla="*/ 688 h 688"/>
                <a:gd name="T14" fmla="*/ 293 w 1505"/>
                <a:gd name="T15" fmla="*/ 688 h 688"/>
                <a:gd name="T16" fmla="*/ 222 w 1505"/>
                <a:gd name="T17" fmla="*/ 604 h 688"/>
                <a:gd name="T18" fmla="*/ 420 w 1505"/>
                <a:gd name="T19" fmla="*/ 594 h 688"/>
                <a:gd name="T20" fmla="*/ 368 w 1505"/>
                <a:gd name="T21" fmla="*/ 434 h 688"/>
                <a:gd name="T22" fmla="*/ 10 w 1505"/>
                <a:gd name="T23" fmla="*/ 448 h 688"/>
                <a:gd name="T24" fmla="*/ 0 w 1505"/>
                <a:gd name="T25" fmla="*/ 142 h 6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05" h="688">
                  <a:moveTo>
                    <a:pt x="0" y="142"/>
                  </a:moveTo>
                  <a:lnTo>
                    <a:pt x="245" y="14"/>
                  </a:lnTo>
                  <a:lnTo>
                    <a:pt x="811" y="0"/>
                  </a:lnTo>
                  <a:lnTo>
                    <a:pt x="892" y="104"/>
                  </a:lnTo>
                  <a:lnTo>
                    <a:pt x="1217" y="113"/>
                  </a:lnTo>
                  <a:lnTo>
                    <a:pt x="1330" y="203"/>
                  </a:lnTo>
                  <a:lnTo>
                    <a:pt x="1505" y="688"/>
                  </a:lnTo>
                  <a:lnTo>
                    <a:pt x="293" y="688"/>
                  </a:lnTo>
                  <a:lnTo>
                    <a:pt x="222" y="604"/>
                  </a:lnTo>
                  <a:lnTo>
                    <a:pt x="420" y="594"/>
                  </a:lnTo>
                  <a:lnTo>
                    <a:pt x="368" y="434"/>
                  </a:lnTo>
                  <a:lnTo>
                    <a:pt x="10" y="448"/>
                  </a:lnTo>
                  <a:lnTo>
                    <a:pt x="0" y="142"/>
                  </a:lnTo>
                  <a:close/>
                </a:path>
              </a:pathLst>
            </a:custGeom>
            <a:grpFill/>
            <a:ln w="9525">
              <a:noFill/>
              <a:round/>
              <a:headEnd/>
              <a:tailEnd/>
            </a:ln>
          </p:spPr>
          <p:txBody>
            <a:bodyPr/>
            <a:lstStyle/>
            <a:p>
              <a:endParaRPr lang="ja-JP" altLang="en-US" sz="1462"/>
            </a:p>
          </p:txBody>
        </p:sp>
        <p:sp>
          <p:nvSpPr>
            <p:cNvPr id="15" name="Freeform 47">
              <a:extLst>
                <a:ext uri="{FF2B5EF4-FFF2-40B4-BE49-F238E27FC236}">
                  <a16:creationId xmlns:a16="http://schemas.microsoft.com/office/drawing/2014/main" id="{A311CE56-56C2-4E14-B43B-6CDBB618D8E1}"/>
                </a:ext>
              </a:extLst>
            </p:cNvPr>
            <p:cNvSpPr>
              <a:spLocks/>
            </p:cNvSpPr>
            <p:nvPr/>
          </p:nvSpPr>
          <p:spPr bwMode="auto">
            <a:xfrm>
              <a:off x="9477790" y="671571"/>
              <a:ext cx="1374882" cy="966123"/>
            </a:xfrm>
            <a:custGeom>
              <a:avLst/>
              <a:gdLst>
                <a:gd name="T0" fmla="*/ 735 w 1066"/>
                <a:gd name="T1" fmla="*/ 749 h 749"/>
                <a:gd name="T2" fmla="*/ 245 w 1066"/>
                <a:gd name="T3" fmla="*/ 731 h 749"/>
                <a:gd name="T4" fmla="*/ 0 w 1066"/>
                <a:gd name="T5" fmla="*/ 349 h 749"/>
                <a:gd name="T6" fmla="*/ 302 w 1066"/>
                <a:gd name="T7" fmla="*/ 0 h 749"/>
                <a:gd name="T8" fmla="*/ 1066 w 1066"/>
                <a:gd name="T9" fmla="*/ 174 h 749"/>
                <a:gd name="T10" fmla="*/ 1066 w 1066"/>
                <a:gd name="T11" fmla="*/ 467 h 749"/>
                <a:gd name="T12" fmla="*/ 735 w 1066"/>
                <a:gd name="T13" fmla="*/ 749 h 7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66" h="749">
                  <a:moveTo>
                    <a:pt x="735" y="749"/>
                  </a:moveTo>
                  <a:lnTo>
                    <a:pt x="245" y="731"/>
                  </a:lnTo>
                  <a:lnTo>
                    <a:pt x="0" y="349"/>
                  </a:lnTo>
                  <a:lnTo>
                    <a:pt x="302" y="0"/>
                  </a:lnTo>
                  <a:lnTo>
                    <a:pt x="1066" y="174"/>
                  </a:lnTo>
                  <a:lnTo>
                    <a:pt x="1066" y="467"/>
                  </a:lnTo>
                  <a:lnTo>
                    <a:pt x="735" y="749"/>
                  </a:lnTo>
                  <a:close/>
                </a:path>
              </a:pathLst>
            </a:custGeom>
            <a:grpFill/>
            <a:ln w="9525">
              <a:noFill/>
              <a:round/>
              <a:headEnd/>
              <a:tailEnd/>
            </a:ln>
          </p:spPr>
          <p:txBody>
            <a:bodyPr/>
            <a:lstStyle/>
            <a:p>
              <a:endParaRPr lang="ja-JP" altLang="en-US" sz="1462"/>
            </a:p>
          </p:txBody>
        </p:sp>
        <p:sp>
          <p:nvSpPr>
            <p:cNvPr id="18" name="Freeform 48">
              <a:extLst>
                <a:ext uri="{FF2B5EF4-FFF2-40B4-BE49-F238E27FC236}">
                  <a16:creationId xmlns:a16="http://schemas.microsoft.com/office/drawing/2014/main" id="{3BEE7764-AA25-46BD-A259-4013E638B4C3}"/>
                </a:ext>
              </a:extLst>
            </p:cNvPr>
            <p:cNvSpPr>
              <a:spLocks/>
            </p:cNvSpPr>
            <p:nvPr/>
          </p:nvSpPr>
          <p:spPr bwMode="auto">
            <a:xfrm>
              <a:off x="10055601" y="-233927"/>
              <a:ext cx="1229139" cy="936455"/>
            </a:xfrm>
            <a:custGeom>
              <a:avLst/>
              <a:gdLst>
                <a:gd name="T0" fmla="*/ 953 w 953"/>
                <a:gd name="T1" fmla="*/ 104 h 726"/>
                <a:gd name="T2" fmla="*/ 953 w 953"/>
                <a:gd name="T3" fmla="*/ 726 h 726"/>
                <a:gd name="T4" fmla="*/ 0 w 953"/>
                <a:gd name="T5" fmla="*/ 542 h 726"/>
                <a:gd name="T6" fmla="*/ 0 w 953"/>
                <a:gd name="T7" fmla="*/ 320 h 726"/>
                <a:gd name="T8" fmla="*/ 519 w 953"/>
                <a:gd name="T9" fmla="*/ 0 h 726"/>
                <a:gd name="T10" fmla="*/ 953 w 953"/>
                <a:gd name="T11" fmla="*/ 104 h 7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3" h="726">
                  <a:moveTo>
                    <a:pt x="953" y="104"/>
                  </a:moveTo>
                  <a:lnTo>
                    <a:pt x="953" y="726"/>
                  </a:lnTo>
                  <a:lnTo>
                    <a:pt x="0" y="542"/>
                  </a:lnTo>
                  <a:lnTo>
                    <a:pt x="0" y="320"/>
                  </a:lnTo>
                  <a:lnTo>
                    <a:pt x="519" y="0"/>
                  </a:lnTo>
                  <a:lnTo>
                    <a:pt x="953" y="104"/>
                  </a:lnTo>
                  <a:close/>
                </a:path>
              </a:pathLst>
            </a:custGeom>
            <a:grpFill/>
            <a:ln w="9525">
              <a:noFill/>
              <a:round/>
              <a:headEnd/>
              <a:tailEnd/>
            </a:ln>
          </p:spPr>
          <p:txBody>
            <a:bodyPr/>
            <a:lstStyle/>
            <a:p>
              <a:endParaRPr lang="ja-JP" altLang="en-US" sz="1462"/>
            </a:p>
          </p:txBody>
        </p:sp>
        <p:sp>
          <p:nvSpPr>
            <p:cNvPr id="19" name="Freeform 49">
              <a:extLst>
                <a:ext uri="{FF2B5EF4-FFF2-40B4-BE49-F238E27FC236}">
                  <a16:creationId xmlns:a16="http://schemas.microsoft.com/office/drawing/2014/main" id="{F4EF9160-FC92-4B3A-876C-543F04791F89}"/>
                </a:ext>
              </a:extLst>
            </p:cNvPr>
            <p:cNvSpPr>
              <a:spLocks/>
            </p:cNvSpPr>
            <p:nvPr/>
          </p:nvSpPr>
          <p:spPr bwMode="auto">
            <a:xfrm>
              <a:off x="11375024" y="-1036235"/>
              <a:ext cx="3906676" cy="3646501"/>
            </a:xfrm>
            <a:custGeom>
              <a:avLst/>
              <a:gdLst>
                <a:gd name="T0" fmla="*/ 1118 w 3029"/>
                <a:gd name="T1" fmla="*/ 0 h 2827"/>
                <a:gd name="T2" fmla="*/ 10 w 3029"/>
                <a:gd name="T3" fmla="*/ 330 h 2827"/>
                <a:gd name="T4" fmla="*/ 0 w 3029"/>
                <a:gd name="T5" fmla="*/ 627 h 2827"/>
                <a:gd name="T6" fmla="*/ 1401 w 3029"/>
                <a:gd name="T7" fmla="*/ 188 h 2827"/>
                <a:gd name="T8" fmla="*/ 807 w 3029"/>
                <a:gd name="T9" fmla="*/ 589 h 2827"/>
                <a:gd name="T10" fmla="*/ 132 w 3029"/>
                <a:gd name="T11" fmla="*/ 791 h 2827"/>
                <a:gd name="T12" fmla="*/ 132 w 3029"/>
                <a:gd name="T13" fmla="*/ 1055 h 2827"/>
                <a:gd name="T14" fmla="*/ 496 w 3029"/>
                <a:gd name="T15" fmla="*/ 933 h 2827"/>
                <a:gd name="T16" fmla="*/ 491 w 3029"/>
                <a:gd name="T17" fmla="*/ 1060 h 2827"/>
                <a:gd name="T18" fmla="*/ 85 w 3029"/>
                <a:gd name="T19" fmla="*/ 1183 h 2827"/>
                <a:gd name="T20" fmla="*/ 85 w 3029"/>
                <a:gd name="T21" fmla="*/ 1734 h 2827"/>
                <a:gd name="T22" fmla="*/ 203 w 3029"/>
                <a:gd name="T23" fmla="*/ 1734 h 2827"/>
                <a:gd name="T24" fmla="*/ 203 w 3029"/>
                <a:gd name="T25" fmla="*/ 1456 h 2827"/>
                <a:gd name="T26" fmla="*/ 297 w 3029"/>
                <a:gd name="T27" fmla="*/ 1456 h 2827"/>
                <a:gd name="T28" fmla="*/ 297 w 3029"/>
                <a:gd name="T29" fmla="*/ 1682 h 2827"/>
                <a:gd name="T30" fmla="*/ 378 w 3029"/>
                <a:gd name="T31" fmla="*/ 1677 h 2827"/>
                <a:gd name="T32" fmla="*/ 378 w 3029"/>
                <a:gd name="T33" fmla="*/ 1395 h 2827"/>
                <a:gd name="T34" fmla="*/ 1123 w 3029"/>
                <a:gd name="T35" fmla="*/ 1197 h 2827"/>
                <a:gd name="T36" fmla="*/ 1123 w 3029"/>
                <a:gd name="T37" fmla="*/ 1362 h 2827"/>
                <a:gd name="T38" fmla="*/ 642 w 3029"/>
                <a:gd name="T39" fmla="*/ 1579 h 2827"/>
                <a:gd name="T40" fmla="*/ 680 w 3029"/>
                <a:gd name="T41" fmla="*/ 1748 h 2827"/>
                <a:gd name="T42" fmla="*/ 500 w 3029"/>
                <a:gd name="T43" fmla="*/ 1824 h 2827"/>
                <a:gd name="T44" fmla="*/ 557 w 3029"/>
                <a:gd name="T45" fmla="*/ 1960 h 2827"/>
                <a:gd name="T46" fmla="*/ 717 w 3029"/>
                <a:gd name="T47" fmla="*/ 1875 h 2827"/>
                <a:gd name="T48" fmla="*/ 774 w 3029"/>
                <a:gd name="T49" fmla="*/ 2040 h 2827"/>
                <a:gd name="T50" fmla="*/ 1118 w 3029"/>
                <a:gd name="T51" fmla="*/ 1899 h 2827"/>
                <a:gd name="T52" fmla="*/ 1156 w 3029"/>
                <a:gd name="T53" fmla="*/ 2012 h 2827"/>
                <a:gd name="T54" fmla="*/ 878 w 3029"/>
                <a:gd name="T55" fmla="*/ 2139 h 2827"/>
                <a:gd name="T56" fmla="*/ 930 w 3029"/>
                <a:gd name="T57" fmla="*/ 2285 h 2827"/>
                <a:gd name="T58" fmla="*/ 1312 w 3029"/>
                <a:gd name="T59" fmla="*/ 2106 h 2827"/>
                <a:gd name="T60" fmla="*/ 1345 w 3029"/>
                <a:gd name="T61" fmla="*/ 2290 h 2827"/>
                <a:gd name="T62" fmla="*/ 1217 w 3029"/>
                <a:gd name="T63" fmla="*/ 2615 h 2827"/>
                <a:gd name="T64" fmla="*/ 1217 w 3029"/>
                <a:gd name="T65" fmla="*/ 2827 h 2827"/>
                <a:gd name="T66" fmla="*/ 3029 w 3029"/>
                <a:gd name="T67" fmla="*/ 2827 h 2827"/>
                <a:gd name="T68" fmla="*/ 3029 w 3029"/>
                <a:gd name="T69" fmla="*/ 0 h 2827"/>
                <a:gd name="T70" fmla="*/ 1118 w 3029"/>
                <a:gd name="T71" fmla="*/ 0 h 282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029" h="2827">
                  <a:moveTo>
                    <a:pt x="1118" y="0"/>
                  </a:moveTo>
                  <a:lnTo>
                    <a:pt x="10" y="330"/>
                  </a:lnTo>
                  <a:lnTo>
                    <a:pt x="0" y="627"/>
                  </a:lnTo>
                  <a:lnTo>
                    <a:pt x="1401" y="188"/>
                  </a:lnTo>
                  <a:lnTo>
                    <a:pt x="807" y="589"/>
                  </a:lnTo>
                  <a:lnTo>
                    <a:pt x="132" y="791"/>
                  </a:lnTo>
                  <a:lnTo>
                    <a:pt x="132" y="1055"/>
                  </a:lnTo>
                  <a:lnTo>
                    <a:pt x="496" y="933"/>
                  </a:lnTo>
                  <a:lnTo>
                    <a:pt x="491" y="1060"/>
                  </a:lnTo>
                  <a:lnTo>
                    <a:pt x="85" y="1183"/>
                  </a:lnTo>
                  <a:lnTo>
                    <a:pt x="85" y="1734"/>
                  </a:lnTo>
                  <a:lnTo>
                    <a:pt x="203" y="1734"/>
                  </a:lnTo>
                  <a:lnTo>
                    <a:pt x="203" y="1456"/>
                  </a:lnTo>
                  <a:lnTo>
                    <a:pt x="297" y="1456"/>
                  </a:lnTo>
                  <a:lnTo>
                    <a:pt x="297" y="1682"/>
                  </a:lnTo>
                  <a:lnTo>
                    <a:pt x="378" y="1677"/>
                  </a:lnTo>
                  <a:lnTo>
                    <a:pt x="378" y="1395"/>
                  </a:lnTo>
                  <a:lnTo>
                    <a:pt x="1123" y="1197"/>
                  </a:lnTo>
                  <a:lnTo>
                    <a:pt x="1123" y="1362"/>
                  </a:lnTo>
                  <a:lnTo>
                    <a:pt x="642" y="1579"/>
                  </a:lnTo>
                  <a:lnTo>
                    <a:pt x="680" y="1748"/>
                  </a:lnTo>
                  <a:lnTo>
                    <a:pt x="500" y="1824"/>
                  </a:lnTo>
                  <a:lnTo>
                    <a:pt x="557" y="1960"/>
                  </a:lnTo>
                  <a:lnTo>
                    <a:pt x="717" y="1875"/>
                  </a:lnTo>
                  <a:lnTo>
                    <a:pt x="774" y="2040"/>
                  </a:lnTo>
                  <a:lnTo>
                    <a:pt x="1118" y="1899"/>
                  </a:lnTo>
                  <a:lnTo>
                    <a:pt x="1156" y="2012"/>
                  </a:lnTo>
                  <a:lnTo>
                    <a:pt x="878" y="2139"/>
                  </a:lnTo>
                  <a:lnTo>
                    <a:pt x="930" y="2285"/>
                  </a:lnTo>
                  <a:lnTo>
                    <a:pt x="1312" y="2106"/>
                  </a:lnTo>
                  <a:lnTo>
                    <a:pt x="1345" y="2290"/>
                  </a:lnTo>
                  <a:lnTo>
                    <a:pt x="1217" y="2615"/>
                  </a:lnTo>
                  <a:lnTo>
                    <a:pt x="1217" y="2827"/>
                  </a:lnTo>
                  <a:lnTo>
                    <a:pt x="3029" y="2827"/>
                  </a:lnTo>
                  <a:lnTo>
                    <a:pt x="3029" y="0"/>
                  </a:lnTo>
                  <a:lnTo>
                    <a:pt x="1118" y="0"/>
                  </a:lnTo>
                  <a:close/>
                </a:path>
              </a:pathLst>
            </a:custGeom>
            <a:grpFill/>
            <a:ln w="9525">
              <a:noFill/>
              <a:round/>
              <a:headEnd/>
              <a:tailEnd/>
            </a:ln>
          </p:spPr>
          <p:txBody>
            <a:bodyPr/>
            <a:lstStyle/>
            <a:p>
              <a:endParaRPr lang="ja-JP" altLang="en-US" sz="1462"/>
            </a:p>
          </p:txBody>
        </p:sp>
      </p:grpSp>
      <p:sp>
        <p:nvSpPr>
          <p:cNvPr id="20" name="Rectangle 51">
            <a:extLst>
              <a:ext uri="{FF2B5EF4-FFF2-40B4-BE49-F238E27FC236}">
                <a16:creationId xmlns:a16="http://schemas.microsoft.com/office/drawing/2014/main" id="{AC0AE6E9-4FB5-4339-B3FF-B8082549FDD8}"/>
              </a:ext>
            </a:extLst>
          </p:cNvPr>
          <p:cNvSpPr>
            <a:spLocks noChangeArrowheads="1"/>
          </p:cNvSpPr>
          <p:nvPr/>
        </p:nvSpPr>
        <p:spPr bwMode="auto">
          <a:xfrm>
            <a:off x="10830995" y="3152298"/>
            <a:ext cx="3077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ja-JP" sz="1200" dirty="0">
                <a:solidFill>
                  <a:schemeClr val="bg2">
                    <a:lumMod val="25000"/>
                  </a:schemeClr>
                </a:solidFill>
                <a:latin typeface="HG丸ｺﾞｼｯｸM-PRO" panose="020F0600000000000000" pitchFamily="50" charset="-128"/>
                <a:ea typeface="HG丸ｺﾞｼｯｸM-PRO" panose="020F0600000000000000" pitchFamily="50" charset="-128"/>
              </a:rPr>
              <a:t>舞洲</a:t>
            </a:r>
            <a:endParaRPr lang="ja-JP" altLang="ja-JP" sz="1050" dirty="0">
              <a:solidFill>
                <a:schemeClr val="bg2">
                  <a:lumMod val="25000"/>
                </a:schemeClr>
              </a:solidFill>
              <a:latin typeface="HG丸ｺﾞｼｯｸM-PRO" panose="020F0600000000000000" pitchFamily="50" charset="-128"/>
              <a:ea typeface="HG丸ｺﾞｼｯｸM-PRO" panose="020F0600000000000000" pitchFamily="50" charset="-128"/>
            </a:endParaRPr>
          </a:p>
        </p:txBody>
      </p:sp>
      <p:sp>
        <p:nvSpPr>
          <p:cNvPr id="21" name="Freeform 52">
            <a:extLst>
              <a:ext uri="{FF2B5EF4-FFF2-40B4-BE49-F238E27FC236}">
                <a16:creationId xmlns:a16="http://schemas.microsoft.com/office/drawing/2014/main" id="{B06AA9BF-A2A9-411A-876A-03AD8C434DC5}"/>
              </a:ext>
            </a:extLst>
          </p:cNvPr>
          <p:cNvSpPr>
            <a:spLocks/>
          </p:cNvSpPr>
          <p:nvPr/>
        </p:nvSpPr>
        <p:spPr bwMode="auto">
          <a:xfrm>
            <a:off x="12754850" y="3006755"/>
            <a:ext cx="1174969" cy="528852"/>
          </a:xfrm>
          <a:custGeom>
            <a:avLst/>
            <a:gdLst>
              <a:gd name="T0" fmla="*/ 2147483646 w 193"/>
              <a:gd name="T1" fmla="*/ 0 h 87"/>
              <a:gd name="T2" fmla="*/ 2147483646 w 193"/>
              <a:gd name="T3" fmla="*/ 2147483646 h 87"/>
              <a:gd name="T4" fmla="*/ 2147483646 w 193"/>
              <a:gd name="T5" fmla="*/ 2147483646 h 87"/>
              <a:gd name="T6" fmla="*/ 2147483646 w 193"/>
              <a:gd name="T7" fmla="*/ 2147483646 h 87"/>
              <a:gd name="T8" fmla="*/ 2147483646 w 193"/>
              <a:gd name="T9" fmla="*/ 2147483646 h 87"/>
              <a:gd name="T10" fmla="*/ 0 w 193"/>
              <a:gd name="T11" fmla="*/ 2147483646 h 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3" h="87">
                <a:moveTo>
                  <a:pt x="193" y="0"/>
                </a:moveTo>
                <a:cubicBezTo>
                  <a:pt x="193" y="0"/>
                  <a:pt x="178" y="15"/>
                  <a:pt x="173" y="20"/>
                </a:cubicBezTo>
                <a:cubicBezTo>
                  <a:pt x="162" y="31"/>
                  <a:pt x="151" y="18"/>
                  <a:pt x="127" y="25"/>
                </a:cubicBezTo>
                <a:cubicBezTo>
                  <a:pt x="106" y="30"/>
                  <a:pt x="86" y="40"/>
                  <a:pt x="75" y="44"/>
                </a:cubicBezTo>
                <a:cubicBezTo>
                  <a:pt x="62" y="48"/>
                  <a:pt x="52" y="73"/>
                  <a:pt x="41" y="76"/>
                </a:cubicBezTo>
                <a:cubicBezTo>
                  <a:pt x="30" y="80"/>
                  <a:pt x="0" y="87"/>
                  <a:pt x="0" y="87"/>
                </a:cubicBezTo>
              </a:path>
            </a:pathLst>
          </a:custGeom>
          <a:noFill/>
          <a:ln w="57150" cap="rnd">
            <a:solidFill>
              <a:srgbClr val="66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62" dirty="0"/>
          </a:p>
        </p:txBody>
      </p:sp>
      <p:sp>
        <p:nvSpPr>
          <p:cNvPr id="25" name="Freeform 53">
            <a:extLst>
              <a:ext uri="{FF2B5EF4-FFF2-40B4-BE49-F238E27FC236}">
                <a16:creationId xmlns:a16="http://schemas.microsoft.com/office/drawing/2014/main" id="{8ABCD94A-646B-4E6C-9CBB-BCEB343DB829}"/>
              </a:ext>
            </a:extLst>
          </p:cNvPr>
          <p:cNvSpPr>
            <a:spLocks/>
          </p:cNvSpPr>
          <p:nvPr/>
        </p:nvSpPr>
        <p:spPr bwMode="auto">
          <a:xfrm>
            <a:off x="13600931" y="2143823"/>
            <a:ext cx="2288030" cy="3222129"/>
          </a:xfrm>
          <a:custGeom>
            <a:avLst/>
            <a:gdLst>
              <a:gd name="T0" fmla="*/ 2147483646 w 376"/>
              <a:gd name="T1" fmla="*/ 2147483646 h 530"/>
              <a:gd name="T2" fmla="*/ 2147483646 w 376"/>
              <a:gd name="T3" fmla="*/ 2147483646 h 530"/>
              <a:gd name="T4" fmla="*/ 2147483646 w 376"/>
              <a:gd name="T5" fmla="*/ 2147483646 h 530"/>
              <a:gd name="T6" fmla="*/ 2147483646 w 376"/>
              <a:gd name="T7" fmla="*/ 2147483646 h 530"/>
              <a:gd name="T8" fmla="*/ 2147483646 w 376"/>
              <a:gd name="T9" fmla="*/ 2147483646 h 530"/>
              <a:gd name="T10" fmla="*/ 721625955 w 376"/>
              <a:gd name="T11" fmla="*/ 2147483646 h 530"/>
              <a:gd name="T12" fmla="*/ 1831490490 w 376"/>
              <a:gd name="T13" fmla="*/ 2147483646 h 530"/>
              <a:gd name="T14" fmla="*/ 2147483646 w 376"/>
              <a:gd name="T15" fmla="*/ 2147483646 h 530"/>
              <a:gd name="T16" fmla="*/ 2147483646 w 376"/>
              <a:gd name="T17" fmla="*/ 2147483646 h 530"/>
              <a:gd name="T18" fmla="*/ 2147483646 w 376"/>
              <a:gd name="T19" fmla="*/ 2147483646 h 530"/>
              <a:gd name="T20" fmla="*/ 2147483646 w 376"/>
              <a:gd name="T21" fmla="*/ 0 h 5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6" h="530">
                <a:moveTo>
                  <a:pt x="376" y="530"/>
                </a:moveTo>
                <a:cubicBezTo>
                  <a:pt x="344" y="522"/>
                  <a:pt x="317" y="513"/>
                  <a:pt x="308" y="508"/>
                </a:cubicBezTo>
                <a:cubicBezTo>
                  <a:pt x="270" y="489"/>
                  <a:pt x="247" y="390"/>
                  <a:pt x="211" y="380"/>
                </a:cubicBezTo>
                <a:cubicBezTo>
                  <a:pt x="176" y="370"/>
                  <a:pt x="88" y="354"/>
                  <a:pt x="88" y="354"/>
                </a:cubicBezTo>
                <a:cubicBezTo>
                  <a:pt x="88" y="354"/>
                  <a:pt x="41" y="344"/>
                  <a:pt x="27" y="313"/>
                </a:cubicBezTo>
                <a:cubicBezTo>
                  <a:pt x="21" y="300"/>
                  <a:pt x="11" y="267"/>
                  <a:pt x="6" y="253"/>
                </a:cubicBezTo>
                <a:cubicBezTo>
                  <a:pt x="0" y="238"/>
                  <a:pt x="5" y="207"/>
                  <a:pt x="15" y="195"/>
                </a:cubicBezTo>
                <a:cubicBezTo>
                  <a:pt x="32" y="174"/>
                  <a:pt x="48" y="150"/>
                  <a:pt x="54" y="142"/>
                </a:cubicBezTo>
                <a:cubicBezTo>
                  <a:pt x="78" y="111"/>
                  <a:pt x="136" y="71"/>
                  <a:pt x="143" y="61"/>
                </a:cubicBezTo>
                <a:cubicBezTo>
                  <a:pt x="159" y="38"/>
                  <a:pt x="189" y="33"/>
                  <a:pt x="223" y="20"/>
                </a:cubicBezTo>
                <a:cubicBezTo>
                  <a:pt x="256" y="7"/>
                  <a:pt x="330" y="2"/>
                  <a:pt x="376" y="0"/>
                </a:cubicBezTo>
              </a:path>
            </a:pathLst>
          </a:custGeom>
          <a:noFill/>
          <a:ln w="57150" cap="rnd">
            <a:solidFill>
              <a:srgbClr val="66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62"/>
          </a:p>
        </p:txBody>
      </p:sp>
      <p:sp>
        <p:nvSpPr>
          <p:cNvPr id="26" name="Freeform 54">
            <a:extLst>
              <a:ext uri="{FF2B5EF4-FFF2-40B4-BE49-F238E27FC236}">
                <a16:creationId xmlns:a16="http://schemas.microsoft.com/office/drawing/2014/main" id="{52C07EFF-38F8-4142-977B-57E47699CAF2}"/>
              </a:ext>
            </a:extLst>
          </p:cNvPr>
          <p:cNvSpPr>
            <a:spLocks/>
          </p:cNvSpPr>
          <p:nvPr/>
        </p:nvSpPr>
        <p:spPr bwMode="auto">
          <a:xfrm>
            <a:off x="14982261" y="2484352"/>
            <a:ext cx="900251" cy="273455"/>
          </a:xfrm>
          <a:custGeom>
            <a:avLst/>
            <a:gdLst>
              <a:gd name="T0" fmla="*/ 0 w 148"/>
              <a:gd name="T1" fmla="*/ 2147483646 h 45"/>
              <a:gd name="T2" fmla="*/ 2147483646 w 148"/>
              <a:gd name="T3" fmla="*/ 963581957 h 45"/>
              <a:gd name="T4" fmla="*/ 2147483646 w 148"/>
              <a:gd name="T5" fmla="*/ 226369388 h 45"/>
              <a:gd name="T6" fmla="*/ 2147483646 w 148"/>
              <a:gd name="T7" fmla="*/ 190121878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8" h="45">
                <a:moveTo>
                  <a:pt x="0" y="45"/>
                </a:moveTo>
                <a:cubicBezTo>
                  <a:pt x="0" y="45"/>
                  <a:pt x="30" y="14"/>
                  <a:pt x="45" y="8"/>
                </a:cubicBezTo>
                <a:cubicBezTo>
                  <a:pt x="65" y="0"/>
                  <a:pt x="85" y="2"/>
                  <a:pt x="104" y="2"/>
                </a:cubicBezTo>
                <a:cubicBezTo>
                  <a:pt x="120" y="2"/>
                  <a:pt x="148" y="16"/>
                  <a:pt x="148" y="16"/>
                </a:cubicBezTo>
              </a:path>
            </a:pathLst>
          </a:custGeom>
          <a:noFill/>
          <a:ln w="57150" cap="rnd">
            <a:solidFill>
              <a:srgbClr val="66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62"/>
          </a:p>
        </p:txBody>
      </p:sp>
      <p:sp>
        <p:nvSpPr>
          <p:cNvPr id="27" name="Freeform 55">
            <a:extLst>
              <a:ext uri="{FF2B5EF4-FFF2-40B4-BE49-F238E27FC236}">
                <a16:creationId xmlns:a16="http://schemas.microsoft.com/office/drawing/2014/main" id="{D42785F3-B7EA-4581-8FC4-A2AE5C56202F}"/>
              </a:ext>
            </a:extLst>
          </p:cNvPr>
          <p:cNvSpPr>
            <a:spLocks/>
          </p:cNvSpPr>
          <p:nvPr/>
        </p:nvSpPr>
        <p:spPr bwMode="auto">
          <a:xfrm>
            <a:off x="11630181" y="3384691"/>
            <a:ext cx="4258780" cy="1488526"/>
          </a:xfrm>
          <a:custGeom>
            <a:avLst/>
            <a:gdLst>
              <a:gd name="T0" fmla="*/ 0 w 3302"/>
              <a:gd name="T1" fmla="*/ 1154 h 1154"/>
              <a:gd name="T2" fmla="*/ 858 w 3302"/>
              <a:gd name="T3" fmla="*/ 739 h 1154"/>
              <a:gd name="T4" fmla="*/ 1184 w 3302"/>
              <a:gd name="T5" fmla="*/ 631 h 1154"/>
              <a:gd name="T6" fmla="*/ 1603 w 3302"/>
              <a:gd name="T7" fmla="*/ 367 h 1154"/>
              <a:gd name="T8" fmla="*/ 2226 w 3302"/>
              <a:gd name="T9" fmla="*/ 0 h 1154"/>
              <a:gd name="T10" fmla="*/ 3302 w 3302"/>
              <a:gd name="T11" fmla="*/ 0 h 11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02" h="1154">
                <a:moveTo>
                  <a:pt x="0" y="1154"/>
                </a:moveTo>
                <a:lnTo>
                  <a:pt x="858" y="739"/>
                </a:lnTo>
                <a:lnTo>
                  <a:pt x="1184" y="631"/>
                </a:lnTo>
                <a:lnTo>
                  <a:pt x="1603" y="367"/>
                </a:lnTo>
                <a:lnTo>
                  <a:pt x="2226" y="0"/>
                </a:lnTo>
                <a:lnTo>
                  <a:pt x="3302" y="0"/>
                </a:lnTo>
              </a:path>
            </a:pathLst>
          </a:custGeom>
          <a:noFill/>
          <a:ln w="57150" cap="rnd">
            <a:solidFill>
              <a:srgbClr val="66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62"/>
          </a:p>
        </p:txBody>
      </p:sp>
      <p:sp>
        <p:nvSpPr>
          <p:cNvPr id="28" name="Freeform 56">
            <a:extLst>
              <a:ext uri="{FF2B5EF4-FFF2-40B4-BE49-F238E27FC236}">
                <a16:creationId xmlns:a16="http://schemas.microsoft.com/office/drawing/2014/main" id="{D3A6351E-DC62-470C-AAE0-DAAB572E13D5}"/>
              </a:ext>
            </a:extLst>
          </p:cNvPr>
          <p:cNvSpPr>
            <a:spLocks/>
          </p:cNvSpPr>
          <p:nvPr/>
        </p:nvSpPr>
        <p:spPr bwMode="auto">
          <a:xfrm>
            <a:off x="11507654" y="4873216"/>
            <a:ext cx="895092" cy="699117"/>
          </a:xfrm>
          <a:custGeom>
            <a:avLst/>
            <a:gdLst>
              <a:gd name="T0" fmla="*/ 2147483646 w 147"/>
              <a:gd name="T1" fmla="*/ 2147483646 h 115"/>
              <a:gd name="T2" fmla="*/ 2147483646 w 147"/>
              <a:gd name="T3" fmla="*/ 2147483646 h 115"/>
              <a:gd name="T4" fmla="*/ 2147483646 w 147"/>
              <a:gd name="T5" fmla="*/ 2147483646 h 115"/>
              <a:gd name="T6" fmla="*/ 2147483646 w 147"/>
              <a:gd name="T7" fmla="*/ 2147483646 h 115"/>
              <a:gd name="T8" fmla="*/ 363515491 w 147"/>
              <a:gd name="T9" fmla="*/ 2147483646 h 115"/>
              <a:gd name="T10" fmla="*/ 725836754 w 147"/>
              <a:gd name="T11" fmla="*/ 843313433 h 115"/>
              <a:gd name="T12" fmla="*/ 2147483646 w 147"/>
              <a:gd name="T13" fmla="*/ 0 h 1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7" h="115">
                <a:moveTo>
                  <a:pt x="147" y="115"/>
                </a:moveTo>
                <a:cubicBezTo>
                  <a:pt x="145" y="108"/>
                  <a:pt x="140" y="104"/>
                  <a:pt x="129" y="104"/>
                </a:cubicBezTo>
                <a:cubicBezTo>
                  <a:pt x="115" y="104"/>
                  <a:pt x="88" y="103"/>
                  <a:pt x="62" y="103"/>
                </a:cubicBezTo>
                <a:cubicBezTo>
                  <a:pt x="47" y="103"/>
                  <a:pt x="49" y="100"/>
                  <a:pt x="44" y="90"/>
                </a:cubicBezTo>
                <a:cubicBezTo>
                  <a:pt x="38" y="76"/>
                  <a:pt x="8" y="36"/>
                  <a:pt x="3" y="25"/>
                </a:cubicBezTo>
                <a:cubicBezTo>
                  <a:pt x="0" y="17"/>
                  <a:pt x="1" y="11"/>
                  <a:pt x="6" y="7"/>
                </a:cubicBezTo>
                <a:cubicBezTo>
                  <a:pt x="13" y="3"/>
                  <a:pt x="20" y="0"/>
                  <a:pt x="20" y="0"/>
                </a:cubicBezTo>
              </a:path>
            </a:pathLst>
          </a:custGeom>
          <a:noFill/>
          <a:ln w="57150" cap="rnd">
            <a:solidFill>
              <a:srgbClr val="66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62"/>
          </a:p>
        </p:txBody>
      </p:sp>
      <p:sp>
        <p:nvSpPr>
          <p:cNvPr id="29" name="Rectangle 72">
            <a:extLst>
              <a:ext uri="{FF2B5EF4-FFF2-40B4-BE49-F238E27FC236}">
                <a16:creationId xmlns:a16="http://schemas.microsoft.com/office/drawing/2014/main" id="{7C214804-4C96-43E5-B550-FE9416FF3829}"/>
              </a:ext>
            </a:extLst>
          </p:cNvPr>
          <p:cNvSpPr>
            <a:spLocks noChangeArrowheads="1"/>
          </p:cNvSpPr>
          <p:nvPr/>
        </p:nvSpPr>
        <p:spPr bwMode="auto">
          <a:xfrm>
            <a:off x="10713163" y="4376611"/>
            <a:ext cx="12503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ja-JP" sz="1950">
                <a:solidFill>
                  <a:srgbClr val="000000"/>
                </a:solidFill>
                <a:latin typeface="ＭＳ ゴシック" panose="020B0609070205080204" pitchFamily="49" charset="-128"/>
              </a:rPr>
              <a:t> </a:t>
            </a:r>
            <a:endParaRPr lang="ja-JP" altLang="ja-JP" sz="1462">
              <a:latin typeface="Arial" panose="020B0604020202020204" pitchFamily="34" charset="0"/>
            </a:endParaRPr>
          </a:p>
        </p:txBody>
      </p:sp>
      <p:sp>
        <p:nvSpPr>
          <p:cNvPr id="30" name="Rectangle 77">
            <a:extLst>
              <a:ext uri="{FF2B5EF4-FFF2-40B4-BE49-F238E27FC236}">
                <a16:creationId xmlns:a16="http://schemas.microsoft.com/office/drawing/2014/main" id="{9A74FFD1-27AB-4FC8-B4A1-A9B71480684C}"/>
              </a:ext>
            </a:extLst>
          </p:cNvPr>
          <p:cNvSpPr>
            <a:spLocks noChangeArrowheads="1"/>
          </p:cNvSpPr>
          <p:nvPr/>
        </p:nvSpPr>
        <p:spPr bwMode="auto">
          <a:xfrm>
            <a:off x="13920790" y="2566904"/>
            <a:ext cx="12503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ja-JP" sz="1950">
                <a:solidFill>
                  <a:srgbClr val="000000"/>
                </a:solidFill>
                <a:latin typeface="ＭＳ ゴシック" panose="020B0609070205080204" pitchFamily="49" charset="-128"/>
              </a:rPr>
              <a:t> </a:t>
            </a:r>
            <a:endParaRPr lang="ja-JP" altLang="ja-JP" sz="1462">
              <a:latin typeface="Arial" panose="020B0604020202020204" pitchFamily="34" charset="0"/>
            </a:endParaRPr>
          </a:p>
        </p:txBody>
      </p:sp>
      <p:sp>
        <p:nvSpPr>
          <p:cNvPr id="31" name="Rectangle 82">
            <a:extLst>
              <a:ext uri="{FF2B5EF4-FFF2-40B4-BE49-F238E27FC236}">
                <a16:creationId xmlns:a16="http://schemas.microsoft.com/office/drawing/2014/main" id="{367EB307-0D6D-45DD-9D09-CACD4747863B}"/>
              </a:ext>
            </a:extLst>
          </p:cNvPr>
          <p:cNvSpPr>
            <a:spLocks noChangeArrowheads="1"/>
          </p:cNvSpPr>
          <p:nvPr/>
        </p:nvSpPr>
        <p:spPr bwMode="auto">
          <a:xfrm>
            <a:off x="12594918" y="5062829"/>
            <a:ext cx="12503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ja-JP" sz="1950" dirty="0">
                <a:solidFill>
                  <a:srgbClr val="000000"/>
                </a:solidFill>
                <a:latin typeface="ＭＳ ゴシック" panose="020B0609070205080204" pitchFamily="49" charset="-128"/>
              </a:rPr>
              <a:t> </a:t>
            </a:r>
            <a:endParaRPr lang="ja-JP" altLang="ja-JP" sz="1462" dirty="0">
              <a:latin typeface="Arial" panose="020B0604020202020204" pitchFamily="34" charset="0"/>
            </a:endParaRPr>
          </a:p>
        </p:txBody>
      </p:sp>
      <p:sp>
        <p:nvSpPr>
          <p:cNvPr id="32" name="フリーフォーム: 図形 31">
            <a:extLst>
              <a:ext uri="{FF2B5EF4-FFF2-40B4-BE49-F238E27FC236}">
                <a16:creationId xmlns:a16="http://schemas.microsoft.com/office/drawing/2014/main" id="{873E516D-F211-44FB-99C0-005F35C48398}"/>
              </a:ext>
            </a:extLst>
          </p:cNvPr>
          <p:cNvSpPr/>
          <p:nvPr/>
        </p:nvSpPr>
        <p:spPr>
          <a:xfrm>
            <a:off x="10899637" y="2791968"/>
            <a:ext cx="3976007" cy="1232806"/>
          </a:xfrm>
          <a:custGeom>
            <a:avLst/>
            <a:gdLst>
              <a:gd name="connsiteX0" fmla="*/ 0 w 3918857"/>
              <a:gd name="connsiteY0" fmla="*/ 1216478 h 1216478"/>
              <a:gd name="connsiteX1" fmla="*/ 489857 w 3918857"/>
              <a:gd name="connsiteY1" fmla="*/ 432707 h 1216478"/>
              <a:gd name="connsiteX2" fmla="*/ 2465615 w 3918857"/>
              <a:gd name="connsiteY2" fmla="*/ 0 h 1216478"/>
              <a:gd name="connsiteX3" fmla="*/ 2865665 w 3918857"/>
              <a:gd name="connsiteY3" fmla="*/ 261257 h 1216478"/>
              <a:gd name="connsiteX4" fmla="*/ 3918857 w 3918857"/>
              <a:gd name="connsiteY4" fmla="*/ 16328 h 1216478"/>
              <a:gd name="connsiteX0" fmla="*/ 0 w 3976007"/>
              <a:gd name="connsiteY0" fmla="*/ 1232806 h 1232806"/>
              <a:gd name="connsiteX1" fmla="*/ 547007 w 3976007"/>
              <a:gd name="connsiteY1" fmla="*/ 432707 h 1232806"/>
              <a:gd name="connsiteX2" fmla="*/ 2522765 w 3976007"/>
              <a:gd name="connsiteY2" fmla="*/ 0 h 1232806"/>
              <a:gd name="connsiteX3" fmla="*/ 2922815 w 3976007"/>
              <a:gd name="connsiteY3" fmla="*/ 261257 h 1232806"/>
              <a:gd name="connsiteX4" fmla="*/ 3976007 w 3976007"/>
              <a:gd name="connsiteY4" fmla="*/ 16328 h 1232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007" h="1232806">
                <a:moveTo>
                  <a:pt x="0" y="1232806"/>
                </a:moveTo>
                <a:lnTo>
                  <a:pt x="547007" y="432707"/>
                </a:lnTo>
                <a:lnTo>
                  <a:pt x="2522765" y="0"/>
                </a:lnTo>
                <a:lnTo>
                  <a:pt x="2922815" y="261257"/>
                </a:lnTo>
                <a:lnTo>
                  <a:pt x="3976007" y="16328"/>
                </a:lnTo>
              </a:path>
            </a:pathLst>
          </a:custGeom>
          <a:noFill/>
          <a:ln w="66675" cap="flat">
            <a:solidFill>
              <a:srgbClr val="FF9933"/>
            </a:solidFill>
            <a:prstDash val="sysDot"/>
            <a:miter lim="800000"/>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Rectangle 87">
            <a:extLst>
              <a:ext uri="{FF2B5EF4-FFF2-40B4-BE49-F238E27FC236}">
                <a16:creationId xmlns:a16="http://schemas.microsoft.com/office/drawing/2014/main" id="{9CDAD1F5-189B-4C18-9CB2-3E116CC4B783}"/>
              </a:ext>
            </a:extLst>
          </p:cNvPr>
          <p:cNvSpPr>
            <a:spLocks noChangeArrowheads="1"/>
          </p:cNvSpPr>
          <p:nvPr/>
        </p:nvSpPr>
        <p:spPr bwMode="auto">
          <a:xfrm>
            <a:off x="15514930" y="3060930"/>
            <a:ext cx="12503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ja-JP" sz="1950">
                <a:solidFill>
                  <a:srgbClr val="000000"/>
                </a:solidFill>
                <a:latin typeface="ＭＳ ゴシック" panose="020B0609070205080204" pitchFamily="49" charset="-128"/>
              </a:rPr>
              <a:t> </a:t>
            </a:r>
            <a:endParaRPr lang="ja-JP" altLang="ja-JP" sz="1462">
              <a:latin typeface="Arial" panose="020B0604020202020204" pitchFamily="34" charset="0"/>
            </a:endParaRPr>
          </a:p>
        </p:txBody>
      </p:sp>
      <p:sp>
        <p:nvSpPr>
          <p:cNvPr id="34" name="Freeform 88">
            <a:extLst>
              <a:ext uri="{FF2B5EF4-FFF2-40B4-BE49-F238E27FC236}">
                <a16:creationId xmlns:a16="http://schemas.microsoft.com/office/drawing/2014/main" id="{8FA58164-77F0-443A-9F07-78A893CED865}"/>
              </a:ext>
            </a:extLst>
          </p:cNvPr>
          <p:cNvSpPr>
            <a:spLocks/>
          </p:cNvSpPr>
          <p:nvPr/>
        </p:nvSpPr>
        <p:spPr bwMode="auto">
          <a:xfrm>
            <a:off x="14296986" y="2895469"/>
            <a:ext cx="554557" cy="614692"/>
          </a:xfrm>
          <a:custGeom>
            <a:avLst/>
            <a:gdLst>
              <a:gd name="T0" fmla="*/ 2147483646 w 445"/>
              <a:gd name="T1" fmla="*/ 0 h 527"/>
              <a:gd name="T2" fmla="*/ 2147483646 w 445"/>
              <a:gd name="T3" fmla="*/ 2147483646 h 527"/>
              <a:gd name="T4" fmla="*/ 0 w 445"/>
              <a:gd name="T5" fmla="*/ 2147483646 h 527"/>
              <a:gd name="T6" fmla="*/ 0 60000 65536"/>
              <a:gd name="T7" fmla="*/ 0 60000 65536"/>
              <a:gd name="T8" fmla="*/ 0 60000 65536"/>
              <a:gd name="connsiteX0" fmla="*/ 10711 w 10711"/>
              <a:gd name="connsiteY0" fmla="*/ 0 h 10360"/>
              <a:gd name="connsiteX1" fmla="*/ 4607 w 10711"/>
              <a:gd name="connsiteY1" fmla="*/ 4459 h 10360"/>
              <a:gd name="connsiteX2" fmla="*/ 0 w 10711"/>
              <a:gd name="connsiteY2" fmla="*/ 10360 h 10360"/>
              <a:gd name="connsiteX0" fmla="*/ 10426 w 10426"/>
              <a:gd name="connsiteY0" fmla="*/ 0 h 9759"/>
              <a:gd name="connsiteX1" fmla="*/ 4322 w 10426"/>
              <a:gd name="connsiteY1" fmla="*/ 4459 h 9759"/>
              <a:gd name="connsiteX2" fmla="*/ 0 w 10426"/>
              <a:gd name="connsiteY2" fmla="*/ 9759 h 9759"/>
              <a:gd name="connsiteX0" fmla="*/ 9454 w 9454"/>
              <a:gd name="connsiteY0" fmla="*/ 0 h 9754"/>
              <a:gd name="connsiteX1" fmla="*/ 3599 w 9454"/>
              <a:gd name="connsiteY1" fmla="*/ 4569 h 9754"/>
              <a:gd name="connsiteX2" fmla="*/ 0 w 9454"/>
              <a:gd name="connsiteY2" fmla="*/ 9754 h 9754"/>
              <a:gd name="connsiteX0" fmla="*/ 10433 w 10433"/>
              <a:gd name="connsiteY0" fmla="*/ 0 h 10126"/>
              <a:gd name="connsiteX1" fmla="*/ 3807 w 10433"/>
              <a:gd name="connsiteY1" fmla="*/ 4810 h 10126"/>
              <a:gd name="connsiteX2" fmla="*/ 0 w 10433"/>
              <a:gd name="connsiteY2" fmla="*/ 10126 h 10126"/>
              <a:gd name="connsiteX0" fmla="*/ 9086 w 9086"/>
              <a:gd name="connsiteY0" fmla="*/ 0 h 9262"/>
              <a:gd name="connsiteX1" fmla="*/ 3807 w 9086"/>
              <a:gd name="connsiteY1" fmla="*/ 3946 h 9262"/>
              <a:gd name="connsiteX2" fmla="*/ 0 w 9086"/>
              <a:gd name="connsiteY2" fmla="*/ 9262 h 9262"/>
              <a:gd name="connsiteX0" fmla="*/ 9209 w 9209"/>
              <a:gd name="connsiteY0" fmla="*/ 0 h 9407"/>
              <a:gd name="connsiteX1" fmla="*/ 4190 w 9209"/>
              <a:gd name="connsiteY1" fmla="*/ 3667 h 9407"/>
              <a:gd name="connsiteX2" fmla="*/ 0 w 9209"/>
              <a:gd name="connsiteY2" fmla="*/ 9407 h 9407"/>
              <a:gd name="connsiteX0" fmla="*/ 9785 w 9785"/>
              <a:gd name="connsiteY0" fmla="*/ 0 h 9820"/>
              <a:gd name="connsiteX1" fmla="*/ 4550 w 9785"/>
              <a:gd name="connsiteY1" fmla="*/ 3718 h 9820"/>
              <a:gd name="connsiteX2" fmla="*/ 0 w 9785"/>
              <a:gd name="connsiteY2" fmla="*/ 9820 h 9820"/>
              <a:gd name="connsiteX0" fmla="*/ 9452 w 9452"/>
              <a:gd name="connsiteY0" fmla="*/ 0 h 9633"/>
              <a:gd name="connsiteX1" fmla="*/ 4650 w 9452"/>
              <a:gd name="connsiteY1" fmla="*/ 3419 h 9633"/>
              <a:gd name="connsiteX2" fmla="*/ 0 w 9452"/>
              <a:gd name="connsiteY2" fmla="*/ 9633 h 9633"/>
              <a:gd name="connsiteX0" fmla="*/ 10812 w 10812"/>
              <a:gd name="connsiteY0" fmla="*/ 0 h 10572"/>
              <a:gd name="connsiteX1" fmla="*/ 4920 w 10812"/>
              <a:gd name="connsiteY1" fmla="*/ 4121 h 10572"/>
              <a:gd name="connsiteX2" fmla="*/ 0 w 10812"/>
              <a:gd name="connsiteY2" fmla="*/ 10572 h 10572"/>
              <a:gd name="connsiteX0" fmla="*/ 11508 w 11508"/>
              <a:gd name="connsiteY0" fmla="*/ 0 h 10858"/>
              <a:gd name="connsiteX1" fmla="*/ 4920 w 11508"/>
              <a:gd name="connsiteY1" fmla="*/ 4407 h 10858"/>
              <a:gd name="connsiteX2" fmla="*/ 0 w 11508"/>
              <a:gd name="connsiteY2" fmla="*/ 10858 h 10858"/>
              <a:gd name="connsiteX0" fmla="*/ 11856 w 11856"/>
              <a:gd name="connsiteY0" fmla="*/ 0 h 11049"/>
              <a:gd name="connsiteX1" fmla="*/ 4920 w 11856"/>
              <a:gd name="connsiteY1" fmla="*/ 4598 h 11049"/>
              <a:gd name="connsiteX2" fmla="*/ 0 w 11856"/>
              <a:gd name="connsiteY2" fmla="*/ 11049 h 11049"/>
              <a:gd name="connsiteX0" fmla="*/ 12204 w 12204"/>
              <a:gd name="connsiteY0" fmla="*/ 0 h 11240"/>
              <a:gd name="connsiteX1" fmla="*/ 4920 w 12204"/>
              <a:gd name="connsiteY1" fmla="*/ 4789 h 11240"/>
              <a:gd name="connsiteX2" fmla="*/ 0 w 12204"/>
              <a:gd name="connsiteY2" fmla="*/ 11240 h 11240"/>
              <a:gd name="connsiteX0" fmla="*/ 12552 w 12552"/>
              <a:gd name="connsiteY0" fmla="*/ 0 h 11812"/>
              <a:gd name="connsiteX1" fmla="*/ 4920 w 12552"/>
              <a:gd name="connsiteY1" fmla="*/ 5361 h 11812"/>
              <a:gd name="connsiteX2" fmla="*/ 0 w 12552"/>
              <a:gd name="connsiteY2" fmla="*/ 11812 h 11812"/>
              <a:gd name="connsiteX0" fmla="*/ 12784 w 12784"/>
              <a:gd name="connsiteY0" fmla="*/ 0 h 12288"/>
              <a:gd name="connsiteX1" fmla="*/ 4920 w 12784"/>
              <a:gd name="connsiteY1" fmla="*/ 5837 h 12288"/>
              <a:gd name="connsiteX2" fmla="*/ 0 w 12784"/>
              <a:gd name="connsiteY2" fmla="*/ 12288 h 12288"/>
              <a:gd name="connsiteX0" fmla="*/ 13248 w 13248"/>
              <a:gd name="connsiteY0" fmla="*/ 0 h 11621"/>
              <a:gd name="connsiteX1" fmla="*/ 5384 w 13248"/>
              <a:gd name="connsiteY1" fmla="*/ 5837 h 11621"/>
              <a:gd name="connsiteX2" fmla="*/ 0 w 13248"/>
              <a:gd name="connsiteY2" fmla="*/ 11621 h 11621"/>
              <a:gd name="connsiteX0" fmla="*/ 12320 w 12320"/>
              <a:gd name="connsiteY0" fmla="*/ 0 h 11526"/>
              <a:gd name="connsiteX1" fmla="*/ 4456 w 12320"/>
              <a:gd name="connsiteY1" fmla="*/ 5837 h 11526"/>
              <a:gd name="connsiteX2" fmla="*/ 0 w 12320"/>
              <a:gd name="connsiteY2" fmla="*/ 11526 h 11526"/>
              <a:gd name="connsiteX0" fmla="*/ 12900 w 12900"/>
              <a:gd name="connsiteY0" fmla="*/ 0 h 12193"/>
              <a:gd name="connsiteX1" fmla="*/ 5036 w 12900"/>
              <a:gd name="connsiteY1" fmla="*/ 5837 h 12193"/>
              <a:gd name="connsiteX2" fmla="*/ 0 w 12900"/>
              <a:gd name="connsiteY2" fmla="*/ 12193 h 12193"/>
              <a:gd name="connsiteX0" fmla="*/ 13828 w 13828"/>
              <a:gd name="connsiteY0" fmla="*/ 0 h 12479"/>
              <a:gd name="connsiteX1" fmla="*/ 5964 w 13828"/>
              <a:gd name="connsiteY1" fmla="*/ 5837 h 12479"/>
              <a:gd name="connsiteX2" fmla="*/ 0 w 13828"/>
              <a:gd name="connsiteY2" fmla="*/ 12479 h 12479"/>
              <a:gd name="connsiteX0" fmla="*/ 13712 w 13712"/>
              <a:gd name="connsiteY0" fmla="*/ 0 h 13336"/>
              <a:gd name="connsiteX1" fmla="*/ 5848 w 13712"/>
              <a:gd name="connsiteY1" fmla="*/ 5837 h 13336"/>
              <a:gd name="connsiteX2" fmla="*/ 0 w 13712"/>
              <a:gd name="connsiteY2" fmla="*/ 13336 h 13336"/>
              <a:gd name="connsiteX0" fmla="*/ 14292 w 14292"/>
              <a:gd name="connsiteY0" fmla="*/ 0 h 14193"/>
              <a:gd name="connsiteX1" fmla="*/ 6428 w 14292"/>
              <a:gd name="connsiteY1" fmla="*/ 5837 h 14193"/>
              <a:gd name="connsiteX2" fmla="*/ 0 w 14292"/>
              <a:gd name="connsiteY2" fmla="*/ 14193 h 14193"/>
              <a:gd name="connsiteX0" fmla="*/ 15104 w 15104"/>
              <a:gd name="connsiteY0" fmla="*/ 0 h 14860"/>
              <a:gd name="connsiteX1" fmla="*/ 7240 w 15104"/>
              <a:gd name="connsiteY1" fmla="*/ 5837 h 14860"/>
              <a:gd name="connsiteX2" fmla="*/ 0 w 15104"/>
              <a:gd name="connsiteY2" fmla="*/ 14860 h 14860"/>
              <a:gd name="connsiteX0" fmla="*/ 14060 w 14060"/>
              <a:gd name="connsiteY0" fmla="*/ 0 h 13717"/>
              <a:gd name="connsiteX1" fmla="*/ 7240 w 14060"/>
              <a:gd name="connsiteY1" fmla="*/ 4694 h 13717"/>
              <a:gd name="connsiteX2" fmla="*/ 0 w 14060"/>
              <a:gd name="connsiteY2" fmla="*/ 13717 h 13717"/>
              <a:gd name="connsiteX0" fmla="*/ 13248 w 13248"/>
              <a:gd name="connsiteY0" fmla="*/ 0 h 13336"/>
              <a:gd name="connsiteX1" fmla="*/ 7240 w 13248"/>
              <a:gd name="connsiteY1" fmla="*/ 4313 h 13336"/>
              <a:gd name="connsiteX2" fmla="*/ 0 w 13248"/>
              <a:gd name="connsiteY2" fmla="*/ 13336 h 13336"/>
              <a:gd name="connsiteX0" fmla="*/ 13248 w 13248"/>
              <a:gd name="connsiteY0" fmla="*/ 0 h 13336"/>
              <a:gd name="connsiteX1" fmla="*/ 7240 w 13248"/>
              <a:gd name="connsiteY1" fmla="*/ 4313 h 13336"/>
              <a:gd name="connsiteX2" fmla="*/ 0 w 13248"/>
              <a:gd name="connsiteY2" fmla="*/ 13336 h 13336"/>
              <a:gd name="connsiteX0" fmla="*/ 11507 w 11507"/>
              <a:gd name="connsiteY0" fmla="*/ 0 h 11621"/>
              <a:gd name="connsiteX1" fmla="*/ 5499 w 11507"/>
              <a:gd name="connsiteY1" fmla="*/ 4313 h 11621"/>
              <a:gd name="connsiteX2" fmla="*/ 0 w 11507"/>
              <a:gd name="connsiteY2" fmla="*/ 11621 h 11621"/>
              <a:gd name="connsiteX0" fmla="*/ 12203 w 12203"/>
              <a:gd name="connsiteY0" fmla="*/ 0 h 11240"/>
              <a:gd name="connsiteX1" fmla="*/ 6195 w 12203"/>
              <a:gd name="connsiteY1" fmla="*/ 4313 h 11240"/>
              <a:gd name="connsiteX2" fmla="*/ 0 w 12203"/>
              <a:gd name="connsiteY2" fmla="*/ 11240 h 11240"/>
              <a:gd name="connsiteX0" fmla="*/ 13247 w 13247"/>
              <a:gd name="connsiteY0" fmla="*/ 0 h 11431"/>
              <a:gd name="connsiteX1" fmla="*/ 6195 w 13247"/>
              <a:gd name="connsiteY1" fmla="*/ 4504 h 11431"/>
              <a:gd name="connsiteX2" fmla="*/ 0 w 13247"/>
              <a:gd name="connsiteY2" fmla="*/ 11431 h 11431"/>
              <a:gd name="connsiteX0" fmla="*/ 12667 w 12667"/>
              <a:gd name="connsiteY0" fmla="*/ 0 h 11526"/>
              <a:gd name="connsiteX1" fmla="*/ 6195 w 12667"/>
              <a:gd name="connsiteY1" fmla="*/ 4599 h 11526"/>
              <a:gd name="connsiteX2" fmla="*/ 0 w 12667"/>
              <a:gd name="connsiteY2" fmla="*/ 11526 h 11526"/>
              <a:gd name="connsiteX0" fmla="*/ 12667 w 12667"/>
              <a:gd name="connsiteY0" fmla="*/ 0 h 11526"/>
              <a:gd name="connsiteX1" fmla="*/ 6427 w 12667"/>
              <a:gd name="connsiteY1" fmla="*/ 3551 h 11526"/>
              <a:gd name="connsiteX2" fmla="*/ 0 w 12667"/>
              <a:gd name="connsiteY2" fmla="*/ 11526 h 11526"/>
            </a:gdLst>
            <a:ahLst/>
            <a:cxnLst>
              <a:cxn ang="0">
                <a:pos x="connsiteX0" y="connsiteY0"/>
              </a:cxn>
              <a:cxn ang="0">
                <a:pos x="connsiteX1" y="connsiteY1"/>
              </a:cxn>
              <a:cxn ang="0">
                <a:pos x="connsiteX2" y="connsiteY2"/>
              </a:cxn>
            </a:cxnLst>
            <a:rect l="l" t="t" r="r" b="b"/>
            <a:pathLst>
              <a:path w="12667" h="11526">
                <a:moveTo>
                  <a:pt x="12667" y="0"/>
                </a:moveTo>
                <a:lnTo>
                  <a:pt x="6427" y="3551"/>
                </a:lnTo>
                <a:lnTo>
                  <a:pt x="0" y="11526"/>
                </a:lnTo>
              </a:path>
            </a:pathLst>
          </a:custGeom>
          <a:noFill/>
          <a:ln w="107950" cap="rnd">
            <a:solidFill>
              <a:srgbClr val="0070C0"/>
            </a:solidFill>
            <a:prstDash val="sysDot"/>
            <a:bevel/>
            <a:headEnd/>
            <a:tailEnd/>
          </a:ln>
          <a:extLst>
            <a:ext uri="{909E8E84-426E-40DD-AFC4-6F175D3DCCD1}">
              <a14:hiddenFill xmlns:a14="http://schemas.microsoft.com/office/drawing/2010/main">
                <a:solidFill>
                  <a:srgbClr val="FFFFFF"/>
                </a:solidFill>
              </a14:hiddenFill>
            </a:ext>
          </a:extLst>
        </p:spPr>
        <p:txBody>
          <a:bodyPr/>
          <a:lstStyle/>
          <a:p>
            <a:endParaRPr lang="ja-JP" altLang="en-US" sz="1462"/>
          </a:p>
        </p:txBody>
      </p:sp>
      <p:sp>
        <p:nvSpPr>
          <p:cNvPr id="35" name="Oval 89">
            <a:extLst>
              <a:ext uri="{FF2B5EF4-FFF2-40B4-BE49-F238E27FC236}">
                <a16:creationId xmlns:a16="http://schemas.microsoft.com/office/drawing/2014/main" id="{A5F2A13C-005E-4290-9FB6-FA04575C8B37}"/>
              </a:ext>
            </a:extLst>
          </p:cNvPr>
          <p:cNvSpPr>
            <a:spLocks noChangeArrowheads="1"/>
          </p:cNvSpPr>
          <p:nvPr/>
        </p:nvSpPr>
        <p:spPr bwMode="auto">
          <a:xfrm>
            <a:off x="14817572" y="2637880"/>
            <a:ext cx="295355" cy="294094"/>
          </a:xfrm>
          <a:prstGeom prst="ellipse">
            <a:avLst/>
          </a:prstGeom>
          <a:solidFill>
            <a:srgbClr val="FFFFFF"/>
          </a:solidFill>
          <a:ln w="28575">
            <a:solidFill>
              <a:srgbClr val="0070C0"/>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en-US" sz="1462">
              <a:latin typeface="Arial" panose="020B0604020202020204" pitchFamily="34" charset="0"/>
            </a:endParaRPr>
          </a:p>
        </p:txBody>
      </p:sp>
      <p:sp>
        <p:nvSpPr>
          <p:cNvPr id="36" name="Rectangle 99">
            <a:extLst>
              <a:ext uri="{FF2B5EF4-FFF2-40B4-BE49-F238E27FC236}">
                <a16:creationId xmlns:a16="http://schemas.microsoft.com/office/drawing/2014/main" id="{54FD6B3E-16EA-4EBD-9A08-47C69F706C63}"/>
              </a:ext>
            </a:extLst>
          </p:cNvPr>
          <p:cNvSpPr>
            <a:spLocks noChangeArrowheads="1"/>
          </p:cNvSpPr>
          <p:nvPr/>
        </p:nvSpPr>
        <p:spPr bwMode="auto">
          <a:xfrm>
            <a:off x="14693356" y="3738118"/>
            <a:ext cx="12503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ja-JP" sz="1950">
                <a:solidFill>
                  <a:srgbClr val="000000"/>
                </a:solidFill>
                <a:latin typeface="ＭＳ ゴシック" panose="020B0609070205080204" pitchFamily="49" charset="-128"/>
              </a:rPr>
              <a:t> </a:t>
            </a:r>
            <a:endParaRPr lang="ja-JP" altLang="ja-JP" sz="1462">
              <a:latin typeface="Arial" panose="020B0604020202020204" pitchFamily="34" charset="0"/>
            </a:endParaRPr>
          </a:p>
        </p:txBody>
      </p:sp>
      <p:sp>
        <p:nvSpPr>
          <p:cNvPr id="37" name="Rectangle 325">
            <a:extLst>
              <a:ext uri="{FF2B5EF4-FFF2-40B4-BE49-F238E27FC236}">
                <a16:creationId xmlns:a16="http://schemas.microsoft.com/office/drawing/2014/main" id="{376E032E-85C0-49D6-9603-682F31905386}"/>
              </a:ext>
            </a:extLst>
          </p:cNvPr>
          <p:cNvSpPr>
            <a:spLocks noChangeArrowheads="1"/>
          </p:cNvSpPr>
          <p:nvPr/>
        </p:nvSpPr>
        <p:spPr bwMode="auto">
          <a:xfrm>
            <a:off x="13317183" y="3753597"/>
            <a:ext cx="12503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ja-JP" sz="1950" dirty="0">
                <a:solidFill>
                  <a:srgbClr val="000000"/>
                </a:solidFill>
                <a:latin typeface="ＭＳ ゴシック" panose="020B0609070205080204" pitchFamily="49" charset="-128"/>
              </a:rPr>
              <a:t> </a:t>
            </a:r>
            <a:endParaRPr lang="ja-JP" altLang="ja-JP" sz="1462" dirty="0">
              <a:latin typeface="Arial" panose="020B0604020202020204" pitchFamily="34" charset="0"/>
            </a:endParaRPr>
          </a:p>
        </p:txBody>
      </p:sp>
      <p:sp>
        <p:nvSpPr>
          <p:cNvPr id="38" name="Rectangle 866">
            <a:extLst>
              <a:ext uri="{FF2B5EF4-FFF2-40B4-BE49-F238E27FC236}">
                <a16:creationId xmlns:a16="http://schemas.microsoft.com/office/drawing/2014/main" id="{02E01D79-AE57-4661-8B17-0640F674229F}"/>
              </a:ext>
            </a:extLst>
          </p:cNvPr>
          <p:cNvSpPr>
            <a:spLocks noChangeArrowheads="1"/>
          </p:cNvSpPr>
          <p:nvPr/>
        </p:nvSpPr>
        <p:spPr bwMode="auto">
          <a:xfrm>
            <a:off x="15659382" y="4172809"/>
            <a:ext cx="12503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ja-JP" sz="1950">
                <a:solidFill>
                  <a:srgbClr val="000000"/>
                </a:solidFill>
                <a:latin typeface="ＭＳ ゴシック" panose="020B0609070205080204" pitchFamily="49" charset="-128"/>
              </a:rPr>
              <a:t> </a:t>
            </a:r>
            <a:endParaRPr lang="ja-JP" altLang="ja-JP" sz="1462">
              <a:latin typeface="Arial" panose="020B0604020202020204" pitchFamily="34" charset="0"/>
            </a:endParaRPr>
          </a:p>
        </p:txBody>
      </p:sp>
      <p:sp>
        <p:nvSpPr>
          <p:cNvPr id="39" name="Rectangle 1169">
            <a:extLst>
              <a:ext uri="{FF2B5EF4-FFF2-40B4-BE49-F238E27FC236}">
                <a16:creationId xmlns:a16="http://schemas.microsoft.com/office/drawing/2014/main" id="{9990B1E6-47C5-49AD-B333-211F4160BA44}"/>
              </a:ext>
            </a:extLst>
          </p:cNvPr>
          <p:cNvSpPr>
            <a:spLocks noChangeArrowheads="1"/>
          </p:cNvSpPr>
          <p:nvPr/>
        </p:nvSpPr>
        <p:spPr bwMode="auto">
          <a:xfrm>
            <a:off x="12678753" y="2670095"/>
            <a:ext cx="12503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ja-JP" sz="1950" dirty="0">
                <a:solidFill>
                  <a:srgbClr val="000000"/>
                </a:solidFill>
                <a:latin typeface="ＭＳ ゴシック" panose="020B0609070205080204" pitchFamily="49" charset="-128"/>
              </a:rPr>
              <a:t> </a:t>
            </a:r>
            <a:endParaRPr lang="ja-JP" altLang="ja-JP" sz="1462" dirty="0">
              <a:latin typeface="Arial" panose="020B0604020202020204" pitchFamily="34" charset="0"/>
            </a:endParaRPr>
          </a:p>
        </p:txBody>
      </p:sp>
      <p:sp>
        <p:nvSpPr>
          <p:cNvPr id="40" name="Rectangle 1248">
            <a:extLst>
              <a:ext uri="{FF2B5EF4-FFF2-40B4-BE49-F238E27FC236}">
                <a16:creationId xmlns:a16="http://schemas.microsoft.com/office/drawing/2014/main" id="{4BBD5FBC-FA98-41E6-8142-0BB3FEDCE671}"/>
              </a:ext>
            </a:extLst>
          </p:cNvPr>
          <p:cNvSpPr>
            <a:spLocks noChangeArrowheads="1"/>
          </p:cNvSpPr>
          <p:nvPr/>
        </p:nvSpPr>
        <p:spPr bwMode="auto">
          <a:xfrm>
            <a:off x="11321929" y="4835809"/>
            <a:ext cx="12503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ja-JP" sz="1950">
                <a:solidFill>
                  <a:srgbClr val="000000"/>
                </a:solidFill>
                <a:latin typeface="ＭＳ ゴシック" panose="020B0609070205080204" pitchFamily="49" charset="-128"/>
              </a:rPr>
              <a:t> </a:t>
            </a:r>
            <a:endParaRPr lang="ja-JP" altLang="ja-JP" sz="1462">
              <a:latin typeface="Arial" panose="020B0604020202020204" pitchFamily="34" charset="0"/>
            </a:endParaRPr>
          </a:p>
        </p:txBody>
      </p:sp>
      <p:sp>
        <p:nvSpPr>
          <p:cNvPr id="41" name="Freeform 58">
            <a:extLst>
              <a:ext uri="{FF2B5EF4-FFF2-40B4-BE49-F238E27FC236}">
                <a16:creationId xmlns:a16="http://schemas.microsoft.com/office/drawing/2014/main" id="{02464524-0175-435C-B738-340554616177}"/>
              </a:ext>
            </a:extLst>
          </p:cNvPr>
          <p:cNvSpPr>
            <a:spLocks/>
          </p:cNvSpPr>
          <p:nvPr/>
        </p:nvSpPr>
        <p:spPr bwMode="auto">
          <a:xfrm>
            <a:off x="10930134" y="3303872"/>
            <a:ext cx="1822134" cy="926893"/>
          </a:xfrm>
          <a:custGeom>
            <a:avLst/>
            <a:gdLst>
              <a:gd name="T0" fmla="*/ 2147483646 w 1438"/>
              <a:gd name="T1" fmla="*/ 2147483646 h 1241"/>
              <a:gd name="T2" fmla="*/ 2147483646 w 1438"/>
              <a:gd name="T3" fmla="*/ 2147483646 h 1241"/>
              <a:gd name="T4" fmla="*/ 2147483646 w 1438"/>
              <a:gd name="T5" fmla="*/ 2147483646 h 1241"/>
              <a:gd name="T6" fmla="*/ 0 w 1438"/>
              <a:gd name="T7" fmla="*/ 2147483646 h 1241"/>
              <a:gd name="T8" fmla="*/ 2147483646 w 1438"/>
              <a:gd name="T9" fmla="*/ 0 h 1241"/>
              <a:gd name="T10" fmla="*/ 2147483646 w 1438"/>
              <a:gd name="T11" fmla="*/ 2147483646 h 1241"/>
              <a:gd name="T12" fmla="*/ 2147483646 w 1438"/>
              <a:gd name="T13" fmla="*/ 2147483646 h 1241"/>
              <a:gd name="T14" fmla="*/ 0 60000 65536"/>
              <a:gd name="T15" fmla="*/ 0 60000 65536"/>
              <a:gd name="T16" fmla="*/ 0 60000 65536"/>
              <a:gd name="T17" fmla="*/ 0 60000 65536"/>
              <a:gd name="T18" fmla="*/ 0 60000 65536"/>
              <a:gd name="T19" fmla="*/ 0 60000 65536"/>
              <a:gd name="T20" fmla="*/ 0 60000 65536"/>
              <a:gd name="connsiteX0" fmla="*/ 4263 w 10000"/>
              <a:gd name="connsiteY0" fmla="*/ 9710 h 10000"/>
              <a:gd name="connsiteX1" fmla="*/ 2337 w 10000"/>
              <a:gd name="connsiteY1" fmla="*/ 10000 h 10000"/>
              <a:gd name="connsiteX2" fmla="*/ 0 w 10000"/>
              <a:gd name="connsiteY2" fmla="*/ 5842 h 10000"/>
              <a:gd name="connsiteX3" fmla="*/ 3227 w 10000"/>
              <a:gd name="connsiteY3" fmla="*/ 0 h 10000"/>
              <a:gd name="connsiteX4" fmla="*/ 6655 w 10000"/>
              <a:gd name="connsiteY4" fmla="*/ 97 h 10000"/>
              <a:gd name="connsiteX5" fmla="*/ 10000 w 10000"/>
              <a:gd name="connsiteY5" fmla="*/ 1313 h 10000"/>
              <a:gd name="connsiteX0" fmla="*/ 4263 w 10000"/>
              <a:gd name="connsiteY0" fmla="*/ 9710 h 9710"/>
              <a:gd name="connsiteX1" fmla="*/ 0 w 10000"/>
              <a:gd name="connsiteY1" fmla="*/ 5842 h 9710"/>
              <a:gd name="connsiteX2" fmla="*/ 3227 w 10000"/>
              <a:gd name="connsiteY2" fmla="*/ 0 h 9710"/>
              <a:gd name="connsiteX3" fmla="*/ 6655 w 10000"/>
              <a:gd name="connsiteY3" fmla="*/ 97 h 9710"/>
              <a:gd name="connsiteX4" fmla="*/ 10000 w 10000"/>
              <a:gd name="connsiteY4" fmla="*/ 1313 h 9710"/>
              <a:gd name="connsiteX0" fmla="*/ 0 w 10000"/>
              <a:gd name="connsiteY0" fmla="*/ 6016 h 6016"/>
              <a:gd name="connsiteX1" fmla="*/ 3227 w 10000"/>
              <a:gd name="connsiteY1" fmla="*/ 0 h 6016"/>
              <a:gd name="connsiteX2" fmla="*/ 6655 w 10000"/>
              <a:gd name="connsiteY2" fmla="*/ 100 h 6016"/>
              <a:gd name="connsiteX3" fmla="*/ 10000 w 10000"/>
              <a:gd name="connsiteY3" fmla="*/ 1352 h 6016"/>
              <a:gd name="connsiteX0" fmla="*/ 0 w 9648"/>
              <a:gd name="connsiteY0" fmla="*/ 9214 h 9214"/>
              <a:gd name="connsiteX1" fmla="*/ 2875 w 9648"/>
              <a:gd name="connsiteY1" fmla="*/ 0 h 9214"/>
              <a:gd name="connsiteX2" fmla="*/ 6303 w 9648"/>
              <a:gd name="connsiteY2" fmla="*/ 166 h 9214"/>
              <a:gd name="connsiteX3" fmla="*/ 9648 w 9648"/>
              <a:gd name="connsiteY3" fmla="*/ 2247 h 9214"/>
              <a:gd name="connsiteX0" fmla="*/ 0 w 10137"/>
              <a:gd name="connsiteY0" fmla="*/ 10190 h 10190"/>
              <a:gd name="connsiteX1" fmla="*/ 3117 w 10137"/>
              <a:gd name="connsiteY1" fmla="*/ 0 h 10190"/>
              <a:gd name="connsiteX2" fmla="*/ 6670 w 10137"/>
              <a:gd name="connsiteY2" fmla="*/ 180 h 10190"/>
              <a:gd name="connsiteX3" fmla="*/ 10137 w 10137"/>
              <a:gd name="connsiteY3" fmla="*/ 2439 h 10190"/>
              <a:gd name="connsiteX0" fmla="*/ 0 w 10137"/>
              <a:gd name="connsiteY0" fmla="*/ 10190 h 10190"/>
              <a:gd name="connsiteX1" fmla="*/ 3117 w 10137"/>
              <a:gd name="connsiteY1" fmla="*/ 0 h 10190"/>
              <a:gd name="connsiteX2" fmla="*/ 6670 w 10137"/>
              <a:gd name="connsiteY2" fmla="*/ 180 h 10190"/>
              <a:gd name="connsiteX3" fmla="*/ 10137 w 10137"/>
              <a:gd name="connsiteY3" fmla="*/ 2439 h 10190"/>
              <a:gd name="connsiteX0" fmla="*/ 0 w 10320"/>
              <a:gd name="connsiteY0" fmla="*/ 10569 h 10569"/>
              <a:gd name="connsiteX1" fmla="*/ 3300 w 10320"/>
              <a:gd name="connsiteY1" fmla="*/ 0 h 10569"/>
              <a:gd name="connsiteX2" fmla="*/ 6853 w 10320"/>
              <a:gd name="connsiteY2" fmla="*/ 180 h 10569"/>
              <a:gd name="connsiteX3" fmla="*/ 10320 w 10320"/>
              <a:gd name="connsiteY3" fmla="*/ 2439 h 10569"/>
              <a:gd name="connsiteX0" fmla="*/ 0 w 10320"/>
              <a:gd name="connsiteY0" fmla="*/ 10389 h 10389"/>
              <a:gd name="connsiteX1" fmla="*/ 3209 w 10320"/>
              <a:gd name="connsiteY1" fmla="*/ 389 h 10389"/>
              <a:gd name="connsiteX2" fmla="*/ 6853 w 10320"/>
              <a:gd name="connsiteY2" fmla="*/ 0 h 10389"/>
              <a:gd name="connsiteX3" fmla="*/ 10320 w 10320"/>
              <a:gd name="connsiteY3" fmla="*/ 2259 h 10389"/>
              <a:gd name="connsiteX0" fmla="*/ 0 w 10320"/>
              <a:gd name="connsiteY0" fmla="*/ 10389 h 10389"/>
              <a:gd name="connsiteX1" fmla="*/ 3163 w 10320"/>
              <a:gd name="connsiteY1" fmla="*/ 105 h 10389"/>
              <a:gd name="connsiteX2" fmla="*/ 6853 w 10320"/>
              <a:gd name="connsiteY2" fmla="*/ 0 h 10389"/>
              <a:gd name="connsiteX3" fmla="*/ 10320 w 10320"/>
              <a:gd name="connsiteY3" fmla="*/ 2259 h 10389"/>
              <a:gd name="connsiteX0" fmla="*/ 0 w 10320"/>
              <a:gd name="connsiteY0" fmla="*/ 10389 h 10389"/>
              <a:gd name="connsiteX1" fmla="*/ 3026 w 10320"/>
              <a:gd name="connsiteY1" fmla="*/ 389 h 10389"/>
              <a:gd name="connsiteX2" fmla="*/ 6853 w 10320"/>
              <a:gd name="connsiteY2" fmla="*/ 0 h 10389"/>
              <a:gd name="connsiteX3" fmla="*/ 10320 w 10320"/>
              <a:gd name="connsiteY3" fmla="*/ 2259 h 10389"/>
              <a:gd name="connsiteX0" fmla="*/ 0 w 10320"/>
              <a:gd name="connsiteY0" fmla="*/ 10389 h 10389"/>
              <a:gd name="connsiteX1" fmla="*/ 2980 w 10320"/>
              <a:gd name="connsiteY1" fmla="*/ 673 h 10389"/>
              <a:gd name="connsiteX2" fmla="*/ 6853 w 10320"/>
              <a:gd name="connsiteY2" fmla="*/ 0 h 10389"/>
              <a:gd name="connsiteX3" fmla="*/ 10320 w 10320"/>
              <a:gd name="connsiteY3" fmla="*/ 2259 h 10389"/>
              <a:gd name="connsiteX0" fmla="*/ 0 w 10320"/>
              <a:gd name="connsiteY0" fmla="*/ 10389 h 10389"/>
              <a:gd name="connsiteX1" fmla="*/ 2980 w 10320"/>
              <a:gd name="connsiteY1" fmla="*/ 389 h 10389"/>
              <a:gd name="connsiteX2" fmla="*/ 6853 w 10320"/>
              <a:gd name="connsiteY2" fmla="*/ 0 h 10389"/>
              <a:gd name="connsiteX3" fmla="*/ 10320 w 10320"/>
              <a:gd name="connsiteY3" fmla="*/ 2259 h 10389"/>
              <a:gd name="connsiteX0" fmla="*/ 0 w 10320"/>
              <a:gd name="connsiteY0" fmla="*/ 10389 h 10389"/>
              <a:gd name="connsiteX1" fmla="*/ 3254 w 10320"/>
              <a:gd name="connsiteY1" fmla="*/ 10 h 10389"/>
              <a:gd name="connsiteX2" fmla="*/ 6853 w 10320"/>
              <a:gd name="connsiteY2" fmla="*/ 0 h 10389"/>
              <a:gd name="connsiteX3" fmla="*/ 10320 w 10320"/>
              <a:gd name="connsiteY3" fmla="*/ 2259 h 10389"/>
              <a:gd name="connsiteX0" fmla="*/ 0 w 10320"/>
              <a:gd name="connsiteY0" fmla="*/ 10389 h 10389"/>
              <a:gd name="connsiteX1" fmla="*/ 3163 w 10320"/>
              <a:gd name="connsiteY1" fmla="*/ 294 h 10389"/>
              <a:gd name="connsiteX2" fmla="*/ 6853 w 10320"/>
              <a:gd name="connsiteY2" fmla="*/ 0 h 10389"/>
              <a:gd name="connsiteX3" fmla="*/ 10320 w 10320"/>
              <a:gd name="connsiteY3" fmla="*/ 2259 h 10389"/>
              <a:gd name="connsiteX0" fmla="*/ 0 w 10320"/>
              <a:gd name="connsiteY0" fmla="*/ 10389 h 10389"/>
              <a:gd name="connsiteX1" fmla="*/ 3072 w 10320"/>
              <a:gd name="connsiteY1" fmla="*/ 294 h 10389"/>
              <a:gd name="connsiteX2" fmla="*/ 6853 w 10320"/>
              <a:gd name="connsiteY2" fmla="*/ 0 h 10389"/>
              <a:gd name="connsiteX3" fmla="*/ 10320 w 10320"/>
              <a:gd name="connsiteY3" fmla="*/ 2259 h 10389"/>
              <a:gd name="connsiteX0" fmla="*/ 0 w 10183"/>
              <a:gd name="connsiteY0" fmla="*/ 10673 h 10673"/>
              <a:gd name="connsiteX1" fmla="*/ 2935 w 10183"/>
              <a:gd name="connsiteY1" fmla="*/ 294 h 10673"/>
              <a:gd name="connsiteX2" fmla="*/ 6716 w 10183"/>
              <a:gd name="connsiteY2" fmla="*/ 0 h 10673"/>
              <a:gd name="connsiteX3" fmla="*/ 10183 w 10183"/>
              <a:gd name="connsiteY3" fmla="*/ 2259 h 10673"/>
              <a:gd name="connsiteX0" fmla="*/ 0 w 10183"/>
              <a:gd name="connsiteY0" fmla="*/ 10673 h 10673"/>
              <a:gd name="connsiteX1" fmla="*/ 3163 w 10183"/>
              <a:gd name="connsiteY1" fmla="*/ 389 h 10673"/>
              <a:gd name="connsiteX2" fmla="*/ 6716 w 10183"/>
              <a:gd name="connsiteY2" fmla="*/ 0 h 10673"/>
              <a:gd name="connsiteX3" fmla="*/ 10183 w 10183"/>
              <a:gd name="connsiteY3" fmla="*/ 2259 h 10673"/>
              <a:gd name="connsiteX0" fmla="*/ 0 w 10183"/>
              <a:gd name="connsiteY0" fmla="*/ 10673 h 10673"/>
              <a:gd name="connsiteX1" fmla="*/ 3300 w 10183"/>
              <a:gd name="connsiteY1" fmla="*/ 199 h 10673"/>
              <a:gd name="connsiteX2" fmla="*/ 6716 w 10183"/>
              <a:gd name="connsiteY2" fmla="*/ 0 h 10673"/>
              <a:gd name="connsiteX3" fmla="*/ 10183 w 10183"/>
              <a:gd name="connsiteY3" fmla="*/ 2259 h 10673"/>
              <a:gd name="connsiteX0" fmla="*/ 0 w 10183"/>
              <a:gd name="connsiteY0" fmla="*/ 10758 h 10758"/>
              <a:gd name="connsiteX1" fmla="*/ 3346 w 10183"/>
              <a:gd name="connsiteY1" fmla="*/ 0 h 10758"/>
              <a:gd name="connsiteX2" fmla="*/ 6716 w 10183"/>
              <a:gd name="connsiteY2" fmla="*/ 85 h 10758"/>
              <a:gd name="connsiteX3" fmla="*/ 10183 w 10183"/>
              <a:gd name="connsiteY3" fmla="*/ 2344 h 10758"/>
              <a:gd name="connsiteX0" fmla="*/ 0 w 10183"/>
              <a:gd name="connsiteY0" fmla="*/ 10673 h 10673"/>
              <a:gd name="connsiteX1" fmla="*/ 3346 w 10183"/>
              <a:gd name="connsiteY1" fmla="*/ 294 h 10673"/>
              <a:gd name="connsiteX2" fmla="*/ 6716 w 10183"/>
              <a:gd name="connsiteY2" fmla="*/ 0 h 10673"/>
              <a:gd name="connsiteX3" fmla="*/ 10183 w 10183"/>
              <a:gd name="connsiteY3" fmla="*/ 2259 h 10673"/>
              <a:gd name="connsiteX0" fmla="*/ 0 w 10183"/>
              <a:gd name="connsiteY0" fmla="*/ 11137 h 11137"/>
              <a:gd name="connsiteX1" fmla="*/ 3574 w 10183"/>
              <a:gd name="connsiteY1" fmla="*/ 0 h 11137"/>
              <a:gd name="connsiteX2" fmla="*/ 6716 w 10183"/>
              <a:gd name="connsiteY2" fmla="*/ 464 h 11137"/>
              <a:gd name="connsiteX3" fmla="*/ 10183 w 10183"/>
              <a:gd name="connsiteY3" fmla="*/ 2723 h 11137"/>
              <a:gd name="connsiteX0" fmla="*/ 0 w 10183"/>
              <a:gd name="connsiteY0" fmla="*/ 10758 h 10758"/>
              <a:gd name="connsiteX1" fmla="*/ 3528 w 10183"/>
              <a:gd name="connsiteY1" fmla="*/ 0 h 10758"/>
              <a:gd name="connsiteX2" fmla="*/ 6716 w 10183"/>
              <a:gd name="connsiteY2" fmla="*/ 85 h 10758"/>
              <a:gd name="connsiteX3" fmla="*/ 10183 w 10183"/>
              <a:gd name="connsiteY3" fmla="*/ 2344 h 10758"/>
            </a:gdLst>
            <a:ahLst/>
            <a:cxnLst>
              <a:cxn ang="0">
                <a:pos x="connsiteX0" y="connsiteY0"/>
              </a:cxn>
              <a:cxn ang="0">
                <a:pos x="connsiteX1" y="connsiteY1"/>
              </a:cxn>
              <a:cxn ang="0">
                <a:pos x="connsiteX2" y="connsiteY2"/>
              </a:cxn>
              <a:cxn ang="0">
                <a:pos x="connsiteX3" y="connsiteY3"/>
              </a:cxn>
            </a:cxnLst>
            <a:rect l="l" t="t" r="r" b="b"/>
            <a:pathLst>
              <a:path w="10183" h="10758">
                <a:moveTo>
                  <a:pt x="0" y="10758"/>
                </a:moveTo>
                <a:lnTo>
                  <a:pt x="3528" y="0"/>
                </a:lnTo>
                <a:lnTo>
                  <a:pt x="6716" y="85"/>
                </a:lnTo>
                <a:lnTo>
                  <a:pt x="10183" y="2344"/>
                </a:lnTo>
              </a:path>
            </a:pathLst>
          </a:custGeom>
          <a:noFill/>
          <a:ln w="107950" cap="rnd">
            <a:solidFill>
              <a:srgbClr val="FF0065"/>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62"/>
          </a:p>
        </p:txBody>
      </p:sp>
      <p:sp>
        <p:nvSpPr>
          <p:cNvPr id="42" name="Freeform 58">
            <a:extLst>
              <a:ext uri="{FF2B5EF4-FFF2-40B4-BE49-F238E27FC236}">
                <a16:creationId xmlns:a16="http://schemas.microsoft.com/office/drawing/2014/main" id="{AACDDAE8-08C2-44D5-9160-C3EA03472184}"/>
              </a:ext>
            </a:extLst>
          </p:cNvPr>
          <p:cNvSpPr>
            <a:spLocks/>
          </p:cNvSpPr>
          <p:nvPr/>
        </p:nvSpPr>
        <p:spPr bwMode="auto">
          <a:xfrm>
            <a:off x="10943060" y="4195173"/>
            <a:ext cx="790646" cy="665659"/>
          </a:xfrm>
          <a:custGeom>
            <a:avLst/>
            <a:gdLst>
              <a:gd name="T0" fmla="*/ 2147483646 w 1438"/>
              <a:gd name="T1" fmla="*/ 2147483646 h 1241"/>
              <a:gd name="T2" fmla="*/ 2147483646 w 1438"/>
              <a:gd name="T3" fmla="*/ 2147483646 h 1241"/>
              <a:gd name="T4" fmla="*/ 2147483646 w 1438"/>
              <a:gd name="T5" fmla="*/ 2147483646 h 1241"/>
              <a:gd name="T6" fmla="*/ 0 w 1438"/>
              <a:gd name="T7" fmla="*/ 2147483646 h 1241"/>
              <a:gd name="T8" fmla="*/ 2147483646 w 1438"/>
              <a:gd name="T9" fmla="*/ 0 h 1241"/>
              <a:gd name="T10" fmla="*/ 2147483646 w 1438"/>
              <a:gd name="T11" fmla="*/ 2147483646 h 1241"/>
              <a:gd name="T12" fmla="*/ 2147483646 w 1438"/>
              <a:gd name="T13" fmla="*/ 2147483646 h 1241"/>
              <a:gd name="T14" fmla="*/ 0 60000 65536"/>
              <a:gd name="T15" fmla="*/ 0 60000 65536"/>
              <a:gd name="T16" fmla="*/ 0 60000 65536"/>
              <a:gd name="T17" fmla="*/ 0 60000 65536"/>
              <a:gd name="T18" fmla="*/ 0 60000 65536"/>
              <a:gd name="T19" fmla="*/ 0 60000 65536"/>
              <a:gd name="T20" fmla="*/ 0 60000 65536"/>
              <a:gd name="connsiteX0" fmla="*/ 4263 w 10000"/>
              <a:gd name="connsiteY0" fmla="*/ 9613 h 9903"/>
              <a:gd name="connsiteX1" fmla="*/ 2337 w 10000"/>
              <a:gd name="connsiteY1" fmla="*/ 9903 h 9903"/>
              <a:gd name="connsiteX2" fmla="*/ 167 w 10000"/>
              <a:gd name="connsiteY2" fmla="*/ 7784 h 9903"/>
              <a:gd name="connsiteX3" fmla="*/ 0 w 10000"/>
              <a:gd name="connsiteY3" fmla="*/ 5745 h 9903"/>
              <a:gd name="connsiteX4" fmla="*/ 6655 w 10000"/>
              <a:gd name="connsiteY4" fmla="*/ 0 h 9903"/>
              <a:gd name="connsiteX5" fmla="*/ 10000 w 10000"/>
              <a:gd name="connsiteY5" fmla="*/ 1216 h 9903"/>
              <a:gd name="connsiteX0" fmla="*/ 4263 w 10000"/>
              <a:gd name="connsiteY0" fmla="*/ 8479 h 8772"/>
              <a:gd name="connsiteX1" fmla="*/ 2337 w 10000"/>
              <a:gd name="connsiteY1" fmla="*/ 8772 h 8772"/>
              <a:gd name="connsiteX2" fmla="*/ 167 w 10000"/>
              <a:gd name="connsiteY2" fmla="*/ 6632 h 8772"/>
              <a:gd name="connsiteX3" fmla="*/ 0 w 10000"/>
              <a:gd name="connsiteY3" fmla="*/ 4573 h 8772"/>
              <a:gd name="connsiteX4" fmla="*/ 10000 w 10000"/>
              <a:gd name="connsiteY4" fmla="*/ 0 h 8772"/>
              <a:gd name="connsiteX0" fmla="*/ 4263 w 4263"/>
              <a:gd name="connsiteY0" fmla="*/ 4453 h 4787"/>
              <a:gd name="connsiteX1" fmla="*/ 2337 w 4263"/>
              <a:gd name="connsiteY1" fmla="*/ 4787 h 4787"/>
              <a:gd name="connsiteX2" fmla="*/ 167 w 4263"/>
              <a:gd name="connsiteY2" fmla="*/ 2347 h 4787"/>
              <a:gd name="connsiteX3" fmla="*/ 0 w 4263"/>
              <a:gd name="connsiteY3" fmla="*/ 0 h 4787"/>
            </a:gdLst>
            <a:ahLst/>
            <a:cxnLst>
              <a:cxn ang="0">
                <a:pos x="connsiteX0" y="connsiteY0"/>
              </a:cxn>
              <a:cxn ang="0">
                <a:pos x="connsiteX1" y="connsiteY1"/>
              </a:cxn>
              <a:cxn ang="0">
                <a:pos x="connsiteX2" y="connsiteY2"/>
              </a:cxn>
              <a:cxn ang="0">
                <a:pos x="connsiteX3" y="connsiteY3"/>
              </a:cxn>
            </a:cxnLst>
            <a:rect l="l" t="t" r="r" b="b"/>
            <a:pathLst>
              <a:path w="4263" h="4787">
                <a:moveTo>
                  <a:pt x="4263" y="4453"/>
                </a:moveTo>
                <a:lnTo>
                  <a:pt x="2337" y="4787"/>
                </a:lnTo>
                <a:lnTo>
                  <a:pt x="167" y="2347"/>
                </a:lnTo>
                <a:cubicBezTo>
                  <a:pt x="111" y="1565"/>
                  <a:pt x="56" y="783"/>
                  <a:pt x="0" y="0"/>
                </a:cubicBezTo>
              </a:path>
            </a:pathLst>
          </a:custGeom>
          <a:noFill/>
          <a:ln w="63500" cap="flat">
            <a:solidFill>
              <a:srgbClr val="66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62"/>
          </a:p>
        </p:txBody>
      </p:sp>
      <p:sp>
        <p:nvSpPr>
          <p:cNvPr id="43" name="Oval 338">
            <a:extLst>
              <a:ext uri="{FF2B5EF4-FFF2-40B4-BE49-F238E27FC236}">
                <a16:creationId xmlns:a16="http://schemas.microsoft.com/office/drawing/2014/main" id="{2CE507F5-31D4-43BA-82D4-9682FC2224BF}"/>
              </a:ext>
            </a:extLst>
          </p:cNvPr>
          <p:cNvSpPr>
            <a:spLocks noChangeArrowheads="1"/>
          </p:cNvSpPr>
          <p:nvPr/>
        </p:nvSpPr>
        <p:spPr bwMode="auto">
          <a:xfrm>
            <a:off x="10778940" y="3990935"/>
            <a:ext cx="294065" cy="294094"/>
          </a:xfrm>
          <a:prstGeom prst="ellipse">
            <a:avLst/>
          </a:prstGeom>
          <a:solidFill>
            <a:srgbClr val="FFFFFF"/>
          </a:solidFill>
          <a:ln w="28575">
            <a:solidFill>
              <a:schemeClr val="tx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en-US" sz="1462">
              <a:latin typeface="Arial" panose="020B0604020202020204" pitchFamily="34" charset="0"/>
            </a:endParaRPr>
          </a:p>
        </p:txBody>
      </p:sp>
      <p:sp>
        <p:nvSpPr>
          <p:cNvPr id="44" name="Rectangle 50">
            <a:extLst>
              <a:ext uri="{FF2B5EF4-FFF2-40B4-BE49-F238E27FC236}">
                <a16:creationId xmlns:a16="http://schemas.microsoft.com/office/drawing/2014/main" id="{D7867D5D-F053-4DD4-BB36-148885606805}"/>
              </a:ext>
            </a:extLst>
          </p:cNvPr>
          <p:cNvSpPr>
            <a:spLocks noChangeArrowheads="1"/>
          </p:cNvSpPr>
          <p:nvPr/>
        </p:nvSpPr>
        <p:spPr bwMode="auto">
          <a:xfrm>
            <a:off x="10472006" y="3796797"/>
            <a:ext cx="3077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ja-JP" sz="1200" dirty="0">
                <a:solidFill>
                  <a:schemeClr val="bg2">
                    <a:lumMod val="25000"/>
                  </a:schemeClr>
                </a:solidFill>
                <a:latin typeface="HG丸ｺﾞｼｯｸM-PRO" panose="020F0600000000000000" pitchFamily="50" charset="-128"/>
                <a:ea typeface="HG丸ｺﾞｼｯｸM-PRO" panose="020F0600000000000000" pitchFamily="50" charset="-128"/>
              </a:rPr>
              <a:t>夢洲</a:t>
            </a:r>
            <a:endParaRPr lang="ja-JP" altLang="ja-JP" sz="1050" dirty="0">
              <a:solidFill>
                <a:schemeClr val="bg2">
                  <a:lumMod val="25000"/>
                </a:schemeClr>
              </a:solidFill>
              <a:latin typeface="HG丸ｺﾞｼｯｸM-PRO" panose="020F0600000000000000" pitchFamily="50" charset="-128"/>
              <a:ea typeface="HG丸ｺﾞｼｯｸM-PRO" panose="020F0600000000000000" pitchFamily="50" charset="-128"/>
            </a:endParaRPr>
          </a:p>
        </p:txBody>
      </p:sp>
      <p:sp>
        <p:nvSpPr>
          <p:cNvPr id="45" name="Oval 62">
            <a:extLst>
              <a:ext uri="{FF2B5EF4-FFF2-40B4-BE49-F238E27FC236}">
                <a16:creationId xmlns:a16="http://schemas.microsoft.com/office/drawing/2014/main" id="{EA3FA1E8-2BA3-463D-B3F5-B19F02EB1EF4}"/>
              </a:ext>
            </a:extLst>
          </p:cNvPr>
          <p:cNvSpPr>
            <a:spLocks noChangeArrowheads="1"/>
          </p:cNvSpPr>
          <p:nvPr/>
        </p:nvSpPr>
        <p:spPr bwMode="auto">
          <a:xfrm>
            <a:off x="11347722" y="3139244"/>
            <a:ext cx="294065" cy="294094"/>
          </a:xfrm>
          <a:prstGeom prst="ellipse">
            <a:avLst/>
          </a:prstGeom>
          <a:solidFill>
            <a:srgbClr val="FFFFFF"/>
          </a:solidFill>
          <a:ln w="28575">
            <a:solidFill>
              <a:srgbClr val="FF9933"/>
            </a:solidFill>
            <a:prstDash val="sysDash"/>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en-US" sz="1462">
              <a:latin typeface="Arial" panose="020B0604020202020204" pitchFamily="34" charset="0"/>
            </a:endParaRPr>
          </a:p>
        </p:txBody>
      </p:sp>
      <p:sp>
        <p:nvSpPr>
          <p:cNvPr id="46" name="Oval 62">
            <a:extLst>
              <a:ext uri="{FF2B5EF4-FFF2-40B4-BE49-F238E27FC236}">
                <a16:creationId xmlns:a16="http://schemas.microsoft.com/office/drawing/2014/main" id="{17677663-1B29-43DF-9FA4-8B8DC7FA49F6}"/>
              </a:ext>
            </a:extLst>
          </p:cNvPr>
          <p:cNvSpPr>
            <a:spLocks noChangeArrowheads="1"/>
          </p:cNvSpPr>
          <p:nvPr/>
        </p:nvSpPr>
        <p:spPr bwMode="auto">
          <a:xfrm>
            <a:off x="12616845" y="3366632"/>
            <a:ext cx="294065" cy="294094"/>
          </a:xfrm>
          <a:prstGeom prst="ellipse">
            <a:avLst/>
          </a:prstGeom>
          <a:solidFill>
            <a:srgbClr val="FFFFFF"/>
          </a:solidFill>
          <a:ln w="28575">
            <a:solidFill>
              <a:srgbClr val="FF0065"/>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en-US" sz="1462">
              <a:latin typeface="Arial" panose="020B0604020202020204" pitchFamily="34" charset="0"/>
            </a:endParaRPr>
          </a:p>
        </p:txBody>
      </p:sp>
      <p:sp>
        <p:nvSpPr>
          <p:cNvPr id="47" name="フリーフォーム: 図形 46">
            <a:extLst>
              <a:ext uri="{FF2B5EF4-FFF2-40B4-BE49-F238E27FC236}">
                <a16:creationId xmlns:a16="http://schemas.microsoft.com/office/drawing/2014/main" id="{18EAB675-91B1-4F98-B8F8-B61F7CA2540B}"/>
              </a:ext>
            </a:extLst>
          </p:cNvPr>
          <p:cNvSpPr/>
          <p:nvPr/>
        </p:nvSpPr>
        <p:spPr>
          <a:xfrm>
            <a:off x="13043929" y="1870431"/>
            <a:ext cx="2833229" cy="2517656"/>
          </a:xfrm>
          <a:custGeom>
            <a:avLst/>
            <a:gdLst>
              <a:gd name="connsiteX0" fmla="*/ 2326640 w 2326640"/>
              <a:gd name="connsiteY0" fmla="*/ 2072640 h 2072640"/>
              <a:gd name="connsiteX1" fmla="*/ 1727200 w 2326640"/>
              <a:gd name="connsiteY1" fmla="*/ 2042160 h 2072640"/>
              <a:gd name="connsiteX2" fmla="*/ 1036320 w 2326640"/>
              <a:gd name="connsiteY2" fmla="*/ 1717040 h 2072640"/>
              <a:gd name="connsiteX3" fmla="*/ 792480 w 2326640"/>
              <a:gd name="connsiteY3" fmla="*/ 1168400 h 2072640"/>
              <a:gd name="connsiteX4" fmla="*/ 335280 w 2326640"/>
              <a:gd name="connsiteY4" fmla="*/ 843280 h 2072640"/>
              <a:gd name="connsiteX5" fmla="*/ 0 w 2326640"/>
              <a:gd name="connsiteY5" fmla="*/ 0 h 2072640"/>
              <a:gd name="connsiteX0" fmla="*/ 2844800 w 2844800"/>
              <a:gd name="connsiteY0" fmla="*/ 2468880 h 2468880"/>
              <a:gd name="connsiteX1" fmla="*/ 2245360 w 2844800"/>
              <a:gd name="connsiteY1" fmla="*/ 2438400 h 2468880"/>
              <a:gd name="connsiteX2" fmla="*/ 1554480 w 2844800"/>
              <a:gd name="connsiteY2" fmla="*/ 2113280 h 2468880"/>
              <a:gd name="connsiteX3" fmla="*/ 1310640 w 2844800"/>
              <a:gd name="connsiteY3" fmla="*/ 1564640 h 2468880"/>
              <a:gd name="connsiteX4" fmla="*/ 853440 w 2844800"/>
              <a:gd name="connsiteY4" fmla="*/ 1239520 h 2468880"/>
              <a:gd name="connsiteX5" fmla="*/ 0 w 2844800"/>
              <a:gd name="connsiteY5" fmla="*/ 0 h 2468880"/>
              <a:gd name="connsiteX0" fmla="*/ 2854960 w 2854960"/>
              <a:gd name="connsiteY0" fmla="*/ 2489200 h 2489200"/>
              <a:gd name="connsiteX1" fmla="*/ 2255520 w 2854960"/>
              <a:gd name="connsiteY1" fmla="*/ 2458720 h 2489200"/>
              <a:gd name="connsiteX2" fmla="*/ 1564640 w 2854960"/>
              <a:gd name="connsiteY2" fmla="*/ 2133600 h 2489200"/>
              <a:gd name="connsiteX3" fmla="*/ 1320800 w 2854960"/>
              <a:gd name="connsiteY3" fmla="*/ 1584960 h 2489200"/>
              <a:gd name="connsiteX4" fmla="*/ 863600 w 2854960"/>
              <a:gd name="connsiteY4" fmla="*/ 1259840 h 2489200"/>
              <a:gd name="connsiteX5" fmla="*/ 0 w 2854960"/>
              <a:gd name="connsiteY5" fmla="*/ 0 h 2489200"/>
              <a:gd name="connsiteX0" fmla="*/ 2854960 w 2854960"/>
              <a:gd name="connsiteY0" fmla="*/ 2489200 h 2489200"/>
              <a:gd name="connsiteX1" fmla="*/ 2255520 w 2854960"/>
              <a:gd name="connsiteY1" fmla="*/ 2458720 h 2489200"/>
              <a:gd name="connsiteX2" fmla="*/ 1564640 w 2854960"/>
              <a:gd name="connsiteY2" fmla="*/ 2133600 h 2489200"/>
              <a:gd name="connsiteX3" fmla="*/ 1320800 w 2854960"/>
              <a:gd name="connsiteY3" fmla="*/ 1584960 h 2489200"/>
              <a:gd name="connsiteX4" fmla="*/ 863600 w 2854960"/>
              <a:gd name="connsiteY4" fmla="*/ 1259840 h 2489200"/>
              <a:gd name="connsiteX5" fmla="*/ 514679 w 2854960"/>
              <a:gd name="connsiteY5" fmla="*/ 934811 h 2489200"/>
              <a:gd name="connsiteX6" fmla="*/ 0 w 2854960"/>
              <a:gd name="connsiteY6" fmla="*/ 0 h 2489200"/>
              <a:gd name="connsiteX0" fmla="*/ 2854960 w 2854960"/>
              <a:gd name="connsiteY0" fmla="*/ 2489200 h 2489200"/>
              <a:gd name="connsiteX1" fmla="*/ 2255520 w 2854960"/>
              <a:gd name="connsiteY1" fmla="*/ 2458720 h 2489200"/>
              <a:gd name="connsiteX2" fmla="*/ 1564640 w 2854960"/>
              <a:gd name="connsiteY2" fmla="*/ 2133600 h 2489200"/>
              <a:gd name="connsiteX3" fmla="*/ 1320800 w 2854960"/>
              <a:gd name="connsiteY3" fmla="*/ 1584960 h 2489200"/>
              <a:gd name="connsiteX4" fmla="*/ 863600 w 2854960"/>
              <a:gd name="connsiteY4" fmla="*/ 1259840 h 2489200"/>
              <a:gd name="connsiteX5" fmla="*/ 382599 w 2854960"/>
              <a:gd name="connsiteY5" fmla="*/ 701131 h 2489200"/>
              <a:gd name="connsiteX6" fmla="*/ 0 w 2854960"/>
              <a:gd name="connsiteY6" fmla="*/ 0 h 2489200"/>
              <a:gd name="connsiteX0" fmla="*/ 2854960 w 2854960"/>
              <a:gd name="connsiteY0" fmla="*/ 2489200 h 2489200"/>
              <a:gd name="connsiteX1" fmla="*/ 2255520 w 2854960"/>
              <a:gd name="connsiteY1" fmla="*/ 2458720 h 2489200"/>
              <a:gd name="connsiteX2" fmla="*/ 1564640 w 2854960"/>
              <a:gd name="connsiteY2" fmla="*/ 2133600 h 2489200"/>
              <a:gd name="connsiteX3" fmla="*/ 1320800 w 2854960"/>
              <a:gd name="connsiteY3" fmla="*/ 1584960 h 2489200"/>
              <a:gd name="connsiteX4" fmla="*/ 863600 w 2854960"/>
              <a:gd name="connsiteY4" fmla="*/ 1259840 h 2489200"/>
              <a:gd name="connsiteX5" fmla="*/ 728039 w 2854960"/>
              <a:gd name="connsiteY5" fmla="*/ 894171 h 2489200"/>
              <a:gd name="connsiteX6" fmla="*/ 382599 w 2854960"/>
              <a:gd name="connsiteY6" fmla="*/ 701131 h 2489200"/>
              <a:gd name="connsiteX7" fmla="*/ 0 w 2854960"/>
              <a:gd name="connsiteY7" fmla="*/ 0 h 2489200"/>
              <a:gd name="connsiteX0" fmla="*/ 2846039 w 2846039"/>
              <a:gd name="connsiteY0" fmla="*/ 2471358 h 2471358"/>
              <a:gd name="connsiteX1" fmla="*/ 2246599 w 2846039"/>
              <a:gd name="connsiteY1" fmla="*/ 2440878 h 2471358"/>
              <a:gd name="connsiteX2" fmla="*/ 1555719 w 2846039"/>
              <a:gd name="connsiteY2" fmla="*/ 2115758 h 2471358"/>
              <a:gd name="connsiteX3" fmla="*/ 1311879 w 2846039"/>
              <a:gd name="connsiteY3" fmla="*/ 1567118 h 2471358"/>
              <a:gd name="connsiteX4" fmla="*/ 854679 w 2846039"/>
              <a:gd name="connsiteY4" fmla="*/ 1241998 h 2471358"/>
              <a:gd name="connsiteX5" fmla="*/ 719118 w 2846039"/>
              <a:gd name="connsiteY5" fmla="*/ 876329 h 2471358"/>
              <a:gd name="connsiteX6" fmla="*/ 373678 w 2846039"/>
              <a:gd name="connsiteY6" fmla="*/ 683289 h 2471358"/>
              <a:gd name="connsiteX7" fmla="*/ 0 w 2846039"/>
              <a:gd name="connsiteY7" fmla="*/ 0 h 2471358"/>
              <a:gd name="connsiteX0" fmla="*/ 2821655 w 2821655"/>
              <a:gd name="connsiteY0" fmla="*/ 2471358 h 2471358"/>
              <a:gd name="connsiteX1" fmla="*/ 2246599 w 2821655"/>
              <a:gd name="connsiteY1" fmla="*/ 2440878 h 2471358"/>
              <a:gd name="connsiteX2" fmla="*/ 1555719 w 2821655"/>
              <a:gd name="connsiteY2" fmla="*/ 2115758 h 2471358"/>
              <a:gd name="connsiteX3" fmla="*/ 1311879 w 2821655"/>
              <a:gd name="connsiteY3" fmla="*/ 1567118 h 2471358"/>
              <a:gd name="connsiteX4" fmla="*/ 854679 w 2821655"/>
              <a:gd name="connsiteY4" fmla="*/ 1241998 h 2471358"/>
              <a:gd name="connsiteX5" fmla="*/ 719118 w 2821655"/>
              <a:gd name="connsiteY5" fmla="*/ 876329 h 2471358"/>
              <a:gd name="connsiteX6" fmla="*/ 373678 w 2821655"/>
              <a:gd name="connsiteY6" fmla="*/ 683289 h 2471358"/>
              <a:gd name="connsiteX7" fmla="*/ 0 w 2821655"/>
              <a:gd name="connsiteY7" fmla="*/ 0 h 2471358"/>
              <a:gd name="connsiteX0" fmla="*/ 2833229 w 2833229"/>
              <a:gd name="connsiteY0" fmla="*/ 2517656 h 2517656"/>
              <a:gd name="connsiteX1" fmla="*/ 2258173 w 2833229"/>
              <a:gd name="connsiteY1" fmla="*/ 2487176 h 2517656"/>
              <a:gd name="connsiteX2" fmla="*/ 1567293 w 2833229"/>
              <a:gd name="connsiteY2" fmla="*/ 2162056 h 2517656"/>
              <a:gd name="connsiteX3" fmla="*/ 1323453 w 2833229"/>
              <a:gd name="connsiteY3" fmla="*/ 1613416 h 2517656"/>
              <a:gd name="connsiteX4" fmla="*/ 866253 w 2833229"/>
              <a:gd name="connsiteY4" fmla="*/ 1288296 h 2517656"/>
              <a:gd name="connsiteX5" fmla="*/ 730692 w 2833229"/>
              <a:gd name="connsiteY5" fmla="*/ 922627 h 2517656"/>
              <a:gd name="connsiteX6" fmla="*/ 385252 w 2833229"/>
              <a:gd name="connsiteY6" fmla="*/ 729587 h 2517656"/>
              <a:gd name="connsiteX7" fmla="*/ 0 w 2833229"/>
              <a:gd name="connsiteY7" fmla="*/ 0 h 251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3229" h="2517656">
                <a:moveTo>
                  <a:pt x="2833229" y="2517656"/>
                </a:moveTo>
                <a:lnTo>
                  <a:pt x="2258173" y="2487176"/>
                </a:lnTo>
                <a:lnTo>
                  <a:pt x="1567293" y="2162056"/>
                </a:lnTo>
                <a:lnTo>
                  <a:pt x="1323453" y="1613416"/>
                </a:lnTo>
                <a:lnTo>
                  <a:pt x="866253" y="1288296"/>
                </a:lnTo>
                <a:cubicBezTo>
                  <a:pt x="767460" y="1210418"/>
                  <a:pt x="810859" y="1015745"/>
                  <a:pt x="730692" y="922627"/>
                </a:cubicBezTo>
                <a:cubicBezTo>
                  <a:pt x="650525" y="829509"/>
                  <a:pt x="506592" y="915869"/>
                  <a:pt x="385252" y="729587"/>
                </a:cubicBezTo>
                <a:cubicBezTo>
                  <a:pt x="241319" y="519614"/>
                  <a:pt x="106100" y="149028"/>
                  <a:pt x="0" y="0"/>
                </a:cubicBezTo>
              </a:path>
            </a:pathLst>
          </a:custGeom>
          <a:noFill/>
          <a:ln w="57150" cap="rnd">
            <a:solidFill>
              <a:srgbClr val="66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62">
              <a:solidFill>
                <a:schemeClr val="tx1"/>
              </a:solidFill>
            </a:endParaRPr>
          </a:p>
        </p:txBody>
      </p:sp>
      <p:grpSp>
        <p:nvGrpSpPr>
          <p:cNvPr id="48" name="グループ化 47">
            <a:extLst>
              <a:ext uri="{FF2B5EF4-FFF2-40B4-BE49-F238E27FC236}">
                <a16:creationId xmlns:a16="http://schemas.microsoft.com/office/drawing/2014/main" id="{DF339B6D-B9FC-435E-8E26-07121DB3588E}"/>
              </a:ext>
            </a:extLst>
          </p:cNvPr>
          <p:cNvGrpSpPr/>
          <p:nvPr/>
        </p:nvGrpSpPr>
        <p:grpSpPr>
          <a:xfrm>
            <a:off x="10357660" y="2585121"/>
            <a:ext cx="5291402" cy="2531719"/>
            <a:chOff x="9760817" y="-375841"/>
            <a:chExt cx="5291402" cy="2531719"/>
          </a:xfrm>
          <a:solidFill>
            <a:schemeClr val="bg1"/>
          </a:solidFill>
        </p:grpSpPr>
        <p:sp>
          <p:nvSpPr>
            <p:cNvPr id="49" name="Rectangle 71">
              <a:extLst>
                <a:ext uri="{FF2B5EF4-FFF2-40B4-BE49-F238E27FC236}">
                  <a16:creationId xmlns:a16="http://schemas.microsoft.com/office/drawing/2014/main" id="{32FA9DFC-A0C7-4F3F-AB0F-A89204E068EC}"/>
                </a:ext>
              </a:extLst>
            </p:cNvPr>
            <p:cNvSpPr>
              <a:spLocks noChangeArrowheads="1"/>
            </p:cNvSpPr>
            <p:nvPr/>
          </p:nvSpPr>
          <p:spPr bwMode="auto">
            <a:xfrm>
              <a:off x="9760817" y="1194037"/>
              <a:ext cx="380480" cy="202842"/>
            </a:xfrm>
            <a:prstGeom prst="rect">
              <a:avLst/>
            </a:prstGeom>
            <a:grpFill/>
            <a:ln w="9525">
              <a:solidFill>
                <a:srgbClr val="000000"/>
              </a:solidFill>
              <a:miter lim="800000"/>
              <a:headEnd/>
              <a:tailEnd/>
            </a:ln>
          </p:spPr>
          <p:txBody>
            <a:bodyPr wrap="none" lIns="36000" tIns="0" rIns="36000" bIns="180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ja-JP" sz="1200" b="1" dirty="0">
                  <a:solidFill>
                    <a:srgbClr val="000000"/>
                  </a:solidFill>
                  <a:latin typeface="HG丸ｺﾞｼｯｸM-PRO" panose="020F0600000000000000" pitchFamily="50" charset="-128"/>
                  <a:ea typeface="HG丸ｺﾞｼｯｸM-PRO" panose="020F0600000000000000" pitchFamily="50" charset="-128"/>
                </a:rPr>
                <a:t>夢洲</a:t>
              </a:r>
              <a:endParaRPr lang="ja-JP" altLang="ja-JP" sz="1050" b="1" dirty="0">
                <a:latin typeface="HG丸ｺﾞｼｯｸM-PRO" panose="020F0600000000000000" pitchFamily="50" charset="-128"/>
                <a:ea typeface="HG丸ｺﾞｼｯｸM-PRO" panose="020F0600000000000000" pitchFamily="50" charset="-128"/>
              </a:endParaRPr>
            </a:p>
          </p:txBody>
        </p:sp>
        <p:sp>
          <p:nvSpPr>
            <p:cNvPr id="50" name="Rectangle 76">
              <a:extLst>
                <a:ext uri="{FF2B5EF4-FFF2-40B4-BE49-F238E27FC236}">
                  <a16:creationId xmlns:a16="http://schemas.microsoft.com/office/drawing/2014/main" id="{C7FE5ADB-A2AF-4218-B180-6F7EB7468133}"/>
                </a:ext>
              </a:extLst>
            </p:cNvPr>
            <p:cNvSpPr>
              <a:spLocks noChangeArrowheads="1"/>
            </p:cNvSpPr>
            <p:nvPr/>
          </p:nvSpPr>
          <p:spPr bwMode="auto">
            <a:xfrm>
              <a:off x="13118869" y="-298384"/>
              <a:ext cx="534368" cy="202842"/>
            </a:xfrm>
            <a:prstGeom prst="rect">
              <a:avLst/>
            </a:prstGeom>
            <a:grpFill/>
            <a:ln w="9525">
              <a:solidFill>
                <a:srgbClr val="000000"/>
              </a:solidFill>
              <a:miter lim="800000"/>
              <a:headEnd/>
              <a:tailEnd/>
            </a:ln>
          </p:spPr>
          <p:txBody>
            <a:bodyPr wrap="none" lIns="36000" tIns="0" rIns="36000" bIns="180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ja-JP" sz="1200" b="1" dirty="0">
                  <a:solidFill>
                    <a:srgbClr val="000000"/>
                  </a:solidFill>
                  <a:latin typeface="HG丸ｺﾞｼｯｸM-PRO" panose="020F0600000000000000" pitchFamily="50" charset="-128"/>
                  <a:ea typeface="HG丸ｺﾞｼｯｸM-PRO" panose="020F0600000000000000" pitchFamily="50" charset="-128"/>
                </a:rPr>
                <a:t>西九条</a:t>
              </a:r>
              <a:endParaRPr lang="ja-JP" altLang="ja-JP" sz="1050" b="1" dirty="0">
                <a:latin typeface="HG丸ｺﾞｼｯｸM-PRO" panose="020F0600000000000000" pitchFamily="50" charset="-128"/>
                <a:ea typeface="HG丸ｺﾞｼｯｸM-PRO" panose="020F0600000000000000" pitchFamily="50" charset="-128"/>
              </a:endParaRPr>
            </a:p>
          </p:txBody>
        </p:sp>
        <p:sp>
          <p:nvSpPr>
            <p:cNvPr id="51" name="Rectangle 81">
              <a:extLst>
                <a:ext uri="{FF2B5EF4-FFF2-40B4-BE49-F238E27FC236}">
                  <a16:creationId xmlns:a16="http://schemas.microsoft.com/office/drawing/2014/main" id="{04FAA7C5-E336-4BED-96F8-87C62C82343E}"/>
                </a:ext>
              </a:extLst>
            </p:cNvPr>
            <p:cNvSpPr>
              <a:spLocks noChangeArrowheads="1"/>
            </p:cNvSpPr>
            <p:nvPr/>
          </p:nvSpPr>
          <p:spPr bwMode="auto">
            <a:xfrm>
              <a:off x="11259894" y="1953036"/>
              <a:ext cx="1149921" cy="202842"/>
            </a:xfrm>
            <a:prstGeom prst="rect">
              <a:avLst/>
            </a:prstGeom>
            <a:grpFill/>
            <a:ln w="9525">
              <a:solidFill>
                <a:srgbClr val="000000"/>
              </a:solidFill>
              <a:miter lim="800000"/>
              <a:headEnd/>
              <a:tailEnd/>
            </a:ln>
          </p:spPr>
          <p:txBody>
            <a:bodyPr wrap="none" lIns="36000" tIns="0" rIns="36000" bIns="180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ja-JP" sz="1200" b="1" dirty="0">
                  <a:solidFill>
                    <a:srgbClr val="000000"/>
                  </a:solidFill>
                  <a:latin typeface="HG丸ｺﾞｼｯｸM-PRO" panose="020F0600000000000000" pitchFamily="50" charset="-128"/>
                  <a:ea typeface="HG丸ｺﾞｼｯｸM-PRO" panose="020F0600000000000000" pitchFamily="50" charset="-128"/>
                </a:rPr>
                <a:t>コスモ</a:t>
              </a:r>
              <a:r>
                <a:rPr lang="ja-JP" altLang="en-US" sz="1200" b="1" dirty="0">
                  <a:solidFill>
                    <a:srgbClr val="000000"/>
                  </a:solidFill>
                  <a:latin typeface="HG丸ｺﾞｼｯｸM-PRO" panose="020F0600000000000000" pitchFamily="50" charset="-128"/>
                  <a:ea typeface="HG丸ｺﾞｼｯｸM-PRO" panose="020F0600000000000000" pitchFamily="50" charset="-128"/>
                </a:rPr>
                <a:t>スクエア</a:t>
              </a:r>
              <a:endParaRPr lang="ja-JP" altLang="ja-JP" sz="1050" b="1" dirty="0">
                <a:latin typeface="HG丸ｺﾞｼｯｸM-PRO" panose="020F0600000000000000" pitchFamily="50" charset="-128"/>
                <a:ea typeface="HG丸ｺﾞｼｯｸM-PRO" panose="020F0600000000000000" pitchFamily="50" charset="-128"/>
              </a:endParaRPr>
            </a:p>
          </p:txBody>
        </p:sp>
        <p:sp>
          <p:nvSpPr>
            <p:cNvPr id="52" name="Rectangle 86">
              <a:extLst>
                <a:ext uri="{FF2B5EF4-FFF2-40B4-BE49-F238E27FC236}">
                  <a16:creationId xmlns:a16="http://schemas.microsoft.com/office/drawing/2014/main" id="{05688136-32C1-40DA-9A89-2E775291559F}"/>
                </a:ext>
              </a:extLst>
            </p:cNvPr>
            <p:cNvSpPr>
              <a:spLocks noChangeArrowheads="1"/>
            </p:cNvSpPr>
            <p:nvPr/>
          </p:nvSpPr>
          <p:spPr bwMode="auto">
            <a:xfrm>
              <a:off x="14517851" y="-61509"/>
              <a:ext cx="534368" cy="202842"/>
            </a:xfrm>
            <a:prstGeom prst="rect">
              <a:avLst/>
            </a:prstGeom>
            <a:grpFill/>
            <a:ln w="9525">
              <a:solidFill>
                <a:srgbClr val="000000"/>
              </a:solidFill>
              <a:miter lim="800000"/>
              <a:headEnd/>
              <a:tailEnd/>
            </a:ln>
          </p:spPr>
          <p:txBody>
            <a:bodyPr wrap="none" lIns="36000" tIns="0" rIns="36000" bIns="180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ja-JP" sz="1200" b="1" dirty="0">
                  <a:solidFill>
                    <a:srgbClr val="000000"/>
                  </a:solidFill>
                  <a:latin typeface="HG丸ｺﾞｼｯｸM-PRO" panose="020F0600000000000000" pitchFamily="50" charset="-128"/>
                  <a:ea typeface="HG丸ｺﾞｼｯｸM-PRO" panose="020F0600000000000000" pitchFamily="50" charset="-128"/>
                </a:rPr>
                <a:t>中之島</a:t>
              </a:r>
              <a:endParaRPr lang="ja-JP" altLang="ja-JP" sz="1050" b="1" dirty="0">
                <a:latin typeface="HG丸ｺﾞｼｯｸM-PRO" panose="020F0600000000000000" pitchFamily="50" charset="-128"/>
                <a:ea typeface="HG丸ｺﾞｼｯｸM-PRO" panose="020F0600000000000000" pitchFamily="50" charset="-128"/>
              </a:endParaRPr>
            </a:p>
          </p:txBody>
        </p:sp>
        <p:sp>
          <p:nvSpPr>
            <p:cNvPr id="53" name="Rectangle 98">
              <a:extLst>
                <a:ext uri="{FF2B5EF4-FFF2-40B4-BE49-F238E27FC236}">
                  <a16:creationId xmlns:a16="http://schemas.microsoft.com/office/drawing/2014/main" id="{C5C2291D-A042-4E86-B904-51564CC8E3D4}"/>
                </a:ext>
              </a:extLst>
            </p:cNvPr>
            <p:cNvSpPr>
              <a:spLocks noChangeArrowheads="1"/>
            </p:cNvSpPr>
            <p:nvPr/>
          </p:nvSpPr>
          <p:spPr bwMode="auto">
            <a:xfrm>
              <a:off x="13210447" y="654005"/>
              <a:ext cx="380480" cy="202842"/>
            </a:xfrm>
            <a:prstGeom prst="rect">
              <a:avLst/>
            </a:prstGeom>
            <a:grpFill/>
            <a:ln w="9525">
              <a:solidFill>
                <a:srgbClr val="000000"/>
              </a:solidFill>
              <a:miter lim="800000"/>
              <a:headEnd/>
              <a:tailEnd/>
            </a:ln>
          </p:spPr>
          <p:txBody>
            <a:bodyPr wrap="none" lIns="36000" tIns="0" rIns="36000" bIns="180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ja-JP" sz="1200" b="1" dirty="0">
                  <a:solidFill>
                    <a:srgbClr val="000000"/>
                  </a:solidFill>
                  <a:latin typeface="HG丸ｺﾞｼｯｸM-PRO" panose="020F0600000000000000" pitchFamily="50" charset="-128"/>
                  <a:ea typeface="HG丸ｺﾞｼｯｸM-PRO" panose="020F0600000000000000" pitchFamily="50" charset="-128"/>
                </a:rPr>
                <a:t>九条</a:t>
              </a:r>
              <a:endParaRPr lang="ja-JP" altLang="ja-JP" sz="1050" b="1" dirty="0">
                <a:latin typeface="HG丸ｺﾞｼｯｸM-PRO" panose="020F0600000000000000" pitchFamily="50" charset="-128"/>
                <a:ea typeface="HG丸ｺﾞｼｯｸM-PRO" panose="020F0600000000000000" pitchFamily="50" charset="-128"/>
              </a:endParaRPr>
            </a:p>
          </p:txBody>
        </p:sp>
        <p:sp>
          <p:nvSpPr>
            <p:cNvPr id="54" name="Rectangle 324">
              <a:extLst>
                <a:ext uri="{FF2B5EF4-FFF2-40B4-BE49-F238E27FC236}">
                  <a16:creationId xmlns:a16="http://schemas.microsoft.com/office/drawing/2014/main" id="{EE7435F1-5ED3-495B-93AC-73D00B98FAAE}"/>
                </a:ext>
              </a:extLst>
            </p:cNvPr>
            <p:cNvSpPr>
              <a:spLocks noChangeArrowheads="1"/>
            </p:cNvSpPr>
            <p:nvPr/>
          </p:nvSpPr>
          <p:spPr bwMode="auto">
            <a:xfrm>
              <a:off x="12322906" y="679570"/>
              <a:ext cx="380480" cy="202842"/>
            </a:xfrm>
            <a:prstGeom prst="rect">
              <a:avLst/>
            </a:prstGeom>
            <a:grpFill/>
            <a:ln w="9525">
              <a:solidFill>
                <a:srgbClr val="000000"/>
              </a:solidFill>
              <a:miter lim="800000"/>
              <a:headEnd/>
              <a:tailEnd/>
            </a:ln>
          </p:spPr>
          <p:txBody>
            <a:bodyPr wrap="none" lIns="36000" tIns="0" rIns="36000" bIns="180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ja-JP" sz="1200" b="1" dirty="0">
                  <a:solidFill>
                    <a:srgbClr val="000000"/>
                  </a:solidFill>
                  <a:latin typeface="HG丸ｺﾞｼｯｸM-PRO" panose="020F0600000000000000" pitchFamily="50" charset="-128"/>
                  <a:ea typeface="HG丸ｺﾞｼｯｸM-PRO" panose="020F0600000000000000" pitchFamily="50" charset="-128"/>
                </a:rPr>
                <a:t>桜島</a:t>
              </a:r>
              <a:endParaRPr lang="ja-JP" altLang="ja-JP" sz="1050" b="1" dirty="0">
                <a:latin typeface="HG丸ｺﾞｼｯｸM-PRO" panose="020F0600000000000000" pitchFamily="50" charset="-128"/>
                <a:ea typeface="HG丸ｺﾞｼｯｸM-PRO" panose="020F0600000000000000" pitchFamily="50" charset="-128"/>
              </a:endParaRPr>
            </a:p>
          </p:txBody>
        </p:sp>
        <p:sp>
          <p:nvSpPr>
            <p:cNvPr id="55" name="Rectangle 324">
              <a:extLst>
                <a:ext uri="{FF2B5EF4-FFF2-40B4-BE49-F238E27FC236}">
                  <a16:creationId xmlns:a16="http://schemas.microsoft.com/office/drawing/2014/main" id="{58420D16-30EC-46BD-879E-1A193411CB5E}"/>
                </a:ext>
              </a:extLst>
            </p:cNvPr>
            <p:cNvSpPr>
              <a:spLocks noChangeArrowheads="1"/>
            </p:cNvSpPr>
            <p:nvPr/>
          </p:nvSpPr>
          <p:spPr bwMode="auto">
            <a:xfrm>
              <a:off x="10558755" y="-91671"/>
              <a:ext cx="380480" cy="202842"/>
            </a:xfrm>
            <a:prstGeom prst="rect">
              <a:avLst/>
            </a:prstGeom>
            <a:grpFill/>
            <a:ln w="9525">
              <a:solidFill>
                <a:srgbClr val="000000"/>
              </a:solidFill>
              <a:miter lim="800000"/>
              <a:headEnd/>
              <a:tailEnd/>
            </a:ln>
          </p:spPr>
          <p:txBody>
            <a:bodyPr wrap="none" lIns="36000" tIns="0" rIns="36000" bIns="180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en-US" sz="1200" b="1" dirty="0">
                  <a:latin typeface="HG丸ｺﾞｼｯｸM-PRO" panose="020F0600000000000000" pitchFamily="50" charset="-128"/>
                  <a:ea typeface="HG丸ｺﾞｼｯｸM-PRO" panose="020F0600000000000000" pitchFamily="50" charset="-128"/>
                </a:rPr>
                <a:t>舞洲</a:t>
              </a:r>
              <a:endParaRPr lang="ja-JP" altLang="ja-JP" sz="1200" b="1" dirty="0">
                <a:latin typeface="HG丸ｺﾞｼｯｸM-PRO" panose="020F0600000000000000" pitchFamily="50" charset="-128"/>
                <a:ea typeface="HG丸ｺﾞｼｯｸM-PRO" panose="020F0600000000000000" pitchFamily="50" charset="-128"/>
              </a:endParaRPr>
            </a:p>
          </p:txBody>
        </p:sp>
        <p:sp>
          <p:nvSpPr>
            <p:cNvPr id="56" name="Rectangle 324">
              <a:extLst>
                <a:ext uri="{FF2B5EF4-FFF2-40B4-BE49-F238E27FC236}">
                  <a16:creationId xmlns:a16="http://schemas.microsoft.com/office/drawing/2014/main" id="{939E17A8-F190-4EB3-909F-31B325552B87}"/>
                </a:ext>
              </a:extLst>
            </p:cNvPr>
            <p:cNvSpPr>
              <a:spLocks noChangeArrowheads="1"/>
            </p:cNvSpPr>
            <p:nvPr/>
          </p:nvSpPr>
          <p:spPr bwMode="auto">
            <a:xfrm>
              <a:off x="11511007" y="-375841"/>
              <a:ext cx="534368" cy="202842"/>
            </a:xfrm>
            <a:prstGeom prst="rect">
              <a:avLst/>
            </a:prstGeom>
            <a:grpFill/>
            <a:ln w="9525">
              <a:solidFill>
                <a:srgbClr val="000000"/>
              </a:solidFill>
              <a:miter lim="800000"/>
              <a:headEnd/>
              <a:tailEnd/>
            </a:ln>
          </p:spPr>
          <p:txBody>
            <a:bodyPr wrap="none" lIns="36000" tIns="0" rIns="36000" bIns="180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en-US" sz="1200" b="1" dirty="0">
                  <a:latin typeface="HG丸ｺﾞｼｯｸM-PRO" panose="020F0600000000000000" pitchFamily="50" charset="-128"/>
                  <a:ea typeface="HG丸ｺﾞｼｯｸM-PRO" panose="020F0600000000000000" pitchFamily="50" charset="-128"/>
                </a:rPr>
                <a:t>新桜島</a:t>
              </a:r>
              <a:endParaRPr lang="ja-JP" altLang="ja-JP" sz="1200" b="1" dirty="0">
                <a:latin typeface="HG丸ｺﾞｼｯｸM-PRO" panose="020F0600000000000000" pitchFamily="50" charset="-128"/>
                <a:ea typeface="HG丸ｺﾞｼｯｸM-PRO" panose="020F0600000000000000" pitchFamily="50" charset="-128"/>
              </a:endParaRPr>
            </a:p>
          </p:txBody>
        </p:sp>
      </p:grpSp>
      <p:sp>
        <p:nvSpPr>
          <p:cNvPr id="57" name="Oval 65">
            <a:extLst>
              <a:ext uri="{FF2B5EF4-FFF2-40B4-BE49-F238E27FC236}">
                <a16:creationId xmlns:a16="http://schemas.microsoft.com/office/drawing/2014/main" id="{ECF41DDB-46D7-4E1F-806C-3063B2FABD08}"/>
              </a:ext>
            </a:extLst>
          </p:cNvPr>
          <p:cNvSpPr>
            <a:spLocks noChangeArrowheads="1"/>
          </p:cNvSpPr>
          <p:nvPr/>
        </p:nvSpPr>
        <p:spPr bwMode="auto">
          <a:xfrm>
            <a:off x="13684765" y="2937101"/>
            <a:ext cx="295355" cy="295384"/>
          </a:xfrm>
          <a:prstGeom prst="ellipse">
            <a:avLst/>
          </a:prstGeom>
          <a:solidFill>
            <a:srgbClr val="FFFFFF"/>
          </a:solidFill>
          <a:ln w="28575">
            <a:solidFill>
              <a:srgbClr val="000000"/>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en-US" sz="1462">
              <a:latin typeface="Arial" panose="020B0604020202020204" pitchFamily="34" charset="0"/>
            </a:endParaRPr>
          </a:p>
        </p:txBody>
      </p:sp>
      <p:sp>
        <p:nvSpPr>
          <p:cNvPr id="58" name="Oval 92">
            <a:extLst>
              <a:ext uri="{FF2B5EF4-FFF2-40B4-BE49-F238E27FC236}">
                <a16:creationId xmlns:a16="http://schemas.microsoft.com/office/drawing/2014/main" id="{65105225-B18C-491E-9EEC-C7BF16F94230}"/>
              </a:ext>
            </a:extLst>
          </p:cNvPr>
          <p:cNvSpPr>
            <a:spLocks noChangeArrowheads="1"/>
          </p:cNvSpPr>
          <p:nvPr/>
        </p:nvSpPr>
        <p:spPr bwMode="auto">
          <a:xfrm>
            <a:off x="14173582" y="3336964"/>
            <a:ext cx="295355" cy="295384"/>
          </a:xfrm>
          <a:prstGeom prst="ellipse">
            <a:avLst/>
          </a:prstGeom>
          <a:solidFill>
            <a:srgbClr val="FFFFFF"/>
          </a:solidFill>
          <a:ln w="28575">
            <a:solidFill>
              <a:srgbClr val="0070C0"/>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en-US" sz="1462">
              <a:latin typeface="Arial" panose="020B0604020202020204" pitchFamily="34" charset="0"/>
            </a:endParaRPr>
          </a:p>
        </p:txBody>
      </p:sp>
      <p:sp>
        <p:nvSpPr>
          <p:cNvPr id="59" name="Oval 59">
            <a:extLst>
              <a:ext uri="{FF2B5EF4-FFF2-40B4-BE49-F238E27FC236}">
                <a16:creationId xmlns:a16="http://schemas.microsoft.com/office/drawing/2014/main" id="{67C3BBEE-E94A-402D-84B2-1706AA6DB21D}"/>
              </a:ext>
            </a:extLst>
          </p:cNvPr>
          <p:cNvSpPr>
            <a:spLocks noChangeArrowheads="1"/>
          </p:cNvSpPr>
          <p:nvPr/>
        </p:nvSpPr>
        <p:spPr bwMode="auto">
          <a:xfrm>
            <a:off x="11557954" y="4670705"/>
            <a:ext cx="295355" cy="294094"/>
          </a:xfrm>
          <a:prstGeom prst="ellipse">
            <a:avLst/>
          </a:prstGeom>
          <a:solidFill>
            <a:srgbClr val="FFFFFF"/>
          </a:solidFill>
          <a:ln w="28575">
            <a:solidFill>
              <a:schemeClr val="tx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en-US" sz="1462">
              <a:latin typeface="Arial" panose="020B0604020202020204" pitchFamily="34" charset="0"/>
            </a:endParaRPr>
          </a:p>
        </p:txBody>
      </p:sp>
      <p:sp>
        <p:nvSpPr>
          <p:cNvPr id="60" name="Rectangle 50">
            <a:extLst>
              <a:ext uri="{FF2B5EF4-FFF2-40B4-BE49-F238E27FC236}">
                <a16:creationId xmlns:a16="http://schemas.microsoft.com/office/drawing/2014/main" id="{6C57F142-F7D9-496E-88B5-329674C8009B}"/>
              </a:ext>
            </a:extLst>
          </p:cNvPr>
          <p:cNvSpPr>
            <a:spLocks noChangeArrowheads="1"/>
          </p:cNvSpPr>
          <p:nvPr/>
        </p:nvSpPr>
        <p:spPr bwMode="auto">
          <a:xfrm>
            <a:off x="12061853" y="5173309"/>
            <a:ext cx="3077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en-US" sz="1200" dirty="0">
                <a:solidFill>
                  <a:schemeClr val="bg2">
                    <a:lumMod val="25000"/>
                  </a:schemeClr>
                </a:solidFill>
                <a:latin typeface="HG丸ｺﾞｼｯｸM-PRO" panose="020F0600000000000000" pitchFamily="50" charset="-128"/>
                <a:ea typeface="HG丸ｺﾞｼｯｸM-PRO" panose="020F0600000000000000" pitchFamily="50" charset="-128"/>
              </a:rPr>
              <a:t>咲</a:t>
            </a:r>
            <a:r>
              <a:rPr lang="ja-JP" altLang="ja-JP" sz="1200" dirty="0">
                <a:solidFill>
                  <a:schemeClr val="bg2">
                    <a:lumMod val="25000"/>
                  </a:schemeClr>
                </a:solidFill>
                <a:latin typeface="HG丸ｺﾞｼｯｸM-PRO" panose="020F0600000000000000" pitchFamily="50" charset="-128"/>
                <a:ea typeface="HG丸ｺﾞｼｯｸM-PRO" panose="020F0600000000000000" pitchFamily="50" charset="-128"/>
              </a:rPr>
              <a:t>洲</a:t>
            </a:r>
            <a:endParaRPr lang="ja-JP" altLang="ja-JP" sz="1050" dirty="0">
              <a:solidFill>
                <a:schemeClr val="bg2">
                  <a:lumMod val="25000"/>
                </a:schemeClr>
              </a:solidFill>
              <a:latin typeface="HG丸ｺﾞｼｯｸM-PRO" panose="020F0600000000000000" pitchFamily="50" charset="-128"/>
              <a:ea typeface="HG丸ｺﾞｼｯｸM-PRO" panose="020F0600000000000000" pitchFamily="50" charset="-128"/>
            </a:endParaRPr>
          </a:p>
        </p:txBody>
      </p:sp>
      <p:sp>
        <p:nvSpPr>
          <p:cNvPr id="61" name="Oval 62">
            <a:extLst>
              <a:ext uri="{FF2B5EF4-FFF2-40B4-BE49-F238E27FC236}">
                <a16:creationId xmlns:a16="http://schemas.microsoft.com/office/drawing/2014/main" id="{93E63EC2-F809-48E8-BE0D-CEDBB1D20F79}"/>
              </a:ext>
            </a:extLst>
          </p:cNvPr>
          <p:cNvSpPr>
            <a:spLocks noChangeArrowheads="1"/>
          </p:cNvSpPr>
          <p:nvPr/>
        </p:nvSpPr>
        <p:spPr bwMode="auto">
          <a:xfrm>
            <a:off x="12620307" y="2797344"/>
            <a:ext cx="294065" cy="294094"/>
          </a:xfrm>
          <a:prstGeom prst="ellipse">
            <a:avLst/>
          </a:prstGeom>
          <a:solidFill>
            <a:srgbClr val="FFFFFF"/>
          </a:solidFill>
          <a:ln w="28575">
            <a:solidFill>
              <a:srgbClr val="FF9933"/>
            </a:solidFill>
            <a:prstDash val="sysDash"/>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endParaRPr lang="ja-JP" altLang="en-US" sz="1462">
              <a:latin typeface="Arial" panose="020B0604020202020204" pitchFamily="34" charset="0"/>
            </a:endParaRPr>
          </a:p>
        </p:txBody>
      </p:sp>
      <p:sp>
        <p:nvSpPr>
          <p:cNvPr id="62" name="Rectangle 71">
            <a:extLst>
              <a:ext uri="{FF2B5EF4-FFF2-40B4-BE49-F238E27FC236}">
                <a16:creationId xmlns:a16="http://schemas.microsoft.com/office/drawing/2014/main" id="{23D70E24-644A-4200-96CD-D988FC41F649}"/>
              </a:ext>
            </a:extLst>
          </p:cNvPr>
          <p:cNvSpPr>
            <a:spLocks noChangeArrowheads="1"/>
          </p:cNvSpPr>
          <p:nvPr/>
        </p:nvSpPr>
        <p:spPr bwMode="auto">
          <a:xfrm>
            <a:off x="13101770" y="2202256"/>
            <a:ext cx="863552" cy="269971"/>
          </a:xfrm>
          <a:prstGeom prst="rect">
            <a:avLst/>
          </a:prstGeom>
          <a:solidFill>
            <a:schemeClr val="accent4">
              <a:lumMod val="20000"/>
              <a:lumOff val="80000"/>
            </a:schemeClr>
          </a:solidFill>
          <a:ln w="25400">
            <a:solidFill>
              <a:srgbClr val="FF9933"/>
            </a:solidFill>
            <a:prstDash val="solid"/>
            <a:miter lim="800000"/>
            <a:headEnd/>
            <a:tailEnd/>
          </a:ln>
        </p:spPr>
        <p:txBody>
          <a:bodyPr wrap="none" lIns="72000" tIns="18000" rIns="72000" bIns="360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en-US" sz="1400" b="1" dirty="0">
                <a:solidFill>
                  <a:srgbClr val="000000"/>
                </a:solidFill>
                <a:latin typeface="HG丸ｺﾞｼｯｸM-PRO" panose="020F0600000000000000" pitchFamily="50" charset="-128"/>
                <a:ea typeface="HG丸ｺﾞｼｯｸM-PRO" panose="020F0600000000000000" pitchFamily="50" charset="-128"/>
              </a:rPr>
              <a:t>答申路線</a:t>
            </a:r>
            <a:endParaRPr lang="ja-JP" altLang="ja-JP" sz="1100" b="1" dirty="0">
              <a:latin typeface="HG丸ｺﾞｼｯｸM-PRO" panose="020F0600000000000000" pitchFamily="50" charset="-128"/>
              <a:ea typeface="HG丸ｺﾞｼｯｸM-PRO" panose="020F0600000000000000" pitchFamily="50" charset="-128"/>
            </a:endParaRPr>
          </a:p>
        </p:txBody>
      </p:sp>
      <p:sp>
        <p:nvSpPr>
          <p:cNvPr id="63" name="Rectangle 71">
            <a:extLst>
              <a:ext uri="{FF2B5EF4-FFF2-40B4-BE49-F238E27FC236}">
                <a16:creationId xmlns:a16="http://schemas.microsoft.com/office/drawing/2014/main" id="{21863F55-FCE7-4F6C-AF02-839070CAB7A2}"/>
              </a:ext>
            </a:extLst>
          </p:cNvPr>
          <p:cNvSpPr>
            <a:spLocks noChangeArrowheads="1"/>
          </p:cNvSpPr>
          <p:nvPr/>
        </p:nvSpPr>
        <p:spPr bwMode="auto">
          <a:xfrm>
            <a:off x="11412324" y="3781971"/>
            <a:ext cx="1293156" cy="269971"/>
          </a:xfrm>
          <a:prstGeom prst="rect">
            <a:avLst/>
          </a:prstGeom>
          <a:solidFill>
            <a:srgbClr val="FFEBFF"/>
          </a:solidFill>
          <a:ln w="25400">
            <a:solidFill>
              <a:srgbClr val="FF0065"/>
            </a:solidFill>
            <a:prstDash val="solid"/>
            <a:miter lim="800000"/>
            <a:headEnd/>
            <a:tailEnd/>
          </a:ln>
        </p:spPr>
        <p:txBody>
          <a:bodyPr wrap="none" lIns="72000" tIns="18000" rIns="72000" bIns="360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en-US" altLang="ja-JP" sz="1400" b="1" dirty="0">
                <a:solidFill>
                  <a:srgbClr val="000000"/>
                </a:solidFill>
                <a:latin typeface="HG丸ｺﾞｼｯｸM-PRO" panose="020F0600000000000000" pitchFamily="50" charset="-128"/>
                <a:ea typeface="HG丸ｺﾞｼｯｸM-PRO" panose="020F0600000000000000" pitchFamily="50" charset="-128"/>
              </a:rPr>
              <a:t>JR</a:t>
            </a:r>
            <a:r>
              <a:rPr lang="ja-JP" altLang="en-US" sz="1400" b="1" dirty="0">
                <a:solidFill>
                  <a:srgbClr val="000000"/>
                </a:solidFill>
                <a:latin typeface="HG丸ｺﾞｼｯｸM-PRO" panose="020F0600000000000000" pitchFamily="50" charset="-128"/>
                <a:ea typeface="HG丸ｺﾞｼｯｸM-PRO" panose="020F0600000000000000" pitchFamily="50" charset="-128"/>
              </a:rPr>
              <a:t>桜島線延伸</a:t>
            </a:r>
            <a:endParaRPr lang="ja-JP" altLang="ja-JP" sz="1100" b="1" dirty="0">
              <a:latin typeface="HG丸ｺﾞｼｯｸM-PRO" panose="020F0600000000000000" pitchFamily="50" charset="-128"/>
              <a:ea typeface="HG丸ｺﾞｼｯｸM-PRO" panose="020F0600000000000000" pitchFamily="50" charset="-128"/>
            </a:endParaRPr>
          </a:p>
        </p:txBody>
      </p:sp>
      <p:sp>
        <p:nvSpPr>
          <p:cNvPr id="64" name="Rectangle 71">
            <a:extLst>
              <a:ext uri="{FF2B5EF4-FFF2-40B4-BE49-F238E27FC236}">
                <a16:creationId xmlns:a16="http://schemas.microsoft.com/office/drawing/2014/main" id="{FB629A69-824D-41FD-8757-5EB574716F1A}"/>
              </a:ext>
            </a:extLst>
          </p:cNvPr>
          <p:cNvSpPr>
            <a:spLocks noChangeArrowheads="1"/>
          </p:cNvSpPr>
          <p:nvPr/>
        </p:nvSpPr>
        <p:spPr bwMode="auto">
          <a:xfrm>
            <a:off x="14205492" y="4293402"/>
            <a:ext cx="1581697" cy="269971"/>
          </a:xfrm>
          <a:prstGeom prst="rect">
            <a:avLst/>
          </a:prstGeom>
          <a:solidFill>
            <a:schemeClr val="accent5">
              <a:lumMod val="20000"/>
              <a:lumOff val="80000"/>
            </a:schemeClr>
          </a:solidFill>
          <a:ln w="25400">
            <a:solidFill>
              <a:srgbClr val="0070C0"/>
            </a:solidFill>
            <a:prstDash val="solid"/>
            <a:miter lim="800000"/>
            <a:headEnd/>
            <a:tailEnd/>
          </a:ln>
        </p:spPr>
        <p:txBody>
          <a:bodyPr wrap="none" lIns="72000" tIns="18000" rIns="72000" bIns="360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nSpc>
                <a:spcPct val="100000"/>
              </a:lnSpc>
              <a:spcBef>
                <a:spcPct val="0"/>
              </a:spcBef>
              <a:buFontTx/>
              <a:buNone/>
            </a:pPr>
            <a:r>
              <a:rPr lang="ja-JP" altLang="en-US" sz="1400" b="1" dirty="0">
                <a:solidFill>
                  <a:srgbClr val="000000"/>
                </a:solidFill>
                <a:latin typeface="HG丸ｺﾞｼｯｸM-PRO" panose="020F0600000000000000" pitchFamily="50" charset="-128"/>
                <a:ea typeface="HG丸ｺﾞｼｯｸM-PRO" panose="020F0600000000000000" pitchFamily="50" charset="-128"/>
              </a:rPr>
              <a:t>京阪中之島線延伸</a:t>
            </a:r>
            <a:endParaRPr lang="ja-JP" altLang="ja-JP" sz="1100" b="1" dirty="0">
              <a:latin typeface="HG丸ｺﾞｼｯｸM-PRO" panose="020F0600000000000000" pitchFamily="50" charset="-128"/>
              <a:ea typeface="HG丸ｺﾞｼｯｸM-PRO" panose="020F0600000000000000" pitchFamily="50" charset="-128"/>
            </a:endParaRPr>
          </a:p>
        </p:txBody>
      </p:sp>
      <p:cxnSp>
        <p:nvCxnSpPr>
          <p:cNvPr id="65" name="直線コネクタ 64">
            <a:extLst>
              <a:ext uri="{FF2B5EF4-FFF2-40B4-BE49-F238E27FC236}">
                <a16:creationId xmlns:a16="http://schemas.microsoft.com/office/drawing/2014/main" id="{0D08B4D0-E494-45C4-B0EF-ABA600C7A9C5}"/>
              </a:ext>
            </a:extLst>
          </p:cNvPr>
          <p:cNvCxnSpPr>
            <a:cxnSpLocks/>
          </p:cNvCxnSpPr>
          <p:nvPr/>
        </p:nvCxnSpPr>
        <p:spPr>
          <a:xfrm flipH="1">
            <a:off x="13022679" y="2472227"/>
            <a:ext cx="241216" cy="393193"/>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48BD3262-9D7D-47EC-BB1A-9F4A0A24E6A7}"/>
              </a:ext>
            </a:extLst>
          </p:cNvPr>
          <p:cNvCxnSpPr>
            <a:cxnSpLocks/>
            <a:endCxn id="64" idx="0"/>
          </p:cNvCxnSpPr>
          <p:nvPr/>
        </p:nvCxnSpPr>
        <p:spPr>
          <a:xfrm>
            <a:off x="14690654" y="3053589"/>
            <a:ext cx="305687" cy="1239813"/>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6609ED79-8982-4553-9376-E3124EFE212E}"/>
              </a:ext>
            </a:extLst>
          </p:cNvPr>
          <p:cNvCxnSpPr>
            <a:cxnSpLocks/>
          </p:cNvCxnSpPr>
          <p:nvPr/>
        </p:nvCxnSpPr>
        <p:spPr>
          <a:xfrm flipH="1">
            <a:off x="11855135" y="3341698"/>
            <a:ext cx="314206" cy="447511"/>
          </a:xfrm>
          <a:prstGeom prst="line">
            <a:avLst/>
          </a:prstGeom>
          <a:ln w="12700">
            <a:solidFill>
              <a:srgbClr val="FF0065"/>
            </a:solidFill>
          </a:ln>
        </p:spPr>
        <p:style>
          <a:lnRef idx="1">
            <a:schemeClr val="accent1"/>
          </a:lnRef>
          <a:fillRef idx="0">
            <a:schemeClr val="accent1"/>
          </a:fillRef>
          <a:effectRef idx="0">
            <a:schemeClr val="accent1"/>
          </a:effectRef>
          <a:fontRef idx="minor">
            <a:schemeClr val="tx1"/>
          </a:fontRef>
        </p:style>
      </p:cxnSp>
      <p:sp>
        <p:nvSpPr>
          <p:cNvPr id="68" name="四角形: 角を丸くする 67">
            <a:extLst>
              <a:ext uri="{FF2B5EF4-FFF2-40B4-BE49-F238E27FC236}">
                <a16:creationId xmlns:a16="http://schemas.microsoft.com/office/drawing/2014/main" id="{B6A4036E-07A1-46E3-9E17-934545744322}"/>
              </a:ext>
            </a:extLst>
          </p:cNvPr>
          <p:cNvSpPr/>
          <p:nvPr/>
        </p:nvSpPr>
        <p:spPr>
          <a:xfrm>
            <a:off x="10803861" y="2353515"/>
            <a:ext cx="1083953" cy="282098"/>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bIns="0" rtlCol="0" anchor="ctr">
            <a:noAutofit/>
          </a:bodyPr>
          <a:lstStyle/>
          <a:p>
            <a:pPr algn="ctr"/>
            <a:r>
              <a:rPr kumimoji="1" lang="ja-JP" altLang="en-US" sz="1600" b="1" dirty="0">
                <a:latin typeface="メイリオ" panose="020B0604030504040204" pitchFamily="50" charset="-128"/>
                <a:ea typeface="メイリオ" panose="020B0604030504040204" pitchFamily="50" charset="-128"/>
              </a:rPr>
              <a:t>北ルート</a:t>
            </a:r>
          </a:p>
        </p:txBody>
      </p:sp>
      <p:sp>
        <p:nvSpPr>
          <p:cNvPr id="69" name="四角形: 角を丸くする 68">
            <a:extLst>
              <a:ext uri="{FF2B5EF4-FFF2-40B4-BE49-F238E27FC236}">
                <a16:creationId xmlns:a16="http://schemas.microsoft.com/office/drawing/2014/main" id="{AA35C92D-B22D-42FF-AB38-2CEE6E32D6E3}"/>
              </a:ext>
            </a:extLst>
          </p:cNvPr>
          <p:cNvSpPr/>
          <p:nvPr/>
        </p:nvSpPr>
        <p:spPr>
          <a:xfrm>
            <a:off x="10352743" y="5034421"/>
            <a:ext cx="1083953" cy="282098"/>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bIns="0" rtlCol="0" anchor="ctr">
            <a:noAutofit/>
          </a:bodyPr>
          <a:lstStyle/>
          <a:p>
            <a:pPr algn="ctr"/>
            <a:r>
              <a:rPr kumimoji="1" lang="ja-JP" altLang="en-US" sz="1600" b="1" dirty="0">
                <a:latin typeface="メイリオ" panose="020B0604030504040204" pitchFamily="50" charset="-128"/>
                <a:ea typeface="メイリオ" panose="020B0604030504040204" pitchFamily="50" charset="-128"/>
              </a:rPr>
              <a:t>南ルート</a:t>
            </a:r>
          </a:p>
        </p:txBody>
      </p:sp>
      <p:sp>
        <p:nvSpPr>
          <p:cNvPr id="70" name="スライド番号プレースホルダー 4">
            <a:extLst>
              <a:ext uri="{FF2B5EF4-FFF2-40B4-BE49-F238E27FC236}">
                <a16:creationId xmlns:a16="http://schemas.microsoft.com/office/drawing/2014/main" id="{52C9B749-662E-4BE5-8860-253AA0FA31AF}"/>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8</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18809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BA5B255B-9E1E-4F01-ACA8-1518880FA389}"/>
              </a:ext>
            </a:extLst>
          </p:cNvPr>
          <p:cNvSpPr/>
          <p:nvPr/>
        </p:nvSpPr>
        <p:spPr>
          <a:xfrm>
            <a:off x="0" y="0"/>
            <a:ext cx="9906000" cy="36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2000" b="1">
                <a:solidFill>
                  <a:schemeClr val="bg1"/>
                </a:solidFill>
                <a:latin typeface="メイリオ" panose="020B0604030504040204" pitchFamily="50" charset="-128"/>
                <a:ea typeface="メイリオ" panose="020B0604030504040204" pitchFamily="50" charset="-128"/>
              </a:rPr>
              <a:t>１－４　検討</a:t>
            </a:r>
            <a:r>
              <a:rPr lang="ja-JP" altLang="en-US" sz="2000" b="1" dirty="0">
                <a:solidFill>
                  <a:schemeClr val="bg1"/>
                </a:solidFill>
                <a:latin typeface="メイリオ" panose="020B0604030504040204" pitchFamily="50" charset="-128"/>
                <a:ea typeface="メイリオ" panose="020B0604030504040204" pitchFamily="50" charset="-128"/>
              </a:rPr>
              <a:t>対象路線</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310A428D-FB11-4334-9E26-7C2C95141D7D}"/>
              </a:ext>
            </a:extLst>
          </p:cNvPr>
          <p:cNvSpPr txBox="1"/>
          <p:nvPr/>
        </p:nvSpPr>
        <p:spPr>
          <a:xfrm>
            <a:off x="8391428" y="59555"/>
            <a:ext cx="1441420" cy="240890"/>
          </a:xfrm>
          <a:prstGeom prst="rect">
            <a:avLst/>
          </a:prstGeom>
          <a:solidFill>
            <a:schemeClr val="bg1"/>
          </a:solidFill>
          <a:ln>
            <a:noFill/>
          </a:ln>
        </p:spPr>
        <p:txBody>
          <a:bodyPr wrap="none" tIns="25200" bIns="0" rtlCol="0">
            <a:spAutoFit/>
          </a:bodyPr>
          <a:lstStyle/>
          <a:p>
            <a:pPr algn="r"/>
            <a:r>
              <a:rPr lang="ja-JP" altLang="en-US" sz="1400" b="1" dirty="0">
                <a:solidFill>
                  <a:schemeClr val="accent5">
                    <a:lumMod val="50000"/>
                  </a:schemeClr>
                </a:solidFill>
              </a:rPr>
              <a:t>１　検討の概要</a:t>
            </a:r>
            <a:endParaRPr kumimoji="1" lang="ja-JP" altLang="en-US" sz="1400" b="1" dirty="0">
              <a:solidFill>
                <a:schemeClr val="accent5">
                  <a:lumMod val="50000"/>
                </a:schemeClr>
              </a:solidFill>
            </a:endParaRPr>
          </a:p>
        </p:txBody>
      </p:sp>
      <p:sp>
        <p:nvSpPr>
          <p:cNvPr id="14" name="正方形/長方形 13">
            <a:extLst>
              <a:ext uri="{FF2B5EF4-FFF2-40B4-BE49-F238E27FC236}">
                <a16:creationId xmlns:a16="http://schemas.microsoft.com/office/drawing/2014/main" id="{94C421B1-696D-4E60-BE0E-BFA95F321DBB}"/>
              </a:ext>
            </a:extLst>
          </p:cNvPr>
          <p:cNvSpPr/>
          <p:nvPr/>
        </p:nvSpPr>
        <p:spPr>
          <a:xfrm>
            <a:off x="149679" y="475879"/>
            <a:ext cx="9606642" cy="29238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spAutoFit/>
          </a:bodyPr>
          <a:lstStyle/>
          <a:p>
            <a:pPr>
              <a:spcAft>
                <a:spcPts val="1200"/>
              </a:spcAft>
            </a:pPr>
            <a:r>
              <a:rPr lang="ja-JP" altLang="en-US" sz="1600" dirty="0">
                <a:solidFill>
                  <a:schemeClr val="tx1"/>
                </a:solidFill>
                <a:latin typeface="メイリオ" panose="020B0604030504040204" pitchFamily="50" charset="-128"/>
                <a:ea typeface="メイリオ" panose="020B0604030504040204" pitchFamily="50" charset="-128"/>
              </a:rPr>
              <a:t>（２）路線の概要</a:t>
            </a:r>
            <a:endParaRPr lang="en-US" altLang="ja-JP" sz="1600" dirty="0">
              <a:solidFill>
                <a:schemeClr val="tx1"/>
              </a:solidFill>
              <a:latin typeface="メイリオ" panose="020B0604030504040204" pitchFamily="50" charset="-128"/>
              <a:ea typeface="メイリオ" panose="020B0604030504040204" pitchFamily="50" charset="-128"/>
            </a:endParaRPr>
          </a:p>
        </p:txBody>
      </p:sp>
      <p:graphicFrame>
        <p:nvGraphicFramePr>
          <p:cNvPr id="15" name="表 14">
            <a:extLst>
              <a:ext uri="{FF2B5EF4-FFF2-40B4-BE49-F238E27FC236}">
                <a16:creationId xmlns:a16="http://schemas.microsoft.com/office/drawing/2014/main" id="{9E493BAB-CFC6-42AE-AE20-770D2BAFB214}"/>
              </a:ext>
            </a:extLst>
          </p:cNvPr>
          <p:cNvGraphicFramePr>
            <a:graphicFrameLocks noGrp="1"/>
          </p:cNvGraphicFramePr>
          <p:nvPr>
            <p:extLst>
              <p:ext uri="{D42A27DB-BD31-4B8C-83A1-F6EECF244321}">
                <p14:modId xmlns:p14="http://schemas.microsoft.com/office/powerpoint/2010/main" val="780308269"/>
              </p:ext>
            </p:extLst>
          </p:nvPr>
        </p:nvGraphicFramePr>
        <p:xfrm>
          <a:off x="149679" y="930312"/>
          <a:ext cx="9606642" cy="5618522"/>
        </p:xfrm>
        <a:graphic>
          <a:graphicData uri="http://schemas.openxmlformats.org/drawingml/2006/table">
            <a:tbl>
              <a:tblPr firstRow="1" firstCol="1" bandRow="1">
                <a:tableStyleId>{5C22544A-7EE6-4342-B048-85BDC9FD1C3A}</a:tableStyleId>
              </a:tblPr>
              <a:tblGrid>
                <a:gridCol w="380978">
                  <a:extLst>
                    <a:ext uri="{9D8B030D-6E8A-4147-A177-3AD203B41FA5}">
                      <a16:colId xmlns:a16="http://schemas.microsoft.com/office/drawing/2014/main" val="3337406056"/>
                    </a:ext>
                  </a:extLst>
                </a:gridCol>
                <a:gridCol w="2338459">
                  <a:extLst>
                    <a:ext uri="{9D8B030D-6E8A-4147-A177-3AD203B41FA5}">
                      <a16:colId xmlns:a16="http://schemas.microsoft.com/office/drawing/2014/main" val="2387948363"/>
                    </a:ext>
                  </a:extLst>
                </a:gridCol>
                <a:gridCol w="6887205">
                  <a:extLst>
                    <a:ext uri="{9D8B030D-6E8A-4147-A177-3AD203B41FA5}">
                      <a16:colId xmlns:a16="http://schemas.microsoft.com/office/drawing/2014/main" val="3478497814"/>
                    </a:ext>
                  </a:extLst>
                </a:gridCol>
              </a:tblGrid>
              <a:tr h="443460">
                <a:tc>
                  <a:txBody>
                    <a:bodyPr/>
                    <a:lstStyle/>
                    <a:p>
                      <a:pPr algn="ctr"/>
                      <a:r>
                        <a:rPr lang="en-US" sz="1600" kern="100" dirty="0">
                          <a:effectLst/>
                          <a:latin typeface="メイリオ" panose="020B0604030504040204" pitchFamily="50" charset="-128"/>
                          <a:ea typeface="メイリオ" panose="020B0604030504040204" pitchFamily="50" charset="-128"/>
                        </a:rPr>
                        <a:t> </a:t>
                      </a:r>
                      <a:endParaRPr 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ja-JP" altLang="en-US" sz="1600" kern="100" dirty="0">
                          <a:effectLst/>
                          <a:latin typeface="メイリオ" panose="020B0604030504040204" pitchFamily="50" charset="-128"/>
                          <a:ea typeface="メイリオ" panose="020B0604030504040204" pitchFamily="50" charset="-128"/>
                        </a:rPr>
                        <a:t>路線名</a:t>
                      </a:r>
                      <a:endParaRPr 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ja-JP" altLang="en-US" sz="1600" kern="100">
                          <a:effectLst/>
                          <a:latin typeface="メイリオ" panose="020B0604030504040204" pitchFamily="50" charset="-128"/>
                          <a:ea typeface="メイリオ" panose="020B0604030504040204" pitchFamily="50" charset="-128"/>
                          <a:cs typeface="Times New Roman" panose="02020603050405020304" pitchFamily="18" charset="0"/>
                        </a:rPr>
                        <a:t>概　要</a:t>
                      </a:r>
                      <a:endParaRPr 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8000" marR="18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2236741219"/>
                  </a:ext>
                </a:extLst>
              </a:tr>
              <a:tr h="2357481">
                <a:tc rowSpan="2">
                  <a:txBody>
                    <a:bodyPr/>
                    <a:lstStyle/>
                    <a:p>
                      <a:pPr algn="ctr"/>
                      <a:r>
                        <a:rPr lang="ja-JP" altLang="en-US" sz="1600" b="1"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答申路線</a:t>
                      </a:r>
                      <a:endParaRPr lang="ja-JP" sz="1600" b="1"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1" dirty="0">
                          <a:solidFill>
                            <a:srgbClr val="FA9500"/>
                          </a:solidFill>
                          <a:latin typeface="メイリオ" panose="020B0604030504040204" pitchFamily="50" charset="-128"/>
                          <a:ea typeface="メイリオ" panose="020B0604030504040204" pitchFamily="50" charset="-128"/>
                        </a:rPr>
                        <a:t>北港テクノポート線</a:t>
                      </a:r>
                      <a:endParaRPr lang="en-US" altLang="ja-JP" sz="1400" b="1" dirty="0">
                        <a:solidFill>
                          <a:srgbClr val="FA9500"/>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FA9500"/>
                          </a:solidFill>
                          <a:latin typeface="メイリオ" panose="020B0604030504040204" pitchFamily="50" charset="-128"/>
                          <a:ea typeface="メイリオ" panose="020B0604030504040204" pitchFamily="50" charset="-128"/>
                        </a:rPr>
                        <a:t>（</a:t>
                      </a:r>
                      <a:r>
                        <a:rPr lang="zh-TW" altLang="en-US" sz="1400" dirty="0">
                          <a:solidFill>
                            <a:srgbClr val="FA9500"/>
                          </a:solidFill>
                          <a:latin typeface="メイリオ" panose="020B0604030504040204" pitchFamily="50" charset="-128"/>
                          <a:ea typeface="メイリオ" panose="020B0604030504040204" pitchFamily="50" charset="-128"/>
                        </a:rPr>
                        <a:t>新桜島～</a:t>
                      </a:r>
                      <a:r>
                        <a:rPr lang="ja-JP" altLang="en-US" sz="1400" dirty="0">
                          <a:solidFill>
                            <a:srgbClr val="FA9500"/>
                          </a:solidFill>
                          <a:latin typeface="メイリオ" panose="020B0604030504040204" pitchFamily="50" charset="-128"/>
                          <a:ea typeface="メイリオ" panose="020B0604030504040204" pitchFamily="50" charset="-128"/>
                        </a:rPr>
                        <a:t>舞洲～</a:t>
                      </a:r>
                      <a:r>
                        <a:rPr lang="zh-TW" altLang="en-US" sz="1400" dirty="0">
                          <a:solidFill>
                            <a:srgbClr val="FA9500"/>
                          </a:solidFill>
                          <a:latin typeface="メイリオ" panose="020B0604030504040204" pitchFamily="50" charset="-128"/>
                          <a:ea typeface="メイリオ" panose="020B0604030504040204" pitchFamily="50" charset="-128"/>
                        </a:rPr>
                        <a:t>夢洲</a:t>
                      </a:r>
                      <a:r>
                        <a:rPr lang="ja-JP" altLang="en-US" sz="1400" dirty="0">
                          <a:solidFill>
                            <a:srgbClr val="FA9500"/>
                          </a:solidFill>
                          <a:latin typeface="メイリオ" panose="020B0604030504040204" pitchFamily="50" charset="-128"/>
                          <a:ea typeface="メイリオ" panose="020B0604030504040204" pitchFamily="50" charset="-128"/>
                        </a:rPr>
                        <a:t>）</a:t>
                      </a:r>
                      <a:endParaRPr lang="en-US" altLang="ja-JP" sz="1400" dirty="0">
                        <a:solidFill>
                          <a:srgbClr val="FA9500"/>
                        </a:solidFill>
                        <a:latin typeface="メイリオ" panose="020B0604030504040204" pitchFamily="50" charset="-128"/>
                        <a:ea typeface="メイリオ" panose="020B0604030504040204" pitchFamily="50" charset="-128"/>
                      </a:endParaRPr>
                    </a:p>
                  </a:txBody>
                  <a:tcPr marL="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77825" indent="-285750" algn="l" defTabSz="914400" rtl="0" eaLnBrk="1" latinLnBrk="0" hangingPunct="1">
                        <a:spcBef>
                          <a:spcPts val="0"/>
                        </a:spcBef>
                        <a:buFont typeface="メイリオ" panose="020B0604030504040204" pitchFamily="50" charset="-128"/>
                        <a:buChar char="○"/>
                      </a:pPr>
                      <a:r>
                        <a:rPr lang="ja-JP" altLang="en-US"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平成元年５月の運輸政策審議会答申第</a:t>
                      </a:r>
                      <a:r>
                        <a:rPr lang="en-US" altLang="ja-JP"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10</a:t>
                      </a:r>
                      <a:r>
                        <a:rPr lang="ja-JP" altLang="en-US"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号「大阪圏における高速鉄道を中心とする交通網の整備に関する基本計画について」に位置付け</a:t>
                      </a:r>
                      <a:endParaRPr kumimoji="1" lang="en-US" altLang="ja-JP"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625475" lvl="1" indent="-176213" algn="l" defTabSz="914400" rtl="0" eaLnBrk="1" latinLnBrk="0" hangingPunct="1">
                        <a:spcBef>
                          <a:spcPts val="0"/>
                        </a:spcBef>
                        <a:buFont typeface="Wingdings" panose="05000000000000000000" pitchFamily="2" charset="2"/>
                        <a:buChar char=""/>
                      </a:pPr>
                      <a:r>
                        <a:rPr kumimoji="1" lang="ja-JP" altLang="en-US"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北港地区の輸送需要に対応するために必要な路線</a:t>
                      </a:r>
                      <a:endParaRPr kumimoji="1" lang="en-US" altLang="ja-JP"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377825" indent="-285750" algn="l">
                        <a:buFont typeface="メイリオ" panose="020B0604030504040204" pitchFamily="50" charset="-128"/>
                        <a:buChar char="○"/>
                      </a:pPr>
                      <a:r>
                        <a:rPr lang="ja-JP" altLang="en-US"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平成</a:t>
                      </a:r>
                      <a:r>
                        <a:rPr lang="en-US" altLang="ja-JP"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12</a:t>
                      </a:r>
                      <a:r>
                        <a:rPr lang="ja-JP" altLang="en-US"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年</a:t>
                      </a:r>
                      <a:r>
                        <a:rPr lang="en-US" altLang="ja-JP"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10</a:t>
                      </a:r>
                      <a:r>
                        <a:rPr lang="ja-JP" altLang="en-US"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月に鉄道事業許可を取得し事業着手（コスモスクエア～新桜島）、その後、平成</a:t>
                      </a:r>
                      <a:r>
                        <a:rPr lang="en-US" altLang="ja-JP"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22</a:t>
                      </a:r>
                      <a:r>
                        <a:rPr lang="ja-JP" altLang="en-US"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年２月に大阪市事業（インフラ部）の事業休止</a:t>
                      </a:r>
                      <a:endParaRPr lang="en-US" altLang="ja-JP"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377825" indent="-285750" algn="l">
                        <a:buFont typeface="メイリオ" panose="020B0604030504040204" pitchFamily="50" charset="-128"/>
                        <a:buChar char="○"/>
                      </a:pPr>
                      <a:r>
                        <a:rPr lang="ja-JP" altLang="en-US"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平成</a:t>
                      </a:r>
                      <a:r>
                        <a:rPr lang="en-US" altLang="ja-JP"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30</a:t>
                      </a:r>
                      <a:r>
                        <a:rPr lang="ja-JP" altLang="en-US"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年</a:t>
                      </a:r>
                      <a:r>
                        <a:rPr lang="en-US" altLang="ja-JP"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12</a:t>
                      </a:r>
                      <a:r>
                        <a:rPr lang="ja-JP" altLang="en-US"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月の大阪市建設事業評価有識者会議における意見等を参考に、南ルート（コスモスクエア～夢洲）の事業再開、北ルート（夢洲～新桜島）の事業休止</a:t>
                      </a:r>
                      <a:r>
                        <a:rPr lang="en-US" altLang="ja-JP" sz="1300" b="0" kern="100" baseline="300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を決定</a:t>
                      </a:r>
                      <a:endParaRPr lang="en-US" altLang="ja-JP"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835025" lvl="1" indent="-285750" algn="l">
                        <a:buFont typeface="メイリオ" panose="020B0604030504040204" pitchFamily="50" charset="-128"/>
                        <a:buChar char="※"/>
                      </a:pPr>
                      <a:r>
                        <a:rPr lang="ja-JP" altLang="en-US"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夢洲の２期開発以降における土地利用の状況に応じて鉄道事業主体や運営主体などの整備方針が決まった段階で改めて審議</a:t>
                      </a:r>
                      <a:endParaRPr lang="en-US" altLang="ja-JP"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377825" indent="-285750" algn="l">
                        <a:buFont typeface="メイリオ" panose="020B0604030504040204" pitchFamily="50" charset="-128"/>
                        <a:buChar char="○"/>
                      </a:pPr>
                      <a:r>
                        <a:rPr lang="ja-JP" altLang="en-US"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南ルート（コスモスクエア～夢洲）については、令和２年に事業を再開し、令和７年１月に開業</a:t>
                      </a:r>
                      <a:endParaRPr lang="en-US" altLang="ja-JP"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377825" indent="-285750" algn="l">
                        <a:buFont typeface="メイリオ" panose="020B0604030504040204" pitchFamily="50" charset="-128"/>
                        <a:buChar char="○"/>
                      </a:pPr>
                      <a:r>
                        <a:rPr lang="ja-JP" altLang="en-US" sz="1300" b="0" u="sng"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検討対象は、南ルートを除く夢洲以北の区間（</a:t>
                      </a:r>
                      <a:r>
                        <a:rPr lang="zh-TW" altLang="en-US" sz="1300" b="0" u="sng"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新桜島～舞洲～夢洲</a:t>
                      </a:r>
                      <a:r>
                        <a:rPr lang="ja-JP" altLang="en-US" sz="1300" b="0" u="sng"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300" b="0" u="sng"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200082"/>
                  </a:ext>
                </a:extLst>
              </a:tr>
              <a:tr h="1724599">
                <a:tc vMerge="1">
                  <a:txBody>
                    <a:bodyPr/>
                    <a:lstStyle/>
                    <a:p>
                      <a:pPr algn="ctr"/>
                      <a:endParaRPr lang="ja-JP" sz="16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1" dirty="0">
                          <a:solidFill>
                            <a:srgbClr val="FA9500"/>
                          </a:solidFill>
                          <a:latin typeface="メイリオ" panose="020B0604030504040204" pitchFamily="50" charset="-128"/>
                          <a:ea typeface="メイリオ" panose="020B0604030504040204" pitchFamily="50" charset="-128"/>
                        </a:rPr>
                        <a:t>中之島新線延伸</a:t>
                      </a:r>
                      <a:endParaRPr lang="en-US" altLang="ja-JP" sz="1400" b="1" dirty="0">
                        <a:solidFill>
                          <a:srgbClr val="FA9500"/>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FA9500"/>
                          </a:solidFill>
                          <a:latin typeface="メイリオ" panose="020B0604030504040204" pitchFamily="50" charset="-128"/>
                          <a:ea typeface="メイリオ" panose="020B0604030504040204" pitchFamily="50" charset="-128"/>
                        </a:rPr>
                        <a:t>（</a:t>
                      </a:r>
                      <a:r>
                        <a:rPr lang="zh-TW" altLang="en-US" sz="1400" dirty="0">
                          <a:solidFill>
                            <a:srgbClr val="FA9500"/>
                          </a:solidFill>
                          <a:latin typeface="メイリオ" panose="020B0604030504040204" pitchFamily="50" charset="-128"/>
                          <a:ea typeface="メイリオ" panose="020B0604030504040204" pitchFamily="50" charset="-128"/>
                        </a:rPr>
                        <a:t>中之島～西九条～新桜島</a:t>
                      </a:r>
                      <a:r>
                        <a:rPr lang="ja-JP" altLang="en-US" sz="1400" dirty="0">
                          <a:solidFill>
                            <a:srgbClr val="FA9500"/>
                          </a:solidFill>
                          <a:latin typeface="メイリオ" panose="020B0604030504040204" pitchFamily="50" charset="-128"/>
                          <a:ea typeface="メイリオ" panose="020B0604030504040204" pitchFamily="50" charset="-128"/>
                        </a:rPr>
                        <a:t>）</a:t>
                      </a:r>
                      <a:endParaRPr lang="en-US" altLang="ja-JP" sz="1400" dirty="0">
                        <a:solidFill>
                          <a:srgbClr val="FA9500"/>
                        </a:solidFill>
                        <a:latin typeface="メイリオ" panose="020B0604030504040204" pitchFamily="50" charset="-128"/>
                        <a:ea typeface="メイリオ" panose="020B0604030504040204" pitchFamily="50" charset="-128"/>
                      </a:endParaRPr>
                    </a:p>
                  </a:txBody>
                  <a:tcPr marL="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77825" indent="-285750" algn="l" defTabSz="914400" rtl="0" eaLnBrk="1" latinLnBrk="0" hangingPunct="1">
                        <a:spcBef>
                          <a:spcPts val="0"/>
                        </a:spcBef>
                        <a:buFont typeface="メイリオ" panose="020B0604030504040204" pitchFamily="50" charset="-128"/>
                        <a:buChar char="○"/>
                      </a:pPr>
                      <a:r>
                        <a:rPr kumimoji="1" lang="ja-JP" altLang="en-US"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平成</a:t>
                      </a:r>
                      <a:r>
                        <a:rPr kumimoji="1" lang="en-US" altLang="ja-JP"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16</a:t>
                      </a:r>
                      <a:r>
                        <a:rPr kumimoji="1" lang="ja-JP" altLang="en-US"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年</a:t>
                      </a:r>
                      <a:r>
                        <a:rPr kumimoji="1" lang="en-US" altLang="ja-JP"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10</a:t>
                      </a:r>
                      <a:r>
                        <a:rPr kumimoji="1" lang="ja-JP" altLang="en-US"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月の近畿地方交通審議会答申第８号「近畿圏における望ましい交通のあり方について」に位置付け</a:t>
                      </a:r>
                      <a:endParaRPr kumimoji="1" lang="en-US" altLang="ja-JP"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628650" lvl="1" indent="-179388" algn="l" defTabSz="914400" rtl="0" eaLnBrk="1" latinLnBrk="0" hangingPunct="1">
                        <a:spcBef>
                          <a:spcPts val="0"/>
                        </a:spcBef>
                        <a:buFont typeface="Wingdings" panose="05000000000000000000" pitchFamily="2" charset="2"/>
                        <a:buChar char=""/>
                      </a:pPr>
                      <a:r>
                        <a:rPr kumimoji="1" lang="ja-JP" altLang="en-US"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西九条駅での阪神西大阪線（現・阪神なんば線）との連絡による神戸方面、ＪＲ環状線との連絡による関西空港方面へのネットワークの強化に資する路線</a:t>
                      </a:r>
                      <a:endParaRPr kumimoji="1" lang="en-US" altLang="ja-JP"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628650" lvl="1" indent="-179388" algn="l" defTabSz="914400" rtl="0" eaLnBrk="1" latinLnBrk="0" hangingPunct="1">
                        <a:spcBef>
                          <a:spcPts val="0"/>
                        </a:spcBef>
                        <a:buFont typeface="Wingdings" panose="05000000000000000000" pitchFamily="2" charset="2"/>
                        <a:buChar char=""/>
                      </a:pPr>
                      <a:r>
                        <a:rPr kumimoji="1" lang="ja-JP" altLang="en-US"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京阪本線から、大阪駅周辺・中之島・御堂筋周辺地域（都市再生緊急整備地域）及び大阪臨海部をつなぐ東西軸を形成し、都市機能の強化に資する路線</a:t>
                      </a:r>
                      <a:endParaRPr kumimoji="1" lang="en-US" altLang="ja-JP"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377825" indent="-285750" algn="l" defTabSz="914400" rtl="0" eaLnBrk="1" latinLnBrk="0" hangingPunct="1">
                        <a:spcBef>
                          <a:spcPts val="0"/>
                        </a:spcBef>
                        <a:buFont typeface="メイリオ" panose="020B0604030504040204" pitchFamily="50" charset="-128"/>
                        <a:buChar char="○"/>
                      </a:pPr>
                      <a:r>
                        <a:rPr kumimoji="1" lang="ja-JP" altLang="en-US"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中之島駅以東（天満橋～中之島）については、平成</a:t>
                      </a:r>
                      <a:r>
                        <a:rPr kumimoji="1" lang="en-US" altLang="ja-JP"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13</a:t>
                      </a:r>
                      <a:r>
                        <a:rPr kumimoji="1" lang="ja-JP" altLang="en-US"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年</a:t>
                      </a:r>
                      <a:r>
                        <a:rPr kumimoji="1" lang="en-US" altLang="ja-JP"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11</a:t>
                      </a:r>
                      <a:r>
                        <a:rPr kumimoji="1" lang="ja-JP" altLang="en-US"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月に鉄道事業許可を取得し事業着手、平成</a:t>
                      </a:r>
                      <a:r>
                        <a:rPr kumimoji="1" lang="en-US" altLang="ja-JP"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20</a:t>
                      </a:r>
                      <a:r>
                        <a:rPr kumimoji="1" lang="ja-JP" altLang="en-US"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年</a:t>
                      </a:r>
                      <a:r>
                        <a:rPr kumimoji="1" lang="en-US" altLang="ja-JP"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10</a:t>
                      </a:r>
                      <a:r>
                        <a:rPr kumimoji="1" lang="ja-JP" altLang="en-US"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月に開業</a:t>
                      </a:r>
                    </a:p>
                  </a:txBody>
                  <a:tcPr marL="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0518451"/>
                  </a:ext>
                </a:extLst>
              </a:tr>
              <a:tr h="505715">
                <a:tc rowSpan="2">
                  <a:txBody>
                    <a:bodyPr/>
                    <a:lstStyle/>
                    <a:p>
                      <a:pPr algn="ctr"/>
                      <a:r>
                        <a:rPr lang="ja-JP" altLang="en-US" sz="1600" b="1"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検討路線</a:t>
                      </a:r>
                      <a:endParaRPr lang="ja-JP" sz="1600" b="1"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600" b="1" dirty="0">
                          <a:solidFill>
                            <a:srgbClr val="FF0065"/>
                          </a:solidFill>
                          <a:latin typeface="メイリオ" panose="020B0604030504040204" pitchFamily="50" charset="-128"/>
                          <a:ea typeface="メイリオ" panose="020B0604030504040204" pitchFamily="50" charset="-128"/>
                        </a:rPr>
                        <a:t>ＪＲ桜島線延伸</a:t>
                      </a:r>
                      <a:endParaRPr lang="en-US" altLang="zh-TW" sz="1400" b="1" dirty="0">
                        <a:solidFill>
                          <a:srgbClr val="FF0065"/>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dirty="0">
                          <a:solidFill>
                            <a:srgbClr val="FF0065"/>
                          </a:solidFill>
                          <a:latin typeface="メイリオ" panose="020B0604030504040204" pitchFamily="50" charset="-128"/>
                          <a:ea typeface="メイリオ" panose="020B0604030504040204" pitchFamily="50" charset="-128"/>
                        </a:rPr>
                        <a:t>（桜島～</a:t>
                      </a:r>
                      <a:r>
                        <a:rPr lang="ja-JP" altLang="en-US" sz="1400" dirty="0">
                          <a:solidFill>
                            <a:srgbClr val="FF0065"/>
                          </a:solidFill>
                          <a:latin typeface="メイリオ" panose="020B0604030504040204" pitchFamily="50" charset="-128"/>
                          <a:ea typeface="メイリオ" panose="020B0604030504040204" pitchFamily="50" charset="-128"/>
                        </a:rPr>
                        <a:t>舞洲～</a:t>
                      </a:r>
                      <a:r>
                        <a:rPr lang="zh-TW" altLang="en-US" sz="1400" dirty="0">
                          <a:solidFill>
                            <a:srgbClr val="FF0065"/>
                          </a:solidFill>
                          <a:latin typeface="メイリオ" panose="020B0604030504040204" pitchFamily="50" charset="-128"/>
                          <a:ea typeface="メイリオ" panose="020B0604030504040204" pitchFamily="50" charset="-128"/>
                        </a:rPr>
                        <a:t>夢洲）</a:t>
                      </a:r>
                      <a:endParaRPr lang="ja-JP" sz="16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77825" indent="-285750" algn="l" defTabSz="914400" rtl="0" eaLnBrk="1" latinLnBrk="0" hangingPunct="1">
                        <a:spcBef>
                          <a:spcPts val="0"/>
                        </a:spcBef>
                        <a:buFont typeface="メイリオ" panose="020B0604030504040204" pitchFamily="50" charset="-128"/>
                        <a:buChar char="○"/>
                      </a:pPr>
                      <a:r>
                        <a:rPr kumimoji="1" lang="ja-JP" altLang="en-US"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夢洲への鉄道アクセスとして、ＪＲ桜島線を活用し延伸するルート案</a:t>
                      </a:r>
                      <a:endParaRPr kumimoji="1" lang="en-US" altLang="ja-JP"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377825" indent="-285750" algn="l" defTabSz="914400" rtl="0" eaLnBrk="1" latinLnBrk="0" hangingPunct="1">
                        <a:spcBef>
                          <a:spcPts val="0"/>
                        </a:spcBef>
                        <a:buFont typeface="メイリオ" panose="020B0604030504040204" pitchFamily="50" charset="-128"/>
                        <a:buChar char="○"/>
                      </a:pPr>
                      <a:r>
                        <a:rPr kumimoji="1" lang="ja-JP" altLang="en-US"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「夢洲まちづくり構想（平成</a:t>
                      </a:r>
                      <a:r>
                        <a:rPr kumimoji="1" lang="en-US" altLang="ja-JP"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29</a:t>
                      </a:r>
                      <a:r>
                        <a:rPr kumimoji="1" lang="ja-JP" altLang="en-US"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年８月策定）」に記載</a:t>
                      </a:r>
                      <a:endParaRPr kumimoji="1" lang="ja-JP" altLang="en-US" sz="1300" b="0"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8347039"/>
                  </a:ext>
                </a:extLst>
              </a:tr>
              <a:tr h="531308">
                <a:tc vMerge="1">
                  <a:txBody>
                    <a:bodyPr/>
                    <a:lstStyle/>
                    <a:p>
                      <a:pPr algn="ctr"/>
                      <a:endParaRPr lang="ja-JP" sz="16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8000" marR="108000" marT="3600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600" b="1" dirty="0">
                          <a:solidFill>
                            <a:srgbClr val="0072C0"/>
                          </a:solidFill>
                          <a:latin typeface="メイリオ" panose="020B0604030504040204" pitchFamily="50" charset="-128"/>
                          <a:ea typeface="メイリオ" panose="020B0604030504040204" pitchFamily="50" charset="-128"/>
                        </a:rPr>
                        <a:t>京阪中之島線延伸</a:t>
                      </a:r>
                      <a:endParaRPr lang="en-US" altLang="zh-TW" sz="1400" b="1" dirty="0">
                        <a:solidFill>
                          <a:srgbClr val="0072C0"/>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dirty="0">
                          <a:solidFill>
                            <a:srgbClr val="0072C0"/>
                          </a:solidFill>
                          <a:latin typeface="メイリオ" panose="020B0604030504040204" pitchFamily="50" charset="-128"/>
                          <a:ea typeface="メイリオ" panose="020B0604030504040204" pitchFamily="50" charset="-128"/>
                        </a:rPr>
                        <a:t>（中之島～九条）</a:t>
                      </a:r>
                      <a:endParaRPr lang="ja-JP" sz="16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77825" indent="-285750" algn="l" defTabSz="914400" rtl="0" eaLnBrk="1" latinLnBrk="0" hangingPunct="1">
                        <a:spcBef>
                          <a:spcPts val="0"/>
                        </a:spcBef>
                        <a:buFont typeface="メイリオ" panose="020B0604030504040204" pitchFamily="50" charset="-128"/>
                        <a:buChar char="○"/>
                      </a:pPr>
                      <a:r>
                        <a:rPr kumimoji="1" lang="ja-JP" altLang="en-US" sz="1300" b="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京阪中之島線を延伸し、九条駅へ接続するルート案</a:t>
                      </a:r>
                      <a:endParaRPr kumimoji="1" lang="ja-JP" altLang="en-US" sz="1300" b="0"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1894612"/>
                  </a:ext>
                </a:extLst>
              </a:tr>
            </a:tbl>
          </a:graphicData>
        </a:graphic>
      </p:graphicFrame>
      <p:sp>
        <p:nvSpPr>
          <p:cNvPr id="10" name="スライド番号プレースホルダー 4">
            <a:extLst>
              <a:ext uri="{FF2B5EF4-FFF2-40B4-BE49-F238E27FC236}">
                <a16:creationId xmlns:a16="http://schemas.microsoft.com/office/drawing/2014/main" id="{210E73CC-65C2-4C93-8F09-DD685FB0A429}"/>
              </a:ext>
            </a:extLst>
          </p:cNvPr>
          <p:cNvSpPr txBox="1">
            <a:spLocks/>
          </p:cNvSpPr>
          <p:nvPr/>
        </p:nvSpPr>
        <p:spPr>
          <a:xfrm>
            <a:off x="9425940" y="6492875"/>
            <a:ext cx="48006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0B8390A-5A15-4F9A-940A-9DDD5FE5B60D}" type="slidenum">
              <a:rPr lang="ja-JP" altLang="en-US" smtClean="0">
                <a:solidFill>
                  <a:schemeClr val="tx1"/>
                </a:solidFill>
                <a:effectLst>
                  <a:glow>
                    <a:schemeClr val="bg1"/>
                  </a:glow>
                </a:effectLst>
                <a:latin typeface="メイリオ" panose="020B0604030504040204" pitchFamily="50" charset="-128"/>
                <a:ea typeface="メイリオ" panose="020B0604030504040204" pitchFamily="50" charset="-128"/>
              </a:rPr>
              <a:pPr/>
              <a:t>9</a:t>
            </a:fld>
            <a:endParaRPr lang="ja-JP" altLang="en-US" dirty="0">
              <a:solidFill>
                <a:schemeClr val="tx1"/>
              </a:solidFill>
              <a:effectLst>
                <a:glow>
                  <a:schemeClr val="bg1"/>
                </a:glo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9578794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14326</Words>
  <Application>Microsoft Office PowerPoint</Application>
  <PresentationFormat>A4 210 x 297 mm</PresentationFormat>
  <Paragraphs>1836</Paragraphs>
  <Slides>55</Slides>
  <Notes>55</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55</vt:i4>
      </vt:variant>
    </vt:vector>
  </HeadingPairs>
  <TitlesOfParts>
    <vt:vector size="66" baseType="lpstr">
      <vt:lpstr>HG丸ｺﾞｼｯｸM-PRO</vt:lpstr>
      <vt:lpstr>Meiryo UI</vt:lpstr>
      <vt:lpstr>ＭＳ ゴシック</vt:lpstr>
      <vt:lpstr>メイリオ</vt:lpstr>
      <vt:lpstr>Yu Gothic</vt:lpstr>
      <vt:lpstr>Yu Gothic</vt:lpstr>
      <vt:lpstr>游ゴシック Light</vt:lpstr>
      <vt:lpstr>游明朝</vt:lpstr>
      <vt:lpstr>Arial</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modified xsi:type="dcterms:W3CDTF">2025-08-04T01:29:04Z</dcterms:modified>
</cp:coreProperties>
</file>