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6"/>
  </p:notesMasterIdLst>
  <p:sldIdLst>
    <p:sldId id="736" r:id="rId2"/>
    <p:sldId id="265" r:id="rId3"/>
    <p:sldId id="798" r:id="rId4"/>
    <p:sldId id="800" r:id="rId5"/>
  </p:sldIdLst>
  <p:sldSz cx="9906000" cy="6858000" type="A4"/>
  <p:notesSz cx="6646863" cy="97774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666666"/>
    <a:srgbClr val="CCECFF"/>
    <a:srgbClr val="F5E5B2"/>
    <a:srgbClr val="DAE3F3"/>
    <a:srgbClr val="FFFFCC"/>
    <a:srgbClr val="8FAADC"/>
    <a:srgbClr val="FF9933"/>
    <a:srgbClr val="0070C0"/>
    <a:srgbClr val="8787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650" autoAdjust="0"/>
    <p:restoredTop sz="95896" autoAdjust="0"/>
  </p:normalViewPr>
  <p:slideViewPr>
    <p:cSldViewPr snapToGrid="0" showGuides="1">
      <p:cViewPr>
        <p:scale>
          <a:sx n="100" d="100"/>
          <a:sy n="100" d="100"/>
        </p:scale>
        <p:origin x="283" y="-43"/>
      </p:cViewPr>
      <p:guideLst>
        <p:guide orient="horz" pos="2160"/>
        <p:guide pos="3120"/>
      </p:guideLst>
    </p:cSldViewPr>
  </p:slideViewPr>
  <p:notesTextViewPr>
    <p:cViewPr>
      <p:scale>
        <a:sx n="50" d="100"/>
        <a:sy n="50" d="100"/>
      </p:scale>
      <p:origin x="0" y="0"/>
    </p:cViewPr>
  </p:notesTextViewPr>
  <p:notesViewPr>
    <p:cSldViewPr snapToGrid="0">
      <p:cViewPr varScale="1">
        <p:scale>
          <a:sx n="66" d="100"/>
          <a:sy n="66" d="100"/>
        </p:scale>
        <p:origin x="3072"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1"/>
            <a:ext cx="2880101" cy="490354"/>
          </a:xfrm>
          <a:prstGeom prst="rect">
            <a:avLst/>
          </a:prstGeom>
        </p:spPr>
        <p:txBody>
          <a:bodyPr vert="horz" lIns="89635" tIns="44819" rIns="89635" bIns="44819"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214" y="1"/>
            <a:ext cx="2880101" cy="490354"/>
          </a:xfrm>
          <a:prstGeom prst="rect">
            <a:avLst/>
          </a:prstGeom>
        </p:spPr>
        <p:txBody>
          <a:bodyPr vert="horz" lIns="89635" tIns="44819" rIns="89635" bIns="44819" rtlCol="0"/>
          <a:lstStyle>
            <a:lvl1pPr algn="r">
              <a:defRPr sz="1200"/>
            </a:lvl1pPr>
          </a:lstStyle>
          <a:p>
            <a:fld id="{75F68AD1-3E0D-4813-9A33-871BC4A1B7D0}" type="datetimeFigureOut">
              <a:rPr kumimoji="1" lang="ja-JP" altLang="en-US" smtClean="0"/>
              <a:t>2025/7/31</a:t>
            </a:fld>
            <a:endParaRPr kumimoji="1" lang="ja-JP" altLang="en-US"/>
          </a:p>
        </p:txBody>
      </p:sp>
      <p:sp>
        <p:nvSpPr>
          <p:cNvPr id="4" name="スライド イメージ プレースホルダー 3"/>
          <p:cNvSpPr>
            <a:spLocks noGrp="1" noRot="1" noChangeAspect="1"/>
          </p:cNvSpPr>
          <p:nvPr>
            <p:ph type="sldImg" idx="2"/>
          </p:nvPr>
        </p:nvSpPr>
        <p:spPr>
          <a:xfrm>
            <a:off x="939800" y="1222375"/>
            <a:ext cx="4767263" cy="3300413"/>
          </a:xfrm>
          <a:prstGeom prst="rect">
            <a:avLst/>
          </a:prstGeom>
          <a:noFill/>
          <a:ln w="12700">
            <a:solidFill>
              <a:prstClr val="black"/>
            </a:solidFill>
          </a:ln>
        </p:spPr>
        <p:txBody>
          <a:bodyPr vert="horz" lIns="89635" tIns="44819" rIns="89635" bIns="44819" rtlCol="0" anchor="ctr"/>
          <a:lstStyle/>
          <a:p>
            <a:endParaRPr lang="ja-JP" altLang="en-US"/>
          </a:p>
        </p:txBody>
      </p:sp>
      <p:sp>
        <p:nvSpPr>
          <p:cNvPr id="5" name="ノート プレースホルダー 4"/>
          <p:cNvSpPr>
            <a:spLocks noGrp="1"/>
          </p:cNvSpPr>
          <p:nvPr>
            <p:ph type="body" sz="quarter" idx="3"/>
          </p:nvPr>
        </p:nvSpPr>
        <p:spPr>
          <a:xfrm>
            <a:off x="665001" y="4705218"/>
            <a:ext cx="5316870" cy="3849436"/>
          </a:xfrm>
          <a:prstGeom prst="rect">
            <a:avLst/>
          </a:prstGeom>
        </p:spPr>
        <p:txBody>
          <a:bodyPr vert="horz" lIns="89635" tIns="44819" rIns="89635" bIns="4481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287063"/>
            <a:ext cx="2880101" cy="490354"/>
          </a:xfrm>
          <a:prstGeom prst="rect">
            <a:avLst/>
          </a:prstGeom>
        </p:spPr>
        <p:txBody>
          <a:bodyPr vert="horz" lIns="89635" tIns="44819" rIns="89635" bIns="4481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214" y="9287063"/>
            <a:ext cx="2880101" cy="490354"/>
          </a:xfrm>
          <a:prstGeom prst="rect">
            <a:avLst/>
          </a:prstGeom>
        </p:spPr>
        <p:txBody>
          <a:bodyPr vert="horz" lIns="89635" tIns="44819" rIns="89635" bIns="44819" rtlCol="0" anchor="b"/>
          <a:lstStyle>
            <a:lvl1pPr algn="r">
              <a:defRPr sz="1200"/>
            </a:lvl1pPr>
          </a:lstStyle>
          <a:p>
            <a:fld id="{DC24452A-1291-4DA8-B219-53EFB061F1A4}" type="slidenum">
              <a:rPr kumimoji="1" lang="ja-JP" altLang="en-US" smtClean="0"/>
              <a:t>‹#›</a:t>
            </a:fld>
            <a:endParaRPr kumimoji="1" lang="ja-JP" altLang="en-US"/>
          </a:p>
        </p:txBody>
      </p:sp>
    </p:spTree>
    <p:extLst>
      <p:ext uri="{BB962C8B-B14F-4D97-AF65-F5344CB8AC3E}">
        <p14:creationId xmlns:p14="http://schemas.microsoft.com/office/powerpoint/2010/main" val="269320209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F5FBCF4-AD00-463E-B740-88C0CED44BDF}" type="slidenum">
              <a:rPr kumimoji="1" lang="ja-JP" altLang="en-US" smtClean="0"/>
              <a:t>1</a:t>
            </a:fld>
            <a:endParaRPr kumimoji="1" lang="ja-JP" altLang="en-US"/>
          </a:p>
        </p:txBody>
      </p:sp>
    </p:spTree>
    <p:extLst>
      <p:ext uri="{BB962C8B-B14F-4D97-AF65-F5344CB8AC3E}">
        <p14:creationId xmlns:p14="http://schemas.microsoft.com/office/powerpoint/2010/main" val="3493468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C24452A-1291-4DA8-B219-53EFB061F1A4}" type="slidenum">
              <a:rPr kumimoji="1" lang="ja-JP" altLang="en-US" smtClean="0"/>
              <a:t>2</a:t>
            </a:fld>
            <a:endParaRPr kumimoji="1" lang="ja-JP" altLang="en-US"/>
          </a:p>
        </p:txBody>
      </p:sp>
    </p:spTree>
    <p:extLst>
      <p:ext uri="{BB962C8B-B14F-4D97-AF65-F5344CB8AC3E}">
        <p14:creationId xmlns:p14="http://schemas.microsoft.com/office/powerpoint/2010/main" val="1008288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F5FBCF4-AD00-463E-B740-88C0CED44BDF}" type="slidenum">
              <a:rPr kumimoji="1" lang="ja-JP" altLang="en-US" smtClean="0"/>
              <a:t>3</a:t>
            </a:fld>
            <a:endParaRPr kumimoji="1" lang="ja-JP" altLang="en-US"/>
          </a:p>
        </p:txBody>
      </p:sp>
    </p:spTree>
    <p:extLst>
      <p:ext uri="{BB962C8B-B14F-4D97-AF65-F5344CB8AC3E}">
        <p14:creationId xmlns:p14="http://schemas.microsoft.com/office/powerpoint/2010/main" val="1851293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F5FBCF4-AD00-463E-B740-88C0CED44BDF}" type="slidenum">
              <a:rPr kumimoji="1" lang="ja-JP" altLang="en-US" smtClean="0"/>
              <a:t>4</a:t>
            </a:fld>
            <a:endParaRPr kumimoji="1" lang="ja-JP" altLang="en-US"/>
          </a:p>
        </p:txBody>
      </p:sp>
    </p:spTree>
    <p:extLst>
      <p:ext uri="{BB962C8B-B14F-4D97-AF65-F5344CB8AC3E}">
        <p14:creationId xmlns:p14="http://schemas.microsoft.com/office/powerpoint/2010/main" val="3858933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FCA19F3F-0272-43AA-B5CC-8DEED4D5FA99}" type="datetimeFigureOut">
              <a:rPr kumimoji="1" lang="ja-JP" altLang="en-US" smtClean="0"/>
              <a:t>2025/7/31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1724F78-07C8-49D8-9680-465369B2BA17}" type="slidenum">
              <a:rPr kumimoji="1" lang="ja-JP" altLang="en-US" smtClean="0"/>
              <a:t>‹#›</a:t>
            </a:fld>
            <a:endParaRPr kumimoji="1" lang="ja-JP" altLang="en-US"/>
          </a:p>
        </p:txBody>
      </p:sp>
    </p:spTree>
    <p:extLst>
      <p:ext uri="{BB962C8B-B14F-4D97-AF65-F5344CB8AC3E}">
        <p14:creationId xmlns:p14="http://schemas.microsoft.com/office/powerpoint/2010/main" val="736101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CA19F3F-0272-43AA-B5CC-8DEED4D5FA99}" type="datetimeFigureOut">
              <a:rPr kumimoji="1" lang="ja-JP" altLang="en-US" smtClean="0"/>
              <a:t>2025/7/31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1724F78-07C8-49D8-9680-465369B2BA17}" type="slidenum">
              <a:rPr kumimoji="1" lang="ja-JP" altLang="en-US" smtClean="0"/>
              <a:t>‹#›</a:t>
            </a:fld>
            <a:endParaRPr kumimoji="1" lang="ja-JP" altLang="en-US"/>
          </a:p>
        </p:txBody>
      </p:sp>
    </p:spTree>
    <p:extLst>
      <p:ext uri="{BB962C8B-B14F-4D97-AF65-F5344CB8AC3E}">
        <p14:creationId xmlns:p14="http://schemas.microsoft.com/office/powerpoint/2010/main" val="132739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981" y="365125"/>
            <a:ext cx="2135981"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1037" y="365125"/>
            <a:ext cx="6284119"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CA19F3F-0272-43AA-B5CC-8DEED4D5FA99}" type="datetimeFigureOut">
              <a:rPr kumimoji="1" lang="ja-JP" altLang="en-US" smtClean="0"/>
              <a:t>2025/7/31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1724F78-07C8-49D8-9680-465369B2BA17}" type="slidenum">
              <a:rPr kumimoji="1" lang="ja-JP" altLang="en-US" smtClean="0"/>
              <a:t>‹#›</a:t>
            </a:fld>
            <a:endParaRPr kumimoji="1" lang="ja-JP" altLang="en-US"/>
          </a:p>
        </p:txBody>
      </p:sp>
    </p:spTree>
    <p:extLst>
      <p:ext uri="{BB962C8B-B14F-4D97-AF65-F5344CB8AC3E}">
        <p14:creationId xmlns:p14="http://schemas.microsoft.com/office/powerpoint/2010/main" val="1395673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CA19F3F-0272-43AA-B5CC-8DEED4D5FA99}" type="datetimeFigureOut">
              <a:rPr kumimoji="1" lang="ja-JP" altLang="en-US" smtClean="0"/>
              <a:t>2025/7/31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1724F78-07C8-49D8-9680-465369B2BA17}" type="slidenum">
              <a:rPr kumimoji="1" lang="ja-JP" altLang="en-US" smtClean="0"/>
              <a:t>‹#›</a:t>
            </a:fld>
            <a:endParaRPr kumimoji="1" lang="ja-JP" altLang="en-US"/>
          </a:p>
        </p:txBody>
      </p:sp>
    </p:spTree>
    <p:extLst>
      <p:ext uri="{BB962C8B-B14F-4D97-AF65-F5344CB8AC3E}">
        <p14:creationId xmlns:p14="http://schemas.microsoft.com/office/powerpoint/2010/main" val="1037248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78" y="1709739"/>
            <a:ext cx="8543925"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75878" y="4589464"/>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CA19F3F-0272-43AA-B5CC-8DEED4D5FA99}" type="datetimeFigureOut">
              <a:rPr kumimoji="1" lang="ja-JP" altLang="en-US" smtClean="0"/>
              <a:t>2025/7/31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1724F78-07C8-49D8-9680-465369B2BA17}" type="slidenum">
              <a:rPr kumimoji="1" lang="ja-JP" altLang="en-US" smtClean="0"/>
              <a:t>‹#›</a:t>
            </a:fld>
            <a:endParaRPr kumimoji="1" lang="ja-JP" altLang="en-US"/>
          </a:p>
        </p:txBody>
      </p:sp>
    </p:spTree>
    <p:extLst>
      <p:ext uri="{BB962C8B-B14F-4D97-AF65-F5344CB8AC3E}">
        <p14:creationId xmlns:p14="http://schemas.microsoft.com/office/powerpoint/2010/main" val="1875168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81038"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14913"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CA19F3F-0272-43AA-B5CC-8DEED4D5FA99}" type="datetimeFigureOut">
              <a:rPr kumimoji="1" lang="ja-JP" altLang="en-US" smtClean="0"/>
              <a:t>2025/7/31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1724F78-07C8-49D8-9680-465369B2BA17}" type="slidenum">
              <a:rPr kumimoji="1" lang="ja-JP" altLang="en-US" smtClean="0"/>
              <a:t>‹#›</a:t>
            </a:fld>
            <a:endParaRPr kumimoji="1" lang="ja-JP" altLang="en-US"/>
          </a:p>
        </p:txBody>
      </p:sp>
    </p:spTree>
    <p:extLst>
      <p:ext uri="{BB962C8B-B14F-4D97-AF65-F5344CB8AC3E}">
        <p14:creationId xmlns:p14="http://schemas.microsoft.com/office/powerpoint/2010/main" val="3603561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365126"/>
            <a:ext cx="8543925"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328" y="2505075"/>
            <a:ext cx="4190702"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4913" y="2505075"/>
            <a:ext cx="4211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FCA19F3F-0272-43AA-B5CC-8DEED4D5FA99}" type="datetimeFigureOut">
              <a:rPr kumimoji="1" lang="ja-JP" altLang="en-US" smtClean="0"/>
              <a:t>2025/7/31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1724F78-07C8-49D8-9680-465369B2BA17}" type="slidenum">
              <a:rPr kumimoji="1" lang="ja-JP" altLang="en-US" smtClean="0"/>
              <a:t>‹#›</a:t>
            </a:fld>
            <a:endParaRPr kumimoji="1" lang="ja-JP" altLang="en-US"/>
          </a:p>
        </p:txBody>
      </p:sp>
    </p:spTree>
    <p:extLst>
      <p:ext uri="{BB962C8B-B14F-4D97-AF65-F5344CB8AC3E}">
        <p14:creationId xmlns:p14="http://schemas.microsoft.com/office/powerpoint/2010/main" val="318265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CA19F3F-0272-43AA-B5CC-8DEED4D5FA99}" type="datetimeFigureOut">
              <a:rPr kumimoji="1" lang="ja-JP" altLang="en-US" smtClean="0"/>
              <a:t>2025/7/31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1724F78-07C8-49D8-9680-465369B2BA17}" type="slidenum">
              <a:rPr kumimoji="1" lang="ja-JP" altLang="en-US" smtClean="0"/>
              <a:t>‹#›</a:t>
            </a:fld>
            <a:endParaRPr kumimoji="1" lang="ja-JP" altLang="en-US"/>
          </a:p>
        </p:txBody>
      </p:sp>
    </p:spTree>
    <p:extLst>
      <p:ext uri="{BB962C8B-B14F-4D97-AF65-F5344CB8AC3E}">
        <p14:creationId xmlns:p14="http://schemas.microsoft.com/office/powerpoint/2010/main" val="1898090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CA19F3F-0272-43AA-B5CC-8DEED4D5FA99}" type="datetimeFigureOut">
              <a:rPr kumimoji="1" lang="ja-JP" altLang="en-US" smtClean="0"/>
              <a:t>2025/7/31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1724F78-07C8-49D8-9680-465369B2BA17}" type="slidenum">
              <a:rPr kumimoji="1" lang="ja-JP" altLang="en-US" smtClean="0"/>
              <a:t>‹#›</a:t>
            </a:fld>
            <a:endParaRPr kumimoji="1" lang="ja-JP" altLang="en-US"/>
          </a:p>
        </p:txBody>
      </p:sp>
    </p:spTree>
    <p:extLst>
      <p:ext uri="{BB962C8B-B14F-4D97-AF65-F5344CB8AC3E}">
        <p14:creationId xmlns:p14="http://schemas.microsoft.com/office/powerpoint/2010/main" val="2129816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421134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CA19F3F-0272-43AA-B5CC-8DEED4D5FA99}" type="datetimeFigureOut">
              <a:rPr kumimoji="1" lang="ja-JP" altLang="en-US" smtClean="0"/>
              <a:t>2025/7/31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1724F78-07C8-49D8-9680-465369B2BA17}" type="slidenum">
              <a:rPr kumimoji="1" lang="ja-JP" altLang="en-US" smtClean="0"/>
              <a:t>‹#›</a:t>
            </a:fld>
            <a:endParaRPr kumimoji="1" lang="ja-JP" altLang="en-US"/>
          </a:p>
        </p:txBody>
      </p:sp>
    </p:spTree>
    <p:extLst>
      <p:ext uri="{BB962C8B-B14F-4D97-AF65-F5344CB8AC3E}">
        <p14:creationId xmlns:p14="http://schemas.microsoft.com/office/powerpoint/2010/main" val="3249441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4211340" y="987426"/>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CA19F3F-0272-43AA-B5CC-8DEED4D5FA99}" type="datetimeFigureOut">
              <a:rPr kumimoji="1" lang="ja-JP" altLang="en-US" smtClean="0"/>
              <a:t>2025/7/31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1724F78-07C8-49D8-9680-465369B2BA17}" type="slidenum">
              <a:rPr kumimoji="1" lang="ja-JP" altLang="en-US" smtClean="0"/>
              <a:t>‹#›</a:t>
            </a:fld>
            <a:endParaRPr kumimoji="1" lang="ja-JP" altLang="en-US"/>
          </a:p>
        </p:txBody>
      </p:sp>
    </p:spTree>
    <p:extLst>
      <p:ext uri="{BB962C8B-B14F-4D97-AF65-F5344CB8AC3E}">
        <p14:creationId xmlns:p14="http://schemas.microsoft.com/office/powerpoint/2010/main" val="1497901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A19F3F-0272-43AA-B5CC-8DEED4D5FA99}" type="datetimeFigureOut">
              <a:rPr kumimoji="1" lang="ja-JP" altLang="en-US" smtClean="0"/>
              <a:t>2025/7/31</a:t>
            </a:fld>
            <a:endParaRPr kumimoji="1" lang="ja-JP" altLang="en-US"/>
          </a:p>
        </p:txBody>
      </p:sp>
      <p:sp>
        <p:nvSpPr>
          <p:cNvPr id="5" name="フッター プレースホルダー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724F78-07C8-49D8-9680-465369B2BA17}" type="slidenum">
              <a:rPr kumimoji="1" lang="ja-JP" altLang="en-US" smtClean="0"/>
              <a:t>‹#›</a:t>
            </a:fld>
            <a:endParaRPr kumimoji="1" lang="ja-JP" altLang="en-US"/>
          </a:p>
        </p:txBody>
      </p:sp>
    </p:spTree>
    <p:extLst>
      <p:ext uri="{BB962C8B-B14F-4D97-AF65-F5344CB8AC3E}">
        <p14:creationId xmlns:p14="http://schemas.microsoft.com/office/powerpoint/2010/main" val="3606940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a:extLst>
              <a:ext uri="{FF2B5EF4-FFF2-40B4-BE49-F238E27FC236}">
                <a16:creationId xmlns:a16="http://schemas.microsoft.com/office/drawing/2014/main" id="{001E5BCB-DA49-4C9C-965C-611BED844FF8}"/>
              </a:ext>
            </a:extLst>
          </p:cNvPr>
          <p:cNvSpPr/>
          <p:nvPr/>
        </p:nvSpPr>
        <p:spPr>
          <a:xfrm>
            <a:off x="0" y="-8667"/>
            <a:ext cx="9906000" cy="5147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spAutoFit/>
          </a:bodyPr>
          <a:lstStyle/>
          <a:p>
            <a:r>
              <a:rPr kumimoji="1" lang="ja-JP" altLang="en-US" sz="2400" b="1" dirty="0">
                <a:solidFill>
                  <a:schemeClr val="tx1"/>
                </a:solidFill>
                <a:latin typeface="メイリオ" panose="020B0604030504040204" pitchFamily="50" charset="-128"/>
                <a:ea typeface="メイリオ" panose="020B0604030504040204" pitchFamily="50" charset="-128"/>
              </a:rPr>
              <a:t>夢洲アクセス鉄道に関する検討について</a:t>
            </a:r>
            <a:r>
              <a:rPr kumimoji="1" lang="en-US" altLang="ja-JP" sz="2400" b="1" dirty="0">
                <a:solidFill>
                  <a:schemeClr val="tx1"/>
                </a:solidFill>
                <a:latin typeface="メイリオ" panose="020B0604030504040204" pitchFamily="50" charset="-128"/>
                <a:ea typeface="メイリオ" panose="020B0604030504040204" pitchFamily="50" charset="-128"/>
              </a:rPr>
              <a:t>〔</a:t>
            </a:r>
            <a:r>
              <a:rPr kumimoji="1" lang="ja-JP" altLang="en-US" sz="2400" b="1" dirty="0">
                <a:solidFill>
                  <a:schemeClr val="tx1"/>
                </a:solidFill>
                <a:latin typeface="メイリオ" panose="020B0604030504040204" pitchFamily="50" charset="-128"/>
                <a:ea typeface="メイリオ" panose="020B0604030504040204" pitchFamily="50" charset="-128"/>
              </a:rPr>
              <a:t>概要</a:t>
            </a:r>
            <a:r>
              <a:rPr kumimoji="1" lang="en-US" altLang="ja-JP" sz="2400" b="1" dirty="0">
                <a:solidFill>
                  <a:schemeClr val="tx1"/>
                </a:solidFill>
                <a:latin typeface="メイリオ" panose="020B0604030504040204" pitchFamily="50" charset="-128"/>
                <a:ea typeface="メイリオ" panose="020B0604030504040204" pitchFamily="50" charset="-128"/>
              </a:rPr>
              <a:t>〕</a:t>
            </a:r>
            <a:r>
              <a:rPr kumimoji="1" lang="ja-JP" altLang="en-US" sz="2400" b="1" dirty="0">
                <a:solidFill>
                  <a:schemeClr val="tx1"/>
                </a:solidFill>
                <a:latin typeface="メイリオ" panose="020B0604030504040204" pitchFamily="50" charset="-128"/>
                <a:ea typeface="メイリオ" panose="020B0604030504040204" pitchFamily="50" charset="-128"/>
              </a:rPr>
              <a:t>①</a:t>
            </a:r>
          </a:p>
        </p:txBody>
      </p:sp>
      <p:sp>
        <p:nvSpPr>
          <p:cNvPr id="15" name="正方形/長方形 14">
            <a:extLst>
              <a:ext uri="{FF2B5EF4-FFF2-40B4-BE49-F238E27FC236}">
                <a16:creationId xmlns:a16="http://schemas.microsoft.com/office/drawing/2014/main" id="{88449F09-3DC3-6D24-EAF0-29D367B172A0}"/>
              </a:ext>
            </a:extLst>
          </p:cNvPr>
          <p:cNvSpPr/>
          <p:nvPr/>
        </p:nvSpPr>
        <p:spPr>
          <a:xfrm>
            <a:off x="101923" y="675373"/>
            <a:ext cx="9625751" cy="9693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a:extLst>
              <a:ext uri="{FF2B5EF4-FFF2-40B4-BE49-F238E27FC236}">
                <a16:creationId xmlns:a16="http://schemas.microsoft.com/office/drawing/2014/main" id="{384BA49D-F2AC-EB0C-EC95-1E53E21F1DE6}"/>
              </a:ext>
            </a:extLst>
          </p:cNvPr>
          <p:cNvSpPr/>
          <p:nvPr/>
        </p:nvSpPr>
        <p:spPr>
          <a:xfrm>
            <a:off x="111896" y="2057168"/>
            <a:ext cx="9625751" cy="47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 name="直線コネクタ 2">
            <a:extLst>
              <a:ext uri="{FF2B5EF4-FFF2-40B4-BE49-F238E27FC236}">
                <a16:creationId xmlns:a16="http://schemas.microsoft.com/office/drawing/2014/main" id="{FAB4BC77-E11C-7C42-9F14-5F688D1754FA}"/>
              </a:ext>
            </a:extLst>
          </p:cNvPr>
          <p:cNvCxnSpPr/>
          <p:nvPr/>
        </p:nvCxnSpPr>
        <p:spPr>
          <a:xfrm>
            <a:off x="0" y="499589"/>
            <a:ext cx="9906000" cy="0"/>
          </a:xfrm>
          <a:prstGeom prst="line">
            <a:avLst/>
          </a:prstGeom>
          <a:ln w="571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8D1AD33C-B0D6-18ED-9C57-CF67C171F20E}"/>
              </a:ext>
            </a:extLst>
          </p:cNvPr>
          <p:cNvSpPr txBox="1"/>
          <p:nvPr/>
        </p:nvSpPr>
        <p:spPr>
          <a:xfrm>
            <a:off x="101923" y="920576"/>
            <a:ext cx="5810241" cy="1036566"/>
          </a:xfrm>
          <a:prstGeom prst="rect">
            <a:avLst/>
          </a:prstGeom>
          <a:noFill/>
          <a:ln w="12700">
            <a:noFill/>
            <a:prstDash val="solid"/>
          </a:ln>
        </p:spPr>
        <p:txBody>
          <a:bodyPr wrap="square" rtlCol="0" anchor="t">
            <a:spAutoFit/>
          </a:bodyPr>
          <a:lstStyle/>
          <a:p>
            <a:pPr marL="285750" indent="-285750">
              <a:lnSpc>
                <a:spcPts val="1900"/>
              </a:lnSpc>
              <a:buFont typeface="Meiryo UI" panose="020B0604030504040204" pitchFamily="50" charset="-128"/>
              <a:buChar char="○"/>
            </a:pPr>
            <a:r>
              <a:rPr kumimoji="1" lang="ja-JP" altLang="en-US" sz="1200" dirty="0">
                <a:latin typeface="Meiryo UI" panose="020B0604030504040204" pitchFamily="50" charset="-128"/>
                <a:ea typeface="Meiryo UI" panose="020B0604030504040204" pitchFamily="50" charset="-128"/>
              </a:rPr>
              <a:t>夢洲における国際観光拠点の形成に向けたまちづくりの状況を踏まえ、夢洲への</a:t>
            </a:r>
            <a:r>
              <a:rPr lang="ja-JP" altLang="en-US" sz="1200" dirty="0">
                <a:latin typeface="Meiryo UI" panose="020B0604030504040204" pitchFamily="50" charset="-128"/>
                <a:ea typeface="Meiryo UI" panose="020B0604030504040204" pitchFamily="50" charset="-128"/>
              </a:rPr>
              <a:t>北側からの</a:t>
            </a:r>
            <a:r>
              <a:rPr kumimoji="1" lang="ja-JP" altLang="en-US" sz="1200" dirty="0">
                <a:latin typeface="Meiryo UI" panose="020B0604030504040204" pitchFamily="50" charset="-128"/>
                <a:ea typeface="Meiryo UI" panose="020B0604030504040204" pitchFamily="50" charset="-128"/>
              </a:rPr>
              <a:t>鉄道アクセスに係る、国の答申路線と検討路線（ＪＲ桜島線延伸及び京阪中之島線延伸）について、費用便益分析、収支、整備効果等による優位性比較や今後の</a:t>
            </a:r>
            <a:r>
              <a:rPr lang="ja-JP" altLang="en-US" sz="1200" dirty="0">
                <a:latin typeface="Meiryo UI" panose="020B0604030504040204" pitchFamily="50" charset="-128"/>
                <a:ea typeface="Meiryo UI" panose="020B0604030504040204" pitchFamily="50" charset="-128"/>
              </a:rPr>
              <a:t>留意</a:t>
            </a:r>
            <a:r>
              <a:rPr kumimoji="1" lang="ja-JP" altLang="en-US" sz="1200" dirty="0">
                <a:latin typeface="Meiryo UI" panose="020B0604030504040204" pitchFamily="50" charset="-128"/>
                <a:ea typeface="Meiryo UI" panose="020B0604030504040204" pitchFamily="50" charset="-128"/>
              </a:rPr>
              <a:t>事項等について検討を実施</a:t>
            </a:r>
            <a:endParaRPr kumimoji="1" lang="en-US" altLang="ja-JP" sz="1200"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FA1E83E7-7424-0036-A02B-21965DB2A1AE}"/>
              </a:ext>
            </a:extLst>
          </p:cNvPr>
          <p:cNvSpPr txBox="1"/>
          <p:nvPr/>
        </p:nvSpPr>
        <p:spPr>
          <a:xfrm>
            <a:off x="101923" y="618405"/>
            <a:ext cx="1756827" cy="30074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54000" bIns="0" rtlCol="0" anchor="ctr">
            <a:spAutoFit/>
          </a:bodyPr>
          <a:lstStyle>
            <a:defPPr>
              <a:defRPr lang="ja-JP"/>
            </a:defPPr>
            <a:lvl1pPr>
              <a:defRPr sz="2000" b="1">
                <a:solidFill>
                  <a:schemeClr val="bg1"/>
                </a:solidFill>
                <a:latin typeface="メイリオ" panose="020B0604030504040204" pitchFamily="50" charset="-128"/>
                <a:ea typeface="メイリオ"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1600" dirty="0"/>
              <a:t>１　検討の趣旨</a:t>
            </a:r>
          </a:p>
        </p:txBody>
      </p:sp>
      <p:sp>
        <p:nvSpPr>
          <p:cNvPr id="2" name="テキスト ボックス 1">
            <a:extLst>
              <a:ext uri="{FF2B5EF4-FFF2-40B4-BE49-F238E27FC236}">
                <a16:creationId xmlns:a16="http://schemas.microsoft.com/office/drawing/2014/main" id="{02B89AD5-D322-B257-AE37-C0152F5DFD52}"/>
              </a:ext>
            </a:extLst>
          </p:cNvPr>
          <p:cNvSpPr txBox="1"/>
          <p:nvPr/>
        </p:nvSpPr>
        <p:spPr>
          <a:xfrm>
            <a:off x="8702563" y="36178"/>
            <a:ext cx="1172116" cy="430887"/>
          </a:xfrm>
          <a:prstGeom prst="rect">
            <a:avLst/>
          </a:prstGeom>
          <a:noFill/>
        </p:spPr>
        <p:txBody>
          <a:bodyPr wrap="none" rtlCol="0">
            <a:spAutoFit/>
          </a:bodyPr>
          <a:lstStyle/>
          <a:p>
            <a:pPr algn="r"/>
            <a:r>
              <a:rPr kumimoji="1" lang="ja-JP" altLang="en-US" sz="1100" dirty="0">
                <a:latin typeface="メイリオ" panose="020B0604030504040204" pitchFamily="50" charset="-128"/>
                <a:ea typeface="メイリオ" panose="020B0604030504040204" pitchFamily="50" charset="-128"/>
              </a:rPr>
              <a:t>令和</a:t>
            </a:r>
            <a:r>
              <a:rPr lang="ja-JP" altLang="en-US" sz="1100" dirty="0">
                <a:latin typeface="メイリオ" panose="020B0604030504040204" pitchFamily="50" charset="-128"/>
                <a:ea typeface="メイリオ" panose="020B0604030504040204" pitchFamily="50" charset="-128"/>
              </a:rPr>
              <a:t>７</a:t>
            </a:r>
            <a:r>
              <a:rPr kumimoji="1" lang="ja-JP" altLang="en-US" sz="1100" dirty="0">
                <a:latin typeface="メイリオ" panose="020B0604030504040204" pitchFamily="50" charset="-128"/>
                <a:ea typeface="メイリオ" panose="020B0604030504040204" pitchFamily="50" charset="-128"/>
              </a:rPr>
              <a:t>年８月</a:t>
            </a:r>
            <a:endParaRPr kumimoji="1" lang="en-US" altLang="ja-JP" sz="1100" dirty="0">
              <a:latin typeface="メイリオ" panose="020B0604030504040204" pitchFamily="50" charset="-128"/>
              <a:ea typeface="メイリオ" panose="020B0604030504040204" pitchFamily="50" charset="-128"/>
            </a:endParaRPr>
          </a:p>
          <a:p>
            <a:pPr algn="r"/>
            <a:r>
              <a:rPr kumimoji="1" lang="ja-JP" altLang="en-US" sz="1100" dirty="0">
                <a:latin typeface="メイリオ" panose="020B0604030504040204" pitchFamily="50" charset="-128"/>
                <a:ea typeface="メイリオ" panose="020B0604030504040204" pitchFamily="50" charset="-128"/>
              </a:rPr>
              <a:t>大阪府・大阪市</a:t>
            </a:r>
          </a:p>
        </p:txBody>
      </p:sp>
      <p:sp>
        <p:nvSpPr>
          <p:cNvPr id="24" name="テキスト ボックス 23">
            <a:extLst>
              <a:ext uri="{FF2B5EF4-FFF2-40B4-BE49-F238E27FC236}">
                <a16:creationId xmlns:a16="http://schemas.microsoft.com/office/drawing/2014/main" id="{93545BA3-60AD-4414-A20C-0CE5E19C922F}"/>
              </a:ext>
            </a:extLst>
          </p:cNvPr>
          <p:cNvSpPr txBox="1"/>
          <p:nvPr/>
        </p:nvSpPr>
        <p:spPr>
          <a:xfrm>
            <a:off x="101923" y="2601916"/>
            <a:ext cx="5773360" cy="802912"/>
          </a:xfrm>
          <a:prstGeom prst="rect">
            <a:avLst/>
          </a:prstGeom>
          <a:noFill/>
          <a:ln w="12700">
            <a:noFill/>
            <a:prstDash val="solid"/>
          </a:ln>
        </p:spPr>
        <p:txBody>
          <a:bodyPr wrap="square" rtlCol="0" anchor="t">
            <a:spAutoFit/>
          </a:bodyPr>
          <a:lstStyle/>
          <a:p>
            <a:pPr marL="285750" indent="-285750">
              <a:lnSpc>
                <a:spcPts val="1900"/>
              </a:lnSpc>
              <a:buFont typeface="Meiryo UI" panose="020B0604030504040204" pitchFamily="50" charset="-128"/>
              <a:buChar char="○"/>
            </a:pPr>
            <a:r>
              <a:rPr kumimoji="1" lang="ja-JP" altLang="en-US" sz="1200" dirty="0">
                <a:latin typeface="Meiryo UI" panose="020B0604030504040204" pitchFamily="50" charset="-128"/>
                <a:ea typeface="Meiryo UI" panose="020B0604030504040204" pitchFamily="50" charset="-128"/>
              </a:rPr>
              <a:t>検討対象路線は、従前からの答申路線である「北港テクノポート線」 「中之島新線延伸」と、既設のＪＲ桜島線を活用する案である「ＪＲ桜島線延伸」及び京阪中之島線を延伸して九条駅へ接続する案である「京阪中之島線延伸」</a:t>
            </a:r>
            <a:endParaRPr kumimoji="1" lang="ja-JP" altLang="en-US" sz="1200" dirty="0"/>
          </a:p>
        </p:txBody>
      </p:sp>
      <p:sp>
        <p:nvSpPr>
          <p:cNvPr id="25" name="テキスト ボックス 24">
            <a:extLst>
              <a:ext uri="{FF2B5EF4-FFF2-40B4-BE49-F238E27FC236}">
                <a16:creationId xmlns:a16="http://schemas.microsoft.com/office/drawing/2014/main" id="{CE6ED2E9-5F89-4424-BB59-D3DE0E874301}"/>
              </a:ext>
            </a:extLst>
          </p:cNvPr>
          <p:cNvSpPr txBox="1"/>
          <p:nvPr/>
        </p:nvSpPr>
        <p:spPr>
          <a:xfrm>
            <a:off x="101922" y="2299745"/>
            <a:ext cx="2572001" cy="30074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54000" bIns="0" rtlCol="0" anchor="ctr">
            <a:spAutoFit/>
          </a:bodyPr>
          <a:lstStyle>
            <a:defPPr>
              <a:defRPr lang="ja-JP"/>
            </a:defPPr>
            <a:lvl1pPr>
              <a:defRPr sz="2000" b="1">
                <a:solidFill>
                  <a:schemeClr val="bg1"/>
                </a:solidFill>
                <a:latin typeface="メイリオ" panose="020B0604030504040204" pitchFamily="50" charset="-128"/>
                <a:ea typeface="メイリオ"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1600" dirty="0"/>
              <a:t>２　検討対象路線の概要</a:t>
            </a:r>
          </a:p>
        </p:txBody>
      </p:sp>
      <p:sp>
        <p:nvSpPr>
          <p:cNvPr id="27" name="Rectangle 44">
            <a:extLst>
              <a:ext uri="{FF2B5EF4-FFF2-40B4-BE49-F238E27FC236}">
                <a16:creationId xmlns:a16="http://schemas.microsoft.com/office/drawing/2014/main" id="{FDF21D7E-845D-4765-ADE3-20D1D48EE7CF}"/>
              </a:ext>
            </a:extLst>
          </p:cNvPr>
          <p:cNvSpPr>
            <a:spLocks noChangeArrowheads="1"/>
          </p:cNvSpPr>
          <p:nvPr/>
        </p:nvSpPr>
        <p:spPr bwMode="auto">
          <a:xfrm>
            <a:off x="10037893" y="3157867"/>
            <a:ext cx="5976165" cy="3646502"/>
          </a:xfrm>
          <a:prstGeom prst="rect">
            <a:avLst/>
          </a:prstGeom>
          <a:solidFill>
            <a:schemeClr val="accent5">
              <a:lumMod val="20000"/>
              <a:lumOff val="80000"/>
            </a:schemeClr>
          </a:solidFill>
          <a:ln w="38100" cap="rnd">
            <a:no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nSpc>
                <a:spcPct val="100000"/>
              </a:lnSpc>
              <a:spcBef>
                <a:spcPct val="0"/>
              </a:spcBef>
              <a:buFontTx/>
              <a:buNone/>
            </a:pPr>
            <a:endParaRPr lang="ja-JP" altLang="en-US" sz="1462">
              <a:latin typeface="Arial" panose="020B0604020202020204" pitchFamily="34" charset="0"/>
            </a:endParaRPr>
          </a:p>
        </p:txBody>
      </p:sp>
      <p:grpSp>
        <p:nvGrpSpPr>
          <p:cNvPr id="28" name="グループ化 27">
            <a:extLst>
              <a:ext uri="{FF2B5EF4-FFF2-40B4-BE49-F238E27FC236}">
                <a16:creationId xmlns:a16="http://schemas.microsoft.com/office/drawing/2014/main" id="{11C2CB10-8C49-438B-9BBE-941FAEFA938C}"/>
              </a:ext>
            </a:extLst>
          </p:cNvPr>
          <p:cNvGrpSpPr/>
          <p:nvPr/>
        </p:nvGrpSpPr>
        <p:grpSpPr>
          <a:xfrm>
            <a:off x="10197567" y="3157868"/>
            <a:ext cx="5803910" cy="3646501"/>
            <a:chOff x="9477790" y="-1036235"/>
            <a:chExt cx="5803910" cy="3646501"/>
          </a:xfrm>
          <a:solidFill>
            <a:schemeClr val="accent3">
              <a:lumMod val="60000"/>
              <a:lumOff val="40000"/>
            </a:schemeClr>
          </a:solidFill>
        </p:grpSpPr>
        <p:sp>
          <p:nvSpPr>
            <p:cNvPr id="29" name="Freeform 46">
              <a:extLst>
                <a:ext uri="{FF2B5EF4-FFF2-40B4-BE49-F238E27FC236}">
                  <a16:creationId xmlns:a16="http://schemas.microsoft.com/office/drawing/2014/main" id="{D881A647-30CC-4F14-B382-1F926629ED0C}"/>
                </a:ext>
              </a:extLst>
            </p:cNvPr>
            <p:cNvSpPr>
              <a:spLocks/>
            </p:cNvSpPr>
            <p:nvPr/>
          </p:nvSpPr>
          <p:spPr bwMode="auto">
            <a:xfrm>
              <a:off x="10499278" y="1722826"/>
              <a:ext cx="1941085" cy="887440"/>
            </a:xfrm>
            <a:custGeom>
              <a:avLst/>
              <a:gdLst>
                <a:gd name="T0" fmla="*/ 0 w 1505"/>
                <a:gd name="T1" fmla="*/ 142 h 688"/>
                <a:gd name="T2" fmla="*/ 245 w 1505"/>
                <a:gd name="T3" fmla="*/ 14 h 688"/>
                <a:gd name="T4" fmla="*/ 811 w 1505"/>
                <a:gd name="T5" fmla="*/ 0 h 688"/>
                <a:gd name="T6" fmla="*/ 892 w 1505"/>
                <a:gd name="T7" fmla="*/ 104 h 688"/>
                <a:gd name="T8" fmla="*/ 1217 w 1505"/>
                <a:gd name="T9" fmla="*/ 113 h 688"/>
                <a:gd name="T10" fmla="*/ 1330 w 1505"/>
                <a:gd name="T11" fmla="*/ 203 h 688"/>
                <a:gd name="T12" fmla="*/ 1505 w 1505"/>
                <a:gd name="T13" fmla="*/ 688 h 688"/>
                <a:gd name="T14" fmla="*/ 293 w 1505"/>
                <a:gd name="T15" fmla="*/ 688 h 688"/>
                <a:gd name="T16" fmla="*/ 222 w 1505"/>
                <a:gd name="T17" fmla="*/ 604 h 688"/>
                <a:gd name="T18" fmla="*/ 420 w 1505"/>
                <a:gd name="T19" fmla="*/ 594 h 688"/>
                <a:gd name="T20" fmla="*/ 368 w 1505"/>
                <a:gd name="T21" fmla="*/ 434 h 688"/>
                <a:gd name="T22" fmla="*/ 10 w 1505"/>
                <a:gd name="T23" fmla="*/ 448 h 688"/>
                <a:gd name="T24" fmla="*/ 0 w 1505"/>
                <a:gd name="T25" fmla="*/ 142 h 6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05" h="688">
                  <a:moveTo>
                    <a:pt x="0" y="142"/>
                  </a:moveTo>
                  <a:lnTo>
                    <a:pt x="245" y="14"/>
                  </a:lnTo>
                  <a:lnTo>
                    <a:pt x="811" y="0"/>
                  </a:lnTo>
                  <a:lnTo>
                    <a:pt x="892" y="104"/>
                  </a:lnTo>
                  <a:lnTo>
                    <a:pt x="1217" y="113"/>
                  </a:lnTo>
                  <a:lnTo>
                    <a:pt x="1330" y="203"/>
                  </a:lnTo>
                  <a:lnTo>
                    <a:pt x="1505" y="688"/>
                  </a:lnTo>
                  <a:lnTo>
                    <a:pt x="293" y="688"/>
                  </a:lnTo>
                  <a:lnTo>
                    <a:pt x="222" y="604"/>
                  </a:lnTo>
                  <a:lnTo>
                    <a:pt x="420" y="594"/>
                  </a:lnTo>
                  <a:lnTo>
                    <a:pt x="368" y="434"/>
                  </a:lnTo>
                  <a:lnTo>
                    <a:pt x="10" y="448"/>
                  </a:lnTo>
                  <a:lnTo>
                    <a:pt x="0" y="142"/>
                  </a:lnTo>
                  <a:close/>
                </a:path>
              </a:pathLst>
            </a:custGeom>
            <a:grpFill/>
            <a:ln w="9525">
              <a:noFill/>
              <a:round/>
              <a:headEnd/>
              <a:tailEnd/>
            </a:ln>
          </p:spPr>
          <p:txBody>
            <a:bodyPr/>
            <a:lstStyle/>
            <a:p>
              <a:endParaRPr lang="ja-JP" altLang="en-US" sz="1462"/>
            </a:p>
          </p:txBody>
        </p:sp>
        <p:sp>
          <p:nvSpPr>
            <p:cNvPr id="30" name="Freeform 47">
              <a:extLst>
                <a:ext uri="{FF2B5EF4-FFF2-40B4-BE49-F238E27FC236}">
                  <a16:creationId xmlns:a16="http://schemas.microsoft.com/office/drawing/2014/main" id="{9A3DD4CE-8A08-456B-A864-176D19CCE8AA}"/>
                </a:ext>
              </a:extLst>
            </p:cNvPr>
            <p:cNvSpPr>
              <a:spLocks/>
            </p:cNvSpPr>
            <p:nvPr/>
          </p:nvSpPr>
          <p:spPr bwMode="auto">
            <a:xfrm>
              <a:off x="9477790" y="671571"/>
              <a:ext cx="1374882" cy="966123"/>
            </a:xfrm>
            <a:custGeom>
              <a:avLst/>
              <a:gdLst>
                <a:gd name="T0" fmla="*/ 735 w 1066"/>
                <a:gd name="T1" fmla="*/ 749 h 749"/>
                <a:gd name="T2" fmla="*/ 245 w 1066"/>
                <a:gd name="T3" fmla="*/ 731 h 749"/>
                <a:gd name="T4" fmla="*/ 0 w 1066"/>
                <a:gd name="T5" fmla="*/ 349 h 749"/>
                <a:gd name="T6" fmla="*/ 302 w 1066"/>
                <a:gd name="T7" fmla="*/ 0 h 749"/>
                <a:gd name="T8" fmla="*/ 1066 w 1066"/>
                <a:gd name="T9" fmla="*/ 174 h 749"/>
                <a:gd name="T10" fmla="*/ 1066 w 1066"/>
                <a:gd name="T11" fmla="*/ 467 h 749"/>
                <a:gd name="T12" fmla="*/ 735 w 1066"/>
                <a:gd name="T13" fmla="*/ 749 h 7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66" h="749">
                  <a:moveTo>
                    <a:pt x="735" y="749"/>
                  </a:moveTo>
                  <a:lnTo>
                    <a:pt x="245" y="731"/>
                  </a:lnTo>
                  <a:lnTo>
                    <a:pt x="0" y="349"/>
                  </a:lnTo>
                  <a:lnTo>
                    <a:pt x="302" y="0"/>
                  </a:lnTo>
                  <a:lnTo>
                    <a:pt x="1066" y="174"/>
                  </a:lnTo>
                  <a:lnTo>
                    <a:pt x="1066" y="467"/>
                  </a:lnTo>
                  <a:lnTo>
                    <a:pt x="735" y="749"/>
                  </a:lnTo>
                  <a:close/>
                </a:path>
              </a:pathLst>
            </a:custGeom>
            <a:grpFill/>
            <a:ln w="9525">
              <a:noFill/>
              <a:round/>
              <a:headEnd/>
              <a:tailEnd/>
            </a:ln>
          </p:spPr>
          <p:txBody>
            <a:bodyPr/>
            <a:lstStyle/>
            <a:p>
              <a:endParaRPr lang="ja-JP" altLang="en-US" sz="1462"/>
            </a:p>
          </p:txBody>
        </p:sp>
        <p:sp>
          <p:nvSpPr>
            <p:cNvPr id="31" name="Freeform 48">
              <a:extLst>
                <a:ext uri="{FF2B5EF4-FFF2-40B4-BE49-F238E27FC236}">
                  <a16:creationId xmlns:a16="http://schemas.microsoft.com/office/drawing/2014/main" id="{F9A90F0C-D1C5-4675-B867-3C45F82BD4F8}"/>
                </a:ext>
              </a:extLst>
            </p:cNvPr>
            <p:cNvSpPr>
              <a:spLocks/>
            </p:cNvSpPr>
            <p:nvPr/>
          </p:nvSpPr>
          <p:spPr bwMode="auto">
            <a:xfrm>
              <a:off x="10055601" y="-233927"/>
              <a:ext cx="1229139" cy="936455"/>
            </a:xfrm>
            <a:custGeom>
              <a:avLst/>
              <a:gdLst>
                <a:gd name="T0" fmla="*/ 953 w 953"/>
                <a:gd name="T1" fmla="*/ 104 h 726"/>
                <a:gd name="T2" fmla="*/ 953 w 953"/>
                <a:gd name="T3" fmla="*/ 726 h 726"/>
                <a:gd name="T4" fmla="*/ 0 w 953"/>
                <a:gd name="T5" fmla="*/ 542 h 726"/>
                <a:gd name="T6" fmla="*/ 0 w 953"/>
                <a:gd name="T7" fmla="*/ 320 h 726"/>
                <a:gd name="T8" fmla="*/ 519 w 953"/>
                <a:gd name="T9" fmla="*/ 0 h 726"/>
                <a:gd name="T10" fmla="*/ 953 w 953"/>
                <a:gd name="T11" fmla="*/ 104 h 7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3" h="726">
                  <a:moveTo>
                    <a:pt x="953" y="104"/>
                  </a:moveTo>
                  <a:lnTo>
                    <a:pt x="953" y="726"/>
                  </a:lnTo>
                  <a:lnTo>
                    <a:pt x="0" y="542"/>
                  </a:lnTo>
                  <a:lnTo>
                    <a:pt x="0" y="320"/>
                  </a:lnTo>
                  <a:lnTo>
                    <a:pt x="519" y="0"/>
                  </a:lnTo>
                  <a:lnTo>
                    <a:pt x="953" y="104"/>
                  </a:lnTo>
                  <a:close/>
                </a:path>
              </a:pathLst>
            </a:custGeom>
            <a:grpFill/>
            <a:ln w="9525">
              <a:noFill/>
              <a:round/>
              <a:headEnd/>
              <a:tailEnd/>
            </a:ln>
          </p:spPr>
          <p:txBody>
            <a:bodyPr/>
            <a:lstStyle/>
            <a:p>
              <a:endParaRPr lang="ja-JP" altLang="en-US" sz="1462"/>
            </a:p>
          </p:txBody>
        </p:sp>
        <p:sp>
          <p:nvSpPr>
            <p:cNvPr id="32" name="Freeform 49">
              <a:extLst>
                <a:ext uri="{FF2B5EF4-FFF2-40B4-BE49-F238E27FC236}">
                  <a16:creationId xmlns:a16="http://schemas.microsoft.com/office/drawing/2014/main" id="{B3BDF9FC-8AB0-414B-BA07-0FBD60D3BF77}"/>
                </a:ext>
              </a:extLst>
            </p:cNvPr>
            <p:cNvSpPr>
              <a:spLocks/>
            </p:cNvSpPr>
            <p:nvPr/>
          </p:nvSpPr>
          <p:spPr bwMode="auto">
            <a:xfrm>
              <a:off x="11375024" y="-1036235"/>
              <a:ext cx="3906676" cy="3646501"/>
            </a:xfrm>
            <a:custGeom>
              <a:avLst/>
              <a:gdLst>
                <a:gd name="T0" fmla="*/ 1118 w 3029"/>
                <a:gd name="T1" fmla="*/ 0 h 2827"/>
                <a:gd name="T2" fmla="*/ 10 w 3029"/>
                <a:gd name="T3" fmla="*/ 330 h 2827"/>
                <a:gd name="T4" fmla="*/ 0 w 3029"/>
                <a:gd name="T5" fmla="*/ 627 h 2827"/>
                <a:gd name="T6" fmla="*/ 1401 w 3029"/>
                <a:gd name="T7" fmla="*/ 188 h 2827"/>
                <a:gd name="T8" fmla="*/ 807 w 3029"/>
                <a:gd name="T9" fmla="*/ 589 h 2827"/>
                <a:gd name="T10" fmla="*/ 132 w 3029"/>
                <a:gd name="T11" fmla="*/ 791 h 2827"/>
                <a:gd name="T12" fmla="*/ 132 w 3029"/>
                <a:gd name="T13" fmla="*/ 1055 h 2827"/>
                <a:gd name="T14" fmla="*/ 496 w 3029"/>
                <a:gd name="T15" fmla="*/ 933 h 2827"/>
                <a:gd name="T16" fmla="*/ 491 w 3029"/>
                <a:gd name="T17" fmla="*/ 1060 h 2827"/>
                <a:gd name="T18" fmla="*/ 85 w 3029"/>
                <a:gd name="T19" fmla="*/ 1183 h 2827"/>
                <a:gd name="T20" fmla="*/ 85 w 3029"/>
                <a:gd name="T21" fmla="*/ 1734 h 2827"/>
                <a:gd name="T22" fmla="*/ 203 w 3029"/>
                <a:gd name="T23" fmla="*/ 1734 h 2827"/>
                <a:gd name="T24" fmla="*/ 203 w 3029"/>
                <a:gd name="T25" fmla="*/ 1456 h 2827"/>
                <a:gd name="T26" fmla="*/ 297 w 3029"/>
                <a:gd name="T27" fmla="*/ 1456 h 2827"/>
                <a:gd name="T28" fmla="*/ 297 w 3029"/>
                <a:gd name="T29" fmla="*/ 1682 h 2827"/>
                <a:gd name="T30" fmla="*/ 378 w 3029"/>
                <a:gd name="T31" fmla="*/ 1677 h 2827"/>
                <a:gd name="T32" fmla="*/ 378 w 3029"/>
                <a:gd name="T33" fmla="*/ 1395 h 2827"/>
                <a:gd name="T34" fmla="*/ 1123 w 3029"/>
                <a:gd name="T35" fmla="*/ 1197 h 2827"/>
                <a:gd name="T36" fmla="*/ 1123 w 3029"/>
                <a:gd name="T37" fmla="*/ 1362 h 2827"/>
                <a:gd name="T38" fmla="*/ 642 w 3029"/>
                <a:gd name="T39" fmla="*/ 1579 h 2827"/>
                <a:gd name="T40" fmla="*/ 680 w 3029"/>
                <a:gd name="T41" fmla="*/ 1748 h 2827"/>
                <a:gd name="T42" fmla="*/ 500 w 3029"/>
                <a:gd name="T43" fmla="*/ 1824 h 2827"/>
                <a:gd name="T44" fmla="*/ 557 w 3029"/>
                <a:gd name="T45" fmla="*/ 1960 h 2827"/>
                <a:gd name="T46" fmla="*/ 717 w 3029"/>
                <a:gd name="T47" fmla="*/ 1875 h 2827"/>
                <a:gd name="T48" fmla="*/ 774 w 3029"/>
                <a:gd name="T49" fmla="*/ 2040 h 2827"/>
                <a:gd name="T50" fmla="*/ 1118 w 3029"/>
                <a:gd name="T51" fmla="*/ 1899 h 2827"/>
                <a:gd name="T52" fmla="*/ 1156 w 3029"/>
                <a:gd name="T53" fmla="*/ 2012 h 2827"/>
                <a:gd name="T54" fmla="*/ 878 w 3029"/>
                <a:gd name="T55" fmla="*/ 2139 h 2827"/>
                <a:gd name="T56" fmla="*/ 930 w 3029"/>
                <a:gd name="T57" fmla="*/ 2285 h 2827"/>
                <a:gd name="T58" fmla="*/ 1312 w 3029"/>
                <a:gd name="T59" fmla="*/ 2106 h 2827"/>
                <a:gd name="T60" fmla="*/ 1345 w 3029"/>
                <a:gd name="T61" fmla="*/ 2290 h 2827"/>
                <a:gd name="T62" fmla="*/ 1217 w 3029"/>
                <a:gd name="T63" fmla="*/ 2615 h 2827"/>
                <a:gd name="T64" fmla="*/ 1217 w 3029"/>
                <a:gd name="T65" fmla="*/ 2827 h 2827"/>
                <a:gd name="T66" fmla="*/ 3029 w 3029"/>
                <a:gd name="T67" fmla="*/ 2827 h 2827"/>
                <a:gd name="T68" fmla="*/ 3029 w 3029"/>
                <a:gd name="T69" fmla="*/ 0 h 2827"/>
                <a:gd name="T70" fmla="*/ 1118 w 3029"/>
                <a:gd name="T71" fmla="*/ 0 h 282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029" h="2827">
                  <a:moveTo>
                    <a:pt x="1118" y="0"/>
                  </a:moveTo>
                  <a:lnTo>
                    <a:pt x="10" y="330"/>
                  </a:lnTo>
                  <a:lnTo>
                    <a:pt x="0" y="627"/>
                  </a:lnTo>
                  <a:lnTo>
                    <a:pt x="1401" y="188"/>
                  </a:lnTo>
                  <a:lnTo>
                    <a:pt x="807" y="589"/>
                  </a:lnTo>
                  <a:lnTo>
                    <a:pt x="132" y="791"/>
                  </a:lnTo>
                  <a:lnTo>
                    <a:pt x="132" y="1055"/>
                  </a:lnTo>
                  <a:lnTo>
                    <a:pt x="496" y="933"/>
                  </a:lnTo>
                  <a:lnTo>
                    <a:pt x="491" y="1060"/>
                  </a:lnTo>
                  <a:lnTo>
                    <a:pt x="85" y="1183"/>
                  </a:lnTo>
                  <a:lnTo>
                    <a:pt x="85" y="1734"/>
                  </a:lnTo>
                  <a:lnTo>
                    <a:pt x="203" y="1734"/>
                  </a:lnTo>
                  <a:lnTo>
                    <a:pt x="203" y="1456"/>
                  </a:lnTo>
                  <a:lnTo>
                    <a:pt x="297" y="1456"/>
                  </a:lnTo>
                  <a:lnTo>
                    <a:pt x="297" y="1682"/>
                  </a:lnTo>
                  <a:lnTo>
                    <a:pt x="378" y="1677"/>
                  </a:lnTo>
                  <a:lnTo>
                    <a:pt x="378" y="1395"/>
                  </a:lnTo>
                  <a:lnTo>
                    <a:pt x="1123" y="1197"/>
                  </a:lnTo>
                  <a:lnTo>
                    <a:pt x="1123" y="1362"/>
                  </a:lnTo>
                  <a:lnTo>
                    <a:pt x="642" y="1579"/>
                  </a:lnTo>
                  <a:lnTo>
                    <a:pt x="680" y="1748"/>
                  </a:lnTo>
                  <a:lnTo>
                    <a:pt x="500" y="1824"/>
                  </a:lnTo>
                  <a:lnTo>
                    <a:pt x="557" y="1960"/>
                  </a:lnTo>
                  <a:lnTo>
                    <a:pt x="717" y="1875"/>
                  </a:lnTo>
                  <a:lnTo>
                    <a:pt x="774" y="2040"/>
                  </a:lnTo>
                  <a:lnTo>
                    <a:pt x="1118" y="1899"/>
                  </a:lnTo>
                  <a:lnTo>
                    <a:pt x="1156" y="2012"/>
                  </a:lnTo>
                  <a:lnTo>
                    <a:pt x="878" y="2139"/>
                  </a:lnTo>
                  <a:lnTo>
                    <a:pt x="930" y="2285"/>
                  </a:lnTo>
                  <a:lnTo>
                    <a:pt x="1312" y="2106"/>
                  </a:lnTo>
                  <a:lnTo>
                    <a:pt x="1345" y="2290"/>
                  </a:lnTo>
                  <a:lnTo>
                    <a:pt x="1217" y="2615"/>
                  </a:lnTo>
                  <a:lnTo>
                    <a:pt x="1217" y="2827"/>
                  </a:lnTo>
                  <a:lnTo>
                    <a:pt x="3029" y="2827"/>
                  </a:lnTo>
                  <a:lnTo>
                    <a:pt x="3029" y="0"/>
                  </a:lnTo>
                  <a:lnTo>
                    <a:pt x="1118" y="0"/>
                  </a:lnTo>
                  <a:close/>
                </a:path>
              </a:pathLst>
            </a:custGeom>
            <a:grpFill/>
            <a:ln w="9525">
              <a:noFill/>
              <a:round/>
              <a:headEnd/>
              <a:tailEnd/>
            </a:ln>
          </p:spPr>
          <p:txBody>
            <a:bodyPr/>
            <a:lstStyle/>
            <a:p>
              <a:endParaRPr lang="ja-JP" altLang="en-US" sz="1462"/>
            </a:p>
          </p:txBody>
        </p:sp>
      </p:grpSp>
      <p:sp>
        <p:nvSpPr>
          <p:cNvPr id="33" name="Rectangle 51">
            <a:extLst>
              <a:ext uri="{FF2B5EF4-FFF2-40B4-BE49-F238E27FC236}">
                <a16:creationId xmlns:a16="http://schemas.microsoft.com/office/drawing/2014/main" id="{D97D22FB-4380-45FB-A66F-E90F293D328C}"/>
              </a:ext>
            </a:extLst>
          </p:cNvPr>
          <p:cNvSpPr>
            <a:spLocks noChangeArrowheads="1"/>
          </p:cNvSpPr>
          <p:nvPr/>
        </p:nvSpPr>
        <p:spPr bwMode="auto">
          <a:xfrm>
            <a:off x="10943511" y="4390783"/>
            <a:ext cx="3077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nSpc>
                <a:spcPct val="100000"/>
              </a:lnSpc>
              <a:spcBef>
                <a:spcPct val="0"/>
              </a:spcBef>
              <a:buFontTx/>
              <a:buNone/>
            </a:pPr>
            <a:r>
              <a:rPr lang="ja-JP" altLang="ja-JP" sz="1200" dirty="0">
                <a:solidFill>
                  <a:schemeClr val="bg2">
                    <a:lumMod val="25000"/>
                  </a:schemeClr>
                </a:solidFill>
                <a:latin typeface="HG丸ｺﾞｼｯｸM-PRO" panose="020F0600000000000000" pitchFamily="50" charset="-128"/>
                <a:ea typeface="HG丸ｺﾞｼｯｸM-PRO" panose="020F0600000000000000" pitchFamily="50" charset="-128"/>
              </a:rPr>
              <a:t>舞洲</a:t>
            </a:r>
            <a:endParaRPr lang="ja-JP" altLang="ja-JP" sz="1050" dirty="0">
              <a:solidFill>
                <a:schemeClr val="bg2">
                  <a:lumMod val="25000"/>
                </a:schemeClr>
              </a:solidFill>
              <a:latin typeface="HG丸ｺﾞｼｯｸM-PRO" panose="020F0600000000000000" pitchFamily="50" charset="-128"/>
              <a:ea typeface="HG丸ｺﾞｼｯｸM-PRO" panose="020F0600000000000000" pitchFamily="50" charset="-128"/>
            </a:endParaRPr>
          </a:p>
        </p:txBody>
      </p:sp>
      <p:sp>
        <p:nvSpPr>
          <p:cNvPr id="34" name="Freeform 52">
            <a:extLst>
              <a:ext uri="{FF2B5EF4-FFF2-40B4-BE49-F238E27FC236}">
                <a16:creationId xmlns:a16="http://schemas.microsoft.com/office/drawing/2014/main" id="{9592AB29-C73C-4C81-9662-388A23EE4550}"/>
              </a:ext>
            </a:extLst>
          </p:cNvPr>
          <p:cNvSpPr>
            <a:spLocks/>
          </p:cNvSpPr>
          <p:nvPr/>
        </p:nvSpPr>
        <p:spPr bwMode="auto">
          <a:xfrm>
            <a:off x="12867366" y="4245240"/>
            <a:ext cx="1174969" cy="528852"/>
          </a:xfrm>
          <a:custGeom>
            <a:avLst/>
            <a:gdLst>
              <a:gd name="T0" fmla="*/ 2147483646 w 193"/>
              <a:gd name="T1" fmla="*/ 0 h 87"/>
              <a:gd name="T2" fmla="*/ 2147483646 w 193"/>
              <a:gd name="T3" fmla="*/ 2147483646 h 87"/>
              <a:gd name="T4" fmla="*/ 2147483646 w 193"/>
              <a:gd name="T5" fmla="*/ 2147483646 h 87"/>
              <a:gd name="T6" fmla="*/ 2147483646 w 193"/>
              <a:gd name="T7" fmla="*/ 2147483646 h 87"/>
              <a:gd name="T8" fmla="*/ 2147483646 w 193"/>
              <a:gd name="T9" fmla="*/ 2147483646 h 87"/>
              <a:gd name="T10" fmla="*/ 0 w 193"/>
              <a:gd name="T11" fmla="*/ 2147483646 h 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3" h="87">
                <a:moveTo>
                  <a:pt x="193" y="0"/>
                </a:moveTo>
                <a:cubicBezTo>
                  <a:pt x="193" y="0"/>
                  <a:pt x="178" y="15"/>
                  <a:pt x="173" y="20"/>
                </a:cubicBezTo>
                <a:cubicBezTo>
                  <a:pt x="162" y="31"/>
                  <a:pt x="151" y="18"/>
                  <a:pt x="127" y="25"/>
                </a:cubicBezTo>
                <a:cubicBezTo>
                  <a:pt x="106" y="30"/>
                  <a:pt x="86" y="40"/>
                  <a:pt x="75" y="44"/>
                </a:cubicBezTo>
                <a:cubicBezTo>
                  <a:pt x="62" y="48"/>
                  <a:pt x="52" y="73"/>
                  <a:pt x="41" y="76"/>
                </a:cubicBezTo>
                <a:cubicBezTo>
                  <a:pt x="30" y="80"/>
                  <a:pt x="0" y="87"/>
                  <a:pt x="0" y="87"/>
                </a:cubicBezTo>
              </a:path>
            </a:pathLst>
          </a:custGeom>
          <a:noFill/>
          <a:ln w="57150" cap="rnd">
            <a:solidFill>
              <a:srgbClr val="6666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462" dirty="0"/>
          </a:p>
        </p:txBody>
      </p:sp>
      <p:sp>
        <p:nvSpPr>
          <p:cNvPr id="35" name="Freeform 53">
            <a:extLst>
              <a:ext uri="{FF2B5EF4-FFF2-40B4-BE49-F238E27FC236}">
                <a16:creationId xmlns:a16="http://schemas.microsoft.com/office/drawing/2014/main" id="{7D2E0D24-77F0-4207-8CD7-ECF255C86DF1}"/>
              </a:ext>
            </a:extLst>
          </p:cNvPr>
          <p:cNvSpPr>
            <a:spLocks/>
          </p:cNvSpPr>
          <p:nvPr/>
        </p:nvSpPr>
        <p:spPr bwMode="auto">
          <a:xfrm>
            <a:off x="13713447" y="3382308"/>
            <a:ext cx="2288030" cy="3222129"/>
          </a:xfrm>
          <a:custGeom>
            <a:avLst/>
            <a:gdLst>
              <a:gd name="T0" fmla="*/ 2147483646 w 376"/>
              <a:gd name="T1" fmla="*/ 2147483646 h 530"/>
              <a:gd name="T2" fmla="*/ 2147483646 w 376"/>
              <a:gd name="T3" fmla="*/ 2147483646 h 530"/>
              <a:gd name="T4" fmla="*/ 2147483646 w 376"/>
              <a:gd name="T5" fmla="*/ 2147483646 h 530"/>
              <a:gd name="T6" fmla="*/ 2147483646 w 376"/>
              <a:gd name="T7" fmla="*/ 2147483646 h 530"/>
              <a:gd name="T8" fmla="*/ 2147483646 w 376"/>
              <a:gd name="T9" fmla="*/ 2147483646 h 530"/>
              <a:gd name="T10" fmla="*/ 721625955 w 376"/>
              <a:gd name="T11" fmla="*/ 2147483646 h 530"/>
              <a:gd name="T12" fmla="*/ 1831490490 w 376"/>
              <a:gd name="T13" fmla="*/ 2147483646 h 530"/>
              <a:gd name="T14" fmla="*/ 2147483646 w 376"/>
              <a:gd name="T15" fmla="*/ 2147483646 h 530"/>
              <a:gd name="T16" fmla="*/ 2147483646 w 376"/>
              <a:gd name="T17" fmla="*/ 2147483646 h 530"/>
              <a:gd name="T18" fmla="*/ 2147483646 w 376"/>
              <a:gd name="T19" fmla="*/ 2147483646 h 530"/>
              <a:gd name="T20" fmla="*/ 2147483646 w 376"/>
              <a:gd name="T21" fmla="*/ 0 h 5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6" h="530">
                <a:moveTo>
                  <a:pt x="376" y="530"/>
                </a:moveTo>
                <a:cubicBezTo>
                  <a:pt x="344" y="522"/>
                  <a:pt x="317" y="513"/>
                  <a:pt x="308" y="508"/>
                </a:cubicBezTo>
                <a:cubicBezTo>
                  <a:pt x="270" y="489"/>
                  <a:pt x="247" y="390"/>
                  <a:pt x="211" y="380"/>
                </a:cubicBezTo>
                <a:cubicBezTo>
                  <a:pt x="176" y="370"/>
                  <a:pt x="88" y="354"/>
                  <a:pt x="88" y="354"/>
                </a:cubicBezTo>
                <a:cubicBezTo>
                  <a:pt x="88" y="354"/>
                  <a:pt x="41" y="344"/>
                  <a:pt x="27" y="313"/>
                </a:cubicBezTo>
                <a:cubicBezTo>
                  <a:pt x="21" y="300"/>
                  <a:pt x="11" y="267"/>
                  <a:pt x="6" y="253"/>
                </a:cubicBezTo>
                <a:cubicBezTo>
                  <a:pt x="0" y="238"/>
                  <a:pt x="5" y="207"/>
                  <a:pt x="15" y="195"/>
                </a:cubicBezTo>
                <a:cubicBezTo>
                  <a:pt x="32" y="174"/>
                  <a:pt x="48" y="150"/>
                  <a:pt x="54" y="142"/>
                </a:cubicBezTo>
                <a:cubicBezTo>
                  <a:pt x="78" y="111"/>
                  <a:pt x="136" y="71"/>
                  <a:pt x="143" y="61"/>
                </a:cubicBezTo>
                <a:cubicBezTo>
                  <a:pt x="159" y="38"/>
                  <a:pt x="189" y="33"/>
                  <a:pt x="223" y="20"/>
                </a:cubicBezTo>
                <a:cubicBezTo>
                  <a:pt x="256" y="7"/>
                  <a:pt x="330" y="2"/>
                  <a:pt x="376" y="0"/>
                </a:cubicBezTo>
              </a:path>
            </a:pathLst>
          </a:custGeom>
          <a:noFill/>
          <a:ln w="57150" cap="rnd">
            <a:solidFill>
              <a:srgbClr val="6666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462"/>
          </a:p>
        </p:txBody>
      </p:sp>
      <p:sp>
        <p:nvSpPr>
          <p:cNvPr id="36" name="Freeform 54">
            <a:extLst>
              <a:ext uri="{FF2B5EF4-FFF2-40B4-BE49-F238E27FC236}">
                <a16:creationId xmlns:a16="http://schemas.microsoft.com/office/drawing/2014/main" id="{D1178348-FD18-4A2B-B13A-D921DE3FF6F6}"/>
              </a:ext>
            </a:extLst>
          </p:cNvPr>
          <p:cNvSpPr>
            <a:spLocks/>
          </p:cNvSpPr>
          <p:nvPr/>
        </p:nvSpPr>
        <p:spPr bwMode="auto">
          <a:xfrm>
            <a:off x="15094777" y="3722837"/>
            <a:ext cx="900251" cy="273455"/>
          </a:xfrm>
          <a:custGeom>
            <a:avLst/>
            <a:gdLst>
              <a:gd name="T0" fmla="*/ 0 w 148"/>
              <a:gd name="T1" fmla="*/ 2147483646 h 45"/>
              <a:gd name="T2" fmla="*/ 2147483646 w 148"/>
              <a:gd name="T3" fmla="*/ 963581957 h 45"/>
              <a:gd name="T4" fmla="*/ 2147483646 w 148"/>
              <a:gd name="T5" fmla="*/ 226369388 h 45"/>
              <a:gd name="T6" fmla="*/ 2147483646 w 148"/>
              <a:gd name="T7" fmla="*/ 1901218780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8" h="45">
                <a:moveTo>
                  <a:pt x="0" y="45"/>
                </a:moveTo>
                <a:cubicBezTo>
                  <a:pt x="0" y="45"/>
                  <a:pt x="30" y="14"/>
                  <a:pt x="45" y="8"/>
                </a:cubicBezTo>
                <a:cubicBezTo>
                  <a:pt x="65" y="0"/>
                  <a:pt x="85" y="2"/>
                  <a:pt x="104" y="2"/>
                </a:cubicBezTo>
                <a:cubicBezTo>
                  <a:pt x="120" y="2"/>
                  <a:pt x="148" y="16"/>
                  <a:pt x="148" y="16"/>
                </a:cubicBezTo>
              </a:path>
            </a:pathLst>
          </a:custGeom>
          <a:noFill/>
          <a:ln w="57150" cap="rnd">
            <a:solidFill>
              <a:srgbClr val="6666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462"/>
          </a:p>
        </p:txBody>
      </p:sp>
      <p:sp>
        <p:nvSpPr>
          <p:cNvPr id="37" name="Freeform 55">
            <a:extLst>
              <a:ext uri="{FF2B5EF4-FFF2-40B4-BE49-F238E27FC236}">
                <a16:creationId xmlns:a16="http://schemas.microsoft.com/office/drawing/2014/main" id="{1BC014B3-E288-4022-AE2B-F648500806CE}"/>
              </a:ext>
            </a:extLst>
          </p:cNvPr>
          <p:cNvSpPr>
            <a:spLocks/>
          </p:cNvSpPr>
          <p:nvPr/>
        </p:nvSpPr>
        <p:spPr bwMode="auto">
          <a:xfrm>
            <a:off x="11742697" y="4623176"/>
            <a:ext cx="4258780" cy="1488526"/>
          </a:xfrm>
          <a:custGeom>
            <a:avLst/>
            <a:gdLst>
              <a:gd name="T0" fmla="*/ 0 w 3302"/>
              <a:gd name="T1" fmla="*/ 1154 h 1154"/>
              <a:gd name="T2" fmla="*/ 858 w 3302"/>
              <a:gd name="T3" fmla="*/ 739 h 1154"/>
              <a:gd name="T4" fmla="*/ 1184 w 3302"/>
              <a:gd name="T5" fmla="*/ 631 h 1154"/>
              <a:gd name="T6" fmla="*/ 1603 w 3302"/>
              <a:gd name="T7" fmla="*/ 367 h 1154"/>
              <a:gd name="T8" fmla="*/ 2226 w 3302"/>
              <a:gd name="T9" fmla="*/ 0 h 1154"/>
              <a:gd name="T10" fmla="*/ 3302 w 3302"/>
              <a:gd name="T11" fmla="*/ 0 h 11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02" h="1154">
                <a:moveTo>
                  <a:pt x="0" y="1154"/>
                </a:moveTo>
                <a:lnTo>
                  <a:pt x="858" y="739"/>
                </a:lnTo>
                <a:lnTo>
                  <a:pt x="1184" y="631"/>
                </a:lnTo>
                <a:lnTo>
                  <a:pt x="1603" y="367"/>
                </a:lnTo>
                <a:lnTo>
                  <a:pt x="2226" y="0"/>
                </a:lnTo>
                <a:lnTo>
                  <a:pt x="3302" y="0"/>
                </a:lnTo>
              </a:path>
            </a:pathLst>
          </a:custGeom>
          <a:noFill/>
          <a:ln w="57150" cap="rnd">
            <a:solidFill>
              <a:srgbClr val="6666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462"/>
          </a:p>
        </p:txBody>
      </p:sp>
      <p:sp>
        <p:nvSpPr>
          <p:cNvPr id="38" name="Freeform 56">
            <a:extLst>
              <a:ext uri="{FF2B5EF4-FFF2-40B4-BE49-F238E27FC236}">
                <a16:creationId xmlns:a16="http://schemas.microsoft.com/office/drawing/2014/main" id="{DCDF77FE-5BEC-4D66-B0B5-456D3727F384}"/>
              </a:ext>
            </a:extLst>
          </p:cNvPr>
          <p:cNvSpPr>
            <a:spLocks/>
          </p:cNvSpPr>
          <p:nvPr/>
        </p:nvSpPr>
        <p:spPr bwMode="auto">
          <a:xfrm>
            <a:off x="11620170" y="6111701"/>
            <a:ext cx="895092" cy="699117"/>
          </a:xfrm>
          <a:custGeom>
            <a:avLst/>
            <a:gdLst>
              <a:gd name="T0" fmla="*/ 2147483646 w 147"/>
              <a:gd name="T1" fmla="*/ 2147483646 h 115"/>
              <a:gd name="T2" fmla="*/ 2147483646 w 147"/>
              <a:gd name="T3" fmla="*/ 2147483646 h 115"/>
              <a:gd name="T4" fmla="*/ 2147483646 w 147"/>
              <a:gd name="T5" fmla="*/ 2147483646 h 115"/>
              <a:gd name="T6" fmla="*/ 2147483646 w 147"/>
              <a:gd name="T7" fmla="*/ 2147483646 h 115"/>
              <a:gd name="T8" fmla="*/ 363515491 w 147"/>
              <a:gd name="T9" fmla="*/ 2147483646 h 115"/>
              <a:gd name="T10" fmla="*/ 725836754 w 147"/>
              <a:gd name="T11" fmla="*/ 843313433 h 115"/>
              <a:gd name="T12" fmla="*/ 2147483646 w 147"/>
              <a:gd name="T13" fmla="*/ 0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7" h="115">
                <a:moveTo>
                  <a:pt x="147" y="115"/>
                </a:moveTo>
                <a:cubicBezTo>
                  <a:pt x="145" y="108"/>
                  <a:pt x="140" y="104"/>
                  <a:pt x="129" y="104"/>
                </a:cubicBezTo>
                <a:cubicBezTo>
                  <a:pt x="115" y="104"/>
                  <a:pt x="88" y="103"/>
                  <a:pt x="62" y="103"/>
                </a:cubicBezTo>
                <a:cubicBezTo>
                  <a:pt x="47" y="103"/>
                  <a:pt x="49" y="100"/>
                  <a:pt x="44" y="90"/>
                </a:cubicBezTo>
                <a:cubicBezTo>
                  <a:pt x="38" y="76"/>
                  <a:pt x="8" y="36"/>
                  <a:pt x="3" y="25"/>
                </a:cubicBezTo>
                <a:cubicBezTo>
                  <a:pt x="0" y="17"/>
                  <a:pt x="1" y="11"/>
                  <a:pt x="6" y="7"/>
                </a:cubicBezTo>
                <a:cubicBezTo>
                  <a:pt x="13" y="3"/>
                  <a:pt x="20" y="0"/>
                  <a:pt x="20" y="0"/>
                </a:cubicBezTo>
              </a:path>
            </a:pathLst>
          </a:custGeom>
          <a:noFill/>
          <a:ln w="57150" cap="rnd">
            <a:solidFill>
              <a:srgbClr val="6666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462"/>
          </a:p>
        </p:txBody>
      </p:sp>
      <p:sp>
        <p:nvSpPr>
          <p:cNvPr id="39" name="Rectangle 72">
            <a:extLst>
              <a:ext uri="{FF2B5EF4-FFF2-40B4-BE49-F238E27FC236}">
                <a16:creationId xmlns:a16="http://schemas.microsoft.com/office/drawing/2014/main" id="{257265BD-B970-4936-ACF0-1C4275164594}"/>
              </a:ext>
            </a:extLst>
          </p:cNvPr>
          <p:cNvSpPr>
            <a:spLocks noChangeArrowheads="1"/>
          </p:cNvSpPr>
          <p:nvPr/>
        </p:nvSpPr>
        <p:spPr bwMode="auto">
          <a:xfrm>
            <a:off x="10825679" y="5615096"/>
            <a:ext cx="12503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nSpc>
                <a:spcPct val="100000"/>
              </a:lnSpc>
              <a:spcBef>
                <a:spcPct val="0"/>
              </a:spcBef>
              <a:buFontTx/>
              <a:buNone/>
            </a:pPr>
            <a:r>
              <a:rPr lang="ja-JP" altLang="ja-JP" sz="1950">
                <a:solidFill>
                  <a:srgbClr val="000000"/>
                </a:solidFill>
                <a:latin typeface="ＭＳ ゴシック" panose="020B0609070205080204" pitchFamily="49" charset="-128"/>
              </a:rPr>
              <a:t> </a:t>
            </a:r>
            <a:endParaRPr lang="ja-JP" altLang="ja-JP" sz="1462">
              <a:latin typeface="Arial" panose="020B0604020202020204" pitchFamily="34" charset="0"/>
            </a:endParaRPr>
          </a:p>
        </p:txBody>
      </p:sp>
      <p:sp>
        <p:nvSpPr>
          <p:cNvPr id="40" name="Rectangle 77">
            <a:extLst>
              <a:ext uri="{FF2B5EF4-FFF2-40B4-BE49-F238E27FC236}">
                <a16:creationId xmlns:a16="http://schemas.microsoft.com/office/drawing/2014/main" id="{752F9DEB-0307-4BF9-BAE1-09AA39FAAC78}"/>
              </a:ext>
            </a:extLst>
          </p:cNvPr>
          <p:cNvSpPr>
            <a:spLocks noChangeArrowheads="1"/>
          </p:cNvSpPr>
          <p:nvPr/>
        </p:nvSpPr>
        <p:spPr bwMode="auto">
          <a:xfrm>
            <a:off x="14033306" y="3805389"/>
            <a:ext cx="12503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nSpc>
                <a:spcPct val="100000"/>
              </a:lnSpc>
              <a:spcBef>
                <a:spcPct val="0"/>
              </a:spcBef>
              <a:buFontTx/>
              <a:buNone/>
            </a:pPr>
            <a:r>
              <a:rPr lang="ja-JP" altLang="ja-JP" sz="1950">
                <a:solidFill>
                  <a:srgbClr val="000000"/>
                </a:solidFill>
                <a:latin typeface="ＭＳ ゴシック" panose="020B0609070205080204" pitchFamily="49" charset="-128"/>
              </a:rPr>
              <a:t> </a:t>
            </a:r>
            <a:endParaRPr lang="ja-JP" altLang="ja-JP" sz="1462">
              <a:latin typeface="Arial" panose="020B0604020202020204" pitchFamily="34" charset="0"/>
            </a:endParaRPr>
          </a:p>
        </p:txBody>
      </p:sp>
      <p:sp>
        <p:nvSpPr>
          <p:cNvPr id="41" name="Rectangle 82">
            <a:extLst>
              <a:ext uri="{FF2B5EF4-FFF2-40B4-BE49-F238E27FC236}">
                <a16:creationId xmlns:a16="http://schemas.microsoft.com/office/drawing/2014/main" id="{5B01B23F-4ED8-4A9C-8AFF-174F0AA6F109}"/>
              </a:ext>
            </a:extLst>
          </p:cNvPr>
          <p:cNvSpPr>
            <a:spLocks noChangeArrowheads="1"/>
          </p:cNvSpPr>
          <p:nvPr/>
        </p:nvSpPr>
        <p:spPr bwMode="auto">
          <a:xfrm>
            <a:off x="12707434" y="6301314"/>
            <a:ext cx="12503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nSpc>
                <a:spcPct val="100000"/>
              </a:lnSpc>
              <a:spcBef>
                <a:spcPct val="0"/>
              </a:spcBef>
              <a:buFontTx/>
              <a:buNone/>
            </a:pPr>
            <a:r>
              <a:rPr lang="ja-JP" altLang="ja-JP" sz="1950" dirty="0">
                <a:solidFill>
                  <a:srgbClr val="000000"/>
                </a:solidFill>
                <a:latin typeface="ＭＳ ゴシック" panose="020B0609070205080204" pitchFamily="49" charset="-128"/>
              </a:rPr>
              <a:t> </a:t>
            </a:r>
            <a:endParaRPr lang="ja-JP" altLang="ja-JP" sz="1462" dirty="0">
              <a:latin typeface="Arial" panose="020B0604020202020204" pitchFamily="34" charset="0"/>
            </a:endParaRPr>
          </a:p>
        </p:txBody>
      </p:sp>
      <p:sp>
        <p:nvSpPr>
          <p:cNvPr id="42" name="フリーフォーム: 図形 41">
            <a:extLst>
              <a:ext uri="{FF2B5EF4-FFF2-40B4-BE49-F238E27FC236}">
                <a16:creationId xmlns:a16="http://schemas.microsoft.com/office/drawing/2014/main" id="{E2637C51-6947-4669-B076-BE24EBA60794}"/>
              </a:ext>
            </a:extLst>
          </p:cNvPr>
          <p:cNvSpPr/>
          <p:nvPr/>
        </p:nvSpPr>
        <p:spPr>
          <a:xfrm>
            <a:off x="11012153" y="4030453"/>
            <a:ext cx="3976007" cy="1232806"/>
          </a:xfrm>
          <a:custGeom>
            <a:avLst/>
            <a:gdLst>
              <a:gd name="connsiteX0" fmla="*/ 0 w 3918857"/>
              <a:gd name="connsiteY0" fmla="*/ 1216478 h 1216478"/>
              <a:gd name="connsiteX1" fmla="*/ 489857 w 3918857"/>
              <a:gd name="connsiteY1" fmla="*/ 432707 h 1216478"/>
              <a:gd name="connsiteX2" fmla="*/ 2465615 w 3918857"/>
              <a:gd name="connsiteY2" fmla="*/ 0 h 1216478"/>
              <a:gd name="connsiteX3" fmla="*/ 2865665 w 3918857"/>
              <a:gd name="connsiteY3" fmla="*/ 261257 h 1216478"/>
              <a:gd name="connsiteX4" fmla="*/ 3918857 w 3918857"/>
              <a:gd name="connsiteY4" fmla="*/ 16328 h 1216478"/>
              <a:gd name="connsiteX0" fmla="*/ 0 w 3976007"/>
              <a:gd name="connsiteY0" fmla="*/ 1232806 h 1232806"/>
              <a:gd name="connsiteX1" fmla="*/ 547007 w 3976007"/>
              <a:gd name="connsiteY1" fmla="*/ 432707 h 1232806"/>
              <a:gd name="connsiteX2" fmla="*/ 2522765 w 3976007"/>
              <a:gd name="connsiteY2" fmla="*/ 0 h 1232806"/>
              <a:gd name="connsiteX3" fmla="*/ 2922815 w 3976007"/>
              <a:gd name="connsiteY3" fmla="*/ 261257 h 1232806"/>
              <a:gd name="connsiteX4" fmla="*/ 3976007 w 3976007"/>
              <a:gd name="connsiteY4" fmla="*/ 16328 h 1232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6007" h="1232806">
                <a:moveTo>
                  <a:pt x="0" y="1232806"/>
                </a:moveTo>
                <a:lnTo>
                  <a:pt x="547007" y="432707"/>
                </a:lnTo>
                <a:lnTo>
                  <a:pt x="2522765" y="0"/>
                </a:lnTo>
                <a:lnTo>
                  <a:pt x="2922815" y="261257"/>
                </a:lnTo>
                <a:lnTo>
                  <a:pt x="3976007" y="16328"/>
                </a:lnTo>
              </a:path>
            </a:pathLst>
          </a:custGeom>
          <a:noFill/>
          <a:ln w="66675" cap="flat">
            <a:solidFill>
              <a:srgbClr val="FF9933"/>
            </a:solidFill>
            <a:prstDash val="sysDot"/>
            <a:miter lim="800000"/>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Rectangle 87">
            <a:extLst>
              <a:ext uri="{FF2B5EF4-FFF2-40B4-BE49-F238E27FC236}">
                <a16:creationId xmlns:a16="http://schemas.microsoft.com/office/drawing/2014/main" id="{A2426626-3C75-4ABC-A88C-D7031CF2CFFF}"/>
              </a:ext>
            </a:extLst>
          </p:cNvPr>
          <p:cNvSpPr>
            <a:spLocks noChangeArrowheads="1"/>
          </p:cNvSpPr>
          <p:nvPr/>
        </p:nvSpPr>
        <p:spPr bwMode="auto">
          <a:xfrm>
            <a:off x="15627446" y="4299415"/>
            <a:ext cx="12503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nSpc>
                <a:spcPct val="100000"/>
              </a:lnSpc>
              <a:spcBef>
                <a:spcPct val="0"/>
              </a:spcBef>
              <a:buFontTx/>
              <a:buNone/>
            </a:pPr>
            <a:r>
              <a:rPr lang="ja-JP" altLang="ja-JP" sz="1950">
                <a:solidFill>
                  <a:srgbClr val="000000"/>
                </a:solidFill>
                <a:latin typeface="ＭＳ ゴシック" panose="020B0609070205080204" pitchFamily="49" charset="-128"/>
              </a:rPr>
              <a:t> </a:t>
            </a:r>
            <a:endParaRPr lang="ja-JP" altLang="ja-JP" sz="1462">
              <a:latin typeface="Arial" panose="020B0604020202020204" pitchFamily="34" charset="0"/>
            </a:endParaRPr>
          </a:p>
        </p:txBody>
      </p:sp>
      <p:sp>
        <p:nvSpPr>
          <p:cNvPr id="44" name="Freeform 88">
            <a:extLst>
              <a:ext uri="{FF2B5EF4-FFF2-40B4-BE49-F238E27FC236}">
                <a16:creationId xmlns:a16="http://schemas.microsoft.com/office/drawing/2014/main" id="{37AC6E05-15C1-4683-BE27-206D9B90B521}"/>
              </a:ext>
            </a:extLst>
          </p:cNvPr>
          <p:cNvSpPr>
            <a:spLocks/>
          </p:cNvSpPr>
          <p:nvPr/>
        </p:nvSpPr>
        <p:spPr bwMode="auto">
          <a:xfrm>
            <a:off x="14409502" y="4133954"/>
            <a:ext cx="554557" cy="614692"/>
          </a:xfrm>
          <a:custGeom>
            <a:avLst/>
            <a:gdLst>
              <a:gd name="T0" fmla="*/ 2147483646 w 445"/>
              <a:gd name="T1" fmla="*/ 0 h 527"/>
              <a:gd name="T2" fmla="*/ 2147483646 w 445"/>
              <a:gd name="T3" fmla="*/ 2147483646 h 527"/>
              <a:gd name="T4" fmla="*/ 0 w 445"/>
              <a:gd name="T5" fmla="*/ 2147483646 h 527"/>
              <a:gd name="T6" fmla="*/ 0 60000 65536"/>
              <a:gd name="T7" fmla="*/ 0 60000 65536"/>
              <a:gd name="T8" fmla="*/ 0 60000 65536"/>
              <a:gd name="connsiteX0" fmla="*/ 10711 w 10711"/>
              <a:gd name="connsiteY0" fmla="*/ 0 h 10360"/>
              <a:gd name="connsiteX1" fmla="*/ 4607 w 10711"/>
              <a:gd name="connsiteY1" fmla="*/ 4459 h 10360"/>
              <a:gd name="connsiteX2" fmla="*/ 0 w 10711"/>
              <a:gd name="connsiteY2" fmla="*/ 10360 h 10360"/>
              <a:gd name="connsiteX0" fmla="*/ 10426 w 10426"/>
              <a:gd name="connsiteY0" fmla="*/ 0 h 9759"/>
              <a:gd name="connsiteX1" fmla="*/ 4322 w 10426"/>
              <a:gd name="connsiteY1" fmla="*/ 4459 h 9759"/>
              <a:gd name="connsiteX2" fmla="*/ 0 w 10426"/>
              <a:gd name="connsiteY2" fmla="*/ 9759 h 9759"/>
              <a:gd name="connsiteX0" fmla="*/ 9454 w 9454"/>
              <a:gd name="connsiteY0" fmla="*/ 0 h 9754"/>
              <a:gd name="connsiteX1" fmla="*/ 3599 w 9454"/>
              <a:gd name="connsiteY1" fmla="*/ 4569 h 9754"/>
              <a:gd name="connsiteX2" fmla="*/ 0 w 9454"/>
              <a:gd name="connsiteY2" fmla="*/ 9754 h 9754"/>
              <a:gd name="connsiteX0" fmla="*/ 10433 w 10433"/>
              <a:gd name="connsiteY0" fmla="*/ 0 h 10126"/>
              <a:gd name="connsiteX1" fmla="*/ 3807 w 10433"/>
              <a:gd name="connsiteY1" fmla="*/ 4810 h 10126"/>
              <a:gd name="connsiteX2" fmla="*/ 0 w 10433"/>
              <a:gd name="connsiteY2" fmla="*/ 10126 h 10126"/>
              <a:gd name="connsiteX0" fmla="*/ 9086 w 9086"/>
              <a:gd name="connsiteY0" fmla="*/ 0 h 9262"/>
              <a:gd name="connsiteX1" fmla="*/ 3807 w 9086"/>
              <a:gd name="connsiteY1" fmla="*/ 3946 h 9262"/>
              <a:gd name="connsiteX2" fmla="*/ 0 w 9086"/>
              <a:gd name="connsiteY2" fmla="*/ 9262 h 9262"/>
              <a:gd name="connsiteX0" fmla="*/ 9209 w 9209"/>
              <a:gd name="connsiteY0" fmla="*/ 0 h 9407"/>
              <a:gd name="connsiteX1" fmla="*/ 4190 w 9209"/>
              <a:gd name="connsiteY1" fmla="*/ 3667 h 9407"/>
              <a:gd name="connsiteX2" fmla="*/ 0 w 9209"/>
              <a:gd name="connsiteY2" fmla="*/ 9407 h 9407"/>
              <a:gd name="connsiteX0" fmla="*/ 9785 w 9785"/>
              <a:gd name="connsiteY0" fmla="*/ 0 h 9820"/>
              <a:gd name="connsiteX1" fmla="*/ 4550 w 9785"/>
              <a:gd name="connsiteY1" fmla="*/ 3718 h 9820"/>
              <a:gd name="connsiteX2" fmla="*/ 0 w 9785"/>
              <a:gd name="connsiteY2" fmla="*/ 9820 h 9820"/>
              <a:gd name="connsiteX0" fmla="*/ 9452 w 9452"/>
              <a:gd name="connsiteY0" fmla="*/ 0 h 9633"/>
              <a:gd name="connsiteX1" fmla="*/ 4650 w 9452"/>
              <a:gd name="connsiteY1" fmla="*/ 3419 h 9633"/>
              <a:gd name="connsiteX2" fmla="*/ 0 w 9452"/>
              <a:gd name="connsiteY2" fmla="*/ 9633 h 9633"/>
              <a:gd name="connsiteX0" fmla="*/ 10812 w 10812"/>
              <a:gd name="connsiteY0" fmla="*/ 0 h 10572"/>
              <a:gd name="connsiteX1" fmla="*/ 4920 w 10812"/>
              <a:gd name="connsiteY1" fmla="*/ 4121 h 10572"/>
              <a:gd name="connsiteX2" fmla="*/ 0 w 10812"/>
              <a:gd name="connsiteY2" fmla="*/ 10572 h 10572"/>
              <a:gd name="connsiteX0" fmla="*/ 11508 w 11508"/>
              <a:gd name="connsiteY0" fmla="*/ 0 h 10858"/>
              <a:gd name="connsiteX1" fmla="*/ 4920 w 11508"/>
              <a:gd name="connsiteY1" fmla="*/ 4407 h 10858"/>
              <a:gd name="connsiteX2" fmla="*/ 0 w 11508"/>
              <a:gd name="connsiteY2" fmla="*/ 10858 h 10858"/>
              <a:gd name="connsiteX0" fmla="*/ 11856 w 11856"/>
              <a:gd name="connsiteY0" fmla="*/ 0 h 11049"/>
              <a:gd name="connsiteX1" fmla="*/ 4920 w 11856"/>
              <a:gd name="connsiteY1" fmla="*/ 4598 h 11049"/>
              <a:gd name="connsiteX2" fmla="*/ 0 w 11856"/>
              <a:gd name="connsiteY2" fmla="*/ 11049 h 11049"/>
              <a:gd name="connsiteX0" fmla="*/ 12204 w 12204"/>
              <a:gd name="connsiteY0" fmla="*/ 0 h 11240"/>
              <a:gd name="connsiteX1" fmla="*/ 4920 w 12204"/>
              <a:gd name="connsiteY1" fmla="*/ 4789 h 11240"/>
              <a:gd name="connsiteX2" fmla="*/ 0 w 12204"/>
              <a:gd name="connsiteY2" fmla="*/ 11240 h 11240"/>
              <a:gd name="connsiteX0" fmla="*/ 12552 w 12552"/>
              <a:gd name="connsiteY0" fmla="*/ 0 h 11812"/>
              <a:gd name="connsiteX1" fmla="*/ 4920 w 12552"/>
              <a:gd name="connsiteY1" fmla="*/ 5361 h 11812"/>
              <a:gd name="connsiteX2" fmla="*/ 0 w 12552"/>
              <a:gd name="connsiteY2" fmla="*/ 11812 h 11812"/>
              <a:gd name="connsiteX0" fmla="*/ 12784 w 12784"/>
              <a:gd name="connsiteY0" fmla="*/ 0 h 12288"/>
              <a:gd name="connsiteX1" fmla="*/ 4920 w 12784"/>
              <a:gd name="connsiteY1" fmla="*/ 5837 h 12288"/>
              <a:gd name="connsiteX2" fmla="*/ 0 w 12784"/>
              <a:gd name="connsiteY2" fmla="*/ 12288 h 12288"/>
              <a:gd name="connsiteX0" fmla="*/ 13248 w 13248"/>
              <a:gd name="connsiteY0" fmla="*/ 0 h 11621"/>
              <a:gd name="connsiteX1" fmla="*/ 5384 w 13248"/>
              <a:gd name="connsiteY1" fmla="*/ 5837 h 11621"/>
              <a:gd name="connsiteX2" fmla="*/ 0 w 13248"/>
              <a:gd name="connsiteY2" fmla="*/ 11621 h 11621"/>
              <a:gd name="connsiteX0" fmla="*/ 12320 w 12320"/>
              <a:gd name="connsiteY0" fmla="*/ 0 h 11526"/>
              <a:gd name="connsiteX1" fmla="*/ 4456 w 12320"/>
              <a:gd name="connsiteY1" fmla="*/ 5837 h 11526"/>
              <a:gd name="connsiteX2" fmla="*/ 0 w 12320"/>
              <a:gd name="connsiteY2" fmla="*/ 11526 h 11526"/>
              <a:gd name="connsiteX0" fmla="*/ 12900 w 12900"/>
              <a:gd name="connsiteY0" fmla="*/ 0 h 12193"/>
              <a:gd name="connsiteX1" fmla="*/ 5036 w 12900"/>
              <a:gd name="connsiteY1" fmla="*/ 5837 h 12193"/>
              <a:gd name="connsiteX2" fmla="*/ 0 w 12900"/>
              <a:gd name="connsiteY2" fmla="*/ 12193 h 12193"/>
              <a:gd name="connsiteX0" fmla="*/ 13828 w 13828"/>
              <a:gd name="connsiteY0" fmla="*/ 0 h 12479"/>
              <a:gd name="connsiteX1" fmla="*/ 5964 w 13828"/>
              <a:gd name="connsiteY1" fmla="*/ 5837 h 12479"/>
              <a:gd name="connsiteX2" fmla="*/ 0 w 13828"/>
              <a:gd name="connsiteY2" fmla="*/ 12479 h 12479"/>
              <a:gd name="connsiteX0" fmla="*/ 13712 w 13712"/>
              <a:gd name="connsiteY0" fmla="*/ 0 h 13336"/>
              <a:gd name="connsiteX1" fmla="*/ 5848 w 13712"/>
              <a:gd name="connsiteY1" fmla="*/ 5837 h 13336"/>
              <a:gd name="connsiteX2" fmla="*/ 0 w 13712"/>
              <a:gd name="connsiteY2" fmla="*/ 13336 h 13336"/>
              <a:gd name="connsiteX0" fmla="*/ 14292 w 14292"/>
              <a:gd name="connsiteY0" fmla="*/ 0 h 14193"/>
              <a:gd name="connsiteX1" fmla="*/ 6428 w 14292"/>
              <a:gd name="connsiteY1" fmla="*/ 5837 h 14193"/>
              <a:gd name="connsiteX2" fmla="*/ 0 w 14292"/>
              <a:gd name="connsiteY2" fmla="*/ 14193 h 14193"/>
              <a:gd name="connsiteX0" fmla="*/ 15104 w 15104"/>
              <a:gd name="connsiteY0" fmla="*/ 0 h 14860"/>
              <a:gd name="connsiteX1" fmla="*/ 7240 w 15104"/>
              <a:gd name="connsiteY1" fmla="*/ 5837 h 14860"/>
              <a:gd name="connsiteX2" fmla="*/ 0 w 15104"/>
              <a:gd name="connsiteY2" fmla="*/ 14860 h 14860"/>
              <a:gd name="connsiteX0" fmla="*/ 14060 w 14060"/>
              <a:gd name="connsiteY0" fmla="*/ 0 h 13717"/>
              <a:gd name="connsiteX1" fmla="*/ 7240 w 14060"/>
              <a:gd name="connsiteY1" fmla="*/ 4694 h 13717"/>
              <a:gd name="connsiteX2" fmla="*/ 0 w 14060"/>
              <a:gd name="connsiteY2" fmla="*/ 13717 h 13717"/>
              <a:gd name="connsiteX0" fmla="*/ 13248 w 13248"/>
              <a:gd name="connsiteY0" fmla="*/ 0 h 13336"/>
              <a:gd name="connsiteX1" fmla="*/ 7240 w 13248"/>
              <a:gd name="connsiteY1" fmla="*/ 4313 h 13336"/>
              <a:gd name="connsiteX2" fmla="*/ 0 w 13248"/>
              <a:gd name="connsiteY2" fmla="*/ 13336 h 13336"/>
              <a:gd name="connsiteX0" fmla="*/ 13248 w 13248"/>
              <a:gd name="connsiteY0" fmla="*/ 0 h 13336"/>
              <a:gd name="connsiteX1" fmla="*/ 7240 w 13248"/>
              <a:gd name="connsiteY1" fmla="*/ 4313 h 13336"/>
              <a:gd name="connsiteX2" fmla="*/ 0 w 13248"/>
              <a:gd name="connsiteY2" fmla="*/ 13336 h 13336"/>
              <a:gd name="connsiteX0" fmla="*/ 11507 w 11507"/>
              <a:gd name="connsiteY0" fmla="*/ 0 h 11621"/>
              <a:gd name="connsiteX1" fmla="*/ 5499 w 11507"/>
              <a:gd name="connsiteY1" fmla="*/ 4313 h 11621"/>
              <a:gd name="connsiteX2" fmla="*/ 0 w 11507"/>
              <a:gd name="connsiteY2" fmla="*/ 11621 h 11621"/>
              <a:gd name="connsiteX0" fmla="*/ 12203 w 12203"/>
              <a:gd name="connsiteY0" fmla="*/ 0 h 11240"/>
              <a:gd name="connsiteX1" fmla="*/ 6195 w 12203"/>
              <a:gd name="connsiteY1" fmla="*/ 4313 h 11240"/>
              <a:gd name="connsiteX2" fmla="*/ 0 w 12203"/>
              <a:gd name="connsiteY2" fmla="*/ 11240 h 11240"/>
              <a:gd name="connsiteX0" fmla="*/ 13247 w 13247"/>
              <a:gd name="connsiteY0" fmla="*/ 0 h 11431"/>
              <a:gd name="connsiteX1" fmla="*/ 6195 w 13247"/>
              <a:gd name="connsiteY1" fmla="*/ 4504 h 11431"/>
              <a:gd name="connsiteX2" fmla="*/ 0 w 13247"/>
              <a:gd name="connsiteY2" fmla="*/ 11431 h 11431"/>
              <a:gd name="connsiteX0" fmla="*/ 12667 w 12667"/>
              <a:gd name="connsiteY0" fmla="*/ 0 h 11526"/>
              <a:gd name="connsiteX1" fmla="*/ 6195 w 12667"/>
              <a:gd name="connsiteY1" fmla="*/ 4599 h 11526"/>
              <a:gd name="connsiteX2" fmla="*/ 0 w 12667"/>
              <a:gd name="connsiteY2" fmla="*/ 11526 h 11526"/>
              <a:gd name="connsiteX0" fmla="*/ 12667 w 12667"/>
              <a:gd name="connsiteY0" fmla="*/ 0 h 11526"/>
              <a:gd name="connsiteX1" fmla="*/ 6427 w 12667"/>
              <a:gd name="connsiteY1" fmla="*/ 3551 h 11526"/>
              <a:gd name="connsiteX2" fmla="*/ 0 w 12667"/>
              <a:gd name="connsiteY2" fmla="*/ 11526 h 11526"/>
            </a:gdLst>
            <a:ahLst/>
            <a:cxnLst>
              <a:cxn ang="0">
                <a:pos x="connsiteX0" y="connsiteY0"/>
              </a:cxn>
              <a:cxn ang="0">
                <a:pos x="connsiteX1" y="connsiteY1"/>
              </a:cxn>
              <a:cxn ang="0">
                <a:pos x="connsiteX2" y="connsiteY2"/>
              </a:cxn>
            </a:cxnLst>
            <a:rect l="l" t="t" r="r" b="b"/>
            <a:pathLst>
              <a:path w="12667" h="11526">
                <a:moveTo>
                  <a:pt x="12667" y="0"/>
                </a:moveTo>
                <a:lnTo>
                  <a:pt x="6427" y="3551"/>
                </a:lnTo>
                <a:lnTo>
                  <a:pt x="0" y="11526"/>
                </a:lnTo>
              </a:path>
            </a:pathLst>
          </a:custGeom>
          <a:noFill/>
          <a:ln w="107950" cap="rnd">
            <a:solidFill>
              <a:srgbClr val="0070C0"/>
            </a:solidFill>
            <a:prstDash val="sysDot"/>
            <a:bevel/>
            <a:headEnd/>
            <a:tailEnd/>
          </a:ln>
          <a:extLst>
            <a:ext uri="{909E8E84-426E-40DD-AFC4-6F175D3DCCD1}">
              <a14:hiddenFill xmlns:a14="http://schemas.microsoft.com/office/drawing/2010/main">
                <a:solidFill>
                  <a:srgbClr val="FFFFFF"/>
                </a:solidFill>
              </a14:hiddenFill>
            </a:ext>
          </a:extLst>
        </p:spPr>
        <p:txBody>
          <a:bodyPr/>
          <a:lstStyle/>
          <a:p>
            <a:endParaRPr lang="ja-JP" altLang="en-US" sz="1462"/>
          </a:p>
        </p:txBody>
      </p:sp>
      <p:sp>
        <p:nvSpPr>
          <p:cNvPr id="45" name="Oval 89">
            <a:extLst>
              <a:ext uri="{FF2B5EF4-FFF2-40B4-BE49-F238E27FC236}">
                <a16:creationId xmlns:a16="http://schemas.microsoft.com/office/drawing/2014/main" id="{06686227-5071-44AA-9566-EDDCB99C6133}"/>
              </a:ext>
            </a:extLst>
          </p:cNvPr>
          <p:cNvSpPr>
            <a:spLocks noChangeArrowheads="1"/>
          </p:cNvSpPr>
          <p:nvPr/>
        </p:nvSpPr>
        <p:spPr bwMode="auto">
          <a:xfrm>
            <a:off x="14930088" y="3876365"/>
            <a:ext cx="295355" cy="294094"/>
          </a:xfrm>
          <a:prstGeom prst="ellipse">
            <a:avLst/>
          </a:prstGeom>
          <a:solidFill>
            <a:srgbClr val="FFFFFF"/>
          </a:solidFill>
          <a:ln w="28575">
            <a:solidFill>
              <a:srgbClr val="0070C0"/>
            </a:solidFill>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nSpc>
                <a:spcPct val="100000"/>
              </a:lnSpc>
              <a:spcBef>
                <a:spcPct val="0"/>
              </a:spcBef>
              <a:buFontTx/>
              <a:buNone/>
            </a:pPr>
            <a:endParaRPr lang="ja-JP" altLang="en-US" sz="1462">
              <a:latin typeface="Arial" panose="020B0604020202020204" pitchFamily="34" charset="0"/>
            </a:endParaRPr>
          </a:p>
        </p:txBody>
      </p:sp>
      <p:sp>
        <p:nvSpPr>
          <p:cNvPr id="46" name="Rectangle 99">
            <a:extLst>
              <a:ext uri="{FF2B5EF4-FFF2-40B4-BE49-F238E27FC236}">
                <a16:creationId xmlns:a16="http://schemas.microsoft.com/office/drawing/2014/main" id="{5BF923E1-0D42-4BA1-A3F2-10BA876E0CA9}"/>
              </a:ext>
            </a:extLst>
          </p:cNvPr>
          <p:cNvSpPr>
            <a:spLocks noChangeArrowheads="1"/>
          </p:cNvSpPr>
          <p:nvPr/>
        </p:nvSpPr>
        <p:spPr bwMode="auto">
          <a:xfrm>
            <a:off x="14805872" y="4976603"/>
            <a:ext cx="12503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nSpc>
                <a:spcPct val="100000"/>
              </a:lnSpc>
              <a:spcBef>
                <a:spcPct val="0"/>
              </a:spcBef>
              <a:buFontTx/>
              <a:buNone/>
            </a:pPr>
            <a:r>
              <a:rPr lang="ja-JP" altLang="ja-JP" sz="1950">
                <a:solidFill>
                  <a:srgbClr val="000000"/>
                </a:solidFill>
                <a:latin typeface="ＭＳ ゴシック" panose="020B0609070205080204" pitchFamily="49" charset="-128"/>
              </a:rPr>
              <a:t> </a:t>
            </a:r>
            <a:endParaRPr lang="ja-JP" altLang="ja-JP" sz="1462">
              <a:latin typeface="Arial" panose="020B0604020202020204" pitchFamily="34" charset="0"/>
            </a:endParaRPr>
          </a:p>
        </p:txBody>
      </p:sp>
      <p:sp>
        <p:nvSpPr>
          <p:cNvPr id="47" name="Rectangle 325">
            <a:extLst>
              <a:ext uri="{FF2B5EF4-FFF2-40B4-BE49-F238E27FC236}">
                <a16:creationId xmlns:a16="http://schemas.microsoft.com/office/drawing/2014/main" id="{7EDA3FD7-BD63-4241-BB13-E4A3099A2666}"/>
              </a:ext>
            </a:extLst>
          </p:cNvPr>
          <p:cNvSpPr>
            <a:spLocks noChangeArrowheads="1"/>
          </p:cNvSpPr>
          <p:nvPr/>
        </p:nvSpPr>
        <p:spPr bwMode="auto">
          <a:xfrm>
            <a:off x="13429699" y="4992082"/>
            <a:ext cx="12503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nSpc>
                <a:spcPct val="100000"/>
              </a:lnSpc>
              <a:spcBef>
                <a:spcPct val="0"/>
              </a:spcBef>
              <a:buFontTx/>
              <a:buNone/>
            </a:pPr>
            <a:r>
              <a:rPr lang="ja-JP" altLang="ja-JP" sz="1950" dirty="0">
                <a:solidFill>
                  <a:srgbClr val="000000"/>
                </a:solidFill>
                <a:latin typeface="ＭＳ ゴシック" panose="020B0609070205080204" pitchFamily="49" charset="-128"/>
              </a:rPr>
              <a:t> </a:t>
            </a:r>
            <a:endParaRPr lang="ja-JP" altLang="ja-JP" sz="1462" dirty="0">
              <a:latin typeface="Arial" panose="020B0604020202020204" pitchFamily="34" charset="0"/>
            </a:endParaRPr>
          </a:p>
        </p:txBody>
      </p:sp>
      <p:sp>
        <p:nvSpPr>
          <p:cNvPr id="48" name="Rectangle 866">
            <a:extLst>
              <a:ext uri="{FF2B5EF4-FFF2-40B4-BE49-F238E27FC236}">
                <a16:creationId xmlns:a16="http://schemas.microsoft.com/office/drawing/2014/main" id="{92562F44-144F-49AD-BC78-F106214CE033}"/>
              </a:ext>
            </a:extLst>
          </p:cNvPr>
          <p:cNvSpPr>
            <a:spLocks noChangeArrowheads="1"/>
          </p:cNvSpPr>
          <p:nvPr/>
        </p:nvSpPr>
        <p:spPr bwMode="auto">
          <a:xfrm>
            <a:off x="15771898" y="5411294"/>
            <a:ext cx="12503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nSpc>
                <a:spcPct val="100000"/>
              </a:lnSpc>
              <a:spcBef>
                <a:spcPct val="0"/>
              </a:spcBef>
              <a:buFontTx/>
              <a:buNone/>
            </a:pPr>
            <a:r>
              <a:rPr lang="ja-JP" altLang="ja-JP" sz="1950">
                <a:solidFill>
                  <a:srgbClr val="000000"/>
                </a:solidFill>
                <a:latin typeface="ＭＳ ゴシック" panose="020B0609070205080204" pitchFamily="49" charset="-128"/>
              </a:rPr>
              <a:t> </a:t>
            </a:r>
            <a:endParaRPr lang="ja-JP" altLang="ja-JP" sz="1462">
              <a:latin typeface="Arial" panose="020B0604020202020204" pitchFamily="34" charset="0"/>
            </a:endParaRPr>
          </a:p>
        </p:txBody>
      </p:sp>
      <p:sp>
        <p:nvSpPr>
          <p:cNvPr id="50" name="Rectangle 1169">
            <a:extLst>
              <a:ext uri="{FF2B5EF4-FFF2-40B4-BE49-F238E27FC236}">
                <a16:creationId xmlns:a16="http://schemas.microsoft.com/office/drawing/2014/main" id="{2C46C017-5256-435E-84B4-2936A9F295BC}"/>
              </a:ext>
            </a:extLst>
          </p:cNvPr>
          <p:cNvSpPr>
            <a:spLocks noChangeArrowheads="1"/>
          </p:cNvSpPr>
          <p:nvPr/>
        </p:nvSpPr>
        <p:spPr bwMode="auto">
          <a:xfrm>
            <a:off x="12791269" y="3908580"/>
            <a:ext cx="12503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nSpc>
                <a:spcPct val="100000"/>
              </a:lnSpc>
              <a:spcBef>
                <a:spcPct val="0"/>
              </a:spcBef>
              <a:buFontTx/>
              <a:buNone/>
            </a:pPr>
            <a:r>
              <a:rPr lang="ja-JP" altLang="ja-JP" sz="1950" dirty="0">
                <a:solidFill>
                  <a:srgbClr val="000000"/>
                </a:solidFill>
                <a:latin typeface="ＭＳ ゴシック" panose="020B0609070205080204" pitchFamily="49" charset="-128"/>
              </a:rPr>
              <a:t> </a:t>
            </a:r>
            <a:endParaRPr lang="ja-JP" altLang="ja-JP" sz="1462" dirty="0">
              <a:latin typeface="Arial" panose="020B0604020202020204" pitchFamily="34" charset="0"/>
            </a:endParaRPr>
          </a:p>
        </p:txBody>
      </p:sp>
      <p:sp>
        <p:nvSpPr>
          <p:cNvPr id="52" name="Rectangle 1248">
            <a:extLst>
              <a:ext uri="{FF2B5EF4-FFF2-40B4-BE49-F238E27FC236}">
                <a16:creationId xmlns:a16="http://schemas.microsoft.com/office/drawing/2014/main" id="{467CC1EC-2665-4412-8A9C-F95BE5653160}"/>
              </a:ext>
            </a:extLst>
          </p:cNvPr>
          <p:cNvSpPr>
            <a:spLocks noChangeArrowheads="1"/>
          </p:cNvSpPr>
          <p:nvPr/>
        </p:nvSpPr>
        <p:spPr bwMode="auto">
          <a:xfrm>
            <a:off x="11434445" y="6074294"/>
            <a:ext cx="12503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nSpc>
                <a:spcPct val="100000"/>
              </a:lnSpc>
              <a:spcBef>
                <a:spcPct val="0"/>
              </a:spcBef>
              <a:buFontTx/>
              <a:buNone/>
            </a:pPr>
            <a:r>
              <a:rPr lang="ja-JP" altLang="ja-JP" sz="1950">
                <a:solidFill>
                  <a:srgbClr val="000000"/>
                </a:solidFill>
                <a:latin typeface="ＭＳ ゴシック" panose="020B0609070205080204" pitchFamily="49" charset="-128"/>
              </a:rPr>
              <a:t> </a:t>
            </a:r>
            <a:endParaRPr lang="ja-JP" altLang="ja-JP" sz="1462">
              <a:latin typeface="Arial" panose="020B0604020202020204" pitchFamily="34" charset="0"/>
            </a:endParaRPr>
          </a:p>
        </p:txBody>
      </p:sp>
      <p:sp>
        <p:nvSpPr>
          <p:cNvPr id="53" name="Freeform 58">
            <a:extLst>
              <a:ext uri="{FF2B5EF4-FFF2-40B4-BE49-F238E27FC236}">
                <a16:creationId xmlns:a16="http://schemas.microsoft.com/office/drawing/2014/main" id="{5EF7478D-F81D-450E-A474-027495E89E00}"/>
              </a:ext>
            </a:extLst>
          </p:cNvPr>
          <p:cNvSpPr>
            <a:spLocks/>
          </p:cNvSpPr>
          <p:nvPr/>
        </p:nvSpPr>
        <p:spPr bwMode="auto">
          <a:xfrm>
            <a:off x="11042650" y="4542357"/>
            <a:ext cx="1822134" cy="926893"/>
          </a:xfrm>
          <a:custGeom>
            <a:avLst/>
            <a:gdLst>
              <a:gd name="T0" fmla="*/ 2147483646 w 1438"/>
              <a:gd name="T1" fmla="*/ 2147483646 h 1241"/>
              <a:gd name="T2" fmla="*/ 2147483646 w 1438"/>
              <a:gd name="T3" fmla="*/ 2147483646 h 1241"/>
              <a:gd name="T4" fmla="*/ 2147483646 w 1438"/>
              <a:gd name="T5" fmla="*/ 2147483646 h 1241"/>
              <a:gd name="T6" fmla="*/ 0 w 1438"/>
              <a:gd name="T7" fmla="*/ 2147483646 h 1241"/>
              <a:gd name="T8" fmla="*/ 2147483646 w 1438"/>
              <a:gd name="T9" fmla="*/ 0 h 1241"/>
              <a:gd name="T10" fmla="*/ 2147483646 w 1438"/>
              <a:gd name="T11" fmla="*/ 2147483646 h 1241"/>
              <a:gd name="T12" fmla="*/ 2147483646 w 1438"/>
              <a:gd name="T13" fmla="*/ 2147483646 h 1241"/>
              <a:gd name="T14" fmla="*/ 0 60000 65536"/>
              <a:gd name="T15" fmla="*/ 0 60000 65536"/>
              <a:gd name="T16" fmla="*/ 0 60000 65536"/>
              <a:gd name="T17" fmla="*/ 0 60000 65536"/>
              <a:gd name="T18" fmla="*/ 0 60000 65536"/>
              <a:gd name="T19" fmla="*/ 0 60000 65536"/>
              <a:gd name="T20" fmla="*/ 0 60000 65536"/>
              <a:gd name="connsiteX0" fmla="*/ 4263 w 10000"/>
              <a:gd name="connsiteY0" fmla="*/ 9710 h 10000"/>
              <a:gd name="connsiteX1" fmla="*/ 2337 w 10000"/>
              <a:gd name="connsiteY1" fmla="*/ 10000 h 10000"/>
              <a:gd name="connsiteX2" fmla="*/ 0 w 10000"/>
              <a:gd name="connsiteY2" fmla="*/ 5842 h 10000"/>
              <a:gd name="connsiteX3" fmla="*/ 3227 w 10000"/>
              <a:gd name="connsiteY3" fmla="*/ 0 h 10000"/>
              <a:gd name="connsiteX4" fmla="*/ 6655 w 10000"/>
              <a:gd name="connsiteY4" fmla="*/ 97 h 10000"/>
              <a:gd name="connsiteX5" fmla="*/ 10000 w 10000"/>
              <a:gd name="connsiteY5" fmla="*/ 1313 h 10000"/>
              <a:gd name="connsiteX0" fmla="*/ 4263 w 10000"/>
              <a:gd name="connsiteY0" fmla="*/ 9710 h 9710"/>
              <a:gd name="connsiteX1" fmla="*/ 0 w 10000"/>
              <a:gd name="connsiteY1" fmla="*/ 5842 h 9710"/>
              <a:gd name="connsiteX2" fmla="*/ 3227 w 10000"/>
              <a:gd name="connsiteY2" fmla="*/ 0 h 9710"/>
              <a:gd name="connsiteX3" fmla="*/ 6655 w 10000"/>
              <a:gd name="connsiteY3" fmla="*/ 97 h 9710"/>
              <a:gd name="connsiteX4" fmla="*/ 10000 w 10000"/>
              <a:gd name="connsiteY4" fmla="*/ 1313 h 9710"/>
              <a:gd name="connsiteX0" fmla="*/ 0 w 10000"/>
              <a:gd name="connsiteY0" fmla="*/ 6016 h 6016"/>
              <a:gd name="connsiteX1" fmla="*/ 3227 w 10000"/>
              <a:gd name="connsiteY1" fmla="*/ 0 h 6016"/>
              <a:gd name="connsiteX2" fmla="*/ 6655 w 10000"/>
              <a:gd name="connsiteY2" fmla="*/ 100 h 6016"/>
              <a:gd name="connsiteX3" fmla="*/ 10000 w 10000"/>
              <a:gd name="connsiteY3" fmla="*/ 1352 h 6016"/>
              <a:gd name="connsiteX0" fmla="*/ 0 w 9648"/>
              <a:gd name="connsiteY0" fmla="*/ 9214 h 9214"/>
              <a:gd name="connsiteX1" fmla="*/ 2875 w 9648"/>
              <a:gd name="connsiteY1" fmla="*/ 0 h 9214"/>
              <a:gd name="connsiteX2" fmla="*/ 6303 w 9648"/>
              <a:gd name="connsiteY2" fmla="*/ 166 h 9214"/>
              <a:gd name="connsiteX3" fmla="*/ 9648 w 9648"/>
              <a:gd name="connsiteY3" fmla="*/ 2247 h 9214"/>
              <a:gd name="connsiteX0" fmla="*/ 0 w 10137"/>
              <a:gd name="connsiteY0" fmla="*/ 10190 h 10190"/>
              <a:gd name="connsiteX1" fmla="*/ 3117 w 10137"/>
              <a:gd name="connsiteY1" fmla="*/ 0 h 10190"/>
              <a:gd name="connsiteX2" fmla="*/ 6670 w 10137"/>
              <a:gd name="connsiteY2" fmla="*/ 180 h 10190"/>
              <a:gd name="connsiteX3" fmla="*/ 10137 w 10137"/>
              <a:gd name="connsiteY3" fmla="*/ 2439 h 10190"/>
              <a:gd name="connsiteX0" fmla="*/ 0 w 10137"/>
              <a:gd name="connsiteY0" fmla="*/ 10190 h 10190"/>
              <a:gd name="connsiteX1" fmla="*/ 3117 w 10137"/>
              <a:gd name="connsiteY1" fmla="*/ 0 h 10190"/>
              <a:gd name="connsiteX2" fmla="*/ 6670 w 10137"/>
              <a:gd name="connsiteY2" fmla="*/ 180 h 10190"/>
              <a:gd name="connsiteX3" fmla="*/ 10137 w 10137"/>
              <a:gd name="connsiteY3" fmla="*/ 2439 h 10190"/>
              <a:gd name="connsiteX0" fmla="*/ 0 w 10320"/>
              <a:gd name="connsiteY0" fmla="*/ 10569 h 10569"/>
              <a:gd name="connsiteX1" fmla="*/ 3300 w 10320"/>
              <a:gd name="connsiteY1" fmla="*/ 0 h 10569"/>
              <a:gd name="connsiteX2" fmla="*/ 6853 w 10320"/>
              <a:gd name="connsiteY2" fmla="*/ 180 h 10569"/>
              <a:gd name="connsiteX3" fmla="*/ 10320 w 10320"/>
              <a:gd name="connsiteY3" fmla="*/ 2439 h 10569"/>
              <a:gd name="connsiteX0" fmla="*/ 0 w 10320"/>
              <a:gd name="connsiteY0" fmla="*/ 10389 h 10389"/>
              <a:gd name="connsiteX1" fmla="*/ 3209 w 10320"/>
              <a:gd name="connsiteY1" fmla="*/ 389 h 10389"/>
              <a:gd name="connsiteX2" fmla="*/ 6853 w 10320"/>
              <a:gd name="connsiteY2" fmla="*/ 0 h 10389"/>
              <a:gd name="connsiteX3" fmla="*/ 10320 w 10320"/>
              <a:gd name="connsiteY3" fmla="*/ 2259 h 10389"/>
              <a:gd name="connsiteX0" fmla="*/ 0 w 10320"/>
              <a:gd name="connsiteY0" fmla="*/ 10389 h 10389"/>
              <a:gd name="connsiteX1" fmla="*/ 3163 w 10320"/>
              <a:gd name="connsiteY1" fmla="*/ 105 h 10389"/>
              <a:gd name="connsiteX2" fmla="*/ 6853 w 10320"/>
              <a:gd name="connsiteY2" fmla="*/ 0 h 10389"/>
              <a:gd name="connsiteX3" fmla="*/ 10320 w 10320"/>
              <a:gd name="connsiteY3" fmla="*/ 2259 h 10389"/>
              <a:gd name="connsiteX0" fmla="*/ 0 w 10320"/>
              <a:gd name="connsiteY0" fmla="*/ 10389 h 10389"/>
              <a:gd name="connsiteX1" fmla="*/ 3026 w 10320"/>
              <a:gd name="connsiteY1" fmla="*/ 389 h 10389"/>
              <a:gd name="connsiteX2" fmla="*/ 6853 w 10320"/>
              <a:gd name="connsiteY2" fmla="*/ 0 h 10389"/>
              <a:gd name="connsiteX3" fmla="*/ 10320 w 10320"/>
              <a:gd name="connsiteY3" fmla="*/ 2259 h 10389"/>
              <a:gd name="connsiteX0" fmla="*/ 0 w 10320"/>
              <a:gd name="connsiteY0" fmla="*/ 10389 h 10389"/>
              <a:gd name="connsiteX1" fmla="*/ 2980 w 10320"/>
              <a:gd name="connsiteY1" fmla="*/ 673 h 10389"/>
              <a:gd name="connsiteX2" fmla="*/ 6853 w 10320"/>
              <a:gd name="connsiteY2" fmla="*/ 0 h 10389"/>
              <a:gd name="connsiteX3" fmla="*/ 10320 w 10320"/>
              <a:gd name="connsiteY3" fmla="*/ 2259 h 10389"/>
              <a:gd name="connsiteX0" fmla="*/ 0 w 10320"/>
              <a:gd name="connsiteY0" fmla="*/ 10389 h 10389"/>
              <a:gd name="connsiteX1" fmla="*/ 2980 w 10320"/>
              <a:gd name="connsiteY1" fmla="*/ 389 h 10389"/>
              <a:gd name="connsiteX2" fmla="*/ 6853 w 10320"/>
              <a:gd name="connsiteY2" fmla="*/ 0 h 10389"/>
              <a:gd name="connsiteX3" fmla="*/ 10320 w 10320"/>
              <a:gd name="connsiteY3" fmla="*/ 2259 h 10389"/>
              <a:gd name="connsiteX0" fmla="*/ 0 w 10320"/>
              <a:gd name="connsiteY0" fmla="*/ 10389 h 10389"/>
              <a:gd name="connsiteX1" fmla="*/ 3254 w 10320"/>
              <a:gd name="connsiteY1" fmla="*/ 10 h 10389"/>
              <a:gd name="connsiteX2" fmla="*/ 6853 w 10320"/>
              <a:gd name="connsiteY2" fmla="*/ 0 h 10389"/>
              <a:gd name="connsiteX3" fmla="*/ 10320 w 10320"/>
              <a:gd name="connsiteY3" fmla="*/ 2259 h 10389"/>
              <a:gd name="connsiteX0" fmla="*/ 0 w 10320"/>
              <a:gd name="connsiteY0" fmla="*/ 10389 h 10389"/>
              <a:gd name="connsiteX1" fmla="*/ 3163 w 10320"/>
              <a:gd name="connsiteY1" fmla="*/ 294 h 10389"/>
              <a:gd name="connsiteX2" fmla="*/ 6853 w 10320"/>
              <a:gd name="connsiteY2" fmla="*/ 0 h 10389"/>
              <a:gd name="connsiteX3" fmla="*/ 10320 w 10320"/>
              <a:gd name="connsiteY3" fmla="*/ 2259 h 10389"/>
              <a:gd name="connsiteX0" fmla="*/ 0 w 10320"/>
              <a:gd name="connsiteY0" fmla="*/ 10389 h 10389"/>
              <a:gd name="connsiteX1" fmla="*/ 3072 w 10320"/>
              <a:gd name="connsiteY1" fmla="*/ 294 h 10389"/>
              <a:gd name="connsiteX2" fmla="*/ 6853 w 10320"/>
              <a:gd name="connsiteY2" fmla="*/ 0 h 10389"/>
              <a:gd name="connsiteX3" fmla="*/ 10320 w 10320"/>
              <a:gd name="connsiteY3" fmla="*/ 2259 h 10389"/>
              <a:gd name="connsiteX0" fmla="*/ 0 w 10183"/>
              <a:gd name="connsiteY0" fmla="*/ 10673 h 10673"/>
              <a:gd name="connsiteX1" fmla="*/ 2935 w 10183"/>
              <a:gd name="connsiteY1" fmla="*/ 294 h 10673"/>
              <a:gd name="connsiteX2" fmla="*/ 6716 w 10183"/>
              <a:gd name="connsiteY2" fmla="*/ 0 h 10673"/>
              <a:gd name="connsiteX3" fmla="*/ 10183 w 10183"/>
              <a:gd name="connsiteY3" fmla="*/ 2259 h 10673"/>
              <a:gd name="connsiteX0" fmla="*/ 0 w 10183"/>
              <a:gd name="connsiteY0" fmla="*/ 10673 h 10673"/>
              <a:gd name="connsiteX1" fmla="*/ 3163 w 10183"/>
              <a:gd name="connsiteY1" fmla="*/ 389 h 10673"/>
              <a:gd name="connsiteX2" fmla="*/ 6716 w 10183"/>
              <a:gd name="connsiteY2" fmla="*/ 0 h 10673"/>
              <a:gd name="connsiteX3" fmla="*/ 10183 w 10183"/>
              <a:gd name="connsiteY3" fmla="*/ 2259 h 10673"/>
              <a:gd name="connsiteX0" fmla="*/ 0 w 10183"/>
              <a:gd name="connsiteY0" fmla="*/ 10673 h 10673"/>
              <a:gd name="connsiteX1" fmla="*/ 3300 w 10183"/>
              <a:gd name="connsiteY1" fmla="*/ 199 h 10673"/>
              <a:gd name="connsiteX2" fmla="*/ 6716 w 10183"/>
              <a:gd name="connsiteY2" fmla="*/ 0 h 10673"/>
              <a:gd name="connsiteX3" fmla="*/ 10183 w 10183"/>
              <a:gd name="connsiteY3" fmla="*/ 2259 h 10673"/>
              <a:gd name="connsiteX0" fmla="*/ 0 w 10183"/>
              <a:gd name="connsiteY0" fmla="*/ 10758 h 10758"/>
              <a:gd name="connsiteX1" fmla="*/ 3346 w 10183"/>
              <a:gd name="connsiteY1" fmla="*/ 0 h 10758"/>
              <a:gd name="connsiteX2" fmla="*/ 6716 w 10183"/>
              <a:gd name="connsiteY2" fmla="*/ 85 h 10758"/>
              <a:gd name="connsiteX3" fmla="*/ 10183 w 10183"/>
              <a:gd name="connsiteY3" fmla="*/ 2344 h 10758"/>
              <a:gd name="connsiteX0" fmla="*/ 0 w 10183"/>
              <a:gd name="connsiteY0" fmla="*/ 10673 h 10673"/>
              <a:gd name="connsiteX1" fmla="*/ 3346 w 10183"/>
              <a:gd name="connsiteY1" fmla="*/ 294 h 10673"/>
              <a:gd name="connsiteX2" fmla="*/ 6716 w 10183"/>
              <a:gd name="connsiteY2" fmla="*/ 0 h 10673"/>
              <a:gd name="connsiteX3" fmla="*/ 10183 w 10183"/>
              <a:gd name="connsiteY3" fmla="*/ 2259 h 10673"/>
              <a:gd name="connsiteX0" fmla="*/ 0 w 10183"/>
              <a:gd name="connsiteY0" fmla="*/ 11137 h 11137"/>
              <a:gd name="connsiteX1" fmla="*/ 3574 w 10183"/>
              <a:gd name="connsiteY1" fmla="*/ 0 h 11137"/>
              <a:gd name="connsiteX2" fmla="*/ 6716 w 10183"/>
              <a:gd name="connsiteY2" fmla="*/ 464 h 11137"/>
              <a:gd name="connsiteX3" fmla="*/ 10183 w 10183"/>
              <a:gd name="connsiteY3" fmla="*/ 2723 h 11137"/>
              <a:gd name="connsiteX0" fmla="*/ 0 w 10183"/>
              <a:gd name="connsiteY0" fmla="*/ 10758 h 10758"/>
              <a:gd name="connsiteX1" fmla="*/ 3528 w 10183"/>
              <a:gd name="connsiteY1" fmla="*/ 0 h 10758"/>
              <a:gd name="connsiteX2" fmla="*/ 6716 w 10183"/>
              <a:gd name="connsiteY2" fmla="*/ 85 h 10758"/>
              <a:gd name="connsiteX3" fmla="*/ 10183 w 10183"/>
              <a:gd name="connsiteY3" fmla="*/ 2344 h 10758"/>
            </a:gdLst>
            <a:ahLst/>
            <a:cxnLst>
              <a:cxn ang="0">
                <a:pos x="connsiteX0" y="connsiteY0"/>
              </a:cxn>
              <a:cxn ang="0">
                <a:pos x="connsiteX1" y="connsiteY1"/>
              </a:cxn>
              <a:cxn ang="0">
                <a:pos x="connsiteX2" y="connsiteY2"/>
              </a:cxn>
              <a:cxn ang="0">
                <a:pos x="connsiteX3" y="connsiteY3"/>
              </a:cxn>
            </a:cxnLst>
            <a:rect l="l" t="t" r="r" b="b"/>
            <a:pathLst>
              <a:path w="10183" h="10758">
                <a:moveTo>
                  <a:pt x="0" y="10758"/>
                </a:moveTo>
                <a:lnTo>
                  <a:pt x="3528" y="0"/>
                </a:lnTo>
                <a:lnTo>
                  <a:pt x="6716" y="85"/>
                </a:lnTo>
                <a:lnTo>
                  <a:pt x="10183" y="2344"/>
                </a:lnTo>
              </a:path>
            </a:pathLst>
          </a:custGeom>
          <a:noFill/>
          <a:ln w="107950" cap="rnd">
            <a:solidFill>
              <a:srgbClr val="FF0065"/>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462"/>
          </a:p>
        </p:txBody>
      </p:sp>
      <p:sp>
        <p:nvSpPr>
          <p:cNvPr id="54" name="Freeform 58">
            <a:extLst>
              <a:ext uri="{FF2B5EF4-FFF2-40B4-BE49-F238E27FC236}">
                <a16:creationId xmlns:a16="http://schemas.microsoft.com/office/drawing/2014/main" id="{42544FEB-D562-4843-9B36-B2DB41649CE3}"/>
              </a:ext>
            </a:extLst>
          </p:cNvPr>
          <p:cNvSpPr>
            <a:spLocks/>
          </p:cNvSpPr>
          <p:nvPr/>
        </p:nvSpPr>
        <p:spPr bwMode="auto">
          <a:xfrm>
            <a:off x="11055576" y="5433658"/>
            <a:ext cx="790646" cy="665659"/>
          </a:xfrm>
          <a:custGeom>
            <a:avLst/>
            <a:gdLst>
              <a:gd name="T0" fmla="*/ 2147483646 w 1438"/>
              <a:gd name="T1" fmla="*/ 2147483646 h 1241"/>
              <a:gd name="T2" fmla="*/ 2147483646 w 1438"/>
              <a:gd name="T3" fmla="*/ 2147483646 h 1241"/>
              <a:gd name="T4" fmla="*/ 2147483646 w 1438"/>
              <a:gd name="T5" fmla="*/ 2147483646 h 1241"/>
              <a:gd name="T6" fmla="*/ 0 w 1438"/>
              <a:gd name="T7" fmla="*/ 2147483646 h 1241"/>
              <a:gd name="T8" fmla="*/ 2147483646 w 1438"/>
              <a:gd name="T9" fmla="*/ 0 h 1241"/>
              <a:gd name="T10" fmla="*/ 2147483646 w 1438"/>
              <a:gd name="T11" fmla="*/ 2147483646 h 1241"/>
              <a:gd name="T12" fmla="*/ 2147483646 w 1438"/>
              <a:gd name="T13" fmla="*/ 2147483646 h 1241"/>
              <a:gd name="T14" fmla="*/ 0 60000 65536"/>
              <a:gd name="T15" fmla="*/ 0 60000 65536"/>
              <a:gd name="T16" fmla="*/ 0 60000 65536"/>
              <a:gd name="T17" fmla="*/ 0 60000 65536"/>
              <a:gd name="T18" fmla="*/ 0 60000 65536"/>
              <a:gd name="T19" fmla="*/ 0 60000 65536"/>
              <a:gd name="T20" fmla="*/ 0 60000 65536"/>
              <a:gd name="connsiteX0" fmla="*/ 4263 w 10000"/>
              <a:gd name="connsiteY0" fmla="*/ 9613 h 9903"/>
              <a:gd name="connsiteX1" fmla="*/ 2337 w 10000"/>
              <a:gd name="connsiteY1" fmla="*/ 9903 h 9903"/>
              <a:gd name="connsiteX2" fmla="*/ 167 w 10000"/>
              <a:gd name="connsiteY2" fmla="*/ 7784 h 9903"/>
              <a:gd name="connsiteX3" fmla="*/ 0 w 10000"/>
              <a:gd name="connsiteY3" fmla="*/ 5745 h 9903"/>
              <a:gd name="connsiteX4" fmla="*/ 6655 w 10000"/>
              <a:gd name="connsiteY4" fmla="*/ 0 h 9903"/>
              <a:gd name="connsiteX5" fmla="*/ 10000 w 10000"/>
              <a:gd name="connsiteY5" fmla="*/ 1216 h 9903"/>
              <a:gd name="connsiteX0" fmla="*/ 4263 w 10000"/>
              <a:gd name="connsiteY0" fmla="*/ 8479 h 8772"/>
              <a:gd name="connsiteX1" fmla="*/ 2337 w 10000"/>
              <a:gd name="connsiteY1" fmla="*/ 8772 h 8772"/>
              <a:gd name="connsiteX2" fmla="*/ 167 w 10000"/>
              <a:gd name="connsiteY2" fmla="*/ 6632 h 8772"/>
              <a:gd name="connsiteX3" fmla="*/ 0 w 10000"/>
              <a:gd name="connsiteY3" fmla="*/ 4573 h 8772"/>
              <a:gd name="connsiteX4" fmla="*/ 10000 w 10000"/>
              <a:gd name="connsiteY4" fmla="*/ 0 h 8772"/>
              <a:gd name="connsiteX0" fmla="*/ 4263 w 4263"/>
              <a:gd name="connsiteY0" fmla="*/ 4453 h 4787"/>
              <a:gd name="connsiteX1" fmla="*/ 2337 w 4263"/>
              <a:gd name="connsiteY1" fmla="*/ 4787 h 4787"/>
              <a:gd name="connsiteX2" fmla="*/ 167 w 4263"/>
              <a:gd name="connsiteY2" fmla="*/ 2347 h 4787"/>
              <a:gd name="connsiteX3" fmla="*/ 0 w 4263"/>
              <a:gd name="connsiteY3" fmla="*/ 0 h 4787"/>
            </a:gdLst>
            <a:ahLst/>
            <a:cxnLst>
              <a:cxn ang="0">
                <a:pos x="connsiteX0" y="connsiteY0"/>
              </a:cxn>
              <a:cxn ang="0">
                <a:pos x="connsiteX1" y="connsiteY1"/>
              </a:cxn>
              <a:cxn ang="0">
                <a:pos x="connsiteX2" y="connsiteY2"/>
              </a:cxn>
              <a:cxn ang="0">
                <a:pos x="connsiteX3" y="connsiteY3"/>
              </a:cxn>
            </a:cxnLst>
            <a:rect l="l" t="t" r="r" b="b"/>
            <a:pathLst>
              <a:path w="4263" h="4787">
                <a:moveTo>
                  <a:pt x="4263" y="4453"/>
                </a:moveTo>
                <a:lnTo>
                  <a:pt x="2337" y="4787"/>
                </a:lnTo>
                <a:lnTo>
                  <a:pt x="167" y="2347"/>
                </a:lnTo>
                <a:cubicBezTo>
                  <a:pt x="111" y="1565"/>
                  <a:pt x="56" y="783"/>
                  <a:pt x="0" y="0"/>
                </a:cubicBezTo>
              </a:path>
            </a:pathLst>
          </a:custGeom>
          <a:noFill/>
          <a:ln w="63500" cap="flat">
            <a:solidFill>
              <a:srgbClr val="6666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462"/>
          </a:p>
        </p:txBody>
      </p:sp>
      <p:sp>
        <p:nvSpPr>
          <p:cNvPr id="55" name="Oval 338">
            <a:extLst>
              <a:ext uri="{FF2B5EF4-FFF2-40B4-BE49-F238E27FC236}">
                <a16:creationId xmlns:a16="http://schemas.microsoft.com/office/drawing/2014/main" id="{307F4D60-77A1-4D05-8CCC-EF73FB170061}"/>
              </a:ext>
            </a:extLst>
          </p:cNvPr>
          <p:cNvSpPr>
            <a:spLocks noChangeArrowheads="1"/>
          </p:cNvSpPr>
          <p:nvPr/>
        </p:nvSpPr>
        <p:spPr bwMode="auto">
          <a:xfrm>
            <a:off x="10891456" y="5229420"/>
            <a:ext cx="294065" cy="294094"/>
          </a:xfrm>
          <a:prstGeom prst="ellipse">
            <a:avLst/>
          </a:prstGeom>
          <a:solidFill>
            <a:srgbClr val="FFFFFF"/>
          </a:solidFill>
          <a:ln w="28575">
            <a:solidFill>
              <a:srgbClr val="666666"/>
            </a:solidFill>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nSpc>
                <a:spcPct val="100000"/>
              </a:lnSpc>
              <a:spcBef>
                <a:spcPct val="0"/>
              </a:spcBef>
              <a:buFontTx/>
              <a:buNone/>
            </a:pPr>
            <a:endParaRPr lang="ja-JP" altLang="en-US" sz="1462">
              <a:latin typeface="Arial" panose="020B0604020202020204" pitchFamily="34" charset="0"/>
            </a:endParaRPr>
          </a:p>
        </p:txBody>
      </p:sp>
      <p:sp>
        <p:nvSpPr>
          <p:cNvPr id="56" name="Rectangle 50">
            <a:extLst>
              <a:ext uri="{FF2B5EF4-FFF2-40B4-BE49-F238E27FC236}">
                <a16:creationId xmlns:a16="http://schemas.microsoft.com/office/drawing/2014/main" id="{1FEAFA22-725A-4FD9-B54D-EC0B10DF5170}"/>
              </a:ext>
            </a:extLst>
          </p:cNvPr>
          <p:cNvSpPr>
            <a:spLocks noChangeArrowheads="1"/>
          </p:cNvSpPr>
          <p:nvPr/>
        </p:nvSpPr>
        <p:spPr bwMode="auto">
          <a:xfrm>
            <a:off x="10584522" y="5035282"/>
            <a:ext cx="3077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nSpc>
                <a:spcPct val="100000"/>
              </a:lnSpc>
              <a:spcBef>
                <a:spcPct val="0"/>
              </a:spcBef>
              <a:buFontTx/>
              <a:buNone/>
            </a:pPr>
            <a:r>
              <a:rPr lang="ja-JP" altLang="ja-JP" sz="1200" dirty="0">
                <a:solidFill>
                  <a:schemeClr val="bg2">
                    <a:lumMod val="25000"/>
                  </a:schemeClr>
                </a:solidFill>
                <a:latin typeface="HG丸ｺﾞｼｯｸM-PRO" panose="020F0600000000000000" pitchFamily="50" charset="-128"/>
                <a:ea typeface="HG丸ｺﾞｼｯｸM-PRO" panose="020F0600000000000000" pitchFamily="50" charset="-128"/>
              </a:rPr>
              <a:t>夢洲</a:t>
            </a:r>
            <a:endParaRPr lang="ja-JP" altLang="ja-JP" sz="1050" dirty="0">
              <a:solidFill>
                <a:schemeClr val="bg2">
                  <a:lumMod val="25000"/>
                </a:schemeClr>
              </a:solidFill>
              <a:latin typeface="HG丸ｺﾞｼｯｸM-PRO" panose="020F0600000000000000" pitchFamily="50" charset="-128"/>
              <a:ea typeface="HG丸ｺﾞｼｯｸM-PRO" panose="020F0600000000000000" pitchFamily="50" charset="-128"/>
            </a:endParaRPr>
          </a:p>
        </p:txBody>
      </p:sp>
      <p:sp>
        <p:nvSpPr>
          <p:cNvPr id="57" name="Oval 62">
            <a:extLst>
              <a:ext uri="{FF2B5EF4-FFF2-40B4-BE49-F238E27FC236}">
                <a16:creationId xmlns:a16="http://schemas.microsoft.com/office/drawing/2014/main" id="{1DD4693F-72E8-40D4-BC19-760C5DF6A84C}"/>
              </a:ext>
            </a:extLst>
          </p:cNvPr>
          <p:cNvSpPr>
            <a:spLocks noChangeArrowheads="1"/>
          </p:cNvSpPr>
          <p:nvPr/>
        </p:nvSpPr>
        <p:spPr bwMode="auto">
          <a:xfrm>
            <a:off x="11460238" y="4377729"/>
            <a:ext cx="294065" cy="294094"/>
          </a:xfrm>
          <a:prstGeom prst="ellipse">
            <a:avLst/>
          </a:prstGeom>
          <a:solidFill>
            <a:srgbClr val="FFFFFF"/>
          </a:solidFill>
          <a:ln w="28575">
            <a:solidFill>
              <a:srgbClr val="FF9933"/>
            </a:solidFill>
            <a:prstDash val="sysDash"/>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nSpc>
                <a:spcPct val="100000"/>
              </a:lnSpc>
              <a:spcBef>
                <a:spcPct val="0"/>
              </a:spcBef>
              <a:buFontTx/>
              <a:buNone/>
            </a:pPr>
            <a:endParaRPr lang="ja-JP" altLang="en-US" sz="1462">
              <a:latin typeface="Arial" panose="020B0604020202020204" pitchFamily="34" charset="0"/>
            </a:endParaRPr>
          </a:p>
        </p:txBody>
      </p:sp>
      <p:sp>
        <p:nvSpPr>
          <p:cNvPr id="58" name="Oval 62">
            <a:extLst>
              <a:ext uri="{FF2B5EF4-FFF2-40B4-BE49-F238E27FC236}">
                <a16:creationId xmlns:a16="http://schemas.microsoft.com/office/drawing/2014/main" id="{1374558A-14E0-4F74-A9BF-0E8E99BDF369}"/>
              </a:ext>
            </a:extLst>
          </p:cNvPr>
          <p:cNvSpPr>
            <a:spLocks noChangeArrowheads="1"/>
          </p:cNvSpPr>
          <p:nvPr/>
        </p:nvSpPr>
        <p:spPr bwMode="auto">
          <a:xfrm>
            <a:off x="12729361" y="4605117"/>
            <a:ext cx="294065" cy="294094"/>
          </a:xfrm>
          <a:prstGeom prst="ellipse">
            <a:avLst/>
          </a:prstGeom>
          <a:solidFill>
            <a:srgbClr val="FFFFFF"/>
          </a:solidFill>
          <a:ln w="28575">
            <a:solidFill>
              <a:srgbClr val="FF0065"/>
            </a:solidFill>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nSpc>
                <a:spcPct val="100000"/>
              </a:lnSpc>
              <a:spcBef>
                <a:spcPct val="0"/>
              </a:spcBef>
              <a:buFontTx/>
              <a:buNone/>
            </a:pPr>
            <a:endParaRPr lang="ja-JP" altLang="en-US" sz="1462">
              <a:latin typeface="Arial" panose="020B0604020202020204" pitchFamily="34" charset="0"/>
            </a:endParaRPr>
          </a:p>
        </p:txBody>
      </p:sp>
      <p:sp>
        <p:nvSpPr>
          <p:cNvPr id="59" name="フリーフォーム: 図形 58">
            <a:extLst>
              <a:ext uri="{FF2B5EF4-FFF2-40B4-BE49-F238E27FC236}">
                <a16:creationId xmlns:a16="http://schemas.microsoft.com/office/drawing/2014/main" id="{896270B6-BED6-4232-BD27-437EE731D3FB}"/>
              </a:ext>
            </a:extLst>
          </p:cNvPr>
          <p:cNvSpPr/>
          <p:nvPr/>
        </p:nvSpPr>
        <p:spPr>
          <a:xfrm>
            <a:off x="13156445" y="3108916"/>
            <a:ext cx="2833229" cy="2517656"/>
          </a:xfrm>
          <a:custGeom>
            <a:avLst/>
            <a:gdLst>
              <a:gd name="connsiteX0" fmla="*/ 2326640 w 2326640"/>
              <a:gd name="connsiteY0" fmla="*/ 2072640 h 2072640"/>
              <a:gd name="connsiteX1" fmla="*/ 1727200 w 2326640"/>
              <a:gd name="connsiteY1" fmla="*/ 2042160 h 2072640"/>
              <a:gd name="connsiteX2" fmla="*/ 1036320 w 2326640"/>
              <a:gd name="connsiteY2" fmla="*/ 1717040 h 2072640"/>
              <a:gd name="connsiteX3" fmla="*/ 792480 w 2326640"/>
              <a:gd name="connsiteY3" fmla="*/ 1168400 h 2072640"/>
              <a:gd name="connsiteX4" fmla="*/ 335280 w 2326640"/>
              <a:gd name="connsiteY4" fmla="*/ 843280 h 2072640"/>
              <a:gd name="connsiteX5" fmla="*/ 0 w 2326640"/>
              <a:gd name="connsiteY5" fmla="*/ 0 h 2072640"/>
              <a:gd name="connsiteX0" fmla="*/ 2844800 w 2844800"/>
              <a:gd name="connsiteY0" fmla="*/ 2468880 h 2468880"/>
              <a:gd name="connsiteX1" fmla="*/ 2245360 w 2844800"/>
              <a:gd name="connsiteY1" fmla="*/ 2438400 h 2468880"/>
              <a:gd name="connsiteX2" fmla="*/ 1554480 w 2844800"/>
              <a:gd name="connsiteY2" fmla="*/ 2113280 h 2468880"/>
              <a:gd name="connsiteX3" fmla="*/ 1310640 w 2844800"/>
              <a:gd name="connsiteY3" fmla="*/ 1564640 h 2468880"/>
              <a:gd name="connsiteX4" fmla="*/ 853440 w 2844800"/>
              <a:gd name="connsiteY4" fmla="*/ 1239520 h 2468880"/>
              <a:gd name="connsiteX5" fmla="*/ 0 w 2844800"/>
              <a:gd name="connsiteY5" fmla="*/ 0 h 2468880"/>
              <a:gd name="connsiteX0" fmla="*/ 2854960 w 2854960"/>
              <a:gd name="connsiteY0" fmla="*/ 2489200 h 2489200"/>
              <a:gd name="connsiteX1" fmla="*/ 2255520 w 2854960"/>
              <a:gd name="connsiteY1" fmla="*/ 2458720 h 2489200"/>
              <a:gd name="connsiteX2" fmla="*/ 1564640 w 2854960"/>
              <a:gd name="connsiteY2" fmla="*/ 2133600 h 2489200"/>
              <a:gd name="connsiteX3" fmla="*/ 1320800 w 2854960"/>
              <a:gd name="connsiteY3" fmla="*/ 1584960 h 2489200"/>
              <a:gd name="connsiteX4" fmla="*/ 863600 w 2854960"/>
              <a:gd name="connsiteY4" fmla="*/ 1259840 h 2489200"/>
              <a:gd name="connsiteX5" fmla="*/ 0 w 2854960"/>
              <a:gd name="connsiteY5" fmla="*/ 0 h 2489200"/>
              <a:gd name="connsiteX0" fmla="*/ 2854960 w 2854960"/>
              <a:gd name="connsiteY0" fmla="*/ 2489200 h 2489200"/>
              <a:gd name="connsiteX1" fmla="*/ 2255520 w 2854960"/>
              <a:gd name="connsiteY1" fmla="*/ 2458720 h 2489200"/>
              <a:gd name="connsiteX2" fmla="*/ 1564640 w 2854960"/>
              <a:gd name="connsiteY2" fmla="*/ 2133600 h 2489200"/>
              <a:gd name="connsiteX3" fmla="*/ 1320800 w 2854960"/>
              <a:gd name="connsiteY3" fmla="*/ 1584960 h 2489200"/>
              <a:gd name="connsiteX4" fmla="*/ 863600 w 2854960"/>
              <a:gd name="connsiteY4" fmla="*/ 1259840 h 2489200"/>
              <a:gd name="connsiteX5" fmla="*/ 514679 w 2854960"/>
              <a:gd name="connsiteY5" fmla="*/ 934811 h 2489200"/>
              <a:gd name="connsiteX6" fmla="*/ 0 w 2854960"/>
              <a:gd name="connsiteY6" fmla="*/ 0 h 2489200"/>
              <a:gd name="connsiteX0" fmla="*/ 2854960 w 2854960"/>
              <a:gd name="connsiteY0" fmla="*/ 2489200 h 2489200"/>
              <a:gd name="connsiteX1" fmla="*/ 2255520 w 2854960"/>
              <a:gd name="connsiteY1" fmla="*/ 2458720 h 2489200"/>
              <a:gd name="connsiteX2" fmla="*/ 1564640 w 2854960"/>
              <a:gd name="connsiteY2" fmla="*/ 2133600 h 2489200"/>
              <a:gd name="connsiteX3" fmla="*/ 1320800 w 2854960"/>
              <a:gd name="connsiteY3" fmla="*/ 1584960 h 2489200"/>
              <a:gd name="connsiteX4" fmla="*/ 863600 w 2854960"/>
              <a:gd name="connsiteY4" fmla="*/ 1259840 h 2489200"/>
              <a:gd name="connsiteX5" fmla="*/ 382599 w 2854960"/>
              <a:gd name="connsiteY5" fmla="*/ 701131 h 2489200"/>
              <a:gd name="connsiteX6" fmla="*/ 0 w 2854960"/>
              <a:gd name="connsiteY6" fmla="*/ 0 h 2489200"/>
              <a:gd name="connsiteX0" fmla="*/ 2854960 w 2854960"/>
              <a:gd name="connsiteY0" fmla="*/ 2489200 h 2489200"/>
              <a:gd name="connsiteX1" fmla="*/ 2255520 w 2854960"/>
              <a:gd name="connsiteY1" fmla="*/ 2458720 h 2489200"/>
              <a:gd name="connsiteX2" fmla="*/ 1564640 w 2854960"/>
              <a:gd name="connsiteY2" fmla="*/ 2133600 h 2489200"/>
              <a:gd name="connsiteX3" fmla="*/ 1320800 w 2854960"/>
              <a:gd name="connsiteY3" fmla="*/ 1584960 h 2489200"/>
              <a:gd name="connsiteX4" fmla="*/ 863600 w 2854960"/>
              <a:gd name="connsiteY4" fmla="*/ 1259840 h 2489200"/>
              <a:gd name="connsiteX5" fmla="*/ 728039 w 2854960"/>
              <a:gd name="connsiteY5" fmla="*/ 894171 h 2489200"/>
              <a:gd name="connsiteX6" fmla="*/ 382599 w 2854960"/>
              <a:gd name="connsiteY6" fmla="*/ 701131 h 2489200"/>
              <a:gd name="connsiteX7" fmla="*/ 0 w 2854960"/>
              <a:gd name="connsiteY7" fmla="*/ 0 h 2489200"/>
              <a:gd name="connsiteX0" fmla="*/ 2846039 w 2846039"/>
              <a:gd name="connsiteY0" fmla="*/ 2471358 h 2471358"/>
              <a:gd name="connsiteX1" fmla="*/ 2246599 w 2846039"/>
              <a:gd name="connsiteY1" fmla="*/ 2440878 h 2471358"/>
              <a:gd name="connsiteX2" fmla="*/ 1555719 w 2846039"/>
              <a:gd name="connsiteY2" fmla="*/ 2115758 h 2471358"/>
              <a:gd name="connsiteX3" fmla="*/ 1311879 w 2846039"/>
              <a:gd name="connsiteY3" fmla="*/ 1567118 h 2471358"/>
              <a:gd name="connsiteX4" fmla="*/ 854679 w 2846039"/>
              <a:gd name="connsiteY4" fmla="*/ 1241998 h 2471358"/>
              <a:gd name="connsiteX5" fmla="*/ 719118 w 2846039"/>
              <a:gd name="connsiteY5" fmla="*/ 876329 h 2471358"/>
              <a:gd name="connsiteX6" fmla="*/ 373678 w 2846039"/>
              <a:gd name="connsiteY6" fmla="*/ 683289 h 2471358"/>
              <a:gd name="connsiteX7" fmla="*/ 0 w 2846039"/>
              <a:gd name="connsiteY7" fmla="*/ 0 h 2471358"/>
              <a:gd name="connsiteX0" fmla="*/ 2821655 w 2821655"/>
              <a:gd name="connsiteY0" fmla="*/ 2471358 h 2471358"/>
              <a:gd name="connsiteX1" fmla="*/ 2246599 w 2821655"/>
              <a:gd name="connsiteY1" fmla="*/ 2440878 h 2471358"/>
              <a:gd name="connsiteX2" fmla="*/ 1555719 w 2821655"/>
              <a:gd name="connsiteY2" fmla="*/ 2115758 h 2471358"/>
              <a:gd name="connsiteX3" fmla="*/ 1311879 w 2821655"/>
              <a:gd name="connsiteY3" fmla="*/ 1567118 h 2471358"/>
              <a:gd name="connsiteX4" fmla="*/ 854679 w 2821655"/>
              <a:gd name="connsiteY4" fmla="*/ 1241998 h 2471358"/>
              <a:gd name="connsiteX5" fmla="*/ 719118 w 2821655"/>
              <a:gd name="connsiteY5" fmla="*/ 876329 h 2471358"/>
              <a:gd name="connsiteX6" fmla="*/ 373678 w 2821655"/>
              <a:gd name="connsiteY6" fmla="*/ 683289 h 2471358"/>
              <a:gd name="connsiteX7" fmla="*/ 0 w 2821655"/>
              <a:gd name="connsiteY7" fmla="*/ 0 h 2471358"/>
              <a:gd name="connsiteX0" fmla="*/ 2833229 w 2833229"/>
              <a:gd name="connsiteY0" fmla="*/ 2517656 h 2517656"/>
              <a:gd name="connsiteX1" fmla="*/ 2258173 w 2833229"/>
              <a:gd name="connsiteY1" fmla="*/ 2487176 h 2517656"/>
              <a:gd name="connsiteX2" fmla="*/ 1567293 w 2833229"/>
              <a:gd name="connsiteY2" fmla="*/ 2162056 h 2517656"/>
              <a:gd name="connsiteX3" fmla="*/ 1323453 w 2833229"/>
              <a:gd name="connsiteY3" fmla="*/ 1613416 h 2517656"/>
              <a:gd name="connsiteX4" fmla="*/ 866253 w 2833229"/>
              <a:gd name="connsiteY4" fmla="*/ 1288296 h 2517656"/>
              <a:gd name="connsiteX5" fmla="*/ 730692 w 2833229"/>
              <a:gd name="connsiteY5" fmla="*/ 922627 h 2517656"/>
              <a:gd name="connsiteX6" fmla="*/ 385252 w 2833229"/>
              <a:gd name="connsiteY6" fmla="*/ 729587 h 2517656"/>
              <a:gd name="connsiteX7" fmla="*/ 0 w 2833229"/>
              <a:gd name="connsiteY7" fmla="*/ 0 h 251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3229" h="2517656">
                <a:moveTo>
                  <a:pt x="2833229" y="2517656"/>
                </a:moveTo>
                <a:lnTo>
                  <a:pt x="2258173" y="2487176"/>
                </a:lnTo>
                <a:lnTo>
                  <a:pt x="1567293" y="2162056"/>
                </a:lnTo>
                <a:lnTo>
                  <a:pt x="1323453" y="1613416"/>
                </a:lnTo>
                <a:lnTo>
                  <a:pt x="866253" y="1288296"/>
                </a:lnTo>
                <a:cubicBezTo>
                  <a:pt x="767460" y="1210418"/>
                  <a:pt x="810859" y="1015745"/>
                  <a:pt x="730692" y="922627"/>
                </a:cubicBezTo>
                <a:cubicBezTo>
                  <a:pt x="650525" y="829509"/>
                  <a:pt x="506592" y="915869"/>
                  <a:pt x="385252" y="729587"/>
                </a:cubicBezTo>
                <a:cubicBezTo>
                  <a:pt x="241319" y="519614"/>
                  <a:pt x="106100" y="149028"/>
                  <a:pt x="0" y="0"/>
                </a:cubicBezTo>
              </a:path>
            </a:pathLst>
          </a:custGeom>
          <a:noFill/>
          <a:ln w="57150" cap="rnd">
            <a:solidFill>
              <a:srgbClr val="6666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462">
              <a:solidFill>
                <a:schemeClr val="tx1"/>
              </a:solidFill>
            </a:endParaRPr>
          </a:p>
        </p:txBody>
      </p:sp>
      <p:grpSp>
        <p:nvGrpSpPr>
          <p:cNvPr id="60" name="グループ化 59">
            <a:extLst>
              <a:ext uri="{FF2B5EF4-FFF2-40B4-BE49-F238E27FC236}">
                <a16:creationId xmlns:a16="http://schemas.microsoft.com/office/drawing/2014/main" id="{071EC4E9-D4D8-4854-A8DF-2A9E2F8B0778}"/>
              </a:ext>
            </a:extLst>
          </p:cNvPr>
          <p:cNvGrpSpPr/>
          <p:nvPr/>
        </p:nvGrpSpPr>
        <p:grpSpPr>
          <a:xfrm>
            <a:off x="10470176" y="3823606"/>
            <a:ext cx="5291402" cy="2531719"/>
            <a:chOff x="9760817" y="-375841"/>
            <a:chExt cx="5291402" cy="2531719"/>
          </a:xfrm>
          <a:solidFill>
            <a:schemeClr val="bg1"/>
          </a:solidFill>
        </p:grpSpPr>
        <p:sp>
          <p:nvSpPr>
            <p:cNvPr id="61" name="Rectangle 71">
              <a:extLst>
                <a:ext uri="{FF2B5EF4-FFF2-40B4-BE49-F238E27FC236}">
                  <a16:creationId xmlns:a16="http://schemas.microsoft.com/office/drawing/2014/main" id="{25848F9D-0781-42B2-ADB9-234CEA64FF42}"/>
                </a:ext>
              </a:extLst>
            </p:cNvPr>
            <p:cNvSpPr>
              <a:spLocks noChangeArrowheads="1"/>
            </p:cNvSpPr>
            <p:nvPr/>
          </p:nvSpPr>
          <p:spPr bwMode="auto">
            <a:xfrm>
              <a:off x="9760817" y="1194037"/>
              <a:ext cx="380480" cy="202842"/>
            </a:xfrm>
            <a:prstGeom prst="rect">
              <a:avLst/>
            </a:prstGeom>
            <a:grpFill/>
            <a:ln w="9525">
              <a:solidFill>
                <a:srgbClr val="000000"/>
              </a:solidFill>
              <a:miter lim="800000"/>
              <a:headEnd/>
              <a:tailEnd/>
            </a:ln>
          </p:spPr>
          <p:txBody>
            <a:bodyPr wrap="none" lIns="36000" tIns="0" rIns="36000" bIns="1800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nSpc>
                  <a:spcPct val="100000"/>
                </a:lnSpc>
                <a:spcBef>
                  <a:spcPct val="0"/>
                </a:spcBef>
                <a:buFontTx/>
                <a:buNone/>
              </a:pPr>
              <a:r>
                <a:rPr lang="ja-JP" altLang="ja-JP" sz="1200" b="1" dirty="0">
                  <a:solidFill>
                    <a:srgbClr val="000000"/>
                  </a:solidFill>
                  <a:latin typeface="HG丸ｺﾞｼｯｸM-PRO" panose="020F0600000000000000" pitchFamily="50" charset="-128"/>
                  <a:ea typeface="HG丸ｺﾞｼｯｸM-PRO" panose="020F0600000000000000" pitchFamily="50" charset="-128"/>
                </a:rPr>
                <a:t>夢洲</a:t>
              </a:r>
              <a:endParaRPr lang="ja-JP" altLang="ja-JP" sz="1050" b="1" dirty="0">
                <a:latin typeface="HG丸ｺﾞｼｯｸM-PRO" panose="020F0600000000000000" pitchFamily="50" charset="-128"/>
                <a:ea typeface="HG丸ｺﾞｼｯｸM-PRO" panose="020F0600000000000000" pitchFamily="50" charset="-128"/>
              </a:endParaRPr>
            </a:p>
          </p:txBody>
        </p:sp>
        <p:sp>
          <p:nvSpPr>
            <p:cNvPr id="62" name="Rectangle 76">
              <a:extLst>
                <a:ext uri="{FF2B5EF4-FFF2-40B4-BE49-F238E27FC236}">
                  <a16:creationId xmlns:a16="http://schemas.microsoft.com/office/drawing/2014/main" id="{C852EABB-0069-485D-9CE9-B4224BD2EFF6}"/>
                </a:ext>
              </a:extLst>
            </p:cNvPr>
            <p:cNvSpPr>
              <a:spLocks noChangeArrowheads="1"/>
            </p:cNvSpPr>
            <p:nvPr/>
          </p:nvSpPr>
          <p:spPr bwMode="auto">
            <a:xfrm>
              <a:off x="13118869" y="-298384"/>
              <a:ext cx="534368" cy="202842"/>
            </a:xfrm>
            <a:prstGeom prst="rect">
              <a:avLst/>
            </a:prstGeom>
            <a:grpFill/>
            <a:ln w="9525">
              <a:solidFill>
                <a:srgbClr val="000000"/>
              </a:solidFill>
              <a:miter lim="800000"/>
              <a:headEnd/>
              <a:tailEnd/>
            </a:ln>
          </p:spPr>
          <p:txBody>
            <a:bodyPr wrap="none" lIns="36000" tIns="0" rIns="36000" bIns="1800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nSpc>
                  <a:spcPct val="100000"/>
                </a:lnSpc>
                <a:spcBef>
                  <a:spcPct val="0"/>
                </a:spcBef>
                <a:buFontTx/>
                <a:buNone/>
              </a:pPr>
              <a:r>
                <a:rPr lang="ja-JP" altLang="ja-JP" sz="1200" b="1" dirty="0">
                  <a:solidFill>
                    <a:srgbClr val="000000"/>
                  </a:solidFill>
                  <a:latin typeface="HG丸ｺﾞｼｯｸM-PRO" panose="020F0600000000000000" pitchFamily="50" charset="-128"/>
                  <a:ea typeface="HG丸ｺﾞｼｯｸM-PRO" panose="020F0600000000000000" pitchFamily="50" charset="-128"/>
                </a:rPr>
                <a:t>西九条</a:t>
              </a:r>
              <a:endParaRPr lang="ja-JP" altLang="ja-JP" sz="1050" b="1" dirty="0">
                <a:latin typeface="HG丸ｺﾞｼｯｸM-PRO" panose="020F0600000000000000" pitchFamily="50" charset="-128"/>
                <a:ea typeface="HG丸ｺﾞｼｯｸM-PRO" panose="020F0600000000000000" pitchFamily="50" charset="-128"/>
              </a:endParaRPr>
            </a:p>
          </p:txBody>
        </p:sp>
        <p:sp>
          <p:nvSpPr>
            <p:cNvPr id="63" name="Rectangle 81">
              <a:extLst>
                <a:ext uri="{FF2B5EF4-FFF2-40B4-BE49-F238E27FC236}">
                  <a16:creationId xmlns:a16="http://schemas.microsoft.com/office/drawing/2014/main" id="{CCF3A36D-8EE6-4452-B5C5-7586B0DB5FB4}"/>
                </a:ext>
              </a:extLst>
            </p:cNvPr>
            <p:cNvSpPr>
              <a:spLocks noChangeArrowheads="1"/>
            </p:cNvSpPr>
            <p:nvPr/>
          </p:nvSpPr>
          <p:spPr bwMode="auto">
            <a:xfrm>
              <a:off x="11259894" y="1953036"/>
              <a:ext cx="1149921" cy="202842"/>
            </a:xfrm>
            <a:prstGeom prst="rect">
              <a:avLst/>
            </a:prstGeom>
            <a:grpFill/>
            <a:ln w="9525">
              <a:solidFill>
                <a:srgbClr val="000000"/>
              </a:solidFill>
              <a:miter lim="800000"/>
              <a:headEnd/>
              <a:tailEnd/>
            </a:ln>
          </p:spPr>
          <p:txBody>
            <a:bodyPr wrap="none" lIns="36000" tIns="0" rIns="36000" bIns="1800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nSpc>
                  <a:spcPct val="100000"/>
                </a:lnSpc>
                <a:spcBef>
                  <a:spcPct val="0"/>
                </a:spcBef>
                <a:buFontTx/>
                <a:buNone/>
              </a:pPr>
              <a:r>
                <a:rPr lang="ja-JP" altLang="ja-JP" sz="1200" b="1" dirty="0">
                  <a:solidFill>
                    <a:srgbClr val="000000"/>
                  </a:solidFill>
                  <a:latin typeface="HG丸ｺﾞｼｯｸM-PRO" panose="020F0600000000000000" pitchFamily="50" charset="-128"/>
                  <a:ea typeface="HG丸ｺﾞｼｯｸM-PRO" panose="020F0600000000000000" pitchFamily="50" charset="-128"/>
                </a:rPr>
                <a:t>コスモ</a:t>
              </a:r>
              <a:r>
                <a:rPr lang="ja-JP" altLang="en-US" sz="1200" b="1" dirty="0">
                  <a:solidFill>
                    <a:srgbClr val="000000"/>
                  </a:solidFill>
                  <a:latin typeface="HG丸ｺﾞｼｯｸM-PRO" panose="020F0600000000000000" pitchFamily="50" charset="-128"/>
                  <a:ea typeface="HG丸ｺﾞｼｯｸM-PRO" panose="020F0600000000000000" pitchFamily="50" charset="-128"/>
                </a:rPr>
                <a:t>スクエア</a:t>
              </a:r>
              <a:endParaRPr lang="ja-JP" altLang="ja-JP" sz="1050" b="1" dirty="0">
                <a:latin typeface="HG丸ｺﾞｼｯｸM-PRO" panose="020F0600000000000000" pitchFamily="50" charset="-128"/>
                <a:ea typeface="HG丸ｺﾞｼｯｸM-PRO" panose="020F0600000000000000" pitchFamily="50" charset="-128"/>
              </a:endParaRPr>
            </a:p>
          </p:txBody>
        </p:sp>
        <p:sp>
          <p:nvSpPr>
            <p:cNvPr id="64" name="Rectangle 86">
              <a:extLst>
                <a:ext uri="{FF2B5EF4-FFF2-40B4-BE49-F238E27FC236}">
                  <a16:creationId xmlns:a16="http://schemas.microsoft.com/office/drawing/2014/main" id="{4F9D90D7-DB27-4F83-8478-808F2CF2EC7A}"/>
                </a:ext>
              </a:extLst>
            </p:cNvPr>
            <p:cNvSpPr>
              <a:spLocks noChangeArrowheads="1"/>
            </p:cNvSpPr>
            <p:nvPr/>
          </p:nvSpPr>
          <p:spPr bwMode="auto">
            <a:xfrm>
              <a:off x="14517851" y="-61509"/>
              <a:ext cx="534368" cy="202842"/>
            </a:xfrm>
            <a:prstGeom prst="rect">
              <a:avLst/>
            </a:prstGeom>
            <a:grpFill/>
            <a:ln w="9525">
              <a:solidFill>
                <a:srgbClr val="000000"/>
              </a:solidFill>
              <a:miter lim="800000"/>
              <a:headEnd/>
              <a:tailEnd/>
            </a:ln>
          </p:spPr>
          <p:txBody>
            <a:bodyPr wrap="none" lIns="36000" tIns="0" rIns="36000" bIns="1800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nSpc>
                  <a:spcPct val="100000"/>
                </a:lnSpc>
                <a:spcBef>
                  <a:spcPct val="0"/>
                </a:spcBef>
                <a:buFontTx/>
                <a:buNone/>
              </a:pPr>
              <a:r>
                <a:rPr lang="ja-JP" altLang="ja-JP" sz="1200" b="1" dirty="0">
                  <a:solidFill>
                    <a:srgbClr val="000000"/>
                  </a:solidFill>
                  <a:latin typeface="HG丸ｺﾞｼｯｸM-PRO" panose="020F0600000000000000" pitchFamily="50" charset="-128"/>
                  <a:ea typeface="HG丸ｺﾞｼｯｸM-PRO" panose="020F0600000000000000" pitchFamily="50" charset="-128"/>
                </a:rPr>
                <a:t>中之島</a:t>
              </a:r>
              <a:endParaRPr lang="ja-JP" altLang="ja-JP" sz="1050" b="1" dirty="0">
                <a:latin typeface="HG丸ｺﾞｼｯｸM-PRO" panose="020F0600000000000000" pitchFamily="50" charset="-128"/>
                <a:ea typeface="HG丸ｺﾞｼｯｸM-PRO" panose="020F0600000000000000" pitchFamily="50" charset="-128"/>
              </a:endParaRPr>
            </a:p>
          </p:txBody>
        </p:sp>
        <p:sp>
          <p:nvSpPr>
            <p:cNvPr id="65" name="Rectangle 98">
              <a:extLst>
                <a:ext uri="{FF2B5EF4-FFF2-40B4-BE49-F238E27FC236}">
                  <a16:creationId xmlns:a16="http://schemas.microsoft.com/office/drawing/2014/main" id="{3C6DA992-E46F-4A69-AFAF-DE1CD3F6F58B}"/>
                </a:ext>
              </a:extLst>
            </p:cNvPr>
            <p:cNvSpPr>
              <a:spLocks noChangeArrowheads="1"/>
            </p:cNvSpPr>
            <p:nvPr/>
          </p:nvSpPr>
          <p:spPr bwMode="auto">
            <a:xfrm>
              <a:off x="13210447" y="654005"/>
              <a:ext cx="380480" cy="202842"/>
            </a:xfrm>
            <a:prstGeom prst="rect">
              <a:avLst/>
            </a:prstGeom>
            <a:grpFill/>
            <a:ln w="9525">
              <a:solidFill>
                <a:srgbClr val="000000"/>
              </a:solidFill>
              <a:miter lim="800000"/>
              <a:headEnd/>
              <a:tailEnd/>
            </a:ln>
          </p:spPr>
          <p:txBody>
            <a:bodyPr wrap="none" lIns="36000" tIns="0" rIns="36000" bIns="1800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nSpc>
                  <a:spcPct val="100000"/>
                </a:lnSpc>
                <a:spcBef>
                  <a:spcPct val="0"/>
                </a:spcBef>
                <a:buFontTx/>
                <a:buNone/>
              </a:pPr>
              <a:r>
                <a:rPr lang="ja-JP" altLang="ja-JP" sz="1200" b="1" dirty="0">
                  <a:solidFill>
                    <a:srgbClr val="000000"/>
                  </a:solidFill>
                  <a:latin typeface="HG丸ｺﾞｼｯｸM-PRO" panose="020F0600000000000000" pitchFamily="50" charset="-128"/>
                  <a:ea typeface="HG丸ｺﾞｼｯｸM-PRO" panose="020F0600000000000000" pitchFamily="50" charset="-128"/>
                </a:rPr>
                <a:t>九条</a:t>
              </a:r>
              <a:endParaRPr lang="ja-JP" altLang="ja-JP" sz="1050" b="1" dirty="0">
                <a:latin typeface="HG丸ｺﾞｼｯｸM-PRO" panose="020F0600000000000000" pitchFamily="50" charset="-128"/>
                <a:ea typeface="HG丸ｺﾞｼｯｸM-PRO" panose="020F0600000000000000" pitchFamily="50" charset="-128"/>
              </a:endParaRPr>
            </a:p>
          </p:txBody>
        </p:sp>
        <p:sp>
          <p:nvSpPr>
            <p:cNvPr id="66" name="Rectangle 324">
              <a:extLst>
                <a:ext uri="{FF2B5EF4-FFF2-40B4-BE49-F238E27FC236}">
                  <a16:creationId xmlns:a16="http://schemas.microsoft.com/office/drawing/2014/main" id="{B9B1FE54-C4CE-466C-B36E-DD5FE34ABCA6}"/>
                </a:ext>
              </a:extLst>
            </p:cNvPr>
            <p:cNvSpPr>
              <a:spLocks noChangeArrowheads="1"/>
            </p:cNvSpPr>
            <p:nvPr/>
          </p:nvSpPr>
          <p:spPr bwMode="auto">
            <a:xfrm>
              <a:off x="12322906" y="679570"/>
              <a:ext cx="380480" cy="202842"/>
            </a:xfrm>
            <a:prstGeom prst="rect">
              <a:avLst/>
            </a:prstGeom>
            <a:grpFill/>
            <a:ln w="9525">
              <a:solidFill>
                <a:srgbClr val="000000"/>
              </a:solidFill>
              <a:miter lim="800000"/>
              <a:headEnd/>
              <a:tailEnd/>
            </a:ln>
          </p:spPr>
          <p:txBody>
            <a:bodyPr wrap="none" lIns="36000" tIns="0" rIns="36000" bIns="1800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nSpc>
                  <a:spcPct val="100000"/>
                </a:lnSpc>
                <a:spcBef>
                  <a:spcPct val="0"/>
                </a:spcBef>
                <a:buFontTx/>
                <a:buNone/>
              </a:pPr>
              <a:r>
                <a:rPr lang="ja-JP" altLang="ja-JP" sz="1200" b="1" dirty="0">
                  <a:solidFill>
                    <a:srgbClr val="000000"/>
                  </a:solidFill>
                  <a:latin typeface="HG丸ｺﾞｼｯｸM-PRO" panose="020F0600000000000000" pitchFamily="50" charset="-128"/>
                  <a:ea typeface="HG丸ｺﾞｼｯｸM-PRO" panose="020F0600000000000000" pitchFamily="50" charset="-128"/>
                </a:rPr>
                <a:t>桜島</a:t>
              </a:r>
              <a:endParaRPr lang="ja-JP" altLang="ja-JP" sz="1050" b="1" dirty="0">
                <a:latin typeface="HG丸ｺﾞｼｯｸM-PRO" panose="020F0600000000000000" pitchFamily="50" charset="-128"/>
                <a:ea typeface="HG丸ｺﾞｼｯｸM-PRO" panose="020F0600000000000000" pitchFamily="50" charset="-128"/>
              </a:endParaRPr>
            </a:p>
          </p:txBody>
        </p:sp>
        <p:sp>
          <p:nvSpPr>
            <p:cNvPr id="67" name="Rectangle 324">
              <a:extLst>
                <a:ext uri="{FF2B5EF4-FFF2-40B4-BE49-F238E27FC236}">
                  <a16:creationId xmlns:a16="http://schemas.microsoft.com/office/drawing/2014/main" id="{031BDBB1-9F86-4899-BE60-7FE0F01F82CB}"/>
                </a:ext>
              </a:extLst>
            </p:cNvPr>
            <p:cNvSpPr>
              <a:spLocks noChangeArrowheads="1"/>
            </p:cNvSpPr>
            <p:nvPr/>
          </p:nvSpPr>
          <p:spPr bwMode="auto">
            <a:xfrm>
              <a:off x="10558755" y="-91671"/>
              <a:ext cx="380480" cy="202842"/>
            </a:xfrm>
            <a:prstGeom prst="rect">
              <a:avLst/>
            </a:prstGeom>
            <a:grpFill/>
            <a:ln w="9525">
              <a:solidFill>
                <a:srgbClr val="000000"/>
              </a:solidFill>
              <a:miter lim="800000"/>
              <a:headEnd/>
              <a:tailEnd/>
            </a:ln>
          </p:spPr>
          <p:txBody>
            <a:bodyPr wrap="none" lIns="36000" tIns="0" rIns="36000" bIns="1800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nSpc>
                  <a:spcPct val="100000"/>
                </a:lnSpc>
                <a:spcBef>
                  <a:spcPct val="0"/>
                </a:spcBef>
                <a:buFontTx/>
                <a:buNone/>
              </a:pPr>
              <a:r>
                <a:rPr lang="ja-JP" altLang="en-US" sz="1200" b="1" dirty="0">
                  <a:latin typeface="HG丸ｺﾞｼｯｸM-PRO" panose="020F0600000000000000" pitchFamily="50" charset="-128"/>
                  <a:ea typeface="HG丸ｺﾞｼｯｸM-PRO" panose="020F0600000000000000" pitchFamily="50" charset="-128"/>
                </a:rPr>
                <a:t>舞洲</a:t>
              </a:r>
              <a:endParaRPr lang="ja-JP" altLang="ja-JP" sz="1200" b="1" dirty="0">
                <a:latin typeface="HG丸ｺﾞｼｯｸM-PRO" panose="020F0600000000000000" pitchFamily="50" charset="-128"/>
                <a:ea typeface="HG丸ｺﾞｼｯｸM-PRO" panose="020F0600000000000000" pitchFamily="50" charset="-128"/>
              </a:endParaRPr>
            </a:p>
          </p:txBody>
        </p:sp>
        <p:sp>
          <p:nvSpPr>
            <p:cNvPr id="68" name="Rectangle 324">
              <a:extLst>
                <a:ext uri="{FF2B5EF4-FFF2-40B4-BE49-F238E27FC236}">
                  <a16:creationId xmlns:a16="http://schemas.microsoft.com/office/drawing/2014/main" id="{EACFD41B-4B9E-49D6-B529-340CD031BD22}"/>
                </a:ext>
              </a:extLst>
            </p:cNvPr>
            <p:cNvSpPr>
              <a:spLocks noChangeArrowheads="1"/>
            </p:cNvSpPr>
            <p:nvPr/>
          </p:nvSpPr>
          <p:spPr bwMode="auto">
            <a:xfrm>
              <a:off x="11511007" y="-375841"/>
              <a:ext cx="534368" cy="202842"/>
            </a:xfrm>
            <a:prstGeom prst="rect">
              <a:avLst/>
            </a:prstGeom>
            <a:grpFill/>
            <a:ln w="9525">
              <a:solidFill>
                <a:srgbClr val="000000"/>
              </a:solidFill>
              <a:miter lim="800000"/>
              <a:headEnd/>
              <a:tailEnd/>
            </a:ln>
          </p:spPr>
          <p:txBody>
            <a:bodyPr wrap="none" lIns="36000" tIns="0" rIns="36000" bIns="1800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nSpc>
                  <a:spcPct val="100000"/>
                </a:lnSpc>
                <a:spcBef>
                  <a:spcPct val="0"/>
                </a:spcBef>
                <a:buFontTx/>
                <a:buNone/>
              </a:pPr>
              <a:r>
                <a:rPr lang="ja-JP" altLang="en-US" sz="1200" b="1" dirty="0">
                  <a:latin typeface="HG丸ｺﾞｼｯｸM-PRO" panose="020F0600000000000000" pitchFamily="50" charset="-128"/>
                  <a:ea typeface="HG丸ｺﾞｼｯｸM-PRO" panose="020F0600000000000000" pitchFamily="50" charset="-128"/>
                </a:rPr>
                <a:t>新桜島</a:t>
              </a:r>
              <a:endParaRPr lang="ja-JP" altLang="ja-JP" sz="1200" b="1" dirty="0">
                <a:latin typeface="HG丸ｺﾞｼｯｸM-PRO" panose="020F0600000000000000" pitchFamily="50" charset="-128"/>
                <a:ea typeface="HG丸ｺﾞｼｯｸM-PRO" panose="020F0600000000000000" pitchFamily="50" charset="-128"/>
              </a:endParaRPr>
            </a:p>
          </p:txBody>
        </p:sp>
      </p:grpSp>
      <p:sp>
        <p:nvSpPr>
          <p:cNvPr id="69" name="Oval 65">
            <a:extLst>
              <a:ext uri="{FF2B5EF4-FFF2-40B4-BE49-F238E27FC236}">
                <a16:creationId xmlns:a16="http://schemas.microsoft.com/office/drawing/2014/main" id="{DFA35352-7309-42FD-86BE-92D23D7E1793}"/>
              </a:ext>
            </a:extLst>
          </p:cNvPr>
          <p:cNvSpPr>
            <a:spLocks noChangeArrowheads="1"/>
          </p:cNvSpPr>
          <p:nvPr/>
        </p:nvSpPr>
        <p:spPr bwMode="auto">
          <a:xfrm>
            <a:off x="13797281" y="4175586"/>
            <a:ext cx="295355" cy="295384"/>
          </a:xfrm>
          <a:prstGeom prst="ellipse">
            <a:avLst/>
          </a:prstGeom>
          <a:solidFill>
            <a:srgbClr val="FFFFFF"/>
          </a:solidFill>
          <a:ln w="28575">
            <a:solidFill>
              <a:srgbClr val="000000"/>
            </a:solidFill>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nSpc>
                <a:spcPct val="100000"/>
              </a:lnSpc>
              <a:spcBef>
                <a:spcPct val="0"/>
              </a:spcBef>
              <a:buFontTx/>
              <a:buNone/>
            </a:pPr>
            <a:endParaRPr lang="ja-JP" altLang="en-US" sz="1462">
              <a:latin typeface="Arial" panose="020B0604020202020204" pitchFamily="34" charset="0"/>
            </a:endParaRPr>
          </a:p>
        </p:txBody>
      </p:sp>
      <p:sp>
        <p:nvSpPr>
          <p:cNvPr id="70" name="Oval 92">
            <a:extLst>
              <a:ext uri="{FF2B5EF4-FFF2-40B4-BE49-F238E27FC236}">
                <a16:creationId xmlns:a16="http://schemas.microsoft.com/office/drawing/2014/main" id="{3C647C22-9976-4A2A-B0AF-67AF2AC2011F}"/>
              </a:ext>
            </a:extLst>
          </p:cNvPr>
          <p:cNvSpPr>
            <a:spLocks noChangeArrowheads="1"/>
          </p:cNvSpPr>
          <p:nvPr/>
        </p:nvSpPr>
        <p:spPr bwMode="auto">
          <a:xfrm>
            <a:off x="14286098" y="4575449"/>
            <a:ext cx="295355" cy="295384"/>
          </a:xfrm>
          <a:prstGeom prst="ellipse">
            <a:avLst/>
          </a:prstGeom>
          <a:solidFill>
            <a:srgbClr val="FFFFFF"/>
          </a:solidFill>
          <a:ln w="28575">
            <a:solidFill>
              <a:srgbClr val="0070C0"/>
            </a:solidFill>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nSpc>
                <a:spcPct val="100000"/>
              </a:lnSpc>
              <a:spcBef>
                <a:spcPct val="0"/>
              </a:spcBef>
              <a:buFontTx/>
              <a:buNone/>
            </a:pPr>
            <a:endParaRPr lang="ja-JP" altLang="en-US" sz="1462">
              <a:latin typeface="Arial" panose="020B0604020202020204" pitchFamily="34" charset="0"/>
            </a:endParaRPr>
          </a:p>
        </p:txBody>
      </p:sp>
      <p:sp>
        <p:nvSpPr>
          <p:cNvPr id="71" name="Oval 59">
            <a:extLst>
              <a:ext uri="{FF2B5EF4-FFF2-40B4-BE49-F238E27FC236}">
                <a16:creationId xmlns:a16="http://schemas.microsoft.com/office/drawing/2014/main" id="{36D5CE0E-0A67-482D-84A8-329D78DF44CA}"/>
              </a:ext>
            </a:extLst>
          </p:cNvPr>
          <p:cNvSpPr>
            <a:spLocks noChangeArrowheads="1"/>
          </p:cNvSpPr>
          <p:nvPr/>
        </p:nvSpPr>
        <p:spPr bwMode="auto">
          <a:xfrm>
            <a:off x="11670470" y="5909190"/>
            <a:ext cx="295355" cy="294094"/>
          </a:xfrm>
          <a:prstGeom prst="ellipse">
            <a:avLst/>
          </a:prstGeom>
          <a:solidFill>
            <a:srgbClr val="FFFFFF"/>
          </a:solidFill>
          <a:ln w="28575">
            <a:solidFill>
              <a:srgbClr val="666666"/>
            </a:solidFill>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nSpc>
                <a:spcPct val="100000"/>
              </a:lnSpc>
              <a:spcBef>
                <a:spcPct val="0"/>
              </a:spcBef>
              <a:buFontTx/>
              <a:buNone/>
            </a:pPr>
            <a:endParaRPr lang="ja-JP" altLang="en-US" sz="1462">
              <a:latin typeface="Arial" panose="020B0604020202020204" pitchFamily="34" charset="0"/>
            </a:endParaRPr>
          </a:p>
        </p:txBody>
      </p:sp>
      <p:sp>
        <p:nvSpPr>
          <p:cNvPr id="72" name="Rectangle 50">
            <a:extLst>
              <a:ext uri="{FF2B5EF4-FFF2-40B4-BE49-F238E27FC236}">
                <a16:creationId xmlns:a16="http://schemas.microsoft.com/office/drawing/2014/main" id="{1E7D2FD4-90FB-4FC6-8E09-6ED55B630419}"/>
              </a:ext>
            </a:extLst>
          </p:cNvPr>
          <p:cNvSpPr>
            <a:spLocks noChangeArrowheads="1"/>
          </p:cNvSpPr>
          <p:nvPr/>
        </p:nvSpPr>
        <p:spPr bwMode="auto">
          <a:xfrm>
            <a:off x="12174369" y="6411794"/>
            <a:ext cx="3077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nSpc>
                <a:spcPct val="100000"/>
              </a:lnSpc>
              <a:spcBef>
                <a:spcPct val="0"/>
              </a:spcBef>
              <a:buFontTx/>
              <a:buNone/>
            </a:pPr>
            <a:r>
              <a:rPr lang="ja-JP" altLang="en-US" sz="1200" dirty="0">
                <a:solidFill>
                  <a:schemeClr val="bg2">
                    <a:lumMod val="25000"/>
                  </a:schemeClr>
                </a:solidFill>
                <a:latin typeface="HG丸ｺﾞｼｯｸM-PRO" panose="020F0600000000000000" pitchFamily="50" charset="-128"/>
                <a:ea typeface="HG丸ｺﾞｼｯｸM-PRO" panose="020F0600000000000000" pitchFamily="50" charset="-128"/>
              </a:rPr>
              <a:t>咲</a:t>
            </a:r>
            <a:r>
              <a:rPr lang="ja-JP" altLang="ja-JP" sz="1200" dirty="0">
                <a:solidFill>
                  <a:schemeClr val="bg2">
                    <a:lumMod val="25000"/>
                  </a:schemeClr>
                </a:solidFill>
                <a:latin typeface="HG丸ｺﾞｼｯｸM-PRO" panose="020F0600000000000000" pitchFamily="50" charset="-128"/>
                <a:ea typeface="HG丸ｺﾞｼｯｸM-PRO" panose="020F0600000000000000" pitchFamily="50" charset="-128"/>
              </a:rPr>
              <a:t>洲</a:t>
            </a:r>
            <a:endParaRPr lang="ja-JP" altLang="ja-JP" sz="1050" dirty="0">
              <a:solidFill>
                <a:schemeClr val="bg2">
                  <a:lumMod val="25000"/>
                </a:schemeClr>
              </a:solidFill>
              <a:latin typeface="HG丸ｺﾞｼｯｸM-PRO" panose="020F0600000000000000" pitchFamily="50" charset="-128"/>
              <a:ea typeface="HG丸ｺﾞｼｯｸM-PRO" panose="020F0600000000000000" pitchFamily="50" charset="-128"/>
            </a:endParaRPr>
          </a:p>
        </p:txBody>
      </p:sp>
      <p:sp>
        <p:nvSpPr>
          <p:cNvPr id="73" name="Oval 62">
            <a:extLst>
              <a:ext uri="{FF2B5EF4-FFF2-40B4-BE49-F238E27FC236}">
                <a16:creationId xmlns:a16="http://schemas.microsoft.com/office/drawing/2014/main" id="{E1F6B8CE-8B30-4A82-B9F8-69FCCD0936D1}"/>
              </a:ext>
            </a:extLst>
          </p:cNvPr>
          <p:cNvSpPr>
            <a:spLocks noChangeArrowheads="1"/>
          </p:cNvSpPr>
          <p:nvPr/>
        </p:nvSpPr>
        <p:spPr bwMode="auto">
          <a:xfrm>
            <a:off x="12732823" y="4035829"/>
            <a:ext cx="294065" cy="294094"/>
          </a:xfrm>
          <a:prstGeom prst="ellipse">
            <a:avLst/>
          </a:prstGeom>
          <a:solidFill>
            <a:srgbClr val="FFFFFF"/>
          </a:solidFill>
          <a:ln w="28575">
            <a:solidFill>
              <a:srgbClr val="FF9933"/>
            </a:solidFill>
            <a:prstDash val="sysDash"/>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nSpc>
                <a:spcPct val="100000"/>
              </a:lnSpc>
              <a:spcBef>
                <a:spcPct val="0"/>
              </a:spcBef>
              <a:buFontTx/>
              <a:buNone/>
            </a:pPr>
            <a:endParaRPr lang="ja-JP" altLang="en-US" sz="1462">
              <a:latin typeface="Arial" panose="020B0604020202020204" pitchFamily="34" charset="0"/>
            </a:endParaRPr>
          </a:p>
        </p:txBody>
      </p:sp>
      <p:sp>
        <p:nvSpPr>
          <p:cNvPr id="74" name="Rectangle 71">
            <a:extLst>
              <a:ext uri="{FF2B5EF4-FFF2-40B4-BE49-F238E27FC236}">
                <a16:creationId xmlns:a16="http://schemas.microsoft.com/office/drawing/2014/main" id="{3C33C8C9-AEAD-463F-A5CD-F133537C44EE}"/>
              </a:ext>
            </a:extLst>
          </p:cNvPr>
          <p:cNvSpPr>
            <a:spLocks noChangeArrowheads="1"/>
          </p:cNvSpPr>
          <p:nvPr/>
        </p:nvSpPr>
        <p:spPr bwMode="auto">
          <a:xfrm>
            <a:off x="13214286" y="3440741"/>
            <a:ext cx="863552" cy="269971"/>
          </a:xfrm>
          <a:prstGeom prst="rect">
            <a:avLst/>
          </a:prstGeom>
          <a:solidFill>
            <a:schemeClr val="accent4">
              <a:lumMod val="20000"/>
              <a:lumOff val="80000"/>
            </a:schemeClr>
          </a:solidFill>
          <a:ln w="25400">
            <a:solidFill>
              <a:srgbClr val="FF9933"/>
            </a:solidFill>
            <a:prstDash val="solid"/>
            <a:miter lim="800000"/>
            <a:headEnd/>
            <a:tailEnd/>
          </a:ln>
        </p:spPr>
        <p:txBody>
          <a:bodyPr wrap="none" lIns="72000" tIns="18000" rIns="72000" bIns="3600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nSpc>
                <a:spcPct val="100000"/>
              </a:lnSpc>
              <a:spcBef>
                <a:spcPct val="0"/>
              </a:spcBef>
              <a:buFontTx/>
              <a:buNone/>
            </a:pPr>
            <a:r>
              <a:rPr lang="ja-JP" altLang="en-US" sz="1400" b="1" dirty="0">
                <a:solidFill>
                  <a:srgbClr val="000000"/>
                </a:solidFill>
                <a:latin typeface="HG丸ｺﾞｼｯｸM-PRO" panose="020F0600000000000000" pitchFamily="50" charset="-128"/>
                <a:ea typeface="HG丸ｺﾞｼｯｸM-PRO" panose="020F0600000000000000" pitchFamily="50" charset="-128"/>
              </a:rPr>
              <a:t>答申路線</a:t>
            </a:r>
            <a:endParaRPr lang="ja-JP" altLang="ja-JP" sz="1100" b="1" dirty="0">
              <a:latin typeface="HG丸ｺﾞｼｯｸM-PRO" panose="020F0600000000000000" pitchFamily="50" charset="-128"/>
              <a:ea typeface="HG丸ｺﾞｼｯｸM-PRO" panose="020F0600000000000000" pitchFamily="50" charset="-128"/>
            </a:endParaRPr>
          </a:p>
        </p:txBody>
      </p:sp>
      <p:sp>
        <p:nvSpPr>
          <p:cNvPr id="75" name="Rectangle 71">
            <a:extLst>
              <a:ext uri="{FF2B5EF4-FFF2-40B4-BE49-F238E27FC236}">
                <a16:creationId xmlns:a16="http://schemas.microsoft.com/office/drawing/2014/main" id="{CB174D76-E25B-4EF8-956B-7DA832140CFB}"/>
              </a:ext>
            </a:extLst>
          </p:cNvPr>
          <p:cNvSpPr>
            <a:spLocks noChangeArrowheads="1"/>
          </p:cNvSpPr>
          <p:nvPr/>
        </p:nvSpPr>
        <p:spPr bwMode="auto">
          <a:xfrm>
            <a:off x="11524840" y="5020456"/>
            <a:ext cx="1293156" cy="269971"/>
          </a:xfrm>
          <a:prstGeom prst="rect">
            <a:avLst/>
          </a:prstGeom>
          <a:solidFill>
            <a:srgbClr val="FFEBFF"/>
          </a:solidFill>
          <a:ln w="25400">
            <a:solidFill>
              <a:srgbClr val="FF0065"/>
            </a:solidFill>
            <a:prstDash val="solid"/>
            <a:miter lim="800000"/>
            <a:headEnd/>
            <a:tailEnd/>
          </a:ln>
        </p:spPr>
        <p:txBody>
          <a:bodyPr wrap="none" lIns="72000" tIns="18000" rIns="72000" bIns="3600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nSpc>
                <a:spcPct val="100000"/>
              </a:lnSpc>
              <a:spcBef>
                <a:spcPct val="0"/>
              </a:spcBef>
              <a:buFontTx/>
              <a:buNone/>
            </a:pPr>
            <a:r>
              <a:rPr lang="en-US" altLang="ja-JP" sz="1400" b="1" dirty="0">
                <a:solidFill>
                  <a:srgbClr val="000000"/>
                </a:solidFill>
                <a:latin typeface="HG丸ｺﾞｼｯｸM-PRO" panose="020F0600000000000000" pitchFamily="50" charset="-128"/>
                <a:ea typeface="HG丸ｺﾞｼｯｸM-PRO" panose="020F0600000000000000" pitchFamily="50" charset="-128"/>
              </a:rPr>
              <a:t>JR</a:t>
            </a:r>
            <a:r>
              <a:rPr lang="ja-JP" altLang="en-US" sz="1400" b="1" dirty="0">
                <a:solidFill>
                  <a:srgbClr val="000000"/>
                </a:solidFill>
                <a:latin typeface="HG丸ｺﾞｼｯｸM-PRO" panose="020F0600000000000000" pitchFamily="50" charset="-128"/>
                <a:ea typeface="HG丸ｺﾞｼｯｸM-PRO" panose="020F0600000000000000" pitchFamily="50" charset="-128"/>
              </a:rPr>
              <a:t>桜島線延伸</a:t>
            </a:r>
            <a:endParaRPr lang="ja-JP" altLang="ja-JP" sz="1100" b="1" dirty="0">
              <a:latin typeface="HG丸ｺﾞｼｯｸM-PRO" panose="020F0600000000000000" pitchFamily="50" charset="-128"/>
              <a:ea typeface="HG丸ｺﾞｼｯｸM-PRO" panose="020F0600000000000000" pitchFamily="50" charset="-128"/>
            </a:endParaRPr>
          </a:p>
        </p:txBody>
      </p:sp>
      <p:sp>
        <p:nvSpPr>
          <p:cNvPr id="76" name="Rectangle 71">
            <a:extLst>
              <a:ext uri="{FF2B5EF4-FFF2-40B4-BE49-F238E27FC236}">
                <a16:creationId xmlns:a16="http://schemas.microsoft.com/office/drawing/2014/main" id="{4EF64629-00C8-4DD6-9AC0-FA5F3706B778}"/>
              </a:ext>
            </a:extLst>
          </p:cNvPr>
          <p:cNvSpPr>
            <a:spLocks noChangeArrowheads="1"/>
          </p:cNvSpPr>
          <p:nvPr/>
        </p:nvSpPr>
        <p:spPr bwMode="auto">
          <a:xfrm>
            <a:off x="14318008" y="5531887"/>
            <a:ext cx="1581697" cy="269971"/>
          </a:xfrm>
          <a:prstGeom prst="rect">
            <a:avLst/>
          </a:prstGeom>
          <a:solidFill>
            <a:schemeClr val="accent5">
              <a:lumMod val="20000"/>
              <a:lumOff val="80000"/>
            </a:schemeClr>
          </a:solidFill>
          <a:ln w="25400">
            <a:solidFill>
              <a:srgbClr val="0070C0"/>
            </a:solidFill>
            <a:prstDash val="solid"/>
            <a:miter lim="800000"/>
            <a:headEnd/>
            <a:tailEnd/>
          </a:ln>
        </p:spPr>
        <p:txBody>
          <a:bodyPr wrap="none" lIns="72000" tIns="18000" rIns="72000" bIns="3600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nSpc>
                <a:spcPct val="100000"/>
              </a:lnSpc>
              <a:spcBef>
                <a:spcPct val="0"/>
              </a:spcBef>
              <a:buFontTx/>
              <a:buNone/>
            </a:pPr>
            <a:r>
              <a:rPr lang="ja-JP" altLang="en-US" sz="1400" b="1" dirty="0">
                <a:solidFill>
                  <a:srgbClr val="000000"/>
                </a:solidFill>
                <a:latin typeface="HG丸ｺﾞｼｯｸM-PRO" panose="020F0600000000000000" pitchFamily="50" charset="-128"/>
                <a:ea typeface="HG丸ｺﾞｼｯｸM-PRO" panose="020F0600000000000000" pitchFamily="50" charset="-128"/>
              </a:rPr>
              <a:t>京阪中之島線延伸</a:t>
            </a:r>
            <a:endParaRPr lang="ja-JP" altLang="ja-JP" sz="1100" b="1" dirty="0">
              <a:latin typeface="HG丸ｺﾞｼｯｸM-PRO" panose="020F0600000000000000" pitchFamily="50" charset="-128"/>
              <a:ea typeface="HG丸ｺﾞｼｯｸM-PRO" panose="020F0600000000000000" pitchFamily="50" charset="-128"/>
            </a:endParaRPr>
          </a:p>
        </p:txBody>
      </p:sp>
      <p:cxnSp>
        <p:nvCxnSpPr>
          <p:cNvPr id="77" name="直線コネクタ 76">
            <a:extLst>
              <a:ext uri="{FF2B5EF4-FFF2-40B4-BE49-F238E27FC236}">
                <a16:creationId xmlns:a16="http://schemas.microsoft.com/office/drawing/2014/main" id="{75276968-9B16-47D3-AC5A-E5180CFB7359}"/>
              </a:ext>
            </a:extLst>
          </p:cNvPr>
          <p:cNvCxnSpPr>
            <a:cxnSpLocks/>
          </p:cNvCxnSpPr>
          <p:nvPr/>
        </p:nvCxnSpPr>
        <p:spPr>
          <a:xfrm flipH="1">
            <a:off x="13135195" y="3710712"/>
            <a:ext cx="241216" cy="393193"/>
          </a:xfrm>
          <a:prstGeom prst="line">
            <a:avLst/>
          </a:prstGeom>
          <a:ln w="12700">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BAD8AAE7-8B0E-48CC-9FD1-5161722DC44C}"/>
              </a:ext>
            </a:extLst>
          </p:cNvPr>
          <p:cNvCxnSpPr>
            <a:cxnSpLocks/>
            <a:endCxn id="76" idx="0"/>
          </p:cNvCxnSpPr>
          <p:nvPr/>
        </p:nvCxnSpPr>
        <p:spPr>
          <a:xfrm>
            <a:off x="14803170" y="4292074"/>
            <a:ext cx="305687" cy="123981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B30856F2-1E34-47F4-830A-CC7FABDDD2FF}"/>
              </a:ext>
            </a:extLst>
          </p:cNvPr>
          <p:cNvCxnSpPr>
            <a:cxnSpLocks/>
          </p:cNvCxnSpPr>
          <p:nvPr/>
        </p:nvCxnSpPr>
        <p:spPr>
          <a:xfrm flipH="1">
            <a:off x="11967651" y="4580183"/>
            <a:ext cx="314206" cy="447511"/>
          </a:xfrm>
          <a:prstGeom prst="line">
            <a:avLst/>
          </a:prstGeom>
          <a:ln w="12700">
            <a:solidFill>
              <a:srgbClr val="FF0065"/>
            </a:solidFill>
          </a:ln>
        </p:spPr>
        <p:style>
          <a:lnRef idx="1">
            <a:schemeClr val="accent1"/>
          </a:lnRef>
          <a:fillRef idx="0">
            <a:schemeClr val="accent1"/>
          </a:fillRef>
          <a:effectRef idx="0">
            <a:schemeClr val="accent1"/>
          </a:effectRef>
          <a:fontRef idx="minor">
            <a:schemeClr val="tx1"/>
          </a:fontRef>
        </p:style>
      </p:cxnSp>
      <p:sp>
        <p:nvSpPr>
          <p:cNvPr id="80" name="四角形: 角を丸くする 79">
            <a:extLst>
              <a:ext uri="{FF2B5EF4-FFF2-40B4-BE49-F238E27FC236}">
                <a16:creationId xmlns:a16="http://schemas.microsoft.com/office/drawing/2014/main" id="{6AAB8C29-5B48-4D53-A57B-074CE8CBEF53}"/>
              </a:ext>
            </a:extLst>
          </p:cNvPr>
          <p:cNvSpPr/>
          <p:nvPr/>
        </p:nvSpPr>
        <p:spPr>
          <a:xfrm>
            <a:off x="10916377" y="3592000"/>
            <a:ext cx="1083953" cy="282098"/>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bIns="0" rtlCol="0" anchor="ctr">
            <a:noAutofit/>
          </a:bodyPr>
          <a:lstStyle/>
          <a:p>
            <a:pPr algn="ctr"/>
            <a:r>
              <a:rPr kumimoji="1" lang="ja-JP" altLang="en-US" sz="1600" b="1" dirty="0">
                <a:latin typeface="メイリオ" panose="020B0604030504040204" pitchFamily="50" charset="-128"/>
                <a:ea typeface="メイリオ" panose="020B0604030504040204" pitchFamily="50" charset="-128"/>
              </a:rPr>
              <a:t>北ルート</a:t>
            </a:r>
          </a:p>
        </p:txBody>
      </p:sp>
      <p:sp>
        <p:nvSpPr>
          <p:cNvPr id="81" name="四角形: 角を丸くする 80">
            <a:extLst>
              <a:ext uri="{FF2B5EF4-FFF2-40B4-BE49-F238E27FC236}">
                <a16:creationId xmlns:a16="http://schemas.microsoft.com/office/drawing/2014/main" id="{80BD4808-CE8D-4035-9046-49C3CCC5E75E}"/>
              </a:ext>
            </a:extLst>
          </p:cNvPr>
          <p:cNvSpPr/>
          <p:nvPr/>
        </p:nvSpPr>
        <p:spPr>
          <a:xfrm>
            <a:off x="10465259" y="6272906"/>
            <a:ext cx="1083953" cy="282098"/>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bIns="0" rtlCol="0" anchor="ctr">
            <a:noAutofit/>
          </a:bodyPr>
          <a:lstStyle/>
          <a:p>
            <a:pPr algn="ctr"/>
            <a:r>
              <a:rPr kumimoji="1" lang="ja-JP" altLang="en-US" sz="1600" b="1" dirty="0">
                <a:latin typeface="メイリオ" panose="020B0604030504040204" pitchFamily="50" charset="-128"/>
                <a:ea typeface="メイリオ" panose="020B0604030504040204" pitchFamily="50" charset="-128"/>
              </a:rPr>
              <a:t>南ルート</a:t>
            </a:r>
          </a:p>
        </p:txBody>
      </p:sp>
      <p:graphicFrame>
        <p:nvGraphicFramePr>
          <p:cNvPr id="82" name="表 81">
            <a:extLst>
              <a:ext uri="{FF2B5EF4-FFF2-40B4-BE49-F238E27FC236}">
                <a16:creationId xmlns:a16="http://schemas.microsoft.com/office/drawing/2014/main" id="{DC523BF3-1CED-4AD7-85D0-9C899ACA034C}"/>
              </a:ext>
            </a:extLst>
          </p:cNvPr>
          <p:cNvGraphicFramePr>
            <a:graphicFrameLocks noGrp="1"/>
          </p:cNvGraphicFramePr>
          <p:nvPr>
            <p:extLst>
              <p:ext uri="{D42A27DB-BD31-4B8C-83A1-F6EECF244321}">
                <p14:modId xmlns:p14="http://schemas.microsoft.com/office/powerpoint/2010/main" val="574525456"/>
              </p:ext>
            </p:extLst>
          </p:nvPr>
        </p:nvGraphicFramePr>
        <p:xfrm>
          <a:off x="468895" y="3503401"/>
          <a:ext cx="4885341" cy="3334440"/>
        </p:xfrm>
        <a:graphic>
          <a:graphicData uri="http://schemas.openxmlformats.org/drawingml/2006/table">
            <a:tbl>
              <a:tblPr firstRow="1" firstCol="1" bandRow="1">
                <a:tableStyleId>{5C22544A-7EE6-4342-B048-85BDC9FD1C3A}</a:tableStyleId>
              </a:tblPr>
              <a:tblGrid>
                <a:gridCol w="429969">
                  <a:extLst>
                    <a:ext uri="{9D8B030D-6E8A-4147-A177-3AD203B41FA5}">
                      <a16:colId xmlns:a16="http://schemas.microsoft.com/office/drawing/2014/main" val="3337406056"/>
                    </a:ext>
                  </a:extLst>
                </a:gridCol>
                <a:gridCol w="4455372">
                  <a:extLst>
                    <a:ext uri="{9D8B030D-6E8A-4147-A177-3AD203B41FA5}">
                      <a16:colId xmlns:a16="http://schemas.microsoft.com/office/drawing/2014/main" val="3478497814"/>
                    </a:ext>
                  </a:extLst>
                </a:gridCol>
              </a:tblGrid>
              <a:tr h="0">
                <a:tc rowSpan="2">
                  <a:txBody>
                    <a:bodyPr/>
                    <a:lstStyle/>
                    <a:p>
                      <a:pPr algn="ctr">
                        <a:lnSpc>
                          <a:spcPct val="100000"/>
                        </a:lnSpc>
                      </a:pPr>
                      <a:endParaRPr lang="ja-JP" sz="14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72000" marB="7200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dirty="0">
                          <a:solidFill>
                            <a:srgbClr val="FA9500"/>
                          </a:solidFill>
                          <a:latin typeface="Meiryo UI" panose="020B0604030504040204" pitchFamily="50" charset="-128"/>
                          <a:ea typeface="Meiryo UI" panose="020B0604030504040204" pitchFamily="50" charset="-128"/>
                        </a:rPr>
                        <a:t>北港テクノポート線</a:t>
                      </a:r>
                      <a:r>
                        <a:rPr lang="ja-JP" altLang="en-US" sz="1400" b="0" dirty="0">
                          <a:solidFill>
                            <a:srgbClr val="FA9500"/>
                          </a:solidFill>
                          <a:latin typeface="Meiryo UI" panose="020B0604030504040204" pitchFamily="50" charset="-128"/>
                          <a:ea typeface="Meiryo UI" panose="020B0604030504040204" pitchFamily="50" charset="-128"/>
                        </a:rPr>
                        <a:t>（</a:t>
                      </a:r>
                      <a:r>
                        <a:rPr lang="zh-TW" altLang="en-US" sz="1400" b="0" dirty="0">
                          <a:solidFill>
                            <a:srgbClr val="FA9500"/>
                          </a:solidFill>
                          <a:latin typeface="Meiryo UI" panose="020B0604030504040204" pitchFamily="50" charset="-128"/>
                          <a:ea typeface="Meiryo UI" panose="020B0604030504040204" pitchFamily="50" charset="-128"/>
                        </a:rPr>
                        <a:t>新桜島～</a:t>
                      </a:r>
                      <a:r>
                        <a:rPr lang="ja-JP" altLang="en-US" sz="1400" b="0" dirty="0">
                          <a:solidFill>
                            <a:srgbClr val="FA9500"/>
                          </a:solidFill>
                          <a:latin typeface="Meiryo UI" panose="020B0604030504040204" pitchFamily="50" charset="-128"/>
                          <a:ea typeface="Meiryo UI" panose="020B0604030504040204" pitchFamily="50" charset="-128"/>
                        </a:rPr>
                        <a:t>舞洲～</a:t>
                      </a:r>
                      <a:r>
                        <a:rPr lang="zh-TW" altLang="en-US" sz="1400" b="0" dirty="0">
                          <a:solidFill>
                            <a:srgbClr val="FA9500"/>
                          </a:solidFill>
                          <a:latin typeface="Meiryo UI" panose="020B0604030504040204" pitchFamily="50" charset="-128"/>
                          <a:ea typeface="Meiryo UI" panose="020B0604030504040204" pitchFamily="50" charset="-128"/>
                        </a:rPr>
                        <a:t>夢洲</a:t>
                      </a:r>
                      <a:r>
                        <a:rPr lang="ja-JP" altLang="en-US" sz="1400" b="0" dirty="0">
                          <a:solidFill>
                            <a:srgbClr val="FA9500"/>
                          </a:solidFill>
                          <a:latin typeface="Meiryo UI" panose="020B0604030504040204" pitchFamily="50" charset="-128"/>
                          <a:ea typeface="Meiryo UI" panose="020B0604030504040204" pitchFamily="50" charset="-128"/>
                        </a:rPr>
                        <a:t>）</a:t>
                      </a:r>
                      <a:endParaRPr lang="en-US" altLang="ja-JP" sz="1400" b="0" dirty="0">
                        <a:solidFill>
                          <a:srgbClr val="FA950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5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377825" indent="-285750" algn="l" defTabSz="914400" rtl="0" eaLnBrk="1" latinLnBrk="0" hangingPunct="1">
                        <a:lnSpc>
                          <a:spcPct val="100000"/>
                        </a:lnSpc>
                        <a:spcBef>
                          <a:spcPts val="0"/>
                        </a:spcBef>
                        <a:buFont typeface="Wingdings" panose="05000000000000000000" pitchFamily="2" charset="2"/>
                        <a:buChar char="l"/>
                      </a:pPr>
                      <a:r>
                        <a:rPr lang="ja-JP" altLang="en-US"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平成元年５月の運輸政策審議会答申第</a:t>
                      </a:r>
                      <a:r>
                        <a:rPr lang="en-US" alt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10</a:t>
                      </a:r>
                      <a:r>
                        <a:rPr lang="ja-JP" altLang="en-US"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号「大阪圏における高速鉄道を中心とする交通網の整備に関する基本計画について」に位置付け</a:t>
                      </a:r>
                      <a:endParaRPr kumimoji="1" lang="en-US" alt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358775" indent="-266700" algn="l" defTabSz="914400" rtl="0" eaLnBrk="1" latinLnBrk="0" hangingPunct="1">
                        <a:lnSpc>
                          <a:spcPct val="100000"/>
                        </a:lnSpc>
                        <a:spcBef>
                          <a:spcPts val="0"/>
                        </a:spcBef>
                        <a:buFont typeface="メイリオ" panose="020B0604030504040204" pitchFamily="50" charset="-128"/>
                        <a:buChar char="※"/>
                      </a:pPr>
                      <a:r>
                        <a:rPr lang="ja-JP" altLang="en-US"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南ルート（コスモスクエア～夢洲）については、令和７年１月に開業</a:t>
                      </a:r>
                      <a:endParaRPr lang="en-US" alt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358775" indent="-266700" algn="l" defTabSz="914400" rtl="0" eaLnBrk="1" latinLnBrk="0" hangingPunct="1">
                        <a:lnSpc>
                          <a:spcPct val="100000"/>
                        </a:lnSpc>
                        <a:spcBef>
                          <a:spcPts val="0"/>
                        </a:spcBef>
                        <a:buFont typeface="メイリオ" panose="020B0604030504040204" pitchFamily="50" charset="-128"/>
                        <a:buChar char="※"/>
                      </a:pPr>
                      <a:r>
                        <a:rPr lang="ja-JP" altLang="en-US"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検討対象は、南ルートを除く夢洲以北の区間（新桜島～舞洲～夢洲）</a:t>
                      </a:r>
                      <a:endParaRPr lang="ja-JP" altLang="en-US" sz="12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200082"/>
                  </a:ext>
                </a:extLst>
              </a:tr>
              <a:tr h="777362">
                <a:tc vMerge="1">
                  <a:txBody>
                    <a:bodyPr/>
                    <a:lstStyle/>
                    <a:p>
                      <a:pPr algn="ctr"/>
                      <a:endParaRPr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108000" marR="108000" marT="3600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dirty="0">
                          <a:solidFill>
                            <a:srgbClr val="FA9500"/>
                          </a:solidFill>
                          <a:latin typeface="Meiryo UI" panose="020B0604030504040204" pitchFamily="50" charset="-128"/>
                          <a:ea typeface="Meiryo UI" panose="020B0604030504040204" pitchFamily="50" charset="-128"/>
                        </a:rPr>
                        <a:t>中之島新線延伸</a:t>
                      </a:r>
                      <a:r>
                        <a:rPr lang="ja-JP" altLang="en-US" sz="1400" dirty="0">
                          <a:solidFill>
                            <a:srgbClr val="FA9500"/>
                          </a:solidFill>
                          <a:latin typeface="Meiryo UI" panose="020B0604030504040204" pitchFamily="50" charset="-128"/>
                          <a:ea typeface="Meiryo UI" panose="020B0604030504040204" pitchFamily="50" charset="-128"/>
                        </a:rPr>
                        <a:t>（</a:t>
                      </a:r>
                      <a:r>
                        <a:rPr lang="zh-TW" altLang="en-US" sz="1400" dirty="0">
                          <a:solidFill>
                            <a:srgbClr val="FA9500"/>
                          </a:solidFill>
                          <a:latin typeface="Meiryo UI" panose="020B0604030504040204" pitchFamily="50" charset="-128"/>
                          <a:ea typeface="Meiryo UI" panose="020B0604030504040204" pitchFamily="50" charset="-128"/>
                        </a:rPr>
                        <a:t>中之島～西九条～新桜島</a:t>
                      </a:r>
                      <a:r>
                        <a:rPr lang="ja-JP" altLang="en-US" sz="1400" dirty="0">
                          <a:solidFill>
                            <a:srgbClr val="FA9500"/>
                          </a:solidFill>
                          <a:latin typeface="Meiryo UI" panose="020B0604030504040204" pitchFamily="50" charset="-128"/>
                          <a:ea typeface="Meiryo UI" panose="020B0604030504040204" pitchFamily="50" charset="-128"/>
                        </a:rPr>
                        <a:t>）</a:t>
                      </a:r>
                      <a:endParaRPr lang="en-US" altLang="ja-JP" sz="1400" dirty="0">
                        <a:solidFill>
                          <a:srgbClr val="FA950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5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377825" indent="-285750" algn="l" defTabSz="914400" rtl="0" eaLnBrk="1" latinLnBrk="0" hangingPunct="1">
                        <a:lnSpc>
                          <a:spcPct val="100000"/>
                        </a:lnSpc>
                        <a:spcBef>
                          <a:spcPts val="0"/>
                        </a:spcBef>
                        <a:buFont typeface="Wingdings" panose="05000000000000000000" pitchFamily="2" charset="2"/>
                        <a:buChar char="l"/>
                      </a:pPr>
                      <a:r>
                        <a:rPr kumimoji="1" lang="ja-JP" altLang="en-US"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平成</a:t>
                      </a:r>
                      <a:r>
                        <a:rPr kumimoji="1" lang="en-US" alt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16</a:t>
                      </a:r>
                      <a:r>
                        <a:rPr kumimoji="1" lang="ja-JP" altLang="en-US"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a:t>
                      </a:r>
                      <a:r>
                        <a:rPr kumimoji="1" lang="en-US" alt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10</a:t>
                      </a:r>
                      <a:r>
                        <a:rPr kumimoji="1" lang="ja-JP" altLang="en-US"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月の近畿地方交通審議会答申第８号「近畿圏における望ましい交通のあり方について」に位置付け</a:t>
                      </a:r>
                      <a:endParaRPr kumimoji="1" lang="en-US" alt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358775" indent="-266700" algn="l" defTabSz="914400" rtl="0" eaLnBrk="1" latinLnBrk="0" hangingPunct="1">
                        <a:lnSpc>
                          <a:spcPct val="100000"/>
                        </a:lnSpc>
                        <a:spcBef>
                          <a:spcPts val="0"/>
                        </a:spcBef>
                        <a:buFont typeface="メイリオ" panose="020B0604030504040204" pitchFamily="50" charset="-128"/>
                        <a:buChar char="※"/>
                      </a:pPr>
                      <a:r>
                        <a:rPr kumimoji="1" lang="ja-JP" altLang="en-US"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中之島駅以東（天満橋～中之島）については、平成</a:t>
                      </a:r>
                      <a:r>
                        <a:rPr kumimoji="1" lang="en-US" alt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a:t>
                      </a:r>
                      <a:r>
                        <a:rPr kumimoji="1" lang="ja-JP" altLang="en-US"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a:t>
                      </a:r>
                      <a:r>
                        <a:rPr kumimoji="1" lang="en-US" alt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10</a:t>
                      </a:r>
                      <a:r>
                        <a:rPr kumimoji="1" lang="ja-JP" altLang="en-US"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月に開業</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0518451"/>
                  </a:ext>
                </a:extLst>
              </a:tr>
              <a:tr h="0">
                <a:tc rowSpan="2">
                  <a:txBody>
                    <a:bodyPr/>
                    <a:lstStyle/>
                    <a:p>
                      <a:pPr algn="ctr">
                        <a:lnSpc>
                          <a:spcPct val="100000"/>
                        </a:lnSpc>
                      </a:pPr>
                      <a:endParaRPr lang="ja-JP" sz="14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72000" marB="7200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400" b="1" dirty="0">
                          <a:solidFill>
                            <a:srgbClr val="FF0065"/>
                          </a:solidFill>
                          <a:latin typeface="Meiryo UI" panose="020B0604030504040204" pitchFamily="50" charset="-128"/>
                          <a:ea typeface="Meiryo UI" panose="020B0604030504040204" pitchFamily="50" charset="-128"/>
                        </a:rPr>
                        <a:t>ＪＲ桜島線延伸</a:t>
                      </a:r>
                      <a:r>
                        <a:rPr lang="zh-TW" altLang="en-US" sz="1400" b="0" dirty="0">
                          <a:solidFill>
                            <a:srgbClr val="FF0065"/>
                          </a:solidFill>
                          <a:latin typeface="Meiryo UI" panose="020B0604030504040204" pitchFamily="50" charset="-128"/>
                          <a:ea typeface="Meiryo UI" panose="020B0604030504040204" pitchFamily="50" charset="-128"/>
                        </a:rPr>
                        <a:t>（桜島～</a:t>
                      </a:r>
                      <a:r>
                        <a:rPr lang="ja-JP" altLang="en-US" sz="1400" b="0" dirty="0">
                          <a:solidFill>
                            <a:srgbClr val="FF0065"/>
                          </a:solidFill>
                          <a:latin typeface="Meiryo UI" panose="020B0604030504040204" pitchFamily="50" charset="-128"/>
                          <a:ea typeface="Meiryo UI" panose="020B0604030504040204" pitchFamily="50" charset="-128"/>
                        </a:rPr>
                        <a:t>舞洲～</a:t>
                      </a:r>
                      <a:r>
                        <a:rPr lang="zh-TW" altLang="en-US" sz="1400" b="0" dirty="0">
                          <a:solidFill>
                            <a:srgbClr val="FF0065"/>
                          </a:solidFill>
                          <a:latin typeface="Meiryo UI" panose="020B0604030504040204" pitchFamily="50" charset="-128"/>
                          <a:ea typeface="Meiryo UI" panose="020B0604030504040204" pitchFamily="50" charset="-128"/>
                        </a:rPr>
                        <a:t>夢洲）</a:t>
                      </a:r>
                      <a:endParaRPr lang="en-US" altLang="zh-TW" sz="1400" b="0" dirty="0">
                        <a:solidFill>
                          <a:srgbClr val="FF0065"/>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5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377825" indent="-285750" algn="l" defTabSz="914400" rtl="0" eaLnBrk="1" latinLnBrk="0" hangingPunct="1">
                        <a:lnSpc>
                          <a:spcPct val="100000"/>
                        </a:lnSpc>
                        <a:spcBef>
                          <a:spcPts val="0"/>
                        </a:spcBef>
                        <a:buFont typeface="Wingdings" panose="05000000000000000000" pitchFamily="2" charset="2"/>
                        <a:buChar char="l"/>
                      </a:pPr>
                      <a:r>
                        <a:rPr kumimoji="1" lang="ja-JP" altLang="en-US"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夢洲への鉄道アクセスとして、ＪＲ桜島線を活用し延伸するルート案</a:t>
                      </a:r>
                      <a:endParaRPr kumimoji="1" lang="en-US" alt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377825" indent="-285750" algn="l" defTabSz="914400" rtl="0" eaLnBrk="1" latinLnBrk="0" hangingPunct="1">
                        <a:lnSpc>
                          <a:spcPct val="100000"/>
                        </a:lnSpc>
                        <a:spcBef>
                          <a:spcPts val="0"/>
                        </a:spcBef>
                        <a:buFont typeface="Wingdings" panose="05000000000000000000" pitchFamily="2" charset="2"/>
                        <a:buChar char="l"/>
                      </a:pPr>
                      <a:r>
                        <a:rPr kumimoji="1" lang="ja-JP" altLang="en-US"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「夢洲まちづくり構想（平成</a:t>
                      </a:r>
                      <a:r>
                        <a:rPr kumimoji="1" lang="en-US" alt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29</a:t>
                      </a:r>
                      <a:r>
                        <a:rPr kumimoji="1" lang="ja-JP" altLang="en-US"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年８月策定）」に記載</a:t>
                      </a:r>
                      <a:endParaRPr kumimoji="1" lang="ja-JP" altLang="en-US" sz="1050" b="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8347039"/>
                  </a:ext>
                </a:extLst>
              </a:tr>
              <a:tr h="176038">
                <a:tc vMerge="1">
                  <a:txBody>
                    <a:bodyPr/>
                    <a:lstStyle/>
                    <a:p>
                      <a:pPr algn="ctr"/>
                      <a:endParaRPr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108000" marR="108000" marT="3600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400" b="1" dirty="0">
                          <a:solidFill>
                            <a:srgbClr val="0072C0"/>
                          </a:solidFill>
                          <a:latin typeface="Meiryo UI" panose="020B0604030504040204" pitchFamily="50" charset="-128"/>
                          <a:ea typeface="Meiryo UI" panose="020B0604030504040204" pitchFamily="50" charset="-128"/>
                        </a:rPr>
                        <a:t>京阪中之島線延伸</a:t>
                      </a:r>
                      <a:r>
                        <a:rPr lang="ja-JP" altLang="en-US" sz="1400" b="1" dirty="0">
                          <a:solidFill>
                            <a:srgbClr val="0072C0"/>
                          </a:solidFill>
                          <a:latin typeface="Meiryo UI" panose="020B0604030504040204" pitchFamily="50" charset="-128"/>
                          <a:ea typeface="Meiryo UI" panose="020B0604030504040204" pitchFamily="50" charset="-128"/>
                        </a:rPr>
                        <a:t>　</a:t>
                      </a:r>
                      <a:r>
                        <a:rPr lang="zh-TW" altLang="en-US" sz="1400" b="0" dirty="0">
                          <a:solidFill>
                            <a:srgbClr val="0072C0"/>
                          </a:solidFill>
                          <a:latin typeface="Meiryo UI" panose="020B0604030504040204" pitchFamily="50" charset="-128"/>
                          <a:ea typeface="Meiryo UI" panose="020B0604030504040204" pitchFamily="50" charset="-128"/>
                        </a:rPr>
                        <a:t>（中之島～九条）</a:t>
                      </a:r>
                      <a:endParaRPr lang="en-US" altLang="zh-TW" sz="1400" b="0" dirty="0">
                        <a:solidFill>
                          <a:srgbClr val="0072C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ja-JP" sz="5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377825" indent="-285750" algn="l" defTabSz="914400" rtl="0" eaLnBrk="1" latinLnBrk="0" hangingPunct="1">
                        <a:lnSpc>
                          <a:spcPct val="100000"/>
                        </a:lnSpc>
                        <a:spcBef>
                          <a:spcPts val="0"/>
                        </a:spcBef>
                        <a:buFont typeface="Wingdings" panose="05000000000000000000" pitchFamily="2" charset="2"/>
                        <a:buChar char="l"/>
                      </a:pPr>
                      <a:r>
                        <a:rPr kumimoji="1" lang="ja-JP" altLang="en-US"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京阪中之島線を延伸し、九条駅へ接続するルート案</a:t>
                      </a:r>
                      <a:endParaRPr kumimoji="1" lang="ja-JP" altLang="en-US" sz="500" b="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1894612"/>
                  </a:ext>
                </a:extLst>
              </a:tr>
            </a:tbl>
          </a:graphicData>
        </a:graphic>
      </p:graphicFrame>
      <p:pic>
        <p:nvPicPr>
          <p:cNvPr id="8" name="図 7">
            <a:extLst>
              <a:ext uri="{FF2B5EF4-FFF2-40B4-BE49-F238E27FC236}">
                <a16:creationId xmlns:a16="http://schemas.microsoft.com/office/drawing/2014/main" id="{6D24D927-ED41-49BC-AD07-058C599E1B0E}"/>
              </a:ext>
            </a:extLst>
          </p:cNvPr>
          <p:cNvPicPr>
            <a:picLocks noChangeAspect="1"/>
          </p:cNvPicPr>
          <p:nvPr/>
        </p:nvPicPr>
        <p:blipFill>
          <a:blip r:embed="rId3"/>
          <a:stretch>
            <a:fillRect/>
          </a:stretch>
        </p:blipFill>
        <p:spPr>
          <a:xfrm>
            <a:off x="6045476" y="535936"/>
            <a:ext cx="3859105" cy="4345626"/>
          </a:xfrm>
          <a:prstGeom prst="rect">
            <a:avLst/>
          </a:prstGeom>
        </p:spPr>
      </p:pic>
      <p:sp>
        <p:nvSpPr>
          <p:cNvPr id="202" name="Rectangle 71">
            <a:extLst>
              <a:ext uri="{FF2B5EF4-FFF2-40B4-BE49-F238E27FC236}">
                <a16:creationId xmlns:a16="http://schemas.microsoft.com/office/drawing/2014/main" id="{1E18A611-91A7-417C-9259-75484F8F3453}"/>
              </a:ext>
            </a:extLst>
          </p:cNvPr>
          <p:cNvSpPr>
            <a:spLocks noChangeArrowheads="1"/>
          </p:cNvSpPr>
          <p:nvPr/>
        </p:nvSpPr>
        <p:spPr bwMode="auto">
          <a:xfrm>
            <a:off x="969474" y="5561508"/>
            <a:ext cx="1269112" cy="252000"/>
          </a:xfrm>
          <a:prstGeom prst="rect">
            <a:avLst/>
          </a:prstGeom>
          <a:solidFill>
            <a:srgbClr val="FFEBFF"/>
          </a:solidFill>
          <a:ln w="25400">
            <a:solidFill>
              <a:srgbClr val="FF0065"/>
            </a:solidFill>
            <a:prstDash val="solid"/>
            <a:miter lim="800000"/>
            <a:headEnd/>
            <a:tailEnd/>
          </a:ln>
        </p:spPr>
        <p:txBody>
          <a:bodyPr wrap="none" lIns="72000" tIns="46800" rIns="72000" bIns="0">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nSpc>
                <a:spcPct val="100000"/>
              </a:lnSpc>
              <a:spcBef>
                <a:spcPct val="0"/>
              </a:spcBef>
              <a:buFontTx/>
              <a:buNone/>
            </a:pPr>
            <a:r>
              <a:rPr lang="en-US" altLang="ja-JP" sz="1400" b="1" dirty="0">
                <a:solidFill>
                  <a:srgbClr val="000000"/>
                </a:solidFill>
                <a:latin typeface="メイリオ" panose="020B0604030504040204" pitchFamily="50" charset="-128"/>
                <a:ea typeface="メイリオ" panose="020B0604030504040204" pitchFamily="50" charset="-128"/>
              </a:rPr>
              <a:t>JR</a:t>
            </a:r>
            <a:r>
              <a:rPr lang="ja-JP" altLang="en-US" sz="1400" b="1" dirty="0">
                <a:solidFill>
                  <a:srgbClr val="000000"/>
                </a:solidFill>
                <a:latin typeface="メイリオ" panose="020B0604030504040204" pitchFamily="50" charset="-128"/>
                <a:ea typeface="メイリオ" panose="020B0604030504040204" pitchFamily="50" charset="-128"/>
              </a:rPr>
              <a:t>桜島線延伸</a:t>
            </a:r>
            <a:endParaRPr lang="ja-JP" altLang="ja-JP" sz="1100" b="1" dirty="0">
              <a:latin typeface="メイリオ" panose="020B0604030504040204" pitchFamily="50" charset="-128"/>
              <a:ea typeface="メイリオ" panose="020B0604030504040204" pitchFamily="50" charset="-128"/>
            </a:endParaRPr>
          </a:p>
        </p:txBody>
      </p:sp>
      <p:sp>
        <p:nvSpPr>
          <p:cNvPr id="203" name="Rectangle 71">
            <a:extLst>
              <a:ext uri="{FF2B5EF4-FFF2-40B4-BE49-F238E27FC236}">
                <a16:creationId xmlns:a16="http://schemas.microsoft.com/office/drawing/2014/main" id="{BB569AD5-17C0-406B-BD12-7A7A0794643F}"/>
              </a:ext>
            </a:extLst>
          </p:cNvPr>
          <p:cNvSpPr>
            <a:spLocks noChangeArrowheads="1"/>
          </p:cNvSpPr>
          <p:nvPr/>
        </p:nvSpPr>
        <p:spPr bwMode="auto">
          <a:xfrm>
            <a:off x="969474" y="6313333"/>
            <a:ext cx="1581697" cy="251795"/>
          </a:xfrm>
          <a:prstGeom prst="rect">
            <a:avLst/>
          </a:prstGeom>
          <a:solidFill>
            <a:schemeClr val="accent5">
              <a:lumMod val="20000"/>
              <a:lumOff val="80000"/>
            </a:schemeClr>
          </a:solidFill>
          <a:ln w="25400">
            <a:solidFill>
              <a:srgbClr val="0070C0"/>
            </a:solidFill>
            <a:prstDash val="solid"/>
            <a:miter lim="800000"/>
            <a:headEnd/>
            <a:tailEnd/>
          </a:ln>
        </p:spPr>
        <p:txBody>
          <a:bodyPr wrap="none" lIns="72000" tIns="46800" rIns="72000" bIns="0">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nSpc>
                <a:spcPct val="100000"/>
              </a:lnSpc>
              <a:spcBef>
                <a:spcPct val="0"/>
              </a:spcBef>
              <a:buFontTx/>
              <a:buNone/>
            </a:pPr>
            <a:r>
              <a:rPr lang="ja-JP" altLang="en-US" sz="1400" b="1" dirty="0">
                <a:solidFill>
                  <a:srgbClr val="000000"/>
                </a:solidFill>
                <a:latin typeface="メイリオ" panose="020B0604030504040204" pitchFamily="50" charset="-128"/>
                <a:ea typeface="メイリオ" panose="020B0604030504040204" pitchFamily="50" charset="-128"/>
              </a:rPr>
              <a:t>京阪中之島線延伸</a:t>
            </a:r>
            <a:endParaRPr lang="ja-JP" altLang="ja-JP" sz="1100" b="1" dirty="0">
              <a:latin typeface="メイリオ" panose="020B0604030504040204" pitchFamily="50" charset="-128"/>
              <a:ea typeface="メイリオ" panose="020B0604030504040204" pitchFamily="50" charset="-128"/>
            </a:endParaRPr>
          </a:p>
        </p:txBody>
      </p:sp>
      <p:sp>
        <p:nvSpPr>
          <p:cNvPr id="10" name="正方形/長方形 9">
            <a:extLst>
              <a:ext uri="{FF2B5EF4-FFF2-40B4-BE49-F238E27FC236}">
                <a16:creationId xmlns:a16="http://schemas.microsoft.com/office/drawing/2014/main" id="{23D10D6A-ED9E-4109-AA40-BF9FBDFB1810}"/>
              </a:ext>
            </a:extLst>
          </p:cNvPr>
          <p:cNvSpPr/>
          <p:nvPr/>
        </p:nvSpPr>
        <p:spPr>
          <a:xfrm>
            <a:off x="6634481" y="2543811"/>
            <a:ext cx="1662176" cy="890096"/>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コネクタ 15">
            <a:extLst>
              <a:ext uri="{FF2B5EF4-FFF2-40B4-BE49-F238E27FC236}">
                <a16:creationId xmlns:a16="http://schemas.microsoft.com/office/drawing/2014/main" id="{F6855CF5-8CC6-4EC3-AB8D-43825DB74D31}"/>
              </a:ext>
            </a:extLst>
          </p:cNvPr>
          <p:cNvCxnSpPr>
            <a:cxnSpLocks/>
          </p:cNvCxnSpPr>
          <p:nvPr/>
        </p:nvCxnSpPr>
        <p:spPr>
          <a:xfrm flipH="1">
            <a:off x="7852411" y="2679065"/>
            <a:ext cx="85724" cy="11239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8" name="直線コネクタ 207">
            <a:extLst>
              <a:ext uri="{FF2B5EF4-FFF2-40B4-BE49-F238E27FC236}">
                <a16:creationId xmlns:a16="http://schemas.microsoft.com/office/drawing/2014/main" id="{334269FD-B0EE-4343-8669-D5B1EA1EDA51}"/>
              </a:ext>
            </a:extLst>
          </p:cNvPr>
          <p:cNvCxnSpPr/>
          <p:nvPr/>
        </p:nvCxnSpPr>
        <p:spPr>
          <a:xfrm flipH="1">
            <a:off x="7776210" y="2679065"/>
            <a:ext cx="161925" cy="79507"/>
          </a:xfrm>
          <a:prstGeom prst="line">
            <a:avLst/>
          </a:prstGeom>
          <a:noFill/>
          <a:ln w="19050">
            <a:solidFill>
              <a:srgbClr val="FF9933"/>
            </a:solidFill>
          </a:ln>
        </p:spPr>
        <p:style>
          <a:lnRef idx="2">
            <a:schemeClr val="accent1">
              <a:shade val="50000"/>
            </a:schemeClr>
          </a:lnRef>
          <a:fillRef idx="1">
            <a:schemeClr val="accent1"/>
          </a:fillRef>
          <a:effectRef idx="0">
            <a:schemeClr val="accent1"/>
          </a:effectRef>
          <a:fontRef idx="minor">
            <a:schemeClr val="lt1"/>
          </a:fontRef>
        </p:style>
      </p:cxnSp>
      <p:sp>
        <p:nvSpPr>
          <p:cNvPr id="209" name="フリーフォーム: 図形 208">
            <a:extLst>
              <a:ext uri="{FF2B5EF4-FFF2-40B4-BE49-F238E27FC236}">
                <a16:creationId xmlns:a16="http://schemas.microsoft.com/office/drawing/2014/main" id="{56285645-F64D-4395-97EE-CC60914AF313}"/>
              </a:ext>
            </a:extLst>
          </p:cNvPr>
          <p:cNvSpPr/>
          <p:nvPr/>
        </p:nvSpPr>
        <p:spPr>
          <a:xfrm>
            <a:off x="6998970" y="2749550"/>
            <a:ext cx="712470" cy="403860"/>
          </a:xfrm>
          <a:custGeom>
            <a:avLst/>
            <a:gdLst>
              <a:gd name="connsiteX0" fmla="*/ 712470 w 712470"/>
              <a:gd name="connsiteY0" fmla="*/ 0 h 403860"/>
              <a:gd name="connsiteX1" fmla="*/ 632460 w 712470"/>
              <a:gd name="connsiteY1" fmla="*/ 3810 h 403860"/>
              <a:gd name="connsiteX2" fmla="*/ 118110 w 712470"/>
              <a:gd name="connsiteY2" fmla="*/ 232410 h 403860"/>
              <a:gd name="connsiteX3" fmla="*/ 0 w 712470"/>
              <a:gd name="connsiteY3" fmla="*/ 403860 h 403860"/>
            </a:gdLst>
            <a:ahLst/>
            <a:cxnLst>
              <a:cxn ang="0">
                <a:pos x="connsiteX0" y="connsiteY0"/>
              </a:cxn>
              <a:cxn ang="0">
                <a:pos x="connsiteX1" y="connsiteY1"/>
              </a:cxn>
              <a:cxn ang="0">
                <a:pos x="connsiteX2" y="connsiteY2"/>
              </a:cxn>
              <a:cxn ang="0">
                <a:pos x="connsiteX3" y="connsiteY3"/>
              </a:cxn>
            </a:cxnLst>
            <a:rect l="l" t="t" r="r" b="b"/>
            <a:pathLst>
              <a:path w="712470" h="403860">
                <a:moveTo>
                  <a:pt x="712470" y="0"/>
                </a:moveTo>
                <a:lnTo>
                  <a:pt x="632460" y="3810"/>
                </a:lnTo>
                <a:lnTo>
                  <a:pt x="118110" y="232410"/>
                </a:lnTo>
                <a:lnTo>
                  <a:pt x="0" y="403860"/>
                </a:lnTo>
              </a:path>
            </a:pathLst>
          </a:custGeom>
          <a:noFill/>
          <a:ln w="1905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213" name="グループ化 212">
            <a:extLst>
              <a:ext uri="{FF2B5EF4-FFF2-40B4-BE49-F238E27FC236}">
                <a16:creationId xmlns:a16="http://schemas.microsoft.com/office/drawing/2014/main" id="{50F1EB28-1543-469F-925D-4210862FD5E0}"/>
              </a:ext>
            </a:extLst>
          </p:cNvPr>
          <p:cNvGrpSpPr/>
          <p:nvPr/>
        </p:nvGrpSpPr>
        <p:grpSpPr>
          <a:xfrm rot="19500765">
            <a:off x="7262104" y="3472952"/>
            <a:ext cx="245942" cy="788170"/>
            <a:chOff x="7550421" y="3414512"/>
            <a:chExt cx="390573" cy="1251668"/>
          </a:xfrm>
          <a:solidFill>
            <a:schemeClr val="accent5">
              <a:lumMod val="50000"/>
            </a:schemeClr>
          </a:solidFill>
        </p:grpSpPr>
        <p:sp>
          <p:nvSpPr>
            <p:cNvPr id="210" name="二等辺三角形 209">
              <a:extLst>
                <a:ext uri="{FF2B5EF4-FFF2-40B4-BE49-F238E27FC236}">
                  <a16:creationId xmlns:a16="http://schemas.microsoft.com/office/drawing/2014/main" id="{717B403D-34E5-4DC0-B40C-F7BA1A954634}"/>
                </a:ext>
              </a:extLst>
            </p:cNvPr>
            <p:cNvSpPr/>
            <p:nvPr/>
          </p:nvSpPr>
          <p:spPr>
            <a:xfrm rot="11700000">
              <a:off x="7550421" y="4378279"/>
              <a:ext cx="334614" cy="28790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1" name="二等辺三角形 210">
              <a:extLst>
                <a:ext uri="{FF2B5EF4-FFF2-40B4-BE49-F238E27FC236}">
                  <a16:creationId xmlns:a16="http://schemas.microsoft.com/office/drawing/2014/main" id="{F86B8D6D-4AF2-466E-9D8E-4422D38CDEAA}"/>
                </a:ext>
              </a:extLst>
            </p:cNvPr>
            <p:cNvSpPr/>
            <p:nvPr/>
          </p:nvSpPr>
          <p:spPr>
            <a:xfrm rot="906033">
              <a:off x="7820056" y="3414512"/>
              <a:ext cx="120938" cy="99542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5" name="Rectangle 71">
            <a:extLst>
              <a:ext uri="{FF2B5EF4-FFF2-40B4-BE49-F238E27FC236}">
                <a16:creationId xmlns:a16="http://schemas.microsoft.com/office/drawing/2014/main" id="{D5B5D8FD-12D6-495D-8C18-5BE61C013BC3}"/>
              </a:ext>
            </a:extLst>
          </p:cNvPr>
          <p:cNvSpPr>
            <a:spLocks noChangeArrowheads="1"/>
          </p:cNvSpPr>
          <p:nvPr/>
        </p:nvSpPr>
        <p:spPr bwMode="auto">
          <a:xfrm>
            <a:off x="537659" y="3990048"/>
            <a:ext cx="288000" cy="1188000"/>
          </a:xfrm>
          <a:prstGeom prst="rect">
            <a:avLst/>
          </a:prstGeom>
          <a:solidFill>
            <a:schemeClr val="accent4">
              <a:lumMod val="20000"/>
              <a:lumOff val="80000"/>
            </a:schemeClr>
          </a:solidFill>
          <a:ln w="25400">
            <a:solidFill>
              <a:srgbClr val="FF9933"/>
            </a:solidFill>
            <a:prstDash val="solid"/>
            <a:miter lim="800000"/>
            <a:headEnd/>
            <a:tailEnd/>
          </a:ln>
        </p:spPr>
        <p:txBody>
          <a:bodyPr vert="horz" wrap="none" lIns="0" tIns="36000" rIns="0" bIns="3600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a:lnSpc>
                <a:spcPct val="100000"/>
              </a:lnSpc>
              <a:spcBef>
                <a:spcPct val="0"/>
              </a:spcBef>
              <a:buFontTx/>
              <a:buNone/>
            </a:pPr>
            <a:r>
              <a:rPr lang="ja-JP" altLang="en-US" sz="1400" b="1" dirty="0">
                <a:solidFill>
                  <a:srgbClr val="000000"/>
                </a:solidFill>
                <a:latin typeface="メイリオ" panose="020B0604030504040204" pitchFamily="50" charset="-128"/>
                <a:ea typeface="メイリオ" panose="020B0604030504040204" pitchFamily="50" charset="-128"/>
              </a:rPr>
              <a:t>答</a:t>
            </a:r>
            <a:endParaRPr lang="en-US" altLang="ja-JP" sz="1400" b="1" dirty="0">
              <a:solidFill>
                <a:srgbClr val="000000"/>
              </a:solidFill>
              <a:latin typeface="メイリオ" panose="020B0604030504040204" pitchFamily="50" charset="-128"/>
              <a:ea typeface="メイリオ" panose="020B0604030504040204" pitchFamily="50" charset="-128"/>
            </a:endParaRPr>
          </a:p>
          <a:p>
            <a:pPr algn="ctr">
              <a:lnSpc>
                <a:spcPct val="100000"/>
              </a:lnSpc>
              <a:spcBef>
                <a:spcPct val="0"/>
              </a:spcBef>
              <a:buFontTx/>
              <a:buNone/>
            </a:pPr>
            <a:r>
              <a:rPr lang="ja-JP" altLang="en-US" sz="1400" b="1" dirty="0">
                <a:solidFill>
                  <a:srgbClr val="000000"/>
                </a:solidFill>
                <a:latin typeface="メイリオ" panose="020B0604030504040204" pitchFamily="50" charset="-128"/>
                <a:ea typeface="メイリオ" panose="020B0604030504040204" pitchFamily="50" charset="-128"/>
              </a:rPr>
              <a:t>申</a:t>
            </a:r>
            <a:endParaRPr lang="en-US" altLang="ja-JP" sz="1400" b="1" dirty="0">
              <a:solidFill>
                <a:srgbClr val="000000"/>
              </a:solidFill>
              <a:latin typeface="メイリオ" panose="020B0604030504040204" pitchFamily="50" charset="-128"/>
              <a:ea typeface="メイリオ" panose="020B0604030504040204" pitchFamily="50" charset="-128"/>
            </a:endParaRPr>
          </a:p>
          <a:p>
            <a:pPr algn="ctr">
              <a:lnSpc>
                <a:spcPct val="100000"/>
              </a:lnSpc>
              <a:spcBef>
                <a:spcPct val="0"/>
              </a:spcBef>
              <a:buFontTx/>
              <a:buNone/>
            </a:pPr>
            <a:r>
              <a:rPr lang="ja-JP" altLang="en-US" sz="1400" b="1" dirty="0">
                <a:solidFill>
                  <a:srgbClr val="000000"/>
                </a:solidFill>
                <a:latin typeface="メイリオ" panose="020B0604030504040204" pitchFamily="50" charset="-128"/>
                <a:ea typeface="メイリオ" panose="020B0604030504040204" pitchFamily="50" charset="-128"/>
              </a:rPr>
              <a:t>路</a:t>
            </a:r>
            <a:endParaRPr lang="en-US" altLang="ja-JP" sz="1400" b="1" dirty="0">
              <a:solidFill>
                <a:srgbClr val="000000"/>
              </a:solidFill>
              <a:latin typeface="メイリオ" panose="020B0604030504040204" pitchFamily="50" charset="-128"/>
              <a:ea typeface="メイリオ" panose="020B0604030504040204" pitchFamily="50" charset="-128"/>
            </a:endParaRPr>
          </a:p>
          <a:p>
            <a:pPr algn="ctr">
              <a:lnSpc>
                <a:spcPct val="100000"/>
              </a:lnSpc>
              <a:spcBef>
                <a:spcPct val="0"/>
              </a:spcBef>
              <a:buFontTx/>
              <a:buNone/>
            </a:pPr>
            <a:r>
              <a:rPr lang="ja-JP" altLang="en-US" sz="1400" b="1" dirty="0">
                <a:solidFill>
                  <a:srgbClr val="000000"/>
                </a:solidFill>
                <a:latin typeface="メイリオ" panose="020B0604030504040204" pitchFamily="50" charset="-128"/>
                <a:ea typeface="メイリオ" panose="020B0604030504040204" pitchFamily="50" charset="-128"/>
              </a:rPr>
              <a:t>線</a:t>
            </a:r>
            <a:endParaRPr lang="ja-JP" altLang="ja-JP" sz="1100" b="1" dirty="0">
              <a:latin typeface="メイリオ" panose="020B0604030504040204" pitchFamily="50" charset="-128"/>
              <a:ea typeface="メイリオ" panose="020B0604030504040204" pitchFamily="50" charset="-128"/>
            </a:endParaRPr>
          </a:p>
        </p:txBody>
      </p:sp>
      <p:sp>
        <p:nvSpPr>
          <p:cNvPr id="166" name="Rectangle 71">
            <a:extLst>
              <a:ext uri="{FF2B5EF4-FFF2-40B4-BE49-F238E27FC236}">
                <a16:creationId xmlns:a16="http://schemas.microsoft.com/office/drawing/2014/main" id="{3383C8CF-2F1A-4478-9C2A-90814D13C645}"/>
              </a:ext>
            </a:extLst>
          </p:cNvPr>
          <p:cNvSpPr>
            <a:spLocks noChangeArrowheads="1"/>
          </p:cNvSpPr>
          <p:nvPr/>
        </p:nvSpPr>
        <p:spPr bwMode="auto">
          <a:xfrm>
            <a:off x="537659" y="5572786"/>
            <a:ext cx="288000" cy="1188000"/>
          </a:xfrm>
          <a:prstGeom prst="rect">
            <a:avLst/>
          </a:prstGeom>
          <a:solidFill>
            <a:schemeClr val="bg1">
              <a:lumMod val="95000"/>
            </a:schemeClr>
          </a:solidFill>
          <a:ln w="25400">
            <a:solidFill>
              <a:schemeClr val="tx1"/>
            </a:solidFill>
            <a:prstDash val="solid"/>
            <a:miter lim="800000"/>
            <a:headEnd/>
            <a:tailEnd/>
          </a:ln>
        </p:spPr>
        <p:txBody>
          <a:bodyPr vert="horz" wrap="none" lIns="0" tIns="36000" rIns="0" bIns="3600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lgn="ctr">
              <a:lnSpc>
                <a:spcPct val="100000"/>
              </a:lnSpc>
              <a:spcBef>
                <a:spcPct val="0"/>
              </a:spcBef>
              <a:buFontTx/>
              <a:buNone/>
            </a:pPr>
            <a:r>
              <a:rPr lang="ja-JP" altLang="en-US" sz="1400" b="1" dirty="0">
                <a:solidFill>
                  <a:srgbClr val="000000"/>
                </a:solidFill>
                <a:latin typeface="メイリオ" panose="020B0604030504040204" pitchFamily="50" charset="-128"/>
                <a:ea typeface="メイリオ" panose="020B0604030504040204" pitchFamily="50" charset="-128"/>
              </a:rPr>
              <a:t>検</a:t>
            </a:r>
            <a:endParaRPr lang="en-US" altLang="ja-JP" sz="1400" b="1" dirty="0">
              <a:solidFill>
                <a:srgbClr val="000000"/>
              </a:solidFill>
              <a:latin typeface="メイリオ" panose="020B0604030504040204" pitchFamily="50" charset="-128"/>
              <a:ea typeface="メイリオ" panose="020B0604030504040204" pitchFamily="50" charset="-128"/>
            </a:endParaRPr>
          </a:p>
          <a:p>
            <a:pPr algn="ctr">
              <a:lnSpc>
                <a:spcPct val="100000"/>
              </a:lnSpc>
              <a:spcBef>
                <a:spcPct val="0"/>
              </a:spcBef>
              <a:buFontTx/>
              <a:buNone/>
            </a:pPr>
            <a:r>
              <a:rPr lang="ja-JP" altLang="en-US" sz="1400" b="1" dirty="0">
                <a:solidFill>
                  <a:srgbClr val="000000"/>
                </a:solidFill>
                <a:latin typeface="メイリオ" panose="020B0604030504040204" pitchFamily="50" charset="-128"/>
                <a:ea typeface="メイリオ" panose="020B0604030504040204" pitchFamily="50" charset="-128"/>
              </a:rPr>
              <a:t>討</a:t>
            </a:r>
            <a:endParaRPr lang="en-US" altLang="ja-JP" sz="1400" b="1" dirty="0">
              <a:solidFill>
                <a:srgbClr val="000000"/>
              </a:solidFill>
              <a:latin typeface="メイリオ" panose="020B0604030504040204" pitchFamily="50" charset="-128"/>
              <a:ea typeface="メイリオ" panose="020B0604030504040204" pitchFamily="50" charset="-128"/>
            </a:endParaRPr>
          </a:p>
          <a:p>
            <a:pPr algn="ctr">
              <a:lnSpc>
                <a:spcPct val="100000"/>
              </a:lnSpc>
              <a:spcBef>
                <a:spcPct val="0"/>
              </a:spcBef>
              <a:buFontTx/>
              <a:buNone/>
            </a:pPr>
            <a:r>
              <a:rPr lang="ja-JP" altLang="en-US" sz="1400" b="1" dirty="0">
                <a:solidFill>
                  <a:srgbClr val="000000"/>
                </a:solidFill>
                <a:latin typeface="メイリオ" panose="020B0604030504040204" pitchFamily="50" charset="-128"/>
                <a:ea typeface="メイリオ" panose="020B0604030504040204" pitchFamily="50" charset="-128"/>
              </a:rPr>
              <a:t>路</a:t>
            </a:r>
            <a:endParaRPr lang="en-US" altLang="ja-JP" sz="1400" b="1" dirty="0">
              <a:solidFill>
                <a:srgbClr val="000000"/>
              </a:solidFill>
              <a:latin typeface="メイリオ" panose="020B0604030504040204" pitchFamily="50" charset="-128"/>
              <a:ea typeface="メイリオ" panose="020B0604030504040204" pitchFamily="50" charset="-128"/>
            </a:endParaRPr>
          </a:p>
          <a:p>
            <a:pPr algn="ctr">
              <a:lnSpc>
                <a:spcPct val="100000"/>
              </a:lnSpc>
              <a:spcBef>
                <a:spcPct val="0"/>
              </a:spcBef>
              <a:buFontTx/>
              <a:buNone/>
            </a:pPr>
            <a:r>
              <a:rPr lang="ja-JP" altLang="en-US" sz="1400" b="1" dirty="0">
                <a:solidFill>
                  <a:srgbClr val="000000"/>
                </a:solidFill>
                <a:latin typeface="メイリオ" panose="020B0604030504040204" pitchFamily="50" charset="-128"/>
                <a:ea typeface="メイリオ" panose="020B0604030504040204" pitchFamily="50" charset="-128"/>
              </a:rPr>
              <a:t>線</a:t>
            </a:r>
            <a:endParaRPr lang="ja-JP" altLang="ja-JP" sz="1100" b="1" dirty="0">
              <a:latin typeface="メイリオ" panose="020B0604030504040204" pitchFamily="50" charset="-128"/>
              <a:ea typeface="メイリオ" panose="020B0604030504040204" pitchFamily="50" charset="-128"/>
            </a:endParaRPr>
          </a:p>
        </p:txBody>
      </p:sp>
      <p:sp>
        <p:nvSpPr>
          <p:cNvPr id="161" name="正方形/長方形 160">
            <a:extLst>
              <a:ext uri="{FF2B5EF4-FFF2-40B4-BE49-F238E27FC236}">
                <a16:creationId xmlns:a16="http://schemas.microsoft.com/office/drawing/2014/main" id="{E6EE3329-36F0-4D74-9B0E-1DF1C31356FA}"/>
              </a:ext>
            </a:extLst>
          </p:cNvPr>
          <p:cNvSpPr/>
          <p:nvPr/>
        </p:nvSpPr>
        <p:spPr>
          <a:xfrm>
            <a:off x="7937085" y="554294"/>
            <a:ext cx="1969582"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r">
              <a:spcAft>
                <a:spcPts val="600"/>
              </a:spcAft>
            </a:pPr>
            <a:r>
              <a:rPr lang="en-US" altLang="ja-JP" sz="900" dirty="0">
                <a:solidFill>
                  <a:schemeClr val="tx1"/>
                </a:solidFill>
                <a:latin typeface="メイリオ" panose="020B0604030504040204" pitchFamily="50" charset="-128"/>
                <a:ea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rPr>
              <a:t>未開業路線の新駅名は仮称</a:t>
            </a:r>
            <a:endParaRPr lang="en-US" altLang="ja-JP" sz="900" dirty="0">
              <a:solidFill>
                <a:schemeClr val="tx1"/>
              </a:solidFill>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32E41F5A-B2FA-4DEA-80E6-167896B15A78}"/>
              </a:ext>
            </a:extLst>
          </p:cNvPr>
          <p:cNvPicPr>
            <a:picLocks noChangeAspect="1"/>
          </p:cNvPicPr>
          <p:nvPr/>
        </p:nvPicPr>
        <p:blipFill rotWithShape="1">
          <a:blip r:embed="rId4"/>
          <a:srcRect l="2033" t="6447" r="1037" b="3843"/>
          <a:stretch/>
        </p:blipFill>
        <p:spPr>
          <a:xfrm>
            <a:off x="5630731" y="4356157"/>
            <a:ext cx="4243948" cy="2467348"/>
          </a:xfrm>
          <a:prstGeom prst="rect">
            <a:avLst/>
          </a:prstGeom>
          <a:ln w="19050">
            <a:solidFill>
              <a:schemeClr val="accent5">
                <a:lumMod val="50000"/>
              </a:schemeClr>
            </a:solidFill>
          </a:ln>
        </p:spPr>
      </p:pic>
    </p:spTree>
    <p:extLst>
      <p:ext uri="{BB962C8B-B14F-4D97-AF65-F5344CB8AC3E}">
        <p14:creationId xmlns:p14="http://schemas.microsoft.com/office/powerpoint/2010/main" val="4121071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1E3B2728-8683-4D04-8F28-D0F3C1E1AF5B}"/>
              </a:ext>
            </a:extLst>
          </p:cNvPr>
          <p:cNvSpPr/>
          <p:nvPr/>
        </p:nvSpPr>
        <p:spPr>
          <a:xfrm>
            <a:off x="0" y="-8667"/>
            <a:ext cx="9906000" cy="5147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spAutoFit/>
          </a:bodyPr>
          <a:lstStyle/>
          <a:p>
            <a:r>
              <a:rPr kumimoji="1" lang="ja-JP" altLang="en-US" sz="2400" b="1" dirty="0">
                <a:solidFill>
                  <a:schemeClr val="tx1"/>
                </a:solidFill>
                <a:latin typeface="メイリオ" panose="020B0604030504040204" pitchFamily="50" charset="-128"/>
                <a:ea typeface="メイリオ" panose="020B0604030504040204" pitchFamily="50" charset="-128"/>
              </a:rPr>
              <a:t>夢洲アクセス鉄道に関する検討について</a:t>
            </a:r>
            <a:r>
              <a:rPr kumimoji="1" lang="en-US" altLang="ja-JP" sz="2400" b="1" dirty="0">
                <a:solidFill>
                  <a:schemeClr val="tx1"/>
                </a:solidFill>
                <a:latin typeface="メイリオ" panose="020B0604030504040204" pitchFamily="50" charset="-128"/>
                <a:ea typeface="メイリオ" panose="020B0604030504040204" pitchFamily="50" charset="-128"/>
              </a:rPr>
              <a:t>〔</a:t>
            </a:r>
            <a:r>
              <a:rPr kumimoji="1" lang="ja-JP" altLang="en-US" sz="2400" b="1" dirty="0">
                <a:solidFill>
                  <a:schemeClr val="tx1"/>
                </a:solidFill>
                <a:latin typeface="メイリオ" panose="020B0604030504040204" pitchFamily="50" charset="-128"/>
                <a:ea typeface="メイリオ" panose="020B0604030504040204" pitchFamily="50" charset="-128"/>
              </a:rPr>
              <a:t>概要</a:t>
            </a:r>
            <a:r>
              <a:rPr kumimoji="1" lang="en-US" altLang="ja-JP" sz="2400" b="1" dirty="0">
                <a:solidFill>
                  <a:schemeClr val="tx1"/>
                </a:solidFill>
                <a:latin typeface="メイリオ" panose="020B0604030504040204" pitchFamily="50" charset="-128"/>
                <a:ea typeface="メイリオ" panose="020B0604030504040204" pitchFamily="50" charset="-128"/>
              </a:rPr>
              <a:t>〕</a:t>
            </a:r>
            <a:r>
              <a:rPr kumimoji="1" lang="ja-JP" altLang="en-US" sz="2400" b="1" dirty="0">
                <a:solidFill>
                  <a:schemeClr val="tx1"/>
                </a:solidFill>
                <a:latin typeface="メイリオ" panose="020B0604030504040204" pitchFamily="50" charset="-128"/>
                <a:ea typeface="メイリオ" panose="020B0604030504040204" pitchFamily="50" charset="-128"/>
              </a:rPr>
              <a:t>②</a:t>
            </a:r>
          </a:p>
        </p:txBody>
      </p:sp>
      <p:cxnSp>
        <p:nvCxnSpPr>
          <p:cNvPr id="25" name="直線コネクタ 24">
            <a:extLst>
              <a:ext uri="{FF2B5EF4-FFF2-40B4-BE49-F238E27FC236}">
                <a16:creationId xmlns:a16="http://schemas.microsoft.com/office/drawing/2014/main" id="{D6381AAA-F3DC-4BAF-9D3E-25BFFBEE5D07}"/>
              </a:ext>
            </a:extLst>
          </p:cNvPr>
          <p:cNvCxnSpPr/>
          <p:nvPr/>
        </p:nvCxnSpPr>
        <p:spPr>
          <a:xfrm>
            <a:off x="0" y="499589"/>
            <a:ext cx="9906000" cy="0"/>
          </a:xfrm>
          <a:prstGeom prst="line">
            <a:avLst/>
          </a:prstGeom>
          <a:ln w="571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EBB5D228-369E-4C30-BAFC-B1E9518A9DD6}"/>
              </a:ext>
            </a:extLst>
          </p:cNvPr>
          <p:cNvSpPr txBox="1"/>
          <p:nvPr/>
        </p:nvSpPr>
        <p:spPr>
          <a:xfrm>
            <a:off x="98100" y="1037691"/>
            <a:ext cx="6034067" cy="252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0" bIns="0" rtlCol="0" anchor="ctr">
            <a:noAutofit/>
          </a:bodyPr>
          <a:lstStyle>
            <a:defPPr>
              <a:defRPr lang="ja-JP"/>
            </a:defPPr>
            <a:lvl1pPr>
              <a:defRPr sz="1600" b="1">
                <a:solidFill>
                  <a:schemeClr val="bg1"/>
                </a:solidFill>
                <a:latin typeface="メイリオ" panose="020B0604030504040204" pitchFamily="50" charset="-128"/>
                <a:ea typeface="メイリオ"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1400" dirty="0">
                <a:solidFill>
                  <a:schemeClr val="tx1"/>
                </a:solidFill>
                <a:latin typeface="Meiryo UI" panose="020B0604030504040204" pitchFamily="50" charset="-128"/>
                <a:ea typeface="Meiryo UI" panose="020B0604030504040204" pitchFamily="50" charset="-128"/>
              </a:rPr>
              <a:t>○ 費用便益分析、収支に関する試算のいずれにおいても、検討路線が優位</a:t>
            </a:r>
          </a:p>
        </p:txBody>
      </p:sp>
      <p:sp>
        <p:nvSpPr>
          <p:cNvPr id="28" name="テキスト ボックス 27">
            <a:extLst>
              <a:ext uri="{FF2B5EF4-FFF2-40B4-BE49-F238E27FC236}">
                <a16:creationId xmlns:a16="http://schemas.microsoft.com/office/drawing/2014/main" id="{1354346A-67DA-463F-AF7A-EEEFDEBE6737}"/>
              </a:ext>
            </a:extLst>
          </p:cNvPr>
          <p:cNvSpPr txBox="1"/>
          <p:nvPr/>
        </p:nvSpPr>
        <p:spPr>
          <a:xfrm>
            <a:off x="101923" y="628676"/>
            <a:ext cx="1961305" cy="30074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54000" bIns="0" rtlCol="0" anchor="ctr">
            <a:spAutoFit/>
          </a:bodyPr>
          <a:lstStyle>
            <a:defPPr>
              <a:defRPr lang="ja-JP"/>
            </a:defPPr>
            <a:lvl1pPr>
              <a:defRPr sz="1600" b="1">
                <a:solidFill>
                  <a:schemeClr val="bg1"/>
                </a:solidFill>
                <a:latin typeface="メイリオ" panose="020B0604030504040204" pitchFamily="50" charset="-128"/>
                <a:ea typeface="メイリオ"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dirty="0"/>
              <a:t>３　優位性の比較</a:t>
            </a:r>
          </a:p>
        </p:txBody>
      </p:sp>
      <p:sp>
        <p:nvSpPr>
          <p:cNvPr id="48" name="正方形/長方形 47">
            <a:extLst>
              <a:ext uri="{FF2B5EF4-FFF2-40B4-BE49-F238E27FC236}">
                <a16:creationId xmlns:a16="http://schemas.microsoft.com/office/drawing/2014/main" id="{3311634B-06E7-4B2D-8DCF-1F1612C1D02A}"/>
              </a:ext>
            </a:extLst>
          </p:cNvPr>
          <p:cNvSpPr/>
          <p:nvPr/>
        </p:nvSpPr>
        <p:spPr>
          <a:xfrm>
            <a:off x="108735" y="3201459"/>
            <a:ext cx="9797265" cy="7568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18000" bIns="0" rtlCol="0" anchor="t">
            <a:spAutoFit/>
          </a:bodyPr>
          <a:lstStyle/>
          <a:p>
            <a:pPr marL="0" algn="l" rtl="0" eaLnBrk="1" fontAlgn="t" latinLnBrk="0" hangingPunct="1">
              <a:spcBef>
                <a:spcPts val="0"/>
              </a:spcBef>
              <a:spcAft>
                <a:spcPts val="0"/>
              </a:spcAft>
            </a:pPr>
            <a:r>
              <a:rPr lang="en-US" altLang="ja-JP" sz="800" dirty="0">
                <a:solidFill>
                  <a:schemeClr val="tx1"/>
                </a:solidFill>
                <a:latin typeface="メイリオ" panose="020B0604030504040204" pitchFamily="50" charset="-128"/>
                <a:ea typeface="メイリオ" panose="020B0604030504040204" pitchFamily="50" charset="-128"/>
              </a:rPr>
              <a:t>※</a:t>
            </a:r>
            <a:r>
              <a:rPr lang="ja-JP" altLang="en-US" sz="800" dirty="0">
                <a:solidFill>
                  <a:schemeClr val="tx1"/>
                </a:solidFill>
                <a:latin typeface="メイリオ" panose="020B0604030504040204" pitchFamily="50" charset="-128"/>
                <a:ea typeface="メイリオ" panose="020B0604030504040204" pitchFamily="50" charset="-128"/>
              </a:rPr>
              <a:t>１　本検討のために、鉄道事業者からの提供情報を基に一定の前提の下で試算した消費税等を除いた概算値で、車両費を含まない。（</a:t>
            </a:r>
            <a:r>
              <a:rPr lang="en-US" altLang="ja-JP" sz="800" dirty="0">
                <a:solidFill>
                  <a:schemeClr val="tx1"/>
                </a:solidFill>
                <a:latin typeface="メイリオ" panose="020B0604030504040204" pitchFamily="50" charset="-128"/>
                <a:ea typeface="メイリオ" panose="020B0604030504040204" pitchFamily="50" charset="-128"/>
              </a:rPr>
              <a:t>2024</a:t>
            </a:r>
            <a:r>
              <a:rPr lang="ja-JP" altLang="en-US" sz="800" dirty="0">
                <a:solidFill>
                  <a:schemeClr val="tx1"/>
                </a:solidFill>
                <a:latin typeface="メイリオ" panose="020B0604030504040204" pitchFamily="50" charset="-128"/>
                <a:ea typeface="メイリオ" panose="020B0604030504040204" pitchFamily="50" charset="-128"/>
              </a:rPr>
              <a:t>年度のデフレータを用いて換算。）</a:t>
            </a:r>
            <a:br>
              <a:rPr lang="en-US" altLang="ja-JP" sz="800" dirty="0">
                <a:solidFill>
                  <a:schemeClr val="tx1"/>
                </a:solidFill>
                <a:latin typeface="メイリオ" panose="020B0604030504040204" pitchFamily="50" charset="-128"/>
                <a:ea typeface="メイリオ" panose="020B0604030504040204" pitchFamily="50" charset="-128"/>
              </a:rPr>
            </a:br>
            <a:r>
              <a:rPr lang="en-US" altLang="ja-JP" sz="800" dirty="0">
                <a:solidFill>
                  <a:schemeClr val="tx1"/>
                </a:solidFill>
                <a:latin typeface="メイリオ" panose="020B0604030504040204" pitchFamily="50" charset="-128"/>
                <a:ea typeface="メイリオ" panose="020B0604030504040204" pitchFamily="50" charset="-128"/>
              </a:rPr>
              <a:t>※</a:t>
            </a:r>
            <a:r>
              <a:rPr lang="ja-JP" altLang="en-US" sz="800" dirty="0">
                <a:solidFill>
                  <a:schemeClr val="tx1"/>
                </a:solidFill>
                <a:latin typeface="メイリオ" panose="020B0604030504040204" pitchFamily="50" charset="-128"/>
                <a:ea typeface="メイリオ" panose="020B0604030504040204" pitchFamily="50" charset="-128"/>
              </a:rPr>
              <a:t>２　上段は、「公共事業評価の費用便益分析に関する技術指針（国土交通省）」に従い社会的割引率を４％とし、夢洲等の沿線開発需要を</a:t>
            </a:r>
            <a:r>
              <a:rPr lang="en-US" altLang="ja-JP" sz="800" dirty="0">
                <a:solidFill>
                  <a:schemeClr val="tx1"/>
                </a:solidFill>
                <a:latin typeface="メイリオ" panose="020B0604030504040204" pitchFamily="50" charset="-128"/>
                <a:ea typeface="メイリオ" panose="020B0604030504040204" pitchFamily="50" charset="-128"/>
              </a:rPr>
              <a:t>90%</a:t>
            </a:r>
            <a:r>
              <a:rPr lang="ja-JP" altLang="en-US" sz="800" dirty="0">
                <a:solidFill>
                  <a:schemeClr val="tx1"/>
                </a:solidFill>
                <a:latin typeface="メイリオ" panose="020B0604030504040204" pitchFamily="50" charset="-128"/>
                <a:ea typeface="メイリオ" panose="020B0604030504040204" pitchFamily="50" charset="-128"/>
              </a:rPr>
              <a:t>～</a:t>
            </a:r>
            <a:r>
              <a:rPr lang="en-US" altLang="ja-JP" sz="800" dirty="0">
                <a:solidFill>
                  <a:schemeClr val="tx1"/>
                </a:solidFill>
                <a:latin typeface="メイリオ" panose="020B0604030504040204" pitchFamily="50" charset="-128"/>
                <a:ea typeface="メイリオ" panose="020B0604030504040204" pitchFamily="50" charset="-128"/>
              </a:rPr>
              <a:t>110%</a:t>
            </a:r>
            <a:r>
              <a:rPr lang="ja-JP" altLang="en-US" sz="800" dirty="0">
                <a:solidFill>
                  <a:schemeClr val="tx1"/>
                </a:solidFill>
                <a:latin typeface="メイリオ" panose="020B0604030504040204" pitchFamily="50" charset="-128"/>
                <a:ea typeface="メイリオ" panose="020B0604030504040204" pitchFamily="50" charset="-128"/>
              </a:rPr>
              <a:t>で試算した結果</a:t>
            </a:r>
          </a:p>
          <a:p>
            <a:pPr marL="0" algn="l" rtl="0" eaLnBrk="1" fontAlgn="t" latinLnBrk="0" hangingPunct="1">
              <a:spcBef>
                <a:spcPts val="0"/>
              </a:spcBef>
              <a:spcAft>
                <a:spcPts val="0"/>
              </a:spcAft>
            </a:pPr>
            <a:r>
              <a:rPr lang="ja-JP" altLang="en-US" sz="800" dirty="0">
                <a:solidFill>
                  <a:schemeClr val="tx1"/>
                </a:solidFill>
                <a:latin typeface="メイリオ" panose="020B0604030504040204" pitchFamily="50" charset="-128"/>
                <a:ea typeface="メイリオ" panose="020B0604030504040204" pitchFamily="50" charset="-128"/>
              </a:rPr>
              <a:t>　      下段は、参考比較のため社会的割引率を１％～２％とし、沿線開発需要を</a:t>
            </a:r>
            <a:r>
              <a:rPr lang="en-US" altLang="ja-JP" sz="800" dirty="0">
                <a:solidFill>
                  <a:schemeClr val="tx1"/>
                </a:solidFill>
                <a:latin typeface="メイリオ" panose="020B0604030504040204" pitchFamily="50" charset="-128"/>
                <a:ea typeface="メイリオ" panose="020B0604030504040204" pitchFamily="50" charset="-128"/>
              </a:rPr>
              <a:t>100%</a:t>
            </a:r>
            <a:r>
              <a:rPr lang="ja-JP" altLang="en-US" sz="800" dirty="0">
                <a:solidFill>
                  <a:schemeClr val="tx1"/>
                </a:solidFill>
                <a:latin typeface="メイリオ" panose="020B0604030504040204" pitchFamily="50" charset="-128"/>
                <a:ea typeface="メイリオ" panose="020B0604030504040204" pitchFamily="50" charset="-128"/>
              </a:rPr>
              <a:t>で試算した結果（社会的割引率：将来の費用や効果の価値を現在の価値に換算するための比率）</a:t>
            </a:r>
            <a:br>
              <a:rPr lang="en-US" altLang="ja-JP" sz="800" dirty="0">
                <a:solidFill>
                  <a:schemeClr val="tx1"/>
                </a:solidFill>
                <a:latin typeface="メイリオ" panose="020B0604030504040204" pitchFamily="50" charset="-128"/>
                <a:ea typeface="メイリオ" panose="020B0604030504040204" pitchFamily="50" charset="-128"/>
              </a:rPr>
            </a:br>
            <a:r>
              <a:rPr lang="ja-JP" altLang="en-US" sz="800" dirty="0">
                <a:solidFill>
                  <a:schemeClr val="tx1"/>
                </a:solidFill>
                <a:latin typeface="メイリオ" panose="020B0604030504040204" pitchFamily="50" charset="-128"/>
                <a:ea typeface="メイリオ" panose="020B0604030504040204" pitchFamily="50" charset="-128"/>
              </a:rPr>
              <a:t>　　　なお、鉄道整備による効果を全て便益に計上しているものではない（例えば、代替経路の確保（リダンダンシー）、ドライバー不足への対応等に係る効果は未計上）</a:t>
            </a:r>
            <a:br>
              <a:rPr lang="en-US" altLang="ja-JP" sz="800" dirty="0">
                <a:solidFill>
                  <a:schemeClr val="tx1"/>
                </a:solidFill>
                <a:latin typeface="メイリオ" panose="020B0604030504040204" pitchFamily="50" charset="-128"/>
                <a:ea typeface="メイリオ" panose="020B0604030504040204" pitchFamily="50" charset="-128"/>
              </a:rPr>
            </a:br>
            <a:r>
              <a:rPr lang="en-US" altLang="ja-JP" sz="800" dirty="0">
                <a:solidFill>
                  <a:schemeClr val="tx1"/>
                </a:solidFill>
                <a:latin typeface="メイリオ" panose="020B0604030504040204" pitchFamily="50" charset="-128"/>
                <a:ea typeface="メイリオ" panose="020B0604030504040204" pitchFamily="50" charset="-128"/>
              </a:rPr>
              <a:t>※</a:t>
            </a:r>
            <a:r>
              <a:rPr lang="ja-JP" altLang="en-US" sz="800" dirty="0">
                <a:solidFill>
                  <a:schemeClr val="tx1"/>
                </a:solidFill>
                <a:latin typeface="メイリオ" panose="020B0604030504040204" pitchFamily="50" charset="-128"/>
                <a:ea typeface="メイリオ" panose="020B0604030504040204" pitchFamily="50" charset="-128"/>
              </a:rPr>
              <a:t>３　収支の面から優位性を比較するため、運行主体の線路使用料により整備主体の累積資金収支が黒字転換する年次を次の仮定により試算</a:t>
            </a:r>
            <a:br>
              <a:rPr lang="en-US" altLang="ja-JP" sz="800" dirty="0">
                <a:solidFill>
                  <a:schemeClr val="tx1"/>
                </a:solidFill>
                <a:latin typeface="メイリオ" panose="020B0604030504040204" pitchFamily="50" charset="-128"/>
                <a:ea typeface="メイリオ" panose="020B0604030504040204" pitchFamily="50" charset="-128"/>
              </a:rPr>
            </a:br>
            <a:r>
              <a:rPr lang="ja-JP" altLang="en-US" sz="800" dirty="0">
                <a:solidFill>
                  <a:schemeClr val="tx1"/>
                </a:solidFill>
                <a:latin typeface="メイリオ" panose="020B0604030504040204" pitchFamily="50" charset="-128"/>
                <a:ea typeface="メイリオ" panose="020B0604030504040204" pitchFamily="50" charset="-128"/>
              </a:rPr>
              <a:t>　　（仮定</a:t>
            </a:r>
            <a:r>
              <a:rPr lang="en-US" altLang="ja-JP" sz="800" dirty="0">
                <a:solidFill>
                  <a:schemeClr val="tx1"/>
                </a:solidFill>
                <a:latin typeface="メイリオ" panose="020B0604030504040204" pitchFamily="50" charset="-128"/>
                <a:ea typeface="メイリオ" panose="020B0604030504040204" pitchFamily="50" charset="-128"/>
              </a:rPr>
              <a:t>…</a:t>
            </a:r>
            <a:r>
              <a:rPr lang="ja-JP" altLang="en-US" sz="800" dirty="0">
                <a:solidFill>
                  <a:schemeClr val="tx1"/>
                </a:solidFill>
                <a:latin typeface="メイリオ" panose="020B0604030504040204" pitchFamily="50" charset="-128"/>
                <a:ea typeface="メイリオ" panose="020B0604030504040204" pitchFamily="50" charset="-128"/>
              </a:rPr>
              <a:t>整備手法：第三セクタ体とする上下分離方式、無償資金比率：約７割（地下高速鉄道整備事業費補助を活用）、線路使用料：運行主体の対象路線の収入額から運行経費を差し引いた額）</a:t>
            </a:r>
            <a:endParaRPr lang="en-US" altLang="ja-JP" sz="800" dirty="0">
              <a:solidFill>
                <a:schemeClr val="tx1"/>
              </a:solidFill>
              <a:latin typeface="メイリオ" panose="020B0604030504040204" pitchFamily="50" charset="-128"/>
              <a:ea typeface="メイリオ" panose="020B0604030504040204" pitchFamily="50" charset="-128"/>
            </a:endParaRPr>
          </a:p>
        </p:txBody>
      </p:sp>
      <p:graphicFrame>
        <p:nvGraphicFramePr>
          <p:cNvPr id="42" name="表 9">
            <a:extLst>
              <a:ext uri="{FF2B5EF4-FFF2-40B4-BE49-F238E27FC236}">
                <a16:creationId xmlns:a16="http://schemas.microsoft.com/office/drawing/2014/main" id="{1604CC71-E07C-4EE4-B3AB-4FE20A4FF2E9}"/>
              </a:ext>
            </a:extLst>
          </p:cNvPr>
          <p:cNvGraphicFramePr>
            <a:graphicFrameLocks noGrp="1"/>
          </p:cNvGraphicFramePr>
          <p:nvPr>
            <p:extLst>
              <p:ext uri="{D42A27DB-BD31-4B8C-83A1-F6EECF244321}">
                <p14:modId xmlns:p14="http://schemas.microsoft.com/office/powerpoint/2010/main" val="945958913"/>
              </p:ext>
            </p:extLst>
          </p:nvPr>
        </p:nvGraphicFramePr>
        <p:xfrm>
          <a:off x="149696" y="4420684"/>
          <a:ext cx="9564097" cy="1928400"/>
        </p:xfrm>
        <a:graphic>
          <a:graphicData uri="http://schemas.openxmlformats.org/drawingml/2006/table">
            <a:tbl>
              <a:tblPr firstRow="1" bandRow="1">
                <a:tableStyleId>{5C22544A-7EE6-4342-B048-85BDC9FD1C3A}</a:tableStyleId>
              </a:tblPr>
              <a:tblGrid>
                <a:gridCol w="2245595">
                  <a:extLst>
                    <a:ext uri="{9D8B030D-6E8A-4147-A177-3AD203B41FA5}">
                      <a16:colId xmlns:a16="http://schemas.microsoft.com/office/drawing/2014/main" val="2930890635"/>
                    </a:ext>
                  </a:extLst>
                </a:gridCol>
                <a:gridCol w="3449249">
                  <a:extLst>
                    <a:ext uri="{9D8B030D-6E8A-4147-A177-3AD203B41FA5}">
                      <a16:colId xmlns:a16="http://schemas.microsoft.com/office/drawing/2014/main" val="3488264874"/>
                    </a:ext>
                  </a:extLst>
                </a:gridCol>
                <a:gridCol w="3869253">
                  <a:extLst>
                    <a:ext uri="{9D8B030D-6E8A-4147-A177-3AD203B41FA5}">
                      <a16:colId xmlns:a16="http://schemas.microsoft.com/office/drawing/2014/main" val="2936041788"/>
                    </a:ext>
                  </a:extLst>
                </a:gridCol>
              </a:tblGrid>
              <a:tr h="0">
                <a:tc>
                  <a:txBody>
                    <a:bodyPr/>
                    <a:lstStyle/>
                    <a:p>
                      <a:pPr marL="0" algn="ctr" defTabSz="914400" rtl="0" eaLnBrk="1" latinLnBrk="0" hangingPunct="1"/>
                      <a:r>
                        <a:rPr kumimoji="1" lang="ja-JP" altLang="en-US" sz="1400" b="1" kern="100" baseline="0" dirty="0">
                          <a:solidFill>
                            <a:schemeClr val="bg1"/>
                          </a:solidFill>
                          <a:effectLst/>
                          <a:latin typeface="メイリオ" panose="020B0604030504040204" pitchFamily="50" charset="-128"/>
                          <a:ea typeface="メイリオ" panose="020B0604030504040204" pitchFamily="50" charset="-128"/>
                          <a:cs typeface="+mn-cs"/>
                        </a:rPr>
                        <a:t>主な整備効果</a:t>
                      </a:r>
                    </a:p>
                  </a:txBody>
                  <a:tcPr marL="72000" marR="72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kern="100" baseline="0" dirty="0">
                          <a:solidFill>
                            <a:schemeClr val="bg1"/>
                          </a:solidFill>
                          <a:effectLst/>
                          <a:latin typeface="メイリオ" panose="020B0604030504040204" pitchFamily="50" charset="-128"/>
                          <a:ea typeface="メイリオ" panose="020B0604030504040204" pitchFamily="50" charset="-128"/>
                          <a:cs typeface="+mn-cs"/>
                        </a:rPr>
                        <a:t>答申路線</a:t>
                      </a:r>
                    </a:p>
                  </a:txBody>
                  <a:tcPr marL="72000" marR="72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kern="100" baseline="0" dirty="0">
                          <a:solidFill>
                            <a:schemeClr val="bg1"/>
                          </a:solidFill>
                          <a:effectLst/>
                          <a:latin typeface="メイリオ" panose="020B0604030504040204" pitchFamily="50" charset="-128"/>
                          <a:ea typeface="メイリオ" panose="020B0604030504040204" pitchFamily="50" charset="-128"/>
                          <a:cs typeface="+mn-cs"/>
                        </a:rPr>
                        <a:t>検討路線</a:t>
                      </a:r>
                    </a:p>
                  </a:txBody>
                  <a:tcPr marL="72000" marR="72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686893719"/>
                  </a:ext>
                </a:extLst>
              </a:tr>
              <a:tr h="0">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アクセス性向上</a:t>
                      </a:r>
                      <a:endParaRPr kumimoji="1" lang="en-US" altLang="ja-JP" sz="1200" b="0" baseline="30000" dirty="0">
                        <a:solidFill>
                          <a:schemeClr val="tx1"/>
                        </a:solidFill>
                        <a:latin typeface="Meiryo UI" panose="020B0604030504040204" pitchFamily="50" charset="-128"/>
                        <a:ea typeface="Meiryo UI" panose="020B0604030504040204" pitchFamily="50" charset="-128"/>
                      </a:endParaRPr>
                    </a:p>
                    <a:p>
                      <a:pPr algn="ctr"/>
                      <a:r>
                        <a:rPr kumimoji="1" lang="en-US" altLang="ja-JP" sz="1200" b="0" dirty="0">
                          <a:solidFill>
                            <a:schemeClr val="tx1"/>
                          </a:solidFill>
                          <a:latin typeface="Meiryo UI" panose="020B0604030504040204" pitchFamily="50" charset="-128"/>
                          <a:ea typeface="Meiryo UI" panose="020B0604030504040204" pitchFamily="50" charset="-128"/>
                        </a:rPr>
                        <a:t>【</a:t>
                      </a:r>
                      <a:r>
                        <a:rPr kumimoji="1" lang="ja-JP" altLang="en-US" sz="1200" b="0" dirty="0">
                          <a:solidFill>
                            <a:schemeClr val="tx1"/>
                          </a:solidFill>
                          <a:latin typeface="Meiryo UI" panose="020B0604030504040204" pitchFamily="50" charset="-128"/>
                          <a:ea typeface="Meiryo UI" panose="020B0604030504040204" pitchFamily="50" charset="-128"/>
                        </a:rPr>
                        <a:t>時間短縮・乗換回数低減</a:t>
                      </a:r>
                      <a:r>
                        <a:rPr kumimoji="1" lang="en-US" altLang="ja-JP" sz="1200" b="0" baseline="30000" dirty="0">
                          <a:solidFill>
                            <a:schemeClr val="tx1"/>
                          </a:solidFill>
                          <a:latin typeface="Meiryo UI" panose="020B0604030504040204" pitchFamily="50" charset="-128"/>
                          <a:ea typeface="Meiryo UI" panose="020B0604030504040204" pitchFamily="50" charset="-128"/>
                        </a:rPr>
                        <a:t>※</a:t>
                      </a:r>
                      <a:r>
                        <a:rPr kumimoji="1" lang="en-US" altLang="ja-JP" sz="1200" b="0" dirty="0">
                          <a:solidFill>
                            <a:schemeClr val="tx1"/>
                          </a:solidFill>
                          <a:latin typeface="Meiryo UI" panose="020B0604030504040204" pitchFamily="50" charset="-128"/>
                          <a:ea typeface="Meiryo UI" panose="020B0604030504040204" pitchFamily="50" charset="-128"/>
                        </a:rPr>
                        <a:t>】</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200" b="0" dirty="0">
                          <a:solidFill>
                            <a:schemeClr val="tx1"/>
                          </a:solidFill>
                          <a:latin typeface="Meiryo UI" panose="020B0604030504040204" pitchFamily="50" charset="-128"/>
                          <a:ea typeface="Meiryo UI" panose="020B0604030504040204" pitchFamily="50" charset="-128"/>
                        </a:rPr>
                        <a:t>夢洲～新大阪 ： 変化なし</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algn="l"/>
                      <a:r>
                        <a:rPr kumimoji="1" lang="ja-JP" altLang="en-US" sz="1200" b="0" dirty="0">
                          <a:solidFill>
                            <a:schemeClr val="tx1"/>
                          </a:solidFill>
                          <a:latin typeface="Meiryo UI" panose="020B0604030504040204" pitchFamily="50" charset="-128"/>
                          <a:ea typeface="Meiryo UI" panose="020B0604030504040204" pitchFamily="50" charset="-128"/>
                        </a:rPr>
                        <a:t> 　　　　　　　　　　（</a:t>
                      </a:r>
                      <a:r>
                        <a:rPr kumimoji="1" lang="ja-JP" altLang="en-US" sz="1050" b="0" dirty="0">
                          <a:solidFill>
                            <a:schemeClr val="tx1"/>
                          </a:solidFill>
                          <a:latin typeface="Meiryo UI" panose="020B0604030504040204" pitchFamily="50" charset="-128"/>
                          <a:ea typeface="Meiryo UI" panose="020B0604030504040204" pitchFamily="50" charset="-128"/>
                        </a:rPr>
                        <a:t>整備後の最短経路も南側からのため）</a:t>
                      </a:r>
                      <a:endParaRPr lang="ja-JP" altLang="en-US" sz="1050" dirty="0">
                        <a:solidFill>
                          <a:schemeClr val="tx1"/>
                        </a:solidFill>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200" b="0" dirty="0">
                          <a:solidFill>
                            <a:schemeClr val="tx1"/>
                          </a:solidFill>
                          <a:latin typeface="Meiryo UI" panose="020B0604030504040204" pitchFamily="50" charset="-128"/>
                          <a:ea typeface="Meiryo UI" panose="020B0604030504040204" pitchFamily="50" charset="-128"/>
                        </a:rPr>
                        <a:t>夢洲～新大阪 ： 約９分短縮　　（約</a:t>
                      </a:r>
                      <a:r>
                        <a:rPr kumimoji="1" lang="en-US" altLang="ja-JP" sz="1200" b="0" dirty="0">
                          <a:solidFill>
                            <a:schemeClr val="tx1"/>
                          </a:solidFill>
                          <a:latin typeface="Meiryo UI" panose="020B0604030504040204" pitchFamily="50" charset="-128"/>
                          <a:ea typeface="Meiryo UI" panose="020B0604030504040204" pitchFamily="50" charset="-128"/>
                        </a:rPr>
                        <a:t>34</a:t>
                      </a:r>
                      <a:r>
                        <a:rPr kumimoji="1" lang="ja-JP" altLang="en-US" sz="1200" b="0" dirty="0">
                          <a:solidFill>
                            <a:schemeClr val="tx1"/>
                          </a:solidFill>
                          <a:latin typeface="Meiryo UI" panose="020B0604030504040204" pitchFamily="50" charset="-128"/>
                          <a:ea typeface="Meiryo UI" panose="020B0604030504040204" pitchFamily="50" charset="-128"/>
                        </a:rPr>
                        <a:t>分→約</a:t>
                      </a:r>
                      <a:r>
                        <a:rPr kumimoji="1" lang="en-US" altLang="ja-JP" sz="1200" b="0" dirty="0">
                          <a:solidFill>
                            <a:schemeClr val="tx1"/>
                          </a:solidFill>
                          <a:latin typeface="Meiryo UI" panose="020B0604030504040204" pitchFamily="50" charset="-128"/>
                          <a:ea typeface="Meiryo UI" panose="020B0604030504040204" pitchFamily="50" charset="-128"/>
                        </a:rPr>
                        <a:t>25</a:t>
                      </a:r>
                      <a:r>
                        <a:rPr kumimoji="1" lang="ja-JP" altLang="en-US" sz="1200" b="0" dirty="0">
                          <a:solidFill>
                            <a:schemeClr val="tx1"/>
                          </a:solidFill>
                          <a:latin typeface="Meiryo UI" panose="020B0604030504040204" pitchFamily="50" charset="-128"/>
                          <a:ea typeface="Meiryo UI" panose="020B0604030504040204" pitchFamily="50" charset="-128"/>
                        </a:rPr>
                        <a:t>分）</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algn="l"/>
                      <a:r>
                        <a:rPr kumimoji="1" lang="ja-JP" altLang="en-US" sz="1200" b="0" dirty="0">
                          <a:solidFill>
                            <a:schemeClr val="tx1"/>
                          </a:solidFill>
                          <a:latin typeface="Meiryo UI" panose="020B0604030504040204" pitchFamily="50" charset="-128"/>
                          <a:ea typeface="Meiryo UI" panose="020B0604030504040204" pitchFamily="50" charset="-128"/>
                        </a:rPr>
                        <a:t>　　　　　　　　　     乗換 ２回低減（２回→０回）</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algn="l"/>
                      <a:r>
                        <a:rPr kumimoji="1" lang="en-US" altLang="ja-JP" sz="1200" b="0" dirty="0">
                          <a:solidFill>
                            <a:schemeClr val="tx1"/>
                          </a:solidFill>
                          <a:latin typeface="Meiryo UI" panose="020B0604030504040204" pitchFamily="50" charset="-128"/>
                          <a:ea typeface="Meiryo UI" panose="020B0604030504040204" pitchFamily="50" charset="-128"/>
                        </a:rPr>
                        <a:t>                                      </a:t>
                      </a:r>
                      <a:r>
                        <a:rPr kumimoji="1" lang="en-US" altLang="ja-JP" sz="1000" b="0" dirty="0">
                          <a:solidFill>
                            <a:schemeClr val="tx1"/>
                          </a:solidFill>
                          <a:latin typeface="Meiryo UI" panose="020B0604030504040204" pitchFamily="50" charset="-128"/>
                          <a:ea typeface="Meiryo UI" panose="020B0604030504040204" pitchFamily="50" charset="-128"/>
                        </a:rPr>
                        <a:t>※</a:t>
                      </a:r>
                      <a:r>
                        <a:rPr kumimoji="1" lang="ja-JP" altLang="en-US" sz="1000" b="0" dirty="0">
                          <a:solidFill>
                            <a:schemeClr val="tx1"/>
                          </a:solidFill>
                          <a:latin typeface="Meiryo UI" panose="020B0604030504040204" pitchFamily="50" charset="-128"/>
                          <a:ea typeface="Meiryo UI" panose="020B0604030504040204" pitchFamily="50" charset="-128"/>
                        </a:rPr>
                        <a:t>直通列車又は同一ホーム乗換</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26485176"/>
                  </a:ext>
                </a:extLst>
              </a:tr>
              <a:tr h="0">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大阪臨海部へのアクセス圏拡大</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algn="ctr"/>
                      <a:r>
                        <a:rPr kumimoji="1" lang="en-US" altLang="ja-JP" sz="1200" b="0" dirty="0">
                          <a:solidFill>
                            <a:schemeClr val="tx1"/>
                          </a:solidFill>
                          <a:latin typeface="Meiryo UI" panose="020B0604030504040204" pitchFamily="50" charset="-128"/>
                          <a:ea typeface="Meiryo UI" panose="020B0604030504040204" pitchFamily="50" charset="-128"/>
                        </a:rPr>
                        <a:t>【</a:t>
                      </a:r>
                      <a:r>
                        <a:rPr kumimoji="1" lang="ja-JP" altLang="en-US" sz="1200" b="0" dirty="0">
                          <a:solidFill>
                            <a:schemeClr val="tx1"/>
                          </a:solidFill>
                          <a:latin typeface="Meiryo UI" panose="020B0604030504040204" pitchFamily="50" charset="-128"/>
                          <a:ea typeface="Meiryo UI" panose="020B0604030504040204" pitchFamily="50" charset="-128"/>
                        </a:rPr>
                        <a:t>夢洲</a:t>
                      </a:r>
                      <a:r>
                        <a:rPr kumimoji="1" lang="en-US" altLang="ja-JP" sz="1200" b="0" dirty="0">
                          <a:solidFill>
                            <a:schemeClr val="tx1"/>
                          </a:solidFill>
                          <a:latin typeface="Meiryo UI" panose="020B0604030504040204" pitchFamily="50" charset="-128"/>
                          <a:ea typeface="Meiryo UI" panose="020B0604030504040204" pitchFamily="50" charset="-128"/>
                        </a:rPr>
                        <a:t>60</a:t>
                      </a:r>
                      <a:r>
                        <a:rPr kumimoji="1" lang="ja-JP" altLang="en-US" sz="1200" b="0" dirty="0">
                          <a:solidFill>
                            <a:schemeClr val="tx1"/>
                          </a:solidFill>
                          <a:latin typeface="Meiryo UI" panose="020B0604030504040204" pitchFamily="50" charset="-128"/>
                          <a:ea typeface="Meiryo UI" panose="020B0604030504040204" pitchFamily="50" charset="-128"/>
                        </a:rPr>
                        <a:t>分圏域人口</a:t>
                      </a:r>
                      <a:r>
                        <a:rPr kumimoji="1" lang="en-US" altLang="ja-JP" sz="1200" b="0" dirty="0">
                          <a:solidFill>
                            <a:schemeClr val="tx1"/>
                          </a:solidFill>
                          <a:latin typeface="Meiryo UI" panose="020B0604030504040204" pitchFamily="50" charset="-128"/>
                          <a:ea typeface="Meiryo UI" panose="020B0604030504040204" pitchFamily="50" charset="-128"/>
                        </a:rPr>
                        <a:t>】</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ほとんど変化なし</a:t>
                      </a:r>
                      <a:endParaRPr kumimoji="1" lang="en-US" altLang="ja-JP" sz="1200" b="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約</a:t>
                      </a:r>
                      <a:r>
                        <a:rPr kumimoji="1" lang="en-US" altLang="ja-JP" sz="1200" b="0" dirty="0">
                          <a:solidFill>
                            <a:schemeClr val="tx1"/>
                          </a:solidFill>
                          <a:latin typeface="Meiryo UI" panose="020B0604030504040204" pitchFamily="50" charset="-128"/>
                          <a:ea typeface="Meiryo UI" panose="020B0604030504040204" pitchFamily="50" charset="-128"/>
                        </a:rPr>
                        <a:t>63</a:t>
                      </a:r>
                      <a:r>
                        <a:rPr kumimoji="1" lang="ja-JP" altLang="en-US" sz="1200" b="0" dirty="0">
                          <a:solidFill>
                            <a:schemeClr val="tx1"/>
                          </a:solidFill>
                          <a:latin typeface="Meiryo UI" panose="020B0604030504040204" pitchFamily="50" charset="-128"/>
                          <a:ea typeface="Meiryo UI" panose="020B0604030504040204" pitchFamily="50" charset="-128"/>
                        </a:rPr>
                        <a:t>万人増（夜間人口）</a:t>
                      </a:r>
                      <a:endParaRPr kumimoji="1" lang="en-US" altLang="ja-JP" sz="1200" b="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40296905"/>
                  </a:ext>
                </a:extLst>
              </a:tr>
              <a:tr h="0">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自動車交通削減による</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algn="ctr"/>
                      <a:r>
                        <a:rPr kumimoji="1" lang="ja-JP" altLang="en-US" sz="1200" b="0" dirty="0">
                          <a:solidFill>
                            <a:schemeClr val="tx1"/>
                          </a:solidFill>
                          <a:latin typeface="Meiryo UI" panose="020B0604030504040204" pitchFamily="50" charset="-128"/>
                          <a:ea typeface="Meiryo UI" panose="020B0604030504040204" pitchFamily="50" charset="-128"/>
                        </a:rPr>
                        <a:t>地球温暖化への負荷軽減</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latin typeface="Meiryo UI" panose="020B0604030504040204" pitchFamily="50" charset="-128"/>
                          <a:ea typeface="Meiryo UI" panose="020B0604030504040204" pitchFamily="50" charset="-128"/>
                        </a:rPr>
                        <a:t>【CO2</a:t>
                      </a:r>
                      <a:r>
                        <a:rPr kumimoji="1" lang="ja-JP" altLang="en-US" sz="1200" b="0" dirty="0">
                          <a:solidFill>
                            <a:schemeClr val="tx1"/>
                          </a:solidFill>
                          <a:latin typeface="Meiryo UI" panose="020B0604030504040204" pitchFamily="50" charset="-128"/>
                          <a:ea typeface="Meiryo UI" panose="020B0604030504040204" pitchFamily="50" charset="-128"/>
                        </a:rPr>
                        <a:t>排出量の削減</a:t>
                      </a:r>
                      <a:r>
                        <a:rPr kumimoji="1" lang="en-US" altLang="ja-JP" sz="1200" b="0" dirty="0">
                          <a:solidFill>
                            <a:schemeClr val="tx1"/>
                          </a:solidFill>
                          <a:latin typeface="Meiryo UI" panose="020B0604030504040204" pitchFamily="50" charset="-128"/>
                          <a:ea typeface="Meiryo UI" panose="020B0604030504040204" pitchFamily="50" charset="-128"/>
                        </a:rPr>
                        <a:t>】</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約</a:t>
                      </a:r>
                      <a:r>
                        <a:rPr kumimoji="1" lang="en-US" altLang="ja-JP" sz="1200" b="0" dirty="0">
                          <a:solidFill>
                            <a:schemeClr val="tx1"/>
                          </a:solidFill>
                          <a:latin typeface="Meiryo UI" panose="020B0604030504040204" pitchFamily="50" charset="-128"/>
                          <a:ea typeface="Meiryo UI" panose="020B0604030504040204" pitchFamily="50" charset="-128"/>
                        </a:rPr>
                        <a:t>500</a:t>
                      </a:r>
                      <a:r>
                        <a:rPr kumimoji="1" lang="ja-JP" altLang="en-US" sz="1200" b="0" dirty="0">
                          <a:solidFill>
                            <a:schemeClr val="tx1"/>
                          </a:solidFill>
                          <a:latin typeface="Meiryo UI" panose="020B0604030504040204" pitchFamily="50" charset="-128"/>
                          <a:ea typeface="Meiryo UI" panose="020B0604030504040204" pitchFamily="50" charset="-128"/>
                        </a:rPr>
                        <a:t>トン</a:t>
                      </a:r>
                      <a:r>
                        <a:rPr kumimoji="1" lang="en-US" altLang="ja-JP" sz="1200" b="0" dirty="0">
                          <a:solidFill>
                            <a:schemeClr val="tx1"/>
                          </a:solidFill>
                          <a:latin typeface="Meiryo UI" panose="020B0604030504040204" pitchFamily="50" charset="-128"/>
                          <a:ea typeface="Meiryo UI" panose="020B0604030504040204" pitchFamily="50" charset="-128"/>
                        </a:rPr>
                        <a:t>/</a:t>
                      </a:r>
                      <a:r>
                        <a:rPr kumimoji="1" lang="ja-JP" altLang="en-US" sz="1200" b="0" dirty="0">
                          <a:solidFill>
                            <a:schemeClr val="tx1"/>
                          </a:solidFill>
                          <a:latin typeface="Meiryo UI" panose="020B0604030504040204" pitchFamily="50" charset="-128"/>
                          <a:ea typeface="Meiryo UI" panose="020B0604030504040204" pitchFamily="50" charset="-128"/>
                        </a:rPr>
                        <a:t>年削減</a:t>
                      </a:r>
                      <a:endParaRPr kumimoji="1" lang="en-US" altLang="ja-JP" sz="1200" b="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約</a:t>
                      </a:r>
                      <a:r>
                        <a:rPr kumimoji="1" lang="en-US" altLang="ja-JP" sz="1200" b="0" dirty="0">
                          <a:solidFill>
                            <a:schemeClr val="tx1"/>
                          </a:solidFill>
                          <a:latin typeface="Meiryo UI" panose="020B0604030504040204" pitchFamily="50" charset="-128"/>
                          <a:ea typeface="Meiryo UI" panose="020B0604030504040204" pitchFamily="50" charset="-128"/>
                        </a:rPr>
                        <a:t>1,200</a:t>
                      </a:r>
                      <a:r>
                        <a:rPr kumimoji="1" lang="ja-JP" altLang="en-US" sz="1200" b="0" dirty="0">
                          <a:solidFill>
                            <a:schemeClr val="tx1"/>
                          </a:solidFill>
                          <a:latin typeface="Meiryo UI" panose="020B0604030504040204" pitchFamily="50" charset="-128"/>
                          <a:ea typeface="Meiryo UI" panose="020B0604030504040204" pitchFamily="50" charset="-128"/>
                        </a:rPr>
                        <a:t>トン</a:t>
                      </a:r>
                      <a:r>
                        <a:rPr kumimoji="1" lang="en-US" altLang="ja-JP" sz="1200" b="0" dirty="0">
                          <a:solidFill>
                            <a:schemeClr val="tx1"/>
                          </a:solidFill>
                          <a:latin typeface="Meiryo UI" panose="020B0604030504040204" pitchFamily="50" charset="-128"/>
                          <a:ea typeface="Meiryo UI" panose="020B0604030504040204" pitchFamily="50" charset="-128"/>
                        </a:rPr>
                        <a:t>/</a:t>
                      </a:r>
                      <a:r>
                        <a:rPr kumimoji="1" lang="ja-JP" altLang="en-US" sz="1200" b="0" dirty="0">
                          <a:solidFill>
                            <a:schemeClr val="tx1"/>
                          </a:solidFill>
                          <a:latin typeface="Meiryo UI" panose="020B0604030504040204" pitchFamily="50" charset="-128"/>
                          <a:ea typeface="Meiryo UI" panose="020B0604030504040204" pitchFamily="50" charset="-128"/>
                        </a:rPr>
                        <a:t>年削減</a:t>
                      </a:r>
                      <a:endParaRPr kumimoji="1" lang="en-US" altLang="ja-JP" sz="1200" b="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98397646"/>
                  </a:ext>
                </a:extLst>
              </a:tr>
            </a:tbl>
          </a:graphicData>
        </a:graphic>
      </p:graphicFrame>
      <p:sp>
        <p:nvSpPr>
          <p:cNvPr id="47" name="テキスト ボックス 46">
            <a:extLst>
              <a:ext uri="{FF2B5EF4-FFF2-40B4-BE49-F238E27FC236}">
                <a16:creationId xmlns:a16="http://schemas.microsoft.com/office/drawing/2014/main" id="{CC466BCF-9B5D-4CDC-91A8-9CE865BE60E0}"/>
              </a:ext>
            </a:extLst>
          </p:cNvPr>
          <p:cNvSpPr txBox="1"/>
          <p:nvPr/>
        </p:nvSpPr>
        <p:spPr>
          <a:xfrm>
            <a:off x="98100" y="4109305"/>
            <a:ext cx="7644536" cy="252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0" bIns="0" rtlCol="0" anchor="ctr">
            <a:noAutofit/>
          </a:bodyPr>
          <a:lstStyle>
            <a:defPPr>
              <a:defRPr lang="ja-JP"/>
            </a:defPPr>
            <a:lvl1pPr>
              <a:defRPr sz="1200" b="1">
                <a:latin typeface="メイリオ" panose="020B0604030504040204" pitchFamily="50" charset="-128"/>
                <a:ea typeface="メイリオ"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1400" dirty="0">
                <a:solidFill>
                  <a:schemeClr val="tx1"/>
                </a:solidFill>
                <a:latin typeface="Meiryo UI" panose="020B0604030504040204" pitchFamily="50" charset="-128"/>
                <a:ea typeface="Meiryo UI" panose="020B0604030504040204" pitchFamily="50" charset="-128"/>
              </a:rPr>
              <a:t>○ 夢洲や国土軸などへのアクセス性向上や環境負荷軽減等の整備効果の面で、検討路線が優位</a:t>
            </a:r>
          </a:p>
        </p:txBody>
      </p:sp>
      <p:graphicFrame>
        <p:nvGraphicFramePr>
          <p:cNvPr id="50" name="表 9">
            <a:extLst>
              <a:ext uri="{FF2B5EF4-FFF2-40B4-BE49-F238E27FC236}">
                <a16:creationId xmlns:a16="http://schemas.microsoft.com/office/drawing/2014/main" id="{A74575E6-9CD4-4018-B3FC-43AA78C7D4C6}"/>
              </a:ext>
            </a:extLst>
          </p:cNvPr>
          <p:cNvGraphicFramePr>
            <a:graphicFrameLocks noGrp="1"/>
          </p:cNvGraphicFramePr>
          <p:nvPr>
            <p:extLst>
              <p:ext uri="{D42A27DB-BD31-4B8C-83A1-F6EECF244321}">
                <p14:modId xmlns:p14="http://schemas.microsoft.com/office/powerpoint/2010/main" val="3231380373"/>
              </p:ext>
            </p:extLst>
          </p:nvPr>
        </p:nvGraphicFramePr>
        <p:xfrm>
          <a:off x="171788" y="1350924"/>
          <a:ext cx="9542004" cy="1856400"/>
        </p:xfrm>
        <a:graphic>
          <a:graphicData uri="http://schemas.openxmlformats.org/drawingml/2006/table">
            <a:tbl>
              <a:tblPr firstRow="1" bandRow="1">
                <a:tableStyleId>{5C22544A-7EE6-4342-B048-85BDC9FD1C3A}</a:tableStyleId>
              </a:tblPr>
              <a:tblGrid>
                <a:gridCol w="272887">
                  <a:extLst>
                    <a:ext uri="{9D8B030D-6E8A-4147-A177-3AD203B41FA5}">
                      <a16:colId xmlns:a16="http://schemas.microsoft.com/office/drawing/2014/main" val="2930890635"/>
                    </a:ext>
                  </a:extLst>
                </a:gridCol>
                <a:gridCol w="1604613">
                  <a:extLst>
                    <a:ext uri="{9D8B030D-6E8A-4147-A177-3AD203B41FA5}">
                      <a16:colId xmlns:a16="http://schemas.microsoft.com/office/drawing/2014/main" val="1427659813"/>
                    </a:ext>
                  </a:extLst>
                </a:gridCol>
                <a:gridCol w="1916126">
                  <a:extLst>
                    <a:ext uri="{9D8B030D-6E8A-4147-A177-3AD203B41FA5}">
                      <a16:colId xmlns:a16="http://schemas.microsoft.com/office/drawing/2014/main" val="3488264874"/>
                    </a:ext>
                  </a:extLst>
                </a:gridCol>
                <a:gridCol w="1916126">
                  <a:extLst>
                    <a:ext uri="{9D8B030D-6E8A-4147-A177-3AD203B41FA5}">
                      <a16:colId xmlns:a16="http://schemas.microsoft.com/office/drawing/2014/main" val="2936041788"/>
                    </a:ext>
                  </a:extLst>
                </a:gridCol>
                <a:gridCol w="1916126">
                  <a:extLst>
                    <a:ext uri="{9D8B030D-6E8A-4147-A177-3AD203B41FA5}">
                      <a16:colId xmlns:a16="http://schemas.microsoft.com/office/drawing/2014/main" val="3059639246"/>
                    </a:ext>
                  </a:extLst>
                </a:gridCol>
                <a:gridCol w="1916126">
                  <a:extLst>
                    <a:ext uri="{9D8B030D-6E8A-4147-A177-3AD203B41FA5}">
                      <a16:colId xmlns:a16="http://schemas.microsoft.com/office/drawing/2014/main" val="2845699059"/>
                    </a:ext>
                  </a:extLst>
                </a:gridCol>
              </a:tblGrid>
              <a:tr h="0">
                <a:tc gridSpan="2">
                  <a:txBody>
                    <a:bodyPr/>
                    <a:lstStyle/>
                    <a:p>
                      <a:pPr marL="0" algn="ctr" defTabSz="914400" rtl="0" eaLnBrk="1" latinLnBrk="0" hangingPunct="1"/>
                      <a:r>
                        <a:rPr kumimoji="1" lang="ja-JP" altLang="en-US" sz="1400" b="1" kern="100" dirty="0">
                          <a:solidFill>
                            <a:schemeClr val="bg1"/>
                          </a:solidFill>
                          <a:effectLst/>
                          <a:latin typeface="メイリオ" panose="020B0604030504040204" pitchFamily="50" charset="-128"/>
                          <a:ea typeface="メイリオ" panose="020B0604030504040204" pitchFamily="50" charset="-128"/>
                          <a:cs typeface="+mn-cs"/>
                        </a:rPr>
                        <a:t>路　線</a:t>
                      </a:r>
                    </a:p>
                  </a:txBody>
                  <a:tcPr marL="72000" marR="72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kern="100" dirty="0">
                          <a:solidFill>
                            <a:schemeClr val="bg1"/>
                          </a:solidFill>
                          <a:effectLst/>
                          <a:latin typeface="メイリオ" panose="020B0604030504040204" pitchFamily="50" charset="-128"/>
                          <a:ea typeface="メイリオ" panose="020B0604030504040204" pitchFamily="50" charset="-128"/>
                          <a:cs typeface="+mn-cs"/>
                        </a:rPr>
                        <a:t>事業費</a:t>
                      </a:r>
                      <a:r>
                        <a:rPr kumimoji="1" lang="en-US" altLang="ja-JP" sz="1400" b="1" kern="100" baseline="30000" dirty="0">
                          <a:solidFill>
                            <a:schemeClr val="bg1"/>
                          </a:solidFill>
                          <a:effectLst/>
                          <a:latin typeface="メイリオ" panose="020B0604030504040204" pitchFamily="50" charset="-128"/>
                          <a:ea typeface="メイリオ" panose="020B0604030504040204" pitchFamily="50" charset="-128"/>
                          <a:cs typeface="+mn-cs"/>
                        </a:rPr>
                        <a:t>※</a:t>
                      </a:r>
                      <a:r>
                        <a:rPr kumimoji="1" lang="ja-JP" altLang="en-US" sz="1400" b="1" kern="100" baseline="30000" dirty="0">
                          <a:solidFill>
                            <a:schemeClr val="bg1"/>
                          </a:solidFill>
                          <a:effectLst/>
                          <a:latin typeface="メイリオ" panose="020B0604030504040204" pitchFamily="50" charset="-128"/>
                          <a:ea typeface="メイリオ" panose="020B0604030504040204" pitchFamily="50" charset="-128"/>
                          <a:cs typeface="+mn-cs"/>
                        </a:rPr>
                        <a:t>１</a:t>
                      </a:r>
                    </a:p>
                  </a:txBody>
                  <a:tcPr marL="72000" marR="72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kern="100" dirty="0">
                          <a:solidFill>
                            <a:schemeClr val="bg1"/>
                          </a:solidFill>
                          <a:effectLst/>
                          <a:latin typeface="メイリオ" panose="020B0604030504040204" pitchFamily="50" charset="-128"/>
                          <a:ea typeface="メイリオ" panose="020B0604030504040204" pitchFamily="50" charset="-128"/>
                          <a:cs typeface="+mn-cs"/>
                        </a:rPr>
                        <a:t>輸送人員</a:t>
                      </a:r>
                    </a:p>
                  </a:txBody>
                  <a:tcPr marL="72000" marR="72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kern="100" dirty="0">
                          <a:solidFill>
                            <a:schemeClr val="bg1"/>
                          </a:solidFill>
                          <a:effectLst/>
                          <a:latin typeface="メイリオ" panose="020B0604030504040204" pitchFamily="50" charset="-128"/>
                          <a:ea typeface="メイリオ" panose="020B0604030504040204" pitchFamily="50" charset="-128"/>
                          <a:cs typeface="+mn-cs"/>
                        </a:rPr>
                        <a:t>費用便益比</a:t>
                      </a:r>
                      <a:r>
                        <a:rPr kumimoji="1" lang="en-US" altLang="ja-JP" sz="1400" b="1" kern="100" baseline="30000" dirty="0">
                          <a:solidFill>
                            <a:schemeClr val="bg1"/>
                          </a:solidFill>
                          <a:effectLst/>
                          <a:latin typeface="メイリオ" panose="020B0604030504040204" pitchFamily="50" charset="-128"/>
                          <a:ea typeface="メイリオ" panose="020B0604030504040204" pitchFamily="50" charset="-128"/>
                          <a:cs typeface="+mn-cs"/>
                        </a:rPr>
                        <a:t>※</a:t>
                      </a:r>
                      <a:r>
                        <a:rPr kumimoji="1" lang="ja-JP" altLang="en-US" sz="1400" b="1" kern="100" baseline="30000" dirty="0">
                          <a:solidFill>
                            <a:schemeClr val="bg1"/>
                          </a:solidFill>
                          <a:effectLst/>
                          <a:latin typeface="メイリオ" panose="020B0604030504040204" pitchFamily="50" charset="-128"/>
                          <a:ea typeface="メイリオ" panose="020B0604030504040204" pitchFamily="50" charset="-128"/>
                          <a:cs typeface="+mn-cs"/>
                        </a:rPr>
                        <a:t>２</a:t>
                      </a:r>
                    </a:p>
                  </a:txBody>
                  <a:tcPr marL="72000" marR="72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kern="100" dirty="0">
                          <a:solidFill>
                            <a:schemeClr val="bg1"/>
                          </a:solidFill>
                          <a:effectLst/>
                          <a:latin typeface="メイリオ" panose="020B0604030504040204" pitchFamily="50" charset="-128"/>
                          <a:ea typeface="メイリオ" panose="020B0604030504040204" pitchFamily="50" charset="-128"/>
                          <a:cs typeface="+mn-cs"/>
                        </a:rPr>
                        <a:t>収支</a:t>
                      </a:r>
                      <a:r>
                        <a:rPr kumimoji="1" lang="en-US" altLang="ja-JP" sz="1400" b="1" kern="100" baseline="30000" dirty="0">
                          <a:solidFill>
                            <a:schemeClr val="bg1"/>
                          </a:solidFill>
                          <a:effectLst/>
                          <a:latin typeface="メイリオ" panose="020B0604030504040204" pitchFamily="50" charset="-128"/>
                          <a:ea typeface="メイリオ" panose="020B0604030504040204" pitchFamily="50" charset="-128"/>
                          <a:cs typeface="+mn-cs"/>
                        </a:rPr>
                        <a:t>※</a:t>
                      </a:r>
                      <a:r>
                        <a:rPr kumimoji="1" lang="ja-JP" altLang="en-US" sz="1400" b="1" kern="100" baseline="30000" dirty="0">
                          <a:solidFill>
                            <a:schemeClr val="bg1"/>
                          </a:solidFill>
                          <a:effectLst/>
                          <a:latin typeface="メイリオ" panose="020B0604030504040204" pitchFamily="50" charset="-128"/>
                          <a:ea typeface="メイリオ" panose="020B0604030504040204" pitchFamily="50" charset="-128"/>
                          <a:cs typeface="+mn-cs"/>
                        </a:rPr>
                        <a:t>３</a:t>
                      </a:r>
                    </a:p>
                  </a:txBody>
                  <a:tcPr marL="72000" marR="72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686893719"/>
                  </a:ext>
                </a:extLst>
              </a:tr>
              <a:tr h="0">
                <a:tc gridSpan="2">
                  <a:txBody>
                    <a:bodyPr/>
                    <a:lstStyle/>
                    <a:p>
                      <a:pPr marL="0" algn="l" defTabSz="914400" rtl="0" eaLnBrk="1" latinLnBrk="0" hangingPunct="1">
                        <a:lnSpc>
                          <a:spcPct val="150000"/>
                        </a:lnSpc>
                      </a:pPr>
                      <a:r>
                        <a:rPr kumimoji="1" lang="ja-JP" altLang="en-US" sz="1200" b="1" kern="1200" dirty="0">
                          <a:solidFill>
                            <a:schemeClr val="tx1"/>
                          </a:solidFill>
                          <a:latin typeface="Meiryo UI" panose="020B0604030504040204" pitchFamily="50" charset="-128"/>
                          <a:ea typeface="Meiryo UI" panose="020B0604030504040204" pitchFamily="50" charset="-128"/>
                          <a:cs typeface="+mn-cs"/>
                        </a:rPr>
                        <a:t>　答申路線</a:t>
                      </a:r>
                      <a:endParaRPr kumimoji="1" lang="zh-TW" altLang="en-US" sz="1200" b="1" kern="1200" dirty="0">
                        <a:solidFill>
                          <a:schemeClr val="tx1"/>
                        </a:solidFill>
                        <a:latin typeface="Meiryo UI" panose="020B0604030504040204" pitchFamily="50" charset="-128"/>
                        <a:ea typeface="Meiryo UI" panose="020B0604030504040204" pitchFamily="50" charset="-128"/>
                        <a:cs typeface="+mn-cs"/>
                      </a:endParaRPr>
                    </a:p>
                  </a:txBody>
                  <a:tcPr marL="72000" marR="72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algn="ctr"/>
                      <a:r>
                        <a:rPr kumimoji="1" lang="ja-JP" altLang="en-US" sz="1200" b="0" spc="0" baseline="0" dirty="0">
                          <a:solidFill>
                            <a:schemeClr val="tx1"/>
                          </a:solidFill>
                          <a:latin typeface="メイリオ" panose="020B0604030504040204" pitchFamily="50" charset="-128"/>
                          <a:ea typeface="メイリオ" panose="020B0604030504040204" pitchFamily="50" charset="-128"/>
                        </a:rPr>
                        <a:t>約 </a:t>
                      </a:r>
                      <a:r>
                        <a:rPr kumimoji="1" lang="en-US" altLang="ja-JP" sz="1200" b="0" spc="0" baseline="0" dirty="0">
                          <a:solidFill>
                            <a:schemeClr val="tx1"/>
                          </a:solidFill>
                          <a:latin typeface="メイリオ" panose="020B0604030504040204" pitchFamily="50" charset="-128"/>
                          <a:ea typeface="メイリオ" panose="020B0604030504040204" pitchFamily="50" charset="-128"/>
                        </a:rPr>
                        <a:t>3,700</a:t>
                      </a:r>
                      <a:r>
                        <a:rPr kumimoji="1" lang="ja-JP" altLang="en-US" sz="1200" b="0" spc="0" baseline="0" dirty="0">
                          <a:solidFill>
                            <a:schemeClr val="tx1"/>
                          </a:solidFill>
                          <a:latin typeface="メイリオ" panose="020B0604030504040204" pitchFamily="50" charset="-128"/>
                          <a:ea typeface="メイリオ" panose="020B0604030504040204" pitchFamily="50" charset="-128"/>
                        </a:rPr>
                        <a:t>億円</a:t>
                      </a:r>
                      <a:endParaRPr kumimoji="1" lang="en-US" altLang="ja-JP" sz="1200" b="0" dirty="0">
                        <a:solidFill>
                          <a:schemeClr val="tx1"/>
                        </a:solidFill>
                        <a:latin typeface="Meiryo UI" panose="020B0604030504040204" pitchFamily="50" charset="-128"/>
                        <a:ea typeface="Meiryo UI" panose="020B0604030504040204" pitchFamily="50" charset="-128"/>
                      </a:endParaRPr>
                    </a:p>
                  </a:txBody>
                  <a:tcPr marL="72000" marR="72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896938" algn="l"/>
                        </a:tabLst>
                        <a:defRPr/>
                      </a:pPr>
                      <a:r>
                        <a:rPr kumimoji="1" lang="en-US" altLang="ja-JP" sz="1200" b="0" spc="0" baseline="0" dirty="0">
                          <a:solidFill>
                            <a:schemeClr val="tx1"/>
                          </a:solidFill>
                          <a:latin typeface="メイリオ" panose="020B0604030504040204" pitchFamily="50" charset="-128"/>
                          <a:ea typeface="メイリオ" panose="020B0604030504040204" pitchFamily="50" charset="-128"/>
                        </a:rPr>
                        <a:t>  69,100</a:t>
                      </a:r>
                      <a:r>
                        <a:rPr kumimoji="1" lang="ja-JP" altLang="en-US" sz="1200" b="0" spc="0" baseline="0" dirty="0">
                          <a:solidFill>
                            <a:schemeClr val="tx1"/>
                          </a:solidFill>
                          <a:latin typeface="メイリオ" panose="020B0604030504040204" pitchFamily="50" charset="-128"/>
                          <a:ea typeface="メイリオ" panose="020B0604030504040204" pitchFamily="50" charset="-128"/>
                        </a:rPr>
                        <a:t>人</a:t>
                      </a:r>
                      <a:r>
                        <a:rPr kumimoji="1" lang="en-US" altLang="ja-JP" sz="1200" b="0" spc="0" baseline="0" dirty="0">
                          <a:solidFill>
                            <a:schemeClr val="tx1"/>
                          </a:solidFill>
                          <a:latin typeface="メイリオ" panose="020B0604030504040204" pitchFamily="50" charset="-128"/>
                          <a:ea typeface="メイリオ" panose="020B0604030504040204" pitchFamily="50" charset="-128"/>
                        </a:rPr>
                        <a:t>/</a:t>
                      </a:r>
                      <a:r>
                        <a:rPr kumimoji="1" lang="ja-JP" altLang="en-US" sz="1200" b="0" spc="0" baseline="0" dirty="0">
                          <a:solidFill>
                            <a:schemeClr val="tx1"/>
                          </a:solidFill>
                          <a:latin typeface="メイリオ" panose="020B0604030504040204" pitchFamily="50" charset="-128"/>
                          <a:ea typeface="メイリオ" panose="020B0604030504040204" pitchFamily="50" charset="-128"/>
                        </a:rPr>
                        <a:t>日</a:t>
                      </a:r>
                      <a:endParaRPr kumimoji="1" lang="en-US" altLang="ja-JP" sz="1200" b="0" dirty="0">
                        <a:solidFill>
                          <a:schemeClr val="tx1"/>
                        </a:solidFill>
                        <a:latin typeface="Meiryo UI" panose="020B0604030504040204" pitchFamily="50" charset="-128"/>
                        <a:ea typeface="Meiryo UI" panose="020B0604030504040204" pitchFamily="50" charset="-128"/>
                      </a:endParaRPr>
                    </a:p>
                  </a:txBody>
                  <a:tcPr marL="72000" marR="72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0.7</a:t>
                      </a:r>
                      <a:r>
                        <a:rPr kumimoji="1" lang="ja-JP" altLang="en-US" sz="1200" b="0" dirty="0">
                          <a:solidFill>
                            <a:schemeClr val="tx1"/>
                          </a:solidFill>
                          <a:latin typeface="Meiryo UI" panose="020B0604030504040204" pitchFamily="50" charset="-128"/>
                          <a:ea typeface="Meiryo UI" panose="020B0604030504040204" pitchFamily="50" charset="-128"/>
                        </a:rPr>
                        <a:t>～</a:t>
                      </a:r>
                      <a:r>
                        <a:rPr kumimoji="1" lang="en-US" altLang="ja-JP" sz="1200" b="0" dirty="0">
                          <a:solidFill>
                            <a:schemeClr val="tx1"/>
                          </a:solidFill>
                          <a:latin typeface="Meiryo UI" panose="020B0604030504040204" pitchFamily="50" charset="-128"/>
                          <a:ea typeface="Meiryo UI" panose="020B0604030504040204" pitchFamily="50" charset="-128"/>
                        </a:rPr>
                        <a:t>0.8</a:t>
                      </a:r>
                    </a:p>
                    <a:p>
                      <a:pPr algn="ctr"/>
                      <a:r>
                        <a:rPr kumimoji="1" lang="ja-JP" altLang="en-US" sz="1200" b="0" dirty="0">
                          <a:solidFill>
                            <a:schemeClr val="tx1"/>
                          </a:solidFill>
                          <a:latin typeface="Meiryo UI" panose="020B0604030504040204" pitchFamily="50" charset="-128"/>
                          <a:ea typeface="Meiryo UI" panose="020B0604030504040204" pitchFamily="50" charset="-128"/>
                        </a:rPr>
                        <a:t>（</a:t>
                      </a:r>
                      <a:r>
                        <a:rPr kumimoji="1" lang="en-US" altLang="ja-JP" sz="1200" b="0" dirty="0">
                          <a:solidFill>
                            <a:schemeClr val="tx1"/>
                          </a:solidFill>
                          <a:latin typeface="Meiryo UI" panose="020B0604030504040204" pitchFamily="50" charset="-128"/>
                          <a:ea typeface="Meiryo UI" panose="020B0604030504040204" pitchFamily="50" charset="-128"/>
                        </a:rPr>
                        <a:t>1.1</a:t>
                      </a:r>
                      <a:r>
                        <a:rPr kumimoji="1" lang="ja-JP" altLang="en-US" sz="1200" b="0" dirty="0">
                          <a:solidFill>
                            <a:schemeClr val="tx1"/>
                          </a:solidFill>
                          <a:latin typeface="Meiryo UI" panose="020B0604030504040204" pitchFamily="50" charset="-128"/>
                          <a:ea typeface="Meiryo UI" panose="020B0604030504040204" pitchFamily="50" charset="-128"/>
                        </a:rPr>
                        <a:t>～</a:t>
                      </a:r>
                      <a:r>
                        <a:rPr kumimoji="1" lang="en-US" altLang="ja-JP" sz="1200" b="0" dirty="0">
                          <a:solidFill>
                            <a:schemeClr val="tx1"/>
                          </a:solidFill>
                          <a:latin typeface="Meiryo UI" panose="020B0604030504040204" pitchFamily="50" charset="-128"/>
                          <a:ea typeface="Meiryo UI" panose="020B0604030504040204" pitchFamily="50" charset="-128"/>
                        </a:rPr>
                        <a:t>1.3</a:t>
                      </a:r>
                      <a:r>
                        <a:rPr kumimoji="1" lang="ja-JP" altLang="en-US" sz="1200" b="0" dirty="0">
                          <a:solidFill>
                            <a:schemeClr val="tx1"/>
                          </a:solidFill>
                          <a:latin typeface="Meiryo UI" panose="020B0604030504040204" pitchFamily="50" charset="-128"/>
                          <a:ea typeface="Meiryo UI" panose="020B0604030504040204" pitchFamily="50" charset="-128"/>
                        </a:rPr>
                        <a:t>）</a:t>
                      </a:r>
                      <a:endParaRPr kumimoji="1" lang="en-US" altLang="ja-JP" sz="1200" b="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40</a:t>
                      </a:r>
                      <a:r>
                        <a:rPr kumimoji="1" lang="ja-JP" altLang="en-US" sz="1200" b="0" dirty="0">
                          <a:solidFill>
                            <a:schemeClr val="tx1"/>
                          </a:solidFill>
                          <a:latin typeface="Meiryo UI" panose="020B0604030504040204" pitchFamily="50" charset="-128"/>
                          <a:ea typeface="Meiryo UI" panose="020B0604030504040204" pitchFamily="50" charset="-128"/>
                        </a:rPr>
                        <a:t>年以内の黒字転換なし</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26485176"/>
                  </a:ext>
                </a:extLst>
              </a:tr>
              <a:tr h="0">
                <a:tc gridSpan="2">
                  <a:txBody>
                    <a:bodyPr/>
                    <a:lstStyle/>
                    <a:p>
                      <a:pPr algn="l">
                        <a:lnSpc>
                          <a:spcPct val="150000"/>
                        </a:lnSpc>
                      </a:pPr>
                      <a:r>
                        <a:rPr kumimoji="1" lang="ja-JP" altLang="en-US" sz="1200" b="1" dirty="0">
                          <a:solidFill>
                            <a:schemeClr val="tx1"/>
                          </a:solidFill>
                          <a:latin typeface="Meiryo UI" panose="020B0604030504040204" pitchFamily="50" charset="-128"/>
                          <a:ea typeface="Meiryo UI" panose="020B0604030504040204" pitchFamily="50" charset="-128"/>
                        </a:rPr>
                        <a:t>　検討路線</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marL="72000" marR="72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algn="ctr"/>
                      <a:r>
                        <a:rPr kumimoji="1" lang="ja-JP" altLang="en-US" sz="1200" b="0" spc="0" baseline="0" dirty="0">
                          <a:solidFill>
                            <a:schemeClr val="tx1"/>
                          </a:solidFill>
                          <a:latin typeface="メイリオ" panose="020B0604030504040204" pitchFamily="50" charset="-128"/>
                          <a:ea typeface="メイリオ" panose="020B0604030504040204" pitchFamily="50" charset="-128"/>
                        </a:rPr>
                        <a:t>約 </a:t>
                      </a:r>
                      <a:r>
                        <a:rPr kumimoji="1" lang="en-US" altLang="ja-JP" sz="1200" b="0" spc="0" baseline="0" dirty="0">
                          <a:solidFill>
                            <a:schemeClr val="tx1"/>
                          </a:solidFill>
                          <a:latin typeface="メイリオ" panose="020B0604030504040204" pitchFamily="50" charset="-128"/>
                          <a:ea typeface="メイリオ" panose="020B0604030504040204" pitchFamily="50" charset="-128"/>
                        </a:rPr>
                        <a:t>3,510</a:t>
                      </a:r>
                      <a:r>
                        <a:rPr kumimoji="1" lang="ja-JP" altLang="en-US" sz="1200" b="0" spc="0" baseline="0" dirty="0">
                          <a:solidFill>
                            <a:schemeClr val="tx1"/>
                          </a:solidFill>
                          <a:latin typeface="メイリオ" panose="020B0604030504040204" pitchFamily="50" charset="-128"/>
                          <a:ea typeface="メイリオ" panose="020B0604030504040204" pitchFamily="50" charset="-128"/>
                        </a:rPr>
                        <a:t>億円</a:t>
                      </a:r>
                      <a:endParaRPr kumimoji="1" lang="en-US" altLang="ja-JP" sz="1200" b="0" dirty="0">
                        <a:solidFill>
                          <a:schemeClr val="tx1"/>
                        </a:solidFill>
                        <a:latin typeface="Meiryo UI" panose="020B0604030504040204" pitchFamily="50" charset="-128"/>
                        <a:ea typeface="Meiryo UI" panose="020B0604030504040204" pitchFamily="50" charset="-128"/>
                      </a:endParaRPr>
                    </a:p>
                  </a:txBody>
                  <a:tcPr marL="72000" marR="72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987425" algn="l"/>
                          <a:tab pos="1076325" algn="l"/>
                        </a:tabLst>
                        <a:defRPr/>
                      </a:pPr>
                      <a:r>
                        <a:rPr kumimoji="1" lang="en-US" altLang="ja-JP" sz="1200" b="0" spc="0" baseline="0" dirty="0">
                          <a:solidFill>
                            <a:schemeClr val="tx1"/>
                          </a:solidFill>
                          <a:latin typeface="メイリオ" panose="020B0604030504040204" pitchFamily="50" charset="-128"/>
                          <a:ea typeface="メイリオ" panose="020B0604030504040204" pitchFamily="50" charset="-128"/>
                        </a:rPr>
                        <a:t>121,000</a:t>
                      </a:r>
                      <a:r>
                        <a:rPr kumimoji="1" lang="ja-JP" altLang="en-US" sz="1200" b="0" spc="0" baseline="0" dirty="0">
                          <a:solidFill>
                            <a:schemeClr val="tx1"/>
                          </a:solidFill>
                          <a:latin typeface="メイリオ" panose="020B0604030504040204" pitchFamily="50" charset="-128"/>
                          <a:ea typeface="メイリオ" panose="020B0604030504040204" pitchFamily="50" charset="-128"/>
                        </a:rPr>
                        <a:t>人</a:t>
                      </a:r>
                      <a:r>
                        <a:rPr kumimoji="1" lang="en-US" altLang="ja-JP" sz="1200" b="0" spc="0" baseline="0" dirty="0">
                          <a:solidFill>
                            <a:schemeClr val="tx1"/>
                          </a:solidFill>
                          <a:latin typeface="メイリオ" panose="020B0604030504040204" pitchFamily="50" charset="-128"/>
                          <a:ea typeface="メイリオ" panose="020B0604030504040204" pitchFamily="50" charset="-128"/>
                        </a:rPr>
                        <a:t>/</a:t>
                      </a:r>
                      <a:r>
                        <a:rPr kumimoji="1" lang="ja-JP" altLang="en-US" sz="1200" b="0" spc="0" baseline="0" dirty="0">
                          <a:solidFill>
                            <a:schemeClr val="tx1"/>
                          </a:solidFill>
                          <a:latin typeface="メイリオ" panose="020B0604030504040204" pitchFamily="50" charset="-128"/>
                          <a:ea typeface="メイリオ" panose="020B0604030504040204" pitchFamily="50" charset="-128"/>
                        </a:rPr>
                        <a:t>日</a:t>
                      </a:r>
                      <a:endParaRPr kumimoji="1" lang="en-US" altLang="ja-JP" sz="1200" b="0" baseline="30000" dirty="0">
                        <a:solidFill>
                          <a:schemeClr val="tx1"/>
                        </a:solidFill>
                        <a:latin typeface="Meiryo UI" panose="020B0604030504040204" pitchFamily="50" charset="-128"/>
                        <a:ea typeface="Meiryo UI" panose="020B0604030504040204" pitchFamily="50" charset="-128"/>
                      </a:endParaRPr>
                    </a:p>
                  </a:txBody>
                  <a:tcPr marL="72000" marR="72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1.1</a:t>
                      </a:r>
                      <a:r>
                        <a:rPr kumimoji="1" lang="ja-JP" altLang="en-US" sz="1200" b="0" dirty="0">
                          <a:solidFill>
                            <a:schemeClr val="tx1"/>
                          </a:solidFill>
                          <a:latin typeface="Meiryo UI" panose="020B0604030504040204" pitchFamily="50" charset="-128"/>
                          <a:ea typeface="Meiryo UI" panose="020B0604030504040204" pitchFamily="50" charset="-128"/>
                        </a:rPr>
                        <a:t>～</a:t>
                      </a:r>
                      <a:r>
                        <a:rPr kumimoji="1" lang="en-US" altLang="ja-JP" sz="1200" b="0" dirty="0">
                          <a:solidFill>
                            <a:schemeClr val="tx1"/>
                          </a:solidFill>
                          <a:latin typeface="Meiryo UI" panose="020B0604030504040204" pitchFamily="50" charset="-128"/>
                          <a:ea typeface="Meiryo UI" panose="020B0604030504040204" pitchFamily="50" charset="-128"/>
                        </a:rPr>
                        <a:t>1.2</a:t>
                      </a:r>
                    </a:p>
                    <a:p>
                      <a:pPr algn="ctr"/>
                      <a:r>
                        <a:rPr kumimoji="1" lang="ja-JP" altLang="en-US" sz="1200" b="0" dirty="0">
                          <a:solidFill>
                            <a:schemeClr val="tx1"/>
                          </a:solidFill>
                          <a:latin typeface="Meiryo UI" panose="020B0604030504040204" pitchFamily="50" charset="-128"/>
                          <a:ea typeface="Meiryo UI" panose="020B0604030504040204" pitchFamily="50" charset="-128"/>
                        </a:rPr>
                        <a:t>（</a:t>
                      </a:r>
                      <a:r>
                        <a:rPr kumimoji="1" lang="en-US" altLang="ja-JP" sz="1200" b="0" dirty="0">
                          <a:solidFill>
                            <a:schemeClr val="tx1"/>
                          </a:solidFill>
                          <a:latin typeface="Meiryo UI" panose="020B0604030504040204" pitchFamily="50" charset="-128"/>
                          <a:ea typeface="Meiryo UI" panose="020B0604030504040204" pitchFamily="50" charset="-128"/>
                        </a:rPr>
                        <a:t>1.6</a:t>
                      </a:r>
                      <a:r>
                        <a:rPr kumimoji="1" lang="ja-JP" altLang="en-US" sz="1200" b="0" dirty="0">
                          <a:solidFill>
                            <a:schemeClr val="tx1"/>
                          </a:solidFill>
                          <a:latin typeface="Meiryo UI" panose="020B0604030504040204" pitchFamily="50" charset="-128"/>
                          <a:ea typeface="Meiryo UI" panose="020B0604030504040204" pitchFamily="50" charset="-128"/>
                        </a:rPr>
                        <a:t>～</a:t>
                      </a:r>
                      <a:r>
                        <a:rPr kumimoji="1" lang="en-US" altLang="ja-JP" sz="1200" b="0" dirty="0">
                          <a:solidFill>
                            <a:schemeClr val="tx1"/>
                          </a:solidFill>
                          <a:latin typeface="Meiryo UI" panose="020B0604030504040204" pitchFamily="50" charset="-128"/>
                          <a:ea typeface="Meiryo UI" panose="020B0604030504040204" pitchFamily="50" charset="-128"/>
                        </a:rPr>
                        <a:t>1.8</a:t>
                      </a:r>
                      <a:r>
                        <a:rPr kumimoji="1" lang="ja-JP" altLang="en-US" sz="1200" b="0" dirty="0">
                          <a:solidFill>
                            <a:schemeClr val="tx1"/>
                          </a:solidFill>
                          <a:latin typeface="Meiryo UI" panose="020B0604030504040204" pitchFamily="50" charset="-128"/>
                          <a:ea typeface="Meiryo UI" panose="020B0604030504040204" pitchFamily="50" charset="-128"/>
                        </a:rPr>
                        <a:t>）</a:t>
                      </a:r>
                      <a:endParaRPr kumimoji="1" lang="en-US" altLang="ja-JP" sz="1200" b="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概ね良好</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40296905"/>
                  </a:ext>
                </a:extLst>
              </a:tr>
              <a:tr h="0">
                <a:tc rowSpan="2">
                  <a:txBody>
                    <a:bodyPr/>
                    <a:lstStyle/>
                    <a:p>
                      <a:pPr algn="l"/>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　ＪＲ桜島線延伸</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200" b="0" spc="0" baseline="0" dirty="0">
                          <a:solidFill>
                            <a:schemeClr val="tx1"/>
                          </a:solidFill>
                          <a:latin typeface="メイリオ" panose="020B0604030504040204" pitchFamily="50" charset="-128"/>
                          <a:ea typeface="メイリオ" panose="020B0604030504040204" pitchFamily="50" charset="-128"/>
                        </a:rPr>
                        <a:t>約 </a:t>
                      </a:r>
                      <a:r>
                        <a:rPr kumimoji="1" lang="en-US" altLang="ja-JP" sz="1200" b="0" spc="0" baseline="0" dirty="0">
                          <a:solidFill>
                            <a:schemeClr val="tx1"/>
                          </a:solidFill>
                          <a:latin typeface="メイリオ" panose="020B0604030504040204" pitchFamily="50" charset="-128"/>
                          <a:ea typeface="メイリオ" panose="020B0604030504040204" pitchFamily="50" charset="-128"/>
                        </a:rPr>
                        <a:t>2,850</a:t>
                      </a:r>
                      <a:r>
                        <a:rPr kumimoji="1" lang="ja-JP" altLang="en-US" sz="1200" b="0" spc="0" baseline="0" dirty="0">
                          <a:solidFill>
                            <a:schemeClr val="tx1"/>
                          </a:solidFill>
                          <a:latin typeface="メイリオ" panose="020B0604030504040204" pitchFamily="50" charset="-128"/>
                          <a:ea typeface="メイリオ" panose="020B0604030504040204" pitchFamily="50" charset="-128"/>
                        </a:rPr>
                        <a:t>億円</a:t>
                      </a:r>
                      <a:endParaRPr kumimoji="1" lang="en-US" altLang="ja-JP" sz="1200" b="0" dirty="0">
                        <a:solidFill>
                          <a:schemeClr val="tx1"/>
                        </a:solidFill>
                        <a:latin typeface="Meiryo UI" panose="020B0604030504040204" pitchFamily="50" charset="-128"/>
                        <a:ea typeface="Meiryo UI" panose="020B0604030504040204" pitchFamily="50"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spc="0" baseline="0" dirty="0">
                          <a:solidFill>
                            <a:schemeClr val="tx1"/>
                          </a:solidFill>
                          <a:latin typeface="メイリオ" panose="020B0604030504040204" pitchFamily="50" charset="-128"/>
                          <a:ea typeface="メイリオ" panose="020B0604030504040204" pitchFamily="50" charset="-128"/>
                        </a:rPr>
                        <a:t>  94,400</a:t>
                      </a:r>
                      <a:r>
                        <a:rPr kumimoji="1" lang="ja-JP" altLang="en-US" sz="1200" b="0" spc="0" baseline="0" dirty="0">
                          <a:solidFill>
                            <a:schemeClr val="tx1"/>
                          </a:solidFill>
                          <a:latin typeface="メイリオ" panose="020B0604030504040204" pitchFamily="50" charset="-128"/>
                          <a:ea typeface="メイリオ" panose="020B0604030504040204" pitchFamily="50" charset="-128"/>
                        </a:rPr>
                        <a:t>人</a:t>
                      </a:r>
                      <a:r>
                        <a:rPr kumimoji="1" lang="en-US" altLang="ja-JP" sz="1200" b="0" spc="0" baseline="0" dirty="0">
                          <a:solidFill>
                            <a:schemeClr val="tx1"/>
                          </a:solidFill>
                          <a:latin typeface="メイリオ" panose="020B0604030504040204" pitchFamily="50" charset="-128"/>
                          <a:ea typeface="メイリオ" panose="020B0604030504040204" pitchFamily="50" charset="-128"/>
                        </a:rPr>
                        <a:t>/</a:t>
                      </a:r>
                      <a:r>
                        <a:rPr kumimoji="1" lang="ja-JP" altLang="en-US" sz="1200" b="0" spc="0" baseline="0" dirty="0">
                          <a:solidFill>
                            <a:schemeClr val="tx1"/>
                          </a:solidFill>
                          <a:latin typeface="メイリオ" panose="020B0604030504040204" pitchFamily="50" charset="-128"/>
                          <a:ea typeface="メイリオ" panose="020B0604030504040204" pitchFamily="50" charset="-128"/>
                        </a:rPr>
                        <a:t>日</a:t>
                      </a:r>
                      <a:endParaRPr kumimoji="1" lang="en-US" altLang="ja-JP" sz="1200" b="0" dirty="0">
                        <a:solidFill>
                          <a:schemeClr val="tx1"/>
                        </a:solidFill>
                        <a:latin typeface="Meiryo UI" panose="020B0604030504040204" pitchFamily="50" charset="-128"/>
                        <a:ea typeface="Meiryo UI" panose="020B0604030504040204" pitchFamily="50"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1.0</a:t>
                      </a:r>
                      <a:r>
                        <a:rPr kumimoji="1" lang="ja-JP" altLang="en-US" sz="1200" b="0" dirty="0">
                          <a:solidFill>
                            <a:schemeClr val="tx1"/>
                          </a:solidFill>
                          <a:latin typeface="Meiryo UI" panose="020B0604030504040204" pitchFamily="50" charset="-128"/>
                          <a:ea typeface="Meiryo UI" panose="020B0604030504040204" pitchFamily="50" charset="-128"/>
                        </a:rPr>
                        <a:t>～</a:t>
                      </a:r>
                      <a:r>
                        <a:rPr kumimoji="1" lang="en-US" altLang="ja-JP" sz="1200" b="0" dirty="0">
                          <a:solidFill>
                            <a:schemeClr val="tx1"/>
                          </a:solidFill>
                          <a:latin typeface="Meiryo UI" panose="020B0604030504040204" pitchFamily="50" charset="-128"/>
                          <a:ea typeface="Meiryo UI" panose="020B0604030504040204" pitchFamily="50" charset="-128"/>
                        </a:rPr>
                        <a:t>1.3</a:t>
                      </a:r>
                    </a:p>
                    <a:p>
                      <a:pPr algn="ctr"/>
                      <a:r>
                        <a:rPr kumimoji="1" lang="ja-JP" altLang="en-US" sz="1200" b="0" dirty="0">
                          <a:solidFill>
                            <a:schemeClr val="tx1"/>
                          </a:solidFill>
                          <a:latin typeface="Meiryo UI" panose="020B0604030504040204" pitchFamily="50" charset="-128"/>
                          <a:ea typeface="Meiryo UI" panose="020B0604030504040204" pitchFamily="50" charset="-128"/>
                        </a:rPr>
                        <a:t>（</a:t>
                      </a:r>
                      <a:r>
                        <a:rPr kumimoji="1" lang="en-US" altLang="ja-JP" sz="1200" b="0" dirty="0">
                          <a:solidFill>
                            <a:schemeClr val="tx1"/>
                          </a:solidFill>
                          <a:latin typeface="Meiryo UI" panose="020B0604030504040204" pitchFamily="50" charset="-128"/>
                          <a:ea typeface="Meiryo UI" panose="020B0604030504040204" pitchFamily="50" charset="-128"/>
                        </a:rPr>
                        <a:t>1.5</a:t>
                      </a:r>
                      <a:r>
                        <a:rPr kumimoji="1" lang="ja-JP" altLang="en-US" sz="1200" b="0" dirty="0">
                          <a:solidFill>
                            <a:schemeClr val="tx1"/>
                          </a:solidFill>
                          <a:latin typeface="Meiryo UI" panose="020B0604030504040204" pitchFamily="50" charset="-128"/>
                          <a:ea typeface="Meiryo UI" panose="020B0604030504040204" pitchFamily="50" charset="-128"/>
                        </a:rPr>
                        <a:t>～</a:t>
                      </a:r>
                      <a:r>
                        <a:rPr kumimoji="1" lang="en-US" altLang="ja-JP" sz="1200" b="0" dirty="0">
                          <a:solidFill>
                            <a:schemeClr val="tx1"/>
                          </a:solidFill>
                          <a:latin typeface="Meiryo UI" panose="020B0604030504040204" pitchFamily="50" charset="-128"/>
                          <a:ea typeface="Meiryo UI" panose="020B0604030504040204" pitchFamily="50" charset="-128"/>
                        </a:rPr>
                        <a:t>1.8</a:t>
                      </a:r>
                      <a:r>
                        <a:rPr kumimoji="1" lang="ja-JP" altLang="en-US" sz="1200" b="0" dirty="0">
                          <a:solidFill>
                            <a:schemeClr val="tx1"/>
                          </a:solidFill>
                          <a:latin typeface="Meiryo UI" panose="020B0604030504040204" pitchFamily="50" charset="-128"/>
                          <a:ea typeface="Meiryo UI" panose="020B0604030504040204" pitchFamily="50" charset="-128"/>
                        </a:rPr>
                        <a:t>）</a:t>
                      </a:r>
                      <a:endParaRPr kumimoji="1" lang="en-US" altLang="ja-JP" sz="1200" b="0" dirty="0">
                        <a:solidFill>
                          <a:schemeClr val="tx1"/>
                        </a:solidFill>
                        <a:latin typeface="Meiryo UI" panose="020B0604030504040204" pitchFamily="50" charset="-128"/>
                        <a:ea typeface="Meiryo UI" panose="020B0604030504040204" pitchFamily="50" charset="-128"/>
                      </a:endParaRPr>
                    </a:p>
                  </a:txBody>
                  <a:tcPr marL="72000" marR="72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概ね良好</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26131942"/>
                  </a:ext>
                </a:extLst>
              </a:tr>
              <a:tr h="0">
                <a:tc vMerge="1">
                  <a:txBody>
                    <a:bodyPr/>
                    <a:lstStyle/>
                    <a:p>
                      <a:pPr algn="l"/>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200" b="0" dirty="0">
                          <a:solidFill>
                            <a:schemeClr val="tx1"/>
                          </a:solidFill>
                          <a:latin typeface="Meiryo UI" panose="020B0604030504040204" pitchFamily="50" charset="-128"/>
                          <a:ea typeface="Meiryo UI" panose="020B0604030504040204" pitchFamily="50" charset="-128"/>
                        </a:rPr>
                        <a:t>　京阪中之島線延伸</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200" b="0" spc="0" baseline="0" dirty="0">
                          <a:solidFill>
                            <a:schemeClr val="tx1"/>
                          </a:solidFill>
                          <a:latin typeface="メイリオ" panose="020B0604030504040204" pitchFamily="50" charset="-128"/>
                          <a:ea typeface="メイリオ" panose="020B0604030504040204" pitchFamily="50" charset="-128"/>
                        </a:rPr>
                        <a:t>　約 </a:t>
                      </a:r>
                      <a:r>
                        <a:rPr kumimoji="1" lang="en-US" altLang="ja-JP" sz="1200" b="0" spc="0" baseline="0" dirty="0">
                          <a:solidFill>
                            <a:schemeClr val="tx1"/>
                          </a:solidFill>
                          <a:latin typeface="メイリオ" panose="020B0604030504040204" pitchFamily="50" charset="-128"/>
                          <a:ea typeface="メイリオ" panose="020B0604030504040204" pitchFamily="50" charset="-128"/>
                        </a:rPr>
                        <a:t>660</a:t>
                      </a:r>
                      <a:r>
                        <a:rPr kumimoji="1" lang="ja-JP" altLang="en-US" sz="1200" b="0" spc="0" baseline="0" dirty="0">
                          <a:solidFill>
                            <a:schemeClr val="tx1"/>
                          </a:solidFill>
                          <a:latin typeface="メイリオ" panose="020B0604030504040204" pitchFamily="50" charset="-128"/>
                          <a:ea typeface="メイリオ" panose="020B0604030504040204" pitchFamily="50" charset="-128"/>
                        </a:rPr>
                        <a:t>億円</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spc="0" baseline="0" dirty="0">
                          <a:solidFill>
                            <a:schemeClr val="tx1"/>
                          </a:solidFill>
                          <a:latin typeface="メイリオ" panose="020B0604030504040204" pitchFamily="50" charset="-128"/>
                          <a:ea typeface="メイリオ" panose="020B0604030504040204" pitchFamily="50" charset="-128"/>
                        </a:rPr>
                        <a:t>  30,000</a:t>
                      </a:r>
                      <a:r>
                        <a:rPr kumimoji="1" lang="ja-JP" altLang="en-US" sz="1200" b="0" spc="0" baseline="0" dirty="0">
                          <a:solidFill>
                            <a:schemeClr val="tx1"/>
                          </a:solidFill>
                          <a:latin typeface="メイリオ" panose="020B0604030504040204" pitchFamily="50" charset="-128"/>
                          <a:ea typeface="メイリオ" panose="020B0604030504040204" pitchFamily="50" charset="-128"/>
                        </a:rPr>
                        <a:t>人</a:t>
                      </a:r>
                      <a:r>
                        <a:rPr kumimoji="1" lang="en-US" altLang="ja-JP" sz="1200" b="0" spc="0" baseline="0" dirty="0">
                          <a:solidFill>
                            <a:schemeClr val="tx1"/>
                          </a:solidFill>
                          <a:latin typeface="メイリオ" panose="020B0604030504040204" pitchFamily="50" charset="-128"/>
                          <a:ea typeface="メイリオ" panose="020B0604030504040204" pitchFamily="50" charset="-128"/>
                        </a:rPr>
                        <a:t>/</a:t>
                      </a:r>
                      <a:r>
                        <a:rPr kumimoji="1" lang="ja-JP" altLang="en-US" sz="1200" b="0" spc="0" baseline="0" dirty="0">
                          <a:solidFill>
                            <a:schemeClr val="tx1"/>
                          </a:solidFill>
                          <a:latin typeface="メイリオ" panose="020B0604030504040204" pitchFamily="50" charset="-128"/>
                          <a:ea typeface="メイリオ" panose="020B0604030504040204" pitchFamily="50" charset="-128"/>
                        </a:rPr>
                        <a:t>日</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1.1</a:t>
                      </a:r>
                      <a:r>
                        <a:rPr kumimoji="1" lang="ja-JP" altLang="en-US" sz="1200" b="0" dirty="0">
                          <a:solidFill>
                            <a:schemeClr val="tx1"/>
                          </a:solidFill>
                          <a:latin typeface="Meiryo UI" panose="020B0604030504040204" pitchFamily="50" charset="-128"/>
                          <a:ea typeface="Meiryo UI" panose="020B0604030504040204" pitchFamily="50" charset="-128"/>
                        </a:rPr>
                        <a:t>～</a:t>
                      </a:r>
                      <a:r>
                        <a:rPr kumimoji="1" lang="en-US" altLang="ja-JP" sz="1200" b="0" dirty="0">
                          <a:solidFill>
                            <a:schemeClr val="tx1"/>
                          </a:solidFill>
                          <a:latin typeface="Meiryo UI" panose="020B0604030504040204" pitchFamily="50" charset="-128"/>
                          <a:ea typeface="Meiryo UI" panose="020B0604030504040204" pitchFamily="50" charset="-128"/>
                        </a:rPr>
                        <a:t>1.2</a:t>
                      </a:r>
                    </a:p>
                    <a:p>
                      <a:pPr algn="ctr"/>
                      <a:r>
                        <a:rPr kumimoji="1" lang="ja-JP" altLang="en-US" sz="1200" b="0" dirty="0">
                          <a:solidFill>
                            <a:schemeClr val="tx1"/>
                          </a:solidFill>
                          <a:latin typeface="Meiryo UI" panose="020B0604030504040204" pitchFamily="50" charset="-128"/>
                          <a:ea typeface="Meiryo UI" panose="020B0604030504040204" pitchFamily="50" charset="-128"/>
                        </a:rPr>
                        <a:t>（</a:t>
                      </a:r>
                      <a:r>
                        <a:rPr kumimoji="1" lang="en-US" altLang="ja-JP" sz="1200" b="0" dirty="0">
                          <a:solidFill>
                            <a:schemeClr val="tx1"/>
                          </a:solidFill>
                          <a:latin typeface="Meiryo UI" panose="020B0604030504040204" pitchFamily="50" charset="-128"/>
                          <a:ea typeface="Meiryo UI" panose="020B0604030504040204" pitchFamily="50" charset="-128"/>
                        </a:rPr>
                        <a:t>1.6</a:t>
                      </a:r>
                      <a:r>
                        <a:rPr kumimoji="1" lang="ja-JP" altLang="en-US" sz="1200" b="0" dirty="0">
                          <a:solidFill>
                            <a:schemeClr val="tx1"/>
                          </a:solidFill>
                          <a:latin typeface="Meiryo UI" panose="020B0604030504040204" pitchFamily="50" charset="-128"/>
                          <a:ea typeface="Meiryo UI" panose="020B0604030504040204" pitchFamily="50" charset="-128"/>
                        </a:rPr>
                        <a:t>～</a:t>
                      </a:r>
                      <a:r>
                        <a:rPr kumimoji="1" lang="en-US" altLang="ja-JP" sz="1200" b="0" dirty="0">
                          <a:solidFill>
                            <a:schemeClr val="tx1"/>
                          </a:solidFill>
                          <a:latin typeface="Meiryo UI" panose="020B0604030504040204" pitchFamily="50" charset="-128"/>
                          <a:ea typeface="Meiryo UI" panose="020B0604030504040204" pitchFamily="50" charset="-128"/>
                        </a:rPr>
                        <a:t>1.9</a:t>
                      </a:r>
                      <a:r>
                        <a:rPr kumimoji="1" lang="ja-JP" altLang="en-US" sz="1200" b="0" dirty="0">
                          <a:solidFill>
                            <a:schemeClr val="tx1"/>
                          </a:solidFill>
                          <a:latin typeface="Meiryo UI" panose="020B0604030504040204" pitchFamily="50" charset="-128"/>
                          <a:ea typeface="Meiryo UI" panose="020B0604030504040204" pitchFamily="50" charset="-128"/>
                        </a:rPr>
                        <a:t>）</a:t>
                      </a:r>
                      <a:endParaRPr kumimoji="1" lang="en-US" altLang="ja-JP" sz="1200" b="0" dirty="0">
                        <a:solidFill>
                          <a:schemeClr val="tx1"/>
                        </a:solidFill>
                        <a:latin typeface="Meiryo UI" panose="020B0604030504040204" pitchFamily="50" charset="-128"/>
                        <a:ea typeface="Meiryo UI" panose="020B0604030504040204" pitchFamily="50" charset="-128"/>
                      </a:endParaRPr>
                    </a:p>
                  </a:txBody>
                  <a:tcPr marL="72000" marR="72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概ね良好</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97088341"/>
                  </a:ext>
                </a:extLst>
              </a:tr>
            </a:tbl>
          </a:graphicData>
        </a:graphic>
      </p:graphicFrame>
      <p:sp>
        <p:nvSpPr>
          <p:cNvPr id="57" name="正方形/長方形 56">
            <a:extLst>
              <a:ext uri="{FF2B5EF4-FFF2-40B4-BE49-F238E27FC236}">
                <a16:creationId xmlns:a16="http://schemas.microsoft.com/office/drawing/2014/main" id="{7F42A066-B35E-463F-9489-68111E1E005C}"/>
              </a:ext>
            </a:extLst>
          </p:cNvPr>
          <p:cNvSpPr/>
          <p:nvPr/>
        </p:nvSpPr>
        <p:spPr>
          <a:xfrm>
            <a:off x="108735" y="6418080"/>
            <a:ext cx="9797265" cy="3875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18000" bIns="0" rtlCol="0" anchor="t">
            <a:spAutoFit/>
          </a:bodyPr>
          <a:lstStyle/>
          <a:p>
            <a:pPr marL="0" algn="l" rtl="0" eaLnBrk="1" fontAlgn="t" latinLnBrk="0" hangingPunct="1">
              <a:spcBef>
                <a:spcPts val="0"/>
              </a:spcBef>
              <a:spcAft>
                <a:spcPts val="0"/>
              </a:spcAft>
            </a:pPr>
            <a:r>
              <a:rPr lang="en-US" altLang="ja-JP" sz="800" dirty="0">
                <a:solidFill>
                  <a:schemeClr val="tx1"/>
                </a:solidFill>
                <a:latin typeface="メイリオ" panose="020B0604030504040204" pitchFamily="50" charset="-128"/>
                <a:ea typeface="メイリオ" panose="020B0604030504040204" pitchFamily="50" charset="-128"/>
              </a:rPr>
              <a:t>※</a:t>
            </a:r>
            <a:r>
              <a:rPr lang="ja-JP" altLang="en-US" sz="800" dirty="0">
                <a:solidFill>
                  <a:schemeClr val="tx1"/>
                </a:solidFill>
                <a:latin typeface="メイリオ" panose="020B0604030504040204" pitchFamily="50" charset="-128"/>
                <a:ea typeface="メイリオ" panose="020B0604030504040204" pitchFamily="50" charset="-128"/>
              </a:rPr>
              <a:t>夢洲～新大阪のアクセスルート（最短）　</a:t>
            </a:r>
            <a:r>
              <a:rPr lang="en-US" altLang="ja-JP" sz="800" dirty="0">
                <a:solidFill>
                  <a:schemeClr val="tx1"/>
                </a:solidFill>
                <a:latin typeface="メイリオ" panose="020B0604030504040204" pitchFamily="50" charset="-128"/>
                <a:ea typeface="メイリオ" panose="020B0604030504040204" pitchFamily="50" charset="-128"/>
              </a:rPr>
              <a:t>【 </a:t>
            </a:r>
            <a:r>
              <a:rPr lang="ja-JP" altLang="en-US" sz="800" dirty="0">
                <a:solidFill>
                  <a:schemeClr val="tx1"/>
                </a:solidFill>
                <a:latin typeface="メイリオ" panose="020B0604030504040204" pitchFamily="50" charset="-128"/>
                <a:ea typeface="メイリオ" panose="020B0604030504040204" pitchFamily="50" charset="-128"/>
              </a:rPr>
              <a:t>現 状 </a:t>
            </a:r>
            <a:r>
              <a:rPr lang="en-US" altLang="ja-JP" sz="800" dirty="0">
                <a:solidFill>
                  <a:schemeClr val="tx1"/>
                </a:solidFill>
                <a:latin typeface="メイリオ" panose="020B0604030504040204" pitchFamily="50" charset="-128"/>
                <a:ea typeface="メイリオ" panose="020B0604030504040204" pitchFamily="50" charset="-128"/>
              </a:rPr>
              <a:t>】</a:t>
            </a:r>
            <a:r>
              <a:rPr lang="ja-JP" altLang="en-US" sz="800" dirty="0">
                <a:solidFill>
                  <a:schemeClr val="tx1"/>
                </a:solidFill>
                <a:latin typeface="メイリオ" panose="020B0604030504040204" pitchFamily="50" charset="-128"/>
                <a:ea typeface="メイリオ" panose="020B0604030504040204" pitchFamily="50" charset="-128"/>
              </a:rPr>
              <a:t>夢洲～（</a:t>
            </a:r>
            <a:r>
              <a:rPr lang="en-US" altLang="ja-JP" sz="800" dirty="0">
                <a:solidFill>
                  <a:schemeClr val="tx1"/>
                </a:solidFill>
                <a:latin typeface="メイリオ" panose="020B0604030504040204" pitchFamily="50" charset="-128"/>
                <a:ea typeface="メイリオ" panose="020B0604030504040204" pitchFamily="50" charset="-128"/>
              </a:rPr>
              <a:t>Osaka Metro</a:t>
            </a:r>
            <a:r>
              <a:rPr lang="ja-JP" altLang="en-US" sz="800" dirty="0">
                <a:solidFill>
                  <a:schemeClr val="tx1"/>
                </a:solidFill>
                <a:latin typeface="メイリオ" panose="020B0604030504040204" pitchFamily="50" charset="-128"/>
                <a:ea typeface="メイリオ" panose="020B0604030504040204" pitchFamily="50" charset="-128"/>
              </a:rPr>
              <a:t>中央線）～弁天町～（</a:t>
            </a:r>
            <a:r>
              <a:rPr lang="en-US" altLang="ja-JP" sz="800" dirty="0">
                <a:solidFill>
                  <a:schemeClr val="tx1"/>
                </a:solidFill>
                <a:latin typeface="メイリオ" panose="020B0604030504040204" pitchFamily="50" charset="-128"/>
                <a:ea typeface="メイリオ" panose="020B0604030504040204" pitchFamily="50" charset="-128"/>
              </a:rPr>
              <a:t>JR</a:t>
            </a:r>
            <a:r>
              <a:rPr lang="ja-JP" altLang="en-US" sz="800" dirty="0">
                <a:solidFill>
                  <a:schemeClr val="tx1"/>
                </a:solidFill>
                <a:latin typeface="メイリオ" panose="020B0604030504040204" pitchFamily="50" charset="-128"/>
                <a:ea typeface="メイリオ" panose="020B0604030504040204" pitchFamily="50" charset="-128"/>
              </a:rPr>
              <a:t>環状線）～大阪～（</a:t>
            </a:r>
            <a:r>
              <a:rPr lang="en-US" altLang="ja-JP" sz="800" dirty="0">
                <a:solidFill>
                  <a:schemeClr val="tx1"/>
                </a:solidFill>
                <a:latin typeface="メイリオ" panose="020B0604030504040204" pitchFamily="50" charset="-128"/>
                <a:ea typeface="メイリオ" panose="020B0604030504040204" pitchFamily="50" charset="-128"/>
              </a:rPr>
              <a:t>JR</a:t>
            </a:r>
            <a:r>
              <a:rPr lang="ja-JP" altLang="en-US" sz="800" dirty="0">
                <a:solidFill>
                  <a:schemeClr val="tx1"/>
                </a:solidFill>
                <a:latin typeface="メイリオ" panose="020B0604030504040204" pitchFamily="50" charset="-128"/>
                <a:ea typeface="メイリオ" panose="020B0604030504040204" pitchFamily="50" charset="-128"/>
              </a:rPr>
              <a:t>東海道本線）～新大阪</a:t>
            </a:r>
            <a:r>
              <a:rPr lang="en-US" altLang="ja-JP" sz="800" dirty="0">
                <a:solidFill>
                  <a:schemeClr val="tx1"/>
                </a:solidFill>
                <a:latin typeface="メイリオ" panose="020B0604030504040204" pitchFamily="50" charset="-128"/>
                <a:ea typeface="メイリオ" panose="020B0604030504040204" pitchFamily="50" charset="-128"/>
              </a:rPr>
              <a:t>〔</a:t>
            </a:r>
            <a:r>
              <a:rPr lang="ja-JP" altLang="en-US" sz="800" dirty="0">
                <a:solidFill>
                  <a:schemeClr val="tx1"/>
                </a:solidFill>
                <a:latin typeface="メイリオ" panose="020B0604030504040204" pitchFamily="50" charset="-128"/>
                <a:ea typeface="メイリオ" panose="020B0604030504040204" pitchFamily="50" charset="-128"/>
              </a:rPr>
              <a:t>所要時間約</a:t>
            </a:r>
            <a:r>
              <a:rPr lang="en-US" altLang="ja-JP" sz="800" dirty="0">
                <a:solidFill>
                  <a:schemeClr val="tx1"/>
                </a:solidFill>
                <a:latin typeface="メイリオ" panose="020B0604030504040204" pitchFamily="50" charset="-128"/>
                <a:ea typeface="メイリオ" panose="020B0604030504040204" pitchFamily="50" charset="-128"/>
              </a:rPr>
              <a:t>34</a:t>
            </a:r>
            <a:r>
              <a:rPr lang="ja-JP" altLang="en-US" sz="800" dirty="0">
                <a:solidFill>
                  <a:schemeClr val="tx1"/>
                </a:solidFill>
                <a:latin typeface="メイリオ" panose="020B0604030504040204" pitchFamily="50" charset="-128"/>
                <a:ea typeface="メイリオ" panose="020B0604030504040204" pitchFamily="50" charset="-128"/>
              </a:rPr>
              <a:t>分、弁天町駅、大阪駅乗換</a:t>
            </a:r>
            <a:r>
              <a:rPr lang="en-US" altLang="ja-JP" sz="800" dirty="0">
                <a:solidFill>
                  <a:schemeClr val="tx1"/>
                </a:solidFill>
                <a:latin typeface="メイリオ" panose="020B0604030504040204" pitchFamily="50" charset="-128"/>
                <a:ea typeface="メイリオ" panose="020B0604030504040204" pitchFamily="50" charset="-128"/>
              </a:rPr>
              <a:t>〕</a:t>
            </a:r>
          </a:p>
          <a:p>
            <a:pPr marL="0" algn="l" rtl="0" eaLnBrk="1" fontAlgn="t" latinLnBrk="0" hangingPunct="1">
              <a:spcBef>
                <a:spcPts val="0"/>
              </a:spcBef>
              <a:spcAft>
                <a:spcPts val="0"/>
              </a:spcAft>
            </a:pPr>
            <a:r>
              <a:rPr lang="ja-JP" altLang="en-US" sz="800" dirty="0">
                <a:solidFill>
                  <a:schemeClr val="tx1"/>
                </a:solidFill>
                <a:latin typeface="メイリオ" panose="020B0604030504040204" pitchFamily="50" charset="-128"/>
                <a:ea typeface="メイリオ" panose="020B0604030504040204" pitchFamily="50" charset="-128"/>
              </a:rPr>
              <a:t>　　　　　　　　　　　　　　　　　　　　</a:t>
            </a:r>
            <a:r>
              <a:rPr lang="en-US" altLang="ja-JP" sz="800" dirty="0">
                <a:solidFill>
                  <a:schemeClr val="tx1"/>
                </a:solidFill>
                <a:latin typeface="メイリオ" panose="020B0604030504040204" pitchFamily="50" charset="-128"/>
                <a:ea typeface="メイリオ" panose="020B0604030504040204" pitchFamily="50" charset="-128"/>
              </a:rPr>
              <a:t>【</a:t>
            </a:r>
            <a:r>
              <a:rPr lang="ja-JP" altLang="en-US" sz="800" dirty="0">
                <a:solidFill>
                  <a:schemeClr val="tx1"/>
                </a:solidFill>
                <a:latin typeface="メイリオ" panose="020B0604030504040204" pitchFamily="50" charset="-128"/>
                <a:ea typeface="メイリオ" panose="020B0604030504040204" pitchFamily="50" charset="-128"/>
              </a:rPr>
              <a:t>整備後</a:t>
            </a:r>
            <a:r>
              <a:rPr lang="en-US" altLang="ja-JP" sz="800" dirty="0">
                <a:solidFill>
                  <a:schemeClr val="tx1"/>
                </a:solidFill>
                <a:latin typeface="メイリオ" panose="020B0604030504040204" pitchFamily="50" charset="-128"/>
                <a:ea typeface="メイリオ" panose="020B0604030504040204" pitchFamily="50" charset="-128"/>
              </a:rPr>
              <a:t>】</a:t>
            </a:r>
            <a:r>
              <a:rPr lang="ja-JP" altLang="en-US" sz="800" dirty="0">
                <a:solidFill>
                  <a:schemeClr val="tx1"/>
                </a:solidFill>
                <a:latin typeface="メイリオ" panose="020B0604030504040204" pitchFamily="50" charset="-128"/>
                <a:ea typeface="メイリオ" panose="020B0604030504040204" pitchFamily="50" charset="-128"/>
              </a:rPr>
              <a:t>答申路線：現状と同じ。</a:t>
            </a:r>
            <a:endParaRPr lang="en-US" altLang="ja-JP" sz="800" dirty="0">
              <a:solidFill>
                <a:schemeClr val="tx1"/>
              </a:solidFill>
              <a:latin typeface="メイリオ" panose="020B0604030504040204" pitchFamily="50" charset="-128"/>
              <a:ea typeface="メイリオ" panose="020B0604030504040204" pitchFamily="50" charset="-128"/>
            </a:endParaRPr>
          </a:p>
          <a:p>
            <a:pPr marL="0" algn="l" rtl="0" eaLnBrk="1" fontAlgn="t" latinLnBrk="0" hangingPunct="1">
              <a:spcBef>
                <a:spcPts val="0"/>
              </a:spcBef>
              <a:spcAft>
                <a:spcPts val="0"/>
              </a:spcAft>
            </a:pPr>
            <a:r>
              <a:rPr lang="ja-JP" altLang="en-US" sz="800" dirty="0">
                <a:solidFill>
                  <a:schemeClr val="tx1"/>
                </a:solidFill>
                <a:latin typeface="メイリオ" panose="020B0604030504040204" pitchFamily="50" charset="-128"/>
                <a:ea typeface="メイリオ" panose="020B0604030504040204" pitchFamily="50" charset="-128"/>
              </a:rPr>
              <a:t>　　　　　　　　　　　　　　　　　　　　　　　　　検討路線：夢洲～（</a:t>
            </a:r>
            <a:r>
              <a:rPr lang="en-US" altLang="ja-JP" sz="800" dirty="0">
                <a:solidFill>
                  <a:schemeClr val="tx1"/>
                </a:solidFill>
                <a:latin typeface="メイリオ" panose="020B0604030504040204" pitchFamily="50" charset="-128"/>
                <a:ea typeface="メイリオ" panose="020B0604030504040204" pitchFamily="50" charset="-128"/>
              </a:rPr>
              <a:t>JR</a:t>
            </a:r>
            <a:r>
              <a:rPr lang="ja-JP" altLang="en-US" sz="800" dirty="0">
                <a:solidFill>
                  <a:schemeClr val="tx1"/>
                </a:solidFill>
                <a:latin typeface="メイリオ" panose="020B0604030504040204" pitchFamily="50" charset="-128"/>
                <a:ea typeface="メイリオ" panose="020B0604030504040204" pitchFamily="50" charset="-128"/>
              </a:rPr>
              <a:t>直通列車）～新大阪</a:t>
            </a:r>
            <a:r>
              <a:rPr lang="en-US" altLang="ja-JP" sz="800" dirty="0">
                <a:solidFill>
                  <a:schemeClr val="tx1"/>
                </a:solidFill>
                <a:latin typeface="メイリオ" panose="020B0604030504040204" pitchFamily="50" charset="-128"/>
                <a:ea typeface="メイリオ" panose="020B0604030504040204" pitchFamily="50" charset="-128"/>
              </a:rPr>
              <a:t>〔</a:t>
            </a:r>
            <a:r>
              <a:rPr lang="ja-JP" altLang="en-US" sz="800" dirty="0">
                <a:solidFill>
                  <a:schemeClr val="tx1"/>
                </a:solidFill>
                <a:latin typeface="メイリオ" panose="020B0604030504040204" pitchFamily="50" charset="-128"/>
                <a:ea typeface="メイリオ" panose="020B0604030504040204" pitchFamily="50" charset="-128"/>
              </a:rPr>
              <a:t>所要時間約</a:t>
            </a:r>
            <a:r>
              <a:rPr lang="en-US" altLang="ja-JP" sz="800" dirty="0">
                <a:solidFill>
                  <a:schemeClr val="tx1"/>
                </a:solidFill>
                <a:latin typeface="メイリオ" panose="020B0604030504040204" pitchFamily="50" charset="-128"/>
                <a:ea typeface="メイリオ" panose="020B0604030504040204" pitchFamily="50" charset="-128"/>
              </a:rPr>
              <a:t>25</a:t>
            </a:r>
            <a:r>
              <a:rPr lang="ja-JP" altLang="en-US" sz="800" dirty="0">
                <a:solidFill>
                  <a:schemeClr val="tx1"/>
                </a:solidFill>
                <a:latin typeface="メイリオ" panose="020B0604030504040204" pitchFamily="50" charset="-128"/>
                <a:ea typeface="メイリオ" panose="020B0604030504040204" pitchFamily="50" charset="-128"/>
              </a:rPr>
              <a:t>分、乗換なし</a:t>
            </a:r>
            <a:r>
              <a:rPr lang="en-US" altLang="ja-JP" sz="800" dirty="0">
                <a:solidFill>
                  <a:schemeClr val="tx1"/>
                </a:solidFill>
                <a:latin typeface="メイリオ" panose="020B0604030504040204" pitchFamily="50" charset="-128"/>
                <a:ea typeface="メイリオ" panose="020B0604030504040204" pitchFamily="50" charset="-128"/>
              </a:rPr>
              <a:t>〕</a:t>
            </a:r>
          </a:p>
        </p:txBody>
      </p:sp>
      <p:sp>
        <p:nvSpPr>
          <p:cNvPr id="12" name="テキスト ボックス 11">
            <a:extLst>
              <a:ext uri="{FF2B5EF4-FFF2-40B4-BE49-F238E27FC236}">
                <a16:creationId xmlns:a16="http://schemas.microsoft.com/office/drawing/2014/main" id="{05E0057A-9EC9-4C0A-85A0-54FD184503B5}"/>
              </a:ext>
            </a:extLst>
          </p:cNvPr>
          <p:cNvSpPr txBox="1"/>
          <p:nvPr/>
        </p:nvSpPr>
        <p:spPr>
          <a:xfrm>
            <a:off x="8702563" y="36178"/>
            <a:ext cx="1172116" cy="430887"/>
          </a:xfrm>
          <a:prstGeom prst="rect">
            <a:avLst/>
          </a:prstGeom>
          <a:noFill/>
        </p:spPr>
        <p:txBody>
          <a:bodyPr wrap="none" rtlCol="0">
            <a:spAutoFit/>
          </a:bodyPr>
          <a:lstStyle/>
          <a:p>
            <a:pPr algn="r"/>
            <a:r>
              <a:rPr kumimoji="1" lang="ja-JP" altLang="en-US" sz="1100" dirty="0">
                <a:latin typeface="メイリオ" panose="020B0604030504040204" pitchFamily="50" charset="-128"/>
                <a:ea typeface="メイリオ" panose="020B0604030504040204" pitchFamily="50" charset="-128"/>
              </a:rPr>
              <a:t>令和</a:t>
            </a:r>
            <a:r>
              <a:rPr lang="ja-JP" altLang="en-US" sz="1100" dirty="0">
                <a:latin typeface="メイリオ" panose="020B0604030504040204" pitchFamily="50" charset="-128"/>
                <a:ea typeface="メイリオ" panose="020B0604030504040204" pitchFamily="50" charset="-128"/>
              </a:rPr>
              <a:t>７</a:t>
            </a:r>
            <a:r>
              <a:rPr kumimoji="1" lang="ja-JP" altLang="en-US" sz="1100" dirty="0">
                <a:latin typeface="メイリオ" panose="020B0604030504040204" pitchFamily="50" charset="-128"/>
                <a:ea typeface="メイリオ" panose="020B0604030504040204" pitchFamily="50" charset="-128"/>
              </a:rPr>
              <a:t>年８月</a:t>
            </a:r>
            <a:endParaRPr kumimoji="1" lang="en-US" altLang="ja-JP" sz="1100" dirty="0">
              <a:latin typeface="メイリオ" panose="020B0604030504040204" pitchFamily="50" charset="-128"/>
              <a:ea typeface="メイリオ" panose="020B0604030504040204" pitchFamily="50" charset="-128"/>
            </a:endParaRPr>
          </a:p>
          <a:p>
            <a:pPr algn="r"/>
            <a:r>
              <a:rPr kumimoji="1" lang="ja-JP" altLang="en-US" sz="1100" dirty="0">
                <a:latin typeface="メイリオ" panose="020B0604030504040204" pitchFamily="50" charset="-128"/>
                <a:ea typeface="メイリオ" panose="020B0604030504040204" pitchFamily="50" charset="-128"/>
              </a:rPr>
              <a:t>大阪府・大阪市</a:t>
            </a:r>
          </a:p>
        </p:txBody>
      </p:sp>
    </p:spTree>
    <p:extLst>
      <p:ext uri="{BB962C8B-B14F-4D97-AF65-F5344CB8AC3E}">
        <p14:creationId xmlns:p14="http://schemas.microsoft.com/office/powerpoint/2010/main" val="3179477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B5D53225-D85B-435E-B95C-0EB9FF6827A8}"/>
              </a:ext>
            </a:extLst>
          </p:cNvPr>
          <p:cNvSpPr/>
          <p:nvPr/>
        </p:nvSpPr>
        <p:spPr>
          <a:xfrm>
            <a:off x="0" y="-8667"/>
            <a:ext cx="9906000" cy="5147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spAutoFit/>
          </a:bodyPr>
          <a:lstStyle/>
          <a:p>
            <a:r>
              <a:rPr kumimoji="1" lang="ja-JP" altLang="en-US" sz="2400" b="1" dirty="0">
                <a:solidFill>
                  <a:schemeClr val="tx1"/>
                </a:solidFill>
                <a:latin typeface="メイリオ" panose="020B0604030504040204" pitchFamily="50" charset="-128"/>
                <a:ea typeface="メイリオ" panose="020B0604030504040204" pitchFamily="50" charset="-128"/>
              </a:rPr>
              <a:t>夢洲アクセス鉄道に関する検討について</a:t>
            </a:r>
            <a:r>
              <a:rPr kumimoji="1" lang="en-US" altLang="ja-JP" sz="2400" b="1" dirty="0">
                <a:solidFill>
                  <a:schemeClr val="tx1"/>
                </a:solidFill>
                <a:latin typeface="メイリオ" panose="020B0604030504040204" pitchFamily="50" charset="-128"/>
                <a:ea typeface="メイリオ" panose="020B0604030504040204" pitchFamily="50" charset="-128"/>
              </a:rPr>
              <a:t>〔</a:t>
            </a:r>
            <a:r>
              <a:rPr kumimoji="1" lang="ja-JP" altLang="en-US" sz="2400" b="1" dirty="0">
                <a:solidFill>
                  <a:schemeClr val="tx1"/>
                </a:solidFill>
                <a:latin typeface="メイリオ" panose="020B0604030504040204" pitchFamily="50" charset="-128"/>
                <a:ea typeface="メイリオ" panose="020B0604030504040204" pitchFamily="50" charset="-128"/>
              </a:rPr>
              <a:t>概要</a:t>
            </a:r>
            <a:r>
              <a:rPr kumimoji="1" lang="en-US" altLang="ja-JP" sz="2400" b="1" dirty="0">
                <a:solidFill>
                  <a:schemeClr val="tx1"/>
                </a:solidFill>
                <a:latin typeface="メイリオ" panose="020B0604030504040204" pitchFamily="50" charset="-128"/>
                <a:ea typeface="メイリオ" panose="020B0604030504040204" pitchFamily="50" charset="-128"/>
              </a:rPr>
              <a:t>〕</a:t>
            </a:r>
            <a:r>
              <a:rPr lang="ja-JP" altLang="en-US" sz="2400" b="1" dirty="0">
                <a:solidFill>
                  <a:schemeClr val="tx1"/>
                </a:solidFill>
                <a:latin typeface="メイリオ" panose="020B0604030504040204" pitchFamily="50" charset="-128"/>
                <a:ea typeface="メイリオ" panose="020B0604030504040204" pitchFamily="50" charset="-128"/>
              </a:rPr>
              <a:t>③</a:t>
            </a:r>
            <a:endParaRPr kumimoji="1" lang="ja-JP" altLang="en-US" sz="2400" b="1" dirty="0">
              <a:solidFill>
                <a:schemeClr val="tx1"/>
              </a:solidFill>
              <a:latin typeface="メイリオ" panose="020B0604030504040204" pitchFamily="50" charset="-128"/>
              <a:ea typeface="メイリオ" panose="020B0604030504040204" pitchFamily="50" charset="-128"/>
            </a:endParaRPr>
          </a:p>
        </p:txBody>
      </p:sp>
      <p:cxnSp>
        <p:nvCxnSpPr>
          <p:cNvPr id="25" name="直線コネクタ 24">
            <a:extLst>
              <a:ext uri="{FF2B5EF4-FFF2-40B4-BE49-F238E27FC236}">
                <a16:creationId xmlns:a16="http://schemas.microsoft.com/office/drawing/2014/main" id="{1490E2AA-DA90-48BF-B53B-B56175FF2606}"/>
              </a:ext>
            </a:extLst>
          </p:cNvPr>
          <p:cNvCxnSpPr/>
          <p:nvPr/>
        </p:nvCxnSpPr>
        <p:spPr>
          <a:xfrm>
            <a:off x="0" y="499589"/>
            <a:ext cx="9906000" cy="0"/>
          </a:xfrm>
          <a:prstGeom prst="line">
            <a:avLst/>
          </a:prstGeom>
          <a:ln w="571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32D776FE-283D-41EA-856C-DEAD382412DF}"/>
              </a:ext>
            </a:extLst>
          </p:cNvPr>
          <p:cNvSpPr txBox="1"/>
          <p:nvPr/>
        </p:nvSpPr>
        <p:spPr>
          <a:xfrm>
            <a:off x="365759" y="5598069"/>
            <a:ext cx="3937001" cy="830997"/>
          </a:xfrm>
          <a:prstGeom prst="rect">
            <a:avLst/>
          </a:prstGeom>
          <a:solidFill>
            <a:schemeClr val="bg1"/>
          </a:solidFill>
          <a:ln w="12700">
            <a:noFill/>
            <a:prstDash val="solid"/>
          </a:ln>
        </p:spPr>
        <p:txBody>
          <a:bodyPr wrap="square" rtlCol="0" anchor="t">
            <a:spAutoFit/>
          </a:bodyPr>
          <a:lstStyle>
            <a:defPPr>
              <a:defRPr lang="ja-JP"/>
            </a:defPPr>
            <a:lvl1pPr indent="0">
              <a:lnSpc>
                <a:spcPts val="1200"/>
              </a:lnSpc>
              <a:buFont typeface="Meiryo UI" panose="020B0604030504040204" pitchFamily="50" charset="-128"/>
              <a:buNone/>
              <a:defRPr sz="1200">
                <a:latin typeface="Meiryo UI" panose="020B0604030504040204" pitchFamily="50" charset="-128"/>
                <a:ea typeface="Meiryo UI" panose="020B0604030504040204" pitchFamily="50" charset="-128"/>
              </a:defRPr>
            </a:lvl1pPr>
            <a:lvl2pPr marL="742950" lvl="1" indent="-285750">
              <a:spcAft>
                <a:spcPts val="1200"/>
              </a:spcAft>
              <a:buFont typeface="Arial" panose="020B0604020202020204" pitchFamily="34" charset="0"/>
              <a:buChar char="•"/>
              <a:defRPr sz="1600">
                <a:solidFill>
                  <a:srgbClr val="FF0000"/>
                </a:solidFill>
                <a:latin typeface="メイリオ" panose="020B0604030504040204" pitchFamily="50" charset="-128"/>
                <a:ea typeface="メイリオ" panose="020B0604030504040204" pitchFamily="50" charset="-128"/>
              </a:defRPr>
            </a:lvl2pPr>
          </a:lstStyle>
          <a:p>
            <a:pPr marL="90487">
              <a:lnSpc>
                <a:spcPct val="100000"/>
              </a:lnSpc>
            </a:pPr>
            <a:r>
              <a:rPr lang="ja-JP" altLang="en-US" dirty="0"/>
              <a:t>　国内各所から観光客が集中する新大阪と国際観光拠点の形成をめざす夢洲とのアクセス改善や、九条駅を交通結節点とする、京都・神戸等の世界的な観光資源を多数有する観光地間の移動円滑化による、観光地間相互の結びつき強化</a:t>
            </a:r>
          </a:p>
        </p:txBody>
      </p:sp>
      <p:sp>
        <p:nvSpPr>
          <p:cNvPr id="17" name="テキスト ボックス 16">
            <a:extLst>
              <a:ext uri="{FF2B5EF4-FFF2-40B4-BE49-F238E27FC236}">
                <a16:creationId xmlns:a16="http://schemas.microsoft.com/office/drawing/2014/main" id="{85589221-68F7-4C9E-84E9-FBEE51FFA6ED}"/>
              </a:ext>
            </a:extLst>
          </p:cNvPr>
          <p:cNvSpPr txBox="1"/>
          <p:nvPr/>
        </p:nvSpPr>
        <p:spPr>
          <a:xfrm>
            <a:off x="176233" y="1305916"/>
            <a:ext cx="9551686" cy="2246769"/>
          </a:xfrm>
          <a:prstGeom prst="rect">
            <a:avLst/>
          </a:prstGeom>
          <a:solidFill>
            <a:schemeClr val="bg1"/>
          </a:solidFill>
          <a:ln w="12700">
            <a:noFill/>
            <a:prstDash val="solid"/>
          </a:ln>
        </p:spPr>
        <p:txBody>
          <a:bodyPr wrap="square" rtlCol="0" anchor="t">
            <a:spAutoFit/>
          </a:bodyPr>
          <a:lstStyle>
            <a:defPPr>
              <a:defRPr lang="ja-JP"/>
            </a:defPPr>
            <a:lvl1pPr marL="285750" indent="-285750">
              <a:lnSpc>
                <a:spcPts val="1900"/>
              </a:lnSpc>
              <a:buFont typeface="Meiryo UI" panose="020B0604030504040204" pitchFamily="50" charset="-128"/>
              <a:buChar char="○"/>
              <a:defRPr sz="1200">
                <a:latin typeface="Meiryo UI" panose="020B0604030504040204" pitchFamily="50" charset="-128"/>
                <a:ea typeface="Meiryo UI" panose="020B0604030504040204" pitchFamily="50" charset="-128"/>
              </a:defRPr>
            </a:lvl1pPr>
          </a:lstStyle>
          <a:p>
            <a:pPr marL="320675" indent="-228600">
              <a:lnSpc>
                <a:spcPct val="100000"/>
              </a:lnSpc>
              <a:buFont typeface="Wingdings" panose="05000000000000000000" pitchFamily="2" charset="2"/>
              <a:buChar char="Ø"/>
            </a:pPr>
            <a:r>
              <a:rPr lang="ja-JP" altLang="en-US" sz="1400" b="1" dirty="0"/>
              <a:t>広域交通ネットワークのアクセス改善</a:t>
            </a:r>
            <a:br>
              <a:rPr lang="en-US" altLang="ja-JP" sz="1400" b="1" dirty="0"/>
            </a:br>
            <a:r>
              <a:rPr lang="ja-JP" altLang="en-US" sz="1400" b="1" dirty="0"/>
              <a:t>　</a:t>
            </a:r>
            <a:r>
              <a:rPr lang="ja-JP" altLang="en-US" dirty="0"/>
              <a:t>新大阪駅と夢洲駅との直結による、広域交通のハブ拠点である新大阪と、国際観光拠点の形成をめざす夢洲のアクセス性の改善</a:t>
            </a:r>
            <a:endParaRPr lang="en-US" altLang="ja-JP" sz="1400" dirty="0"/>
          </a:p>
          <a:p>
            <a:pPr marL="320675" indent="-228600">
              <a:lnSpc>
                <a:spcPct val="100000"/>
              </a:lnSpc>
              <a:buFont typeface="Wingdings" panose="05000000000000000000" pitchFamily="2" charset="2"/>
              <a:buChar char="Ø"/>
            </a:pPr>
            <a:endParaRPr lang="en-US" altLang="ja-JP" sz="1000" dirty="0"/>
          </a:p>
          <a:p>
            <a:pPr marL="320675" indent="-228600">
              <a:lnSpc>
                <a:spcPct val="100000"/>
              </a:lnSpc>
              <a:buFont typeface="Wingdings" panose="05000000000000000000" pitchFamily="2" charset="2"/>
              <a:buChar char="Ø"/>
            </a:pPr>
            <a:r>
              <a:rPr lang="ja-JP" altLang="en-US" sz="1400" b="1" dirty="0"/>
              <a:t>京阪神都市圏及び大阪都心部のアクセス改善</a:t>
            </a:r>
            <a:br>
              <a:rPr lang="ja-JP" altLang="en-US" sz="1400" dirty="0"/>
            </a:br>
            <a:r>
              <a:rPr lang="ja-JP" altLang="en-US" sz="1400" dirty="0"/>
              <a:t>　</a:t>
            </a:r>
            <a:r>
              <a:rPr lang="ja-JP" altLang="en-US" dirty="0"/>
              <a:t>京阪本線・中之島線、</a:t>
            </a:r>
            <a:r>
              <a:rPr lang="en-US" altLang="ja-JP" dirty="0"/>
              <a:t>Osaka Metro </a:t>
            </a:r>
            <a:r>
              <a:rPr lang="ja-JP" altLang="en-US" dirty="0"/>
              <a:t>中央線、阪神なんば線が接続する九条駅を交通結節点とする、京阪神都市圏を結ぶ新たな鉄道ネットワークの形成、京阪沿線や大阪都心部とベイエリアをつなぐ東西軸の強化等、関西全体のアクセス性の改善</a:t>
            </a:r>
            <a:endParaRPr lang="en-US" altLang="ja-JP" dirty="0"/>
          </a:p>
          <a:p>
            <a:pPr marL="320675" indent="-228600">
              <a:lnSpc>
                <a:spcPct val="100000"/>
              </a:lnSpc>
              <a:buFont typeface="Wingdings" panose="05000000000000000000" pitchFamily="2" charset="2"/>
              <a:buChar char="Ø"/>
            </a:pPr>
            <a:endParaRPr lang="ja-JP" altLang="en-US" sz="1000" dirty="0"/>
          </a:p>
          <a:p>
            <a:pPr marL="320675" indent="-228600">
              <a:lnSpc>
                <a:spcPct val="100000"/>
              </a:lnSpc>
              <a:buFont typeface="Wingdings" panose="05000000000000000000" pitchFamily="2" charset="2"/>
              <a:buChar char="Ø"/>
            </a:pPr>
            <a:r>
              <a:rPr lang="ja-JP" altLang="en-US" sz="1400" b="1" dirty="0"/>
              <a:t>リダンダンシーの強化</a:t>
            </a:r>
            <a:br>
              <a:rPr lang="ja-JP" altLang="en-US" sz="1400" dirty="0"/>
            </a:br>
            <a:r>
              <a:rPr lang="ja-JP" altLang="en-US" sz="1400" dirty="0"/>
              <a:t>　</a:t>
            </a:r>
            <a:r>
              <a:rPr lang="ja-JP" altLang="en-US" dirty="0"/>
              <a:t>鉄道による夢洲への南北２ルートアクセスが可能となり、</a:t>
            </a:r>
            <a:br>
              <a:rPr lang="en-US" altLang="ja-JP" dirty="0"/>
            </a:br>
            <a:r>
              <a:rPr lang="ja-JP" altLang="en-US" dirty="0"/>
              <a:t>夢洲の将来開発への対応、防災機能の強化、回遊性の</a:t>
            </a:r>
            <a:br>
              <a:rPr lang="en-US" altLang="ja-JP" dirty="0"/>
            </a:br>
            <a:r>
              <a:rPr lang="ja-JP" altLang="en-US" dirty="0"/>
              <a:t>向上等に寄与</a:t>
            </a:r>
            <a:endParaRPr lang="en-US" altLang="ja-JP" sz="1400" dirty="0"/>
          </a:p>
        </p:txBody>
      </p:sp>
      <p:sp>
        <p:nvSpPr>
          <p:cNvPr id="18" name="テキスト ボックス 17">
            <a:extLst>
              <a:ext uri="{FF2B5EF4-FFF2-40B4-BE49-F238E27FC236}">
                <a16:creationId xmlns:a16="http://schemas.microsoft.com/office/drawing/2014/main" id="{D5C821B5-7E47-4390-BF03-7B08E9EB6A61}"/>
              </a:ext>
            </a:extLst>
          </p:cNvPr>
          <p:cNvSpPr txBox="1"/>
          <p:nvPr/>
        </p:nvSpPr>
        <p:spPr>
          <a:xfrm>
            <a:off x="101923" y="618405"/>
            <a:ext cx="3197537" cy="30074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54000" bIns="0" rtlCol="0" anchor="ctr">
            <a:spAutoFit/>
          </a:bodyPr>
          <a:lstStyle>
            <a:defPPr>
              <a:defRPr lang="ja-JP"/>
            </a:defPPr>
            <a:lvl1pPr>
              <a:defRPr sz="2000" b="1">
                <a:solidFill>
                  <a:schemeClr val="bg1"/>
                </a:solidFill>
                <a:latin typeface="メイリオ" panose="020B0604030504040204" pitchFamily="50" charset="-128"/>
                <a:ea typeface="メイリオ"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1600" dirty="0"/>
              <a:t>４　検討路線の整備意義・効果</a:t>
            </a:r>
          </a:p>
        </p:txBody>
      </p:sp>
      <p:sp>
        <p:nvSpPr>
          <p:cNvPr id="15" name="テキスト ボックス 14">
            <a:extLst>
              <a:ext uri="{FF2B5EF4-FFF2-40B4-BE49-F238E27FC236}">
                <a16:creationId xmlns:a16="http://schemas.microsoft.com/office/drawing/2014/main" id="{C3B08C41-6CC5-4DE8-8F88-1DC49ADAFD5D}"/>
              </a:ext>
            </a:extLst>
          </p:cNvPr>
          <p:cNvSpPr txBox="1"/>
          <p:nvPr/>
        </p:nvSpPr>
        <p:spPr>
          <a:xfrm>
            <a:off x="365760" y="4290097"/>
            <a:ext cx="3937000" cy="677108"/>
          </a:xfrm>
          <a:prstGeom prst="rect">
            <a:avLst/>
          </a:prstGeom>
          <a:solidFill>
            <a:schemeClr val="bg1"/>
          </a:solidFill>
          <a:ln w="12700">
            <a:noFill/>
            <a:prstDash val="solid"/>
          </a:ln>
        </p:spPr>
        <p:txBody>
          <a:bodyPr wrap="square" rtlCol="0" anchor="t">
            <a:spAutoFit/>
          </a:bodyPr>
          <a:lstStyle>
            <a:defPPr>
              <a:defRPr lang="ja-JP"/>
            </a:defPPr>
            <a:lvl1pPr indent="0">
              <a:lnSpc>
                <a:spcPts val="1200"/>
              </a:lnSpc>
              <a:buFont typeface="Meiryo UI" panose="020B0604030504040204" pitchFamily="50" charset="-128"/>
              <a:buNone/>
              <a:defRPr sz="1200">
                <a:latin typeface="Meiryo UI" panose="020B0604030504040204" pitchFamily="50" charset="-128"/>
                <a:ea typeface="Meiryo UI" panose="020B0604030504040204" pitchFamily="50" charset="-128"/>
              </a:defRPr>
            </a:lvl1pPr>
            <a:lvl2pPr marL="742950" lvl="1" indent="-285750">
              <a:spcAft>
                <a:spcPts val="1200"/>
              </a:spcAft>
              <a:buFont typeface="Arial" panose="020B0604020202020204" pitchFamily="34" charset="0"/>
              <a:buChar char="•"/>
              <a:defRPr sz="1600">
                <a:solidFill>
                  <a:srgbClr val="FF0000"/>
                </a:solidFill>
                <a:latin typeface="メイリオ" panose="020B0604030504040204" pitchFamily="50" charset="-128"/>
                <a:ea typeface="メイリオ" panose="020B0604030504040204" pitchFamily="50" charset="-128"/>
              </a:defRPr>
            </a:lvl2pPr>
          </a:lstStyle>
          <a:p>
            <a:pPr marL="92075">
              <a:lnSpc>
                <a:spcPct val="100000"/>
              </a:lnSpc>
            </a:pPr>
            <a:r>
              <a:rPr lang="ja-JP" altLang="en-US" sz="1400" dirty="0"/>
              <a:t>　</a:t>
            </a:r>
            <a:r>
              <a:rPr lang="ja-JP" altLang="en-US" dirty="0"/>
              <a:t>自動車から鉄道への転換による環境負荷の低減や、バス等のドライバー不足の緩和が図られるなど、過度に自動車交通に依存することのない、持続可能な都市の形成に寄与</a:t>
            </a:r>
            <a:endParaRPr lang="ja-JP" altLang="en-US" sz="1400" dirty="0"/>
          </a:p>
        </p:txBody>
      </p:sp>
      <p:sp>
        <p:nvSpPr>
          <p:cNvPr id="20" name="テキスト ボックス 19">
            <a:extLst>
              <a:ext uri="{FF2B5EF4-FFF2-40B4-BE49-F238E27FC236}">
                <a16:creationId xmlns:a16="http://schemas.microsoft.com/office/drawing/2014/main" id="{28458D4E-AB24-476C-892A-E6D697BF80C0}"/>
              </a:ext>
            </a:extLst>
          </p:cNvPr>
          <p:cNvSpPr txBox="1"/>
          <p:nvPr/>
        </p:nvSpPr>
        <p:spPr>
          <a:xfrm>
            <a:off x="101923" y="1037691"/>
            <a:ext cx="5847825" cy="252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0" bIns="0" rtlCol="0" anchor="ctr">
            <a:noAutofit/>
          </a:bodyPr>
          <a:lstStyle>
            <a:defPPr>
              <a:defRPr lang="ja-JP"/>
            </a:defPPr>
            <a:lvl1pPr>
              <a:defRPr sz="1600" b="1">
                <a:solidFill>
                  <a:schemeClr val="bg1"/>
                </a:solidFill>
                <a:latin typeface="メイリオ" panose="020B0604030504040204" pitchFamily="50" charset="-128"/>
                <a:ea typeface="メイリオ"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1400" dirty="0">
                <a:solidFill>
                  <a:schemeClr val="tx1"/>
                </a:solidFill>
                <a:latin typeface="Meiryo UI" panose="020B0604030504040204" pitchFamily="50" charset="-128"/>
                <a:ea typeface="Meiryo UI" panose="020B0604030504040204" pitchFamily="50" charset="-128"/>
              </a:rPr>
              <a:t>１　都市鉄道ネットワークの拡充・強化</a:t>
            </a:r>
          </a:p>
        </p:txBody>
      </p:sp>
      <p:sp>
        <p:nvSpPr>
          <p:cNvPr id="21" name="テキスト ボックス 20">
            <a:extLst>
              <a:ext uri="{FF2B5EF4-FFF2-40B4-BE49-F238E27FC236}">
                <a16:creationId xmlns:a16="http://schemas.microsoft.com/office/drawing/2014/main" id="{9784B47B-9614-464B-A943-BA9932CDF99D}"/>
              </a:ext>
            </a:extLst>
          </p:cNvPr>
          <p:cNvSpPr txBox="1"/>
          <p:nvPr/>
        </p:nvSpPr>
        <p:spPr>
          <a:xfrm>
            <a:off x="101923" y="3858097"/>
            <a:ext cx="4200837" cy="432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0" bIns="0" rtlCol="0" anchor="ctr">
            <a:noAutofit/>
          </a:bodyPr>
          <a:lstStyle>
            <a:defPPr>
              <a:defRPr lang="ja-JP"/>
            </a:defPPr>
            <a:lvl1pPr>
              <a:defRPr sz="1600" b="1">
                <a:solidFill>
                  <a:schemeClr val="bg1"/>
                </a:solidFill>
                <a:latin typeface="メイリオ" panose="020B0604030504040204" pitchFamily="50" charset="-128"/>
                <a:ea typeface="メイリオ"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1400" dirty="0">
                <a:solidFill>
                  <a:schemeClr val="tx1"/>
                </a:solidFill>
                <a:latin typeface="Meiryo UI" panose="020B0604030504040204" pitchFamily="50" charset="-128"/>
                <a:ea typeface="Meiryo UI" panose="020B0604030504040204" pitchFamily="50" charset="-128"/>
              </a:rPr>
              <a:t>２　環境負荷の低減やドライバー不足の緩和等による</a:t>
            </a:r>
            <a:br>
              <a:rPr lang="en-US" altLang="ja-JP"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持続可能な都市の形成</a:t>
            </a:r>
          </a:p>
        </p:txBody>
      </p:sp>
      <p:sp>
        <p:nvSpPr>
          <p:cNvPr id="22" name="テキスト ボックス 21">
            <a:extLst>
              <a:ext uri="{FF2B5EF4-FFF2-40B4-BE49-F238E27FC236}">
                <a16:creationId xmlns:a16="http://schemas.microsoft.com/office/drawing/2014/main" id="{FADB2921-7E14-4CC7-B1BE-8E4554973CED}"/>
              </a:ext>
            </a:extLst>
          </p:cNvPr>
          <p:cNvSpPr txBox="1"/>
          <p:nvPr/>
        </p:nvSpPr>
        <p:spPr>
          <a:xfrm>
            <a:off x="101923" y="5346069"/>
            <a:ext cx="4200837" cy="252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0" bIns="0" rtlCol="0" anchor="ctr">
            <a:noAutofit/>
          </a:bodyPr>
          <a:lstStyle>
            <a:defPPr>
              <a:defRPr lang="ja-JP"/>
            </a:defPPr>
            <a:lvl1pPr>
              <a:defRPr sz="1600" b="1">
                <a:solidFill>
                  <a:schemeClr val="bg1"/>
                </a:solidFill>
                <a:latin typeface="メイリオ" panose="020B0604030504040204" pitchFamily="50" charset="-128"/>
                <a:ea typeface="メイリオ"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1400" dirty="0">
                <a:solidFill>
                  <a:schemeClr val="tx1"/>
                </a:solidFill>
                <a:latin typeface="Meiryo UI" panose="020B0604030504040204" pitchFamily="50" charset="-128"/>
                <a:ea typeface="Meiryo UI" panose="020B0604030504040204" pitchFamily="50" charset="-128"/>
              </a:rPr>
              <a:t>３　観光地へのアクセス改善</a:t>
            </a:r>
          </a:p>
        </p:txBody>
      </p:sp>
      <p:pic>
        <p:nvPicPr>
          <p:cNvPr id="16" name="図 15">
            <a:extLst>
              <a:ext uri="{FF2B5EF4-FFF2-40B4-BE49-F238E27FC236}">
                <a16:creationId xmlns:a16="http://schemas.microsoft.com/office/drawing/2014/main" id="{54010AC3-0BBE-466D-86A0-F894829E9EAB}"/>
              </a:ext>
            </a:extLst>
          </p:cNvPr>
          <p:cNvPicPr>
            <a:picLocks noChangeAspect="1"/>
          </p:cNvPicPr>
          <p:nvPr/>
        </p:nvPicPr>
        <p:blipFill>
          <a:blip r:embed="rId3"/>
          <a:stretch>
            <a:fillRect/>
          </a:stretch>
        </p:blipFill>
        <p:spPr>
          <a:xfrm>
            <a:off x="4352892" y="2658320"/>
            <a:ext cx="5539837" cy="3940662"/>
          </a:xfrm>
          <a:prstGeom prst="rect">
            <a:avLst/>
          </a:prstGeom>
        </p:spPr>
      </p:pic>
      <p:sp>
        <p:nvSpPr>
          <p:cNvPr id="14" name="テキスト ボックス 13">
            <a:extLst>
              <a:ext uri="{FF2B5EF4-FFF2-40B4-BE49-F238E27FC236}">
                <a16:creationId xmlns:a16="http://schemas.microsoft.com/office/drawing/2014/main" id="{BEB4BCC9-7DB7-402F-B6CC-DFE4A1F9DA39}"/>
              </a:ext>
            </a:extLst>
          </p:cNvPr>
          <p:cNvSpPr txBox="1"/>
          <p:nvPr/>
        </p:nvSpPr>
        <p:spPr>
          <a:xfrm>
            <a:off x="8702563" y="36178"/>
            <a:ext cx="1172116" cy="430887"/>
          </a:xfrm>
          <a:prstGeom prst="rect">
            <a:avLst/>
          </a:prstGeom>
          <a:noFill/>
        </p:spPr>
        <p:txBody>
          <a:bodyPr wrap="none" rtlCol="0">
            <a:spAutoFit/>
          </a:bodyPr>
          <a:lstStyle/>
          <a:p>
            <a:pPr algn="r"/>
            <a:r>
              <a:rPr kumimoji="1" lang="ja-JP" altLang="en-US" sz="1100" dirty="0">
                <a:latin typeface="メイリオ" panose="020B0604030504040204" pitchFamily="50" charset="-128"/>
                <a:ea typeface="メイリオ" panose="020B0604030504040204" pitchFamily="50" charset="-128"/>
              </a:rPr>
              <a:t>令和</a:t>
            </a:r>
            <a:r>
              <a:rPr lang="ja-JP" altLang="en-US" sz="1100" dirty="0">
                <a:latin typeface="メイリオ" panose="020B0604030504040204" pitchFamily="50" charset="-128"/>
                <a:ea typeface="メイリオ" panose="020B0604030504040204" pitchFamily="50" charset="-128"/>
              </a:rPr>
              <a:t>７</a:t>
            </a:r>
            <a:r>
              <a:rPr kumimoji="1" lang="ja-JP" altLang="en-US" sz="1100" dirty="0">
                <a:latin typeface="メイリオ" panose="020B0604030504040204" pitchFamily="50" charset="-128"/>
                <a:ea typeface="メイリオ" panose="020B0604030504040204" pitchFamily="50" charset="-128"/>
              </a:rPr>
              <a:t>年８月</a:t>
            </a:r>
            <a:endParaRPr kumimoji="1" lang="en-US" altLang="ja-JP" sz="1100" dirty="0">
              <a:latin typeface="メイリオ" panose="020B0604030504040204" pitchFamily="50" charset="-128"/>
              <a:ea typeface="メイリオ" panose="020B0604030504040204" pitchFamily="50" charset="-128"/>
            </a:endParaRPr>
          </a:p>
          <a:p>
            <a:pPr algn="r"/>
            <a:r>
              <a:rPr kumimoji="1" lang="ja-JP" altLang="en-US" sz="1100" dirty="0">
                <a:latin typeface="メイリオ" panose="020B0604030504040204" pitchFamily="50" charset="-128"/>
                <a:ea typeface="メイリオ" panose="020B0604030504040204" pitchFamily="50" charset="-128"/>
              </a:rPr>
              <a:t>大阪府・大阪市</a:t>
            </a:r>
          </a:p>
        </p:txBody>
      </p:sp>
    </p:spTree>
    <p:extLst>
      <p:ext uri="{BB962C8B-B14F-4D97-AF65-F5344CB8AC3E}">
        <p14:creationId xmlns:p14="http://schemas.microsoft.com/office/powerpoint/2010/main" val="885330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B5D53225-D85B-435E-B95C-0EB9FF6827A8}"/>
              </a:ext>
            </a:extLst>
          </p:cNvPr>
          <p:cNvSpPr/>
          <p:nvPr/>
        </p:nvSpPr>
        <p:spPr>
          <a:xfrm>
            <a:off x="0" y="-8667"/>
            <a:ext cx="9906000" cy="5147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spAutoFit/>
          </a:bodyPr>
          <a:lstStyle/>
          <a:p>
            <a:r>
              <a:rPr kumimoji="1" lang="ja-JP" altLang="en-US" sz="2400" b="1" dirty="0">
                <a:solidFill>
                  <a:schemeClr val="tx1"/>
                </a:solidFill>
                <a:latin typeface="メイリオ" panose="020B0604030504040204" pitchFamily="50" charset="-128"/>
                <a:ea typeface="メイリオ" panose="020B0604030504040204" pitchFamily="50" charset="-128"/>
              </a:rPr>
              <a:t>夢洲アクセス鉄道に関する検討について</a:t>
            </a:r>
            <a:r>
              <a:rPr kumimoji="1" lang="en-US" altLang="ja-JP" sz="2400" b="1" dirty="0">
                <a:solidFill>
                  <a:schemeClr val="tx1"/>
                </a:solidFill>
                <a:latin typeface="メイリオ" panose="020B0604030504040204" pitchFamily="50" charset="-128"/>
                <a:ea typeface="メイリオ" panose="020B0604030504040204" pitchFamily="50" charset="-128"/>
              </a:rPr>
              <a:t>〔</a:t>
            </a:r>
            <a:r>
              <a:rPr kumimoji="1" lang="ja-JP" altLang="en-US" sz="2400" b="1" dirty="0">
                <a:solidFill>
                  <a:schemeClr val="tx1"/>
                </a:solidFill>
                <a:latin typeface="メイリオ" panose="020B0604030504040204" pitchFamily="50" charset="-128"/>
                <a:ea typeface="メイリオ" panose="020B0604030504040204" pitchFamily="50" charset="-128"/>
              </a:rPr>
              <a:t>概要</a:t>
            </a:r>
            <a:r>
              <a:rPr kumimoji="1" lang="en-US" altLang="ja-JP" sz="2400" b="1" dirty="0">
                <a:solidFill>
                  <a:schemeClr val="tx1"/>
                </a:solidFill>
                <a:latin typeface="メイリオ" panose="020B0604030504040204" pitchFamily="50" charset="-128"/>
                <a:ea typeface="メイリオ" panose="020B0604030504040204" pitchFamily="50" charset="-128"/>
              </a:rPr>
              <a:t>〕</a:t>
            </a:r>
            <a:r>
              <a:rPr kumimoji="1" lang="ja-JP" altLang="en-US" sz="2400" b="1">
                <a:solidFill>
                  <a:schemeClr val="tx1"/>
                </a:solidFill>
                <a:latin typeface="メイリオ" panose="020B0604030504040204" pitchFamily="50" charset="-128"/>
                <a:ea typeface="メイリオ" panose="020B0604030504040204" pitchFamily="50" charset="-128"/>
              </a:rPr>
              <a:t>④</a:t>
            </a:r>
            <a:endParaRPr kumimoji="1" lang="ja-JP" altLang="en-US" sz="2400" b="1" dirty="0">
              <a:solidFill>
                <a:schemeClr val="tx1"/>
              </a:solidFill>
              <a:latin typeface="メイリオ" panose="020B0604030504040204" pitchFamily="50" charset="-128"/>
              <a:ea typeface="メイリオ" panose="020B0604030504040204" pitchFamily="50" charset="-128"/>
            </a:endParaRPr>
          </a:p>
        </p:txBody>
      </p:sp>
      <p:cxnSp>
        <p:nvCxnSpPr>
          <p:cNvPr id="25" name="直線コネクタ 24">
            <a:extLst>
              <a:ext uri="{FF2B5EF4-FFF2-40B4-BE49-F238E27FC236}">
                <a16:creationId xmlns:a16="http://schemas.microsoft.com/office/drawing/2014/main" id="{1490E2AA-DA90-48BF-B53B-B56175FF2606}"/>
              </a:ext>
            </a:extLst>
          </p:cNvPr>
          <p:cNvCxnSpPr/>
          <p:nvPr/>
        </p:nvCxnSpPr>
        <p:spPr>
          <a:xfrm>
            <a:off x="0" y="499589"/>
            <a:ext cx="9906000" cy="0"/>
          </a:xfrm>
          <a:prstGeom prst="line">
            <a:avLst/>
          </a:prstGeom>
          <a:ln w="571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024BCF52-BB58-438C-92DA-4A5EB936E2DD}"/>
              </a:ext>
            </a:extLst>
          </p:cNvPr>
          <p:cNvSpPr txBox="1"/>
          <p:nvPr/>
        </p:nvSpPr>
        <p:spPr>
          <a:xfrm>
            <a:off x="106639" y="634464"/>
            <a:ext cx="3025181" cy="30074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54000" bIns="0" rtlCol="0" anchor="ctr">
            <a:spAutoFit/>
          </a:bodyPr>
          <a:lstStyle>
            <a:defPPr>
              <a:defRPr lang="ja-JP"/>
            </a:defPPr>
            <a:lvl1pPr>
              <a:defRPr sz="2000" b="1">
                <a:solidFill>
                  <a:schemeClr val="bg1"/>
                </a:solidFill>
                <a:latin typeface="メイリオ" panose="020B0604030504040204" pitchFamily="50" charset="-128"/>
                <a:ea typeface="メイリオ"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1600" dirty="0"/>
              <a:t>５　今後の進め方・留意事項</a:t>
            </a:r>
          </a:p>
        </p:txBody>
      </p:sp>
      <p:sp>
        <p:nvSpPr>
          <p:cNvPr id="32" name="テキスト ボックス 31">
            <a:extLst>
              <a:ext uri="{FF2B5EF4-FFF2-40B4-BE49-F238E27FC236}">
                <a16:creationId xmlns:a16="http://schemas.microsoft.com/office/drawing/2014/main" id="{0FA46185-094F-4BC4-B848-5EED571B4A2D}"/>
              </a:ext>
            </a:extLst>
          </p:cNvPr>
          <p:cNvSpPr txBox="1"/>
          <p:nvPr/>
        </p:nvSpPr>
        <p:spPr>
          <a:xfrm>
            <a:off x="106639" y="5731025"/>
            <a:ext cx="9740303" cy="1126975"/>
          </a:xfrm>
          <a:prstGeom prst="rect">
            <a:avLst/>
          </a:prstGeom>
          <a:noFill/>
          <a:ln w="12700">
            <a:noFill/>
            <a:prstDash val="solid"/>
          </a:ln>
        </p:spPr>
        <p:txBody>
          <a:bodyPr wrap="square" rtlCol="0" anchor="t">
            <a:spAutoFit/>
          </a:bodyPr>
          <a:lstStyle/>
          <a:p>
            <a:pPr marL="285750" indent="-285750">
              <a:buFont typeface="Meiryo UI" panose="020B0604030504040204" pitchFamily="50" charset="-128"/>
              <a:buChar char="○"/>
              <a:defRPr/>
            </a:pPr>
            <a:r>
              <a:rPr lang="ja-JP" altLang="en-US" sz="1200" dirty="0">
                <a:solidFill>
                  <a:schemeClr val="tx1"/>
                </a:solidFill>
                <a:latin typeface="Meiryo UI" panose="020B0604030504040204" pitchFamily="50" charset="-128"/>
                <a:ea typeface="Meiryo UI" panose="020B0604030504040204" pitchFamily="50" charset="-128"/>
              </a:rPr>
              <a:t>検討を行うにあたり、「夢洲アクセス鉄道に関する検討会（座長：宇都宮浄人 関西大学教授）」を開催し、有識者等の意見を聴くとともに、関係者による意見交換を実施</a:t>
            </a:r>
            <a:endParaRPr lang="en-US" altLang="ja-JP" sz="500" dirty="0">
              <a:latin typeface="Meiryo UI" panose="020B0604030504040204" pitchFamily="50" charset="-128"/>
              <a:ea typeface="Meiryo UI" panose="020B0604030504040204" pitchFamily="50" charset="-128"/>
            </a:endParaRPr>
          </a:p>
          <a:p>
            <a:pPr>
              <a:lnSpc>
                <a:spcPts val="1800"/>
              </a:lnSpc>
              <a:defRPr/>
            </a:pPr>
            <a:r>
              <a:rPr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検討会</a:t>
            </a:r>
            <a:r>
              <a:rPr lang="ja-JP" altLang="en-US" sz="1200" dirty="0">
                <a:solidFill>
                  <a:schemeClr val="tx1"/>
                </a:solidFill>
                <a:latin typeface="Meiryo UI" panose="020B0604030504040204" pitchFamily="50" charset="-128"/>
                <a:ea typeface="Meiryo UI" panose="020B0604030504040204" pitchFamily="50" charset="-128"/>
              </a:rPr>
              <a:t>委員 </a:t>
            </a:r>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関西大学経済学部　宇都宮浄人教授（座長）、京都大学防災研究所　松島格也特定教授、大阪府、大阪市、</a:t>
            </a:r>
            <a:r>
              <a:rPr lang="ja-JP" altLang="en-US" sz="1200" dirty="0">
                <a:latin typeface="Meiryo UI" panose="020B0604030504040204" pitchFamily="50" charset="-128"/>
                <a:ea typeface="Meiryo UI" panose="020B0604030504040204" pitchFamily="50" charset="-128"/>
              </a:rPr>
              <a:t>ＪＲ</a:t>
            </a:r>
            <a:r>
              <a:rPr kumimoji="1" lang="ja-JP" altLang="en-US" sz="1200" dirty="0">
                <a:latin typeface="Meiryo UI" panose="020B0604030504040204" pitchFamily="50" charset="-128"/>
                <a:ea typeface="Meiryo UI" panose="020B0604030504040204" pitchFamily="50" charset="-128"/>
              </a:rPr>
              <a:t>西日本、</a:t>
            </a:r>
            <a:br>
              <a:rPr kumimoji="1" lang="en-US" altLang="ja-JP" sz="1200" dirty="0">
                <a:latin typeface="Meiryo UI" panose="020B0604030504040204" pitchFamily="50" charset="-128"/>
                <a:ea typeface="Meiryo UI" panose="020B0604030504040204" pitchFamily="50" charset="-128"/>
              </a:rPr>
            </a:br>
            <a:r>
              <a:rPr kumimoji="1" lang="ja-JP" altLang="en-US" sz="1200" dirty="0">
                <a:latin typeface="Meiryo UI" panose="020B0604030504040204" pitchFamily="50" charset="-128"/>
                <a:ea typeface="Meiryo UI" panose="020B0604030504040204" pitchFamily="50" charset="-128"/>
              </a:rPr>
              <a:t>　　　　　　　　　　　　　 京阪電鉄、大阪港トランスポートシステム、</a:t>
            </a:r>
            <a:r>
              <a:rPr kumimoji="1" lang="en-US" altLang="ja-JP" sz="1200" dirty="0">
                <a:latin typeface="Meiryo UI" panose="020B0604030504040204" pitchFamily="50" charset="-128"/>
                <a:ea typeface="Meiryo UI" panose="020B0604030504040204" pitchFamily="50" charset="-128"/>
              </a:rPr>
              <a:t>Osaka Metro</a:t>
            </a:r>
            <a:r>
              <a:rPr kumimoji="1" lang="ja-JP" altLang="en-US" sz="1200" dirty="0">
                <a:latin typeface="Meiryo UI" panose="020B0604030504040204" pitchFamily="50" charset="-128"/>
                <a:ea typeface="Meiryo UI" panose="020B0604030504040204" pitchFamily="50" charset="-128"/>
              </a:rPr>
              <a:t>、阪神電鉄</a:t>
            </a:r>
            <a:endParaRPr kumimoji="1" lang="en-US" altLang="ja-JP" sz="1200" dirty="0">
              <a:latin typeface="Meiryo UI" panose="020B0604030504040204" pitchFamily="50" charset="-128"/>
              <a:ea typeface="Meiryo UI" panose="020B0604030504040204" pitchFamily="50" charset="-128"/>
            </a:endParaRPr>
          </a:p>
          <a:p>
            <a:pPr>
              <a:lnSpc>
                <a:spcPts val="1800"/>
              </a:lnSpc>
              <a:defRPr/>
            </a:pPr>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同</a:t>
            </a:r>
            <a:r>
              <a:rPr kumimoji="1" lang="ja-JP" altLang="en-US" sz="1200" dirty="0">
                <a:latin typeface="Meiryo UI" panose="020B0604030504040204" pitchFamily="50" charset="-128"/>
                <a:ea typeface="Meiryo UI" panose="020B0604030504040204" pitchFamily="50" charset="-128"/>
              </a:rPr>
              <a:t>オブザーバー</a:t>
            </a:r>
            <a:r>
              <a:rPr kumimoji="1" lang="en-US" altLang="ja-JP"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国土交通省（近畿運輸局、近畿地方整備局）</a:t>
            </a:r>
            <a:endParaRPr kumimoji="1" lang="en-US" altLang="ja-JP" sz="1200" dirty="0">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34672676-353B-4BED-AA02-A0A40F94D047}"/>
              </a:ext>
            </a:extLst>
          </p:cNvPr>
          <p:cNvSpPr txBox="1"/>
          <p:nvPr/>
        </p:nvSpPr>
        <p:spPr>
          <a:xfrm>
            <a:off x="106639" y="5379667"/>
            <a:ext cx="2423201" cy="30074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54000" bIns="0" rtlCol="0" anchor="ctr">
            <a:spAutoFit/>
          </a:bodyPr>
          <a:lstStyle>
            <a:defPPr>
              <a:defRPr lang="ja-JP"/>
            </a:defPPr>
            <a:lvl1pPr>
              <a:defRPr sz="2000" b="1">
                <a:solidFill>
                  <a:schemeClr val="bg1"/>
                </a:solidFill>
                <a:latin typeface="メイリオ" panose="020B0604030504040204" pitchFamily="50" charset="-128"/>
                <a:ea typeface="メイリオ"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1600" dirty="0"/>
              <a:t>参考）検討にあたって</a:t>
            </a:r>
          </a:p>
        </p:txBody>
      </p:sp>
      <p:sp>
        <p:nvSpPr>
          <p:cNvPr id="14" name="テキスト ボックス 13">
            <a:extLst>
              <a:ext uri="{FF2B5EF4-FFF2-40B4-BE49-F238E27FC236}">
                <a16:creationId xmlns:a16="http://schemas.microsoft.com/office/drawing/2014/main" id="{FED4CB9B-25D8-4DA9-8122-6F70E9571D4C}"/>
              </a:ext>
            </a:extLst>
          </p:cNvPr>
          <p:cNvSpPr txBox="1"/>
          <p:nvPr/>
        </p:nvSpPr>
        <p:spPr>
          <a:xfrm>
            <a:off x="106639" y="989016"/>
            <a:ext cx="9794107" cy="2518638"/>
          </a:xfrm>
          <a:prstGeom prst="rect">
            <a:avLst/>
          </a:prstGeom>
          <a:noFill/>
          <a:ln w="12700">
            <a:noFill/>
            <a:prstDash val="solid"/>
          </a:ln>
        </p:spPr>
        <p:txBody>
          <a:bodyPr wrap="square" rtlCol="0" anchor="t">
            <a:spAutoFit/>
          </a:bodyPr>
          <a:lstStyle/>
          <a:p>
            <a:pPr marL="285750" indent="-285750">
              <a:lnSpc>
                <a:spcPts val="1900"/>
              </a:lnSpc>
              <a:buFont typeface="Meiryo UI" panose="020B0604030504040204" pitchFamily="50" charset="-128"/>
              <a:buChar char="○"/>
            </a:pPr>
            <a:r>
              <a:rPr kumimoji="1" lang="ja-JP" altLang="en-US" sz="1200" dirty="0">
                <a:latin typeface="Meiryo UI" panose="020B0604030504040204" pitchFamily="50" charset="-128"/>
                <a:ea typeface="Meiryo UI" panose="020B0604030504040204" pitchFamily="50" charset="-128"/>
              </a:rPr>
              <a:t>今後は、優位性が確認された検討路線について、建設計画や運行計画等の検討の深度化を進める。</a:t>
            </a:r>
          </a:p>
          <a:p>
            <a:pPr marL="285750" indent="-285750">
              <a:lnSpc>
                <a:spcPts val="1900"/>
              </a:lnSpc>
              <a:buFont typeface="Meiryo UI" panose="020B0604030504040204" pitchFamily="50" charset="-128"/>
              <a:buChar char="○"/>
            </a:pPr>
            <a:r>
              <a:rPr lang="ja-JP" altLang="en-US" sz="1200" dirty="0">
                <a:latin typeface="Meiryo UI" panose="020B0604030504040204" pitchFamily="50" charset="-128"/>
                <a:ea typeface="Meiryo UI" panose="020B0604030504040204" pitchFamily="50" charset="-128"/>
              </a:rPr>
              <a:t>なお、検討の深度化にあたっては、次の事項について留意する。</a:t>
            </a:r>
            <a:endParaRPr lang="en-US" altLang="ja-JP" sz="1200" dirty="0">
              <a:latin typeface="Meiryo UI" panose="020B0604030504040204" pitchFamily="50" charset="-128"/>
              <a:ea typeface="Meiryo UI" panose="020B0604030504040204" pitchFamily="50" charset="-128"/>
            </a:endParaRPr>
          </a:p>
          <a:p>
            <a:pPr marL="444500" lvl="1" indent="-174625">
              <a:buFont typeface="Wingdings" panose="05000000000000000000" pitchFamily="2" charset="2"/>
              <a:buChar char=""/>
            </a:pPr>
            <a:r>
              <a:rPr lang="ja-JP" altLang="en-US" sz="1200" dirty="0">
                <a:latin typeface="Meiryo UI" panose="020B0604030504040204" pitchFamily="50" charset="-128"/>
                <a:ea typeface="Meiryo UI" panose="020B0604030504040204" pitchFamily="50" charset="-128"/>
              </a:rPr>
              <a:t>本検討で用いた需要推計モデルは、</a:t>
            </a:r>
            <a:r>
              <a:rPr lang="en-US" altLang="ja-JP" sz="1200" dirty="0">
                <a:latin typeface="Meiryo UI" panose="020B0604030504040204" pitchFamily="50" charset="-128"/>
                <a:ea typeface="Meiryo UI" panose="020B0604030504040204" pitchFamily="50" charset="-128"/>
              </a:rPr>
              <a:t>2010</a:t>
            </a:r>
            <a:r>
              <a:rPr lang="ja-JP" altLang="en-US" sz="1200" dirty="0">
                <a:latin typeface="Meiryo UI" panose="020B0604030504040204" pitchFamily="50" charset="-128"/>
                <a:ea typeface="Meiryo UI" panose="020B0604030504040204" pitchFamily="50" charset="-128"/>
              </a:rPr>
              <a:t>年パーソントリップ（</a:t>
            </a:r>
            <a:r>
              <a:rPr lang="en-US" altLang="ja-JP" sz="1200" dirty="0">
                <a:latin typeface="Meiryo UI" panose="020B0604030504040204" pitchFamily="50" charset="-128"/>
                <a:ea typeface="Meiryo UI" panose="020B0604030504040204" pitchFamily="50" charset="-128"/>
              </a:rPr>
              <a:t>PT</a:t>
            </a:r>
            <a:r>
              <a:rPr lang="ja-JP" altLang="en-US" sz="1200" dirty="0">
                <a:latin typeface="Meiryo UI" panose="020B0604030504040204" pitchFamily="50" charset="-128"/>
                <a:ea typeface="Meiryo UI" panose="020B0604030504040204" pitchFamily="50" charset="-128"/>
              </a:rPr>
              <a:t>）調査をもとに時間評価値を算出しており、以降の経済状況の変化を踏まえると、時間評価値が過少となっている可能性</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がある。</a:t>
            </a:r>
          </a:p>
          <a:p>
            <a:pPr marL="444500" lvl="1" indent="-174625">
              <a:buFont typeface="Wingdings" panose="05000000000000000000" pitchFamily="2" charset="2"/>
              <a:buChar char=""/>
            </a:pPr>
            <a:endParaRPr lang="en-US" altLang="ja-JP" sz="1200" dirty="0">
              <a:latin typeface="Meiryo UI" panose="020B0604030504040204" pitchFamily="50" charset="-128"/>
              <a:ea typeface="Meiryo UI" panose="020B0604030504040204" pitchFamily="50" charset="-128"/>
            </a:endParaRPr>
          </a:p>
          <a:p>
            <a:pPr marL="269875" lvl="1"/>
            <a:endParaRPr lang="en-US" altLang="ja-JP" sz="1200" dirty="0">
              <a:latin typeface="Meiryo UI" panose="020B0604030504040204" pitchFamily="50" charset="-128"/>
              <a:ea typeface="Meiryo UI" panose="020B0604030504040204" pitchFamily="50" charset="-128"/>
            </a:endParaRPr>
          </a:p>
          <a:p>
            <a:pPr marL="444500" lvl="1" indent="-174625">
              <a:buFont typeface="Wingdings" panose="05000000000000000000" pitchFamily="2" charset="2"/>
              <a:buChar char=""/>
            </a:pPr>
            <a:endParaRPr lang="en-US" altLang="ja-JP" sz="500" dirty="0">
              <a:latin typeface="Meiryo UI" panose="020B0604030504040204" pitchFamily="50" charset="-128"/>
              <a:ea typeface="Meiryo UI" panose="020B0604030504040204" pitchFamily="50" charset="-128"/>
            </a:endParaRPr>
          </a:p>
          <a:p>
            <a:pPr marL="444500" lvl="1" indent="-174625">
              <a:buFont typeface="Wingdings" panose="05000000000000000000" pitchFamily="2" charset="2"/>
              <a:buChar char=""/>
            </a:pPr>
            <a:r>
              <a:rPr lang="ja-JP" altLang="en-US" sz="1200" dirty="0">
                <a:latin typeface="Meiryo UI" panose="020B0604030504040204" pitchFamily="50" charset="-128"/>
                <a:ea typeface="Meiryo UI" panose="020B0604030504040204" pitchFamily="50" charset="-128"/>
              </a:rPr>
              <a:t>本検討において、一定の前提の下で費用便益比、収支を確認したが、事業費や</a:t>
            </a:r>
            <a:r>
              <a:rPr kumimoji="1" lang="ja-JP" altLang="en-US" sz="1200" dirty="0">
                <a:latin typeface="Meiryo UI" panose="020B0604030504040204" pitchFamily="50" charset="-128"/>
                <a:ea typeface="Meiryo UI" panose="020B0604030504040204" pitchFamily="50" charset="-128"/>
              </a:rPr>
              <a:t>開発需要の変動等による影響は小さくないため、さらなる事業費の精査や沿線開発状況の確認が必要。また、事業費（労務費、建設物価等）上昇が先行している時期の可能性もあり、将来的な時間評価値上昇等についても考慮が</a:t>
            </a:r>
            <a:r>
              <a:rPr lang="ja-JP" altLang="en-US" sz="1200" dirty="0">
                <a:latin typeface="Meiryo UI" panose="020B0604030504040204" pitchFamily="50" charset="-128"/>
                <a:ea typeface="Meiryo UI" panose="020B0604030504040204" pitchFamily="50" charset="-128"/>
              </a:rPr>
              <a:t>必要。</a:t>
            </a:r>
            <a:endParaRPr lang="en-US" altLang="ja-JP" sz="1200" dirty="0">
              <a:latin typeface="Meiryo UI" panose="020B0604030504040204" pitchFamily="50" charset="-128"/>
              <a:ea typeface="Meiryo UI" panose="020B0604030504040204" pitchFamily="50" charset="-128"/>
            </a:endParaRPr>
          </a:p>
          <a:p>
            <a:pPr marL="269875" lvl="1"/>
            <a:endParaRPr lang="en-US" altLang="ja-JP" sz="500" dirty="0">
              <a:latin typeface="Meiryo UI" panose="020B0604030504040204" pitchFamily="50" charset="-128"/>
              <a:ea typeface="Meiryo UI" panose="020B0604030504040204" pitchFamily="50" charset="-128"/>
            </a:endParaRPr>
          </a:p>
          <a:p>
            <a:pPr marL="444500" lvl="1" indent="-174625">
              <a:buFont typeface="Wingdings" panose="05000000000000000000" pitchFamily="2" charset="2"/>
              <a:buChar char=""/>
            </a:pPr>
            <a:r>
              <a:rPr kumimoji="1" lang="ja-JP" altLang="en-US" sz="1200" dirty="0">
                <a:latin typeface="Meiryo UI" panose="020B0604030504040204" pitchFamily="50" charset="-128"/>
                <a:ea typeface="Meiryo UI" panose="020B0604030504040204" pitchFamily="50" charset="-128"/>
              </a:rPr>
              <a:t>社会経済情勢等を踏まえ、</a:t>
            </a:r>
            <a:r>
              <a:rPr kumimoji="1" lang="ja-JP" altLang="en-US" sz="1200" dirty="0">
                <a:latin typeface="メイリオ" panose="020B0604030504040204" pitchFamily="50" charset="-128"/>
                <a:ea typeface="メイリオ" panose="020B0604030504040204" pitchFamily="50" charset="-128"/>
              </a:rPr>
              <a:t>より実態に即した費用便益分析</a:t>
            </a:r>
            <a:r>
              <a:rPr kumimoji="1" lang="ja-JP" altLang="en-US" sz="1200" dirty="0">
                <a:latin typeface="Meiryo UI" panose="020B0604030504040204" pitchFamily="50" charset="-128"/>
                <a:ea typeface="Meiryo UI" panose="020B0604030504040204" pitchFamily="50" charset="-128"/>
              </a:rPr>
              <a:t>の検討が必要。</a:t>
            </a:r>
            <a:endParaRPr kumimoji="1" lang="en-US" altLang="ja-JP" sz="1200" dirty="0">
              <a:latin typeface="Meiryo UI" panose="020B0604030504040204" pitchFamily="50" charset="-128"/>
              <a:ea typeface="Meiryo UI" panose="020B0604030504040204" pitchFamily="50" charset="-128"/>
            </a:endParaRPr>
          </a:p>
          <a:p>
            <a:pPr marL="444500" lvl="1" indent="-174625">
              <a:buFont typeface="Wingdings" panose="05000000000000000000" pitchFamily="2" charset="2"/>
              <a:buChar char=""/>
            </a:pPr>
            <a:endParaRPr lang="en-US" altLang="ja-JP" sz="500" dirty="0">
              <a:latin typeface="Meiryo UI" panose="020B0604030504040204" pitchFamily="50" charset="-128"/>
              <a:ea typeface="Meiryo UI" panose="020B0604030504040204" pitchFamily="50" charset="-128"/>
            </a:endParaRPr>
          </a:p>
          <a:p>
            <a:pPr marL="444500" lvl="1" indent="-174625">
              <a:buFont typeface="Wingdings" panose="05000000000000000000" pitchFamily="2" charset="2"/>
              <a:buChar char=""/>
            </a:pPr>
            <a:r>
              <a:rPr lang="ja-JP" altLang="en-US" sz="1200" dirty="0">
                <a:latin typeface="Meiryo UI" panose="020B0604030504040204" pitchFamily="50" charset="-128"/>
                <a:ea typeface="Meiryo UI" panose="020B0604030504040204" pitchFamily="50" charset="-128"/>
              </a:rPr>
              <a:t>鉄道整備に伴う道路交通混雑緩和による港湾物流・人流の円滑化について検討が必要。</a:t>
            </a:r>
            <a:endParaRPr lang="en-US" altLang="ja-JP" sz="1200" dirty="0">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236F2E05-ED87-42A6-AD33-855ABF5CE82B}"/>
              </a:ext>
            </a:extLst>
          </p:cNvPr>
          <p:cNvSpPr txBox="1"/>
          <p:nvPr/>
        </p:nvSpPr>
        <p:spPr>
          <a:xfrm>
            <a:off x="990599" y="1860866"/>
            <a:ext cx="8808761" cy="369332"/>
          </a:xfrm>
          <a:prstGeom prst="rect">
            <a:avLst/>
          </a:prstGeom>
          <a:noFill/>
          <a:ln w="9525">
            <a:noFill/>
            <a:prstDash val="dash"/>
          </a:ln>
        </p:spPr>
        <p:txBody>
          <a:bodyPr wrap="square">
            <a:spAutoFit/>
          </a:bodyPr>
          <a:lstStyle/>
          <a:p>
            <a:pPr marL="171450" indent="-171450">
              <a:spcBef>
                <a:spcPts val="600"/>
              </a:spcBef>
              <a:buFont typeface="Meiryo UI" panose="020B0604030504040204" pitchFamily="50" charset="-128"/>
              <a:buChar char="※"/>
            </a:pPr>
            <a:r>
              <a:rPr lang="ja-JP" altLang="en-US" sz="900" dirty="0">
                <a:latin typeface="Meiryo UI" panose="020B0604030504040204" pitchFamily="50" charset="-128"/>
                <a:ea typeface="Meiryo UI" panose="020B0604030504040204" pitchFamily="50" charset="-128"/>
              </a:rPr>
              <a:t>本検討では需要予測モデル（</a:t>
            </a:r>
            <a:r>
              <a:rPr lang="en-US" altLang="ja-JP" sz="900" dirty="0">
                <a:latin typeface="Meiryo UI" panose="020B0604030504040204" pitchFamily="50" charset="-128"/>
                <a:ea typeface="Meiryo UI" panose="020B0604030504040204" pitchFamily="50" charset="-128"/>
              </a:rPr>
              <a:t>2010</a:t>
            </a:r>
            <a:r>
              <a:rPr lang="ja-JP" altLang="en-US" sz="900" dirty="0">
                <a:latin typeface="Meiryo UI" panose="020B0604030504040204" pitchFamily="50" charset="-128"/>
                <a:ea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rPr>
              <a:t>PT</a:t>
            </a:r>
            <a:r>
              <a:rPr lang="ja-JP" altLang="en-US" sz="900" dirty="0">
                <a:latin typeface="Meiryo UI" panose="020B0604030504040204" pitchFamily="50" charset="-128"/>
                <a:ea typeface="Meiryo UI" panose="020B0604030504040204" pitchFamily="50" charset="-128"/>
              </a:rPr>
              <a:t>調査ベース）から求める時間評価値（通勤目的：</a:t>
            </a:r>
            <a:r>
              <a:rPr lang="en-US" altLang="ja-JP" sz="900" dirty="0">
                <a:latin typeface="Meiryo UI" panose="020B0604030504040204" pitchFamily="50" charset="-128"/>
                <a:ea typeface="Meiryo UI" panose="020B0604030504040204" pitchFamily="50" charset="-128"/>
              </a:rPr>
              <a:t>37.5</a:t>
            </a:r>
            <a:r>
              <a:rPr lang="ja-JP" altLang="en-US" sz="900" dirty="0">
                <a:latin typeface="Meiryo UI" panose="020B0604030504040204" pitchFamily="50" charset="-128"/>
                <a:ea typeface="Meiryo UI" panose="020B0604030504040204" pitchFamily="50" charset="-128"/>
              </a:rPr>
              <a:t>円</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分）を適用しているが</a:t>
            </a:r>
            <a:r>
              <a:rPr kumimoji="1" lang="ja-JP" altLang="en-US"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毎月勤労統計調査によると、</a:t>
            </a:r>
            <a:r>
              <a:rPr kumimoji="1" lang="en-US" altLang="ja-JP" sz="900" dirty="0">
                <a:latin typeface="Meiryo UI" panose="020B0604030504040204" pitchFamily="50" charset="-128"/>
                <a:ea typeface="Meiryo UI" panose="020B0604030504040204" pitchFamily="50" charset="-128"/>
              </a:rPr>
              <a:t>2010</a:t>
            </a:r>
            <a:r>
              <a:rPr kumimoji="1" lang="ja-JP" altLang="en-US" sz="900" dirty="0">
                <a:latin typeface="Meiryo UI" panose="020B0604030504040204" pitchFamily="50" charset="-128"/>
                <a:ea typeface="Meiryo UI" panose="020B0604030504040204" pitchFamily="50" charset="-128"/>
              </a:rPr>
              <a:t>年から</a:t>
            </a:r>
            <a:r>
              <a:rPr kumimoji="1" lang="en-US" altLang="ja-JP" sz="900" dirty="0">
                <a:latin typeface="Meiryo UI" panose="020B0604030504040204" pitchFamily="50" charset="-128"/>
                <a:ea typeface="Meiryo UI" panose="020B0604030504040204" pitchFamily="50" charset="-128"/>
              </a:rPr>
              <a:t>2022</a:t>
            </a:r>
            <a:r>
              <a:rPr kumimoji="1" lang="ja-JP" altLang="en-US" sz="900" dirty="0">
                <a:latin typeface="Meiryo UI" panose="020B0604030504040204" pitchFamily="50" charset="-128"/>
                <a:ea typeface="Meiryo UI" panose="020B0604030504040204" pitchFamily="50" charset="-128"/>
              </a:rPr>
              <a:t>年の間で時間評価値は</a:t>
            </a:r>
            <a:r>
              <a:rPr kumimoji="1" lang="en-US" altLang="ja-JP" sz="900" dirty="0">
                <a:latin typeface="Meiryo UI" panose="020B0604030504040204" pitchFamily="50" charset="-128"/>
                <a:ea typeface="Meiryo UI" panose="020B0604030504040204" pitchFamily="50" charset="-128"/>
              </a:rPr>
              <a:t>1.08</a:t>
            </a:r>
            <a:r>
              <a:rPr kumimoji="1" lang="ja-JP" altLang="en-US" sz="900" dirty="0">
                <a:latin typeface="Meiryo UI" panose="020B0604030504040204" pitchFamily="50" charset="-128"/>
                <a:ea typeface="Meiryo UI" panose="020B0604030504040204" pitchFamily="50" charset="-128"/>
              </a:rPr>
              <a:t>倍（</a:t>
            </a:r>
            <a:r>
              <a:rPr kumimoji="1" lang="en-US" altLang="ja-JP" sz="900" dirty="0">
                <a:latin typeface="Meiryo UI" panose="020B0604030504040204" pitchFamily="50" charset="-128"/>
                <a:ea typeface="Meiryo UI" panose="020B0604030504040204" pitchFamily="50" charset="-128"/>
              </a:rPr>
              <a:t>42.3</a:t>
            </a:r>
            <a:r>
              <a:rPr kumimoji="1" lang="ja-JP" altLang="en-US" sz="900" dirty="0">
                <a:latin typeface="Meiryo UI" panose="020B0604030504040204" pitchFamily="50" charset="-128"/>
                <a:ea typeface="Meiryo UI" panose="020B0604030504040204" pitchFamily="50" charset="-128"/>
              </a:rPr>
              <a:t>円</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分）に上昇している。</a:t>
            </a:r>
            <a:endParaRPr kumimoji="1" lang="en-US" altLang="ja-JP" sz="900" dirty="0">
              <a:latin typeface="Meiryo UI" panose="020B0604030504040204" pitchFamily="50" charset="-128"/>
              <a:ea typeface="Meiryo UI" panose="020B0604030504040204" pitchFamily="50" charset="-128"/>
            </a:endParaRPr>
          </a:p>
        </p:txBody>
      </p:sp>
      <p:sp>
        <p:nvSpPr>
          <p:cNvPr id="29" name="正方形/長方形 28">
            <a:extLst>
              <a:ext uri="{FF2B5EF4-FFF2-40B4-BE49-F238E27FC236}">
                <a16:creationId xmlns:a16="http://schemas.microsoft.com/office/drawing/2014/main" id="{5DB995B5-593A-461F-B705-B42322834080}"/>
              </a:ext>
            </a:extLst>
          </p:cNvPr>
          <p:cNvSpPr/>
          <p:nvPr/>
        </p:nvSpPr>
        <p:spPr>
          <a:xfrm>
            <a:off x="1295772" y="3465329"/>
            <a:ext cx="3421150" cy="210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200"/>
              </a:spcAft>
            </a:pPr>
            <a:r>
              <a:rPr lang="ja-JP" altLang="en-US" sz="1200" dirty="0">
                <a:solidFill>
                  <a:schemeClr val="tx1"/>
                </a:solidFill>
                <a:latin typeface="Meiryo UI" panose="020B0604030504040204" pitchFamily="50" charset="-128"/>
                <a:ea typeface="Meiryo UI" panose="020B0604030504040204" pitchFamily="50" charset="-128"/>
              </a:rPr>
              <a:t>＜整備に向けた必要なステップ（イメージ）＞</a:t>
            </a:r>
          </a:p>
        </p:txBody>
      </p:sp>
      <p:sp>
        <p:nvSpPr>
          <p:cNvPr id="2" name="大かっこ 1">
            <a:extLst>
              <a:ext uri="{FF2B5EF4-FFF2-40B4-BE49-F238E27FC236}">
                <a16:creationId xmlns:a16="http://schemas.microsoft.com/office/drawing/2014/main" id="{26D021C4-A353-4D44-A1D2-35CD56DD2939}"/>
              </a:ext>
            </a:extLst>
          </p:cNvPr>
          <p:cNvSpPr/>
          <p:nvPr/>
        </p:nvSpPr>
        <p:spPr>
          <a:xfrm>
            <a:off x="998238" y="1893981"/>
            <a:ext cx="8702041" cy="30480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pic>
        <p:nvPicPr>
          <p:cNvPr id="54" name="図 53">
            <a:extLst>
              <a:ext uri="{FF2B5EF4-FFF2-40B4-BE49-F238E27FC236}">
                <a16:creationId xmlns:a16="http://schemas.microsoft.com/office/drawing/2014/main" id="{033C5F58-DD0B-4511-9419-AD1287D92AEE}"/>
              </a:ext>
            </a:extLst>
          </p:cNvPr>
          <p:cNvPicPr>
            <a:picLocks noChangeAspect="1"/>
          </p:cNvPicPr>
          <p:nvPr/>
        </p:nvPicPr>
        <p:blipFill>
          <a:blip r:embed="rId3"/>
          <a:stretch>
            <a:fillRect/>
          </a:stretch>
        </p:blipFill>
        <p:spPr>
          <a:xfrm>
            <a:off x="1408377" y="3717059"/>
            <a:ext cx="7297020" cy="1561992"/>
          </a:xfrm>
          <a:prstGeom prst="rect">
            <a:avLst/>
          </a:prstGeom>
        </p:spPr>
      </p:pic>
      <p:sp>
        <p:nvSpPr>
          <p:cNvPr id="13" name="テキスト ボックス 12">
            <a:extLst>
              <a:ext uri="{FF2B5EF4-FFF2-40B4-BE49-F238E27FC236}">
                <a16:creationId xmlns:a16="http://schemas.microsoft.com/office/drawing/2014/main" id="{FF51DDEA-9E90-431D-8CC6-2D3DEC2D11A1}"/>
              </a:ext>
            </a:extLst>
          </p:cNvPr>
          <p:cNvSpPr txBox="1"/>
          <p:nvPr/>
        </p:nvSpPr>
        <p:spPr>
          <a:xfrm>
            <a:off x="8702563" y="36178"/>
            <a:ext cx="1172116" cy="430887"/>
          </a:xfrm>
          <a:prstGeom prst="rect">
            <a:avLst/>
          </a:prstGeom>
          <a:noFill/>
        </p:spPr>
        <p:txBody>
          <a:bodyPr wrap="none" rtlCol="0">
            <a:spAutoFit/>
          </a:bodyPr>
          <a:lstStyle/>
          <a:p>
            <a:pPr algn="r"/>
            <a:r>
              <a:rPr kumimoji="1" lang="ja-JP" altLang="en-US" sz="1100" dirty="0">
                <a:latin typeface="メイリオ" panose="020B0604030504040204" pitchFamily="50" charset="-128"/>
                <a:ea typeface="メイリオ" panose="020B0604030504040204" pitchFamily="50" charset="-128"/>
              </a:rPr>
              <a:t>令和</a:t>
            </a:r>
            <a:r>
              <a:rPr lang="ja-JP" altLang="en-US" sz="1100" dirty="0">
                <a:latin typeface="メイリオ" panose="020B0604030504040204" pitchFamily="50" charset="-128"/>
                <a:ea typeface="メイリオ" panose="020B0604030504040204" pitchFamily="50" charset="-128"/>
              </a:rPr>
              <a:t>７</a:t>
            </a:r>
            <a:r>
              <a:rPr kumimoji="1" lang="ja-JP" altLang="en-US" sz="1100" dirty="0">
                <a:latin typeface="メイリオ" panose="020B0604030504040204" pitchFamily="50" charset="-128"/>
                <a:ea typeface="メイリオ" panose="020B0604030504040204" pitchFamily="50" charset="-128"/>
              </a:rPr>
              <a:t>年８月</a:t>
            </a:r>
            <a:endParaRPr kumimoji="1" lang="en-US" altLang="ja-JP" sz="1100" dirty="0">
              <a:latin typeface="メイリオ" panose="020B0604030504040204" pitchFamily="50" charset="-128"/>
              <a:ea typeface="メイリオ" panose="020B0604030504040204" pitchFamily="50" charset="-128"/>
            </a:endParaRPr>
          </a:p>
          <a:p>
            <a:pPr algn="r"/>
            <a:r>
              <a:rPr kumimoji="1" lang="ja-JP" altLang="en-US" sz="1100" dirty="0">
                <a:latin typeface="メイリオ" panose="020B0604030504040204" pitchFamily="50" charset="-128"/>
                <a:ea typeface="メイリオ" panose="020B0604030504040204" pitchFamily="50" charset="-128"/>
              </a:rPr>
              <a:t>大阪府・大阪市</a:t>
            </a:r>
          </a:p>
        </p:txBody>
      </p:sp>
    </p:spTree>
    <p:extLst>
      <p:ext uri="{BB962C8B-B14F-4D97-AF65-F5344CB8AC3E}">
        <p14:creationId xmlns:p14="http://schemas.microsoft.com/office/powerpoint/2010/main" val="54145892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1924</Words>
  <PresentationFormat>A4 210 x 297 mm</PresentationFormat>
  <Paragraphs>157</Paragraphs>
  <Slides>4</Slides>
  <Notes>4</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4</vt:i4>
      </vt:variant>
    </vt:vector>
  </HeadingPairs>
  <TitlesOfParts>
    <vt:vector size="13" baseType="lpstr">
      <vt:lpstr>HG丸ｺﾞｼｯｸM-PRO</vt:lpstr>
      <vt:lpstr>Meiryo UI</vt:lpstr>
      <vt:lpstr>ＭＳ ゴシック</vt:lpstr>
      <vt:lpstr>メイリオ</vt:lpstr>
      <vt:lpstr>游ゴシック</vt:lpstr>
      <vt:lpstr>游ゴシック Light</vt:lpstr>
      <vt:lpstr>Arial</vt:lpstr>
      <vt:lpstr>Wingdings</vt:lpstr>
      <vt:lpstr>Office 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modified xsi:type="dcterms:W3CDTF">2025-07-31T08:42:47Z</dcterms:modified>
</cp:coreProperties>
</file>