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 userDrawn="1">
          <p15:clr>
            <a:srgbClr val="A4A3A4"/>
          </p15:clr>
        </p15:guide>
        <p15:guide id="3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松井　麻優" initials="松井　麻優" lastIdx="1" clrIdx="0">
    <p:extLst>
      <p:ext uri="{19B8F6BF-5375-455C-9EA6-DF929625EA0E}">
        <p15:presenceInfo xmlns:p15="http://schemas.microsoft.com/office/powerpoint/2012/main" userId="S::MatsuiMa@lan.pref.osaka.jp::057a08cb-1a84-46fa-be6a-4af2ecc5f8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E1"/>
    <a:srgbClr val="FFE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07" autoAdjust="0"/>
    <p:restoredTop sz="96101" autoAdjust="0"/>
  </p:normalViewPr>
  <p:slideViewPr>
    <p:cSldViewPr showGuides="1">
      <p:cViewPr varScale="1">
        <p:scale>
          <a:sx n="89" d="100"/>
          <a:sy n="89" d="100"/>
        </p:scale>
        <p:origin x="1382" y="86"/>
      </p:cViewPr>
      <p:guideLst>
        <p:guide orient="horz" pos="14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B83AF-4C4F-4A8C-81A2-3A6E470C4507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F6FA1-E973-4F5F-BE58-DC1B0E97E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50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2F6FA1-E973-4F5F-BE58-DC1B0E97E7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38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1708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56">
          <p15:clr>
            <a:srgbClr val="FBAE40"/>
          </p15:clr>
        </p15:guide>
        <p15:guide id="2" pos="308">
          <p15:clr>
            <a:srgbClr val="FBAE40"/>
          </p15:clr>
        </p15:guide>
        <p15:guide id="3" orient="horz" pos="709">
          <p15:clr>
            <a:srgbClr val="FBAE40"/>
          </p15:clr>
        </p15:guide>
        <p15:guide id="4" pos="606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（短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BF0481D-8E50-6358-438B-F3CC344AA506}"/>
              </a:ext>
            </a:extLst>
          </p:cNvPr>
          <p:cNvGrpSpPr/>
          <p:nvPr userDrawn="1"/>
        </p:nvGrpSpPr>
        <p:grpSpPr>
          <a:xfrm>
            <a:off x="0" y="476672"/>
            <a:ext cx="5384457" cy="0"/>
            <a:chOff x="4392487" y="4221088"/>
            <a:chExt cx="5384457" cy="0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B52C3262-A562-4902-F4C8-2465689F54D9}"/>
                </a:ext>
              </a:extLst>
            </p:cNvPr>
            <p:cNvCxnSpPr/>
            <p:nvPr userDrawn="1"/>
          </p:nvCxnSpPr>
          <p:spPr>
            <a:xfrm>
              <a:off x="4448944" y="4221088"/>
              <a:ext cx="5328000" cy="0"/>
            </a:xfrm>
            <a:prstGeom prst="line">
              <a:avLst/>
            </a:prstGeom>
            <a:ln w="9842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7825E0EC-AB55-B1F3-1495-D18EFF543ABD}"/>
                </a:ext>
              </a:extLst>
            </p:cNvPr>
            <p:cNvCxnSpPr/>
            <p:nvPr/>
          </p:nvCxnSpPr>
          <p:spPr>
            <a:xfrm>
              <a:off x="4448944" y="4221088"/>
              <a:ext cx="5148000" cy="0"/>
            </a:xfrm>
            <a:prstGeom prst="line">
              <a:avLst/>
            </a:prstGeom>
            <a:ln w="9842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8571CCC1-A464-9B13-07E9-0DBD19B975D0}"/>
                </a:ext>
              </a:extLst>
            </p:cNvPr>
            <p:cNvCxnSpPr/>
            <p:nvPr/>
          </p:nvCxnSpPr>
          <p:spPr>
            <a:xfrm>
              <a:off x="4448944" y="4221088"/>
              <a:ext cx="4968000" cy="0"/>
            </a:xfrm>
            <a:prstGeom prst="line">
              <a:avLst/>
            </a:prstGeom>
            <a:ln w="98425">
              <a:solidFill>
                <a:srgbClr val="F2F2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9C3F0D8-576D-BA7C-F6B2-F53C085A1BA8}"/>
                </a:ext>
              </a:extLst>
            </p:cNvPr>
            <p:cNvCxnSpPr/>
            <p:nvPr/>
          </p:nvCxnSpPr>
          <p:spPr>
            <a:xfrm>
              <a:off x="4448944" y="4221088"/>
              <a:ext cx="4788000" cy="0"/>
            </a:xfrm>
            <a:prstGeom prst="line">
              <a:avLst/>
            </a:prstGeom>
            <a:ln w="98425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A732E933-512D-BE62-77FA-56467EEB0EE8}"/>
                </a:ext>
              </a:extLst>
            </p:cNvPr>
            <p:cNvCxnSpPr>
              <a:cxnSpLocks/>
            </p:cNvCxnSpPr>
            <p:nvPr/>
          </p:nvCxnSpPr>
          <p:spPr>
            <a:xfrm>
              <a:off x="4392487" y="4221088"/>
              <a:ext cx="4664456" cy="0"/>
            </a:xfrm>
            <a:prstGeom prst="line">
              <a:avLst/>
            </a:prstGeom>
            <a:ln w="9842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8273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56" userDrawn="1">
          <p15:clr>
            <a:srgbClr val="FBAE40"/>
          </p15:clr>
        </p15:guide>
        <p15:guide id="2" pos="308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4" pos="60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（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5D0BDBF-2E4E-4EE4-DACE-B4535D50FFDC}"/>
              </a:ext>
            </a:extLst>
          </p:cNvPr>
          <p:cNvGrpSpPr/>
          <p:nvPr userDrawn="1"/>
        </p:nvGrpSpPr>
        <p:grpSpPr>
          <a:xfrm>
            <a:off x="56456" y="476672"/>
            <a:ext cx="7128001" cy="0"/>
            <a:chOff x="56456" y="476672"/>
            <a:chExt cx="7128001" cy="0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5323B5F9-11BA-6706-DC66-3F2DD4F26AFF}"/>
                </a:ext>
              </a:extLst>
            </p:cNvPr>
            <p:cNvCxnSpPr/>
            <p:nvPr/>
          </p:nvCxnSpPr>
          <p:spPr>
            <a:xfrm>
              <a:off x="56457" y="476672"/>
              <a:ext cx="7128000" cy="0"/>
            </a:xfrm>
            <a:prstGeom prst="line">
              <a:avLst/>
            </a:prstGeom>
            <a:ln w="98425">
              <a:solidFill>
                <a:srgbClr val="2D2D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1F2AACBB-4BF0-F54B-4548-841709C6E416}"/>
                </a:ext>
              </a:extLst>
            </p:cNvPr>
            <p:cNvCxnSpPr/>
            <p:nvPr/>
          </p:nvCxnSpPr>
          <p:spPr>
            <a:xfrm>
              <a:off x="56457" y="476672"/>
              <a:ext cx="6948000" cy="0"/>
            </a:xfrm>
            <a:prstGeom prst="line">
              <a:avLst/>
            </a:prstGeom>
            <a:ln w="98425">
              <a:solidFill>
                <a:srgbClr val="D2D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0924D70E-059A-65AF-2F63-F9ACE154C054}"/>
                </a:ext>
              </a:extLst>
            </p:cNvPr>
            <p:cNvCxnSpPr/>
            <p:nvPr/>
          </p:nvCxnSpPr>
          <p:spPr>
            <a:xfrm>
              <a:off x="56457" y="476672"/>
              <a:ext cx="6768000" cy="0"/>
            </a:xfrm>
            <a:prstGeom prst="line">
              <a:avLst/>
            </a:prstGeom>
            <a:ln w="98425">
              <a:solidFill>
                <a:srgbClr val="F2F2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384A5B6C-4010-9C09-02B2-F4495A3F23FE}"/>
                </a:ext>
              </a:extLst>
            </p:cNvPr>
            <p:cNvCxnSpPr/>
            <p:nvPr/>
          </p:nvCxnSpPr>
          <p:spPr>
            <a:xfrm>
              <a:off x="56457" y="476672"/>
              <a:ext cx="6588000" cy="0"/>
            </a:xfrm>
            <a:prstGeom prst="line">
              <a:avLst/>
            </a:prstGeom>
            <a:ln w="98425">
              <a:solidFill>
                <a:srgbClr val="7878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57CA202-F805-D5CF-D9E5-3125AFB85AD8}"/>
                </a:ext>
              </a:extLst>
            </p:cNvPr>
            <p:cNvCxnSpPr/>
            <p:nvPr/>
          </p:nvCxnSpPr>
          <p:spPr>
            <a:xfrm>
              <a:off x="56456" y="476672"/>
              <a:ext cx="6408000" cy="0"/>
            </a:xfrm>
            <a:prstGeom prst="line">
              <a:avLst/>
            </a:prstGeom>
            <a:ln w="98425">
              <a:solidFill>
                <a:srgbClr val="A5A5E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6371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アイシ（短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7D221EF-35AE-9202-837B-C5650FA8DFB5}"/>
              </a:ext>
            </a:extLst>
          </p:cNvPr>
          <p:cNvGrpSpPr/>
          <p:nvPr userDrawn="1"/>
        </p:nvGrpSpPr>
        <p:grpSpPr>
          <a:xfrm>
            <a:off x="56456" y="3429000"/>
            <a:ext cx="5328001" cy="0"/>
            <a:chOff x="4448943" y="4221088"/>
            <a:chExt cx="5328001" cy="0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D8C71D0D-B4F2-2A0E-679E-8F1300243CBF}"/>
                </a:ext>
              </a:extLst>
            </p:cNvPr>
            <p:cNvCxnSpPr/>
            <p:nvPr/>
          </p:nvCxnSpPr>
          <p:spPr>
            <a:xfrm>
              <a:off x="4448944" y="4221088"/>
              <a:ext cx="5328000" cy="0"/>
            </a:xfrm>
            <a:prstGeom prst="line">
              <a:avLst/>
            </a:prstGeom>
            <a:ln w="98425">
              <a:solidFill>
                <a:srgbClr val="2D2D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425F0F1-031C-F472-9204-B1482BD0879D}"/>
                </a:ext>
              </a:extLst>
            </p:cNvPr>
            <p:cNvCxnSpPr/>
            <p:nvPr/>
          </p:nvCxnSpPr>
          <p:spPr>
            <a:xfrm>
              <a:off x="4448944" y="4221088"/>
              <a:ext cx="5148000" cy="0"/>
            </a:xfrm>
            <a:prstGeom prst="line">
              <a:avLst/>
            </a:prstGeom>
            <a:ln w="98425">
              <a:solidFill>
                <a:srgbClr val="D2D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60C15553-E5ED-9DFF-3C85-5D3E8E143E76}"/>
                </a:ext>
              </a:extLst>
            </p:cNvPr>
            <p:cNvCxnSpPr/>
            <p:nvPr/>
          </p:nvCxnSpPr>
          <p:spPr>
            <a:xfrm>
              <a:off x="4448944" y="4221088"/>
              <a:ext cx="4968000" cy="0"/>
            </a:xfrm>
            <a:prstGeom prst="line">
              <a:avLst/>
            </a:prstGeom>
            <a:ln w="98425">
              <a:solidFill>
                <a:srgbClr val="F2F2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727FC915-121D-40A5-3FE1-2E295855A167}"/>
                </a:ext>
              </a:extLst>
            </p:cNvPr>
            <p:cNvCxnSpPr/>
            <p:nvPr/>
          </p:nvCxnSpPr>
          <p:spPr>
            <a:xfrm>
              <a:off x="4448944" y="4221088"/>
              <a:ext cx="4788000" cy="0"/>
            </a:xfrm>
            <a:prstGeom prst="line">
              <a:avLst/>
            </a:prstGeom>
            <a:ln w="98425">
              <a:solidFill>
                <a:srgbClr val="7878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7A7ECFB0-D1BD-0F16-76B8-B084EE9DD723}"/>
                </a:ext>
              </a:extLst>
            </p:cNvPr>
            <p:cNvCxnSpPr/>
            <p:nvPr/>
          </p:nvCxnSpPr>
          <p:spPr>
            <a:xfrm>
              <a:off x="4448943" y="4221088"/>
              <a:ext cx="4608000" cy="0"/>
            </a:xfrm>
            <a:prstGeom prst="line">
              <a:avLst/>
            </a:prstGeom>
            <a:ln w="98425">
              <a:solidFill>
                <a:srgbClr val="A5A5E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9610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アイシ（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769ED7B-3D01-2B28-0D8A-94DA1C575C3C}"/>
              </a:ext>
            </a:extLst>
          </p:cNvPr>
          <p:cNvGrpSpPr/>
          <p:nvPr userDrawn="1"/>
        </p:nvGrpSpPr>
        <p:grpSpPr>
          <a:xfrm>
            <a:off x="56456" y="3429000"/>
            <a:ext cx="7128001" cy="0"/>
            <a:chOff x="56456" y="476672"/>
            <a:chExt cx="7128001" cy="0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949D25AA-5052-3724-4BC5-136143B64651}"/>
                </a:ext>
              </a:extLst>
            </p:cNvPr>
            <p:cNvCxnSpPr/>
            <p:nvPr/>
          </p:nvCxnSpPr>
          <p:spPr>
            <a:xfrm>
              <a:off x="56457" y="476672"/>
              <a:ext cx="7128000" cy="0"/>
            </a:xfrm>
            <a:prstGeom prst="line">
              <a:avLst/>
            </a:prstGeom>
            <a:ln w="98425">
              <a:solidFill>
                <a:srgbClr val="2D2D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BAB81E42-8139-AB75-37EE-CBDC1295477C}"/>
                </a:ext>
              </a:extLst>
            </p:cNvPr>
            <p:cNvCxnSpPr/>
            <p:nvPr/>
          </p:nvCxnSpPr>
          <p:spPr>
            <a:xfrm>
              <a:off x="56457" y="476672"/>
              <a:ext cx="6948000" cy="0"/>
            </a:xfrm>
            <a:prstGeom prst="line">
              <a:avLst/>
            </a:prstGeom>
            <a:ln w="98425">
              <a:solidFill>
                <a:srgbClr val="D2D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C6021798-90B4-75EC-0775-54E008EBD2ED}"/>
                </a:ext>
              </a:extLst>
            </p:cNvPr>
            <p:cNvCxnSpPr/>
            <p:nvPr/>
          </p:nvCxnSpPr>
          <p:spPr>
            <a:xfrm>
              <a:off x="56457" y="476672"/>
              <a:ext cx="6768000" cy="0"/>
            </a:xfrm>
            <a:prstGeom prst="line">
              <a:avLst/>
            </a:prstGeom>
            <a:ln w="98425">
              <a:solidFill>
                <a:srgbClr val="F2F2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7990BA0A-5256-57CB-CEDD-5A78CA607302}"/>
                </a:ext>
              </a:extLst>
            </p:cNvPr>
            <p:cNvCxnSpPr/>
            <p:nvPr/>
          </p:nvCxnSpPr>
          <p:spPr>
            <a:xfrm>
              <a:off x="56457" y="476672"/>
              <a:ext cx="6588000" cy="0"/>
            </a:xfrm>
            <a:prstGeom prst="line">
              <a:avLst/>
            </a:prstGeom>
            <a:ln w="98425">
              <a:solidFill>
                <a:srgbClr val="7878D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3C9D8E4-1458-066F-83C0-FDDFFAA75791}"/>
                </a:ext>
              </a:extLst>
            </p:cNvPr>
            <p:cNvCxnSpPr/>
            <p:nvPr/>
          </p:nvCxnSpPr>
          <p:spPr>
            <a:xfrm>
              <a:off x="56456" y="476672"/>
              <a:ext cx="6408000" cy="0"/>
            </a:xfrm>
            <a:prstGeom prst="line">
              <a:avLst/>
            </a:prstGeom>
            <a:ln w="98425">
              <a:solidFill>
                <a:srgbClr val="A5A5E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4808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10B1C-1A52-496C-9FE5-E482AAC71168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79491-4058-4F12-A02C-9FEB933A3B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1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18" Type="http://schemas.openxmlformats.org/officeDocument/2006/relationships/image" Target="../media/image1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5" Type="http://schemas.openxmlformats.org/officeDocument/2006/relationships/image" Target="../media/image1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image" Target="../media/image28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12" Type="http://schemas.openxmlformats.org/officeDocument/2006/relationships/image" Target="../media/image27.emf"/><Relationship Id="rId17" Type="http://schemas.openxmlformats.org/officeDocument/2006/relationships/image" Target="../media/image32.emf"/><Relationship Id="rId2" Type="http://schemas.openxmlformats.org/officeDocument/2006/relationships/image" Target="../media/image17.emf"/><Relationship Id="rId16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11" Type="http://schemas.openxmlformats.org/officeDocument/2006/relationships/image" Target="../media/image26.emf"/><Relationship Id="rId5" Type="http://schemas.openxmlformats.org/officeDocument/2006/relationships/image" Target="../media/image20.emf"/><Relationship Id="rId15" Type="http://schemas.openxmlformats.org/officeDocument/2006/relationships/image" Target="../media/image30.emf"/><Relationship Id="rId10" Type="http://schemas.openxmlformats.org/officeDocument/2006/relationships/image" Target="../media/image25.emf"/><Relationship Id="rId4" Type="http://schemas.openxmlformats.org/officeDocument/2006/relationships/image" Target="../media/image19.emf"/><Relationship Id="rId9" Type="http://schemas.openxmlformats.org/officeDocument/2006/relationships/image" Target="../media/image24.emf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0DDB1-F40B-539C-DAB2-2E694796A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F576F29-5BC3-B4B3-21EC-B02B05DB5F1E}"/>
              </a:ext>
            </a:extLst>
          </p:cNvPr>
          <p:cNvSpPr/>
          <p:nvPr/>
        </p:nvSpPr>
        <p:spPr>
          <a:xfrm>
            <a:off x="3369269" y="2627154"/>
            <a:ext cx="2983079" cy="4105496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3" name="図 102">
            <a:extLst>
              <a:ext uri="{FF2B5EF4-FFF2-40B4-BE49-F238E27FC236}">
                <a16:creationId xmlns:a16="http://schemas.microsoft.com/office/drawing/2014/main" id="{E24F665D-3F0F-F207-AE30-3158CBD66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848" y="6368628"/>
            <a:ext cx="1581912" cy="318211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351E6C12-B219-3086-D21B-CE0726DEC0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511" y="4998933"/>
            <a:ext cx="1546098" cy="1371600"/>
          </a:xfrm>
          <a:prstGeom prst="rect">
            <a:avLst/>
          </a:prstGeom>
        </p:spPr>
      </p:pic>
      <p:pic>
        <p:nvPicPr>
          <p:cNvPr id="95" name="図 94">
            <a:extLst>
              <a:ext uri="{FF2B5EF4-FFF2-40B4-BE49-F238E27FC236}">
                <a16:creationId xmlns:a16="http://schemas.microsoft.com/office/drawing/2014/main" id="{F159E923-3B56-47C8-0347-AF3BAA4582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3040" y="3972737"/>
            <a:ext cx="955548" cy="810158"/>
          </a:xfrm>
          <a:prstGeom prst="rect">
            <a:avLst/>
          </a:prstGeom>
        </p:spPr>
      </p:pic>
      <p:pic>
        <p:nvPicPr>
          <p:cNvPr id="93" name="図 92">
            <a:extLst>
              <a:ext uri="{FF2B5EF4-FFF2-40B4-BE49-F238E27FC236}">
                <a16:creationId xmlns:a16="http://schemas.microsoft.com/office/drawing/2014/main" id="{EBBE8420-2173-59B6-F9B9-804AD4B5FB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6816" y="4002349"/>
            <a:ext cx="2244852" cy="595274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E358F34-1B57-619A-112A-4D64E0ACFAFC}"/>
              </a:ext>
            </a:extLst>
          </p:cNvPr>
          <p:cNvSpPr/>
          <p:nvPr/>
        </p:nvSpPr>
        <p:spPr>
          <a:xfrm>
            <a:off x="6481250" y="2615452"/>
            <a:ext cx="3216687" cy="4105496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7" name="図 86">
            <a:extLst>
              <a:ext uri="{FF2B5EF4-FFF2-40B4-BE49-F238E27FC236}">
                <a16:creationId xmlns:a16="http://schemas.microsoft.com/office/drawing/2014/main" id="{ECACC868-3C9F-E201-9AD0-F06FB008E2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0572" y="6315670"/>
            <a:ext cx="1192378" cy="214884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BB170AF3-5EC2-2F5F-4BD2-FE308C6235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4172" y="4950787"/>
            <a:ext cx="1484376" cy="1371600"/>
          </a:xfrm>
          <a:prstGeom prst="rect">
            <a:avLst/>
          </a:prstGeom>
        </p:spPr>
      </p:pic>
      <p:pic>
        <p:nvPicPr>
          <p:cNvPr id="74" name="図 73">
            <a:extLst>
              <a:ext uri="{FF2B5EF4-FFF2-40B4-BE49-F238E27FC236}">
                <a16:creationId xmlns:a16="http://schemas.microsoft.com/office/drawing/2014/main" id="{E857CFEF-467F-C648-B468-C85787A5AB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09184" y="4950787"/>
            <a:ext cx="1484376" cy="137160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CCE1FDE6-7E19-3EFC-4B61-B52E9D564A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31758" y="3977506"/>
            <a:ext cx="955548" cy="810158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F6085737-5C00-B0C0-9FC3-00849EFA84B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84218" y="4005064"/>
            <a:ext cx="2244852" cy="59527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D2B2C5-E4ED-EF0D-1DB2-640F065689A9}"/>
              </a:ext>
            </a:extLst>
          </p:cNvPr>
          <p:cNvSpPr/>
          <p:nvPr/>
        </p:nvSpPr>
        <p:spPr>
          <a:xfrm>
            <a:off x="196523" y="2635872"/>
            <a:ext cx="3061161" cy="4105496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7D0ADC98-7DFD-099A-5ACD-77F7CBDF625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84648" y="4998933"/>
            <a:ext cx="1484376" cy="1371600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5B3CF59E-A218-7E55-A0E0-8994877F078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88704" y="4149080"/>
            <a:ext cx="718718" cy="318211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A4B8EF0F-E189-A3F6-AD72-18FDFC488E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8396" y="3998714"/>
            <a:ext cx="1818742" cy="491947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992A1A73-B1E4-BFDE-80D0-CFB604A698F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72480" y="4998933"/>
            <a:ext cx="1484376" cy="13716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C175CE3-9876-6E66-CFA4-C3B5156B1A52}"/>
              </a:ext>
            </a:extLst>
          </p:cNvPr>
          <p:cNvSpPr/>
          <p:nvPr/>
        </p:nvSpPr>
        <p:spPr>
          <a:xfrm>
            <a:off x="6465168" y="698609"/>
            <a:ext cx="3232770" cy="1797198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A864AF57-E492-B06A-ADF4-8449FF884B2C}"/>
              </a:ext>
            </a:extLst>
          </p:cNvPr>
          <p:cNvGrpSpPr/>
          <p:nvPr/>
        </p:nvGrpSpPr>
        <p:grpSpPr>
          <a:xfrm>
            <a:off x="8816032" y="1616100"/>
            <a:ext cx="955548" cy="841628"/>
            <a:chOff x="8816032" y="1616100"/>
            <a:chExt cx="955548" cy="841628"/>
          </a:xfrm>
        </p:grpSpPr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291EAAA3-FDC8-FF53-F8F1-39636EFC06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816032" y="1616100"/>
              <a:ext cx="955548" cy="214884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2430727A-EA74-F359-3FD9-BBA5D7B4F6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8816032" y="1726208"/>
              <a:ext cx="955548" cy="731520"/>
            </a:xfrm>
            <a:prstGeom prst="rect">
              <a:avLst/>
            </a:prstGeom>
          </p:spPr>
        </p:pic>
      </p:grpSp>
      <p:pic>
        <p:nvPicPr>
          <p:cNvPr id="37" name="図 36">
            <a:extLst>
              <a:ext uri="{FF2B5EF4-FFF2-40B4-BE49-F238E27FC236}">
                <a16:creationId xmlns:a16="http://schemas.microsoft.com/office/drawing/2014/main" id="{C7B32F17-D8FA-E839-4655-EC67CBC602C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275626" y="1801691"/>
            <a:ext cx="2565806" cy="49194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A540CE-D6F0-CC2A-8E09-E786599A5BB5}"/>
              </a:ext>
            </a:extLst>
          </p:cNvPr>
          <p:cNvSpPr txBox="1"/>
          <p:nvPr/>
        </p:nvSpPr>
        <p:spPr>
          <a:xfrm>
            <a:off x="6412111" y="639312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ヘルスリテラシー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FE4C481-29F3-AAF4-180E-DCB74583B40A}"/>
              </a:ext>
            </a:extLst>
          </p:cNvPr>
          <p:cNvSpPr txBox="1"/>
          <p:nvPr/>
        </p:nvSpPr>
        <p:spPr>
          <a:xfrm>
            <a:off x="6502120" y="1577697"/>
            <a:ext cx="914848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健康への関心</a:t>
            </a:r>
            <a:endParaRPr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DDE1D4-1BEE-D530-7B72-4720E8C1E8A6}"/>
              </a:ext>
            </a:extLst>
          </p:cNvPr>
          <p:cNvSpPr txBox="1"/>
          <p:nvPr/>
        </p:nvSpPr>
        <p:spPr>
          <a:xfrm>
            <a:off x="6609184" y="980203"/>
            <a:ext cx="288032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健康に「関心がある」が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48.6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％で最も高く、「どちらかといえば関心がある」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43.2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％と合わせて、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91.8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関心がある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としています。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86C0FC-5AF1-8BBD-6458-0FF696C5906D}"/>
              </a:ext>
            </a:extLst>
          </p:cNvPr>
          <p:cNvSpPr txBox="1"/>
          <p:nvPr/>
        </p:nvSpPr>
        <p:spPr>
          <a:xfrm>
            <a:off x="56456" y="2582232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身体活動・運動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A8B228B-E317-AD9F-524B-4367D26B4908}"/>
              </a:ext>
            </a:extLst>
          </p:cNvPr>
          <p:cNvSpPr txBox="1"/>
          <p:nvPr/>
        </p:nvSpPr>
        <p:spPr>
          <a:xfrm>
            <a:off x="236052" y="2970676"/>
            <a:ext cx="284473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運動習慣がある人の割合は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32.4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％で、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男性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80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歳以上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56.0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女性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39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10.2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％で最も低くなっています。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F9D9EA-8E41-823C-0D46-D329FA0A4FC4}"/>
              </a:ext>
            </a:extLst>
          </p:cNvPr>
          <p:cNvSpPr txBox="1"/>
          <p:nvPr/>
        </p:nvSpPr>
        <p:spPr>
          <a:xfrm>
            <a:off x="3296816" y="2573515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睡眠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1A93979-7625-4F41-23A8-3404AF7E2E15}"/>
              </a:ext>
            </a:extLst>
          </p:cNvPr>
          <p:cNvSpPr txBox="1"/>
          <p:nvPr/>
        </p:nvSpPr>
        <p:spPr>
          <a:xfrm>
            <a:off x="3440832" y="4776039"/>
            <a:ext cx="1647472" cy="246221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睡眠で休養がとれている状況</a:t>
            </a:r>
            <a:b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（最近１か月）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22E0B9F-7F61-960B-2518-DFC62FABEC2D}"/>
              </a:ext>
            </a:extLst>
          </p:cNvPr>
          <p:cNvSpPr txBox="1"/>
          <p:nvPr/>
        </p:nvSpPr>
        <p:spPr>
          <a:xfrm>
            <a:off x="3524877" y="2970674"/>
            <a:ext cx="2508243" cy="746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「５時間以上６時間未満」が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34.0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％で最も高く、次いで「６時間以上７時間未満」が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32.1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睡眠で休養がとれている人の割合は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66.9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『40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～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59.6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％で最も低くなっています。</a:t>
            </a:r>
            <a:endParaRPr kumimoji="1" lang="ja-JP" altLang="en-US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B2474A-E862-B311-42D1-07A8CB0BAE53}"/>
              </a:ext>
            </a:extLst>
          </p:cNvPr>
          <p:cNvSpPr txBox="1"/>
          <p:nvPr/>
        </p:nvSpPr>
        <p:spPr>
          <a:xfrm>
            <a:off x="204108" y="3830850"/>
            <a:ext cx="1427809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運動習慣のある人の割合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E94364-A5A8-A1F8-528B-CDCD2D2EFDD6}"/>
              </a:ext>
            </a:extLst>
          </p:cNvPr>
          <p:cNvSpPr txBox="1"/>
          <p:nvPr/>
        </p:nvSpPr>
        <p:spPr>
          <a:xfrm>
            <a:off x="224261" y="6453336"/>
            <a:ext cx="2723035" cy="92333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※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運動習慣のある人</a:t>
            </a:r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:1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回</a:t>
            </a:r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30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分以上、週２回以上の運動を</a:t>
            </a:r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年以上している者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F575076-DF6F-4FA7-3B89-FA83516F7A96}"/>
              </a:ext>
            </a:extLst>
          </p:cNvPr>
          <p:cNvSpPr txBox="1"/>
          <p:nvPr/>
        </p:nvSpPr>
        <p:spPr>
          <a:xfrm>
            <a:off x="3400442" y="3830850"/>
            <a:ext cx="709663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睡眠時間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3AE2556-1D1A-5353-BA68-3423C2111EE5}"/>
              </a:ext>
            </a:extLst>
          </p:cNvPr>
          <p:cNvSpPr txBox="1"/>
          <p:nvPr/>
        </p:nvSpPr>
        <p:spPr>
          <a:xfrm>
            <a:off x="6393160" y="2561811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飲酒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C63109B-0AA7-F7B2-7917-509E70D9D0D3}"/>
              </a:ext>
            </a:extLst>
          </p:cNvPr>
          <p:cNvSpPr txBox="1"/>
          <p:nvPr/>
        </p:nvSpPr>
        <p:spPr>
          <a:xfrm>
            <a:off x="6649463" y="2970674"/>
            <a:ext cx="2840041" cy="746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お酒を飲むことがある人に１回あたりの量をたずねたところ、「１合未満」が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49.2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％で最も高く、次いで「１合以上２合未満」が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30.5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生活習慣病のリスクを高める量を飲酒している人は、男性で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13.0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％、女性で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10.6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C20E90D-BDEF-3641-8365-BB1B33E90BE8}"/>
              </a:ext>
            </a:extLst>
          </p:cNvPr>
          <p:cNvSpPr txBox="1"/>
          <p:nvPr/>
        </p:nvSpPr>
        <p:spPr>
          <a:xfrm>
            <a:off x="6502120" y="4797152"/>
            <a:ext cx="2556323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生活習慣病のリスクを高める量を飲酒している人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17E58BD-7DDD-ACAC-2067-EB71F53E173D}"/>
              </a:ext>
            </a:extLst>
          </p:cNvPr>
          <p:cNvSpPr/>
          <p:nvPr/>
        </p:nvSpPr>
        <p:spPr>
          <a:xfrm>
            <a:off x="128910" y="700816"/>
            <a:ext cx="6165780" cy="17971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A5C9AB5-A918-2C9F-36D1-E84AAE60CFAE}"/>
              </a:ext>
            </a:extLst>
          </p:cNvPr>
          <p:cNvSpPr txBox="1"/>
          <p:nvPr/>
        </p:nvSpPr>
        <p:spPr>
          <a:xfrm>
            <a:off x="64476" y="641519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調査概要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CA99B74-3061-796A-DD86-A3A87F574770}"/>
              </a:ext>
            </a:extLst>
          </p:cNvPr>
          <p:cNvSpPr txBox="1"/>
          <p:nvPr/>
        </p:nvSpPr>
        <p:spPr>
          <a:xfrm>
            <a:off x="208062" y="987468"/>
            <a:ext cx="5459396" cy="984885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pPr>
              <a:lnSpc>
                <a:spcPct val="150000"/>
              </a:lnSpc>
              <a:tabLst>
                <a:tab pos="177800" algn="l"/>
              </a:tabLst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調査対象：府内に居住する満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歳（令和７年８月１日時点）以上の者から無作為抽出した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10,000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人</a:t>
            </a:r>
          </a:p>
          <a:p>
            <a:pPr>
              <a:lnSpc>
                <a:spcPct val="150000"/>
              </a:lnSpc>
              <a:tabLst>
                <a:tab pos="177800" algn="l"/>
              </a:tabLst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調査方法：郵送配付・郵送回収、またはインターネットによる回答</a:t>
            </a:r>
          </a:p>
          <a:p>
            <a:pPr>
              <a:lnSpc>
                <a:spcPct val="150000"/>
              </a:lnSpc>
              <a:tabLst>
                <a:tab pos="177800" algn="l"/>
              </a:tabLst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調査期間：令和７年９月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日～令和７年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17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日</a:t>
            </a:r>
            <a:endParaRPr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  <a:tabLst>
                <a:tab pos="1347788" algn="l"/>
                <a:tab pos="2155825" algn="l"/>
              </a:tabLst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調査票の配付・回収の状況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	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配付件数	：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10,000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</a:t>
            </a:r>
            <a:endParaRPr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>
              <a:tabLst>
                <a:tab pos="1347788" algn="l"/>
                <a:tab pos="2155825" algn="l"/>
              </a:tabLst>
            </a:pP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	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回収数・率	： 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5,130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　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51.3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％）郵送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3,427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件、インターネット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1,703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</a:t>
            </a:r>
          </a:p>
          <a:p>
            <a:pPr>
              <a:tabLst>
                <a:tab pos="1347788" algn="l"/>
                <a:tab pos="2155825" algn="l"/>
              </a:tabLst>
            </a:pP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	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有効回答数・率	： 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5,121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　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51.2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％）郵送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3,419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件、インターネット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1,702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件</a:t>
            </a:r>
          </a:p>
        </p:txBody>
      </p:sp>
      <p:sp>
        <p:nvSpPr>
          <p:cNvPr id="39" name="吹き出し: 四角形 38">
            <a:extLst>
              <a:ext uri="{FF2B5EF4-FFF2-40B4-BE49-F238E27FC236}">
                <a16:creationId xmlns:a16="http://schemas.microsoft.com/office/drawing/2014/main" id="{F9DEAB85-81BB-E918-40F3-EF06813B9365}"/>
              </a:ext>
            </a:extLst>
          </p:cNvPr>
          <p:cNvSpPr/>
          <p:nvPr/>
        </p:nvSpPr>
        <p:spPr>
          <a:xfrm>
            <a:off x="5108222" y="5072490"/>
            <a:ext cx="1051017" cy="838227"/>
          </a:xfrm>
          <a:prstGeom prst="wedgeRectCallout">
            <a:avLst>
              <a:gd name="adj1" fmla="val -48071"/>
              <a:gd name="adj2" fmla="val -96606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  <a:buClr>
                <a:srgbClr val="2D2DB9"/>
              </a:buClr>
            </a:pPr>
            <a:r>
              <a:rPr lang="ja-JP" altLang="en-US" sz="700" dirty="0">
                <a:solidFill>
                  <a:schemeClr val="accent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睡眠時間が十分確保できている者の割合</a:t>
            </a:r>
            <a:endParaRPr lang="en-US" altLang="ja-JP" sz="700" dirty="0">
              <a:solidFill>
                <a:schemeClr val="accent2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algn="r">
              <a:spcBef>
                <a:spcPts val="300"/>
              </a:spcBef>
              <a:buClr>
                <a:srgbClr val="2D2DB9"/>
              </a:buClr>
              <a:tabLst>
                <a:tab pos="533400" algn="l"/>
              </a:tabLst>
            </a:pPr>
            <a:r>
              <a:rPr lang="en-US" altLang="ja-JP" sz="1000" b="1" dirty="0">
                <a:solidFill>
                  <a:schemeClr val="accent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51.0%</a:t>
            </a:r>
            <a:endParaRPr lang="en-US" altLang="ja-JP" sz="700" b="1" dirty="0">
              <a:solidFill>
                <a:schemeClr val="accent2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>
              <a:spcBef>
                <a:spcPts val="300"/>
              </a:spcBef>
              <a:buClr>
                <a:srgbClr val="2D2DB9"/>
              </a:buClr>
            </a:pPr>
            <a: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※</a:t>
            </a:r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睡眠時間が６～９時間</a:t>
            </a:r>
            <a:b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</a:t>
            </a:r>
            <a: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60</a:t>
            </a:r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歳以上については、</a:t>
            </a:r>
            <a:b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 </a:t>
            </a:r>
            <a:r>
              <a:rPr lang="ja-JP" altLang="en-US" sz="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６～８時間）</a:t>
            </a:r>
            <a:endParaRPr kumimoji="1" lang="en-US" altLang="ja-JP" sz="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00E608DD-4B1E-EC32-16BA-F98A7C95FBCB}"/>
              </a:ext>
            </a:extLst>
          </p:cNvPr>
          <p:cNvSpPr txBox="1"/>
          <p:nvPr/>
        </p:nvSpPr>
        <p:spPr>
          <a:xfrm>
            <a:off x="6465168" y="6453336"/>
            <a:ext cx="2569147" cy="184666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※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生活習慣病のリスクを高める量を飲酒している人：</a:t>
            </a:r>
            <a:endParaRPr lang="en-US" altLang="ja-JP" sz="6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　１日あたりの純アルコール摂取量が男性</a:t>
            </a:r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40g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以上、女性</a:t>
            </a:r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20g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以上の者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29A4C752-1841-09A9-A148-4A172F4373FE}"/>
              </a:ext>
            </a:extLst>
          </p:cNvPr>
          <p:cNvSpPr txBox="1"/>
          <p:nvPr/>
        </p:nvSpPr>
        <p:spPr>
          <a:xfrm>
            <a:off x="6502120" y="3830850"/>
            <a:ext cx="2761507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１回あたり、どのくらいの量を飲むか（日本酒換算）</a:t>
            </a:r>
            <a:endParaRPr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87DE1E-EE89-5511-F86A-8A4C124CF97C}"/>
              </a:ext>
            </a:extLst>
          </p:cNvPr>
          <p:cNvSpPr txBox="1"/>
          <p:nvPr/>
        </p:nvSpPr>
        <p:spPr>
          <a:xfrm>
            <a:off x="209921" y="2094964"/>
            <a:ext cx="5967215" cy="253916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■集計方法・数値の取扱いについて</a:t>
            </a:r>
            <a:endParaRPr lang="en-US" altLang="ja-JP" sz="7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調査回答者は、実際の府内市区町村別人口割合との乖離が生じているため、全体（男女）の集計値に、市区町村別人口割合を補正し算出。</a:t>
            </a:r>
            <a:endParaRPr lang="en-US" altLang="ja-JP" sz="7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E56B3EC-4DD4-9145-12E7-C05357990F4A}"/>
              </a:ext>
            </a:extLst>
          </p:cNvPr>
          <p:cNvSpPr txBox="1"/>
          <p:nvPr/>
        </p:nvSpPr>
        <p:spPr>
          <a:xfrm>
            <a:off x="56456" y="35515"/>
            <a:ext cx="346248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概要版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令和７年度　大阪府健康づくり実態調査　報告書</a:t>
            </a:r>
          </a:p>
        </p:txBody>
      </p:sp>
    </p:spTree>
    <p:extLst>
      <p:ext uri="{BB962C8B-B14F-4D97-AF65-F5344CB8AC3E}">
        <p14:creationId xmlns:p14="http://schemas.microsoft.com/office/powerpoint/2010/main" val="306103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4596C-A072-F144-81E1-DEFFF7E8C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65F107C-EDC4-1C80-7C6E-6B49A84B26FB}"/>
              </a:ext>
            </a:extLst>
          </p:cNvPr>
          <p:cNvSpPr/>
          <p:nvPr/>
        </p:nvSpPr>
        <p:spPr>
          <a:xfrm>
            <a:off x="4542841" y="3695605"/>
            <a:ext cx="5146904" cy="3070577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3" name="図 82">
            <a:extLst>
              <a:ext uri="{FF2B5EF4-FFF2-40B4-BE49-F238E27FC236}">
                <a16:creationId xmlns:a16="http://schemas.microsoft.com/office/drawing/2014/main" id="{FCCFA01D-A436-48B2-B6C4-C0707644C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150" y="6541871"/>
            <a:ext cx="955548" cy="111557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8BFBECB4-6D96-6779-C848-C0C54BE6F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4780" y="5125236"/>
            <a:ext cx="1348740" cy="1371600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E873E49C-2512-96E9-E482-787A714DA4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378" y="5125236"/>
            <a:ext cx="1348740" cy="1371600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CE5F0E1F-6753-B44F-4D1E-8983DAAFE2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0576" y="5936159"/>
            <a:ext cx="1192378" cy="524866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64F37C34-C7A1-E07B-C574-B6CD34A1D6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0952" y="5314500"/>
            <a:ext cx="2008022" cy="491947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248B5EF-D275-B9C7-61A5-1DFC7AE96D45}"/>
              </a:ext>
            </a:extLst>
          </p:cNvPr>
          <p:cNvSpPr/>
          <p:nvPr/>
        </p:nvSpPr>
        <p:spPr>
          <a:xfrm>
            <a:off x="4542841" y="732129"/>
            <a:ext cx="5144539" cy="2760574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pic>
        <p:nvPicPr>
          <p:cNvPr id="70" name="図 69">
            <a:extLst>
              <a:ext uri="{FF2B5EF4-FFF2-40B4-BE49-F238E27FC236}">
                <a16:creationId xmlns:a16="http://schemas.microsoft.com/office/drawing/2014/main" id="{4E29E988-1CD6-0BD9-3D8A-38B5F1D470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41866" y="2164606"/>
            <a:ext cx="955548" cy="524866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C6776B20-4E04-EC50-DA11-74933F0A0C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35718" y="1973147"/>
            <a:ext cx="2008022" cy="1386230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855A9AB4-42C6-BD9B-48A7-F8BD74E9F9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7674" y="2750932"/>
            <a:ext cx="955548" cy="524866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B2671D3F-974F-1B78-27B2-6DAFD9093F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92960" y="1988840"/>
            <a:ext cx="2029054" cy="66294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B9DE666-C1A4-368D-2465-527F5AA6E9FE}"/>
              </a:ext>
            </a:extLst>
          </p:cNvPr>
          <p:cNvSpPr/>
          <p:nvPr/>
        </p:nvSpPr>
        <p:spPr>
          <a:xfrm>
            <a:off x="92389" y="3695605"/>
            <a:ext cx="4309085" cy="3070577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23E06FF9-AD06-A098-2C7E-2DC4D70C9D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8092" y="5065281"/>
            <a:ext cx="1544422" cy="1100023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04F02587-965E-640B-A760-7D716E4D415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3515" y="5868643"/>
            <a:ext cx="1818742" cy="628193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BAE79A27-D181-E393-F18B-DE0CA46A638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5514" y="5192441"/>
            <a:ext cx="2244852" cy="66294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EF97B1-B1A5-A797-C895-21FFD7FDE6B2}"/>
              </a:ext>
            </a:extLst>
          </p:cNvPr>
          <p:cNvSpPr/>
          <p:nvPr/>
        </p:nvSpPr>
        <p:spPr>
          <a:xfrm>
            <a:off x="128912" y="700325"/>
            <a:ext cx="4272562" cy="2782446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D862A397-BEBB-BB03-89AF-107458B9F8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51724" y="2904134"/>
            <a:ext cx="1345082" cy="524866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0FC3C3D-B1DB-F6FA-793E-74DC24FEA88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178101" y="1926305"/>
            <a:ext cx="2244852" cy="1021385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56B0A14-B626-C3A0-A6A9-F536C134886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5112" y="2998152"/>
            <a:ext cx="955548" cy="318211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8D7B5C2-F266-52BC-D8CD-7DB3EBCE2D8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8743" y="1926305"/>
            <a:ext cx="1544422" cy="91805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8848B5-F739-1140-8155-BAD75BDD7031}"/>
              </a:ext>
            </a:extLst>
          </p:cNvPr>
          <p:cNvSpPr txBox="1"/>
          <p:nvPr/>
        </p:nvSpPr>
        <p:spPr>
          <a:xfrm>
            <a:off x="56457" y="641029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歯と口の健康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645F57C-2DFF-1336-DF4E-B1016E3AC6BF}"/>
              </a:ext>
            </a:extLst>
          </p:cNvPr>
          <p:cNvSpPr txBox="1"/>
          <p:nvPr/>
        </p:nvSpPr>
        <p:spPr>
          <a:xfrm>
            <a:off x="128464" y="1711116"/>
            <a:ext cx="2043362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過去１年以内に歯科健診を受診した人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D4C4568-F75C-E8A6-8D31-66EC1E1D6469}"/>
              </a:ext>
            </a:extLst>
          </p:cNvPr>
          <p:cNvSpPr txBox="1"/>
          <p:nvPr/>
        </p:nvSpPr>
        <p:spPr>
          <a:xfrm>
            <a:off x="270280" y="980728"/>
            <a:ext cx="3962640" cy="3770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過去１年以内に歯科健診を受診した人の割合は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64.6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咀嚼良好者の割合は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『60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歳以上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72.6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E03F426-A801-6069-DB09-C8C2013B94F6}"/>
              </a:ext>
            </a:extLst>
          </p:cNvPr>
          <p:cNvSpPr txBox="1"/>
          <p:nvPr/>
        </p:nvSpPr>
        <p:spPr>
          <a:xfrm>
            <a:off x="56456" y="3614827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喫煙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F8B5A5-6031-2D2D-E96F-B39C6CCA46E3}"/>
              </a:ext>
            </a:extLst>
          </p:cNvPr>
          <p:cNvSpPr txBox="1"/>
          <p:nvPr/>
        </p:nvSpPr>
        <p:spPr>
          <a:xfrm>
            <a:off x="172728" y="4869160"/>
            <a:ext cx="709663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喫煙状況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130C46-341C-CBCE-42AE-95B12B25F238}"/>
              </a:ext>
            </a:extLst>
          </p:cNvPr>
          <p:cNvSpPr txBox="1"/>
          <p:nvPr/>
        </p:nvSpPr>
        <p:spPr>
          <a:xfrm>
            <a:off x="261845" y="4060086"/>
            <a:ext cx="3971075" cy="62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男性、女性ともに「吸わない」が最も高く、男性で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63.7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％、女性で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88.1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現在喫煙者以外のうち、受動喫煙の機会を有する人の割合は、「路上」が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45.4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％で最も高く、「飲食店」で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22.4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％、「職場」で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15.7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4B76A0F-DBF7-4820-2522-EAA58E701E3A}"/>
              </a:ext>
            </a:extLst>
          </p:cNvPr>
          <p:cNvSpPr txBox="1"/>
          <p:nvPr/>
        </p:nvSpPr>
        <p:spPr>
          <a:xfrm>
            <a:off x="4493004" y="3614828"/>
            <a:ext cx="1430001" cy="244800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けんしん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11070EB-EE21-1608-6C21-F432109C780A}"/>
              </a:ext>
            </a:extLst>
          </p:cNvPr>
          <p:cNvSpPr txBox="1"/>
          <p:nvPr/>
        </p:nvSpPr>
        <p:spPr>
          <a:xfrm>
            <a:off x="4592960" y="4869160"/>
            <a:ext cx="2683498" cy="246221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健診（学校や職場などでの健康診断、</a:t>
            </a:r>
            <a:b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 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特定健診、人間ドックなど）を受けた時期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75B2BB4-E51C-6778-976C-949C5CEB1E99}"/>
              </a:ext>
            </a:extLst>
          </p:cNvPr>
          <p:cNvSpPr txBox="1"/>
          <p:nvPr/>
        </p:nvSpPr>
        <p:spPr>
          <a:xfrm>
            <a:off x="4726750" y="4060086"/>
            <a:ext cx="4546730" cy="62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健診を受けた時期は、「１年以内」が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69.2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％で最も高くないっています。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健康管理や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相談ができる医師や保健師がいる人の割合は、男性、女性ともに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『80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歳以上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で最も高く、男性で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78.1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％、女性で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78.8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％となっています。一方、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男性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～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25.9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％で最も低くなっています。</a:t>
            </a:r>
            <a:endParaRPr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CC6BE9-9565-555D-45B2-14F73B386B58}"/>
              </a:ext>
            </a:extLst>
          </p:cNvPr>
          <p:cNvSpPr txBox="1"/>
          <p:nvPr/>
        </p:nvSpPr>
        <p:spPr>
          <a:xfrm>
            <a:off x="4493004" y="641029"/>
            <a:ext cx="1421209" cy="246221"/>
          </a:xfrm>
          <a:prstGeom prst="rect">
            <a:avLst/>
          </a:prstGeom>
          <a:solidFill>
            <a:schemeClr val="accent5"/>
          </a:solidFill>
          <a:ln w="38100" cmpd="sng">
            <a:solidFill>
              <a:schemeClr val="bg1"/>
            </a:solidFill>
          </a:ln>
        </p:spPr>
        <p:txBody>
          <a:bodyPr wrap="square" lIns="72000" tIns="36000" rIns="72000" bIns="36000" rtlCol="0" anchor="ctr">
            <a:noAutofit/>
          </a:bodyPr>
          <a:lstStyle/>
          <a:p>
            <a:pPr algn="ctr"/>
            <a:r>
              <a:rPr lang="ja-JP" altLang="en-US" sz="9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栄養・食生活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D46116F-F42C-D8F8-C28C-73C522CBF27F}"/>
              </a:ext>
            </a:extLst>
          </p:cNvPr>
          <p:cNvSpPr txBox="1"/>
          <p:nvPr/>
        </p:nvSpPr>
        <p:spPr>
          <a:xfrm>
            <a:off x="4661649" y="1711116"/>
            <a:ext cx="914848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朝食摂取状況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EC223A9-B9DB-1945-EBE8-4B6D919F49CB}"/>
              </a:ext>
            </a:extLst>
          </p:cNvPr>
          <p:cNvSpPr txBox="1"/>
          <p:nvPr/>
        </p:nvSpPr>
        <p:spPr>
          <a:xfrm>
            <a:off x="4726750" y="996288"/>
            <a:ext cx="4546730" cy="62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72000" rIns="36000" rtlCol="0">
            <a:spAutoFit/>
          </a:bodyPr>
          <a:lstStyle/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朝食を欠食する人の割合は全体で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10.3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％、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『20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39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で</a:t>
            </a:r>
            <a:r>
              <a:rPr kumimoji="1"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22.3</a:t>
            </a:r>
            <a:r>
              <a: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endParaRPr kumimoji="1" lang="en-US" altLang="ja-JP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marL="88900" indent="-88900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主食・主菜・副菜を組み合わせた食事を１日２回以上、ほぼ毎日食べている人の割合は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45.9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％となっています。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『60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歳以上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56.5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％で最も高く、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『30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～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39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歳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』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</a:t>
            </a: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29.0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％で最も低くなっています。</a:t>
            </a:r>
            <a:endParaRPr kumimoji="1" lang="ja-JP" altLang="en-US" sz="8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63794C9-0EC0-4CB6-69E1-BA9669E28272}"/>
              </a:ext>
            </a:extLst>
          </p:cNvPr>
          <p:cNvSpPr txBox="1"/>
          <p:nvPr/>
        </p:nvSpPr>
        <p:spPr>
          <a:xfrm>
            <a:off x="56456" y="35515"/>
            <a:ext cx="346248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概要版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令和７年度　大阪府健康づくり実態調査　報告書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B47805F-6BB6-44CA-FFBF-48CEF108DB9D}"/>
              </a:ext>
            </a:extLst>
          </p:cNvPr>
          <p:cNvSpPr txBox="1"/>
          <p:nvPr/>
        </p:nvSpPr>
        <p:spPr>
          <a:xfrm>
            <a:off x="2132996" y="1711116"/>
            <a:ext cx="2670756" cy="246221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咀嚼良好者</a:t>
            </a:r>
            <a:b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（なんでも噛んで食べることができる）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2EF0A73-2291-0C47-08E4-95CA3FF8316D}"/>
              </a:ext>
            </a:extLst>
          </p:cNvPr>
          <p:cNvSpPr txBox="1"/>
          <p:nvPr/>
        </p:nvSpPr>
        <p:spPr>
          <a:xfrm>
            <a:off x="6721259" y="1711116"/>
            <a:ext cx="2145954" cy="24622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主食・主菜・副菜を組み合わせた食事を</a:t>
            </a:r>
            <a:b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en-US" altLang="ja-JP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 </a:t>
            </a:r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１日２回以上食べる頻度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B6A7070-CF58-0DC9-CAC8-CE03609CE7C2}"/>
              </a:ext>
            </a:extLst>
          </p:cNvPr>
          <p:cNvSpPr txBox="1"/>
          <p:nvPr/>
        </p:nvSpPr>
        <p:spPr>
          <a:xfrm>
            <a:off x="6825208" y="4869160"/>
            <a:ext cx="2453730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健康管理や相談ができる医師や保健師がいる人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4F87C55-53B8-F076-0660-23F3BA11D492}"/>
              </a:ext>
            </a:extLst>
          </p:cNvPr>
          <p:cNvSpPr txBox="1"/>
          <p:nvPr/>
        </p:nvSpPr>
        <p:spPr>
          <a:xfrm>
            <a:off x="2360712" y="4869160"/>
            <a:ext cx="1530401" cy="123111"/>
          </a:xfrm>
          <a:prstGeom prst="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■ 受動喫煙の機会を有する人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3ACD17A-8BD1-D5BF-1BC0-5CB7B5B2E6AF}"/>
              </a:ext>
            </a:extLst>
          </p:cNvPr>
          <p:cNvSpPr txBox="1"/>
          <p:nvPr/>
        </p:nvSpPr>
        <p:spPr>
          <a:xfrm>
            <a:off x="2360366" y="6290658"/>
            <a:ext cx="2022977" cy="184666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※</a:t>
            </a: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現在喫煙者以外のうち、</a:t>
            </a:r>
            <a:br>
              <a:rPr lang="en-US" altLang="ja-JP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</a:br>
            <a:r>
              <a:rPr lang="ja-JP" altLang="en-US" sz="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「行かなかった」と回答した人を除いて割合を算出</a:t>
            </a:r>
          </a:p>
        </p:txBody>
      </p:sp>
    </p:spTree>
    <p:extLst>
      <p:ext uri="{BB962C8B-B14F-4D97-AF65-F5344CB8AC3E}">
        <p14:creationId xmlns:p14="http://schemas.microsoft.com/office/powerpoint/2010/main" val="1459666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920</TotalTime>
  <Words>944</Words>
  <Application>Microsoft Office PowerPoint</Application>
  <PresentationFormat>A4 210 x 297 mm</PresentationFormat>
  <Paragraphs>57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UDゴシック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ygm</dc:creator>
  <cp:lastModifiedBy>松倉　亜摘</cp:lastModifiedBy>
  <cp:revision>132</cp:revision>
  <cp:lastPrinted>2026-03-13T07:07:57Z</cp:lastPrinted>
  <dcterms:created xsi:type="dcterms:W3CDTF">2024-04-23T02:30:27Z</dcterms:created>
  <dcterms:modified xsi:type="dcterms:W3CDTF">2026-03-27T07:42:12Z</dcterms:modified>
</cp:coreProperties>
</file>