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drawings/drawing2.xml" ContentType="application/vnd.openxmlformats-officedocument.drawingml.chartshapes+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drawings/drawing3.xml" ContentType="application/vnd.openxmlformats-officedocument.drawingml.chartshapes+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drawings/drawing4.xml" ContentType="application/vnd.openxmlformats-officedocument.drawingml.chartshapes+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drawings/drawing5.xml" ContentType="application/vnd.openxmlformats-officedocument.drawingml.chartshapes+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drawings/drawing6.xml" ContentType="application/vnd.openxmlformats-officedocument.drawingml.chartshapes+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drawings/drawing7.xml" ContentType="application/vnd.openxmlformats-officedocument.drawingml.chartshapes+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drawings/drawing8.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1"/>
  </p:notesMasterIdLst>
  <p:sldIdLst>
    <p:sldId id="256" r:id="rId2"/>
    <p:sldId id="262" r:id="rId3"/>
    <p:sldId id="274" r:id="rId4"/>
    <p:sldId id="273" r:id="rId5"/>
    <p:sldId id="268" r:id="rId6"/>
    <p:sldId id="272" r:id="rId7"/>
    <p:sldId id="269" r:id="rId8"/>
    <p:sldId id="271" r:id="rId9"/>
    <p:sldId id="270" r:id="rId10"/>
    <p:sldId id="276" r:id="rId11"/>
    <p:sldId id="257" r:id="rId12"/>
    <p:sldId id="258" r:id="rId13"/>
    <p:sldId id="259" r:id="rId14"/>
    <p:sldId id="261" r:id="rId15"/>
    <p:sldId id="263" r:id="rId16"/>
    <p:sldId id="266" r:id="rId17"/>
    <p:sldId id="260" r:id="rId18"/>
    <p:sldId id="275" r:id="rId19"/>
    <p:sldId id="264" r:id="rId20"/>
  </p:sldIdLst>
  <p:sldSz cx="12192000" cy="6858000"/>
  <p:notesSz cx="6646863" cy="97774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9" d="100"/>
          <a:sy n="79" d="100"/>
        </p:scale>
        <p:origin x="152"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G0000sv0ns101\d11235$\doc\03%20&#28040;&#38450;&#20445;&#23433;&#35506;\&#20445;&#23433;G\00%20%206&#24180;&#24230;\10%20&#30707;&#27833;&#12467;&#12531;&#12499;&#12490;&#12540;&#12488;&#31561;&#38450;&#28797;&#35336;&#30011;\01_R5&#65288;1-3&#26399;&#65289;&#23455;&#32318;&#20844;&#34920;\&#37325;&#28857;&#38917;&#30446;&#12414;&#12392;&#12417;\&#9733;&#31532;&#65297;&#26399;&#65374;&#31532;&#65299;&#26399;&#37325;&#28857;&#38917;&#30446;123&#12414;&#12392;&#12417;.xlsx"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10.xml.rels><?xml version="1.0" encoding="UTF-8" standalone="yes"?>
<Relationships xmlns="http://schemas.openxmlformats.org/package/2006/relationships"><Relationship Id="rId3" Type="http://schemas.openxmlformats.org/officeDocument/2006/relationships/oleObject" Target="file:///D:\KawazoeK\Desktop\&#37325;&#28857;&#38917;&#30446;&#12414;&#12392;&#12417;\&#37325;&#28857;&#38917;&#30446;&#12414;&#12392;&#12417;.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file:///D:\KawazoeK\Desktop\&#37325;&#28857;&#38917;&#30446;&#12414;&#12392;&#12417;\&#37325;&#28857;&#38917;&#30446;&#12414;&#12392;&#12417;.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file:///D:\KawazoeK\Desktop\&#37325;&#28857;&#38917;&#30446;&#12414;&#12392;&#12417;\&#37325;&#28857;&#38917;&#30446;&#12414;&#12392;&#12417;.xlsx" TargetMode="External"/><Relationship Id="rId2" Type="http://schemas.microsoft.com/office/2011/relationships/chartColorStyle" Target="colors12.xml"/><Relationship Id="rId1" Type="http://schemas.microsoft.com/office/2011/relationships/chartStyle" Target="style12.xml"/><Relationship Id="rId4" Type="http://schemas.openxmlformats.org/officeDocument/2006/relationships/chartUserShapes" Target="../drawings/drawing5.xml"/></Relationships>
</file>

<file path=ppt/charts/_rels/chart13.xml.rels><?xml version="1.0" encoding="UTF-8" standalone="yes"?>
<Relationships xmlns="http://schemas.openxmlformats.org/package/2006/relationships"><Relationship Id="rId3" Type="http://schemas.openxmlformats.org/officeDocument/2006/relationships/oleObject" Target="file:///D:\KawazoeK\Desktop\&#37325;&#28857;&#38917;&#30446;&#12414;&#12392;&#12417;\&#37325;&#28857;&#38917;&#30446;&#12414;&#12392;&#12417;.xlsx" TargetMode="External"/><Relationship Id="rId2" Type="http://schemas.microsoft.com/office/2011/relationships/chartColorStyle" Target="colors13.xml"/><Relationship Id="rId1" Type="http://schemas.microsoft.com/office/2011/relationships/chartStyle" Target="style13.xml"/><Relationship Id="rId4" Type="http://schemas.openxmlformats.org/officeDocument/2006/relationships/chartUserShapes" Target="../drawings/drawing6.xml"/></Relationships>
</file>

<file path=ppt/charts/_rels/chart14.xml.rels><?xml version="1.0" encoding="UTF-8" standalone="yes"?>
<Relationships xmlns="http://schemas.openxmlformats.org/package/2006/relationships"><Relationship Id="rId3" Type="http://schemas.openxmlformats.org/officeDocument/2006/relationships/oleObject" Target="file:///D:\KawazoeK\Desktop\&#37325;&#28857;&#38917;&#30446;&#12414;&#12392;&#12417;\&#37325;&#28857;&#38917;&#30446;&#12414;&#12392;&#12417;.xlsx" TargetMode="External"/><Relationship Id="rId2" Type="http://schemas.microsoft.com/office/2011/relationships/chartColorStyle" Target="colors14.xml"/><Relationship Id="rId1" Type="http://schemas.microsoft.com/office/2011/relationships/chartStyle" Target="style14.xml"/><Relationship Id="rId4" Type="http://schemas.openxmlformats.org/officeDocument/2006/relationships/chartUserShapes" Target="../drawings/drawing7.xml"/></Relationships>
</file>

<file path=ppt/charts/_rels/chart15.xml.rels><?xml version="1.0" encoding="UTF-8" standalone="yes"?>
<Relationships xmlns="http://schemas.openxmlformats.org/package/2006/relationships"><Relationship Id="rId3" Type="http://schemas.openxmlformats.org/officeDocument/2006/relationships/oleObject" Target="file:///D:\KawazoeK\Desktop\&#37325;&#28857;&#38917;&#30446;&#12414;&#12392;&#12417;\&#37325;&#28857;&#38917;&#30446;&#12414;&#12392;&#12417;.xlsx" TargetMode="External"/><Relationship Id="rId2" Type="http://schemas.microsoft.com/office/2011/relationships/chartColorStyle" Target="colors15.xml"/><Relationship Id="rId1" Type="http://schemas.microsoft.com/office/2011/relationships/chartStyle" Target="style15.xml"/><Relationship Id="rId4" Type="http://schemas.openxmlformats.org/officeDocument/2006/relationships/chartUserShapes" Target="../drawings/drawing8.xml"/></Relationships>
</file>

<file path=ppt/charts/_rels/chart2.xml.rels><?xml version="1.0" encoding="UTF-8" standalone="yes"?>
<Relationships xmlns="http://schemas.openxmlformats.org/package/2006/relationships"><Relationship Id="rId3" Type="http://schemas.openxmlformats.org/officeDocument/2006/relationships/oleObject" Target="file:///\\G0000sv0ns101\d11235$\doc\03%20&#28040;&#38450;&#20445;&#23433;&#35506;\&#20445;&#23433;G\00%20%206&#24180;&#24230;\10%20&#30707;&#27833;&#12467;&#12531;&#12499;&#12490;&#12540;&#12488;&#31561;&#38450;&#28797;&#35336;&#30011;\01_R5&#65288;1-3&#26399;&#65289;&#23455;&#32318;&#20844;&#34920;\&#37325;&#28857;&#38917;&#30446;&#12414;&#12392;&#12417;\&#9733;&#31532;&#65297;&#26399;&#65374;&#31532;&#65299;&#26399;&#37325;&#28857;&#38917;&#30446;123&#12414;&#12392;&#12417;.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G0000sv0ns101\d11235$\doc\03%20&#28040;&#38450;&#20445;&#23433;&#35506;\&#20445;&#23433;G\00%20%206&#24180;&#24230;\10%20&#30707;&#27833;&#12467;&#12531;&#12499;&#12490;&#12540;&#12488;&#31561;&#38450;&#28797;&#35336;&#30011;\01_R5&#65288;1-3&#26399;&#65289;&#23455;&#32318;&#20844;&#34920;\&#37325;&#28857;&#38917;&#30446;&#12414;&#12392;&#12417;\&#9733;&#31532;&#65297;&#26399;&#65374;&#31532;&#65299;&#26399;&#37325;&#28857;&#38917;&#30446;123&#12414;&#12392;&#12417;.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G0000sv0ns101\d11235$\doc\03%20&#28040;&#38450;&#20445;&#23433;&#35506;\&#20445;&#23433;G\00%20%206&#24180;&#24230;\10%20&#30707;&#27833;&#12467;&#12531;&#12499;&#12490;&#12540;&#12488;&#31561;&#38450;&#28797;&#35336;&#30011;\01_R5&#65288;1-3&#26399;&#65289;&#23455;&#32318;&#20844;&#34920;\&#37325;&#28857;&#38917;&#30446;&#12414;&#12392;&#12417;\&#9733;&#31532;&#65297;&#26399;&#65374;&#31532;&#65299;&#26399;&#37325;&#28857;&#38917;&#30446;123&#12414;&#12392;&#12417;.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G0000sv0ns101\d11235$\doc\03%20&#28040;&#38450;&#20445;&#23433;&#35506;\&#20445;&#23433;G\00%20%206&#24180;&#24230;\10%20&#30707;&#27833;&#12467;&#12531;&#12499;&#12490;&#12540;&#12488;&#31561;&#38450;&#28797;&#35336;&#30011;\01_R5&#65288;1-3&#26399;&#65289;&#23455;&#32318;&#20844;&#34920;\&#37325;&#28857;&#38917;&#30446;&#12414;&#12392;&#12417;\&#9733;&#31532;&#65297;&#26399;&#65374;&#31532;&#65299;&#26399;&#37325;&#28857;&#38917;&#30446;123&#12414;&#12392;&#12417;.xlsx" TargetMode="Externa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chartUserShapes" Target="../drawings/drawing2.xml"/></Relationships>
</file>

<file path=ppt/charts/_rels/chart6.xml.rels><?xml version="1.0" encoding="UTF-8" standalone="yes"?>
<Relationships xmlns="http://schemas.openxmlformats.org/package/2006/relationships"><Relationship Id="rId3" Type="http://schemas.openxmlformats.org/officeDocument/2006/relationships/oleObject" Target="file:///\\G0000sv0ns101\d11235$\doc\03%20&#28040;&#38450;&#20445;&#23433;&#35506;\&#20445;&#23433;G\00%20%206&#24180;&#24230;\10%20&#30707;&#27833;&#12467;&#12531;&#12499;&#12490;&#12540;&#12488;&#31561;&#38450;&#28797;&#35336;&#30011;\01_R5&#65288;1-3&#26399;&#65289;&#23455;&#32318;&#20844;&#34920;\&#37325;&#28857;&#38917;&#30446;&#12414;&#12392;&#12417;\&#9733;&#31532;&#65297;&#26399;&#65374;&#31532;&#65299;&#26399;&#37325;&#28857;&#38917;&#30446;123&#12414;&#12392;&#12417;.xlsx" TargetMode="Externa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chartUserShapes" Target="../drawings/drawing3.xml"/></Relationships>
</file>

<file path=ppt/charts/_rels/chart7.xml.rels><?xml version="1.0" encoding="UTF-8" standalone="yes"?>
<Relationships xmlns="http://schemas.openxmlformats.org/package/2006/relationships"><Relationship Id="rId3" Type="http://schemas.openxmlformats.org/officeDocument/2006/relationships/oleObject" Target="file:///D:\KawazoeK\Desktop\&#37325;&#28857;&#38917;&#30446;&#12414;&#12392;&#12417;\&#37325;&#28857;&#38917;&#30446;&#12414;&#12392;&#12417;.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D:\KawazoeK\Desktop\&#37325;&#28857;&#38917;&#30446;&#12414;&#12392;&#12417;\&#37325;&#28857;&#38917;&#30446;&#12414;&#12392;&#12417;.xlsx" TargetMode="External"/><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chartUserShapes" Target="../drawings/drawing4.xml"/></Relationships>
</file>

<file path=ppt/charts/_rels/chart9.xml.rels><?xml version="1.0" encoding="UTF-8" standalone="yes"?>
<Relationships xmlns="http://schemas.openxmlformats.org/package/2006/relationships"><Relationship Id="rId3" Type="http://schemas.openxmlformats.org/officeDocument/2006/relationships/oleObject" Target="file:///D:\KawazoeK\Desktop\&#37325;&#28857;&#38917;&#30446;&#12414;&#12392;&#12417;\&#37325;&#28857;&#38917;&#30446;&#12414;&#12392;&#12417;.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7"/>
    </mc:Choice>
    <mc:Fallback>
      <c:style val="7"/>
    </mc:Fallback>
  </mc:AlternateContent>
  <c:chart>
    <c:title>
      <c:tx>
        <c:rich>
          <a:bodyPr rot="0" spcFirstLastPara="1" vertOverflow="ellipsis" vert="horz" wrap="square" anchor="ctr" anchorCtr="1"/>
          <a:lstStyle/>
          <a:p>
            <a:pPr algn="l">
              <a:defRPr sz="1600" b="1" i="0" u="none" strike="noStrike" kern="1200" cap="all" spc="120" normalizeH="0" baseline="0">
                <a:solidFill>
                  <a:schemeClr val="tx1">
                    <a:lumMod val="65000"/>
                    <a:lumOff val="35000"/>
                  </a:schemeClr>
                </a:solidFill>
                <a:latin typeface="+mn-lt"/>
                <a:ea typeface="+mn-ea"/>
                <a:cs typeface="+mn-cs"/>
              </a:defRPr>
            </a:pPr>
            <a:r>
              <a:rPr lang="ja-JP" altLang="en-US" dirty="0"/>
              <a:t>＜緊急遮断弁の設置＞</a:t>
            </a:r>
            <a:endParaRPr lang="ja-JP" dirty="0"/>
          </a:p>
        </c:rich>
      </c:tx>
      <c:layout>
        <c:manualLayout>
          <c:xMode val="edge"/>
          <c:yMode val="edge"/>
          <c:x val="0.32004824451750202"/>
          <c:y val="0.12235334889554089"/>
        </c:manualLayout>
      </c:layout>
      <c:overlay val="0"/>
      <c:spPr>
        <a:noFill/>
        <a:ln>
          <a:noFill/>
        </a:ln>
        <a:effectLst/>
      </c:spPr>
      <c:txPr>
        <a:bodyPr rot="0" spcFirstLastPara="1" vertOverflow="ellipsis" vert="horz" wrap="square" anchor="ctr" anchorCtr="1"/>
        <a:lstStyle/>
        <a:p>
          <a:pPr algn="l">
            <a:defRPr sz="1600" b="1" i="0" u="none" strike="noStrike" kern="1200" cap="all" spc="120" normalizeH="0" baseline="0">
              <a:solidFill>
                <a:schemeClr val="tx1">
                  <a:lumMod val="65000"/>
                  <a:lumOff val="35000"/>
                </a:schemeClr>
              </a:solidFill>
              <a:latin typeface="+mn-lt"/>
              <a:ea typeface="+mn-ea"/>
              <a:cs typeface="+mn-cs"/>
            </a:defRPr>
          </a:pPr>
          <a:endParaRPr lang="ja-JP"/>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1.328502541795289E-2"/>
          <c:y val="0.19064250249952963"/>
          <c:w val="0.9734299491640942"/>
          <c:h val="0.74102006671303289"/>
        </c:manualLayout>
      </c:layout>
      <c:bar3DChart>
        <c:barDir val="col"/>
        <c:grouping val="stacked"/>
        <c:varyColors val="0"/>
        <c:ser>
          <c:idx val="0"/>
          <c:order val="0"/>
          <c:tx>
            <c:strRef>
              <c:f>①G!$B$1</c:f>
              <c:strCache>
                <c:ptCount val="1"/>
                <c:pt idx="0">
                  <c:v>設置済</c:v>
                </c:pt>
              </c:strCache>
            </c:strRef>
          </c:tx>
          <c:spPr>
            <a:solidFill>
              <a:schemeClr val="accent5">
                <a:shade val="65000"/>
              </a:schemeClr>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lt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①G!$A$2:$A$9</c:f>
              <c:strCache>
                <c:ptCount val="8"/>
                <c:pt idx="0">
                  <c:v>H29</c:v>
                </c:pt>
                <c:pt idx="1">
                  <c:v>H30</c:v>
                </c:pt>
                <c:pt idx="2">
                  <c:v>R1</c:v>
                </c:pt>
                <c:pt idx="3">
                  <c:v>R2</c:v>
                </c:pt>
                <c:pt idx="4">
                  <c:v>R3</c:v>
                </c:pt>
                <c:pt idx="5">
                  <c:v>R4</c:v>
                </c:pt>
                <c:pt idx="6">
                  <c:v>R5</c:v>
                </c:pt>
                <c:pt idx="7">
                  <c:v>R6以降</c:v>
                </c:pt>
              </c:strCache>
            </c:strRef>
          </c:cat>
          <c:val>
            <c:numRef>
              <c:f>①G!$B$2:$B$9</c:f>
              <c:numCache>
                <c:formatCode>General</c:formatCode>
                <c:ptCount val="8"/>
                <c:pt idx="0">
                  <c:v>83</c:v>
                </c:pt>
                <c:pt idx="1">
                  <c:v>101</c:v>
                </c:pt>
                <c:pt idx="2">
                  <c:v>102</c:v>
                </c:pt>
                <c:pt idx="3">
                  <c:v>109</c:v>
                </c:pt>
                <c:pt idx="4">
                  <c:v>103</c:v>
                </c:pt>
                <c:pt idx="5">
                  <c:v>107</c:v>
                </c:pt>
                <c:pt idx="6">
                  <c:v>113</c:v>
                </c:pt>
              </c:numCache>
            </c:numRef>
          </c:val>
          <c:extLst>
            <c:ext xmlns:c16="http://schemas.microsoft.com/office/drawing/2014/chart" uri="{C3380CC4-5D6E-409C-BE32-E72D297353CC}">
              <c16:uniqueId val="{00000000-8C07-431D-9C94-39452D68C485}"/>
            </c:ext>
          </c:extLst>
        </c:ser>
        <c:ser>
          <c:idx val="1"/>
          <c:order val="1"/>
          <c:tx>
            <c:strRef>
              <c:f>①G!$C$1</c:f>
              <c:strCache>
                <c:ptCount val="1"/>
                <c:pt idx="0">
                  <c:v>一部or代替</c:v>
                </c:pt>
              </c:strCache>
            </c:strRef>
          </c:tx>
          <c:spPr>
            <a:solidFill>
              <a:schemeClr val="accent5"/>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lt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①G!$A$2:$A$9</c:f>
              <c:strCache>
                <c:ptCount val="8"/>
                <c:pt idx="0">
                  <c:v>H29</c:v>
                </c:pt>
                <c:pt idx="1">
                  <c:v>H30</c:v>
                </c:pt>
                <c:pt idx="2">
                  <c:v>R1</c:v>
                </c:pt>
                <c:pt idx="3">
                  <c:v>R2</c:v>
                </c:pt>
                <c:pt idx="4">
                  <c:v>R3</c:v>
                </c:pt>
                <c:pt idx="5">
                  <c:v>R4</c:v>
                </c:pt>
                <c:pt idx="6">
                  <c:v>R5</c:v>
                </c:pt>
                <c:pt idx="7">
                  <c:v>R6以降</c:v>
                </c:pt>
              </c:strCache>
            </c:strRef>
          </c:cat>
          <c:val>
            <c:numRef>
              <c:f>①G!$C$2:$C$9</c:f>
              <c:numCache>
                <c:formatCode>General</c:formatCode>
                <c:ptCount val="8"/>
                <c:pt idx="0">
                  <c:v>218</c:v>
                </c:pt>
                <c:pt idx="1">
                  <c:v>199</c:v>
                </c:pt>
                <c:pt idx="2">
                  <c:v>201</c:v>
                </c:pt>
                <c:pt idx="3">
                  <c:v>230</c:v>
                </c:pt>
                <c:pt idx="4">
                  <c:v>222</c:v>
                </c:pt>
                <c:pt idx="5">
                  <c:v>210</c:v>
                </c:pt>
                <c:pt idx="6">
                  <c:v>204</c:v>
                </c:pt>
              </c:numCache>
            </c:numRef>
          </c:val>
          <c:extLst>
            <c:ext xmlns:c16="http://schemas.microsoft.com/office/drawing/2014/chart" uri="{C3380CC4-5D6E-409C-BE32-E72D297353CC}">
              <c16:uniqueId val="{00000001-8C07-431D-9C94-39452D68C485}"/>
            </c:ext>
          </c:extLst>
        </c:ser>
        <c:ser>
          <c:idx val="2"/>
          <c:order val="2"/>
          <c:tx>
            <c:strRef>
              <c:f>①G!$D$1</c:f>
              <c:strCache>
                <c:ptCount val="1"/>
                <c:pt idx="0">
                  <c:v>未対策</c:v>
                </c:pt>
              </c:strCache>
            </c:strRef>
          </c:tx>
          <c:spPr>
            <a:solidFill>
              <a:schemeClr val="accent5">
                <a:tint val="65000"/>
              </a:schemeClr>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lt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①G!$A$2:$A$9</c:f>
              <c:strCache>
                <c:ptCount val="8"/>
                <c:pt idx="0">
                  <c:v>H29</c:v>
                </c:pt>
                <c:pt idx="1">
                  <c:v>H30</c:v>
                </c:pt>
                <c:pt idx="2">
                  <c:v>R1</c:v>
                </c:pt>
                <c:pt idx="3">
                  <c:v>R2</c:v>
                </c:pt>
                <c:pt idx="4">
                  <c:v>R3</c:v>
                </c:pt>
                <c:pt idx="5">
                  <c:v>R4</c:v>
                </c:pt>
                <c:pt idx="6">
                  <c:v>R5</c:v>
                </c:pt>
                <c:pt idx="7">
                  <c:v>R6以降</c:v>
                </c:pt>
              </c:strCache>
            </c:strRef>
          </c:cat>
          <c:val>
            <c:numRef>
              <c:f>①G!$D$2:$D$9</c:f>
              <c:numCache>
                <c:formatCode>General</c:formatCode>
                <c:ptCount val="8"/>
                <c:pt idx="0">
                  <c:v>53</c:v>
                </c:pt>
                <c:pt idx="1">
                  <c:v>52</c:v>
                </c:pt>
                <c:pt idx="2">
                  <c:v>49</c:v>
                </c:pt>
                <c:pt idx="3">
                  <c:v>6</c:v>
                </c:pt>
                <c:pt idx="4">
                  <c:v>4</c:v>
                </c:pt>
                <c:pt idx="5">
                  <c:v>3</c:v>
                </c:pt>
                <c:pt idx="6">
                  <c:v>3</c:v>
                </c:pt>
              </c:numCache>
            </c:numRef>
          </c:val>
          <c:extLst>
            <c:ext xmlns:c16="http://schemas.microsoft.com/office/drawing/2014/chart" uri="{C3380CC4-5D6E-409C-BE32-E72D297353CC}">
              <c16:uniqueId val="{00000002-8C07-431D-9C94-39452D68C485}"/>
            </c:ext>
          </c:extLst>
        </c:ser>
        <c:dLbls>
          <c:showLegendKey val="0"/>
          <c:showVal val="1"/>
          <c:showCatName val="0"/>
          <c:showSerName val="0"/>
          <c:showPercent val="0"/>
          <c:showBubbleSize val="0"/>
        </c:dLbls>
        <c:gapWidth val="79"/>
        <c:shape val="box"/>
        <c:axId val="1175058575"/>
        <c:axId val="1175055663"/>
        <c:axId val="0"/>
      </c:bar3DChart>
      <c:catAx>
        <c:axId val="1175058575"/>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cap="all" spc="120" normalizeH="0" baseline="0">
                <a:solidFill>
                  <a:schemeClr val="tx1">
                    <a:lumMod val="65000"/>
                    <a:lumOff val="35000"/>
                  </a:schemeClr>
                </a:solidFill>
                <a:latin typeface="+mn-lt"/>
                <a:ea typeface="+mn-ea"/>
                <a:cs typeface="+mn-cs"/>
              </a:defRPr>
            </a:pPr>
            <a:endParaRPr lang="ja-JP"/>
          </a:p>
        </c:txPr>
        <c:crossAx val="1175055663"/>
        <c:crosses val="autoZero"/>
        <c:auto val="1"/>
        <c:lblAlgn val="ctr"/>
        <c:lblOffset val="100"/>
        <c:noMultiLvlLbl val="0"/>
      </c:catAx>
      <c:valAx>
        <c:axId val="1175055663"/>
        <c:scaling>
          <c:orientation val="minMax"/>
        </c:scaling>
        <c:delete val="1"/>
        <c:axPos val="l"/>
        <c:numFmt formatCode="General" sourceLinked="1"/>
        <c:majorTickMark val="none"/>
        <c:minorTickMark val="none"/>
        <c:tickLblPos val="nextTo"/>
        <c:crossAx val="1175058575"/>
        <c:crosses val="autoZero"/>
        <c:crossBetween val="between"/>
      </c:valAx>
      <c:spPr>
        <a:noFill/>
        <a:ln>
          <a:noFill/>
        </a:ln>
        <a:effectLst/>
      </c:spPr>
    </c:plotArea>
    <c:legend>
      <c:legendPos val="t"/>
      <c:layout>
        <c:manualLayout>
          <c:xMode val="edge"/>
          <c:yMode val="edge"/>
          <c:x val="0.52955699432814052"/>
          <c:y val="0.14156982313955579"/>
          <c:w val="0.18484729210385448"/>
          <c:h val="4.1707972961454072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userShapes r:id="rId4"/>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rot="0" spcFirstLastPara="1" vertOverflow="ellipsis" vert="horz" wrap="square" anchor="ctr" anchorCtr="1"/>
          <a:lstStyle/>
          <a:p>
            <a:pPr>
              <a:defRPr sz="1400" b="0" i="0" u="none" strike="noStrike" kern="1200" baseline="0">
                <a:solidFill>
                  <a:schemeClr val="tx2"/>
                </a:solidFill>
                <a:latin typeface="+mn-lt"/>
                <a:ea typeface="+mn-ea"/>
                <a:cs typeface="+mn-cs"/>
              </a:defRPr>
            </a:pPr>
            <a:r>
              <a:rPr lang="ja-JP" altLang="en-US" sz="1400" b="0" dirty="0"/>
              <a:t>⓬近隣事業所間の情報共有の強化</a:t>
            </a:r>
          </a:p>
        </c:rich>
      </c:tx>
      <c:overlay val="0"/>
      <c:spPr>
        <a:noFill/>
        <a:ln>
          <a:noFill/>
        </a:ln>
        <a:effectLst/>
      </c:spPr>
      <c:txPr>
        <a:bodyPr rot="0" spcFirstLastPara="1" vertOverflow="ellipsis" vert="horz" wrap="square" anchor="ctr" anchorCtr="1"/>
        <a:lstStyle/>
        <a:p>
          <a:pPr>
            <a:defRPr sz="1400" b="0" i="0" u="none" strike="noStrike" kern="1200" baseline="0">
              <a:solidFill>
                <a:schemeClr val="tx2"/>
              </a:solidFill>
              <a:latin typeface="+mn-lt"/>
              <a:ea typeface="+mn-ea"/>
              <a:cs typeface="+mn-cs"/>
            </a:defRPr>
          </a:pPr>
          <a:endParaRPr lang="ja-JP"/>
        </a:p>
      </c:txPr>
    </c:title>
    <c:autoTitleDeleted val="0"/>
    <c:plotArea>
      <c:layout/>
      <c:pieChart>
        <c:varyColors val="1"/>
        <c:ser>
          <c:idx val="0"/>
          <c:order val="0"/>
          <c:dPt>
            <c:idx val="0"/>
            <c:bubble3D val="0"/>
            <c:spPr>
              <a:solidFill>
                <a:schemeClr val="accent1">
                  <a:lumMod val="75000"/>
                </a:schemeClr>
              </a:solidFill>
              <a:ln>
                <a:noFill/>
              </a:ln>
              <a:effectLst/>
            </c:spPr>
            <c:extLst>
              <c:ext xmlns:c16="http://schemas.microsoft.com/office/drawing/2014/chart" uri="{C3380CC4-5D6E-409C-BE32-E72D297353CC}">
                <c16:uniqueId val="{00000001-A944-49C0-BB45-8CF360B3D1D8}"/>
              </c:ext>
            </c:extLst>
          </c:dPt>
          <c:dPt>
            <c:idx val="1"/>
            <c:bubble3D val="0"/>
            <c:spPr>
              <a:gradFill rotWithShape="1">
                <a:gsLst>
                  <a:gs pos="0">
                    <a:schemeClr val="accent1">
                      <a:tint val="77000"/>
                      <a:satMod val="103000"/>
                      <a:lumMod val="102000"/>
                      <a:tint val="94000"/>
                    </a:schemeClr>
                  </a:gs>
                  <a:gs pos="50000">
                    <a:schemeClr val="accent1">
                      <a:tint val="77000"/>
                      <a:satMod val="110000"/>
                      <a:lumMod val="100000"/>
                      <a:shade val="100000"/>
                    </a:schemeClr>
                  </a:gs>
                  <a:gs pos="100000">
                    <a:schemeClr val="accent1">
                      <a:tint val="77000"/>
                      <a:lumMod val="99000"/>
                      <a:satMod val="120000"/>
                      <a:shade val="78000"/>
                    </a:schemeClr>
                  </a:gs>
                </a:gsLst>
                <a:lin ang="5400000" scaled="0"/>
              </a:gradFill>
              <a:ln>
                <a:noFill/>
              </a:ln>
              <a:effectLst/>
            </c:spPr>
            <c:extLst>
              <c:ext xmlns:c16="http://schemas.microsoft.com/office/drawing/2014/chart" uri="{C3380CC4-5D6E-409C-BE32-E72D297353CC}">
                <c16:uniqueId val="{00000003-A944-49C0-BB45-8CF360B3D1D8}"/>
              </c:ext>
            </c:extLst>
          </c:dPt>
          <c:dLbls>
            <c:dLbl>
              <c:idx val="0"/>
              <c:layout>
                <c:manualLayout>
                  <c:x val="9.6320872730004808E-3"/>
                  <c:y val="-1.2577302088735915E-2"/>
                </c:manualLayout>
              </c:layout>
              <c:tx>
                <c:rich>
                  <a:bodyPr/>
                  <a:lstStyle/>
                  <a:p>
                    <a:r>
                      <a:rPr lang="ja-JP" altLang="en-US" dirty="0"/>
                      <a:t>対策済</a:t>
                    </a:r>
                    <a:r>
                      <a:rPr lang="en-US" altLang="ja-JP" dirty="0"/>
                      <a:t>48</a:t>
                    </a:r>
                  </a:p>
                </c:rich>
              </c:tx>
              <c:showLegendKey val="0"/>
              <c:showVal val="1"/>
              <c:showCatName val="1"/>
              <c:showSerName val="0"/>
              <c:showPercent val="0"/>
              <c:showBubbleSize val="0"/>
              <c:extLst>
                <c:ext xmlns:c15="http://schemas.microsoft.com/office/drawing/2012/chart" uri="{CE6537A1-D6FC-4f65-9D91-7224C49458BB}">
                  <c15:layout>
                    <c:manualLayout>
                      <c:w val="0.17566192935483035"/>
                      <c:h val="8.3236313912639345E-2"/>
                    </c:manualLayout>
                  </c15:layout>
                  <c15:showDataLabelsRange val="0"/>
                </c:ext>
                <c:ext xmlns:c16="http://schemas.microsoft.com/office/drawing/2014/chart" uri="{C3380CC4-5D6E-409C-BE32-E72D297353CC}">
                  <c16:uniqueId val="{00000001-A944-49C0-BB45-8CF360B3D1D8}"/>
                </c:ext>
              </c:extLst>
            </c:dLbl>
            <c:dLbl>
              <c:idx val="1"/>
              <c:tx>
                <c:rich>
                  <a:bodyPr/>
                  <a:lstStyle/>
                  <a:p>
                    <a:r>
                      <a:rPr lang="ja-JP" altLang="en-US" dirty="0"/>
                      <a:t>未対策</a:t>
                    </a:r>
                    <a:r>
                      <a:rPr lang="en-US" altLang="ja-JP" dirty="0"/>
                      <a:t>0</a:t>
                    </a:r>
                  </a:p>
                </c:rich>
              </c:tx>
              <c:showLegendKey val="0"/>
              <c:showVal val="1"/>
              <c:showCatName val="1"/>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3-A944-49C0-BB45-8CF360B3D1D8}"/>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2"/>
                    </a:solidFill>
                    <a:latin typeface="+mn-lt"/>
                    <a:ea typeface="+mn-ea"/>
                    <a:cs typeface="+mn-cs"/>
                  </a:defRPr>
                </a:pPr>
                <a:endParaRPr lang="ja-JP"/>
              </a:p>
            </c:txPr>
            <c:showLegendKey val="0"/>
            <c:showVal val="1"/>
            <c:showCatName val="1"/>
            <c:showSerName val="0"/>
            <c:showPercent val="0"/>
            <c:showBubbleSize val="0"/>
            <c:showLeaderLines val="1"/>
            <c:leaderLines>
              <c:spPr>
                <a:ln w="9525">
                  <a:solidFill>
                    <a:schemeClr val="tx2">
                      <a:lumMod val="35000"/>
                      <a:lumOff val="65000"/>
                    </a:schemeClr>
                  </a:solidFill>
                </a:ln>
                <a:effectLst/>
              </c:spPr>
            </c:leaderLines>
            <c:extLst>
              <c:ext xmlns:c15="http://schemas.microsoft.com/office/drawing/2012/chart" uri="{CE6537A1-D6FC-4f65-9D91-7224C49458BB}"/>
            </c:extLst>
          </c:dLbls>
          <c:cat>
            <c:strRef>
              <c:f>Sheet6!$B$23:$C$23</c:f>
              <c:strCache>
                <c:ptCount val="2"/>
                <c:pt idx="0">
                  <c:v>強化</c:v>
                </c:pt>
                <c:pt idx="1">
                  <c:v>未</c:v>
                </c:pt>
              </c:strCache>
            </c:strRef>
          </c:cat>
          <c:val>
            <c:numRef>
              <c:f>Sheet6!$B$24:$C$24</c:f>
              <c:numCache>
                <c:formatCode>General</c:formatCode>
                <c:ptCount val="2"/>
                <c:pt idx="0">
                  <c:v>48</c:v>
                </c:pt>
                <c:pt idx="1">
                  <c:v>0</c:v>
                </c:pt>
              </c:numCache>
            </c:numRef>
          </c:val>
          <c:extLst>
            <c:ext xmlns:c16="http://schemas.microsoft.com/office/drawing/2014/chart" uri="{C3380CC4-5D6E-409C-BE32-E72D297353CC}">
              <c16:uniqueId val="{00000004-A944-49C0-BB45-8CF360B3D1D8}"/>
            </c:ext>
          </c:extLst>
        </c:ser>
        <c:dLbls>
          <c:showLegendKey val="0"/>
          <c:showVal val="1"/>
          <c:showCatName val="1"/>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rot="0" spcFirstLastPara="1" vertOverflow="ellipsis" vert="horz" wrap="square" anchor="ctr" anchorCtr="1"/>
          <a:lstStyle/>
          <a:p>
            <a:pPr>
              <a:defRPr sz="1400" b="0" i="0" u="none" strike="noStrike" kern="1200" baseline="0">
                <a:solidFill>
                  <a:schemeClr val="tx2"/>
                </a:solidFill>
                <a:latin typeface="+mn-lt"/>
                <a:ea typeface="+mn-ea"/>
                <a:cs typeface="+mn-cs"/>
              </a:defRPr>
            </a:pPr>
            <a:r>
              <a:rPr lang="ja-JP" altLang="en-US" sz="1400" b="0" dirty="0"/>
              <a:t>❿安全に係る企業活動の再点検</a:t>
            </a:r>
          </a:p>
        </c:rich>
      </c:tx>
      <c:overlay val="0"/>
      <c:spPr>
        <a:noFill/>
        <a:ln>
          <a:noFill/>
        </a:ln>
        <a:effectLst/>
      </c:spPr>
      <c:txPr>
        <a:bodyPr rot="0" spcFirstLastPara="1" vertOverflow="ellipsis" vert="horz" wrap="square" anchor="ctr" anchorCtr="1"/>
        <a:lstStyle/>
        <a:p>
          <a:pPr>
            <a:defRPr sz="1400" b="0" i="0" u="none" strike="noStrike" kern="1200" baseline="0">
              <a:solidFill>
                <a:schemeClr val="tx2"/>
              </a:solidFill>
              <a:latin typeface="+mn-lt"/>
              <a:ea typeface="+mn-ea"/>
              <a:cs typeface="+mn-cs"/>
            </a:defRPr>
          </a:pPr>
          <a:endParaRPr lang="ja-JP"/>
        </a:p>
      </c:txPr>
    </c:title>
    <c:autoTitleDeleted val="0"/>
    <c:plotArea>
      <c:layout/>
      <c:pieChart>
        <c:varyColors val="1"/>
        <c:ser>
          <c:idx val="0"/>
          <c:order val="0"/>
          <c:spPr>
            <a:solidFill>
              <a:schemeClr val="accent1">
                <a:lumMod val="75000"/>
              </a:schemeClr>
            </a:solidFill>
          </c:spPr>
          <c:dPt>
            <c:idx val="0"/>
            <c:bubble3D val="0"/>
            <c:spPr>
              <a:solidFill>
                <a:schemeClr val="accent1">
                  <a:lumMod val="75000"/>
                </a:schemeClr>
              </a:solidFill>
              <a:ln>
                <a:noFill/>
              </a:ln>
              <a:effectLst/>
            </c:spPr>
            <c:extLst>
              <c:ext xmlns:c16="http://schemas.microsoft.com/office/drawing/2014/chart" uri="{C3380CC4-5D6E-409C-BE32-E72D297353CC}">
                <c16:uniqueId val="{00000001-0A22-4AC6-AF5D-0454C6A780B0}"/>
              </c:ext>
            </c:extLst>
          </c:dPt>
          <c:dPt>
            <c:idx val="1"/>
            <c:bubble3D val="0"/>
            <c:spPr>
              <a:solidFill>
                <a:schemeClr val="accent1">
                  <a:lumMod val="75000"/>
                </a:schemeClr>
              </a:solidFill>
              <a:ln>
                <a:noFill/>
              </a:ln>
              <a:effectLst/>
            </c:spPr>
            <c:extLst>
              <c:ext xmlns:c16="http://schemas.microsoft.com/office/drawing/2014/chart" uri="{C3380CC4-5D6E-409C-BE32-E72D297353CC}">
                <c16:uniqueId val="{00000003-0A22-4AC6-AF5D-0454C6A780B0}"/>
              </c:ext>
            </c:extLst>
          </c:dPt>
          <c:dLbls>
            <c:dLbl>
              <c:idx val="0"/>
              <c:layout>
                <c:manualLayout>
                  <c:x val="6.5505394168683079E-4"/>
                  <c:y val="-1.0088980807572354E-2"/>
                </c:manualLayout>
              </c:layout>
              <c:tx>
                <c:rich>
                  <a:bodyPr rot="0" spcFirstLastPara="1" vertOverflow="ellipsis" vert="horz" wrap="square" lIns="38100" tIns="19050" rIns="38100" bIns="19050" anchor="ctr" anchorCtr="1">
                    <a:noAutofit/>
                  </a:bodyPr>
                  <a:lstStyle/>
                  <a:p>
                    <a:pPr>
                      <a:defRPr sz="900" b="0" i="0" u="none" strike="noStrike" kern="1200" baseline="0">
                        <a:solidFill>
                          <a:schemeClr val="tx2"/>
                        </a:solidFill>
                        <a:latin typeface="+mn-lt"/>
                        <a:ea typeface="+mn-ea"/>
                        <a:cs typeface="+mn-cs"/>
                      </a:defRPr>
                    </a:pPr>
                    <a:r>
                      <a:rPr lang="ja-JP" altLang="en-US" dirty="0"/>
                      <a:t>対策</a:t>
                    </a:r>
                    <a:fld id="{1D256EB0-233A-48F4-86DB-FC4196817FE7}" type="CATEGORYNAME">
                      <a:rPr lang="ja-JP" altLang="en-US" smtClean="0"/>
                      <a:pPr>
                        <a:defRPr/>
                      </a:pPr>
                      <a:t>[分類名]</a:t>
                    </a:fld>
                    <a:fld id="{928A7B59-FE32-408F-9C7A-5D2E439ACDA3}" type="VALUE">
                      <a:rPr lang="en-US" altLang="ja-JP" baseline="0"/>
                      <a:pPr>
                        <a:defRPr/>
                      </a:pPr>
                      <a:t>[値]</a:t>
                    </a:fld>
                    <a:endParaRPr lang="ja-JP" altLang="en-US" dirty="0"/>
                  </a:p>
                </c:rich>
              </c:tx>
              <c:spPr>
                <a:noFill/>
                <a:ln>
                  <a:noFill/>
                </a:ln>
                <a:effectLst/>
              </c:spPr>
              <c:txPr>
                <a:bodyPr rot="0" spcFirstLastPara="1" vertOverflow="ellipsis" vert="horz" wrap="square" lIns="38100" tIns="19050" rIns="38100" bIns="19050" anchor="ctr" anchorCtr="1">
                  <a:noAutofit/>
                </a:bodyPr>
                <a:lstStyle/>
                <a:p>
                  <a:pPr>
                    <a:defRPr sz="900" b="0" i="0" u="none" strike="noStrike" kern="1200" baseline="0">
                      <a:solidFill>
                        <a:schemeClr val="tx2"/>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15:layout>
                    <c:manualLayout>
                      <c:w val="0.20074702886247878"/>
                      <c:h val="7.590583369886264E-2"/>
                    </c:manualLayout>
                  </c15:layout>
                  <c15:dlblFieldTable/>
                  <c15:showDataLabelsRange val="0"/>
                </c:ext>
                <c:ext xmlns:c16="http://schemas.microsoft.com/office/drawing/2014/chart" uri="{C3380CC4-5D6E-409C-BE32-E72D297353CC}">
                  <c16:uniqueId val="{00000001-0A22-4AC6-AF5D-0454C6A780B0}"/>
                </c:ext>
              </c:extLst>
            </c:dLbl>
            <c:dLbl>
              <c:idx val="1"/>
              <c:layout>
                <c:manualLayout>
                  <c:x val="-1.3582342954159592E-2"/>
                  <c:y val="4.1651552541535478E-2"/>
                </c:manualLayout>
              </c:layout>
              <c:tx>
                <c:rich>
                  <a:bodyPr/>
                  <a:lstStyle/>
                  <a:p>
                    <a:r>
                      <a:rPr lang="ja-JP" altLang="en-US" baseline="0" dirty="0"/>
                      <a:t>未対策</a:t>
                    </a:r>
                    <a:r>
                      <a:rPr lang="en-US" altLang="ja-JP" baseline="0" dirty="0"/>
                      <a:t>0</a:t>
                    </a:r>
                    <a:endParaRPr lang="ja-JP" altLang="en-US" dirty="0"/>
                  </a:p>
                </c:rich>
              </c:tx>
              <c:showLegendKey val="0"/>
              <c:showVal val="1"/>
              <c:showCatName val="1"/>
              <c:showSerName val="0"/>
              <c:showPercent val="0"/>
              <c:showBubbleSize val="0"/>
              <c:extLst>
                <c:ext xmlns:c15="http://schemas.microsoft.com/office/drawing/2012/chart" uri="{CE6537A1-D6FC-4f65-9D91-7224C49458BB}">
                  <c15:layout>
                    <c:manualLayout>
                      <c:w val="0.19015280135823429"/>
                      <c:h val="0.13820356019960689"/>
                    </c:manualLayout>
                  </c15:layout>
                  <c15:showDataLabelsRange val="0"/>
                </c:ext>
                <c:ext xmlns:c16="http://schemas.microsoft.com/office/drawing/2014/chart" uri="{C3380CC4-5D6E-409C-BE32-E72D297353CC}">
                  <c16:uniqueId val="{00000003-0A22-4AC6-AF5D-0454C6A780B0}"/>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2"/>
                    </a:solidFill>
                    <a:latin typeface="+mn-lt"/>
                    <a:ea typeface="+mn-ea"/>
                    <a:cs typeface="+mn-cs"/>
                  </a:defRPr>
                </a:pPr>
                <a:endParaRPr lang="ja-JP"/>
              </a:p>
            </c:txPr>
            <c:showLegendKey val="0"/>
            <c:showVal val="1"/>
            <c:showCatName val="1"/>
            <c:showSerName val="0"/>
            <c:showPercent val="0"/>
            <c:showBubbleSize val="0"/>
            <c:showLeaderLines val="1"/>
            <c:leaderLines>
              <c:spPr>
                <a:ln w="9525">
                  <a:solidFill>
                    <a:schemeClr val="tx2">
                      <a:lumMod val="35000"/>
                      <a:lumOff val="65000"/>
                    </a:schemeClr>
                  </a:solidFill>
                </a:ln>
                <a:effectLst/>
              </c:spPr>
            </c:leaderLines>
            <c:extLst>
              <c:ext xmlns:c15="http://schemas.microsoft.com/office/drawing/2012/chart" uri="{CE6537A1-D6FC-4f65-9D91-7224C49458BB}"/>
            </c:extLst>
          </c:dLbls>
          <c:cat>
            <c:strRef>
              <c:f>Sheet6!$B$27:$C$27</c:f>
              <c:strCache>
                <c:ptCount val="2"/>
                <c:pt idx="0">
                  <c:v>済</c:v>
                </c:pt>
                <c:pt idx="1">
                  <c:v>未</c:v>
                </c:pt>
              </c:strCache>
            </c:strRef>
          </c:cat>
          <c:val>
            <c:numRef>
              <c:f>Sheet6!$B$28:$C$28</c:f>
              <c:numCache>
                <c:formatCode>General</c:formatCode>
                <c:ptCount val="2"/>
                <c:pt idx="0">
                  <c:v>48</c:v>
                </c:pt>
                <c:pt idx="1">
                  <c:v>0</c:v>
                </c:pt>
              </c:numCache>
            </c:numRef>
          </c:val>
          <c:extLst>
            <c:ext xmlns:c16="http://schemas.microsoft.com/office/drawing/2014/chart" uri="{C3380CC4-5D6E-409C-BE32-E72D297353CC}">
              <c16:uniqueId val="{00000004-0A22-4AC6-AF5D-0454C6A780B0}"/>
            </c:ext>
          </c:extLst>
        </c:ser>
        <c:dLbls>
          <c:showLegendKey val="0"/>
          <c:showVal val="1"/>
          <c:showCatName val="1"/>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baseline="0">
                <a:solidFill>
                  <a:schemeClr val="tx2"/>
                </a:solidFill>
                <a:latin typeface="+mn-lt"/>
                <a:ea typeface="+mn-ea"/>
                <a:cs typeface="+mn-cs"/>
              </a:defRPr>
            </a:pPr>
            <a:r>
              <a:rPr lang="ja-JP" altLang="en-US" sz="1400" b="0" dirty="0"/>
              <a:t>❽管理油高の見直し</a:t>
            </a:r>
          </a:p>
        </c:rich>
      </c:tx>
      <c:layout>
        <c:manualLayout>
          <c:xMode val="edge"/>
          <c:yMode val="edge"/>
          <c:x val="0.1945085060825982"/>
          <c:y val="2.3925950877573734E-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2"/>
              </a:solidFill>
              <a:latin typeface="+mn-lt"/>
              <a:ea typeface="+mn-ea"/>
              <a:cs typeface="+mn-cs"/>
            </a:defRPr>
          </a:pPr>
          <a:endParaRPr lang="ja-JP"/>
        </a:p>
      </c:txPr>
    </c:title>
    <c:autoTitleDeleted val="0"/>
    <c:plotArea>
      <c:layout/>
      <c:pieChart>
        <c:varyColors val="1"/>
        <c:ser>
          <c:idx val="0"/>
          <c:order val="0"/>
          <c:spPr>
            <a:solidFill>
              <a:schemeClr val="accent1">
                <a:lumMod val="75000"/>
              </a:schemeClr>
            </a:solidFill>
          </c:spPr>
          <c:dPt>
            <c:idx val="0"/>
            <c:bubble3D val="0"/>
            <c:spPr>
              <a:solidFill>
                <a:schemeClr val="accent1">
                  <a:lumMod val="75000"/>
                </a:schemeClr>
              </a:solidFill>
              <a:ln>
                <a:noFill/>
              </a:ln>
              <a:effectLst/>
            </c:spPr>
            <c:extLst>
              <c:ext xmlns:c16="http://schemas.microsoft.com/office/drawing/2014/chart" uri="{C3380CC4-5D6E-409C-BE32-E72D297353CC}">
                <c16:uniqueId val="{00000001-12FE-4977-A0CB-0D0C1FFD77AF}"/>
              </c:ext>
            </c:extLst>
          </c:dPt>
          <c:dPt>
            <c:idx val="1"/>
            <c:bubble3D val="0"/>
            <c:spPr>
              <a:solidFill>
                <a:schemeClr val="accent1">
                  <a:lumMod val="75000"/>
                </a:schemeClr>
              </a:solidFill>
              <a:ln>
                <a:noFill/>
              </a:ln>
              <a:effectLst/>
            </c:spPr>
            <c:extLst>
              <c:ext xmlns:c16="http://schemas.microsoft.com/office/drawing/2014/chart" uri="{C3380CC4-5D6E-409C-BE32-E72D297353CC}">
                <c16:uniqueId val="{00000003-12FE-4977-A0CB-0D0C1FFD77AF}"/>
              </c:ext>
            </c:extLst>
          </c:dPt>
          <c:dLbls>
            <c:dLbl>
              <c:idx val="0"/>
              <c:layout>
                <c:manualLayout>
                  <c:x val="-4.3531845900606408E-4"/>
                  <c:y val="1.804807948086091E-4"/>
                </c:manualLayout>
              </c:layout>
              <c:tx>
                <c:rich>
                  <a:bodyPr/>
                  <a:lstStyle/>
                  <a:p>
                    <a:fld id="{FC89DBDA-B090-4975-9166-E840017623F0}" type="CATEGORYNAME">
                      <a:rPr lang="ja-JP" altLang="en-US"/>
                      <a:pPr/>
                      <a:t>[分類名]</a:t>
                    </a:fld>
                    <a:fld id="{99DDE34C-FDD6-47B7-AB97-ADCA610C273F}" type="VALUE">
                      <a:rPr lang="en-US" altLang="ja-JP" baseline="0"/>
                      <a:pPr/>
                      <a:t>[値]</a:t>
                    </a:fld>
                    <a:endParaRPr lang="ja-JP" altLang="en-US"/>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12FE-4977-A0CB-0D0C1FFD77AF}"/>
                </c:ext>
              </c:extLst>
            </c:dLbl>
            <c:dLbl>
              <c:idx val="1"/>
              <c:tx>
                <c:rich>
                  <a:bodyPr/>
                  <a:lstStyle/>
                  <a:p>
                    <a:fld id="{48B5BB66-C07B-4826-BE00-124974FABB9D}" type="CATEGORYNAME">
                      <a:rPr lang="ja-JP" altLang="en-US"/>
                      <a:pPr/>
                      <a:t>[分類名]</a:t>
                    </a:fld>
                    <a:fld id="{1F1BE81E-5E40-45F4-BA59-5495E3078102}" type="VALUE">
                      <a:rPr lang="en-US" altLang="ja-JP" baseline="0"/>
                      <a:pPr/>
                      <a:t>[値]</a:t>
                    </a:fld>
                    <a:endParaRPr lang="ja-JP" altLang="en-US"/>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12FE-4977-A0CB-0D0C1FFD77AF}"/>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2"/>
                    </a:solidFill>
                    <a:latin typeface="+mn-lt"/>
                    <a:ea typeface="+mn-ea"/>
                    <a:cs typeface="+mn-cs"/>
                  </a:defRPr>
                </a:pPr>
                <a:endParaRPr lang="ja-JP"/>
              </a:p>
            </c:txPr>
            <c:showLegendKey val="0"/>
            <c:showVal val="1"/>
            <c:showCatName val="1"/>
            <c:showSerName val="0"/>
            <c:showPercent val="0"/>
            <c:showBubbleSize val="0"/>
            <c:showLeaderLines val="1"/>
            <c:leaderLines>
              <c:spPr>
                <a:ln w="9525">
                  <a:solidFill>
                    <a:schemeClr val="tx2">
                      <a:lumMod val="35000"/>
                      <a:lumOff val="65000"/>
                    </a:schemeClr>
                  </a:solidFill>
                </a:ln>
                <a:effectLst/>
              </c:spPr>
            </c:leaderLines>
            <c:extLst>
              <c:ext xmlns:c15="http://schemas.microsoft.com/office/drawing/2012/chart" uri="{CE6537A1-D6FC-4f65-9D91-7224C49458BB}"/>
            </c:extLst>
          </c:dLbls>
          <c:cat>
            <c:strRef>
              <c:f>Sheet6!$B$31:$C$31</c:f>
              <c:strCache>
                <c:ptCount val="2"/>
                <c:pt idx="0">
                  <c:v>対策済</c:v>
                </c:pt>
                <c:pt idx="1">
                  <c:v>未対策</c:v>
                </c:pt>
              </c:strCache>
            </c:strRef>
          </c:cat>
          <c:val>
            <c:numRef>
              <c:f>Sheet6!$B$32:$C$32</c:f>
              <c:numCache>
                <c:formatCode>General</c:formatCode>
                <c:ptCount val="2"/>
                <c:pt idx="0">
                  <c:v>126</c:v>
                </c:pt>
                <c:pt idx="1">
                  <c:v>0</c:v>
                </c:pt>
              </c:numCache>
            </c:numRef>
          </c:val>
          <c:extLst>
            <c:ext xmlns:c16="http://schemas.microsoft.com/office/drawing/2014/chart" uri="{C3380CC4-5D6E-409C-BE32-E72D297353CC}">
              <c16:uniqueId val="{00000004-12FE-4977-A0CB-0D0C1FFD77AF}"/>
            </c:ext>
          </c:extLst>
        </c:ser>
        <c:dLbls>
          <c:showLegendKey val="0"/>
          <c:showVal val="1"/>
          <c:showCatName val="1"/>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userShapes r:id="rId4"/>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rot="0" spcFirstLastPara="1" vertOverflow="ellipsis" vert="horz" wrap="square" anchor="ctr" anchorCtr="1"/>
          <a:lstStyle/>
          <a:p>
            <a:pPr>
              <a:defRPr sz="1400" b="0" i="0" u="none" strike="noStrike" kern="1200" baseline="0">
                <a:solidFill>
                  <a:schemeClr val="tx2"/>
                </a:solidFill>
                <a:latin typeface="+mn-lt"/>
                <a:ea typeface="+mn-ea"/>
                <a:cs typeface="+mn-cs"/>
              </a:defRPr>
            </a:pPr>
            <a:r>
              <a:rPr kumimoji="0" lang="ja-JP" altLang="en-US" sz="1400" b="0" i="0" u="none" strike="noStrike" baseline="0" dirty="0">
                <a:effectLst/>
              </a:rPr>
              <a:t>⓭</a:t>
            </a:r>
            <a:r>
              <a:rPr kumimoji="1" lang="ja-JP" altLang="ja-JP" sz="1400" b="0" i="0" u="none" strike="noStrike" baseline="0" dirty="0">
                <a:effectLst/>
              </a:rPr>
              <a:t>浮き屋根式タンクの耐震化</a:t>
            </a:r>
            <a:endParaRPr lang="ja-JP" altLang="en-US" sz="1400" b="0" dirty="0"/>
          </a:p>
        </c:rich>
      </c:tx>
      <c:overlay val="0"/>
      <c:spPr>
        <a:noFill/>
        <a:ln>
          <a:noFill/>
        </a:ln>
        <a:effectLst/>
      </c:spPr>
      <c:txPr>
        <a:bodyPr rot="0" spcFirstLastPara="1" vertOverflow="ellipsis" vert="horz" wrap="square" anchor="ctr" anchorCtr="1"/>
        <a:lstStyle/>
        <a:p>
          <a:pPr>
            <a:defRPr sz="1400" b="0" i="0" u="none" strike="noStrike" kern="1200" baseline="0">
              <a:solidFill>
                <a:schemeClr val="tx2"/>
              </a:solidFill>
              <a:latin typeface="+mn-lt"/>
              <a:ea typeface="+mn-ea"/>
              <a:cs typeface="+mn-cs"/>
            </a:defRPr>
          </a:pPr>
          <a:endParaRPr lang="ja-JP"/>
        </a:p>
      </c:txPr>
    </c:title>
    <c:autoTitleDeleted val="0"/>
    <c:plotArea>
      <c:layout/>
      <c:pieChart>
        <c:varyColors val="1"/>
        <c:ser>
          <c:idx val="0"/>
          <c:order val="0"/>
          <c:spPr>
            <a:solidFill>
              <a:schemeClr val="accent1">
                <a:lumMod val="75000"/>
              </a:schemeClr>
            </a:solidFill>
          </c:spPr>
          <c:dPt>
            <c:idx val="0"/>
            <c:bubble3D val="0"/>
            <c:spPr>
              <a:solidFill>
                <a:schemeClr val="accent1">
                  <a:lumMod val="75000"/>
                </a:schemeClr>
              </a:solidFill>
              <a:ln>
                <a:noFill/>
              </a:ln>
              <a:effectLst/>
            </c:spPr>
            <c:extLst>
              <c:ext xmlns:c16="http://schemas.microsoft.com/office/drawing/2014/chart" uri="{C3380CC4-5D6E-409C-BE32-E72D297353CC}">
                <c16:uniqueId val="{00000001-0A22-4AC6-AF5D-0454C6A780B0}"/>
              </c:ext>
            </c:extLst>
          </c:dPt>
          <c:dPt>
            <c:idx val="1"/>
            <c:bubble3D val="0"/>
            <c:spPr>
              <a:solidFill>
                <a:schemeClr val="accent1">
                  <a:lumMod val="75000"/>
                </a:schemeClr>
              </a:solidFill>
              <a:ln>
                <a:noFill/>
              </a:ln>
              <a:effectLst/>
            </c:spPr>
            <c:extLst>
              <c:ext xmlns:c16="http://schemas.microsoft.com/office/drawing/2014/chart" uri="{C3380CC4-5D6E-409C-BE32-E72D297353CC}">
                <c16:uniqueId val="{00000003-0A22-4AC6-AF5D-0454C6A780B0}"/>
              </c:ext>
            </c:extLst>
          </c:dPt>
          <c:dLbls>
            <c:dLbl>
              <c:idx val="0"/>
              <c:layout>
                <c:manualLayout>
                  <c:x val="-1.0427602799650043E-3"/>
                  <c:y val="-1.4813721201516477E-2"/>
                </c:manualLayout>
              </c:layout>
              <c:tx>
                <c:rich>
                  <a:bodyPr/>
                  <a:lstStyle/>
                  <a:p>
                    <a:endParaRPr lang="en-US" altLang="ja-JP" dirty="0"/>
                  </a:p>
                </c:rich>
              </c:tx>
              <c:showLegendKey val="0"/>
              <c:showVal val="1"/>
              <c:showCatName val="1"/>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0A22-4AC6-AF5D-0454C6A780B0}"/>
                </c:ext>
              </c:extLst>
            </c:dLbl>
            <c:dLbl>
              <c:idx val="1"/>
              <c:delete val="1"/>
              <c:extLst>
                <c:ext xmlns:c15="http://schemas.microsoft.com/office/drawing/2012/chart" uri="{CE6537A1-D6FC-4f65-9D91-7224C49458BB}"/>
                <c:ext xmlns:c16="http://schemas.microsoft.com/office/drawing/2014/chart" uri="{C3380CC4-5D6E-409C-BE32-E72D297353CC}">
                  <c16:uniqueId val="{00000003-0A22-4AC6-AF5D-0454C6A780B0}"/>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2"/>
                    </a:solidFill>
                    <a:latin typeface="+mn-lt"/>
                    <a:ea typeface="+mn-ea"/>
                    <a:cs typeface="+mn-cs"/>
                  </a:defRPr>
                </a:pPr>
                <a:endParaRPr lang="ja-JP"/>
              </a:p>
            </c:txPr>
            <c:showLegendKey val="0"/>
            <c:showVal val="1"/>
            <c:showCatName val="1"/>
            <c:showSerName val="0"/>
            <c:showPercent val="0"/>
            <c:showBubbleSize val="0"/>
            <c:showLeaderLines val="1"/>
            <c:leaderLines>
              <c:spPr>
                <a:ln w="9525">
                  <a:solidFill>
                    <a:schemeClr val="tx2">
                      <a:lumMod val="35000"/>
                      <a:lumOff val="65000"/>
                    </a:schemeClr>
                  </a:solidFill>
                </a:ln>
                <a:effectLst/>
              </c:spPr>
            </c:leaderLines>
            <c:extLst>
              <c:ext xmlns:c15="http://schemas.microsoft.com/office/drawing/2012/chart" uri="{CE6537A1-D6FC-4f65-9D91-7224C49458BB}"/>
            </c:extLst>
          </c:dLbls>
          <c:cat>
            <c:strRef>
              <c:f>Sheet6!$B$27:$C$27</c:f>
              <c:strCache>
                <c:ptCount val="2"/>
                <c:pt idx="0">
                  <c:v>済</c:v>
                </c:pt>
                <c:pt idx="1">
                  <c:v>未</c:v>
                </c:pt>
              </c:strCache>
            </c:strRef>
          </c:cat>
          <c:val>
            <c:numRef>
              <c:f>Sheet6!$B$28:$C$28</c:f>
              <c:numCache>
                <c:formatCode>General</c:formatCode>
                <c:ptCount val="2"/>
                <c:pt idx="0">
                  <c:v>48</c:v>
                </c:pt>
                <c:pt idx="1">
                  <c:v>0</c:v>
                </c:pt>
              </c:numCache>
            </c:numRef>
          </c:val>
          <c:extLst>
            <c:ext xmlns:c16="http://schemas.microsoft.com/office/drawing/2014/chart" uri="{C3380CC4-5D6E-409C-BE32-E72D297353CC}">
              <c16:uniqueId val="{00000004-0A22-4AC6-AF5D-0454C6A780B0}"/>
            </c:ext>
          </c:extLst>
        </c:ser>
        <c:dLbls>
          <c:showLegendKey val="0"/>
          <c:showVal val="1"/>
          <c:showCatName val="1"/>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userShapes r:id="rId4"/>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rot="0" spcFirstLastPara="1" vertOverflow="ellipsis" vert="horz" wrap="square" anchor="ctr" anchorCtr="1"/>
          <a:lstStyle/>
          <a:p>
            <a:pPr>
              <a:defRPr sz="1400" b="0" i="0" u="none" strike="noStrike" kern="1200" baseline="0">
                <a:solidFill>
                  <a:schemeClr val="tx2"/>
                </a:solidFill>
                <a:latin typeface="+mn-lt"/>
                <a:ea typeface="+mn-ea"/>
                <a:cs typeface="+mn-cs"/>
              </a:defRPr>
            </a:pPr>
            <a:r>
              <a:rPr lang="ja-JP" altLang="en-US" sz="1400" b="0" dirty="0"/>
              <a:t>⓮準特定</a:t>
            </a:r>
            <a:r>
              <a:rPr kumimoji="1" lang="ja-JP" altLang="ja-JP" sz="1400" b="0" i="0" u="none" strike="noStrike" baseline="0" dirty="0">
                <a:effectLst/>
              </a:rPr>
              <a:t>タンクの耐震化</a:t>
            </a:r>
            <a:endParaRPr lang="ja-JP" altLang="en-US" sz="1400" b="0" dirty="0"/>
          </a:p>
        </c:rich>
      </c:tx>
      <c:overlay val="0"/>
      <c:spPr>
        <a:noFill/>
        <a:ln>
          <a:noFill/>
        </a:ln>
        <a:effectLst/>
      </c:spPr>
      <c:txPr>
        <a:bodyPr rot="0" spcFirstLastPara="1" vertOverflow="ellipsis" vert="horz" wrap="square" anchor="ctr" anchorCtr="1"/>
        <a:lstStyle/>
        <a:p>
          <a:pPr>
            <a:defRPr sz="1400" b="0" i="0" u="none" strike="noStrike" kern="1200" baseline="0">
              <a:solidFill>
                <a:schemeClr val="tx2"/>
              </a:solidFill>
              <a:latin typeface="+mn-lt"/>
              <a:ea typeface="+mn-ea"/>
              <a:cs typeface="+mn-cs"/>
            </a:defRPr>
          </a:pPr>
          <a:endParaRPr lang="ja-JP"/>
        </a:p>
      </c:txPr>
    </c:title>
    <c:autoTitleDeleted val="0"/>
    <c:plotArea>
      <c:layout/>
      <c:pieChart>
        <c:varyColors val="1"/>
        <c:ser>
          <c:idx val="0"/>
          <c:order val="0"/>
          <c:spPr>
            <a:solidFill>
              <a:schemeClr val="accent1">
                <a:lumMod val="75000"/>
              </a:schemeClr>
            </a:solidFill>
          </c:spPr>
          <c:dPt>
            <c:idx val="0"/>
            <c:bubble3D val="0"/>
            <c:spPr>
              <a:solidFill>
                <a:schemeClr val="accent1">
                  <a:lumMod val="75000"/>
                </a:schemeClr>
              </a:solidFill>
              <a:ln>
                <a:noFill/>
              </a:ln>
              <a:effectLst/>
            </c:spPr>
            <c:extLst>
              <c:ext xmlns:c16="http://schemas.microsoft.com/office/drawing/2014/chart" uri="{C3380CC4-5D6E-409C-BE32-E72D297353CC}">
                <c16:uniqueId val="{00000001-2F89-4852-AFF6-50CBCBBFF995}"/>
              </c:ext>
            </c:extLst>
          </c:dPt>
          <c:dPt>
            <c:idx val="1"/>
            <c:bubble3D val="0"/>
            <c:spPr>
              <a:solidFill>
                <a:schemeClr val="accent1">
                  <a:lumMod val="75000"/>
                </a:schemeClr>
              </a:solidFill>
              <a:ln>
                <a:noFill/>
              </a:ln>
              <a:effectLst/>
            </c:spPr>
            <c:extLst>
              <c:ext xmlns:c16="http://schemas.microsoft.com/office/drawing/2014/chart" uri="{C3380CC4-5D6E-409C-BE32-E72D297353CC}">
                <c16:uniqueId val="{00000003-2F89-4852-AFF6-50CBCBBFF995}"/>
              </c:ext>
            </c:extLst>
          </c:dPt>
          <c:dLbls>
            <c:dLbl>
              <c:idx val="0"/>
              <c:layout>
                <c:manualLayout>
                  <c:x val="-1.0427602799650043E-3"/>
                  <c:y val="-1.4813721201516477E-2"/>
                </c:manualLayout>
              </c:layout>
              <c:tx>
                <c:rich>
                  <a:bodyPr/>
                  <a:lstStyle/>
                  <a:p>
                    <a:endParaRPr lang="en-US" altLang="ja-JP" dirty="0"/>
                  </a:p>
                </c:rich>
              </c:tx>
              <c:showLegendKey val="0"/>
              <c:showVal val="1"/>
              <c:showCatName val="1"/>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2F89-4852-AFF6-50CBCBBFF995}"/>
                </c:ext>
              </c:extLst>
            </c:dLbl>
            <c:dLbl>
              <c:idx val="1"/>
              <c:delete val="1"/>
              <c:extLst>
                <c:ext xmlns:c15="http://schemas.microsoft.com/office/drawing/2012/chart" uri="{CE6537A1-D6FC-4f65-9D91-7224C49458BB}"/>
                <c:ext xmlns:c16="http://schemas.microsoft.com/office/drawing/2014/chart" uri="{C3380CC4-5D6E-409C-BE32-E72D297353CC}">
                  <c16:uniqueId val="{00000003-2F89-4852-AFF6-50CBCBBFF995}"/>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2"/>
                    </a:solidFill>
                    <a:latin typeface="+mn-lt"/>
                    <a:ea typeface="+mn-ea"/>
                    <a:cs typeface="+mn-cs"/>
                  </a:defRPr>
                </a:pPr>
                <a:endParaRPr lang="ja-JP"/>
              </a:p>
            </c:txPr>
            <c:showLegendKey val="0"/>
            <c:showVal val="1"/>
            <c:showCatName val="1"/>
            <c:showSerName val="0"/>
            <c:showPercent val="0"/>
            <c:showBubbleSize val="0"/>
            <c:showLeaderLines val="1"/>
            <c:leaderLines>
              <c:spPr>
                <a:ln w="9525">
                  <a:solidFill>
                    <a:schemeClr val="tx2">
                      <a:lumMod val="35000"/>
                      <a:lumOff val="65000"/>
                    </a:schemeClr>
                  </a:solidFill>
                </a:ln>
                <a:effectLst/>
              </c:spPr>
            </c:leaderLines>
            <c:extLst>
              <c:ext xmlns:c15="http://schemas.microsoft.com/office/drawing/2012/chart" uri="{CE6537A1-D6FC-4f65-9D91-7224C49458BB}"/>
            </c:extLst>
          </c:dLbls>
          <c:cat>
            <c:strRef>
              <c:f>Sheet6!$B$27:$C$27</c:f>
              <c:strCache>
                <c:ptCount val="2"/>
                <c:pt idx="0">
                  <c:v>済</c:v>
                </c:pt>
                <c:pt idx="1">
                  <c:v>未</c:v>
                </c:pt>
              </c:strCache>
            </c:strRef>
          </c:cat>
          <c:val>
            <c:numRef>
              <c:f>Sheet6!$B$28:$C$28</c:f>
              <c:numCache>
                <c:formatCode>General</c:formatCode>
                <c:ptCount val="2"/>
                <c:pt idx="0">
                  <c:v>48</c:v>
                </c:pt>
                <c:pt idx="1">
                  <c:v>0</c:v>
                </c:pt>
              </c:numCache>
            </c:numRef>
          </c:val>
          <c:extLst>
            <c:ext xmlns:c16="http://schemas.microsoft.com/office/drawing/2014/chart" uri="{C3380CC4-5D6E-409C-BE32-E72D297353CC}">
              <c16:uniqueId val="{00000004-2F89-4852-AFF6-50CBCBBFF995}"/>
            </c:ext>
          </c:extLst>
        </c:ser>
        <c:dLbls>
          <c:showLegendKey val="0"/>
          <c:showVal val="1"/>
          <c:showCatName val="1"/>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userShapes r:id="rId4"/>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rot="0" spcFirstLastPara="1" vertOverflow="ellipsis" vert="horz" wrap="square" anchor="ctr" anchorCtr="1"/>
          <a:lstStyle/>
          <a:p>
            <a:pPr>
              <a:defRPr sz="1400" b="0" i="0" u="none" strike="noStrike" kern="1200" baseline="0">
                <a:solidFill>
                  <a:schemeClr val="tx2"/>
                </a:solidFill>
                <a:latin typeface="+mn-lt"/>
                <a:ea typeface="+mn-ea"/>
                <a:cs typeface="+mn-cs"/>
              </a:defRPr>
            </a:pPr>
            <a:r>
              <a:rPr kumimoji="0" lang="ja-JP" altLang="en-US" sz="1400" b="0" i="0" u="none" strike="noStrike" baseline="0" dirty="0">
                <a:effectLst/>
              </a:rPr>
              <a:t>⓯</a:t>
            </a:r>
            <a:r>
              <a:rPr kumimoji="1" lang="ja-JP" altLang="en-US" sz="1400" b="0" i="0" u="none" strike="noStrike" baseline="0" dirty="0">
                <a:effectLst/>
              </a:rPr>
              <a:t>球形高圧ガス</a:t>
            </a:r>
            <a:r>
              <a:rPr kumimoji="1" lang="ja-JP" altLang="ja-JP" sz="1400" b="0" i="0" u="none" strike="noStrike" baseline="0" dirty="0">
                <a:effectLst/>
              </a:rPr>
              <a:t>タンクの</a:t>
            </a:r>
            <a:r>
              <a:rPr kumimoji="1" lang="ja-JP" altLang="en-US" sz="1400" b="0" i="0" u="none" strike="noStrike" baseline="0" dirty="0">
                <a:effectLst/>
              </a:rPr>
              <a:t>鋼管ブレースの</a:t>
            </a:r>
            <a:r>
              <a:rPr kumimoji="1" lang="ja-JP" altLang="ja-JP" sz="1400" b="0" i="0" u="none" strike="noStrike" baseline="0" dirty="0">
                <a:effectLst/>
              </a:rPr>
              <a:t>耐震化</a:t>
            </a:r>
            <a:endParaRPr lang="ja-JP" altLang="en-US" sz="1400" b="0" dirty="0"/>
          </a:p>
        </c:rich>
      </c:tx>
      <c:overlay val="0"/>
      <c:spPr>
        <a:noFill/>
        <a:ln>
          <a:noFill/>
        </a:ln>
        <a:effectLst/>
      </c:spPr>
      <c:txPr>
        <a:bodyPr rot="0" spcFirstLastPara="1" vertOverflow="ellipsis" vert="horz" wrap="square" anchor="ctr" anchorCtr="1"/>
        <a:lstStyle/>
        <a:p>
          <a:pPr>
            <a:defRPr sz="1400" b="0" i="0" u="none" strike="noStrike" kern="1200" baseline="0">
              <a:solidFill>
                <a:schemeClr val="tx2"/>
              </a:solidFill>
              <a:latin typeface="+mn-lt"/>
              <a:ea typeface="+mn-ea"/>
              <a:cs typeface="+mn-cs"/>
            </a:defRPr>
          </a:pPr>
          <a:endParaRPr lang="ja-JP"/>
        </a:p>
      </c:txPr>
    </c:title>
    <c:autoTitleDeleted val="0"/>
    <c:plotArea>
      <c:layout/>
      <c:pieChart>
        <c:varyColors val="1"/>
        <c:ser>
          <c:idx val="0"/>
          <c:order val="0"/>
          <c:spPr>
            <a:solidFill>
              <a:schemeClr val="accent1">
                <a:lumMod val="75000"/>
              </a:schemeClr>
            </a:solidFill>
          </c:spPr>
          <c:dPt>
            <c:idx val="0"/>
            <c:bubble3D val="0"/>
            <c:spPr>
              <a:solidFill>
                <a:schemeClr val="accent1">
                  <a:lumMod val="75000"/>
                </a:schemeClr>
              </a:solidFill>
              <a:ln>
                <a:noFill/>
              </a:ln>
              <a:effectLst/>
            </c:spPr>
            <c:extLst>
              <c:ext xmlns:c16="http://schemas.microsoft.com/office/drawing/2014/chart" uri="{C3380CC4-5D6E-409C-BE32-E72D297353CC}">
                <c16:uniqueId val="{00000001-AAD0-4289-9E4B-88914658743C}"/>
              </c:ext>
            </c:extLst>
          </c:dPt>
          <c:dPt>
            <c:idx val="1"/>
            <c:bubble3D val="0"/>
            <c:spPr>
              <a:solidFill>
                <a:schemeClr val="accent1">
                  <a:lumMod val="75000"/>
                </a:schemeClr>
              </a:solidFill>
              <a:ln>
                <a:noFill/>
              </a:ln>
              <a:effectLst/>
            </c:spPr>
            <c:extLst>
              <c:ext xmlns:c16="http://schemas.microsoft.com/office/drawing/2014/chart" uri="{C3380CC4-5D6E-409C-BE32-E72D297353CC}">
                <c16:uniqueId val="{00000003-AAD0-4289-9E4B-88914658743C}"/>
              </c:ext>
            </c:extLst>
          </c:dPt>
          <c:dLbls>
            <c:dLbl>
              <c:idx val="0"/>
              <c:layout>
                <c:manualLayout>
                  <c:x val="-1.0427602799650043E-3"/>
                  <c:y val="-1.4813721201516477E-2"/>
                </c:manualLayout>
              </c:layout>
              <c:tx>
                <c:rich>
                  <a:bodyPr/>
                  <a:lstStyle/>
                  <a:p>
                    <a:endParaRPr lang="en-US" altLang="ja-JP" dirty="0"/>
                  </a:p>
                </c:rich>
              </c:tx>
              <c:showLegendKey val="0"/>
              <c:showVal val="1"/>
              <c:showCatName val="1"/>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AAD0-4289-9E4B-88914658743C}"/>
                </c:ext>
              </c:extLst>
            </c:dLbl>
            <c:dLbl>
              <c:idx val="1"/>
              <c:delete val="1"/>
              <c:extLst>
                <c:ext xmlns:c15="http://schemas.microsoft.com/office/drawing/2012/chart" uri="{CE6537A1-D6FC-4f65-9D91-7224C49458BB}"/>
                <c:ext xmlns:c16="http://schemas.microsoft.com/office/drawing/2014/chart" uri="{C3380CC4-5D6E-409C-BE32-E72D297353CC}">
                  <c16:uniqueId val="{00000003-AAD0-4289-9E4B-88914658743C}"/>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2"/>
                    </a:solidFill>
                    <a:latin typeface="+mn-lt"/>
                    <a:ea typeface="+mn-ea"/>
                    <a:cs typeface="+mn-cs"/>
                  </a:defRPr>
                </a:pPr>
                <a:endParaRPr lang="ja-JP"/>
              </a:p>
            </c:txPr>
            <c:showLegendKey val="0"/>
            <c:showVal val="1"/>
            <c:showCatName val="1"/>
            <c:showSerName val="0"/>
            <c:showPercent val="0"/>
            <c:showBubbleSize val="0"/>
            <c:showLeaderLines val="1"/>
            <c:leaderLines>
              <c:spPr>
                <a:ln w="9525">
                  <a:solidFill>
                    <a:schemeClr val="tx2">
                      <a:lumMod val="35000"/>
                      <a:lumOff val="65000"/>
                    </a:schemeClr>
                  </a:solidFill>
                </a:ln>
                <a:effectLst/>
              </c:spPr>
            </c:leaderLines>
            <c:extLst>
              <c:ext xmlns:c15="http://schemas.microsoft.com/office/drawing/2012/chart" uri="{CE6537A1-D6FC-4f65-9D91-7224C49458BB}"/>
            </c:extLst>
          </c:dLbls>
          <c:cat>
            <c:strRef>
              <c:f>Sheet6!$B$27:$C$27</c:f>
              <c:strCache>
                <c:ptCount val="2"/>
                <c:pt idx="0">
                  <c:v>済</c:v>
                </c:pt>
                <c:pt idx="1">
                  <c:v>未</c:v>
                </c:pt>
              </c:strCache>
            </c:strRef>
          </c:cat>
          <c:val>
            <c:numRef>
              <c:f>Sheet6!$B$28:$C$28</c:f>
              <c:numCache>
                <c:formatCode>General</c:formatCode>
                <c:ptCount val="2"/>
                <c:pt idx="0">
                  <c:v>48</c:v>
                </c:pt>
                <c:pt idx="1">
                  <c:v>0</c:v>
                </c:pt>
              </c:numCache>
            </c:numRef>
          </c:val>
          <c:extLst>
            <c:ext xmlns:c16="http://schemas.microsoft.com/office/drawing/2014/chart" uri="{C3380CC4-5D6E-409C-BE32-E72D297353CC}">
              <c16:uniqueId val="{00000004-AAD0-4289-9E4B-88914658743C}"/>
            </c:ext>
          </c:extLst>
        </c:ser>
        <c:dLbls>
          <c:showLegendKey val="0"/>
          <c:showVal val="1"/>
          <c:showCatName val="1"/>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7"/>
    </mc:Choice>
    <mc:Fallback>
      <c:style val="7"/>
    </mc:Fallback>
  </mc:AlternateContent>
  <c:chart>
    <c:title>
      <c:tx>
        <c:rich>
          <a:bodyPr rot="0" spcFirstLastPara="1" vertOverflow="ellipsis" vert="horz" wrap="square" anchor="ctr" anchorCtr="1"/>
          <a:lstStyle/>
          <a:p>
            <a:pPr>
              <a:defRPr sz="1600" b="1" i="0" u="none" strike="noStrike" kern="1200" cap="all" spc="120" normalizeH="0" baseline="0">
                <a:solidFill>
                  <a:schemeClr val="tx1">
                    <a:lumMod val="65000"/>
                    <a:lumOff val="35000"/>
                  </a:schemeClr>
                </a:solidFill>
                <a:latin typeface="+mn-lt"/>
                <a:ea typeface="+mn-ea"/>
                <a:cs typeface="+mn-cs"/>
              </a:defRPr>
            </a:pPr>
            <a:r>
              <a:rPr lang="ja-JP" altLang="en-US" dirty="0"/>
              <a:t>＜</a:t>
            </a:r>
            <a:r>
              <a:rPr lang="ja-JP" dirty="0"/>
              <a:t>重要施設等の浸水対策</a:t>
            </a:r>
            <a:r>
              <a:rPr lang="ja-JP" altLang="en-US" dirty="0"/>
              <a:t>＞</a:t>
            </a:r>
            <a:endParaRPr lang="ja-JP" dirty="0"/>
          </a:p>
        </c:rich>
      </c:tx>
      <c:layout>
        <c:manualLayout>
          <c:xMode val="edge"/>
          <c:yMode val="edge"/>
          <c:x val="0.2789854386801931"/>
          <c:y val="0.12206850446076487"/>
        </c:manualLayout>
      </c:layout>
      <c:overlay val="0"/>
      <c:spPr>
        <a:noFill/>
        <a:ln>
          <a:noFill/>
        </a:ln>
        <a:effectLst/>
      </c:spPr>
      <c:txPr>
        <a:bodyPr rot="0" spcFirstLastPara="1" vertOverflow="ellipsis" vert="horz" wrap="square" anchor="ctr" anchorCtr="1"/>
        <a:lstStyle/>
        <a:p>
          <a:pPr>
            <a:defRPr sz="1600" b="1" i="0" u="none" strike="noStrike" kern="1200" cap="all" spc="120" normalizeH="0" baseline="0">
              <a:solidFill>
                <a:schemeClr val="tx1">
                  <a:lumMod val="65000"/>
                  <a:lumOff val="35000"/>
                </a:schemeClr>
              </a:solidFill>
              <a:latin typeface="+mn-lt"/>
              <a:ea typeface="+mn-ea"/>
              <a:cs typeface="+mn-cs"/>
            </a:defRPr>
          </a:pPr>
          <a:endParaRPr lang="ja-JP"/>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stacked"/>
        <c:varyColors val="0"/>
        <c:ser>
          <c:idx val="0"/>
          <c:order val="0"/>
          <c:tx>
            <c:strRef>
              <c:f>②G!$B$1</c:f>
              <c:strCache>
                <c:ptCount val="1"/>
                <c:pt idx="0">
                  <c:v>対策済</c:v>
                </c:pt>
              </c:strCache>
            </c:strRef>
          </c:tx>
          <c:spPr>
            <a:solidFill>
              <a:schemeClr val="accent5">
                <a:shade val="65000"/>
              </a:schemeClr>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lt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②G!$A$2:$A$9</c:f>
              <c:strCache>
                <c:ptCount val="8"/>
                <c:pt idx="0">
                  <c:v>H29</c:v>
                </c:pt>
                <c:pt idx="1">
                  <c:v>H30</c:v>
                </c:pt>
                <c:pt idx="2">
                  <c:v>R1</c:v>
                </c:pt>
                <c:pt idx="3">
                  <c:v>R2</c:v>
                </c:pt>
                <c:pt idx="4">
                  <c:v>R3</c:v>
                </c:pt>
                <c:pt idx="5">
                  <c:v>R4</c:v>
                </c:pt>
                <c:pt idx="6">
                  <c:v>R5</c:v>
                </c:pt>
                <c:pt idx="7">
                  <c:v>R6以降</c:v>
                </c:pt>
              </c:strCache>
            </c:strRef>
          </c:cat>
          <c:val>
            <c:numRef>
              <c:f>②G!$B$2:$B$9</c:f>
              <c:numCache>
                <c:formatCode>General</c:formatCode>
                <c:ptCount val="8"/>
                <c:pt idx="0">
                  <c:v>64</c:v>
                </c:pt>
                <c:pt idx="1">
                  <c:v>72</c:v>
                </c:pt>
                <c:pt idx="2">
                  <c:v>76</c:v>
                </c:pt>
                <c:pt idx="3">
                  <c:v>84</c:v>
                </c:pt>
                <c:pt idx="4">
                  <c:v>86</c:v>
                </c:pt>
                <c:pt idx="5">
                  <c:v>90</c:v>
                </c:pt>
                <c:pt idx="6">
                  <c:v>94</c:v>
                </c:pt>
              </c:numCache>
            </c:numRef>
          </c:val>
          <c:extLst>
            <c:ext xmlns:c16="http://schemas.microsoft.com/office/drawing/2014/chart" uri="{C3380CC4-5D6E-409C-BE32-E72D297353CC}">
              <c16:uniqueId val="{00000000-03AB-47E0-9A12-65EDDC23D629}"/>
            </c:ext>
          </c:extLst>
        </c:ser>
        <c:ser>
          <c:idx val="1"/>
          <c:order val="1"/>
          <c:tx>
            <c:strRef>
              <c:f>②G!$C$1</c:f>
              <c:strCache>
                <c:ptCount val="1"/>
                <c:pt idx="0">
                  <c:v>代替措置</c:v>
                </c:pt>
              </c:strCache>
            </c:strRef>
          </c:tx>
          <c:spPr>
            <a:solidFill>
              <a:schemeClr val="accent5"/>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lt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②G!$A$2:$A$9</c:f>
              <c:strCache>
                <c:ptCount val="8"/>
                <c:pt idx="0">
                  <c:v>H29</c:v>
                </c:pt>
                <c:pt idx="1">
                  <c:v>H30</c:v>
                </c:pt>
                <c:pt idx="2">
                  <c:v>R1</c:v>
                </c:pt>
                <c:pt idx="3">
                  <c:v>R2</c:v>
                </c:pt>
                <c:pt idx="4">
                  <c:v>R3</c:v>
                </c:pt>
                <c:pt idx="5">
                  <c:v>R4</c:v>
                </c:pt>
                <c:pt idx="6">
                  <c:v>R5</c:v>
                </c:pt>
                <c:pt idx="7">
                  <c:v>R6以降</c:v>
                </c:pt>
              </c:strCache>
            </c:strRef>
          </c:cat>
          <c:val>
            <c:numRef>
              <c:f>②G!$C$2:$C$9</c:f>
              <c:numCache>
                <c:formatCode>General</c:formatCode>
                <c:ptCount val="8"/>
                <c:pt idx="0">
                  <c:v>31</c:v>
                </c:pt>
                <c:pt idx="1">
                  <c:v>43</c:v>
                </c:pt>
                <c:pt idx="2">
                  <c:v>53</c:v>
                </c:pt>
                <c:pt idx="3">
                  <c:v>64</c:v>
                </c:pt>
                <c:pt idx="4">
                  <c:v>69</c:v>
                </c:pt>
                <c:pt idx="5">
                  <c:v>60</c:v>
                </c:pt>
                <c:pt idx="6">
                  <c:v>62</c:v>
                </c:pt>
              </c:numCache>
            </c:numRef>
          </c:val>
          <c:extLst>
            <c:ext xmlns:c16="http://schemas.microsoft.com/office/drawing/2014/chart" uri="{C3380CC4-5D6E-409C-BE32-E72D297353CC}">
              <c16:uniqueId val="{00000001-03AB-47E0-9A12-65EDDC23D629}"/>
            </c:ext>
          </c:extLst>
        </c:ser>
        <c:ser>
          <c:idx val="2"/>
          <c:order val="2"/>
          <c:tx>
            <c:strRef>
              <c:f>②G!$D$1</c:f>
              <c:strCache>
                <c:ptCount val="1"/>
                <c:pt idx="0">
                  <c:v>未対策</c:v>
                </c:pt>
              </c:strCache>
            </c:strRef>
          </c:tx>
          <c:spPr>
            <a:solidFill>
              <a:schemeClr val="accent5">
                <a:tint val="65000"/>
              </a:schemeClr>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lt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②G!$A$2:$A$9</c:f>
              <c:strCache>
                <c:ptCount val="8"/>
                <c:pt idx="0">
                  <c:v>H29</c:v>
                </c:pt>
                <c:pt idx="1">
                  <c:v>H30</c:v>
                </c:pt>
                <c:pt idx="2">
                  <c:v>R1</c:v>
                </c:pt>
                <c:pt idx="3">
                  <c:v>R2</c:v>
                </c:pt>
                <c:pt idx="4">
                  <c:v>R3</c:v>
                </c:pt>
                <c:pt idx="5">
                  <c:v>R4</c:v>
                </c:pt>
                <c:pt idx="6">
                  <c:v>R5</c:v>
                </c:pt>
                <c:pt idx="7">
                  <c:v>R6以降</c:v>
                </c:pt>
              </c:strCache>
            </c:strRef>
          </c:cat>
          <c:val>
            <c:numRef>
              <c:f>②G!$D$2:$D$9</c:f>
              <c:numCache>
                <c:formatCode>General</c:formatCode>
                <c:ptCount val="8"/>
                <c:pt idx="0">
                  <c:v>107</c:v>
                </c:pt>
                <c:pt idx="1">
                  <c:v>87</c:v>
                </c:pt>
                <c:pt idx="2">
                  <c:v>73</c:v>
                </c:pt>
                <c:pt idx="3">
                  <c:v>59</c:v>
                </c:pt>
                <c:pt idx="4">
                  <c:v>69</c:v>
                </c:pt>
                <c:pt idx="5">
                  <c:v>60</c:v>
                </c:pt>
                <c:pt idx="6">
                  <c:v>56</c:v>
                </c:pt>
              </c:numCache>
            </c:numRef>
          </c:val>
          <c:extLst>
            <c:ext xmlns:c16="http://schemas.microsoft.com/office/drawing/2014/chart" uri="{C3380CC4-5D6E-409C-BE32-E72D297353CC}">
              <c16:uniqueId val="{00000002-03AB-47E0-9A12-65EDDC23D629}"/>
            </c:ext>
          </c:extLst>
        </c:ser>
        <c:dLbls>
          <c:showLegendKey val="0"/>
          <c:showVal val="1"/>
          <c:showCatName val="0"/>
          <c:showSerName val="0"/>
          <c:showPercent val="0"/>
          <c:showBubbleSize val="0"/>
        </c:dLbls>
        <c:gapWidth val="79"/>
        <c:shape val="box"/>
        <c:axId val="1175058575"/>
        <c:axId val="1175055663"/>
        <c:axId val="0"/>
      </c:bar3DChart>
      <c:catAx>
        <c:axId val="1175058575"/>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cap="all" spc="120" normalizeH="0" baseline="0">
                <a:solidFill>
                  <a:schemeClr val="tx1">
                    <a:lumMod val="65000"/>
                    <a:lumOff val="35000"/>
                  </a:schemeClr>
                </a:solidFill>
                <a:latin typeface="+mn-lt"/>
                <a:ea typeface="+mn-ea"/>
                <a:cs typeface="+mn-cs"/>
              </a:defRPr>
            </a:pPr>
            <a:endParaRPr lang="ja-JP"/>
          </a:p>
        </c:txPr>
        <c:crossAx val="1175055663"/>
        <c:crosses val="autoZero"/>
        <c:auto val="1"/>
        <c:lblAlgn val="ctr"/>
        <c:lblOffset val="100"/>
        <c:noMultiLvlLbl val="0"/>
      </c:catAx>
      <c:valAx>
        <c:axId val="1175055663"/>
        <c:scaling>
          <c:orientation val="minMax"/>
        </c:scaling>
        <c:delete val="1"/>
        <c:axPos val="l"/>
        <c:numFmt formatCode="General" sourceLinked="1"/>
        <c:majorTickMark val="none"/>
        <c:minorTickMark val="none"/>
        <c:tickLblPos val="nextTo"/>
        <c:crossAx val="1175058575"/>
        <c:crosses val="autoZero"/>
        <c:crossBetween val="between"/>
      </c:valAx>
      <c:spPr>
        <a:noFill/>
        <a:ln>
          <a:noFill/>
        </a:ln>
        <a:effectLst/>
      </c:spPr>
    </c:plotArea>
    <c:legend>
      <c:legendPos val="t"/>
      <c:layout>
        <c:manualLayout>
          <c:xMode val="edge"/>
          <c:yMode val="edge"/>
          <c:x val="0.53406306193303876"/>
          <c:y val="0.13961856926614186"/>
          <c:w val="0.17341969772715754"/>
          <c:h val="4.3488609792638022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rot="0" spcFirstLastPara="1" vertOverflow="ellipsis" vert="horz" wrap="square" anchor="ctr" anchorCtr="1"/>
          <a:lstStyle/>
          <a:p>
            <a:pPr>
              <a:defRPr sz="1600" b="1" i="0" u="none" strike="noStrike" kern="1200" cap="all" spc="120" normalizeH="0" baseline="0">
                <a:solidFill>
                  <a:schemeClr val="tx1">
                    <a:lumMod val="65000"/>
                    <a:lumOff val="35000"/>
                  </a:schemeClr>
                </a:solidFill>
                <a:latin typeface="+mn-lt"/>
                <a:ea typeface="+mn-ea"/>
                <a:cs typeface="+mn-cs"/>
              </a:defRPr>
            </a:pPr>
            <a:r>
              <a:rPr lang="ja-JP" altLang="en-US"/>
              <a:t>小規模タンクの漂流対策</a:t>
            </a:r>
            <a:endParaRPr lang="ja-JP"/>
          </a:p>
        </c:rich>
      </c:tx>
      <c:overlay val="0"/>
      <c:spPr>
        <a:noFill/>
        <a:ln>
          <a:noFill/>
        </a:ln>
        <a:effectLst/>
      </c:spPr>
      <c:txPr>
        <a:bodyPr rot="0" spcFirstLastPara="1" vertOverflow="ellipsis" vert="horz" wrap="square" anchor="ctr" anchorCtr="1"/>
        <a:lstStyle/>
        <a:p>
          <a:pPr>
            <a:defRPr sz="1600" b="1" i="0" u="none" strike="noStrike" kern="1200" cap="all" spc="120" normalizeH="0" baseline="0">
              <a:solidFill>
                <a:schemeClr val="tx1">
                  <a:lumMod val="65000"/>
                  <a:lumOff val="35000"/>
                </a:schemeClr>
              </a:solidFill>
              <a:latin typeface="+mn-lt"/>
              <a:ea typeface="+mn-ea"/>
              <a:cs typeface="+mn-cs"/>
            </a:defRPr>
          </a:pPr>
          <a:endParaRPr lang="ja-JP"/>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stacked"/>
        <c:varyColors val="0"/>
        <c:ser>
          <c:idx val="0"/>
          <c:order val="0"/>
          <c:tx>
            <c:strRef>
              <c:f>③G!$B$9</c:f>
              <c:strCache>
                <c:ptCount val="1"/>
                <c:pt idx="0">
                  <c:v>対策済</c:v>
                </c:pt>
              </c:strCache>
            </c:strRef>
          </c:tx>
          <c:spPr>
            <a:solidFill>
              <a:schemeClr val="accent1">
                <a:shade val="65000"/>
              </a:schemeClr>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lt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③G!$A$10:$A$14</c:f>
              <c:strCache>
                <c:ptCount val="5"/>
                <c:pt idx="0">
                  <c:v>R2</c:v>
                </c:pt>
                <c:pt idx="1">
                  <c:v>R3</c:v>
                </c:pt>
                <c:pt idx="2">
                  <c:v>R4</c:v>
                </c:pt>
                <c:pt idx="3">
                  <c:v>R5</c:v>
                </c:pt>
                <c:pt idx="4">
                  <c:v>R6以降</c:v>
                </c:pt>
              </c:strCache>
            </c:strRef>
          </c:cat>
          <c:val>
            <c:numRef>
              <c:f>③G!$B$10:$B$14</c:f>
              <c:numCache>
                <c:formatCode>General</c:formatCode>
                <c:ptCount val="5"/>
                <c:pt idx="0">
                  <c:v>78</c:v>
                </c:pt>
                <c:pt idx="1">
                  <c:v>103</c:v>
                </c:pt>
                <c:pt idx="2">
                  <c:v>116</c:v>
                </c:pt>
                <c:pt idx="3">
                  <c:v>127</c:v>
                </c:pt>
              </c:numCache>
            </c:numRef>
          </c:val>
          <c:extLst>
            <c:ext xmlns:c16="http://schemas.microsoft.com/office/drawing/2014/chart" uri="{C3380CC4-5D6E-409C-BE32-E72D297353CC}">
              <c16:uniqueId val="{00000000-5405-449E-AB4F-B5F7398BEF59}"/>
            </c:ext>
          </c:extLst>
        </c:ser>
        <c:ser>
          <c:idx val="1"/>
          <c:order val="1"/>
          <c:tx>
            <c:strRef>
              <c:f>③G!$C$9</c:f>
              <c:strCache>
                <c:ptCount val="1"/>
                <c:pt idx="0">
                  <c:v>代替措置</c:v>
                </c:pt>
              </c:strCache>
            </c:strRef>
          </c:tx>
          <c:spPr>
            <a:solidFill>
              <a:schemeClr val="accent1"/>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lt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③G!$A$10:$A$14</c:f>
              <c:strCache>
                <c:ptCount val="5"/>
                <c:pt idx="0">
                  <c:v>R2</c:v>
                </c:pt>
                <c:pt idx="1">
                  <c:v>R3</c:v>
                </c:pt>
                <c:pt idx="2">
                  <c:v>R4</c:v>
                </c:pt>
                <c:pt idx="3">
                  <c:v>R5</c:v>
                </c:pt>
                <c:pt idx="4">
                  <c:v>R6以降</c:v>
                </c:pt>
              </c:strCache>
            </c:strRef>
          </c:cat>
          <c:val>
            <c:numRef>
              <c:f>③G!$C$10:$C$14</c:f>
              <c:numCache>
                <c:formatCode>General</c:formatCode>
                <c:ptCount val="5"/>
                <c:pt idx="0">
                  <c:v>41</c:v>
                </c:pt>
                <c:pt idx="1">
                  <c:v>48</c:v>
                </c:pt>
                <c:pt idx="2">
                  <c:v>52</c:v>
                </c:pt>
                <c:pt idx="3">
                  <c:v>42</c:v>
                </c:pt>
              </c:numCache>
            </c:numRef>
          </c:val>
          <c:extLst>
            <c:ext xmlns:c16="http://schemas.microsoft.com/office/drawing/2014/chart" uri="{C3380CC4-5D6E-409C-BE32-E72D297353CC}">
              <c16:uniqueId val="{00000001-5405-449E-AB4F-B5F7398BEF59}"/>
            </c:ext>
          </c:extLst>
        </c:ser>
        <c:ser>
          <c:idx val="2"/>
          <c:order val="2"/>
          <c:tx>
            <c:strRef>
              <c:f>③G!$D$9</c:f>
              <c:strCache>
                <c:ptCount val="1"/>
                <c:pt idx="0">
                  <c:v>未対策</c:v>
                </c:pt>
              </c:strCache>
            </c:strRef>
          </c:tx>
          <c:spPr>
            <a:solidFill>
              <a:schemeClr val="accent1">
                <a:tint val="65000"/>
              </a:schemeClr>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lt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③G!$A$10:$A$14</c:f>
              <c:strCache>
                <c:ptCount val="5"/>
                <c:pt idx="0">
                  <c:v>R2</c:v>
                </c:pt>
                <c:pt idx="1">
                  <c:v>R3</c:v>
                </c:pt>
                <c:pt idx="2">
                  <c:v>R4</c:v>
                </c:pt>
                <c:pt idx="3">
                  <c:v>R5</c:v>
                </c:pt>
                <c:pt idx="4">
                  <c:v>R6以降</c:v>
                </c:pt>
              </c:strCache>
            </c:strRef>
          </c:cat>
          <c:val>
            <c:numRef>
              <c:f>③G!$D$10:$D$14</c:f>
              <c:numCache>
                <c:formatCode>General</c:formatCode>
                <c:ptCount val="5"/>
                <c:pt idx="0">
                  <c:v>131</c:v>
                </c:pt>
                <c:pt idx="1">
                  <c:v>101</c:v>
                </c:pt>
                <c:pt idx="2">
                  <c:v>84</c:v>
                </c:pt>
                <c:pt idx="3">
                  <c:v>75</c:v>
                </c:pt>
              </c:numCache>
            </c:numRef>
          </c:val>
          <c:extLst>
            <c:ext xmlns:c16="http://schemas.microsoft.com/office/drawing/2014/chart" uri="{C3380CC4-5D6E-409C-BE32-E72D297353CC}">
              <c16:uniqueId val="{00000002-5405-449E-AB4F-B5F7398BEF59}"/>
            </c:ext>
          </c:extLst>
        </c:ser>
        <c:dLbls>
          <c:showLegendKey val="0"/>
          <c:showVal val="1"/>
          <c:showCatName val="0"/>
          <c:showSerName val="0"/>
          <c:showPercent val="0"/>
          <c:showBubbleSize val="0"/>
        </c:dLbls>
        <c:gapWidth val="79"/>
        <c:shape val="box"/>
        <c:axId val="1046917439"/>
        <c:axId val="1046916607"/>
        <c:axId val="0"/>
      </c:bar3DChart>
      <c:catAx>
        <c:axId val="1046917439"/>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cap="all" spc="120" normalizeH="0" baseline="0">
                <a:solidFill>
                  <a:schemeClr val="tx1">
                    <a:lumMod val="65000"/>
                    <a:lumOff val="35000"/>
                  </a:schemeClr>
                </a:solidFill>
                <a:latin typeface="+mn-lt"/>
                <a:ea typeface="+mn-ea"/>
                <a:cs typeface="+mn-cs"/>
              </a:defRPr>
            </a:pPr>
            <a:endParaRPr lang="ja-JP"/>
          </a:p>
        </c:txPr>
        <c:crossAx val="1046916607"/>
        <c:crosses val="autoZero"/>
        <c:auto val="1"/>
        <c:lblAlgn val="ctr"/>
        <c:lblOffset val="100"/>
        <c:noMultiLvlLbl val="0"/>
      </c:catAx>
      <c:valAx>
        <c:axId val="1046916607"/>
        <c:scaling>
          <c:orientation val="minMax"/>
        </c:scaling>
        <c:delete val="1"/>
        <c:axPos val="l"/>
        <c:numFmt formatCode="General" sourceLinked="1"/>
        <c:majorTickMark val="none"/>
        <c:minorTickMark val="none"/>
        <c:tickLblPos val="nextTo"/>
        <c:crossAx val="1046917439"/>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rot="0" spcFirstLastPara="1" vertOverflow="ellipsis" vert="horz" wrap="square" anchor="ctr" anchorCtr="1"/>
          <a:lstStyle/>
          <a:p>
            <a:pPr>
              <a:defRPr sz="1600" b="1" i="0" u="none" strike="noStrike" kern="1200" cap="all" spc="120" normalizeH="0" baseline="0">
                <a:solidFill>
                  <a:schemeClr val="tx1">
                    <a:lumMod val="65000"/>
                    <a:lumOff val="35000"/>
                  </a:schemeClr>
                </a:solidFill>
                <a:latin typeface="+mn-lt"/>
                <a:ea typeface="+mn-ea"/>
                <a:cs typeface="+mn-cs"/>
              </a:defRPr>
            </a:pPr>
            <a:r>
              <a:rPr lang="ja-JP" altLang="en-US"/>
              <a:t>小規模タンクの漂流対策</a:t>
            </a:r>
            <a:endParaRPr lang="ja-JP"/>
          </a:p>
        </c:rich>
      </c:tx>
      <c:overlay val="0"/>
      <c:spPr>
        <a:noFill/>
        <a:ln>
          <a:noFill/>
        </a:ln>
        <a:effectLst/>
      </c:spPr>
      <c:txPr>
        <a:bodyPr rot="0" spcFirstLastPara="1" vertOverflow="ellipsis" vert="horz" wrap="square" anchor="ctr" anchorCtr="1"/>
        <a:lstStyle/>
        <a:p>
          <a:pPr>
            <a:defRPr sz="1600" b="1" i="0" u="none" strike="noStrike" kern="1200" cap="all" spc="120" normalizeH="0" baseline="0">
              <a:solidFill>
                <a:schemeClr val="tx1">
                  <a:lumMod val="65000"/>
                  <a:lumOff val="35000"/>
                </a:schemeClr>
              </a:solidFill>
              <a:latin typeface="+mn-lt"/>
              <a:ea typeface="+mn-ea"/>
              <a:cs typeface="+mn-cs"/>
            </a:defRPr>
          </a:pPr>
          <a:endParaRPr lang="ja-JP"/>
        </a:p>
      </c:txPr>
    </c:title>
    <c:autoTitleDeleted val="0"/>
    <c:plotArea>
      <c:layout/>
      <c:barChart>
        <c:barDir val="col"/>
        <c:grouping val="stacked"/>
        <c:varyColors val="0"/>
        <c:ser>
          <c:idx val="0"/>
          <c:order val="0"/>
          <c:tx>
            <c:strRef>
              <c:f>③G!$B$2</c:f>
              <c:strCache>
                <c:ptCount val="1"/>
                <c:pt idx="0">
                  <c:v>管理油高</c:v>
                </c:pt>
              </c:strCache>
            </c:strRef>
          </c:tx>
          <c:spPr>
            <a:solidFill>
              <a:schemeClr val="accent1">
                <a:shade val="5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③G!$A$3:$A$6</c:f>
              <c:strCache>
                <c:ptCount val="4"/>
                <c:pt idx="0">
                  <c:v>R2</c:v>
                </c:pt>
                <c:pt idx="1">
                  <c:v>R3</c:v>
                </c:pt>
                <c:pt idx="2">
                  <c:v>R4</c:v>
                </c:pt>
                <c:pt idx="3">
                  <c:v>R5</c:v>
                </c:pt>
              </c:strCache>
            </c:strRef>
          </c:cat>
          <c:val>
            <c:numRef>
              <c:f>③G!$B$3:$B$6</c:f>
              <c:numCache>
                <c:formatCode>General</c:formatCode>
                <c:ptCount val="4"/>
                <c:pt idx="0">
                  <c:v>78</c:v>
                </c:pt>
                <c:pt idx="1">
                  <c:v>103</c:v>
                </c:pt>
                <c:pt idx="2">
                  <c:v>116</c:v>
                </c:pt>
                <c:pt idx="3">
                  <c:v>127</c:v>
                </c:pt>
              </c:numCache>
            </c:numRef>
          </c:val>
          <c:extLst>
            <c:ext xmlns:c16="http://schemas.microsoft.com/office/drawing/2014/chart" uri="{C3380CC4-5D6E-409C-BE32-E72D297353CC}">
              <c16:uniqueId val="{00000000-6EA3-4C74-A180-9469F12B23F8}"/>
            </c:ext>
          </c:extLst>
        </c:ser>
        <c:ser>
          <c:idx val="1"/>
          <c:order val="1"/>
          <c:tx>
            <c:strRef>
              <c:f>③G!$C$2</c:f>
              <c:strCache>
                <c:ptCount val="1"/>
                <c:pt idx="0">
                  <c:v>防油堤</c:v>
                </c:pt>
              </c:strCache>
            </c:strRef>
          </c:tx>
          <c:spPr>
            <a:solidFill>
              <a:schemeClr val="accent1">
                <a:shade val="7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③G!$A$3:$A$6</c:f>
              <c:strCache>
                <c:ptCount val="4"/>
                <c:pt idx="0">
                  <c:v>R2</c:v>
                </c:pt>
                <c:pt idx="1">
                  <c:v>R3</c:v>
                </c:pt>
                <c:pt idx="2">
                  <c:v>R4</c:v>
                </c:pt>
                <c:pt idx="3">
                  <c:v>R5</c:v>
                </c:pt>
              </c:strCache>
            </c:strRef>
          </c:cat>
          <c:val>
            <c:numRef>
              <c:f>③G!$C$3:$C$6</c:f>
              <c:numCache>
                <c:formatCode>General</c:formatCode>
                <c:ptCount val="4"/>
                <c:pt idx="0">
                  <c:v>7</c:v>
                </c:pt>
                <c:pt idx="1">
                  <c:v>6</c:v>
                </c:pt>
                <c:pt idx="2">
                  <c:v>6</c:v>
                </c:pt>
                <c:pt idx="3">
                  <c:v>6</c:v>
                </c:pt>
              </c:numCache>
            </c:numRef>
          </c:val>
          <c:extLst>
            <c:ext xmlns:c16="http://schemas.microsoft.com/office/drawing/2014/chart" uri="{C3380CC4-5D6E-409C-BE32-E72D297353CC}">
              <c16:uniqueId val="{00000001-6EA3-4C74-A180-9469F12B23F8}"/>
            </c:ext>
          </c:extLst>
        </c:ser>
        <c:ser>
          <c:idx val="2"/>
          <c:order val="2"/>
          <c:tx>
            <c:strRef>
              <c:f>③G!$D$2</c:f>
              <c:strCache>
                <c:ptCount val="1"/>
                <c:pt idx="0">
                  <c:v>タンク注水</c:v>
                </c:pt>
              </c:strCache>
            </c:strRef>
          </c:tx>
          <c:spPr>
            <a:solidFill>
              <a:schemeClr val="accent1">
                <a:shade val="9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③G!$A$3:$A$6</c:f>
              <c:strCache>
                <c:ptCount val="4"/>
                <c:pt idx="0">
                  <c:v>R2</c:v>
                </c:pt>
                <c:pt idx="1">
                  <c:v>R3</c:v>
                </c:pt>
                <c:pt idx="2">
                  <c:v>R4</c:v>
                </c:pt>
                <c:pt idx="3">
                  <c:v>R5</c:v>
                </c:pt>
              </c:strCache>
            </c:strRef>
          </c:cat>
          <c:val>
            <c:numRef>
              <c:f>③G!$D$3:$D$6</c:f>
              <c:numCache>
                <c:formatCode>General</c:formatCode>
                <c:ptCount val="4"/>
                <c:pt idx="0">
                  <c:v>22</c:v>
                </c:pt>
                <c:pt idx="1">
                  <c:v>28</c:v>
                </c:pt>
                <c:pt idx="2">
                  <c:v>32</c:v>
                </c:pt>
                <c:pt idx="3">
                  <c:v>22</c:v>
                </c:pt>
              </c:numCache>
            </c:numRef>
          </c:val>
          <c:extLst>
            <c:ext xmlns:c16="http://schemas.microsoft.com/office/drawing/2014/chart" uri="{C3380CC4-5D6E-409C-BE32-E72D297353CC}">
              <c16:uniqueId val="{00000002-6EA3-4C74-A180-9469F12B23F8}"/>
            </c:ext>
          </c:extLst>
        </c:ser>
        <c:ser>
          <c:idx val="3"/>
          <c:order val="3"/>
          <c:tx>
            <c:strRef>
              <c:f>③G!$E$2</c:f>
              <c:strCache>
                <c:ptCount val="1"/>
                <c:pt idx="0">
                  <c:v>内容物移送</c:v>
                </c:pt>
              </c:strCache>
            </c:strRef>
          </c:tx>
          <c:spPr>
            <a:solidFill>
              <a:schemeClr val="accent1">
                <a:tint val="9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③G!$A$3:$A$6</c:f>
              <c:strCache>
                <c:ptCount val="4"/>
                <c:pt idx="0">
                  <c:v>R2</c:v>
                </c:pt>
                <c:pt idx="1">
                  <c:v>R3</c:v>
                </c:pt>
                <c:pt idx="2">
                  <c:v>R4</c:v>
                </c:pt>
                <c:pt idx="3">
                  <c:v>R5</c:v>
                </c:pt>
              </c:strCache>
            </c:strRef>
          </c:cat>
          <c:val>
            <c:numRef>
              <c:f>③G!$E$3:$E$6</c:f>
              <c:numCache>
                <c:formatCode>General</c:formatCode>
                <c:ptCount val="4"/>
                <c:pt idx="0">
                  <c:v>3</c:v>
                </c:pt>
                <c:pt idx="1">
                  <c:v>6</c:v>
                </c:pt>
                <c:pt idx="2">
                  <c:v>6</c:v>
                </c:pt>
                <c:pt idx="3">
                  <c:v>6</c:v>
                </c:pt>
              </c:numCache>
            </c:numRef>
          </c:val>
          <c:extLst>
            <c:ext xmlns:c16="http://schemas.microsoft.com/office/drawing/2014/chart" uri="{C3380CC4-5D6E-409C-BE32-E72D297353CC}">
              <c16:uniqueId val="{00000003-6EA3-4C74-A180-9469F12B23F8}"/>
            </c:ext>
          </c:extLst>
        </c:ser>
        <c:ser>
          <c:idx val="4"/>
          <c:order val="4"/>
          <c:tx>
            <c:strRef>
              <c:f>③G!$F$2</c:f>
              <c:strCache>
                <c:ptCount val="1"/>
                <c:pt idx="0">
                  <c:v>アンカー固定</c:v>
                </c:pt>
              </c:strCache>
            </c:strRef>
          </c:tx>
          <c:spPr>
            <a:solidFill>
              <a:schemeClr val="accent1">
                <a:tint val="7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③G!$A$3:$A$6</c:f>
              <c:strCache>
                <c:ptCount val="4"/>
                <c:pt idx="0">
                  <c:v>R2</c:v>
                </c:pt>
                <c:pt idx="1">
                  <c:v>R3</c:v>
                </c:pt>
                <c:pt idx="2">
                  <c:v>R4</c:v>
                </c:pt>
                <c:pt idx="3">
                  <c:v>R5</c:v>
                </c:pt>
              </c:strCache>
            </c:strRef>
          </c:cat>
          <c:val>
            <c:numRef>
              <c:f>③G!$F$3:$F$6</c:f>
              <c:numCache>
                <c:formatCode>General</c:formatCode>
                <c:ptCount val="4"/>
                <c:pt idx="0">
                  <c:v>8</c:v>
                </c:pt>
                <c:pt idx="1">
                  <c:v>8</c:v>
                </c:pt>
                <c:pt idx="2">
                  <c:v>8</c:v>
                </c:pt>
                <c:pt idx="3">
                  <c:v>8</c:v>
                </c:pt>
              </c:numCache>
            </c:numRef>
          </c:val>
          <c:extLst>
            <c:ext xmlns:c16="http://schemas.microsoft.com/office/drawing/2014/chart" uri="{C3380CC4-5D6E-409C-BE32-E72D297353CC}">
              <c16:uniqueId val="{00000004-6EA3-4C74-A180-9469F12B23F8}"/>
            </c:ext>
          </c:extLst>
        </c:ser>
        <c:ser>
          <c:idx val="5"/>
          <c:order val="5"/>
          <c:tx>
            <c:strRef>
              <c:f>③G!$G$2</c:f>
              <c:strCache>
                <c:ptCount val="1"/>
                <c:pt idx="0">
                  <c:v>未対策</c:v>
                </c:pt>
              </c:strCache>
            </c:strRef>
          </c:tx>
          <c:spPr>
            <a:solidFill>
              <a:schemeClr val="accent1">
                <a:tint val="5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③G!$A$3:$A$6</c:f>
              <c:strCache>
                <c:ptCount val="4"/>
                <c:pt idx="0">
                  <c:v>R2</c:v>
                </c:pt>
                <c:pt idx="1">
                  <c:v>R3</c:v>
                </c:pt>
                <c:pt idx="2">
                  <c:v>R4</c:v>
                </c:pt>
                <c:pt idx="3">
                  <c:v>R5</c:v>
                </c:pt>
              </c:strCache>
            </c:strRef>
          </c:cat>
          <c:val>
            <c:numRef>
              <c:f>③G!$G$3:$G$6</c:f>
              <c:numCache>
                <c:formatCode>General</c:formatCode>
                <c:ptCount val="4"/>
                <c:pt idx="0">
                  <c:v>131</c:v>
                </c:pt>
                <c:pt idx="1">
                  <c:v>101</c:v>
                </c:pt>
                <c:pt idx="2">
                  <c:v>84</c:v>
                </c:pt>
                <c:pt idx="3">
                  <c:v>75</c:v>
                </c:pt>
              </c:numCache>
            </c:numRef>
          </c:val>
          <c:extLst>
            <c:ext xmlns:c16="http://schemas.microsoft.com/office/drawing/2014/chart" uri="{C3380CC4-5D6E-409C-BE32-E72D297353CC}">
              <c16:uniqueId val="{00000005-6EA3-4C74-A180-9469F12B23F8}"/>
            </c:ext>
          </c:extLst>
        </c:ser>
        <c:dLbls>
          <c:dLblPos val="ctr"/>
          <c:showLegendKey val="0"/>
          <c:showVal val="1"/>
          <c:showCatName val="0"/>
          <c:showSerName val="0"/>
          <c:showPercent val="0"/>
          <c:showBubbleSize val="0"/>
        </c:dLbls>
        <c:gapWidth val="79"/>
        <c:serLines>
          <c:spPr>
            <a:ln w="9525">
              <a:solidFill>
                <a:schemeClr val="tx1">
                  <a:lumMod val="35000"/>
                  <a:lumOff val="65000"/>
                </a:schemeClr>
              </a:solidFill>
              <a:round/>
            </a:ln>
            <a:effectLst/>
          </c:spPr>
        </c:serLines>
        <c:axId val="632020911"/>
        <c:axId val="632032559"/>
      </c:barChart>
      <c:catAx>
        <c:axId val="632020911"/>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cap="all" spc="120" normalizeH="0" baseline="0">
                <a:solidFill>
                  <a:schemeClr val="tx1">
                    <a:lumMod val="65000"/>
                    <a:lumOff val="35000"/>
                  </a:schemeClr>
                </a:solidFill>
                <a:latin typeface="+mn-lt"/>
                <a:ea typeface="+mn-ea"/>
                <a:cs typeface="+mn-cs"/>
              </a:defRPr>
            </a:pPr>
            <a:endParaRPr lang="ja-JP"/>
          </a:p>
        </c:txPr>
        <c:crossAx val="632032559"/>
        <c:crosses val="autoZero"/>
        <c:auto val="1"/>
        <c:lblAlgn val="ctr"/>
        <c:lblOffset val="100"/>
        <c:noMultiLvlLbl val="0"/>
      </c:catAx>
      <c:valAx>
        <c:axId val="632032559"/>
        <c:scaling>
          <c:orientation val="minMax"/>
        </c:scaling>
        <c:delete val="1"/>
        <c:axPos val="l"/>
        <c:numFmt formatCode="General" sourceLinked="1"/>
        <c:majorTickMark val="none"/>
        <c:minorTickMark val="none"/>
        <c:tickLblPos val="nextTo"/>
        <c:crossAx val="632020911"/>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ja-JP" altLang="en-US" dirty="0"/>
              <a:t>＜</a:t>
            </a:r>
            <a:r>
              <a:rPr lang="en-US" altLang="ja-JP" dirty="0"/>
              <a:t>L2</a:t>
            </a:r>
            <a:r>
              <a:rPr lang="ja-JP" altLang="en-US" dirty="0"/>
              <a:t>高潮に備えた対策＞</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pieChart>
        <c:varyColors val="1"/>
        <c:ser>
          <c:idx val="0"/>
          <c:order val="0"/>
          <c:dPt>
            <c:idx val="0"/>
            <c:bubble3D val="0"/>
            <c:spPr>
              <a:solidFill>
                <a:schemeClr val="accent1">
                  <a:shade val="65000"/>
                </a:schemeClr>
              </a:solidFill>
              <a:ln w="19050">
                <a:solidFill>
                  <a:schemeClr val="lt1"/>
                </a:solidFill>
              </a:ln>
              <a:effectLst/>
            </c:spPr>
            <c:extLst>
              <c:ext xmlns:c16="http://schemas.microsoft.com/office/drawing/2014/chart" uri="{C3380CC4-5D6E-409C-BE32-E72D297353CC}">
                <c16:uniqueId val="{00000001-63E8-453B-A3F0-FEBBDB76665E}"/>
              </c:ext>
            </c:extLst>
          </c:dPt>
          <c:dPt>
            <c:idx val="1"/>
            <c:bubble3D val="0"/>
            <c:spPr>
              <a:solidFill>
                <a:schemeClr val="accent1"/>
              </a:solidFill>
              <a:ln w="19050">
                <a:solidFill>
                  <a:schemeClr val="lt1"/>
                </a:solidFill>
              </a:ln>
              <a:effectLst/>
            </c:spPr>
            <c:extLst>
              <c:ext xmlns:c16="http://schemas.microsoft.com/office/drawing/2014/chart" uri="{C3380CC4-5D6E-409C-BE32-E72D297353CC}">
                <c16:uniqueId val="{00000003-63E8-453B-A3F0-FEBBDB76665E}"/>
              </c:ext>
            </c:extLst>
          </c:dPt>
          <c:dPt>
            <c:idx val="2"/>
            <c:bubble3D val="0"/>
            <c:spPr>
              <a:solidFill>
                <a:schemeClr val="accent1">
                  <a:tint val="65000"/>
                </a:schemeClr>
              </a:solidFill>
              <a:ln w="19050">
                <a:solidFill>
                  <a:schemeClr val="lt1"/>
                </a:solidFill>
              </a:ln>
              <a:effectLst/>
            </c:spPr>
            <c:extLst>
              <c:ext xmlns:c16="http://schemas.microsoft.com/office/drawing/2014/chart" uri="{C3380CC4-5D6E-409C-BE32-E72D297353CC}">
                <c16:uniqueId val="{00000005-63E8-453B-A3F0-FEBBDB76665E}"/>
              </c:ext>
            </c:extLst>
          </c:dPt>
          <c:dLbls>
            <c:dLbl>
              <c:idx val="0"/>
              <c:layout>
                <c:manualLayout>
                  <c:x val="-0.14984543294367605"/>
                  <c:y val="0.12330417059375895"/>
                </c:manualLayout>
              </c:layout>
              <c:tx>
                <c:rich>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fld id="{97CB0F1D-9B2A-456F-9069-6F2C37E4C0D2}" type="CATEGORYNAME">
                      <a:rPr lang="ja-JP" altLang="en-US">
                        <a:solidFill>
                          <a:schemeClr val="bg1"/>
                        </a:solidFill>
                      </a:rPr>
                      <a:pPr>
                        <a:defRPr>
                          <a:solidFill>
                            <a:schemeClr val="bg1"/>
                          </a:solidFill>
                        </a:defRPr>
                      </a:pPr>
                      <a:t>[分類名]</a:t>
                    </a:fld>
                    <a:fld id="{522F8533-0AEE-4BB5-84C0-FB25B6740EC6}" type="VALUE">
                      <a:rPr lang="en-US" altLang="ja-JP" baseline="0">
                        <a:solidFill>
                          <a:schemeClr val="bg1"/>
                        </a:solidFill>
                      </a:rPr>
                      <a:pPr>
                        <a:defRPr>
                          <a:solidFill>
                            <a:schemeClr val="bg1"/>
                          </a:solidFill>
                        </a:defRPr>
                      </a:pPr>
                      <a:t>[値]</a:t>
                    </a:fld>
                    <a:endParaRPr lang="ja-JP" altLang="en-US"/>
                  </a:p>
                </c:rich>
              </c:tx>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63E8-453B-A3F0-FEBBDB76665E}"/>
                </c:ext>
              </c:extLst>
            </c:dLbl>
            <c:dLbl>
              <c:idx val="1"/>
              <c:layout>
                <c:manualLayout>
                  <c:x val="0.1732593795281287"/>
                  <c:y val="-0.12429540784757051"/>
                </c:manualLayout>
              </c:layout>
              <c:tx>
                <c:rich>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fld id="{E1EDC53E-773D-47C0-9434-5822C5027CCC}" type="CATEGORYNAME">
                      <a:rPr lang="ja-JP" altLang="en-US">
                        <a:solidFill>
                          <a:schemeClr val="bg1"/>
                        </a:solidFill>
                      </a:rPr>
                      <a:pPr>
                        <a:defRPr>
                          <a:solidFill>
                            <a:schemeClr val="bg1"/>
                          </a:solidFill>
                        </a:defRPr>
                      </a:pPr>
                      <a:t>[分類名]</a:t>
                    </a:fld>
                    <a:fld id="{422FFB1A-43BE-4668-99AC-DADE140008D6}" type="VALUE">
                      <a:rPr lang="en-US" altLang="ja-JP" baseline="0">
                        <a:solidFill>
                          <a:schemeClr val="bg1"/>
                        </a:solidFill>
                      </a:rPr>
                      <a:pPr>
                        <a:defRPr>
                          <a:solidFill>
                            <a:schemeClr val="bg1"/>
                          </a:solidFill>
                        </a:defRPr>
                      </a:pPr>
                      <a:t>[値]</a:t>
                    </a:fld>
                    <a:endParaRPr lang="ja-JP" altLang="en-US"/>
                  </a:p>
                </c:rich>
              </c:tx>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63E8-453B-A3F0-FEBBDB76665E}"/>
                </c:ext>
              </c:extLst>
            </c:dLbl>
            <c:dLbl>
              <c:idx val="2"/>
              <c:layout>
                <c:manualLayout>
                  <c:x val="5.0073905297273923E-2"/>
                  <c:y val="5.9836847627659142E-3"/>
                </c:manualLayout>
              </c:layout>
              <c:tx>
                <c:rich>
                  <a:bodyPr/>
                  <a:lstStyle/>
                  <a:p>
                    <a:fld id="{9F35F8F4-580D-4A5C-A2F9-B16F3F624F60}" type="CATEGORYNAME">
                      <a:rPr lang="ja-JP" altLang="en-US"/>
                      <a:pPr/>
                      <a:t>[分類名]</a:t>
                    </a:fld>
                    <a:fld id="{DF52AEBD-22C4-4A51-80E5-ACE36DDD2BC0}" type="VALUE">
                      <a:rPr lang="en-US" altLang="ja-JP" baseline="0"/>
                      <a:pPr/>
                      <a:t>[値]</a:t>
                    </a:fld>
                    <a:endParaRPr lang="ja-JP" altLang="en-US"/>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63E8-453B-A3F0-FEBBDB76665E}"/>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Sheet6!$B$15:$D$15</c:f>
              <c:strCache>
                <c:ptCount val="3"/>
                <c:pt idx="0">
                  <c:v>対策済</c:v>
                </c:pt>
                <c:pt idx="1">
                  <c:v>一部済</c:v>
                </c:pt>
                <c:pt idx="2">
                  <c:v>未対策</c:v>
                </c:pt>
              </c:strCache>
            </c:strRef>
          </c:cat>
          <c:val>
            <c:numRef>
              <c:f>Sheet6!$B$16:$D$16</c:f>
              <c:numCache>
                <c:formatCode>General</c:formatCode>
                <c:ptCount val="3"/>
                <c:pt idx="0">
                  <c:v>16</c:v>
                </c:pt>
                <c:pt idx="1">
                  <c:v>28</c:v>
                </c:pt>
                <c:pt idx="2">
                  <c:v>4</c:v>
                </c:pt>
              </c:numCache>
            </c:numRef>
          </c:val>
          <c:extLst>
            <c:ext xmlns:c16="http://schemas.microsoft.com/office/drawing/2014/chart" uri="{C3380CC4-5D6E-409C-BE32-E72D297353CC}">
              <c16:uniqueId val="{00000006-63E8-453B-A3F0-FEBBDB76665E}"/>
            </c:ext>
          </c:extLst>
        </c:ser>
        <c:dLbls>
          <c:showLegendKey val="0"/>
          <c:showVal val="1"/>
          <c:showCatName val="1"/>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userShapes r:id="rId4"/>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ja-JP" altLang="en-US" dirty="0"/>
              <a:t>＜津波避難計画の見直し＞</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pieChart>
        <c:varyColors val="1"/>
        <c:ser>
          <c:idx val="0"/>
          <c:order val="0"/>
          <c:dPt>
            <c:idx val="0"/>
            <c:bubble3D val="0"/>
            <c:spPr>
              <a:solidFill>
                <a:schemeClr val="accent1">
                  <a:shade val="65000"/>
                </a:schemeClr>
              </a:solidFill>
              <a:ln w="19050">
                <a:solidFill>
                  <a:schemeClr val="lt1"/>
                </a:solidFill>
              </a:ln>
              <a:effectLst/>
            </c:spPr>
            <c:extLst>
              <c:ext xmlns:c16="http://schemas.microsoft.com/office/drawing/2014/chart" uri="{C3380CC4-5D6E-409C-BE32-E72D297353CC}">
                <c16:uniqueId val="{00000001-3EBB-4414-A644-76DC9BBBD306}"/>
              </c:ext>
            </c:extLst>
          </c:dPt>
          <c:dPt>
            <c:idx val="1"/>
            <c:bubble3D val="0"/>
            <c:spPr>
              <a:solidFill>
                <a:schemeClr val="accent1"/>
              </a:solidFill>
              <a:ln w="19050">
                <a:solidFill>
                  <a:schemeClr val="lt1"/>
                </a:solidFill>
              </a:ln>
              <a:effectLst/>
            </c:spPr>
            <c:extLst>
              <c:ext xmlns:c16="http://schemas.microsoft.com/office/drawing/2014/chart" uri="{C3380CC4-5D6E-409C-BE32-E72D297353CC}">
                <c16:uniqueId val="{00000003-3EBB-4414-A644-76DC9BBBD306}"/>
              </c:ext>
            </c:extLst>
          </c:dPt>
          <c:dPt>
            <c:idx val="2"/>
            <c:bubble3D val="0"/>
            <c:spPr>
              <a:solidFill>
                <a:schemeClr val="accent1">
                  <a:tint val="65000"/>
                </a:schemeClr>
              </a:solidFill>
              <a:ln w="19050">
                <a:solidFill>
                  <a:schemeClr val="lt1"/>
                </a:solidFill>
              </a:ln>
              <a:effectLst/>
            </c:spPr>
            <c:extLst>
              <c:ext xmlns:c16="http://schemas.microsoft.com/office/drawing/2014/chart" uri="{C3380CC4-5D6E-409C-BE32-E72D297353CC}">
                <c16:uniqueId val="{00000005-3EBB-4414-A644-76DC9BBBD306}"/>
              </c:ext>
            </c:extLst>
          </c:dPt>
          <c:dLbls>
            <c:dLbl>
              <c:idx val="0"/>
              <c:layout>
                <c:manualLayout>
                  <c:x val="-0.28269225597274722"/>
                  <c:y val="-9.9738097253972285E-2"/>
                </c:manualLayout>
              </c:layout>
              <c:tx>
                <c:rich>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fld id="{2E84A37B-D431-426E-8C78-14EC4870F7F3}" type="CATEGORYNAME">
                      <a:rPr lang="ja-JP" altLang="en-US">
                        <a:solidFill>
                          <a:schemeClr val="bg1"/>
                        </a:solidFill>
                      </a:rPr>
                      <a:pPr>
                        <a:defRPr>
                          <a:solidFill>
                            <a:schemeClr val="bg1"/>
                          </a:solidFill>
                        </a:defRPr>
                      </a:pPr>
                      <a:t>[分類名]</a:t>
                    </a:fld>
                    <a:fld id="{D74EAD21-639A-4734-9781-3DF96CDB365C}" type="VALUE">
                      <a:rPr lang="en-US" altLang="ja-JP" baseline="0">
                        <a:solidFill>
                          <a:schemeClr val="bg1"/>
                        </a:solidFill>
                      </a:rPr>
                      <a:pPr>
                        <a:defRPr>
                          <a:solidFill>
                            <a:schemeClr val="bg1"/>
                          </a:solidFill>
                        </a:defRPr>
                      </a:pPr>
                      <a:t>[値]</a:t>
                    </a:fld>
                    <a:endParaRPr lang="ja-JP" altLang="en-US"/>
                  </a:p>
                </c:rich>
              </c:tx>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15:layout>
                    <c:manualLayout>
                      <c:w val="0.24381389233366699"/>
                      <c:h val="0.1388291517323775"/>
                    </c:manualLayout>
                  </c15:layout>
                  <c15:dlblFieldTable/>
                  <c15:showDataLabelsRange val="0"/>
                </c:ext>
                <c:ext xmlns:c16="http://schemas.microsoft.com/office/drawing/2014/chart" uri="{C3380CC4-5D6E-409C-BE32-E72D297353CC}">
                  <c16:uniqueId val="{00000001-3EBB-4414-A644-76DC9BBBD306}"/>
                </c:ext>
              </c:extLst>
            </c:dLbl>
            <c:dLbl>
              <c:idx val="1"/>
              <c:layout>
                <c:manualLayout>
                  <c:x val="0.12108908022589082"/>
                  <c:y val="0.12747979947075883"/>
                </c:manualLayout>
              </c:layout>
              <c:tx>
                <c:rich>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fld id="{E77066EE-CFB8-40BF-9A4D-87B7BFA55551}" type="CATEGORYNAME">
                      <a:rPr lang="ja-JP" altLang="en-US">
                        <a:solidFill>
                          <a:schemeClr val="bg1"/>
                        </a:solidFill>
                      </a:rPr>
                      <a:pPr>
                        <a:defRPr>
                          <a:solidFill>
                            <a:schemeClr val="bg1"/>
                          </a:solidFill>
                        </a:defRPr>
                      </a:pPr>
                      <a:t>[分類名]</a:t>
                    </a:fld>
                    <a:fld id="{27C89DB6-9033-4B0F-8EFE-0E824AAD2164}" type="VALUE">
                      <a:rPr lang="en-US" altLang="ja-JP" baseline="0">
                        <a:solidFill>
                          <a:schemeClr val="bg1"/>
                        </a:solidFill>
                      </a:rPr>
                      <a:pPr>
                        <a:defRPr>
                          <a:solidFill>
                            <a:schemeClr val="bg1"/>
                          </a:solidFill>
                        </a:defRPr>
                      </a:pPr>
                      <a:t>[値]</a:t>
                    </a:fld>
                    <a:endParaRPr lang="ja-JP" altLang="en-US"/>
                  </a:p>
                </c:rich>
              </c:tx>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3EBB-4414-A644-76DC9BBBD306}"/>
                </c:ext>
              </c:extLst>
            </c:dLbl>
            <c:dLbl>
              <c:idx val="2"/>
              <c:tx>
                <c:rich>
                  <a:bodyPr/>
                  <a:lstStyle/>
                  <a:p>
                    <a:fld id="{DAC8DFA9-F96C-43A5-A0D3-65E0B1C23EAA}" type="CATEGORYNAME">
                      <a:rPr lang="ja-JP" altLang="en-US"/>
                      <a:pPr/>
                      <a:t>[分類名]</a:t>
                    </a:fld>
                    <a:fld id="{324B8DB0-68D2-4EE8-A175-498A2B5FBC10}" type="VALUE">
                      <a:rPr lang="en-US" altLang="ja-JP" baseline="0"/>
                      <a:pPr/>
                      <a:t>[値]</a:t>
                    </a:fld>
                    <a:endParaRPr lang="ja-JP" altLang="en-US"/>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3EBB-4414-A644-76DC9BBBD306}"/>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Sheet6!$B$11:$D$11</c:f>
              <c:strCache>
                <c:ptCount val="3"/>
                <c:pt idx="0">
                  <c:v>見直し済</c:v>
                </c:pt>
                <c:pt idx="1">
                  <c:v>一部済</c:v>
                </c:pt>
                <c:pt idx="2">
                  <c:v>未対策</c:v>
                </c:pt>
              </c:strCache>
            </c:strRef>
          </c:cat>
          <c:val>
            <c:numRef>
              <c:f>Sheet6!$B$12:$D$12</c:f>
              <c:numCache>
                <c:formatCode>General</c:formatCode>
                <c:ptCount val="3"/>
                <c:pt idx="0">
                  <c:v>34</c:v>
                </c:pt>
                <c:pt idx="1">
                  <c:v>14</c:v>
                </c:pt>
                <c:pt idx="2">
                  <c:v>0</c:v>
                </c:pt>
              </c:numCache>
            </c:numRef>
          </c:val>
          <c:extLst>
            <c:ext xmlns:c16="http://schemas.microsoft.com/office/drawing/2014/chart" uri="{C3380CC4-5D6E-409C-BE32-E72D297353CC}">
              <c16:uniqueId val="{00000006-3EBB-4414-A644-76DC9BBBD306}"/>
            </c:ext>
          </c:extLst>
        </c:ser>
        <c:dLbls>
          <c:showLegendKey val="0"/>
          <c:showVal val="1"/>
          <c:showCatName val="1"/>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userShapes r:id="rId4"/>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ja-JP" altLang="en-US" dirty="0"/>
              <a:t>❼</a:t>
            </a:r>
            <a:r>
              <a:rPr lang="ja-JP" dirty="0"/>
              <a:t>建物の</a:t>
            </a:r>
            <a:r>
              <a:rPr lang="ja-JP" altLang="en-US" dirty="0"/>
              <a:t>地震</a:t>
            </a:r>
            <a:r>
              <a:rPr lang="ja-JP" dirty="0"/>
              <a:t>・津波対策</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pieChart>
        <c:varyColors val="1"/>
        <c:ser>
          <c:idx val="0"/>
          <c:order val="0"/>
          <c:dPt>
            <c:idx val="0"/>
            <c:bubble3D val="0"/>
            <c:spPr>
              <a:solidFill>
                <a:schemeClr val="accent1">
                  <a:shade val="65000"/>
                </a:schemeClr>
              </a:solidFill>
              <a:ln w="19050">
                <a:solidFill>
                  <a:schemeClr val="lt1"/>
                </a:solidFill>
              </a:ln>
              <a:effectLst/>
            </c:spPr>
            <c:extLst>
              <c:ext xmlns:c16="http://schemas.microsoft.com/office/drawing/2014/chart" uri="{C3380CC4-5D6E-409C-BE32-E72D297353CC}">
                <c16:uniqueId val="{00000001-1E2F-4D49-8E57-35E5A964FB59}"/>
              </c:ext>
            </c:extLst>
          </c:dPt>
          <c:dPt>
            <c:idx val="1"/>
            <c:bubble3D val="0"/>
            <c:spPr>
              <a:solidFill>
                <a:schemeClr val="accent1"/>
              </a:solidFill>
              <a:ln w="19050">
                <a:solidFill>
                  <a:schemeClr val="lt1"/>
                </a:solidFill>
              </a:ln>
              <a:effectLst/>
            </c:spPr>
            <c:extLst>
              <c:ext xmlns:c16="http://schemas.microsoft.com/office/drawing/2014/chart" uri="{C3380CC4-5D6E-409C-BE32-E72D297353CC}">
                <c16:uniqueId val="{00000003-1E2F-4D49-8E57-35E5A964FB59}"/>
              </c:ext>
            </c:extLst>
          </c:dPt>
          <c:dPt>
            <c:idx val="2"/>
            <c:bubble3D val="0"/>
            <c:spPr>
              <a:solidFill>
                <a:schemeClr val="accent1">
                  <a:tint val="65000"/>
                </a:schemeClr>
              </a:solidFill>
              <a:ln w="19050">
                <a:solidFill>
                  <a:schemeClr val="lt1"/>
                </a:solidFill>
              </a:ln>
              <a:effectLst/>
            </c:spPr>
            <c:extLst>
              <c:ext xmlns:c16="http://schemas.microsoft.com/office/drawing/2014/chart" uri="{C3380CC4-5D6E-409C-BE32-E72D297353CC}">
                <c16:uniqueId val="{00000005-1E2F-4D49-8E57-35E5A964FB59}"/>
              </c:ext>
            </c:extLst>
          </c:dPt>
          <c:dLbls>
            <c:dLbl>
              <c:idx val="0"/>
              <c:layout>
                <c:manualLayout>
                  <c:x val="-0.13138772547048641"/>
                  <c:y val="-0.13280732003398715"/>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1-1E2F-4D49-8E57-35E5A964FB59}"/>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ja-JP"/>
              </a:p>
            </c:txPr>
            <c:dLblPos val="inEnd"/>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Sheet6!$B$3:$D$3</c:f>
              <c:strCache>
                <c:ptCount val="3"/>
                <c:pt idx="0">
                  <c:v>耐震化済</c:v>
                </c:pt>
                <c:pt idx="1">
                  <c:v>代替措置</c:v>
                </c:pt>
                <c:pt idx="2">
                  <c:v>未対策</c:v>
                </c:pt>
              </c:strCache>
            </c:strRef>
          </c:cat>
          <c:val>
            <c:numRef>
              <c:f>Sheet6!$B$4:$D$4</c:f>
              <c:numCache>
                <c:formatCode>General</c:formatCode>
                <c:ptCount val="3"/>
                <c:pt idx="0">
                  <c:v>171</c:v>
                </c:pt>
                <c:pt idx="1">
                  <c:v>39</c:v>
                </c:pt>
                <c:pt idx="2">
                  <c:v>14</c:v>
                </c:pt>
              </c:numCache>
            </c:numRef>
          </c:val>
          <c:extLst>
            <c:ext xmlns:c16="http://schemas.microsoft.com/office/drawing/2014/chart" uri="{C3380CC4-5D6E-409C-BE32-E72D297353CC}">
              <c16:uniqueId val="{00000006-1E2F-4D49-8E57-35E5A964FB59}"/>
            </c:ext>
          </c:extLst>
        </c:ser>
        <c:dLbls>
          <c:dLblPos val="inEnd"/>
          <c:showLegendKey val="0"/>
          <c:showVal val="0"/>
          <c:showCatName val="0"/>
          <c:showSerName val="0"/>
          <c:showPercent val="1"/>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rot="0" spcFirstLastPara="1" vertOverflow="ellipsis" vert="horz" wrap="square" anchor="ctr" anchorCtr="1"/>
          <a:lstStyle/>
          <a:p>
            <a:pPr>
              <a:defRPr sz="1400" b="0" i="0" u="none" strike="noStrike" kern="1200" baseline="0">
                <a:solidFill>
                  <a:schemeClr val="tx2"/>
                </a:solidFill>
                <a:latin typeface="+mn-lt"/>
                <a:ea typeface="+mn-ea"/>
                <a:cs typeface="+mn-cs"/>
              </a:defRPr>
            </a:pPr>
            <a:r>
              <a:rPr lang="ja-JP" altLang="en-US" sz="1400" b="0" dirty="0"/>
              <a:t>❾有害化学物質漏えい初動体制</a:t>
            </a:r>
          </a:p>
        </c:rich>
      </c:tx>
      <c:overlay val="0"/>
      <c:spPr>
        <a:noFill/>
        <a:ln>
          <a:noFill/>
        </a:ln>
        <a:effectLst/>
      </c:spPr>
      <c:txPr>
        <a:bodyPr rot="0" spcFirstLastPara="1" vertOverflow="ellipsis" vert="horz" wrap="square" anchor="ctr" anchorCtr="1"/>
        <a:lstStyle/>
        <a:p>
          <a:pPr>
            <a:defRPr sz="1400" b="0" i="0" u="none" strike="noStrike" kern="1200" baseline="0">
              <a:solidFill>
                <a:schemeClr val="tx2"/>
              </a:solidFill>
              <a:latin typeface="+mn-lt"/>
              <a:ea typeface="+mn-ea"/>
              <a:cs typeface="+mn-cs"/>
            </a:defRPr>
          </a:pPr>
          <a:endParaRPr lang="ja-JP"/>
        </a:p>
      </c:txPr>
    </c:title>
    <c:autoTitleDeleted val="0"/>
    <c:plotArea>
      <c:layout/>
      <c:pieChart>
        <c:varyColors val="1"/>
        <c:ser>
          <c:idx val="0"/>
          <c:order val="0"/>
          <c:spPr>
            <a:solidFill>
              <a:schemeClr val="accent1">
                <a:lumMod val="75000"/>
              </a:schemeClr>
            </a:solidFill>
          </c:spPr>
          <c:dPt>
            <c:idx val="0"/>
            <c:bubble3D val="0"/>
            <c:spPr>
              <a:solidFill>
                <a:schemeClr val="accent1">
                  <a:lumMod val="75000"/>
                </a:schemeClr>
              </a:solidFill>
              <a:ln>
                <a:noFill/>
              </a:ln>
              <a:effectLst/>
            </c:spPr>
            <c:extLst>
              <c:ext xmlns:c16="http://schemas.microsoft.com/office/drawing/2014/chart" uri="{C3380CC4-5D6E-409C-BE32-E72D297353CC}">
                <c16:uniqueId val="{00000001-106F-4799-8A82-2AC8C7E69C0C}"/>
              </c:ext>
            </c:extLst>
          </c:dPt>
          <c:dPt>
            <c:idx val="1"/>
            <c:bubble3D val="0"/>
            <c:spPr>
              <a:solidFill>
                <a:schemeClr val="accent1">
                  <a:lumMod val="75000"/>
                </a:schemeClr>
              </a:solidFill>
              <a:ln>
                <a:noFill/>
              </a:ln>
              <a:effectLst/>
            </c:spPr>
            <c:extLst>
              <c:ext xmlns:c16="http://schemas.microsoft.com/office/drawing/2014/chart" uri="{C3380CC4-5D6E-409C-BE32-E72D297353CC}">
                <c16:uniqueId val="{00000003-106F-4799-8A82-2AC8C7E69C0C}"/>
              </c:ext>
            </c:extLst>
          </c:dPt>
          <c:dLbls>
            <c:dLbl>
              <c:idx val="0"/>
              <c:layout>
                <c:manualLayout>
                  <c:x val="-1.836162681499675E-3"/>
                  <c:y val="-2.8301982149535544E-5"/>
                </c:manualLayout>
              </c:layout>
              <c:tx>
                <c:rich>
                  <a:bodyPr/>
                  <a:lstStyle/>
                  <a:p>
                    <a:fld id="{CACCE6C2-4ECC-49DD-A0FE-549A9243B312}" type="CATEGORYNAME">
                      <a:rPr lang="ja-JP" altLang="en-US"/>
                      <a:pPr/>
                      <a:t>[分類名]</a:t>
                    </a:fld>
                    <a:fld id="{E52AEF27-B709-4A97-86F6-D53F4248BDA5}" type="VALUE">
                      <a:rPr lang="en-US" altLang="ja-JP" baseline="0"/>
                      <a:pPr/>
                      <a:t>[値]</a:t>
                    </a:fld>
                    <a:endParaRPr lang="ja-JP" altLang="en-US"/>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106F-4799-8A82-2AC8C7E69C0C}"/>
                </c:ext>
              </c:extLst>
            </c:dLbl>
            <c:dLbl>
              <c:idx val="1"/>
              <c:tx>
                <c:rich>
                  <a:bodyPr/>
                  <a:lstStyle/>
                  <a:p>
                    <a:fld id="{0B298ECE-5D74-4993-90E6-56E40C4E7B70}" type="CATEGORYNAME">
                      <a:rPr lang="ja-JP" altLang="en-US"/>
                      <a:pPr/>
                      <a:t>[分類名]</a:t>
                    </a:fld>
                    <a:fld id="{3C5AD469-21AE-47BA-A82C-33C8583FB17A}" type="VALUE">
                      <a:rPr lang="en-US" altLang="ja-JP" baseline="0"/>
                      <a:pPr/>
                      <a:t>[値]</a:t>
                    </a:fld>
                    <a:endParaRPr lang="ja-JP" altLang="en-US"/>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106F-4799-8A82-2AC8C7E69C0C}"/>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2"/>
                    </a:solidFill>
                    <a:latin typeface="+mn-lt"/>
                    <a:ea typeface="+mn-ea"/>
                    <a:cs typeface="+mn-cs"/>
                  </a:defRPr>
                </a:pPr>
                <a:endParaRPr lang="ja-JP"/>
              </a:p>
            </c:txPr>
            <c:showLegendKey val="0"/>
            <c:showVal val="1"/>
            <c:showCatName val="1"/>
            <c:showSerName val="0"/>
            <c:showPercent val="0"/>
            <c:showBubbleSize val="0"/>
            <c:showLeaderLines val="1"/>
            <c:leaderLines>
              <c:spPr>
                <a:ln w="9525">
                  <a:solidFill>
                    <a:schemeClr val="tx2">
                      <a:lumMod val="35000"/>
                      <a:lumOff val="65000"/>
                    </a:schemeClr>
                  </a:solidFill>
                </a:ln>
                <a:effectLst/>
              </c:spPr>
            </c:leaderLines>
            <c:extLst>
              <c:ext xmlns:c15="http://schemas.microsoft.com/office/drawing/2012/chart" uri="{CE6537A1-D6FC-4f65-9D91-7224C49458BB}"/>
            </c:extLst>
          </c:dLbls>
          <c:cat>
            <c:strRef>
              <c:f>Sheet6!$B$7:$C$7</c:f>
              <c:strCache>
                <c:ptCount val="2"/>
                <c:pt idx="0">
                  <c:v>評価済</c:v>
                </c:pt>
                <c:pt idx="1">
                  <c:v>未対策</c:v>
                </c:pt>
              </c:strCache>
            </c:strRef>
          </c:cat>
          <c:val>
            <c:numRef>
              <c:f>Sheet6!$B$8:$C$8</c:f>
              <c:numCache>
                <c:formatCode>General</c:formatCode>
                <c:ptCount val="2"/>
                <c:pt idx="0">
                  <c:v>48</c:v>
                </c:pt>
                <c:pt idx="1">
                  <c:v>0</c:v>
                </c:pt>
              </c:numCache>
            </c:numRef>
          </c:val>
          <c:extLst>
            <c:ext xmlns:c16="http://schemas.microsoft.com/office/drawing/2014/chart" uri="{C3380CC4-5D6E-409C-BE32-E72D297353CC}">
              <c16:uniqueId val="{00000004-106F-4799-8A82-2AC8C7E69C0C}"/>
            </c:ext>
          </c:extLst>
        </c:ser>
        <c:dLbls>
          <c:showLegendKey val="0"/>
          <c:showVal val="1"/>
          <c:showCatName val="1"/>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userShapes r:id="rId4"/>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rot="0" spcFirstLastPara="1" vertOverflow="ellipsis" vert="horz" wrap="square" anchor="ctr" anchorCtr="1"/>
          <a:lstStyle/>
          <a:p>
            <a:pPr>
              <a:defRPr sz="1400" b="0" i="0" u="none" strike="noStrike" kern="1200" baseline="0">
                <a:solidFill>
                  <a:schemeClr val="tx2"/>
                </a:solidFill>
                <a:latin typeface="+mn-lt"/>
                <a:ea typeface="+mn-ea"/>
                <a:cs typeface="+mn-cs"/>
              </a:defRPr>
            </a:pPr>
            <a:r>
              <a:rPr lang="ja-JP" altLang="en-US" sz="1400" b="0" dirty="0"/>
              <a:t>⓫</a:t>
            </a:r>
            <a:r>
              <a:rPr lang="en-US" altLang="ja-JP" sz="1400" b="0" dirty="0"/>
              <a:t>BCP</a:t>
            </a:r>
            <a:r>
              <a:rPr lang="ja-JP" altLang="en-US" sz="1400" b="0" dirty="0"/>
              <a:t>策定・見直し</a:t>
            </a:r>
          </a:p>
        </c:rich>
      </c:tx>
      <c:overlay val="0"/>
      <c:spPr>
        <a:noFill/>
        <a:ln>
          <a:noFill/>
        </a:ln>
        <a:effectLst/>
      </c:spPr>
      <c:txPr>
        <a:bodyPr rot="0" spcFirstLastPara="1" vertOverflow="ellipsis" vert="horz" wrap="square" anchor="ctr" anchorCtr="1"/>
        <a:lstStyle/>
        <a:p>
          <a:pPr>
            <a:defRPr sz="1400" b="0" i="0" u="none" strike="noStrike" kern="1200" baseline="0">
              <a:solidFill>
                <a:schemeClr val="tx2"/>
              </a:solidFill>
              <a:latin typeface="+mn-lt"/>
              <a:ea typeface="+mn-ea"/>
              <a:cs typeface="+mn-cs"/>
            </a:defRPr>
          </a:pPr>
          <a:endParaRPr lang="ja-JP"/>
        </a:p>
      </c:txPr>
    </c:title>
    <c:autoTitleDeleted val="0"/>
    <c:plotArea>
      <c:layout/>
      <c:pieChart>
        <c:varyColors val="1"/>
        <c:ser>
          <c:idx val="0"/>
          <c:order val="0"/>
          <c:spPr>
            <a:solidFill>
              <a:schemeClr val="accent1">
                <a:lumMod val="75000"/>
              </a:schemeClr>
            </a:solidFill>
          </c:spPr>
          <c:dPt>
            <c:idx val="0"/>
            <c:bubble3D val="0"/>
            <c:spPr>
              <a:solidFill>
                <a:schemeClr val="accent1">
                  <a:lumMod val="75000"/>
                </a:schemeClr>
              </a:solidFill>
              <a:ln>
                <a:noFill/>
              </a:ln>
              <a:effectLst/>
            </c:spPr>
            <c:extLst>
              <c:ext xmlns:c16="http://schemas.microsoft.com/office/drawing/2014/chart" uri="{C3380CC4-5D6E-409C-BE32-E72D297353CC}">
                <c16:uniqueId val="{00000001-BD62-4311-A9F1-80FAFACA79F1}"/>
              </c:ext>
            </c:extLst>
          </c:dPt>
          <c:dPt>
            <c:idx val="1"/>
            <c:bubble3D val="0"/>
            <c:spPr>
              <a:solidFill>
                <a:schemeClr val="accent1">
                  <a:lumMod val="75000"/>
                </a:schemeClr>
              </a:solidFill>
              <a:ln>
                <a:noFill/>
              </a:ln>
              <a:effectLst/>
            </c:spPr>
            <c:extLst>
              <c:ext xmlns:c16="http://schemas.microsoft.com/office/drawing/2014/chart" uri="{C3380CC4-5D6E-409C-BE32-E72D297353CC}">
                <c16:uniqueId val="{00000003-BD62-4311-A9F1-80FAFACA79F1}"/>
              </c:ext>
            </c:extLst>
          </c:dPt>
          <c:dLbls>
            <c:dLbl>
              <c:idx val="0"/>
              <c:layout>
                <c:manualLayout>
                  <c:x val="-4.3133030141560662E-3"/>
                  <c:y val="0"/>
                </c:manualLayout>
              </c:layout>
              <c:tx>
                <c:rich>
                  <a:bodyPr rot="0" spcFirstLastPara="1" vertOverflow="ellipsis" vert="horz" wrap="square" lIns="38100" tIns="19050" rIns="38100" bIns="19050" anchor="ctr" anchorCtr="1">
                    <a:noAutofit/>
                  </a:bodyPr>
                  <a:lstStyle/>
                  <a:p>
                    <a:pPr>
                      <a:defRPr sz="900" b="0" i="0" u="none" strike="noStrike" kern="1200" baseline="0">
                        <a:solidFill>
                          <a:schemeClr val="tx2"/>
                        </a:solidFill>
                        <a:latin typeface="+mn-lt"/>
                        <a:ea typeface="+mn-ea"/>
                        <a:cs typeface="+mn-cs"/>
                      </a:defRPr>
                    </a:pPr>
                    <a:fld id="{621D6DF5-DAAD-4028-842C-E19390711B26}" type="CATEGORYNAME">
                      <a:rPr lang="ja-JP" altLang="en-US" smtClean="0"/>
                      <a:pPr>
                        <a:defRPr/>
                      </a:pPr>
                      <a:t>[分類名]</a:t>
                    </a:fld>
                    <a:fld id="{53335657-ADE3-4EE7-A81B-C301E8AEE654}" type="VALUE">
                      <a:rPr lang="en-US" altLang="ja-JP" baseline="0" smtClean="0"/>
                      <a:pPr>
                        <a:defRPr/>
                      </a:pPr>
                      <a:t>[値]</a:t>
                    </a:fld>
                    <a:endParaRPr lang="ja-JP" altLang="en-US"/>
                  </a:p>
                </c:rich>
              </c:tx>
              <c:spPr>
                <a:noFill/>
                <a:ln>
                  <a:noFill/>
                </a:ln>
                <a:effectLst/>
              </c:spPr>
              <c:txPr>
                <a:bodyPr rot="0" spcFirstLastPara="1" vertOverflow="ellipsis" vert="horz" wrap="square" lIns="38100" tIns="19050" rIns="38100" bIns="19050" anchor="ctr" anchorCtr="1">
                  <a:noAutofit/>
                </a:bodyPr>
                <a:lstStyle/>
                <a:p>
                  <a:pPr>
                    <a:defRPr sz="900" b="0" i="0" u="none" strike="noStrike" kern="1200" baseline="0">
                      <a:solidFill>
                        <a:schemeClr val="tx2"/>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15:layout>
                    <c:manualLayout>
                      <c:w val="0.24634624819538478"/>
                      <c:h val="0.11060685602293782"/>
                    </c:manualLayout>
                  </c15:layout>
                  <c15:dlblFieldTable/>
                  <c15:showDataLabelsRange val="0"/>
                </c:ext>
                <c:ext xmlns:c16="http://schemas.microsoft.com/office/drawing/2014/chart" uri="{C3380CC4-5D6E-409C-BE32-E72D297353CC}">
                  <c16:uniqueId val="{00000001-BD62-4311-A9F1-80FAFACA79F1}"/>
                </c:ext>
              </c:extLst>
            </c:dLbl>
            <c:dLbl>
              <c:idx val="1"/>
              <c:layout>
                <c:manualLayout>
                  <c:x val="-1.7139961722585556E-2"/>
                  <c:y val="7.1120142240284484E-3"/>
                </c:manualLayout>
              </c:layout>
              <c:tx>
                <c:rich>
                  <a:bodyPr/>
                  <a:lstStyle/>
                  <a:p>
                    <a:fld id="{EA138D36-1D6D-4912-A3DB-67A8F60B465D}" type="CATEGORYNAME">
                      <a:rPr lang="ja-JP" altLang="en-US" smtClean="0"/>
                      <a:pPr/>
                      <a:t>[分類名]</a:t>
                    </a:fld>
                    <a:fld id="{9E8D9EEB-9876-49A9-A7BE-E92E70E72746}" type="VALUE">
                      <a:rPr lang="en-US" altLang="ja-JP" baseline="0" smtClean="0"/>
                      <a:pPr/>
                      <a:t>[値]</a:t>
                    </a:fld>
                    <a:endParaRPr lang="ja-JP" altLang="en-US"/>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BD62-4311-A9F1-80FAFACA79F1}"/>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2"/>
                    </a:solidFill>
                    <a:latin typeface="+mn-lt"/>
                    <a:ea typeface="+mn-ea"/>
                    <a:cs typeface="+mn-cs"/>
                  </a:defRPr>
                </a:pPr>
                <a:endParaRPr lang="ja-JP"/>
              </a:p>
            </c:txPr>
            <c:showLegendKey val="0"/>
            <c:showVal val="1"/>
            <c:showCatName val="1"/>
            <c:showSerName val="0"/>
            <c:showPercent val="0"/>
            <c:showBubbleSize val="0"/>
            <c:showLeaderLines val="1"/>
            <c:leaderLines>
              <c:spPr>
                <a:ln w="9525">
                  <a:solidFill>
                    <a:schemeClr val="tx2">
                      <a:lumMod val="35000"/>
                      <a:lumOff val="65000"/>
                    </a:schemeClr>
                  </a:solidFill>
                </a:ln>
                <a:effectLst/>
              </c:spPr>
            </c:leaderLines>
            <c:extLst>
              <c:ext xmlns:c15="http://schemas.microsoft.com/office/drawing/2012/chart" uri="{CE6537A1-D6FC-4f65-9D91-7224C49458BB}"/>
            </c:extLst>
          </c:dLbls>
          <c:cat>
            <c:strRef>
              <c:f>Sheet6!$B$19:$C$19</c:f>
              <c:strCache>
                <c:ptCount val="2"/>
                <c:pt idx="0">
                  <c:v>対策済</c:v>
                </c:pt>
                <c:pt idx="1">
                  <c:v>未対策</c:v>
                </c:pt>
              </c:strCache>
            </c:strRef>
          </c:cat>
          <c:val>
            <c:numRef>
              <c:f>Sheet6!$B$20:$C$20</c:f>
              <c:numCache>
                <c:formatCode>General</c:formatCode>
                <c:ptCount val="2"/>
                <c:pt idx="0">
                  <c:v>48</c:v>
                </c:pt>
                <c:pt idx="1">
                  <c:v>0</c:v>
                </c:pt>
              </c:numCache>
            </c:numRef>
          </c:val>
          <c:extLst>
            <c:ext xmlns:c16="http://schemas.microsoft.com/office/drawing/2014/chart" uri="{C3380CC4-5D6E-409C-BE32-E72D297353CC}">
              <c16:uniqueId val="{00000004-BD62-4311-A9F1-80FAFACA79F1}"/>
            </c:ext>
          </c:extLst>
        </c:ser>
        <c:dLbls>
          <c:showLegendKey val="0"/>
          <c:showVal val="1"/>
          <c:showCatName val="1"/>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withinLinear" id="18">
  <a:schemeClr val="accent5"/>
</cs:colorStyle>
</file>

<file path=ppt/charts/colors10.xml><?xml version="1.0" encoding="utf-8"?>
<cs:colorStyle xmlns:cs="http://schemas.microsoft.com/office/drawing/2012/chartStyle" xmlns:a="http://schemas.openxmlformats.org/drawingml/2006/main" meth="withinLinear" id="14">
  <a:schemeClr val="accent1"/>
</cs:colorStyle>
</file>

<file path=ppt/charts/colors11.xml><?xml version="1.0" encoding="utf-8"?>
<cs:colorStyle xmlns:cs="http://schemas.microsoft.com/office/drawing/2012/chartStyle" xmlns:a="http://schemas.openxmlformats.org/drawingml/2006/main" meth="withinLinear" id="14">
  <a:schemeClr val="accent1"/>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withinLinear" id="14">
  <a:schemeClr val="accent1"/>
</cs:colorStyle>
</file>

<file path=ppt/charts/colors14.xml><?xml version="1.0" encoding="utf-8"?>
<cs:colorStyle xmlns:cs="http://schemas.microsoft.com/office/drawing/2012/chartStyle" xmlns:a="http://schemas.openxmlformats.org/drawingml/2006/main" meth="withinLinear" id="14">
  <a:schemeClr val="accent1"/>
</cs:colorStyle>
</file>

<file path=ppt/charts/colors15.xml><?xml version="1.0" encoding="utf-8"?>
<cs:colorStyle xmlns:cs="http://schemas.microsoft.com/office/drawing/2012/chartStyle" xmlns:a="http://schemas.openxmlformats.org/drawingml/2006/main" meth="withinLinear" id="14">
  <a:schemeClr val="accent1"/>
</cs:colorStyle>
</file>

<file path=ppt/charts/colors2.xml><?xml version="1.0" encoding="utf-8"?>
<cs:colorStyle xmlns:cs="http://schemas.microsoft.com/office/drawing/2012/chartStyle" xmlns:a="http://schemas.openxmlformats.org/drawingml/2006/main" meth="withinLinear" id="18">
  <a:schemeClr val="accent5"/>
</cs:colorStyle>
</file>

<file path=ppt/charts/colors3.xml><?xml version="1.0" encoding="utf-8"?>
<cs:colorStyle xmlns:cs="http://schemas.microsoft.com/office/drawing/2012/chartStyle" xmlns:a="http://schemas.openxmlformats.org/drawingml/2006/main" meth="withinLinear" id="14">
  <a:schemeClr val="accent1"/>
</cs:colorStyle>
</file>

<file path=ppt/charts/colors4.xml><?xml version="1.0" encoding="utf-8"?>
<cs:colorStyle xmlns:cs="http://schemas.microsoft.com/office/drawing/2012/chartStyle" xmlns:a="http://schemas.openxmlformats.org/drawingml/2006/main" meth="withinLinear" id="14">
  <a:schemeClr val="accent1"/>
</cs:colorStyle>
</file>

<file path=ppt/charts/colors5.xml><?xml version="1.0" encoding="utf-8"?>
<cs:colorStyle xmlns:cs="http://schemas.microsoft.com/office/drawing/2012/chartStyle" xmlns:a="http://schemas.openxmlformats.org/drawingml/2006/main" meth="withinLinear" id="14">
  <a:schemeClr val="accent1"/>
</cs:colorStyle>
</file>

<file path=ppt/charts/colors6.xml><?xml version="1.0" encoding="utf-8"?>
<cs:colorStyle xmlns:cs="http://schemas.microsoft.com/office/drawing/2012/chartStyle" xmlns:a="http://schemas.openxmlformats.org/drawingml/2006/main" meth="withinLinear" id="14">
  <a:schemeClr val="accent1"/>
</cs:colorStyle>
</file>

<file path=ppt/charts/colors7.xml><?xml version="1.0" encoding="utf-8"?>
<cs:colorStyle xmlns:cs="http://schemas.microsoft.com/office/drawing/2012/chartStyle" xmlns:a="http://schemas.openxmlformats.org/drawingml/2006/main" meth="withinLinear" id="14">
  <a:schemeClr val="accent1"/>
</cs:colorStyle>
</file>

<file path=ppt/charts/colors8.xml><?xml version="1.0" encoding="utf-8"?>
<cs:colorStyle xmlns:cs="http://schemas.microsoft.com/office/drawing/2012/chartStyle" xmlns:a="http://schemas.openxmlformats.org/drawingml/2006/main" meth="withinLinear" id="14">
  <a:schemeClr val="accent1"/>
</cs:colorStyle>
</file>

<file path=ppt/charts/colors9.xml><?xml version="1.0" encoding="utf-8"?>
<cs:colorStyle xmlns:cs="http://schemas.microsoft.com/office/drawing/2012/chartStyle" xmlns:a="http://schemas.openxmlformats.org/drawingml/2006/main" meth="withinLinear" id="14">
  <a:schemeClr val="accent1"/>
</cs:colorStyle>
</file>

<file path=ppt/charts/style1.xml><?xml version="1.0" encoding="utf-8"?>
<cs:chartStyle xmlns:cs="http://schemas.microsoft.com/office/drawing/2012/chartStyle" xmlns:a="http://schemas.openxmlformats.org/drawingml/2006/main" id="310">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8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lt1"/>
    </cs:fontRef>
    <cs:defRPr sz="800" b="1"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charts/style10.xml><?xml version="1.0" encoding="utf-8"?>
<cs:chartStyle xmlns:cs="http://schemas.microsoft.com/office/drawing/2012/chartStyle" xmlns:a="http://schemas.openxmlformats.org/drawingml/2006/main" id="255">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11.xml><?xml version="1.0" encoding="utf-8"?>
<cs:chartStyle xmlns:cs="http://schemas.microsoft.com/office/drawing/2012/chartStyle" xmlns:a="http://schemas.openxmlformats.org/drawingml/2006/main" id="255">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12.xml><?xml version="1.0" encoding="utf-8"?>
<cs:chartStyle xmlns:cs="http://schemas.microsoft.com/office/drawing/2012/chartStyle" xmlns:a="http://schemas.openxmlformats.org/drawingml/2006/main" id="255">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13.xml><?xml version="1.0" encoding="utf-8"?>
<cs:chartStyle xmlns:cs="http://schemas.microsoft.com/office/drawing/2012/chartStyle" xmlns:a="http://schemas.openxmlformats.org/drawingml/2006/main" id="255">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14.xml><?xml version="1.0" encoding="utf-8"?>
<cs:chartStyle xmlns:cs="http://schemas.microsoft.com/office/drawing/2012/chartStyle" xmlns:a="http://schemas.openxmlformats.org/drawingml/2006/main" id="255">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15.xml><?xml version="1.0" encoding="utf-8"?>
<cs:chartStyle xmlns:cs="http://schemas.microsoft.com/office/drawing/2012/chartStyle" xmlns:a="http://schemas.openxmlformats.org/drawingml/2006/main" id="255">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2.xml><?xml version="1.0" encoding="utf-8"?>
<cs:chartStyle xmlns:cs="http://schemas.microsoft.com/office/drawing/2012/chartStyle" xmlns:a="http://schemas.openxmlformats.org/drawingml/2006/main" id="310">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8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lt1"/>
    </cs:fontRef>
    <cs:defRPr sz="800" b="1"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310">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8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lt1"/>
    </cs:fontRef>
    <cs:defRPr sz="800" b="1"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98">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8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lt1"/>
    </cs:fontRef>
    <cs:defRPr sz="900"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55">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9.xml><?xml version="1.0" encoding="utf-8"?>
<cs:chartStyle xmlns:cs="http://schemas.microsoft.com/office/drawing/2012/chartStyle" xmlns:a="http://schemas.openxmlformats.org/drawingml/2006/main" id="255">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drawings/_rels/drawing1.xml.rels><?xml version="1.0" encoding="UTF-8" standalone="yes"?>
<Relationships xmlns="http://schemas.openxmlformats.org/package/2006/relationships"><Relationship Id="rId2" Type="http://schemas.openxmlformats.org/officeDocument/2006/relationships/image" Target="../media/image15.svg"/><Relationship Id="rId1" Type="http://schemas.openxmlformats.org/officeDocument/2006/relationships/image" Target="../media/image14.png"/></Relationships>
</file>

<file path=ppt/drawings/_rels/drawing2.xml.rels><?xml version="1.0" encoding="UTF-8" standalone="yes"?>
<Relationships xmlns="http://schemas.openxmlformats.org/package/2006/relationships"><Relationship Id="rId2" Type="http://schemas.openxmlformats.org/officeDocument/2006/relationships/image" Target="../media/image22.svg"/><Relationship Id="rId1" Type="http://schemas.openxmlformats.org/officeDocument/2006/relationships/image" Target="../media/image16.png"/></Relationships>
</file>

<file path=ppt/drawings/_rels/drawing3.xml.rels><?xml version="1.0" encoding="UTF-8" standalone="yes"?>
<Relationships xmlns="http://schemas.openxmlformats.org/package/2006/relationships"><Relationship Id="rId2" Type="http://schemas.openxmlformats.org/officeDocument/2006/relationships/image" Target="../media/image17.svg"/><Relationship Id="rId1" Type="http://schemas.openxmlformats.org/officeDocument/2006/relationships/image" Target="../media/image16.png"/></Relationships>
</file>

<file path=ppt/drawings/drawing1.xml><?xml version="1.0" encoding="utf-8"?>
<c:userShapes xmlns:c="http://schemas.openxmlformats.org/drawingml/2006/chart">
  <cdr:relSizeAnchor xmlns:cdr="http://schemas.openxmlformats.org/drawingml/2006/chartDrawing">
    <cdr:from>
      <cdr:x>0.77987</cdr:x>
      <cdr:y>0.69484</cdr:y>
    </cdr:from>
    <cdr:to>
      <cdr:x>0.9336</cdr:x>
      <cdr:y>0.85133</cdr:y>
    </cdr:to>
    <cdr:pic>
      <cdr:nvPicPr>
        <cdr:cNvPr id="2" name="グラフィックス 1" descr="矢印: 緩い曲線 単色塗りつぶし">
          <a:extLst xmlns:a="http://schemas.openxmlformats.org/drawingml/2006/main">
            <a:ext uri="{FF2B5EF4-FFF2-40B4-BE49-F238E27FC236}">
              <a16:creationId xmlns:a16="http://schemas.microsoft.com/office/drawing/2014/main" id="{5288E219-A4BA-4EC4-9950-10D86F3FFC91}"/>
            </a:ext>
          </a:extLst>
        </cdr:cNvPr>
        <cdr:cNvPicPr>
          <a:picLocks xmlns:a="http://schemas.openxmlformats.org/drawingml/2006/main" noChangeAspect="1"/>
        </cdr:cNvPicPr>
      </cdr:nvPicPr>
      <cdr:blipFill>
        <a:blip xmlns:a="http://schemas.openxmlformats.org/drawingml/2006/main"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xmlns:a="http://schemas.openxmlformats.org/drawingml/2006/main">
          <a:fillRect/>
        </a:stretch>
      </cdr:blipFill>
      <cdr:spPr>
        <a:xfrm xmlns:a="http://schemas.openxmlformats.org/drawingml/2006/main" rot="20578120">
          <a:off x="8200750" y="3223979"/>
          <a:ext cx="1616648" cy="726105"/>
        </a:xfrm>
        <a:prstGeom xmlns:a="http://schemas.openxmlformats.org/drawingml/2006/main" prst="rect">
          <a:avLst/>
        </a:prstGeom>
      </cdr:spPr>
    </cdr:pic>
  </cdr:relSizeAnchor>
</c:userShapes>
</file>

<file path=ppt/drawings/drawing2.xml><?xml version="1.0" encoding="utf-8"?>
<c:userShapes xmlns:c="http://schemas.openxmlformats.org/drawingml/2006/chart">
  <cdr:relSizeAnchor xmlns:cdr="http://schemas.openxmlformats.org/drawingml/2006/chartDrawing">
    <cdr:from>
      <cdr:x>0</cdr:x>
      <cdr:y>0.16782</cdr:y>
    </cdr:from>
    <cdr:to>
      <cdr:x>0.21747</cdr:x>
      <cdr:y>0.24786</cdr:y>
    </cdr:to>
    <cdr:sp macro="" textlink="">
      <cdr:nvSpPr>
        <cdr:cNvPr id="2" name="テキスト ボックス 22">
          <a:extLst xmlns:a="http://schemas.openxmlformats.org/drawingml/2006/main">
            <a:ext uri="{FF2B5EF4-FFF2-40B4-BE49-F238E27FC236}">
              <a16:creationId xmlns:a16="http://schemas.microsoft.com/office/drawing/2014/main" id="{4EE42A93-FF9B-4E32-9E7D-6B4C2C85BD7D}"/>
            </a:ext>
          </a:extLst>
        </cdr:cNvPr>
        <cdr:cNvSpPr txBox="1"/>
      </cdr:nvSpPr>
      <cdr:spPr>
        <a:xfrm xmlns:a="http://schemas.openxmlformats.org/drawingml/2006/main">
          <a:off x="0" y="645317"/>
          <a:ext cx="1261884" cy="307777"/>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ja-JP" altLang="en-US" sz="1400" dirty="0"/>
            <a:t>引き続き取組</a:t>
          </a:r>
          <a:endParaRPr lang="en-US" altLang="ja-JP" sz="1400" dirty="0"/>
        </a:p>
      </cdr:txBody>
    </cdr:sp>
  </cdr:relSizeAnchor>
  <cdr:relSizeAnchor xmlns:cdr="http://schemas.openxmlformats.org/drawingml/2006/chartDrawing">
    <cdr:from>
      <cdr:x>0.21437</cdr:x>
      <cdr:y>0.13145</cdr:y>
    </cdr:from>
    <cdr:to>
      <cdr:x>0.38674</cdr:x>
      <cdr:y>0.32028</cdr:y>
    </cdr:to>
    <cdr:pic>
      <cdr:nvPicPr>
        <cdr:cNvPr id="3" name="グラフィックス 1" descr="矢印: 緩い曲線 単色塗りつぶし">
          <a:extLst xmlns:a="http://schemas.openxmlformats.org/drawingml/2006/main">
            <a:ext uri="{FF2B5EF4-FFF2-40B4-BE49-F238E27FC236}">
              <a16:creationId xmlns:a16="http://schemas.microsoft.com/office/drawing/2014/main" id="{5788EDF0-102B-406F-8AB6-2CDB8FCD177E}"/>
            </a:ext>
          </a:extLst>
        </cdr:cNvPr>
        <cdr:cNvPicPr>
          <a:picLocks xmlns:a="http://schemas.openxmlformats.org/drawingml/2006/main" noChangeAspect="1"/>
        </cdr:cNvPicPr>
      </cdr:nvPicPr>
      <cdr:blipFill>
        <a:blip xmlns:a="http://schemas.openxmlformats.org/drawingml/2006/main"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xmlns:a="http://schemas.openxmlformats.org/drawingml/2006/main">
          <a:fillRect/>
        </a:stretch>
      </cdr:blipFill>
      <cdr:spPr>
        <a:xfrm xmlns:a="http://schemas.openxmlformats.org/drawingml/2006/main" rot="11402572">
          <a:off x="1268051" y="505454"/>
          <a:ext cx="1019606" cy="726105"/>
        </a:xfrm>
        <a:prstGeom xmlns:a="http://schemas.openxmlformats.org/drawingml/2006/main" prst="rect">
          <a:avLst/>
        </a:prstGeom>
      </cdr:spPr>
    </cdr:pic>
  </cdr:relSizeAnchor>
</c:userShapes>
</file>

<file path=ppt/drawings/drawing3.xml><?xml version="1.0" encoding="utf-8"?>
<c:userShapes xmlns:c="http://schemas.openxmlformats.org/drawingml/2006/chart">
  <cdr:relSizeAnchor xmlns:cdr="http://schemas.openxmlformats.org/drawingml/2006/chartDrawing">
    <cdr:from>
      <cdr:x>0</cdr:x>
      <cdr:y>0.13781</cdr:y>
    </cdr:from>
    <cdr:to>
      <cdr:x>0.23556</cdr:x>
      <cdr:y>0.22004</cdr:y>
    </cdr:to>
    <cdr:sp macro="" textlink="">
      <cdr:nvSpPr>
        <cdr:cNvPr id="2" name="テキスト ボックス 22">
          <a:extLst xmlns:a="http://schemas.openxmlformats.org/drawingml/2006/main">
            <a:ext uri="{FF2B5EF4-FFF2-40B4-BE49-F238E27FC236}">
              <a16:creationId xmlns:a16="http://schemas.microsoft.com/office/drawing/2014/main" id="{2998236B-BBB2-49D9-94E4-7FB5FCFE3975}"/>
            </a:ext>
          </a:extLst>
        </cdr:cNvPr>
        <cdr:cNvSpPr txBox="1"/>
      </cdr:nvSpPr>
      <cdr:spPr>
        <a:xfrm xmlns:a="http://schemas.openxmlformats.org/drawingml/2006/main">
          <a:off x="0" y="515838"/>
          <a:ext cx="1346960" cy="307777"/>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r>
            <a:rPr lang="ja-JP" altLang="en-US" sz="1400" dirty="0"/>
            <a:t>引き続き取組</a:t>
          </a:r>
          <a:endParaRPr lang="en-US" altLang="ja-JP" sz="1400" dirty="0"/>
        </a:p>
      </cdr:txBody>
    </cdr:sp>
  </cdr:relSizeAnchor>
  <cdr:relSizeAnchor xmlns:cdr="http://schemas.openxmlformats.org/drawingml/2006/chartDrawing">
    <cdr:from>
      <cdr:x>0.21672</cdr:x>
      <cdr:y>0.11302</cdr:y>
    </cdr:from>
    <cdr:to>
      <cdr:x>0.41869</cdr:x>
      <cdr:y>0.30701</cdr:y>
    </cdr:to>
    <cdr:pic>
      <cdr:nvPicPr>
        <cdr:cNvPr id="4" name="グラフィックス 1" descr="矢印: 緩い曲線 単色塗りつぶし">
          <a:extLst xmlns:a="http://schemas.openxmlformats.org/drawingml/2006/main">
            <a:ext uri="{FF2B5EF4-FFF2-40B4-BE49-F238E27FC236}">
              <a16:creationId xmlns:a16="http://schemas.microsoft.com/office/drawing/2014/main" id="{CC315CC0-3ADE-4CFA-80AD-4A7A41B9BB82}"/>
            </a:ext>
          </a:extLst>
        </cdr:cNvPr>
        <cdr:cNvPicPr>
          <a:picLocks xmlns:a="http://schemas.openxmlformats.org/drawingml/2006/main" noChangeAspect="1"/>
        </cdr:cNvPicPr>
      </cdr:nvPicPr>
      <cdr:blipFill>
        <a:blip xmlns:a="http://schemas.openxmlformats.org/drawingml/2006/main"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xmlns:a="http://schemas.openxmlformats.org/drawingml/2006/main">
          <a:fillRect/>
        </a:stretch>
      </cdr:blipFill>
      <cdr:spPr>
        <a:xfrm xmlns:a="http://schemas.openxmlformats.org/drawingml/2006/main" rot="11402572">
          <a:off x="1160969" y="423057"/>
          <a:ext cx="1081936" cy="726105"/>
        </a:xfrm>
        <a:prstGeom xmlns:a="http://schemas.openxmlformats.org/drawingml/2006/main" prst="rect">
          <a:avLst/>
        </a:prstGeom>
      </cdr:spPr>
    </cdr:pic>
  </cdr:relSizeAnchor>
</c:userShapes>
</file>

<file path=ppt/drawings/drawing4.xml><?xml version="1.0" encoding="utf-8"?>
<c:userShapes xmlns:c="http://schemas.openxmlformats.org/drawingml/2006/chart">
  <cdr:relSizeAnchor xmlns:cdr="http://schemas.openxmlformats.org/drawingml/2006/chartDrawing">
    <cdr:from>
      <cdr:x>0.41564</cdr:x>
      <cdr:y>0.51362</cdr:y>
    </cdr:from>
    <cdr:to>
      <cdr:x>0.63141</cdr:x>
      <cdr:y>0.62988</cdr:y>
    </cdr:to>
    <cdr:sp macro="" textlink="">
      <cdr:nvSpPr>
        <cdr:cNvPr id="2" name="テキスト ボックス 21">
          <a:extLst xmlns:a="http://schemas.openxmlformats.org/drawingml/2006/main">
            <a:ext uri="{FF2B5EF4-FFF2-40B4-BE49-F238E27FC236}">
              <a16:creationId xmlns:a16="http://schemas.microsoft.com/office/drawing/2014/main" id="{ACA20D71-A85A-4B25-9ACD-F3DC99E15E13}"/>
            </a:ext>
          </a:extLst>
        </cdr:cNvPr>
        <cdr:cNvSpPr txBox="1"/>
      </cdr:nvSpPr>
      <cdr:spPr>
        <a:xfrm xmlns:a="http://schemas.openxmlformats.org/drawingml/2006/main">
          <a:off x="1438439" y="1359752"/>
          <a:ext cx="746696" cy="307777"/>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r>
            <a:rPr lang="en-US" altLang="ja-JP" sz="1400" dirty="0">
              <a:solidFill>
                <a:schemeClr val="bg1"/>
              </a:solidFill>
            </a:rPr>
            <a:t>100</a:t>
          </a:r>
          <a:r>
            <a:rPr lang="ja-JP" altLang="en-US" sz="1400" dirty="0">
              <a:solidFill>
                <a:schemeClr val="bg1"/>
              </a:solidFill>
            </a:rPr>
            <a:t>％</a:t>
          </a:r>
          <a:endParaRPr lang="en-US" altLang="ja-JP" sz="1400" dirty="0">
            <a:solidFill>
              <a:schemeClr val="bg1"/>
            </a:solidFill>
          </a:endParaRPr>
        </a:p>
      </cdr:txBody>
    </cdr:sp>
  </cdr:relSizeAnchor>
</c:userShapes>
</file>

<file path=ppt/drawings/drawing5.xml><?xml version="1.0" encoding="utf-8"?>
<c:userShapes xmlns:c="http://schemas.openxmlformats.org/drawingml/2006/chart">
  <cdr:relSizeAnchor xmlns:cdr="http://schemas.openxmlformats.org/drawingml/2006/chartDrawing">
    <cdr:from>
      <cdr:x>0.38539</cdr:x>
      <cdr:y>0.5</cdr:y>
    </cdr:from>
    <cdr:to>
      <cdr:x>0.63486</cdr:x>
      <cdr:y>0.61597</cdr:y>
    </cdr:to>
    <cdr:sp macro="" textlink="">
      <cdr:nvSpPr>
        <cdr:cNvPr id="2" name="テキスト ボックス 21">
          <a:extLst xmlns:a="http://schemas.openxmlformats.org/drawingml/2006/main">
            <a:ext uri="{FF2B5EF4-FFF2-40B4-BE49-F238E27FC236}">
              <a16:creationId xmlns:a16="http://schemas.microsoft.com/office/drawing/2014/main" id="{ACA20D71-A85A-4B25-9ACD-F3DC99E15E13}"/>
            </a:ext>
          </a:extLst>
        </cdr:cNvPr>
        <cdr:cNvSpPr txBox="1"/>
      </cdr:nvSpPr>
      <cdr:spPr>
        <a:xfrm xmlns:a="http://schemas.openxmlformats.org/drawingml/2006/main">
          <a:off x="1153568" y="1327011"/>
          <a:ext cx="746696" cy="307777"/>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r>
            <a:rPr lang="en-US" altLang="ja-JP" sz="1400" dirty="0">
              <a:solidFill>
                <a:schemeClr val="bg1"/>
              </a:solidFill>
            </a:rPr>
            <a:t>100</a:t>
          </a:r>
          <a:r>
            <a:rPr lang="ja-JP" altLang="en-US" sz="1400" dirty="0">
              <a:solidFill>
                <a:schemeClr val="bg1"/>
              </a:solidFill>
            </a:rPr>
            <a:t>％</a:t>
          </a:r>
          <a:endParaRPr lang="en-US" altLang="ja-JP" sz="1400" dirty="0">
            <a:solidFill>
              <a:schemeClr val="bg1"/>
            </a:solidFill>
          </a:endParaRPr>
        </a:p>
      </cdr:txBody>
    </cdr:sp>
  </cdr:relSizeAnchor>
</c:userShapes>
</file>

<file path=ppt/drawings/drawing6.xml><?xml version="1.0" encoding="utf-8"?>
<c:userShapes xmlns:c="http://schemas.openxmlformats.org/drawingml/2006/chart">
  <cdr:relSizeAnchor xmlns:cdr="http://schemas.openxmlformats.org/drawingml/2006/chartDrawing">
    <cdr:from>
      <cdr:x>0.44073</cdr:x>
      <cdr:y>0.49453</cdr:y>
    </cdr:from>
    <cdr:to>
      <cdr:x>0.58785</cdr:x>
      <cdr:y>0.59001</cdr:y>
    </cdr:to>
    <cdr:sp macro="" textlink="">
      <cdr:nvSpPr>
        <cdr:cNvPr id="2" name="テキスト ボックス 1">
          <a:extLst xmlns:a="http://schemas.openxmlformats.org/drawingml/2006/main">
            <a:ext uri="{FF2B5EF4-FFF2-40B4-BE49-F238E27FC236}">
              <a16:creationId xmlns:a16="http://schemas.microsoft.com/office/drawing/2014/main" id="{9B6186A0-0600-4B27-9B59-56F7EFF0F018}"/>
            </a:ext>
          </a:extLst>
        </cdr:cNvPr>
        <cdr:cNvSpPr txBox="1"/>
      </cdr:nvSpPr>
      <cdr:spPr>
        <a:xfrm xmlns:a="http://schemas.openxmlformats.org/drawingml/2006/main">
          <a:off x="1830503" y="1718567"/>
          <a:ext cx="611042" cy="331774"/>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altLang="ja-JP" sz="1200" dirty="0">
              <a:solidFill>
                <a:schemeClr val="bg1"/>
              </a:solidFill>
            </a:rPr>
            <a:t>100</a:t>
          </a:r>
          <a:r>
            <a:rPr lang="ja-JP" altLang="en-US" sz="1200" dirty="0">
              <a:solidFill>
                <a:schemeClr val="bg1"/>
              </a:solidFill>
            </a:rPr>
            <a:t>％</a:t>
          </a:r>
        </a:p>
      </cdr:txBody>
    </cdr:sp>
  </cdr:relSizeAnchor>
</c:userShapes>
</file>

<file path=ppt/drawings/drawing7.xml><?xml version="1.0" encoding="utf-8"?>
<c:userShapes xmlns:c="http://schemas.openxmlformats.org/drawingml/2006/chart">
  <cdr:relSizeAnchor xmlns:cdr="http://schemas.openxmlformats.org/drawingml/2006/chartDrawing">
    <cdr:from>
      <cdr:x>0.45296</cdr:x>
      <cdr:y>0.50915</cdr:y>
    </cdr:from>
    <cdr:to>
      <cdr:x>0.60008</cdr:x>
      <cdr:y>0.60462</cdr:y>
    </cdr:to>
    <cdr:sp macro="" textlink="">
      <cdr:nvSpPr>
        <cdr:cNvPr id="2" name="テキスト ボックス 1">
          <a:extLst xmlns:a="http://schemas.openxmlformats.org/drawingml/2006/main">
            <a:ext uri="{FF2B5EF4-FFF2-40B4-BE49-F238E27FC236}">
              <a16:creationId xmlns:a16="http://schemas.microsoft.com/office/drawing/2014/main" id="{EB1F3850-4271-47FB-8138-05714207732C}"/>
            </a:ext>
          </a:extLst>
        </cdr:cNvPr>
        <cdr:cNvSpPr txBox="1"/>
      </cdr:nvSpPr>
      <cdr:spPr>
        <a:xfrm xmlns:a="http://schemas.openxmlformats.org/drawingml/2006/main">
          <a:off x="1881303" y="1769367"/>
          <a:ext cx="611042" cy="331774"/>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altLang="ja-JP" sz="1200" dirty="0">
              <a:solidFill>
                <a:schemeClr val="bg1"/>
              </a:solidFill>
            </a:rPr>
            <a:t>100</a:t>
          </a:r>
          <a:r>
            <a:rPr lang="ja-JP" altLang="en-US" sz="1200" dirty="0">
              <a:solidFill>
                <a:schemeClr val="bg1"/>
              </a:solidFill>
            </a:rPr>
            <a:t>％</a:t>
          </a:r>
        </a:p>
      </cdr:txBody>
    </cdr:sp>
  </cdr:relSizeAnchor>
</c:userShapes>
</file>

<file path=ppt/drawings/drawing8.xml><?xml version="1.0" encoding="utf-8"?>
<c:userShapes xmlns:c="http://schemas.openxmlformats.org/drawingml/2006/chart">
  <cdr:relSizeAnchor xmlns:cdr="http://schemas.openxmlformats.org/drawingml/2006/chartDrawing">
    <cdr:from>
      <cdr:x>0.45028</cdr:x>
      <cdr:y>0.5</cdr:y>
    </cdr:from>
    <cdr:to>
      <cdr:x>0.57187</cdr:x>
      <cdr:y>0.59547</cdr:y>
    </cdr:to>
    <cdr:sp macro="" textlink="">
      <cdr:nvSpPr>
        <cdr:cNvPr id="2" name="テキスト ボックス 1">
          <a:extLst xmlns:a="http://schemas.openxmlformats.org/drawingml/2006/main">
            <a:ext uri="{FF2B5EF4-FFF2-40B4-BE49-F238E27FC236}">
              <a16:creationId xmlns:a16="http://schemas.microsoft.com/office/drawing/2014/main" id="{EB1F3850-4271-47FB-8138-05714207732C}"/>
            </a:ext>
          </a:extLst>
        </cdr:cNvPr>
        <cdr:cNvSpPr txBox="1"/>
      </cdr:nvSpPr>
      <cdr:spPr>
        <a:xfrm xmlns:a="http://schemas.openxmlformats.org/drawingml/2006/main">
          <a:off x="2262705" y="1737559"/>
          <a:ext cx="611042" cy="331774"/>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altLang="ja-JP" sz="1200" dirty="0">
              <a:solidFill>
                <a:schemeClr val="bg1"/>
              </a:solidFill>
            </a:rPr>
            <a:t>100</a:t>
          </a:r>
          <a:r>
            <a:rPr lang="ja-JP" altLang="en-US" sz="1200" dirty="0">
              <a:solidFill>
                <a:schemeClr val="bg1"/>
              </a:solidFill>
            </a:rPr>
            <a:t>％</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880101" cy="490354"/>
          </a:xfrm>
          <a:prstGeom prst="rect">
            <a:avLst/>
          </a:prstGeom>
        </p:spPr>
        <p:txBody>
          <a:bodyPr vert="horz" lIns="89675" tIns="44838" rIns="89675" bIns="44838" rtlCol="0"/>
          <a:lstStyle>
            <a:lvl1pPr algn="l">
              <a:defRPr sz="1200"/>
            </a:lvl1pPr>
          </a:lstStyle>
          <a:p>
            <a:endParaRPr kumimoji="1" lang="ja-JP" altLang="en-US"/>
          </a:p>
        </p:txBody>
      </p:sp>
      <p:sp>
        <p:nvSpPr>
          <p:cNvPr id="3" name="日付プレースホルダー 2"/>
          <p:cNvSpPr>
            <a:spLocks noGrp="1"/>
          </p:cNvSpPr>
          <p:nvPr>
            <p:ph type="dt" idx="1"/>
          </p:nvPr>
        </p:nvSpPr>
        <p:spPr>
          <a:xfrm>
            <a:off x="3765213" y="1"/>
            <a:ext cx="2880101" cy="490354"/>
          </a:xfrm>
          <a:prstGeom prst="rect">
            <a:avLst/>
          </a:prstGeom>
        </p:spPr>
        <p:txBody>
          <a:bodyPr vert="horz" lIns="89675" tIns="44838" rIns="89675" bIns="44838" rtlCol="0"/>
          <a:lstStyle>
            <a:lvl1pPr algn="r">
              <a:defRPr sz="1200"/>
            </a:lvl1pPr>
          </a:lstStyle>
          <a:p>
            <a:fld id="{F7182E66-8F07-4D2D-BC50-0A26E2CE553C}" type="datetimeFigureOut">
              <a:rPr kumimoji="1" lang="ja-JP" altLang="en-US" smtClean="0"/>
              <a:t>2024/9/10</a:t>
            </a:fld>
            <a:endParaRPr kumimoji="1" lang="ja-JP" altLang="en-US"/>
          </a:p>
        </p:txBody>
      </p:sp>
      <p:sp>
        <p:nvSpPr>
          <p:cNvPr id="4" name="スライド イメージ プレースホルダー 3"/>
          <p:cNvSpPr>
            <a:spLocks noGrp="1" noRot="1" noChangeAspect="1"/>
          </p:cNvSpPr>
          <p:nvPr>
            <p:ph type="sldImg" idx="2"/>
          </p:nvPr>
        </p:nvSpPr>
        <p:spPr>
          <a:xfrm>
            <a:off x="390525" y="1222375"/>
            <a:ext cx="5865813" cy="3300413"/>
          </a:xfrm>
          <a:prstGeom prst="rect">
            <a:avLst/>
          </a:prstGeom>
          <a:noFill/>
          <a:ln w="12700">
            <a:solidFill>
              <a:prstClr val="black"/>
            </a:solidFill>
          </a:ln>
        </p:spPr>
        <p:txBody>
          <a:bodyPr vert="horz" lIns="89675" tIns="44838" rIns="89675" bIns="44838" rtlCol="0" anchor="ctr"/>
          <a:lstStyle/>
          <a:p>
            <a:endParaRPr lang="ja-JP" altLang="en-US"/>
          </a:p>
        </p:txBody>
      </p:sp>
      <p:sp>
        <p:nvSpPr>
          <p:cNvPr id="5" name="ノート プレースホルダー 4"/>
          <p:cNvSpPr>
            <a:spLocks noGrp="1"/>
          </p:cNvSpPr>
          <p:nvPr>
            <p:ph type="body" sz="quarter" idx="3"/>
          </p:nvPr>
        </p:nvSpPr>
        <p:spPr>
          <a:xfrm>
            <a:off x="664997" y="4705215"/>
            <a:ext cx="5316870" cy="3849436"/>
          </a:xfrm>
          <a:prstGeom prst="rect">
            <a:avLst/>
          </a:prstGeom>
        </p:spPr>
        <p:txBody>
          <a:bodyPr vert="horz" lIns="89675" tIns="44838" rIns="89675" bIns="4483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287059"/>
            <a:ext cx="2880101" cy="490354"/>
          </a:xfrm>
          <a:prstGeom prst="rect">
            <a:avLst/>
          </a:prstGeom>
        </p:spPr>
        <p:txBody>
          <a:bodyPr vert="horz" lIns="89675" tIns="44838" rIns="89675" bIns="4483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765213" y="9287059"/>
            <a:ext cx="2880101" cy="490354"/>
          </a:xfrm>
          <a:prstGeom prst="rect">
            <a:avLst/>
          </a:prstGeom>
        </p:spPr>
        <p:txBody>
          <a:bodyPr vert="horz" lIns="89675" tIns="44838" rIns="89675" bIns="44838" rtlCol="0" anchor="b"/>
          <a:lstStyle>
            <a:lvl1pPr algn="r">
              <a:defRPr sz="1200"/>
            </a:lvl1pPr>
          </a:lstStyle>
          <a:p>
            <a:fld id="{004D3B80-6C3E-4E04-8F6D-B2C2839E0989}" type="slidenum">
              <a:rPr kumimoji="1" lang="ja-JP" altLang="en-US" smtClean="0"/>
              <a:t>‹#›</a:t>
            </a:fld>
            <a:endParaRPr kumimoji="1" lang="ja-JP" altLang="en-US"/>
          </a:p>
        </p:txBody>
      </p:sp>
    </p:spTree>
    <p:extLst>
      <p:ext uri="{BB962C8B-B14F-4D97-AF65-F5344CB8AC3E}">
        <p14:creationId xmlns:p14="http://schemas.microsoft.com/office/powerpoint/2010/main" val="166601124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3C4C91C-6388-4548-9974-F44AE092CA2C}" type="datetime1">
              <a:rPr kumimoji="1" lang="ja-JP" altLang="en-US" smtClean="0"/>
              <a:t>2024/9/10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3938BA9-2DF4-4B7E-9133-A83724163198}" type="slidenum">
              <a:rPr kumimoji="1" lang="ja-JP" altLang="en-US" smtClean="0"/>
              <a:t>‹#›</a:t>
            </a:fld>
            <a:endParaRPr kumimoji="1" lang="ja-JP" altLang="en-US"/>
          </a:p>
        </p:txBody>
      </p:sp>
    </p:spTree>
    <p:extLst>
      <p:ext uri="{BB962C8B-B14F-4D97-AF65-F5344CB8AC3E}">
        <p14:creationId xmlns:p14="http://schemas.microsoft.com/office/powerpoint/2010/main" val="6201272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22F46CF-A3F0-40A6-A73F-5929671EF8B3}" type="datetime1">
              <a:rPr kumimoji="1" lang="ja-JP" altLang="en-US" smtClean="0"/>
              <a:t>2024/9/10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3938BA9-2DF4-4B7E-9133-A83724163198}" type="slidenum">
              <a:rPr kumimoji="1" lang="ja-JP" altLang="en-US" smtClean="0"/>
              <a:t>‹#›</a:t>
            </a:fld>
            <a:endParaRPr kumimoji="1" lang="ja-JP" altLang="en-US"/>
          </a:p>
        </p:txBody>
      </p:sp>
    </p:spTree>
    <p:extLst>
      <p:ext uri="{BB962C8B-B14F-4D97-AF65-F5344CB8AC3E}">
        <p14:creationId xmlns:p14="http://schemas.microsoft.com/office/powerpoint/2010/main" val="32792819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E614046-3B03-454F-9A8E-1B962D9E695D}" type="datetime1">
              <a:rPr kumimoji="1" lang="ja-JP" altLang="en-US" smtClean="0"/>
              <a:t>2024/9/10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3938BA9-2DF4-4B7E-9133-A83724163198}" type="slidenum">
              <a:rPr kumimoji="1" lang="ja-JP" altLang="en-US" smtClean="0"/>
              <a:t>‹#›</a:t>
            </a:fld>
            <a:endParaRPr kumimoji="1" lang="ja-JP" altLang="en-US"/>
          </a:p>
        </p:txBody>
      </p:sp>
    </p:spTree>
    <p:extLst>
      <p:ext uri="{BB962C8B-B14F-4D97-AF65-F5344CB8AC3E}">
        <p14:creationId xmlns:p14="http://schemas.microsoft.com/office/powerpoint/2010/main" val="42030771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28A87C0-150A-4D89-8310-178CAAFB46AD}" type="datetime1">
              <a:rPr kumimoji="1" lang="ja-JP" altLang="en-US" smtClean="0"/>
              <a:t>2024/9/10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3938BA9-2DF4-4B7E-9133-A83724163198}" type="slidenum">
              <a:rPr kumimoji="1" lang="ja-JP" altLang="en-US" smtClean="0"/>
              <a:t>‹#›</a:t>
            </a:fld>
            <a:endParaRPr kumimoji="1" lang="ja-JP" altLang="en-US"/>
          </a:p>
        </p:txBody>
      </p:sp>
    </p:spTree>
    <p:extLst>
      <p:ext uri="{BB962C8B-B14F-4D97-AF65-F5344CB8AC3E}">
        <p14:creationId xmlns:p14="http://schemas.microsoft.com/office/powerpoint/2010/main" val="8925071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685D443-EFD2-4F49-93DA-47F0CDFE9120}" type="datetime1">
              <a:rPr kumimoji="1" lang="ja-JP" altLang="en-US" smtClean="0"/>
              <a:t>2024/9/10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3938BA9-2DF4-4B7E-9133-A83724163198}" type="slidenum">
              <a:rPr kumimoji="1" lang="ja-JP" altLang="en-US" smtClean="0"/>
              <a:t>‹#›</a:t>
            </a:fld>
            <a:endParaRPr kumimoji="1" lang="ja-JP" altLang="en-US"/>
          </a:p>
        </p:txBody>
      </p:sp>
    </p:spTree>
    <p:extLst>
      <p:ext uri="{BB962C8B-B14F-4D97-AF65-F5344CB8AC3E}">
        <p14:creationId xmlns:p14="http://schemas.microsoft.com/office/powerpoint/2010/main" val="24229034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EF84299-EC68-411A-B2B0-73C3E1A6D517}" type="datetime1">
              <a:rPr kumimoji="1" lang="ja-JP" altLang="en-US" smtClean="0"/>
              <a:t>2024/9/10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3938BA9-2DF4-4B7E-9133-A83724163198}" type="slidenum">
              <a:rPr kumimoji="1" lang="ja-JP" altLang="en-US" smtClean="0"/>
              <a:t>‹#›</a:t>
            </a:fld>
            <a:endParaRPr kumimoji="1" lang="ja-JP" altLang="en-US"/>
          </a:p>
        </p:txBody>
      </p:sp>
    </p:spTree>
    <p:extLst>
      <p:ext uri="{BB962C8B-B14F-4D97-AF65-F5344CB8AC3E}">
        <p14:creationId xmlns:p14="http://schemas.microsoft.com/office/powerpoint/2010/main" val="41353739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39788" y="2505075"/>
            <a:ext cx="515778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0" y="2505075"/>
            <a:ext cx="51831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FDBA209-FCD9-4256-B3AB-5931ECBFF5A3}" type="datetime1">
              <a:rPr kumimoji="1" lang="ja-JP" altLang="en-US" smtClean="0"/>
              <a:t>2024/9/10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3938BA9-2DF4-4B7E-9133-A83724163198}" type="slidenum">
              <a:rPr kumimoji="1" lang="ja-JP" altLang="en-US" smtClean="0"/>
              <a:t>‹#›</a:t>
            </a:fld>
            <a:endParaRPr kumimoji="1" lang="ja-JP" altLang="en-US"/>
          </a:p>
        </p:txBody>
      </p:sp>
    </p:spTree>
    <p:extLst>
      <p:ext uri="{BB962C8B-B14F-4D97-AF65-F5344CB8AC3E}">
        <p14:creationId xmlns:p14="http://schemas.microsoft.com/office/powerpoint/2010/main" val="30276254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548EA33-A76D-4C89-9776-49D4787CA8B1}" type="datetime1">
              <a:rPr kumimoji="1" lang="ja-JP" altLang="en-US" smtClean="0"/>
              <a:t>2024/9/10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3938BA9-2DF4-4B7E-9133-A83724163198}" type="slidenum">
              <a:rPr kumimoji="1" lang="ja-JP" altLang="en-US" smtClean="0"/>
              <a:t>‹#›</a:t>
            </a:fld>
            <a:endParaRPr kumimoji="1" lang="ja-JP" altLang="en-US"/>
          </a:p>
        </p:txBody>
      </p:sp>
    </p:spTree>
    <p:extLst>
      <p:ext uri="{BB962C8B-B14F-4D97-AF65-F5344CB8AC3E}">
        <p14:creationId xmlns:p14="http://schemas.microsoft.com/office/powerpoint/2010/main" val="30577958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3DF850-8603-4F07-9E1F-9577FECE936B}" type="datetime1">
              <a:rPr kumimoji="1" lang="ja-JP" altLang="en-US" smtClean="0"/>
              <a:t>2024/9/10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3938BA9-2DF4-4B7E-9133-A83724163198}" type="slidenum">
              <a:rPr kumimoji="1" lang="ja-JP" altLang="en-US" smtClean="0"/>
              <a:t>‹#›</a:t>
            </a:fld>
            <a:endParaRPr kumimoji="1" lang="ja-JP" altLang="en-US"/>
          </a:p>
        </p:txBody>
      </p:sp>
    </p:spTree>
    <p:extLst>
      <p:ext uri="{BB962C8B-B14F-4D97-AF65-F5344CB8AC3E}">
        <p14:creationId xmlns:p14="http://schemas.microsoft.com/office/powerpoint/2010/main" val="33702310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1CF2C86-371A-4FDA-A439-E56EFBBC3505}" type="datetime1">
              <a:rPr kumimoji="1" lang="ja-JP" altLang="en-US" smtClean="0"/>
              <a:t>2024/9/10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3938BA9-2DF4-4B7E-9133-A83724163198}" type="slidenum">
              <a:rPr kumimoji="1" lang="ja-JP" altLang="en-US" smtClean="0"/>
              <a:t>‹#›</a:t>
            </a:fld>
            <a:endParaRPr kumimoji="1" lang="ja-JP" altLang="en-US"/>
          </a:p>
        </p:txBody>
      </p:sp>
    </p:spTree>
    <p:extLst>
      <p:ext uri="{BB962C8B-B14F-4D97-AF65-F5344CB8AC3E}">
        <p14:creationId xmlns:p14="http://schemas.microsoft.com/office/powerpoint/2010/main" val="42797371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1ABD13A-DD3E-4D08-9D60-4314FA3118CD}" type="datetime1">
              <a:rPr kumimoji="1" lang="ja-JP" altLang="en-US" smtClean="0"/>
              <a:t>2024/9/10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3938BA9-2DF4-4B7E-9133-A83724163198}" type="slidenum">
              <a:rPr kumimoji="1" lang="ja-JP" altLang="en-US" smtClean="0"/>
              <a:t>‹#›</a:t>
            </a:fld>
            <a:endParaRPr kumimoji="1" lang="ja-JP" altLang="en-US"/>
          </a:p>
        </p:txBody>
      </p:sp>
    </p:spTree>
    <p:extLst>
      <p:ext uri="{BB962C8B-B14F-4D97-AF65-F5344CB8AC3E}">
        <p14:creationId xmlns:p14="http://schemas.microsoft.com/office/powerpoint/2010/main" val="14707902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BFE825-088E-4BC5-A6DC-794C03249772}" type="datetime1">
              <a:rPr kumimoji="1" lang="ja-JP" altLang="en-US" smtClean="0"/>
              <a:t>2024/9/10</a:t>
            </a:fld>
            <a:endParaRPr kumimoji="1" lang="ja-JP"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938BA9-2DF4-4B7E-9133-A83724163198}" type="slidenum">
              <a:rPr kumimoji="1" lang="ja-JP" altLang="en-US" smtClean="0"/>
              <a:t>‹#›</a:t>
            </a:fld>
            <a:endParaRPr kumimoji="1" lang="ja-JP" altLang="en-US"/>
          </a:p>
        </p:txBody>
      </p:sp>
    </p:spTree>
    <p:extLst>
      <p:ext uri="{BB962C8B-B14F-4D97-AF65-F5344CB8AC3E}">
        <p14:creationId xmlns:p14="http://schemas.microsoft.com/office/powerpoint/2010/main" val="215305542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chart" Target="../charts/chart1.xml"/><Relationship Id="rId1" Type="http://schemas.openxmlformats.org/officeDocument/2006/relationships/slideLayout" Target="../slideLayouts/slideLayout2.xml"/><Relationship Id="rId4" Type="http://schemas.openxmlformats.org/officeDocument/2006/relationships/image" Target="../media/image17.svg"/></Relationships>
</file>

<file path=ppt/slides/_rels/slide12.xml.rels><?xml version="1.0" encoding="UTF-8" standalone="yes"?>
<Relationships xmlns="http://schemas.openxmlformats.org/package/2006/relationships"><Relationship Id="rId3" Type="http://schemas.openxmlformats.org/officeDocument/2006/relationships/image" Target="../media/image19.svg"/><Relationship Id="rId2" Type="http://schemas.openxmlformats.org/officeDocument/2006/relationships/image" Target="../media/image18.png"/><Relationship Id="rId1" Type="http://schemas.openxmlformats.org/officeDocument/2006/relationships/slideLayout" Target="../slideLayouts/slideLayout2.xml"/><Relationship Id="rId6" Type="http://schemas.openxmlformats.org/officeDocument/2006/relationships/chart" Target="../charts/chart2.xml"/><Relationship Id="rId5" Type="http://schemas.openxmlformats.org/officeDocument/2006/relationships/image" Target="../media/image15.svg"/><Relationship Id="rId4" Type="http://schemas.openxmlformats.org/officeDocument/2006/relationships/image" Target="../media/image14.png"/></Relationships>
</file>

<file path=ppt/slides/_rels/slide13.xml.rels><?xml version="1.0" encoding="UTF-8" standalone="yes"?>
<Relationships xmlns="http://schemas.openxmlformats.org/package/2006/relationships"><Relationship Id="rId8" Type="http://schemas.openxmlformats.org/officeDocument/2006/relationships/chart" Target="../charts/chart3.xml"/><Relationship Id="rId3" Type="http://schemas.openxmlformats.org/officeDocument/2006/relationships/image" Target="../media/image15.svg"/><Relationship Id="rId7" Type="http://schemas.openxmlformats.org/officeDocument/2006/relationships/image" Target="../media/image21.svg"/><Relationship Id="rId2" Type="http://schemas.openxmlformats.org/officeDocument/2006/relationships/image" Target="../media/image14.png"/><Relationship Id="rId1" Type="http://schemas.openxmlformats.org/officeDocument/2006/relationships/slideLayout" Target="../slideLayouts/slideLayout2.xml"/><Relationship Id="rId6" Type="http://schemas.openxmlformats.org/officeDocument/2006/relationships/image" Target="../media/image20.png"/><Relationship Id="rId5" Type="http://schemas.openxmlformats.org/officeDocument/2006/relationships/image" Target="../media/image17.svg"/><Relationship Id="rId4" Type="http://schemas.openxmlformats.org/officeDocument/2006/relationships/image" Target="../media/image16.png"/><Relationship Id="rId9" Type="http://schemas.openxmlformats.org/officeDocument/2006/relationships/chart" Target="../charts/chart4.xml"/></Relationships>
</file>

<file path=ppt/slides/_rels/slide14.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8.xml"/><Relationship Id="rId7" Type="http://schemas.openxmlformats.org/officeDocument/2006/relationships/chart" Target="../charts/chart12.xml"/><Relationship Id="rId2" Type="http://schemas.openxmlformats.org/officeDocument/2006/relationships/chart" Target="../charts/chart7.xml"/><Relationship Id="rId1" Type="http://schemas.openxmlformats.org/officeDocument/2006/relationships/slideLayout" Target="../slideLayouts/slideLayout2.xml"/><Relationship Id="rId6" Type="http://schemas.openxmlformats.org/officeDocument/2006/relationships/chart" Target="../charts/chart11.xml"/><Relationship Id="rId5" Type="http://schemas.openxmlformats.org/officeDocument/2006/relationships/chart" Target="../charts/chart10.xml"/><Relationship Id="rId4" Type="http://schemas.openxmlformats.org/officeDocument/2006/relationships/chart" Target="../charts/chart9.xml"/></Relationships>
</file>

<file path=ppt/slides/_rels/slide17.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chart" Target="../charts/chart13.xml"/><Relationship Id="rId1" Type="http://schemas.openxmlformats.org/officeDocument/2006/relationships/slideLayout" Target="../slideLayouts/slideLayout2.xml"/><Relationship Id="rId4" Type="http://schemas.openxmlformats.org/officeDocument/2006/relationships/chart" Target="../charts/chart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3.bp.blogspot.com/-FALSTVPutL4/V5NELfcFzII/AAAAAAAA8hY/X4hIC8paqPcKOWsbnUwKhAiy5CrrTUP-ACLcB/s800/job_sagyouin_tablet_woman.pn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1">
            <a:extLst>
              <a:ext uri="{FF2B5EF4-FFF2-40B4-BE49-F238E27FC236}">
                <a16:creationId xmlns:a16="http://schemas.microsoft.com/office/drawing/2014/main" id="{18C76F5F-E8DD-4129-A85D-07EDFE15EB79}"/>
              </a:ext>
            </a:extLst>
          </p:cNvPr>
          <p:cNvSpPr txBox="1">
            <a:spLocks/>
          </p:cNvSpPr>
          <p:nvPr/>
        </p:nvSpPr>
        <p:spPr>
          <a:xfrm>
            <a:off x="186117" y="2241494"/>
            <a:ext cx="11819766" cy="3714244"/>
          </a:xfrm>
          <a:prstGeom prst="rect">
            <a:avLst/>
          </a:prstGeom>
        </p:spPr>
        <p:txBody>
          <a:bodyPr vert="horz" lIns="91440" tIns="45720" rIns="91440" bIns="45720" rtlCol="0" anchor="b">
            <a:normAutofit lnSpcReduction="10000"/>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4000" b="1" dirty="0">
                <a:solidFill>
                  <a:srgbClr val="002060"/>
                </a:solidFill>
              </a:rPr>
              <a:t>「大阪府石油コンビナート等防災計画」</a:t>
            </a:r>
            <a:endParaRPr lang="en-US" altLang="ja-JP" sz="4000" b="1" dirty="0">
              <a:solidFill>
                <a:srgbClr val="002060"/>
              </a:solidFill>
            </a:endParaRPr>
          </a:p>
          <a:p>
            <a:endParaRPr lang="en-US" altLang="ja-JP" sz="4000" b="1" u="sng" dirty="0">
              <a:solidFill>
                <a:srgbClr val="002060"/>
              </a:solidFill>
            </a:endParaRPr>
          </a:p>
          <a:p>
            <a:r>
              <a:rPr lang="ja-JP" altLang="en-US" sz="4000" b="1" dirty="0">
                <a:solidFill>
                  <a:srgbClr val="002060"/>
                </a:solidFill>
              </a:rPr>
              <a:t>第１～３期対策計画（平成</a:t>
            </a:r>
            <a:r>
              <a:rPr lang="en-US" altLang="ja-JP" sz="4000" b="1" dirty="0">
                <a:solidFill>
                  <a:srgbClr val="002060"/>
                </a:solidFill>
              </a:rPr>
              <a:t>27</a:t>
            </a:r>
            <a:r>
              <a:rPr lang="ja-JP" altLang="en-US" sz="4000" b="1" dirty="0">
                <a:solidFill>
                  <a:srgbClr val="002060"/>
                </a:solidFill>
              </a:rPr>
              <a:t>～令和</a:t>
            </a:r>
            <a:r>
              <a:rPr lang="en-US" altLang="ja-JP" sz="4000" b="1" dirty="0">
                <a:solidFill>
                  <a:srgbClr val="002060"/>
                </a:solidFill>
              </a:rPr>
              <a:t>5</a:t>
            </a:r>
            <a:r>
              <a:rPr lang="ja-JP" altLang="en-US" sz="4000" b="1" dirty="0">
                <a:solidFill>
                  <a:srgbClr val="002060"/>
                </a:solidFill>
              </a:rPr>
              <a:t>年度）</a:t>
            </a:r>
            <a:endParaRPr lang="en-US" altLang="ja-JP" sz="4000" b="1" dirty="0">
              <a:solidFill>
                <a:srgbClr val="002060"/>
              </a:solidFill>
            </a:endParaRPr>
          </a:p>
          <a:p>
            <a:endParaRPr lang="en-US" altLang="ja-JP" sz="4000" b="1" dirty="0">
              <a:solidFill>
                <a:srgbClr val="002060"/>
              </a:solidFill>
            </a:endParaRPr>
          </a:p>
          <a:p>
            <a:r>
              <a:rPr lang="ja-JP" altLang="en-US" sz="4000" b="1" dirty="0">
                <a:solidFill>
                  <a:srgbClr val="002060"/>
                </a:solidFill>
              </a:rPr>
              <a:t>に基づく対策結果の評価と</a:t>
            </a:r>
            <a:endParaRPr lang="en-US" altLang="ja-JP" sz="4000" b="1" dirty="0">
              <a:solidFill>
                <a:srgbClr val="002060"/>
              </a:solidFill>
            </a:endParaRPr>
          </a:p>
          <a:p>
            <a:br>
              <a:rPr lang="en-US" altLang="ja-JP" sz="4000" b="1" dirty="0">
                <a:solidFill>
                  <a:srgbClr val="002060"/>
                </a:solidFill>
              </a:rPr>
            </a:br>
            <a:r>
              <a:rPr lang="ja-JP" altLang="en-US" sz="4000" b="1" dirty="0">
                <a:solidFill>
                  <a:srgbClr val="002060"/>
                </a:solidFill>
              </a:rPr>
              <a:t>令和６年度以降の取組について</a:t>
            </a:r>
            <a:endParaRPr lang="en-US" altLang="ja-JP" sz="4000" b="1" u="sng" dirty="0">
              <a:solidFill>
                <a:srgbClr val="002060"/>
              </a:solidFill>
            </a:endParaRPr>
          </a:p>
          <a:p>
            <a:endParaRPr lang="en-US" altLang="ja-JP" sz="4000" b="1" u="sng" dirty="0">
              <a:solidFill>
                <a:srgbClr val="002060"/>
              </a:solidFill>
            </a:endParaRPr>
          </a:p>
        </p:txBody>
      </p:sp>
      <p:sp>
        <p:nvSpPr>
          <p:cNvPr id="4" name="スライド番号プレースホルダー 3">
            <a:extLst>
              <a:ext uri="{FF2B5EF4-FFF2-40B4-BE49-F238E27FC236}">
                <a16:creationId xmlns:a16="http://schemas.microsoft.com/office/drawing/2014/main" id="{80D3B497-B9CE-4BBE-98D1-E2F29C59ACA0}"/>
              </a:ext>
            </a:extLst>
          </p:cNvPr>
          <p:cNvSpPr>
            <a:spLocks noGrp="1"/>
          </p:cNvSpPr>
          <p:nvPr>
            <p:ph type="sldNum" sz="quarter" idx="12"/>
          </p:nvPr>
        </p:nvSpPr>
        <p:spPr/>
        <p:txBody>
          <a:bodyPr/>
          <a:lstStyle/>
          <a:p>
            <a:fld id="{A3938BA9-2DF4-4B7E-9133-A83724163198}" type="slidenum">
              <a:rPr kumimoji="1" lang="ja-JP" altLang="en-US" smtClean="0"/>
              <a:t>1</a:t>
            </a:fld>
            <a:endParaRPr kumimoji="1" lang="ja-JP" altLang="en-US"/>
          </a:p>
        </p:txBody>
      </p:sp>
    </p:spTree>
    <p:extLst>
      <p:ext uri="{BB962C8B-B14F-4D97-AF65-F5344CB8AC3E}">
        <p14:creationId xmlns:p14="http://schemas.microsoft.com/office/powerpoint/2010/main" val="15906634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B0B3ADB-7051-4830-A947-B08EA8E1C3A6}"/>
              </a:ext>
            </a:extLst>
          </p:cNvPr>
          <p:cNvSpPr>
            <a:spLocks noGrp="1"/>
          </p:cNvSpPr>
          <p:nvPr>
            <p:ph type="title"/>
          </p:nvPr>
        </p:nvSpPr>
        <p:spPr>
          <a:xfrm>
            <a:off x="466144" y="138826"/>
            <a:ext cx="7179255" cy="686840"/>
          </a:xfrm>
        </p:spPr>
        <p:txBody>
          <a:bodyPr>
            <a:normAutofit/>
          </a:bodyPr>
          <a:lstStyle/>
          <a:p>
            <a:r>
              <a:rPr lang="ja-JP" altLang="en-US" sz="2800" dirty="0">
                <a:solidFill>
                  <a:schemeClr val="accent1">
                    <a:lumMod val="50000"/>
                  </a:schemeClr>
                </a:solidFill>
              </a:rPr>
              <a:t>４　</a:t>
            </a:r>
            <a:r>
              <a:rPr kumimoji="1" lang="ja-JP" altLang="en-US" sz="2800" dirty="0">
                <a:solidFill>
                  <a:schemeClr val="accent1">
                    <a:lumMod val="50000"/>
                  </a:schemeClr>
                </a:solidFill>
              </a:rPr>
              <a:t>重点項目の対策状況・評価一覧</a:t>
            </a:r>
          </a:p>
        </p:txBody>
      </p:sp>
      <p:graphicFrame>
        <p:nvGraphicFramePr>
          <p:cNvPr id="4" name="コンテンツ プレースホルダー 3">
            <a:extLst>
              <a:ext uri="{FF2B5EF4-FFF2-40B4-BE49-F238E27FC236}">
                <a16:creationId xmlns:a16="http://schemas.microsoft.com/office/drawing/2014/main" id="{2DB956CE-8F5F-4843-9AE2-765B38BE936C}"/>
              </a:ext>
            </a:extLst>
          </p:cNvPr>
          <p:cNvGraphicFramePr>
            <a:graphicFrameLocks noGrp="1"/>
          </p:cNvGraphicFramePr>
          <p:nvPr>
            <p:ph idx="1"/>
          </p:nvPr>
        </p:nvGraphicFramePr>
        <p:xfrm>
          <a:off x="466145" y="680458"/>
          <a:ext cx="11259710" cy="6040821"/>
        </p:xfrm>
        <a:graphic>
          <a:graphicData uri="http://schemas.openxmlformats.org/drawingml/2006/table">
            <a:tbl>
              <a:tblPr firstRow="1" firstCol="1" bandRow="1">
                <a:tableStyleId>{5C22544A-7EE6-4342-B048-85BDC9FD1C3A}</a:tableStyleId>
              </a:tblPr>
              <a:tblGrid>
                <a:gridCol w="4221347">
                  <a:extLst>
                    <a:ext uri="{9D8B030D-6E8A-4147-A177-3AD203B41FA5}">
                      <a16:colId xmlns:a16="http://schemas.microsoft.com/office/drawing/2014/main" val="3230089130"/>
                    </a:ext>
                  </a:extLst>
                </a:gridCol>
                <a:gridCol w="528506">
                  <a:extLst>
                    <a:ext uri="{9D8B030D-6E8A-4147-A177-3AD203B41FA5}">
                      <a16:colId xmlns:a16="http://schemas.microsoft.com/office/drawing/2014/main" val="2438282822"/>
                    </a:ext>
                  </a:extLst>
                </a:gridCol>
                <a:gridCol w="528507">
                  <a:extLst>
                    <a:ext uri="{9D8B030D-6E8A-4147-A177-3AD203B41FA5}">
                      <a16:colId xmlns:a16="http://schemas.microsoft.com/office/drawing/2014/main" val="3813815549"/>
                    </a:ext>
                  </a:extLst>
                </a:gridCol>
                <a:gridCol w="562062">
                  <a:extLst>
                    <a:ext uri="{9D8B030D-6E8A-4147-A177-3AD203B41FA5}">
                      <a16:colId xmlns:a16="http://schemas.microsoft.com/office/drawing/2014/main" val="3313412260"/>
                    </a:ext>
                  </a:extLst>
                </a:gridCol>
                <a:gridCol w="1350628">
                  <a:extLst>
                    <a:ext uri="{9D8B030D-6E8A-4147-A177-3AD203B41FA5}">
                      <a16:colId xmlns:a16="http://schemas.microsoft.com/office/drawing/2014/main" val="569439052"/>
                    </a:ext>
                  </a:extLst>
                </a:gridCol>
                <a:gridCol w="3361533">
                  <a:extLst>
                    <a:ext uri="{9D8B030D-6E8A-4147-A177-3AD203B41FA5}">
                      <a16:colId xmlns:a16="http://schemas.microsoft.com/office/drawing/2014/main" val="2482659057"/>
                    </a:ext>
                  </a:extLst>
                </a:gridCol>
                <a:gridCol w="707127">
                  <a:extLst>
                    <a:ext uri="{9D8B030D-6E8A-4147-A177-3AD203B41FA5}">
                      <a16:colId xmlns:a16="http://schemas.microsoft.com/office/drawing/2014/main" val="3593997275"/>
                    </a:ext>
                  </a:extLst>
                </a:gridCol>
              </a:tblGrid>
              <a:tr h="212048">
                <a:tc>
                  <a:txBody>
                    <a:bodyPr/>
                    <a:lstStyle/>
                    <a:p>
                      <a:pPr algn="ctr">
                        <a:lnSpc>
                          <a:spcPts val="1300"/>
                        </a:lnSpc>
                      </a:pPr>
                      <a:r>
                        <a:rPr lang="ja-JP" sz="1200" kern="100" dirty="0">
                          <a:effectLst/>
                        </a:rPr>
                        <a:t>対策項目</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tc>
                <a:tc>
                  <a:txBody>
                    <a:bodyPr/>
                    <a:lstStyle/>
                    <a:p>
                      <a:pPr algn="ctr">
                        <a:lnSpc>
                          <a:spcPts val="1300"/>
                        </a:lnSpc>
                      </a:pPr>
                      <a:r>
                        <a:rPr lang="ja-JP" sz="1200" kern="100" dirty="0">
                          <a:effectLst/>
                        </a:rPr>
                        <a:t>１期</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tc>
                <a:tc>
                  <a:txBody>
                    <a:bodyPr/>
                    <a:lstStyle/>
                    <a:p>
                      <a:pPr algn="ctr">
                        <a:lnSpc>
                          <a:spcPts val="1300"/>
                        </a:lnSpc>
                      </a:pPr>
                      <a:r>
                        <a:rPr lang="ja-JP" sz="1200" kern="100" dirty="0">
                          <a:effectLst/>
                        </a:rPr>
                        <a:t>２期</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tc>
                <a:tc>
                  <a:txBody>
                    <a:bodyPr/>
                    <a:lstStyle/>
                    <a:p>
                      <a:pPr algn="ctr">
                        <a:lnSpc>
                          <a:spcPts val="1300"/>
                        </a:lnSpc>
                      </a:pPr>
                      <a:r>
                        <a:rPr lang="ja-JP" sz="1200" kern="100" dirty="0">
                          <a:effectLst/>
                        </a:rPr>
                        <a:t>３期</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tc>
                <a:tc>
                  <a:txBody>
                    <a:bodyPr/>
                    <a:lstStyle/>
                    <a:p>
                      <a:pPr algn="ctr">
                        <a:lnSpc>
                          <a:spcPts val="1300"/>
                        </a:lnSpc>
                      </a:pP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対策状況</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tc>
                <a:tc>
                  <a:txBody>
                    <a:bodyPr/>
                    <a:lstStyle/>
                    <a:p>
                      <a:pPr algn="ctr">
                        <a:lnSpc>
                          <a:spcPts val="1300"/>
                        </a:lnSpc>
                      </a:pPr>
                      <a:r>
                        <a:rPr lang="ja-JP" altLang="en-US" sz="1100" kern="100" dirty="0">
                          <a:effectLst/>
                          <a:latin typeface="Century" panose="02040604050505020304" pitchFamily="18" charset="0"/>
                          <a:ea typeface="ＭＳ 明朝" panose="02020609040205080304" pitchFamily="17" charset="-128"/>
                          <a:cs typeface="Times New Roman" panose="02020603050405020304" pitchFamily="18" charset="0"/>
                        </a:rPr>
                        <a:t>評価</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tc>
                <a:tc>
                  <a:txBody>
                    <a:bodyPr/>
                    <a:lstStyle/>
                    <a:p>
                      <a:pPr algn="ctr">
                        <a:lnSpc>
                          <a:spcPts val="1300"/>
                        </a:lnSpc>
                      </a:pPr>
                      <a:r>
                        <a:rPr lang="ja-JP" altLang="en-US" sz="900" kern="100" dirty="0">
                          <a:effectLst/>
                          <a:latin typeface="Century" panose="02040604050505020304" pitchFamily="18" charset="0"/>
                          <a:ea typeface="ＭＳ 明朝" panose="02020609040205080304" pitchFamily="17" charset="-128"/>
                          <a:cs typeface="Times New Roman" panose="02020603050405020304" pitchFamily="18" charset="0"/>
                        </a:rPr>
                        <a:t>スライド</a:t>
                      </a:r>
                      <a:endParaRPr 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tc>
                <a:extLst>
                  <a:ext uri="{0D108BD9-81ED-4DB2-BD59-A6C34878D82A}">
                    <a16:rowId xmlns:a16="http://schemas.microsoft.com/office/drawing/2014/main" val="459447787"/>
                  </a:ext>
                </a:extLst>
              </a:tr>
              <a:tr h="387159">
                <a:tc>
                  <a:txBody>
                    <a:bodyPr/>
                    <a:lstStyle/>
                    <a:p>
                      <a:pPr algn="just">
                        <a:lnSpc>
                          <a:spcPts val="1300"/>
                        </a:lnSpc>
                      </a:pPr>
                      <a:r>
                        <a:rPr lang="ja-JP" altLang="en-US" sz="1100" kern="100" dirty="0">
                          <a:effectLst/>
                        </a:rPr>
                        <a:t>❶</a:t>
                      </a:r>
                      <a:r>
                        <a:rPr lang="ja-JP" sz="1100" kern="100" dirty="0">
                          <a:effectLst/>
                        </a:rPr>
                        <a:t>タンク配管への緊急遮断弁の設置（許可容量：</a:t>
                      </a:r>
                      <a:r>
                        <a:rPr lang="en-US" sz="1100" kern="100" dirty="0">
                          <a:effectLst/>
                        </a:rPr>
                        <a:t>500kL</a:t>
                      </a:r>
                      <a:r>
                        <a:rPr lang="ja-JP" sz="1100" kern="100" dirty="0">
                          <a:effectLst/>
                        </a:rPr>
                        <a:t>以上）</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ja-JP" altLang="en-US" sz="120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ja-JP" altLang="en-US" sz="120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ja-JP" altLang="en-US" sz="120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未対策３基　</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ja-JP" altLang="en-US" sz="1100" kern="100" dirty="0">
                          <a:effectLst/>
                          <a:latin typeface="Century" panose="02040604050505020304" pitchFamily="18" charset="0"/>
                          <a:ea typeface="ＭＳ 明朝" panose="02020609040205080304" pitchFamily="17" charset="-128"/>
                          <a:cs typeface="Times New Roman" panose="02020603050405020304" pitchFamily="18" charset="0"/>
                        </a:rPr>
                        <a:t>残り３基は開放点検</a:t>
                      </a:r>
                      <a:r>
                        <a:rPr lang="ja-JP" altLang="en-US" sz="1100" kern="100" dirty="0">
                          <a:effectLst/>
                          <a:latin typeface="ＭＳ 明朝" panose="02020609040205080304" pitchFamily="17" charset="-128"/>
                          <a:ea typeface="ＭＳ 明朝" panose="02020609040205080304" pitchFamily="17" charset="-128"/>
                          <a:cs typeface="Times New Roman" panose="02020603050405020304" pitchFamily="18" charset="0"/>
                        </a:rPr>
                        <a:t>に併せて実施</a:t>
                      </a:r>
                      <a:endParaRPr lang="en-US" altLang="ja-JP" sz="11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ctr"/>
                      <a:r>
                        <a:rPr kumimoji="1" lang="ja-JP" altLang="en-US" sz="1100" dirty="0">
                          <a:latin typeface="ＭＳ 明朝" panose="02020609040205080304" pitchFamily="17" charset="-128"/>
                          <a:ea typeface="ＭＳ 明朝" panose="02020609040205080304" pitchFamily="17" charset="-128"/>
                        </a:rPr>
                        <a:t>代替措置は訓練等を</a:t>
                      </a:r>
                      <a:r>
                        <a:rPr kumimoji="1" lang="ja-JP" altLang="en-US" sz="1100" kern="1200" dirty="0">
                          <a:solidFill>
                            <a:schemeClr val="dk1"/>
                          </a:solidFill>
                          <a:latin typeface="ＭＳ 明朝" panose="02020609040205080304" pitchFamily="17" charset="-128"/>
                          <a:ea typeface="ＭＳ 明朝" panose="02020609040205080304" pitchFamily="17" charset="-128"/>
                          <a:cs typeface="+mn-cs"/>
                        </a:rPr>
                        <a:t>通じて</a:t>
                      </a:r>
                      <a:r>
                        <a:rPr kumimoji="1" lang="ja-JP" altLang="en-US" sz="1100" dirty="0">
                          <a:latin typeface="ＭＳ 明朝" panose="02020609040205080304" pitchFamily="17" charset="-128"/>
                          <a:ea typeface="ＭＳ 明朝" panose="02020609040205080304" pitchFamily="17" charset="-128"/>
                        </a:rPr>
                        <a:t>有効性・実効性を評価</a:t>
                      </a:r>
                      <a:endParaRPr kumimoji="1" lang="en-US" altLang="ja-JP" sz="1100" dirty="0">
                        <a:latin typeface="ＭＳ 明朝" panose="02020609040205080304" pitchFamily="17" charset="-128"/>
                        <a:ea typeface="ＭＳ 明朝" panose="02020609040205080304" pitchFamily="17" charset="-128"/>
                      </a:endParaRPr>
                    </a:p>
                  </a:txBody>
                  <a:tcPr marL="67161" marR="67161" marT="17412" marB="17412" anchor="ctr"/>
                </a:tc>
                <a:tc>
                  <a:txBody>
                    <a:bodyPr/>
                    <a:lstStyle/>
                    <a:p>
                      <a:pPr algn="ctr">
                        <a:lnSpc>
                          <a:spcPts val="1300"/>
                        </a:lnSpc>
                      </a:pPr>
                      <a:r>
                        <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rPr>
                        <a:t>4</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extLst>
                  <a:ext uri="{0D108BD9-81ED-4DB2-BD59-A6C34878D82A}">
                    <a16:rowId xmlns:a16="http://schemas.microsoft.com/office/drawing/2014/main" val="438469245"/>
                  </a:ext>
                </a:extLst>
              </a:tr>
              <a:tr h="387159">
                <a:tc>
                  <a:txBody>
                    <a:bodyPr/>
                    <a:lstStyle/>
                    <a:p>
                      <a:pPr algn="just">
                        <a:lnSpc>
                          <a:spcPts val="1300"/>
                        </a:lnSpc>
                      </a:pPr>
                      <a:r>
                        <a:rPr lang="ja-JP" altLang="en-US" sz="1100" kern="100" dirty="0">
                          <a:effectLst/>
                        </a:rPr>
                        <a:t>❷</a:t>
                      </a:r>
                      <a:r>
                        <a:rPr lang="ja-JP" sz="1100" kern="100" dirty="0">
                          <a:effectLst/>
                        </a:rPr>
                        <a:t>重要施設等の浸水対策</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en-US" sz="1200" kern="100" dirty="0">
                          <a:effectLst/>
                        </a:rPr>
                        <a:t> </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tc>
                <a:tc>
                  <a:txBody>
                    <a:bodyPr/>
                    <a:lstStyle/>
                    <a:p>
                      <a:pPr algn="ctr">
                        <a:lnSpc>
                          <a:spcPts val="1300"/>
                        </a:lnSpc>
                      </a:pPr>
                      <a:r>
                        <a:rPr lang="ja-JP" altLang="en-US" sz="120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ja-JP" altLang="en-US" sz="120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未対策</a:t>
                      </a:r>
                      <a:r>
                        <a:rPr lang="en-US" altLang="ja-JP" sz="1000" kern="100" dirty="0">
                          <a:effectLst/>
                          <a:latin typeface="Century" panose="02040604050505020304" pitchFamily="18" charset="0"/>
                          <a:ea typeface="ＭＳ 明朝" panose="02020609040205080304" pitchFamily="17" charset="-128"/>
                          <a:cs typeface="Times New Roman" panose="02020603050405020304" pitchFamily="18" charset="0"/>
                        </a:rPr>
                        <a:t>56</a:t>
                      </a: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基　</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r>
                        <a:rPr kumimoji="1" lang="ja-JP" altLang="en-US" sz="1100" dirty="0">
                          <a:latin typeface="ＭＳ 明朝" panose="02020609040205080304" pitchFamily="17" charset="-128"/>
                          <a:ea typeface="ＭＳ 明朝" panose="02020609040205080304" pitchFamily="17" charset="-128"/>
                        </a:rPr>
                        <a:t>設備の移設には多額の費用がかかるため、</a:t>
                      </a:r>
                      <a:endParaRPr kumimoji="1" lang="en-US" altLang="ja-JP" sz="1100" dirty="0">
                        <a:latin typeface="ＭＳ 明朝" panose="02020609040205080304" pitchFamily="17" charset="-128"/>
                        <a:ea typeface="ＭＳ 明朝" panose="02020609040205080304" pitchFamily="17" charset="-128"/>
                      </a:endParaRPr>
                    </a:p>
                    <a:p>
                      <a:pPr algn="ctr"/>
                      <a:r>
                        <a:rPr kumimoji="1" lang="ja-JP" altLang="en-US" sz="1100" dirty="0">
                          <a:latin typeface="ＭＳ 明朝" panose="02020609040205080304" pitchFamily="17" charset="-128"/>
                          <a:ea typeface="ＭＳ 明朝" panose="02020609040205080304" pitchFamily="17" charset="-128"/>
                        </a:rPr>
                        <a:t>今後も</a:t>
                      </a:r>
                      <a:r>
                        <a:rPr lang="ja-JP" altLang="en-US" sz="1100" dirty="0">
                          <a:latin typeface="ＭＳ 明朝" panose="02020609040205080304" pitchFamily="17" charset="-128"/>
                          <a:ea typeface="ＭＳ 明朝" panose="02020609040205080304" pitchFamily="17" charset="-128"/>
                        </a:rPr>
                        <a:t>中長期的な視点で継続実施</a:t>
                      </a:r>
                      <a:endParaRPr kumimoji="1" lang="ja-JP" altLang="en-US" sz="1100" dirty="0">
                        <a:latin typeface="ＭＳ 明朝" panose="02020609040205080304" pitchFamily="17" charset="-128"/>
                        <a:ea typeface="ＭＳ 明朝" panose="02020609040205080304" pitchFamily="17" charset="-128"/>
                      </a:endParaRPr>
                    </a:p>
                  </a:txBody>
                  <a:tcPr marL="67161" marR="67161" marT="17412" marB="17412" anchor="ctr"/>
                </a:tc>
                <a:tc>
                  <a:txBody>
                    <a:bodyPr/>
                    <a:lstStyle/>
                    <a:p>
                      <a:pPr algn="ctr">
                        <a:lnSpc>
                          <a:spcPts val="1300"/>
                        </a:lnSpc>
                      </a:pPr>
                      <a:r>
                        <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rPr>
                        <a:t>5</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extLst>
                  <a:ext uri="{0D108BD9-81ED-4DB2-BD59-A6C34878D82A}">
                    <a16:rowId xmlns:a16="http://schemas.microsoft.com/office/drawing/2014/main" val="234387382"/>
                  </a:ext>
                </a:extLst>
              </a:tr>
              <a:tr h="387159">
                <a:tc>
                  <a:txBody>
                    <a:bodyPr/>
                    <a:lstStyle/>
                    <a:p>
                      <a:pPr algn="just">
                        <a:lnSpc>
                          <a:spcPts val="1300"/>
                        </a:lnSpc>
                      </a:pPr>
                      <a:r>
                        <a:rPr lang="ja-JP" altLang="en-US" sz="1100" kern="100" dirty="0">
                          <a:effectLst/>
                        </a:rPr>
                        <a:t>❸</a:t>
                      </a:r>
                      <a:r>
                        <a:rPr lang="ja-JP" sz="1100" kern="100" dirty="0">
                          <a:effectLst/>
                        </a:rPr>
                        <a:t>小規模タンクの漂流対策（許可容量：</a:t>
                      </a:r>
                      <a:r>
                        <a:rPr lang="en-US" sz="1100" kern="100" dirty="0">
                          <a:effectLst/>
                        </a:rPr>
                        <a:t>100</a:t>
                      </a:r>
                      <a:r>
                        <a:rPr lang="ja-JP" sz="1100" kern="100" dirty="0">
                          <a:effectLst/>
                        </a:rPr>
                        <a:t>～</a:t>
                      </a:r>
                      <a:r>
                        <a:rPr lang="en-US" sz="1100" kern="100" dirty="0">
                          <a:effectLst/>
                        </a:rPr>
                        <a:t>500kL</a:t>
                      </a:r>
                      <a:r>
                        <a:rPr lang="ja-JP" sz="1100" kern="100" dirty="0">
                          <a:effectLst/>
                        </a:rPr>
                        <a:t>）</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l">
                        <a:lnSpc>
                          <a:spcPts val="1300"/>
                        </a:lnSpc>
                      </a:pPr>
                      <a:r>
                        <a:rPr lang="en-US" sz="1200" kern="100">
                          <a:effectLst/>
                        </a:rPr>
                        <a:t> </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tc>
                <a:tc>
                  <a:txBody>
                    <a:bodyPr/>
                    <a:lstStyle/>
                    <a:p>
                      <a:pPr algn="ctr">
                        <a:lnSpc>
                          <a:spcPts val="1300"/>
                        </a:lnSpc>
                      </a:pPr>
                      <a:r>
                        <a:rPr lang="en-US" sz="1200" kern="100" dirty="0">
                          <a:effectLst/>
                        </a:rPr>
                        <a:t> </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tc>
                <a:tc>
                  <a:txBody>
                    <a:bodyPr/>
                    <a:lstStyle/>
                    <a:p>
                      <a:pPr algn="ctr">
                        <a:lnSpc>
                          <a:spcPts val="1300"/>
                        </a:lnSpc>
                      </a:pPr>
                      <a:r>
                        <a:rPr lang="ja-JP" altLang="en-US" sz="120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未対策</a:t>
                      </a:r>
                      <a:r>
                        <a:rPr lang="en-US" altLang="ja-JP" sz="1000" kern="100" dirty="0">
                          <a:effectLst/>
                          <a:latin typeface="Century" panose="02040604050505020304" pitchFamily="18" charset="0"/>
                          <a:ea typeface="ＭＳ 明朝" panose="02020609040205080304" pitchFamily="17" charset="-128"/>
                          <a:cs typeface="Times New Roman" panose="02020603050405020304" pitchFamily="18" charset="0"/>
                        </a:rPr>
                        <a:t>75</a:t>
                      </a: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基</a:t>
                      </a:r>
                      <a:endParaRPr lang="en-US"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lnSpc>
                          <a:spcPts val="1300"/>
                        </a:lnSpc>
                      </a:pP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en-US" altLang="ja-JP" sz="10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うち</a:t>
                      </a:r>
                      <a:r>
                        <a:rPr lang="en-US" altLang="ja-JP" sz="1000" kern="100" dirty="0">
                          <a:effectLst/>
                          <a:latin typeface="Century" panose="02040604050505020304" pitchFamily="18" charset="0"/>
                          <a:ea typeface="ＭＳ 明朝" panose="02020609040205080304" pitchFamily="17" charset="-128"/>
                          <a:cs typeface="Times New Roman" panose="02020603050405020304" pitchFamily="18" charset="0"/>
                        </a:rPr>
                        <a:t>65</a:t>
                      </a: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基は基礎アンカー有）</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ja-JP" altLang="en-US" sz="1100" kern="100" dirty="0">
                          <a:effectLst/>
                          <a:latin typeface="Century" panose="02040604050505020304" pitchFamily="18" charset="0"/>
                          <a:ea typeface="ＭＳ 明朝" panose="02020609040205080304" pitchFamily="17" charset="-128"/>
                          <a:cs typeface="Times New Roman" panose="02020603050405020304" pitchFamily="18" charset="0"/>
                        </a:rPr>
                        <a:t>今後も中長期的に取り組む</a:t>
                      </a:r>
                      <a:endPar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lnSpc>
                          <a:spcPts val="1300"/>
                        </a:lnSpc>
                      </a:pPr>
                      <a:r>
                        <a:rPr lang="ja-JP" altLang="en-US" sz="1100" kern="100" dirty="0">
                          <a:effectLst/>
                          <a:latin typeface="Century" panose="02040604050505020304" pitchFamily="18" charset="0"/>
                          <a:ea typeface="ＭＳ 明朝" panose="02020609040205080304" pitchFamily="17" charset="-128"/>
                          <a:cs typeface="Times New Roman" panose="02020603050405020304" pitchFamily="18" charset="0"/>
                        </a:rPr>
                        <a:t>（基礎アンカー有のタンクについては特定事業所において評価・検討を進めているところ）</a:t>
                      </a:r>
                      <a:endPar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rPr>
                        <a:t>6</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extLst>
                  <a:ext uri="{0D108BD9-81ED-4DB2-BD59-A6C34878D82A}">
                    <a16:rowId xmlns:a16="http://schemas.microsoft.com/office/drawing/2014/main" val="1151262598"/>
                  </a:ext>
                </a:extLst>
              </a:tr>
              <a:tr h="387159">
                <a:tc>
                  <a:txBody>
                    <a:bodyPr/>
                    <a:lstStyle/>
                    <a:p>
                      <a:pPr algn="just">
                        <a:lnSpc>
                          <a:spcPts val="1300"/>
                        </a:lnSpc>
                      </a:pPr>
                      <a:r>
                        <a:rPr lang="ja-JP" altLang="en-US" sz="1100" kern="100" dirty="0">
                          <a:effectLst/>
                        </a:rPr>
                        <a:t>❹</a:t>
                      </a:r>
                      <a:r>
                        <a:rPr lang="ja-JP" sz="1100" kern="100" dirty="0">
                          <a:effectLst/>
                        </a:rPr>
                        <a:t>津波避難計画の見直し（協力会社や一時的な作業員増の考慮</a:t>
                      </a:r>
                      <a:r>
                        <a:rPr lang="ja-JP" altLang="en-US" sz="1100" kern="100" dirty="0">
                          <a:effectLst/>
                        </a:rPr>
                        <a:t>）</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ja-JP" altLang="en-US" sz="120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ja-JP" altLang="en-US" sz="120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ja-JP" altLang="en-US" sz="120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未対策 </a:t>
                      </a:r>
                      <a:r>
                        <a:rPr lang="en-US" altLang="ja-JP" sz="1000" kern="100" dirty="0">
                          <a:effectLst/>
                          <a:latin typeface="Century" panose="02040604050505020304" pitchFamily="18" charset="0"/>
                          <a:ea typeface="ＭＳ 明朝" panose="02020609040205080304" pitchFamily="17" charset="-128"/>
                          <a:cs typeface="Times New Roman" panose="02020603050405020304" pitchFamily="18" charset="0"/>
                        </a:rPr>
                        <a:t>0</a:t>
                      </a:r>
                    </a:p>
                    <a:p>
                      <a:pPr marL="0" marR="0" lvl="0" indent="0" algn="ctr" defTabSz="914400" rtl="0" eaLnBrk="1" fontAlgn="auto" latinLnBrk="0" hangingPunct="1">
                        <a:lnSpc>
                          <a:spcPts val="1300"/>
                        </a:lnSpc>
                        <a:spcBef>
                          <a:spcPts val="0"/>
                        </a:spcBef>
                        <a:spcAft>
                          <a:spcPts val="0"/>
                        </a:spcAft>
                        <a:buClrTx/>
                        <a:buSzTx/>
                        <a:buFontTx/>
                        <a:buNone/>
                        <a:tabLst/>
                        <a:defRPr/>
                      </a:pP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（一部済</a:t>
                      </a:r>
                      <a:r>
                        <a:rPr lang="en-US" altLang="ja-JP" sz="1000" kern="100" dirty="0">
                          <a:effectLst/>
                          <a:latin typeface="Century" panose="02040604050505020304" pitchFamily="18" charset="0"/>
                          <a:ea typeface="ＭＳ 明朝" panose="02020609040205080304" pitchFamily="17" charset="-128"/>
                          <a:cs typeface="Times New Roman" panose="02020603050405020304" pitchFamily="18" charset="0"/>
                        </a:rPr>
                        <a:t>14</a:t>
                      </a: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事業所）</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ja-JP" altLang="en-US" sz="1100" kern="100" dirty="0">
                          <a:effectLst/>
                          <a:latin typeface="Century" panose="02040604050505020304" pitchFamily="18" charset="0"/>
                          <a:ea typeface="ＭＳ 明朝" panose="02020609040205080304" pitchFamily="17" charset="-128"/>
                          <a:cs typeface="Times New Roman" panose="02020603050405020304" pitchFamily="18" charset="0"/>
                        </a:rPr>
                        <a:t>未対策数は０となり見直しが進んだ</a:t>
                      </a:r>
                      <a:endPar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lnSpc>
                          <a:spcPts val="1300"/>
                        </a:lnSpc>
                      </a:pPr>
                      <a:r>
                        <a:rPr lang="ja-JP" altLang="en-US" sz="1100" kern="100" dirty="0">
                          <a:effectLst/>
                          <a:latin typeface="Century" panose="02040604050505020304" pitchFamily="18" charset="0"/>
                          <a:ea typeface="ＭＳ 明朝" panose="02020609040205080304" pitchFamily="17" charset="-128"/>
                          <a:cs typeface="Times New Roman" panose="02020603050405020304" pitchFamily="18" charset="0"/>
                        </a:rPr>
                        <a:t>一部見直し済の特定事業所は引き続き取組みを推進</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rPr>
                        <a:t>7</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extLst>
                  <a:ext uri="{0D108BD9-81ED-4DB2-BD59-A6C34878D82A}">
                    <a16:rowId xmlns:a16="http://schemas.microsoft.com/office/drawing/2014/main" val="1368687281"/>
                  </a:ext>
                </a:extLst>
              </a:tr>
              <a:tr h="379914">
                <a:tc>
                  <a:txBody>
                    <a:bodyPr/>
                    <a:lstStyle/>
                    <a:p>
                      <a:pPr algn="just">
                        <a:lnSpc>
                          <a:spcPts val="1300"/>
                        </a:lnSpc>
                      </a:pPr>
                      <a:r>
                        <a:rPr lang="ja-JP" altLang="en-US" sz="1100" kern="100" dirty="0">
                          <a:effectLst/>
                        </a:rPr>
                        <a:t>❺</a:t>
                      </a:r>
                      <a:r>
                        <a:rPr lang="en-US" sz="1100" kern="100" dirty="0">
                          <a:effectLst/>
                        </a:rPr>
                        <a:t>L2</a:t>
                      </a:r>
                      <a:r>
                        <a:rPr lang="ja-JP" sz="1100" kern="100" dirty="0">
                          <a:effectLst/>
                        </a:rPr>
                        <a:t>（想定最大規模）高潮（地震・津波を除く）に備えた対策</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l">
                        <a:lnSpc>
                          <a:spcPts val="1300"/>
                        </a:lnSpc>
                      </a:pPr>
                      <a:r>
                        <a:rPr lang="en-US" sz="1200" kern="100">
                          <a:effectLst/>
                        </a:rPr>
                        <a:t> </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tc>
                <a:tc>
                  <a:txBody>
                    <a:bodyPr/>
                    <a:lstStyle/>
                    <a:p>
                      <a:pPr algn="ctr">
                        <a:lnSpc>
                          <a:spcPts val="1300"/>
                        </a:lnSpc>
                      </a:pPr>
                      <a:r>
                        <a:rPr lang="en-US" sz="1200" kern="100" dirty="0">
                          <a:effectLst/>
                        </a:rPr>
                        <a:t> </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tc>
                <a:tc>
                  <a:txBody>
                    <a:bodyPr/>
                    <a:lstStyle/>
                    <a:p>
                      <a:pPr algn="ctr">
                        <a:lnSpc>
                          <a:spcPts val="1300"/>
                        </a:lnSpc>
                      </a:pPr>
                      <a:r>
                        <a:rPr lang="ja-JP" altLang="en-US" sz="120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未対策</a:t>
                      </a:r>
                      <a:r>
                        <a:rPr lang="en-US" altLang="ja-JP" sz="1000" kern="100" dirty="0">
                          <a:effectLst/>
                          <a:latin typeface="Century" panose="02040604050505020304" pitchFamily="18" charset="0"/>
                          <a:ea typeface="ＭＳ 明朝" panose="02020609040205080304" pitchFamily="17" charset="-128"/>
                          <a:cs typeface="Times New Roman" panose="02020603050405020304" pitchFamily="18" charset="0"/>
                        </a:rPr>
                        <a:t>4</a:t>
                      </a: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事業所</a:t>
                      </a:r>
                      <a:endParaRPr lang="en-US"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marR="0" lvl="0" indent="0" algn="ctr" defTabSz="914400" rtl="0" eaLnBrk="1" fontAlgn="auto" latinLnBrk="0" hangingPunct="1">
                        <a:lnSpc>
                          <a:spcPts val="1300"/>
                        </a:lnSpc>
                        <a:spcBef>
                          <a:spcPts val="0"/>
                        </a:spcBef>
                        <a:spcAft>
                          <a:spcPts val="0"/>
                        </a:spcAft>
                        <a:buClrTx/>
                        <a:buSzTx/>
                        <a:buFontTx/>
                        <a:buNone/>
                        <a:tabLst/>
                        <a:defRPr/>
                      </a:pP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（一部済</a:t>
                      </a:r>
                      <a:r>
                        <a:rPr lang="en-US" altLang="ja-JP" sz="1000" kern="100" dirty="0">
                          <a:effectLst/>
                          <a:latin typeface="Century" panose="02040604050505020304" pitchFamily="18" charset="0"/>
                          <a:ea typeface="ＭＳ 明朝" panose="02020609040205080304" pitchFamily="17" charset="-128"/>
                          <a:cs typeface="Times New Roman" panose="02020603050405020304" pitchFamily="18" charset="0"/>
                        </a:rPr>
                        <a:t>24</a:t>
                      </a: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事業所）</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ja-JP" altLang="en-US" sz="1100" kern="100" dirty="0">
                          <a:effectLst/>
                          <a:latin typeface="Century" panose="02040604050505020304" pitchFamily="18" charset="0"/>
                          <a:ea typeface="ＭＳ 明朝" panose="02020609040205080304" pitchFamily="17" charset="-128"/>
                          <a:cs typeface="Times New Roman" panose="02020603050405020304" pitchFamily="18" charset="0"/>
                        </a:rPr>
                        <a:t>一部済の</a:t>
                      </a:r>
                      <a:r>
                        <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rPr>
                        <a:t>24</a:t>
                      </a:r>
                      <a:r>
                        <a:rPr lang="ja-JP" altLang="en-US" sz="1100" kern="100" dirty="0">
                          <a:effectLst/>
                          <a:latin typeface="Century" panose="02040604050505020304" pitchFamily="18" charset="0"/>
                          <a:ea typeface="ＭＳ 明朝" panose="02020609040205080304" pitchFamily="17" charset="-128"/>
                          <a:cs typeface="Times New Roman" panose="02020603050405020304" pitchFamily="18" charset="0"/>
                        </a:rPr>
                        <a:t>事業所・未対策４事業所については</a:t>
                      </a:r>
                      <a:endPar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marR="0" lvl="0" indent="0" algn="ctr" defTabSz="914400" rtl="0" eaLnBrk="1" fontAlgn="auto" latinLnBrk="0" hangingPunct="1">
                        <a:lnSpc>
                          <a:spcPts val="1300"/>
                        </a:lnSpc>
                        <a:spcBef>
                          <a:spcPts val="0"/>
                        </a:spcBef>
                        <a:spcAft>
                          <a:spcPts val="0"/>
                        </a:spcAft>
                        <a:buClrTx/>
                        <a:buSzTx/>
                        <a:buFontTx/>
                        <a:buNone/>
                        <a:tabLst/>
                        <a:defRPr/>
                      </a:pPr>
                      <a:r>
                        <a:rPr lang="ja-JP" altLang="en-US" sz="1100" kern="100" dirty="0">
                          <a:effectLst/>
                          <a:latin typeface="Century" panose="02040604050505020304" pitchFamily="18" charset="0"/>
                          <a:ea typeface="ＭＳ 明朝" panose="02020609040205080304" pitchFamily="17" charset="-128"/>
                          <a:cs typeface="Times New Roman" panose="02020603050405020304" pitchFamily="18" charset="0"/>
                        </a:rPr>
                        <a:t>引き続き取組みを推進</a:t>
                      </a:r>
                      <a:endPar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rPr>
                        <a:t>7</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extLst>
                  <a:ext uri="{0D108BD9-81ED-4DB2-BD59-A6C34878D82A}">
                    <a16:rowId xmlns:a16="http://schemas.microsoft.com/office/drawing/2014/main" val="740309824"/>
                  </a:ext>
                </a:extLst>
              </a:tr>
              <a:tr h="298166">
                <a:tc>
                  <a:txBody>
                    <a:bodyPr/>
                    <a:lstStyle/>
                    <a:p>
                      <a:pPr algn="just">
                        <a:lnSpc>
                          <a:spcPts val="1300"/>
                        </a:lnSpc>
                      </a:pPr>
                      <a:r>
                        <a:rPr lang="ja-JP" altLang="en-US" sz="1100" kern="100" dirty="0">
                          <a:effectLst/>
                        </a:rPr>
                        <a:t>❻</a:t>
                      </a:r>
                      <a:r>
                        <a:rPr lang="ja-JP" sz="1100" kern="100" dirty="0">
                          <a:effectLst/>
                        </a:rPr>
                        <a:t>プラント保安</a:t>
                      </a:r>
                      <a:r>
                        <a:rPr lang="ja-JP" altLang="en-US" sz="1100" kern="100" dirty="0">
                          <a:effectLst/>
                        </a:rPr>
                        <a:t>等</a:t>
                      </a:r>
                      <a:r>
                        <a:rPr lang="ja-JP" sz="1100" kern="100" dirty="0">
                          <a:effectLst/>
                        </a:rPr>
                        <a:t>における</a:t>
                      </a:r>
                      <a:r>
                        <a:rPr lang="en-US" sz="1100" kern="100" dirty="0">
                          <a:effectLst/>
                        </a:rPr>
                        <a:t>IoT</a:t>
                      </a:r>
                      <a:r>
                        <a:rPr lang="ja-JP" sz="1100" kern="100" dirty="0">
                          <a:effectLst/>
                        </a:rPr>
                        <a:t>・</a:t>
                      </a:r>
                      <a:r>
                        <a:rPr lang="en-US" sz="1100" kern="100" dirty="0">
                          <a:effectLst/>
                        </a:rPr>
                        <a:t>AI</a:t>
                      </a:r>
                      <a:r>
                        <a:rPr lang="ja-JP" sz="1100" kern="100" dirty="0">
                          <a:effectLst/>
                        </a:rPr>
                        <a:t>の利活用</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l">
                        <a:lnSpc>
                          <a:spcPts val="1300"/>
                        </a:lnSpc>
                      </a:pPr>
                      <a:r>
                        <a:rPr lang="en-US" sz="1200" kern="100">
                          <a:effectLst/>
                        </a:rPr>
                        <a:t> </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tc>
                <a:tc>
                  <a:txBody>
                    <a:bodyPr/>
                    <a:lstStyle/>
                    <a:p>
                      <a:pPr algn="l">
                        <a:lnSpc>
                          <a:spcPts val="1300"/>
                        </a:lnSpc>
                      </a:pPr>
                      <a:r>
                        <a:rPr lang="en-US" sz="1200" kern="100">
                          <a:effectLst/>
                        </a:rPr>
                        <a:t> </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tc>
                <a:tc>
                  <a:txBody>
                    <a:bodyPr/>
                    <a:lstStyle/>
                    <a:p>
                      <a:pPr algn="ctr">
                        <a:lnSpc>
                          <a:spcPts val="1300"/>
                        </a:lnSpc>
                      </a:pPr>
                      <a:r>
                        <a:rPr lang="ja-JP" altLang="en-US" sz="120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好事例の紹介等により情報共有</a:t>
                      </a:r>
                      <a:endParaRPr lang="en-US"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ja-JP" altLang="en-US" sz="1100" kern="100" dirty="0">
                          <a:effectLst/>
                          <a:latin typeface="Century" panose="02040604050505020304" pitchFamily="18" charset="0"/>
                          <a:ea typeface="ＭＳ 明朝" panose="02020609040205080304" pitchFamily="17" charset="-128"/>
                          <a:cs typeface="Times New Roman" panose="02020603050405020304" pitchFamily="18" charset="0"/>
                        </a:rPr>
                        <a:t>先進事例等の情報共有を行うことができた</a:t>
                      </a:r>
                      <a:endPar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marR="0" lvl="0" indent="0" algn="ctr" defTabSz="914400" rtl="0" eaLnBrk="1" fontAlgn="auto" latinLnBrk="0" hangingPunct="1">
                        <a:lnSpc>
                          <a:spcPts val="1300"/>
                        </a:lnSpc>
                        <a:spcBef>
                          <a:spcPts val="0"/>
                        </a:spcBef>
                        <a:spcAft>
                          <a:spcPts val="0"/>
                        </a:spcAft>
                        <a:buClrTx/>
                        <a:buSzTx/>
                        <a:buFontTx/>
                        <a:buNone/>
                        <a:tabLst/>
                        <a:defRPr/>
                      </a:pPr>
                      <a:r>
                        <a:rPr lang="ja-JP" altLang="en-US" sz="1100" kern="100" dirty="0">
                          <a:effectLst/>
                          <a:latin typeface="Century" panose="02040604050505020304" pitchFamily="18" charset="0"/>
                          <a:ea typeface="ＭＳ 明朝" panose="02020609040205080304" pitchFamily="17" charset="-128"/>
                          <a:cs typeface="Times New Roman" panose="02020603050405020304" pitchFamily="18" charset="0"/>
                        </a:rPr>
                        <a:t>引き続き好事例の情報共有を行い取組みを推進</a:t>
                      </a:r>
                      <a:endPar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rPr>
                        <a:t>8</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extLst>
                  <a:ext uri="{0D108BD9-81ED-4DB2-BD59-A6C34878D82A}">
                    <a16:rowId xmlns:a16="http://schemas.microsoft.com/office/drawing/2014/main" val="1560894563"/>
                  </a:ext>
                </a:extLst>
              </a:tr>
              <a:tr h="298166">
                <a:tc>
                  <a:txBody>
                    <a:bodyPr/>
                    <a:lstStyle/>
                    <a:p>
                      <a:pPr algn="just">
                        <a:lnSpc>
                          <a:spcPts val="1300"/>
                        </a:lnSpc>
                      </a:pPr>
                      <a:r>
                        <a:rPr lang="ja-JP" altLang="en-US" sz="1100" kern="100" dirty="0">
                          <a:effectLst/>
                        </a:rPr>
                        <a:t>❼</a:t>
                      </a:r>
                      <a:r>
                        <a:rPr lang="ja-JP" sz="1100" kern="100" dirty="0">
                          <a:effectLst/>
                        </a:rPr>
                        <a:t>建物の地震・津波対策</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en-US" sz="1200" kern="100" dirty="0">
                          <a:effectLst/>
                        </a:rPr>
                        <a:t> </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tc>
                <a:tc>
                  <a:txBody>
                    <a:bodyPr/>
                    <a:lstStyle/>
                    <a:p>
                      <a:pPr algn="ctr">
                        <a:lnSpc>
                          <a:spcPts val="1300"/>
                        </a:lnSpc>
                      </a:pPr>
                      <a:r>
                        <a:rPr lang="ja-JP" altLang="en-US" sz="120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just">
                        <a:lnSpc>
                          <a:spcPts val="1300"/>
                        </a:lnSpc>
                      </a:pP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耐震化・代替措置</a:t>
                      </a:r>
                      <a:r>
                        <a:rPr lang="en-US" altLang="ja-JP" sz="1000" kern="100" dirty="0">
                          <a:effectLst/>
                          <a:latin typeface="Century" panose="02040604050505020304" pitchFamily="18" charset="0"/>
                          <a:ea typeface="ＭＳ 明朝" panose="02020609040205080304" pitchFamily="17" charset="-128"/>
                          <a:cs typeface="Times New Roman" panose="02020603050405020304" pitchFamily="18" charset="0"/>
                        </a:rPr>
                        <a:t>94%</a:t>
                      </a: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以上</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kumimoji="1" lang="ja-JP" altLang="en-US" sz="1100" b="0" i="0" u="none" strike="noStrike" kern="100" cap="none" spc="0" normalizeH="0" baseline="0" noProof="0" dirty="0">
                          <a:ln>
                            <a:noFill/>
                          </a:ln>
                          <a:solidFill>
                            <a:prstClr val="black"/>
                          </a:solidFill>
                          <a:effectLst/>
                          <a:uLnTx/>
                          <a:uFillTx/>
                          <a:latin typeface="Century" panose="02040604050505020304" pitchFamily="18" charset="0"/>
                          <a:ea typeface="ＭＳ 明朝" panose="02020609040205080304" pitchFamily="17" charset="-128"/>
                          <a:cs typeface="Times New Roman" panose="02020603050405020304" pitchFamily="18" charset="0"/>
                        </a:rPr>
                        <a:t>一定の効果あり</a:t>
                      </a:r>
                      <a:endParaRPr kumimoji="1" lang="en-US" altLang="ja-JP" sz="1100" b="0" i="0" u="none" strike="noStrike" kern="100" cap="none" spc="0" normalizeH="0" baseline="0" noProof="0" dirty="0">
                        <a:ln>
                          <a:noFill/>
                        </a:ln>
                        <a:solidFill>
                          <a:prstClr val="black"/>
                        </a:solidFill>
                        <a:effectLst/>
                        <a:uLnTx/>
                        <a:uFillTx/>
                        <a:latin typeface="Century" panose="02040604050505020304" pitchFamily="18" charset="0"/>
                        <a:ea typeface="ＭＳ 明朝" panose="02020609040205080304" pitchFamily="17" charset="-128"/>
                        <a:cs typeface="Times New Roman" panose="02020603050405020304" pitchFamily="18" charset="0"/>
                      </a:endParaRPr>
                    </a:p>
                    <a:p>
                      <a:pPr marL="0" marR="0" lvl="0" indent="0" algn="ctr" defTabSz="914400" rtl="0" eaLnBrk="1" fontAlgn="auto" latinLnBrk="0" hangingPunct="1">
                        <a:lnSpc>
                          <a:spcPts val="1300"/>
                        </a:lnSpc>
                        <a:spcBef>
                          <a:spcPts val="0"/>
                        </a:spcBef>
                        <a:spcAft>
                          <a:spcPts val="0"/>
                        </a:spcAft>
                        <a:buClrTx/>
                        <a:buSzTx/>
                        <a:buFontTx/>
                        <a:buNone/>
                        <a:tabLst/>
                        <a:defRPr/>
                      </a:pPr>
                      <a:r>
                        <a:rPr kumimoji="1" lang="ja-JP" altLang="en-US" sz="1100" b="0" i="0" u="none" strike="noStrike" kern="100" cap="none" spc="0" normalizeH="0" baseline="0" noProof="0" dirty="0">
                          <a:ln>
                            <a:noFill/>
                          </a:ln>
                          <a:solidFill>
                            <a:prstClr val="black"/>
                          </a:solidFill>
                          <a:effectLst/>
                          <a:uLnTx/>
                          <a:uFillTx/>
                          <a:latin typeface="Century" panose="02040604050505020304" pitchFamily="18" charset="0"/>
                          <a:ea typeface="ＭＳ 明朝" panose="02020609040205080304" pitchFamily="17" charset="-128"/>
                          <a:cs typeface="Times New Roman" panose="02020603050405020304" pitchFamily="18" charset="0"/>
                        </a:rPr>
                        <a:t>（特定事業所への取組推進は第２期で終了）</a:t>
                      </a:r>
                      <a:endParaRPr kumimoji="1" lang="ja-JP" altLang="ja-JP" sz="1100" b="0" i="0" u="none" strike="noStrike" kern="100" cap="none" spc="0" normalizeH="0" baseline="0" noProof="0" dirty="0">
                        <a:ln>
                          <a:noFill/>
                        </a:ln>
                        <a:solidFill>
                          <a:prstClr val="black"/>
                        </a:solidFill>
                        <a:effectLst/>
                        <a:uLnTx/>
                        <a:uFillTx/>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rPr>
                        <a:t>9</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extLst>
                  <a:ext uri="{0D108BD9-81ED-4DB2-BD59-A6C34878D82A}">
                    <a16:rowId xmlns:a16="http://schemas.microsoft.com/office/drawing/2014/main" val="1036879498"/>
                  </a:ext>
                </a:extLst>
              </a:tr>
              <a:tr h="298166">
                <a:tc>
                  <a:txBody>
                    <a:bodyPr/>
                    <a:lstStyle/>
                    <a:p>
                      <a:pPr algn="just">
                        <a:lnSpc>
                          <a:spcPts val="1300"/>
                        </a:lnSpc>
                      </a:pPr>
                      <a:r>
                        <a:rPr lang="ja-JP" altLang="en-US" sz="1100" kern="100" dirty="0">
                          <a:effectLst/>
                        </a:rPr>
                        <a:t>❽</a:t>
                      </a:r>
                      <a:r>
                        <a:rPr lang="ja-JP" sz="1100" kern="100" dirty="0">
                          <a:effectLst/>
                        </a:rPr>
                        <a:t>管理油高（下限値）の見直し（許可容量：</a:t>
                      </a:r>
                      <a:r>
                        <a:rPr lang="en-US" sz="1100" kern="100" dirty="0">
                          <a:effectLst/>
                        </a:rPr>
                        <a:t>500kL</a:t>
                      </a:r>
                      <a:r>
                        <a:rPr lang="ja-JP" sz="1100" kern="100" dirty="0">
                          <a:effectLst/>
                        </a:rPr>
                        <a:t>以上）</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ja-JP" altLang="en-US" sz="120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en-US" sz="1200" kern="100" dirty="0">
                          <a:effectLst/>
                        </a:rPr>
                        <a:t> </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未対策 </a:t>
                      </a:r>
                      <a:r>
                        <a:rPr lang="en-US" altLang="ja-JP" sz="1000" kern="100" dirty="0">
                          <a:effectLst/>
                          <a:latin typeface="Century" panose="02040604050505020304" pitchFamily="18" charset="0"/>
                          <a:ea typeface="ＭＳ 明朝" panose="02020609040205080304" pitchFamily="17" charset="-128"/>
                          <a:cs typeface="Times New Roman" panose="02020603050405020304" pitchFamily="18" charset="0"/>
                        </a:rPr>
                        <a:t>0</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kumimoji="1" lang="ja-JP" altLang="en-US" sz="1100" b="0" i="0" u="none" strike="noStrike" kern="100" cap="none" spc="0" normalizeH="0" baseline="0" noProof="0" dirty="0">
                          <a:ln>
                            <a:noFill/>
                          </a:ln>
                          <a:solidFill>
                            <a:prstClr val="black"/>
                          </a:solidFill>
                          <a:effectLst/>
                          <a:uLnTx/>
                          <a:uFillTx/>
                          <a:latin typeface="Century" panose="02040604050505020304" pitchFamily="18" charset="0"/>
                          <a:ea typeface="ＭＳ 明朝" panose="02020609040205080304" pitchFamily="17" charset="-128"/>
                          <a:cs typeface="Times New Roman" panose="02020603050405020304" pitchFamily="18" charset="0"/>
                        </a:rPr>
                        <a:t>全ての事業所で見直し済</a:t>
                      </a:r>
                      <a:endParaRPr kumimoji="1" lang="en-US" altLang="ja-JP" sz="1100" b="0" i="0" u="none" strike="noStrike" kern="100" cap="none" spc="0" normalizeH="0" baseline="0" noProof="0" dirty="0">
                        <a:ln>
                          <a:noFill/>
                        </a:ln>
                        <a:solidFill>
                          <a:prstClr val="black"/>
                        </a:solidFill>
                        <a:effectLst/>
                        <a:uLnTx/>
                        <a:uFillTx/>
                        <a:latin typeface="Century" panose="02040604050505020304" pitchFamily="18" charset="0"/>
                        <a:ea typeface="ＭＳ 明朝" panose="02020609040205080304" pitchFamily="17" charset="-128"/>
                        <a:cs typeface="Times New Roman" panose="02020603050405020304" pitchFamily="18" charset="0"/>
                      </a:endParaRPr>
                    </a:p>
                    <a:p>
                      <a:pPr marL="0" marR="0" lvl="0" indent="0" algn="ctr" defTabSz="914400" rtl="0" eaLnBrk="1" fontAlgn="auto" latinLnBrk="0" hangingPunct="1">
                        <a:lnSpc>
                          <a:spcPts val="1300"/>
                        </a:lnSpc>
                        <a:spcBef>
                          <a:spcPts val="0"/>
                        </a:spcBef>
                        <a:spcAft>
                          <a:spcPts val="0"/>
                        </a:spcAft>
                        <a:buClrTx/>
                        <a:buSzTx/>
                        <a:buFontTx/>
                        <a:buNone/>
                        <a:tabLst/>
                        <a:defRPr/>
                      </a:pPr>
                      <a:r>
                        <a:rPr kumimoji="1" lang="ja-JP" altLang="en-US" sz="1100" b="0" i="0" u="none" strike="noStrike" kern="100" cap="none" spc="0" normalizeH="0" baseline="0" noProof="0" dirty="0">
                          <a:ln>
                            <a:noFill/>
                          </a:ln>
                          <a:solidFill>
                            <a:prstClr val="black"/>
                          </a:solidFill>
                          <a:effectLst/>
                          <a:uLnTx/>
                          <a:uFillTx/>
                          <a:latin typeface="Century" panose="02040604050505020304" pitchFamily="18" charset="0"/>
                          <a:ea typeface="ＭＳ 明朝" panose="02020609040205080304" pitchFamily="17" charset="-128"/>
                          <a:cs typeface="Times New Roman" panose="02020603050405020304" pitchFamily="18" charset="0"/>
                        </a:rPr>
                        <a:t>（特定事業所への取組推進は第１期で終了）</a:t>
                      </a:r>
                      <a:endParaRPr kumimoji="1" lang="en-US" altLang="ja-JP" sz="1100" b="0" i="0" u="none" strike="noStrike" kern="100" cap="none" spc="0" normalizeH="0" baseline="0" noProof="0" dirty="0">
                        <a:ln>
                          <a:noFill/>
                        </a:ln>
                        <a:solidFill>
                          <a:prstClr val="black"/>
                        </a:solidFill>
                        <a:effectLst/>
                        <a:uLnTx/>
                        <a:uFillTx/>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rPr>
                        <a:t>9</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extLst>
                  <a:ext uri="{0D108BD9-81ED-4DB2-BD59-A6C34878D82A}">
                    <a16:rowId xmlns:a16="http://schemas.microsoft.com/office/drawing/2014/main" val="2409524985"/>
                  </a:ext>
                </a:extLst>
              </a:tr>
              <a:tr h="405637">
                <a:tc>
                  <a:txBody>
                    <a:bodyPr/>
                    <a:lstStyle/>
                    <a:p>
                      <a:pPr algn="just">
                        <a:lnSpc>
                          <a:spcPts val="1300"/>
                        </a:lnSpc>
                      </a:pPr>
                      <a:r>
                        <a:rPr lang="ja-JP" altLang="en-US" sz="1100" kern="100" dirty="0">
                          <a:effectLst/>
                        </a:rPr>
                        <a:t>❾</a:t>
                      </a:r>
                      <a:r>
                        <a:rPr lang="ja-JP" sz="1100" kern="100" dirty="0">
                          <a:effectLst/>
                        </a:rPr>
                        <a:t>有害な化学物質の漏えいに備えた初動体制の整備</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l">
                        <a:lnSpc>
                          <a:spcPts val="1300"/>
                        </a:lnSpc>
                      </a:pPr>
                      <a:r>
                        <a:rPr lang="en-US" sz="1200" kern="100">
                          <a:effectLst/>
                        </a:rPr>
                        <a:t> </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tc>
                <a:tc>
                  <a:txBody>
                    <a:bodyPr/>
                    <a:lstStyle/>
                    <a:p>
                      <a:pPr algn="ctr">
                        <a:lnSpc>
                          <a:spcPts val="1300"/>
                        </a:lnSpc>
                      </a:pPr>
                      <a:r>
                        <a:rPr lang="en-US" sz="1200" kern="100">
                          <a:effectLst/>
                        </a:rPr>
                        <a:t> </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tc>
                <a:tc>
                  <a:txBody>
                    <a:bodyPr/>
                    <a:lstStyle/>
                    <a:p>
                      <a:pPr algn="ctr">
                        <a:lnSpc>
                          <a:spcPts val="1300"/>
                        </a:lnSpc>
                      </a:pPr>
                      <a:r>
                        <a:rPr lang="ja-JP" altLang="en-US" sz="120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未対策 </a:t>
                      </a:r>
                      <a:r>
                        <a:rPr lang="en-US" altLang="ja-JP" sz="1000" kern="100" dirty="0">
                          <a:effectLst/>
                          <a:latin typeface="Century" panose="02040604050505020304" pitchFamily="18" charset="0"/>
                          <a:ea typeface="ＭＳ 明朝" panose="02020609040205080304" pitchFamily="17" charset="-128"/>
                          <a:cs typeface="Times New Roman" panose="02020603050405020304" pitchFamily="18" charset="0"/>
                        </a:rPr>
                        <a:t>0</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kumimoji="1" lang="ja-JP" altLang="en-US" sz="1100" b="0" i="0" u="none" strike="noStrike" kern="100" cap="none" spc="0" normalizeH="0" baseline="0" noProof="0" dirty="0">
                          <a:ln>
                            <a:noFill/>
                          </a:ln>
                          <a:solidFill>
                            <a:prstClr val="black"/>
                          </a:solidFill>
                          <a:effectLst/>
                          <a:uLnTx/>
                          <a:uFillTx/>
                          <a:latin typeface="Century" panose="02040604050505020304" pitchFamily="18" charset="0"/>
                          <a:ea typeface="ＭＳ 明朝" panose="02020609040205080304" pitchFamily="17" charset="-128"/>
                          <a:cs typeface="Times New Roman" panose="02020603050405020304" pitchFamily="18" charset="0"/>
                        </a:rPr>
                        <a:t>全ての事業所で整備済</a:t>
                      </a:r>
                      <a:endParaRPr kumimoji="1" lang="en-US" altLang="ja-JP" sz="1100" b="0" i="0" u="none" strike="noStrike" kern="100" cap="none" spc="0" normalizeH="0" baseline="0" noProof="0" dirty="0">
                        <a:ln>
                          <a:noFill/>
                        </a:ln>
                        <a:solidFill>
                          <a:prstClr val="black"/>
                        </a:solidFill>
                        <a:effectLst/>
                        <a:uLnTx/>
                        <a:uFillTx/>
                        <a:latin typeface="Century" panose="02040604050505020304" pitchFamily="18" charset="0"/>
                        <a:ea typeface="ＭＳ 明朝" panose="02020609040205080304" pitchFamily="17" charset="-128"/>
                        <a:cs typeface="Times New Roman" panose="02020603050405020304" pitchFamily="18" charset="0"/>
                      </a:endParaRPr>
                    </a:p>
                    <a:p>
                      <a:pPr marL="0" marR="0" lvl="0" indent="0" algn="ctr" defTabSz="914400" rtl="0" eaLnBrk="1" fontAlgn="auto" latinLnBrk="0" hangingPunct="1">
                        <a:lnSpc>
                          <a:spcPts val="1300"/>
                        </a:lnSpc>
                        <a:spcBef>
                          <a:spcPts val="0"/>
                        </a:spcBef>
                        <a:spcAft>
                          <a:spcPts val="0"/>
                        </a:spcAft>
                        <a:buClrTx/>
                        <a:buSzTx/>
                        <a:buFontTx/>
                        <a:buNone/>
                        <a:tabLst/>
                        <a:defRPr/>
                      </a:pPr>
                      <a:r>
                        <a:rPr kumimoji="1" lang="ja-JP" altLang="en-US" sz="1100" b="0" i="0" u="none" strike="noStrike" kern="100" cap="none" spc="0" normalizeH="0" baseline="0" noProof="0" dirty="0">
                          <a:ln>
                            <a:noFill/>
                          </a:ln>
                          <a:solidFill>
                            <a:prstClr val="black"/>
                          </a:solidFill>
                          <a:effectLst/>
                          <a:uLnTx/>
                          <a:uFillTx/>
                          <a:latin typeface="Century" panose="02040604050505020304" pitchFamily="18" charset="0"/>
                          <a:ea typeface="ＭＳ 明朝" panose="02020609040205080304" pitchFamily="17" charset="-128"/>
                          <a:cs typeface="Times New Roman" panose="02020603050405020304" pitchFamily="18" charset="0"/>
                        </a:rPr>
                        <a:t>（特定事業所への取組推進は第３期で終了）</a:t>
                      </a:r>
                      <a:endParaRPr kumimoji="1" lang="ja-JP" altLang="ja-JP" sz="1100" b="0" i="0" u="none" strike="noStrike" kern="100" cap="none" spc="0" normalizeH="0" baseline="0" noProof="0" dirty="0">
                        <a:ln>
                          <a:noFill/>
                        </a:ln>
                        <a:solidFill>
                          <a:prstClr val="black"/>
                        </a:solidFill>
                        <a:effectLst/>
                        <a:uLnTx/>
                        <a:uFillTx/>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rPr>
                        <a:t>9</a:t>
                      </a:r>
                      <a:endParaRPr lang="ja-JP" alt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extLst>
                  <a:ext uri="{0D108BD9-81ED-4DB2-BD59-A6C34878D82A}">
                    <a16:rowId xmlns:a16="http://schemas.microsoft.com/office/drawing/2014/main" val="1244456268"/>
                  </a:ext>
                </a:extLst>
              </a:tr>
              <a:tr h="387159">
                <a:tc>
                  <a:txBody>
                    <a:bodyPr/>
                    <a:lstStyle/>
                    <a:p>
                      <a:pPr algn="just">
                        <a:lnSpc>
                          <a:spcPts val="1300"/>
                        </a:lnSpc>
                      </a:pPr>
                      <a:r>
                        <a:rPr lang="ja-JP" altLang="en-US" sz="1100" kern="100" dirty="0">
                          <a:effectLst/>
                        </a:rPr>
                        <a:t>❿</a:t>
                      </a:r>
                      <a:r>
                        <a:rPr lang="ja-JP" sz="1100" kern="100" dirty="0">
                          <a:effectLst/>
                        </a:rPr>
                        <a:t>安全に係る企業活動の再点検</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l">
                        <a:lnSpc>
                          <a:spcPts val="1300"/>
                        </a:lnSpc>
                      </a:pPr>
                      <a:r>
                        <a:rPr lang="en-US" sz="1200" kern="100">
                          <a:effectLst/>
                        </a:rPr>
                        <a:t> </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tc>
                <a:tc>
                  <a:txBody>
                    <a:bodyPr/>
                    <a:lstStyle/>
                    <a:p>
                      <a:pPr algn="ctr">
                        <a:lnSpc>
                          <a:spcPts val="1300"/>
                        </a:lnSpc>
                      </a:pPr>
                      <a:r>
                        <a:rPr lang="ja-JP" altLang="en-US" sz="120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just">
                        <a:lnSpc>
                          <a:spcPts val="1300"/>
                        </a:lnSpc>
                      </a:pP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未対策 </a:t>
                      </a:r>
                      <a:r>
                        <a:rPr lang="en-US" altLang="ja-JP" sz="1000" kern="100" dirty="0">
                          <a:effectLst/>
                          <a:latin typeface="Century" panose="02040604050505020304" pitchFamily="18" charset="0"/>
                          <a:ea typeface="ＭＳ 明朝" panose="02020609040205080304" pitchFamily="17" charset="-128"/>
                          <a:cs typeface="Times New Roman" panose="02020603050405020304" pitchFamily="18" charset="0"/>
                        </a:rPr>
                        <a:t>0</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kumimoji="1" lang="ja-JP" altLang="en-US" sz="1100" b="0" i="0" u="none" strike="noStrike" kern="100" cap="none" spc="0" normalizeH="0" baseline="0" noProof="0" dirty="0">
                          <a:ln>
                            <a:noFill/>
                          </a:ln>
                          <a:solidFill>
                            <a:prstClr val="black"/>
                          </a:solidFill>
                          <a:effectLst/>
                          <a:uLnTx/>
                          <a:uFillTx/>
                          <a:latin typeface="Century" panose="02040604050505020304" pitchFamily="18" charset="0"/>
                          <a:ea typeface="ＭＳ 明朝" panose="02020609040205080304" pitchFamily="17" charset="-128"/>
                          <a:cs typeface="Times New Roman" panose="02020603050405020304" pitchFamily="18" charset="0"/>
                        </a:rPr>
                        <a:t>全ての事業所で対策済</a:t>
                      </a:r>
                      <a:endParaRPr kumimoji="1" lang="en-US" altLang="ja-JP" sz="1100" b="0" i="0" u="none" strike="noStrike" kern="100" cap="none" spc="0" normalizeH="0" baseline="0" noProof="0" dirty="0">
                        <a:ln>
                          <a:noFill/>
                        </a:ln>
                        <a:solidFill>
                          <a:prstClr val="black"/>
                        </a:solidFill>
                        <a:effectLst/>
                        <a:uLnTx/>
                        <a:uFillTx/>
                        <a:latin typeface="Century" panose="02040604050505020304" pitchFamily="18" charset="0"/>
                        <a:ea typeface="ＭＳ 明朝" panose="02020609040205080304" pitchFamily="17" charset="-128"/>
                        <a:cs typeface="Times New Roman" panose="02020603050405020304" pitchFamily="18" charset="0"/>
                      </a:endParaRPr>
                    </a:p>
                    <a:p>
                      <a:pPr marL="0" marR="0" lvl="0" indent="0" algn="ctr" defTabSz="914400" rtl="0" eaLnBrk="1" fontAlgn="auto" latinLnBrk="0" hangingPunct="1">
                        <a:lnSpc>
                          <a:spcPts val="1300"/>
                        </a:lnSpc>
                        <a:spcBef>
                          <a:spcPts val="0"/>
                        </a:spcBef>
                        <a:spcAft>
                          <a:spcPts val="0"/>
                        </a:spcAft>
                        <a:buClrTx/>
                        <a:buSzTx/>
                        <a:buFontTx/>
                        <a:buNone/>
                        <a:tabLst/>
                        <a:defRPr/>
                      </a:pPr>
                      <a:r>
                        <a:rPr kumimoji="1" lang="ja-JP" altLang="en-US" sz="1100" b="0" i="0" u="none" strike="noStrike" kern="100" cap="none" spc="0" normalizeH="0" baseline="0" noProof="0" dirty="0">
                          <a:ln>
                            <a:noFill/>
                          </a:ln>
                          <a:solidFill>
                            <a:prstClr val="black"/>
                          </a:solidFill>
                          <a:effectLst/>
                          <a:uLnTx/>
                          <a:uFillTx/>
                          <a:latin typeface="Century" panose="02040604050505020304" pitchFamily="18" charset="0"/>
                          <a:ea typeface="ＭＳ 明朝" panose="02020609040205080304" pitchFamily="17" charset="-128"/>
                          <a:cs typeface="Times New Roman" panose="02020603050405020304" pitchFamily="18" charset="0"/>
                        </a:rPr>
                        <a:t>（特定事業所への取組推進は第２期で終了）</a:t>
                      </a:r>
                      <a:endParaRPr kumimoji="1" lang="ja-JP" altLang="ja-JP" sz="1100" b="0" i="0" u="none" strike="noStrike" kern="100" cap="none" spc="0" normalizeH="0" baseline="0" noProof="0" dirty="0">
                        <a:ln>
                          <a:noFill/>
                        </a:ln>
                        <a:solidFill>
                          <a:prstClr val="black"/>
                        </a:solidFill>
                        <a:effectLst/>
                        <a:uLnTx/>
                        <a:uFillTx/>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rPr>
                        <a:t>9</a:t>
                      </a:r>
                      <a:endParaRPr lang="ja-JP" alt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extLst>
                  <a:ext uri="{0D108BD9-81ED-4DB2-BD59-A6C34878D82A}">
                    <a16:rowId xmlns:a16="http://schemas.microsoft.com/office/drawing/2014/main" val="1329405863"/>
                  </a:ext>
                </a:extLst>
              </a:tr>
              <a:tr h="387159">
                <a:tc>
                  <a:txBody>
                    <a:bodyPr/>
                    <a:lstStyle/>
                    <a:p>
                      <a:pPr algn="just">
                        <a:lnSpc>
                          <a:spcPts val="1300"/>
                        </a:lnSpc>
                      </a:pPr>
                      <a:r>
                        <a:rPr lang="ja-JP" altLang="en-US" sz="1100" kern="100" dirty="0">
                          <a:effectLst/>
                        </a:rPr>
                        <a:t>⓫</a:t>
                      </a:r>
                      <a:r>
                        <a:rPr lang="en-US" sz="1100" kern="100" dirty="0">
                          <a:effectLst/>
                        </a:rPr>
                        <a:t>BCP</a:t>
                      </a:r>
                      <a:r>
                        <a:rPr lang="ja-JP" sz="1100" kern="100" dirty="0">
                          <a:effectLst/>
                        </a:rPr>
                        <a:t>の策定・見直し（防災関連項目）</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l">
                        <a:lnSpc>
                          <a:spcPts val="1300"/>
                        </a:lnSpc>
                      </a:pPr>
                      <a:r>
                        <a:rPr lang="en-US" sz="1200" kern="100">
                          <a:effectLst/>
                        </a:rPr>
                        <a:t> </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ja-JP" altLang="en-US" sz="120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just">
                        <a:lnSpc>
                          <a:spcPts val="1300"/>
                        </a:lnSpc>
                      </a:pP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未対策 </a:t>
                      </a:r>
                      <a:r>
                        <a:rPr lang="en-US" altLang="ja-JP" sz="1000" kern="100" dirty="0">
                          <a:effectLst/>
                          <a:latin typeface="Century" panose="02040604050505020304" pitchFamily="18" charset="0"/>
                          <a:ea typeface="ＭＳ 明朝" panose="02020609040205080304" pitchFamily="17" charset="-128"/>
                          <a:cs typeface="Times New Roman" panose="02020603050405020304" pitchFamily="18" charset="0"/>
                        </a:rPr>
                        <a:t>0</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kumimoji="1" lang="ja-JP" altLang="en-US" sz="1100" b="0" i="0" u="none" strike="noStrike" kern="100" cap="none" spc="0" normalizeH="0" baseline="0" noProof="0" dirty="0">
                          <a:ln>
                            <a:noFill/>
                          </a:ln>
                          <a:solidFill>
                            <a:prstClr val="black"/>
                          </a:solidFill>
                          <a:effectLst/>
                          <a:uLnTx/>
                          <a:uFillTx/>
                          <a:latin typeface="Century" panose="02040604050505020304" pitchFamily="18" charset="0"/>
                          <a:ea typeface="ＭＳ 明朝" panose="02020609040205080304" pitchFamily="17" charset="-128"/>
                          <a:cs typeface="Times New Roman" panose="02020603050405020304" pitchFamily="18" charset="0"/>
                        </a:rPr>
                        <a:t>全ての事業所で策定・見直し済</a:t>
                      </a:r>
                      <a:endParaRPr kumimoji="1" lang="en-US" altLang="ja-JP" sz="1100" b="0" i="0" u="none" strike="noStrike" kern="100" cap="none" spc="0" normalizeH="0" baseline="0" noProof="0" dirty="0">
                        <a:ln>
                          <a:noFill/>
                        </a:ln>
                        <a:solidFill>
                          <a:prstClr val="black"/>
                        </a:solidFill>
                        <a:effectLst/>
                        <a:uLnTx/>
                        <a:uFillTx/>
                        <a:latin typeface="Century" panose="02040604050505020304" pitchFamily="18" charset="0"/>
                        <a:ea typeface="ＭＳ 明朝" panose="02020609040205080304" pitchFamily="17" charset="-128"/>
                        <a:cs typeface="Times New Roman" panose="02020603050405020304" pitchFamily="18" charset="0"/>
                      </a:endParaRPr>
                    </a:p>
                    <a:p>
                      <a:pPr marL="0" marR="0" lvl="0" indent="0" algn="ctr" defTabSz="914400" rtl="0" eaLnBrk="1" fontAlgn="auto" latinLnBrk="0" hangingPunct="1">
                        <a:lnSpc>
                          <a:spcPts val="1300"/>
                        </a:lnSpc>
                        <a:spcBef>
                          <a:spcPts val="0"/>
                        </a:spcBef>
                        <a:spcAft>
                          <a:spcPts val="0"/>
                        </a:spcAft>
                        <a:buClrTx/>
                        <a:buSzTx/>
                        <a:buFontTx/>
                        <a:buNone/>
                        <a:tabLst/>
                        <a:defRPr/>
                      </a:pPr>
                      <a:r>
                        <a:rPr kumimoji="1" lang="ja-JP" altLang="en-US" sz="1100" b="0" i="0" u="none" strike="noStrike" kern="100" cap="none" spc="0" normalizeH="0" baseline="0" noProof="0" dirty="0">
                          <a:ln>
                            <a:noFill/>
                          </a:ln>
                          <a:solidFill>
                            <a:prstClr val="black"/>
                          </a:solidFill>
                          <a:effectLst/>
                          <a:uLnTx/>
                          <a:uFillTx/>
                          <a:latin typeface="Century" panose="02040604050505020304" pitchFamily="18" charset="0"/>
                          <a:ea typeface="ＭＳ 明朝" panose="02020609040205080304" pitchFamily="17" charset="-128"/>
                          <a:cs typeface="Times New Roman" panose="02020603050405020304" pitchFamily="18" charset="0"/>
                        </a:rPr>
                        <a:t>（特定事業所への取組推進は第２期で終了）</a:t>
                      </a:r>
                      <a:endParaRPr kumimoji="1" lang="ja-JP" altLang="ja-JP" sz="1100" b="0" i="0" u="none" strike="noStrike" kern="100" cap="none" spc="0" normalizeH="0" baseline="0" noProof="0" dirty="0">
                        <a:ln>
                          <a:noFill/>
                        </a:ln>
                        <a:solidFill>
                          <a:prstClr val="black"/>
                        </a:solidFill>
                        <a:effectLst/>
                        <a:uLnTx/>
                        <a:uFillTx/>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rPr>
                        <a:t>9</a:t>
                      </a:r>
                      <a:endParaRPr lang="ja-JP" alt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extLst>
                  <a:ext uri="{0D108BD9-81ED-4DB2-BD59-A6C34878D82A}">
                    <a16:rowId xmlns:a16="http://schemas.microsoft.com/office/drawing/2014/main" val="2923662086"/>
                  </a:ext>
                </a:extLst>
              </a:tr>
              <a:tr h="387159">
                <a:tc>
                  <a:txBody>
                    <a:bodyPr/>
                    <a:lstStyle/>
                    <a:p>
                      <a:pPr algn="just">
                        <a:lnSpc>
                          <a:spcPts val="1300"/>
                        </a:lnSpc>
                      </a:pPr>
                      <a:r>
                        <a:rPr lang="ja-JP" altLang="en-US" sz="1100" kern="100" dirty="0">
                          <a:effectLst/>
                        </a:rPr>
                        <a:t>⓬</a:t>
                      </a:r>
                      <a:r>
                        <a:rPr lang="ja-JP" sz="1100" kern="100" dirty="0">
                          <a:effectLst/>
                        </a:rPr>
                        <a:t>近隣事業所間の情報共有の強化</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l">
                        <a:lnSpc>
                          <a:spcPts val="1300"/>
                        </a:lnSpc>
                      </a:pPr>
                      <a:r>
                        <a:rPr lang="en-US" sz="1200" kern="100">
                          <a:effectLst/>
                        </a:rPr>
                        <a:t> </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tc>
                <a:tc>
                  <a:txBody>
                    <a:bodyPr/>
                    <a:lstStyle/>
                    <a:p>
                      <a:pPr algn="ctr">
                        <a:lnSpc>
                          <a:spcPts val="1300"/>
                        </a:lnSpc>
                      </a:pPr>
                      <a:r>
                        <a:rPr lang="ja-JP" altLang="en-US" sz="120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ja-JP" altLang="en-US" sz="120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未対策 </a:t>
                      </a:r>
                      <a:r>
                        <a:rPr lang="en-US" altLang="ja-JP" sz="1000" kern="100" dirty="0">
                          <a:effectLst/>
                          <a:latin typeface="Century" panose="02040604050505020304" pitchFamily="18" charset="0"/>
                          <a:ea typeface="ＭＳ 明朝" panose="02020609040205080304" pitchFamily="17" charset="-128"/>
                          <a:cs typeface="Times New Roman" panose="02020603050405020304" pitchFamily="18" charset="0"/>
                        </a:rPr>
                        <a:t>0</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ja-JP" altLang="en-US" sz="1100" kern="100" dirty="0">
                          <a:effectLst/>
                          <a:latin typeface="Century" panose="02040604050505020304" pitchFamily="18" charset="0"/>
                          <a:ea typeface="ＭＳ 明朝" panose="02020609040205080304" pitchFamily="17" charset="-128"/>
                          <a:cs typeface="Times New Roman" panose="02020603050405020304" pitchFamily="18" charset="0"/>
                        </a:rPr>
                        <a:t>情報共有が行われていることを確認できた</a:t>
                      </a:r>
                      <a:endPar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marR="0" lvl="0" indent="0" algn="ctr" defTabSz="914400" rtl="0" eaLnBrk="1" fontAlgn="auto" latinLnBrk="0" hangingPunct="1">
                        <a:lnSpc>
                          <a:spcPts val="1300"/>
                        </a:lnSpc>
                        <a:spcBef>
                          <a:spcPts val="0"/>
                        </a:spcBef>
                        <a:spcAft>
                          <a:spcPts val="0"/>
                        </a:spcAft>
                        <a:buClrTx/>
                        <a:buSzTx/>
                        <a:buFontTx/>
                        <a:buNone/>
                        <a:tabLst/>
                        <a:defRPr/>
                      </a:pPr>
                      <a:r>
                        <a:rPr lang="ja-JP" altLang="en-US" sz="1100" kern="100" dirty="0">
                          <a:effectLst/>
                          <a:latin typeface="Century" panose="02040604050505020304" pitchFamily="18" charset="0"/>
                          <a:ea typeface="ＭＳ 明朝" panose="02020609040205080304" pitchFamily="17" charset="-128"/>
                          <a:cs typeface="Times New Roman" panose="02020603050405020304" pitchFamily="18" charset="0"/>
                        </a:rPr>
                        <a:t>引き続き好事例の情報共有を行い取組みを推進</a:t>
                      </a:r>
                      <a:endPar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rPr>
                        <a:t>9</a:t>
                      </a:r>
                      <a:endParaRPr lang="ja-JP" alt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extLst>
                  <a:ext uri="{0D108BD9-81ED-4DB2-BD59-A6C34878D82A}">
                    <a16:rowId xmlns:a16="http://schemas.microsoft.com/office/drawing/2014/main" val="1230140960"/>
                  </a:ext>
                </a:extLst>
              </a:tr>
              <a:tr h="329127">
                <a:tc>
                  <a:txBody>
                    <a:bodyPr/>
                    <a:lstStyle/>
                    <a:p>
                      <a:pPr algn="just">
                        <a:lnSpc>
                          <a:spcPts val="1300"/>
                        </a:lnSpc>
                      </a:pPr>
                      <a:r>
                        <a:rPr lang="ja-JP" altLang="en-US" sz="1100" kern="100" dirty="0">
                          <a:effectLst/>
                        </a:rPr>
                        <a:t>⓭</a:t>
                      </a:r>
                      <a:r>
                        <a:rPr lang="ja-JP" sz="1100" kern="100" dirty="0">
                          <a:effectLst/>
                        </a:rPr>
                        <a:t>浮き屋根式タンクの耐震化</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ja-JP" altLang="en-US" sz="120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en-US" sz="1200" kern="100" dirty="0">
                          <a:effectLst/>
                        </a:rPr>
                        <a:t> </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未対策 </a:t>
                      </a:r>
                      <a:r>
                        <a:rPr lang="en-US" altLang="ja-JP" sz="1000" kern="100" dirty="0">
                          <a:effectLst/>
                          <a:latin typeface="Century" panose="02040604050505020304" pitchFamily="18" charset="0"/>
                          <a:ea typeface="ＭＳ 明朝" panose="02020609040205080304" pitchFamily="17" charset="-128"/>
                          <a:cs typeface="Times New Roman" panose="02020603050405020304" pitchFamily="18" charset="0"/>
                        </a:rPr>
                        <a:t>0</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ja-JP" altLang="en-US" sz="1100" kern="100" dirty="0">
                          <a:effectLst/>
                          <a:latin typeface="Century" panose="02040604050505020304" pitchFamily="18" charset="0"/>
                          <a:ea typeface="ＭＳ 明朝" panose="02020609040205080304" pitchFamily="17" charset="-128"/>
                          <a:cs typeface="Times New Roman" panose="02020603050405020304" pitchFamily="18" charset="0"/>
                        </a:rPr>
                        <a:t>全ての事業所で対策済</a:t>
                      </a:r>
                      <a:endPar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marR="0" lvl="0" indent="0" algn="ctr" defTabSz="914400" rtl="0" eaLnBrk="1" fontAlgn="auto" latinLnBrk="0" hangingPunct="1">
                        <a:lnSpc>
                          <a:spcPts val="1300"/>
                        </a:lnSpc>
                        <a:spcBef>
                          <a:spcPts val="0"/>
                        </a:spcBef>
                        <a:spcAft>
                          <a:spcPts val="0"/>
                        </a:spcAft>
                        <a:buClrTx/>
                        <a:buSzTx/>
                        <a:buFontTx/>
                        <a:buNone/>
                        <a:tabLst/>
                        <a:defRPr/>
                      </a:pPr>
                      <a:r>
                        <a:rPr lang="ja-JP" altLang="en-US" sz="1100" kern="100" dirty="0">
                          <a:effectLst/>
                          <a:latin typeface="Century" panose="02040604050505020304" pitchFamily="18" charset="0"/>
                          <a:ea typeface="ＭＳ 明朝" panose="02020609040205080304" pitchFamily="17" charset="-128"/>
                          <a:cs typeface="Times New Roman" panose="02020603050405020304" pitchFamily="18" charset="0"/>
                        </a:rPr>
                        <a:t>（法定項目のため重点項目としては第１期で終了）</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rPr>
                        <a:t>10</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extLst>
                  <a:ext uri="{0D108BD9-81ED-4DB2-BD59-A6C34878D82A}">
                    <a16:rowId xmlns:a16="http://schemas.microsoft.com/office/drawing/2014/main" val="2046040869"/>
                  </a:ext>
                </a:extLst>
              </a:tr>
              <a:tr h="329127">
                <a:tc>
                  <a:txBody>
                    <a:bodyPr/>
                    <a:lstStyle/>
                    <a:p>
                      <a:pPr algn="just">
                        <a:lnSpc>
                          <a:spcPts val="1300"/>
                        </a:lnSpc>
                      </a:pPr>
                      <a:r>
                        <a:rPr lang="ja-JP" altLang="en-US" sz="1100" kern="100" dirty="0">
                          <a:effectLst/>
                        </a:rPr>
                        <a:t>⓮</a:t>
                      </a:r>
                      <a:r>
                        <a:rPr lang="ja-JP" sz="1100" kern="100" dirty="0">
                          <a:effectLst/>
                        </a:rPr>
                        <a:t>準特定タンクの耐震化</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ja-JP" altLang="en-US" sz="120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alt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en-US" sz="1200" kern="100" dirty="0">
                          <a:effectLst/>
                        </a:rPr>
                        <a:t> </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未対策 </a:t>
                      </a:r>
                      <a:r>
                        <a:rPr lang="en-US" altLang="ja-JP" sz="1000" kern="100" dirty="0">
                          <a:effectLst/>
                          <a:latin typeface="Century" panose="02040604050505020304" pitchFamily="18" charset="0"/>
                          <a:ea typeface="ＭＳ 明朝" panose="02020609040205080304" pitchFamily="17" charset="-128"/>
                          <a:cs typeface="Times New Roman" panose="02020603050405020304" pitchFamily="18" charset="0"/>
                        </a:rPr>
                        <a:t>0</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ja-JP" altLang="en-US" sz="1100" kern="100" dirty="0">
                          <a:effectLst/>
                          <a:latin typeface="Century" panose="02040604050505020304" pitchFamily="18" charset="0"/>
                          <a:ea typeface="ＭＳ 明朝" panose="02020609040205080304" pitchFamily="17" charset="-128"/>
                          <a:cs typeface="Times New Roman" panose="02020603050405020304" pitchFamily="18" charset="0"/>
                        </a:rPr>
                        <a:t>全ての事業所で対策済</a:t>
                      </a:r>
                      <a:endPar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marR="0" lvl="0" indent="0" algn="ctr" defTabSz="914400" rtl="0" eaLnBrk="1" fontAlgn="auto" latinLnBrk="0" hangingPunct="1">
                        <a:lnSpc>
                          <a:spcPts val="1300"/>
                        </a:lnSpc>
                        <a:spcBef>
                          <a:spcPts val="0"/>
                        </a:spcBef>
                        <a:spcAft>
                          <a:spcPts val="0"/>
                        </a:spcAft>
                        <a:buClrTx/>
                        <a:buSzTx/>
                        <a:buFontTx/>
                        <a:buNone/>
                        <a:tabLst/>
                        <a:defRPr/>
                      </a:pPr>
                      <a:r>
                        <a:rPr lang="ja-JP" altLang="en-US" sz="1100" kern="100" dirty="0">
                          <a:effectLst/>
                          <a:latin typeface="Century" panose="02040604050505020304" pitchFamily="18" charset="0"/>
                          <a:ea typeface="ＭＳ 明朝" panose="02020609040205080304" pitchFamily="17" charset="-128"/>
                          <a:cs typeface="Times New Roman" panose="02020603050405020304" pitchFamily="18" charset="0"/>
                        </a:rPr>
                        <a:t>（法定項目のため重点項目としては第１期で終了）</a:t>
                      </a:r>
                      <a:endParaRPr lang="ja-JP" alt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rPr>
                        <a:t>10</a:t>
                      </a:r>
                      <a:endParaRPr lang="ja-JP" alt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extLst>
                  <a:ext uri="{0D108BD9-81ED-4DB2-BD59-A6C34878D82A}">
                    <a16:rowId xmlns:a16="http://schemas.microsoft.com/office/drawing/2014/main" val="126918607"/>
                  </a:ext>
                </a:extLst>
              </a:tr>
              <a:tr h="329127">
                <a:tc>
                  <a:txBody>
                    <a:bodyPr/>
                    <a:lstStyle/>
                    <a:p>
                      <a:pPr algn="just">
                        <a:lnSpc>
                          <a:spcPts val="1300"/>
                        </a:lnSpc>
                      </a:pPr>
                      <a:r>
                        <a:rPr lang="ja-JP" altLang="en-US" sz="1100" kern="100" dirty="0">
                          <a:effectLst/>
                        </a:rPr>
                        <a:t>⓯</a:t>
                      </a:r>
                      <a:r>
                        <a:rPr lang="ja-JP" sz="1100" kern="100" dirty="0">
                          <a:effectLst/>
                        </a:rPr>
                        <a:t>球形高圧ガスタンクの鋼管ブレースの耐震化</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ja-JP" altLang="en-US" sz="120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alt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en-US" sz="1200" kern="100" dirty="0">
                          <a:effectLst/>
                        </a:rPr>
                        <a:t> </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未対策 </a:t>
                      </a:r>
                      <a:r>
                        <a:rPr lang="en-US" altLang="ja-JP" sz="1000" kern="100" dirty="0">
                          <a:effectLst/>
                          <a:latin typeface="Century" panose="02040604050505020304" pitchFamily="18" charset="0"/>
                          <a:ea typeface="ＭＳ 明朝" panose="02020609040205080304" pitchFamily="17" charset="-128"/>
                          <a:cs typeface="Times New Roman" panose="02020603050405020304" pitchFamily="18" charset="0"/>
                        </a:rPr>
                        <a:t>0</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ja-JP" altLang="en-US" sz="1100" kern="100" dirty="0">
                          <a:effectLst/>
                          <a:latin typeface="Century" panose="02040604050505020304" pitchFamily="18" charset="0"/>
                          <a:ea typeface="ＭＳ 明朝" panose="02020609040205080304" pitchFamily="17" charset="-128"/>
                          <a:cs typeface="Times New Roman" panose="02020603050405020304" pitchFamily="18" charset="0"/>
                        </a:rPr>
                        <a:t>全ての事業所で対策済</a:t>
                      </a:r>
                      <a:endPar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marR="0" lvl="0" indent="0" algn="ctr" defTabSz="914400" rtl="0" eaLnBrk="1" fontAlgn="auto" latinLnBrk="0" hangingPunct="1">
                        <a:lnSpc>
                          <a:spcPts val="1300"/>
                        </a:lnSpc>
                        <a:spcBef>
                          <a:spcPts val="0"/>
                        </a:spcBef>
                        <a:spcAft>
                          <a:spcPts val="0"/>
                        </a:spcAft>
                        <a:buClrTx/>
                        <a:buSzTx/>
                        <a:buFontTx/>
                        <a:buNone/>
                        <a:tabLst/>
                        <a:defRPr/>
                      </a:pPr>
                      <a:r>
                        <a:rPr lang="ja-JP" altLang="en-US" sz="1100" kern="100" dirty="0">
                          <a:effectLst/>
                          <a:latin typeface="Century" panose="02040604050505020304" pitchFamily="18" charset="0"/>
                          <a:ea typeface="ＭＳ 明朝" panose="02020609040205080304" pitchFamily="17" charset="-128"/>
                          <a:cs typeface="Times New Roman" panose="02020603050405020304" pitchFamily="18" charset="0"/>
                        </a:rPr>
                        <a:t>（法定項目のため重点項目としては第１期で終了）</a:t>
                      </a:r>
                      <a:endParaRPr lang="ja-JP" alt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rPr>
                        <a:t>10</a:t>
                      </a:r>
                      <a:endParaRPr lang="ja-JP" alt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extLst>
                  <a:ext uri="{0D108BD9-81ED-4DB2-BD59-A6C34878D82A}">
                    <a16:rowId xmlns:a16="http://schemas.microsoft.com/office/drawing/2014/main" val="1042988702"/>
                  </a:ext>
                </a:extLst>
              </a:tr>
            </a:tbl>
          </a:graphicData>
        </a:graphic>
      </p:graphicFrame>
      <p:sp>
        <p:nvSpPr>
          <p:cNvPr id="12" name="Rectangle 8">
            <a:extLst>
              <a:ext uri="{FF2B5EF4-FFF2-40B4-BE49-F238E27FC236}">
                <a16:creationId xmlns:a16="http://schemas.microsoft.com/office/drawing/2014/main" id="{44BDCF1E-33AA-4B5F-A506-AF50A162D2F9}"/>
              </a:ext>
            </a:extLst>
          </p:cNvPr>
          <p:cNvSpPr>
            <a:spLocks noChangeArrowheads="1"/>
          </p:cNvSpPr>
          <p:nvPr/>
        </p:nvSpPr>
        <p:spPr bwMode="auto">
          <a:xfrm>
            <a:off x="1549400" y="122555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ja-JP" sz="1400" b="1" i="0" u="none" strike="noStrike" cap="none" normalizeH="0" baseline="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ja-JP" sz="1400" b="1" i="0" u="none" strike="noStrike" cap="none" normalizeH="0" baseline="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br>
            <a:endParaRPr kumimoji="0" lang="en-US" altLang="ja-JP" sz="1800" b="0" i="0" u="none" strike="noStrike" cap="none" normalizeH="0" baseline="0">
              <a:ln>
                <a:noFill/>
              </a:ln>
              <a:solidFill>
                <a:schemeClr val="tx1"/>
              </a:solidFill>
              <a:effectLst/>
              <a:latin typeface="Arial" panose="020B0604020202020204" pitchFamily="34" charset="0"/>
            </a:endParaRPr>
          </a:p>
        </p:txBody>
      </p:sp>
      <p:sp>
        <p:nvSpPr>
          <p:cNvPr id="3" name="スライド番号プレースホルダー 2">
            <a:extLst>
              <a:ext uri="{FF2B5EF4-FFF2-40B4-BE49-F238E27FC236}">
                <a16:creationId xmlns:a16="http://schemas.microsoft.com/office/drawing/2014/main" id="{A09C10C6-366D-4A7E-8A69-225184087E64}"/>
              </a:ext>
            </a:extLst>
          </p:cNvPr>
          <p:cNvSpPr>
            <a:spLocks noGrp="1"/>
          </p:cNvSpPr>
          <p:nvPr>
            <p:ph type="sldNum" sz="quarter" idx="12"/>
          </p:nvPr>
        </p:nvSpPr>
        <p:spPr>
          <a:xfrm>
            <a:off x="11725855" y="6451926"/>
            <a:ext cx="366176" cy="365125"/>
          </a:xfrm>
        </p:spPr>
        <p:txBody>
          <a:bodyPr/>
          <a:lstStyle/>
          <a:p>
            <a:fld id="{A3938BA9-2DF4-4B7E-9133-A83724163198}" type="slidenum">
              <a:rPr kumimoji="1" lang="ja-JP" altLang="en-US" smtClean="0"/>
              <a:t>10</a:t>
            </a:fld>
            <a:endParaRPr kumimoji="1" lang="ja-JP" altLang="en-US" dirty="0"/>
          </a:p>
        </p:txBody>
      </p:sp>
      <p:sp>
        <p:nvSpPr>
          <p:cNvPr id="5" name="テキスト ボックス 4">
            <a:extLst>
              <a:ext uri="{FF2B5EF4-FFF2-40B4-BE49-F238E27FC236}">
                <a16:creationId xmlns:a16="http://schemas.microsoft.com/office/drawing/2014/main" id="{04A2EFBD-D298-472A-8B53-1ED918B602FB}"/>
              </a:ext>
            </a:extLst>
          </p:cNvPr>
          <p:cNvSpPr txBox="1"/>
          <p:nvPr/>
        </p:nvSpPr>
        <p:spPr>
          <a:xfrm>
            <a:off x="7645400" y="456804"/>
            <a:ext cx="3262432" cy="276999"/>
          </a:xfrm>
          <a:prstGeom prst="rect">
            <a:avLst/>
          </a:prstGeom>
          <a:noFill/>
        </p:spPr>
        <p:txBody>
          <a:bodyPr wrap="none" rtlCol="0">
            <a:spAutoFit/>
          </a:bodyPr>
          <a:lstStyle/>
          <a:p>
            <a:r>
              <a:rPr kumimoji="1" lang="en-US" altLang="ja-JP" sz="1200" dirty="0"/>
              <a:t>※</a:t>
            </a:r>
            <a:r>
              <a:rPr kumimoji="1" lang="ja-JP" altLang="en-US" sz="1200" dirty="0"/>
              <a:t>新規事業所は全ての項目について取り組む</a:t>
            </a:r>
          </a:p>
        </p:txBody>
      </p:sp>
    </p:spTree>
    <p:extLst>
      <p:ext uri="{BB962C8B-B14F-4D97-AF65-F5344CB8AC3E}">
        <p14:creationId xmlns:p14="http://schemas.microsoft.com/office/powerpoint/2010/main" val="2740305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グラフ 8">
            <a:extLst>
              <a:ext uri="{FF2B5EF4-FFF2-40B4-BE49-F238E27FC236}">
                <a16:creationId xmlns:a16="http://schemas.microsoft.com/office/drawing/2014/main" id="{46CC26C3-CD45-4B5D-A75F-6FA857AD9F8D}"/>
              </a:ext>
            </a:extLst>
          </p:cNvPr>
          <p:cNvGraphicFramePr>
            <a:graphicFrameLocks/>
          </p:cNvGraphicFramePr>
          <p:nvPr>
            <p:extLst>
              <p:ext uri="{D42A27DB-BD31-4B8C-83A1-F6EECF244321}">
                <p14:modId xmlns:p14="http://schemas.microsoft.com/office/powerpoint/2010/main" val="946333920"/>
              </p:ext>
            </p:extLst>
          </p:nvPr>
        </p:nvGraphicFramePr>
        <p:xfrm>
          <a:off x="136012" y="2065818"/>
          <a:ext cx="10515599" cy="4639873"/>
        </p:xfrm>
        <a:graphic>
          <a:graphicData uri="http://schemas.openxmlformats.org/drawingml/2006/chart">
            <c:chart xmlns:c="http://schemas.openxmlformats.org/drawingml/2006/chart" xmlns:r="http://schemas.openxmlformats.org/officeDocument/2006/relationships" r:id="rId2"/>
          </a:graphicData>
        </a:graphic>
      </p:graphicFrame>
      <p:sp>
        <p:nvSpPr>
          <p:cNvPr id="2" name="タイトル 1">
            <a:extLst>
              <a:ext uri="{FF2B5EF4-FFF2-40B4-BE49-F238E27FC236}">
                <a16:creationId xmlns:a16="http://schemas.microsoft.com/office/drawing/2014/main" id="{445E0537-57CB-44D6-94AE-EA5ED8394C2D}"/>
              </a:ext>
            </a:extLst>
          </p:cNvPr>
          <p:cNvSpPr>
            <a:spLocks noGrp="1"/>
          </p:cNvSpPr>
          <p:nvPr>
            <p:ph type="title"/>
          </p:nvPr>
        </p:nvSpPr>
        <p:spPr>
          <a:xfrm>
            <a:off x="652084" y="380739"/>
            <a:ext cx="5443916" cy="600773"/>
          </a:xfrm>
        </p:spPr>
        <p:txBody>
          <a:bodyPr>
            <a:normAutofit fontScale="90000"/>
          </a:bodyPr>
          <a:lstStyle/>
          <a:p>
            <a:r>
              <a:rPr kumimoji="1" lang="ja-JP" altLang="en-US" sz="2800" b="1" dirty="0"/>
              <a:t>❶ タンク配管への緊急遮断弁の設置</a:t>
            </a:r>
          </a:p>
        </p:txBody>
      </p:sp>
      <p:sp>
        <p:nvSpPr>
          <p:cNvPr id="3" name="テキスト ボックス 2">
            <a:extLst>
              <a:ext uri="{FF2B5EF4-FFF2-40B4-BE49-F238E27FC236}">
                <a16:creationId xmlns:a16="http://schemas.microsoft.com/office/drawing/2014/main" id="{029B3A32-22DD-4B44-8DA4-703B818F9ECC}"/>
              </a:ext>
            </a:extLst>
          </p:cNvPr>
          <p:cNvSpPr txBox="1"/>
          <p:nvPr/>
        </p:nvSpPr>
        <p:spPr>
          <a:xfrm>
            <a:off x="8953959" y="3415648"/>
            <a:ext cx="2877711" cy="738664"/>
          </a:xfrm>
          <a:prstGeom prst="rect">
            <a:avLst/>
          </a:prstGeom>
          <a:noFill/>
        </p:spPr>
        <p:txBody>
          <a:bodyPr wrap="none" rtlCol="0">
            <a:spAutoFit/>
          </a:bodyPr>
          <a:lstStyle/>
          <a:p>
            <a:r>
              <a:rPr kumimoji="1" lang="ja-JP" altLang="en-US" sz="1400" dirty="0"/>
              <a:t>未対策３基</a:t>
            </a:r>
            <a:endParaRPr kumimoji="1" lang="en-US" altLang="ja-JP" sz="1400" dirty="0"/>
          </a:p>
          <a:p>
            <a:r>
              <a:rPr kumimoji="1" lang="ja-JP" altLang="en-US" sz="1400" dirty="0"/>
              <a:t>⇒タンク開放点検に合わせて実施</a:t>
            </a:r>
            <a:endParaRPr kumimoji="1" lang="en-US" altLang="ja-JP" sz="1400" dirty="0"/>
          </a:p>
          <a:p>
            <a:r>
              <a:rPr lang="ja-JP" altLang="en-US" sz="1400" dirty="0"/>
              <a:t>　（中長期計画）</a:t>
            </a:r>
            <a:endParaRPr kumimoji="1" lang="ja-JP" altLang="en-US" sz="1400" dirty="0"/>
          </a:p>
        </p:txBody>
      </p:sp>
      <p:pic>
        <p:nvPicPr>
          <p:cNvPr id="11" name="グラフィックス 1" descr="矢印: 緩い曲線 単色塗りつぶし">
            <a:extLst>
              <a:ext uri="{FF2B5EF4-FFF2-40B4-BE49-F238E27FC236}">
                <a16:creationId xmlns:a16="http://schemas.microsoft.com/office/drawing/2014/main" id="{50139011-1E46-4677-806A-9D05C1A7867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758167">
            <a:off x="8306542" y="3837723"/>
            <a:ext cx="1604385" cy="881623"/>
          </a:xfrm>
          <a:prstGeom prst="rect">
            <a:avLst/>
          </a:prstGeom>
        </p:spPr>
      </p:pic>
      <p:sp>
        <p:nvSpPr>
          <p:cNvPr id="8" name="テキスト ボックス 7">
            <a:extLst>
              <a:ext uri="{FF2B5EF4-FFF2-40B4-BE49-F238E27FC236}">
                <a16:creationId xmlns:a16="http://schemas.microsoft.com/office/drawing/2014/main" id="{EB005152-22C5-455C-B73B-47E66FBC0085}"/>
              </a:ext>
            </a:extLst>
          </p:cNvPr>
          <p:cNvSpPr txBox="1"/>
          <p:nvPr/>
        </p:nvSpPr>
        <p:spPr>
          <a:xfrm>
            <a:off x="9017224" y="4636780"/>
            <a:ext cx="2427068" cy="738664"/>
          </a:xfrm>
          <a:prstGeom prst="rect">
            <a:avLst/>
          </a:prstGeom>
          <a:noFill/>
        </p:spPr>
        <p:txBody>
          <a:bodyPr wrap="square" rtlCol="0">
            <a:spAutoFit/>
          </a:bodyPr>
          <a:lstStyle/>
          <a:p>
            <a:r>
              <a:rPr kumimoji="1" lang="ja-JP" altLang="en-US" sz="1400" dirty="0"/>
              <a:t>代替措置は訓練等を通じて</a:t>
            </a:r>
            <a:endParaRPr kumimoji="1" lang="en-US" altLang="ja-JP" sz="1400" dirty="0"/>
          </a:p>
          <a:p>
            <a:r>
              <a:rPr kumimoji="1" lang="ja-JP" altLang="en-US" sz="1400" dirty="0"/>
              <a:t>有効性・実効性を評価</a:t>
            </a:r>
            <a:endParaRPr kumimoji="1" lang="en-US" altLang="ja-JP" sz="1400" dirty="0"/>
          </a:p>
          <a:p>
            <a:r>
              <a:rPr kumimoji="1" lang="ja-JP" altLang="en-US" sz="1400" dirty="0"/>
              <a:t>⇒緊急遮断弁の設置</a:t>
            </a:r>
            <a:endParaRPr kumimoji="1" lang="en-US" altLang="ja-JP" sz="1400" dirty="0"/>
          </a:p>
        </p:txBody>
      </p:sp>
      <p:sp>
        <p:nvSpPr>
          <p:cNvPr id="6" name="四角形: 角を丸くする 5">
            <a:extLst>
              <a:ext uri="{FF2B5EF4-FFF2-40B4-BE49-F238E27FC236}">
                <a16:creationId xmlns:a16="http://schemas.microsoft.com/office/drawing/2014/main" id="{2A9CEC31-FADE-4004-B132-1E2035369061}"/>
              </a:ext>
            </a:extLst>
          </p:cNvPr>
          <p:cNvSpPr/>
          <p:nvPr/>
        </p:nvSpPr>
        <p:spPr>
          <a:xfrm>
            <a:off x="1071110" y="1043302"/>
            <a:ext cx="1240252" cy="407338"/>
          </a:xfrm>
          <a:prstGeom prst="roundRect">
            <a:avLst/>
          </a:prstGeom>
          <a:solidFill>
            <a:schemeClr val="accent3">
              <a:lumMod val="20000"/>
              <a:lumOff val="8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dirty="0">
                <a:ln w="0"/>
                <a:solidFill>
                  <a:schemeClr val="tx1"/>
                </a:solidFill>
              </a:rPr>
              <a:t>設置済</a:t>
            </a:r>
          </a:p>
        </p:txBody>
      </p:sp>
      <p:sp>
        <p:nvSpPr>
          <p:cNvPr id="13" name="四角形: 角を丸くする 12">
            <a:extLst>
              <a:ext uri="{FF2B5EF4-FFF2-40B4-BE49-F238E27FC236}">
                <a16:creationId xmlns:a16="http://schemas.microsoft.com/office/drawing/2014/main" id="{BA0E3884-56F6-4F91-BD95-894060E473AF}"/>
              </a:ext>
            </a:extLst>
          </p:cNvPr>
          <p:cNvSpPr/>
          <p:nvPr/>
        </p:nvSpPr>
        <p:spPr>
          <a:xfrm>
            <a:off x="4323518" y="1043302"/>
            <a:ext cx="1518931" cy="407338"/>
          </a:xfrm>
          <a:prstGeom prst="roundRect">
            <a:avLst/>
          </a:prstGeom>
          <a:solidFill>
            <a:schemeClr val="accent3">
              <a:lumMod val="20000"/>
              <a:lumOff val="8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dirty="0">
                <a:ln w="0"/>
                <a:solidFill>
                  <a:schemeClr val="tx1"/>
                </a:solidFill>
              </a:rPr>
              <a:t>一部設置済</a:t>
            </a:r>
          </a:p>
        </p:txBody>
      </p:sp>
      <p:sp>
        <p:nvSpPr>
          <p:cNvPr id="14" name="四角形: 角を丸くする 13">
            <a:extLst>
              <a:ext uri="{FF2B5EF4-FFF2-40B4-BE49-F238E27FC236}">
                <a16:creationId xmlns:a16="http://schemas.microsoft.com/office/drawing/2014/main" id="{DB6F8019-C51D-4503-9348-59293E64134B}"/>
              </a:ext>
            </a:extLst>
          </p:cNvPr>
          <p:cNvSpPr/>
          <p:nvPr/>
        </p:nvSpPr>
        <p:spPr>
          <a:xfrm>
            <a:off x="7698969" y="1043302"/>
            <a:ext cx="1240252" cy="407338"/>
          </a:xfrm>
          <a:prstGeom prst="roundRect">
            <a:avLst/>
          </a:prstGeom>
          <a:solidFill>
            <a:schemeClr val="accent3">
              <a:lumMod val="20000"/>
              <a:lumOff val="8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dirty="0">
                <a:ln w="0"/>
                <a:solidFill>
                  <a:schemeClr val="tx1"/>
                </a:solidFill>
              </a:rPr>
              <a:t>未対策</a:t>
            </a:r>
          </a:p>
        </p:txBody>
      </p:sp>
      <p:sp>
        <p:nvSpPr>
          <p:cNvPr id="10" name="テキスト ボックス 9">
            <a:extLst>
              <a:ext uri="{FF2B5EF4-FFF2-40B4-BE49-F238E27FC236}">
                <a16:creationId xmlns:a16="http://schemas.microsoft.com/office/drawing/2014/main" id="{81FA02AE-4C18-4592-A4FF-3EFC1FBA2CEB}"/>
              </a:ext>
            </a:extLst>
          </p:cNvPr>
          <p:cNvSpPr txBox="1"/>
          <p:nvPr/>
        </p:nvSpPr>
        <p:spPr>
          <a:xfrm>
            <a:off x="1071110" y="1635386"/>
            <a:ext cx="1462260" cy="369332"/>
          </a:xfrm>
          <a:prstGeom prst="rect">
            <a:avLst/>
          </a:prstGeom>
          <a:noFill/>
        </p:spPr>
        <p:txBody>
          <a:bodyPr wrap="none" rtlCol="0">
            <a:spAutoFit/>
          </a:bodyPr>
          <a:lstStyle/>
          <a:p>
            <a:r>
              <a:rPr kumimoji="1" lang="en-US" altLang="ja-JP" dirty="0"/>
              <a:t>83</a:t>
            </a:r>
            <a:r>
              <a:rPr kumimoji="1" lang="ja-JP" altLang="en-US" dirty="0"/>
              <a:t>基➡</a:t>
            </a:r>
            <a:r>
              <a:rPr kumimoji="1" lang="en-US" altLang="ja-JP" dirty="0"/>
              <a:t>113</a:t>
            </a:r>
            <a:r>
              <a:rPr kumimoji="1" lang="ja-JP" altLang="en-US" dirty="0"/>
              <a:t>基</a:t>
            </a:r>
          </a:p>
        </p:txBody>
      </p:sp>
      <p:sp>
        <p:nvSpPr>
          <p:cNvPr id="15" name="テキスト ボックス 14">
            <a:extLst>
              <a:ext uri="{FF2B5EF4-FFF2-40B4-BE49-F238E27FC236}">
                <a16:creationId xmlns:a16="http://schemas.microsoft.com/office/drawing/2014/main" id="{EA1D7B04-D272-4BFE-AE7E-C21B358E8CF4}"/>
              </a:ext>
            </a:extLst>
          </p:cNvPr>
          <p:cNvSpPr txBox="1"/>
          <p:nvPr/>
        </p:nvSpPr>
        <p:spPr>
          <a:xfrm>
            <a:off x="4323518" y="1635386"/>
            <a:ext cx="1579278" cy="369332"/>
          </a:xfrm>
          <a:prstGeom prst="rect">
            <a:avLst/>
          </a:prstGeom>
          <a:noFill/>
        </p:spPr>
        <p:txBody>
          <a:bodyPr wrap="none" rtlCol="0">
            <a:spAutoFit/>
          </a:bodyPr>
          <a:lstStyle/>
          <a:p>
            <a:r>
              <a:rPr kumimoji="1" lang="en-US" altLang="ja-JP" dirty="0"/>
              <a:t>218</a:t>
            </a:r>
            <a:r>
              <a:rPr kumimoji="1" lang="ja-JP" altLang="en-US" dirty="0"/>
              <a:t>基➡</a:t>
            </a:r>
            <a:r>
              <a:rPr kumimoji="1" lang="en-US" altLang="ja-JP" dirty="0"/>
              <a:t>204</a:t>
            </a:r>
            <a:r>
              <a:rPr kumimoji="1" lang="ja-JP" altLang="en-US" dirty="0"/>
              <a:t>基</a:t>
            </a:r>
          </a:p>
        </p:txBody>
      </p:sp>
      <p:sp>
        <p:nvSpPr>
          <p:cNvPr id="16" name="テキスト ボックス 15">
            <a:extLst>
              <a:ext uri="{FF2B5EF4-FFF2-40B4-BE49-F238E27FC236}">
                <a16:creationId xmlns:a16="http://schemas.microsoft.com/office/drawing/2014/main" id="{8F3A7DB5-711D-48CE-9750-84E3A9668D70}"/>
              </a:ext>
            </a:extLst>
          </p:cNvPr>
          <p:cNvSpPr txBox="1"/>
          <p:nvPr/>
        </p:nvSpPr>
        <p:spPr>
          <a:xfrm>
            <a:off x="7692944" y="1523174"/>
            <a:ext cx="2040943" cy="584775"/>
          </a:xfrm>
          <a:prstGeom prst="rect">
            <a:avLst/>
          </a:prstGeom>
          <a:noFill/>
        </p:spPr>
        <p:txBody>
          <a:bodyPr wrap="none" rtlCol="0">
            <a:spAutoFit/>
          </a:bodyPr>
          <a:lstStyle/>
          <a:p>
            <a:r>
              <a:rPr kumimoji="1" lang="en-US" altLang="ja-JP" sz="3200" dirty="0"/>
              <a:t>53</a:t>
            </a:r>
            <a:r>
              <a:rPr kumimoji="1" lang="ja-JP" altLang="en-US" sz="3200" dirty="0"/>
              <a:t>基➡</a:t>
            </a:r>
            <a:r>
              <a:rPr kumimoji="1" lang="en-US" altLang="ja-JP" sz="3200" dirty="0"/>
              <a:t>3</a:t>
            </a:r>
            <a:r>
              <a:rPr kumimoji="1" lang="ja-JP" altLang="en-US" sz="3200" dirty="0"/>
              <a:t>基</a:t>
            </a:r>
          </a:p>
        </p:txBody>
      </p:sp>
      <p:sp>
        <p:nvSpPr>
          <p:cNvPr id="17" name="四角形: 角を丸くする 16">
            <a:extLst>
              <a:ext uri="{FF2B5EF4-FFF2-40B4-BE49-F238E27FC236}">
                <a16:creationId xmlns:a16="http://schemas.microsoft.com/office/drawing/2014/main" id="{C5814906-F382-42AB-9169-A7A6C6F94713}"/>
              </a:ext>
            </a:extLst>
          </p:cNvPr>
          <p:cNvSpPr/>
          <p:nvPr/>
        </p:nvSpPr>
        <p:spPr>
          <a:xfrm>
            <a:off x="528505" y="276838"/>
            <a:ext cx="9459423" cy="1954634"/>
          </a:xfrm>
          <a:prstGeom prst="roundRect">
            <a:avLst/>
          </a:prstGeom>
          <a:noFill/>
          <a:ln>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4" name="スライド番号プレースホルダー 3">
            <a:extLst>
              <a:ext uri="{FF2B5EF4-FFF2-40B4-BE49-F238E27FC236}">
                <a16:creationId xmlns:a16="http://schemas.microsoft.com/office/drawing/2014/main" id="{E416C344-6980-4E8D-B124-D56B3599C70B}"/>
              </a:ext>
            </a:extLst>
          </p:cNvPr>
          <p:cNvSpPr>
            <a:spLocks noGrp="1"/>
          </p:cNvSpPr>
          <p:nvPr>
            <p:ph type="sldNum" sz="quarter" idx="12"/>
          </p:nvPr>
        </p:nvSpPr>
        <p:spPr/>
        <p:txBody>
          <a:bodyPr/>
          <a:lstStyle/>
          <a:p>
            <a:fld id="{A3938BA9-2DF4-4B7E-9133-A83724163198}" type="slidenum">
              <a:rPr kumimoji="1" lang="ja-JP" altLang="en-US" smtClean="0"/>
              <a:t>11</a:t>
            </a:fld>
            <a:endParaRPr kumimoji="1" lang="ja-JP" altLang="en-US"/>
          </a:p>
        </p:txBody>
      </p:sp>
    </p:spTree>
    <p:extLst>
      <p:ext uri="{BB962C8B-B14F-4D97-AF65-F5344CB8AC3E}">
        <p14:creationId xmlns:p14="http://schemas.microsoft.com/office/powerpoint/2010/main" val="4160721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45E0537-57CB-44D6-94AE-EA5ED8394C2D}"/>
              </a:ext>
            </a:extLst>
          </p:cNvPr>
          <p:cNvSpPr>
            <a:spLocks noGrp="1"/>
          </p:cNvSpPr>
          <p:nvPr>
            <p:ph type="title"/>
          </p:nvPr>
        </p:nvSpPr>
        <p:spPr>
          <a:xfrm>
            <a:off x="643992" y="365125"/>
            <a:ext cx="4364979" cy="662563"/>
          </a:xfrm>
        </p:spPr>
        <p:txBody>
          <a:bodyPr>
            <a:normAutofit/>
          </a:bodyPr>
          <a:lstStyle/>
          <a:p>
            <a:r>
              <a:rPr lang="ja-JP" altLang="en-US" sz="2800" b="1" dirty="0"/>
              <a:t>❷ </a:t>
            </a:r>
            <a:r>
              <a:rPr kumimoji="1" lang="ja-JP" altLang="en-US" sz="2800" b="1" dirty="0"/>
              <a:t>重要施設等の浸水対策</a:t>
            </a:r>
          </a:p>
        </p:txBody>
      </p:sp>
      <p:pic>
        <p:nvPicPr>
          <p:cNvPr id="8" name="グラフィックス 1" descr="矢印: 緩い曲線 単色塗りつぶし">
            <a:extLst>
              <a:ext uri="{FF2B5EF4-FFF2-40B4-BE49-F238E27FC236}">
                <a16:creationId xmlns:a16="http://schemas.microsoft.com/office/drawing/2014/main" id="{43AA067C-51FC-49E4-A101-BA109D8C2FC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758167">
            <a:off x="8207479" y="3597037"/>
            <a:ext cx="1633893" cy="881623"/>
          </a:xfrm>
          <a:prstGeom prst="rect">
            <a:avLst/>
          </a:prstGeom>
        </p:spPr>
      </p:pic>
      <p:pic>
        <p:nvPicPr>
          <p:cNvPr id="10" name="グラフィックス 1" descr="矢印: 緩い曲線 単色塗りつぶし">
            <a:extLst>
              <a:ext uri="{FF2B5EF4-FFF2-40B4-BE49-F238E27FC236}">
                <a16:creationId xmlns:a16="http://schemas.microsoft.com/office/drawing/2014/main" id="{11DAFC28-68AB-437F-AC5A-12CCE5E3D38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20578120">
            <a:off x="8201722" y="4948754"/>
            <a:ext cx="1616648" cy="726105"/>
          </a:xfrm>
          <a:prstGeom prst="rect">
            <a:avLst/>
          </a:prstGeom>
        </p:spPr>
      </p:pic>
      <p:sp>
        <p:nvSpPr>
          <p:cNvPr id="12" name="四角形: 角を丸くする 11">
            <a:extLst>
              <a:ext uri="{FF2B5EF4-FFF2-40B4-BE49-F238E27FC236}">
                <a16:creationId xmlns:a16="http://schemas.microsoft.com/office/drawing/2014/main" id="{B6B5A28F-43DC-4793-9ACF-E7EF7D2E3EB9}"/>
              </a:ext>
            </a:extLst>
          </p:cNvPr>
          <p:cNvSpPr/>
          <p:nvPr/>
        </p:nvSpPr>
        <p:spPr>
          <a:xfrm>
            <a:off x="528505" y="276838"/>
            <a:ext cx="10266270" cy="1954634"/>
          </a:xfrm>
          <a:prstGeom prst="roundRect">
            <a:avLst/>
          </a:prstGeom>
          <a:noFill/>
          <a:ln>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3" name="四角形: 角を丸くする 12">
            <a:extLst>
              <a:ext uri="{FF2B5EF4-FFF2-40B4-BE49-F238E27FC236}">
                <a16:creationId xmlns:a16="http://schemas.microsoft.com/office/drawing/2014/main" id="{DE5CC5BA-490B-4B40-95AF-C5235BEA3C37}"/>
              </a:ext>
            </a:extLst>
          </p:cNvPr>
          <p:cNvSpPr/>
          <p:nvPr/>
        </p:nvSpPr>
        <p:spPr>
          <a:xfrm>
            <a:off x="1071110" y="1043302"/>
            <a:ext cx="1240252" cy="407338"/>
          </a:xfrm>
          <a:prstGeom prst="roundRect">
            <a:avLst/>
          </a:prstGeom>
          <a:solidFill>
            <a:schemeClr val="accent3">
              <a:lumMod val="20000"/>
              <a:lumOff val="8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dirty="0">
                <a:ln w="0"/>
                <a:solidFill>
                  <a:schemeClr val="tx1"/>
                </a:solidFill>
              </a:rPr>
              <a:t>設置済</a:t>
            </a:r>
          </a:p>
        </p:txBody>
      </p:sp>
      <p:sp>
        <p:nvSpPr>
          <p:cNvPr id="14" name="テキスト ボックス 13">
            <a:extLst>
              <a:ext uri="{FF2B5EF4-FFF2-40B4-BE49-F238E27FC236}">
                <a16:creationId xmlns:a16="http://schemas.microsoft.com/office/drawing/2014/main" id="{ED21704E-9B98-464C-A330-E11930A06261}"/>
              </a:ext>
            </a:extLst>
          </p:cNvPr>
          <p:cNvSpPr txBox="1"/>
          <p:nvPr/>
        </p:nvSpPr>
        <p:spPr>
          <a:xfrm>
            <a:off x="1071110" y="1635386"/>
            <a:ext cx="1345240" cy="369332"/>
          </a:xfrm>
          <a:prstGeom prst="rect">
            <a:avLst/>
          </a:prstGeom>
          <a:noFill/>
        </p:spPr>
        <p:txBody>
          <a:bodyPr wrap="none" rtlCol="0">
            <a:spAutoFit/>
          </a:bodyPr>
          <a:lstStyle/>
          <a:p>
            <a:r>
              <a:rPr kumimoji="1" lang="en-US" altLang="ja-JP" dirty="0"/>
              <a:t>64</a:t>
            </a:r>
            <a:r>
              <a:rPr kumimoji="1" lang="ja-JP" altLang="en-US" dirty="0"/>
              <a:t>基➡</a:t>
            </a:r>
            <a:r>
              <a:rPr kumimoji="1" lang="en-US" altLang="ja-JP" dirty="0"/>
              <a:t>94</a:t>
            </a:r>
            <a:r>
              <a:rPr kumimoji="1" lang="ja-JP" altLang="en-US" dirty="0"/>
              <a:t>基</a:t>
            </a:r>
          </a:p>
        </p:txBody>
      </p:sp>
      <p:graphicFrame>
        <p:nvGraphicFramePr>
          <p:cNvPr id="9" name="グラフ 8">
            <a:extLst>
              <a:ext uri="{FF2B5EF4-FFF2-40B4-BE49-F238E27FC236}">
                <a16:creationId xmlns:a16="http://schemas.microsoft.com/office/drawing/2014/main" id="{60E18763-0C38-4FB6-A591-2BE87609B68F}"/>
              </a:ext>
            </a:extLst>
          </p:cNvPr>
          <p:cNvGraphicFramePr>
            <a:graphicFrameLocks/>
          </p:cNvGraphicFramePr>
          <p:nvPr>
            <p:extLst>
              <p:ext uri="{D42A27DB-BD31-4B8C-83A1-F6EECF244321}">
                <p14:modId xmlns:p14="http://schemas.microsoft.com/office/powerpoint/2010/main" val="2252178376"/>
              </p:ext>
            </p:extLst>
          </p:nvPr>
        </p:nvGraphicFramePr>
        <p:xfrm>
          <a:off x="0" y="1879651"/>
          <a:ext cx="10515599" cy="4761179"/>
        </p:xfrm>
        <a:graphic>
          <a:graphicData uri="http://schemas.openxmlformats.org/drawingml/2006/chart">
            <c:chart xmlns:c="http://schemas.openxmlformats.org/drawingml/2006/chart" xmlns:r="http://schemas.openxmlformats.org/officeDocument/2006/relationships" r:id="rId6"/>
          </a:graphicData>
        </a:graphic>
      </p:graphicFrame>
      <p:sp>
        <p:nvSpPr>
          <p:cNvPr id="15" name="四角形: 角を丸くする 14">
            <a:extLst>
              <a:ext uri="{FF2B5EF4-FFF2-40B4-BE49-F238E27FC236}">
                <a16:creationId xmlns:a16="http://schemas.microsoft.com/office/drawing/2014/main" id="{BCE8ECE8-C104-4225-A036-68E5A17089F8}"/>
              </a:ext>
            </a:extLst>
          </p:cNvPr>
          <p:cNvSpPr/>
          <p:nvPr/>
        </p:nvSpPr>
        <p:spPr>
          <a:xfrm>
            <a:off x="4323518" y="1043302"/>
            <a:ext cx="1518931" cy="407338"/>
          </a:xfrm>
          <a:prstGeom prst="roundRect">
            <a:avLst/>
          </a:prstGeom>
          <a:solidFill>
            <a:schemeClr val="accent3">
              <a:lumMod val="20000"/>
              <a:lumOff val="8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dirty="0">
                <a:ln w="0"/>
                <a:solidFill>
                  <a:schemeClr val="tx1"/>
                </a:solidFill>
              </a:rPr>
              <a:t>代替措置</a:t>
            </a:r>
          </a:p>
        </p:txBody>
      </p:sp>
      <p:sp>
        <p:nvSpPr>
          <p:cNvPr id="16" name="四角形: 角を丸くする 15">
            <a:extLst>
              <a:ext uri="{FF2B5EF4-FFF2-40B4-BE49-F238E27FC236}">
                <a16:creationId xmlns:a16="http://schemas.microsoft.com/office/drawing/2014/main" id="{48CB6A45-0024-4B40-A751-AA167CC96997}"/>
              </a:ext>
            </a:extLst>
          </p:cNvPr>
          <p:cNvSpPr/>
          <p:nvPr/>
        </p:nvSpPr>
        <p:spPr>
          <a:xfrm>
            <a:off x="7698969" y="1043302"/>
            <a:ext cx="1240252" cy="407338"/>
          </a:xfrm>
          <a:prstGeom prst="roundRect">
            <a:avLst/>
          </a:prstGeom>
          <a:solidFill>
            <a:schemeClr val="accent3">
              <a:lumMod val="20000"/>
              <a:lumOff val="8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dirty="0">
                <a:ln w="0"/>
                <a:solidFill>
                  <a:schemeClr val="tx1"/>
                </a:solidFill>
              </a:rPr>
              <a:t>未対策</a:t>
            </a:r>
          </a:p>
        </p:txBody>
      </p:sp>
      <p:sp>
        <p:nvSpPr>
          <p:cNvPr id="17" name="テキスト ボックス 16">
            <a:extLst>
              <a:ext uri="{FF2B5EF4-FFF2-40B4-BE49-F238E27FC236}">
                <a16:creationId xmlns:a16="http://schemas.microsoft.com/office/drawing/2014/main" id="{8FAC95E6-204E-4712-BDFE-C6E4B204F75D}"/>
              </a:ext>
            </a:extLst>
          </p:cNvPr>
          <p:cNvSpPr txBox="1"/>
          <p:nvPr/>
        </p:nvSpPr>
        <p:spPr>
          <a:xfrm>
            <a:off x="4234934" y="1635386"/>
            <a:ext cx="1345240" cy="369332"/>
          </a:xfrm>
          <a:prstGeom prst="rect">
            <a:avLst/>
          </a:prstGeom>
          <a:noFill/>
        </p:spPr>
        <p:txBody>
          <a:bodyPr wrap="none" rtlCol="0">
            <a:spAutoFit/>
          </a:bodyPr>
          <a:lstStyle/>
          <a:p>
            <a:r>
              <a:rPr kumimoji="1" lang="en-US" altLang="ja-JP" dirty="0"/>
              <a:t>31</a:t>
            </a:r>
            <a:r>
              <a:rPr kumimoji="1" lang="ja-JP" altLang="en-US" dirty="0"/>
              <a:t>基➡</a:t>
            </a:r>
            <a:r>
              <a:rPr kumimoji="1" lang="en-US" altLang="ja-JP" dirty="0"/>
              <a:t>62</a:t>
            </a:r>
            <a:r>
              <a:rPr kumimoji="1" lang="ja-JP" altLang="en-US" dirty="0"/>
              <a:t>基</a:t>
            </a:r>
          </a:p>
        </p:txBody>
      </p:sp>
      <p:sp>
        <p:nvSpPr>
          <p:cNvPr id="18" name="テキスト ボックス 17">
            <a:extLst>
              <a:ext uri="{FF2B5EF4-FFF2-40B4-BE49-F238E27FC236}">
                <a16:creationId xmlns:a16="http://schemas.microsoft.com/office/drawing/2014/main" id="{ECB7EEA6-F7A3-4AE2-A0C3-61A96DD18C69}"/>
              </a:ext>
            </a:extLst>
          </p:cNvPr>
          <p:cNvSpPr txBox="1"/>
          <p:nvPr/>
        </p:nvSpPr>
        <p:spPr>
          <a:xfrm>
            <a:off x="7633826" y="1531864"/>
            <a:ext cx="2457724" cy="584775"/>
          </a:xfrm>
          <a:prstGeom prst="rect">
            <a:avLst/>
          </a:prstGeom>
          <a:noFill/>
        </p:spPr>
        <p:txBody>
          <a:bodyPr wrap="none" rtlCol="0">
            <a:spAutoFit/>
          </a:bodyPr>
          <a:lstStyle/>
          <a:p>
            <a:r>
              <a:rPr kumimoji="1" lang="en-US" altLang="ja-JP" sz="3200" dirty="0"/>
              <a:t>107</a:t>
            </a:r>
            <a:r>
              <a:rPr kumimoji="1" lang="ja-JP" altLang="en-US" sz="3200" dirty="0"/>
              <a:t>基➡</a:t>
            </a:r>
            <a:r>
              <a:rPr kumimoji="1" lang="en-US" altLang="ja-JP" sz="3200" dirty="0"/>
              <a:t>56</a:t>
            </a:r>
            <a:r>
              <a:rPr kumimoji="1" lang="ja-JP" altLang="en-US" sz="3200" dirty="0"/>
              <a:t>基</a:t>
            </a:r>
          </a:p>
        </p:txBody>
      </p:sp>
      <p:sp>
        <p:nvSpPr>
          <p:cNvPr id="4" name="テキスト ボックス 3">
            <a:extLst>
              <a:ext uri="{FF2B5EF4-FFF2-40B4-BE49-F238E27FC236}">
                <a16:creationId xmlns:a16="http://schemas.microsoft.com/office/drawing/2014/main" id="{4FD90B00-DB4C-4252-ADFE-A815CF8BD731}"/>
              </a:ext>
            </a:extLst>
          </p:cNvPr>
          <p:cNvSpPr txBox="1"/>
          <p:nvPr/>
        </p:nvSpPr>
        <p:spPr>
          <a:xfrm>
            <a:off x="9346048" y="4317692"/>
            <a:ext cx="2339102" cy="738664"/>
          </a:xfrm>
          <a:prstGeom prst="rect">
            <a:avLst/>
          </a:prstGeom>
          <a:noFill/>
        </p:spPr>
        <p:txBody>
          <a:bodyPr wrap="none" rtlCol="0">
            <a:spAutoFit/>
          </a:bodyPr>
          <a:lstStyle/>
          <a:p>
            <a:r>
              <a:rPr kumimoji="1" lang="ja-JP" altLang="en-US" sz="1400" dirty="0"/>
              <a:t>設備の移設には多額の費用</a:t>
            </a:r>
            <a:endParaRPr kumimoji="1" lang="en-US" altLang="ja-JP" sz="1400" dirty="0"/>
          </a:p>
          <a:p>
            <a:r>
              <a:rPr kumimoji="1" lang="ja-JP" altLang="en-US" sz="1400" dirty="0"/>
              <a:t>がかかるため</a:t>
            </a:r>
            <a:endParaRPr kumimoji="1" lang="en-US" altLang="ja-JP" sz="1400" dirty="0"/>
          </a:p>
          <a:p>
            <a:r>
              <a:rPr lang="ja-JP" altLang="en-US" sz="1400" dirty="0"/>
              <a:t>中長期的な視点で継続実施</a:t>
            </a:r>
            <a:endParaRPr kumimoji="1" lang="ja-JP" altLang="en-US" sz="1400" dirty="0"/>
          </a:p>
        </p:txBody>
      </p:sp>
      <p:sp>
        <p:nvSpPr>
          <p:cNvPr id="3" name="スライド番号プレースホルダー 2">
            <a:extLst>
              <a:ext uri="{FF2B5EF4-FFF2-40B4-BE49-F238E27FC236}">
                <a16:creationId xmlns:a16="http://schemas.microsoft.com/office/drawing/2014/main" id="{9F4BA9E7-85D6-4382-BCB2-3A55D0E9626D}"/>
              </a:ext>
            </a:extLst>
          </p:cNvPr>
          <p:cNvSpPr>
            <a:spLocks noGrp="1"/>
          </p:cNvSpPr>
          <p:nvPr>
            <p:ph type="sldNum" sz="quarter" idx="12"/>
          </p:nvPr>
        </p:nvSpPr>
        <p:spPr/>
        <p:txBody>
          <a:bodyPr/>
          <a:lstStyle/>
          <a:p>
            <a:fld id="{A3938BA9-2DF4-4B7E-9133-A83724163198}" type="slidenum">
              <a:rPr kumimoji="1" lang="ja-JP" altLang="en-US" smtClean="0"/>
              <a:t>12</a:t>
            </a:fld>
            <a:endParaRPr kumimoji="1" lang="ja-JP" altLang="en-US"/>
          </a:p>
        </p:txBody>
      </p:sp>
    </p:spTree>
    <p:extLst>
      <p:ext uri="{BB962C8B-B14F-4D97-AF65-F5344CB8AC3E}">
        <p14:creationId xmlns:p14="http://schemas.microsoft.com/office/powerpoint/2010/main" val="14670232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タイトル 1">
            <a:extLst>
              <a:ext uri="{FF2B5EF4-FFF2-40B4-BE49-F238E27FC236}">
                <a16:creationId xmlns:a16="http://schemas.microsoft.com/office/drawing/2014/main" id="{8C5531AA-B95E-4351-B06C-0FC2C4A4E3F8}"/>
              </a:ext>
            </a:extLst>
          </p:cNvPr>
          <p:cNvSpPr>
            <a:spLocks noGrp="1"/>
          </p:cNvSpPr>
          <p:nvPr>
            <p:ph type="title"/>
          </p:nvPr>
        </p:nvSpPr>
        <p:spPr>
          <a:xfrm>
            <a:off x="587897" y="365125"/>
            <a:ext cx="4607189" cy="662563"/>
          </a:xfrm>
        </p:spPr>
        <p:txBody>
          <a:bodyPr>
            <a:normAutofit/>
          </a:bodyPr>
          <a:lstStyle/>
          <a:p>
            <a:r>
              <a:rPr lang="ja-JP" altLang="en-US" sz="2800" b="1" dirty="0"/>
              <a:t>❸ 小規模タンクの漂流</a:t>
            </a:r>
            <a:r>
              <a:rPr kumimoji="1" lang="ja-JP" altLang="en-US" sz="2800" b="1" dirty="0"/>
              <a:t>対策</a:t>
            </a:r>
          </a:p>
        </p:txBody>
      </p:sp>
      <p:pic>
        <p:nvPicPr>
          <p:cNvPr id="9" name="グラフィックス 1" descr="矢印: 緩い曲線 単色塗りつぶし">
            <a:extLst>
              <a:ext uri="{FF2B5EF4-FFF2-40B4-BE49-F238E27FC236}">
                <a16:creationId xmlns:a16="http://schemas.microsoft.com/office/drawing/2014/main" id="{5288E219-A4BA-4EC4-9950-10D86F3FFC9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20578120">
            <a:off x="4324678" y="5168078"/>
            <a:ext cx="1113786" cy="726105"/>
          </a:xfrm>
          <a:prstGeom prst="rect">
            <a:avLst/>
          </a:prstGeom>
        </p:spPr>
      </p:pic>
      <p:pic>
        <p:nvPicPr>
          <p:cNvPr id="10" name="グラフィックス 1" descr="矢印: 緩い曲線 単色塗りつぶし">
            <a:extLst>
              <a:ext uri="{FF2B5EF4-FFF2-40B4-BE49-F238E27FC236}">
                <a16:creationId xmlns:a16="http://schemas.microsoft.com/office/drawing/2014/main" id="{CC315CC0-3ADE-4CFA-80AD-4A7A41B9BB8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765859">
            <a:off x="4340603" y="4357652"/>
            <a:ext cx="1081936" cy="726105"/>
          </a:xfrm>
          <a:prstGeom prst="rect">
            <a:avLst/>
          </a:prstGeom>
        </p:spPr>
      </p:pic>
      <p:pic>
        <p:nvPicPr>
          <p:cNvPr id="11" name="グラフィックス 1" descr="矢印: 緩い曲線 単色塗りつぶし">
            <a:extLst>
              <a:ext uri="{FF2B5EF4-FFF2-40B4-BE49-F238E27FC236}">
                <a16:creationId xmlns:a16="http://schemas.microsoft.com/office/drawing/2014/main" id="{49CE2E88-465B-4406-9A2B-C08477AD0637}"/>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877099">
            <a:off x="4316108" y="3788000"/>
            <a:ext cx="1129572" cy="726106"/>
          </a:xfrm>
          <a:prstGeom prst="rect">
            <a:avLst/>
          </a:prstGeom>
        </p:spPr>
      </p:pic>
      <p:sp>
        <p:nvSpPr>
          <p:cNvPr id="12" name="テキスト ボックス 11">
            <a:extLst>
              <a:ext uri="{FF2B5EF4-FFF2-40B4-BE49-F238E27FC236}">
                <a16:creationId xmlns:a16="http://schemas.microsoft.com/office/drawing/2014/main" id="{2874F8A2-88A8-4B6A-8CEC-557F8AFDCBA3}"/>
              </a:ext>
            </a:extLst>
          </p:cNvPr>
          <p:cNvSpPr txBox="1"/>
          <p:nvPr/>
        </p:nvSpPr>
        <p:spPr>
          <a:xfrm>
            <a:off x="4970234" y="1916553"/>
            <a:ext cx="1467068" cy="369332"/>
          </a:xfrm>
          <a:prstGeom prst="rect">
            <a:avLst/>
          </a:prstGeom>
          <a:noFill/>
        </p:spPr>
        <p:txBody>
          <a:bodyPr wrap="none" rtlCol="0">
            <a:spAutoFit/>
          </a:bodyPr>
          <a:lstStyle/>
          <a:p>
            <a:r>
              <a:rPr lang="ja-JP" altLang="en-US" sz="900" dirty="0"/>
              <a:t>未対策</a:t>
            </a:r>
            <a:r>
              <a:rPr lang="en-US" altLang="ja-JP" sz="900" dirty="0"/>
              <a:t>75</a:t>
            </a:r>
            <a:r>
              <a:rPr lang="ja-JP" altLang="en-US" sz="900" dirty="0"/>
              <a:t>基のうち</a:t>
            </a:r>
            <a:endParaRPr lang="en-US" altLang="ja-JP" sz="900" dirty="0"/>
          </a:p>
          <a:p>
            <a:r>
              <a:rPr kumimoji="1" lang="en-US" altLang="ja-JP" sz="900" dirty="0"/>
              <a:t>65</a:t>
            </a:r>
            <a:r>
              <a:rPr kumimoji="1" lang="ja-JP" altLang="en-US" sz="900" dirty="0"/>
              <a:t>基は基礎アンカーあり</a:t>
            </a:r>
            <a:endParaRPr kumimoji="1" lang="en-US" altLang="ja-JP" sz="900" dirty="0"/>
          </a:p>
        </p:txBody>
      </p:sp>
      <p:sp>
        <p:nvSpPr>
          <p:cNvPr id="16" name="四角形: 角を丸くする 15">
            <a:extLst>
              <a:ext uri="{FF2B5EF4-FFF2-40B4-BE49-F238E27FC236}">
                <a16:creationId xmlns:a16="http://schemas.microsoft.com/office/drawing/2014/main" id="{87C74D41-6A36-4D1B-8547-D17827894EC0}"/>
              </a:ext>
            </a:extLst>
          </p:cNvPr>
          <p:cNvSpPr/>
          <p:nvPr/>
        </p:nvSpPr>
        <p:spPr>
          <a:xfrm>
            <a:off x="528505" y="276838"/>
            <a:ext cx="6082688" cy="2097246"/>
          </a:xfrm>
          <a:prstGeom prst="roundRect">
            <a:avLst/>
          </a:prstGeom>
          <a:noFill/>
          <a:ln>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7" name="四角形: 角を丸くする 16">
            <a:extLst>
              <a:ext uri="{FF2B5EF4-FFF2-40B4-BE49-F238E27FC236}">
                <a16:creationId xmlns:a16="http://schemas.microsoft.com/office/drawing/2014/main" id="{9D19BE1C-58F3-46D4-B305-631AEE763D41}"/>
              </a:ext>
            </a:extLst>
          </p:cNvPr>
          <p:cNvSpPr/>
          <p:nvPr/>
        </p:nvSpPr>
        <p:spPr>
          <a:xfrm>
            <a:off x="1048874" y="1043302"/>
            <a:ext cx="1240252" cy="407338"/>
          </a:xfrm>
          <a:prstGeom prst="roundRect">
            <a:avLst/>
          </a:prstGeom>
          <a:solidFill>
            <a:schemeClr val="accent3">
              <a:lumMod val="20000"/>
              <a:lumOff val="8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dirty="0">
                <a:ln w="0"/>
                <a:solidFill>
                  <a:schemeClr val="tx1"/>
                </a:solidFill>
              </a:rPr>
              <a:t>対策済</a:t>
            </a:r>
          </a:p>
        </p:txBody>
      </p:sp>
      <p:sp>
        <p:nvSpPr>
          <p:cNvPr id="18" name="四角形: 角を丸くする 17">
            <a:extLst>
              <a:ext uri="{FF2B5EF4-FFF2-40B4-BE49-F238E27FC236}">
                <a16:creationId xmlns:a16="http://schemas.microsoft.com/office/drawing/2014/main" id="{10C443B0-C6E6-4541-9A49-BD2D43EE16DF}"/>
              </a:ext>
            </a:extLst>
          </p:cNvPr>
          <p:cNvSpPr/>
          <p:nvPr/>
        </p:nvSpPr>
        <p:spPr>
          <a:xfrm>
            <a:off x="2809495" y="1027688"/>
            <a:ext cx="1240252" cy="407338"/>
          </a:xfrm>
          <a:prstGeom prst="roundRect">
            <a:avLst/>
          </a:prstGeom>
          <a:solidFill>
            <a:schemeClr val="accent3">
              <a:lumMod val="20000"/>
              <a:lumOff val="8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dirty="0">
                <a:ln w="0"/>
                <a:solidFill>
                  <a:schemeClr val="tx1"/>
                </a:solidFill>
              </a:rPr>
              <a:t>代替措置</a:t>
            </a:r>
          </a:p>
        </p:txBody>
      </p:sp>
      <p:sp>
        <p:nvSpPr>
          <p:cNvPr id="19" name="テキスト ボックス 18">
            <a:extLst>
              <a:ext uri="{FF2B5EF4-FFF2-40B4-BE49-F238E27FC236}">
                <a16:creationId xmlns:a16="http://schemas.microsoft.com/office/drawing/2014/main" id="{3901A4EA-0CD3-4F7A-83F4-7C38A9E9AAEA}"/>
              </a:ext>
            </a:extLst>
          </p:cNvPr>
          <p:cNvSpPr txBox="1"/>
          <p:nvPr/>
        </p:nvSpPr>
        <p:spPr>
          <a:xfrm>
            <a:off x="937870" y="1576434"/>
            <a:ext cx="1462260" cy="369332"/>
          </a:xfrm>
          <a:prstGeom prst="rect">
            <a:avLst/>
          </a:prstGeom>
          <a:noFill/>
        </p:spPr>
        <p:txBody>
          <a:bodyPr wrap="none" rtlCol="0">
            <a:spAutoFit/>
          </a:bodyPr>
          <a:lstStyle/>
          <a:p>
            <a:r>
              <a:rPr kumimoji="1" lang="en-US" altLang="ja-JP" dirty="0"/>
              <a:t>78</a:t>
            </a:r>
            <a:r>
              <a:rPr kumimoji="1" lang="ja-JP" altLang="en-US" dirty="0"/>
              <a:t>基➡</a:t>
            </a:r>
            <a:r>
              <a:rPr kumimoji="1" lang="en-US" altLang="ja-JP" dirty="0"/>
              <a:t>127</a:t>
            </a:r>
            <a:r>
              <a:rPr kumimoji="1" lang="ja-JP" altLang="en-US" dirty="0"/>
              <a:t>基</a:t>
            </a:r>
          </a:p>
        </p:txBody>
      </p:sp>
      <p:sp>
        <p:nvSpPr>
          <p:cNvPr id="20" name="テキスト ボックス 19">
            <a:extLst>
              <a:ext uri="{FF2B5EF4-FFF2-40B4-BE49-F238E27FC236}">
                <a16:creationId xmlns:a16="http://schemas.microsoft.com/office/drawing/2014/main" id="{A5EB9E46-59F2-4F3F-8557-F68788D98C34}"/>
              </a:ext>
            </a:extLst>
          </p:cNvPr>
          <p:cNvSpPr txBox="1"/>
          <p:nvPr/>
        </p:nvSpPr>
        <p:spPr>
          <a:xfrm>
            <a:off x="2698491" y="1576434"/>
            <a:ext cx="1345240" cy="369332"/>
          </a:xfrm>
          <a:prstGeom prst="rect">
            <a:avLst/>
          </a:prstGeom>
          <a:noFill/>
        </p:spPr>
        <p:txBody>
          <a:bodyPr wrap="none" rtlCol="0">
            <a:spAutoFit/>
          </a:bodyPr>
          <a:lstStyle/>
          <a:p>
            <a:r>
              <a:rPr kumimoji="1" lang="en-US" altLang="ja-JP" dirty="0"/>
              <a:t>41</a:t>
            </a:r>
            <a:r>
              <a:rPr kumimoji="1" lang="ja-JP" altLang="en-US" dirty="0"/>
              <a:t>基➡</a:t>
            </a:r>
            <a:r>
              <a:rPr kumimoji="1" lang="en-US" altLang="ja-JP" dirty="0"/>
              <a:t>42</a:t>
            </a:r>
            <a:r>
              <a:rPr kumimoji="1" lang="ja-JP" altLang="en-US" dirty="0"/>
              <a:t>基</a:t>
            </a:r>
          </a:p>
        </p:txBody>
      </p:sp>
      <p:sp>
        <p:nvSpPr>
          <p:cNvPr id="21" name="四角形: 角を丸くする 20">
            <a:extLst>
              <a:ext uri="{FF2B5EF4-FFF2-40B4-BE49-F238E27FC236}">
                <a16:creationId xmlns:a16="http://schemas.microsoft.com/office/drawing/2014/main" id="{969EEA21-D853-4577-A0C6-AF77C4B49D45}"/>
              </a:ext>
            </a:extLst>
          </p:cNvPr>
          <p:cNvSpPr/>
          <p:nvPr/>
        </p:nvSpPr>
        <p:spPr>
          <a:xfrm>
            <a:off x="4574960" y="1028444"/>
            <a:ext cx="1240252" cy="407338"/>
          </a:xfrm>
          <a:prstGeom prst="roundRect">
            <a:avLst/>
          </a:prstGeom>
          <a:solidFill>
            <a:schemeClr val="accent3">
              <a:lumMod val="20000"/>
              <a:lumOff val="8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dirty="0">
                <a:ln w="0"/>
                <a:solidFill>
                  <a:schemeClr val="tx1"/>
                </a:solidFill>
              </a:rPr>
              <a:t>未対策</a:t>
            </a:r>
          </a:p>
        </p:txBody>
      </p:sp>
      <p:sp>
        <p:nvSpPr>
          <p:cNvPr id="22" name="テキスト ボックス 21">
            <a:extLst>
              <a:ext uri="{FF2B5EF4-FFF2-40B4-BE49-F238E27FC236}">
                <a16:creationId xmlns:a16="http://schemas.microsoft.com/office/drawing/2014/main" id="{8E2819B8-C95E-43F8-9C1D-C79C1BF8C6B1}"/>
              </a:ext>
            </a:extLst>
          </p:cNvPr>
          <p:cNvSpPr txBox="1"/>
          <p:nvPr/>
        </p:nvSpPr>
        <p:spPr>
          <a:xfrm>
            <a:off x="4466942" y="1458629"/>
            <a:ext cx="2175596" cy="523220"/>
          </a:xfrm>
          <a:prstGeom prst="rect">
            <a:avLst/>
          </a:prstGeom>
          <a:noFill/>
        </p:spPr>
        <p:txBody>
          <a:bodyPr wrap="none" rtlCol="0">
            <a:spAutoFit/>
          </a:bodyPr>
          <a:lstStyle/>
          <a:p>
            <a:r>
              <a:rPr kumimoji="1" lang="en-US" altLang="ja-JP" sz="2800" dirty="0"/>
              <a:t>131</a:t>
            </a:r>
            <a:r>
              <a:rPr kumimoji="1" lang="ja-JP" altLang="en-US" sz="2800" dirty="0"/>
              <a:t>基➡</a:t>
            </a:r>
            <a:r>
              <a:rPr kumimoji="1" lang="en-US" altLang="ja-JP" sz="2800" dirty="0"/>
              <a:t>75</a:t>
            </a:r>
            <a:r>
              <a:rPr kumimoji="1" lang="ja-JP" altLang="en-US" sz="2800" dirty="0"/>
              <a:t>基</a:t>
            </a:r>
          </a:p>
        </p:txBody>
      </p:sp>
      <p:sp>
        <p:nvSpPr>
          <p:cNvPr id="23" name="テキスト ボックス 22">
            <a:extLst>
              <a:ext uri="{FF2B5EF4-FFF2-40B4-BE49-F238E27FC236}">
                <a16:creationId xmlns:a16="http://schemas.microsoft.com/office/drawing/2014/main" id="{2998236B-BBB2-49D9-94E4-7FB5FCFE3975}"/>
              </a:ext>
            </a:extLst>
          </p:cNvPr>
          <p:cNvSpPr txBox="1"/>
          <p:nvPr/>
        </p:nvSpPr>
        <p:spPr>
          <a:xfrm>
            <a:off x="5354954" y="4671079"/>
            <a:ext cx="1082348" cy="523220"/>
          </a:xfrm>
          <a:prstGeom prst="rect">
            <a:avLst/>
          </a:prstGeom>
          <a:noFill/>
        </p:spPr>
        <p:txBody>
          <a:bodyPr wrap="none" rtlCol="0">
            <a:spAutoFit/>
          </a:bodyPr>
          <a:lstStyle/>
          <a:p>
            <a:r>
              <a:rPr lang="ja-JP" altLang="en-US" sz="1400" dirty="0"/>
              <a:t>中長期的に</a:t>
            </a:r>
            <a:endParaRPr lang="en-US" altLang="ja-JP" sz="1400" dirty="0"/>
          </a:p>
          <a:p>
            <a:r>
              <a:rPr lang="ja-JP" altLang="en-US" sz="1400" dirty="0"/>
              <a:t>継続実施</a:t>
            </a:r>
            <a:endParaRPr kumimoji="1" lang="ja-JP" altLang="en-US" sz="1400" dirty="0"/>
          </a:p>
        </p:txBody>
      </p:sp>
      <p:sp>
        <p:nvSpPr>
          <p:cNvPr id="26" name="テキスト ボックス 25">
            <a:extLst>
              <a:ext uri="{FF2B5EF4-FFF2-40B4-BE49-F238E27FC236}">
                <a16:creationId xmlns:a16="http://schemas.microsoft.com/office/drawing/2014/main" id="{ADCA9196-1711-4CA6-9118-3D296FF78A10}"/>
              </a:ext>
            </a:extLst>
          </p:cNvPr>
          <p:cNvSpPr txBox="1"/>
          <p:nvPr/>
        </p:nvSpPr>
        <p:spPr>
          <a:xfrm>
            <a:off x="10652740" y="1535573"/>
            <a:ext cx="1467068" cy="369332"/>
          </a:xfrm>
          <a:prstGeom prst="rect">
            <a:avLst/>
          </a:prstGeom>
          <a:noFill/>
        </p:spPr>
        <p:txBody>
          <a:bodyPr wrap="none" rtlCol="0">
            <a:spAutoFit/>
          </a:bodyPr>
          <a:lstStyle/>
          <a:p>
            <a:r>
              <a:rPr lang="ja-JP" altLang="en-US" sz="900" dirty="0"/>
              <a:t>未対策</a:t>
            </a:r>
            <a:r>
              <a:rPr lang="en-US" altLang="ja-JP" sz="900" dirty="0"/>
              <a:t>75</a:t>
            </a:r>
            <a:r>
              <a:rPr lang="ja-JP" altLang="en-US" sz="900" dirty="0"/>
              <a:t>基のうち</a:t>
            </a:r>
            <a:endParaRPr lang="en-US" altLang="ja-JP" sz="900" dirty="0"/>
          </a:p>
          <a:p>
            <a:r>
              <a:rPr kumimoji="1" lang="en-US" altLang="ja-JP" sz="900" dirty="0"/>
              <a:t>65</a:t>
            </a:r>
            <a:r>
              <a:rPr kumimoji="1" lang="ja-JP" altLang="en-US" sz="900" dirty="0"/>
              <a:t>基は基礎アンカーあり</a:t>
            </a:r>
            <a:endParaRPr kumimoji="1" lang="en-US" altLang="ja-JP" sz="900" dirty="0"/>
          </a:p>
        </p:txBody>
      </p:sp>
      <p:sp>
        <p:nvSpPr>
          <p:cNvPr id="2" name="スライド番号プレースホルダー 1">
            <a:extLst>
              <a:ext uri="{FF2B5EF4-FFF2-40B4-BE49-F238E27FC236}">
                <a16:creationId xmlns:a16="http://schemas.microsoft.com/office/drawing/2014/main" id="{7AF9F5A3-903E-4065-A293-8C22BF50D7A2}"/>
              </a:ext>
            </a:extLst>
          </p:cNvPr>
          <p:cNvSpPr>
            <a:spLocks noGrp="1"/>
          </p:cNvSpPr>
          <p:nvPr>
            <p:ph type="sldNum" sz="quarter" idx="12"/>
          </p:nvPr>
        </p:nvSpPr>
        <p:spPr>
          <a:xfrm>
            <a:off x="9281140" y="6356350"/>
            <a:ext cx="2743200" cy="365125"/>
          </a:xfrm>
        </p:spPr>
        <p:txBody>
          <a:bodyPr/>
          <a:lstStyle/>
          <a:p>
            <a:fld id="{A3938BA9-2DF4-4B7E-9133-A83724163198}" type="slidenum">
              <a:rPr kumimoji="1" lang="ja-JP" altLang="en-US" smtClean="0"/>
              <a:t>13</a:t>
            </a:fld>
            <a:endParaRPr kumimoji="1" lang="ja-JP" altLang="en-US" dirty="0"/>
          </a:p>
        </p:txBody>
      </p:sp>
      <p:graphicFrame>
        <p:nvGraphicFramePr>
          <p:cNvPr id="27" name="グラフ 26">
            <a:extLst>
              <a:ext uri="{FF2B5EF4-FFF2-40B4-BE49-F238E27FC236}">
                <a16:creationId xmlns:a16="http://schemas.microsoft.com/office/drawing/2014/main" id="{8BB88690-5B85-4D78-B1A0-87972E8D5D31}"/>
              </a:ext>
            </a:extLst>
          </p:cNvPr>
          <p:cNvGraphicFramePr>
            <a:graphicFrameLocks/>
          </p:cNvGraphicFramePr>
          <p:nvPr>
            <p:extLst>
              <p:ext uri="{D42A27DB-BD31-4B8C-83A1-F6EECF244321}">
                <p14:modId xmlns:p14="http://schemas.microsoft.com/office/powerpoint/2010/main" val="117387479"/>
              </p:ext>
            </p:extLst>
          </p:nvPr>
        </p:nvGraphicFramePr>
        <p:xfrm>
          <a:off x="207553" y="2487256"/>
          <a:ext cx="5855958" cy="3768906"/>
        </p:xfrm>
        <a:graphic>
          <a:graphicData uri="http://schemas.openxmlformats.org/drawingml/2006/chart">
            <c:chart xmlns:c="http://schemas.openxmlformats.org/drawingml/2006/chart" xmlns:r="http://schemas.openxmlformats.org/officeDocument/2006/relationships" r:id="rId8"/>
          </a:graphicData>
        </a:graphic>
      </p:graphicFrame>
      <p:graphicFrame>
        <p:nvGraphicFramePr>
          <p:cNvPr id="28" name="グラフ 27">
            <a:extLst>
              <a:ext uri="{FF2B5EF4-FFF2-40B4-BE49-F238E27FC236}">
                <a16:creationId xmlns:a16="http://schemas.microsoft.com/office/drawing/2014/main" id="{ADF36EAD-6EC4-4FAB-91EE-BFAE051B0C9F}"/>
              </a:ext>
            </a:extLst>
          </p:cNvPr>
          <p:cNvGraphicFramePr>
            <a:graphicFrameLocks/>
          </p:cNvGraphicFramePr>
          <p:nvPr>
            <p:extLst>
              <p:ext uri="{D42A27DB-BD31-4B8C-83A1-F6EECF244321}">
                <p14:modId xmlns:p14="http://schemas.microsoft.com/office/powerpoint/2010/main" val="3247644859"/>
              </p:ext>
            </p:extLst>
          </p:nvPr>
        </p:nvGraphicFramePr>
        <p:xfrm>
          <a:off x="6771691" y="136525"/>
          <a:ext cx="4979200" cy="6665795"/>
        </p:xfrm>
        <a:graphic>
          <a:graphicData uri="http://schemas.openxmlformats.org/drawingml/2006/chart">
            <c:chart xmlns:c="http://schemas.openxmlformats.org/drawingml/2006/chart" xmlns:r="http://schemas.openxmlformats.org/officeDocument/2006/relationships" r:id="rId9"/>
          </a:graphicData>
        </a:graphic>
      </p:graphicFrame>
    </p:spTree>
    <p:extLst>
      <p:ext uri="{BB962C8B-B14F-4D97-AF65-F5344CB8AC3E}">
        <p14:creationId xmlns:p14="http://schemas.microsoft.com/office/powerpoint/2010/main" val="42790736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8">
            <a:extLst>
              <a:ext uri="{FF2B5EF4-FFF2-40B4-BE49-F238E27FC236}">
                <a16:creationId xmlns:a16="http://schemas.microsoft.com/office/drawing/2014/main" id="{1E42AB2B-BC5E-4EE2-AEF4-8D0EB98F7594}"/>
              </a:ext>
            </a:extLst>
          </p:cNvPr>
          <p:cNvSpPr>
            <a:spLocks noGrp="1"/>
          </p:cNvSpPr>
          <p:nvPr>
            <p:ph type="title"/>
          </p:nvPr>
        </p:nvSpPr>
        <p:spPr>
          <a:xfrm>
            <a:off x="579255" y="295195"/>
            <a:ext cx="10434680" cy="832496"/>
          </a:xfrm>
        </p:spPr>
        <p:txBody>
          <a:bodyPr>
            <a:normAutofit/>
          </a:bodyPr>
          <a:lstStyle/>
          <a:p>
            <a:r>
              <a:rPr lang="ja-JP" altLang="en-US" sz="2800" b="1" dirty="0"/>
              <a:t>❹ 津波避難計画の見直し  　　　　❺ </a:t>
            </a:r>
            <a:r>
              <a:rPr lang="en-US" altLang="ja-JP" sz="2800" b="1" dirty="0"/>
              <a:t>L2</a:t>
            </a:r>
            <a:r>
              <a:rPr lang="ja-JP" altLang="en-US" sz="2800" b="1" dirty="0"/>
              <a:t>高潮に備えた対策</a:t>
            </a:r>
          </a:p>
        </p:txBody>
      </p:sp>
      <p:sp>
        <p:nvSpPr>
          <p:cNvPr id="5" name="四角形: 角を丸くする 4">
            <a:extLst>
              <a:ext uri="{FF2B5EF4-FFF2-40B4-BE49-F238E27FC236}">
                <a16:creationId xmlns:a16="http://schemas.microsoft.com/office/drawing/2014/main" id="{5294ACBC-38BF-4A06-9442-D36993B18E79}"/>
              </a:ext>
            </a:extLst>
          </p:cNvPr>
          <p:cNvSpPr/>
          <p:nvPr/>
        </p:nvSpPr>
        <p:spPr>
          <a:xfrm>
            <a:off x="380325" y="301769"/>
            <a:ext cx="5356925" cy="2097246"/>
          </a:xfrm>
          <a:prstGeom prst="roundRect">
            <a:avLst/>
          </a:prstGeom>
          <a:noFill/>
          <a:ln>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6" name="四角形: 角を丸くする 5">
            <a:extLst>
              <a:ext uri="{FF2B5EF4-FFF2-40B4-BE49-F238E27FC236}">
                <a16:creationId xmlns:a16="http://schemas.microsoft.com/office/drawing/2014/main" id="{EC69BAE0-DFBA-47FA-B95D-6C33B3A3258B}"/>
              </a:ext>
            </a:extLst>
          </p:cNvPr>
          <p:cNvSpPr/>
          <p:nvPr/>
        </p:nvSpPr>
        <p:spPr>
          <a:xfrm>
            <a:off x="6003648" y="301769"/>
            <a:ext cx="5609097" cy="2097246"/>
          </a:xfrm>
          <a:prstGeom prst="roundRect">
            <a:avLst/>
          </a:prstGeom>
          <a:noFill/>
          <a:ln>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7" name="四角形: 角を丸くする 6">
            <a:extLst>
              <a:ext uri="{FF2B5EF4-FFF2-40B4-BE49-F238E27FC236}">
                <a16:creationId xmlns:a16="http://schemas.microsoft.com/office/drawing/2014/main" id="{605C50A3-827B-4828-A4D4-5253407D693A}"/>
              </a:ext>
            </a:extLst>
          </p:cNvPr>
          <p:cNvSpPr/>
          <p:nvPr/>
        </p:nvSpPr>
        <p:spPr>
          <a:xfrm>
            <a:off x="806113" y="1060860"/>
            <a:ext cx="1240252" cy="407338"/>
          </a:xfrm>
          <a:prstGeom prst="roundRect">
            <a:avLst/>
          </a:prstGeom>
          <a:solidFill>
            <a:schemeClr val="accent3">
              <a:lumMod val="20000"/>
              <a:lumOff val="8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dirty="0">
                <a:ln w="0"/>
                <a:solidFill>
                  <a:schemeClr val="tx1"/>
                </a:solidFill>
              </a:rPr>
              <a:t>見直し済</a:t>
            </a:r>
          </a:p>
        </p:txBody>
      </p:sp>
      <p:sp>
        <p:nvSpPr>
          <p:cNvPr id="8" name="テキスト ボックス 7">
            <a:extLst>
              <a:ext uri="{FF2B5EF4-FFF2-40B4-BE49-F238E27FC236}">
                <a16:creationId xmlns:a16="http://schemas.microsoft.com/office/drawing/2014/main" id="{314BB2D6-0AA3-4F99-9BAC-B7FDF6724142}"/>
              </a:ext>
            </a:extLst>
          </p:cNvPr>
          <p:cNvSpPr txBox="1"/>
          <p:nvPr/>
        </p:nvSpPr>
        <p:spPr>
          <a:xfrm>
            <a:off x="1002084" y="1581974"/>
            <a:ext cx="848309" cy="369332"/>
          </a:xfrm>
          <a:prstGeom prst="rect">
            <a:avLst/>
          </a:prstGeom>
          <a:noFill/>
        </p:spPr>
        <p:txBody>
          <a:bodyPr wrap="none" rtlCol="0">
            <a:spAutoFit/>
          </a:bodyPr>
          <a:lstStyle/>
          <a:p>
            <a:r>
              <a:rPr kumimoji="1" lang="en-US" altLang="ja-JP" dirty="0"/>
              <a:t>34 / 48</a:t>
            </a:r>
            <a:endParaRPr kumimoji="1" lang="ja-JP" altLang="en-US" dirty="0"/>
          </a:p>
        </p:txBody>
      </p:sp>
      <p:graphicFrame>
        <p:nvGraphicFramePr>
          <p:cNvPr id="13" name="グラフ 12">
            <a:extLst>
              <a:ext uri="{FF2B5EF4-FFF2-40B4-BE49-F238E27FC236}">
                <a16:creationId xmlns:a16="http://schemas.microsoft.com/office/drawing/2014/main" id="{73127AEF-2164-48F3-9A07-A576DEED9A55}"/>
              </a:ext>
            </a:extLst>
          </p:cNvPr>
          <p:cNvGraphicFramePr>
            <a:graphicFrameLocks/>
          </p:cNvGraphicFramePr>
          <p:nvPr>
            <p:extLst>
              <p:ext uri="{D42A27DB-BD31-4B8C-83A1-F6EECF244321}">
                <p14:modId xmlns:p14="http://schemas.microsoft.com/office/powerpoint/2010/main" val="2216500022"/>
              </p:ext>
            </p:extLst>
          </p:nvPr>
        </p:nvGraphicFramePr>
        <p:xfrm>
          <a:off x="6003648" y="2512791"/>
          <a:ext cx="5802631" cy="384529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4" name="グラフ 13">
            <a:extLst>
              <a:ext uri="{FF2B5EF4-FFF2-40B4-BE49-F238E27FC236}">
                <a16:creationId xmlns:a16="http://schemas.microsoft.com/office/drawing/2014/main" id="{34D9DB60-8686-4AD2-8230-19C080CDE490}"/>
              </a:ext>
            </a:extLst>
          </p:cNvPr>
          <p:cNvGraphicFramePr>
            <a:graphicFrameLocks/>
          </p:cNvGraphicFramePr>
          <p:nvPr>
            <p:extLst>
              <p:ext uri="{D42A27DB-BD31-4B8C-83A1-F6EECF244321}">
                <p14:modId xmlns:p14="http://schemas.microsoft.com/office/powerpoint/2010/main" val="1743772304"/>
              </p:ext>
            </p:extLst>
          </p:nvPr>
        </p:nvGraphicFramePr>
        <p:xfrm>
          <a:off x="579255" y="2533693"/>
          <a:ext cx="5718088" cy="3743095"/>
        </p:xfrm>
        <a:graphic>
          <a:graphicData uri="http://schemas.openxmlformats.org/drawingml/2006/chart">
            <c:chart xmlns:c="http://schemas.openxmlformats.org/drawingml/2006/chart" xmlns:r="http://schemas.openxmlformats.org/officeDocument/2006/relationships" r:id="rId3"/>
          </a:graphicData>
        </a:graphic>
      </p:graphicFrame>
      <p:sp>
        <p:nvSpPr>
          <p:cNvPr id="15" name="四角形: 角を丸くする 14">
            <a:extLst>
              <a:ext uri="{FF2B5EF4-FFF2-40B4-BE49-F238E27FC236}">
                <a16:creationId xmlns:a16="http://schemas.microsoft.com/office/drawing/2014/main" id="{62FFE744-2A1C-4721-AF1D-AC18BA04903F}"/>
              </a:ext>
            </a:extLst>
          </p:cNvPr>
          <p:cNvSpPr/>
          <p:nvPr/>
        </p:nvSpPr>
        <p:spPr>
          <a:xfrm>
            <a:off x="2312763" y="1054636"/>
            <a:ext cx="1240252" cy="407338"/>
          </a:xfrm>
          <a:prstGeom prst="roundRect">
            <a:avLst/>
          </a:prstGeom>
          <a:solidFill>
            <a:schemeClr val="accent3">
              <a:lumMod val="20000"/>
              <a:lumOff val="8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dirty="0">
                <a:ln w="0"/>
                <a:solidFill>
                  <a:schemeClr val="tx1"/>
                </a:solidFill>
              </a:rPr>
              <a:t>一部済</a:t>
            </a:r>
          </a:p>
        </p:txBody>
      </p:sp>
      <p:sp>
        <p:nvSpPr>
          <p:cNvPr id="16" name="テキスト ボックス 15">
            <a:extLst>
              <a:ext uri="{FF2B5EF4-FFF2-40B4-BE49-F238E27FC236}">
                <a16:creationId xmlns:a16="http://schemas.microsoft.com/office/drawing/2014/main" id="{CB1E506F-5644-412B-AF28-773AF38857B4}"/>
              </a:ext>
            </a:extLst>
          </p:cNvPr>
          <p:cNvSpPr txBox="1"/>
          <p:nvPr/>
        </p:nvSpPr>
        <p:spPr>
          <a:xfrm>
            <a:off x="2472152" y="1604501"/>
            <a:ext cx="848309" cy="369332"/>
          </a:xfrm>
          <a:prstGeom prst="rect">
            <a:avLst/>
          </a:prstGeom>
          <a:noFill/>
        </p:spPr>
        <p:txBody>
          <a:bodyPr wrap="none" rtlCol="0">
            <a:spAutoFit/>
          </a:bodyPr>
          <a:lstStyle/>
          <a:p>
            <a:r>
              <a:rPr kumimoji="1" lang="en-US" altLang="ja-JP" dirty="0"/>
              <a:t>14 / 48</a:t>
            </a:r>
            <a:endParaRPr kumimoji="1" lang="ja-JP" altLang="en-US" dirty="0"/>
          </a:p>
        </p:txBody>
      </p:sp>
      <p:sp>
        <p:nvSpPr>
          <p:cNvPr id="17" name="四角形: 角を丸くする 16">
            <a:extLst>
              <a:ext uri="{FF2B5EF4-FFF2-40B4-BE49-F238E27FC236}">
                <a16:creationId xmlns:a16="http://schemas.microsoft.com/office/drawing/2014/main" id="{8E47801A-3369-4D6B-B317-D58C6D6CD32F}"/>
              </a:ext>
            </a:extLst>
          </p:cNvPr>
          <p:cNvSpPr/>
          <p:nvPr/>
        </p:nvSpPr>
        <p:spPr>
          <a:xfrm>
            <a:off x="3902326" y="1054636"/>
            <a:ext cx="1240252" cy="407338"/>
          </a:xfrm>
          <a:prstGeom prst="roundRect">
            <a:avLst/>
          </a:prstGeom>
          <a:solidFill>
            <a:schemeClr val="accent3">
              <a:lumMod val="20000"/>
              <a:lumOff val="8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dirty="0">
                <a:ln w="0"/>
                <a:solidFill>
                  <a:schemeClr val="tx1"/>
                </a:solidFill>
              </a:rPr>
              <a:t>未対策</a:t>
            </a:r>
          </a:p>
        </p:txBody>
      </p:sp>
      <p:sp>
        <p:nvSpPr>
          <p:cNvPr id="18" name="テキスト ボックス 17">
            <a:extLst>
              <a:ext uri="{FF2B5EF4-FFF2-40B4-BE49-F238E27FC236}">
                <a16:creationId xmlns:a16="http://schemas.microsoft.com/office/drawing/2014/main" id="{81196725-BC97-49F8-8255-3165C47FFCBF}"/>
              </a:ext>
            </a:extLst>
          </p:cNvPr>
          <p:cNvSpPr txBox="1"/>
          <p:nvPr/>
        </p:nvSpPr>
        <p:spPr>
          <a:xfrm>
            <a:off x="3956919" y="1499270"/>
            <a:ext cx="1154483" cy="584775"/>
          </a:xfrm>
          <a:prstGeom prst="rect">
            <a:avLst/>
          </a:prstGeom>
          <a:noFill/>
        </p:spPr>
        <p:txBody>
          <a:bodyPr wrap="none" rtlCol="0">
            <a:spAutoFit/>
          </a:bodyPr>
          <a:lstStyle/>
          <a:p>
            <a:r>
              <a:rPr kumimoji="1" lang="en-US" altLang="ja-JP" sz="3200" dirty="0"/>
              <a:t>0 / 48</a:t>
            </a:r>
            <a:endParaRPr kumimoji="1" lang="ja-JP" altLang="en-US" sz="3200" dirty="0"/>
          </a:p>
        </p:txBody>
      </p:sp>
      <p:sp>
        <p:nvSpPr>
          <p:cNvPr id="19" name="四角形: 角を丸くする 18">
            <a:extLst>
              <a:ext uri="{FF2B5EF4-FFF2-40B4-BE49-F238E27FC236}">
                <a16:creationId xmlns:a16="http://schemas.microsoft.com/office/drawing/2014/main" id="{2C5BEB3C-78FE-45BF-A882-1C5479BD5061}"/>
              </a:ext>
            </a:extLst>
          </p:cNvPr>
          <p:cNvSpPr/>
          <p:nvPr/>
        </p:nvSpPr>
        <p:spPr>
          <a:xfrm>
            <a:off x="6489812" y="1060860"/>
            <a:ext cx="1240252" cy="407338"/>
          </a:xfrm>
          <a:prstGeom prst="roundRect">
            <a:avLst/>
          </a:prstGeom>
          <a:solidFill>
            <a:schemeClr val="accent3">
              <a:lumMod val="20000"/>
              <a:lumOff val="8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dirty="0">
                <a:ln w="0"/>
                <a:solidFill>
                  <a:schemeClr val="tx1"/>
                </a:solidFill>
              </a:rPr>
              <a:t>対策済</a:t>
            </a:r>
          </a:p>
        </p:txBody>
      </p:sp>
      <p:sp>
        <p:nvSpPr>
          <p:cNvPr id="20" name="テキスト ボックス 19">
            <a:extLst>
              <a:ext uri="{FF2B5EF4-FFF2-40B4-BE49-F238E27FC236}">
                <a16:creationId xmlns:a16="http://schemas.microsoft.com/office/drawing/2014/main" id="{3286665F-AEB7-4C40-9CBC-2D5030E7FE1E}"/>
              </a:ext>
            </a:extLst>
          </p:cNvPr>
          <p:cNvSpPr txBox="1"/>
          <p:nvPr/>
        </p:nvSpPr>
        <p:spPr>
          <a:xfrm>
            <a:off x="6685783" y="1581974"/>
            <a:ext cx="848309" cy="369332"/>
          </a:xfrm>
          <a:prstGeom prst="rect">
            <a:avLst/>
          </a:prstGeom>
          <a:noFill/>
        </p:spPr>
        <p:txBody>
          <a:bodyPr wrap="none" rtlCol="0">
            <a:spAutoFit/>
          </a:bodyPr>
          <a:lstStyle/>
          <a:p>
            <a:r>
              <a:rPr kumimoji="1" lang="en-US" altLang="ja-JP" dirty="0"/>
              <a:t>16 / 48</a:t>
            </a:r>
            <a:endParaRPr kumimoji="1" lang="ja-JP" altLang="en-US" dirty="0"/>
          </a:p>
        </p:txBody>
      </p:sp>
      <p:sp>
        <p:nvSpPr>
          <p:cNvPr id="21" name="四角形: 角を丸くする 20">
            <a:extLst>
              <a:ext uri="{FF2B5EF4-FFF2-40B4-BE49-F238E27FC236}">
                <a16:creationId xmlns:a16="http://schemas.microsoft.com/office/drawing/2014/main" id="{6D595BAC-F50D-404E-9B9A-058E02D7DD04}"/>
              </a:ext>
            </a:extLst>
          </p:cNvPr>
          <p:cNvSpPr/>
          <p:nvPr/>
        </p:nvSpPr>
        <p:spPr>
          <a:xfrm>
            <a:off x="7996462" y="1054636"/>
            <a:ext cx="1240252" cy="407338"/>
          </a:xfrm>
          <a:prstGeom prst="roundRect">
            <a:avLst/>
          </a:prstGeom>
          <a:solidFill>
            <a:schemeClr val="accent3">
              <a:lumMod val="20000"/>
              <a:lumOff val="8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dirty="0">
                <a:ln w="0"/>
                <a:solidFill>
                  <a:schemeClr val="tx1"/>
                </a:solidFill>
              </a:rPr>
              <a:t>一部済</a:t>
            </a:r>
          </a:p>
        </p:txBody>
      </p:sp>
      <p:sp>
        <p:nvSpPr>
          <p:cNvPr id="22" name="テキスト ボックス 21">
            <a:extLst>
              <a:ext uri="{FF2B5EF4-FFF2-40B4-BE49-F238E27FC236}">
                <a16:creationId xmlns:a16="http://schemas.microsoft.com/office/drawing/2014/main" id="{DEEE4E03-D7E9-45A5-8B1F-5D65D5CD57C6}"/>
              </a:ext>
            </a:extLst>
          </p:cNvPr>
          <p:cNvSpPr txBox="1"/>
          <p:nvPr/>
        </p:nvSpPr>
        <p:spPr>
          <a:xfrm>
            <a:off x="8155851" y="1604501"/>
            <a:ext cx="848309" cy="369332"/>
          </a:xfrm>
          <a:prstGeom prst="rect">
            <a:avLst/>
          </a:prstGeom>
          <a:noFill/>
        </p:spPr>
        <p:txBody>
          <a:bodyPr wrap="none" rtlCol="0">
            <a:spAutoFit/>
          </a:bodyPr>
          <a:lstStyle/>
          <a:p>
            <a:r>
              <a:rPr kumimoji="1" lang="en-US" altLang="ja-JP" dirty="0"/>
              <a:t>28 / 48</a:t>
            </a:r>
            <a:endParaRPr kumimoji="1" lang="ja-JP" altLang="en-US" dirty="0"/>
          </a:p>
        </p:txBody>
      </p:sp>
      <p:sp>
        <p:nvSpPr>
          <p:cNvPr id="23" name="四角形: 角を丸くする 22">
            <a:extLst>
              <a:ext uri="{FF2B5EF4-FFF2-40B4-BE49-F238E27FC236}">
                <a16:creationId xmlns:a16="http://schemas.microsoft.com/office/drawing/2014/main" id="{2E7B2B60-A4C9-4746-B348-0363AFF5EF79}"/>
              </a:ext>
            </a:extLst>
          </p:cNvPr>
          <p:cNvSpPr/>
          <p:nvPr/>
        </p:nvSpPr>
        <p:spPr>
          <a:xfrm>
            <a:off x="9586025" y="1054636"/>
            <a:ext cx="1240252" cy="407338"/>
          </a:xfrm>
          <a:prstGeom prst="roundRect">
            <a:avLst/>
          </a:prstGeom>
          <a:solidFill>
            <a:schemeClr val="accent3">
              <a:lumMod val="20000"/>
              <a:lumOff val="8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dirty="0">
                <a:ln w="0"/>
                <a:solidFill>
                  <a:schemeClr val="tx1"/>
                </a:solidFill>
              </a:rPr>
              <a:t>未対策</a:t>
            </a:r>
          </a:p>
        </p:txBody>
      </p:sp>
      <p:sp>
        <p:nvSpPr>
          <p:cNvPr id="24" name="テキスト ボックス 23">
            <a:extLst>
              <a:ext uri="{FF2B5EF4-FFF2-40B4-BE49-F238E27FC236}">
                <a16:creationId xmlns:a16="http://schemas.microsoft.com/office/drawing/2014/main" id="{5260DE18-E505-4AFF-979F-89C21A46A028}"/>
              </a:ext>
            </a:extLst>
          </p:cNvPr>
          <p:cNvSpPr txBox="1"/>
          <p:nvPr/>
        </p:nvSpPr>
        <p:spPr>
          <a:xfrm>
            <a:off x="9639608" y="1486303"/>
            <a:ext cx="1154483" cy="584775"/>
          </a:xfrm>
          <a:prstGeom prst="rect">
            <a:avLst/>
          </a:prstGeom>
          <a:noFill/>
        </p:spPr>
        <p:txBody>
          <a:bodyPr wrap="none" rtlCol="0">
            <a:spAutoFit/>
          </a:bodyPr>
          <a:lstStyle/>
          <a:p>
            <a:r>
              <a:rPr kumimoji="1" lang="en-US" altLang="ja-JP" sz="3200" dirty="0"/>
              <a:t>4 / 48</a:t>
            </a:r>
            <a:endParaRPr kumimoji="1" lang="ja-JP" altLang="en-US" sz="3200" dirty="0"/>
          </a:p>
        </p:txBody>
      </p:sp>
      <p:sp>
        <p:nvSpPr>
          <p:cNvPr id="2" name="テキスト ボックス 1">
            <a:extLst>
              <a:ext uri="{FF2B5EF4-FFF2-40B4-BE49-F238E27FC236}">
                <a16:creationId xmlns:a16="http://schemas.microsoft.com/office/drawing/2014/main" id="{1F8F5031-7B7B-46E6-AD11-379F455A0DEF}"/>
              </a:ext>
            </a:extLst>
          </p:cNvPr>
          <p:cNvSpPr txBox="1"/>
          <p:nvPr/>
        </p:nvSpPr>
        <p:spPr>
          <a:xfrm>
            <a:off x="4019080" y="2021834"/>
            <a:ext cx="1620957" cy="307777"/>
          </a:xfrm>
          <a:prstGeom prst="rect">
            <a:avLst/>
          </a:prstGeom>
          <a:noFill/>
        </p:spPr>
        <p:txBody>
          <a:bodyPr wrap="none" rtlCol="0">
            <a:spAutoFit/>
          </a:bodyPr>
          <a:lstStyle/>
          <a:p>
            <a:r>
              <a:rPr kumimoji="1" lang="ja-JP" altLang="en-US" sz="1400" dirty="0"/>
              <a:t>（特定事業所数）</a:t>
            </a:r>
          </a:p>
        </p:txBody>
      </p:sp>
      <p:sp>
        <p:nvSpPr>
          <p:cNvPr id="25" name="テキスト ボックス 24">
            <a:extLst>
              <a:ext uri="{FF2B5EF4-FFF2-40B4-BE49-F238E27FC236}">
                <a16:creationId xmlns:a16="http://schemas.microsoft.com/office/drawing/2014/main" id="{C6B81734-281E-4CD3-80C6-BBE6289951E3}"/>
              </a:ext>
            </a:extLst>
          </p:cNvPr>
          <p:cNvSpPr txBox="1"/>
          <p:nvPr/>
        </p:nvSpPr>
        <p:spPr>
          <a:xfrm>
            <a:off x="9840506" y="2004614"/>
            <a:ext cx="1620957" cy="307777"/>
          </a:xfrm>
          <a:prstGeom prst="rect">
            <a:avLst/>
          </a:prstGeom>
          <a:noFill/>
        </p:spPr>
        <p:txBody>
          <a:bodyPr wrap="none" rtlCol="0">
            <a:spAutoFit/>
          </a:bodyPr>
          <a:lstStyle/>
          <a:p>
            <a:r>
              <a:rPr kumimoji="1" lang="ja-JP" altLang="en-US" sz="1400" dirty="0"/>
              <a:t>（特定事業所数）</a:t>
            </a:r>
          </a:p>
        </p:txBody>
      </p:sp>
      <p:sp>
        <p:nvSpPr>
          <p:cNvPr id="3" name="スライド番号プレースホルダー 2">
            <a:extLst>
              <a:ext uri="{FF2B5EF4-FFF2-40B4-BE49-F238E27FC236}">
                <a16:creationId xmlns:a16="http://schemas.microsoft.com/office/drawing/2014/main" id="{6F410230-52C5-45F3-A03D-04EE8E2741CE}"/>
              </a:ext>
            </a:extLst>
          </p:cNvPr>
          <p:cNvSpPr>
            <a:spLocks noGrp="1"/>
          </p:cNvSpPr>
          <p:nvPr>
            <p:ph type="sldNum" sz="quarter" idx="12"/>
          </p:nvPr>
        </p:nvSpPr>
        <p:spPr/>
        <p:txBody>
          <a:bodyPr/>
          <a:lstStyle/>
          <a:p>
            <a:fld id="{A3938BA9-2DF4-4B7E-9133-A83724163198}" type="slidenum">
              <a:rPr kumimoji="1" lang="ja-JP" altLang="en-US" smtClean="0"/>
              <a:t>14</a:t>
            </a:fld>
            <a:endParaRPr kumimoji="1" lang="ja-JP" altLang="en-US"/>
          </a:p>
        </p:txBody>
      </p:sp>
    </p:spTree>
    <p:extLst>
      <p:ext uri="{BB962C8B-B14F-4D97-AF65-F5344CB8AC3E}">
        <p14:creationId xmlns:p14="http://schemas.microsoft.com/office/powerpoint/2010/main" val="27737178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四角形: 角を丸くする 13">
            <a:extLst>
              <a:ext uri="{FF2B5EF4-FFF2-40B4-BE49-F238E27FC236}">
                <a16:creationId xmlns:a16="http://schemas.microsoft.com/office/drawing/2014/main" id="{DB6F8019-C51D-4503-9348-59293E64134B}"/>
              </a:ext>
            </a:extLst>
          </p:cNvPr>
          <p:cNvSpPr/>
          <p:nvPr/>
        </p:nvSpPr>
        <p:spPr>
          <a:xfrm>
            <a:off x="381193" y="1173164"/>
            <a:ext cx="11313628" cy="407338"/>
          </a:xfrm>
          <a:prstGeom prst="roundRect">
            <a:avLst/>
          </a:prstGeom>
          <a:solidFill>
            <a:schemeClr val="accent3">
              <a:lumMod val="20000"/>
              <a:lumOff val="8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kumimoji="1" lang="ja-JP" altLang="en-US" dirty="0">
                <a:solidFill>
                  <a:schemeClr val="tx1"/>
                </a:solidFill>
              </a:rPr>
              <a:t>各特定事業所の先進的取組</a:t>
            </a:r>
          </a:p>
        </p:txBody>
      </p:sp>
      <p:sp>
        <p:nvSpPr>
          <p:cNvPr id="17" name="四角形: 角を丸くする 16">
            <a:extLst>
              <a:ext uri="{FF2B5EF4-FFF2-40B4-BE49-F238E27FC236}">
                <a16:creationId xmlns:a16="http://schemas.microsoft.com/office/drawing/2014/main" id="{C5814906-F382-42AB-9169-A7A6C6F94713}"/>
              </a:ext>
            </a:extLst>
          </p:cNvPr>
          <p:cNvSpPr/>
          <p:nvPr/>
        </p:nvSpPr>
        <p:spPr>
          <a:xfrm>
            <a:off x="381193" y="276838"/>
            <a:ext cx="7985972" cy="704674"/>
          </a:xfrm>
          <a:prstGeom prst="roundRect">
            <a:avLst/>
          </a:prstGeom>
          <a:noFill/>
          <a:ln>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2800" b="1" dirty="0">
                <a:latin typeface="+mj-ea"/>
                <a:ea typeface="+mj-ea"/>
              </a:rPr>
              <a:t>❻</a:t>
            </a:r>
            <a:r>
              <a:rPr kumimoji="1" lang="ja-JP" altLang="en-US" sz="2800" b="1" dirty="0">
                <a:latin typeface="+mj-ea"/>
                <a:ea typeface="+mj-ea"/>
              </a:rPr>
              <a:t> プラント保安等におけるＩｏＴ</a:t>
            </a:r>
            <a:r>
              <a:rPr kumimoji="1" lang="en-US" altLang="ja-JP" sz="2800" b="1" dirty="0">
                <a:latin typeface="+mj-ea"/>
                <a:ea typeface="+mj-ea"/>
              </a:rPr>
              <a:t> </a:t>
            </a:r>
            <a:r>
              <a:rPr kumimoji="1" lang="ja-JP" altLang="en-US" sz="2800" b="1" dirty="0">
                <a:latin typeface="+mj-ea"/>
                <a:ea typeface="+mj-ea"/>
              </a:rPr>
              <a:t>・ＡＩ</a:t>
            </a:r>
            <a:r>
              <a:rPr lang="ja-JP" altLang="en-US" sz="2800" b="1" dirty="0">
                <a:latin typeface="+mj-ea"/>
                <a:ea typeface="+mj-ea"/>
              </a:rPr>
              <a:t>利活用</a:t>
            </a:r>
            <a:endParaRPr kumimoji="1" lang="ja-JP" altLang="en-US" sz="2800" dirty="0">
              <a:latin typeface="+mj-ea"/>
              <a:ea typeface="+mj-ea"/>
            </a:endParaRPr>
          </a:p>
        </p:txBody>
      </p:sp>
      <p:sp>
        <p:nvSpPr>
          <p:cNvPr id="5" name="正方形/長方形 4">
            <a:extLst>
              <a:ext uri="{FF2B5EF4-FFF2-40B4-BE49-F238E27FC236}">
                <a16:creationId xmlns:a16="http://schemas.microsoft.com/office/drawing/2014/main" id="{5FFF2C53-4B7F-471E-AFB1-1291DF37292A}"/>
              </a:ext>
            </a:extLst>
          </p:cNvPr>
          <p:cNvSpPr/>
          <p:nvPr/>
        </p:nvSpPr>
        <p:spPr>
          <a:xfrm>
            <a:off x="381192" y="1692513"/>
            <a:ext cx="5493625" cy="2442517"/>
          </a:xfrm>
          <a:prstGeom prst="rect">
            <a:avLst/>
          </a:prstGeom>
          <a:solidFill>
            <a:schemeClr val="accent5">
              <a:lumMod val="20000"/>
              <a:lumOff val="80000"/>
            </a:schemeClr>
          </a:solidFill>
        </p:spPr>
        <p:style>
          <a:lnRef idx="3">
            <a:schemeClr val="lt1"/>
          </a:lnRef>
          <a:fillRef idx="1">
            <a:schemeClr val="accent1"/>
          </a:fillRef>
          <a:effectRef idx="1">
            <a:schemeClr val="accent1"/>
          </a:effectRef>
          <a:fontRef idx="minor">
            <a:schemeClr val="lt1"/>
          </a:fontRef>
        </p:style>
        <p:txBody>
          <a:bodyPr rtlCol="0" anchor="ctr"/>
          <a:lstStyle/>
          <a:p>
            <a:endParaRPr kumimoji="1" lang="ja-JP" altLang="en-US" dirty="0">
              <a:solidFill>
                <a:schemeClr val="tx1"/>
              </a:solidFill>
            </a:endParaRPr>
          </a:p>
        </p:txBody>
      </p:sp>
      <p:sp>
        <p:nvSpPr>
          <p:cNvPr id="18" name="正方形/長方形 17">
            <a:extLst>
              <a:ext uri="{FF2B5EF4-FFF2-40B4-BE49-F238E27FC236}">
                <a16:creationId xmlns:a16="http://schemas.microsoft.com/office/drawing/2014/main" id="{CD0F1A20-D088-4CA4-8C4E-EBBAA05A0BD6}"/>
              </a:ext>
            </a:extLst>
          </p:cNvPr>
          <p:cNvSpPr/>
          <p:nvPr/>
        </p:nvSpPr>
        <p:spPr>
          <a:xfrm>
            <a:off x="381193" y="4248320"/>
            <a:ext cx="5493625" cy="2318368"/>
          </a:xfrm>
          <a:prstGeom prst="rect">
            <a:avLst/>
          </a:prstGeom>
          <a:solidFill>
            <a:schemeClr val="accent5">
              <a:lumMod val="20000"/>
              <a:lumOff val="80000"/>
            </a:schemeClr>
          </a:solidFill>
        </p:spPr>
        <p:style>
          <a:lnRef idx="3">
            <a:schemeClr val="lt1"/>
          </a:lnRef>
          <a:fillRef idx="1">
            <a:schemeClr val="accent1"/>
          </a:fillRef>
          <a:effectRef idx="1">
            <a:schemeClr val="accent1"/>
          </a:effectRef>
          <a:fontRef idx="minor">
            <a:schemeClr val="lt1"/>
          </a:fontRef>
        </p:style>
        <p:txBody>
          <a:bodyPr rtlCol="0" anchor="ctr"/>
          <a:lstStyle/>
          <a:p>
            <a:pPr algn="ctr"/>
            <a:endParaRPr kumimoji="1" lang="ja-JP" altLang="en-US"/>
          </a:p>
        </p:txBody>
      </p:sp>
      <p:sp>
        <p:nvSpPr>
          <p:cNvPr id="19" name="正方形/長方形 18">
            <a:extLst>
              <a:ext uri="{FF2B5EF4-FFF2-40B4-BE49-F238E27FC236}">
                <a16:creationId xmlns:a16="http://schemas.microsoft.com/office/drawing/2014/main" id="{A9A24286-042A-490A-B76F-4EB973FAF0A8}"/>
              </a:ext>
            </a:extLst>
          </p:cNvPr>
          <p:cNvSpPr/>
          <p:nvPr/>
        </p:nvSpPr>
        <p:spPr>
          <a:xfrm>
            <a:off x="5901792" y="1661515"/>
            <a:ext cx="5763359" cy="2473516"/>
          </a:xfrm>
          <a:prstGeom prst="rect">
            <a:avLst/>
          </a:prstGeom>
          <a:solidFill>
            <a:schemeClr val="accent5">
              <a:lumMod val="20000"/>
              <a:lumOff val="80000"/>
            </a:schemeClr>
          </a:solidFill>
        </p:spPr>
        <p:style>
          <a:lnRef idx="3">
            <a:schemeClr val="lt1"/>
          </a:lnRef>
          <a:fillRef idx="1">
            <a:schemeClr val="accent1"/>
          </a:fillRef>
          <a:effectRef idx="1">
            <a:schemeClr val="accent1"/>
          </a:effectRef>
          <a:fontRef idx="minor">
            <a:schemeClr val="lt1"/>
          </a:fontRef>
        </p:style>
        <p:txBody>
          <a:bodyPr rtlCol="0" anchor="ctr"/>
          <a:lstStyle/>
          <a:p>
            <a:pPr algn="ctr"/>
            <a:endParaRPr kumimoji="1" lang="ja-JP" altLang="en-US"/>
          </a:p>
        </p:txBody>
      </p:sp>
      <p:sp>
        <p:nvSpPr>
          <p:cNvPr id="20" name="正方形/長方形 19">
            <a:extLst>
              <a:ext uri="{FF2B5EF4-FFF2-40B4-BE49-F238E27FC236}">
                <a16:creationId xmlns:a16="http://schemas.microsoft.com/office/drawing/2014/main" id="{6322C684-697D-4050-AE51-7BEB87891464}"/>
              </a:ext>
            </a:extLst>
          </p:cNvPr>
          <p:cNvSpPr/>
          <p:nvPr/>
        </p:nvSpPr>
        <p:spPr>
          <a:xfrm>
            <a:off x="5931462" y="4272595"/>
            <a:ext cx="5763359" cy="2302185"/>
          </a:xfrm>
          <a:prstGeom prst="rect">
            <a:avLst/>
          </a:prstGeom>
          <a:solidFill>
            <a:schemeClr val="accent5">
              <a:lumMod val="20000"/>
              <a:lumOff val="80000"/>
            </a:schemeClr>
          </a:solidFill>
        </p:spPr>
        <p:style>
          <a:lnRef idx="3">
            <a:schemeClr val="lt1"/>
          </a:lnRef>
          <a:fillRef idx="1">
            <a:schemeClr val="accent1"/>
          </a:fillRef>
          <a:effectRef idx="1">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A5480120-F699-4E3E-B48B-DD7FB6130004}"/>
              </a:ext>
            </a:extLst>
          </p:cNvPr>
          <p:cNvSpPr txBox="1"/>
          <p:nvPr/>
        </p:nvSpPr>
        <p:spPr>
          <a:xfrm>
            <a:off x="497179" y="1750333"/>
            <a:ext cx="5288626" cy="338554"/>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kumimoji="1" lang="en-US" altLang="ja-JP" sz="1600" dirty="0">
                <a:solidFill>
                  <a:schemeClr val="tx1"/>
                </a:solidFill>
              </a:rPr>
              <a:t>AI</a:t>
            </a:r>
            <a:endParaRPr kumimoji="1" lang="ja-JP" altLang="en-US" sz="1600" dirty="0">
              <a:solidFill>
                <a:schemeClr val="tx1"/>
              </a:solidFill>
            </a:endParaRPr>
          </a:p>
        </p:txBody>
      </p:sp>
      <p:sp>
        <p:nvSpPr>
          <p:cNvPr id="21" name="テキスト ボックス 20">
            <a:extLst>
              <a:ext uri="{FF2B5EF4-FFF2-40B4-BE49-F238E27FC236}">
                <a16:creationId xmlns:a16="http://schemas.microsoft.com/office/drawing/2014/main" id="{3F5BCE6B-5A3D-47FD-897F-7D4140EF23F3}"/>
              </a:ext>
            </a:extLst>
          </p:cNvPr>
          <p:cNvSpPr txBox="1"/>
          <p:nvPr/>
        </p:nvSpPr>
        <p:spPr>
          <a:xfrm>
            <a:off x="6096000" y="1757723"/>
            <a:ext cx="5524163" cy="338554"/>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kumimoji="1" lang="en-US" altLang="ja-JP" sz="1600" dirty="0">
                <a:solidFill>
                  <a:schemeClr val="tx1"/>
                </a:solidFill>
              </a:rPr>
              <a:t>IoT</a:t>
            </a:r>
            <a:endParaRPr kumimoji="1" lang="ja-JP" altLang="en-US" sz="1600" dirty="0">
              <a:solidFill>
                <a:schemeClr val="tx1"/>
              </a:solidFill>
            </a:endParaRPr>
          </a:p>
        </p:txBody>
      </p:sp>
      <p:sp>
        <p:nvSpPr>
          <p:cNvPr id="22" name="テキスト ボックス 21">
            <a:extLst>
              <a:ext uri="{FF2B5EF4-FFF2-40B4-BE49-F238E27FC236}">
                <a16:creationId xmlns:a16="http://schemas.microsoft.com/office/drawing/2014/main" id="{64768BA0-92D2-46EB-9298-7B6191496ABD}"/>
              </a:ext>
            </a:extLst>
          </p:cNvPr>
          <p:cNvSpPr txBox="1"/>
          <p:nvPr/>
        </p:nvSpPr>
        <p:spPr>
          <a:xfrm>
            <a:off x="497178" y="4346598"/>
            <a:ext cx="5288627" cy="338554"/>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kumimoji="1" lang="ja-JP" altLang="en-US" sz="1600" dirty="0">
                <a:solidFill>
                  <a:schemeClr val="tx1"/>
                </a:solidFill>
              </a:rPr>
              <a:t>ドローン</a:t>
            </a:r>
          </a:p>
        </p:txBody>
      </p:sp>
      <p:sp>
        <p:nvSpPr>
          <p:cNvPr id="23" name="テキスト ボックス 22">
            <a:extLst>
              <a:ext uri="{FF2B5EF4-FFF2-40B4-BE49-F238E27FC236}">
                <a16:creationId xmlns:a16="http://schemas.microsoft.com/office/drawing/2014/main" id="{52BD6F78-A8C3-4A1B-A1C7-7BC55DA08CB6}"/>
              </a:ext>
            </a:extLst>
          </p:cNvPr>
          <p:cNvSpPr txBox="1"/>
          <p:nvPr/>
        </p:nvSpPr>
        <p:spPr>
          <a:xfrm>
            <a:off x="6095999" y="4344145"/>
            <a:ext cx="5524164" cy="338554"/>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kumimoji="1" lang="ja-JP" altLang="en-US" sz="1600" dirty="0">
                <a:solidFill>
                  <a:schemeClr val="tx1"/>
                </a:solidFill>
              </a:rPr>
              <a:t>その他</a:t>
            </a:r>
          </a:p>
        </p:txBody>
      </p:sp>
      <p:sp>
        <p:nvSpPr>
          <p:cNvPr id="12" name="テキスト ボックス 11">
            <a:extLst>
              <a:ext uri="{FF2B5EF4-FFF2-40B4-BE49-F238E27FC236}">
                <a16:creationId xmlns:a16="http://schemas.microsoft.com/office/drawing/2014/main" id="{1C6984DA-D459-4D98-BCDF-02524BAF0343}"/>
              </a:ext>
            </a:extLst>
          </p:cNvPr>
          <p:cNvSpPr txBox="1"/>
          <p:nvPr/>
        </p:nvSpPr>
        <p:spPr>
          <a:xfrm>
            <a:off x="6095999" y="2660576"/>
            <a:ext cx="4570482" cy="646331"/>
          </a:xfrm>
          <a:prstGeom prst="rect">
            <a:avLst/>
          </a:prstGeom>
          <a:noFill/>
        </p:spPr>
        <p:txBody>
          <a:bodyPr wrap="none" rtlCol="0">
            <a:spAutoFit/>
          </a:bodyPr>
          <a:lstStyle/>
          <a:p>
            <a:r>
              <a:rPr kumimoji="1" lang="ja-JP" altLang="en-US" dirty="0"/>
              <a:t>・調節弁にスマートバルブを導入</a:t>
            </a:r>
            <a:endParaRPr kumimoji="1" lang="en-US" altLang="ja-JP" dirty="0"/>
          </a:p>
          <a:p>
            <a:r>
              <a:rPr kumimoji="1" lang="ja-JP" altLang="en-US" dirty="0"/>
              <a:t>（稼働状態を可視化し交換周期を最適化）</a:t>
            </a:r>
          </a:p>
        </p:txBody>
      </p:sp>
      <p:sp>
        <p:nvSpPr>
          <p:cNvPr id="24" name="テキスト ボックス 23">
            <a:extLst>
              <a:ext uri="{FF2B5EF4-FFF2-40B4-BE49-F238E27FC236}">
                <a16:creationId xmlns:a16="http://schemas.microsoft.com/office/drawing/2014/main" id="{7FA56B38-42BD-4EF1-A970-FA019E57AC12}"/>
              </a:ext>
            </a:extLst>
          </p:cNvPr>
          <p:cNvSpPr txBox="1"/>
          <p:nvPr/>
        </p:nvSpPr>
        <p:spPr>
          <a:xfrm>
            <a:off x="497178" y="2678636"/>
            <a:ext cx="4801314" cy="646331"/>
          </a:xfrm>
          <a:prstGeom prst="rect">
            <a:avLst/>
          </a:prstGeom>
          <a:noFill/>
        </p:spPr>
        <p:txBody>
          <a:bodyPr wrap="none" rtlCol="0">
            <a:spAutoFit/>
          </a:bodyPr>
          <a:lstStyle/>
          <a:p>
            <a:r>
              <a:rPr kumimoji="1" lang="ja-JP" altLang="en-US" dirty="0"/>
              <a:t>・可聴域外を含む音響データから異常を検知</a:t>
            </a:r>
            <a:endParaRPr kumimoji="1" lang="en-US" altLang="ja-JP" dirty="0"/>
          </a:p>
          <a:p>
            <a:r>
              <a:rPr kumimoji="1" lang="ja-JP" altLang="en-US" dirty="0"/>
              <a:t>　（ディープラーニングによる</a:t>
            </a:r>
            <a:r>
              <a:rPr kumimoji="1" lang="en-US" altLang="ja-JP" dirty="0"/>
              <a:t>AI</a:t>
            </a:r>
            <a:r>
              <a:rPr kumimoji="1" lang="ja-JP" altLang="en-US" dirty="0"/>
              <a:t>学習）</a:t>
            </a:r>
          </a:p>
        </p:txBody>
      </p:sp>
      <p:sp>
        <p:nvSpPr>
          <p:cNvPr id="25" name="テキスト ボックス 24">
            <a:extLst>
              <a:ext uri="{FF2B5EF4-FFF2-40B4-BE49-F238E27FC236}">
                <a16:creationId xmlns:a16="http://schemas.microsoft.com/office/drawing/2014/main" id="{5700B279-FCE2-4BC2-AC14-A6416EFF922A}"/>
              </a:ext>
            </a:extLst>
          </p:cNvPr>
          <p:cNvSpPr txBox="1"/>
          <p:nvPr/>
        </p:nvSpPr>
        <p:spPr>
          <a:xfrm>
            <a:off x="496514" y="5280501"/>
            <a:ext cx="5262979" cy="646331"/>
          </a:xfrm>
          <a:prstGeom prst="rect">
            <a:avLst/>
          </a:prstGeom>
          <a:noFill/>
        </p:spPr>
        <p:txBody>
          <a:bodyPr wrap="none" rtlCol="0">
            <a:spAutoFit/>
          </a:bodyPr>
          <a:lstStyle/>
          <a:p>
            <a:r>
              <a:rPr kumimoji="1" lang="ja-JP" altLang="en-US" dirty="0"/>
              <a:t>・ドローンを活用した点検</a:t>
            </a:r>
            <a:endParaRPr kumimoji="1" lang="en-US" altLang="ja-JP" dirty="0"/>
          </a:p>
          <a:p>
            <a:r>
              <a:rPr kumimoji="1" lang="ja-JP" altLang="en-US" dirty="0"/>
              <a:t>（立入困難な場所や上空からの視認・画像撮影）</a:t>
            </a:r>
          </a:p>
        </p:txBody>
      </p:sp>
      <p:sp>
        <p:nvSpPr>
          <p:cNvPr id="26" name="テキスト ボックス 25">
            <a:extLst>
              <a:ext uri="{FF2B5EF4-FFF2-40B4-BE49-F238E27FC236}">
                <a16:creationId xmlns:a16="http://schemas.microsoft.com/office/drawing/2014/main" id="{329A0016-E274-4F98-A40F-26A4CA909A25}"/>
              </a:ext>
            </a:extLst>
          </p:cNvPr>
          <p:cNvSpPr txBox="1"/>
          <p:nvPr/>
        </p:nvSpPr>
        <p:spPr>
          <a:xfrm>
            <a:off x="6095999" y="5305574"/>
            <a:ext cx="4801314" cy="646331"/>
          </a:xfrm>
          <a:prstGeom prst="rect">
            <a:avLst/>
          </a:prstGeom>
          <a:noFill/>
        </p:spPr>
        <p:txBody>
          <a:bodyPr wrap="none" rtlCol="0">
            <a:spAutoFit/>
          </a:bodyPr>
          <a:lstStyle/>
          <a:p>
            <a:r>
              <a:rPr kumimoji="1" lang="ja-JP" altLang="en-US" dirty="0"/>
              <a:t>・スマートフォンを利用した現場画像の配信</a:t>
            </a:r>
            <a:endParaRPr kumimoji="1" lang="en-US" altLang="ja-JP" dirty="0"/>
          </a:p>
          <a:p>
            <a:r>
              <a:rPr kumimoji="1" lang="ja-JP" altLang="en-US" dirty="0"/>
              <a:t>・デジタルツインによるシミュレーション</a:t>
            </a:r>
          </a:p>
        </p:txBody>
      </p:sp>
      <p:sp>
        <p:nvSpPr>
          <p:cNvPr id="2" name="スライド番号プレースホルダー 1">
            <a:extLst>
              <a:ext uri="{FF2B5EF4-FFF2-40B4-BE49-F238E27FC236}">
                <a16:creationId xmlns:a16="http://schemas.microsoft.com/office/drawing/2014/main" id="{0692B20F-A84D-4379-8F38-5A8DA33B6476}"/>
              </a:ext>
            </a:extLst>
          </p:cNvPr>
          <p:cNvSpPr>
            <a:spLocks noGrp="1"/>
          </p:cNvSpPr>
          <p:nvPr>
            <p:ph type="sldNum" sz="quarter" idx="12"/>
          </p:nvPr>
        </p:nvSpPr>
        <p:spPr>
          <a:xfrm>
            <a:off x="9209410" y="6392217"/>
            <a:ext cx="2743200" cy="365125"/>
          </a:xfrm>
        </p:spPr>
        <p:txBody>
          <a:bodyPr/>
          <a:lstStyle/>
          <a:p>
            <a:fld id="{A3938BA9-2DF4-4B7E-9133-A83724163198}" type="slidenum">
              <a:rPr kumimoji="1" lang="ja-JP" altLang="en-US" smtClean="0"/>
              <a:t>15</a:t>
            </a:fld>
            <a:endParaRPr kumimoji="1" lang="ja-JP" altLang="en-US" dirty="0"/>
          </a:p>
        </p:txBody>
      </p:sp>
    </p:spTree>
    <p:extLst>
      <p:ext uri="{BB962C8B-B14F-4D97-AF65-F5344CB8AC3E}">
        <p14:creationId xmlns:p14="http://schemas.microsoft.com/office/powerpoint/2010/main" val="40273480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45E0537-57CB-44D6-94AE-EA5ED8394C2D}"/>
              </a:ext>
            </a:extLst>
          </p:cNvPr>
          <p:cNvSpPr>
            <a:spLocks noGrp="1"/>
          </p:cNvSpPr>
          <p:nvPr>
            <p:ph type="title"/>
          </p:nvPr>
        </p:nvSpPr>
        <p:spPr>
          <a:xfrm>
            <a:off x="475387" y="282549"/>
            <a:ext cx="8385391" cy="662563"/>
          </a:xfrm>
        </p:spPr>
        <p:txBody>
          <a:bodyPr>
            <a:normAutofit/>
          </a:bodyPr>
          <a:lstStyle/>
          <a:p>
            <a:r>
              <a:rPr lang="ja-JP" altLang="en-US" sz="2400" b="1" dirty="0"/>
              <a:t>第１～３期対策期間で取組を終了した重点項目（１）</a:t>
            </a:r>
            <a:endParaRPr kumimoji="1" lang="ja-JP" altLang="en-US" sz="2400" b="1" dirty="0"/>
          </a:p>
        </p:txBody>
      </p:sp>
      <p:graphicFrame>
        <p:nvGraphicFramePr>
          <p:cNvPr id="7" name="グラフ 6">
            <a:extLst>
              <a:ext uri="{FF2B5EF4-FFF2-40B4-BE49-F238E27FC236}">
                <a16:creationId xmlns:a16="http://schemas.microsoft.com/office/drawing/2014/main" id="{1F77D9D5-E8CA-4DE1-9E71-6BE273D28F7F}"/>
              </a:ext>
            </a:extLst>
          </p:cNvPr>
          <p:cNvGraphicFramePr>
            <a:graphicFrameLocks/>
          </p:cNvGraphicFramePr>
          <p:nvPr>
            <p:extLst>
              <p:ext uri="{D42A27DB-BD31-4B8C-83A1-F6EECF244321}">
                <p14:modId xmlns:p14="http://schemas.microsoft.com/office/powerpoint/2010/main" val="1958534571"/>
              </p:ext>
            </p:extLst>
          </p:nvPr>
        </p:nvGraphicFramePr>
        <p:xfrm>
          <a:off x="246352" y="976985"/>
          <a:ext cx="3581400" cy="265747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グラフ 7">
            <a:extLst>
              <a:ext uri="{FF2B5EF4-FFF2-40B4-BE49-F238E27FC236}">
                <a16:creationId xmlns:a16="http://schemas.microsoft.com/office/drawing/2014/main" id="{EDA59427-92E4-4AE9-BACA-94C9091A28B7}"/>
              </a:ext>
            </a:extLst>
          </p:cNvPr>
          <p:cNvGraphicFramePr>
            <a:graphicFrameLocks/>
          </p:cNvGraphicFramePr>
          <p:nvPr>
            <p:extLst>
              <p:ext uri="{D42A27DB-BD31-4B8C-83A1-F6EECF244321}">
                <p14:modId xmlns:p14="http://schemas.microsoft.com/office/powerpoint/2010/main" val="3312858287"/>
              </p:ext>
            </p:extLst>
          </p:nvPr>
        </p:nvGraphicFramePr>
        <p:xfrm>
          <a:off x="7701898" y="980309"/>
          <a:ext cx="3460750" cy="264737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グラフ 11">
            <a:extLst>
              <a:ext uri="{FF2B5EF4-FFF2-40B4-BE49-F238E27FC236}">
                <a16:creationId xmlns:a16="http://schemas.microsoft.com/office/drawing/2014/main" id="{B621A689-63EB-4703-89A2-8C231111C140}"/>
              </a:ext>
            </a:extLst>
          </p:cNvPr>
          <p:cNvGraphicFramePr>
            <a:graphicFrameLocks/>
          </p:cNvGraphicFramePr>
          <p:nvPr>
            <p:extLst>
              <p:ext uri="{D42A27DB-BD31-4B8C-83A1-F6EECF244321}">
                <p14:modId xmlns:p14="http://schemas.microsoft.com/office/powerpoint/2010/main" val="3903527814"/>
              </p:ext>
            </p:extLst>
          </p:nvPr>
        </p:nvGraphicFramePr>
        <p:xfrm>
          <a:off x="4384261" y="3800801"/>
          <a:ext cx="2841326" cy="2756321"/>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3" name="グラフ 12">
            <a:extLst>
              <a:ext uri="{FF2B5EF4-FFF2-40B4-BE49-F238E27FC236}">
                <a16:creationId xmlns:a16="http://schemas.microsoft.com/office/drawing/2014/main" id="{7022F729-15BB-4D61-925E-EA4E4F4A0D25}"/>
              </a:ext>
            </a:extLst>
          </p:cNvPr>
          <p:cNvGraphicFramePr>
            <a:graphicFrameLocks/>
          </p:cNvGraphicFramePr>
          <p:nvPr>
            <p:extLst>
              <p:ext uri="{D42A27DB-BD31-4B8C-83A1-F6EECF244321}">
                <p14:modId xmlns:p14="http://schemas.microsoft.com/office/powerpoint/2010/main" val="3092439929"/>
              </p:ext>
            </p:extLst>
          </p:nvPr>
        </p:nvGraphicFramePr>
        <p:xfrm>
          <a:off x="7701898" y="3790253"/>
          <a:ext cx="3623574" cy="2756321"/>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4" name="グラフ 13">
            <a:extLst>
              <a:ext uri="{FF2B5EF4-FFF2-40B4-BE49-F238E27FC236}">
                <a16:creationId xmlns:a16="http://schemas.microsoft.com/office/drawing/2014/main" id="{17044EFC-920E-49A3-9B47-88D56A1B7BCA}"/>
              </a:ext>
            </a:extLst>
          </p:cNvPr>
          <p:cNvGraphicFramePr>
            <a:graphicFrameLocks/>
          </p:cNvGraphicFramePr>
          <p:nvPr>
            <p:extLst>
              <p:ext uri="{D42A27DB-BD31-4B8C-83A1-F6EECF244321}">
                <p14:modId xmlns:p14="http://schemas.microsoft.com/office/powerpoint/2010/main" val="739420808"/>
              </p:ext>
            </p:extLst>
          </p:nvPr>
        </p:nvGraphicFramePr>
        <p:xfrm>
          <a:off x="249801" y="3835021"/>
          <a:ext cx="3740150" cy="2687883"/>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15" name="グラフ 14">
            <a:extLst>
              <a:ext uri="{FF2B5EF4-FFF2-40B4-BE49-F238E27FC236}">
                <a16:creationId xmlns:a16="http://schemas.microsoft.com/office/drawing/2014/main" id="{807CCA88-DEC3-4576-A840-8DDEA8B1BD91}"/>
              </a:ext>
            </a:extLst>
          </p:cNvPr>
          <p:cNvGraphicFramePr>
            <a:graphicFrameLocks/>
          </p:cNvGraphicFramePr>
          <p:nvPr>
            <p:extLst>
              <p:ext uri="{D42A27DB-BD31-4B8C-83A1-F6EECF244321}">
                <p14:modId xmlns:p14="http://schemas.microsoft.com/office/powerpoint/2010/main" val="2643117387"/>
              </p:ext>
            </p:extLst>
          </p:nvPr>
        </p:nvGraphicFramePr>
        <p:xfrm>
          <a:off x="4308319" y="976985"/>
          <a:ext cx="2993211" cy="2654022"/>
        </p:xfrm>
        <a:graphic>
          <a:graphicData uri="http://schemas.openxmlformats.org/drawingml/2006/chart">
            <c:chart xmlns:c="http://schemas.openxmlformats.org/drawingml/2006/chart" xmlns:r="http://schemas.openxmlformats.org/officeDocument/2006/relationships" r:id="rId7"/>
          </a:graphicData>
        </a:graphic>
      </p:graphicFrame>
      <p:sp>
        <p:nvSpPr>
          <p:cNvPr id="11" name="テキスト ボックス 10">
            <a:extLst>
              <a:ext uri="{FF2B5EF4-FFF2-40B4-BE49-F238E27FC236}">
                <a16:creationId xmlns:a16="http://schemas.microsoft.com/office/drawing/2014/main" id="{E0931935-EFE2-4542-B7A0-6FE743B9BAD6}"/>
              </a:ext>
            </a:extLst>
          </p:cNvPr>
          <p:cNvSpPr txBox="1"/>
          <p:nvPr/>
        </p:nvSpPr>
        <p:spPr>
          <a:xfrm>
            <a:off x="2935345" y="2551529"/>
            <a:ext cx="1107996" cy="507831"/>
          </a:xfrm>
          <a:prstGeom prst="rect">
            <a:avLst/>
          </a:prstGeom>
          <a:noFill/>
        </p:spPr>
        <p:txBody>
          <a:bodyPr wrap="none" rtlCol="0">
            <a:spAutoFit/>
          </a:bodyPr>
          <a:lstStyle/>
          <a:p>
            <a:r>
              <a:rPr lang="ja-JP" altLang="en-US" sz="900" dirty="0"/>
              <a:t>一定の効果あり</a:t>
            </a:r>
            <a:endParaRPr lang="en-US" altLang="ja-JP" sz="900" dirty="0"/>
          </a:p>
          <a:p>
            <a:r>
              <a:rPr lang="ja-JP" altLang="en-US" sz="900" dirty="0"/>
              <a:t>重点項目としては</a:t>
            </a:r>
            <a:endParaRPr lang="en-US" altLang="ja-JP" sz="900" dirty="0"/>
          </a:p>
          <a:p>
            <a:r>
              <a:rPr lang="ja-JP" altLang="en-US" sz="900" dirty="0"/>
              <a:t>第２期で終了</a:t>
            </a:r>
            <a:endParaRPr kumimoji="1" lang="ja-JP" altLang="en-US" sz="900" dirty="0"/>
          </a:p>
        </p:txBody>
      </p:sp>
      <p:sp>
        <p:nvSpPr>
          <p:cNvPr id="20" name="テキスト ボックス 19">
            <a:extLst>
              <a:ext uri="{FF2B5EF4-FFF2-40B4-BE49-F238E27FC236}">
                <a16:creationId xmlns:a16="http://schemas.microsoft.com/office/drawing/2014/main" id="{3E5A981C-D257-47F8-9E0A-353ED393858C}"/>
              </a:ext>
            </a:extLst>
          </p:cNvPr>
          <p:cNvSpPr txBox="1"/>
          <p:nvPr/>
        </p:nvSpPr>
        <p:spPr>
          <a:xfrm>
            <a:off x="3077582" y="5185551"/>
            <a:ext cx="746696" cy="307777"/>
          </a:xfrm>
          <a:prstGeom prst="rect">
            <a:avLst/>
          </a:prstGeom>
          <a:noFill/>
        </p:spPr>
        <p:txBody>
          <a:bodyPr wrap="square" rtlCol="0">
            <a:spAutoFit/>
          </a:bodyPr>
          <a:lstStyle/>
          <a:p>
            <a:r>
              <a:rPr lang="en-US" altLang="ja-JP" sz="1400" dirty="0">
                <a:solidFill>
                  <a:schemeClr val="bg1"/>
                </a:solidFill>
              </a:rPr>
              <a:t>100</a:t>
            </a:r>
            <a:r>
              <a:rPr lang="ja-JP" altLang="en-US" sz="1400" dirty="0">
                <a:solidFill>
                  <a:schemeClr val="bg1"/>
                </a:solidFill>
              </a:rPr>
              <a:t>％</a:t>
            </a:r>
            <a:endParaRPr lang="en-US" altLang="ja-JP" sz="1400" dirty="0">
              <a:solidFill>
                <a:schemeClr val="bg1"/>
              </a:solidFill>
            </a:endParaRPr>
          </a:p>
        </p:txBody>
      </p:sp>
      <p:sp>
        <p:nvSpPr>
          <p:cNvPr id="21" name="テキスト ボックス 20">
            <a:extLst>
              <a:ext uri="{FF2B5EF4-FFF2-40B4-BE49-F238E27FC236}">
                <a16:creationId xmlns:a16="http://schemas.microsoft.com/office/drawing/2014/main" id="{467CDAB4-B428-42F6-8CA2-FAA3EF2191A0}"/>
              </a:ext>
            </a:extLst>
          </p:cNvPr>
          <p:cNvSpPr txBox="1"/>
          <p:nvPr/>
        </p:nvSpPr>
        <p:spPr>
          <a:xfrm>
            <a:off x="5507742" y="5185608"/>
            <a:ext cx="746696" cy="307777"/>
          </a:xfrm>
          <a:prstGeom prst="rect">
            <a:avLst/>
          </a:prstGeom>
          <a:noFill/>
        </p:spPr>
        <p:txBody>
          <a:bodyPr wrap="square" rtlCol="0">
            <a:spAutoFit/>
          </a:bodyPr>
          <a:lstStyle/>
          <a:p>
            <a:r>
              <a:rPr lang="en-US" altLang="ja-JP" sz="1400" dirty="0">
                <a:solidFill>
                  <a:schemeClr val="bg1"/>
                </a:solidFill>
              </a:rPr>
              <a:t>100</a:t>
            </a:r>
            <a:r>
              <a:rPr lang="ja-JP" altLang="en-US" sz="1400" dirty="0">
                <a:solidFill>
                  <a:schemeClr val="bg1"/>
                </a:solidFill>
              </a:rPr>
              <a:t>％</a:t>
            </a:r>
            <a:endParaRPr lang="en-US" altLang="ja-JP" sz="1400" dirty="0">
              <a:solidFill>
                <a:schemeClr val="bg1"/>
              </a:solidFill>
            </a:endParaRPr>
          </a:p>
        </p:txBody>
      </p:sp>
      <p:sp>
        <p:nvSpPr>
          <p:cNvPr id="22" name="テキスト ボックス 21">
            <a:extLst>
              <a:ext uri="{FF2B5EF4-FFF2-40B4-BE49-F238E27FC236}">
                <a16:creationId xmlns:a16="http://schemas.microsoft.com/office/drawing/2014/main" id="{ACA20D71-A85A-4B25-9ACD-F3DC99E15E13}"/>
              </a:ext>
            </a:extLst>
          </p:cNvPr>
          <p:cNvSpPr txBox="1"/>
          <p:nvPr/>
        </p:nvSpPr>
        <p:spPr>
          <a:xfrm>
            <a:off x="9207762" y="5185551"/>
            <a:ext cx="746696" cy="307777"/>
          </a:xfrm>
          <a:prstGeom prst="rect">
            <a:avLst/>
          </a:prstGeom>
          <a:noFill/>
        </p:spPr>
        <p:txBody>
          <a:bodyPr wrap="square" rtlCol="0">
            <a:spAutoFit/>
          </a:bodyPr>
          <a:lstStyle/>
          <a:p>
            <a:r>
              <a:rPr lang="en-US" altLang="ja-JP" sz="1400" dirty="0">
                <a:solidFill>
                  <a:schemeClr val="bg1"/>
                </a:solidFill>
              </a:rPr>
              <a:t>100</a:t>
            </a:r>
            <a:r>
              <a:rPr lang="ja-JP" altLang="en-US" sz="1400" dirty="0">
                <a:solidFill>
                  <a:schemeClr val="bg1"/>
                </a:solidFill>
              </a:rPr>
              <a:t>％</a:t>
            </a:r>
            <a:endParaRPr lang="en-US" altLang="ja-JP" sz="1400" dirty="0">
              <a:solidFill>
                <a:schemeClr val="bg1"/>
              </a:solidFill>
            </a:endParaRPr>
          </a:p>
        </p:txBody>
      </p:sp>
      <p:sp>
        <p:nvSpPr>
          <p:cNvPr id="23" name="四角形: 角を丸くする 22">
            <a:extLst>
              <a:ext uri="{FF2B5EF4-FFF2-40B4-BE49-F238E27FC236}">
                <a16:creationId xmlns:a16="http://schemas.microsoft.com/office/drawing/2014/main" id="{C2DD9316-6113-4976-B161-896458F98BF6}"/>
              </a:ext>
            </a:extLst>
          </p:cNvPr>
          <p:cNvSpPr/>
          <p:nvPr/>
        </p:nvSpPr>
        <p:spPr>
          <a:xfrm>
            <a:off x="475387" y="276838"/>
            <a:ext cx="8628153" cy="657317"/>
          </a:xfrm>
          <a:prstGeom prst="roundRect">
            <a:avLst/>
          </a:prstGeom>
          <a:noFill/>
          <a:ln>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4" name="テキスト ボックス 23">
            <a:extLst>
              <a:ext uri="{FF2B5EF4-FFF2-40B4-BE49-F238E27FC236}">
                <a16:creationId xmlns:a16="http://schemas.microsoft.com/office/drawing/2014/main" id="{FBE07D64-37B6-4E64-AC7A-2AD63DB13CD5}"/>
              </a:ext>
            </a:extLst>
          </p:cNvPr>
          <p:cNvSpPr txBox="1"/>
          <p:nvPr/>
        </p:nvSpPr>
        <p:spPr>
          <a:xfrm>
            <a:off x="1830711" y="5185551"/>
            <a:ext cx="746696" cy="307777"/>
          </a:xfrm>
          <a:prstGeom prst="rect">
            <a:avLst/>
          </a:prstGeom>
          <a:noFill/>
        </p:spPr>
        <p:txBody>
          <a:bodyPr wrap="square" rtlCol="0">
            <a:spAutoFit/>
          </a:bodyPr>
          <a:lstStyle/>
          <a:p>
            <a:r>
              <a:rPr lang="en-US" altLang="ja-JP" sz="1400" dirty="0">
                <a:solidFill>
                  <a:schemeClr val="bg1"/>
                </a:solidFill>
              </a:rPr>
              <a:t>100</a:t>
            </a:r>
            <a:r>
              <a:rPr lang="ja-JP" altLang="en-US" sz="1400" dirty="0">
                <a:solidFill>
                  <a:schemeClr val="bg1"/>
                </a:solidFill>
              </a:rPr>
              <a:t>％</a:t>
            </a:r>
            <a:endParaRPr lang="en-US" altLang="ja-JP" sz="1400" dirty="0">
              <a:solidFill>
                <a:schemeClr val="bg1"/>
              </a:solidFill>
            </a:endParaRPr>
          </a:p>
        </p:txBody>
      </p:sp>
      <p:sp>
        <p:nvSpPr>
          <p:cNvPr id="3" name="スライド番号プレースホルダー 2">
            <a:extLst>
              <a:ext uri="{FF2B5EF4-FFF2-40B4-BE49-F238E27FC236}">
                <a16:creationId xmlns:a16="http://schemas.microsoft.com/office/drawing/2014/main" id="{90F47A0E-8D33-44C8-B73B-446DF6A162FA}"/>
              </a:ext>
            </a:extLst>
          </p:cNvPr>
          <p:cNvSpPr>
            <a:spLocks noGrp="1"/>
          </p:cNvSpPr>
          <p:nvPr>
            <p:ph type="sldNum" sz="quarter" idx="12"/>
          </p:nvPr>
        </p:nvSpPr>
        <p:spPr/>
        <p:txBody>
          <a:bodyPr/>
          <a:lstStyle/>
          <a:p>
            <a:fld id="{A3938BA9-2DF4-4B7E-9133-A83724163198}" type="slidenum">
              <a:rPr kumimoji="1" lang="ja-JP" altLang="en-US" smtClean="0"/>
              <a:t>16</a:t>
            </a:fld>
            <a:endParaRPr kumimoji="1" lang="ja-JP" altLang="en-US"/>
          </a:p>
        </p:txBody>
      </p:sp>
    </p:spTree>
    <p:extLst>
      <p:ext uri="{BB962C8B-B14F-4D97-AF65-F5344CB8AC3E}">
        <p14:creationId xmlns:p14="http://schemas.microsoft.com/office/powerpoint/2010/main" val="40177725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45E0537-57CB-44D6-94AE-EA5ED8394C2D}"/>
              </a:ext>
            </a:extLst>
          </p:cNvPr>
          <p:cNvSpPr>
            <a:spLocks noGrp="1"/>
          </p:cNvSpPr>
          <p:nvPr>
            <p:ph type="title"/>
          </p:nvPr>
        </p:nvSpPr>
        <p:spPr>
          <a:xfrm>
            <a:off x="475387" y="282549"/>
            <a:ext cx="8385391" cy="662563"/>
          </a:xfrm>
        </p:spPr>
        <p:txBody>
          <a:bodyPr>
            <a:normAutofit/>
          </a:bodyPr>
          <a:lstStyle/>
          <a:p>
            <a:r>
              <a:rPr lang="ja-JP" altLang="en-US" sz="2400" b="1" dirty="0"/>
              <a:t>第１～３期対策期間で取組を終了した重点項目（２）</a:t>
            </a:r>
            <a:endParaRPr kumimoji="1" lang="ja-JP" altLang="en-US" sz="2400" b="1" dirty="0"/>
          </a:p>
        </p:txBody>
      </p:sp>
      <p:graphicFrame>
        <p:nvGraphicFramePr>
          <p:cNvPr id="14" name="グラフ 13">
            <a:extLst>
              <a:ext uri="{FF2B5EF4-FFF2-40B4-BE49-F238E27FC236}">
                <a16:creationId xmlns:a16="http://schemas.microsoft.com/office/drawing/2014/main" id="{17044EFC-920E-49A3-9B47-88D56A1B7BCA}"/>
              </a:ext>
            </a:extLst>
          </p:cNvPr>
          <p:cNvGraphicFramePr>
            <a:graphicFrameLocks/>
          </p:cNvGraphicFramePr>
          <p:nvPr>
            <p:extLst>
              <p:ext uri="{D42A27DB-BD31-4B8C-83A1-F6EECF244321}">
                <p14:modId xmlns:p14="http://schemas.microsoft.com/office/powerpoint/2010/main" val="1978797148"/>
              </p:ext>
            </p:extLst>
          </p:nvPr>
        </p:nvGraphicFramePr>
        <p:xfrm>
          <a:off x="127385" y="2307754"/>
          <a:ext cx="4153348" cy="3475118"/>
        </p:xfrm>
        <a:graphic>
          <a:graphicData uri="http://schemas.openxmlformats.org/drawingml/2006/chart">
            <c:chart xmlns:c="http://schemas.openxmlformats.org/drawingml/2006/chart" xmlns:r="http://schemas.openxmlformats.org/officeDocument/2006/relationships" r:id="rId2"/>
          </a:graphicData>
        </a:graphic>
      </p:graphicFrame>
      <p:sp>
        <p:nvSpPr>
          <p:cNvPr id="20" name="テキスト ボックス 19">
            <a:extLst>
              <a:ext uri="{FF2B5EF4-FFF2-40B4-BE49-F238E27FC236}">
                <a16:creationId xmlns:a16="http://schemas.microsoft.com/office/drawing/2014/main" id="{3E5A981C-D257-47F8-9E0A-353ED393858C}"/>
              </a:ext>
            </a:extLst>
          </p:cNvPr>
          <p:cNvSpPr txBox="1"/>
          <p:nvPr/>
        </p:nvSpPr>
        <p:spPr>
          <a:xfrm>
            <a:off x="3077582" y="5185551"/>
            <a:ext cx="746696" cy="307777"/>
          </a:xfrm>
          <a:prstGeom prst="rect">
            <a:avLst/>
          </a:prstGeom>
          <a:noFill/>
        </p:spPr>
        <p:txBody>
          <a:bodyPr wrap="square" rtlCol="0">
            <a:spAutoFit/>
          </a:bodyPr>
          <a:lstStyle/>
          <a:p>
            <a:r>
              <a:rPr lang="en-US" altLang="ja-JP" sz="1400" dirty="0">
                <a:solidFill>
                  <a:schemeClr val="bg1"/>
                </a:solidFill>
              </a:rPr>
              <a:t>100</a:t>
            </a:r>
            <a:r>
              <a:rPr lang="ja-JP" altLang="en-US" sz="1400" dirty="0">
                <a:solidFill>
                  <a:schemeClr val="bg1"/>
                </a:solidFill>
              </a:rPr>
              <a:t>％</a:t>
            </a:r>
            <a:endParaRPr lang="en-US" altLang="ja-JP" sz="1400" dirty="0">
              <a:solidFill>
                <a:schemeClr val="bg1"/>
              </a:solidFill>
            </a:endParaRPr>
          </a:p>
        </p:txBody>
      </p:sp>
      <p:sp>
        <p:nvSpPr>
          <p:cNvPr id="21" name="テキスト ボックス 20">
            <a:extLst>
              <a:ext uri="{FF2B5EF4-FFF2-40B4-BE49-F238E27FC236}">
                <a16:creationId xmlns:a16="http://schemas.microsoft.com/office/drawing/2014/main" id="{467CDAB4-B428-42F6-8CA2-FAA3EF2191A0}"/>
              </a:ext>
            </a:extLst>
          </p:cNvPr>
          <p:cNvSpPr txBox="1"/>
          <p:nvPr/>
        </p:nvSpPr>
        <p:spPr>
          <a:xfrm>
            <a:off x="5507742" y="5185608"/>
            <a:ext cx="746696" cy="307777"/>
          </a:xfrm>
          <a:prstGeom prst="rect">
            <a:avLst/>
          </a:prstGeom>
          <a:noFill/>
        </p:spPr>
        <p:txBody>
          <a:bodyPr wrap="square" rtlCol="0">
            <a:spAutoFit/>
          </a:bodyPr>
          <a:lstStyle/>
          <a:p>
            <a:r>
              <a:rPr lang="en-US" altLang="ja-JP" sz="1400" dirty="0">
                <a:solidFill>
                  <a:schemeClr val="bg1"/>
                </a:solidFill>
              </a:rPr>
              <a:t>100</a:t>
            </a:r>
            <a:r>
              <a:rPr lang="ja-JP" altLang="en-US" sz="1400" dirty="0">
                <a:solidFill>
                  <a:schemeClr val="bg1"/>
                </a:solidFill>
              </a:rPr>
              <a:t>％</a:t>
            </a:r>
            <a:endParaRPr lang="en-US" altLang="ja-JP" sz="1400" dirty="0">
              <a:solidFill>
                <a:schemeClr val="bg1"/>
              </a:solidFill>
            </a:endParaRPr>
          </a:p>
        </p:txBody>
      </p:sp>
      <p:sp>
        <p:nvSpPr>
          <p:cNvPr id="22" name="テキスト ボックス 21">
            <a:extLst>
              <a:ext uri="{FF2B5EF4-FFF2-40B4-BE49-F238E27FC236}">
                <a16:creationId xmlns:a16="http://schemas.microsoft.com/office/drawing/2014/main" id="{ACA20D71-A85A-4B25-9ACD-F3DC99E15E13}"/>
              </a:ext>
            </a:extLst>
          </p:cNvPr>
          <p:cNvSpPr txBox="1"/>
          <p:nvPr/>
        </p:nvSpPr>
        <p:spPr>
          <a:xfrm>
            <a:off x="9207762" y="5185551"/>
            <a:ext cx="746696" cy="307777"/>
          </a:xfrm>
          <a:prstGeom prst="rect">
            <a:avLst/>
          </a:prstGeom>
          <a:noFill/>
        </p:spPr>
        <p:txBody>
          <a:bodyPr wrap="square" rtlCol="0">
            <a:spAutoFit/>
          </a:bodyPr>
          <a:lstStyle/>
          <a:p>
            <a:r>
              <a:rPr lang="en-US" altLang="ja-JP" sz="1400" dirty="0">
                <a:solidFill>
                  <a:schemeClr val="bg1"/>
                </a:solidFill>
              </a:rPr>
              <a:t>100</a:t>
            </a:r>
            <a:r>
              <a:rPr lang="ja-JP" altLang="en-US" sz="1400" dirty="0">
                <a:solidFill>
                  <a:schemeClr val="bg1"/>
                </a:solidFill>
              </a:rPr>
              <a:t>％</a:t>
            </a:r>
            <a:endParaRPr lang="en-US" altLang="ja-JP" sz="1400" dirty="0">
              <a:solidFill>
                <a:schemeClr val="bg1"/>
              </a:solidFill>
            </a:endParaRPr>
          </a:p>
        </p:txBody>
      </p:sp>
      <p:sp>
        <p:nvSpPr>
          <p:cNvPr id="23" name="四角形: 角を丸くする 22">
            <a:extLst>
              <a:ext uri="{FF2B5EF4-FFF2-40B4-BE49-F238E27FC236}">
                <a16:creationId xmlns:a16="http://schemas.microsoft.com/office/drawing/2014/main" id="{C2DD9316-6113-4976-B161-896458F98BF6}"/>
              </a:ext>
            </a:extLst>
          </p:cNvPr>
          <p:cNvSpPr/>
          <p:nvPr/>
        </p:nvSpPr>
        <p:spPr>
          <a:xfrm>
            <a:off x="475387" y="276838"/>
            <a:ext cx="8628153" cy="657317"/>
          </a:xfrm>
          <a:prstGeom prst="roundRect">
            <a:avLst/>
          </a:prstGeom>
          <a:noFill/>
          <a:ln>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aphicFrame>
        <p:nvGraphicFramePr>
          <p:cNvPr id="17" name="グラフ 16">
            <a:extLst>
              <a:ext uri="{FF2B5EF4-FFF2-40B4-BE49-F238E27FC236}">
                <a16:creationId xmlns:a16="http://schemas.microsoft.com/office/drawing/2014/main" id="{048BDFD9-24FC-4F65-B214-7D358F161E27}"/>
              </a:ext>
            </a:extLst>
          </p:cNvPr>
          <p:cNvGraphicFramePr>
            <a:graphicFrameLocks/>
          </p:cNvGraphicFramePr>
          <p:nvPr>
            <p:extLst>
              <p:ext uri="{D42A27DB-BD31-4B8C-83A1-F6EECF244321}">
                <p14:modId xmlns:p14="http://schemas.microsoft.com/office/powerpoint/2010/main" val="3856645117"/>
              </p:ext>
            </p:extLst>
          </p:nvPr>
        </p:nvGraphicFramePr>
        <p:xfrm>
          <a:off x="3692793" y="2316639"/>
          <a:ext cx="4153348" cy="347511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8" name="グラフ 17">
            <a:extLst>
              <a:ext uri="{FF2B5EF4-FFF2-40B4-BE49-F238E27FC236}">
                <a16:creationId xmlns:a16="http://schemas.microsoft.com/office/drawing/2014/main" id="{C5D4CAC2-576A-4F06-AFC2-5466CE94502A}"/>
              </a:ext>
            </a:extLst>
          </p:cNvPr>
          <p:cNvGraphicFramePr>
            <a:graphicFrameLocks/>
          </p:cNvGraphicFramePr>
          <p:nvPr>
            <p:extLst>
              <p:ext uri="{D42A27DB-BD31-4B8C-83A1-F6EECF244321}">
                <p14:modId xmlns:p14="http://schemas.microsoft.com/office/powerpoint/2010/main" val="236632449"/>
              </p:ext>
            </p:extLst>
          </p:nvPr>
        </p:nvGraphicFramePr>
        <p:xfrm>
          <a:off x="7184509" y="2307754"/>
          <a:ext cx="5025154" cy="3475118"/>
        </p:xfrm>
        <a:graphic>
          <a:graphicData uri="http://schemas.openxmlformats.org/drawingml/2006/chart">
            <c:chart xmlns:c="http://schemas.openxmlformats.org/drawingml/2006/chart" xmlns:r="http://schemas.openxmlformats.org/officeDocument/2006/relationships" r:id="rId4"/>
          </a:graphicData>
        </a:graphic>
      </p:graphicFrame>
      <p:sp>
        <p:nvSpPr>
          <p:cNvPr id="3" name="テキスト ボックス 2">
            <a:extLst>
              <a:ext uri="{FF2B5EF4-FFF2-40B4-BE49-F238E27FC236}">
                <a16:creationId xmlns:a16="http://schemas.microsoft.com/office/drawing/2014/main" id="{B201908C-3546-4F26-B368-24B11DE69231}"/>
              </a:ext>
            </a:extLst>
          </p:cNvPr>
          <p:cNvSpPr txBox="1"/>
          <p:nvPr/>
        </p:nvSpPr>
        <p:spPr>
          <a:xfrm>
            <a:off x="772979" y="1150883"/>
            <a:ext cx="8725466" cy="646331"/>
          </a:xfrm>
          <a:prstGeom prst="rect">
            <a:avLst/>
          </a:prstGeom>
          <a:noFill/>
        </p:spPr>
        <p:txBody>
          <a:bodyPr wrap="none" rtlCol="0">
            <a:spAutoFit/>
          </a:bodyPr>
          <a:lstStyle/>
          <a:p>
            <a:r>
              <a:rPr kumimoji="1" lang="ja-JP" altLang="en-US" dirty="0"/>
              <a:t>浮き屋根式タンク、準特定タンク、球形高圧ガスタンクの鋼管ブレースの耐震化は</a:t>
            </a:r>
            <a:endParaRPr kumimoji="1" lang="en-US" altLang="ja-JP" dirty="0"/>
          </a:p>
          <a:p>
            <a:r>
              <a:rPr kumimoji="1" lang="ja-JP" altLang="en-US" dirty="0"/>
              <a:t>第１期で取り組んで以降、法定項目となったため、全数が対策完了となった</a:t>
            </a:r>
          </a:p>
        </p:txBody>
      </p:sp>
      <p:sp>
        <p:nvSpPr>
          <p:cNvPr id="4" name="スライド番号プレースホルダー 3">
            <a:extLst>
              <a:ext uri="{FF2B5EF4-FFF2-40B4-BE49-F238E27FC236}">
                <a16:creationId xmlns:a16="http://schemas.microsoft.com/office/drawing/2014/main" id="{C708325E-EE79-41F4-86FB-446FA0530A92}"/>
              </a:ext>
            </a:extLst>
          </p:cNvPr>
          <p:cNvSpPr>
            <a:spLocks noGrp="1"/>
          </p:cNvSpPr>
          <p:nvPr>
            <p:ph type="sldNum" sz="quarter" idx="12"/>
          </p:nvPr>
        </p:nvSpPr>
        <p:spPr/>
        <p:txBody>
          <a:bodyPr/>
          <a:lstStyle/>
          <a:p>
            <a:fld id="{A3938BA9-2DF4-4B7E-9133-A83724163198}" type="slidenum">
              <a:rPr kumimoji="1" lang="ja-JP" altLang="en-US" smtClean="0"/>
              <a:t>17</a:t>
            </a:fld>
            <a:endParaRPr kumimoji="1" lang="ja-JP" altLang="en-US"/>
          </a:p>
        </p:txBody>
      </p:sp>
    </p:spTree>
    <p:extLst>
      <p:ext uri="{BB962C8B-B14F-4D97-AF65-F5344CB8AC3E}">
        <p14:creationId xmlns:p14="http://schemas.microsoft.com/office/powerpoint/2010/main" val="2590762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B0B3ADB-7051-4830-A947-B08EA8E1C3A6}"/>
              </a:ext>
            </a:extLst>
          </p:cNvPr>
          <p:cNvSpPr>
            <a:spLocks noGrp="1"/>
          </p:cNvSpPr>
          <p:nvPr>
            <p:ph type="title"/>
          </p:nvPr>
        </p:nvSpPr>
        <p:spPr>
          <a:xfrm>
            <a:off x="466144" y="138826"/>
            <a:ext cx="7179255" cy="686840"/>
          </a:xfrm>
        </p:spPr>
        <p:txBody>
          <a:bodyPr>
            <a:normAutofit fontScale="90000"/>
          </a:bodyPr>
          <a:lstStyle/>
          <a:p>
            <a:r>
              <a:rPr lang="ja-JP" altLang="en-US" sz="2800" dirty="0">
                <a:solidFill>
                  <a:schemeClr val="accent1">
                    <a:lumMod val="50000"/>
                  </a:schemeClr>
                </a:solidFill>
              </a:rPr>
              <a:t>４　</a:t>
            </a:r>
            <a:r>
              <a:rPr kumimoji="1" lang="ja-JP" altLang="en-US" sz="2800" dirty="0">
                <a:solidFill>
                  <a:schemeClr val="accent1">
                    <a:lumMod val="50000"/>
                  </a:schemeClr>
                </a:solidFill>
              </a:rPr>
              <a:t>重点項目の対策状況・評価一覧（再掲）</a:t>
            </a:r>
          </a:p>
        </p:txBody>
      </p:sp>
      <p:graphicFrame>
        <p:nvGraphicFramePr>
          <p:cNvPr id="4" name="コンテンツ プレースホルダー 3">
            <a:extLst>
              <a:ext uri="{FF2B5EF4-FFF2-40B4-BE49-F238E27FC236}">
                <a16:creationId xmlns:a16="http://schemas.microsoft.com/office/drawing/2014/main" id="{2DB956CE-8F5F-4843-9AE2-765B38BE936C}"/>
              </a:ext>
            </a:extLst>
          </p:cNvPr>
          <p:cNvGraphicFramePr>
            <a:graphicFrameLocks noGrp="1"/>
          </p:cNvGraphicFramePr>
          <p:nvPr>
            <p:ph idx="1"/>
            <p:extLst>
              <p:ext uri="{D42A27DB-BD31-4B8C-83A1-F6EECF244321}">
                <p14:modId xmlns:p14="http://schemas.microsoft.com/office/powerpoint/2010/main" val="1852818538"/>
              </p:ext>
            </p:extLst>
          </p:nvPr>
        </p:nvGraphicFramePr>
        <p:xfrm>
          <a:off x="466145" y="680458"/>
          <a:ext cx="11259710" cy="6040821"/>
        </p:xfrm>
        <a:graphic>
          <a:graphicData uri="http://schemas.openxmlformats.org/drawingml/2006/table">
            <a:tbl>
              <a:tblPr firstRow="1" firstCol="1" bandRow="1">
                <a:tableStyleId>{5C22544A-7EE6-4342-B048-85BDC9FD1C3A}</a:tableStyleId>
              </a:tblPr>
              <a:tblGrid>
                <a:gridCol w="4221347">
                  <a:extLst>
                    <a:ext uri="{9D8B030D-6E8A-4147-A177-3AD203B41FA5}">
                      <a16:colId xmlns:a16="http://schemas.microsoft.com/office/drawing/2014/main" val="3230089130"/>
                    </a:ext>
                  </a:extLst>
                </a:gridCol>
                <a:gridCol w="528506">
                  <a:extLst>
                    <a:ext uri="{9D8B030D-6E8A-4147-A177-3AD203B41FA5}">
                      <a16:colId xmlns:a16="http://schemas.microsoft.com/office/drawing/2014/main" val="2438282822"/>
                    </a:ext>
                  </a:extLst>
                </a:gridCol>
                <a:gridCol w="528507">
                  <a:extLst>
                    <a:ext uri="{9D8B030D-6E8A-4147-A177-3AD203B41FA5}">
                      <a16:colId xmlns:a16="http://schemas.microsoft.com/office/drawing/2014/main" val="3813815549"/>
                    </a:ext>
                  </a:extLst>
                </a:gridCol>
                <a:gridCol w="562062">
                  <a:extLst>
                    <a:ext uri="{9D8B030D-6E8A-4147-A177-3AD203B41FA5}">
                      <a16:colId xmlns:a16="http://schemas.microsoft.com/office/drawing/2014/main" val="3313412260"/>
                    </a:ext>
                  </a:extLst>
                </a:gridCol>
                <a:gridCol w="1350628">
                  <a:extLst>
                    <a:ext uri="{9D8B030D-6E8A-4147-A177-3AD203B41FA5}">
                      <a16:colId xmlns:a16="http://schemas.microsoft.com/office/drawing/2014/main" val="569439052"/>
                    </a:ext>
                  </a:extLst>
                </a:gridCol>
                <a:gridCol w="3361533">
                  <a:extLst>
                    <a:ext uri="{9D8B030D-6E8A-4147-A177-3AD203B41FA5}">
                      <a16:colId xmlns:a16="http://schemas.microsoft.com/office/drawing/2014/main" val="2482659057"/>
                    </a:ext>
                  </a:extLst>
                </a:gridCol>
                <a:gridCol w="707127">
                  <a:extLst>
                    <a:ext uri="{9D8B030D-6E8A-4147-A177-3AD203B41FA5}">
                      <a16:colId xmlns:a16="http://schemas.microsoft.com/office/drawing/2014/main" val="3593997275"/>
                    </a:ext>
                  </a:extLst>
                </a:gridCol>
              </a:tblGrid>
              <a:tr h="212048">
                <a:tc>
                  <a:txBody>
                    <a:bodyPr/>
                    <a:lstStyle/>
                    <a:p>
                      <a:pPr algn="ctr">
                        <a:lnSpc>
                          <a:spcPts val="1300"/>
                        </a:lnSpc>
                      </a:pPr>
                      <a:r>
                        <a:rPr lang="ja-JP" sz="1200" kern="100" dirty="0">
                          <a:effectLst/>
                        </a:rPr>
                        <a:t>対策項目</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tc>
                <a:tc>
                  <a:txBody>
                    <a:bodyPr/>
                    <a:lstStyle/>
                    <a:p>
                      <a:pPr algn="ctr">
                        <a:lnSpc>
                          <a:spcPts val="1300"/>
                        </a:lnSpc>
                      </a:pPr>
                      <a:r>
                        <a:rPr lang="ja-JP" sz="1200" kern="100" dirty="0">
                          <a:effectLst/>
                        </a:rPr>
                        <a:t>１期</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tc>
                <a:tc>
                  <a:txBody>
                    <a:bodyPr/>
                    <a:lstStyle/>
                    <a:p>
                      <a:pPr algn="ctr">
                        <a:lnSpc>
                          <a:spcPts val="1300"/>
                        </a:lnSpc>
                      </a:pPr>
                      <a:r>
                        <a:rPr lang="ja-JP" sz="1200" kern="100" dirty="0">
                          <a:effectLst/>
                        </a:rPr>
                        <a:t>２期</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tc>
                <a:tc>
                  <a:txBody>
                    <a:bodyPr/>
                    <a:lstStyle/>
                    <a:p>
                      <a:pPr algn="ctr">
                        <a:lnSpc>
                          <a:spcPts val="1300"/>
                        </a:lnSpc>
                      </a:pPr>
                      <a:r>
                        <a:rPr lang="ja-JP" sz="1200" kern="100" dirty="0">
                          <a:effectLst/>
                        </a:rPr>
                        <a:t>３期</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tc>
                <a:tc>
                  <a:txBody>
                    <a:bodyPr/>
                    <a:lstStyle/>
                    <a:p>
                      <a:pPr algn="ctr">
                        <a:lnSpc>
                          <a:spcPts val="1300"/>
                        </a:lnSpc>
                      </a:pP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対策状況</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tc>
                <a:tc>
                  <a:txBody>
                    <a:bodyPr/>
                    <a:lstStyle/>
                    <a:p>
                      <a:pPr algn="ctr">
                        <a:lnSpc>
                          <a:spcPts val="1300"/>
                        </a:lnSpc>
                      </a:pPr>
                      <a:r>
                        <a:rPr lang="ja-JP" altLang="en-US" sz="1100" kern="100" dirty="0">
                          <a:effectLst/>
                          <a:latin typeface="Century" panose="02040604050505020304" pitchFamily="18" charset="0"/>
                          <a:ea typeface="ＭＳ 明朝" panose="02020609040205080304" pitchFamily="17" charset="-128"/>
                          <a:cs typeface="Times New Roman" panose="02020603050405020304" pitchFamily="18" charset="0"/>
                        </a:rPr>
                        <a:t>評価</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tc>
                <a:tc>
                  <a:txBody>
                    <a:bodyPr/>
                    <a:lstStyle/>
                    <a:p>
                      <a:pPr algn="ctr">
                        <a:lnSpc>
                          <a:spcPts val="1300"/>
                        </a:lnSpc>
                      </a:pPr>
                      <a:r>
                        <a:rPr lang="ja-JP" altLang="en-US" sz="900" kern="100" dirty="0">
                          <a:effectLst/>
                          <a:latin typeface="Century" panose="02040604050505020304" pitchFamily="18" charset="0"/>
                          <a:ea typeface="ＭＳ 明朝" panose="02020609040205080304" pitchFamily="17" charset="-128"/>
                          <a:cs typeface="Times New Roman" panose="02020603050405020304" pitchFamily="18" charset="0"/>
                        </a:rPr>
                        <a:t>スライド</a:t>
                      </a:r>
                      <a:endParaRPr 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tc>
                <a:extLst>
                  <a:ext uri="{0D108BD9-81ED-4DB2-BD59-A6C34878D82A}">
                    <a16:rowId xmlns:a16="http://schemas.microsoft.com/office/drawing/2014/main" val="459447787"/>
                  </a:ext>
                </a:extLst>
              </a:tr>
              <a:tr h="387159">
                <a:tc>
                  <a:txBody>
                    <a:bodyPr/>
                    <a:lstStyle/>
                    <a:p>
                      <a:pPr algn="just">
                        <a:lnSpc>
                          <a:spcPts val="1300"/>
                        </a:lnSpc>
                      </a:pPr>
                      <a:r>
                        <a:rPr lang="ja-JP" altLang="en-US" sz="1100" kern="100" dirty="0">
                          <a:effectLst/>
                        </a:rPr>
                        <a:t>❶</a:t>
                      </a:r>
                      <a:r>
                        <a:rPr lang="ja-JP" sz="1100" kern="100" dirty="0">
                          <a:effectLst/>
                        </a:rPr>
                        <a:t>タンク配管への緊急遮断弁の設置（許可容量：</a:t>
                      </a:r>
                      <a:r>
                        <a:rPr lang="en-US" sz="1100" kern="100" dirty="0">
                          <a:effectLst/>
                        </a:rPr>
                        <a:t>500kL</a:t>
                      </a:r>
                      <a:r>
                        <a:rPr lang="ja-JP" sz="1100" kern="100" dirty="0">
                          <a:effectLst/>
                        </a:rPr>
                        <a:t>以上）</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ja-JP" altLang="en-US" sz="120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ja-JP" altLang="en-US" sz="120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ja-JP" altLang="en-US" sz="120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未対策３基　</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ja-JP" altLang="en-US" sz="1100" kern="100" dirty="0">
                          <a:effectLst/>
                          <a:latin typeface="Century" panose="02040604050505020304" pitchFamily="18" charset="0"/>
                          <a:ea typeface="ＭＳ 明朝" panose="02020609040205080304" pitchFamily="17" charset="-128"/>
                          <a:cs typeface="Times New Roman" panose="02020603050405020304" pitchFamily="18" charset="0"/>
                        </a:rPr>
                        <a:t>残り３基は開放点検</a:t>
                      </a:r>
                      <a:r>
                        <a:rPr lang="ja-JP" altLang="en-US" sz="1100" kern="100" dirty="0">
                          <a:effectLst/>
                          <a:latin typeface="ＭＳ 明朝" panose="02020609040205080304" pitchFamily="17" charset="-128"/>
                          <a:ea typeface="ＭＳ 明朝" panose="02020609040205080304" pitchFamily="17" charset="-128"/>
                          <a:cs typeface="Times New Roman" panose="02020603050405020304" pitchFamily="18" charset="0"/>
                        </a:rPr>
                        <a:t>に併せて実施</a:t>
                      </a:r>
                      <a:endParaRPr lang="en-US" altLang="ja-JP" sz="11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ctr"/>
                      <a:r>
                        <a:rPr kumimoji="1" lang="ja-JP" altLang="en-US" sz="1100" dirty="0">
                          <a:latin typeface="ＭＳ 明朝" panose="02020609040205080304" pitchFamily="17" charset="-128"/>
                          <a:ea typeface="ＭＳ 明朝" panose="02020609040205080304" pitchFamily="17" charset="-128"/>
                        </a:rPr>
                        <a:t>代替措置は訓練等を</a:t>
                      </a:r>
                      <a:r>
                        <a:rPr kumimoji="1" lang="ja-JP" altLang="en-US" sz="1100" kern="1200" dirty="0">
                          <a:solidFill>
                            <a:schemeClr val="dk1"/>
                          </a:solidFill>
                          <a:latin typeface="ＭＳ 明朝" panose="02020609040205080304" pitchFamily="17" charset="-128"/>
                          <a:ea typeface="ＭＳ 明朝" panose="02020609040205080304" pitchFamily="17" charset="-128"/>
                          <a:cs typeface="+mn-cs"/>
                        </a:rPr>
                        <a:t>通じて</a:t>
                      </a:r>
                      <a:r>
                        <a:rPr kumimoji="1" lang="ja-JP" altLang="en-US" sz="1100" dirty="0">
                          <a:latin typeface="ＭＳ 明朝" panose="02020609040205080304" pitchFamily="17" charset="-128"/>
                          <a:ea typeface="ＭＳ 明朝" panose="02020609040205080304" pitchFamily="17" charset="-128"/>
                        </a:rPr>
                        <a:t>有効性・実効性を評価</a:t>
                      </a:r>
                      <a:endParaRPr kumimoji="1" lang="en-US" altLang="ja-JP" sz="1100" dirty="0">
                        <a:latin typeface="ＭＳ 明朝" panose="02020609040205080304" pitchFamily="17" charset="-128"/>
                        <a:ea typeface="ＭＳ 明朝" panose="02020609040205080304" pitchFamily="17" charset="-128"/>
                      </a:endParaRPr>
                    </a:p>
                  </a:txBody>
                  <a:tcPr marL="67161" marR="67161" marT="17412" marB="17412" anchor="ctr"/>
                </a:tc>
                <a:tc>
                  <a:txBody>
                    <a:bodyPr/>
                    <a:lstStyle/>
                    <a:p>
                      <a:pPr algn="ctr">
                        <a:lnSpc>
                          <a:spcPts val="1300"/>
                        </a:lnSpc>
                      </a:pPr>
                      <a:r>
                        <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rPr>
                        <a:t>4</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extLst>
                  <a:ext uri="{0D108BD9-81ED-4DB2-BD59-A6C34878D82A}">
                    <a16:rowId xmlns:a16="http://schemas.microsoft.com/office/drawing/2014/main" val="438469245"/>
                  </a:ext>
                </a:extLst>
              </a:tr>
              <a:tr h="387159">
                <a:tc>
                  <a:txBody>
                    <a:bodyPr/>
                    <a:lstStyle/>
                    <a:p>
                      <a:pPr algn="just">
                        <a:lnSpc>
                          <a:spcPts val="1300"/>
                        </a:lnSpc>
                      </a:pPr>
                      <a:r>
                        <a:rPr lang="ja-JP" altLang="en-US" sz="1100" kern="100" dirty="0">
                          <a:effectLst/>
                        </a:rPr>
                        <a:t>❷</a:t>
                      </a:r>
                      <a:r>
                        <a:rPr lang="ja-JP" sz="1100" kern="100" dirty="0">
                          <a:effectLst/>
                        </a:rPr>
                        <a:t>重要施設等の浸水対策</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en-US" sz="1200" kern="100" dirty="0">
                          <a:effectLst/>
                        </a:rPr>
                        <a:t> </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tc>
                <a:tc>
                  <a:txBody>
                    <a:bodyPr/>
                    <a:lstStyle/>
                    <a:p>
                      <a:pPr algn="ctr">
                        <a:lnSpc>
                          <a:spcPts val="1300"/>
                        </a:lnSpc>
                      </a:pPr>
                      <a:r>
                        <a:rPr lang="ja-JP" altLang="en-US" sz="120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ja-JP" altLang="en-US" sz="120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未対策</a:t>
                      </a:r>
                      <a:r>
                        <a:rPr lang="en-US" altLang="ja-JP" sz="1000" kern="100" dirty="0">
                          <a:effectLst/>
                          <a:latin typeface="Century" panose="02040604050505020304" pitchFamily="18" charset="0"/>
                          <a:ea typeface="ＭＳ 明朝" panose="02020609040205080304" pitchFamily="17" charset="-128"/>
                          <a:cs typeface="Times New Roman" panose="02020603050405020304" pitchFamily="18" charset="0"/>
                        </a:rPr>
                        <a:t>56</a:t>
                      </a: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基　</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r>
                        <a:rPr kumimoji="1" lang="ja-JP" altLang="en-US" sz="1100" dirty="0">
                          <a:latin typeface="ＭＳ 明朝" panose="02020609040205080304" pitchFamily="17" charset="-128"/>
                          <a:ea typeface="ＭＳ 明朝" panose="02020609040205080304" pitchFamily="17" charset="-128"/>
                        </a:rPr>
                        <a:t>設備の移設には多額の費用がかかるため、</a:t>
                      </a:r>
                      <a:endParaRPr kumimoji="1" lang="en-US" altLang="ja-JP" sz="1100" dirty="0">
                        <a:latin typeface="ＭＳ 明朝" panose="02020609040205080304" pitchFamily="17" charset="-128"/>
                        <a:ea typeface="ＭＳ 明朝" panose="02020609040205080304" pitchFamily="17" charset="-128"/>
                      </a:endParaRPr>
                    </a:p>
                    <a:p>
                      <a:pPr algn="ctr"/>
                      <a:r>
                        <a:rPr kumimoji="1" lang="ja-JP" altLang="en-US" sz="1100" dirty="0">
                          <a:latin typeface="ＭＳ 明朝" panose="02020609040205080304" pitchFamily="17" charset="-128"/>
                          <a:ea typeface="ＭＳ 明朝" panose="02020609040205080304" pitchFamily="17" charset="-128"/>
                        </a:rPr>
                        <a:t>今後も</a:t>
                      </a:r>
                      <a:r>
                        <a:rPr lang="ja-JP" altLang="en-US" sz="1100" dirty="0">
                          <a:latin typeface="ＭＳ 明朝" panose="02020609040205080304" pitchFamily="17" charset="-128"/>
                          <a:ea typeface="ＭＳ 明朝" panose="02020609040205080304" pitchFamily="17" charset="-128"/>
                        </a:rPr>
                        <a:t>中長期的な視点で継続実施</a:t>
                      </a:r>
                      <a:endParaRPr kumimoji="1" lang="ja-JP" altLang="en-US" sz="1100" dirty="0">
                        <a:latin typeface="ＭＳ 明朝" panose="02020609040205080304" pitchFamily="17" charset="-128"/>
                        <a:ea typeface="ＭＳ 明朝" panose="02020609040205080304" pitchFamily="17" charset="-128"/>
                      </a:endParaRPr>
                    </a:p>
                  </a:txBody>
                  <a:tcPr marL="67161" marR="67161" marT="17412" marB="17412" anchor="ctr"/>
                </a:tc>
                <a:tc>
                  <a:txBody>
                    <a:bodyPr/>
                    <a:lstStyle/>
                    <a:p>
                      <a:pPr algn="ctr">
                        <a:lnSpc>
                          <a:spcPts val="1300"/>
                        </a:lnSpc>
                      </a:pPr>
                      <a:r>
                        <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rPr>
                        <a:t>5</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extLst>
                  <a:ext uri="{0D108BD9-81ED-4DB2-BD59-A6C34878D82A}">
                    <a16:rowId xmlns:a16="http://schemas.microsoft.com/office/drawing/2014/main" val="234387382"/>
                  </a:ext>
                </a:extLst>
              </a:tr>
              <a:tr h="387159">
                <a:tc>
                  <a:txBody>
                    <a:bodyPr/>
                    <a:lstStyle/>
                    <a:p>
                      <a:pPr algn="just">
                        <a:lnSpc>
                          <a:spcPts val="1300"/>
                        </a:lnSpc>
                      </a:pPr>
                      <a:r>
                        <a:rPr lang="ja-JP" altLang="en-US" sz="1100" kern="100" dirty="0">
                          <a:effectLst/>
                        </a:rPr>
                        <a:t>❸</a:t>
                      </a:r>
                      <a:r>
                        <a:rPr lang="ja-JP" sz="1100" kern="100" dirty="0">
                          <a:effectLst/>
                        </a:rPr>
                        <a:t>小規模タンクの漂流対策（許可容量：</a:t>
                      </a:r>
                      <a:r>
                        <a:rPr lang="en-US" sz="1100" kern="100" dirty="0">
                          <a:effectLst/>
                        </a:rPr>
                        <a:t>100</a:t>
                      </a:r>
                      <a:r>
                        <a:rPr lang="ja-JP" sz="1100" kern="100" dirty="0">
                          <a:effectLst/>
                        </a:rPr>
                        <a:t>～</a:t>
                      </a:r>
                      <a:r>
                        <a:rPr lang="en-US" sz="1100" kern="100" dirty="0">
                          <a:effectLst/>
                        </a:rPr>
                        <a:t>500kL</a:t>
                      </a:r>
                      <a:r>
                        <a:rPr lang="ja-JP" sz="1100" kern="100" dirty="0">
                          <a:effectLst/>
                        </a:rPr>
                        <a:t>）</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l">
                        <a:lnSpc>
                          <a:spcPts val="1300"/>
                        </a:lnSpc>
                      </a:pPr>
                      <a:r>
                        <a:rPr lang="en-US" sz="1200" kern="100">
                          <a:effectLst/>
                        </a:rPr>
                        <a:t> </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tc>
                <a:tc>
                  <a:txBody>
                    <a:bodyPr/>
                    <a:lstStyle/>
                    <a:p>
                      <a:pPr algn="ctr">
                        <a:lnSpc>
                          <a:spcPts val="1300"/>
                        </a:lnSpc>
                      </a:pPr>
                      <a:r>
                        <a:rPr lang="en-US" sz="1200" kern="100" dirty="0">
                          <a:effectLst/>
                        </a:rPr>
                        <a:t> </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tc>
                <a:tc>
                  <a:txBody>
                    <a:bodyPr/>
                    <a:lstStyle/>
                    <a:p>
                      <a:pPr algn="ctr">
                        <a:lnSpc>
                          <a:spcPts val="1300"/>
                        </a:lnSpc>
                      </a:pPr>
                      <a:r>
                        <a:rPr lang="ja-JP" altLang="en-US" sz="120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未対策</a:t>
                      </a:r>
                      <a:r>
                        <a:rPr lang="en-US" altLang="ja-JP" sz="1000" kern="100" dirty="0">
                          <a:effectLst/>
                          <a:latin typeface="Century" panose="02040604050505020304" pitchFamily="18" charset="0"/>
                          <a:ea typeface="ＭＳ 明朝" panose="02020609040205080304" pitchFamily="17" charset="-128"/>
                          <a:cs typeface="Times New Roman" panose="02020603050405020304" pitchFamily="18" charset="0"/>
                        </a:rPr>
                        <a:t>75</a:t>
                      </a: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基</a:t>
                      </a:r>
                      <a:endParaRPr lang="en-US"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lnSpc>
                          <a:spcPts val="1300"/>
                        </a:lnSpc>
                      </a:pP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en-US" altLang="ja-JP" sz="10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うち</a:t>
                      </a:r>
                      <a:r>
                        <a:rPr lang="en-US" altLang="ja-JP" sz="1000" kern="100" dirty="0">
                          <a:effectLst/>
                          <a:latin typeface="Century" panose="02040604050505020304" pitchFamily="18" charset="0"/>
                          <a:ea typeface="ＭＳ 明朝" panose="02020609040205080304" pitchFamily="17" charset="-128"/>
                          <a:cs typeface="Times New Roman" panose="02020603050405020304" pitchFamily="18" charset="0"/>
                        </a:rPr>
                        <a:t>65</a:t>
                      </a: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基は基礎アンカー有）</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ja-JP" altLang="en-US" sz="1100" kern="100" dirty="0">
                          <a:effectLst/>
                          <a:latin typeface="Century" panose="02040604050505020304" pitchFamily="18" charset="0"/>
                          <a:ea typeface="ＭＳ 明朝" panose="02020609040205080304" pitchFamily="17" charset="-128"/>
                          <a:cs typeface="Times New Roman" panose="02020603050405020304" pitchFamily="18" charset="0"/>
                        </a:rPr>
                        <a:t>今後も中長期的に取り組む</a:t>
                      </a:r>
                      <a:endPar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lnSpc>
                          <a:spcPts val="1300"/>
                        </a:lnSpc>
                      </a:pPr>
                      <a:r>
                        <a:rPr lang="ja-JP" altLang="en-US" sz="1100" kern="100" dirty="0">
                          <a:effectLst/>
                          <a:latin typeface="Century" panose="02040604050505020304" pitchFamily="18" charset="0"/>
                          <a:ea typeface="ＭＳ 明朝" panose="02020609040205080304" pitchFamily="17" charset="-128"/>
                          <a:cs typeface="Times New Roman" panose="02020603050405020304" pitchFamily="18" charset="0"/>
                        </a:rPr>
                        <a:t>（基礎アンカー有のタンクについては特定事業所において評価・検討を進めているところ）</a:t>
                      </a:r>
                      <a:endPar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rPr>
                        <a:t>6</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extLst>
                  <a:ext uri="{0D108BD9-81ED-4DB2-BD59-A6C34878D82A}">
                    <a16:rowId xmlns:a16="http://schemas.microsoft.com/office/drawing/2014/main" val="1151262598"/>
                  </a:ext>
                </a:extLst>
              </a:tr>
              <a:tr h="387159">
                <a:tc>
                  <a:txBody>
                    <a:bodyPr/>
                    <a:lstStyle/>
                    <a:p>
                      <a:pPr algn="just">
                        <a:lnSpc>
                          <a:spcPts val="1300"/>
                        </a:lnSpc>
                      </a:pPr>
                      <a:r>
                        <a:rPr lang="ja-JP" altLang="en-US" sz="1100" kern="100" dirty="0">
                          <a:effectLst/>
                        </a:rPr>
                        <a:t>❹</a:t>
                      </a:r>
                      <a:r>
                        <a:rPr lang="ja-JP" sz="1100" kern="100" dirty="0">
                          <a:effectLst/>
                        </a:rPr>
                        <a:t>津波避難計画の見直し（協力会社や一時的な作業員増の考慮</a:t>
                      </a:r>
                      <a:r>
                        <a:rPr lang="ja-JP" altLang="en-US" sz="1100" kern="100" dirty="0">
                          <a:effectLst/>
                        </a:rPr>
                        <a:t>）</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ja-JP" altLang="en-US" sz="120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ja-JP" altLang="en-US" sz="120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ja-JP" altLang="en-US" sz="120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未対策 </a:t>
                      </a:r>
                      <a:r>
                        <a:rPr lang="en-US" altLang="ja-JP" sz="1000" kern="100" dirty="0">
                          <a:effectLst/>
                          <a:latin typeface="Century" panose="02040604050505020304" pitchFamily="18" charset="0"/>
                          <a:ea typeface="ＭＳ 明朝" panose="02020609040205080304" pitchFamily="17" charset="-128"/>
                          <a:cs typeface="Times New Roman" panose="02020603050405020304" pitchFamily="18" charset="0"/>
                        </a:rPr>
                        <a:t>0</a:t>
                      </a:r>
                    </a:p>
                    <a:p>
                      <a:pPr marL="0" marR="0" lvl="0" indent="0" algn="ctr" defTabSz="914400" rtl="0" eaLnBrk="1" fontAlgn="auto" latinLnBrk="0" hangingPunct="1">
                        <a:lnSpc>
                          <a:spcPts val="1300"/>
                        </a:lnSpc>
                        <a:spcBef>
                          <a:spcPts val="0"/>
                        </a:spcBef>
                        <a:spcAft>
                          <a:spcPts val="0"/>
                        </a:spcAft>
                        <a:buClrTx/>
                        <a:buSzTx/>
                        <a:buFontTx/>
                        <a:buNone/>
                        <a:tabLst/>
                        <a:defRPr/>
                      </a:pP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（一部済</a:t>
                      </a:r>
                      <a:r>
                        <a:rPr lang="en-US" altLang="ja-JP" sz="1000" kern="100" dirty="0">
                          <a:effectLst/>
                          <a:latin typeface="Century" panose="02040604050505020304" pitchFamily="18" charset="0"/>
                          <a:ea typeface="ＭＳ 明朝" panose="02020609040205080304" pitchFamily="17" charset="-128"/>
                          <a:cs typeface="Times New Roman" panose="02020603050405020304" pitchFamily="18" charset="0"/>
                        </a:rPr>
                        <a:t>14</a:t>
                      </a: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事業所）</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ja-JP" altLang="en-US" sz="1100" kern="100" dirty="0">
                          <a:effectLst/>
                          <a:latin typeface="Century" panose="02040604050505020304" pitchFamily="18" charset="0"/>
                          <a:ea typeface="ＭＳ 明朝" panose="02020609040205080304" pitchFamily="17" charset="-128"/>
                          <a:cs typeface="Times New Roman" panose="02020603050405020304" pitchFamily="18" charset="0"/>
                        </a:rPr>
                        <a:t>未対策数は０となり見直しが進んだ</a:t>
                      </a:r>
                      <a:endPar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lnSpc>
                          <a:spcPts val="1300"/>
                        </a:lnSpc>
                      </a:pPr>
                      <a:r>
                        <a:rPr lang="ja-JP" altLang="en-US" sz="1100" kern="100" dirty="0">
                          <a:effectLst/>
                          <a:latin typeface="Century" panose="02040604050505020304" pitchFamily="18" charset="0"/>
                          <a:ea typeface="ＭＳ 明朝" panose="02020609040205080304" pitchFamily="17" charset="-128"/>
                          <a:cs typeface="Times New Roman" panose="02020603050405020304" pitchFamily="18" charset="0"/>
                        </a:rPr>
                        <a:t>一部見直し済の特定事業所は引き続き取組みを推進</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rPr>
                        <a:t>7</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extLst>
                  <a:ext uri="{0D108BD9-81ED-4DB2-BD59-A6C34878D82A}">
                    <a16:rowId xmlns:a16="http://schemas.microsoft.com/office/drawing/2014/main" val="1368687281"/>
                  </a:ext>
                </a:extLst>
              </a:tr>
              <a:tr h="379914">
                <a:tc>
                  <a:txBody>
                    <a:bodyPr/>
                    <a:lstStyle/>
                    <a:p>
                      <a:pPr algn="just">
                        <a:lnSpc>
                          <a:spcPts val="1300"/>
                        </a:lnSpc>
                      </a:pPr>
                      <a:r>
                        <a:rPr lang="ja-JP" altLang="en-US" sz="1100" kern="100" dirty="0">
                          <a:effectLst/>
                        </a:rPr>
                        <a:t>❺</a:t>
                      </a:r>
                      <a:r>
                        <a:rPr lang="en-US" sz="1100" kern="100" dirty="0">
                          <a:effectLst/>
                        </a:rPr>
                        <a:t>L2</a:t>
                      </a:r>
                      <a:r>
                        <a:rPr lang="ja-JP" sz="1100" kern="100" dirty="0">
                          <a:effectLst/>
                        </a:rPr>
                        <a:t>（想定最大規模）高潮（地震・津波を除く）に備えた対策</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l">
                        <a:lnSpc>
                          <a:spcPts val="1300"/>
                        </a:lnSpc>
                      </a:pPr>
                      <a:r>
                        <a:rPr lang="en-US" sz="1200" kern="100">
                          <a:effectLst/>
                        </a:rPr>
                        <a:t> </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tc>
                <a:tc>
                  <a:txBody>
                    <a:bodyPr/>
                    <a:lstStyle/>
                    <a:p>
                      <a:pPr algn="ctr">
                        <a:lnSpc>
                          <a:spcPts val="1300"/>
                        </a:lnSpc>
                      </a:pPr>
                      <a:r>
                        <a:rPr lang="en-US" sz="1200" kern="100" dirty="0">
                          <a:effectLst/>
                        </a:rPr>
                        <a:t> </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tc>
                <a:tc>
                  <a:txBody>
                    <a:bodyPr/>
                    <a:lstStyle/>
                    <a:p>
                      <a:pPr algn="ctr">
                        <a:lnSpc>
                          <a:spcPts val="1300"/>
                        </a:lnSpc>
                      </a:pPr>
                      <a:r>
                        <a:rPr lang="ja-JP" altLang="en-US" sz="120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未対策</a:t>
                      </a:r>
                      <a:r>
                        <a:rPr lang="en-US" altLang="ja-JP" sz="1000" kern="100" dirty="0">
                          <a:effectLst/>
                          <a:latin typeface="Century" panose="02040604050505020304" pitchFamily="18" charset="0"/>
                          <a:ea typeface="ＭＳ 明朝" panose="02020609040205080304" pitchFamily="17" charset="-128"/>
                          <a:cs typeface="Times New Roman" panose="02020603050405020304" pitchFamily="18" charset="0"/>
                        </a:rPr>
                        <a:t>4</a:t>
                      </a: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事業所</a:t>
                      </a:r>
                      <a:endParaRPr lang="en-US"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marR="0" lvl="0" indent="0" algn="ctr" defTabSz="914400" rtl="0" eaLnBrk="1" fontAlgn="auto" latinLnBrk="0" hangingPunct="1">
                        <a:lnSpc>
                          <a:spcPts val="1300"/>
                        </a:lnSpc>
                        <a:spcBef>
                          <a:spcPts val="0"/>
                        </a:spcBef>
                        <a:spcAft>
                          <a:spcPts val="0"/>
                        </a:spcAft>
                        <a:buClrTx/>
                        <a:buSzTx/>
                        <a:buFontTx/>
                        <a:buNone/>
                        <a:tabLst/>
                        <a:defRPr/>
                      </a:pP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（一部済</a:t>
                      </a:r>
                      <a:r>
                        <a:rPr lang="en-US" altLang="ja-JP" sz="1000" kern="100" dirty="0">
                          <a:effectLst/>
                          <a:latin typeface="Century" panose="02040604050505020304" pitchFamily="18" charset="0"/>
                          <a:ea typeface="ＭＳ 明朝" panose="02020609040205080304" pitchFamily="17" charset="-128"/>
                          <a:cs typeface="Times New Roman" panose="02020603050405020304" pitchFamily="18" charset="0"/>
                        </a:rPr>
                        <a:t>24</a:t>
                      </a: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事業所）</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ja-JP" altLang="en-US" sz="1100" kern="100" dirty="0">
                          <a:effectLst/>
                          <a:latin typeface="Century" panose="02040604050505020304" pitchFamily="18" charset="0"/>
                          <a:ea typeface="ＭＳ 明朝" panose="02020609040205080304" pitchFamily="17" charset="-128"/>
                          <a:cs typeface="Times New Roman" panose="02020603050405020304" pitchFamily="18" charset="0"/>
                        </a:rPr>
                        <a:t>一部済の</a:t>
                      </a:r>
                      <a:r>
                        <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rPr>
                        <a:t>24</a:t>
                      </a:r>
                      <a:r>
                        <a:rPr lang="ja-JP" altLang="en-US" sz="1100" kern="100" dirty="0">
                          <a:effectLst/>
                          <a:latin typeface="Century" panose="02040604050505020304" pitchFamily="18" charset="0"/>
                          <a:ea typeface="ＭＳ 明朝" panose="02020609040205080304" pitchFamily="17" charset="-128"/>
                          <a:cs typeface="Times New Roman" panose="02020603050405020304" pitchFamily="18" charset="0"/>
                        </a:rPr>
                        <a:t>事業所・未対策４事業所については</a:t>
                      </a:r>
                      <a:endPar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marR="0" lvl="0" indent="0" algn="ctr" defTabSz="914400" rtl="0" eaLnBrk="1" fontAlgn="auto" latinLnBrk="0" hangingPunct="1">
                        <a:lnSpc>
                          <a:spcPts val="1300"/>
                        </a:lnSpc>
                        <a:spcBef>
                          <a:spcPts val="0"/>
                        </a:spcBef>
                        <a:spcAft>
                          <a:spcPts val="0"/>
                        </a:spcAft>
                        <a:buClrTx/>
                        <a:buSzTx/>
                        <a:buFontTx/>
                        <a:buNone/>
                        <a:tabLst/>
                        <a:defRPr/>
                      </a:pPr>
                      <a:r>
                        <a:rPr lang="ja-JP" altLang="en-US" sz="1100" kern="100" dirty="0">
                          <a:effectLst/>
                          <a:latin typeface="Century" panose="02040604050505020304" pitchFamily="18" charset="0"/>
                          <a:ea typeface="ＭＳ 明朝" panose="02020609040205080304" pitchFamily="17" charset="-128"/>
                          <a:cs typeface="Times New Roman" panose="02020603050405020304" pitchFamily="18" charset="0"/>
                        </a:rPr>
                        <a:t>引き続き取組みを推進</a:t>
                      </a:r>
                      <a:endPar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rPr>
                        <a:t>7</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extLst>
                  <a:ext uri="{0D108BD9-81ED-4DB2-BD59-A6C34878D82A}">
                    <a16:rowId xmlns:a16="http://schemas.microsoft.com/office/drawing/2014/main" val="740309824"/>
                  </a:ext>
                </a:extLst>
              </a:tr>
              <a:tr h="298166">
                <a:tc>
                  <a:txBody>
                    <a:bodyPr/>
                    <a:lstStyle/>
                    <a:p>
                      <a:pPr algn="just">
                        <a:lnSpc>
                          <a:spcPts val="1300"/>
                        </a:lnSpc>
                      </a:pPr>
                      <a:r>
                        <a:rPr lang="ja-JP" altLang="en-US" sz="1100" kern="100" dirty="0">
                          <a:effectLst/>
                        </a:rPr>
                        <a:t>❻</a:t>
                      </a:r>
                      <a:r>
                        <a:rPr lang="ja-JP" sz="1100" kern="100" dirty="0">
                          <a:effectLst/>
                        </a:rPr>
                        <a:t>プラント保安</a:t>
                      </a:r>
                      <a:r>
                        <a:rPr lang="ja-JP" altLang="en-US" sz="1100" kern="100" dirty="0">
                          <a:effectLst/>
                        </a:rPr>
                        <a:t>等</a:t>
                      </a:r>
                      <a:r>
                        <a:rPr lang="ja-JP" sz="1100" kern="100" dirty="0">
                          <a:effectLst/>
                        </a:rPr>
                        <a:t>における</a:t>
                      </a:r>
                      <a:r>
                        <a:rPr lang="en-US" sz="1100" kern="100" dirty="0">
                          <a:effectLst/>
                        </a:rPr>
                        <a:t>IoT</a:t>
                      </a:r>
                      <a:r>
                        <a:rPr lang="ja-JP" sz="1100" kern="100" dirty="0">
                          <a:effectLst/>
                        </a:rPr>
                        <a:t>・</a:t>
                      </a:r>
                      <a:r>
                        <a:rPr lang="en-US" sz="1100" kern="100" dirty="0">
                          <a:effectLst/>
                        </a:rPr>
                        <a:t>AI</a:t>
                      </a:r>
                      <a:r>
                        <a:rPr lang="ja-JP" sz="1100" kern="100" dirty="0">
                          <a:effectLst/>
                        </a:rPr>
                        <a:t>の利活用</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l">
                        <a:lnSpc>
                          <a:spcPts val="1300"/>
                        </a:lnSpc>
                      </a:pPr>
                      <a:r>
                        <a:rPr lang="en-US" sz="1200" kern="100">
                          <a:effectLst/>
                        </a:rPr>
                        <a:t> </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tc>
                <a:tc>
                  <a:txBody>
                    <a:bodyPr/>
                    <a:lstStyle/>
                    <a:p>
                      <a:pPr algn="l">
                        <a:lnSpc>
                          <a:spcPts val="1300"/>
                        </a:lnSpc>
                      </a:pPr>
                      <a:r>
                        <a:rPr lang="en-US" sz="1200" kern="100">
                          <a:effectLst/>
                        </a:rPr>
                        <a:t> </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tc>
                <a:tc>
                  <a:txBody>
                    <a:bodyPr/>
                    <a:lstStyle/>
                    <a:p>
                      <a:pPr algn="ctr">
                        <a:lnSpc>
                          <a:spcPts val="1300"/>
                        </a:lnSpc>
                      </a:pPr>
                      <a:r>
                        <a:rPr lang="ja-JP" altLang="en-US" sz="120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好事例の紹介等により情報共有</a:t>
                      </a:r>
                      <a:endParaRPr lang="en-US"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ja-JP" altLang="en-US" sz="1100" kern="100" dirty="0">
                          <a:effectLst/>
                          <a:latin typeface="Century" panose="02040604050505020304" pitchFamily="18" charset="0"/>
                          <a:ea typeface="ＭＳ 明朝" panose="02020609040205080304" pitchFamily="17" charset="-128"/>
                          <a:cs typeface="Times New Roman" panose="02020603050405020304" pitchFamily="18" charset="0"/>
                        </a:rPr>
                        <a:t>先進事例等の情報共有を行うことができた</a:t>
                      </a:r>
                      <a:endPar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marR="0" lvl="0" indent="0" algn="ctr" defTabSz="914400" rtl="0" eaLnBrk="1" fontAlgn="auto" latinLnBrk="0" hangingPunct="1">
                        <a:lnSpc>
                          <a:spcPts val="1300"/>
                        </a:lnSpc>
                        <a:spcBef>
                          <a:spcPts val="0"/>
                        </a:spcBef>
                        <a:spcAft>
                          <a:spcPts val="0"/>
                        </a:spcAft>
                        <a:buClrTx/>
                        <a:buSzTx/>
                        <a:buFontTx/>
                        <a:buNone/>
                        <a:tabLst/>
                        <a:defRPr/>
                      </a:pPr>
                      <a:r>
                        <a:rPr lang="ja-JP" altLang="en-US" sz="1100" kern="100" dirty="0">
                          <a:effectLst/>
                          <a:latin typeface="Century" panose="02040604050505020304" pitchFamily="18" charset="0"/>
                          <a:ea typeface="ＭＳ 明朝" panose="02020609040205080304" pitchFamily="17" charset="-128"/>
                          <a:cs typeface="Times New Roman" panose="02020603050405020304" pitchFamily="18" charset="0"/>
                        </a:rPr>
                        <a:t>引き続き好事例の情報共有を行い取組みを推進</a:t>
                      </a:r>
                      <a:endPar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rPr>
                        <a:t>8</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extLst>
                  <a:ext uri="{0D108BD9-81ED-4DB2-BD59-A6C34878D82A}">
                    <a16:rowId xmlns:a16="http://schemas.microsoft.com/office/drawing/2014/main" val="1560894563"/>
                  </a:ext>
                </a:extLst>
              </a:tr>
              <a:tr h="298166">
                <a:tc>
                  <a:txBody>
                    <a:bodyPr/>
                    <a:lstStyle/>
                    <a:p>
                      <a:pPr algn="just">
                        <a:lnSpc>
                          <a:spcPts val="1300"/>
                        </a:lnSpc>
                      </a:pPr>
                      <a:r>
                        <a:rPr lang="ja-JP" altLang="en-US" sz="1100" kern="100" dirty="0">
                          <a:effectLst/>
                        </a:rPr>
                        <a:t>❼</a:t>
                      </a:r>
                      <a:r>
                        <a:rPr lang="ja-JP" sz="1100" kern="100" dirty="0">
                          <a:effectLst/>
                        </a:rPr>
                        <a:t>建物の地震・津波対策</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en-US" sz="1200" kern="100" dirty="0">
                          <a:effectLst/>
                        </a:rPr>
                        <a:t> </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tc>
                <a:tc>
                  <a:txBody>
                    <a:bodyPr/>
                    <a:lstStyle/>
                    <a:p>
                      <a:pPr algn="ctr">
                        <a:lnSpc>
                          <a:spcPts val="1300"/>
                        </a:lnSpc>
                      </a:pPr>
                      <a:r>
                        <a:rPr lang="ja-JP" altLang="en-US" sz="120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just">
                        <a:lnSpc>
                          <a:spcPts val="1300"/>
                        </a:lnSpc>
                      </a:pP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耐震化・代替措置</a:t>
                      </a:r>
                      <a:r>
                        <a:rPr lang="en-US" altLang="ja-JP" sz="1000" kern="100" dirty="0">
                          <a:effectLst/>
                          <a:latin typeface="Century" panose="02040604050505020304" pitchFamily="18" charset="0"/>
                          <a:ea typeface="ＭＳ 明朝" panose="02020609040205080304" pitchFamily="17" charset="-128"/>
                          <a:cs typeface="Times New Roman" panose="02020603050405020304" pitchFamily="18" charset="0"/>
                        </a:rPr>
                        <a:t>94%</a:t>
                      </a: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以上</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kumimoji="1" lang="ja-JP" altLang="en-US" sz="1100" b="0" i="0" u="none" strike="noStrike" kern="100" cap="none" spc="0" normalizeH="0" baseline="0" noProof="0" dirty="0">
                          <a:ln>
                            <a:noFill/>
                          </a:ln>
                          <a:solidFill>
                            <a:prstClr val="black"/>
                          </a:solidFill>
                          <a:effectLst/>
                          <a:uLnTx/>
                          <a:uFillTx/>
                          <a:latin typeface="Century" panose="02040604050505020304" pitchFamily="18" charset="0"/>
                          <a:ea typeface="ＭＳ 明朝" panose="02020609040205080304" pitchFamily="17" charset="-128"/>
                          <a:cs typeface="Times New Roman" panose="02020603050405020304" pitchFamily="18" charset="0"/>
                        </a:rPr>
                        <a:t>一定の効果あり</a:t>
                      </a:r>
                      <a:endParaRPr kumimoji="1" lang="en-US" altLang="ja-JP" sz="1100" b="0" i="0" u="none" strike="noStrike" kern="100" cap="none" spc="0" normalizeH="0" baseline="0" noProof="0" dirty="0">
                        <a:ln>
                          <a:noFill/>
                        </a:ln>
                        <a:solidFill>
                          <a:prstClr val="black"/>
                        </a:solidFill>
                        <a:effectLst/>
                        <a:uLnTx/>
                        <a:uFillTx/>
                        <a:latin typeface="Century" panose="02040604050505020304" pitchFamily="18" charset="0"/>
                        <a:ea typeface="ＭＳ 明朝" panose="02020609040205080304" pitchFamily="17" charset="-128"/>
                        <a:cs typeface="Times New Roman" panose="02020603050405020304" pitchFamily="18" charset="0"/>
                      </a:endParaRPr>
                    </a:p>
                    <a:p>
                      <a:pPr marL="0" marR="0" lvl="0" indent="0" algn="ctr" defTabSz="914400" rtl="0" eaLnBrk="1" fontAlgn="auto" latinLnBrk="0" hangingPunct="1">
                        <a:lnSpc>
                          <a:spcPts val="1300"/>
                        </a:lnSpc>
                        <a:spcBef>
                          <a:spcPts val="0"/>
                        </a:spcBef>
                        <a:spcAft>
                          <a:spcPts val="0"/>
                        </a:spcAft>
                        <a:buClrTx/>
                        <a:buSzTx/>
                        <a:buFontTx/>
                        <a:buNone/>
                        <a:tabLst/>
                        <a:defRPr/>
                      </a:pPr>
                      <a:r>
                        <a:rPr kumimoji="1" lang="ja-JP" altLang="en-US" sz="1100" b="0" i="0" u="none" strike="noStrike" kern="100" cap="none" spc="0" normalizeH="0" baseline="0" noProof="0" dirty="0">
                          <a:ln>
                            <a:noFill/>
                          </a:ln>
                          <a:solidFill>
                            <a:prstClr val="black"/>
                          </a:solidFill>
                          <a:effectLst/>
                          <a:uLnTx/>
                          <a:uFillTx/>
                          <a:latin typeface="Century" panose="02040604050505020304" pitchFamily="18" charset="0"/>
                          <a:ea typeface="ＭＳ 明朝" panose="02020609040205080304" pitchFamily="17" charset="-128"/>
                          <a:cs typeface="Times New Roman" panose="02020603050405020304" pitchFamily="18" charset="0"/>
                        </a:rPr>
                        <a:t>（特定事業所への取組推進は第２期で終了）</a:t>
                      </a:r>
                      <a:endParaRPr kumimoji="1" lang="ja-JP" altLang="ja-JP" sz="1100" b="0" i="0" u="none" strike="noStrike" kern="100" cap="none" spc="0" normalizeH="0" baseline="0" noProof="0" dirty="0">
                        <a:ln>
                          <a:noFill/>
                        </a:ln>
                        <a:solidFill>
                          <a:prstClr val="black"/>
                        </a:solidFill>
                        <a:effectLst/>
                        <a:uLnTx/>
                        <a:uFillTx/>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rPr>
                        <a:t>9</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extLst>
                  <a:ext uri="{0D108BD9-81ED-4DB2-BD59-A6C34878D82A}">
                    <a16:rowId xmlns:a16="http://schemas.microsoft.com/office/drawing/2014/main" val="1036879498"/>
                  </a:ext>
                </a:extLst>
              </a:tr>
              <a:tr h="298166">
                <a:tc>
                  <a:txBody>
                    <a:bodyPr/>
                    <a:lstStyle/>
                    <a:p>
                      <a:pPr algn="just">
                        <a:lnSpc>
                          <a:spcPts val="1300"/>
                        </a:lnSpc>
                      </a:pPr>
                      <a:r>
                        <a:rPr lang="ja-JP" altLang="en-US" sz="1100" kern="100" dirty="0">
                          <a:effectLst/>
                        </a:rPr>
                        <a:t>❽</a:t>
                      </a:r>
                      <a:r>
                        <a:rPr lang="ja-JP" sz="1100" kern="100" dirty="0">
                          <a:effectLst/>
                        </a:rPr>
                        <a:t>管理油高（下限値）の見直し（許可容量：</a:t>
                      </a:r>
                      <a:r>
                        <a:rPr lang="en-US" sz="1100" kern="100" dirty="0">
                          <a:effectLst/>
                        </a:rPr>
                        <a:t>500kL</a:t>
                      </a:r>
                      <a:r>
                        <a:rPr lang="ja-JP" sz="1100" kern="100" dirty="0">
                          <a:effectLst/>
                        </a:rPr>
                        <a:t>以上）</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ja-JP" altLang="en-US" sz="120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en-US" sz="1200" kern="100" dirty="0">
                          <a:effectLst/>
                        </a:rPr>
                        <a:t> </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未対策 </a:t>
                      </a:r>
                      <a:r>
                        <a:rPr lang="en-US" altLang="ja-JP" sz="1000" kern="100" dirty="0">
                          <a:effectLst/>
                          <a:latin typeface="Century" panose="02040604050505020304" pitchFamily="18" charset="0"/>
                          <a:ea typeface="ＭＳ 明朝" panose="02020609040205080304" pitchFamily="17" charset="-128"/>
                          <a:cs typeface="Times New Roman" panose="02020603050405020304" pitchFamily="18" charset="0"/>
                        </a:rPr>
                        <a:t>0</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kumimoji="1" lang="ja-JP" altLang="en-US" sz="1100" b="0" i="0" u="none" strike="noStrike" kern="100" cap="none" spc="0" normalizeH="0" baseline="0" noProof="0" dirty="0">
                          <a:ln>
                            <a:noFill/>
                          </a:ln>
                          <a:solidFill>
                            <a:prstClr val="black"/>
                          </a:solidFill>
                          <a:effectLst/>
                          <a:uLnTx/>
                          <a:uFillTx/>
                          <a:latin typeface="Century" panose="02040604050505020304" pitchFamily="18" charset="0"/>
                          <a:ea typeface="ＭＳ 明朝" panose="02020609040205080304" pitchFamily="17" charset="-128"/>
                          <a:cs typeface="Times New Roman" panose="02020603050405020304" pitchFamily="18" charset="0"/>
                        </a:rPr>
                        <a:t>全ての事業所で見直し済</a:t>
                      </a:r>
                      <a:endParaRPr kumimoji="1" lang="en-US" altLang="ja-JP" sz="1100" b="0" i="0" u="none" strike="noStrike" kern="100" cap="none" spc="0" normalizeH="0" baseline="0" noProof="0" dirty="0">
                        <a:ln>
                          <a:noFill/>
                        </a:ln>
                        <a:solidFill>
                          <a:prstClr val="black"/>
                        </a:solidFill>
                        <a:effectLst/>
                        <a:uLnTx/>
                        <a:uFillTx/>
                        <a:latin typeface="Century" panose="02040604050505020304" pitchFamily="18" charset="0"/>
                        <a:ea typeface="ＭＳ 明朝" panose="02020609040205080304" pitchFamily="17" charset="-128"/>
                        <a:cs typeface="Times New Roman" panose="02020603050405020304" pitchFamily="18" charset="0"/>
                      </a:endParaRPr>
                    </a:p>
                    <a:p>
                      <a:pPr marL="0" marR="0" lvl="0" indent="0" algn="ctr" defTabSz="914400" rtl="0" eaLnBrk="1" fontAlgn="auto" latinLnBrk="0" hangingPunct="1">
                        <a:lnSpc>
                          <a:spcPts val="1300"/>
                        </a:lnSpc>
                        <a:spcBef>
                          <a:spcPts val="0"/>
                        </a:spcBef>
                        <a:spcAft>
                          <a:spcPts val="0"/>
                        </a:spcAft>
                        <a:buClrTx/>
                        <a:buSzTx/>
                        <a:buFontTx/>
                        <a:buNone/>
                        <a:tabLst/>
                        <a:defRPr/>
                      </a:pPr>
                      <a:r>
                        <a:rPr kumimoji="1" lang="ja-JP" altLang="en-US" sz="1100" b="0" i="0" u="none" strike="noStrike" kern="100" cap="none" spc="0" normalizeH="0" baseline="0" noProof="0" dirty="0">
                          <a:ln>
                            <a:noFill/>
                          </a:ln>
                          <a:solidFill>
                            <a:prstClr val="black"/>
                          </a:solidFill>
                          <a:effectLst/>
                          <a:uLnTx/>
                          <a:uFillTx/>
                          <a:latin typeface="Century" panose="02040604050505020304" pitchFamily="18" charset="0"/>
                          <a:ea typeface="ＭＳ 明朝" panose="02020609040205080304" pitchFamily="17" charset="-128"/>
                          <a:cs typeface="Times New Roman" panose="02020603050405020304" pitchFamily="18" charset="0"/>
                        </a:rPr>
                        <a:t>（特定事業所への取組推進は第１期で終了）</a:t>
                      </a:r>
                      <a:endParaRPr kumimoji="1" lang="en-US" altLang="ja-JP" sz="1100" b="0" i="0" u="none" strike="noStrike" kern="100" cap="none" spc="0" normalizeH="0" baseline="0" noProof="0" dirty="0">
                        <a:ln>
                          <a:noFill/>
                        </a:ln>
                        <a:solidFill>
                          <a:prstClr val="black"/>
                        </a:solidFill>
                        <a:effectLst/>
                        <a:uLnTx/>
                        <a:uFillTx/>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rPr>
                        <a:t>9</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extLst>
                  <a:ext uri="{0D108BD9-81ED-4DB2-BD59-A6C34878D82A}">
                    <a16:rowId xmlns:a16="http://schemas.microsoft.com/office/drawing/2014/main" val="2409524985"/>
                  </a:ext>
                </a:extLst>
              </a:tr>
              <a:tr h="405637">
                <a:tc>
                  <a:txBody>
                    <a:bodyPr/>
                    <a:lstStyle/>
                    <a:p>
                      <a:pPr algn="just">
                        <a:lnSpc>
                          <a:spcPts val="1300"/>
                        </a:lnSpc>
                      </a:pPr>
                      <a:r>
                        <a:rPr lang="ja-JP" altLang="en-US" sz="1100" kern="100" dirty="0">
                          <a:effectLst/>
                        </a:rPr>
                        <a:t>❾</a:t>
                      </a:r>
                      <a:r>
                        <a:rPr lang="ja-JP" sz="1100" kern="100" dirty="0">
                          <a:effectLst/>
                        </a:rPr>
                        <a:t>有害な化学物質の漏えいに備えた初動体制の整備</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l">
                        <a:lnSpc>
                          <a:spcPts val="1300"/>
                        </a:lnSpc>
                      </a:pPr>
                      <a:r>
                        <a:rPr lang="en-US" sz="1200" kern="100">
                          <a:effectLst/>
                        </a:rPr>
                        <a:t> </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tc>
                <a:tc>
                  <a:txBody>
                    <a:bodyPr/>
                    <a:lstStyle/>
                    <a:p>
                      <a:pPr algn="ctr">
                        <a:lnSpc>
                          <a:spcPts val="1300"/>
                        </a:lnSpc>
                      </a:pPr>
                      <a:r>
                        <a:rPr lang="en-US" sz="1200" kern="100">
                          <a:effectLst/>
                        </a:rPr>
                        <a:t> </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tc>
                <a:tc>
                  <a:txBody>
                    <a:bodyPr/>
                    <a:lstStyle/>
                    <a:p>
                      <a:pPr algn="ctr">
                        <a:lnSpc>
                          <a:spcPts val="1300"/>
                        </a:lnSpc>
                      </a:pPr>
                      <a:r>
                        <a:rPr lang="ja-JP" altLang="en-US" sz="120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未対策 </a:t>
                      </a:r>
                      <a:r>
                        <a:rPr lang="en-US" altLang="ja-JP" sz="1000" kern="100" dirty="0">
                          <a:effectLst/>
                          <a:latin typeface="Century" panose="02040604050505020304" pitchFamily="18" charset="0"/>
                          <a:ea typeface="ＭＳ 明朝" panose="02020609040205080304" pitchFamily="17" charset="-128"/>
                          <a:cs typeface="Times New Roman" panose="02020603050405020304" pitchFamily="18" charset="0"/>
                        </a:rPr>
                        <a:t>0</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kumimoji="1" lang="ja-JP" altLang="en-US" sz="1100" b="0" i="0" u="none" strike="noStrike" kern="100" cap="none" spc="0" normalizeH="0" baseline="0" noProof="0" dirty="0">
                          <a:ln>
                            <a:noFill/>
                          </a:ln>
                          <a:solidFill>
                            <a:prstClr val="black"/>
                          </a:solidFill>
                          <a:effectLst/>
                          <a:uLnTx/>
                          <a:uFillTx/>
                          <a:latin typeface="Century" panose="02040604050505020304" pitchFamily="18" charset="0"/>
                          <a:ea typeface="ＭＳ 明朝" panose="02020609040205080304" pitchFamily="17" charset="-128"/>
                          <a:cs typeface="Times New Roman" panose="02020603050405020304" pitchFamily="18" charset="0"/>
                        </a:rPr>
                        <a:t>全ての事業所で整備済</a:t>
                      </a:r>
                      <a:endParaRPr kumimoji="1" lang="en-US" altLang="ja-JP" sz="1100" b="0" i="0" u="none" strike="noStrike" kern="100" cap="none" spc="0" normalizeH="0" baseline="0" noProof="0" dirty="0">
                        <a:ln>
                          <a:noFill/>
                        </a:ln>
                        <a:solidFill>
                          <a:prstClr val="black"/>
                        </a:solidFill>
                        <a:effectLst/>
                        <a:uLnTx/>
                        <a:uFillTx/>
                        <a:latin typeface="Century" panose="02040604050505020304" pitchFamily="18" charset="0"/>
                        <a:ea typeface="ＭＳ 明朝" panose="02020609040205080304" pitchFamily="17" charset="-128"/>
                        <a:cs typeface="Times New Roman" panose="02020603050405020304" pitchFamily="18" charset="0"/>
                      </a:endParaRPr>
                    </a:p>
                    <a:p>
                      <a:pPr marL="0" marR="0" lvl="0" indent="0" algn="ctr" defTabSz="914400" rtl="0" eaLnBrk="1" fontAlgn="auto" latinLnBrk="0" hangingPunct="1">
                        <a:lnSpc>
                          <a:spcPts val="1300"/>
                        </a:lnSpc>
                        <a:spcBef>
                          <a:spcPts val="0"/>
                        </a:spcBef>
                        <a:spcAft>
                          <a:spcPts val="0"/>
                        </a:spcAft>
                        <a:buClrTx/>
                        <a:buSzTx/>
                        <a:buFontTx/>
                        <a:buNone/>
                        <a:tabLst/>
                        <a:defRPr/>
                      </a:pPr>
                      <a:r>
                        <a:rPr kumimoji="1" lang="ja-JP" altLang="en-US" sz="1100" b="0" i="0" u="none" strike="noStrike" kern="100" cap="none" spc="0" normalizeH="0" baseline="0" noProof="0" dirty="0">
                          <a:ln>
                            <a:noFill/>
                          </a:ln>
                          <a:solidFill>
                            <a:prstClr val="black"/>
                          </a:solidFill>
                          <a:effectLst/>
                          <a:uLnTx/>
                          <a:uFillTx/>
                          <a:latin typeface="Century" panose="02040604050505020304" pitchFamily="18" charset="0"/>
                          <a:ea typeface="ＭＳ 明朝" panose="02020609040205080304" pitchFamily="17" charset="-128"/>
                          <a:cs typeface="Times New Roman" panose="02020603050405020304" pitchFamily="18" charset="0"/>
                        </a:rPr>
                        <a:t>（特定事業所への取組推進は第３期で終了）</a:t>
                      </a:r>
                      <a:endParaRPr kumimoji="1" lang="ja-JP" altLang="ja-JP" sz="1100" b="0" i="0" u="none" strike="noStrike" kern="100" cap="none" spc="0" normalizeH="0" baseline="0" noProof="0" dirty="0">
                        <a:ln>
                          <a:noFill/>
                        </a:ln>
                        <a:solidFill>
                          <a:prstClr val="black"/>
                        </a:solidFill>
                        <a:effectLst/>
                        <a:uLnTx/>
                        <a:uFillTx/>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rPr>
                        <a:t>9</a:t>
                      </a:r>
                      <a:endParaRPr lang="ja-JP" alt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extLst>
                  <a:ext uri="{0D108BD9-81ED-4DB2-BD59-A6C34878D82A}">
                    <a16:rowId xmlns:a16="http://schemas.microsoft.com/office/drawing/2014/main" val="1244456268"/>
                  </a:ext>
                </a:extLst>
              </a:tr>
              <a:tr h="387159">
                <a:tc>
                  <a:txBody>
                    <a:bodyPr/>
                    <a:lstStyle/>
                    <a:p>
                      <a:pPr algn="just">
                        <a:lnSpc>
                          <a:spcPts val="1300"/>
                        </a:lnSpc>
                      </a:pPr>
                      <a:r>
                        <a:rPr lang="ja-JP" altLang="en-US" sz="1100" kern="100" dirty="0">
                          <a:effectLst/>
                        </a:rPr>
                        <a:t>❿</a:t>
                      </a:r>
                      <a:r>
                        <a:rPr lang="ja-JP" sz="1100" kern="100" dirty="0">
                          <a:effectLst/>
                        </a:rPr>
                        <a:t>安全に係る企業活動の再点検</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l">
                        <a:lnSpc>
                          <a:spcPts val="1300"/>
                        </a:lnSpc>
                      </a:pPr>
                      <a:r>
                        <a:rPr lang="en-US" sz="1200" kern="100">
                          <a:effectLst/>
                        </a:rPr>
                        <a:t> </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tc>
                <a:tc>
                  <a:txBody>
                    <a:bodyPr/>
                    <a:lstStyle/>
                    <a:p>
                      <a:pPr algn="ctr">
                        <a:lnSpc>
                          <a:spcPts val="1300"/>
                        </a:lnSpc>
                      </a:pPr>
                      <a:r>
                        <a:rPr lang="ja-JP" altLang="en-US" sz="120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just">
                        <a:lnSpc>
                          <a:spcPts val="1300"/>
                        </a:lnSpc>
                      </a:pP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未対策 </a:t>
                      </a:r>
                      <a:r>
                        <a:rPr lang="en-US" altLang="ja-JP" sz="1000" kern="100" dirty="0">
                          <a:effectLst/>
                          <a:latin typeface="Century" panose="02040604050505020304" pitchFamily="18" charset="0"/>
                          <a:ea typeface="ＭＳ 明朝" panose="02020609040205080304" pitchFamily="17" charset="-128"/>
                          <a:cs typeface="Times New Roman" panose="02020603050405020304" pitchFamily="18" charset="0"/>
                        </a:rPr>
                        <a:t>0</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kumimoji="1" lang="ja-JP" altLang="en-US" sz="1100" b="0" i="0" u="none" strike="noStrike" kern="100" cap="none" spc="0" normalizeH="0" baseline="0" noProof="0" dirty="0">
                          <a:ln>
                            <a:noFill/>
                          </a:ln>
                          <a:solidFill>
                            <a:prstClr val="black"/>
                          </a:solidFill>
                          <a:effectLst/>
                          <a:uLnTx/>
                          <a:uFillTx/>
                          <a:latin typeface="Century" panose="02040604050505020304" pitchFamily="18" charset="0"/>
                          <a:ea typeface="ＭＳ 明朝" panose="02020609040205080304" pitchFamily="17" charset="-128"/>
                          <a:cs typeface="Times New Roman" panose="02020603050405020304" pitchFamily="18" charset="0"/>
                        </a:rPr>
                        <a:t>全ての事業所で対策済</a:t>
                      </a:r>
                      <a:endParaRPr kumimoji="1" lang="en-US" altLang="ja-JP" sz="1100" b="0" i="0" u="none" strike="noStrike" kern="100" cap="none" spc="0" normalizeH="0" baseline="0" noProof="0" dirty="0">
                        <a:ln>
                          <a:noFill/>
                        </a:ln>
                        <a:solidFill>
                          <a:prstClr val="black"/>
                        </a:solidFill>
                        <a:effectLst/>
                        <a:uLnTx/>
                        <a:uFillTx/>
                        <a:latin typeface="Century" panose="02040604050505020304" pitchFamily="18" charset="0"/>
                        <a:ea typeface="ＭＳ 明朝" panose="02020609040205080304" pitchFamily="17" charset="-128"/>
                        <a:cs typeface="Times New Roman" panose="02020603050405020304" pitchFamily="18" charset="0"/>
                      </a:endParaRPr>
                    </a:p>
                    <a:p>
                      <a:pPr marL="0" marR="0" lvl="0" indent="0" algn="ctr" defTabSz="914400" rtl="0" eaLnBrk="1" fontAlgn="auto" latinLnBrk="0" hangingPunct="1">
                        <a:lnSpc>
                          <a:spcPts val="1300"/>
                        </a:lnSpc>
                        <a:spcBef>
                          <a:spcPts val="0"/>
                        </a:spcBef>
                        <a:spcAft>
                          <a:spcPts val="0"/>
                        </a:spcAft>
                        <a:buClrTx/>
                        <a:buSzTx/>
                        <a:buFontTx/>
                        <a:buNone/>
                        <a:tabLst/>
                        <a:defRPr/>
                      </a:pPr>
                      <a:r>
                        <a:rPr kumimoji="1" lang="ja-JP" altLang="en-US" sz="1100" b="0" i="0" u="none" strike="noStrike" kern="100" cap="none" spc="0" normalizeH="0" baseline="0" noProof="0" dirty="0">
                          <a:ln>
                            <a:noFill/>
                          </a:ln>
                          <a:solidFill>
                            <a:prstClr val="black"/>
                          </a:solidFill>
                          <a:effectLst/>
                          <a:uLnTx/>
                          <a:uFillTx/>
                          <a:latin typeface="Century" panose="02040604050505020304" pitchFamily="18" charset="0"/>
                          <a:ea typeface="ＭＳ 明朝" panose="02020609040205080304" pitchFamily="17" charset="-128"/>
                          <a:cs typeface="Times New Roman" panose="02020603050405020304" pitchFamily="18" charset="0"/>
                        </a:rPr>
                        <a:t>（特定事業所への取組推進は第２期で終了）</a:t>
                      </a:r>
                      <a:endParaRPr kumimoji="1" lang="ja-JP" altLang="ja-JP" sz="1100" b="0" i="0" u="none" strike="noStrike" kern="100" cap="none" spc="0" normalizeH="0" baseline="0" noProof="0" dirty="0">
                        <a:ln>
                          <a:noFill/>
                        </a:ln>
                        <a:solidFill>
                          <a:prstClr val="black"/>
                        </a:solidFill>
                        <a:effectLst/>
                        <a:uLnTx/>
                        <a:uFillTx/>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rPr>
                        <a:t>9</a:t>
                      </a:r>
                      <a:endParaRPr lang="ja-JP" alt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extLst>
                  <a:ext uri="{0D108BD9-81ED-4DB2-BD59-A6C34878D82A}">
                    <a16:rowId xmlns:a16="http://schemas.microsoft.com/office/drawing/2014/main" val="1329405863"/>
                  </a:ext>
                </a:extLst>
              </a:tr>
              <a:tr h="387159">
                <a:tc>
                  <a:txBody>
                    <a:bodyPr/>
                    <a:lstStyle/>
                    <a:p>
                      <a:pPr algn="just">
                        <a:lnSpc>
                          <a:spcPts val="1300"/>
                        </a:lnSpc>
                      </a:pPr>
                      <a:r>
                        <a:rPr lang="ja-JP" altLang="en-US" sz="1100" kern="100" dirty="0">
                          <a:effectLst/>
                        </a:rPr>
                        <a:t>⓫</a:t>
                      </a:r>
                      <a:r>
                        <a:rPr lang="en-US" sz="1100" kern="100" dirty="0">
                          <a:effectLst/>
                        </a:rPr>
                        <a:t>BCP</a:t>
                      </a:r>
                      <a:r>
                        <a:rPr lang="ja-JP" sz="1100" kern="100" dirty="0">
                          <a:effectLst/>
                        </a:rPr>
                        <a:t>の策定・見直し（防災関連項目）</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l">
                        <a:lnSpc>
                          <a:spcPts val="1300"/>
                        </a:lnSpc>
                      </a:pPr>
                      <a:r>
                        <a:rPr lang="en-US" sz="1200" kern="100">
                          <a:effectLst/>
                        </a:rPr>
                        <a:t> </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ja-JP" altLang="en-US" sz="120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just">
                        <a:lnSpc>
                          <a:spcPts val="1300"/>
                        </a:lnSpc>
                      </a:pP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未対策 </a:t>
                      </a:r>
                      <a:r>
                        <a:rPr lang="en-US" altLang="ja-JP" sz="1000" kern="100" dirty="0">
                          <a:effectLst/>
                          <a:latin typeface="Century" panose="02040604050505020304" pitchFamily="18" charset="0"/>
                          <a:ea typeface="ＭＳ 明朝" panose="02020609040205080304" pitchFamily="17" charset="-128"/>
                          <a:cs typeface="Times New Roman" panose="02020603050405020304" pitchFamily="18" charset="0"/>
                        </a:rPr>
                        <a:t>0</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kumimoji="1" lang="ja-JP" altLang="en-US" sz="1100" b="0" i="0" u="none" strike="noStrike" kern="100" cap="none" spc="0" normalizeH="0" baseline="0" noProof="0" dirty="0">
                          <a:ln>
                            <a:noFill/>
                          </a:ln>
                          <a:solidFill>
                            <a:prstClr val="black"/>
                          </a:solidFill>
                          <a:effectLst/>
                          <a:uLnTx/>
                          <a:uFillTx/>
                          <a:latin typeface="Century" panose="02040604050505020304" pitchFamily="18" charset="0"/>
                          <a:ea typeface="ＭＳ 明朝" panose="02020609040205080304" pitchFamily="17" charset="-128"/>
                          <a:cs typeface="Times New Roman" panose="02020603050405020304" pitchFamily="18" charset="0"/>
                        </a:rPr>
                        <a:t>全ての事業所で策定・見直し済</a:t>
                      </a:r>
                      <a:endParaRPr kumimoji="1" lang="en-US" altLang="ja-JP" sz="1100" b="0" i="0" u="none" strike="noStrike" kern="100" cap="none" spc="0" normalizeH="0" baseline="0" noProof="0" dirty="0">
                        <a:ln>
                          <a:noFill/>
                        </a:ln>
                        <a:solidFill>
                          <a:prstClr val="black"/>
                        </a:solidFill>
                        <a:effectLst/>
                        <a:uLnTx/>
                        <a:uFillTx/>
                        <a:latin typeface="Century" panose="02040604050505020304" pitchFamily="18" charset="0"/>
                        <a:ea typeface="ＭＳ 明朝" panose="02020609040205080304" pitchFamily="17" charset="-128"/>
                        <a:cs typeface="Times New Roman" panose="02020603050405020304" pitchFamily="18" charset="0"/>
                      </a:endParaRPr>
                    </a:p>
                    <a:p>
                      <a:pPr marL="0" marR="0" lvl="0" indent="0" algn="ctr" defTabSz="914400" rtl="0" eaLnBrk="1" fontAlgn="auto" latinLnBrk="0" hangingPunct="1">
                        <a:lnSpc>
                          <a:spcPts val="1300"/>
                        </a:lnSpc>
                        <a:spcBef>
                          <a:spcPts val="0"/>
                        </a:spcBef>
                        <a:spcAft>
                          <a:spcPts val="0"/>
                        </a:spcAft>
                        <a:buClrTx/>
                        <a:buSzTx/>
                        <a:buFontTx/>
                        <a:buNone/>
                        <a:tabLst/>
                        <a:defRPr/>
                      </a:pPr>
                      <a:r>
                        <a:rPr kumimoji="1" lang="ja-JP" altLang="en-US" sz="1100" b="0" i="0" u="none" strike="noStrike" kern="100" cap="none" spc="0" normalizeH="0" baseline="0" noProof="0" dirty="0">
                          <a:ln>
                            <a:noFill/>
                          </a:ln>
                          <a:solidFill>
                            <a:prstClr val="black"/>
                          </a:solidFill>
                          <a:effectLst/>
                          <a:uLnTx/>
                          <a:uFillTx/>
                          <a:latin typeface="Century" panose="02040604050505020304" pitchFamily="18" charset="0"/>
                          <a:ea typeface="ＭＳ 明朝" panose="02020609040205080304" pitchFamily="17" charset="-128"/>
                          <a:cs typeface="Times New Roman" panose="02020603050405020304" pitchFamily="18" charset="0"/>
                        </a:rPr>
                        <a:t>（特定事業所への取組推進は第２期で終了）</a:t>
                      </a:r>
                      <a:endParaRPr kumimoji="1" lang="ja-JP" altLang="ja-JP" sz="1100" b="0" i="0" u="none" strike="noStrike" kern="100" cap="none" spc="0" normalizeH="0" baseline="0" noProof="0" dirty="0">
                        <a:ln>
                          <a:noFill/>
                        </a:ln>
                        <a:solidFill>
                          <a:prstClr val="black"/>
                        </a:solidFill>
                        <a:effectLst/>
                        <a:uLnTx/>
                        <a:uFillTx/>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rPr>
                        <a:t>9</a:t>
                      </a:r>
                      <a:endParaRPr lang="ja-JP" alt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extLst>
                  <a:ext uri="{0D108BD9-81ED-4DB2-BD59-A6C34878D82A}">
                    <a16:rowId xmlns:a16="http://schemas.microsoft.com/office/drawing/2014/main" val="2923662086"/>
                  </a:ext>
                </a:extLst>
              </a:tr>
              <a:tr h="387159">
                <a:tc>
                  <a:txBody>
                    <a:bodyPr/>
                    <a:lstStyle/>
                    <a:p>
                      <a:pPr algn="just">
                        <a:lnSpc>
                          <a:spcPts val="1300"/>
                        </a:lnSpc>
                      </a:pPr>
                      <a:r>
                        <a:rPr lang="ja-JP" altLang="en-US" sz="1100" kern="100" dirty="0">
                          <a:effectLst/>
                        </a:rPr>
                        <a:t>⓬</a:t>
                      </a:r>
                      <a:r>
                        <a:rPr lang="ja-JP" sz="1100" kern="100" dirty="0">
                          <a:effectLst/>
                        </a:rPr>
                        <a:t>近隣事業所間の情報共有の強化</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l">
                        <a:lnSpc>
                          <a:spcPts val="1300"/>
                        </a:lnSpc>
                      </a:pPr>
                      <a:r>
                        <a:rPr lang="en-US" sz="1200" kern="100">
                          <a:effectLst/>
                        </a:rPr>
                        <a:t> </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tc>
                <a:tc>
                  <a:txBody>
                    <a:bodyPr/>
                    <a:lstStyle/>
                    <a:p>
                      <a:pPr algn="ctr">
                        <a:lnSpc>
                          <a:spcPts val="1300"/>
                        </a:lnSpc>
                      </a:pPr>
                      <a:r>
                        <a:rPr lang="ja-JP" altLang="en-US" sz="120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ja-JP" altLang="en-US" sz="120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未対策 </a:t>
                      </a:r>
                      <a:r>
                        <a:rPr lang="en-US" altLang="ja-JP" sz="1000" kern="100" dirty="0">
                          <a:effectLst/>
                          <a:latin typeface="Century" panose="02040604050505020304" pitchFamily="18" charset="0"/>
                          <a:ea typeface="ＭＳ 明朝" panose="02020609040205080304" pitchFamily="17" charset="-128"/>
                          <a:cs typeface="Times New Roman" panose="02020603050405020304" pitchFamily="18" charset="0"/>
                        </a:rPr>
                        <a:t>0</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ja-JP" altLang="en-US" sz="1100" kern="100" dirty="0">
                          <a:effectLst/>
                          <a:latin typeface="Century" panose="02040604050505020304" pitchFamily="18" charset="0"/>
                          <a:ea typeface="ＭＳ 明朝" panose="02020609040205080304" pitchFamily="17" charset="-128"/>
                          <a:cs typeface="Times New Roman" panose="02020603050405020304" pitchFamily="18" charset="0"/>
                        </a:rPr>
                        <a:t>情報共有が行われていることを確認できた</a:t>
                      </a:r>
                      <a:endPar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marR="0" lvl="0" indent="0" algn="ctr" defTabSz="914400" rtl="0" eaLnBrk="1" fontAlgn="auto" latinLnBrk="0" hangingPunct="1">
                        <a:lnSpc>
                          <a:spcPts val="1300"/>
                        </a:lnSpc>
                        <a:spcBef>
                          <a:spcPts val="0"/>
                        </a:spcBef>
                        <a:spcAft>
                          <a:spcPts val="0"/>
                        </a:spcAft>
                        <a:buClrTx/>
                        <a:buSzTx/>
                        <a:buFontTx/>
                        <a:buNone/>
                        <a:tabLst/>
                        <a:defRPr/>
                      </a:pPr>
                      <a:r>
                        <a:rPr lang="ja-JP" altLang="en-US" sz="1100" kern="100" dirty="0">
                          <a:effectLst/>
                          <a:latin typeface="Century" panose="02040604050505020304" pitchFamily="18" charset="0"/>
                          <a:ea typeface="ＭＳ 明朝" panose="02020609040205080304" pitchFamily="17" charset="-128"/>
                          <a:cs typeface="Times New Roman" panose="02020603050405020304" pitchFamily="18" charset="0"/>
                        </a:rPr>
                        <a:t>引き続き好事例の情報共有を行い取組みを推進</a:t>
                      </a:r>
                      <a:endPar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rPr>
                        <a:t>9</a:t>
                      </a:r>
                      <a:endParaRPr lang="ja-JP" alt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extLst>
                  <a:ext uri="{0D108BD9-81ED-4DB2-BD59-A6C34878D82A}">
                    <a16:rowId xmlns:a16="http://schemas.microsoft.com/office/drawing/2014/main" val="1230140960"/>
                  </a:ext>
                </a:extLst>
              </a:tr>
              <a:tr h="329127">
                <a:tc>
                  <a:txBody>
                    <a:bodyPr/>
                    <a:lstStyle/>
                    <a:p>
                      <a:pPr algn="just">
                        <a:lnSpc>
                          <a:spcPts val="1300"/>
                        </a:lnSpc>
                      </a:pPr>
                      <a:r>
                        <a:rPr lang="ja-JP" altLang="en-US" sz="1100" kern="100" dirty="0">
                          <a:effectLst/>
                        </a:rPr>
                        <a:t>⓭</a:t>
                      </a:r>
                      <a:r>
                        <a:rPr lang="ja-JP" sz="1100" kern="100" dirty="0">
                          <a:effectLst/>
                        </a:rPr>
                        <a:t>浮き屋根式タンクの耐震化</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ja-JP" altLang="en-US" sz="120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en-US" sz="1200" kern="100" dirty="0">
                          <a:effectLst/>
                        </a:rPr>
                        <a:t> </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未対策 </a:t>
                      </a:r>
                      <a:r>
                        <a:rPr lang="en-US" altLang="ja-JP" sz="1000" kern="100" dirty="0">
                          <a:effectLst/>
                          <a:latin typeface="Century" panose="02040604050505020304" pitchFamily="18" charset="0"/>
                          <a:ea typeface="ＭＳ 明朝" panose="02020609040205080304" pitchFamily="17" charset="-128"/>
                          <a:cs typeface="Times New Roman" panose="02020603050405020304" pitchFamily="18" charset="0"/>
                        </a:rPr>
                        <a:t>0</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ja-JP" altLang="en-US" sz="1100" kern="100" dirty="0">
                          <a:effectLst/>
                          <a:latin typeface="Century" panose="02040604050505020304" pitchFamily="18" charset="0"/>
                          <a:ea typeface="ＭＳ 明朝" panose="02020609040205080304" pitchFamily="17" charset="-128"/>
                          <a:cs typeface="Times New Roman" panose="02020603050405020304" pitchFamily="18" charset="0"/>
                        </a:rPr>
                        <a:t>全ての事業所で対策済</a:t>
                      </a:r>
                      <a:endPar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marR="0" lvl="0" indent="0" algn="ctr" defTabSz="914400" rtl="0" eaLnBrk="1" fontAlgn="auto" latinLnBrk="0" hangingPunct="1">
                        <a:lnSpc>
                          <a:spcPts val="1300"/>
                        </a:lnSpc>
                        <a:spcBef>
                          <a:spcPts val="0"/>
                        </a:spcBef>
                        <a:spcAft>
                          <a:spcPts val="0"/>
                        </a:spcAft>
                        <a:buClrTx/>
                        <a:buSzTx/>
                        <a:buFontTx/>
                        <a:buNone/>
                        <a:tabLst/>
                        <a:defRPr/>
                      </a:pPr>
                      <a:r>
                        <a:rPr lang="ja-JP" altLang="en-US" sz="1100" kern="100" dirty="0">
                          <a:effectLst/>
                          <a:latin typeface="Century" panose="02040604050505020304" pitchFamily="18" charset="0"/>
                          <a:ea typeface="ＭＳ 明朝" panose="02020609040205080304" pitchFamily="17" charset="-128"/>
                          <a:cs typeface="Times New Roman" panose="02020603050405020304" pitchFamily="18" charset="0"/>
                        </a:rPr>
                        <a:t>（法定項目のため重点項目としては第１期で終了）</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rPr>
                        <a:t>10</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extLst>
                  <a:ext uri="{0D108BD9-81ED-4DB2-BD59-A6C34878D82A}">
                    <a16:rowId xmlns:a16="http://schemas.microsoft.com/office/drawing/2014/main" val="2046040869"/>
                  </a:ext>
                </a:extLst>
              </a:tr>
              <a:tr h="329127">
                <a:tc>
                  <a:txBody>
                    <a:bodyPr/>
                    <a:lstStyle/>
                    <a:p>
                      <a:pPr algn="just">
                        <a:lnSpc>
                          <a:spcPts val="1300"/>
                        </a:lnSpc>
                      </a:pPr>
                      <a:r>
                        <a:rPr lang="ja-JP" altLang="en-US" sz="1100" kern="100" dirty="0">
                          <a:effectLst/>
                        </a:rPr>
                        <a:t>⓮</a:t>
                      </a:r>
                      <a:r>
                        <a:rPr lang="ja-JP" sz="1100" kern="100" dirty="0">
                          <a:effectLst/>
                        </a:rPr>
                        <a:t>準特定タンクの耐震化</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ja-JP" altLang="en-US" sz="120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alt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en-US" sz="1200" kern="100" dirty="0">
                          <a:effectLst/>
                        </a:rPr>
                        <a:t> </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未対策 </a:t>
                      </a:r>
                      <a:r>
                        <a:rPr lang="en-US" altLang="ja-JP" sz="1000" kern="100" dirty="0">
                          <a:effectLst/>
                          <a:latin typeface="Century" panose="02040604050505020304" pitchFamily="18" charset="0"/>
                          <a:ea typeface="ＭＳ 明朝" panose="02020609040205080304" pitchFamily="17" charset="-128"/>
                          <a:cs typeface="Times New Roman" panose="02020603050405020304" pitchFamily="18" charset="0"/>
                        </a:rPr>
                        <a:t>0</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ja-JP" altLang="en-US" sz="1100" kern="100" dirty="0">
                          <a:effectLst/>
                          <a:latin typeface="Century" panose="02040604050505020304" pitchFamily="18" charset="0"/>
                          <a:ea typeface="ＭＳ 明朝" panose="02020609040205080304" pitchFamily="17" charset="-128"/>
                          <a:cs typeface="Times New Roman" panose="02020603050405020304" pitchFamily="18" charset="0"/>
                        </a:rPr>
                        <a:t>全ての事業所で対策済</a:t>
                      </a:r>
                      <a:endPar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marR="0" lvl="0" indent="0" algn="ctr" defTabSz="914400" rtl="0" eaLnBrk="1" fontAlgn="auto" latinLnBrk="0" hangingPunct="1">
                        <a:lnSpc>
                          <a:spcPts val="1300"/>
                        </a:lnSpc>
                        <a:spcBef>
                          <a:spcPts val="0"/>
                        </a:spcBef>
                        <a:spcAft>
                          <a:spcPts val="0"/>
                        </a:spcAft>
                        <a:buClrTx/>
                        <a:buSzTx/>
                        <a:buFontTx/>
                        <a:buNone/>
                        <a:tabLst/>
                        <a:defRPr/>
                      </a:pPr>
                      <a:r>
                        <a:rPr lang="ja-JP" altLang="en-US" sz="1100" kern="100" dirty="0">
                          <a:effectLst/>
                          <a:latin typeface="Century" panose="02040604050505020304" pitchFamily="18" charset="0"/>
                          <a:ea typeface="ＭＳ 明朝" panose="02020609040205080304" pitchFamily="17" charset="-128"/>
                          <a:cs typeface="Times New Roman" panose="02020603050405020304" pitchFamily="18" charset="0"/>
                        </a:rPr>
                        <a:t>（法定項目のため重点項目としては第１期で終了）</a:t>
                      </a:r>
                      <a:endParaRPr lang="ja-JP" alt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rPr>
                        <a:t>10</a:t>
                      </a:r>
                      <a:endParaRPr lang="ja-JP" alt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extLst>
                  <a:ext uri="{0D108BD9-81ED-4DB2-BD59-A6C34878D82A}">
                    <a16:rowId xmlns:a16="http://schemas.microsoft.com/office/drawing/2014/main" val="126918607"/>
                  </a:ext>
                </a:extLst>
              </a:tr>
              <a:tr h="329127">
                <a:tc>
                  <a:txBody>
                    <a:bodyPr/>
                    <a:lstStyle/>
                    <a:p>
                      <a:pPr algn="just">
                        <a:lnSpc>
                          <a:spcPts val="1300"/>
                        </a:lnSpc>
                      </a:pPr>
                      <a:r>
                        <a:rPr lang="ja-JP" altLang="en-US" sz="1100" kern="100" dirty="0">
                          <a:effectLst/>
                        </a:rPr>
                        <a:t>⓯</a:t>
                      </a:r>
                      <a:r>
                        <a:rPr lang="ja-JP" sz="1100" kern="100" dirty="0">
                          <a:effectLst/>
                        </a:rPr>
                        <a:t>球形高圧ガスタンクの鋼管ブレースの耐震化</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ja-JP" altLang="en-US" sz="120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alt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algn="ctr">
                        <a:lnSpc>
                          <a:spcPts val="1300"/>
                        </a:lnSpc>
                      </a:pPr>
                      <a:r>
                        <a:rPr lang="en-US" sz="1200" kern="100" dirty="0">
                          <a:effectLst/>
                        </a:rPr>
                        <a:t> </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未対策 </a:t>
                      </a:r>
                      <a:r>
                        <a:rPr lang="en-US" altLang="ja-JP" sz="1000" kern="100" dirty="0">
                          <a:effectLst/>
                          <a:latin typeface="Century" panose="02040604050505020304" pitchFamily="18" charset="0"/>
                          <a:ea typeface="ＭＳ 明朝" panose="02020609040205080304" pitchFamily="17" charset="-128"/>
                          <a:cs typeface="Times New Roman" panose="02020603050405020304" pitchFamily="18" charset="0"/>
                        </a:rPr>
                        <a:t>0</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ja-JP" altLang="en-US" sz="1100" kern="100" dirty="0">
                          <a:effectLst/>
                          <a:latin typeface="Century" panose="02040604050505020304" pitchFamily="18" charset="0"/>
                          <a:ea typeface="ＭＳ 明朝" panose="02020609040205080304" pitchFamily="17" charset="-128"/>
                          <a:cs typeface="Times New Roman" panose="02020603050405020304" pitchFamily="18" charset="0"/>
                        </a:rPr>
                        <a:t>全ての事業所で対策済</a:t>
                      </a:r>
                      <a:endPar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marR="0" lvl="0" indent="0" algn="ctr" defTabSz="914400" rtl="0" eaLnBrk="1" fontAlgn="auto" latinLnBrk="0" hangingPunct="1">
                        <a:lnSpc>
                          <a:spcPts val="1300"/>
                        </a:lnSpc>
                        <a:spcBef>
                          <a:spcPts val="0"/>
                        </a:spcBef>
                        <a:spcAft>
                          <a:spcPts val="0"/>
                        </a:spcAft>
                        <a:buClrTx/>
                        <a:buSzTx/>
                        <a:buFontTx/>
                        <a:buNone/>
                        <a:tabLst/>
                        <a:defRPr/>
                      </a:pPr>
                      <a:r>
                        <a:rPr lang="ja-JP" altLang="en-US" sz="1100" kern="100" dirty="0">
                          <a:effectLst/>
                          <a:latin typeface="Century" panose="02040604050505020304" pitchFamily="18" charset="0"/>
                          <a:ea typeface="ＭＳ 明朝" panose="02020609040205080304" pitchFamily="17" charset="-128"/>
                          <a:cs typeface="Times New Roman" panose="02020603050405020304" pitchFamily="18" charset="0"/>
                        </a:rPr>
                        <a:t>（法定項目のため重点項目としては第１期で終了）</a:t>
                      </a:r>
                      <a:endParaRPr lang="ja-JP" alt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en-US" altLang="ja-JP" sz="1100" kern="100" dirty="0">
                          <a:effectLst/>
                          <a:latin typeface="Century" panose="02040604050505020304" pitchFamily="18" charset="0"/>
                          <a:ea typeface="ＭＳ 明朝" panose="02020609040205080304" pitchFamily="17" charset="-128"/>
                          <a:cs typeface="Times New Roman" panose="02020603050405020304" pitchFamily="18" charset="0"/>
                        </a:rPr>
                        <a:t>10</a:t>
                      </a:r>
                      <a:endParaRPr lang="ja-JP" alt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7161" marR="67161" marT="17412" marB="17412" anchor="ctr"/>
                </a:tc>
                <a:extLst>
                  <a:ext uri="{0D108BD9-81ED-4DB2-BD59-A6C34878D82A}">
                    <a16:rowId xmlns:a16="http://schemas.microsoft.com/office/drawing/2014/main" val="1042988702"/>
                  </a:ext>
                </a:extLst>
              </a:tr>
            </a:tbl>
          </a:graphicData>
        </a:graphic>
      </p:graphicFrame>
      <p:sp>
        <p:nvSpPr>
          <p:cNvPr id="12" name="Rectangle 8">
            <a:extLst>
              <a:ext uri="{FF2B5EF4-FFF2-40B4-BE49-F238E27FC236}">
                <a16:creationId xmlns:a16="http://schemas.microsoft.com/office/drawing/2014/main" id="{44BDCF1E-33AA-4B5F-A506-AF50A162D2F9}"/>
              </a:ext>
            </a:extLst>
          </p:cNvPr>
          <p:cNvSpPr>
            <a:spLocks noChangeArrowheads="1"/>
          </p:cNvSpPr>
          <p:nvPr/>
        </p:nvSpPr>
        <p:spPr bwMode="auto">
          <a:xfrm>
            <a:off x="1549400" y="122555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ja-JP" sz="1400" b="1" i="0" u="none" strike="noStrike" cap="none" normalizeH="0" baseline="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ja-JP" sz="1400" b="1" i="0" u="none" strike="noStrike" cap="none" normalizeH="0" baseline="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br>
            <a:endParaRPr kumimoji="0" lang="en-US" altLang="ja-JP" sz="1800" b="0" i="0" u="none" strike="noStrike" cap="none" normalizeH="0" baseline="0">
              <a:ln>
                <a:noFill/>
              </a:ln>
              <a:solidFill>
                <a:schemeClr val="tx1"/>
              </a:solidFill>
              <a:effectLst/>
              <a:latin typeface="Arial" panose="020B0604020202020204" pitchFamily="34" charset="0"/>
            </a:endParaRPr>
          </a:p>
        </p:txBody>
      </p:sp>
      <p:sp>
        <p:nvSpPr>
          <p:cNvPr id="3" name="スライド番号プレースホルダー 2">
            <a:extLst>
              <a:ext uri="{FF2B5EF4-FFF2-40B4-BE49-F238E27FC236}">
                <a16:creationId xmlns:a16="http://schemas.microsoft.com/office/drawing/2014/main" id="{A09C10C6-366D-4A7E-8A69-225184087E64}"/>
              </a:ext>
            </a:extLst>
          </p:cNvPr>
          <p:cNvSpPr>
            <a:spLocks noGrp="1"/>
          </p:cNvSpPr>
          <p:nvPr>
            <p:ph type="sldNum" sz="quarter" idx="12"/>
          </p:nvPr>
        </p:nvSpPr>
        <p:spPr>
          <a:xfrm>
            <a:off x="11725855" y="6451926"/>
            <a:ext cx="366176" cy="365125"/>
          </a:xfrm>
        </p:spPr>
        <p:txBody>
          <a:bodyPr/>
          <a:lstStyle/>
          <a:p>
            <a:fld id="{A3938BA9-2DF4-4B7E-9133-A83724163198}" type="slidenum">
              <a:rPr kumimoji="1" lang="ja-JP" altLang="en-US" smtClean="0"/>
              <a:t>18</a:t>
            </a:fld>
            <a:endParaRPr kumimoji="1" lang="ja-JP" altLang="en-US" dirty="0"/>
          </a:p>
        </p:txBody>
      </p:sp>
      <p:sp>
        <p:nvSpPr>
          <p:cNvPr id="5" name="テキスト ボックス 4">
            <a:extLst>
              <a:ext uri="{FF2B5EF4-FFF2-40B4-BE49-F238E27FC236}">
                <a16:creationId xmlns:a16="http://schemas.microsoft.com/office/drawing/2014/main" id="{04A2EFBD-D298-472A-8B53-1ED918B602FB}"/>
              </a:ext>
            </a:extLst>
          </p:cNvPr>
          <p:cNvSpPr txBox="1"/>
          <p:nvPr/>
        </p:nvSpPr>
        <p:spPr>
          <a:xfrm>
            <a:off x="7645400" y="456804"/>
            <a:ext cx="3262432" cy="276999"/>
          </a:xfrm>
          <a:prstGeom prst="rect">
            <a:avLst/>
          </a:prstGeom>
          <a:noFill/>
        </p:spPr>
        <p:txBody>
          <a:bodyPr wrap="none" rtlCol="0">
            <a:spAutoFit/>
          </a:bodyPr>
          <a:lstStyle/>
          <a:p>
            <a:r>
              <a:rPr kumimoji="1" lang="en-US" altLang="ja-JP" sz="1200" dirty="0"/>
              <a:t>※</a:t>
            </a:r>
            <a:r>
              <a:rPr kumimoji="1" lang="ja-JP" altLang="en-US" sz="1200" dirty="0"/>
              <a:t>新規事業所は全ての項目について取り組む</a:t>
            </a:r>
          </a:p>
        </p:txBody>
      </p:sp>
    </p:spTree>
    <p:extLst>
      <p:ext uri="{BB962C8B-B14F-4D97-AF65-F5344CB8AC3E}">
        <p14:creationId xmlns:p14="http://schemas.microsoft.com/office/powerpoint/2010/main" val="40989328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45E0537-57CB-44D6-94AE-EA5ED8394C2D}"/>
              </a:ext>
            </a:extLst>
          </p:cNvPr>
          <p:cNvSpPr>
            <a:spLocks noGrp="1"/>
          </p:cNvSpPr>
          <p:nvPr>
            <p:ph type="title"/>
          </p:nvPr>
        </p:nvSpPr>
        <p:spPr>
          <a:xfrm>
            <a:off x="338481" y="200335"/>
            <a:ext cx="10755699" cy="600773"/>
          </a:xfrm>
        </p:spPr>
        <p:txBody>
          <a:bodyPr>
            <a:normAutofit fontScale="90000"/>
          </a:bodyPr>
          <a:lstStyle/>
          <a:p>
            <a:r>
              <a:rPr lang="ja-JP" altLang="en-US" sz="2800" b="1" dirty="0"/>
              <a:t>５　第１～３期対策計画に基づく対策結果の評価と</a:t>
            </a:r>
            <a:r>
              <a:rPr kumimoji="1" lang="ja-JP" altLang="en-US" sz="2800" b="1" dirty="0"/>
              <a:t>令和６年度以降の取組</a:t>
            </a:r>
          </a:p>
        </p:txBody>
      </p:sp>
      <p:sp>
        <p:nvSpPr>
          <p:cNvPr id="14" name="四角形: 角を丸くする 13">
            <a:extLst>
              <a:ext uri="{FF2B5EF4-FFF2-40B4-BE49-F238E27FC236}">
                <a16:creationId xmlns:a16="http://schemas.microsoft.com/office/drawing/2014/main" id="{DB6F8019-C51D-4503-9348-59293E64134B}"/>
              </a:ext>
            </a:extLst>
          </p:cNvPr>
          <p:cNvSpPr/>
          <p:nvPr/>
        </p:nvSpPr>
        <p:spPr>
          <a:xfrm>
            <a:off x="652083" y="743826"/>
            <a:ext cx="2835583" cy="407338"/>
          </a:xfrm>
          <a:prstGeom prst="roundRect">
            <a:avLst/>
          </a:prstGeom>
          <a:solidFill>
            <a:schemeClr val="accent3">
              <a:lumMod val="20000"/>
              <a:lumOff val="8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dirty="0">
                <a:ln w="0"/>
                <a:solidFill>
                  <a:schemeClr val="tx1"/>
                </a:solidFill>
              </a:rPr>
              <a:t>第１～３期対策の評価</a:t>
            </a:r>
          </a:p>
        </p:txBody>
      </p:sp>
      <p:sp>
        <p:nvSpPr>
          <p:cNvPr id="3" name="スライド番号プレースホルダー 2">
            <a:extLst>
              <a:ext uri="{FF2B5EF4-FFF2-40B4-BE49-F238E27FC236}">
                <a16:creationId xmlns:a16="http://schemas.microsoft.com/office/drawing/2014/main" id="{7CB56339-F0E2-44E5-A26D-CCE136FD747F}"/>
              </a:ext>
            </a:extLst>
          </p:cNvPr>
          <p:cNvSpPr>
            <a:spLocks noGrp="1"/>
          </p:cNvSpPr>
          <p:nvPr>
            <p:ph type="sldNum" sz="quarter" idx="12"/>
          </p:nvPr>
        </p:nvSpPr>
        <p:spPr/>
        <p:txBody>
          <a:bodyPr/>
          <a:lstStyle/>
          <a:p>
            <a:fld id="{A3938BA9-2DF4-4B7E-9133-A83724163198}" type="slidenum">
              <a:rPr kumimoji="1" lang="ja-JP" altLang="en-US" smtClean="0"/>
              <a:t>19</a:t>
            </a:fld>
            <a:endParaRPr kumimoji="1" lang="ja-JP" altLang="en-US"/>
          </a:p>
        </p:txBody>
      </p:sp>
      <p:sp>
        <p:nvSpPr>
          <p:cNvPr id="9" name="テキスト ボックス 8">
            <a:extLst>
              <a:ext uri="{FF2B5EF4-FFF2-40B4-BE49-F238E27FC236}">
                <a16:creationId xmlns:a16="http://schemas.microsoft.com/office/drawing/2014/main" id="{EEEC93F6-2BFD-447C-84B4-002833726778}"/>
              </a:ext>
            </a:extLst>
          </p:cNvPr>
          <p:cNvSpPr txBox="1"/>
          <p:nvPr/>
        </p:nvSpPr>
        <p:spPr>
          <a:xfrm>
            <a:off x="736106" y="2562008"/>
            <a:ext cx="11159184" cy="646331"/>
          </a:xfrm>
          <a:prstGeom prst="rect">
            <a:avLst/>
          </a:prstGeom>
          <a:noFill/>
        </p:spPr>
        <p:txBody>
          <a:bodyPr wrap="square">
            <a:spAutoFit/>
          </a:bodyPr>
          <a:lstStyle/>
          <a:p>
            <a:r>
              <a:rPr lang="ja-JP" altLang="en-US" dirty="0">
                <a:solidFill>
                  <a:schemeClr val="accent1">
                    <a:lumMod val="50000"/>
                  </a:schemeClr>
                </a:solidFill>
                <a:latin typeface="+mn-ea"/>
                <a:cs typeface="Times New Roman" panose="02020603050405020304" pitchFamily="18" charset="0"/>
              </a:rPr>
              <a:t>○</a:t>
            </a:r>
            <a:r>
              <a:rPr lang="ja-JP" altLang="ja-JP" sz="1800" dirty="0">
                <a:solidFill>
                  <a:schemeClr val="accent1">
                    <a:lumMod val="50000"/>
                  </a:schemeClr>
                </a:solidFill>
                <a:effectLst/>
                <a:latin typeface="+mn-ea"/>
                <a:cs typeface="Times New Roman" panose="02020603050405020304" pitchFamily="18" charset="0"/>
              </a:rPr>
              <a:t>津波によるタンク浮き上がりや滑動により予測される流出量は</a:t>
            </a:r>
            <a:r>
              <a:rPr lang="ja-JP" altLang="en-US" sz="1800" dirty="0">
                <a:solidFill>
                  <a:schemeClr val="accent1">
                    <a:lumMod val="50000"/>
                  </a:schemeClr>
                </a:solidFill>
                <a:effectLst/>
                <a:latin typeface="+mn-ea"/>
                <a:cs typeface="Times New Roman" panose="02020603050405020304" pitchFamily="18" charset="0"/>
              </a:rPr>
              <a:t>、</a:t>
            </a:r>
            <a:r>
              <a:rPr lang="en-US" altLang="ja-JP" dirty="0">
                <a:solidFill>
                  <a:schemeClr val="accent1">
                    <a:lumMod val="50000"/>
                  </a:schemeClr>
                </a:solidFill>
                <a:latin typeface="+mn-ea"/>
                <a:cs typeface="Times New Roman" panose="02020603050405020304" pitchFamily="18" charset="0"/>
              </a:rPr>
              <a:t>500kL</a:t>
            </a:r>
            <a:r>
              <a:rPr lang="ja-JP" altLang="ja-JP" dirty="0">
                <a:solidFill>
                  <a:schemeClr val="accent1">
                    <a:lumMod val="50000"/>
                  </a:schemeClr>
                </a:solidFill>
                <a:latin typeface="+mn-ea"/>
                <a:cs typeface="Times New Roman" panose="02020603050405020304" pitchFamily="18" charset="0"/>
              </a:rPr>
              <a:t>以上の</a:t>
            </a:r>
            <a:r>
              <a:rPr lang="ja-JP" altLang="en-US" dirty="0">
                <a:solidFill>
                  <a:schemeClr val="accent1">
                    <a:lumMod val="50000"/>
                  </a:schemeClr>
                </a:solidFill>
                <a:latin typeface="+mn-ea"/>
                <a:cs typeface="Times New Roman" panose="02020603050405020304" pitchFamily="18" charset="0"/>
              </a:rPr>
              <a:t>タンクで</a:t>
            </a:r>
            <a:r>
              <a:rPr lang="ja-JP" altLang="ja-JP" dirty="0">
                <a:solidFill>
                  <a:schemeClr val="accent1">
                    <a:lumMod val="50000"/>
                  </a:schemeClr>
                </a:solidFill>
                <a:latin typeface="+mn-ea"/>
                <a:cs typeface="Times New Roman" panose="02020603050405020304" pitchFamily="18" charset="0"/>
              </a:rPr>
              <a:t>０</a:t>
            </a:r>
            <a:r>
              <a:rPr lang="ja-JP" altLang="ja-JP" sz="1800" dirty="0">
                <a:solidFill>
                  <a:schemeClr val="accent1">
                    <a:lumMod val="50000"/>
                  </a:schemeClr>
                </a:solidFill>
                <a:effectLst/>
                <a:latin typeface="+mn-ea"/>
                <a:cs typeface="Times New Roman" panose="02020603050405020304" pitchFamily="18" charset="0"/>
              </a:rPr>
              <a:t>となり、</a:t>
            </a:r>
            <a:endParaRPr lang="en-US" altLang="ja-JP" sz="1800" dirty="0">
              <a:solidFill>
                <a:schemeClr val="accent1">
                  <a:lumMod val="50000"/>
                </a:schemeClr>
              </a:solidFill>
              <a:effectLst/>
              <a:latin typeface="+mn-ea"/>
              <a:cs typeface="Times New Roman" panose="02020603050405020304" pitchFamily="18" charset="0"/>
            </a:endParaRPr>
          </a:p>
          <a:p>
            <a:r>
              <a:rPr lang="ja-JP" altLang="en-US" sz="1800" dirty="0">
                <a:solidFill>
                  <a:schemeClr val="accent1">
                    <a:lumMod val="50000"/>
                  </a:schemeClr>
                </a:solidFill>
                <a:effectLst/>
                <a:latin typeface="+mn-ea"/>
                <a:cs typeface="Times New Roman" panose="02020603050405020304" pitchFamily="18" charset="0"/>
              </a:rPr>
              <a:t>　</a:t>
            </a:r>
            <a:r>
              <a:rPr lang="en-US" altLang="ja-JP" sz="1800" dirty="0">
                <a:solidFill>
                  <a:schemeClr val="accent1">
                    <a:lumMod val="50000"/>
                  </a:schemeClr>
                </a:solidFill>
                <a:effectLst/>
                <a:latin typeface="+mn-ea"/>
                <a:cs typeface="Times New Roman" panose="02020603050405020304" pitchFamily="18" charset="0"/>
              </a:rPr>
              <a:t>500kL</a:t>
            </a:r>
            <a:r>
              <a:rPr lang="ja-JP" altLang="ja-JP" sz="1800" dirty="0">
                <a:solidFill>
                  <a:schemeClr val="accent1">
                    <a:lumMod val="50000"/>
                  </a:schemeClr>
                </a:solidFill>
                <a:effectLst/>
                <a:latin typeface="+mn-ea"/>
                <a:cs typeface="Times New Roman" panose="02020603050405020304" pitchFamily="18" charset="0"/>
              </a:rPr>
              <a:t>未満のタンクからの予測流出量も大幅に減少する等といった一定の効果</a:t>
            </a:r>
            <a:r>
              <a:rPr lang="ja-JP" altLang="en-US" dirty="0">
                <a:solidFill>
                  <a:schemeClr val="accent1">
                    <a:lumMod val="50000"/>
                  </a:schemeClr>
                </a:solidFill>
                <a:latin typeface="+mn-ea"/>
                <a:cs typeface="Times New Roman" panose="02020603050405020304" pitchFamily="18" charset="0"/>
              </a:rPr>
              <a:t>があった</a:t>
            </a:r>
            <a:endParaRPr lang="en-US" altLang="ja-JP" dirty="0">
              <a:solidFill>
                <a:schemeClr val="accent1">
                  <a:lumMod val="50000"/>
                </a:schemeClr>
              </a:solidFill>
              <a:latin typeface="+mn-ea"/>
              <a:cs typeface="Times New Roman" panose="02020603050405020304" pitchFamily="18" charset="0"/>
            </a:endParaRPr>
          </a:p>
        </p:txBody>
      </p:sp>
      <p:sp>
        <p:nvSpPr>
          <p:cNvPr id="13" name="テキスト ボックス 12">
            <a:extLst>
              <a:ext uri="{FF2B5EF4-FFF2-40B4-BE49-F238E27FC236}">
                <a16:creationId xmlns:a16="http://schemas.microsoft.com/office/drawing/2014/main" id="{9EA674DF-DC4A-4B81-8F18-D0A593B8376A}"/>
              </a:ext>
            </a:extLst>
          </p:cNvPr>
          <p:cNvSpPr txBox="1"/>
          <p:nvPr/>
        </p:nvSpPr>
        <p:spPr>
          <a:xfrm>
            <a:off x="736106" y="3220390"/>
            <a:ext cx="11159184" cy="646331"/>
          </a:xfrm>
          <a:prstGeom prst="rect">
            <a:avLst/>
          </a:prstGeom>
          <a:noFill/>
        </p:spPr>
        <p:txBody>
          <a:bodyPr wrap="square">
            <a:spAutoFit/>
          </a:bodyPr>
          <a:lstStyle/>
          <a:p>
            <a:r>
              <a:rPr lang="ja-JP" altLang="en-US" sz="1800" dirty="0">
                <a:solidFill>
                  <a:schemeClr val="accent1">
                    <a:lumMod val="50000"/>
                  </a:schemeClr>
                </a:solidFill>
                <a:effectLst/>
                <a:latin typeface="+mn-ea"/>
                <a:cs typeface="Times New Roman" panose="02020603050405020304" pitchFamily="18" charset="0"/>
              </a:rPr>
              <a:t>○</a:t>
            </a:r>
            <a:r>
              <a:rPr lang="ja-JP" altLang="ja-JP" sz="1800" dirty="0">
                <a:solidFill>
                  <a:schemeClr val="accent1">
                    <a:lumMod val="50000"/>
                  </a:schemeClr>
                </a:solidFill>
                <a:effectLst/>
                <a:latin typeface="+mn-ea"/>
                <a:cs typeface="Times New Roman" panose="02020603050405020304" pitchFamily="18" charset="0"/>
              </a:rPr>
              <a:t>今後も学識経験者や特定事業</a:t>
            </a:r>
            <a:r>
              <a:rPr lang="ja-JP" altLang="en-US" sz="1800" dirty="0">
                <a:solidFill>
                  <a:schemeClr val="accent1">
                    <a:lumMod val="50000"/>
                  </a:schemeClr>
                </a:solidFill>
                <a:effectLst/>
                <a:latin typeface="+mn-ea"/>
                <a:cs typeface="Times New Roman" panose="02020603050405020304" pitchFamily="18" charset="0"/>
              </a:rPr>
              <a:t>所</a:t>
            </a:r>
            <a:r>
              <a:rPr lang="ja-JP" altLang="ja-JP" sz="1800" dirty="0">
                <a:solidFill>
                  <a:schemeClr val="accent1">
                    <a:lumMod val="50000"/>
                  </a:schemeClr>
                </a:solidFill>
                <a:effectLst/>
                <a:latin typeface="+mn-ea"/>
                <a:cs typeface="Times New Roman" panose="02020603050405020304" pitchFamily="18" charset="0"/>
              </a:rPr>
              <a:t>の意見・要望等を踏まえながら対策の継続実施</a:t>
            </a:r>
            <a:r>
              <a:rPr lang="ja-JP" altLang="en-US" sz="1800" dirty="0">
                <a:solidFill>
                  <a:schemeClr val="accent1">
                    <a:lumMod val="50000"/>
                  </a:schemeClr>
                </a:solidFill>
                <a:effectLst/>
                <a:latin typeface="+mn-ea"/>
                <a:cs typeface="Times New Roman" panose="02020603050405020304" pitchFamily="18" charset="0"/>
              </a:rPr>
              <a:t>の推進</a:t>
            </a:r>
            <a:r>
              <a:rPr lang="ja-JP" altLang="ja-JP" sz="1800" dirty="0">
                <a:solidFill>
                  <a:schemeClr val="accent1">
                    <a:lumMod val="50000"/>
                  </a:schemeClr>
                </a:solidFill>
                <a:effectLst/>
                <a:latin typeface="+mn-ea"/>
                <a:cs typeface="Times New Roman" panose="02020603050405020304" pitchFamily="18" charset="0"/>
              </a:rPr>
              <a:t>及びフォローアップ</a:t>
            </a:r>
            <a:endParaRPr lang="en-US" altLang="ja-JP" sz="1800" dirty="0">
              <a:solidFill>
                <a:schemeClr val="accent1">
                  <a:lumMod val="50000"/>
                </a:schemeClr>
              </a:solidFill>
              <a:effectLst/>
              <a:latin typeface="+mn-ea"/>
              <a:cs typeface="Times New Roman" panose="02020603050405020304" pitchFamily="18" charset="0"/>
            </a:endParaRPr>
          </a:p>
          <a:p>
            <a:r>
              <a:rPr lang="ja-JP" altLang="en-US" dirty="0">
                <a:solidFill>
                  <a:schemeClr val="accent1">
                    <a:lumMod val="50000"/>
                  </a:schemeClr>
                </a:solidFill>
                <a:latin typeface="+mn-ea"/>
                <a:cs typeface="Times New Roman" panose="02020603050405020304" pitchFamily="18" charset="0"/>
              </a:rPr>
              <a:t>　</a:t>
            </a:r>
            <a:r>
              <a:rPr lang="ja-JP" altLang="ja-JP" sz="1800" dirty="0">
                <a:solidFill>
                  <a:schemeClr val="accent1">
                    <a:lumMod val="50000"/>
                  </a:schemeClr>
                </a:solidFill>
                <a:effectLst/>
                <a:latin typeface="+mn-ea"/>
                <a:cs typeface="Times New Roman" panose="02020603050405020304" pitchFamily="18" charset="0"/>
              </a:rPr>
              <a:t>を図る仕組みを継続</a:t>
            </a:r>
            <a:r>
              <a:rPr lang="ja-JP" altLang="en-US" sz="1800" dirty="0">
                <a:solidFill>
                  <a:schemeClr val="accent1">
                    <a:lumMod val="50000"/>
                  </a:schemeClr>
                </a:solidFill>
                <a:effectLst/>
                <a:latin typeface="+mn-ea"/>
                <a:cs typeface="Times New Roman" panose="02020603050405020304" pitchFamily="18" charset="0"/>
              </a:rPr>
              <a:t>することが必要</a:t>
            </a:r>
            <a:endParaRPr lang="en-US" altLang="ja-JP" dirty="0">
              <a:solidFill>
                <a:schemeClr val="accent1">
                  <a:lumMod val="50000"/>
                </a:schemeClr>
              </a:solidFill>
              <a:latin typeface="+mn-ea"/>
              <a:cs typeface="Times New Roman" panose="02020603050405020304" pitchFamily="18" charset="0"/>
            </a:endParaRPr>
          </a:p>
        </p:txBody>
      </p:sp>
      <p:sp>
        <p:nvSpPr>
          <p:cNvPr id="15" name="テキスト ボックス 14">
            <a:extLst>
              <a:ext uri="{FF2B5EF4-FFF2-40B4-BE49-F238E27FC236}">
                <a16:creationId xmlns:a16="http://schemas.microsoft.com/office/drawing/2014/main" id="{DF7EBFE7-8C66-48AB-B2E0-3981E441352C}"/>
              </a:ext>
            </a:extLst>
          </p:cNvPr>
          <p:cNvSpPr txBox="1"/>
          <p:nvPr/>
        </p:nvSpPr>
        <p:spPr>
          <a:xfrm>
            <a:off x="736106" y="1918271"/>
            <a:ext cx="11045894" cy="646331"/>
          </a:xfrm>
          <a:prstGeom prst="rect">
            <a:avLst/>
          </a:prstGeom>
          <a:noFill/>
        </p:spPr>
        <p:txBody>
          <a:bodyPr wrap="square">
            <a:spAutoFit/>
          </a:bodyPr>
          <a:lstStyle/>
          <a:p>
            <a:r>
              <a:rPr lang="ja-JP" altLang="en-US" sz="1800" dirty="0">
                <a:solidFill>
                  <a:schemeClr val="accent1">
                    <a:lumMod val="50000"/>
                  </a:schemeClr>
                </a:solidFill>
                <a:effectLst/>
                <a:latin typeface="+mn-ea"/>
                <a:cs typeface="Times New Roman" panose="02020603050405020304" pitchFamily="18" charset="0"/>
              </a:rPr>
              <a:t>○</a:t>
            </a:r>
            <a:r>
              <a:rPr lang="ja-JP" altLang="ja-JP" sz="1800" dirty="0">
                <a:solidFill>
                  <a:schemeClr val="accent1">
                    <a:lumMod val="50000"/>
                  </a:schemeClr>
                </a:solidFill>
                <a:effectLst/>
                <a:latin typeface="+mn-ea"/>
                <a:cs typeface="Times New Roman" panose="02020603050405020304" pitchFamily="18" charset="0"/>
              </a:rPr>
              <a:t>重点項目達成に向けて引き続き取り組</a:t>
            </a:r>
            <a:r>
              <a:rPr lang="ja-JP" altLang="en-US" dirty="0">
                <a:solidFill>
                  <a:schemeClr val="accent1">
                    <a:lumMod val="50000"/>
                  </a:schemeClr>
                </a:solidFill>
                <a:latin typeface="+mn-ea"/>
                <a:cs typeface="Times New Roman" panose="02020603050405020304" pitchFamily="18" charset="0"/>
              </a:rPr>
              <a:t>み、</a:t>
            </a:r>
            <a:r>
              <a:rPr lang="ja-JP" altLang="ja-JP" sz="1800" dirty="0">
                <a:solidFill>
                  <a:schemeClr val="accent1">
                    <a:lumMod val="50000"/>
                  </a:schemeClr>
                </a:solidFill>
                <a:effectLst/>
                <a:latin typeface="+mn-ea"/>
                <a:cs typeface="Times New Roman" panose="02020603050405020304" pitchFamily="18" charset="0"/>
              </a:rPr>
              <a:t>対策の有効性及び実効性を確認</a:t>
            </a:r>
            <a:r>
              <a:rPr lang="ja-JP" altLang="en-US" sz="1800" dirty="0">
                <a:solidFill>
                  <a:schemeClr val="accent1">
                    <a:lumMod val="50000"/>
                  </a:schemeClr>
                </a:solidFill>
                <a:effectLst/>
                <a:latin typeface="+mn-ea"/>
                <a:cs typeface="Times New Roman" panose="02020603050405020304" pitchFamily="18" charset="0"/>
              </a:rPr>
              <a:t>するとともに取組内容の</a:t>
            </a:r>
            <a:r>
              <a:rPr lang="en-US" altLang="ja-JP" sz="1800" dirty="0">
                <a:solidFill>
                  <a:schemeClr val="accent1">
                    <a:lumMod val="50000"/>
                  </a:schemeClr>
                </a:solidFill>
                <a:effectLst/>
                <a:latin typeface="+mn-ea"/>
                <a:cs typeface="Times New Roman" panose="02020603050405020304" pitchFamily="18" charset="0"/>
              </a:rPr>
              <a:t>PR</a:t>
            </a:r>
            <a:r>
              <a:rPr lang="ja-JP" altLang="en-US" sz="1800" dirty="0">
                <a:solidFill>
                  <a:schemeClr val="accent1">
                    <a:lumMod val="50000"/>
                  </a:schemeClr>
                </a:solidFill>
                <a:effectLst/>
                <a:latin typeface="+mn-ea"/>
                <a:cs typeface="Times New Roman" panose="02020603050405020304" pitchFamily="18" charset="0"/>
              </a:rPr>
              <a:t>や</a:t>
            </a:r>
            <a:endParaRPr lang="en-US" altLang="ja-JP" sz="1800" dirty="0">
              <a:solidFill>
                <a:schemeClr val="accent1">
                  <a:lumMod val="50000"/>
                </a:schemeClr>
              </a:solidFill>
              <a:effectLst/>
              <a:latin typeface="+mn-ea"/>
              <a:cs typeface="Times New Roman" panose="02020603050405020304" pitchFamily="18" charset="0"/>
            </a:endParaRPr>
          </a:p>
          <a:p>
            <a:r>
              <a:rPr lang="ja-JP" altLang="en-US" dirty="0">
                <a:solidFill>
                  <a:schemeClr val="accent1">
                    <a:lumMod val="50000"/>
                  </a:schemeClr>
                </a:solidFill>
                <a:latin typeface="+mn-ea"/>
                <a:cs typeface="Times New Roman" panose="02020603050405020304" pitchFamily="18" charset="0"/>
              </a:rPr>
              <a:t>　</a:t>
            </a:r>
            <a:r>
              <a:rPr lang="ja-JP" altLang="en-US" sz="1800" dirty="0">
                <a:solidFill>
                  <a:schemeClr val="accent1">
                    <a:lumMod val="50000"/>
                  </a:schemeClr>
                </a:solidFill>
                <a:effectLst/>
                <a:latin typeface="+mn-ea"/>
                <a:cs typeface="Times New Roman" panose="02020603050405020304" pitchFamily="18" charset="0"/>
              </a:rPr>
              <a:t>地域連携の強化を進め、特別防災区域全体の防災体制の充実を図ること</a:t>
            </a:r>
            <a:r>
              <a:rPr lang="ja-JP" altLang="en-US" dirty="0">
                <a:solidFill>
                  <a:schemeClr val="accent1">
                    <a:lumMod val="50000"/>
                  </a:schemeClr>
                </a:solidFill>
                <a:latin typeface="+mn-ea"/>
                <a:cs typeface="Times New Roman" panose="02020603050405020304" pitchFamily="18" charset="0"/>
              </a:rPr>
              <a:t>を求めていくことが必要</a:t>
            </a:r>
            <a:endParaRPr lang="ja-JP" altLang="en-US" dirty="0">
              <a:solidFill>
                <a:schemeClr val="accent1">
                  <a:lumMod val="50000"/>
                </a:schemeClr>
              </a:solidFill>
              <a:latin typeface="+mn-ea"/>
            </a:endParaRPr>
          </a:p>
        </p:txBody>
      </p:sp>
      <p:sp>
        <p:nvSpPr>
          <p:cNvPr id="17" name="テキスト ボックス 16">
            <a:extLst>
              <a:ext uri="{FF2B5EF4-FFF2-40B4-BE49-F238E27FC236}">
                <a16:creationId xmlns:a16="http://schemas.microsoft.com/office/drawing/2014/main" id="{819F2F55-0984-4111-9725-00F2834739EA}"/>
              </a:ext>
            </a:extLst>
          </p:cNvPr>
          <p:cNvSpPr txBox="1"/>
          <p:nvPr/>
        </p:nvSpPr>
        <p:spPr>
          <a:xfrm>
            <a:off x="652083" y="4699966"/>
            <a:ext cx="4486829" cy="923330"/>
          </a:xfrm>
          <a:prstGeom prst="rect">
            <a:avLst/>
          </a:prstGeom>
          <a:noFill/>
        </p:spPr>
        <p:txBody>
          <a:bodyPr wrap="square">
            <a:spAutoFit/>
          </a:bodyPr>
          <a:lstStyle/>
          <a:p>
            <a:r>
              <a:rPr lang="ja-JP" altLang="en-US" dirty="0">
                <a:solidFill>
                  <a:schemeClr val="accent1">
                    <a:lumMod val="50000"/>
                  </a:schemeClr>
                </a:solidFill>
                <a:latin typeface="+mn-ea"/>
                <a:cs typeface="Times New Roman" panose="02020603050405020304" pitchFamily="18" charset="0"/>
              </a:rPr>
              <a:t>①重点項目の</a:t>
            </a:r>
            <a:r>
              <a:rPr lang="ja-JP" altLang="en-US" sz="1800" dirty="0">
                <a:solidFill>
                  <a:schemeClr val="accent1">
                    <a:lumMod val="50000"/>
                  </a:schemeClr>
                </a:solidFill>
                <a:effectLst/>
                <a:latin typeface="+mn-ea"/>
                <a:cs typeface="Times New Roman" panose="02020603050405020304" pitchFamily="18" charset="0"/>
              </a:rPr>
              <a:t>継続実施・フォローアップ</a:t>
            </a:r>
            <a:endParaRPr lang="en-US" altLang="ja-JP" sz="1800" dirty="0">
              <a:solidFill>
                <a:schemeClr val="accent1">
                  <a:lumMod val="50000"/>
                </a:schemeClr>
              </a:solidFill>
              <a:effectLst/>
              <a:latin typeface="+mn-ea"/>
              <a:cs typeface="Times New Roman" panose="02020603050405020304" pitchFamily="18" charset="0"/>
            </a:endParaRPr>
          </a:p>
          <a:p>
            <a:r>
              <a:rPr lang="ja-JP" altLang="en-US" dirty="0">
                <a:solidFill>
                  <a:schemeClr val="accent1">
                    <a:lumMod val="50000"/>
                  </a:schemeClr>
                </a:solidFill>
                <a:latin typeface="+mn-ea"/>
                <a:cs typeface="Times New Roman" panose="02020603050405020304" pitchFamily="18" charset="0"/>
              </a:rPr>
              <a:t>②防災訓練及び防災教育の充実</a:t>
            </a:r>
            <a:endParaRPr lang="en-US" altLang="ja-JP" dirty="0">
              <a:solidFill>
                <a:schemeClr val="accent1">
                  <a:lumMod val="50000"/>
                </a:schemeClr>
              </a:solidFill>
              <a:latin typeface="+mn-ea"/>
              <a:cs typeface="Times New Roman" panose="02020603050405020304" pitchFamily="18" charset="0"/>
            </a:endParaRPr>
          </a:p>
          <a:p>
            <a:r>
              <a:rPr lang="ja-JP" altLang="en-US" dirty="0">
                <a:solidFill>
                  <a:schemeClr val="accent1">
                    <a:lumMod val="50000"/>
                  </a:schemeClr>
                </a:solidFill>
                <a:latin typeface="+mn-ea"/>
                <a:cs typeface="Times New Roman" panose="02020603050405020304" pitchFamily="18" charset="0"/>
              </a:rPr>
              <a:t>③取組内容の</a:t>
            </a:r>
            <a:r>
              <a:rPr lang="en-US" altLang="ja-JP" dirty="0">
                <a:solidFill>
                  <a:schemeClr val="accent1">
                    <a:lumMod val="50000"/>
                  </a:schemeClr>
                </a:solidFill>
                <a:latin typeface="+mn-ea"/>
                <a:cs typeface="Times New Roman" panose="02020603050405020304" pitchFamily="18" charset="0"/>
              </a:rPr>
              <a:t>PR</a:t>
            </a:r>
            <a:r>
              <a:rPr lang="ja-JP" altLang="en-US" dirty="0">
                <a:solidFill>
                  <a:schemeClr val="accent1">
                    <a:lumMod val="50000"/>
                  </a:schemeClr>
                </a:solidFill>
                <a:latin typeface="+mn-ea"/>
                <a:cs typeface="Times New Roman" panose="02020603050405020304" pitchFamily="18" charset="0"/>
              </a:rPr>
              <a:t>と地域連携</a:t>
            </a:r>
            <a:endParaRPr lang="ja-JP" altLang="en-US" dirty="0">
              <a:solidFill>
                <a:schemeClr val="accent1">
                  <a:lumMod val="50000"/>
                </a:schemeClr>
              </a:solidFill>
              <a:latin typeface="+mn-ea"/>
            </a:endParaRPr>
          </a:p>
        </p:txBody>
      </p:sp>
      <p:sp>
        <p:nvSpPr>
          <p:cNvPr id="20" name="矢印: 右 19">
            <a:extLst>
              <a:ext uri="{FF2B5EF4-FFF2-40B4-BE49-F238E27FC236}">
                <a16:creationId xmlns:a16="http://schemas.microsoft.com/office/drawing/2014/main" id="{F704FD82-0F8B-494E-A6CB-255E4E94746D}"/>
              </a:ext>
            </a:extLst>
          </p:cNvPr>
          <p:cNvSpPr/>
          <p:nvPr/>
        </p:nvSpPr>
        <p:spPr>
          <a:xfrm>
            <a:off x="5023038" y="4754560"/>
            <a:ext cx="626869" cy="688370"/>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四角形: 角を丸くする 20">
            <a:extLst>
              <a:ext uri="{FF2B5EF4-FFF2-40B4-BE49-F238E27FC236}">
                <a16:creationId xmlns:a16="http://schemas.microsoft.com/office/drawing/2014/main" id="{56C871C7-99DE-4D49-9F72-D4C1E0059B77}"/>
              </a:ext>
            </a:extLst>
          </p:cNvPr>
          <p:cNvSpPr/>
          <p:nvPr/>
        </p:nvSpPr>
        <p:spPr>
          <a:xfrm>
            <a:off x="5972741" y="4265904"/>
            <a:ext cx="5445120" cy="796471"/>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dirty="0">
                <a:ln w="0"/>
                <a:solidFill>
                  <a:schemeClr val="tx1"/>
                </a:solidFill>
              </a:rPr>
              <a:t>大阪府石油コンビナート等特別防災区域における防災対策ガイドライン（令和６年３月制定）</a:t>
            </a:r>
          </a:p>
        </p:txBody>
      </p:sp>
      <p:sp>
        <p:nvSpPr>
          <p:cNvPr id="19" name="四角形: 角を丸くする 18">
            <a:extLst>
              <a:ext uri="{FF2B5EF4-FFF2-40B4-BE49-F238E27FC236}">
                <a16:creationId xmlns:a16="http://schemas.microsoft.com/office/drawing/2014/main" id="{0E7559F8-8BB4-4D91-ABB5-F7268C275C6A}"/>
              </a:ext>
            </a:extLst>
          </p:cNvPr>
          <p:cNvSpPr/>
          <p:nvPr/>
        </p:nvSpPr>
        <p:spPr>
          <a:xfrm>
            <a:off x="652083" y="4091441"/>
            <a:ext cx="2835583" cy="407338"/>
          </a:xfrm>
          <a:prstGeom prst="roundRect">
            <a:avLst/>
          </a:prstGeom>
          <a:solidFill>
            <a:schemeClr val="accent3">
              <a:lumMod val="20000"/>
              <a:lumOff val="8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dirty="0">
                <a:ln w="0"/>
                <a:solidFill>
                  <a:schemeClr val="tx1"/>
                </a:solidFill>
              </a:rPr>
              <a:t>令和６年度以降の取組</a:t>
            </a:r>
          </a:p>
        </p:txBody>
      </p:sp>
      <p:sp>
        <p:nvSpPr>
          <p:cNvPr id="23" name="四角形: 角を丸くする 22">
            <a:extLst>
              <a:ext uri="{FF2B5EF4-FFF2-40B4-BE49-F238E27FC236}">
                <a16:creationId xmlns:a16="http://schemas.microsoft.com/office/drawing/2014/main" id="{1E03A88A-A433-47D1-86D0-1F9CC5FCE8C9}"/>
              </a:ext>
            </a:extLst>
          </p:cNvPr>
          <p:cNvSpPr/>
          <p:nvPr/>
        </p:nvSpPr>
        <p:spPr>
          <a:xfrm>
            <a:off x="5972741" y="5578079"/>
            <a:ext cx="5445120" cy="51172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dirty="0">
                <a:ln w="0"/>
                <a:solidFill>
                  <a:schemeClr val="tx1"/>
                </a:solidFill>
              </a:rPr>
              <a:t>大阪府石油コンビナート等防災計画の修正</a:t>
            </a:r>
          </a:p>
        </p:txBody>
      </p:sp>
      <p:sp>
        <p:nvSpPr>
          <p:cNvPr id="4" name="テキスト ボックス 3">
            <a:extLst>
              <a:ext uri="{FF2B5EF4-FFF2-40B4-BE49-F238E27FC236}">
                <a16:creationId xmlns:a16="http://schemas.microsoft.com/office/drawing/2014/main" id="{7854A1EE-9CBE-461B-8142-AE7D69D1F531}"/>
              </a:ext>
            </a:extLst>
          </p:cNvPr>
          <p:cNvSpPr txBox="1"/>
          <p:nvPr/>
        </p:nvSpPr>
        <p:spPr>
          <a:xfrm>
            <a:off x="6057356" y="6115562"/>
            <a:ext cx="5724644" cy="276999"/>
          </a:xfrm>
          <a:prstGeom prst="rect">
            <a:avLst/>
          </a:prstGeom>
          <a:noFill/>
        </p:spPr>
        <p:txBody>
          <a:bodyPr wrap="none" rtlCol="0">
            <a:spAutoFit/>
          </a:bodyPr>
          <a:lstStyle/>
          <a:p>
            <a:r>
              <a:rPr kumimoji="1" lang="ja-JP" altLang="en-US" sz="1200" dirty="0"/>
              <a:t>・ガイドラインに基づく進行管理、特定事業所の新設や廃止、組織改編等を反映</a:t>
            </a:r>
          </a:p>
        </p:txBody>
      </p:sp>
      <p:sp>
        <p:nvSpPr>
          <p:cNvPr id="25" name="テキスト ボックス 24">
            <a:extLst>
              <a:ext uri="{FF2B5EF4-FFF2-40B4-BE49-F238E27FC236}">
                <a16:creationId xmlns:a16="http://schemas.microsoft.com/office/drawing/2014/main" id="{27F24399-5DBF-48CC-BE33-C661F1A939CD}"/>
              </a:ext>
            </a:extLst>
          </p:cNvPr>
          <p:cNvSpPr txBox="1"/>
          <p:nvPr/>
        </p:nvSpPr>
        <p:spPr>
          <a:xfrm>
            <a:off x="6039356" y="5098745"/>
            <a:ext cx="4998180" cy="461665"/>
          </a:xfrm>
          <a:prstGeom prst="rect">
            <a:avLst/>
          </a:prstGeom>
          <a:noFill/>
        </p:spPr>
        <p:txBody>
          <a:bodyPr wrap="square">
            <a:spAutoFit/>
          </a:bodyPr>
          <a:lstStyle/>
          <a:p>
            <a:r>
              <a:rPr lang="ja-JP" altLang="en-US" sz="1200" dirty="0">
                <a:solidFill>
                  <a:schemeClr val="accent1">
                    <a:lumMod val="50000"/>
                  </a:schemeClr>
                </a:solidFill>
                <a:effectLst/>
                <a:latin typeface="+mn-ea"/>
                <a:cs typeface="Times New Roman" panose="02020603050405020304" pitchFamily="18" charset="0"/>
              </a:rPr>
              <a:t>・令和６～</a:t>
            </a:r>
            <a:r>
              <a:rPr lang="en-US" altLang="ja-JP" sz="1200" dirty="0">
                <a:solidFill>
                  <a:schemeClr val="accent1">
                    <a:lumMod val="50000"/>
                  </a:schemeClr>
                </a:solidFill>
                <a:effectLst/>
                <a:latin typeface="+mn-ea"/>
                <a:cs typeface="Times New Roman" panose="02020603050405020304" pitchFamily="18" charset="0"/>
              </a:rPr>
              <a:t>15</a:t>
            </a:r>
            <a:r>
              <a:rPr lang="ja-JP" altLang="en-US" sz="1200" dirty="0">
                <a:solidFill>
                  <a:schemeClr val="accent1">
                    <a:lumMod val="50000"/>
                  </a:schemeClr>
                </a:solidFill>
                <a:effectLst/>
                <a:latin typeface="+mn-ea"/>
                <a:cs typeface="Times New Roman" panose="02020603050405020304" pitchFamily="18" charset="0"/>
              </a:rPr>
              <a:t>年度で中長期的に取り組む</a:t>
            </a:r>
            <a:endParaRPr lang="en-US" altLang="ja-JP" sz="1200" dirty="0">
              <a:solidFill>
                <a:schemeClr val="accent1">
                  <a:lumMod val="50000"/>
                </a:schemeClr>
              </a:solidFill>
              <a:effectLst/>
              <a:latin typeface="+mn-ea"/>
              <a:cs typeface="Times New Roman" panose="02020603050405020304" pitchFamily="18" charset="0"/>
            </a:endParaRPr>
          </a:p>
          <a:p>
            <a:r>
              <a:rPr lang="ja-JP" altLang="en-US" sz="1200" dirty="0">
                <a:solidFill>
                  <a:schemeClr val="accent1">
                    <a:lumMod val="50000"/>
                  </a:schemeClr>
                </a:solidFill>
                <a:latin typeface="+mn-ea"/>
                <a:cs typeface="Times New Roman" panose="02020603050405020304" pitchFamily="18" charset="0"/>
              </a:rPr>
              <a:t>・令和７年度以降も前年度の取組結果を毎年とりまとめて公表する</a:t>
            </a:r>
            <a:endParaRPr lang="en-US" altLang="ja-JP" sz="1200" dirty="0">
              <a:solidFill>
                <a:schemeClr val="accent1">
                  <a:lumMod val="50000"/>
                </a:schemeClr>
              </a:solidFill>
              <a:effectLst/>
              <a:latin typeface="+mn-ea"/>
              <a:cs typeface="Times New Roman" panose="02020603050405020304" pitchFamily="18" charset="0"/>
            </a:endParaRPr>
          </a:p>
        </p:txBody>
      </p:sp>
      <p:sp>
        <p:nvSpPr>
          <p:cNvPr id="16" name="テキスト ボックス 15">
            <a:extLst>
              <a:ext uri="{FF2B5EF4-FFF2-40B4-BE49-F238E27FC236}">
                <a16:creationId xmlns:a16="http://schemas.microsoft.com/office/drawing/2014/main" id="{0A4CC682-4BF9-4796-BD5F-E944551DC20C}"/>
              </a:ext>
            </a:extLst>
          </p:cNvPr>
          <p:cNvSpPr txBox="1"/>
          <p:nvPr/>
        </p:nvSpPr>
        <p:spPr>
          <a:xfrm>
            <a:off x="736106" y="1245876"/>
            <a:ext cx="11159184" cy="646331"/>
          </a:xfrm>
          <a:prstGeom prst="rect">
            <a:avLst/>
          </a:prstGeom>
          <a:noFill/>
        </p:spPr>
        <p:txBody>
          <a:bodyPr wrap="square">
            <a:spAutoFit/>
          </a:bodyPr>
          <a:lstStyle/>
          <a:p>
            <a:r>
              <a:rPr lang="ja-JP" altLang="en-US" dirty="0">
                <a:solidFill>
                  <a:schemeClr val="accent1">
                    <a:lumMod val="50000"/>
                  </a:schemeClr>
                </a:solidFill>
                <a:latin typeface="+mn-ea"/>
                <a:cs typeface="Times New Roman" panose="02020603050405020304" pitchFamily="18" charset="0"/>
              </a:rPr>
              <a:t>○計画に基づいて対策が進められてきたなか、重要施設の移設等のハード対策には多額の対策費用や</a:t>
            </a:r>
            <a:endParaRPr lang="en-US" altLang="ja-JP" dirty="0">
              <a:solidFill>
                <a:schemeClr val="accent1">
                  <a:lumMod val="50000"/>
                </a:schemeClr>
              </a:solidFill>
              <a:latin typeface="+mn-ea"/>
              <a:cs typeface="Times New Roman" panose="02020603050405020304" pitchFamily="18" charset="0"/>
            </a:endParaRPr>
          </a:p>
          <a:p>
            <a:r>
              <a:rPr lang="ja-JP" altLang="en-US" dirty="0">
                <a:solidFill>
                  <a:schemeClr val="accent1">
                    <a:lumMod val="50000"/>
                  </a:schemeClr>
                </a:solidFill>
                <a:latin typeface="+mn-ea"/>
                <a:cs typeface="Times New Roman" panose="02020603050405020304" pitchFamily="18" charset="0"/>
              </a:rPr>
              <a:t>　中長期的な期間を要する対策が残っている。引き続き、重点項目実施の推進・フォローアップが必要</a:t>
            </a:r>
            <a:endParaRPr lang="en-US" altLang="ja-JP" dirty="0">
              <a:solidFill>
                <a:schemeClr val="accent1">
                  <a:lumMod val="50000"/>
                </a:schemeClr>
              </a:solidFill>
              <a:latin typeface="+mn-ea"/>
              <a:cs typeface="Times New Roman" panose="02020603050405020304" pitchFamily="18" charset="0"/>
            </a:endParaRPr>
          </a:p>
        </p:txBody>
      </p:sp>
    </p:spTree>
    <p:extLst>
      <p:ext uri="{BB962C8B-B14F-4D97-AF65-F5344CB8AC3E}">
        <p14:creationId xmlns:p14="http://schemas.microsoft.com/office/powerpoint/2010/main" val="3722764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CC912C1-0AEC-462C-BDC8-A857A97DBD07}"/>
              </a:ext>
            </a:extLst>
          </p:cNvPr>
          <p:cNvSpPr>
            <a:spLocks noGrp="1"/>
          </p:cNvSpPr>
          <p:nvPr>
            <p:ph type="title"/>
          </p:nvPr>
        </p:nvSpPr>
        <p:spPr>
          <a:xfrm>
            <a:off x="320310" y="292297"/>
            <a:ext cx="1168625" cy="638286"/>
          </a:xfrm>
        </p:spPr>
        <p:txBody>
          <a:bodyPr>
            <a:normAutofit/>
          </a:bodyPr>
          <a:lstStyle/>
          <a:p>
            <a:r>
              <a:rPr kumimoji="1" lang="ja-JP" altLang="en-US" sz="2800" b="1" u="sng" dirty="0">
                <a:solidFill>
                  <a:srgbClr val="002060"/>
                </a:solidFill>
              </a:rPr>
              <a:t>目次</a:t>
            </a:r>
          </a:p>
        </p:txBody>
      </p:sp>
      <p:sp>
        <p:nvSpPr>
          <p:cNvPr id="3" name="コンテンツ プレースホルダー 2">
            <a:extLst>
              <a:ext uri="{FF2B5EF4-FFF2-40B4-BE49-F238E27FC236}">
                <a16:creationId xmlns:a16="http://schemas.microsoft.com/office/drawing/2014/main" id="{4ACB320E-7B3C-4B1F-9FBE-E516B0AFBD97}"/>
              </a:ext>
            </a:extLst>
          </p:cNvPr>
          <p:cNvSpPr>
            <a:spLocks noGrp="1"/>
          </p:cNvSpPr>
          <p:nvPr>
            <p:ph idx="1"/>
          </p:nvPr>
        </p:nvSpPr>
        <p:spPr>
          <a:xfrm>
            <a:off x="757617" y="1001388"/>
            <a:ext cx="10676766" cy="5354962"/>
          </a:xfrm>
        </p:spPr>
        <p:txBody>
          <a:bodyPr>
            <a:noAutofit/>
          </a:bodyPr>
          <a:lstStyle/>
          <a:p>
            <a:pPr marL="0" indent="0">
              <a:buNone/>
            </a:pPr>
            <a:r>
              <a:rPr lang="ja-JP" altLang="en-US" sz="2000" dirty="0">
                <a:solidFill>
                  <a:srgbClr val="002060"/>
                </a:solidFill>
              </a:rPr>
              <a:t>１　定義</a:t>
            </a:r>
            <a:endParaRPr lang="en-US" altLang="ja-JP" sz="2000" dirty="0">
              <a:solidFill>
                <a:srgbClr val="002060"/>
              </a:solidFill>
            </a:endParaRPr>
          </a:p>
          <a:p>
            <a:pPr marL="0" indent="0">
              <a:buNone/>
            </a:pPr>
            <a:r>
              <a:rPr kumimoji="1" lang="ja-JP" altLang="en-US" sz="2000" dirty="0">
                <a:solidFill>
                  <a:srgbClr val="002060"/>
                </a:solidFill>
              </a:rPr>
              <a:t>２　はじめに</a:t>
            </a:r>
            <a:endParaRPr kumimoji="1" lang="en-US" altLang="ja-JP" sz="2000" dirty="0">
              <a:solidFill>
                <a:srgbClr val="002060"/>
              </a:solidFill>
            </a:endParaRPr>
          </a:p>
          <a:p>
            <a:pPr marL="0" indent="0">
              <a:buNone/>
            </a:pPr>
            <a:r>
              <a:rPr lang="ja-JP" altLang="en-US" sz="2000" dirty="0">
                <a:solidFill>
                  <a:srgbClr val="002060"/>
                </a:solidFill>
              </a:rPr>
              <a:t>３　重点項目の概要</a:t>
            </a:r>
            <a:endParaRPr lang="en-US" altLang="ja-JP" sz="2000" dirty="0">
              <a:solidFill>
                <a:srgbClr val="002060"/>
              </a:solidFill>
            </a:endParaRPr>
          </a:p>
          <a:p>
            <a:pPr marL="0" indent="0">
              <a:buNone/>
            </a:pPr>
            <a:r>
              <a:rPr kumimoji="1" lang="ja-JP" altLang="en-US" sz="2000" dirty="0">
                <a:solidFill>
                  <a:srgbClr val="002060"/>
                </a:solidFill>
              </a:rPr>
              <a:t>４　重点項目の対策状況一覧</a:t>
            </a:r>
            <a:endParaRPr kumimoji="1" lang="en-US" altLang="ja-JP" sz="2000" dirty="0">
              <a:solidFill>
                <a:srgbClr val="002060"/>
              </a:solidFill>
            </a:endParaRPr>
          </a:p>
          <a:p>
            <a:pPr marL="0" indent="0">
              <a:buNone/>
            </a:pPr>
            <a:r>
              <a:rPr kumimoji="1" lang="ja-JP" altLang="en-US" sz="2000" dirty="0">
                <a:solidFill>
                  <a:srgbClr val="002060"/>
                </a:solidFill>
              </a:rPr>
              <a:t>　　❶  タンク配管への緊急遮断弁の設置</a:t>
            </a:r>
            <a:endParaRPr kumimoji="1" lang="en-US" altLang="ja-JP" sz="2000" dirty="0">
              <a:solidFill>
                <a:srgbClr val="002060"/>
              </a:solidFill>
            </a:endParaRPr>
          </a:p>
          <a:p>
            <a:pPr marL="0" indent="0">
              <a:buNone/>
            </a:pPr>
            <a:r>
              <a:rPr lang="ja-JP" altLang="en-US" sz="2000" dirty="0">
                <a:solidFill>
                  <a:srgbClr val="002060"/>
                </a:solidFill>
              </a:rPr>
              <a:t>　　❷  重要施設等の浸水対策</a:t>
            </a:r>
            <a:endParaRPr lang="en-US" altLang="ja-JP" sz="2000" dirty="0">
              <a:solidFill>
                <a:srgbClr val="002060"/>
              </a:solidFill>
            </a:endParaRPr>
          </a:p>
          <a:p>
            <a:pPr marL="0" indent="0">
              <a:buNone/>
            </a:pPr>
            <a:r>
              <a:rPr kumimoji="1" lang="ja-JP" altLang="en-US" sz="2000" dirty="0">
                <a:solidFill>
                  <a:srgbClr val="002060"/>
                </a:solidFill>
              </a:rPr>
              <a:t>　　❸  小規模タンクの漂流対策</a:t>
            </a:r>
            <a:endParaRPr kumimoji="1" lang="en-US" altLang="ja-JP" sz="2000" dirty="0">
              <a:solidFill>
                <a:srgbClr val="002060"/>
              </a:solidFill>
            </a:endParaRPr>
          </a:p>
          <a:p>
            <a:pPr marL="0" indent="0">
              <a:buNone/>
            </a:pPr>
            <a:r>
              <a:rPr lang="ja-JP" altLang="en-US" sz="2000" dirty="0">
                <a:solidFill>
                  <a:srgbClr val="002060"/>
                </a:solidFill>
              </a:rPr>
              <a:t>　　❹  津波避難計画の見直し</a:t>
            </a:r>
            <a:endParaRPr lang="en-US" altLang="ja-JP" sz="2000" dirty="0">
              <a:solidFill>
                <a:srgbClr val="002060"/>
              </a:solidFill>
            </a:endParaRPr>
          </a:p>
          <a:p>
            <a:pPr marL="0" indent="0">
              <a:buNone/>
            </a:pPr>
            <a:r>
              <a:rPr lang="ja-JP" altLang="en-US" sz="2000" dirty="0">
                <a:solidFill>
                  <a:srgbClr val="002060"/>
                </a:solidFill>
              </a:rPr>
              <a:t>　　❺  </a:t>
            </a:r>
            <a:r>
              <a:rPr lang="en-US" altLang="ja-JP" sz="2000" dirty="0">
                <a:solidFill>
                  <a:srgbClr val="002060"/>
                </a:solidFill>
              </a:rPr>
              <a:t>L2</a:t>
            </a:r>
            <a:r>
              <a:rPr lang="ja-JP" altLang="en-US" sz="2000" dirty="0">
                <a:solidFill>
                  <a:srgbClr val="002060"/>
                </a:solidFill>
              </a:rPr>
              <a:t>（想定最大規模）高潮（地震・津波を除く）に備えた対策</a:t>
            </a:r>
            <a:endParaRPr lang="en-US" altLang="ja-JP" sz="2000" dirty="0">
              <a:solidFill>
                <a:srgbClr val="002060"/>
              </a:solidFill>
            </a:endParaRPr>
          </a:p>
          <a:p>
            <a:pPr marL="0" indent="0">
              <a:buNone/>
            </a:pPr>
            <a:r>
              <a:rPr lang="ja-JP" altLang="en-US" sz="2000" dirty="0">
                <a:solidFill>
                  <a:srgbClr val="002060"/>
                </a:solidFill>
              </a:rPr>
              <a:t>　　❻  プラント保安等における</a:t>
            </a:r>
            <a:r>
              <a:rPr lang="en-US" altLang="ja-JP" sz="2000" dirty="0">
                <a:solidFill>
                  <a:srgbClr val="002060"/>
                </a:solidFill>
              </a:rPr>
              <a:t>IoT</a:t>
            </a:r>
            <a:r>
              <a:rPr lang="ja-JP" altLang="en-US" sz="2000" dirty="0">
                <a:solidFill>
                  <a:srgbClr val="002060"/>
                </a:solidFill>
              </a:rPr>
              <a:t>・</a:t>
            </a:r>
            <a:r>
              <a:rPr lang="en-US" altLang="ja-JP" sz="2000" dirty="0">
                <a:solidFill>
                  <a:srgbClr val="002060"/>
                </a:solidFill>
              </a:rPr>
              <a:t>AI </a:t>
            </a:r>
            <a:r>
              <a:rPr lang="ja-JP" altLang="en-US" sz="2000" dirty="0">
                <a:solidFill>
                  <a:srgbClr val="002060"/>
                </a:solidFill>
              </a:rPr>
              <a:t>利活用</a:t>
            </a:r>
            <a:endParaRPr lang="en-US" altLang="ja-JP" sz="2000" dirty="0">
              <a:solidFill>
                <a:srgbClr val="002060"/>
              </a:solidFill>
            </a:endParaRPr>
          </a:p>
          <a:p>
            <a:pPr marL="0" indent="0">
              <a:buNone/>
            </a:pPr>
            <a:r>
              <a:rPr lang="ja-JP" altLang="en-US" sz="2000" dirty="0">
                <a:solidFill>
                  <a:srgbClr val="002060"/>
                </a:solidFill>
              </a:rPr>
              <a:t>　　❼  第１～３期対策期間で取組を終了した重点項目</a:t>
            </a:r>
            <a:r>
              <a:rPr lang="en-US" altLang="ja-JP" sz="2000" dirty="0">
                <a:solidFill>
                  <a:srgbClr val="002060"/>
                </a:solidFill>
              </a:rPr>
              <a:t>(1)</a:t>
            </a:r>
          </a:p>
          <a:p>
            <a:pPr marL="0" indent="0">
              <a:buNone/>
            </a:pPr>
            <a:r>
              <a:rPr lang="ja-JP" altLang="en-US" sz="2000" dirty="0">
                <a:solidFill>
                  <a:srgbClr val="002060"/>
                </a:solidFill>
              </a:rPr>
              <a:t>　　❽  第１～３期対策期間で取組を終了した重点項目</a:t>
            </a:r>
            <a:r>
              <a:rPr lang="en-US" altLang="ja-JP" sz="2000" dirty="0">
                <a:solidFill>
                  <a:srgbClr val="002060"/>
                </a:solidFill>
              </a:rPr>
              <a:t>(2)</a:t>
            </a:r>
          </a:p>
          <a:p>
            <a:pPr marL="0" indent="0">
              <a:buNone/>
            </a:pPr>
            <a:r>
              <a:rPr lang="ja-JP" altLang="en-US" sz="2000" dirty="0">
                <a:solidFill>
                  <a:srgbClr val="002060"/>
                </a:solidFill>
              </a:rPr>
              <a:t>５　第１～３期対策計画に基づく対策結果の評価と令和６年度以降の取組</a:t>
            </a:r>
            <a:endParaRPr lang="en-US" altLang="ja-JP" sz="2000" dirty="0">
              <a:solidFill>
                <a:srgbClr val="002060"/>
              </a:solidFill>
            </a:endParaRPr>
          </a:p>
        </p:txBody>
      </p:sp>
      <p:sp>
        <p:nvSpPr>
          <p:cNvPr id="4" name="スライド番号プレースホルダー 3">
            <a:extLst>
              <a:ext uri="{FF2B5EF4-FFF2-40B4-BE49-F238E27FC236}">
                <a16:creationId xmlns:a16="http://schemas.microsoft.com/office/drawing/2014/main" id="{9E01719A-7DE5-4B52-9DE2-459DC546E19F}"/>
              </a:ext>
            </a:extLst>
          </p:cNvPr>
          <p:cNvSpPr>
            <a:spLocks noGrp="1"/>
          </p:cNvSpPr>
          <p:nvPr>
            <p:ph type="sldNum" sz="quarter" idx="12"/>
          </p:nvPr>
        </p:nvSpPr>
        <p:spPr/>
        <p:txBody>
          <a:bodyPr/>
          <a:lstStyle/>
          <a:p>
            <a:fld id="{A3938BA9-2DF4-4B7E-9133-A83724163198}" type="slidenum">
              <a:rPr kumimoji="1" lang="ja-JP" altLang="en-US" smtClean="0"/>
              <a:t>2</a:t>
            </a:fld>
            <a:endParaRPr kumimoji="1" lang="ja-JP" altLang="en-US"/>
          </a:p>
        </p:txBody>
      </p:sp>
    </p:spTree>
    <p:extLst>
      <p:ext uri="{BB962C8B-B14F-4D97-AF65-F5344CB8AC3E}">
        <p14:creationId xmlns:p14="http://schemas.microsoft.com/office/powerpoint/2010/main" val="10206362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C9F6F35F-6129-443E-8A74-DD368C901DA3}"/>
              </a:ext>
            </a:extLst>
          </p:cNvPr>
          <p:cNvSpPr>
            <a:spLocks noGrp="1"/>
          </p:cNvSpPr>
          <p:nvPr>
            <p:ph idx="1"/>
          </p:nvPr>
        </p:nvSpPr>
        <p:spPr>
          <a:xfrm>
            <a:off x="925127" y="1423726"/>
            <a:ext cx="9479145" cy="2100562"/>
          </a:xfrm>
        </p:spPr>
        <p:txBody>
          <a:bodyPr>
            <a:normAutofit/>
          </a:bodyPr>
          <a:lstStyle/>
          <a:p>
            <a:pPr marL="0" indent="0" algn="just">
              <a:buNone/>
            </a:pPr>
            <a:r>
              <a:rPr lang="ja-JP" altLang="ja-JP" sz="1400" kern="100" dirty="0">
                <a:solidFill>
                  <a:schemeClr val="accent1">
                    <a:lumMod val="50000"/>
                  </a:schemeClr>
                </a:solidFill>
                <a:effectLst/>
                <a:latin typeface="+mn-ea"/>
                <a:cs typeface="Times New Roman" panose="02020603050405020304" pitchFamily="18" charset="0"/>
              </a:rPr>
              <a:t>１　</a:t>
            </a:r>
            <a:r>
              <a:rPr lang="ja-JP" altLang="ja-JP" sz="1400" kern="0" spc="1250" dirty="0">
                <a:solidFill>
                  <a:schemeClr val="accent1">
                    <a:lumMod val="50000"/>
                  </a:schemeClr>
                </a:solidFill>
                <a:effectLst/>
                <a:latin typeface="+mn-ea"/>
                <a:cs typeface="Times New Roman" panose="02020603050405020304" pitchFamily="18" charset="0"/>
              </a:rPr>
              <a:t>石災法</a:t>
            </a:r>
            <a:r>
              <a:rPr lang="ja-JP" altLang="ja-JP" sz="1400" kern="0" dirty="0">
                <a:solidFill>
                  <a:schemeClr val="accent1">
                    <a:lumMod val="50000"/>
                  </a:schemeClr>
                </a:solidFill>
                <a:effectLst/>
                <a:latin typeface="+mn-ea"/>
                <a:cs typeface="Times New Roman" panose="02020603050405020304" pitchFamily="18" charset="0"/>
              </a:rPr>
              <a:t> ――― 石油コンビナート等災害防止法（昭和５０年法律第８４号）</a:t>
            </a:r>
            <a:endParaRPr lang="ja-JP" altLang="ja-JP" sz="1400" kern="100" dirty="0">
              <a:solidFill>
                <a:schemeClr val="accent1">
                  <a:lumMod val="50000"/>
                </a:schemeClr>
              </a:solidFill>
              <a:effectLst/>
              <a:latin typeface="+mn-ea"/>
              <a:cs typeface="Times New Roman" panose="02020603050405020304" pitchFamily="18" charset="0"/>
            </a:endParaRPr>
          </a:p>
          <a:p>
            <a:pPr marL="0" indent="0" algn="just">
              <a:buNone/>
            </a:pPr>
            <a:r>
              <a:rPr lang="ja-JP" altLang="ja-JP" sz="1400" kern="100" dirty="0">
                <a:solidFill>
                  <a:schemeClr val="accent1">
                    <a:lumMod val="50000"/>
                  </a:schemeClr>
                </a:solidFill>
                <a:effectLst/>
                <a:latin typeface="+mn-ea"/>
                <a:cs typeface="Times New Roman" panose="02020603050405020304" pitchFamily="18" charset="0"/>
              </a:rPr>
              <a:t>２　</a:t>
            </a:r>
            <a:r>
              <a:rPr lang="ja-JP" altLang="ja-JP" sz="1400" kern="0" spc="1250" dirty="0">
                <a:solidFill>
                  <a:schemeClr val="accent1">
                    <a:lumMod val="50000"/>
                  </a:schemeClr>
                </a:solidFill>
                <a:effectLst/>
                <a:latin typeface="+mn-ea"/>
                <a:cs typeface="Times New Roman" panose="02020603050405020304" pitchFamily="18" charset="0"/>
              </a:rPr>
              <a:t>施行令</a:t>
            </a:r>
            <a:r>
              <a:rPr lang="ja-JP" altLang="ja-JP" sz="1400" kern="0" dirty="0">
                <a:solidFill>
                  <a:schemeClr val="accent1">
                    <a:lumMod val="50000"/>
                  </a:schemeClr>
                </a:solidFill>
                <a:effectLst/>
                <a:latin typeface="+mn-ea"/>
                <a:cs typeface="Times New Roman" panose="02020603050405020304" pitchFamily="18" charset="0"/>
              </a:rPr>
              <a:t> ――― 石油コンビナート等災害防止法施行令（昭和５１年政令第１２９号）</a:t>
            </a:r>
            <a:endParaRPr lang="ja-JP" altLang="ja-JP" sz="1400" kern="100" dirty="0">
              <a:solidFill>
                <a:schemeClr val="accent1">
                  <a:lumMod val="50000"/>
                </a:schemeClr>
              </a:solidFill>
              <a:effectLst/>
              <a:latin typeface="+mn-ea"/>
              <a:cs typeface="Times New Roman" panose="02020603050405020304" pitchFamily="18" charset="0"/>
            </a:endParaRPr>
          </a:p>
          <a:p>
            <a:pPr marL="0" indent="0" algn="just">
              <a:buNone/>
            </a:pPr>
            <a:r>
              <a:rPr lang="ja-JP" altLang="ja-JP" sz="1400" kern="100" dirty="0">
                <a:solidFill>
                  <a:schemeClr val="accent1">
                    <a:lumMod val="50000"/>
                  </a:schemeClr>
                </a:solidFill>
                <a:effectLst/>
                <a:latin typeface="+mn-ea"/>
                <a:cs typeface="Times New Roman" panose="02020603050405020304" pitchFamily="18" charset="0"/>
              </a:rPr>
              <a:t>３　</a:t>
            </a:r>
            <a:r>
              <a:rPr lang="ja-JP" altLang="ja-JP" sz="1400" kern="0" spc="665" dirty="0">
                <a:solidFill>
                  <a:schemeClr val="accent1">
                    <a:lumMod val="50000"/>
                  </a:schemeClr>
                </a:solidFill>
                <a:effectLst/>
                <a:latin typeface="+mn-ea"/>
                <a:cs typeface="Times New Roman" panose="02020603050405020304" pitchFamily="18" charset="0"/>
              </a:rPr>
              <a:t>防災本部</a:t>
            </a:r>
            <a:r>
              <a:rPr lang="ja-JP" altLang="ja-JP" sz="1400" kern="0" dirty="0">
                <a:solidFill>
                  <a:schemeClr val="accent1">
                    <a:lumMod val="50000"/>
                  </a:schemeClr>
                </a:solidFill>
                <a:effectLst/>
                <a:latin typeface="+mn-ea"/>
                <a:cs typeface="Times New Roman" panose="02020603050405020304" pitchFamily="18" charset="0"/>
              </a:rPr>
              <a:t> ――― 石災法第２７条第１項の規定に基づき設置された大阪府石油コンビナート等</a:t>
            </a:r>
            <a:r>
              <a:rPr lang="ja-JP" altLang="ja-JP" sz="1400" kern="100" dirty="0">
                <a:solidFill>
                  <a:schemeClr val="accent1">
                    <a:lumMod val="50000"/>
                  </a:schemeClr>
                </a:solidFill>
                <a:effectLst/>
                <a:latin typeface="+mn-ea"/>
                <a:cs typeface="Times New Roman" panose="02020603050405020304" pitchFamily="18" charset="0"/>
              </a:rPr>
              <a:t>防災本部</a:t>
            </a:r>
          </a:p>
          <a:p>
            <a:pPr marL="0" indent="0" algn="just">
              <a:buNone/>
            </a:pPr>
            <a:r>
              <a:rPr lang="ja-JP" altLang="en-US" sz="1400" kern="0" dirty="0">
                <a:solidFill>
                  <a:schemeClr val="accent1">
                    <a:lumMod val="50000"/>
                  </a:schemeClr>
                </a:solidFill>
                <a:latin typeface="+mn-ea"/>
                <a:cs typeface="Times New Roman" panose="02020603050405020304" pitchFamily="18" charset="0"/>
              </a:rPr>
              <a:t>４</a:t>
            </a:r>
            <a:r>
              <a:rPr lang="ja-JP" altLang="ja-JP" sz="1400" kern="0" dirty="0">
                <a:solidFill>
                  <a:schemeClr val="accent1">
                    <a:lumMod val="50000"/>
                  </a:schemeClr>
                </a:solidFill>
                <a:effectLst/>
                <a:latin typeface="+mn-ea"/>
                <a:cs typeface="Times New Roman" panose="02020603050405020304" pitchFamily="18" charset="0"/>
              </a:rPr>
              <a:t>　</a:t>
            </a:r>
            <a:r>
              <a:rPr lang="ja-JP" altLang="ja-JP" sz="1400" kern="0" spc="665" dirty="0">
                <a:solidFill>
                  <a:schemeClr val="accent1">
                    <a:lumMod val="50000"/>
                  </a:schemeClr>
                </a:solidFill>
                <a:effectLst/>
                <a:latin typeface="+mn-ea"/>
                <a:cs typeface="Times New Roman" panose="02020603050405020304" pitchFamily="18" charset="0"/>
              </a:rPr>
              <a:t>防災計画</a:t>
            </a:r>
            <a:r>
              <a:rPr lang="ja-JP" altLang="ja-JP" sz="1400" kern="0" dirty="0">
                <a:solidFill>
                  <a:schemeClr val="accent1">
                    <a:lumMod val="50000"/>
                  </a:schemeClr>
                </a:solidFill>
                <a:effectLst/>
                <a:latin typeface="+mn-ea"/>
                <a:cs typeface="Times New Roman" panose="02020603050405020304" pitchFamily="18" charset="0"/>
              </a:rPr>
              <a:t> ――― 石災法第３１条第１項の規定に基づき作成された大阪府石油コンビナート等防災計画</a:t>
            </a:r>
            <a:endParaRPr lang="ja-JP" altLang="ja-JP" sz="1400" kern="100" dirty="0">
              <a:solidFill>
                <a:schemeClr val="accent1">
                  <a:lumMod val="50000"/>
                </a:schemeClr>
              </a:solidFill>
              <a:effectLst/>
              <a:latin typeface="+mn-ea"/>
              <a:cs typeface="Times New Roman" panose="02020603050405020304" pitchFamily="18" charset="0"/>
            </a:endParaRPr>
          </a:p>
          <a:p>
            <a:pPr marL="0" indent="0" algn="just">
              <a:buNone/>
            </a:pPr>
            <a:r>
              <a:rPr lang="ja-JP" altLang="en-US" sz="1400" kern="100" dirty="0">
                <a:solidFill>
                  <a:schemeClr val="accent1">
                    <a:lumMod val="50000"/>
                  </a:schemeClr>
                </a:solidFill>
                <a:latin typeface="+mn-ea"/>
                <a:cs typeface="Times New Roman" panose="02020603050405020304" pitchFamily="18" charset="0"/>
              </a:rPr>
              <a:t>５</a:t>
            </a:r>
            <a:r>
              <a:rPr lang="ja-JP" altLang="ja-JP" sz="1400" kern="100" dirty="0">
                <a:solidFill>
                  <a:schemeClr val="accent1">
                    <a:lumMod val="50000"/>
                  </a:schemeClr>
                </a:solidFill>
                <a:effectLst/>
                <a:latin typeface="+mn-ea"/>
                <a:cs typeface="Times New Roman" panose="02020603050405020304" pitchFamily="18" charset="0"/>
              </a:rPr>
              <a:t>　</a:t>
            </a:r>
            <a:r>
              <a:rPr lang="ja-JP" altLang="ja-JP" sz="1400" kern="0" spc="200" dirty="0">
                <a:solidFill>
                  <a:schemeClr val="accent1">
                    <a:lumMod val="50000"/>
                  </a:schemeClr>
                </a:solidFill>
                <a:effectLst/>
                <a:latin typeface="+mn-ea"/>
                <a:cs typeface="Times New Roman" panose="02020603050405020304" pitchFamily="18" charset="0"/>
              </a:rPr>
              <a:t>特別防災区域</a:t>
            </a:r>
            <a:r>
              <a:rPr lang="ja-JP" altLang="ja-JP" sz="1400" kern="0" dirty="0">
                <a:solidFill>
                  <a:schemeClr val="accent1">
                    <a:lumMod val="50000"/>
                  </a:schemeClr>
                </a:solidFill>
                <a:effectLst/>
                <a:latin typeface="+mn-ea"/>
                <a:cs typeface="Times New Roman" panose="02020603050405020304" pitchFamily="18" charset="0"/>
              </a:rPr>
              <a:t> ――― 石災法第２条第２号に定める石油コンビナート等特別防災区域</a:t>
            </a:r>
            <a:endParaRPr lang="en-US" altLang="ja-JP" sz="1400" kern="0" dirty="0">
              <a:solidFill>
                <a:schemeClr val="accent1">
                  <a:lumMod val="50000"/>
                </a:schemeClr>
              </a:solidFill>
              <a:effectLst/>
              <a:latin typeface="+mn-ea"/>
              <a:cs typeface="Times New Roman" panose="02020603050405020304" pitchFamily="18" charset="0"/>
            </a:endParaRPr>
          </a:p>
          <a:p>
            <a:pPr marL="0" indent="0" algn="just">
              <a:buNone/>
            </a:pPr>
            <a:r>
              <a:rPr lang="ja-JP" altLang="en-US" sz="1400" kern="100" dirty="0">
                <a:solidFill>
                  <a:schemeClr val="accent1">
                    <a:lumMod val="50000"/>
                  </a:schemeClr>
                </a:solidFill>
                <a:latin typeface="+mn-ea"/>
                <a:cs typeface="Times New Roman" panose="02020603050405020304" pitchFamily="18" charset="0"/>
              </a:rPr>
              <a:t>６</a:t>
            </a:r>
            <a:r>
              <a:rPr lang="ja-JP" altLang="ja-JP" sz="1400" kern="100" dirty="0">
                <a:solidFill>
                  <a:schemeClr val="accent1">
                    <a:lumMod val="50000"/>
                  </a:schemeClr>
                </a:solidFill>
                <a:effectLst/>
                <a:latin typeface="+mn-ea"/>
                <a:cs typeface="Times New Roman" panose="02020603050405020304" pitchFamily="18" charset="0"/>
              </a:rPr>
              <a:t>　</a:t>
            </a:r>
            <a:r>
              <a:rPr lang="ja-JP" altLang="ja-JP" sz="1400" kern="0" spc="375" dirty="0">
                <a:solidFill>
                  <a:schemeClr val="accent1">
                    <a:lumMod val="50000"/>
                  </a:schemeClr>
                </a:solidFill>
                <a:effectLst/>
                <a:latin typeface="+mn-ea"/>
                <a:cs typeface="Times New Roman" panose="02020603050405020304" pitchFamily="18" charset="0"/>
              </a:rPr>
              <a:t>特定事業所</a:t>
            </a:r>
            <a:r>
              <a:rPr lang="ja-JP" altLang="ja-JP" sz="1400" kern="0" dirty="0">
                <a:solidFill>
                  <a:schemeClr val="accent1">
                    <a:lumMod val="50000"/>
                  </a:schemeClr>
                </a:solidFill>
                <a:effectLst/>
                <a:latin typeface="+mn-ea"/>
                <a:cs typeface="Times New Roman" panose="02020603050405020304" pitchFamily="18" charset="0"/>
              </a:rPr>
              <a:t> ――― 石災法第２条第４号及び第５号に定める第</a:t>
            </a:r>
            <a:r>
              <a:rPr lang="ja-JP" altLang="en-US" sz="1400" kern="0" dirty="0">
                <a:solidFill>
                  <a:schemeClr val="accent1">
                    <a:lumMod val="50000"/>
                  </a:schemeClr>
                </a:solidFill>
                <a:effectLst/>
                <a:latin typeface="+mn-ea"/>
                <a:cs typeface="Times New Roman" panose="02020603050405020304" pitchFamily="18" charset="0"/>
              </a:rPr>
              <a:t>一</a:t>
            </a:r>
            <a:r>
              <a:rPr lang="ja-JP" altLang="ja-JP" sz="1400" kern="0" dirty="0">
                <a:solidFill>
                  <a:schemeClr val="accent1">
                    <a:lumMod val="50000"/>
                  </a:schemeClr>
                </a:solidFill>
                <a:effectLst/>
                <a:latin typeface="+mn-ea"/>
                <a:cs typeface="Times New Roman" panose="02020603050405020304" pitchFamily="18" charset="0"/>
              </a:rPr>
              <a:t>種事業所及び第</a:t>
            </a:r>
            <a:r>
              <a:rPr lang="ja-JP" altLang="en-US" sz="1400" kern="0" dirty="0">
                <a:solidFill>
                  <a:schemeClr val="accent1">
                    <a:lumMod val="50000"/>
                  </a:schemeClr>
                </a:solidFill>
                <a:effectLst/>
                <a:latin typeface="+mn-ea"/>
                <a:cs typeface="Times New Roman" panose="02020603050405020304" pitchFamily="18" charset="0"/>
              </a:rPr>
              <a:t>二</a:t>
            </a:r>
            <a:r>
              <a:rPr lang="ja-JP" altLang="ja-JP" sz="1400" kern="0" dirty="0">
                <a:solidFill>
                  <a:schemeClr val="accent1">
                    <a:lumMod val="50000"/>
                  </a:schemeClr>
                </a:solidFill>
                <a:effectLst/>
                <a:latin typeface="+mn-ea"/>
                <a:cs typeface="Times New Roman" panose="02020603050405020304" pitchFamily="18" charset="0"/>
              </a:rPr>
              <a:t>種事業所 </a:t>
            </a:r>
            <a:endParaRPr lang="en-US" altLang="ja-JP" sz="1400" kern="0" dirty="0">
              <a:solidFill>
                <a:schemeClr val="accent1">
                  <a:lumMod val="50000"/>
                </a:schemeClr>
              </a:solidFill>
              <a:effectLst/>
              <a:latin typeface="+mn-ea"/>
              <a:cs typeface="Times New Roman" panose="02020603050405020304" pitchFamily="18" charset="0"/>
            </a:endParaRPr>
          </a:p>
        </p:txBody>
      </p:sp>
      <p:sp>
        <p:nvSpPr>
          <p:cNvPr id="4" name="スライド番号プレースホルダー 3">
            <a:extLst>
              <a:ext uri="{FF2B5EF4-FFF2-40B4-BE49-F238E27FC236}">
                <a16:creationId xmlns:a16="http://schemas.microsoft.com/office/drawing/2014/main" id="{63A13D11-8256-4AFF-ACBD-3839B1E5BF81}"/>
              </a:ext>
            </a:extLst>
          </p:cNvPr>
          <p:cNvSpPr>
            <a:spLocks noGrp="1"/>
          </p:cNvSpPr>
          <p:nvPr>
            <p:ph type="sldNum" sz="quarter" idx="12"/>
          </p:nvPr>
        </p:nvSpPr>
        <p:spPr/>
        <p:txBody>
          <a:bodyPr/>
          <a:lstStyle/>
          <a:p>
            <a:fld id="{A3938BA9-2DF4-4B7E-9133-A83724163198}" type="slidenum">
              <a:rPr kumimoji="1" lang="ja-JP" altLang="en-US" smtClean="0"/>
              <a:t>3</a:t>
            </a:fld>
            <a:endParaRPr kumimoji="1" lang="ja-JP" altLang="en-US"/>
          </a:p>
        </p:txBody>
      </p:sp>
      <p:graphicFrame>
        <p:nvGraphicFramePr>
          <p:cNvPr id="5" name="表 4">
            <a:extLst>
              <a:ext uri="{FF2B5EF4-FFF2-40B4-BE49-F238E27FC236}">
                <a16:creationId xmlns:a16="http://schemas.microsoft.com/office/drawing/2014/main" id="{3F823034-8E2B-41A1-8462-039956CED585}"/>
              </a:ext>
            </a:extLst>
          </p:cNvPr>
          <p:cNvGraphicFramePr>
            <a:graphicFrameLocks noGrp="1"/>
          </p:cNvGraphicFramePr>
          <p:nvPr>
            <p:extLst>
              <p:ext uri="{D42A27DB-BD31-4B8C-83A1-F6EECF244321}">
                <p14:modId xmlns:p14="http://schemas.microsoft.com/office/powerpoint/2010/main" val="3025467270"/>
              </p:ext>
            </p:extLst>
          </p:nvPr>
        </p:nvGraphicFramePr>
        <p:xfrm>
          <a:off x="1233616" y="4835665"/>
          <a:ext cx="6461910" cy="1554480"/>
        </p:xfrm>
        <a:graphic>
          <a:graphicData uri="http://schemas.openxmlformats.org/drawingml/2006/table">
            <a:tbl>
              <a:tblPr firstRow="1" firstCol="1" bandRow="1">
                <a:tableStyleId>{5C22544A-7EE6-4342-B048-85BDC9FD1C3A}</a:tableStyleId>
              </a:tblPr>
              <a:tblGrid>
                <a:gridCol w="1709534">
                  <a:extLst>
                    <a:ext uri="{9D8B030D-6E8A-4147-A177-3AD203B41FA5}">
                      <a16:colId xmlns:a16="http://schemas.microsoft.com/office/drawing/2014/main" val="3096583439"/>
                    </a:ext>
                  </a:extLst>
                </a:gridCol>
                <a:gridCol w="1188094">
                  <a:extLst>
                    <a:ext uri="{9D8B030D-6E8A-4147-A177-3AD203B41FA5}">
                      <a16:colId xmlns:a16="http://schemas.microsoft.com/office/drawing/2014/main" val="799460697"/>
                    </a:ext>
                  </a:extLst>
                </a:gridCol>
                <a:gridCol w="1188094">
                  <a:extLst>
                    <a:ext uri="{9D8B030D-6E8A-4147-A177-3AD203B41FA5}">
                      <a16:colId xmlns:a16="http://schemas.microsoft.com/office/drawing/2014/main" val="2243563882"/>
                    </a:ext>
                  </a:extLst>
                </a:gridCol>
                <a:gridCol w="1188094">
                  <a:extLst>
                    <a:ext uri="{9D8B030D-6E8A-4147-A177-3AD203B41FA5}">
                      <a16:colId xmlns:a16="http://schemas.microsoft.com/office/drawing/2014/main" val="3102938526"/>
                    </a:ext>
                  </a:extLst>
                </a:gridCol>
                <a:gridCol w="1188094">
                  <a:extLst>
                    <a:ext uri="{9D8B030D-6E8A-4147-A177-3AD203B41FA5}">
                      <a16:colId xmlns:a16="http://schemas.microsoft.com/office/drawing/2014/main" val="3557490529"/>
                    </a:ext>
                  </a:extLst>
                </a:gridCol>
              </a:tblGrid>
              <a:tr h="630550">
                <a:tc>
                  <a:txBody>
                    <a:bodyPr/>
                    <a:lstStyle/>
                    <a:p>
                      <a:pPr indent="457200" algn="l"/>
                      <a:r>
                        <a:rPr lang="ja-JP" altLang="en-US" sz="1400" kern="100" dirty="0">
                          <a:effectLst/>
                        </a:rPr>
                        <a:t>　　</a:t>
                      </a:r>
                      <a:r>
                        <a:rPr lang="ja-JP" sz="1400" kern="100" dirty="0">
                          <a:effectLst/>
                        </a:rPr>
                        <a:t>地区名</a:t>
                      </a:r>
                    </a:p>
                    <a:p>
                      <a:pPr algn="l"/>
                      <a:endParaRPr lang="en-US" altLang="ja-JP" sz="1400" kern="100" dirty="0">
                        <a:effectLst/>
                      </a:endParaRPr>
                    </a:p>
                    <a:p>
                      <a:pPr algn="l"/>
                      <a:r>
                        <a:rPr lang="ja-JP" sz="1400" kern="100" dirty="0">
                          <a:effectLst/>
                        </a:rPr>
                        <a:t>種別</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r>
                        <a:rPr lang="ja-JP" sz="1400" kern="100">
                          <a:effectLst/>
                        </a:rPr>
                        <a:t>大阪北港</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ja-JP" sz="1400" kern="100" dirty="0">
                          <a:effectLst/>
                        </a:rPr>
                        <a:t>堺泉北</a:t>
                      </a:r>
                      <a:endParaRPr lang="en-US" altLang="ja-JP" sz="1400" kern="100" dirty="0">
                        <a:effectLst/>
                      </a:endParaRPr>
                    </a:p>
                    <a:p>
                      <a:pPr algn="ctr"/>
                      <a:r>
                        <a:rPr lang="ja-JP" altLang="en-US" sz="1400" kern="100" dirty="0">
                          <a:effectLst/>
                          <a:latin typeface="Century" panose="02040604050505020304" pitchFamily="18" charset="0"/>
                          <a:ea typeface="ＭＳ 明朝" panose="02020609040205080304" pitchFamily="17" charset="-128"/>
                          <a:cs typeface="Times New Roman" panose="02020603050405020304" pitchFamily="18" charset="0"/>
                        </a:rPr>
                        <a:t>臨海</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ja-JP" sz="1400" kern="100">
                          <a:effectLst/>
                        </a:rPr>
                        <a:t>関西空港</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ja-JP" sz="1400" kern="100">
                          <a:effectLst/>
                        </a:rPr>
                        <a:t>合計</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070818086"/>
                  </a:ext>
                </a:extLst>
              </a:tr>
              <a:tr h="270236">
                <a:tc>
                  <a:txBody>
                    <a:bodyPr/>
                    <a:lstStyle/>
                    <a:p>
                      <a:pPr algn="ctr"/>
                      <a:r>
                        <a:rPr lang="ja-JP" sz="1400" kern="100" dirty="0">
                          <a:effectLst/>
                        </a:rPr>
                        <a:t>第一種</a:t>
                      </a:r>
                      <a:r>
                        <a:rPr lang="ja-JP" altLang="en-US" sz="1400" kern="100" dirty="0">
                          <a:effectLst/>
                        </a:rPr>
                        <a:t>事業所</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r>
                        <a:rPr lang="ja-JP" sz="2000" kern="100" dirty="0">
                          <a:effectLst/>
                          <a:latin typeface="+mn-ea"/>
                          <a:ea typeface="+mn-ea"/>
                        </a:rPr>
                        <a:t>２</a:t>
                      </a:r>
                      <a:endParaRPr lang="ja-JP" sz="2000" kern="100" dirty="0">
                        <a:effectLst/>
                        <a:latin typeface="+mn-ea"/>
                        <a:ea typeface="+mn-ea"/>
                        <a:cs typeface="Times New Roman" panose="02020603050405020304" pitchFamily="18" charset="0"/>
                      </a:endParaRPr>
                    </a:p>
                  </a:txBody>
                  <a:tcPr marL="68580" marR="68580" marT="0" marB="0"/>
                </a:tc>
                <a:tc>
                  <a:txBody>
                    <a:bodyPr/>
                    <a:lstStyle/>
                    <a:p>
                      <a:pPr algn="ctr"/>
                      <a:r>
                        <a:rPr lang="en-US" sz="2000" kern="100" dirty="0">
                          <a:effectLst/>
                          <a:latin typeface="+mn-ea"/>
                          <a:ea typeface="+mn-ea"/>
                        </a:rPr>
                        <a:t>11</a:t>
                      </a:r>
                      <a:endParaRPr lang="ja-JP" sz="2000" kern="100" dirty="0">
                        <a:effectLst/>
                        <a:latin typeface="+mn-ea"/>
                        <a:ea typeface="+mn-ea"/>
                        <a:cs typeface="Times New Roman" panose="02020603050405020304" pitchFamily="18" charset="0"/>
                      </a:endParaRPr>
                    </a:p>
                  </a:txBody>
                  <a:tcPr marL="68580" marR="68580" marT="0" marB="0"/>
                </a:tc>
                <a:tc>
                  <a:txBody>
                    <a:bodyPr/>
                    <a:lstStyle/>
                    <a:p>
                      <a:pPr algn="ctr"/>
                      <a:r>
                        <a:rPr lang="ja-JP" sz="2000" kern="100" dirty="0">
                          <a:effectLst/>
                          <a:latin typeface="+mn-ea"/>
                          <a:ea typeface="+mn-ea"/>
                        </a:rPr>
                        <a:t>１</a:t>
                      </a:r>
                      <a:endParaRPr lang="ja-JP" sz="2000" kern="100" dirty="0">
                        <a:effectLst/>
                        <a:latin typeface="+mn-ea"/>
                        <a:ea typeface="+mn-ea"/>
                        <a:cs typeface="Times New Roman" panose="02020603050405020304" pitchFamily="18" charset="0"/>
                      </a:endParaRPr>
                    </a:p>
                  </a:txBody>
                  <a:tcPr marL="68580" marR="68580" marT="0" marB="0"/>
                </a:tc>
                <a:tc>
                  <a:txBody>
                    <a:bodyPr/>
                    <a:lstStyle/>
                    <a:p>
                      <a:pPr algn="ctr"/>
                      <a:r>
                        <a:rPr lang="en-US" sz="2000" kern="100">
                          <a:effectLst/>
                          <a:latin typeface="+mn-ea"/>
                          <a:ea typeface="+mn-ea"/>
                        </a:rPr>
                        <a:t>14</a:t>
                      </a:r>
                      <a:endParaRPr lang="ja-JP" sz="2000" kern="100">
                        <a:effectLst/>
                        <a:latin typeface="+mn-ea"/>
                        <a:ea typeface="+mn-ea"/>
                        <a:cs typeface="Times New Roman" panose="02020603050405020304" pitchFamily="18" charset="0"/>
                      </a:endParaRPr>
                    </a:p>
                  </a:txBody>
                  <a:tcPr marL="68580" marR="68580" marT="0" marB="0"/>
                </a:tc>
                <a:extLst>
                  <a:ext uri="{0D108BD9-81ED-4DB2-BD59-A6C34878D82A}">
                    <a16:rowId xmlns:a16="http://schemas.microsoft.com/office/drawing/2014/main" val="1943434416"/>
                  </a:ext>
                </a:extLst>
              </a:tr>
              <a:tr h="270236">
                <a:tc>
                  <a:txBody>
                    <a:bodyPr/>
                    <a:lstStyle/>
                    <a:p>
                      <a:pPr algn="ctr"/>
                      <a:r>
                        <a:rPr lang="ja-JP" sz="1400" kern="100" dirty="0">
                          <a:effectLst/>
                        </a:rPr>
                        <a:t>第二種</a:t>
                      </a:r>
                      <a:r>
                        <a:rPr lang="ja-JP" altLang="en-US" sz="1400" kern="100" dirty="0">
                          <a:effectLst/>
                        </a:rPr>
                        <a:t>事業所</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r>
                        <a:rPr lang="en-US" sz="2000" kern="100" dirty="0">
                          <a:effectLst/>
                          <a:latin typeface="+mn-ea"/>
                          <a:ea typeface="+mn-ea"/>
                        </a:rPr>
                        <a:t>12</a:t>
                      </a:r>
                      <a:endParaRPr lang="ja-JP" sz="2000" kern="100" dirty="0">
                        <a:effectLst/>
                        <a:latin typeface="+mn-ea"/>
                        <a:ea typeface="+mn-ea"/>
                        <a:cs typeface="Times New Roman" panose="02020603050405020304" pitchFamily="18" charset="0"/>
                      </a:endParaRPr>
                    </a:p>
                  </a:txBody>
                  <a:tcPr marL="68580" marR="68580" marT="0" marB="0"/>
                </a:tc>
                <a:tc>
                  <a:txBody>
                    <a:bodyPr/>
                    <a:lstStyle/>
                    <a:p>
                      <a:pPr algn="ctr"/>
                      <a:r>
                        <a:rPr lang="en-US" sz="2000" kern="100" dirty="0">
                          <a:effectLst/>
                          <a:latin typeface="+mn-ea"/>
                          <a:ea typeface="+mn-ea"/>
                        </a:rPr>
                        <a:t>22</a:t>
                      </a:r>
                      <a:endParaRPr lang="ja-JP" sz="2000" kern="100" dirty="0">
                        <a:effectLst/>
                        <a:latin typeface="+mn-ea"/>
                        <a:ea typeface="+mn-ea"/>
                        <a:cs typeface="Times New Roman" panose="02020603050405020304" pitchFamily="18" charset="0"/>
                      </a:endParaRPr>
                    </a:p>
                  </a:txBody>
                  <a:tcPr marL="68580" marR="68580" marT="0" marB="0"/>
                </a:tc>
                <a:tc>
                  <a:txBody>
                    <a:bodyPr/>
                    <a:lstStyle/>
                    <a:p>
                      <a:pPr algn="ctr"/>
                      <a:r>
                        <a:rPr lang="ja-JP" sz="2000" kern="100" dirty="0">
                          <a:effectLst/>
                          <a:latin typeface="+mn-ea"/>
                          <a:ea typeface="+mn-ea"/>
                        </a:rPr>
                        <a:t>０</a:t>
                      </a:r>
                      <a:endParaRPr lang="ja-JP" sz="2000" kern="100" dirty="0">
                        <a:effectLst/>
                        <a:latin typeface="+mn-ea"/>
                        <a:ea typeface="+mn-ea"/>
                        <a:cs typeface="Times New Roman" panose="02020603050405020304" pitchFamily="18" charset="0"/>
                      </a:endParaRPr>
                    </a:p>
                  </a:txBody>
                  <a:tcPr marL="68580" marR="68580" marT="0" marB="0"/>
                </a:tc>
                <a:tc>
                  <a:txBody>
                    <a:bodyPr/>
                    <a:lstStyle/>
                    <a:p>
                      <a:pPr algn="ctr"/>
                      <a:r>
                        <a:rPr lang="en-US" sz="2000" kern="100" dirty="0">
                          <a:effectLst/>
                          <a:latin typeface="+mn-ea"/>
                          <a:ea typeface="+mn-ea"/>
                        </a:rPr>
                        <a:t>34</a:t>
                      </a:r>
                      <a:endParaRPr lang="ja-JP" sz="2000" kern="100" dirty="0">
                        <a:effectLst/>
                        <a:latin typeface="+mn-ea"/>
                        <a:ea typeface="+mn-ea"/>
                        <a:cs typeface="Times New Roman" panose="02020603050405020304" pitchFamily="18" charset="0"/>
                      </a:endParaRPr>
                    </a:p>
                  </a:txBody>
                  <a:tcPr marL="68580" marR="68580" marT="0" marB="0"/>
                </a:tc>
                <a:extLst>
                  <a:ext uri="{0D108BD9-81ED-4DB2-BD59-A6C34878D82A}">
                    <a16:rowId xmlns:a16="http://schemas.microsoft.com/office/drawing/2014/main" val="1930332356"/>
                  </a:ext>
                </a:extLst>
              </a:tr>
              <a:tr h="270236">
                <a:tc>
                  <a:txBody>
                    <a:bodyPr/>
                    <a:lstStyle/>
                    <a:p>
                      <a:pPr algn="ctr"/>
                      <a:r>
                        <a:rPr lang="ja-JP" sz="1400" kern="100">
                          <a:effectLst/>
                        </a:rPr>
                        <a:t>合　計</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r>
                        <a:rPr lang="en-US" sz="2000" kern="100">
                          <a:effectLst/>
                          <a:latin typeface="+mn-ea"/>
                          <a:ea typeface="+mn-ea"/>
                        </a:rPr>
                        <a:t>14</a:t>
                      </a:r>
                      <a:endParaRPr lang="ja-JP" sz="2000" kern="100">
                        <a:effectLst/>
                        <a:latin typeface="+mn-ea"/>
                        <a:ea typeface="+mn-ea"/>
                        <a:cs typeface="Times New Roman" panose="02020603050405020304" pitchFamily="18" charset="0"/>
                      </a:endParaRPr>
                    </a:p>
                  </a:txBody>
                  <a:tcPr marL="68580" marR="68580" marT="0" marB="0"/>
                </a:tc>
                <a:tc>
                  <a:txBody>
                    <a:bodyPr/>
                    <a:lstStyle/>
                    <a:p>
                      <a:pPr algn="ctr"/>
                      <a:r>
                        <a:rPr lang="en-US" sz="2000" kern="100" dirty="0">
                          <a:effectLst/>
                          <a:latin typeface="+mn-ea"/>
                          <a:ea typeface="+mn-ea"/>
                        </a:rPr>
                        <a:t>33</a:t>
                      </a:r>
                      <a:endParaRPr lang="ja-JP" sz="2000" kern="100" dirty="0">
                        <a:effectLst/>
                        <a:latin typeface="+mn-ea"/>
                        <a:ea typeface="+mn-ea"/>
                        <a:cs typeface="Times New Roman" panose="02020603050405020304" pitchFamily="18" charset="0"/>
                      </a:endParaRPr>
                    </a:p>
                  </a:txBody>
                  <a:tcPr marL="68580" marR="68580" marT="0" marB="0"/>
                </a:tc>
                <a:tc>
                  <a:txBody>
                    <a:bodyPr/>
                    <a:lstStyle/>
                    <a:p>
                      <a:pPr algn="ctr"/>
                      <a:r>
                        <a:rPr lang="ja-JP" sz="2000" kern="100" dirty="0">
                          <a:effectLst/>
                          <a:latin typeface="+mn-ea"/>
                          <a:ea typeface="+mn-ea"/>
                        </a:rPr>
                        <a:t>１</a:t>
                      </a:r>
                      <a:endParaRPr lang="ja-JP" sz="2000" kern="100" dirty="0">
                        <a:effectLst/>
                        <a:latin typeface="+mn-ea"/>
                        <a:ea typeface="+mn-ea"/>
                        <a:cs typeface="Times New Roman" panose="02020603050405020304" pitchFamily="18" charset="0"/>
                      </a:endParaRPr>
                    </a:p>
                  </a:txBody>
                  <a:tcPr marL="68580" marR="68580" marT="0" marB="0"/>
                </a:tc>
                <a:tc>
                  <a:txBody>
                    <a:bodyPr/>
                    <a:lstStyle/>
                    <a:p>
                      <a:pPr algn="ctr"/>
                      <a:r>
                        <a:rPr lang="en-US" sz="2000" kern="100" dirty="0">
                          <a:effectLst/>
                          <a:latin typeface="+mn-ea"/>
                          <a:ea typeface="+mn-ea"/>
                        </a:rPr>
                        <a:t>48</a:t>
                      </a:r>
                      <a:endParaRPr lang="ja-JP" sz="2000" kern="100" dirty="0">
                        <a:effectLst/>
                        <a:latin typeface="+mn-ea"/>
                        <a:ea typeface="+mn-ea"/>
                        <a:cs typeface="Times New Roman" panose="02020603050405020304" pitchFamily="18" charset="0"/>
                      </a:endParaRPr>
                    </a:p>
                  </a:txBody>
                  <a:tcPr marL="68580" marR="68580" marT="0" marB="0"/>
                </a:tc>
                <a:extLst>
                  <a:ext uri="{0D108BD9-81ED-4DB2-BD59-A6C34878D82A}">
                    <a16:rowId xmlns:a16="http://schemas.microsoft.com/office/drawing/2014/main" val="1335213144"/>
                  </a:ext>
                </a:extLst>
              </a:tr>
            </a:tbl>
          </a:graphicData>
        </a:graphic>
      </p:graphicFrame>
      <p:sp>
        <p:nvSpPr>
          <p:cNvPr id="6" name="タイトル 1">
            <a:extLst>
              <a:ext uri="{FF2B5EF4-FFF2-40B4-BE49-F238E27FC236}">
                <a16:creationId xmlns:a16="http://schemas.microsoft.com/office/drawing/2014/main" id="{BC4D4C42-50CB-4722-9C3F-11E288A5B5EF}"/>
              </a:ext>
            </a:extLst>
          </p:cNvPr>
          <p:cNvSpPr txBox="1">
            <a:spLocks/>
          </p:cNvSpPr>
          <p:nvPr/>
        </p:nvSpPr>
        <p:spPr>
          <a:xfrm>
            <a:off x="97104" y="283221"/>
            <a:ext cx="1995911" cy="53225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2800" dirty="0">
                <a:solidFill>
                  <a:schemeClr val="accent1">
                    <a:lumMod val="50000"/>
                  </a:schemeClr>
                </a:solidFill>
              </a:rPr>
              <a:t>１　定義</a:t>
            </a:r>
          </a:p>
        </p:txBody>
      </p:sp>
      <p:sp>
        <p:nvSpPr>
          <p:cNvPr id="7" name="テキスト ボックス 6">
            <a:extLst>
              <a:ext uri="{FF2B5EF4-FFF2-40B4-BE49-F238E27FC236}">
                <a16:creationId xmlns:a16="http://schemas.microsoft.com/office/drawing/2014/main" id="{64F4A7EC-0CA2-40B8-BA72-826D2EDD6297}"/>
              </a:ext>
            </a:extLst>
          </p:cNvPr>
          <p:cNvSpPr txBox="1"/>
          <p:nvPr/>
        </p:nvSpPr>
        <p:spPr>
          <a:xfrm>
            <a:off x="366776" y="888758"/>
            <a:ext cx="1575312" cy="369332"/>
          </a:xfrm>
          <a:prstGeom prst="rect">
            <a:avLst/>
          </a:prstGeom>
          <a:noFill/>
        </p:spPr>
        <p:txBody>
          <a:bodyPr wrap="square" rtlCol="0">
            <a:spAutoFit/>
          </a:bodyPr>
          <a:lstStyle/>
          <a:p>
            <a:r>
              <a:rPr kumimoji="1" lang="ja-JP" altLang="en-US" dirty="0">
                <a:solidFill>
                  <a:schemeClr val="accent1">
                    <a:lumMod val="50000"/>
                  </a:schemeClr>
                </a:solidFill>
              </a:rPr>
              <a:t>（１）用語</a:t>
            </a:r>
          </a:p>
        </p:txBody>
      </p:sp>
      <p:sp>
        <p:nvSpPr>
          <p:cNvPr id="8" name="テキスト ボックス 7">
            <a:extLst>
              <a:ext uri="{FF2B5EF4-FFF2-40B4-BE49-F238E27FC236}">
                <a16:creationId xmlns:a16="http://schemas.microsoft.com/office/drawing/2014/main" id="{846EEA13-A885-4029-9D46-94F9BAE7942B}"/>
              </a:ext>
            </a:extLst>
          </p:cNvPr>
          <p:cNvSpPr txBox="1"/>
          <p:nvPr/>
        </p:nvSpPr>
        <p:spPr>
          <a:xfrm>
            <a:off x="366776" y="4272730"/>
            <a:ext cx="3193720" cy="369332"/>
          </a:xfrm>
          <a:prstGeom prst="rect">
            <a:avLst/>
          </a:prstGeom>
          <a:noFill/>
        </p:spPr>
        <p:txBody>
          <a:bodyPr wrap="square" rtlCol="0">
            <a:spAutoFit/>
          </a:bodyPr>
          <a:lstStyle/>
          <a:p>
            <a:r>
              <a:rPr kumimoji="1" lang="ja-JP" altLang="en-US" dirty="0">
                <a:solidFill>
                  <a:schemeClr val="accent1">
                    <a:lumMod val="50000"/>
                  </a:schemeClr>
                </a:solidFill>
              </a:rPr>
              <a:t>（２）特定事業所の状況</a:t>
            </a:r>
          </a:p>
        </p:txBody>
      </p:sp>
      <p:sp>
        <p:nvSpPr>
          <p:cNvPr id="10" name="テキスト ボックス 9">
            <a:extLst>
              <a:ext uri="{FF2B5EF4-FFF2-40B4-BE49-F238E27FC236}">
                <a16:creationId xmlns:a16="http://schemas.microsoft.com/office/drawing/2014/main" id="{4D70E107-3946-4374-99AA-3790D470E490}"/>
              </a:ext>
            </a:extLst>
          </p:cNvPr>
          <p:cNvSpPr txBox="1"/>
          <p:nvPr/>
        </p:nvSpPr>
        <p:spPr>
          <a:xfrm>
            <a:off x="5008970" y="4457396"/>
            <a:ext cx="2834234" cy="348813"/>
          </a:xfrm>
          <a:prstGeom prst="rect">
            <a:avLst/>
          </a:prstGeom>
          <a:noFill/>
        </p:spPr>
        <p:txBody>
          <a:bodyPr wrap="square">
            <a:spAutoFit/>
          </a:bodyPr>
          <a:lstStyle/>
          <a:p>
            <a:pPr algn="r">
              <a:lnSpc>
                <a:spcPts val="2000"/>
              </a:lnSpc>
            </a:pPr>
            <a:r>
              <a:rPr lang="ja-JP" altLang="ja-JP" sz="1800" kern="100" dirty="0">
                <a:solidFill>
                  <a:schemeClr val="accent1">
                    <a:lumMod val="50000"/>
                  </a:schemeClr>
                </a:solidFill>
                <a:effectLst/>
                <a:latin typeface="Century" panose="02040604050505020304" pitchFamily="18" charset="0"/>
                <a:ea typeface="ＭＳ 明朝" panose="02020609040205080304" pitchFamily="17" charset="-128"/>
                <a:cs typeface="Times New Roman" panose="02020603050405020304" pitchFamily="18" charset="0"/>
              </a:rPr>
              <a:t>（令和６年４月</a:t>
            </a:r>
            <a:r>
              <a:rPr lang="en-US" altLang="ja-JP" sz="1800" kern="100" dirty="0">
                <a:solidFill>
                  <a:schemeClr val="accent1">
                    <a:lumMod val="50000"/>
                  </a:schemeClr>
                </a:solidFill>
                <a:effectLst/>
                <a:latin typeface="Century" panose="02040604050505020304" pitchFamily="18" charset="0"/>
                <a:ea typeface="ＭＳ 明朝" panose="02020609040205080304" pitchFamily="17" charset="-128"/>
                <a:cs typeface="Times New Roman" panose="02020603050405020304" pitchFamily="18" charset="0"/>
              </a:rPr>
              <a:t>1</a:t>
            </a:r>
            <a:r>
              <a:rPr lang="ja-JP" altLang="ja-JP" sz="1800" kern="100" dirty="0">
                <a:solidFill>
                  <a:schemeClr val="accent1">
                    <a:lumMod val="50000"/>
                  </a:schemeClr>
                </a:solidFill>
                <a:effectLst/>
                <a:latin typeface="Century" panose="02040604050505020304" pitchFamily="18" charset="0"/>
                <a:ea typeface="ＭＳ 明朝" panose="02020609040205080304" pitchFamily="17" charset="-128"/>
                <a:cs typeface="Times New Roman" panose="02020603050405020304" pitchFamily="18" charset="0"/>
              </a:rPr>
              <a:t>日現在）</a:t>
            </a:r>
          </a:p>
        </p:txBody>
      </p:sp>
      <p:pic>
        <p:nvPicPr>
          <p:cNvPr id="12" name="図 11">
            <a:extLst>
              <a:ext uri="{FF2B5EF4-FFF2-40B4-BE49-F238E27FC236}">
                <a16:creationId xmlns:a16="http://schemas.microsoft.com/office/drawing/2014/main" id="{788B0C18-B4B4-4122-A597-BB0200D0CEEA}"/>
              </a:ext>
            </a:extLst>
          </p:cNvPr>
          <p:cNvPicPr>
            <a:picLocks noChangeAspect="1"/>
          </p:cNvPicPr>
          <p:nvPr/>
        </p:nvPicPr>
        <p:blipFill>
          <a:blip r:embed="rId2"/>
          <a:stretch>
            <a:fillRect/>
          </a:stretch>
        </p:blipFill>
        <p:spPr>
          <a:xfrm>
            <a:off x="9144000" y="2818899"/>
            <a:ext cx="2402623" cy="3571246"/>
          </a:xfrm>
          <a:prstGeom prst="rect">
            <a:avLst/>
          </a:prstGeom>
        </p:spPr>
      </p:pic>
      <p:sp>
        <p:nvSpPr>
          <p:cNvPr id="13" name="テキスト ボックス 12">
            <a:extLst>
              <a:ext uri="{FF2B5EF4-FFF2-40B4-BE49-F238E27FC236}">
                <a16:creationId xmlns:a16="http://schemas.microsoft.com/office/drawing/2014/main" id="{317C1C15-D4C0-4537-B61B-AB20BB5A5559}"/>
              </a:ext>
            </a:extLst>
          </p:cNvPr>
          <p:cNvSpPr txBox="1"/>
          <p:nvPr/>
        </p:nvSpPr>
        <p:spPr>
          <a:xfrm>
            <a:off x="9850929" y="3302042"/>
            <a:ext cx="723275" cy="253916"/>
          </a:xfrm>
          <a:prstGeom prst="rect">
            <a:avLst/>
          </a:prstGeom>
          <a:solidFill>
            <a:schemeClr val="bg1"/>
          </a:solidFill>
          <a:ln>
            <a:solidFill>
              <a:schemeClr val="tx1"/>
            </a:solidFill>
          </a:ln>
        </p:spPr>
        <p:txBody>
          <a:bodyPr wrap="none" rtlCol="0">
            <a:spAutoFit/>
          </a:bodyPr>
          <a:lstStyle/>
          <a:p>
            <a:r>
              <a:rPr kumimoji="1" lang="ja-JP" altLang="en-US" sz="1050" dirty="0"/>
              <a:t>大阪北港</a:t>
            </a:r>
          </a:p>
        </p:txBody>
      </p:sp>
      <p:sp>
        <p:nvSpPr>
          <p:cNvPr id="14" name="テキスト ボックス 13">
            <a:extLst>
              <a:ext uri="{FF2B5EF4-FFF2-40B4-BE49-F238E27FC236}">
                <a16:creationId xmlns:a16="http://schemas.microsoft.com/office/drawing/2014/main" id="{376258EA-0032-4DD3-B351-AC4F79BAD251}"/>
              </a:ext>
            </a:extLst>
          </p:cNvPr>
          <p:cNvSpPr txBox="1"/>
          <p:nvPr/>
        </p:nvSpPr>
        <p:spPr>
          <a:xfrm>
            <a:off x="9702350" y="4200906"/>
            <a:ext cx="868473" cy="253916"/>
          </a:xfrm>
          <a:prstGeom prst="rect">
            <a:avLst/>
          </a:prstGeom>
          <a:solidFill>
            <a:schemeClr val="bg1"/>
          </a:solidFill>
          <a:ln>
            <a:solidFill>
              <a:schemeClr val="tx1"/>
            </a:solidFill>
          </a:ln>
        </p:spPr>
        <p:txBody>
          <a:bodyPr wrap="square" rtlCol="0">
            <a:spAutoFit/>
          </a:bodyPr>
          <a:lstStyle/>
          <a:p>
            <a:r>
              <a:rPr kumimoji="1" lang="ja-JP" altLang="en-US" sz="1050" dirty="0"/>
              <a:t>堺泉北臨海</a:t>
            </a:r>
          </a:p>
        </p:txBody>
      </p:sp>
      <p:sp>
        <p:nvSpPr>
          <p:cNvPr id="15" name="テキスト ボックス 14">
            <a:extLst>
              <a:ext uri="{FF2B5EF4-FFF2-40B4-BE49-F238E27FC236}">
                <a16:creationId xmlns:a16="http://schemas.microsoft.com/office/drawing/2014/main" id="{466B2203-DEB1-4AB8-BC72-48F2494974D7}"/>
              </a:ext>
            </a:extLst>
          </p:cNvPr>
          <p:cNvSpPr txBox="1"/>
          <p:nvPr/>
        </p:nvSpPr>
        <p:spPr>
          <a:xfrm>
            <a:off x="9144000" y="5151670"/>
            <a:ext cx="723275" cy="253916"/>
          </a:xfrm>
          <a:prstGeom prst="rect">
            <a:avLst/>
          </a:prstGeom>
          <a:solidFill>
            <a:schemeClr val="bg1"/>
          </a:solidFill>
          <a:ln>
            <a:solidFill>
              <a:schemeClr val="tx1"/>
            </a:solidFill>
          </a:ln>
        </p:spPr>
        <p:txBody>
          <a:bodyPr wrap="none" rtlCol="0">
            <a:spAutoFit/>
          </a:bodyPr>
          <a:lstStyle/>
          <a:p>
            <a:r>
              <a:rPr kumimoji="1" lang="ja-JP" altLang="en-US" sz="1050" dirty="0"/>
              <a:t>関西空港</a:t>
            </a:r>
          </a:p>
        </p:txBody>
      </p:sp>
    </p:spTree>
    <p:extLst>
      <p:ext uri="{BB962C8B-B14F-4D97-AF65-F5344CB8AC3E}">
        <p14:creationId xmlns:p14="http://schemas.microsoft.com/office/powerpoint/2010/main" val="4466845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D63F83E1-B998-4B5F-8040-F77D30D5AB6A}"/>
              </a:ext>
            </a:extLst>
          </p:cNvPr>
          <p:cNvSpPr>
            <a:spLocks noGrp="1"/>
          </p:cNvSpPr>
          <p:nvPr>
            <p:ph type="sldNum" sz="quarter" idx="12"/>
          </p:nvPr>
        </p:nvSpPr>
        <p:spPr/>
        <p:txBody>
          <a:bodyPr/>
          <a:lstStyle/>
          <a:p>
            <a:fld id="{A3938BA9-2DF4-4B7E-9133-A83724163198}" type="slidenum">
              <a:rPr kumimoji="1" lang="ja-JP" altLang="en-US" smtClean="0"/>
              <a:t>4</a:t>
            </a:fld>
            <a:endParaRPr kumimoji="1" lang="ja-JP" altLang="en-US"/>
          </a:p>
        </p:txBody>
      </p:sp>
      <p:sp>
        <p:nvSpPr>
          <p:cNvPr id="6" name="テキスト ボックス 5">
            <a:extLst>
              <a:ext uri="{FF2B5EF4-FFF2-40B4-BE49-F238E27FC236}">
                <a16:creationId xmlns:a16="http://schemas.microsoft.com/office/drawing/2014/main" id="{956DCED2-4026-4413-B293-675FE22B0D90}"/>
              </a:ext>
            </a:extLst>
          </p:cNvPr>
          <p:cNvSpPr txBox="1"/>
          <p:nvPr/>
        </p:nvSpPr>
        <p:spPr>
          <a:xfrm>
            <a:off x="494128" y="1422323"/>
            <a:ext cx="10479185" cy="923330"/>
          </a:xfrm>
          <a:prstGeom prst="rect">
            <a:avLst/>
          </a:prstGeom>
          <a:noFill/>
        </p:spPr>
        <p:txBody>
          <a:bodyPr wrap="square">
            <a:spAutoFit/>
          </a:bodyPr>
          <a:lstStyle/>
          <a:p>
            <a:pPr indent="133350" algn="just"/>
            <a:r>
              <a:rPr lang="ja-JP" altLang="ja-JP" sz="1800" kern="100" dirty="0">
                <a:solidFill>
                  <a:schemeClr val="accent1">
                    <a:lumMod val="50000"/>
                  </a:schemeClr>
                </a:solidFill>
                <a:effectLst/>
                <a:latin typeface="+mn-ea"/>
                <a:cs typeface="Times New Roman" panose="02020603050405020304" pitchFamily="18" charset="0"/>
              </a:rPr>
              <a:t>防災本部は、防災計画を着実に推進し実効性を高めるため、学識経験者や特定事業者の意見・要望等を取り入れながら、特別防災区域内に立地する特定事業所が優先的に実施すべき対策を重点項目として設定し、その取組みと進行管理を進めてきた</a:t>
            </a:r>
          </a:p>
        </p:txBody>
      </p:sp>
      <p:sp>
        <p:nvSpPr>
          <p:cNvPr id="7" name="テキスト ボックス 6">
            <a:extLst>
              <a:ext uri="{FF2B5EF4-FFF2-40B4-BE49-F238E27FC236}">
                <a16:creationId xmlns:a16="http://schemas.microsoft.com/office/drawing/2014/main" id="{50E06FFD-8FB9-4C52-867E-3EA9064F5478}"/>
              </a:ext>
            </a:extLst>
          </p:cNvPr>
          <p:cNvSpPr txBox="1"/>
          <p:nvPr/>
        </p:nvSpPr>
        <p:spPr>
          <a:xfrm>
            <a:off x="204740" y="1035545"/>
            <a:ext cx="1456566" cy="369332"/>
          </a:xfrm>
          <a:prstGeom prst="rect">
            <a:avLst/>
          </a:prstGeom>
          <a:noFill/>
        </p:spPr>
        <p:txBody>
          <a:bodyPr wrap="square" rtlCol="0">
            <a:spAutoFit/>
          </a:bodyPr>
          <a:lstStyle/>
          <a:p>
            <a:r>
              <a:rPr kumimoji="1" lang="ja-JP" altLang="en-US" dirty="0">
                <a:solidFill>
                  <a:schemeClr val="accent1">
                    <a:lumMod val="50000"/>
                  </a:schemeClr>
                </a:solidFill>
              </a:rPr>
              <a:t>（１）概要</a:t>
            </a:r>
          </a:p>
        </p:txBody>
      </p:sp>
      <p:sp>
        <p:nvSpPr>
          <p:cNvPr id="8" name="タイトル 1">
            <a:extLst>
              <a:ext uri="{FF2B5EF4-FFF2-40B4-BE49-F238E27FC236}">
                <a16:creationId xmlns:a16="http://schemas.microsoft.com/office/drawing/2014/main" id="{C6775ED7-338A-43CF-9F4A-78AB1229C68E}"/>
              </a:ext>
            </a:extLst>
          </p:cNvPr>
          <p:cNvSpPr txBox="1">
            <a:spLocks/>
          </p:cNvSpPr>
          <p:nvPr/>
        </p:nvSpPr>
        <p:spPr>
          <a:xfrm>
            <a:off x="-10913" y="148919"/>
            <a:ext cx="2748471" cy="68684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2800" dirty="0">
                <a:solidFill>
                  <a:schemeClr val="accent1">
                    <a:lumMod val="50000"/>
                  </a:schemeClr>
                </a:solidFill>
              </a:rPr>
              <a:t>２　はじめに</a:t>
            </a:r>
          </a:p>
        </p:txBody>
      </p:sp>
      <p:sp>
        <p:nvSpPr>
          <p:cNvPr id="11" name="テキスト ボックス 10">
            <a:extLst>
              <a:ext uri="{FF2B5EF4-FFF2-40B4-BE49-F238E27FC236}">
                <a16:creationId xmlns:a16="http://schemas.microsoft.com/office/drawing/2014/main" id="{508E05EA-74DD-4435-9D38-2A5EDEC1D1A1}"/>
              </a:ext>
            </a:extLst>
          </p:cNvPr>
          <p:cNvSpPr txBox="1"/>
          <p:nvPr/>
        </p:nvSpPr>
        <p:spPr>
          <a:xfrm>
            <a:off x="184510" y="2683940"/>
            <a:ext cx="2953592" cy="369332"/>
          </a:xfrm>
          <a:prstGeom prst="rect">
            <a:avLst/>
          </a:prstGeom>
          <a:noFill/>
        </p:spPr>
        <p:txBody>
          <a:bodyPr wrap="square" rtlCol="0">
            <a:spAutoFit/>
          </a:bodyPr>
          <a:lstStyle/>
          <a:p>
            <a:r>
              <a:rPr kumimoji="1" lang="ja-JP" altLang="en-US" dirty="0">
                <a:solidFill>
                  <a:schemeClr val="accent1">
                    <a:lumMod val="50000"/>
                  </a:schemeClr>
                </a:solidFill>
              </a:rPr>
              <a:t>（２）進行管理について</a:t>
            </a:r>
          </a:p>
        </p:txBody>
      </p:sp>
      <p:pic>
        <p:nvPicPr>
          <p:cNvPr id="22" name="図 21">
            <a:extLst>
              <a:ext uri="{FF2B5EF4-FFF2-40B4-BE49-F238E27FC236}">
                <a16:creationId xmlns:a16="http://schemas.microsoft.com/office/drawing/2014/main" id="{EF817F47-4B47-457E-99CE-1C72B059F2CD}"/>
              </a:ext>
            </a:extLst>
          </p:cNvPr>
          <p:cNvPicPr>
            <a:picLocks noChangeAspect="1"/>
          </p:cNvPicPr>
          <p:nvPr/>
        </p:nvPicPr>
        <p:blipFill>
          <a:blip r:embed="rId2"/>
          <a:stretch>
            <a:fillRect/>
          </a:stretch>
        </p:blipFill>
        <p:spPr>
          <a:xfrm>
            <a:off x="6718669" y="2263034"/>
            <a:ext cx="5193997" cy="4093316"/>
          </a:xfrm>
          <a:prstGeom prst="rect">
            <a:avLst/>
          </a:prstGeom>
        </p:spPr>
      </p:pic>
      <p:sp>
        <p:nvSpPr>
          <p:cNvPr id="24" name="テキスト ボックス 23">
            <a:extLst>
              <a:ext uri="{FF2B5EF4-FFF2-40B4-BE49-F238E27FC236}">
                <a16:creationId xmlns:a16="http://schemas.microsoft.com/office/drawing/2014/main" id="{F8016203-7379-4A23-8EF7-3886AA5431E2}"/>
              </a:ext>
            </a:extLst>
          </p:cNvPr>
          <p:cNvSpPr txBox="1"/>
          <p:nvPr/>
        </p:nvSpPr>
        <p:spPr>
          <a:xfrm>
            <a:off x="494128" y="3053272"/>
            <a:ext cx="6224541" cy="2031325"/>
          </a:xfrm>
          <a:prstGeom prst="rect">
            <a:avLst/>
          </a:prstGeom>
          <a:noFill/>
        </p:spPr>
        <p:txBody>
          <a:bodyPr wrap="square">
            <a:spAutoFit/>
          </a:bodyPr>
          <a:lstStyle/>
          <a:p>
            <a:r>
              <a:rPr lang="ja-JP" altLang="ja-JP" sz="1800" dirty="0">
                <a:solidFill>
                  <a:schemeClr val="accent1">
                    <a:lumMod val="50000"/>
                  </a:schemeClr>
                </a:solidFill>
                <a:effectLst/>
                <a:latin typeface="+mn-ea"/>
                <a:cs typeface="Times New Roman" panose="02020603050405020304" pitchFamily="18" charset="0"/>
              </a:rPr>
              <a:t>特定事業所は</a:t>
            </a:r>
            <a:r>
              <a:rPr lang="ja-JP" altLang="en-US" sz="1800" dirty="0">
                <a:solidFill>
                  <a:schemeClr val="accent1">
                    <a:lumMod val="50000"/>
                  </a:schemeClr>
                </a:solidFill>
                <a:effectLst/>
                <a:latin typeface="+mn-ea"/>
                <a:cs typeface="Times New Roman" panose="02020603050405020304" pitchFamily="18" charset="0"/>
              </a:rPr>
              <a:t>対策計画に基づき取組みを進めてきた</a:t>
            </a:r>
            <a:endParaRPr lang="en-US" altLang="ja-JP" sz="1800" dirty="0">
              <a:solidFill>
                <a:schemeClr val="accent1">
                  <a:lumMod val="50000"/>
                </a:schemeClr>
              </a:solidFill>
              <a:effectLst/>
              <a:latin typeface="+mn-ea"/>
              <a:cs typeface="Times New Roman" panose="02020603050405020304" pitchFamily="18" charset="0"/>
            </a:endParaRPr>
          </a:p>
          <a:p>
            <a:r>
              <a:rPr lang="ja-JP" altLang="en-US" dirty="0">
                <a:solidFill>
                  <a:schemeClr val="accent1">
                    <a:lumMod val="50000"/>
                  </a:schemeClr>
                </a:solidFill>
                <a:latin typeface="+mn-ea"/>
                <a:cs typeface="Times New Roman" panose="02020603050405020304" pitchFamily="18" charset="0"/>
              </a:rPr>
              <a:t>　・</a:t>
            </a:r>
            <a:r>
              <a:rPr lang="ja-JP" altLang="ja-JP" sz="1800" dirty="0">
                <a:solidFill>
                  <a:schemeClr val="accent1">
                    <a:lumMod val="50000"/>
                  </a:schemeClr>
                </a:solidFill>
                <a:effectLst/>
                <a:latin typeface="+mn-ea"/>
                <a:cs typeface="Times New Roman" panose="02020603050405020304" pitchFamily="18" charset="0"/>
              </a:rPr>
              <a:t>第１期対策計画（平成</a:t>
            </a:r>
            <a:r>
              <a:rPr lang="en-US" altLang="ja-JP" sz="1800" dirty="0">
                <a:solidFill>
                  <a:schemeClr val="accent1">
                    <a:lumMod val="50000"/>
                  </a:schemeClr>
                </a:solidFill>
                <a:effectLst/>
                <a:latin typeface="+mn-ea"/>
                <a:cs typeface="Times New Roman" panose="02020603050405020304" pitchFamily="18" charset="0"/>
              </a:rPr>
              <a:t>27</a:t>
            </a:r>
            <a:r>
              <a:rPr lang="ja-JP" altLang="ja-JP" sz="1800" dirty="0">
                <a:solidFill>
                  <a:schemeClr val="accent1">
                    <a:lumMod val="50000"/>
                  </a:schemeClr>
                </a:solidFill>
                <a:effectLst/>
                <a:latin typeface="+mn-ea"/>
                <a:cs typeface="Times New Roman" panose="02020603050405020304" pitchFamily="18" charset="0"/>
              </a:rPr>
              <a:t>年度～</a:t>
            </a:r>
            <a:r>
              <a:rPr lang="en-US" altLang="ja-JP" sz="1800" dirty="0">
                <a:solidFill>
                  <a:schemeClr val="accent1">
                    <a:lumMod val="50000"/>
                  </a:schemeClr>
                </a:solidFill>
                <a:effectLst/>
                <a:latin typeface="+mn-ea"/>
                <a:cs typeface="Times New Roman" panose="02020603050405020304" pitchFamily="18" charset="0"/>
              </a:rPr>
              <a:t>29</a:t>
            </a:r>
            <a:r>
              <a:rPr lang="ja-JP" altLang="ja-JP" sz="1800" dirty="0">
                <a:solidFill>
                  <a:schemeClr val="accent1">
                    <a:lumMod val="50000"/>
                  </a:schemeClr>
                </a:solidFill>
                <a:effectLst/>
                <a:latin typeface="+mn-ea"/>
                <a:cs typeface="Times New Roman" panose="02020603050405020304" pitchFamily="18" charset="0"/>
              </a:rPr>
              <a:t>年度）</a:t>
            </a:r>
            <a:endParaRPr lang="en-US" altLang="ja-JP" sz="1800" dirty="0">
              <a:solidFill>
                <a:schemeClr val="accent1">
                  <a:lumMod val="50000"/>
                </a:schemeClr>
              </a:solidFill>
              <a:effectLst/>
              <a:latin typeface="+mn-ea"/>
              <a:cs typeface="Times New Roman" panose="02020603050405020304" pitchFamily="18" charset="0"/>
            </a:endParaRPr>
          </a:p>
          <a:p>
            <a:r>
              <a:rPr lang="ja-JP" altLang="en-US" dirty="0">
                <a:solidFill>
                  <a:schemeClr val="accent1">
                    <a:lumMod val="50000"/>
                  </a:schemeClr>
                </a:solidFill>
                <a:latin typeface="+mn-ea"/>
                <a:cs typeface="Times New Roman" panose="02020603050405020304" pitchFamily="18" charset="0"/>
              </a:rPr>
              <a:t>　・</a:t>
            </a:r>
            <a:r>
              <a:rPr lang="ja-JP" altLang="ja-JP" sz="1800" dirty="0">
                <a:solidFill>
                  <a:schemeClr val="accent1">
                    <a:lumMod val="50000"/>
                  </a:schemeClr>
                </a:solidFill>
                <a:effectLst/>
                <a:latin typeface="+mn-ea"/>
                <a:cs typeface="Times New Roman" panose="02020603050405020304" pitchFamily="18" charset="0"/>
              </a:rPr>
              <a:t>第２期対策計画（平成</a:t>
            </a:r>
            <a:r>
              <a:rPr lang="en-US" altLang="ja-JP" sz="1800" dirty="0">
                <a:solidFill>
                  <a:schemeClr val="accent1">
                    <a:lumMod val="50000"/>
                  </a:schemeClr>
                </a:solidFill>
                <a:effectLst/>
                <a:latin typeface="+mn-ea"/>
                <a:cs typeface="Times New Roman" panose="02020603050405020304" pitchFamily="18" charset="0"/>
              </a:rPr>
              <a:t>30</a:t>
            </a:r>
            <a:r>
              <a:rPr lang="ja-JP" altLang="ja-JP" sz="1800" dirty="0">
                <a:solidFill>
                  <a:schemeClr val="accent1">
                    <a:lumMod val="50000"/>
                  </a:schemeClr>
                </a:solidFill>
                <a:effectLst/>
                <a:latin typeface="+mn-ea"/>
                <a:cs typeface="Times New Roman" panose="02020603050405020304" pitchFamily="18" charset="0"/>
              </a:rPr>
              <a:t>年度～２年度）</a:t>
            </a:r>
            <a:endParaRPr lang="en-US" altLang="ja-JP" sz="1800" dirty="0">
              <a:solidFill>
                <a:schemeClr val="accent1">
                  <a:lumMod val="50000"/>
                </a:schemeClr>
              </a:solidFill>
              <a:effectLst/>
              <a:latin typeface="+mn-ea"/>
              <a:cs typeface="Times New Roman" panose="02020603050405020304" pitchFamily="18" charset="0"/>
            </a:endParaRPr>
          </a:p>
          <a:p>
            <a:r>
              <a:rPr lang="ja-JP" altLang="en-US" dirty="0">
                <a:solidFill>
                  <a:schemeClr val="accent1">
                    <a:lumMod val="50000"/>
                  </a:schemeClr>
                </a:solidFill>
                <a:latin typeface="+mn-ea"/>
                <a:cs typeface="Times New Roman" panose="02020603050405020304" pitchFamily="18" charset="0"/>
              </a:rPr>
              <a:t>　・</a:t>
            </a:r>
            <a:r>
              <a:rPr lang="ja-JP" altLang="ja-JP" sz="1800" dirty="0">
                <a:solidFill>
                  <a:schemeClr val="accent1">
                    <a:lumMod val="50000"/>
                  </a:schemeClr>
                </a:solidFill>
                <a:effectLst/>
                <a:latin typeface="+mn-ea"/>
                <a:cs typeface="Times New Roman" panose="02020603050405020304" pitchFamily="18" charset="0"/>
              </a:rPr>
              <a:t>第３期対策計画（令和３年度～５年度）</a:t>
            </a:r>
            <a:endParaRPr lang="en-US" altLang="ja-JP" sz="1800" dirty="0">
              <a:solidFill>
                <a:schemeClr val="accent1">
                  <a:lumMod val="50000"/>
                </a:schemeClr>
              </a:solidFill>
              <a:effectLst/>
              <a:latin typeface="+mn-ea"/>
              <a:cs typeface="Times New Roman" panose="02020603050405020304" pitchFamily="18" charset="0"/>
            </a:endParaRPr>
          </a:p>
          <a:p>
            <a:endParaRPr lang="en-US" altLang="ja-JP" sz="1800" dirty="0">
              <a:solidFill>
                <a:schemeClr val="accent1">
                  <a:lumMod val="50000"/>
                </a:schemeClr>
              </a:solidFill>
              <a:effectLst/>
              <a:latin typeface="+mn-ea"/>
              <a:cs typeface="Times New Roman" panose="02020603050405020304" pitchFamily="18" charset="0"/>
            </a:endParaRPr>
          </a:p>
          <a:p>
            <a:r>
              <a:rPr lang="ja-JP" altLang="ja-JP" sz="1800" dirty="0">
                <a:solidFill>
                  <a:schemeClr val="accent1">
                    <a:lumMod val="50000"/>
                  </a:schemeClr>
                </a:solidFill>
                <a:effectLst/>
                <a:latin typeface="+mn-ea"/>
                <a:cs typeface="Times New Roman" panose="02020603050405020304" pitchFamily="18" charset="0"/>
              </a:rPr>
              <a:t>防災本部は進捗状況を把握及び公表する進行管理を</a:t>
            </a:r>
            <a:endParaRPr lang="en-US" altLang="ja-JP" sz="1800" dirty="0">
              <a:solidFill>
                <a:schemeClr val="accent1">
                  <a:lumMod val="50000"/>
                </a:schemeClr>
              </a:solidFill>
              <a:effectLst/>
              <a:latin typeface="+mn-ea"/>
              <a:cs typeface="Times New Roman" panose="02020603050405020304" pitchFamily="18" charset="0"/>
            </a:endParaRPr>
          </a:p>
          <a:p>
            <a:r>
              <a:rPr lang="ja-JP" altLang="ja-JP" sz="1800" dirty="0">
                <a:solidFill>
                  <a:schemeClr val="accent1">
                    <a:lumMod val="50000"/>
                  </a:schemeClr>
                </a:solidFill>
                <a:effectLst/>
                <a:latin typeface="+mn-ea"/>
                <a:cs typeface="Times New Roman" panose="02020603050405020304" pitchFamily="18" charset="0"/>
              </a:rPr>
              <a:t>平成</a:t>
            </a:r>
            <a:r>
              <a:rPr lang="en-US" altLang="ja-JP" sz="1800" dirty="0">
                <a:solidFill>
                  <a:schemeClr val="accent1">
                    <a:lumMod val="50000"/>
                  </a:schemeClr>
                </a:solidFill>
                <a:effectLst/>
                <a:latin typeface="+mn-ea"/>
                <a:cs typeface="Times New Roman" panose="02020603050405020304" pitchFamily="18" charset="0"/>
              </a:rPr>
              <a:t>27</a:t>
            </a:r>
            <a:r>
              <a:rPr lang="ja-JP" altLang="ja-JP" sz="1800" dirty="0">
                <a:solidFill>
                  <a:schemeClr val="accent1">
                    <a:lumMod val="50000"/>
                  </a:schemeClr>
                </a:solidFill>
                <a:effectLst/>
                <a:latin typeface="+mn-ea"/>
                <a:cs typeface="Times New Roman" panose="02020603050405020304" pitchFamily="18" charset="0"/>
              </a:rPr>
              <a:t>年度から実施してきた</a:t>
            </a:r>
            <a:endParaRPr lang="ja-JP" altLang="en-US" dirty="0">
              <a:solidFill>
                <a:schemeClr val="accent1">
                  <a:lumMod val="50000"/>
                </a:schemeClr>
              </a:solidFill>
              <a:latin typeface="+mn-ea"/>
            </a:endParaRPr>
          </a:p>
        </p:txBody>
      </p:sp>
      <p:sp>
        <p:nvSpPr>
          <p:cNvPr id="25" name="矢印: 下 24">
            <a:extLst>
              <a:ext uri="{FF2B5EF4-FFF2-40B4-BE49-F238E27FC236}">
                <a16:creationId xmlns:a16="http://schemas.microsoft.com/office/drawing/2014/main" id="{70C17003-6B57-41E2-8870-06B05C0F82F1}"/>
              </a:ext>
            </a:extLst>
          </p:cNvPr>
          <p:cNvSpPr/>
          <p:nvPr/>
        </p:nvSpPr>
        <p:spPr>
          <a:xfrm>
            <a:off x="3074973" y="5092279"/>
            <a:ext cx="914400" cy="515502"/>
          </a:xfrm>
          <a:prstGeom prst="downArrow">
            <a:avLst/>
          </a:prstGeom>
          <a:ln>
            <a:solidFill>
              <a:schemeClr val="accent1">
                <a:lumMod val="5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26" name="テキスト ボックス 25">
            <a:extLst>
              <a:ext uri="{FF2B5EF4-FFF2-40B4-BE49-F238E27FC236}">
                <a16:creationId xmlns:a16="http://schemas.microsoft.com/office/drawing/2014/main" id="{FB5D1BCC-DF67-4FD1-8804-554B4227D6A2}"/>
              </a:ext>
            </a:extLst>
          </p:cNvPr>
          <p:cNvSpPr txBox="1"/>
          <p:nvPr/>
        </p:nvSpPr>
        <p:spPr>
          <a:xfrm>
            <a:off x="1363322" y="5701636"/>
            <a:ext cx="4570482" cy="646331"/>
          </a:xfrm>
          <a:prstGeom prst="rect">
            <a:avLst/>
          </a:prstGeom>
          <a:noFill/>
        </p:spPr>
        <p:txBody>
          <a:bodyPr wrap="none" rtlCol="0">
            <a:spAutoFit/>
          </a:bodyPr>
          <a:lstStyle/>
          <a:p>
            <a:r>
              <a:rPr kumimoji="1" lang="ja-JP" altLang="en-US" dirty="0">
                <a:solidFill>
                  <a:schemeClr val="accent1">
                    <a:lumMod val="50000"/>
                  </a:schemeClr>
                </a:solidFill>
                <a:latin typeface="+mn-ea"/>
              </a:rPr>
              <a:t>９年間の取組結果をとりまとめるとともに</a:t>
            </a:r>
            <a:endParaRPr kumimoji="1" lang="en-US" altLang="ja-JP" dirty="0">
              <a:solidFill>
                <a:schemeClr val="accent1">
                  <a:lumMod val="50000"/>
                </a:schemeClr>
              </a:solidFill>
              <a:latin typeface="+mn-ea"/>
            </a:endParaRPr>
          </a:p>
          <a:p>
            <a:r>
              <a:rPr kumimoji="1" lang="ja-JP" altLang="en-US" dirty="0">
                <a:solidFill>
                  <a:schemeClr val="accent1">
                    <a:lumMod val="50000"/>
                  </a:schemeClr>
                </a:solidFill>
                <a:latin typeface="+mn-ea"/>
              </a:rPr>
              <a:t>令和６年度以降の取組について公表</a:t>
            </a:r>
          </a:p>
        </p:txBody>
      </p:sp>
    </p:spTree>
    <p:extLst>
      <p:ext uri="{BB962C8B-B14F-4D97-AF65-F5344CB8AC3E}">
        <p14:creationId xmlns:p14="http://schemas.microsoft.com/office/powerpoint/2010/main" val="19563299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9D2C728E-0BA5-440F-89CA-A2C397EDEF4C}"/>
              </a:ext>
            </a:extLst>
          </p:cNvPr>
          <p:cNvSpPr>
            <a:spLocks noGrp="1"/>
          </p:cNvSpPr>
          <p:nvPr>
            <p:ph type="sldNum" sz="quarter" idx="12"/>
          </p:nvPr>
        </p:nvSpPr>
        <p:spPr/>
        <p:txBody>
          <a:bodyPr/>
          <a:lstStyle/>
          <a:p>
            <a:fld id="{A3938BA9-2DF4-4B7E-9133-A83724163198}" type="slidenum">
              <a:rPr kumimoji="1" lang="ja-JP" altLang="en-US" smtClean="0"/>
              <a:t>5</a:t>
            </a:fld>
            <a:endParaRPr kumimoji="1" lang="ja-JP" altLang="en-US"/>
          </a:p>
        </p:txBody>
      </p:sp>
      <p:pic>
        <p:nvPicPr>
          <p:cNvPr id="20" name="図 19">
            <a:extLst>
              <a:ext uri="{FF2B5EF4-FFF2-40B4-BE49-F238E27FC236}">
                <a16:creationId xmlns:a16="http://schemas.microsoft.com/office/drawing/2014/main" id="{FD348109-C9CE-4D4C-A590-FAE9240B7EC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8665291" y="927873"/>
            <a:ext cx="2051309" cy="1259005"/>
          </a:xfrm>
          <a:prstGeom prst="rect">
            <a:avLst/>
          </a:prstGeom>
          <a:noFill/>
          <a:ln>
            <a:noFill/>
          </a:ln>
        </p:spPr>
      </p:pic>
      <p:sp>
        <p:nvSpPr>
          <p:cNvPr id="21" name="テキスト ボックス 20">
            <a:extLst>
              <a:ext uri="{FF2B5EF4-FFF2-40B4-BE49-F238E27FC236}">
                <a16:creationId xmlns:a16="http://schemas.microsoft.com/office/drawing/2014/main" id="{E2495471-C060-42F9-BC87-3C60EF882FDE}"/>
              </a:ext>
            </a:extLst>
          </p:cNvPr>
          <p:cNvSpPr txBox="1"/>
          <p:nvPr/>
        </p:nvSpPr>
        <p:spPr>
          <a:xfrm>
            <a:off x="413264" y="1228007"/>
            <a:ext cx="7106830" cy="749692"/>
          </a:xfrm>
          <a:prstGeom prst="rect">
            <a:avLst/>
          </a:prstGeom>
          <a:noFill/>
        </p:spPr>
        <p:txBody>
          <a:bodyPr wrap="square">
            <a:spAutoFit/>
          </a:bodyPr>
          <a:lstStyle/>
          <a:p>
            <a:pPr marL="266700">
              <a:lnSpc>
                <a:spcPts val="1700"/>
              </a:lnSpc>
            </a:pPr>
            <a:r>
              <a:rPr lang="ja-JP" altLang="en-US" dirty="0">
                <a:ea typeface="HG丸ｺﾞｼｯｸM-PRO" panose="020F0600000000000000" pitchFamily="50" charset="-128"/>
                <a:cs typeface="Times New Roman" panose="02020603050405020304" pitchFamily="18" charset="0"/>
              </a:rPr>
              <a:t>○</a:t>
            </a:r>
            <a:r>
              <a:rPr lang="ja-JP" altLang="ja-JP" sz="1800" dirty="0">
                <a:effectLst/>
                <a:ea typeface="HG丸ｺﾞｼｯｸM-PRO" panose="020F0600000000000000" pitchFamily="50" charset="-128"/>
                <a:cs typeface="Times New Roman" panose="02020603050405020304" pitchFamily="18" charset="0"/>
              </a:rPr>
              <a:t>貯蔵量</a:t>
            </a:r>
            <a:r>
              <a:rPr lang="ja-JP" altLang="en-US" dirty="0">
                <a:ea typeface="HG丸ｺﾞｼｯｸM-PRO" panose="020F0600000000000000" pitchFamily="50" charset="-128"/>
                <a:cs typeface="Times New Roman" panose="02020603050405020304" pitchFamily="18" charset="0"/>
              </a:rPr>
              <a:t>１</a:t>
            </a:r>
            <a:r>
              <a:rPr lang="ja-JP" altLang="ja-JP" sz="1800" dirty="0">
                <a:effectLst/>
                <a:ea typeface="HG丸ｺﾞｼｯｸM-PRO" panose="020F0600000000000000" pitchFamily="50" charset="-128"/>
                <a:cs typeface="Times New Roman" panose="02020603050405020304" pitchFamily="18" charset="0"/>
              </a:rPr>
              <a:t>万</a:t>
            </a:r>
            <a:r>
              <a:rPr lang="en-US" altLang="ja-JP" sz="1800" dirty="0" err="1">
                <a:effectLst/>
                <a:ea typeface="HG丸ｺﾞｼｯｸM-PRO" panose="020F0600000000000000" pitchFamily="50" charset="-128"/>
                <a:cs typeface="Times New Roman" panose="02020603050405020304" pitchFamily="18" charset="0"/>
              </a:rPr>
              <a:t>kL</a:t>
            </a:r>
            <a:r>
              <a:rPr lang="ja-JP" altLang="ja-JP" sz="1800" dirty="0">
                <a:effectLst/>
                <a:ea typeface="HG丸ｺﾞｼｯｸM-PRO" panose="020F0600000000000000" pitchFamily="50" charset="-128"/>
                <a:cs typeface="Times New Roman" panose="02020603050405020304" pitchFamily="18" charset="0"/>
              </a:rPr>
              <a:t>未満の危険物タンクに緊急遮断弁</a:t>
            </a:r>
            <a:r>
              <a:rPr lang="ja-JP" altLang="en-US" sz="1800" dirty="0">
                <a:effectLst/>
                <a:ea typeface="HG丸ｺﾞｼｯｸM-PRO" panose="020F0600000000000000" pitchFamily="50" charset="-128"/>
                <a:cs typeface="Times New Roman" panose="02020603050405020304" pitchFamily="18" charset="0"/>
              </a:rPr>
              <a:t>を</a:t>
            </a:r>
            <a:r>
              <a:rPr lang="ja-JP" altLang="ja-JP" sz="1800" kern="100" dirty="0">
                <a:effectLst/>
                <a:latin typeface="游明朝" panose="02020400000000000000" pitchFamily="18" charset="-128"/>
                <a:ea typeface="HG丸ｺﾞｼｯｸM-PRO" panose="020F0600000000000000" pitchFamily="50" charset="-128"/>
                <a:cs typeface="Times New Roman" panose="02020603050405020304" pitchFamily="18" charset="0"/>
              </a:rPr>
              <a:t>設置</a:t>
            </a: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457200" indent="-457200">
              <a:lnSpc>
                <a:spcPts val="1700"/>
              </a:lnSpc>
            </a:pPr>
            <a:r>
              <a:rPr lang="ja-JP" altLang="ja-JP" sz="1800" kern="100" dirty="0">
                <a:effectLst/>
                <a:latin typeface="游明朝" panose="02020400000000000000" pitchFamily="18" charset="-128"/>
                <a:ea typeface="HG丸ｺﾞｼｯｸM-PRO" panose="020F0600000000000000" pitchFamily="50" charset="-128"/>
                <a:cs typeface="Times New Roman" panose="02020603050405020304" pitchFamily="18" charset="0"/>
              </a:rPr>
              <a:t>　</a:t>
            </a:r>
            <a:r>
              <a:rPr lang="ja-JP" altLang="en-US" sz="1800" kern="100" dirty="0">
                <a:effectLst/>
                <a:latin typeface="游明朝" panose="02020400000000000000" pitchFamily="18" charset="-128"/>
                <a:ea typeface="HG丸ｺﾞｼｯｸM-PRO" panose="020F0600000000000000" pitchFamily="50" charset="-128"/>
                <a:cs typeface="Times New Roman" panose="02020603050405020304" pitchFamily="18" charset="0"/>
              </a:rPr>
              <a:t>　　</a:t>
            </a:r>
            <a:r>
              <a:rPr lang="ja-JP" altLang="ja-JP" sz="1200" kern="100" dirty="0">
                <a:effectLst/>
                <a:latin typeface="游明朝" panose="02020400000000000000" pitchFamily="18" charset="-128"/>
                <a:ea typeface="HG丸ｺﾞｼｯｸM-PRO" panose="020F0600000000000000" pitchFamily="50" charset="-128"/>
                <a:cs typeface="Times New Roman" panose="02020603050405020304" pitchFamily="18" charset="0"/>
              </a:rPr>
              <a:t>※地震などの緊急時に遠隔操作又は自動的に弁を閉止することにより、</a:t>
            </a:r>
            <a:endParaRPr lang="en-US" altLang="ja-JP" sz="1200" kern="100" dirty="0">
              <a:effectLst/>
              <a:latin typeface="游明朝" panose="02020400000000000000" pitchFamily="18" charset="-128"/>
              <a:ea typeface="HG丸ｺﾞｼｯｸM-PRO" panose="020F0600000000000000" pitchFamily="50" charset="-128"/>
              <a:cs typeface="Times New Roman" panose="02020603050405020304" pitchFamily="18" charset="0"/>
            </a:endParaRPr>
          </a:p>
          <a:p>
            <a:pPr marL="457200" indent="-457200">
              <a:lnSpc>
                <a:spcPts val="1700"/>
              </a:lnSpc>
            </a:pPr>
            <a:r>
              <a:rPr lang="ja-JP" altLang="en-US" sz="1200" kern="100" dirty="0">
                <a:latin typeface="游明朝" panose="02020400000000000000" pitchFamily="18" charset="-128"/>
                <a:ea typeface="HG丸ｺﾞｼｯｸM-PRO" panose="020F0600000000000000" pitchFamily="50" charset="-128"/>
                <a:cs typeface="Times New Roman" panose="02020603050405020304" pitchFamily="18" charset="0"/>
              </a:rPr>
              <a:t>　　　　　　</a:t>
            </a:r>
            <a:r>
              <a:rPr lang="ja-JP" altLang="ja-JP" sz="1200" kern="100" dirty="0">
                <a:effectLst/>
                <a:latin typeface="游明朝" panose="02020400000000000000" pitchFamily="18" charset="-128"/>
                <a:ea typeface="HG丸ｺﾞｼｯｸM-PRO" panose="020F0600000000000000" pitchFamily="50" charset="-128"/>
                <a:cs typeface="Times New Roman" panose="02020603050405020304" pitchFamily="18" charset="0"/>
              </a:rPr>
              <a:t>配管の破断などによる貯蔵物の漏えいを防ぐための弁</a:t>
            </a:r>
            <a:endParaRPr lang="ja-JP" alt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22" name="テキスト ボックス 21">
            <a:extLst>
              <a:ext uri="{FF2B5EF4-FFF2-40B4-BE49-F238E27FC236}">
                <a16:creationId xmlns:a16="http://schemas.microsoft.com/office/drawing/2014/main" id="{6E8F6B10-CFEF-446D-90F2-56685ECA1F0C}"/>
              </a:ext>
            </a:extLst>
          </p:cNvPr>
          <p:cNvSpPr txBox="1"/>
          <p:nvPr/>
        </p:nvSpPr>
        <p:spPr>
          <a:xfrm>
            <a:off x="413262" y="2509041"/>
            <a:ext cx="4112777" cy="369332"/>
          </a:xfrm>
          <a:prstGeom prst="rect">
            <a:avLst/>
          </a:prstGeom>
          <a:noFill/>
        </p:spPr>
        <p:txBody>
          <a:bodyPr wrap="square">
            <a:spAutoFit/>
          </a:bodyPr>
          <a:lstStyle/>
          <a:p>
            <a:r>
              <a:rPr lang="ja-JP" altLang="en-US" b="1" u="sng" dirty="0">
                <a:solidFill>
                  <a:srgbClr val="000000"/>
                </a:solidFill>
                <a:ea typeface="HG丸ｺﾞｼｯｸM-PRO" panose="020F0600000000000000" pitchFamily="50" charset="-128"/>
                <a:cs typeface="Times New Roman" panose="02020603050405020304" pitchFamily="18" charset="0"/>
              </a:rPr>
              <a:t>重要施設等の浸水対策</a:t>
            </a:r>
            <a:endParaRPr lang="ja-JP" altLang="en-US" u="sng" dirty="0"/>
          </a:p>
        </p:txBody>
      </p:sp>
      <p:sp>
        <p:nvSpPr>
          <p:cNvPr id="24" name="テキスト ボックス 23">
            <a:extLst>
              <a:ext uri="{FF2B5EF4-FFF2-40B4-BE49-F238E27FC236}">
                <a16:creationId xmlns:a16="http://schemas.microsoft.com/office/drawing/2014/main" id="{B5C691C1-CC66-4CE0-9224-861C943CCE6C}"/>
              </a:ext>
            </a:extLst>
          </p:cNvPr>
          <p:cNvSpPr txBox="1"/>
          <p:nvPr/>
        </p:nvSpPr>
        <p:spPr>
          <a:xfrm>
            <a:off x="481269" y="2943706"/>
            <a:ext cx="7106831" cy="923330"/>
          </a:xfrm>
          <a:prstGeom prst="rect">
            <a:avLst/>
          </a:prstGeom>
          <a:noFill/>
        </p:spPr>
        <p:txBody>
          <a:bodyPr wrap="square">
            <a:spAutoFit/>
          </a:bodyPr>
          <a:lstStyle/>
          <a:p>
            <a:pPr marL="285750" marR="110490" indent="-152400">
              <a:spcAft>
                <a:spcPts val="0"/>
              </a:spcAft>
            </a:pPr>
            <a:r>
              <a:rPr lang="ja-JP" altLang="ja-JP" sz="1800" kern="100" dirty="0">
                <a:effectLst/>
                <a:latin typeface="Century" panose="02040604050505020304" pitchFamily="18" charset="0"/>
                <a:ea typeface="HG丸ｺﾞｼｯｸM-PRO" panose="020F0600000000000000" pitchFamily="50" charset="-128"/>
                <a:cs typeface="メイリオ" panose="020B0604030504040204" pitchFamily="50" charset="-128"/>
              </a:rPr>
              <a:t>○防災上重要な施設等（通信設備、非常用発電機、自衛消防車両など）を</a:t>
            </a:r>
            <a:r>
              <a:rPr lang="ja-JP" altLang="en-US" kern="100" dirty="0">
                <a:latin typeface="Century" panose="02040604050505020304" pitchFamily="18" charset="0"/>
                <a:ea typeface="HG丸ｺﾞｼｯｸM-PRO" panose="020F0600000000000000" pitchFamily="50" charset="-128"/>
                <a:cs typeface="メイリオ" panose="020B0604030504040204" pitchFamily="50" charset="-128"/>
              </a:rPr>
              <a:t>浸水深以上の</a:t>
            </a:r>
            <a:r>
              <a:rPr lang="ja-JP" altLang="ja-JP" sz="1800" kern="100" dirty="0">
                <a:effectLst/>
                <a:latin typeface="Century" panose="02040604050505020304" pitchFamily="18" charset="0"/>
                <a:ea typeface="HG丸ｺﾞｼｯｸM-PRO" panose="020F0600000000000000" pitchFamily="50" charset="-128"/>
                <a:cs typeface="メイリオ" panose="020B0604030504040204" pitchFamily="50" charset="-128"/>
              </a:rPr>
              <a:t>場所に移設</a:t>
            </a:r>
            <a:endParaRPr lang="ja-JP" alt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33350" marR="110490">
              <a:spcAft>
                <a:spcPts val="0"/>
              </a:spcAft>
            </a:pPr>
            <a:r>
              <a:rPr lang="ja-JP" altLang="ja-JP" sz="1800" kern="100" dirty="0">
                <a:effectLst/>
                <a:latin typeface="Century" panose="02040604050505020304" pitchFamily="18" charset="0"/>
                <a:ea typeface="HG丸ｺﾞｼｯｸM-PRO" panose="020F0600000000000000" pitchFamily="50" charset="-128"/>
                <a:cs typeface="メイリオ" panose="020B0604030504040204" pitchFamily="50" charset="-128"/>
              </a:rPr>
              <a:t>○移設以外の方法による</a:t>
            </a:r>
            <a:r>
              <a:rPr lang="ja-JP" altLang="en-US" sz="1800" kern="100" dirty="0">
                <a:effectLst/>
                <a:latin typeface="Century" panose="02040604050505020304" pitchFamily="18" charset="0"/>
                <a:ea typeface="HG丸ｺﾞｼｯｸM-PRO" panose="020F0600000000000000" pitchFamily="50" charset="-128"/>
                <a:cs typeface="メイリオ" panose="020B0604030504040204" pitchFamily="50" charset="-128"/>
              </a:rPr>
              <a:t>代替措置</a:t>
            </a:r>
            <a:endParaRPr lang="ja-JP" alt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grpSp>
        <p:nvGrpSpPr>
          <p:cNvPr id="52" name="グループ化 51">
            <a:extLst>
              <a:ext uri="{FF2B5EF4-FFF2-40B4-BE49-F238E27FC236}">
                <a16:creationId xmlns:a16="http://schemas.microsoft.com/office/drawing/2014/main" id="{3958197D-5A45-4582-8ECC-5A8F5D1D30D1}"/>
              </a:ext>
            </a:extLst>
          </p:cNvPr>
          <p:cNvGrpSpPr/>
          <p:nvPr/>
        </p:nvGrpSpPr>
        <p:grpSpPr>
          <a:xfrm>
            <a:off x="7520094" y="2664117"/>
            <a:ext cx="3679668" cy="1285875"/>
            <a:chOff x="0" y="0"/>
            <a:chExt cx="2392680" cy="581025"/>
          </a:xfrm>
        </p:grpSpPr>
        <p:grpSp>
          <p:nvGrpSpPr>
            <p:cNvPr id="54" name="グループ化 53">
              <a:extLst>
                <a:ext uri="{FF2B5EF4-FFF2-40B4-BE49-F238E27FC236}">
                  <a16:creationId xmlns:a16="http://schemas.microsoft.com/office/drawing/2014/main" id="{98AB6DF8-C965-41E1-9B02-8CAF077C71F9}"/>
                </a:ext>
              </a:extLst>
            </p:cNvPr>
            <p:cNvGrpSpPr/>
            <p:nvPr/>
          </p:nvGrpSpPr>
          <p:grpSpPr>
            <a:xfrm>
              <a:off x="247650" y="0"/>
              <a:ext cx="1839595" cy="581025"/>
              <a:chOff x="0" y="0"/>
              <a:chExt cx="4400550" cy="1701900"/>
            </a:xfrm>
          </p:grpSpPr>
          <p:sp>
            <p:nvSpPr>
              <p:cNvPr id="57" name="正方形/長方形 56">
                <a:extLst>
                  <a:ext uri="{FF2B5EF4-FFF2-40B4-BE49-F238E27FC236}">
                    <a16:creationId xmlns:a16="http://schemas.microsoft.com/office/drawing/2014/main" id="{C35798FA-65A7-48B6-B198-6FE056B47554}"/>
                  </a:ext>
                </a:extLst>
              </p:cNvPr>
              <p:cNvSpPr/>
              <p:nvPr/>
            </p:nvSpPr>
            <p:spPr>
              <a:xfrm>
                <a:off x="352425" y="1057275"/>
                <a:ext cx="866775" cy="638175"/>
              </a:xfrm>
              <a:prstGeom prst="rect">
                <a:avLst/>
              </a:prstGeom>
              <a:noFill/>
              <a:ln w="12700" cap="flat" cmpd="sng" algn="ctr">
                <a:solidFill>
                  <a:sysClr val="windowText" lastClr="000000"/>
                </a:solidFill>
                <a:prstDash val="solid"/>
              </a:ln>
              <a:effectLst/>
            </p:spPr>
            <p:txBody>
              <a:bodyPr rot="0" spcFirstLastPara="0" vert="horz" wrap="square" lIns="91440" tIns="45720" rIns="91440" bIns="45720" numCol="1" spcCol="0" rtlCol="0" fromWordArt="0" anchor="t" anchorCtr="0" forceAA="0" compatLnSpc="1">
                <a:prstTxWarp prst="textNoShape">
                  <a:avLst/>
                </a:prstTxWarp>
                <a:noAutofit/>
              </a:bodyPr>
              <a:lstStyle/>
              <a:p>
                <a:endParaRPr lang="ja-JP" altLang="en-US"/>
              </a:p>
            </p:txBody>
          </p:sp>
          <p:cxnSp>
            <p:nvCxnSpPr>
              <p:cNvPr id="58" name="直線コネクタ 57">
                <a:extLst>
                  <a:ext uri="{FF2B5EF4-FFF2-40B4-BE49-F238E27FC236}">
                    <a16:creationId xmlns:a16="http://schemas.microsoft.com/office/drawing/2014/main" id="{31905237-1F17-4DB3-BACC-04883C315750}"/>
                  </a:ext>
                </a:extLst>
              </p:cNvPr>
              <p:cNvCxnSpPr/>
              <p:nvPr/>
            </p:nvCxnSpPr>
            <p:spPr>
              <a:xfrm>
                <a:off x="2171700" y="1485900"/>
                <a:ext cx="144000" cy="0"/>
              </a:xfrm>
              <a:prstGeom prst="line">
                <a:avLst/>
              </a:prstGeom>
              <a:noFill/>
              <a:ln w="12700" cap="flat" cmpd="sng" algn="ctr">
                <a:solidFill>
                  <a:sysClr val="windowText" lastClr="000000"/>
                </a:solidFill>
                <a:prstDash val="solid"/>
              </a:ln>
              <a:effectLst/>
            </p:spPr>
          </p:cxnSp>
          <p:cxnSp>
            <p:nvCxnSpPr>
              <p:cNvPr id="59" name="直線コネクタ 58">
                <a:extLst>
                  <a:ext uri="{FF2B5EF4-FFF2-40B4-BE49-F238E27FC236}">
                    <a16:creationId xmlns:a16="http://schemas.microsoft.com/office/drawing/2014/main" id="{4C087501-86C7-4785-9FEB-B633E5F210E0}"/>
                  </a:ext>
                </a:extLst>
              </p:cNvPr>
              <p:cNvCxnSpPr/>
              <p:nvPr/>
            </p:nvCxnSpPr>
            <p:spPr>
              <a:xfrm rot="5400000">
                <a:off x="2220862" y="1379588"/>
                <a:ext cx="216000" cy="0"/>
              </a:xfrm>
              <a:prstGeom prst="line">
                <a:avLst/>
              </a:prstGeom>
              <a:noFill/>
              <a:ln w="12700" cap="flat" cmpd="sng" algn="ctr">
                <a:solidFill>
                  <a:sysClr val="windowText" lastClr="000000"/>
                </a:solidFill>
                <a:prstDash val="solid"/>
              </a:ln>
              <a:effectLst/>
            </p:spPr>
          </p:cxnSp>
          <p:cxnSp>
            <p:nvCxnSpPr>
              <p:cNvPr id="60" name="直線コネクタ 59">
                <a:extLst>
                  <a:ext uri="{FF2B5EF4-FFF2-40B4-BE49-F238E27FC236}">
                    <a16:creationId xmlns:a16="http://schemas.microsoft.com/office/drawing/2014/main" id="{0027E206-5305-4480-BAC1-ABDAD23B6907}"/>
                  </a:ext>
                </a:extLst>
              </p:cNvPr>
              <p:cNvCxnSpPr/>
              <p:nvPr/>
            </p:nvCxnSpPr>
            <p:spPr>
              <a:xfrm>
                <a:off x="2324100" y="1271587"/>
                <a:ext cx="144000" cy="0"/>
              </a:xfrm>
              <a:prstGeom prst="line">
                <a:avLst/>
              </a:prstGeom>
              <a:noFill/>
              <a:ln w="12700" cap="flat" cmpd="sng" algn="ctr">
                <a:solidFill>
                  <a:sysClr val="windowText" lastClr="000000"/>
                </a:solidFill>
                <a:prstDash val="solid"/>
              </a:ln>
              <a:effectLst/>
            </p:spPr>
          </p:cxnSp>
          <p:cxnSp>
            <p:nvCxnSpPr>
              <p:cNvPr id="61" name="直線コネクタ 60">
                <a:extLst>
                  <a:ext uri="{FF2B5EF4-FFF2-40B4-BE49-F238E27FC236}">
                    <a16:creationId xmlns:a16="http://schemas.microsoft.com/office/drawing/2014/main" id="{8460A151-B78F-47FE-9C97-16C99CB4B0A1}"/>
                  </a:ext>
                </a:extLst>
              </p:cNvPr>
              <p:cNvCxnSpPr/>
              <p:nvPr/>
            </p:nvCxnSpPr>
            <p:spPr>
              <a:xfrm rot="5400000">
                <a:off x="2373262" y="1165275"/>
                <a:ext cx="216000" cy="0"/>
              </a:xfrm>
              <a:prstGeom prst="line">
                <a:avLst/>
              </a:prstGeom>
              <a:noFill/>
              <a:ln w="12700" cap="flat" cmpd="sng" algn="ctr">
                <a:solidFill>
                  <a:sysClr val="windowText" lastClr="000000"/>
                </a:solidFill>
                <a:prstDash val="solid"/>
              </a:ln>
              <a:effectLst/>
            </p:spPr>
          </p:cxnSp>
          <p:cxnSp>
            <p:nvCxnSpPr>
              <p:cNvPr id="62" name="直線コネクタ 61">
                <a:extLst>
                  <a:ext uri="{FF2B5EF4-FFF2-40B4-BE49-F238E27FC236}">
                    <a16:creationId xmlns:a16="http://schemas.microsoft.com/office/drawing/2014/main" id="{B2534EC8-11C9-4563-B62B-975C023E951E}"/>
                  </a:ext>
                </a:extLst>
              </p:cNvPr>
              <p:cNvCxnSpPr/>
              <p:nvPr/>
            </p:nvCxnSpPr>
            <p:spPr>
              <a:xfrm>
                <a:off x="2486025" y="1062037"/>
                <a:ext cx="144000" cy="0"/>
              </a:xfrm>
              <a:prstGeom prst="line">
                <a:avLst/>
              </a:prstGeom>
              <a:noFill/>
              <a:ln w="12700" cap="flat" cmpd="sng" algn="ctr">
                <a:solidFill>
                  <a:sysClr val="windowText" lastClr="000000"/>
                </a:solidFill>
                <a:prstDash val="solid"/>
              </a:ln>
              <a:effectLst/>
            </p:spPr>
          </p:cxnSp>
          <p:cxnSp>
            <p:nvCxnSpPr>
              <p:cNvPr id="63" name="直線コネクタ 62">
                <a:extLst>
                  <a:ext uri="{FF2B5EF4-FFF2-40B4-BE49-F238E27FC236}">
                    <a16:creationId xmlns:a16="http://schemas.microsoft.com/office/drawing/2014/main" id="{1088BE9B-6C8D-4619-93EC-AADEEE13440C}"/>
                  </a:ext>
                </a:extLst>
              </p:cNvPr>
              <p:cNvCxnSpPr/>
              <p:nvPr/>
            </p:nvCxnSpPr>
            <p:spPr>
              <a:xfrm rot="5400000">
                <a:off x="2535187" y="955725"/>
                <a:ext cx="216000" cy="0"/>
              </a:xfrm>
              <a:prstGeom prst="line">
                <a:avLst/>
              </a:prstGeom>
              <a:noFill/>
              <a:ln w="12700" cap="flat" cmpd="sng" algn="ctr">
                <a:solidFill>
                  <a:sysClr val="windowText" lastClr="000000"/>
                </a:solidFill>
                <a:prstDash val="solid"/>
              </a:ln>
              <a:effectLst/>
            </p:spPr>
          </p:cxnSp>
          <p:cxnSp>
            <p:nvCxnSpPr>
              <p:cNvPr id="64" name="直線コネクタ 63">
                <a:extLst>
                  <a:ext uri="{FF2B5EF4-FFF2-40B4-BE49-F238E27FC236}">
                    <a16:creationId xmlns:a16="http://schemas.microsoft.com/office/drawing/2014/main" id="{EF5D7C37-C2F8-40EB-BE26-35199D83F235}"/>
                  </a:ext>
                </a:extLst>
              </p:cNvPr>
              <p:cNvCxnSpPr/>
              <p:nvPr/>
            </p:nvCxnSpPr>
            <p:spPr>
              <a:xfrm>
                <a:off x="2647950" y="852487"/>
                <a:ext cx="144000" cy="0"/>
              </a:xfrm>
              <a:prstGeom prst="line">
                <a:avLst/>
              </a:prstGeom>
              <a:noFill/>
              <a:ln w="12700" cap="flat" cmpd="sng" algn="ctr">
                <a:solidFill>
                  <a:sysClr val="windowText" lastClr="000000"/>
                </a:solidFill>
                <a:prstDash val="solid"/>
              </a:ln>
              <a:effectLst/>
            </p:spPr>
          </p:cxnSp>
          <p:cxnSp>
            <p:nvCxnSpPr>
              <p:cNvPr id="65" name="直線コネクタ 64">
                <a:extLst>
                  <a:ext uri="{FF2B5EF4-FFF2-40B4-BE49-F238E27FC236}">
                    <a16:creationId xmlns:a16="http://schemas.microsoft.com/office/drawing/2014/main" id="{F5A917E5-68C6-45AF-9562-BC5656FA9E65}"/>
                  </a:ext>
                </a:extLst>
              </p:cNvPr>
              <p:cNvCxnSpPr/>
              <p:nvPr/>
            </p:nvCxnSpPr>
            <p:spPr>
              <a:xfrm rot="5400000">
                <a:off x="2697112" y="736650"/>
                <a:ext cx="216000" cy="0"/>
              </a:xfrm>
              <a:prstGeom prst="line">
                <a:avLst/>
              </a:prstGeom>
              <a:noFill/>
              <a:ln w="12700" cap="flat" cmpd="sng" algn="ctr">
                <a:solidFill>
                  <a:sysClr val="windowText" lastClr="000000"/>
                </a:solidFill>
                <a:prstDash val="solid"/>
              </a:ln>
              <a:effectLst/>
            </p:spPr>
          </p:cxnSp>
          <p:cxnSp>
            <p:nvCxnSpPr>
              <p:cNvPr id="66" name="直線コネクタ 65">
                <a:extLst>
                  <a:ext uri="{FF2B5EF4-FFF2-40B4-BE49-F238E27FC236}">
                    <a16:creationId xmlns:a16="http://schemas.microsoft.com/office/drawing/2014/main" id="{B56759F2-0B44-4064-A862-9E56DDF71341}"/>
                  </a:ext>
                </a:extLst>
              </p:cNvPr>
              <p:cNvCxnSpPr/>
              <p:nvPr/>
            </p:nvCxnSpPr>
            <p:spPr>
              <a:xfrm rot="5400000">
                <a:off x="2068462" y="1593900"/>
                <a:ext cx="216000" cy="0"/>
              </a:xfrm>
              <a:prstGeom prst="line">
                <a:avLst/>
              </a:prstGeom>
              <a:noFill/>
              <a:ln w="12700" cap="flat" cmpd="sng" algn="ctr">
                <a:solidFill>
                  <a:sysClr val="windowText" lastClr="000000"/>
                </a:solidFill>
                <a:prstDash val="solid"/>
              </a:ln>
              <a:effectLst/>
            </p:spPr>
          </p:cxnSp>
          <p:cxnSp>
            <p:nvCxnSpPr>
              <p:cNvPr id="67" name="直線コネクタ 66">
                <a:extLst>
                  <a:ext uri="{FF2B5EF4-FFF2-40B4-BE49-F238E27FC236}">
                    <a16:creationId xmlns:a16="http://schemas.microsoft.com/office/drawing/2014/main" id="{16C296C7-249C-481E-B882-F2DC7829B1DA}"/>
                  </a:ext>
                </a:extLst>
              </p:cNvPr>
              <p:cNvCxnSpPr/>
              <p:nvPr/>
            </p:nvCxnSpPr>
            <p:spPr>
              <a:xfrm>
                <a:off x="2800350" y="638175"/>
                <a:ext cx="1581150" cy="0"/>
              </a:xfrm>
              <a:prstGeom prst="line">
                <a:avLst/>
              </a:prstGeom>
              <a:noFill/>
              <a:ln w="9525" cap="flat" cmpd="sng" algn="ctr">
                <a:solidFill>
                  <a:sysClr val="windowText" lastClr="000000"/>
                </a:solidFill>
                <a:prstDash val="solid"/>
              </a:ln>
              <a:effectLst/>
            </p:spPr>
          </p:cxnSp>
          <p:sp>
            <p:nvSpPr>
              <p:cNvPr id="68" name="稲妻 67">
                <a:extLst>
                  <a:ext uri="{FF2B5EF4-FFF2-40B4-BE49-F238E27FC236}">
                    <a16:creationId xmlns:a16="http://schemas.microsoft.com/office/drawing/2014/main" id="{F56781C8-58B2-4E38-B8DE-BE75CBC20395}"/>
                  </a:ext>
                </a:extLst>
              </p:cNvPr>
              <p:cNvSpPr/>
              <p:nvPr/>
            </p:nvSpPr>
            <p:spPr>
              <a:xfrm flipH="1">
                <a:off x="600075" y="1209675"/>
                <a:ext cx="381000" cy="400050"/>
              </a:xfrm>
              <a:prstGeom prst="lightningBolt">
                <a:avLst/>
              </a:prstGeom>
              <a:solidFill>
                <a:srgbClr val="FFFF00"/>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t" anchorCtr="0" forceAA="0" compatLnSpc="1">
                <a:prstTxWarp prst="textNoShape">
                  <a:avLst/>
                </a:prstTxWarp>
                <a:noAutofit/>
              </a:bodyPr>
              <a:lstStyle/>
              <a:p>
                <a:endParaRPr lang="ja-JP" altLang="en-US"/>
              </a:p>
            </p:txBody>
          </p:sp>
          <p:sp>
            <p:nvSpPr>
              <p:cNvPr id="69" name="正方形/長方形 68">
                <a:extLst>
                  <a:ext uri="{FF2B5EF4-FFF2-40B4-BE49-F238E27FC236}">
                    <a16:creationId xmlns:a16="http://schemas.microsoft.com/office/drawing/2014/main" id="{858DD2EC-A69A-4139-A5D6-E9B5527DED52}"/>
                  </a:ext>
                </a:extLst>
              </p:cNvPr>
              <p:cNvSpPr/>
              <p:nvPr/>
            </p:nvSpPr>
            <p:spPr>
              <a:xfrm>
                <a:off x="3095625" y="0"/>
                <a:ext cx="866775" cy="638175"/>
              </a:xfrm>
              <a:prstGeom prst="rect">
                <a:avLst/>
              </a:prstGeom>
              <a:noFill/>
              <a:ln w="12700" cap="flat" cmpd="sng" algn="ctr">
                <a:solidFill>
                  <a:sysClr val="windowText" lastClr="000000"/>
                </a:solidFill>
                <a:prstDash val="solid"/>
              </a:ln>
              <a:effectLst/>
            </p:spPr>
            <p:txBody>
              <a:bodyPr rot="0" spcFirstLastPara="0" vert="horz" wrap="square" lIns="91440" tIns="45720" rIns="91440" bIns="45720" numCol="1" spcCol="0" rtlCol="0" fromWordArt="0" anchor="t" anchorCtr="0" forceAA="0" compatLnSpc="1">
                <a:prstTxWarp prst="textNoShape">
                  <a:avLst/>
                </a:prstTxWarp>
                <a:noAutofit/>
              </a:bodyPr>
              <a:lstStyle/>
              <a:p>
                <a:endParaRPr lang="ja-JP" altLang="en-US"/>
              </a:p>
            </p:txBody>
          </p:sp>
          <p:sp>
            <p:nvSpPr>
              <p:cNvPr id="70" name="稲妻 69">
                <a:extLst>
                  <a:ext uri="{FF2B5EF4-FFF2-40B4-BE49-F238E27FC236}">
                    <a16:creationId xmlns:a16="http://schemas.microsoft.com/office/drawing/2014/main" id="{31A57605-0B76-4B9A-A812-100A27DB6E7C}"/>
                  </a:ext>
                </a:extLst>
              </p:cNvPr>
              <p:cNvSpPr/>
              <p:nvPr/>
            </p:nvSpPr>
            <p:spPr>
              <a:xfrm flipH="1">
                <a:off x="3343275" y="152400"/>
                <a:ext cx="381000" cy="400050"/>
              </a:xfrm>
              <a:prstGeom prst="lightningBolt">
                <a:avLst/>
              </a:prstGeom>
              <a:solidFill>
                <a:srgbClr val="FFFF00"/>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t" anchorCtr="0" forceAA="0" compatLnSpc="1">
                <a:prstTxWarp prst="textNoShape">
                  <a:avLst/>
                </a:prstTxWarp>
                <a:noAutofit/>
              </a:bodyPr>
              <a:lstStyle/>
              <a:p>
                <a:endParaRPr lang="ja-JP" altLang="en-US"/>
              </a:p>
            </p:txBody>
          </p:sp>
          <p:cxnSp>
            <p:nvCxnSpPr>
              <p:cNvPr id="71" name="直線コネクタ 70">
                <a:extLst>
                  <a:ext uri="{FF2B5EF4-FFF2-40B4-BE49-F238E27FC236}">
                    <a16:creationId xmlns:a16="http://schemas.microsoft.com/office/drawing/2014/main" id="{3F4F4D00-BE99-4E42-AE4F-7109751CF3CC}"/>
                  </a:ext>
                </a:extLst>
              </p:cNvPr>
              <p:cNvCxnSpPr/>
              <p:nvPr/>
            </p:nvCxnSpPr>
            <p:spPr>
              <a:xfrm>
                <a:off x="1990725" y="1695450"/>
                <a:ext cx="2409825" cy="0"/>
              </a:xfrm>
              <a:prstGeom prst="line">
                <a:avLst/>
              </a:prstGeom>
              <a:noFill/>
              <a:ln w="9525" cap="flat" cmpd="sng" algn="ctr">
                <a:solidFill>
                  <a:sysClr val="windowText" lastClr="000000"/>
                </a:solidFill>
                <a:prstDash val="solid"/>
              </a:ln>
              <a:effectLst/>
            </p:spPr>
          </p:cxnSp>
          <p:cxnSp>
            <p:nvCxnSpPr>
              <p:cNvPr id="72" name="直線コネクタ 71">
                <a:extLst>
                  <a:ext uri="{FF2B5EF4-FFF2-40B4-BE49-F238E27FC236}">
                    <a16:creationId xmlns:a16="http://schemas.microsoft.com/office/drawing/2014/main" id="{D08D1675-F7AC-4B50-BFDC-8F4C0AAC90E0}"/>
                  </a:ext>
                </a:extLst>
              </p:cNvPr>
              <p:cNvCxnSpPr/>
              <p:nvPr/>
            </p:nvCxnSpPr>
            <p:spPr>
              <a:xfrm>
                <a:off x="0" y="1695450"/>
                <a:ext cx="1495425" cy="0"/>
              </a:xfrm>
              <a:prstGeom prst="line">
                <a:avLst/>
              </a:prstGeom>
              <a:noFill/>
              <a:ln w="9525" cap="flat" cmpd="sng" algn="ctr">
                <a:solidFill>
                  <a:sysClr val="windowText" lastClr="000000"/>
                </a:solidFill>
                <a:prstDash val="solid"/>
              </a:ln>
              <a:effectLst/>
            </p:spPr>
          </p:cxnSp>
        </p:grpSp>
        <p:cxnSp>
          <p:nvCxnSpPr>
            <p:cNvPr id="55" name="直線コネクタ 54">
              <a:extLst>
                <a:ext uri="{FF2B5EF4-FFF2-40B4-BE49-F238E27FC236}">
                  <a16:creationId xmlns:a16="http://schemas.microsoft.com/office/drawing/2014/main" id="{09A2E21F-7598-439C-BC5A-72386BE41995}"/>
                </a:ext>
              </a:extLst>
            </p:cNvPr>
            <p:cNvCxnSpPr/>
            <p:nvPr/>
          </p:nvCxnSpPr>
          <p:spPr>
            <a:xfrm>
              <a:off x="0" y="361950"/>
              <a:ext cx="2392680" cy="0"/>
            </a:xfrm>
            <a:prstGeom prst="line">
              <a:avLst/>
            </a:prstGeom>
            <a:noFill/>
            <a:ln w="31750" cap="flat" cmpd="sng" algn="ctr">
              <a:solidFill>
                <a:srgbClr val="1F497D">
                  <a:lumMod val="60000"/>
                  <a:lumOff val="40000"/>
                </a:srgbClr>
              </a:solidFill>
              <a:prstDash val="dash"/>
            </a:ln>
            <a:effectLst/>
          </p:spPr>
        </p:cxnSp>
        <p:sp>
          <p:nvSpPr>
            <p:cNvPr id="56" name="テキスト ボックス 6">
              <a:extLst>
                <a:ext uri="{FF2B5EF4-FFF2-40B4-BE49-F238E27FC236}">
                  <a16:creationId xmlns:a16="http://schemas.microsoft.com/office/drawing/2014/main" id="{0277D9A1-320C-4548-9206-52F11AB95BC9}"/>
                </a:ext>
              </a:extLst>
            </p:cNvPr>
            <p:cNvSpPr txBox="1"/>
            <p:nvPr/>
          </p:nvSpPr>
          <p:spPr>
            <a:xfrm>
              <a:off x="266692" y="155857"/>
              <a:ext cx="604520" cy="179080"/>
            </a:xfrm>
            <a:prstGeom prst="rect">
              <a:avLst/>
            </a:prstGeom>
            <a:noFill/>
            <a:ln w="9525" cmpd="sng">
              <a:noFill/>
            </a:ln>
            <a:effectLst/>
          </p:spPr>
          <p:txBody>
            <a:bodyPr wrap="square" lIns="0" tIns="0" rIns="0" bIns="0" rtlCol="0" anchor="ctr" anchorCtr="0">
              <a:noAutofit/>
            </a:bodyPr>
            <a:lstStyle/>
            <a:p>
              <a:pPr algn="ctr"/>
              <a:r>
                <a:rPr lang="ja-JP" sz="1050" b="1">
                  <a:solidFill>
                    <a:srgbClr val="000000"/>
                  </a:solidFill>
                  <a:effectLst/>
                  <a:latin typeface="ＭＳ Ｐゴシック" panose="020B0600070205080204" pitchFamily="50" charset="-128"/>
                  <a:ea typeface="メイリオ" panose="020B0604030504040204" pitchFamily="50" charset="-128"/>
                  <a:cs typeface="メイリオ" panose="020B0604030504040204" pitchFamily="50" charset="-128"/>
                </a:rPr>
                <a:t>発電機</a:t>
              </a:r>
              <a:endParaRPr lang="ja-JP" sz="120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grpSp>
      <p:sp>
        <p:nvSpPr>
          <p:cNvPr id="53" name="テキスト ボックス 6">
            <a:extLst>
              <a:ext uri="{FF2B5EF4-FFF2-40B4-BE49-F238E27FC236}">
                <a16:creationId xmlns:a16="http://schemas.microsoft.com/office/drawing/2014/main" id="{F8469BA0-4B26-47D3-A351-786BA0BEFD1F}"/>
              </a:ext>
            </a:extLst>
          </p:cNvPr>
          <p:cNvSpPr txBox="1"/>
          <p:nvPr/>
        </p:nvSpPr>
        <p:spPr>
          <a:xfrm>
            <a:off x="11052193" y="3281227"/>
            <a:ext cx="929682" cy="395388"/>
          </a:xfrm>
          <a:prstGeom prst="rect">
            <a:avLst/>
          </a:prstGeom>
          <a:noFill/>
          <a:ln w="9525" cmpd="sng">
            <a:noFill/>
          </a:ln>
          <a:effectLst/>
        </p:spPr>
        <p:txBody>
          <a:bodyPr wrap="square" lIns="0" tIns="0" rIns="0" bIns="0" rtlCol="0" anchor="ctr" anchorCtr="0">
            <a:noAutofit/>
          </a:bodyPr>
          <a:lstStyle/>
          <a:p>
            <a:pPr algn="ctr"/>
            <a:r>
              <a:rPr lang="ja-JP" sz="1050" b="1" dirty="0">
                <a:solidFill>
                  <a:srgbClr val="000000"/>
                </a:solidFill>
                <a:effectLst/>
                <a:latin typeface="ＭＳ Ｐゴシック" panose="020B0600070205080204" pitchFamily="50" charset="-128"/>
                <a:ea typeface="メイリオ" panose="020B0604030504040204" pitchFamily="50" charset="-128"/>
                <a:cs typeface="メイリオ" panose="020B0604030504040204" pitchFamily="50" charset="-128"/>
              </a:rPr>
              <a:t>浸水深</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73" name="右矢印 193">
            <a:extLst>
              <a:ext uri="{FF2B5EF4-FFF2-40B4-BE49-F238E27FC236}">
                <a16:creationId xmlns:a16="http://schemas.microsoft.com/office/drawing/2014/main" id="{4C24EE99-D12A-44C3-9D84-97B47E516924}"/>
              </a:ext>
            </a:extLst>
          </p:cNvPr>
          <p:cNvSpPr/>
          <p:nvPr/>
        </p:nvSpPr>
        <p:spPr>
          <a:xfrm rot="19592222">
            <a:off x="8689076" y="3195575"/>
            <a:ext cx="1078865" cy="234315"/>
          </a:xfrm>
          <a:prstGeom prst="rightArrow">
            <a:avLst/>
          </a:prstGeom>
          <a:solidFill>
            <a:srgbClr val="FFC000"/>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3" name="Rectangle 68">
            <a:extLst>
              <a:ext uri="{FF2B5EF4-FFF2-40B4-BE49-F238E27FC236}">
                <a16:creationId xmlns:a16="http://schemas.microsoft.com/office/drawing/2014/main" id="{CA74FB4C-C70E-46D9-8A5F-0A21999D7C12}"/>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47" name="Rectangle 71">
            <a:extLst>
              <a:ext uri="{FF2B5EF4-FFF2-40B4-BE49-F238E27FC236}">
                <a16:creationId xmlns:a16="http://schemas.microsoft.com/office/drawing/2014/main" id="{47E4149F-E02A-459C-B821-03467FEC7240}"/>
              </a:ext>
            </a:extLst>
          </p:cNvPr>
          <p:cNvSpPr>
            <a:spLocks noChangeArrowheads="1"/>
          </p:cNvSpPr>
          <p:nvPr/>
        </p:nvSpPr>
        <p:spPr bwMode="auto">
          <a:xfrm>
            <a:off x="133350" y="4572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76" name="テキスト ボックス 2">
            <a:extLst>
              <a:ext uri="{FF2B5EF4-FFF2-40B4-BE49-F238E27FC236}">
                <a16:creationId xmlns:a16="http://schemas.microsoft.com/office/drawing/2014/main" id="{09CEF3B5-025A-43A2-AE2A-359134273B18}"/>
              </a:ext>
            </a:extLst>
          </p:cNvPr>
          <p:cNvSpPr txBox="1">
            <a:spLocks noChangeArrowheads="1"/>
          </p:cNvSpPr>
          <p:nvPr/>
        </p:nvSpPr>
        <p:spPr bwMode="auto">
          <a:xfrm>
            <a:off x="8286736" y="4014762"/>
            <a:ext cx="2488081" cy="138499"/>
          </a:xfrm>
          <a:prstGeom prst="rect">
            <a:avLst/>
          </a:prstGeom>
          <a:noFill/>
          <a:ln w="9525">
            <a:noFill/>
            <a:miter lim="800000"/>
            <a:headEnd/>
            <a:tailEnd/>
          </a:ln>
        </p:spPr>
        <p:txBody>
          <a:bodyPr rot="0" vert="horz" wrap="square" lIns="0" tIns="0" rIns="0" bIns="0" anchor="t" anchorCtr="0">
            <a:spAutoFit/>
          </a:bodyPr>
          <a:lstStyle/>
          <a:p>
            <a:pPr algn="just"/>
            <a:r>
              <a:rPr lang="ja-JP" sz="900" kern="100" dirty="0">
                <a:effectLst/>
                <a:latin typeface="Century" panose="02040604050505020304" pitchFamily="18" charset="0"/>
                <a:ea typeface="HG丸ｺﾞｼｯｸM-PRO" panose="020F0600000000000000" pitchFamily="50" charset="-128"/>
                <a:cs typeface="メイリオ" panose="020B0604030504040204" pitchFamily="50" charset="-128"/>
              </a:rPr>
              <a:t>発電機など重要施設を浸水深以上の場所に移設</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78" name="テキスト ボックス 77">
            <a:extLst>
              <a:ext uri="{FF2B5EF4-FFF2-40B4-BE49-F238E27FC236}">
                <a16:creationId xmlns:a16="http://schemas.microsoft.com/office/drawing/2014/main" id="{ADBDD85D-B41B-4EA8-9B3D-F1003B6C6076}"/>
              </a:ext>
            </a:extLst>
          </p:cNvPr>
          <p:cNvSpPr txBox="1"/>
          <p:nvPr/>
        </p:nvSpPr>
        <p:spPr>
          <a:xfrm>
            <a:off x="481269" y="4939263"/>
            <a:ext cx="7338906" cy="1200329"/>
          </a:xfrm>
          <a:prstGeom prst="rect">
            <a:avLst/>
          </a:prstGeom>
          <a:noFill/>
        </p:spPr>
        <p:txBody>
          <a:bodyPr wrap="square">
            <a:spAutoFit/>
          </a:bodyPr>
          <a:lstStyle/>
          <a:p>
            <a:pPr marL="285750" marR="110490" indent="-152400">
              <a:spcAft>
                <a:spcPts val="0"/>
              </a:spcAft>
            </a:pPr>
            <a:r>
              <a:rPr lang="ja-JP" altLang="ja-JP" sz="1800" kern="100" dirty="0">
                <a:effectLst/>
                <a:latin typeface="Century" panose="02040604050505020304" pitchFamily="18" charset="0"/>
                <a:ea typeface="HG丸ｺﾞｼｯｸM-PRO" panose="020F0600000000000000" pitchFamily="50" charset="-128"/>
                <a:cs typeface="メイリオ" panose="020B0604030504040204" pitchFamily="50" charset="-128"/>
              </a:rPr>
              <a:t>○一定量以上の貯蔵物を常時保管しておくことで自重を大きくして、津波の波力や浮力によってタンクが移動することを防止</a:t>
            </a:r>
            <a:endParaRPr lang="ja-JP" alt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285750" marR="110490" indent="-152400">
              <a:spcAft>
                <a:spcPts val="0"/>
              </a:spcAft>
            </a:pPr>
            <a:r>
              <a:rPr lang="ja-JP" altLang="ja-JP" sz="1800" kern="100" dirty="0">
                <a:effectLst/>
                <a:latin typeface="Century" panose="02040604050505020304" pitchFamily="18" charset="0"/>
                <a:ea typeface="HG丸ｺﾞｼｯｸM-PRO" panose="020F0600000000000000" pitchFamily="50" charset="-128"/>
                <a:cs typeface="メイリオ" panose="020B0604030504040204" pitchFamily="50" charset="-128"/>
              </a:rPr>
              <a:t>○管理油高（下限値）の見直し以外の方法により、津波の波力や浮力によって</a:t>
            </a:r>
            <a:r>
              <a:rPr lang="ja-JP" altLang="ja-JP" sz="1800" dirty="0">
                <a:effectLst/>
                <a:ea typeface="HG丸ｺﾞｼｯｸM-PRO" panose="020F0600000000000000" pitchFamily="50" charset="-128"/>
                <a:cs typeface="メイリオ" panose="020B0604030504040204" pitchFamily="50" charset="-128"/>
              </a:rPr>
              <a:t>タンクが移動することを</a:t>
            </a:r>
            <a:r>
              <a:rPr lang="ja-JP" altLang="en-US" dirty="0">
                <a:ea typeface="HG丸ｺﾞｼｯｸM-PRO" panose="020F0600000000000000" pitchFamily="50" charset="-128"/>
                <a:cs typeface="メイリオ" panose="020B0604030504040204" pitchFamily="50" charset="-128"/>
              </a:rPr>
              <a:t>防止</a:t>
            </a:r>
            <a:endParaRPr lang="ja-JP" altLang="en-US" dirty="0"/>
          </a:p>
        </p:txBody>
      </p:sp>
      <p:pic>
        <p:nvPicPr>
          <p:cNvPr id="79" name="図 78">
            <a:extLst>
              <a:ext uri="{FF2B5EF4-FFF2-40B4-BE49-F238E27FC236}">
                <a16:creationId xmlns:a16="http://schemas.microsoft.com/office/drawing/2014/main" id="{B1850E57-0017-49F1-9169-8CFC3D2D1E91}"/>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8887511" y="4616106"/>
            <a:ext cx="2189377" cy="1688498"/>
          </a:xfrm>
          <a:prstGeom prst="rect">
            <a:avLst/>
          </a:prstGeom>
          <a:noFill/>
          <a:ln>
            <a:noFill/>
          </a:ln>
        </p:spPr>
      </p:pic>
      <p:sp>
        <p:nvSpPr>
          <p:cNvPr id="80" name="テキスト ボックス 79">
            <a:extLst>
              <a:ext uri="{FF2B5EF4-FFF2-40B4-BE49-F238E27FC236}">
                <a16:creationId xmlns:a16="http://schemas.microsoft.com/office/drawing/2014/main" id="{A418FC50-A6DD-431C-B4BE-8883133EBFA9}"/>
              </a:ext>
            </a:extLst>
          </p:cNvPr>
          <p:cNvSpPr txBox="1"/>
          <p:nvPr/>
        </p:nvSpPr>
        <p:spPr>
          <a:xfrm>
            <a:off x="413263" y="810306"/>
            <a:ext cx="4112777" cy="369332"/>
          </a:xfrm>
          <a:prstGeom prst="rect">
            <a:avLst/>
          </a:prstGeom>
          <a:noFill/>
        </p:spPr>
        <p:txBody>
          <a:bodyPr wrap="square">
            <a:spAutoFit/>
          </a:bodyPr>
          <a:lstStyle/>
          <a:p>
            <a:r>
              <a:rPr lang="ja-JP" altLang="en-US" sz="1800" b="1" u="sng" dirty="0">
                <a:solidFill>
                  <a:srgbClr val="000000"/>
                </a:solidFill>
                <a:effectLst/>
                <a:ea typeface="HG丸ｺﾞｼｯｸM-PRO" panose="020F0600000000000000" pitchFamily="50" charset="-128"/>
                <a:cs typeface="Times New Roman" panose="02020603050405020304" pitchFamily="18" charset="0"/>
              </a:rPr>
              <a:t>タンク配管への</a:t>
            </a:r>
            <a:r>
              <a:rPr lang="ja-JP" altLang="ja-JP" sz="1800" b="1" u="sng" dirty="0">
                <a:solidFill>
                  <a:srgbClr val="000000"/>
                </a:solidFill>
                <a:effectLst/>
                <a:ea typeface="HG丸ｺﾞｼｯｸM-PRO" panose="020F0600000000000000" pitchFamily="50" charset="-128"/>
                <a:cs typeface="Times New Roman" panose="02020603050405020304" pitchFamily="18" charset="0"/>
              </a:rPr>
              <a:t>緊急遮断弁</a:t>
            </a:r>
            <a:r>
              <a:rPr lang="ja-JP" altLang="ja-JP" sz="1800" b="1" u="sng" baseline="30000" dirty="0">
                <a:solidFill>
                  <a:srgbClr val="000000"/>
                </a:solidFill>
                <a:effectLst/>
                <a:ea typeface="HG丸ｺﾞｼｯｸM-PRO" panose="020F0600000000000000" pitchFamily="50" charset="-128"/>
                <a:cs typeface="Times New Roman" panose="02020603050405020304" pitchFamily="18" charset="0"/>
              </a:rPr>
              <a:t>※</a:t>
            </a:r>
            <a:r>
              <a:rPr lang="ja-JP" altLang="ja-JP" sz="1800" b="1" u="sng" dirty="0">
                <a:solidFill>
                  <a:srgbClr val="000000"/>
                </a:solidFill>
                <a:effectLst/>
                <a:ea typeface="HG丸ｺﾞｼｯｸM-PRO" panose="020F0600000000000000" pitchFamily="50" charset="-128"/>
                <a:cs typeface="Times New Roman" panose="02020603050405020304" pitchFamily="18" charset="0"/>
              </a:rPr>
              <a:t>の設置</a:t>
            </a:r>
            <a:endParaRPr lang="ja-JP" altLang="en-US" u="sng" dirty="0"/>
          </a:p>
        </p:txBody>
      </p:sp>
      <p:sp>
        <p:nvSpPr>
          <p:cNvPr id="81" name="テキスト ボックス 80">
            <a:extLst>
              <a:ext uri="{FF2B5EF4-FFF2-40B4-BE49-F238E27FC236}">
                <a16:creationId xmlns:a16="http://schemas.microsoft.com/office/drawing/2014/main" id="{D9A7A4F0-FA11-4D81-BA18-EA437905944D}"/>
              </a:ext>
            </a:extLst>
          </p:cNvPr>
          <p:cNvSpPr txBox="1"/>
          <p:nvPr/>
        </p:nvSpPr>
        <p:spPr>
          <a:xfrm>
            <a:off x="413262" y="4431440"/>
            <a:ext cx="4112777" cy="369332"/>
          </a:xfrm>
          <a:prstGeom prst="rect">
            <a:avLst/>
          </a:prstGeom>
          <a:noFill/>
        </p:spPr>
        <p:txBody>
          <a:bodyPr wrap="square">
            <a:spAutoFit/>
          </a:bodyPr>
          <a:lstStyle/>
          <a:p>
            <a:r>
              <a:rPr lang="ja-JP" altLang="en-US" b="1" u="sng" dirty="0">
                <a:solidFill>
                  <a:srgbClr val="000000"/>
                </a:solidFill>
                <a:ea typeface="HG丸ｺﾞｼｯｸM-PRO" panose="020F0600000000000000" pitchFamily="50" charset="-128"/>
                <a:cs typeface="Times New Roman" panose="02020603050405020304" pitchFamily="18" charset="0"/>
              </a:rPr>
              <a:t>小規模タンクの漂流対策</a:t>
            </a:r>
            <a:endParaRPr lang="ja-JP" altLang="en-US" u="sng" dirty="0"/>
          </a:p>
        </p:txBody>
      </p:sp>
      <p:sp>
        <p:nvSpPr>
          <p:cNvPr id="39" name="タイトル 1">
            <a:extLst>
              <a:ext uri="{FF2B5EF4-FFF2-40B4-BE49-F238E27FC236}">
                <a16:creationId xmlns:a16="http://schemas.microsoft.com/office/drawing/2014/main" id="{FBB6D75B-7F14-41BE-85A3-270CC9E87F8D}"/>
              </a:ext>
            </a:extLst>
          </p:cNvPr>
          <p:cNvSpPr txBox="1">
            <a:spLocks/>
          </p:cNvSpPr>
          <p:nvPr/>
        </p:nvSpPr>
        <p:spPr>
          <a:xfrm>
            <a:off x="306041" y="154049"/>
            <a:ext cx="4518727" cy="60077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800" b="1" dirty="0"/>
              <a:t>３　重点項目の概要</a:t>
            </a:r>
          </a:p>
        </p:txBody>
      </p:sp>
    </p:spTree>
    <p:extLst>
      <p:ext uri="{BB962C8B-B14F-4D97-AF65-F5344CB8AC3E}">
        <p14:creationId xmlns:p14="http://schemas.microsoft.com/office/powerpoint/2010/main" val="42658196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946A6107-F808-4A39-A8EF-90CEC7C5AB8A}"/>
              </a:ext>
            </a:extLst>
          </p:cNvPr>
          <p:cNvSpPr>
            <a:spLocks noGrp="1"/>
          </p:cNvSpPr>
          <p:nvPr>
            <p:ph type="sldNum" sz="quarter" idx="12"/>
          </p:nvPr>
        </p:nvSpPr>
        <p:spPr/>
        <p:txBody>
          <a:bodyPr/>
          <a:lstStyle/>
          <a:p>
            <a:fld id="{A3938BA9-2DF4-4B7E-9133-A83724163198}" type="slidenum">
              <a:rPr kumimoji="1" lang="ja-JP" altLang="en-US" smtClean="0"/>
              <a:t>6</a:t>
            </a:fld>
            <a:endParaRPr kumimoji="1" lang="ja-JP" altLang="en-US"/>
          </a:p>
        </p:txBody>
      </p:sp>
      <p:sp>
        <p:nvSpPr>
          <p:cNvPr id="6" name="テキスト ボックス 5">
            <a:extLst>
              <a:ext uri="{FF2B5EF4-FFF2-40B4-BE49-F238E27FC236}">
                <a16:creationId xmlns:a16="http://schemas.microsoft.com/office/drawing/2014/main" id="{0C4CD271-FD14-4CF7-AB75-C133D75A4F0E}"/>
              </a:ext>
            </a:extLst>
          </p:cNvPr>
          <p:cNvSpPr txBox="1"/>
          <p:nvPr/>
        </p:nvSpPr>
        <p:spPr>
          <a:xfrm>
            <a:off x="612971" y="931040"/>
            <a:ext cx="6097348" cy="369332"/>
          </a:xfrm>
          <a:prstGeom prst="rect">
            <a:avLst/>
          </a:prstGeom>
          <a:noFill/>
        </p:spPr>
        <p:txBody>
          <a:bodyPr wrap="square">
            <a:spAutoFit/>
          </a:bodyPr>
          <a:lstStyle/>
          <a:p>
            <a:r>
              <a:rPr lang="ja-JP" altLang="ja-JP" sz="1800" b="1" u="sng" dirty="0">
                <a:effectLst/>
                <a:ea typeface="HG丸ｺﾞｼｯｸM-PRO" panose="020F0600000000000000" pitchFamily="50" charset="-128"/>
                <a:cs typeface="Times New Roman" panose="02020603050405020304" pitchFamily="18" charset="0"/>
              </a:rPr>
              <a:t>津波避難計画の見直し</a:t>
            </a:r>
            <a:endParaRPr lang="ja-JP" altLang="en-US" b="1" u="sng" dirty="0"/>
          </a:p>
        </p:txBody>
      </p:sp>
      <p:sp>
        <p:nvSpPr>
          <p:cNvPr id="8" name="テキスト ボックス 7">
            <a:extLst>
              <a:ext uri="{FF2B5EF4-FFF2-40B4-BE49-F238E27FC236}">
                <a16:creationId xmlns:a16="http://schemas.microsoft.com/office/drawing/2014/main" id="{55CEDB5D-FBDE-4225-99C0-CBCF20C7857F}"/>
              </a:ext>
            </a:extLst>
          </p:cNvPr>
          <p:cNvSpPr txBox="1"/>
          <p:nvPr/>
        </p:nvSpPr>
        <p:spPr>
          <a:xfrm>
            <a:off x="782904" y="1441658"/>
            <a:ext cx="8854710" cy="1200329"/>
          </a:xfrm>
          <a:prstGeom prst="rect">
            <a:avLst/>
          </a:prstGeom>
          <a:noFill/>
        </p:spPr>
        <p:txBody>
          <a:bodyPr wrap="square">
            <a:spAutoFit/>
          </a:bodyPr>
          <a:lstStyle/>
          <a:p>
            <a:pPr marL="285750" marR="110490" indent="-152400">
              <a:spcAft>
                <a:spcPts val="0"/>
              </a:spcAft>
            </a:pPr>
            <a:r>
              <a:rPr lang="ja-JP" altLang="ja-JP" sz="1800" kern="100" dirty="0">
                <a:effectLst/>
                <a:latin typeface="Century" panose="02040604050505020304" pitchFamily="18" charset="0"/>
                <a:ea typeface="HG丸ｺﾞｼｯｸM-PRO" panose="020F0600000000000000" pitchFamily="50" charset="-128"/>
                <a:cs typeface="メイリオ" panose="020B0604030504040204" pitchFamily="50" charset="-128"/>
              </a:rPr>
              <a:t>○常駐する協力会社従業員を含めた避難場所の確保及び避難訓練の実施</a:t>
            </a:r>
            <a:endParaRPr lang="ja-JP" alt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285750" marR="110490" indent="-152400">
              <a:spcAft>
                <a:spcPts val="0"/>
              </a:spcAft>
            </a:pPr>
            <a:r>
              <a:rPr lang="ja-JP" altLang="ja-JP" sz="1800" kern="100" dirty="0">
                <a:effectLst/>
                <a:latin typeface="Century" panose="02040604050505020304" pitchFamily="18" charset="0"/>
                <a:ea typeface="HG丸ｺﾞｼｯｸM-PRO" panose="020F0600000000000000" pitchFamily="50" charset="-128"/>
                <a:cs typeface="メイリオ" panose="020B0604030504040204" pitchFamily="50" charset="-128"/>
              </a:rPr>
              <a:t>○定期修理等により一時的（１か月以上など）に作業員が増加する場合に対応</a:t>
            </a:r>
            <a:endParaRPr lang="ja-JP" alt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285750" marR="110490" indent="-152400">
              <a:spcAft>
                <a:spcPts val="0"/>
              </a:spcAft>
            </a:pPr>
            <a:r>
              <a:rPr lang="ja-JP" altLang="ja-JP" sz="1800" kern="100" dirty="0">
                <a:effectLst/>
                <a:latin typeface="Century" panose="02040604050505020304" pitchFamily="18" charset="0"/>
                <a:ea typeface="HG丸ｺﾞｼｯｸM-PRO" panose="020F0600000000000000" pitchFamily="50" charset="-128"/>
                <a:cs typeface="メイリオ" panose="020B0604030504040204" pitchFamily="50" charset="-128"/>
              </a:rPr>
              <a:t>　した避難場所の確保又は避難経路等避難方法の周知の徹底</a:t>
            </a:r>
            <a:endParaRPr lang="en-US" altLang="ja-JP" kern="100" dirty="0">
              <a:latin typeface="Century" panose="02040604050505020304" pitchFamily="18" charset="0"/>
              <a:ea typeface="HG丸ｺﾞｼｯｸM-PRO" panose="020F0600000000000000" pitchFamily="50" charset="-128"/>
              <a:cs typeface="メイリオ" panose="020B0604030504040204" pitchFamily="50" charset="-128"/>
            </a:endParaRPr>
          </a:p>
          <a:p>
            <a:pPr marL="285750" marR="110490" indent="-152400">
              <a:spcAft>
                <a:spcPts val="0"/>
              </a:spcAft>
            </a:pPr>
            <a:r>
              <a:rPr lang="ja-JP" altLang="ja-JP" sz="1800" dirty="0">
                <a:effectLst/>
                <a:ea typeface="HG丸ｺﾞｼｯｸM-PRO" panose="020F0600000000000000" pitchFamily="50" charset="-128"/>
                <a:cs typeface="メイリオ" panose="020B0604030504040204" pitchFamily="50" charset="-128"/>
              </a:rPr>
              <a:t>○津波避難計画の実効性の定期的な検証と見直し</a:t>
            </a:r>
            <a:endParaRPr lang="ja-JP" altLang="en-US" dirty="0"/>
          </a:p>
        </p:txBody>
      </p:sp>
      <p:sp>
        <p:nvSpPr>
          <p:cNvPr id="10" name="テキスト ボックス 9">
            <a:extLst>
              <a:ext uri="{FF2B5EF4-FFF2-40B4-BE49-F238E27FC236}">
                <a16:creationId xmlns:a16="http://schemas.microsoft.com/office/drawing/2014/main" id="{2A89FA95-2D67-4453-B8A5-DC693AB290BE}"/>
              </a:ext>
            </a:extLst>
          </p:cNvPr>
          <p:cNvSpPr txBox="1"/>
          <p:nvPr/>
        </p:nvSpPr>
        <p:spPr>
          <a:xfrm>
            <a:off x="612971" y="2881219"/>
            <a:ext cx="7017818" cy="369332"/>
          </a:xfrm>
          <a:prstGeom prst="rect">
            <a:avLst/>
          </a:prstGeom>
          <a:noFill/>
        </p:spPr>
        <p:txBody>
          <a:bodyPr wrap="square">
            <a:spAutoFit/>
          </a:bodyPr>
          <a:lstStyle/>
          <a:p>
            <a:r>
              <a:rPr lang="en-US" altLang="ja-JP" sz="1800" b="1" u="sng" dirty="0">
                <a:effectLst/>
                <a:latin typeface="HG丸ｺﾞｼｯｸM-PRO" panose="020F0600000000000000" pitchFamily="50" charset="-128"/>
                <a:cs typeface="Times New Roman" panose="02020603050405020304" pitchFamily="18" charset="0"/>
              </a:rPr>
              <a:t>L2</a:t>
            </a:r>
            <a:r>
              <a:rPr lang="ja-JP" altLang="ja-JP" sz="1800" b="1" u="sng" dirty="0">
                <a:effectLst/>
                <a:ea typeface="HG丸ｺﾞｼｯｸM-PRO" panose="020F0600000000000000" pitchFamily="50" charset="-128"/>
                <a:cs typeface="Times New Roman" panose="02020603050405020304" pitchFamily="18" charset="0"/>
              </a:rPr>
              <a:t>（想定最大規模）の高潮（地震・津波を除く）に備えた対策</a:t>
            </a:r>
            <a:endParaRPr lang="ja-JP" altLang="en-US" b="1" u="sng" dirty="0"/>
          </a:p>
        </p:txBody>
      </p:sp>
      <p:sp>
        <p:nvSpPr>
          <p:cNvPr id="12" name="テキスト ボックス 11">
            <a:extLst>
              <a:ext uri="{FF2B5EF4-FFF2-40B4-BE49-F238E27FC236}">
                <a16:creationId xmlns:a16="http://schemas.microsoft.com/office/drawing/2014/main" id="{FC0D7BC9-920E-4F4B-8CCB-EE0A5B00469E}"/>
              </a:ext>
            </a:extLst>
          </p:cNvPr>
          <p:cNvSpPr txBox="1"/>
          <p:nvPr/>
        </p:nvSpPr>
        <p:spPr>
          <a:xfrm>
            <a:off x="907656" y="3442087"/>
            <a:ext cx="10376687" cy="369332"/>
          </a:xfrm>
          <a:prstGeom prst="rect">
            <a:avLst/>
          </a:prstGeom>
          <a:noFill/>
        </p:spPr>
        <p:txBody>
          <a:bodyPr wrap="square">
            <a:spAutoFit/>
          </a:bodyPr>
          <a:lstStyle/>
          <a:p>
            <a:r>
              <a:rPr lang="ja-JP" altLang="ja-JP" sz="1800" dirty="0">
                <a:effectLst/>
                <a:ea typeface="HG丸ｺﾞｼｯｸM-PRO" panose="020F0600000000000000" pitchFamily="50" charset="-128"/>
                <a:cs typeface="メイリオ" panose="020B0604030504040204" pitchFamily="50" charset="-128"/>
              </a:rPr>
              <a:t>○想定し得る最大規模の高潮に備え、</a:t>
            </a:r>
            <a:r>
              <a:rPr lang="ja-JP" altLang="ja-JP" sz="1800" dirty="0">
                <a:effectLst/>
                <a:ea typeface="HG丸ｺﾞｼｯｸM-PRO" panose="020F0600000000000000" pitchFamily="50" charset="-128"/>
                <a:cs typeface="Times New Roman" panose="02020603050405020304" pitchFamily="18" charset="0"/>
              </a:rPr>
              <a:t>可能な限りの事前移設、</a:t>
            </a:r>
            <a:r>
              <a:rPr lang="en-US" altLang="ja-JP" sz="1800" dirty="0">
                <a:effectLst/>
                <a:ea typeface="HG丸ｺﾞｼｯｸM-PRO" panose="020F0600000000000000" pitchFamily="50" charset="-128"/>
                <a:cs typeface="Times New Roman" panose="02020603050405020304" pitchFamily="18" charset="0"/>
              </a:rPr>
              <a:t>BCP</a:t>
            </a:r>
            <a:r>
              <a:rPr lang="ja-JP" altLang="ja-JP" sz="1800" dirty="0">
                <a:effectLst/>
                <a:ea typeface="HG丸ｺﾞｼｯｸM-PRO" panose="020F0600000000000000" pitchFamily="50" charset="-128"/>
                <a:cs typeface="Times New Roman" panose="02020603050405020304" pitchFamily="18" charset="0"/>
              </a:rPr>
              <a:t>等業務継続に係る規程の見直し等</a:t>
            </a:r>
            <a:endParaRPr lang="ja-JP" altLang="en-US" dirty="0"/>
          </a:p>
        </p:txBody>
      </p:sp>
      <p:sp>
        <p:nvSpPr>
          <p:cNvPr id="14" name="テキスト ボックス 13">
            <a:extLst>
              <a:ext uri="{FF2B5EF4-FFF2-40B4-BE49-F238E27FC236}">
                <a16:creationId xmlns:a16="http://schemas.microsoft.com/office/drawing/2014/main" id="{B9AB17AE-4B35-4555-9D28-D94D32F78C68}"/>
              </a:ext>
            </a:extLst>
          </p:cNvPr>
          <p:cNvSpPr txBox="1"/>
          <p:nvPr/>
        </p:nvSpPr>
        <p:spPr>
          <a:xfrm>
            <a:off x="612971" y="4529886"/>
            <a:ext cx="6097348" cy="369332"/>
          </a:xfrm>
          <a:prstGeom prst="rect">
            <a:avLst/>
          </a:prstGeom>
          <a:noFill/>
        </p:spPr>
        <p:txBody>
          <a:bodyPr wrap="square">
            <a:spAutoFit/>
          </a:bodyPr>
          <a:lstStyle/>
          <a:p>
            <a:r>
              <a:rPr lang="ja-JP" altLang="ja-JP" sz="1800" b="1" u="sng"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プラント保安等における</a:t>
            </a:r>
            <a:r>
              <a:rPr lang="en-US" altLang="ja-JP" sz="1800" b="1" u="sng"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IoT </a:t>
            </a:r>
            <a:r>
              <a:rPr lang="ja-JP" altLang="ja-JP" sz="1800" b="1" u="sng"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altLang="ja-JP" sz="1800" b="1" u="sng"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AI</a:t>
            </a:r>
            <a:r>
              <a:rPr lang="ja-JP" altLang="ja-JP" sz="1800" b="1" u="sng"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の利活用</a:t>
            </a:r>
            <a:endParaRPr lang="ja-JP" altLang="en-US" b="1" u="sng" dirty="0">
              <a:latin typeface="HG丸ｺﾞｼｯｸM-PRO" panose="020F0600000000000000" pitchFamily="50" charset="-128"/>
              <a:ea typeface="HG丸ｺﾞｼｯｸM-PRO" panose="020F0600000000000000" pitchFamily="50" charset="-128"/>
            </a:endParaRPr>
          </a:p>
        </p:txBody>
      </p:sp>
      <p:sp>
        <p:nvSpPr>
          <p:cNvPr id="16" name="テキスト ボックス 15">
            <a:extLst>
              <a:ext uri="{FF2B5EF4-FFF2-40B4-BE49-F238E27FC236}">
                <a16:creationId xmlns:a16="http://schemas.microsoft.com/office/drawing/2014/main" id="{478BBC4D-C7B4-4396-8784-6E65AA50BC81}"/>
              </a:ext>
            </a:extLst>
          </p:cNvPr>
          <p:cNvSpPr txBox="1"/>
          <p:nvPr/>
        </p:nvSpPr>
        <p:spPr>
          <a:xfrm>
            <a:off x="907656" y="5049947"/>
            <a:ext cx="9045548" cy="369332"/>
          </a:xfrm>
          <a:prstGeom prst="rect">
            <a:avLst/>
          </a:prstGeom>
          <a:noFill/>
        </p:spPr>
        <p:txBody>
          <a:bodyPr wrap="square">
            <a:spAutoFit/>
          </a:bodyPr>
          <a:lstStyle/>
          <a:p>
            <a:r>
              <a:rPr lang="ja-JP" altLang="ja-JP" sz="1800" dirty="0">
                <a:effectLst/>
                <a:ea typeface="HG丸ｺﾞｼｯｸM-PRO" panose="020F0600000000000000" pitchFamily="50" charset="-128"/>
                <a:cs typeface="メイリオ" panose="020B0604030504040204" pitchFamily="50" charset="-128"/>
              </a:rPr>
              <a:t>○プラントや危険物施設の保安対策のための</a:t>
            </a:r>
            <a:r>
              <a:rPr lang="en-US" altLang="ja-JP" sz="1800" dirty="0">
                <a:effectLst/>
                <a:latin typeface="HG丸ｺﾞｼｯｸM-PRO" panose="020F0600000000000000" pitchFamily="50" charset="-128"/>
                <a:cs typeface="Times New Roman" panose="02020603050405020304" pitchFamily="18" charset="0"/>
              </a:rPr>
              <a:t>IoT </a:t>
            </a:r>
            <a:r>
              <a:rPr lang="ja-JP" altLang="ja-JP" sz="1800" dirty="0">
                <a:effectLst/>
                <a:ea typeface="HG丸ｺﾞｼｯｸM-PRO" panose="020F0600000000000000" pitchFamily="50" charset="-128"/>
                <a:cs typeface="Times New Roman" panose="02020603050405020304" pitchFamily="18" charset="0"/>
              </a:rPr>
              <a:t>・</a:t>
            </a:r>
            <a:r>
              <a:rPr lang="en-US" altLang="ja-JP" sz="1800" dirty="0">
                <a:effectLst/>
                <a:ea typeface="HG丸ｺﾞｼｯｸM-PRO" panose="020F0600000000000000" pitchFamily="50" charset="-128"/>
                <a:cs typeface="Times New Roman" panose="02020603050405020304" pitchFamily="18" charset="0"/>
              </a:rPr>
              <a:t>AI</a:t>
            </a:r>
            <a:r>
              <a:rPr lang="ja-JP" altLang="ja-JP" sz="1800" dirty="0">
                <a:effectLst/>
                <a:ea typeface="HG丸ｺﾞｼｯｸM-PRO" panose="020F0600000000000000" pitchFamily="50" charset="-128"/>
                <a:cs typeface="Times New Roman" panose="02020603050405020304" pitchFamily="18" charset="0"/>
              </a:rPr>
              <a:t>の積極的な利活用</a:t>
            </a:r>
            <a:endParaRPr lang="ja-JP" altLang="en-US" dirty="0"/>
          </a:p>
        </p:txBody>
      </p:sp>
      <p:pic>
        <p:nvPicPr>
          <p:cNvPr id="17" name="図 16" descr="タブレットを使う作業員のイラスト（女性）">
            <a:hlinkClick r:id="rId2"/>
            <a:extLst>
              <a:ext uri="{FF2B5EF4-FFF2-40B4-BE49-F238E27FC236}">
                <a16:creationId xmlns:a16="http://schemas.microsoft.com/office/drawing/2014/main" id="{C0174A7D-452E-499B-8946-BC5A74A4012D}"/>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190647" y="4619179"/>
            <a:ext cx="1223010" cy="1600200"/>
          </a:xfrm>
          <a:prstGeom prst="rect">
            <a:avLst/>
          </a:prstGeom>
          <a:noFill/>
          <a:ln>
            <a:noFill/>
          </a:ln>
        </p:spPr>
      </p:pic>
      <p:sp>
        <p:nvSpPr>
          <p:cNvPr id="13" name="タイトル 1">
            <a:extLst>
              <a:ext uri="{FF2B5EF4-FFF2-40B4-BE49-F238E27FC236}">
                <a16:creationId xmlns:a16="http://schemas.microsoft.com/office/drawing/2014/main" id="{7D434803-3AA1-4325-B40B-6449E254B6AF}"/>
              </a:ext>
            </a:extLst>
          </p:cNvPr>
          <p:cNvSpPr txBox="1">
            <a:spLocks/>
          </p:cNvSpPr>
          <p:nvPr/>
        </p:nvSpPr>
        <p:spPr>
          <a:xfrm>
            <a:off x="330318" y="254902"/>
            <a:ext cx="4518727" cy="60077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800" b="1" dirty="0"/>
              <a:t>３　重点項目の概要</a:t>
            </a:r>
          </a:p>
        </p:txBody>
      </p:sp>
    </p:spTree>
    <p:extLst>
      <p:ext uri="{BB962C8B-B14F-4D97-AF65-F5344CB8AC3E}">
        <p14:creationId xmlns:p14="http://schemas.microsoft.com/office/powerpoint/2010/main" val="2380406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A0825FFF-C4F1-4642-8607-D8AB3FD96E77}"/>
              </a:ext>
            </a:extLst>
          </p:cNvPr>
          <p:cNvSpPr>
            <a:spLocks noGrp="1"/>
          </p:cNvSpPr>
          <p:nvPr>
            <p:ph type="sldNum" sz="quarter" idx="12"/>
          </p:nvPr>
        </p:nvSpPr>
        <p:spPr/>
        <p:txBody>
          <a:bodyPr/>
          <a:lstStyle/>
          <a:p>
            <a:fld id="{A3938BA9-2DF4-4B7E-9133-A83724163198}" type="slidenum">
              <a:rPr kumimoji="1" lang="ja-JP" altLang="en-US" smtClean="0"/>
              <a:t>7</a:t>
            </a:fld>
            <a:endParaRPr kumimoji="1" lang="ja-JP" altLang="en-US"/>
          </a:p>
        </p:txBody>
      </p:sp>
      <p:sp>
        <p:nvSpPr>
          <p:cNvPr id="11" name="テキスト ボックス 10">
            <a:extLst>
              <a:ext uri="{FF2B5EF4-FFF2-40B4-BE49-F238E27FC236}">
                <a16:creationId xmlns:a16="http://schemas.microsoft.com/office/drawing/2014/main" id="{F7B08EF9-0874-4A2F-B577-13C679E4AE91}"/>
              </a:ext>
            </a:extLst>
          </p:cNvPr>
          <p:cNvSpPr txBox="1"/>
          <p:nvPr/>
        </p:nvSpPr>
        <p:spPr>
          <a:xfrm>
            <a:off x="920468" y="3335591"/>
            <a:ext cx="6580849" cy="531684"/>
          </a:xfrm>
          <a:prstGeom prst="rect">
            <a:avLst/>
          </a:prstGeom>
          <a:noFill/>
        </p:spPr>
        <p:txBody>
          <a:bodyPr wrap="square">
            <a:spAutoFit/>
          </a:bodyPr>
          <a:lstStyle/>
          <a:p>
            <a:pPr indent="152400">
              <a:lnSpc>
                <a:spcPts val="1700"/>
              </a:lnSpc>
            </a:pPr>
            <a:r>
              <a:rPr lang="ja-JP" altLang="en-US" kern="100" dirty="0">
                <a:latin typeface="游明朝" panose="02020400000000000000" pitchFamily="18" charset="-128"/>
                <a:ea typeface="HG丸ｺﾞｼｯｸM-PRO" panose="020F0600000000000000" pitchFamily="50" charset="-128"/>
                <a:cs typeface="Times New Roman" panose="02020603050405020304" pitchFamily="18" charset="0"/>
              </a:rPr>
              <a:t>○</a:t>
            </a:r>
            <a:r>
              <a:rPr lang="ja-JP" altLang="ja-JP" sz="1800" kern="100" dirty="0">
                <a:effectLst/>
                <a:latin typeface="游明朝" panose="02020400000000000000" pitchFamily="18" charset="-128"/>
                <a:ea typeface="HG丸ｺﾞｼｯｸM-PRO" panose="020F0600000000000000" pitchFamily="50" charset="-128"/>
                <a:cs typeface="Times New Roman" panose="02020603050405020304" pitchFamily="18" charset="0"/>
              </a:rPr>
              <a:t>一定量以上の貯蔵物を常時保管</a:t>
            </a:r>
            <a:r>
              <a:rPr lang="ja-JP" altLang="en-US" kern="100" dirty="0">
                <a:latin typeface="游明朝" panose="02020400000000000000" pitchFamily="18" charset="-128"/>
                <a:ea typeface="HG丸ｺﾞｼｯｸM-PRO" panose="020F0600000000000000" pitchFamily="50" charset="-128"/>
                <a:cs typeface="Times New Roman" panose="02020603050405020304" pitchFamily="18" charset="0"/>
              </a:rPr>
              <a:t>することで</a:t>
            </a:r>
            <a:r>
              <a:rPr lang="ja-JP" altLang="en-US" sz="1800" kern="100" dirty="0">
                <a:effectLst/>
                <a:latin typeface="游明朝" panose="02020400000000000000" pitchFamily="18" charset="-128"/>
                <a:ea typeface="HG丸ｺﾞｼｯｸM-PRO" panose="020F0600000000000000" pitchFamily="50" charset="-128"/>
                <a:cs typeface="Times New Roman" panose="02020603050405020304" pitchFamily="18" charset="0"/>
              </a:rPr>
              <a:t>自重を大きくし</a:t>
            </a:r>
            <a:endParaRPr lang="en-US" altLang="ja-JP" sz="1800" kern="100" dirty="0">
              <a:effectLst/>
              <a:latin typeface="游明朝" panose="02020400000000000000" pitchFamily="18" charset="-128"/>
              <a:ea typeface="HG丸ｺﾞｼｯｸM-PRO" panose="020F0600000000000000" pitchFamily="50" charset="-128"/>
              <a:cs typeface="Times New Roman" panose="02020603050405020304" pitchFamily="18" charset="0"/>
            </a:endParaRPr>
          </a:p>
          <a:p>
            <a:pPr indent="152400">
              <a:lnSpc>
                <a:spcPts val="1700"/>
              </a:lnSpc>
            </a:pPr>
            <a:r>
              <a:rPr lang="ja-JP" altLang="en-US" kern="100" dirty="0">
                <a:latin typeface="游明朝" panose="02020400000000000000" pitchFamily="18" charset="-128"/>
                <a:ea typeface="HG丸ｺﾞｼｯｸM-PRO" panose="020F0600000000000000" pitchFamily="50" charset="-128"/>
                <a:cs typeface="Times New Roman" panose="02020603050405020304" pitchFamily="18" charset="0"/>
              </a:rPr>
              <a:t>　</a:t>
            </a:r>
            <a:r>
              <a:rPr lang="ja-JP" altLang="ja-JP" sz="1800" kern="100" dirty="0">
                <a:effectLst/>
                <a:latin typeface="游明朝" panose="02020400000000000000" pitchFamily="18" charset="-128"/>
                <a:ea typeface="HG丸ｺﾞｼｯｸM-PRO" panose="020F0600000000000000" pitchFamily="50" charset="-128"/>
                <a:cs typeface="Times New Roman" panose="02020603050405020304" pitchFamily="18" charset="0"/>
              </a:rPr>
              <a:t>津波による移動を防止。</a:t>
            </a:r>
            <a:endParaRPr lang="ja-JP" alt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13" name="テキスト ボックス 12">
            <a:extLst>
              <a:ext uri="{FF2B5EF4-FFF2-40B4-BE49-F238E27FC236}">
                <a16:creationId xmlns:a16="http://schemas.microsoft.com/office/drawing/2014/main" id="{2B62569E-3A62-4B8E-A3BE-F5984B6E7CD0}"/>
              </a:ext>
            </a:extLst>
          </p:cNvPr>
          <p:cNvSpPr txBox="1"/>
          <p:nvPr/>
        </p:nvSpPr>
        <p:spPr>
          <a:xfrm>
            <a:off x="744467" y="2966259"/>
            <a:ext cx="6097348" cy="369332"/>
          </a:xfrm>
          <a:prstGeom prst="rect">
            <a:avLst/>
          </a:prstGeom>
          <a:noFill/>
        </p:spPr>
        <p:txBody>
          <a:bodyPr wrap="square">
            <a:spAutoFit/>
          </a:bodyPr>
          <a:lstStyle/>
          <a:p>
            <a:r>
              <a:rPr lang="ja-JP" altLang="ja-JP" sz="1800" b="1" u="sng" dirty="0">
                <a:solidFill>
                  <a:srgbClr val="000000"/>
                </a:solidFill>
                <a:effectLst/>
                <a:ea typeface="HG丸ｺﾞｼｯｸM-PRO" panose="020F0600000000000000" pitchFamily="50" charset="-128"/>
                <a:cs typeface="Times New Roman" panose="02020603050405020304" pitchFamily="18" charset="0"/>
              </a:rPr>
              <a:t>管理油高（下限値）の見直し</a:t>
            </a:r>
            <a:endParaRPr lang="ja-JP" altLang="en-US" u="sng" dirty="0"/>
          </a:p>
        </p:txBody>
      </p:sp>
      <p:pic>
        <p:nvPicPr>
          <p:cNvPr id="14" name="図 13">
            <a:extLst>
              <a:ext uri="{FF2B5EF4-FFF2-40B4-BE49-F238E27FC236}">
                <a16:creationId xmlns:a16="http://schemas.microsoft.com/office/drawing/2014/main" id="{894DECB4-A80E-44EA-A3CA-C310362CB1A1}"/>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108639" y="2966259"/>
            <a:ext cx="2438696" cy="1915017"/>
          </a:xfrm>
          <a:prstGeom prst="rect">
            <a:avLst/>
          </a:prstGeom>
          <a:noFill/>
          <a:ln>
            <a:noFill/>
          </a:ln>
        </p:spPr>
      </p:pic>
      <p:sp>
        <p:nvSpPr>
          <p:cNvPr id="15" name="テキスト ボックス 14">
            <a:extLst>
              <a:ext uri="{FF2B5EF4-FFF2-40B4-BE49-F238E27FC236}">
                <a16:creationId xmlns:a16="http://schemas.microsoft.com/office/drawing/2014/main" id="{219859E9-F240-44D0-8A87-A51EC1474D6A}"/>
              </a:ext>
            </a:extLst>
          </p:cNvPr>
          <p:cNvSpPr txBox="1"/>
          <p:nvPr/>
        </p:nvSpPr>
        <p:spPr>
          <a:xfrm>
            <a:off x="1041848" y="5175014"/>
            <a:ext cx="7220119" cy="646331"/>
          </a:xfrm>
          <a:prstGeom prst="rect">
            <a:avLst/>
          </a:prstGeom>
          <a:noFill/>
        </p:spPr>
        <p:txBody>
          <a:bodyPr wrap="square">
            <a:spAutoFit/>
          </a:bodyPr>
          <a:lstStyle/>
          <a:p>
            <a:r>
              <a:rPr lang="ja-JP" altLang="ja-JP" sz="1800" dirty="0">
                <a:effectLst/>
                <a:ea typeface="HG丸ｺﾞｼｯｸM-PRO" panose="020F0600000000000000" pitchFamily="50" charset="-128"/>
                <a:cs typeface="メイリオ" panose="020B0604030504040204" pitchFamily="50" charset="-128"/>
              </a:rPr>
              <a:t>○有害な化学物質の漏えい等により、大気や水域に拡散し、</a:t>
            </a:r>
            <a:endParaRPr lang="en-US" altLang="ja-JP" sz="1800" dirty="0">
              <a:effectLst/>
              <a:ea typeface="HG丸ｺﾞｼｯｸM-PRO" panose="020F0600000000000000" pitchFamily="50" charset="-128"/>
              <a:cs typeface="メイリオ" panose="020B0604030504040204" pitchFamily="50" charset="-128"/>
            </a:endParaRPr>
          </a:p>
          <a:p>
            <a:r>
              <a:rPr lang="ja-JP" altLang="en-US" dirty="0">
                <a:ea typeface="HG丸ｺﾞｼｯｸM-PRO" panose="020F0600000000000000" pitchFamily="50" charset="-128"/>
                <a:cs typeface="メイリオ" panose="020B0604030504040204" pitchFamily="50" charset="-128"/>
              </a:rPr>
              <a:t>　</a:t>
            </a:r>
            <a:r>
              <a:rPr lang="ja-JP" altLang="ja-JP" sz="1800" dirty="0">
                <a:effectLst/>
                <a:ea typeface="HG丸ｺﾞｼｯｸM-PRO" panose="020F0600000000000000" pitchFamily="50" charset="-128"/>
                <a:cs typeface="メイリオ" panose="020B0604030504040204" pitchFamily="50" charset="-128"/>
              </a:rPr>
              <a:t>周辺地域に影響を及ぼすことへの対応として、初動体制を配備</a:t>
            </a:r>
            <a:endParaRPr lang="ja-JP" altLang="en-US" dirty="0"/>
          </a:p>
        </p:txBody>
      </p:sp>
      <p:sp>
        <p:nvSpPr>
          <p:cNvPr id="16" name="テキスト ボックス 15">
            <a:extLst>
              <a:ext uri="{FF2B5EF4-FFF2-40B4-BE49-F238E27FC236}">
                <a16:creationId xmlns:a16="http://schemas.microsoft.com/office/drawing/2014/main" id="{61D4D51C-A0AE-4904-B0FA-FB7213DC2BF3}"/>
              </a:ext>
            </a:extLst>
          </p:cNvPr>
          <p:cNvSpPr txBox="1"/>
          <p:nvPr/>
        </p:nvSpPr>
        <p:spPr>
          <a:xfrm>
            <a:off x="744467" y="4731404"/>
            <a:ext cx="6097348" cy="369332"/>
          </a:xfrm>
          <a:prstGeom prst="rect">
            <a:avLst/>
          </a:prstGeom>
          <a:noFill/>
        </p:spPr>
        <p:txBody>
          <a:bodyPr wrap="square">
            <a:spAutoFit/>
          </a:bodyPr>
          <a:lstStyle>
            <a:defPPr>
              <a:defRPr lang="en-US"/>
            </a:defPPr>
            <a:lvl1pPr>
              <a:defRPr b="1" u="sng">
                <a:solidFill>
                  <a:srgbClr val="000000"/>
                </a:solidFill>
                <a:effectLst/>
                <a:ea typeface="HG丸ｺﾞｼｯｸM-PRO" panose="020F0600000000000000" pitchFamily="50" charset="-128"/>
                <a:cs typeface="Times New Roman" panose="02020603050405020304" pitchFamily="18" charset="0"/>
              </a:defRPr>
            </a:lvl1pPr>
          </a:lstStyle>
          <a:p>
            <a:r>
              <a:rPr lang="ja-JP" altLang="ja-JP" dirty="0"/>
              <a:t>有害な化学物質の漏えい等に備えた初動体制の整備</a:t>
            </a:r>
            <a:endParaRPr lang="ja-JP" altLang="en-US" dirty="0"/>
          </a:p>
        </p:txBody>
      </p:sp>
      <p:sp>
        <p:nvSpPr>
          <p:cNvPr id="18" name="テキスト ボックス 17">
            <a:extLst>
              <a:ext uri="{FF2B5EF4-FFF2-40B4-BE49-F238E27FC236}">
                <a16:creationId xmlns:a16="http://schemas.microsoft.com/office/drawing/2014/main" id="{83629114-5AC7-4674-AC3F-A5090BB4B40E}"/>
              </a:ext>
            </a:extLst>
          </p:cNvPr>
          <p:cNvSpPr txBox="1"/>
          <p:nvPr/>
        </p:nvSpPr>
        <p:spPr>
          <a:xfrm>
            <a:off x="744467" y="975721"/>
            <a:ext cx="6097348" cy="369332"/>
          </a:xfrm>
          <a:prstGeom prst="rect">
            <a:avLst/>
          </a:prstGeom>
          <a:noFill/>
        </p:spPr>
        <p:txBody>
          <a:bodyPr wrap="square">
            <a:spAutoFit/>
          </a:bodyPr>
          <a:lstStyle/>
          <a:p>
            <a:r>
              <a:rPr lang="ja-JP" altLang="ja-JP" sz="1800" b="1" u="sng" dirty="0">
                <a:effectLst/>
                <a:ea typeface="HG丸ｺﾞｼｯｸM-PRO" panose="020F0600000000000000" pitchFamily="50" charset="-128"/>
                <a:cs typeface="メイリオ" panose="020B0604030504040204" pitchFamily="50" charset="-128"/>
              </a:rPr>
              <a:t>建物の地震・津波対策</a:t>
            </a:r>
            <a:endParaRPr lang="ja-JP" altLang="en-US" b="1" u="sng" dirty="0"/>
          </a:p>
        </p:txBody>
      </p:sp>
      <p:sp>
        <p:nvSpPr>
          <p:cNvPr id="20" name="テキスト ボックス 19">
            <a:extLst>
              <a:ext uri="{FF2B5EF4-FFF2-40B4-BE49-F238E27FC236}">
                <a16:creationId xmlns:a16="http://schemas.microsoft.com/office/drawing/2014/main" id="{CD449495-40F3-40B1-90B9-524F1ECDCFF4}"/>
              </a:ext>
            </a:extLst>
          </p:cNvPr>
          <p:cNvSpPr txBox="1"/>
          <p:nvPr/>
        </p:nvSpPr>
        <p:spPr>
          <a:xfrm>
            <a:off x="920466" y="1475753"/>
            <a:ext cx="7341501" cy="923330"/>
          </a:xfrm>
          <a:prstGeom prst="rect">
            <a:avLst/>
          </a:prstGeom>
          <a:noFill/>
        </p:spPr>
        <p:txBody>
          <a:bodyPr wrap="square">
            <a:spAutoFit/>
          </a:bodyPr>
          <a:lstStyle/>
          <a:p>
            <a:pPr marL="285750" marR="110490" indent="-152400">
              <a:spcAft>
                <a:spcPts val="0"/>
              </a:spcAft>
            </a:pPr>
            <a:r>
              <a:rPr lang="ja-JP" altLang="ja-JP" sz="1800" kern="100" dirty="0">
                <a:effectLst/>
                <a:latin typeface="Century" panose="02040604050505020304" pitchFamily="18" charset="0"/>
                <a:ea typeface="HG丸ｺﾞｼｯｸM-PRO" panose="020F0600000000000000" pitchFamily="50" charset="-128"/>
                <a:cs typeface="メイリオ" panose="020B0604030504040204" pitchFamily="50" charset="-128"/>
              </a:rPr>
              <a:t>○浸水深以上の高さを有する事務所等の建物を耐震化防災要員の活動拠点や従業員の避難場所を確保</a:t>
            </a:r>
            <a:endParaRPr lang="ja-JP" alt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285750" marR="110490" indent="-152400">
              <a:spcAft>
                <a:spcPts val="0"/>
              </a:spcAft>
            </a:pPr>
            <a:r>
              <a:rPr lang="ja-JP" altLang="ja-JP" sz="1800" kern="100" dirty="0">
                <a:effectLst/>
                <a:latin typeface="Century" panose="02040604050505020304" pitchFamily="18" charset="0"/>
                <a:ea typeface="HG丸ｺﾞｼｯｸM-PRO" panose="020F0600000000000000" pitchFamily="50" charset="-128"/>
                <a:cs typeface="メイリオ" panose="020B0604030504040204" pitchFamily="50" charset="-128"/>
              </a:rPr>
              <a:t>○</a:t>
            </a:r>
            <a:r>
              <a:rPr lang="ja-JP" altLang="en-US" kern="100" dirty="0">
                <a:latin typeface="Century" panose="02040604050505020304" pitchFamily="18" charset="0"/>
                <a:ea typeface="HG丸ｺﾞｼｯｸM-PRO" panose="020F0600000000000000" pitchFamily="50" charset="-128"/>
                <a:cs typeface="メイリオ" panose="020B0604030504040204" pitchFamily="50" charset="-128"/>
              </a:rPr>
              <a:t>代替措置</a:t>
            </a:r>
            <a:r>
              <a:rPr lang="ja-JP" altLang="ja-JP" sz="1800" kern="100" dirty="0">
                <a:effectLst/>
                <a:latin typeface="Century" panose="02040604050505020304" pitchFamily="18" charset="0"/>
                <a:ea typeface="HG丸ｺﾞｼｯｸM-PRO" panose="020F0600000000000000" pitchFamily="50" charset="-128"/>
                <a:cs typeface="メイリオ" panose="020B0604030504040204" pitchFamily="50" charset="-128"/>
              </a:rPr>
              <a:t>により</a:t>
            </a:r>
            <a:r>
              <a:rPr lang="ja-JP" altLang="en-US" sz="1800" kern="100" dirty="0">
                <a:effectLst/>
                <a:latin typeface="Century" panose="02040604050505020304" pitchFamily="18" charset="0"/>
                <a:ea typeface="HG丸ｺﾞｼｯｸM-PRO" panose="020F0600000000000000" pitchFamily="50" charset="-128"/>
                <a:cs typeface="メイリオ" panose="020B0604030504040204" pitchFamily="50" charset="-128"/>
              </a:rPr>
              <a:t>、</a:t>
            </a:r>
            <a:r>
              <a:rPr lang="ja-JP" altLang="ja-JP" sz="1800" kern="100" dirty="0">
                <a:effectLst/>
                <a:latin typeface="Century" panose="02040604050505020304" pitchFamily="18" charset="0"/>
                <a:ea typeface="HG丸ｺﾞｼｯｸM-PRO" panose="020F0600000000000000" pitchFamily="50" charset="-128"/>
                <a:cs typeface="メイリオ" panose="020B0604030504040204" pitchFamily="50" charset="-128"/>
              </a:rPr>
              <a:t>防災要員の活動拠点や従業員の避難場所を確保</a:t>
            </a:r>
            <a:endParaRPr lang="ja-JP" alt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pic>
        <p:nvPicPr>
          <p:cNvPr id="21" name="図 20">
            <a:extLst>
              <a:ext uri="{FF2B5EF4-FFF2-40B4-BE49-F238E27FC236}">
                <a16:creationId xmlns:a16="http://schemas.microsoft.com/office/drawing/2014/main" id="{457366EE-7B6D-4676-836A-A67C955A2B59}"/>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54468" y="1449107"/>
            <a:ext cx="935990" cy="771525"/>
          </a:xfrm>
          <a:prstGeom prst="rect">
            <a:avLst/>
          </a:prstGeom>
          <a:noFill/>
          <a:ln>
            <a:noFill/>
          </a:ln>
        </p:spPr>
      </p:pic>
      <p:sp>
        <p:nvSpPr>
          <p:cNvPr id="22" name="右矢印 153">
            <a:extLst>
              <a:ext uri="{FF2B5EF4-FFF2-40B4-BE49-F238E27FC236}">
                <a16:creationId xmlns:a16="http://schemas.microsoft.com/office/drawing/2014/main" id="{050C4D2B-0D53-40EA-8C0F-E3F59FB2F0DC}"/>
              </a:ext>
            </a:extLst>
          </p:cNvPr>
          <p:cNvSpPr/>
          <p:nvPr/>
        </p:nvSpPr>
        <p:spPr>
          <a:xfrm>
            <a:off x="9650805" y="1529622"/>
            <a:ext cx="827517" cy="572352"/>
          </a:xfrm>
          <a:prstGeom prst="rightArrow">
            <a:avLst/>
          </a:prstGeom>
          <a:ln/>
        </p:spPr>
        <p:style>
          <a:lnRef idx="2">
            <a:schemeClr val="accent1"/>
          </a:lnRef>
          <a:fillRef idx="1">
            <a:schemeClr val="l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1200" dirty="0"/>
              <a:t>耐震化</a:t>
            </a:r>
          </a:p>
        </p:txBody>
      </p:sp>
      <p:pic>
        <p:nvPicPr>
          <p:cNvPr id="23" name="図 22">
            <a:extLst>
              <a:ext uri="{FF2B5EF4-FFF2-40B4-BE49-F238E27FC236}">
                <a16:creationId xmlns:a16="http://schemas.microsoft.com/office/drawing/2014/main" id="{DEA53B0C-773D-4341-87F4-F4A8B72BB552}"/>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651605" y="1158277"/>
            <a:ext cx="809625" cy="1062355"/>
          </a:xfrm>
          <a:prstGeom prst="rect">
            <a:avLst/>
          </a:prstGeom>
          <a:noFill/>
          <a:ln>
            <a:noFill/>
          </a:ln>
        </p:spPr>
      </p:pic>
      <p:sp>
        <p:nvSpPr>
          <p:cNvPr id="17" name="タイトル 1">
            <a:extLst>
              <a:ext uri="{FF2B5EF4-FFF2-40B4-BE49-F238E27FC236}">
                <a16:creationId xmlns:a16="http://schemas.microsoft.com/office/drawing/2014/main" id="{61BEFA20-6765-4A40-8768-DFE3DA35BDAF}"/>
              </a:ext>
            </a:extLst>
          </p:cNvPr>
          <p:cNvSpPr txBox="1">
            <a:spLocks/>
          </p:cNvSpPr>
          <p:nvPr/>
        </p:nvSpPr>
        <p:spPr>
          <a:xfrm>
            <a:off x="362686" y="291006"/>
            <a:ext cx="4518727" cy="60077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800" b="1" dirty="0"/>
              <a:t>３　重点項目の概要</a:t>
            </a:r>
          </a:p>
        </p:txBody>
      </p:sp>
    </p:spTree>
    <p:extLst>
      <p:ext uri="{BB962C8B-B14F-4D97-AF65-F5344CB8AC3E}">
        <p14:creationId xmlns:p14="http://schemas.microsoft.com/office/powerpoint/2010/main" val="19726712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917EC41C-037A-469A-9AA4-2E1667D82BD5}"/>
              </a:ext>
            </a:extLst>
          </p:cNvPr>
          <p:cNvSpPr>
            <a:spLocks noGrp="1"/>
          </p:cNvSpPr>
          <p:nvPr>
            <p:ph type="sldNum" sz="quarter" idx="12"/>
          </p:nvPr>
        </p:nvSpPr>
        <p:spPr/>
        <p:txBody>
          <a:bodyPr/>
          <a:lstStyle/>
          <a:p>
            <a:fld id="{A3938BA9-2DF4-4B7E-9133-A83724163198}" type="slidenum">
              <a:rPr kumimoji="1" lang="ja-JP" altLang="en-US" smtClean="0"/>
              <a:t>8</a:t>
            </a:fld>
            <a:endParaRPr kumimoji="1" lang="ja-JP" altLang="en-US"/>
          </a:p>
        </p:txBody>
      </p:sp>
      <p:sp>
        <p:nvSpPr>
          <p:cNvPr id="10" name="テキスト ボックス 9">
            <a:extLst>
              <a:ext uri="{FF2B5EF4-FFF2-40B4-BE49-F238E27FC236}">
                <a16:creationId xmlns:a16="http://schemas.microsoft.com/office/drawing/2014/main" id="{5F3C62BF-15FD-425D-B4AA-CE252F93352C}"/>
              </a:ext>
            </a:extLst>
          </p:cNvPr>
          <p:cNvSpPr txBox="1"/>
          <p:nvPr/>
        </p:nvSpPr>
        <p:spPr>
          <a:xfrm>
            <a:off x="954860" y="4750268"/>
            <a:ext cx="3926553" cy="369332"/>
          </a:xfrm>
          <a:prstGeom prst="rect">
            <a:avLst/>
          </a:prstGeom>
          <a:noFill/>
        </p:spPr>
        <p:txBody>
          <a:bodyPr wrap="square">
            <a:spAutoFit/>
          </a:bodyPr>
          <a:lstStyle/>
          <a:p>
            <a:r>
              <a:rPr lang="ja-JP" altLang="ja-JP" sz="1800" b="1" u="sng" dirty="0">
                <a:effectLst/>
                <a:ea typeface="HG丸ｺﾞｼｯｸM-PRO" panose="020F0600000000000000" pitchFamily="50" charset="-128"/>
                <a:cs typeface="メイリオ" panose="020B0604030504040204" pitchFamily="50" charset="-128"/>
              </a:rPr>
              <a:t>近隣事業所等への情報共有</a:t>
            </a:r>
            <a:r>
              <a:rPr lang="ja-JP" altLang="en-US" sz="1800" b="1" u="sng" dirty="0">
                <a:effectLst/>
                <a:ea typeface="HG丸ｺﾞｼｯｸM-PRO" panose="020F0600000000000000" pitchFamily="50" charset="-128"/>
                <a:cs typeface="メイリオ" panose="020B0604030504040204" pitchFamily="50" charset="-128"/>
              </a:rPr>
              <a:t>の強化</a:t>
            </a:r>
            <a:endParaRPr lang="ja-JP" altLang="en-US" b="1" u="sng" dirty="0"/>
          </a:p>
        </p:txBody>
      </p:sp>
      <p:sp>
        <p:nvSpPr>
          <p:cNvPr id="12" name="テキスト ボックス 11">
            <a:extLst>
              <a:ext uri="{FF2B5EF4-FFF2-40B4-BE49-F238E27FC236}">
                <a16:creationId xmlns:a16="http://schemas.microsoft.com/office/drawing/2014/main" id="{A4A4FDBA-533F-40C8-9645-75DBB21CAA67}"/>
              </a:ext>
            </a:extLst>
          </p:cNvPr>
          <p:cNvSpPr txBox="1"/>
          <p:nvPr/>
        </p:nvSpPr>
        <p:spPr>
          <a:xfrm>
            <a:off x="1228977" y="5188452"/>
            <a:ext cx="6847886" cy="646331"/>
          </a:xfrm>
          <a:prstGeom prst="rect">
            <a:avLst/>
          </a:prstGeom>
          <a:noFill/>
        </p:spPr>
        <p:txBody>
          <a:bodyPr wrap="square">
            <a:spAutoFit/>
          </a:bodyPr>
          <a:lstStyle/>
          <a:p>
            <a:r>
              <a:rPr lang="ja-JP" altLang="ja-JP" sz="1800" dirty="0">
                <a:effectLst/>
                <a:ea typeface="HG丸ｺﾞｼｯｸM-PRO" panose="020F0600000000000000" pitchFamily="50" charset="-128"/>
                <a:cs typeface="メイリオ" panose="020B0604030504040204" pitchFamily="50" charset="-128"/>
              </a:rPr>
              <a:t>○事故等発生時における近隣事業所、関係行政機関、一般地域等への広報・連絡手段を見直し、複数の手段の確保を進める。</a:t>
            </a:r>
            <a:endParaRPr lang="ja-JP" altLang="en-US" dirty="0"/>
          </a:p>
        </p:txBody>
      </p:sp>
      <p:pic>
        <p:nvPicPr>
          <p:cNvPr id="13" name="図 12">
            <a:extLst>
              <a:ext uri="{FF2B5EF4-FFF2-40B4-BE49-F238E27FC236}">
                <a16:creationId xmlns:a16="http://schemas.microsoft.com/office/drawing/2014/main" id="{D0598792-DB07-4551-84DD-D6240A1C4D63}"/>
              </a:ext>
            </a:extLst>
          </p:cNvPr>
          <p:cNvPicPr/>
          <p:nvPr/>
        </p:nvPicPr>
        <p:blipFill>
          <a:blip r:embed="rId2" cstate="print">
            <a:extLst>
              <a:ext uri="{28A0092B-C50C-407E-A947-70E740481C1C}">
                <a14:useLocalDpi xmlns:a14="http://schemas.microsoft.com/office/drawing/2010/main"/>
              </a:ext>
            </a:extLst>
          </a:blip>
          <a:srcRect/>
          <a:stretch>
            <a:fillRect/>
          </a:stretch>
        </p:blipFill>
        <p:spPr bwMode="auto">
          <a:xfrm>
            <a:off x="9392033" y="4486707"/>
            <a:ext cx="1570990" cy="1562100"/>
          </a:xfrm>
          <a:prstGeom prst="rect">
            <a:avLst/>
          </a:prstGeom>
          <a:noFill/>
          <a:ln>
            <a:noFill/>
          </a:ln>
        </p:spPr>
      </p:pic>
      <p:pic>
        <p:nvPicPr>
          <p:cNvPr id="14" name="図 13">
            <a:extLst>
              <a:ext uri="{FF2B5EF4-FFF2-40B4-BE49-F238E27FC236}">
                <a16:creationId xmlns:a16="http://schemas.microsoft.com/office/drawing/2014/main" id="{E8DFB228-D3AA-4D70-A50A-8CDE8DCE00A0}"/>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rot="898697">
            <a:off x="10422555" y="5202986"/>
            <a:ext cx="555625" cy="807720"/>
          </a:xfrm>
          <a:prstGeom prst="rect">
            <a:avLst/>
          </a:prstGeom>
          <a:noFill/>
          <a:ln>
            <a:noFill/>
          </a:ln>
        </p:spPr>
      </p:pic>
      <p:pic>
        <p:nvPicPr>
          <p:cNvPr id="15" name="図 14">
            <a:extLst>
              <a:ext uri="{FF2B5EF4-FFF2-40B4-BE49-F238E27FC236}">
                <a16:creationId xmlns:a16="http://schemas.microsoft.com/office/drawing/2014/main" id="{F4B61657-27C2-4729-8A8C-AF6DD6436F9E}"/>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192724" y="5144906"/>
            <a:ext cx="733425" cy="733425"/>
          </a:xfrm>
          <a:prstGeom prst="rect">
            <a:avLst/>
          </a:prstGeom>
          <a:noFill/>
          <a:ln>
            <a:noFill/>
          </a:ln>
        </p:spPr>
      </p:pic>
      <p:sp>
        <p:nvSpPr>
          <p:cNvPr id="17" name="テキスト ボックス 16">
            <a:extLst>
              <a:ext uri="{FF2B5EF4-FFF2-40B4-BE49-F238E27FC236}">
                <a16:creationId xmlns:a16="http://schemas.microsoft.com/office/drawing/2014/main" id="{148DA759-C0A3-4913-9B4E-835B5F539DB4}"/>
              </a:ext>
            </a:extLst>
          </p:cNvPr>
          <p:cNvSpPr txBox="1"/>
          <p:nvPr/>
        </p:nvSpPr>
        <p:spPr>
          <a:xfrm>
            <a:off x="954860" y="1087617"/>
            <a:ext cx="6097348" cy="369332"/>
          </a:xfrm>
          <a:prstGeom prst="rect">
            <a:avLst/>
          </a:prstGeom>
          <a:noFill/>
        </p:spPr>
        <p:txBody>
          <a:bodyPr wrap="square">
            <a:spAutoFit/>
          </a:bodyPr>
          <a:lstStyle/>
          <a:p>
            <a:r>
              <a:rPr lang="ja-JP" altLang="ja-JP" sz="1800" b="1" u="sng" dirty="0">
                <a:effectLst/>
                <a:ea typeface="HG丸ｺﾞｼｯｸM-PRO" panose="020F0600000000000000" pitchFamily="50" charset="-128"/>
                <a:cs typeface="メイリオ" panose="020B0604030504040204" pitchFamily="50" charset="-128"/>
              </a:rPr>
              <a:t>安全に係る企業活動の再点検</a:t>
            </a:r>
            <a:endParaRPr lang="ja-JP" altLang="en-US" b="1" u="sng" dirty="0"/>
          </a:p>
        </p:txBody>
      </p:sp>
      <p:sp>
        <p:nvSpPr>
          <p:cNvPr id="19" name="テキスト ボックス 18">
            <a:extLst>
              <a:ext uri="{FF2B5EF4-FFF2-40B4-BE49-F238E27FC236}">
                <a16:creationId xmlns:a16="http://schemas.microsoft.com/office/drawing/2014/main" id="{02C95783-B5BA-46A0-ACB6-EE9F096EB4DC}"/>
              </a:ext>
            </a:extLst>
          </p:cNvPr>
          <p:cNvSpPr txBox="1"/>
          <p:nvPr/>
        </p:nvSpPr>
        <p:spPr>
          <a:xfrm>
            <a:off x="1183818" y="1556456"/>
            <a:ext cx="7122004" cy="923330"/>
          </a:xfrm>
          <a:prstGeom prst="rect">
            <a:avLst/>
          </a:prstGeom>
          <a:noFill/>
        </p:spPr>
        <p:txBody>
          <a:bodyPr wrap="square">
            <a:spAutoFit/>
          </a:bodyPr>
          <a:lstStyle/>
          <a:p>
            <a:r>
              <a:rPr lang="ja-JP" altLang="en-US" dirty="0">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ja-JP" sz="1800" dirty="0">
                <a:effectLst/>
                <a:latin typeface="HG丸ｺﾞｼｯｸM-PRO" panose="020F0600000000000000" pitchFamily="50" charset="-128"/>
                <a:ea typeface="HG丸ｺﾞｼｯｸM-PRO" panose="020F0600000000000000" pitchFamily="50" charset="-128"/>
                <a:cs typeface="メイリオ" panose="020B0604030504040204" pitchFamily="50" charset="-128"/>
              </a:rPr>
              <a:t>危害予防規程、日常点検項目、作業マニュアル</a:t>
            </a:r>
            <a:r>
              <a:rPr lang="ja-JP" altLang="en-US" sz="1800" dirty="0">
                <a:effectLst/>
                <a:latin typeface="HG丸ｺﾞｼｯｸM-PRO" panose="020F0600000000000000" pitchFamily="50" charset="-128"/>
                <a:ea typeface="HG丸ｺﾞｼｯｸM-PRO" panose="020F0600000000000000" pitchFamily="50" charset="-128"/>
                <a:cs typeface="メイリオ" panose="020B0604030504040204" pitchFamily="50" charset="-128"/>
              </a:rPr>
              <a:t>等の</a:t>
            </a:r>
            <a:r>
              <a:rPr lang="ja-JP" altLang="ja-JP" sz="1800" dirty="0">
                <a:effectLst/>
                <a:latin typeface="HG丸ｺﾞｼｯｸM-PRO" panose="020F0600000000000000" pitchFamily="50" charset="-128"/>
                <a:ea typeface="HG丸ｺﾞｼｯｸM-PRO" panose="020F0600000000000000" pitchFamily="50" charset="-128"/>
                <a:cs typeface="メイリオ" panose="020B0604030504040204" pitchFamily="50" charset="-128"/>
              </a:rPr>
              <a:t>見直し</a:t>
            </a:r>
            <a:endParaRPr lang="en-US" altLang="ja-JP" sz="1800" dirty="0">
              <a:effectLst/>
              <a:latin typeface="HG丸ｺﾞｼｯｸM-PRO" panose="020F0600000000000000" pitchFamily="50" charset="-128"/>
              <a:ea typeface="HG丸ｺﾞｼｯｸM-PRO" panose="020F0600000000000000" pitchFamily="50" charset="-128"/>
              <a:cs typeface="メイリオ" panose="020B0604030504040204" pitchFamily="50" charset="-128"/>
            </a:endParaRPr>
          </a:p>
          <a:p>
            <a:r>
              <a:rPr lang="ja-JP" altLang="en-US" sz="1800" dirty="0">
                <a:effectLst/>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ja-JP" sz="1800" dirty="0">
                <a:effectLst/>
                <a:latin typeface="HG丸ｺﾞｼｯｸM-PRO" panose="020F0600000000000000" pitchFamily="50" charset="-128"/>
                <a:ea typeface="HG丸ｺﾞｼｯｸM-PRO" panose="020F0600000000000000" pitchFamily="50" charset="-128"/>
                <a:cs typeface="メイリオ" panose="020B0604030504040204" pitchFamily="50" charset="-128"/>
              </a:rPr>
              <a:t>地震や津波などの自然災害を想定し、被害の未然防止や被害拡大の防止、避難などに関する項目の追加・見直し</a:t>
            </a:r>
            <a:endParaRPr lang="ja-JP" altLang="en-US" dirty="0">
              <a:latin typeface="HG丸ｺﾞｼｯｸM-PRO" panose="020F0600000000000000" pitchFamily="50" charset="-128"/>
              <a:ea typeface="HG丸ｺﾞｼｯｸM-PRO" panose="020F0600000000000000" pitchFamily="50" charset="-128"/>
            </a:endParaRPr>
          </a:p>
        </p:txBody>
      </p:sp>
      <p:pic>
        <p:nvPicPr>
          <p:cNvPr id="20" name="図 19">
            <a:extLst>
              <a:ext uri="{FF2B5EF4-FFF2-40B4-BE49-F238E27FC236}">
                <a16:creationId xmlns:a16="http://schemas.microsoft.com/office/drawing/2014/main" id="{4F15C460-145B-4236-B615-41A61A191E25}"/>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9559436" y="1017074"/>
            <a:ext cx="1283891" cy="1078764"/>
          </a:xfrm>
          <a:prstGeom prst="rect">
            <a:avLst/>
          </a:prstGeom>
          <a:noFill/>
          <a:ln>
            <a:noFill/>
          </a:ln>
        </p:spPr>
      </p:pic>
      <p:sp>
        <p:nvSpPr>
          <p:cNvPr id="22" name="テキスト ボックス 21">
            <a:extLst>
              <a:ext uri="{FF2B5EF4-FFF2-40B4-BE49-F238E27FC236}">
                <a16:creationId xmlns:a16="http://schemas.microsoft.com/office/drawing/2014/main" id="{EEAB7FEE-0CFD-4D04-A346-2415AE5F5914}"/>
              </a:ext>
            </a:extLst>
          </p:cNvPr>
          <p:cNvSpPr txBox="1"/>
          <p:nvPr/>
        </p:nvSpPr>
        <p:spPr>
          <a:xfrm>
            <a:off x="954860" y="2747549"/>
            <a:ext cx="6097348" cy="369332"/>
          </a:xfrm>
          <a:prstGeom prst="rect">
            <a:avLst/>
          </a:prstGeom>
          <a:noFill/>
        </p:spPr>
        <p:txBody>
          <a:bodyPr wrap="square">
            <a:spAutoFit/>
          </a:bodyPr>
          <a:lstStyle/>
          <a:p>
            <a:r>
              <a:rPr lang="en-US" altLang="ja-JP" sz="1800" b="1" u="sng" dirty="0">
                <a:effectLst/>
                <a:latin typeface="HG丸ｺﾞｼｯｸM-PRO" panose="020F0600000000000000" pitchFamily="50" charset="-128"/>
                <a:cs typeface="メイリオ" panose="020B0604030504040204" pitchFamily="50" charset="-128"/>
              </a:rPr>
              <a:t>BCP</a:t>
            </a:r>
            <a:r>
              <a:rPr lang="ja-JP" altLang="ja-JP" sz="1800" b="1" u="sng" dirty="0">
                <a:effectLst/>
                <a:ea typeface="HG丸ｺﾞｼｯｸM-PRO" panose="020F0600000000000000" pitchFamily="50" charset="-128"/>
                <a:cs typeface="メイリオ" panose="020B0604030504040204" pitchFamily="50" charset="-128"/>
              </a:rPr>
              <a:t>の策定・見直し</a:t>
            </a:r>
            <a:endParaRPr lang="ja-JP" altLang="en-US" b="1" u="sng" dirty="0"/>
          </a:p>
        </p:txBody>
      </p:sp>
      <p:sp>
        <p:nvSpPr>
          <p:cNvPr id="24" name="テキスト ボックス 23">
            <a:extLst>
              <a:ext uri="{FF2B5EF4-FFF2-40B4-BE49-F238E27FC236}">
                <a16:creationId xmlns:a16="http://schemas.microsoft.com/office/drawing/2014/main" id="{FB27E061-9176-42B2-8042-A9FBEDE2468D}"/>
              </a:ext>
            </a:extLst>
          </p:cNvPr>
          <p:cNvSpPr txBox="1"/>
          <p:nvPr/>
        </p:nvSpPr>
        <p:spPr>
          <a:xfrm>
            <a:off x="1228977" y="3209214"/>
            <a:ext cx="7041083" cy="923330"/>
          </a:xfrm>
          <a:prstGeom prst="rect">
            <a:avLst/>
          </a:prstGeom>
          <a:noFill/>
        </p:spPr>
        <p:txBody>
          <a:bodyPr wrap="square">
            <a:spAutoFit/>
          </a:bodyPr>
          <a:lstStyle/>
          <a:p>
            <a:r>
              <a:rPr lang="ja-JP" altLang="ja-JP" sz="1800" dirty="0">
                <a:effectLst/>
                <a:ea typeface="HG丸ｺﾞｼｯｸM-PRO" panose="020F0600000000000000" pitchFamily="50" charset="-128"/>
                <a:cs typeface="メイリオ" panose="020B0604030504040204" pitchFamily="50" charset="-128"/>
              </a:rPr>
              <a:t>○地震時に被害の拡大を最小限にとどめつつ、事業継続あるいは早期復旧を可能とするため、地震時に向けて行う準備作業、事業継続のための方法や手段などを策定</a:t>
            </a:r>
            <a:r>
              <a:rPr lang="ja-JP" altLang="en-US" dirty="0">
                <a:ea typeface="HG丸ｺﾞｼｯｸM-PRO" panose="020F0600000000000000" pitchFamily="50" charset="-128"/>
                <a:cs typeface="メイリオ" panose="020B0604030504040204" pitchFamily="50" charset="-128"/>
              </a:rPr>
              <a:t>・</a:t>
            </a:r>
            <a:r>
              <a:rPr lang="ja-JP" altLang="ja-JP" sz="1800" dirty="0">
                <a:effectLst/>
                <a:ea typeface="HG丸ｺﾞｼｯｸM-PRO" panose="020F0600000000000000" pitchFamily="50" charset="-128"/>
                <a:cs typeface="メイリオ" panose="020B0604030504040204" pitchFamily="50" charset="-128"/>
              </a:rPr>
              <a:t>見直し</a:t>
            </a:r>
            <a:endParaRPr lang="ja-JP" altLang="en-US" dirty="0"/>
          </a:p>
        </p:txBody>
      </p:sp>
      <p:sp>
        <p:nvSpPr>
          <p:cNvPr id="16" name="タイトル 1">
            <a:extLst>
              <a:ext uri="{FF2B5EF4-FFF2-40B4-BE49-F238E27FC236}">
                <a16:creationId xmlns:a16="http://schemas.microsoft.com/office/drawing/2014/main" id="{F0D0851F-1F19-416E-8953-7EAB6C9DA308}"/>
              </a:ext>
            </a:extLst>
          </p:cNvPr>
          <p:cNvSpPr txBox="1">
            <a:spLocks/>
          </p:cNvSpPr>
          <p:nvPr/>
        </p:nvSpPr>
        <p:spPr>
          <a:xfrm>
            <a:off x="362686" y="396649"/>
            <a:ext cx="4518727" cy="60077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800" b="1" dirty="0"/>
              <a:t>３　重点項目の概要</a:t>
            </a:r>
          </a:p>
        </p:txBody>
      </p:sp>
    </p:spTree>
    <p:extLst>
      <p:ext uri="{BB962C8B-B14F-4D97-AF65-F5344CB8AC3E}">
        <p14:creationId xmlns:p14="http://schemas.microsoft.com/office/powerpoint/2010/main" val="36093716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3604F6F3-B15C-4380-9FEE-DD1A8F54ED57}"/>
              </a:ext>
            </a:extLst>
          </p:cNvPr>
          <p:cNvSpPr>
            <a:spLocks noGrp="1"/>
          </p:cNvSpPr>
          <p:nvPr>
            <p:ph type="sldNum" sz="quarter" idx="12"/>
          </p:nvPr>
        </p:nvSpPr>
        <p:spPr/>
        <p:txBody>
          <a:bodyPr/>
          <a:lstStyle/>
          <a:p>
            <a:fld id="{A3938BA9-2DF4-4B7E-9133-A83724163198}" type="slidenum">
              <a:rPr kumimoji="1" lang="ja-JP" altLang="en-US" smtClean="0"/>
              <a:t>9</a:t>
            </a:fld>
            <a:endParaRPr kumimoji="1" lang="ja-JP" altLang="en-US"/>
          </a:p>
        </p:txBody>
      </p:sp>
      <p:sp>
        <p:nvSpPr>
          <p:cNvPr id="21" name="テキスト ボックス 20">
            <a:extLst>
              <a:ext uri="{FF2B5EF4-FFF2-40B4-BE49-F238E27FC236}">
                <a16:creationId xmlns:a16="http://schemas.microsoft.com/office/drawing/2014/main" id="{216A23A5-A907-4B11-AF35-07F658B737D9}"/>
              </a:ext>
            </a:extLst>
          </p:cNvPr>
          <p:cNvSpPr txBox="1"/>
          <p:nvPr/>
        </p:nvSpPr>
        <p:spPr>
          <a:xfrm>
            <a:off x="1406654" y="1856932"/>
            <a:ext cx="6094602" cy="762516"/>
          </a:xfrm>
          <a:prstGeom prst="rect">
            <a:avLst/>
          </a:prstGeom>
          <a:noFill/>
        </p:spPr>
        <p:txBody>
          <a:bodyPr wrap="square">
            <a:spAutoFit/>
          </a:bodyPr>
          <a:lstStyle/>
          <a:p>
            <a:pPr marL="304800" indent="-304800" algn="just">
              <a:lnSpc>
                <a:spcPts val="1800"/>
              </a:lnSpc>
            </a:pPr>
            <a:r>
              <a:rPr lang="ja-JP" altLang="ja-JP" sz="1800" kern="100" dirty="0">
                <a:effectLst/>
                <a:latin typeface="游明朝" panose="02020400000000000000" pitchFamily="18" charset="-128"/>
                <a:ea typeface="HG丸ｺﾞｼｯｸM-PRO" panose="020F0600000000000000" pitchFamily="50" charset="-128"/>
                <a:cs typeface="Times New Roman" panose="02020603050405020304" pitchFamily="18" charset="0"/>
              </a:rPr>
              <a:t>＊浮き屋根式の石油タンクには、消防法に基づき</a:t>
            </a:r>
            <a:endParaRPr lang="ja-JP" alt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266700" algn="just">
              <a:lnSpc>
                <a:spcPts val="1800"/>
              </a:lnSpc>
            </a:pPr>
            <a:r>
              <a:rPr lang="ja-JP" altLang="ja-JP" sz="1800" kern="100" dirty="0">
                <a:effectLst/>
                <a:latin typeface="游明朝" panose="02020400000000000000" pitchFamily="18" charset="-128"/>
                <a:ea typeface="HG丸ｺﾞｼｯｸM-PRO" panose="020F0600000000000000" pitchFamily="50" charset="-128"/>
                <a:cs typeface="Times New Roman" panose="02020603050405020304" pitchFamily="18" charset="0"/>
              </a:rPr>
              <a:t>平成</a:t>
            </a:r>
            <a:r>
              <a:rPr lang="en-US" altLang="ja-JP" sz="1800" kern="100" dirty="0">
                <a:effectLst/>
                <a:latin typeface="游明朝" panose="02020400000000000000" pitchFamily="18" charset="-128"/>
                <a:ea typeface="HG丸ｺﾞｼｯｸM-PRO" panose="020F0600000000000000" pitchFamily="50" charset="-128"/>
                <a:cs typeface="Times New Roman" panose="02020603050405020304" pitchFamily="18" charset="0"/>
              </a:rPr>
              <a:t>29</a:t>
            </a:r>
            <a:r>
              <a:rPr lang="ja-JP" altLang="ja-JP" sz="1800" kern="100" dirty="0">
                <a:effectLst/>
                <a:latin typeface="游明朝" panose="02020400000000000000" pitchFamily="18" charset="-128"/>
                <a:ea typeface="HG丸ｺﾞｼｯｸM-PRO" panose="020F0600000000000000" pitchFamily="50" charset="-128"/>
                <a:cs typeface="Times New Roman" panose="02020603050405020304" pitchFamily="18" charset="0"/>
              </a:rPr>
              <a:t>年</a:t>
            </a:r>
            <a:r>
              <a:rPr lang="en-US" altLang="ja-JP" sz="1800" kern="100" dirty="0">
                <a:effectLst/>
                <a:latin typeface="游明朝" panose="02020400000000000000" pitchFamily="18" charset="-128"/>
                <a:ea typeface="HG丸ｺﾞｼｯｸM-PRO" panose="020F0600000000000000" pitchFamily="50" charset="-128"/>
                <a:cs typeface="Times New Roman" panose="02020603050405020304" pitchFamily="18" charset="0"/>
              </a:rPr>
              <a:t>3</a:t>
            </a:r>
            <a:r>
              <a:rPr lang="ja-JP" altLang="ja-JP" sz="1800" kern="100" dirty="0">
                <a:effectLst/>
                <a:latin typeface="游明朝" panose="02020400000000000000" pitchFamily="18" charset="-128"/>
                <a:ea typeface="HG丸ｺﾞｼｯｸM-PRO" panose="020F0600000000000000" pitchFamily="50" charset="-128"/>
                <a:cs typeface="Times New Roman" panose="02020603050405020304" pitchFamily="18" charset="0"/>
              </a:rPr>
              <a:t>月末までの耐震基準への適合を義務付け。</a:t>
            </a:r>
            <a:endParaRPr lang="ja-JP" alt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133350" algn="just">
              <a:lnSpc>
                <a:spcPts val="1700"/>
              </a:lnSpc>
            </a:pPr>
            <a:r>
              <a:rPr lang="ja-JP" altLang="en-US" sz="1400" kern="100" dirty="0">
                <a:effectLst/>
                <a:latin typeface="游明朝" panose="02020400000000000000" pitchFamily="18" charset="-128"/>
                <a:ea typeface="HG丸ｺﾞｼｯｸM-PRO" panose="020F0600000000000000" pitchFamily="50" charset="-128"/>
                <a:cs typeface="Times New Roman" panose="02020603050405020304" pitchFamily="18" charset="0"/>
              </a:rPr>
              <a:t>　</a:t>
            </a:r>
            <a:r>
              <a:rPr lang="ja-JP" altLang="ja-JP" sz="1400" kern="100" dirty="0">
                <a:effectLst/>
                <a:latin typeface="游明朝" panose="02020400000000000000" pitchFamily="18" charset="-128"/>
                <a:ea typeface="HG丸ｺﾞｼｯｸM-PRO" panose="020F0600000000000000" pitchFamily="50" charset="-128"/>
                <a:cs typeface="Times New Roman" panose="02020603050405020304" pitchFamily="18" charset="0"/>
              </a:rPr>
              <a:t>※屋根が貯蔵物液面に浮いており、液面とともに上下するタンク</a:t>
            </a:r>
            <a:endParaRPr lang="ja-JP" alt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pic>
        <p:nvPicPr>
          <p:cNvPr id="22" name="図 21">
            <a:extLst>
              <a:ext uri="{FF2B5EF4-FFF2-40B4-BE49-F238E27FC236}">
                <a16:creationId xmlns:a16="http://schemas.microsoft.com/office/drawing/2014/main" id="{7FF2FC79-202D-48F0-8CFA-2A4E589F2A06}"/>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8197232" y="890987"/>
            <a:ext cx="2853786" cy="1582520"/>
          </a:xfrm>
          <a:prstGeom prst="rect">
            <a:avLst/>
          </a:prstGeom>
          <a:noFill/>
          <a:ln>
            <a:noFill/>
          </a:ln>
        </p:spPr>
      </p:pic>
      <p:sp>
        <p:nvSpPr>
          <p:cNvPr id="24" name="テキスト ボックス 23">
            <a:extLst>
              <a:ext uri="{FF2B5EF4-FFF2-40B4-BE49-F238E27FC236}">
                <a16:creationId xmlns:a16="http://schemas.microsoft.com/office/drawing/2014/main" id="{FA1A4F8E-F52B-4A51-A663-F18F8F7465D9}"/>
              </a:ext>
            </a:extLst>
          </p:cNvPr>
          <p:cNvSpPr txBox="1"/>
          <p:nvPr/>
        </p:nvSpPr>
        <p:spPr>
          <a:xfrm>
            <a:off x="773959" y="1256795"/>
            <a:ext cx="4858098" cy="369332"/>
          </a:xfrm>
          <a:prstGeom prst="rect">
            <a:avLst/>
          </a:prstGeom>
          <a:noFill/>
        </p:spPr>
        <p:txBody>
          <a:bodyPr wrap="square">
            <a:spAutoFit/>
          </a:bodyPr>
          <a:lstStyle/>
          <a:p>
            <a:r>
              <a:rPr lang="ja-JP" altLang="ja-JP" sz="1800" b="1" u="sng" dirty="0">
                <a:solidFill>
                  <a:srgbClr val="000000"/>
                </a:solidFill>
                <a:effectLst/>
                <a:ea typeface="HG丸ｺﾞｼｯｸM-PRO" panose="020F0600000000000000" pitchFamily="50" charset="-128"/>
                <a:cs typeface="Times New Roman" panose="02020603050405020304" pitchFamily="18" charset="0"/>
              </a:rPr>
              <a:t>浮き屋根式タンク</a:t>
            </a:r>
            <a:r>
              <a:rPr lang="ja-JP" altLang="ja-JP" sz="1800" b="1" u="sng" baseline="30000" dirty="0">
                <a:solidFill>
                  <a:srgbClr val="000000"/>
                </a:solidFill>
                <a:effectLst/>
                <a:ea typeface="HG丸ｺﾞｼｯｸM-PRO" panose="020F0600000000000000" pitchFamily="50" charset="-128"/>
                <a:cs typeface="Times New Roman" panose="02020603050405020304" pitchFamily="18" charset="0"/>
              </a:rPr>
              <a:t>※</a:t>
            </a:r>
            <a:r>
              <a:rPr lang="ja-JP" altLang="ja-JP" sz="1800" b="1" u="sng" dirty="0">
                <a:solidFill>
                  <a:srgbClr val="000000"/>
                </a:solidFill>
                <a:effectLst/>
                <a:ea typeface="HG丸ｺﾞｼｯｸM-PRO" panose="020F0600000000000000" pitchFamily="50" charset="-128"/>
                <a:cs typeface="Times New Roman" panose="02020603050405020304" pitchFamily="18" charset="0"/>
              </a:rPr>
              <a:t>の耐震</a:t>
            </a:r>
            <a:r>
              <a:rPr lang="ja-JP" altLang="en-US" sz="1800" b="1" u="sng" dirty="0">
                <a:solidFill>
                  <a:srgbClr val="000000"/>
                </a:solidFill>
                <a:effectLst/>
                <a:ea typeface="HG丸ｺﾞｼｯｸM-PRO" panose="020F0600000000000000" pitchFamily="50" charset="-128"/>
                <a:cs typeface="Times New Roman" panose="02020603050405020304" pitchFamily="18" charset="0"/>
              </a:rPr>
              <a:t>化</a:t>
            </a:r>
            <a:endParaRPr lang="ja-JP" altLang="en-US" u="sng" dirty="0"/>
          </a:p>
        </p:txBody>
      </p:sp>
      <p:sp>
        <p:nvSpPr>
          <p:cNvPr id="26" name="テキスト ボックス 25">
            <a:extLst>
              <a:ext uri="{FF2B5EF4-FFF2-40B4-BE49-F238E27FC236}">
                <a16:creationId xmlns:a16="http://schemas.microsoft.com/office/drawing/2014/main" id="{FDF31187-51C7-4522-9E96-78DD2727E3E8}"/>
              </a:ext>
            </a:extLst>
          </p:cNvPr>
          <p:cNvSpPr txBox="1"/>
          <p:nvPr/>
        </p:nvSpPr>
        <p:spPr>
          <a:xfrm>
            <a:off x="1406654" y="3333084"/>
            <a:ext cx="6408428" cy="746358"/>
          </a:xfrm>
          <a:prstGeom prst="rect">
            <a:avLst/>
          </a:prstGeom>
          <a:noFill/>
        </p:spPr>
        <p:txBody>
          <a:bodyPr wrap="square">
            <a:spAutoFit/>
          </a:bodyPr>
          <a:lstStyle/>
          <a:p>
            <a:pPr marL="304800" indent="-304800" algn="just">
              <a:lnSpc>
                <a:spcPts val="1700"/>
              </a:lnSpc>
            </a:pPr>
            <a:r>
              <a:rPr lang="ja-JP" altLang="ja-JP" sz="1800" kern="100" dirty="0">
                <a:effectLst/>
                <a:latin typeface="游明朝" panose="02020400000000000000" pitchFamily="18" charset="-128"/>
                <a:ea typeface="HG丸ｺﾞｼｯｸM-PRO" panose="020F0600000000000000" pitchFamily="50" charset="-128"/>
                <a:cs typeface="Times New Roman" panose="02020603050405020304" pitchFamily="18" charset="0"/>
              </a:rPr>
              <a:t>＊危険物を貯蔵している準特定タンクには、消防法に基づき、平成</a:t>
            </a:r>
            <a:r>
              <a:rPr lang="en-US" altLang="ja-JP" sz="1800" kern="100" dirty="0">
                <a:effectLst/>
                <a:latin typeface="游明朝" panose="02020400000000000000" pitchFamily="18" charset="-128"/>
                <a:ea typeface="HG丸ｺﾞｼｯｸM-PRO" panose="020F0600000000000000" pitchFamily="50" charset="-128"/>
                <a:cs typeface="Times New Roman" panose="02020603050405020304" pitchFamily="18" charset="0"/>
              </a:rPr>
              <a:t>29</a:t>
            </a:r>
            <a:r>
              <a:rPr lang="ja-JP" altLang="ja-JP" sz="1800" kern="100" dirty="0">
                <a:effectLst/>
                <a:latin typeface="游明朝" panose="02020400000000000000" pitchFamily="18" charset="-128"/>
                <a:ea typeface="HG丸ｺﾞｼｯｸM-PRO" panose="020F0600000000000000" pitchFamily="50" charset="-128"/>
                <a:cs typeface="Times New Roman" panose="02020603050405020304" pitchFamily="18" charset="0"/>
              </a:rPr>
              <a:t>年</a:t>
            </a:r>
            <a:r>
              <a:rPr lang="en-US" altLang="ja-JP" sz="1800" kern="100" dirty="0">
                <a:effectLst/>
                <a:latin typeface="游明朝" panose="02020400000000000000" pitchFamily="18" charset="-128"/>
                <a:ea typeface="HG丸ｺﾞｼｯｸM-PRO" panose="020F0600000000000000" pitchFamily="50" charset="-128"/>
                <a:cs typeface="Times New Roman" panose="02020603050405020304" pitchFamily="18" charset="0"/>
              </a:rPr>
              <a:t>3</a:t>
            </a:r>
            <a:r>
              <a:rPr lang="ja-JP" altLang="ja-JP" sz="1800" kern="100" dirty="0">
                <a:effectLst/>
                <a:latin typeface="游明朝" panose="02020400000000000000" pitchFamily="18" charset="-128"/>
                <a:ea typeface="HG丸ｺﾞｼｯｸM-PRO" panose="020F0600000000000000" pitchFamily="50" charset="-128"/>
                <a:cs typeface="Times New Roman" panose="02020603050405020304" pitchFamily="18" charset="0"/>
              </a:rPr>
              <a:t>月末までの耐震基準への適合を義務付け。</a:t>
            </a:r>
            <a:endParaRPr lang="ja-JP" alt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133350" algn="just">
              <a:lnSpc>
                <a:spcPts val="1700"/>
              </a:lnSpc>
            </a:pPr>
            <a:r>
              <a:rPr lang="ja-JP" altLang="en-US"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※貯蔵量が</a:t>
            </a:r>
            <a:r>
              <a:rPr lang="en-US" altLang="ja-JP"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500kL</a:t>
            </a:r>
            <a:r>
              <a:rPr lang="ja-JP" altLang="ja-JP"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以上</a:t>
            </a:r>
            <a:r>
              <a:rPr lang="en-US" altLang="ja-JP"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1000kL</a:t>
            </a:r>
            <a:r>
              <a:rPr lang="ja-JP" altLang="ja-JP"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未満のタンク</a:t>
            </a:r>
          </a:p>
        </p:txBody>
      </p:sp>
      <p:sp>
        <p:nvSpPr>
          <p:cNvPr id="28" name="テキスト ボックス 27">
            <a:extLst>
              <a:ext uri="{FF2B5EF4-FFF2-40B4-BE49-F238E27FC236}">
                <a16:creationId xmlns:a16="http://schemas.microsoft.com/office/drawing/2014/main" id="{8F52F8A4-33C0-457F-A4F3-969ABEB4BFAE}"/>
              </a:ext>
            </a:extLst>
          </p:cNvPr>
          <p:cNvSpPr txBox="1"/>
          <p:nvPr/>
        </p:nvSpPr>
        <p:spPr>
          <a:xfrm>
            <a:off x="773959" y="2871474"/>
            <a:ext cx="4210735" cy="369332"/>
          </a:xfrm>
          <a:prstGeom prst="rect">
            <a:avLst/>
          </a:prstGeom>
          <a:noFill/>
        </p:spPr>
        <p:txBody>
          <a:bodyPr wrap="square">
            <a:spAutoFit/>
          </a:bodyPr>
          <a:lstStyle/>
          <a:p>
            <a:r>
              <a:rPr lang="ja-JP" altLang="ja-JP" sz="1800" b="1" u="sng" dirty="0">
                <a:solidFill>
                  <a:srgbClr val="000000"/>
                </a:solidFill>
                <a:effectLst/>
                <a:ea typeface="HG丸ｺﾞｼｯｸM-PRO" panose="020F0600000000000000" pitchFamily="50" charset="-128"/>
                <a:cs typeface="Times New Roman" panose="02020603050405020304" pitchFamily="18" charset="0"/>
              </a:rPr>
              <a:t>準特定タンク</a:t>
            </a:r>
            <a:r>
              <a:rPr lang="ja-JP" altLang="ja-JP" sz="1800" b="1" u="sng" baseline="30000" dirty="0">
                <a:solidFill>
                  <a:srgbClr val="000000"/>
                </a:solidFill>
                <a:effectLst/>
                <a:ea typeface="HG丸ｺﾞｼｯｸM-PRO" panose="020F0600000000000000" pitchFamily="50" charset="-128"/>
                <a:cs typeface="Times New Roman" panose="02020603050405020304" pitchFamily="18" charset="0"/>
              </a:rPr>
              <a:t>※</a:t>
            </a:r>
            <a:r>
              <a:rPr lang="ja-JP" altLang="ja-JP" sz="1800" b="1" u="sng" dirty="0">
                <a:solidFill>
                  <a:srgbClr val="000000"/>
                </a:solidFill>
                <a:effectLst/>
                <a:ea typeface="HG丸ｺﾞｼｯｸM-PRO" panose="020F0600000000000000" pitchFamily="50" charset="-128"/>
                <a:cs typeface="Times New Roman" panose="02020603050405020304" pitchFamily="18" charset="0"/>
              </a:rPr>
              <a:t>の耐震</a:t>
            </a:r>
            <a:r>
              <a:rPr lang="ja-JP" altLang="en-US" sz="1800" b="1" u="sng" dirty="0">
                <a:solidFill>
                  <a:srgbClr val="000000"/>
                </a:solidFill>
                <a:effectLst/>
                <a:ea typeface="HG丸ｺﾞｼｯｸM-PRO" panose="020F0600000000000000" pitchFamily="50" charset="-128"/>
                <a:cs typeface="Times New Roman" panose="02020603050405020304" pitchFamily="18" charset="0"/>
              </a:rPr>
              <a:t>化</a:t>
            </a:r>
            <a:endParaRPr lang="ja-JP" altLang="en-US" u="sng" dirty="0"/>
          </a:p>
        </p:txBody>
      </p:sp>
      <p:sp>
        <p:nvSpPr>
          <p:cNvPr id="30" name="テキスト ボックス 29">
            <a:extLst>
              <a:ext uri="{FF2B5EF4-FFF2-40B4-BE49-F238E27FC236}">
                <a16:creationId xmlns:a16="http://schemas.microsoft.com/office/drawing/2014/main" id="{14EFA608-32AE-4CE3-B7C8-9C1C32513121}"/>
              </a:ext>
            </a:extLst>
          </p:cNvPr>
          <p:cNvSpPr txBox="1"/>
          <p:nvPr/>
        </p:nvSpPr>
        <p:spPr>
          <a:xfrm>
            <a:off x="773959" y="4593476"/>
            <a:ext cx="6094602" cy="369332"/>
          </a:xfrm>
          <a:prstGeom prst="rect">
            <a:avLst/>
          </a:prstGeom>
          <a:noFill/>
        </p:spPr>
        <p:txBody>
          <a:bodyPr wrap="square">
            <a:spAutoFit/>
          </a:bodyPr>
          <a:lstStyle/>
          <a:p>
            <a:r>
              <a:rPr lang="ja-JP" altLang="ja-JP" sz="1800" b="1" u="sng" dirty="0">
                <a:solidFill>
                  <a:srgbClr val="000000"/>
                </a:solidFill>
                <a:effectLst/>
                <a:ea typeface="HG丸ｺﾞｼｯｸM-PRO" panose="020F0600000000000000" pitchFamily="50" charset="-128"/>
                <a:cs typeface="Times New Roman" panose="02020603050405020304" pitchFamily="18" charset="0"/>
              </a:rPr>
              <a:t>球形高圧ガスタンクの鋼管ブレースの耐震</a:t>
            </a:r>
            <a:r>
              <a:rPr lang="ja-JP" altLang="en-US" sz="1800" b="1" u="sng" dirty="0">
                <a:solidFill>
                  <a:srgbClr val="000000"/>
                </a:solidFill>
                <a:effectLst/>
                <a:ea typeface="HG丸ｺﾞｼｯｸM-PRO" panose="020F0600000000000000" pitchFamily="50" charset="-128"/>
                <a:cs typeface="Times New Roman" panose="02020603050405020304" pitchFamily="18" charset="0"/>
              </a:rPr>
              <a:t>化</a:t>
            </a:r>
            <a:endParaRPr lang="ja-JP" altLang="en-US" u="sng" dirty="0"/>
          </a:p>
        </p:txBody>
      </p:sp>
      <p:pic>
        <p:nvPicPr>
          <p:cNvPr id="34" name="図 33">
            <a:extLst>
              <a:ext uri="{FF2B5EF4-FFF2-40B4-BE49-F238E27FC236}">
                <a16:creationId xmlns:a16="http://schemas.microsoft.com/office/drawing/2014/main" id="{B6AB0F65-5989-4639-B2CA-64BA065BD95C}"/>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8071013" y="4446661"/>
            <a:ext cx="3036649" cy="1831726"/>
          </a:xfrm>
          <a:prstGeom prst="rect">
            <a:avLst/>
          </a:prstGeom>
          <a:noFill/>
          <a:ln>
            <a:noFill/>
          </a:ln>
        </p:spPr>
      </p:pic>
      <p:sp>
        <p:nvSpPr>
          <p:cNvPr id="35" name="円/楕円 40">
            <a:extLst>
              <a:ext uri="{FF2B5EF4-FFF2-40B4-BE49-F238E27FC236}">
                <a16:creationId xmlns:a16="http://schemas.microsoft.com/office/drawing/2014/main" id="{34B5D554-DF18-4DD8-BF6A-70F3ECEFB137}"/>
              </a:ext>
            </a:extLst>
          </p:cNvPr>
          <p:cNvSpPr/>
          <p:nvPr/>
        </p:nvSpPr>
        <p:spPr>
          <a:xfrm>
            <a:off x="9759480" y="4778142"/>
            <a:ext cx="1291538" cy="708257"/>
          </a:xfrm>
          <a:prstGeom prst="ellipse">
            <a:avLst/>
          </a:prstGeom>
          <a:noFill/>
          <a:ln w="25400" cap="flat" cmpd="sng" algn="ctr">
            <a:solidFill>
              <a:srgbClr val="FF0000"/>
            </a:solidFill>
            <a:prstDash val="sysDot"/>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9" name="テキスト ボックス 38">
            <a:extLst>
              <a:ext uri="{FF2B5EF4-FFF2-40B4-BE49-F238E27FC236}">
                <a16:creationId xmlns:a16="http://schemas.microsoft.com/office/drawing/2014/main" id="{4B06A807-9693-4018-BA45-038295890672}"/>
              </a:ext>
            </a:extLst>
          </p:cNvPr>
          <p:cNvSpPr txBox="1"/>
          <p:nvPr/>
        </p:nvSpPr>
        <p:spPr>
          <a:xfrm>
            <a:off x="1289289" y="5093984"/>
            <a:ext cx="6329332" cy="784830"/>
          </a:xfrm>
          <a:prstGeom prst="rect">
            <a:avLst/>
          </a:prstGeom>
          <a:noFill/>
        </p:spPr>
        <p:txBody>
          <a:bodyPr wrap="square">
            <a:spAutoFit/>
          </a:bodyPr>
          <a:lstStyle/>
          <a:p>
            <a:pPr marL="304800" indent="-304800" algn="just">
              <a:lnSpc>
                <a:spcPts val="1800"/>
              </a:lnSpc>
            </a:pPr>
            <a:r>
              <a:rPr lang="ja-JP" altLang="ja-JP"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＊東日本大震災での球形高圧ガスタンクの災害発生を</a:t>
            </a:r>
          </a:p>
          <a:p>
            <a:pPr marL="266700" algn="just">
              <a:lnSpc>
                <a:spcPts val="1800"/>
              </a:lnSpc>
            </a:pPr>
            <a:r>
              <a:rPr lang="ja-JP" altLang="ja-JP"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受け、平成</a:t>
            </a:r>
            <a:r>
              <a:rPr lang="en-US" altLang="ja-JP"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26</a:t>
            </a:r>
            <a:r>
              <a:rPr lang="ja-JP" altLang="ja-JP"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年</a:t>
            </a:r>
            <a:r>
              <a:rPr lang="en-US" altLang="ja-JP"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1</a:t>
            </a:r>
            <a:r>
              <a:rPr lang="ja-JP" altLang="ja-JP"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月以降設置の新規タンクには、</a:t>
            </a:r>
            <a:endParaRPr lang="en-US" altLang="ja-JP"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266700" algn="just">
              <a:lnSpc>
                <a:spcPts val="1800"/>
              </a:lnSpc>
            </a:pPr>
            <a:r>
              <a:rPr lang="ja-JP" altLang="ja-JP"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耐震設計基準が設定された</a:t>
            </a:r>
          </a:p>
        </p:txBody>
      </p:sp>
      <p:sp>
        <p:nvSpPr>
          <p:cNvPr id="42" name="タイトル 1">
            <a:extLst>
              <a:ext uri="{FF2B5EF4-FFF2-40B4-BE49-F238E27FC236}">
                <a16:creationId xmlns:a16="http://schemas.microsoft.com/office/drawing/2014/main" id="{B7A0F147-A163-4AF8-8A97-9251A215A8EA}"/>
              </a:ext>
            </a:extLst>
          </p:cNvPr>
          <p:cNvSpPr>
            <a:spLocks noGrp="1"/>
          </p:cNvSpPr>
          <p:nvPr>
            <p:ph type="title"/>
          </p:nvPr>
        </p:nvSpPr>
        <p:spPr>
          <a:xfrm>
            <a:off x="210286" y="244249"/>
            <a:ext cx="4518727" cy="600773"/>
          </a:xfrm>
        </p:spPr>
        <p:txBody>
          <a:bodyPr>
            <a:normAutofit/>
          </a:bodyPr>
          <a:lstStyle/>
          <a:p>
            <a:r>
              <a:rPr lang="ja-JP" altLang="en-US" sz="2800" b="1" dirty="0"/>
              <a:t>３　</a:t>
            </a:r>
            <a:r>
              <a:rPr kumimoji="1" lang="ja-JP" altLang="en-US" sz="2800" b="1" dirty="0"/>
              <a:t>重点項目の概要</a:t>
            </a:r>
          </a:p>
        </p:txBody>
      </p:sp>
    </p:spTree>
    <p:extLst>
      <p:ext uri="{BB962C8B-B14F-4D97-AF65-F5344CB8AC3E}">
        <p14:creationId xmlns:p14="http://schemas.microsoft.com/office/powerpoint/2010/main" val="4105814049"/>
      </p:ext>
    </p:extLst>
  </p:cSld>
  <p:clrMapOvr>
    <a:masterClrMapping/>
  </p:clrMapOvr>
</p:sld>
</file>

<file path=ppt/theme/theme1.xml><?xml version="1.0" encoding="utf-8"?>
<a:theme xmlns:a="http://schemas.openxmlformats.org/drawingml/2006/main" name="Office Theme">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1145</TotalTime>
  <Words>3303</Words>
  <Application>Microsoft Office PowerPoint</Application>
  <PresentationFormat>ワイド画面</PresentationFormat>
  <Paragraphs>534</Paragraphs>
  <Slides>19</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19</vt:i4>
      </vt:variant>
    </vt:vector>
  </HeadingPairs>
  <TitlesOfParts>
    <vt:vector size="30" baseType="lpstr">
      <vt:lpstr>HG丸ｺﾞｼｯｸM-PRO</vt:lpstr>
      <vt:lpstr>ＭＳ Ｐゴシック</vt:lpstr>
      <vt:lpstr>ＭＳ 明朝</vt:lpstr>
      <vt:lpstr>游ゴシック</vt:lpstr>
      <vt:lpstr>游ゴシック Light</vt:lpstr>
      <vt:lpstr>游明朝</vt:lpstr>
      <vt:lpstr>Arial</vt:lpstr>
      <vt:lpstr>Calibri</vt:lpstr>
      <vt:lpstr>Calibri Light</vt:lpstr>
      <vt:lpstr>Century</vt:lpstr>
      <vt:lpstr>Office Theme</vt:lpstr>
      <vt:lpstr>PowerPoint プレゼンテーション</vt:lpstr>
      <vt:lpstr>目次</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３　重点項目の概要</vt:lpstr>
      <vt:lpstr>４　重点項目の対策状況・評価一覧</vt:lpstr>
      <vt:lpstr>❶ タンク配管への緊急遮断弁の設置</vt:lpstr>
      <vt:lpstr>❷ 重要施設等の浸水対策</vt:lpstr>
      <vt:lpstr>❸ 小規模タンクの漂流対策</vt:lpstr>
      <vt:lpstr>❹ 津波避難計画の見直し  　　　　❺ L2高潮に備えた対策</vt:lpstr>
      <vt:lpstr>PowerPoint プレゼンテーション</vt:lpstr>
      <vt:lpstr>第１～３期対策期間で取組を終了した重点項目（１）</vt:lpstr>
      <vt:lpstr>第１～３期対策期間で取組を終了した重点項目（２）</vt:lpstr>
      <vt:lpstr>４　重点項目の対策状況・評価一覧（再掲）</vt:lpstr>
      <vt:lpstr>５　第１～３期対策計画に基づく対策結果の評価と令和６年度以降の取組</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川添　恵祐</dc:creator>
  <cp:lastModifiedBy>川添　恵祐</cp:lastModifiedBy>
  <cp:revision>122</cp:revision>
  <cp:lastPrinted>2024-09-10T05:10:40Z</cp:lastPrinted>
  <dcterms:created xsi:type="dcterms:W3CDTF">2024-03-13T04:13:18Z</dcterms:created>
  <dcterms:modified xsi:type="dcterms:W3CDTF">2024-09-10T05:10:55Z</dcterms:modified>
</cp:coreProperties>
</file>