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2381"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226857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176812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074164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1261682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1172732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4169938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460958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406487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216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214570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0ECEFD-1E58-45C4-8664-80F8947970EC}" type="datetimeFigureOut">
              <a:rPr kumimoji="1" lang="ja-JP" altLang="en-US" smtClean="0"/>
              <a:t>2025/4/17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41717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0ECEFD-1E58-45C4-8664-80F8947970EC}" type="datetimeFigureOut">
              <a:rPr kumimoji="1" lang="ja-JP" altLang="en-US" smtClean="0"/>
              <a:t>2025/4/17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2736564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D6A980-0D57-4BB0-9230-35A2CA0D07C5}"/>
              </a:ext>
            </a:extLst>
          </p:cNvPr>
          <p:cNvSpPr txBox="1"/>
          <p:nvPr/>
        </p:nvSpPr>
        <p:spPr>
          <a:xfrm>
            <a:off x="245327" y="282322"/>
            <a:ext cx="6211229" cy="369332"/>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手続きの流れについて</a:t>
            </a:r>
          </a:p>
        </p:txBody>
      </p:sp>
      <p:sp>
        <p:nvSpPr>
          <p:cNvPr id="5" name="テキスト ボックス 4">
            <a:extLst>
              <a:ext uri="{FF2B5EF4-FFF2-40B4-BE49-F238E27FC236}">
                <a16:creationId xmlns:a16="http://schemas.microsoft.com/office/drawing/2014/main" id="{79CE9C5D-344A-4814-9E17-7B12E75E25E5}"/>
              </a:ext>
            </a:extLst>
          </p:cNvPr>
          <p:cNvSpPr txBox="1"/>
          <p:nvPr/>
        </p:nvSpPr>
        <p:spPr>
          <a:xfrm>
            <a:off x="362414" y="6212270"/>
            <a:ext cx="2732049" cy="307777"/>
          </a:xfrm>
          <a:prstGeom prst="rect">
            <a:avLst/>
          </a:prstGeom>
          <a:noFill/>
        </p:spPr>
        <p:txBody>
          <a:bodyPr wrap="square" rtlCol="0">
            <a:spAutoFit/>
          </a:bodyPr>
          <a:lstStyle/>
          <a:p>
            <a:r>
              <a:rPr kumimoji="1" lang="ja-JP" altLang="en-US" sz="1400" dirty="0"/>
              <a:t>■事業が採択された後の手続き</a:t>
            </a:r>
          </a:p>
        </p:txBody>
      </p:sp>
      <p:sp>
        <p:nvSpPr>
          <p:cNvPr id="9" name="フローチャート: 代替処理 8">
            <a:extLst>
              <a:ext uri="{FF2B5EF4-FFF2-40B4-BE49-F238E27FC236}">
                <a16:creationId xmlns:a16="http://schemas.microsoft.com/office/drawing/2014/main" id="{6048071F-F961-4EF7-B85B-BC37011A0AA5}"/>
              </a:ext>
            </a:extLst>
          </p:cNvPr>
          <p:cNvSpPr/>
          <p:nvPr/>
        </p:nvSpPr>
        <p:spPr>
          <a:xfrm>
            <a:off x="323384" y="1204578"/>
            <a:ext cx="636177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問い合わせ・事前相談</a:t>
            </a:r>
          </a:p>
        </p:txBody>
      </p:sp>
      <p:sp>
        <p:nvSpPr>
          <p:cNvPr id="10" name="テキスト ボックス 9">
            <a:extLst>
              <a:ext uri="{FF2B5EF4-FFF2-40B4-BE49-F238E27FC236}">
                <a16:creationId xmlns:a16="http://schemas.microsoft.com/office/drawing/2014/main" id="{028FE652-D46D-4F93-A0C6-B90F3E059C11}"/>
              </a:ext>
            </a:extLst>
          </p:cNvPr>
          <p:cNvSpPr txBox="1"/>
          <p:nvPr/>
        </p:nvSpPr>
        <p:spPr>
          <a:xfrm>
            <a:off x="1525903" y="1643639"/>
            <a:ext cx="5308540" cy="2354491"/>
          </a:xfrm>
          <a:prstGeom prst="rect">
            <a:avLst/>
          </a:prstGeom>
          <a:noFill/>
        </p:spPr>
        <p:txBody>
          <a:bodyPr wrap="square" rtlCol="0">
            <a:spAutoFit/>
          </a:bodyPr>
          <a:lstStyle/>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申し込みの前には、</a:t>
            </a:r>
            <a:r>
              <a:rPr kumimoji="1" lang="ja-JP" altLang="en-US" sz="1200" b="1" dirty="0">
                <a:latin typeface="BIZ UDPゴシック" panose="020B0400000000000000" pitchFamily="50" charset="-128"/>
                <a:ea typeface="BIZ UDPゴシック" panose="020B0400000000000000" pitchFamily="50" charset="-128"/>
              </a:rPr>
              <a:t>必ず大阪府文化課文化振興グループまで</a:t>
            </a:r>
            <a:r>
              <a:rPr kumimoji="1" lang="ja-JP" altLang="en-US" sz="1050" dirty="0">
                <a:latin typeface="BIZ UDPゴシック" panose="020B0400000000000000" pitchFamily="50" charset="-128"/>
                <a:ea typeface="BIZ UDPゴシック" panose="020B0400000000000000" pitchFamily="50" charset="-128"/>
              </a:rPr>
              <a:t>ご連絡ください。</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事前相談では、以下の項目を確認させていただきます。</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b="1"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　・実施希望日（候補日を複数日ご提案ください）</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・実施希望場所</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・実施内容（どのような公演を予定されているか）</a:t>
            </a:r>
            <a:endParaRPr kumimoji="1" lang="en-US" altLang="ja-JP" sz="1200" b="1"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必要に応じて、文化課職員の立ち合いのもと、会場の現地確認やステージレイアウ</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ト等のご相談を行います。</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ホームページに記載の「</a:t>
            </a:r>
            <a:r>
              <a:rPr kumimoji="1" lang="ja-JP" altLang="en-US" sz="1200" b="1" dirty="0">
                <a:latin typeface="BIZ UDPゴシック" panose="020B0400000000000000" pitchFamily="50" charset="-128"/>
                <a:ea typeface="BIZ UDPゴシック" panose="020B0400000000000000" pitchFamily="50" charset="-128"/>
              </a:rPr>
              <a:t>よくあるご質問</a:t>
            </a:r>
            <a:r>
              <a:rPr kumimoji="1" lang="ja-JP" altLang="en-US" sz="1050" dirty="0">
                <a:latin typeface="BIZ UDPゴシック" panose="020B0400000000000000" pitchFamily="50" charset="-128"/>
                <a:ea typeface="BIZ UDPゴシック" panose="020B0400000000000000" pitchFamily="50" charset="-128"/>
              </a:rPr>
              <a:t>」や「</a:t>
            </a:r>
            <a:r>
              <a:rPr kumimoji="1" lang="ja-JP" altLang="en-US" sz="1200" b="1" dirty="0">
                <a:latin typeface="BIZ UDPゴシック" panose="020B0400000000000000" pitchFamily="50" charset="-128"/>
                <a:ea typeface="BIZ UDPゴシック" panose="020B0400000000000000" pitchFamily="50" charset="-128"/>
              </a:rPr>
              <a:t>府庁本館利用時の留意事項</a:t>
            </a:r>
            <a:r>
              <a:rPr kumimoji="1" lang="ja-JP" altLang="en-US" sz="1050" dirty="0">
                <a:latin typeface="BIZ UDPゴシック" panose="020B0400000000000000" pitchFamily="50" charset="-128"/>
                <a:ea typeface="BIZ UDPゴシック" panose="020B0400000000000000" pitchFamily="50" charset="-128"/>
              </a:rPr>
              <a:t>」も　</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ご確認ください。</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11" name="矢印: 下 10">
            <a:extLst>
              <a:ext uri="{FF2B5EF4-FFF2-40B4-BE49-F238E27FC236}">
                <a16:creationId xmlns:a16="http://schemas.microsoft.com/office/drawing/2014/main" id="{984FEA0A-6B5F-49FA-BD12-B67E0C079291}"/>
              </a:ext>
            </a:extLst>
          </p:cNvPr>
          <p:cNvSpPr/>
          <p:nvPr/>
        </p:nvSpPr>
        <p:spPr>
          <a:xfrm>
            <a:off x="427372" y="1834890"/>
            <a:ext cx="947854" cy="1823578"/>
          </a:xfrm>
          <a:prstGeom prst="down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ローチャート: 代替処理 11">
            <a:extLst>
              <a:ext uri="{FF2B5EF4-FFF2-40B4-BE49-F238E27FC236}">
                <a16:creationId xmlns:a16="http://schemas.microsoft.com/office/drawing/2014/main" id="{85F4403B-B535-4B5A-82F1-8FA1960D61B6}"/>
              </a:ext>
            </a:extLst>
          </p:cNvPr>
          <p:cNvSpPr/>
          <p:nvPr/>
        </p:nvSpPr>
        <p:spPr>
          <a:xfrm>
            <a:off x="305542" y="4023705"/>
            <a:ext cx="6389654" cy="39202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申請書・添付資料の作成および提出</a:t>
            </a:r>
          </a:p>
        </p:txBody>
      </p:sp>
      <p:sp>
        <p:nvSpPr>
          <p:cNvPr id="13" name="テキスト ボックス 12">
            <a:extLst>
              <a:ext uri="{FF2B5EF4-FFF2-40B4-BE49-F238E27FC236}">
                <a16:creationId xmlns:a16="http://schemas.microsoft.com/office/drawing/2014/main" id="{8BC47BEF-DB45-462F-9C30-D5CE568CB5D4}"/>
              </a:ext>
            </a:extLst>
          </p:cNvPr>
          <p:cNvSpPr txBox="1"/>
          <p:nvPr/>
        </p:nvSpPr>
        <p:spPr>
          <a:xfrm>
            <a:off x="1525903" y="4539453"/>
            <a:ext cx="5209294" cy="946413"/>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　書類作成にあたっては、ホームページに記載の「</a:t>
            </a:r>
            <a:r>
              <a:rPr kumimoji="1" lang="ja-JP" altLang="en-US" sz="1200" b="1" dirty="0">
                <a:latin typeface="BIZ UDPゴシック" panose="020B0400000000000000" pitchFamily="50" charset="-128"/>
                <a:ea typeface="BIZ UDPゴシック" panose="020B0400000000000000" pitchFamily="50" charset="-128"/>
              </a:rPr>
              <a:t>提出書類チェックリスト</a:t>
            </a:r>
            <a:r>
              <a:rPr kumimoji="1" lang="ja-JP" altLang="en-US" sz="1050" dirty="0">
                <a:latin typeface="BIZ UDPゴシック" panose="020B0400000000000000" pitchFamily="50" charset="-128"/>
                <a:ea typeface="BIZ UDPゴシック" panose="020B0400000000000000" pitchFamily="50" charset="-128"/>
              </a:rPr>
              <a:t>」や「</a:t>
            </a:r>
            <a:r>
              <a:rPr kumimoji="1" lang="ja-JP" altLang="en-US" sz="1200" b="1" dirty="0">
                <a:latin typeface="BIZ UDPゴシック" panose="020B0400000000000000" pitchFamily="50" charset="-128"/>
                <a:ea typeface="BIZ UDPゴシック" panose="020B0400000000000000" pitchFamily="50" charset="-128"/>
              </a:rPr>
              <a:t>記</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載例</a:t>
            </a:r>
            <a:r>
              <a:rPr kumimoji="1" lang="ja-JP" altLang="en-US" sz="1050" dirty="0">
                <a:latin typeface="BIZ UDPゴシック" panose="020B0400000000000000" pitchFamily="50" charset="-128"/>
                <a:ea typeface="BIZ UDPゴシック" panose="020B0400000000000000" pitchFamily="50" charset="-128"/>
              </a:rPr>
              <a:t>」もご参考ください。</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申請書類一式作成完了後、締切日までに文化振興グループまでご提出ください。</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郵送の場合は締切日必着、持参の場合は事前に文化振興グループへご連絡ください。</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159943B7-F188-4269-968B-73B1FEF0780B}"/>
              </a:ext>
            </a:extLst>
          </p:cNvPr>
          <p:cNvSpPr/>
          <p:nvPr/>
        </p:nvSpPr>
        <p:spPr>
          <a:xfrm>
            <a:off x="1675470" y="2292671"/>
            <a:ext cx="3501483" cy="675756"/>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下 15">
            <a:extLst>
              <a:ext uri="{FF2B5EF4-FFF2-40B4-BE49-F238E27FC236}">
                <a16:creationId xmlns:a16="http://schemas.microsoft.com/office/drawing/2014/main" id="{703DED38-9F1D-40F9-A521-44AEAE0D9399}"/>
              </a:ext>
            </a:extLst>
          </p:cNvPr>
          <p:cNvSpPr/>
          <p:nvPr/>
        </p:nvSpPr>
        <p:spPr>
          <a:xfrm>
            <a:off x="427372" y="4535965"/>
            <a:ext cx="947854" cy="911789"/>
          </a:xfrm>
          <a:prstGeom prst="down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ローチャート: 代替処理 16">
            <a:extLst>
              <a:ext uri="{FF2B5EF4-FFF2-40B4-BE49-F238E27FC236}">
                <a16:creationId xmlns:a16="http://schemas.microsoft.com/office/drawing/2014/main" id="{6665B0D5-5E13-48B9-8D2F-521C2C452530}"/>
              </a:ext>
            </a:extLst>
          </p:cNvPr>
          <p:cNvSpPr/>
          <p:nvPr/>
        </p:nvSpPr>
        <p:spPr>
          <a:xfrm>
            <a:off x="362414" y="5586647"/>
            <a:ext cx="620565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審査</a:t>
            </a:r>
            <a:r>
              <a:rPr kumimoji="1" lang="ja-JP" altLang="en-US" sz="1100" b="1" dirty="0">
                <a:latin typeface="BIZ UDPゴシック" panose="020B0400000000000000" pitchFamily="50" charset="-128"/>
                <a:ea typeface="BIZ UDPゴシック" panose="020B0400000000000000" pitchFamily="50" charset="-128"/>
              </a:rPr>
              <a:t>（公募枠のみ） </a:t>
            </a:r>
            <a:r>
              <a:rPr kumimoji="1" lang="ja-JP" altLang="en-US" sz="1400" b="1" dirty="0">
                <a:latin typeface="BIZ UDPゴシック" panose="020B0400000000000000" pitchFamily="50" charset="-128"/>
                <a:ea typeface="BIZ UDPゴシック" panose="020B0400000000000000" pitchFamily="50" charset="-128"/>
              </a:rPr>
              <a:t>：年２回</a:t>
            </a:r>
            <a:r>
              <a:rPr kumimoji="1" lang="ja-JP" altLang="en-US" sz="1100" b="1" dirty="0">
                <a:latin typeface="BIZ UDPゴシック" panose="020B0400000000000000" pitchFamily="50" charset="-128"/>
                <a:ea typeface="BIZ UDPゴシック" panose="020B0400000000000000" pitchFamily="50" charset="-128"/>
              </a:rPr>
              <a:t>　</a:t>
            </a:r>
            <a:r>
              <a:rPr kumimoji="1" lang="ja-JP" altLang="en-US" sz="1400" b="1" dirty="0">
                <a:latin typeface="BIZ UDPゴシック" panose="020B0400000000000000" pitchFamily="50" charset="-128"/>
                <a:ea typeface="BIZ UDPゴシック" panose="020B0400000000000000" pitchFamily="50" charset="-128"/>
              </a:rPr>
              <a:t>→事業の採択（不採択）の決定通知</a:t>
            </a:r>
          </a:p>
        </p:txBody>
      </p:sp>
      <p:sp>
        <p:nvSpPr>
          <p:cNvPr id="18" name="テキスト ボックス 17">
            <a:extLst>
              <a:ext uri="{FF2B5EF4-FFF2-40B4-BE49-F238E27FC236}">
                <a16:creationId xmlns:a16="http://schemas.microsoft.com/office/drawing/2014/main" id="{0D93570E-8CD1-4DB3-8C1C-F63500CF93AA}"/>
              </a:ext>
            </a:extLst>
          </p:cNvPr>
          <p:cNvSpPr txBox="1"/>
          <p:nvPr/>
        </p:nvSpPr>
        <p:spPr>
          <a:xfrm>
            <a:off x="323384" y="810712"/>
            <a:ext cx="2732049" cy="307777"/>
          </a:xfrm>
          <a:prstGeom prst="rect">
            <a:avLst/>
          </a:prstGeom>
          <a:noFill/>
        </p:spPr>
        <p:txBody>
          <a:bodyPr wrap="square" rtlCol="0">
            <a:spAutoFit/>
          </a:bodyPr>
          <a:lstStyle/>
          <a:p>
            <a:r>
              <a:rPr kumimoji="1" lang="ja-JP" altLang="en-US" sz="1400" dirty="0"/>
              <a:t>■事前相談・申し込み</a:t>
            </a:r>
          </a:p>
        </p:txBody>
      </p:sp>
      <p:sp>
        <p:nvSpPr>
          <p:cNvPr id="19" name="フローチャート: 代替処理 18">
            <a:extLst>
              <a:ext uri="{FF2B5EF4-FFF2-40B4-BE49-F238E27FC236}">
                <a16:creationId xmlns:a16="http://schemas.microsoft.com/office/drawing/2014/main" id="{B8FCF347-5BF4-4123-AA80-AAA045E5E56D}"/>
              </a:ext>
            </a:extLst>
          </p:cNvPr>
          <p:cNvSpPr/>
          <p:nvPr/>
        </p:nvSpPr>
        <p:spPr>
          <a:xfrm>
            <a:off x="412596" y="6601724"/>
            <a:ext cx="620565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事業実施に向けた調整</a:t>
            </a:r>
          </a:p>
        </p:txBody>
      </p:sp>
      <p:sp>
        <p:nvSpPr>
          <p:cNvPr id="20" name="テキスト ボックス 19">
            <a:extLst>
              <a:ext uri="{FF2B5EF4-FFF2-40B4-BE49-F238E27FC236}">
                <a16:creationId xmlns:a16="http://schemas.microsoft.com/office/drawing/2014/main" id="{8C3B3AE6-DE61-4D41-A860-D04FA06022F1}"/>
              </a:ext>
            </a:extLst>
          </p:cNvPr>
          <p:cNvSpPr txBox="1"/>
          <p:nvPr/>
        </p:nvSpPr>
        <p:spPr>
          <a:xfrm>
            <a:off x="1525903" y="7126883"/>
            <a:ext cx="5209294" cy="2146742"/>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　事業実施に向けて広報物や当日の使用物品等をご準備いただきます。</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大阪府とは以下の項目について調整が必要です。</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・事業実施日の確定</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・会場内のレイアウト確定（会場内への持ち込み備品含む）</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・広報開始日の調整</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・駐車場確保台数の確認</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・公演当日の流れ（スタッフの動き、搬入搬出時間など）</a:t>
            </a:r>
            <a:endParaRPr kumimoji="1" lang="en-US" altLang="ja-JP" sz="1200" b="1"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事業決定後、各種利用申請等が必要になりますので、密接な連絡にご協力お願いし</a:t>
            </a:r>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ます。</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A1EA97A7-36CE-473D-BA71-3AEFB6D300F3}"/>
              </a:ext>
            </a:extLst>
          </p:cNvPr>
          <p:cNvSpPr/>
          <p:nvPr/>
        </p:nvSpPr>
        <p:spPr>
          <a:xfrm>
            <a:off x="1767747" y="7600583"/>
            <a:ext cx="3925230" cy="1123514"/>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下 21">
            <a:extLst>
              <a:ext uri="{FF2B5EF4-FFF2-40B4-BE49-F238E27FC236}">
                <a16:creationId xmlns:a16="http://schemas.microsoft.com/office/drawing/2014/main" id="{D9C896BD-58D3-4BFF-A6BF-6E62CA0274C6}"/>
              </a:ext>
            </a:extLst>
          </p:cNvPr>
          <p:cNvSpPr/>
          <p:nvPr/>
        </p:nvSpPr>
        <p:spPr>
          <a:xfrm>
            <a:off x="427372" y="7256234"/>
            <a:ext cx="947854" cy="1687716"/>
          </a:xfrm>
          <a:prstGeom prst="down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フローチャート: 代替処理 22">
            <a:extLst>
              <a:ext uri="{FF2B5EF4-FFF2-40B4-BE49-F238E27FC236}">
                <a16:creationId xmlns:a16="http://schemas.microsoft.com/office/drawing/2014/main" id="{D333DDFE-A17A-4CB3-9F1F-3E01E2C73A31}"/>
              </a:ext>
            </a:extLst>
          </p:cNvPr>
          <p:cNvSpPr/>
          <p:nvPr/>
        </p:nvSpPr>
        <p:spPr>
          <a:xfrm>
            <a:off x="412596" y="9330933"/>
            <a:ext cx="620565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事業実施</a:t>
            </a:r>
            <a:endParaRPr kumimoji="1" lang="en-US" altLang="ja-JP" sz="14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031984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352</Words>
  <Application>Microsoft Office PowerPoint</Application>
  <PresentationFormat>A4 210 x 297 mm</PresentationFormat>
  <Paragraphs>38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2025-04-17T07:58:41Z</dcterms:created>
  <dcterms:modified xsi:type="dcterms:W3CDTF">2025-04-17T07:58:45Z</dcterms:modified>
</cp:coreProperties>
</file>