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2" r:id="rId2"/>
    <p:sldId id="314" r:id="rId3"/>
    <p:sldId id="313" r:id="rId4"/>
    <p:sldId id="303" r:id="rId5"/>
    <p:sldId id="304" r:id="rId6"/>
    <p:sldId id="289" r:id="rId7"/>
    <p:sldId id="301" r:id="rId8"/>
    <p:sldId id="325" r:id="rId9"/>
    <p:sldId id="326" r:id="rId10"/>
    <p:sldId id="327" r:id="rId11"/>
    <p:sldId id="328" r:id="rId12"/>
    <p:sldId id="329" r:id="rId13"/>
    <p:sldId id="322" r:id="rId14"/>
    <p:sldId id="311" r:id="rId15"/>
    <p:sldId id="310" r:id="rId16"/>
    <p:sldId id="312" r:id="rId1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83" autoAdjust="0"/>
    <p:restoredTop sz="96318" autoAdjust="0"/>
  </p:normalViewPr>
  <p:slideViewPr>
    <p:cSldViewPr snapToGrid="0">
      <p:cViewPr varScale="1">
        <p:scale>
          <a:sx n="113" d="100"/>
          <a:sy n="113" d="100"/>
        </p:scale>
        <p:origin x="1992" y="9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7A3690D-7D30-49F4-B13A-71624F7A0786}" type="datetimeFigureOut">
              <a:rPr kumimoji="1" lang="ja-JP" altLang="en-US" smtClean="0"/>
              <a:t>2025/8/25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078A148-8C00-4BE4-8982-FE39687C85C0}" type="slidenum">
              <a:rPr kumimoji="1" lang="ja-JP" altLang="en-US" smtClean="0"/>
              <a:t>‹#›</a:t>
            </a:fld>
            <a:endParaRPr kumimoji="1" lang="ja-JP" altLang="en-US"/>
          </a:p>
        </p:txBody>
      </p:sp>
    </p:spTree>
    <p:extLst>
      <p:ext uri="{BB962C8B-B14F-4D97-AF65-F5344CB8AC3E}">
        <p14:creationId xmlns:p14="http://schemas.microsoft.com/office/powerpoint/2010/main" val="41229280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4078A148-8C00-4BE4-8982-FE39687C85C0}" type="slidenum">
              <a:rPr kumimoji="1" lang="ja-JP" altLang="en-US" smtClean="0"/>
              <a:t>2</a:t>
            </a:fld>
            <a:endParaRPr kumimoji="1" lang="ja-JP" altLang="en-US"/>
          </a:p>
        </p:txBody>
      </p:sp>
    </p:spTree>
    <p:extLst>
      <p:ext uri="{BB962C8B-B14F-4D97-AF65-F5344CB8AC3E}">
        <p14:creationId xmlns:p14="http://schemas.microsoft.com/office/powerpoint/2010/main" val="354123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78A148-8C00-4BE4-8982-FE39687C85C0}" type="slidenum">
              <a:rPr kumimoji="1" lang="ja-JP" altLang="en-US" smtClean="0"/>
              <a:t>6</a:t>
            </a:fld>
            <a:endParaRPr kumimoji="1" lang="ja-JP" altLang="en-US"/>
          </a:p>
        </p:txBody>
      </p:sp>
    </p:spTree>
    <p:extLst>
      <p:ext uri="{BB962C8B-B14F-4D97-AF65-F5344CB8AC3E}">
        <p14:creationId xmlns:p14="http://schemas.microsoft.com/office/powerpoint/2010/main" val="219093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4078A148-8C00-4BE4-8982-FE39687C85C0}" type="slidenum">
              <a:rPr kumimoji="1" lang="ja-JP" altLang="en-US" smtClean="0"/>
              <a:t>7</a:t>
            </a:fld>
            <a:endParaRPr kumimoji="1" lang="ja-JP" altLang="en-US"/>
          </a:p>
        </p:txBody>
      </p:sp>
    </p:spTree>
    <p:extLst>
      <p:ext uri="{BB962C8B-B14F-4D97-AF65-F5344CB8AC3E}">
        <p14:creationId xmlns:p14="http://schemas.microsoft.com/office/powerpoint/2010/main" val="2596288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78A148-8C00-4BE4-8982-FE39687C85C0}" type="slidenum">
              <a:rPr kumimoji="1" lang="ja-JP" altLang="en-US" smtClean="0"/>
              <a:t>8</a:t>
            </a:fld>
            <a:endParaRPr kumimoji="1" lang="ja-JP" altLang="en-US"/>
          </a:p>
        </p:txBody>
      </p:sp>
    </p:spTree>
    <p:extLst>
      <p:ext uri="{BB962C8B-B14F-4D97-AF65-F5344CB8AC3E}">
        <p14:creationId xmlns:p14="http://schemas.microsoft.com/office/powerpoint/2010/main" val="226926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78A148-8C00-4BE4-8982-FE39687C85C0}" type="slidenum">
              <a:rPr kumimoji="1" lang="ja-JP" altLang="en-US" smtClean="0"/>
              <a:t>9</a:t>
            </a:fld>
            <a:endParaRPr kumimoji="1" lang="ja-JP" altLang="en-US"/>
          </a:p>
        </p:txBody>
      </p:sp>
    </p:spTree>
    <p:extLst>
      <p:ext uri="{BB962C8B-B14F-4D97-AF65-F5344CB8AC3E}">
        <p14:creationId xmlns:p14="http://schemas.microsoft.com/office/powerpoint/2010/main" val="3172250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4078A148-8C00-4BE4-8982-FE39687C85C0}" type="slidenum">
              <a:rPr kumimoji="1" lang="ja-JP" altLang="en-US" smtClean="0"/>
              <a:t>12</a:t>
            </a:fld>
            <a:endParaRPr kumimoji="1" lang="ja-JP" altLang="en-US"/>
          </a:p>
        </p:txBody>
      </p:sp>
    </p:spTree>
    <p:extLst>
      <p:ext uri="{BB962C8B-B14F-4D97-AF65-F5344CB8AC3E}">
        <p14:creationId xmlns:p14="http://schemas.microsoft.com/office/powerpoint/2010/main" val="153894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D83D8AC-B709-4171-9BA5-F04D2C55492C}" type="datetimeFigureOut">
              <a:rPr kumimoji="1" lang="ja-JP" altLang="en-US" smtClean="0"/>
              <a:t>2025/8/25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F9009-17C1-49EC-ABB2-A979147AC196}" type="slidenum">
              <a:rPr kumimoji="1" lang="ja-JP" altLang="en-US" smtClean="0"/>
              <a:t>‹#›</a:t>
            </a:fld>
            <a:endParaRPr kumimoji="1" lang="ja-JP" altLang="en-US"/>
          </a:p>
        </p:txBody>
      </p:sp>
    </p:spTree>
    <p:extLst>
      <p:ext uri="{BB962C8B-B14F-4D97-AF65-F5344CB8AC3E}">
        <p14:creationId xmlns:p14="http://schemas.microsoft.com/office/powerpoint/2010/main" val="60540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83D8AC-B709-4171-9BA5-F04D2C55492C}" type="datetimeFigureOut">
              <a:rPr kumimoji="1" lang="ja-JP" altLang="en-US" smtClean="0"/>
              <a:t>2025/8/25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F9009-17C1-49EC-ABB2-A979147AC196}" type="slidenum">
              <a:rPr kumimoji="1" lang="ja-JP" altLang="en-US" smtClean="0"/>
              <a:t>‹#›</a:t>
            </a:fld>
            <a:endParaRPr kumimoji="1" lang="ja-JP" altLang="en-US"/>
          </a:p>
        </p:txBody>
      </p:sp>
    </p:spTree>
    <p:extLst>
      <p:ext uri="{BB962C8B-B14F-4D97-AF65-F5344CB8AC3E}">
        <p14:creationId xmlns:p14="http://schemas.microsoft.com/office/powerpoint/2010/main" val="402511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83D8AC-B709-4171-9BA5-F04D2C55492C}" type="datetimeFigureOut">
              <a:rPr kumimoji="1" lang="ja-JP" altLang="en-US" smtClean="0"/>
              <a:t>2025/8/25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F9009-17C1-49EC-ABB2-A979147AC196}" type="slidenum">
              <a:rPr kumimoji="1" lang="ja-JP" altLang="en-US" smtClean="0"/>
              <a:t>‹#›</a:t>
            </a:fld>
            <a:endParaRPr kumimoji="1" lang="ja-JP" altLang="en-US"/>
          </a:p>
        </p:txBody>
      </p:sp>
    </p:spTree>
    <p:extLst>
      <p:ext uri="{BB962C8B-B14F-4D97-AF65-F5344CB8AC3E}">
        <p14:creationId xmlns:p14="http://schemas.microsoft.com/office/powerpoint/2010/main" val="418521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83D8AC-B709-4171-9BA5-F04D2C55492C}" type="datetimeFigureOut">
              <a:rPr kumimoji="1" lang="ja-JP" altLang="en-US" smtClean="0"/>
              <a:t>2025/8/25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F9009-17C1-49EC-ABB2-A979147AC196}" type="slidenum">
              <a:rPr kumimoji="1" lang="ja-JP" altLang="en-US" smtClean="0"/>
              <a:t>‹#›</a:t>
            </a:fld>
            <a:endParaRPr kumimoji="1" lang="ja-JP" altLang="en-US"/>
          </a:p>
        </p:txBody>
      </p:sp>
    </p:spTree>
    <p:extLst>
      <p:ext uri="{BB962C8B-B14F-4D97-AF65-F5344CB8AC3E}">
        <p14:creationId xmlns:p14="http://schemas.microsoft.com/office/powerpoint/2010/main" val="380542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D83D8AC-B709-4171-9BA5-F04D2C55492C}" type="datetimeFigureOut">
              <a:rPr kumimoji="1" lang="ja-JP" altLang="en-US" smtClean="0"/>
              <a:t>2025/8/25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F9009-17C1-49EC-ABB2-A979147AC196}" type="slidenum">
              <a:rPr kumimoji="1" lang="ja-JP" altLang="en-US" smtClean="0"/>
              <a:t>‹#›</a:t>
            </a:fld>
            <a:endParaRPr kumimoji="1" lang="ja-JP" altLang="en-US"/>
          </a:p>
        </p:txBody>
      </p:sp>
    </p:spTree>
    <p:extLst>
      <p:ext uri="{BB962C8B-B14F-4D97-AF65-F5344CB8AC3E}">
        <p14:creationId xmlns:p14="http://schemas.microsoft.com/office/powerpoint/2010/main" val="200093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83D8AC-B709-4171-9BA5-F04D2C55492C}" type="datetimeFigureOut">
              <a:rPr kumimoji="1" lang="ja-JP" altLang="en-US" smtClean="0"/>
              <a:t>2025/8/25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F9009-17C1-49EC-ABB2-A979147AC196}" type="slidenum">
              <a:rPr kumimoji="1" lang="ja-JP" altLang="en-US" smtClean="0"/>
              <a:t>‹#›</a:t>
            </a:fld>
            <a:endParaRPr kumimoji="1" lang="ja-JP" altLang="en-US"/>
          </a:p>
        </p:txBody>
      </p:sp>
    </p:spTree>
    <p:extLst>
      <p:ext uri="{BB962C8B-B14F-4D97-AF65-F5344CB8AC3E}">
        <p14:creationId xmlns:p14="http://schemas.microsoft.com/office/powerpoint/2010/main" val="168849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D83D8AC-B709-4171-9BA5-F04D2C55492C}" type="datetimeFigureOut">
              <a:rPr kumimoji="1" lang="ja-JP" altLang="en-US" smtClean="0"/>
              <a:t>2025/8/25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8F9009-17C1-49EC-ABB2-A979147AC196}" type="slidenum">
              <a:rPr kumimoji="1" lang="ja-JP" altLang="en-US" smtClean="0"/>
              <a:t>‹#›</a:t>
            </a:fld>
            <a:endParaRPr kumimoji="1" lang="ja-JP" altLang="en-US"/>
          </a:p>
        </p:txBody>
      </p:sp>
    </p:spTree>
    <p:extLst>
      <p:ext uri="{BB962C8B-B14F-4D97-AF65-F5344CB8AC3E}">
        <p14:creationId xmlns:p14="http://schemas.microsoft.com/office/powerpoint/2010/main" val="197645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83D8AC-B709-4171-9BA5-F04D2C55492C}" type="datetimeFigureOut">
              <a:rPr kumimoji="1" lang="ja-JP" altLang="en-US" smtClean="0"/>
              <a:t>2025/8/25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8F9009-17C1-49EC-ABB2-A979147AC196}" type="slidenum">
              <a:rPr kumimoji="1" lang="ja-JP" altLang="en-US" smtClean="0"/>
              <a:t>‹#›</a:t>
            </a:fld>
            <a:endParaRPr kumimoji="1" lang="ja-JP" altLang="en-US"/>
          </a:p>
        </p:txBody>
      </p:sp>
    </p:spTree>
    <p:extLst>
      <p:ext uri="{BB962C8B-B14F-4D97-AF65-F5344CB8AC3E}">
        <p14:creationId xmlns:p14="http://schemas.microsoft.com/office/powerpoint/2010/main" val="208187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3D8AC-B709-4171-9BA5-F04D2C55492C}" type="datetimeFigureOut">
              <a:rPr kumimoji="1" lang="ja-JP" altLang="en-US" smtClean="0"/>
              <a:t>2025/8/25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8F9009-17C1-49EC-ABB2-A979147AC196}" type="slidenum">
              <a:rPr kumimoji="1" lang="ja-JP" altLang="en-US" smtClean="0"/>
              <a:t>‹#›</a:t>
            </a:fld>
            <a:endParaRPr kumimoji="1" lang="ja-JP" altLang="en-US"/>
          </a:p>
        </p:txBody>
      </p:sp>
    </p:spTree>
    <p:extLst>
      <p:ext uri="{BB962C8B-B14F-4D97-AF65-F5344CB8AC3E}">
        <p14:creationId xmlns:p14="http://schemas.microsoft.com/office/powerpoint/2010/main" val="334675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83D8AC-B709-4171-9BA5-F04D2C55492C}" type="datetimeFigureOut">
              <a:rPr kumimoji="1" lang="ja-JP" altLang="en-US" smtClean="0"/>
              <a:t>2025/8/25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F9009-17C1-49EC-ABB2-A979147AC196}" type="slidenum">
              <a:rPr kumimoji="1" lang="ja-JP" altLang="en-US" smtClean="0"/>
              <a:t>‹#›</a:t>
            </a:fld>
            <a:endParaRPr kumimoji="1" lang="ja-JP" altLang="en-US"/>
          </a:p>
        </p:txBody>
      </p:sp>
    </p:spTree>
    <p:extLst>
      <p:ext uri="{BB962C8B-B14F-4D97-AF65-F5344CB8AC3E}">
        <p14:creationId xmlns:p14="http://schemas.microsoft.com/office/powerpoint/2010/main" val="224461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D83D8AC-B709-4171-9BA5-F04D2C55492C}" type="datetimeFigureOut">
              <a:rPr kumimoji="1" lang="ja-JP" altLang="en-US" smtClean="0"/>
              <a:t>2025/8/25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F9009-17C1-49EC-ABB2-A979147AC196}" type="slidenum">
              <a:rPr kumimoji="1" lang="ja-JP" altLang="en-US" smtClean="0"/>
              <a:t>‹#›</a:t>
            </a:fld>
            <a:endParaRPr kumimoji="1" lang="ja-JP" altLang="en-US"/>
          </a:p>
        </p:txBody>
      </p:sp>
    </p:spTree>
    <p:extLst>
      <p:ext uri="{BB962C8B-B14F-4D97-AF65-F5344CB8AC3E}">
        <p14:creationId xmlns:p14="http://schemas.microsoft.com/office/powerpoint/2010/main" val="187858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3D8AC-B709-4171-9BA5-F04D2C55492C}" type="datetimeFigureOut">
              <a:rPr kumimoji="1" lang="ja-JP" altLang="en-US" smtClean="0"/>
              <a:t>2025/8/25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F9009-17C1-49EC-ABB2-A979147AC196}" type="slidenum">
              <a:rPr kumimoji="1" lang="ja-JP" altLang="en-US" smtClean="0"/>
              <a:t>‹#›</a:t>
            </a:fld>
            <a:endParaRPr kumimoji="1" lang="ja-JP" altLang="en-US"/>
          </a:p>
        </p:txBody>
      </p:sp>
    </p:spTree>
    <p:extLst>
      <p:ext uri="{BB962C8B-B14F-4D97-AF65-F5344CB8AC3E}">
        <p14:creationId xmlns:p14="http://schemas.microsoft.com/office/powerpoint/2010/main" val="769377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547D089-7DBB-497E-AB26-628B55AE5447}"/>
              </a:ext>
            </a:extLst>
          </p:cNvPr>
          <p:cNvSpPr/>
          <p:nvPr/>
        </p:nvSpPr>
        <p:spPr>
          <a:xfrm>
            <a:off x="0" y="1068636"/>
            <a:ext cx="9144000" cy="24898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BE53E9BC-E4A9-47C2-87E0-8FAE7B7C63BC}"/>
              </a:ext>
            </a:extLst>
          </p:cNvPr>
          <p:cNvSpPr txBox="1"/>
          <p:nvPr/>
        </p:nvSpPr>
        <p:spPr>
          <a:xfrm>
            <a:off x="6165774" y="693817"/>
            <a:ext cx="3079215" cy="400110"/>
          </a:xfrm>
          <a:prstGeom prst="rect">
            <a:avLst/>
          </a:prstGeom>
          <a:noFill/>
        </p:spPr>
        <p:txBody>
          <a:bodyPr wrap="square" rtlCol="0">
            <a:spAutoFit/>
          </a:bodyPr>
          <a:lstStyle/>
          <a:p>
            <a:r>
              <a:rPr lang="ja-JP" altLang="ja-JP" sz="1000" kern="100" dirty="0">
                <a:effectLst/>
                <a:ea typeface="BIZ UDゴシック" panose="020B0400000000000000" pitchFamily="49" charset="-128"/>
                <a:cs typeface="Times New Roman" panose="02020603050405020304" pitchFamily="18" charset="0"/>
              </a:rPr>
              <a:t>令和７年度第１回大阪府地域福祉推進審議会</a:t>
            </a:r>
            <a:endParaRPr lang="en-US" altLang="ja-JP" sz="1000" kern="100" dirty="0">
              <a:effectLst/>
              <a:ea typeface="BIZ UDゴシック" panose="020B0400000000000000" pitchFamily="49" charset="-128"/>
              <a:cs typeface="Times New Roman" panose="02020603050405020304" pitchFamily="18" charset="0"/>
            </a:endParaRPr>
          </a:p>
          <a:p>
            <a:r>
              <a:rPr lang="ja-JP" altLang="ja-JP" sz="1000" kern="100" dirty="0">
                <a:effectLst/>
                <a:ea typeface="BIZ UDゴシック" panose="020B0400000000000000" pitchFamily="49" charset="-128"/>
                <a:cs typeface="Times New Roman" panose="02020603050405020304" pitchFamily="18" charset="0"/>
              </a:rPr>
              <a:t>介護・福祉人材確保戦略検討分科会</a:t>
            </a:r>
            <a:r>
              <a:rPr lang="ja-JP" altLang="en-US" sz="1000" kern="100" dirty="0">
                <a:effectLst/>
                <a:ea typeface="BIZ UDゴシック" panose="020B0400000000000000" pitchFamily="49" charset="-128"/>
                <a:cs typeface="Times New Roman" panose="02020603050405020304" pitchFamily="18" charset="0"/>
              </a:rPr>
              <a:t>資料</a:t>
            </a:r>
            <a:endParaRPr kumimoji="1" lang="ja-JP" altLang="en-US" sz="1000" dirty="0"/>
          </a:p>
        </p:txBody>
      </p:sp>
      <p:sp>
        <p:nvSpPr>
          <p:cNvPr id="17" name="テキスト ボックス 16">
            <a:extLst>
              <a:ext uri="{FF2B5EF4-FFF2-40B4-BE49-F238E27FC236}">
                <a16:creationId xmlns:a16="http://schemas.microsoft.com/office/drawing/2014/main" id="{78CE6A41-AE42-4810-8FD7-492C5A92ADA0}"/>
              </a:ext>
            </a:extLst>
          </p:cNvPr>
          <p:cNvSpPr txBox="1"/>
          <p:nvPr/>
        </p:nvSpPr>
        <p:spPr>
          <a:xfrm>
            <a:off x="4432454" y="5789364"/>
            <a:ext cx="3466641" cy="584775"/>
          </a:xfrm>
          <a:prstGeom prst="rect">
            <a:avLst/>
          </a:prstGeom>
          <a:noFill/>
        </p:spPr>
        <p:txBody>
          <a:bodyPr wrap="square" rtlCol="0">
            <a:spAutoFit/>
          </a:bodyPr>
          <a:lstStyle/>
          <a:p>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令和７年７月</a:t>
            </a: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29</a:t>
            </a: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大阪府福祉人材・法人指導課</a:t>
            </a:r>
            <a:endParaRPr kumimoji="1" lang="ja-JP" altLang="en-US" sz="1600" dirty="0">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F6713C07-A305-4B5C-9CCD-E6C32F5EA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752" y="4499151"/>
            <a:ext cx="1241422" cy="1897022"/>
          </a:xfrm>
          <a:prstGeom prst="rect">
            <a:avLst/>
          </a:prstGeom>
        </p:spPr>
      </p:pic>
      <p:sp>
        <p:nvSpPr>
          <p:cNvPr id="18" name="テキスト ボックス 17">
            <a:extLst>
              <a:ext uri="{FF2B5EF4-FFF2-40B4-BE49-F238E27FC236}">
                <a16:creationId xmlns:a16="http://schemas.microsoft.com/office/drawing/2014/main" id="{62B2EB30-B7EF-4CEA-A6D1-226D2F26B6CB}"/>
              </a:ext>
            </a:extLst>
          </p:cNvPr>
          <p:cNvSpPr txBox="1"/>
          <p:nvPr/>
        </p:nvSpPr>
        <p:spPr>
          <a:xfrm>
            <a:off x="110170" y="1599010"/>
            <a:ext cx="8857560" cy="1569660"/>
          </a:xfrm>
          <a:prstGeom prst="rect">
            <a:avLst/>
          </a:prstGeom>
          <a:noFill/>
        </p:spPr>
        <p:txBody>
          <a:bodyPr wrap="square" rtlCol="0">
            <a:spAutoFit/>
          </a:bodyPr>
          <a:lstStyle/>
          <a:p>
            <a:pPr algn="ctr"/>
            <a:r>
              <a:rPr kumimoji="1" lang="ja-JP" altLang="en-US" sz="3200" b="1" dirty="0">
                <a:solidFill>
                  <a:schemeClr val="bg1"/>
                </a:solidFill>
                <a:latin typeface="BIZ UDゴシック" panose="020B0400000000000000" pitchFamily="49" charset="-128"/>
                <a:ea typeface="BIZ UDゴシック" panose="020B0400000000000000" pitchFamily="49" charset="-128"/>
              </a:rPr>
              <a:t>「大阪府介護・福祉人材確保戦略</a:t>
            </a:r>
            <a:r>
              <a:rPr kumimoji="1" lang="en-US" altLang="ja-JP" sz="3200" b="1" dirty="0">
                <a:solidFill>
                  <a:schemeClr val="bg1"/>
                </a:solidFill>
                <a:latin typeface="BIZ UDゴシック" panose="020B0400000000000000" pitchFamily="49" charset="-128"/>
                <a:ea typeface="BIZ UDゴシック" panose="020B0400000000000000" pitchFamily="49" charset="-128"/>
              </a:rPr>
              <a:t>2023</a:t>
            </a:r>
            <a:r>
              <a:rPr kumimoji="1" lang="ja-JP" altLang="en-US" sz="3200" b="1" dirty="0">
                <a:solidFill>
                  <a:schemeClr val="bg1"/>
                </a:solidFill>
                <a:latin typeface="BIZ UDゴシック" panose="020B0400000000000000" pitchFamily="49" charset="-128"/>
                <a:ea typeface="BIZ UDゴシック" panose="020B0400000000000000" pitchFamily="49" charset="-128"/>
              </a:rPr>
              <a:t>」</a:t>
            </a:r>
            <a:endParaRPr kumimoji="1" lang="en-US" altLang="ja-JP" sz="3200" b="1" dirty="0">
              <a:solidFill>
                <a:schemeClr val="bg1"/>
              </a:solidFill>
              <a:latin typeface="BIZ UDゴシック" panose="020B0400000000000000" pitchFamily="49" charset="-128"/>
              <a:ea typeface="BIZ UDゴシック" panose="020B0400000000000000" pitchFamily="49" charset="-128"/>
            </a:endParaRPr>
          </a:p>
          <a:p>
            <a:pPr algn="ctr"/>
            <a:endParaRPr kumimoji="1" lang="en-US" altLang="ja-JP" sz="32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3200" b="1" dirty="0">
                <a:solidFill>
                  <a:schemeClr val="bg1"/>
                </a:solidFill>
                <a:latin typeface="BIZ UDゴシック" panose="020B0400000000000000" pitchFamily="49" charset="-128"/>
                <a:ea typeface="BIZ UDゴシック" panose="020B0400000000000000" pitchFamily="49" charset="-128"/>
              </a:rPr>
              <a:t>中間見直しに向けて</a:t>
            </a:r>
          </a:p>
        </p:txBody>
      </p:sp>
      <p:sp>
        <p:nvSpPr>
          <p:cNvPr id="6" name="テキスト ボックス 5">
            <a:extLst>
              <a:ext uri="{FF2B5EF4-FFF2-40B4-BE49-F238E27FC236}">
                <a16:creationId xmlns:a16="http://schemas.microsoft.com/office/drawing/2014/main" id="{A1E0022D-7D4C-4CD0-BC25-619D6D8B00E5}"/>
              </a:ext>
            </a:extLst>
          </p:cNvPr>
          <p:cNvSpPr txBox="1"/>
          <p:nvPr/>
        </p:nvSpPr>
        <p:spPr>
          <a:xfrm>
            <a:off x="8052095" y="168263"/>
            <a:ext cx="954108" cy="400110"/>
          </a:xfrm>
          <a:prstGeom prst="rect">
            <a:avLst/>
          </a:prstGeom>
          <a:noFill/>
          <a:ln w="25400">
            <a:solidFill>
              <a:schemeClr val="tx1"/>
            </a:solidFill>
          </a:ln>
        </p:spPr>
        <p:txBody>
          <a:bodyPr wrap="none" rtlCol="0">
            <a:spAutoFit/>
          </a:bodyPr>
          <a:lstStyle/>
          <a:p>
            <a:pPr algn="ctr"/>
            <a:r>
              <a:rPr kumimoji="1" lang="ja-JP" altLang="en-US" sz="2000" b="1" dirty="0">
                <a:latin typeface="BIZ UDゴシック" panose="020B0400000000000000" pitchFamily="49" charset="-128"/>
                <a:ea typeface="BIZ UDゴシック" panose="020B0400000000000000" pitchFamily="49" charset="-128"/>
              </a:rPr>
              <a:t>資料１</a:t>
            </a:r>
          </a:p>
        </p:txBody>
      </p:sp>
    </p:spTree>
    <p:extLst>
      <p:ext uri="{BB962C8B-B14F-4D97-AF65-F5344CB8AC3E}">
        <p14:creationId xmlns:p14="http://schemas.microsoft.com/office/powerpoint/2010/main" val="394889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A6C11A4-D422-46EC-A654-FB685BBABD70}"/>
              </a:ext>
            </a:extLst>
          </p:cNvPr>
          <p:cNvPicPr>
            <a:picLocks noChangeAspect="1"/>
          </p:cNvPicPr>
          <p:nvPr/>
        </p:nvPicPr>
        <p:blipFill>
          <a:blip r:embed="rId2"/>
          <a:stretch>
            <a:fillRect/>
          </a:stretch>
        </p:blipFill>
        <p:spPr>
          <a:xfrm>
            <a:off x="1614124" y="3967358"/>
            <a:ext cx="323116" cy="2828789"/>
          </a:xfrm>
          <a:prstGeom prst="rect">
            <a:avLst/>
          </a:prstGeom>
        </p:spPr>
      </p:pic>
      <p:grpSp>
        <p:nvGrpSpPr>
          <p:cNvPr id="5" name="グループ化 4">
            <a:extLst>
              <a:ext uri="{FF2B5EF4-FFF2-40B4-BE49-F238E27FC236}">
                <a16:creationId xmlns:a16="http://schemas.microsoft.com/office/drawing/2014/main" id="{ED14D6DC-C251-4AE0-AEDB-60AC11402AC4}"/>
              </a:ext>
            </a:extLst>
          </p:cNvPr>
          <p:cNvGrpSpPr/>
          <p:nvPr/>
        </p:nvGrpSpPr>
        <p:grpSpPr>
          <a:xfrm>
            <a:off x="1026337" y="2850560"/>
            <a:ext cx="3645416" cy="309265"/>
            <a:chOff x="1026337" y="2850560"/>
            <a:chExt cx="3645416" cy="309265"/>
          </a:xfrm>
        </p:grpSpPr>
        <p:sp>
          <p:nvSpPr>
            <p:cNvPr id="60" name="正方形/長方形 59">
              <a:extLst>
                <a:ext uri="{FF2B5EF4-FFF2-40B4-BE49-F238E27FC236}">
                  <a16:creationId xmlns:a16="http://schemas.microsoft.com/office/drawing/2014/main" id="{90D24843-C1C4-4473-83AD-94B696A416B0}"/>
                </a:ext>
              </a:extLst>
            </p:cNvPr>
            <p:cNvSpPr/>
            <p:nvPr/>
          </p:nvSpPr>
          <p:spPr>
            <a:xfrm>
              <a:off x="1026337" y="2850560"/>
              <a:ext cx="3600000" cy="309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テキスト ボックス 56">
              <a:extLst>
                <a:ext uri="{FF2B5EF4-FFF2-40B4-BE49-F238E27FC236}">
                  <a16:creationId xmlns:a16="http://schemas.microsoft.com/office/drawing/2014/main" id="{FE485061-D11F-46E2-924E-1B10F5CE8F55}"/>
                </a:ext>
              </a:extLst>
            </p:cNvPr>
            <p:cNvSpPr txBox="1"/>
            <p:nvPr/>
          </p:nvSpPr>
          <p:spPr>
            <a:xfrm>
              <a:off x="1026338" y="2873315"/>
              <a:ext cx="3645415" cy="261610"/>
            </a:xfrm>
            <a:prstGeom prst="rect">
              <a:avLst/>
            </a:prstGeom>
            <a:noFill/>
          </p:spPr>
          <p:txBody>
            <a:bodyPr wrap="square">
              <a:spAutoFit/>
            </a:bodyPr>
            <a:lstStyle/>
            <a:p>
              <a:pPr defTabSz="914400">
                <a:defRPr/>
              </a:pPr>
              <a:r>
                <a:rPr kumimoji="1" lang="ja-JP" altLang="en-US" sz="1100" kern="1200" dirty="0">
                  <a:solidFill>
                    <a:schemeClr val="tx1"/>
                  </a:solidFill>
                  <a:latin typeface="BIZ UDゴシック" panose="020B0400000000000000" pitchFamily="49" charset="-128"/>
                  <a:ea typeface="BIZ UDゴシック" panose="020B0400000000000000" pitchFamily="49" charset="-128"/>
                </a:rPr>
                <a:t>➀</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rPr>
                <a:t>ゼロからの挑戦、スキルアップを支える体制の構築</a:t>
              </a:r>
              <a:endParaRPr kumimoji="1" lang="en-US" altLang="ja-JP" sz="1100" b="1" strike="sngStrike" kern="1200" dirty="0">
                <a:solidFill>
                  <a:schemeClr val="tx1"/>
                </a:solidFill>
                <a:latin typeface="BIZ UDゴシック" panose="020B0400000000000000" pitchFamily="49" charset="-128"/>
                <a:ea typeface="BIZ UDゴシック" panose="020B0400000000000000" pitchFamily="49" charset="-128"/>
                <a:cs typeface="+mn-cs"/>
              </a:endParaRPr>
            </a:p>
          </p:txBody>
        </p:sp>
      </p:grpSp>
      <p:graphicFrame>
        <p:nvGraphicFramePr>
          <p:cNvPr id="9" name="表 9">
            <a:extLst>
              <a:ext uri="{FF2B5EF4-FFF2-40B4-BE49-F238E27FC236}">
                <a16:creationId xmlns:a16="http://schemas.microsoft.com/office/drawing/2014/main" id="{AE64D611-65B0-433E-BD4D-B2F59B72381E}"/>
              </a:ext>
            </a:extLst>
          </p:cNvPr>
          <p:cNvGraphicFramePr>
            <a:graphicFrameLocks noGrp="1"/>
          </p:cNvGraphicFramePr>
          <p:nvPr>
            <p:extLst>
              <p:ext uri="{D42A27DB-BD31-4B8C-83A1-F6EECF244321}">
                <p14:modId xmlns:p14="http://schemas.microsoft.com/office/powerpoint/2010/main" val="3494332684"/>
              </p:ext>
            </p:extLst>
          </p:nvPr>
        </p:nvGraphicFramePr>
        <p:xfrm>
          <a:off x="571054" y="1205803"/>
          <a:ext cx="8209038" cy="1234840"/>
        </p:xfrm>
        <a:graphic>
          <a:graphicData uri="http://schemas.openxmlformats.org/drawingml/2006/table">
            <a:tbl>
              <a:tblPr firstRow="1" bandRow="1">
                <a:tableStyleId>{2D5ABB26-0587-4C30-8999-92F81FD0307C}</a:tableStyleId>
              </a:tblPr>
              <a:tblGrid>
                <a:gridCol w="260219">
                  <a:extLst>
                    <a:ext uri="{9D8B030D-6E8A-4147-A177-3AD203B41FA5}">
                      <a16:colId xmlns:a16="http://schemas.microsoft.com/office/drawing/2014/main" val="2109529292"/>
                    </a:ext>
                  </a:extLst>
                </a:gridCol>
                <a:gridCol w="3433157">
                  <a:extLst>
                    <a:ext uri="{9D8B030D-6E8A-4147-A177-3AD203B41FA5}">
                      <a16:colId xmlns:a16="http://schemas.microsoft.com/office/drawing/2014/main" val="2180769805"/>
                    </a:ext>
                  </a:extLst>
                </a:gridCol>
                <a:gridCol w="789709">
                  <a:extLst>
                    <a:ext uri="{9D8B030D-6E8A-4147-A177-3AD203B41FA5}">
                      <a16:colId xmlns:a16="http://schemas.microsoft.com/office/drawing/2014/main" val="3403879275"/>
                    </a:ext>
                  </a:extLst>
                </a:gridCol>
                <a:gridCol w="325120">
                  <a:extLst>
                    <a:ext uri="{9D8B030D-6E8A-4147-A177-3AD203B41FA5}">
                      <a16:colId xmlns:a16="http://schemas.microsoft.com/office/drawing/2014/main" val="4141102940"/>
                    </a:ext>
                  </a:extLst>
                </a:gridCol>
                <a:gridCol w="3400833">
                  <a:extLst>
                    <a:ext uri="{9D8B030D-6E8A-4147-A177-3AD203B41FA5}">
                      <a16:colId xmlns:a16="http://schemas.microsoft.com/office/drawing/2014/main" val="2893413768"/>
                    </a:ext>
                  </a:extLst>
                </a:gridCol>
              </a:tblGrid>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kern="100">
                          <a:solidFill>
                            <a:schemeClr val="tx1"/>
                          </a:solidFill>
                          <a:effectLst/>
                          <a:latin typeface="BIZ UDゴシック" panose="020B0400000000000000" pitchFamily="49" charset="-128"/>
                          <a:ea typeface="BIZ UDゴシック" panose="020B0400000000000000" pitchFamily="49" charset="-128"/>
                          <a:cs typeface="+mn-cs"/>
                        </a:rPr>
                        <a:t>取組項目</a:t>
                      </a:r>
                      <a:endParaRPr kumimoji="1" lang="ja-JP" altLang="en-US" sz="1100" b="1" kern="100" dirty="0">
                        <a:solidFill>
                          <a:schemeClr val="tx1"/>
                        </a:solidFill>
                        <a:effectLst/>
                        <a:latin typeface="BIZ UDゴシック" panose="020B0400000000000000" pitchFamily="49" charset="-128"/>
                        <a:ea typeface="BIZ UDゴシック" panose="020B0400000000000000" pitchFamily="49"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kern="100" dirty="0">
                        <a:solidFill>
                          <a:schemeClr val="tx1"/>
                        </a:solidFill>
                        <a:effectLst/>
                        <a:latin typeface="BIZ UDゴシック" panose="020B0400000000000000" pitchFamily="49" charset="-128"/>
                        <a:ea typeface="BIZ UDゴシック" panose="020B0400000000000000" pitchFamily="49"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9337224"/>
                  </a:ext>
                </a:extLst>
              </a:tr>
              <a:tr h="432000">
                <a:tc>
                  <a:txBody>
                    <a:bodyPr/>
                    <a:lstStyle/>
                    <a:p>
                      <a:r>
                        <a:rPr kumimoji="1" lang="ja-JP" altLang="en-US" sz="1100" dirty="0">
                          <a:latin typeface="BIZ UDゴシック" panose="020B0400000000000000" pitchFamily="49" charset="-128"/>
                          <a:ea typeface="BIZ UDゴシック" panose="020B0400000000000000" pitchFamily="49" charset="-128"/>
                        </a:rPr>
                        <a:t>➀</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100" b="0" kern="1200" dirty="0">
                          <a:solidFill>
                            <a:schemeClr val="tx1"/>
                          </a:solidFill>
                          <a:latin typeface="BIZ UDゴシック" panose="020B0400000000000000" pitchFamily="49" charset="-128"/>
                          <a:ea typeface="BIZ UDゴシック" panose="020B0400000000000000" pitchFamily="49" charset="-128"/>
                        </a:rPr>
                        <a:t>業務遂行力の充実に向けた資質の向上</a:t>
                      </a:r>
                      <a:endParaRPr kumimoji="1" lang="ja-JP" altLang="en-US" sz="1100" dirty="0">
                        <a:latin typeface="BIZ UDゴシック" panose="020B0400000000000000" pitchFamily="49" charset="-128"/>
                        <a:ea typeface="BIZ UDゴシック" panose="020B0400000000000000" pitchFamily="49" charset="-128"/>
                      </a:endParaRP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endParaRPr kumimoji="1" lang="ja-JP" altLang="en-US" sz="1100" dirty="0">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100" dirty="0">
                          <a:latin typeface="BIZ UDゴシック" panose="020B0400000000000000" pitchFamily="49" charset="-128"/>
                          <a:ea typeface="BIZ UDゴシック" panose="020B0400000000000000" pitchFamily="49" charset="-128"/>
                        </a:rPr>
                        <a:t>➀</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rPr>
                        <a:t>ゼロからの挑戦、スキルアップを支える</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rPr>
                        <a:t>体制の構築</a:t>
                      </a:r>
                      <a:endParaRPr kumimoji="1" lang="en-US" altLang="ja-JP" sz="1100" b="1" strike="sngStrike"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14046"/>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②</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rPr>
                        <a:t>専門職・専門的職員の資質向上</a:t>
                      </a:r>
                      <a:endPar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1100" dirty="0">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ゴシック" panose="020B0400000000000000" pitchFamily="49" charset="-128"/>
                          <a:ea typeface="BIZ UDゴシック" panose="020B0400000000000000" pitchFamily="49" charset="-128"/>
                        </a:rPr>
                        <a:t>②</a:t>
                      </a:r>
                      <a:endParaRPr lang="en-US" altLang="ja-JP" sz="11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rPr>
                        <a:t>専門性の向上によるサービスの充実</a:t>
                      </a:r>
                      <a:endParaRPr lang="en-US" altLang="ja-JP" sz="1100" b="1"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8953888"/>
                  </a:ext>
                </a:extLst>
              </a:tr>
            </a:tbl>
          </a:graphicData>
        </a:graphic>
      </p:graphicFrame>
      <p:sp>
        <p:nvSpPr>
          <p:cNvPr id="6" name="テキスト ボックス 5">
            <a:extLst>
              <a:ext uri="{FF2B5EF4-FFF2-40B4-BE49-F238E27FC236}">
                <a16:creationId xmlns:a16="http://schemas.microsoft.com/office/drawing/2014/main" id="{6CF71CFF-D2B8-4EE9-BF1C-F2CDDEF2154A}"/>
              </a:ext>
            </a:extLst>
          </p:cNvPr>
          <p:cNvSpPr txBox="1"/>
          <p:nvPr/>
        </p:nvSpPr>
        <p:spPr>
          <a:xfrm>
            <a:off x="0" y="-396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３．中間見直しに向けて</a:t>
            </a:r>
          </a:p>
        </p:txBody>
      </p:sp>
      <p:sp>
        <p:nvSpPr>
          <p:cNvPr id="12" name="グラフィックス 15" descr="矢印: 直線 単色塗りつぶし">
            <a:extLst>
              <a:ext uri="{FF2B5EF4-FFF2-40B4-BE49-F238E27FC236}">
                <a16:creationId xmlns:a16="http://schemas.microsoft.com/office/drawing/2014/main" id="{5EEEF073-690B-BB81-F861-AC5C4EE4E0A8}"/>
              </a:ext>
            </a:extLst>
          </p:cNvPr>
          <p:cNvSpPr/>
          <p:nvPr/>
        </p:nvSpPr>
        <p:spPr>
          <a:xfrm rot="10800000">
            <a:off x="4253666" y="1861584"/>
            <a:ext cx="759297" cy="391138"/>
          </a:xfrm>
          <a:custGeom>
            <a:avLst/>
            <a:gdLst>
              <a:gd name="connsiteX0" fmla="*/ 251844 w 923352"/>
              <a:gd name="connsiteY0" fmla="*/ 125908 h 503631"/>
              <a:gd name="connsiteX1" fmla="*/ 251844 w 923352"/>
              <a:gd name="connsiteY1" fmla="*/ 0 h 503631"/>
              <a:gd name="connsiteX2" fmla="*/ 29 w 923352"/>
              <a:gd name="connsiteY2" fmla="*/ 251816 h 503631"/>
              <a:gd name="connsiteX3" fmla="*/ 251844 w 923352"/>
              <a:gd name="connsiteY3" fmla="*/ 503631 h 503631"/>
              <a:gd name="connsiteX4" fmla="*/ 251844 w 923352"/>
              <a:gd name="connsiteY4" fmla="*/ 377723 h 503631"/>
              <a:gd name="connsiteX5" fmla="*/ 923352 w 923352"/>
              <a:gd name="connsiteY5" fmla="*/ 251816 h 503631"/>
              <a:gd name="connsiteX6" fmla="*/ 251844 w 923352"/>
              <a:gd name="connsiteY6" fmla="*/ 125908 h 50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352" h="503631">
                <a:moveTo>
                  <a:pt x="251844" y="125908"/>
                </a:moveTo>
                <a:lnTo>
                  <a:pt x="251844" y="0"/>
                </a:lnTo>
                <a:lnTo>
                  <a:pt x="29" y="251816"/>
                </a:lnTo>
                <a:cubicBezTo>
                  <a:pt x="-3119" y="251816"/>
                  <a:pt x="251844" y="503631"/>
                  <a:pt x="251844" y="503631"/>
                </a:cubicBezTo>
                <a:lnTo>
                  <a:pt x="251844" y="377723"/>
                </a:lnTo>
                <a:lnTo>
                  <a:pt x="923352" y="251816"/>
                </a:lnTo>
                <a:lnTo>
                  <a:pt x="251844" y="125908"/>
                </a:lnTo>
                <a:close/>
              </a:path>
            </a:pathLst>
          </a:custGeom>
          <a:gradFill flip="none" rotWithShape="1">
            <a:gsLst>
              <a:gs pos="62000">
                <a:schemeClr val="tx2">
                  <a:lumMod val="60000"/>
                  <a:lumOff val="40000"/>
                </a:schemeClr>
              </a:gs>
              <a:gs pos="17000">
                <a:schemeClr val="bg1"/>
              </a:gs>
              <a:gs pos="100000">
                <a:schemeClr val="tx2"/>
              </a:gs>
            </a:gsLst>
            <a:lin ang="10800000" scaled="1"/>
            <a:tileRect/>
          </a:gradFill>
          <a:ln w="10418"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a:p>
        </p:txBody>
      </p:sp>
      <p:sp>
        <p:nvSpPr>
          <p:cNvPr id="46" name="二等辺三角形 45">
            <a:extLst>
              <a:ext uri="{FF2B5EF4-FFF2-40B4-BE49-F238E27FC236}">
                <a16:creationId xmlns:a16="http://schemas.microsoft.com/office/drawing/2014/main" id="{4AFD878A-73D5-44C8-8B09-E9FCD4C962EE}"/>
              </a:ext>
            </a:extLst>
          </p:cNvPr>
          <p:cNvSpPr>
            <a:spLocks noChangeAspect="1"/>
          </p:cNvSpPr>
          <p:nvPr/>
        </p:nvSpPr>
        <p:spPr>
          <a:xfrm>
            <a:off x="281372" y="650129"/>
            <a:ext cx="2880000" cy="131265"/>
          </a:xfrm>
          <a:prstGeom prst="triangle">
            <a:avLst>
              <a:gd name="adj" fmla="val 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b"/>
          <a:lstStyle/>
          <a:p>
            <a:endParaRPr kumimoji="1" lang="ja-JP" altLang="en-US" dirty="0">
              <a:solidFill>
                <a:schemeClr val="accent1"/>
              </a:solidFill>
            </a:endParaRPr>
          </a:p>
        </p:txBody>
      </p:sp>
      <p:sp>
        <p:nvSpPr>
          <p:cNvPr id="47" name="角丸四角形 3">
            <a:extLst>
              <a:ext uri="{FF2B5EF4-FFF2-40B4-BE49-F238E27FC236}">
                <a16:creationId xmlns:a16="http://schemas.microsoft.com/office/drawing/2014/main" id="{4FAE06F7-0CE0-41C0-812C-42D9FB99E1D6}"/>
              </a:ext>
            </a:extLst>
          </p:cNvPr>
          <p:cNvSpPr/>
          <p:nvPr/>
        </p:nvSpPr>
        <p:spPr>
          <a:xfrm>
            <a:off x="216131" y="422423"/>
            <a:ext cx="6999786" cy="54864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rPr>
              <a:t>各方向性における見直しの観点</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8" name="矢印: 五方向 47">
            <a:extLst>
              <a:ext uri="{FF2B5EF4-FFF2-40B4-BE49-F238E27FC236}">
                <a16:creationId xmlns:a16="http://schemas.microsoft.com/office/drawing/2014/main" id="{9343066D-C109-4A8B-ACDA-E5608975ED9C}"/>
              </a:ext>
            </a:extLst>
          </p:cNvPr>
          <p:cNvSpPr/>
          <p:nvPr/>
        </p:nvSpPr>
        <p:spPr>
          <a:xfrm>
            <a:off x="565767" y="881263"/>
            <a:ext cx="3240000" cy="324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CD5C66B7-A681-436A-84D8-CEE300C6F70D}"/>
              </a:ext>
            </a:extLst>
          </p:cNvPr>
          <p:cNvSpPr txBox="1"/>
          <p:nvPr/>
        </p:nvSpPr>
        <p:spPr>
          <a:xfrm>
            <a:off x="523629" y="909416"/>
            <a:ext cx="3491416" cy="276999"/>
          </a:xfrm>
          <a:prstGeom prst="rect">
            <a:avLst/>
          </a:prstGeom>
          <a:noFill/>
        </p:spPr>
        <p:txBody>
          <a:bodyPr wrap="square" rtlCol="0">
            <a:spAutoFit/>
          </a:bodyPr>
          <a:lstStyle/>
          <a:p>
            <a:pPr>
              <a:lnSpc>
                <a:spcPts val="1400"/>
              </a:lnSpc>
            </a:pPr>
            <a:r>
              <a:rPr kumimoji="1" lang="ja-JP" altLang="en-US" sz="1200" b="1" dirty="0">
                <a:latin typeface="BIZ UDゴシック" panose="020B0400000000000000" pitchFamily="49" charset="-128"/>
                <a:ea typeface="BIZ UDゴシック" panose="020B0400000000000000" pitchFamily="49" charset="-128"/>
              </a:rPr>
              <a:t>（３）資質の向上</a:t>
            </a:r>
          </a:p>
        </p:txBody>
      </p:sp>
      <p:sp>
        <p:nvSpPr>
          <p:cNvPr id="51" name="テキスト ボックス 50">
            <a:extLst>
              <a:ext uri="{FF2B5EF4-FFF2-40B4-BE49-F238E27FC236}">
                <a16:creationId xmlns:a16="http://schemas.microsoft.com/office/drawing/2014/main" id="{A87F5CB5-3C36-4E3C-87C9-A795998EDAA9}"/>
              </a:ext>
            </a:extLst>
          </p:cNvPr>
          <p:cNvSpPr txBox="1"/>
          <p:nvPr/>
        </p:nvSpPr>
        <p:spPr>
          <a:xfrm>
            <a:off x="1038715" y="3227976"/>
            <a:ext cx="3633038" cy="646331"/>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〇無資格・未経験で入職された方も安心して働け</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るよう、スキルアップを支える研修等の支援策</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を提供</a:t>
            </a:r>
            <a:endParaRPr lang="en-US" altLang="ja-JP" sz="1200" dirty="0">
              <a:latin typeface="BIZ UDゴシック" panose="020B0400000000000000" pitchFamily="49" charset="-128"/>
              <a:ea typeface="BIZ UDゴシック" panose="020B0400000000000000" pitchFamily="49" charset="-128"/>
            </a:endParaRPr>
          </a:p>
        </p:txBody>
      </p:sp>
      <p:sp>
        <p:nvSpPr>
          <p:cNvPr id="52" name="テキスト ボックス 51">
            <a:extLst>
              <a:ext uri="{FF2B5EF4-FFF2-40B4-BE49-F238E27FC236}">
                <a16:creationId xmlns:a16="http://schemas.microsoft.com/office/drawing/2014/main" id="{08F771A4-2FC3-4F73-9005-22A6B5447007}"/>
              </a:ext>
            </a:extLst>
          </p:cNvPr>
          <p:cNvSpPr txBox="1"/>
          <p:nvPr/>
        </p:nvSpPr>
        <p:spPr>
          <a:xfrm>
            <a:off x="4965731" y="3208369"/>
            <a:ext cx="3854940" cy="646331"/>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〇専門職がより高度な専門性をもち、自らの望む</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キャリアアップを実現するとともに、利用者に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寄り添えるよう、研修等の支援策を提供</a:t>
            </a:r>
          </a:p>
        </p:txBody>
      </p:sp>
      <p:sp>
        <p:nvSpPr>
          <p:cNvPr id="54" name="テキスト ボックス 53">
            <a:extLst>
              <a:ext uri="{FF2B5EF4-FFF2-40B4-BE49-F238E27FC236}">
                <a16:creationId xmlns:a16="http://schemas.microsoft.com/office/drawing/2014/main" id="{5E5F6A2C-CCC8-4A77-80B2-6B32C8AD4904}"/>
              </a:ext>
            </a:extLst>
          </p:cNvPr>
          <p:cNvSpPr txBox="1"/>
          <p:nvPr/>
        </p:nvSpPr>
        <p:spPr>
          <a:xfrm>
            <a:off x="570438" y="1359343"/>
            <a:ext cx="3444607"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（現戦略）</a:t>
            </a:r>
            <a:endParaRPr lang="en-US" altLang="ja-JP" sz="1000" dirty="0">
              <a:latin typeface="BIZ UDゴシック" panose="020B0400000000000000" pitchFamily="49" charset="-128"/>
              <a:ea typeface="BIZ UDゴシック" panose="020B0400000000000000" pitchFamily="49" charset="-128"/>
            </a:endParaRPr>
          </a:p>
        </p:txBody>
      </p:sp>
      <p:sp>
        <p:nvSpPr>
          <p:cNvPr id="55" name="テキスト ボックス 54">
            <a:extLst>
              <a:ext uri="{FF2B5EF4-FFF2-40B4-BE49-F238E27FC236}">
                <a16:creationId xmlns:a16="http://schemas.microsoft.com/office/drawing/2014/main" id="{79E1DAF7-0766-4F81-976F-C5B74D5A7E91}"/>
              </a:ext>
            </a:extLst>
          </p:cNvPr>
          <p:cNvSpPr txBox="1"/>
          <p:nvPr/>
        </p:nvSpPr>
        <p:spPr>
          <a:xfrm>
            <a:off x="5062841" y="1359472"/>
            <a:ext cx="3749117"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（中間見直し案）</a:t>
            </a:r>
            <a:endParaRPr lang="en-US" altLang="ja-JP" sz="1000" dirty="0">
              <a:latin typeface="BIZ UDゴシック" panose="020B0400000000000000" pitchFamily="49" charset="-128"/>
              <a:ea typeface="BIZ UDゴシック" panose="020B0400000000000000" pitchFamily="49" charset="-128"/>
            </a:endParaRPr>
          </a:p>
        </p:txBody>
      </p:sp>
      <p:sp>
        <p:nvSpPr>
          <p:cNvPr id="56" name="テキスト ボックス 55">
            <a:extLst>
              <a:ext uri="{FF2B5EF4-FFF2-40B4-BE49-F238E27FC236}">
                <a16:creationId xmlns:a16="http://schemas.microsoft.com/office/drawing/2014/main" id="{452E363B-12B8-49AE-99C5-A6E63BA0801E}"/>
              </a:ext>
            </a:extLst>
          </p:cNvPr>
          <p:cNvSpPr txBox="1"/>
          <p:nvPr/>
        </p:nvSpPr>
        <p:spPr>
          <a:xfrm>
            <a:off x="723966" y="2575998"/>
            <a:ext cx="3749117" cy="261610"/>
          </a:xfrm>
          <a:prstGeom prst="rect">
            <a:avLst/>
          </a:prstGeom>
          <a:noFill/>
        </p:spPr>
        <p:txBody>
          <a:bodyPr wrap="square">
            <a:spAutoFit/>
          </a:bodyPr>
          <a:lstStyle/>
          <a:p>
            <a:r>
              <a:rPr lang="ja-JP" altLang="en-US" sz="1100" dirty="0">
                <a:latin typeface="BIZ UDゴシック" panose="020B0400000000000000" pitchFamily="49" charset="-128"/>
                <a:ea typeface="BIZ UDゴシック" panose="020B0400000000000000" pitchFamily="49" charset="-128"/>
              </a:rPr>
              <a:t>（見直しの観点）</a:t>
            </a:r>
            <a:endParaRPr lang="en-US" altLang="ja-JP" sz="1100" dirty="0">
              <a:latin typeface="BIZ UDゴシック" panose="020B0400000000000000" pitchFamily="49" charset="-128"/>
              <a:ea typeface="BIZ UDゴシック" panose="020B0400000000000000" pitchFamily="49" charset="-128"/>
            </a:endParaRPr>
          </a:p>
        </p:txBody>
      </p:sp>
      <p:sp>
        <p:nvSpPr>
          <p:cNvPr id="31" name="グラフィックス 83">
            <a:extLst>
              <a:ext uri="{FF2B5EF4-FFF2-40B4-BE49-F238E27FC236}">
                <a16:creationId xmlns:a16="http://schemas.microsoft.com/office/drawing/2014/main" id="{327C9675-5022-498A-9752-12D8A9D7F991}"/>
              </a:ext>
            </a:extLst>
          </p:cNvPr>
          <p:cNvSpPr>
            <a:spLocks noChangeAspect="1"/>
          </p:cNvSpPr>
          <p:nvPr/>
        </p:nvSpPr>
        <p:spPr>
          <a:xfrm>
            <a:off x="2376371" y="4197222"/>
            <a:ext cx="1683118" cy="1753843"/>
          </a:xfrm>
          <a:custGeom>
            <a:avLst/>
            <a:gdLst>
              <a:gd name="connsiteX0" fmla="*/ 679212 w 1501295"/>
              <a:gd name="connsiteY0" fmla="*/ 19142 h 1689341"/>
              <a:gd name="connsiteX1" fmla="*/ 822087 w 1501295"/>
              <a:gd name="connsiteY1" fmla="*/ 19142 h 1689341"/>
              <a:gd name="connsiteX2" fmla="*/ 1429858 w 1501295"/>
              <a:gd name="connsiteY2" fmla="*/ 370040 h 1689341"/>
              <a:gd name="connsiteX3" fmla="*/ 1501295 w 1501295"/>
              <a:gd name="connsiteY3" fmla="*/ 493774 h 1689341"/>
              <a:gd name="connsiteX4" fmla="*/ 1501295 w 1501295"/>
              <a:gd name="connsiteY4" fmla="*/ 1195573 h 1689341"/>
              <a:gd name="connsiteX5" fmla="*/ 1429858 w 1501295"/>
              <a:gd name="connsiteY5" fmla="*/ 1319303 h 1689341"/>
              <a:gd name="connsiteX6" fmla="*/ 822087 w 1501295"/>
              <a:gd name="connsiteY6" fmla="*/ 1670204 h 1689341"/>
              <a:gd name="connsiteX7" fmla="*/ 679212 w 1501295"/>
              <a:gd name="connsiteY7" fmla="*/ 1670204 h 1689341"/>
              <a:gd name="connsiteX8" fmla="*/ 71438 w 1501295"/>
              <a:gd name="connsiteY8" fmla="*/ 1319303 h 1689341"/>
              <a:gd name="connsiteX9" fmla="*/ 0 w 1501295"/>
              <a:gd name="connsiteY9" fmla="*/ 1195573 h 1689341"/>
              <a:gd name="connsiteX10" fmla="*/ 0 w 1501295"/>
              <a:gd name="connsiteY10" fmla="*/ 493774 h 1689341"/>
              <a:gd name="connsiteX11" fmla="*/ 71438 w 1501295"/>
              <a:gd name="connsiteY11" fmla="*/ 370040 h 1689341"/>
              <a:gd name="connsiteX12" fmla="*/ 679212 w 1501295"/>
              <a:gd name="connsiteY12" fmla="*/ 19142 h 168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1295" h="1689341">
                <a:moveTo>
                  <a:pt x="679212" y="19142"/>
                </a:moveTo>
                <a:cubicBezTo>
                  <a:pt x="723417" y="-6381"/>
                  <a:pt x="777881" y="-6381"/>
                  <a:pt x="822087" y="19142"/>
                </a:cubicBezTo>
                <a:lnTo>
                  <a:pt x="1429858" y="370040"/>
                </a:lnTo>
                <a:cubicBezTo>
                  <a:pt x="1474063" y="395563"/>
                  <a:pt x="1501295" y="442730"/>
                  <a:pt x="1501295" y="493774"/>
                </a:cubicBezTo>
                <a:lnTo>
                  <a:pt x="1501295" y="1195573"/>
                </a:lnTo>
                <a:cubicBezTo>
                  <a:pt x="1501295" y="1246618"/>
                  <a:pt x="1474063" y="1293785"/>
                  <a:pt x="1429858" y="1319303"/>
                </a:cubicBezTo>
                <a:lnTo>
                  <a:pt x="822087" y="1670204"/>
                </a:lnTo>
                <a:cubicBezTo>
                  <a:pt x="777881" y="1695721"/>
                  <a:pt x="723417" y="1695721"/>
                  <a:pt x="679212" y="1670204"/>
                </a:cubicBezTo>
                <a:lnTo>
                  <a:pt x="71438" y="1319303"/>
                </a:lnTo>
                <a:cubicBezTo>
                  <a:pt x="27232" y="1293785"/>
                  <a:pt x="0" y="1246618"/>
                  <a:pt x="0" y="1195573"/>
                </a:cubicBezTo>
                <a:lnTo>
                  <a:pt x="0" y="493774"/>
                </a:lnTo>
                <a:cubicBezTo>
                  <a:pt x="0" y="442730"/>
                  <a:pt x="27232" y="395563"/>
                  <a:pt x="71438" y="370040"/>
                </a:cubicBezTo>
                <a:lnTo>
                  <a:pt x="679212" y="19142"/>
                </a:lnTo>
                <a:close/>
              </a:path>
            </a:pathLst>
          </a:custGeom>
          <a:solidFill>
            <a:schemeClr val="accent4">
              <a:lumMod val="60000"/>
              <a:lumOff val="40000"/>
              <a:alpha val="20000"/>
            </a:schemeClr>
          </a:solidFill>
          <a:ln w="254000" cap="rnd">
            <a:solidFill>
              <a:schemeClr val="accent4">
                <a:lumMod val="60000"/>
                <a:lumOff val="40000"/>
                <a:alpha val="2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a:p>
        </p:txBody>
      </p:sp>
      <p:sp>
        <p:nvSpPr>
          <p:cNvPr id="35" name="四角形: 角を丸くする 34">
            <a:extLst>
              <a:ext uri="{FF2B5EF4-FFF2-40B4-BE49-F238E27FC236}">
                <a16:creationId xmlns:a16="http://schemas.microsoft.com/office/drawing/2014/main" id="{2A3FF2FB-A7EB-4BB0-9DC6-098D279E49A1}"/>
              </a:ext>
            </a:extLst>
          </p:cNvPr>
          <p:cNvSpPr/>
          <p:nvPr/>
        </p:nvSpPr>
        <p:spPr>
          <a:xfrm>
            <a:off x="2326971" y="6336903"/>
            <a:ext cx="5172785" cy="336045"/>
          </a:xfrm>
          <a:prstGeom prst="roundRect">
            <a:avLst>
              <a:gd name="adj" fmla="val 50000"/>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20000"/>
              </a:lnSpc>
              <a:spcAft>
                <a:spcPts val="300"/>
              </a:spcAft>
            </a:pPr>
            <a:endParaRPr kumimoji="1" lang="ja-JP" altLang="en-US" sz="1200" dirty="0">
              <a:solidFill>
                <a:schemeClr val="bg1"/>
              </a:solidFill>
            </a:endParaRPr>
          </a:p>
        </p:txBody>
      </p:sp>
      <p:sp>
        <p:nvSpPr>
          <p:cNvPr id="36" name="テキスト ボックス 35">
            <a:extLst>
              <a:ext uri="{FF2B5EF4-FFF2-40B4-BE49-F238E27FC236}">
                <a16:creationId xmlns:a16="http://schemas.microsoft.com/office/drawing/2014/main" id="{6C854078-09D2-4D92-B117-910981D023C8}"/>
              </a:ext>
            </a:extLst>
          </p:cNvPr>
          <p:cNvSpPr txBox="1"/>
          <p:nvPr/>
        </p:nvSpPr>
        <p:spPr>
          <a:xfrm>
            <a:off x="2373151" y="4422831"/>
            <a:ext cx="1660561" cy="369332"/>
          </a:xfrm>
          <a:prstGeom prst="rect">
            <a:avLst/>
          </a:prstGeom>
          <a:noFill/>
        </p:spPr>
        <p:txBody>
          <a:bodyPr wrap="square" rtlCol="0">
            <a:spAutoFit/>
          </a:bodyPr>
          <a:lstStyle/>
          <a:p>
            <a:pPr algn="ctr"/>
            <a:r>
              <a:rPr kumimoji="1" lang="ja-JP" altLang="en-US" sz="900" b="1" dirty="0">
                <a:latin typeface="BIZ UDゴシック" panose="020B0400000000000000" pitchFamily="49" charset="-128"/>
                <a:ea typeface="BIZ UDゴシック" panose="020B0400000000000000" pitchFamily="49" charset="-128"/>
              </a:rPr>
              <a:t>（１）</a:t>
            </a:r>
            <a:endParaRPr kumimoji="1" lang="en-US" altLang="ja-JP" sz="900" b="1" dirty="0">
              <a:latin typeface="BIZ UDゴシック" panose="020B0400000000000000" pitchFamily="49" charset="-128"/>
              <a:ea typeface="BIZ UDゴシック" panose="020B0400000000000000" pitchFamily="49" charset="-128"/>
            </a:endParaRPr>
          </a:p>
          <a:p>
            <a:pPr algn="ctr"/>
            <a:r>
              <a:rPr kumimoji="1" lang="ja-JP" altLang="en-US" sz="900" b="1" dirty="0">
                <a:latin typeface="BIZ UDゴシック" panose="020B0400000000000000" pitchFamily="49" charset="-128"/>
                <a:ea typeface="BIZ UDゴシック" panose="020B0400000000000000" pitchFamily="49" charset="-128"/>
              </a:rPr>
              <a:t>参入促進</a:t>
            </a:r>
          </a:p>
        </p:txBody>
      </p:sp>
      <p:sp>
        <p:nvSpPr>
          <p:cNvPr id="37" name="テキスト ボックス 36">
            <a:extLst>
              <a:ext uri="{FF2B5EF4-FFF2-40B4-BE49-F238E27FC236}">
                <a16:creationId xmlns:a16="http://schemas.microsoft.com/office/drawing/2014/main" id="{6F17BED7-A036-41AE-B9F2-4758E926CFC6}"/>
              </a:ext>
            </a:extLst>
          </p:cNvPr>
          <p:cNvSpPr txBox="1"/>
          <p:nvPr/>
        </p:nvSpPr>
        <p:spPr>
          <a:xfrm>
            <a:off x="2468448" y="4968503"/>
            <a:ext cx="1567566" cy="369332"/>
          </a:xfrm>
          <a:prstGeom prst="rect">
            <a:avLst/>
          </a:prstGeom>
          <a:noFill/>
        </p:spPr>
        <p:txBody>
          <a:bodyPr wrap="square" rtlCol="0">
            <a:spAutoFit/>
          </a:bodyPr>
          <a:lstStyle/>
          <a:p>
            <a:pPr algn="ctr"/>
            <a:r>
              <a:rPr kumimoji="1" lang="ja-JP" altLang="en-US" sz="900" dirty="0">
                <a:latin typeface="BIZ UDゴシック" panose="020B0400000000000000" pitchFamily="49" charset="-128"/>
                <a:ea typeface="BIZ UDゴシック" panose="020B0400000000000000" pitchFamily="49" charset="-128"/>
              </a:rPr>
              <a:t>福祉業界への呼び込み、</a:t>
            </a:r>
            <a:endParaRPr kumimoji="1" lang="en-US" altLang="ja-JP" sz="900" dirty="0">
              <a:latin typeface="BIZ UDゴシック" panose="020B0400000000000000" pitchFamily="49" charset="-128"/>
              <a:ea typeface="BIZ UDゴシック" panose="020B0400000000000000" pitchFamily="49" charset="-128"/>
            </a:endParaRPr>
          </a:p>
          <a:p>
            <a:pPr algn="ctr"/>
            <a:r>
              <a:rPr kumimoji="1" lang="ja-JP" altLang="en-US" sz="900" dirty="0">
                <a:latin typeface="BIZ UDゴシック" panose="020B0400000000000000" pitchFamily="49" charset="-128"/>
                <a:ea typeface="BIZ UDゴシック" panose="020B0400000000000000" pitchFamily="49" charset="-128"/>
              </a:rPr>
              <a:t>マッチングへの支援</a:t>
            </a:r>
          </a:p>
        </p:txBody>
      </p:sp>
      <p:sp>
        <p:nvSpPr>
          <p:cNvPr id="38" name="グラフィックス 83">
            <a:extLst>
              <a:ext uri="{FF2B5EF4-FFF2-40B4-BE49-F238E27FC236}">
                <a16:creationId xmlns:a16="http://schemas.microsoft.com/office/drawing/2014/main" id="{F621CF8F-CD4B-430C-B2F1-3C2448F9C9A5}"/>
              </a:ext>
            </a:extLst>
          </p:cNvPr>
          <p:cNvSpPr/>
          <p:nvPr/>
        </p:nvSpPr>
        <p:spPr>
          <a:xfrm>
            <a:off x="4076174" y="4195884"/>
            <a:ext cx="1660561" cy="1725259"/>
          </a:xfrm>
          <a:custGeom>
            <a:avLst/>
            <a:gdLst>
              <a:gd name="connsiteX0" fmla="*/ 679212 w 1501295"/>
              <a:gd name="connsiteY0" fmla="*/ 19142 h 1689341"/>
              <a:gd name="connsiteX1" fmla="*/ 822087 w 1501295"/>
              <a:gd name="connsiteY1" fmla="*/ 19142 h 1689341"/>
              <a:gd name="connsiteX2" fmla="*/ 1429858 w 1501295"/>
              <a:gd name="connsiteY2" fmla="*/ 370040 h 1689341"/>
              <a:gd name="connsiteX3" fmla="*/ 1501295 w 1501295"/>
              <a:gd name="connsiteY3" fmla="*/ 493774 h 1689341"/>
              <a:gd name="connsiteX4" fmla="*/ 1501295 w 1501295"/>
              <a:gd name="connsiteY4" fmla="*/ 1195573 h 1689341"/>
              <a:gd name="connsiteX5" fmla="*/ 1429858 w 1501295"/>
              <a:gd name="connsiteY5" fmla="*/ 1319303 h 1689341"/>
              <a:gd name="connsiteX6" fmla="*/ 822087 w 1501295"/>
              <a:gd name="connsiteY6" fmla="*/ 1670204 h 1689341"/>
              <a:gd name="connsiteX7" fmla="*/ 679212 w 1501295"/>
              <a:gd name="connsiteY7" fmla="*/ 1670204 h 1689341"/>
              <a:gd name="connsiteX8" fmla="*/ 71438 w 1501295"/>
              <a:gd name="connsiteY8" fmla="*/ 1319303 h 1689341"/>
              <a:gd name="connsiteX9" fmla="*/ 0 w 1501295"/>
              <a:gd name="connsiteY9" fmla="*/ 1195573 h 1689341"/>
              <a:gd name="connsiteX10" fmla="*/ 0 w 1501295"/>
              <a:gd name="connsiteY10" fmla="*/ 493774 h 1689341"/>
              <a:gd name="connsiteX11" fmla="*/ 71438 w 1501295"/>
              <a:gd name="connsiteY11" fmla="*/ 370040 h 1689341"/>
              <a:gd name="connsiteX12" fmla="*/ 679212 w 1501295"/>
              <a:gd name="connsiteY12" fmla="*/ 19142 h 168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1295" h="1689341">
                <a:moveTo>
                  <a:pt x="679212" y="19142"/>
                </a:moveTo>
                <a:cubicBezTo>
                  <a:pt x="723417" y="-6381"/>
                  <a:pt x="777881" y="-6381"/>
                  <a:pt x="822087" y="19142"/>
                </a:cubicBezTo>
                <a:lnTo>
                  <a:pt x="1429858" y="370040"/>
                </a:lnTo>
                <a:cubicBezTo>
                  <a:pt x="1474063" y="395563"/>
                  <a:pt x="1501295" y="442730"/>
                  <a:pt x="1501295" y="493774"/>
                </a:cubicBezTo>
                <a:lnTo>
                  <a:pt x="1501295" y="1195573"/>
                </a:lnTo>
                <a:cubicBezTo>
                  <a:pt x="1501295" y="1246618"/>
                  <a:pt x="1474063" y="1293785"/>
                  <a:pt x="1429858" y="1319303"/>
                </a:cubicBezTo>
                <a:lnTo>
                  <a:pt x="822087" y="1670204"/>
                </a:lnTo>
                <a:cubicBezTo>
                  <a:pt x="777881" y="1695721"/>
                  <a:pt x="723417" y="1695721"/>
                  <a:pt x="679212" y="1670204"/>
                </a:cubicBezTo>
                <a:lnTo>
                  <a:pt x="71438" y="1319303"/>
                </a:lnTo>
                <a:cubicBezTo>
                  <a:pt x="27232" y="1293785"/>
                  <a:pt x="0" y="1246618"/>
                  <a:pt x="0" y="1195573"/>
                </a:cubicBezTo>
                <a:lnTo>
                  <a:pt x="0" y="493774"/>
                </a:lnTo>
                <a:cubicBezTo>
                  <a:pt x="0" y="442730"/>
                  <a:pt x="27232" y="395563"/>
                  <a:pt x="71438" y="370040"/>
                </a:cubicBezTo>
                <a:lnTo>
                  <a:pt x="679212" y="19142"/>
                </a:lnTo>
                <a:close/>
              </a:path>
            </a:pathLst>
          </a:custGeom>
          <a:solidFill>
            <a:schemeClr val="accent6">
              <a:lumMod val="60000"/>
              <a:lumOff val="40000"/>
              <a:alpha val="20000"/>
            </a:schemeClr>
          </a:solidFill>
          <a:ln w="254000" cap="rnd">
            <a:solidFill>
              <a:schemeClr val="accent6">
                <a:lumMod val="60000"/>
                <a:lumOff val="40000"/>
                <a:alpha val="20000"/>
              </a:scheme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a:p>
        </p:txBody>
      </p:sp>
      <p:sp>
        <p:nvSpPr>
          <p:cNvPr id="39" name="テキスト ボックス 38">
            <a:extLst>
              <a:ext uri="{FF2B5EF4-FFF2-40B4-BE49-F238E27FC236}">
                <a16:creationId xmlns:a16="http://schemas.microsoft.com/office/drawing/2014/main" id="{09C3240D-24E2-459F-ACDB-963CBAF8B453}"/>
              </a:ext>
            </a:extLst>
          </p:cNvPr>
          <p:cNvSpPr txBox="1"/>
          <p:nvPr/>
        </p:nvSpPr>
        <p:spPr>
          <a:xfrm>
            <a:off x="4227385" y="4416913"/>
            <a:ext cx="1427018" cy="507831"/>
          </a:xfrm>
          <a:prstGeom prst="rect">
            <a:avLst/>
          </a:prstGeom>
          <a:noFill/>
        </p:spPr>
        <p:txBody>
          <a:bodyPr wrap="square" rtlCol="0">
            <a:spAutoFit/>
          </a:bodyPr>
          <a:lstStyle/>
          <a:p>
            <a:pPr algn="ctr"/>
            <a:r>
              <a:rPr kumimoji="1" lang="ja-JP" altLang="en-US" sz="900" b="1" dirty="0">
                <a:latin typeface="BIZ UDゴシック" panose="020B0400000000000000" pitchFamily="49" charset="-128"/>
                <a:ea typeface="BIZ UDゴシック" panose="020B0400000000000000" pitchFamily="49" charset="-128"/>
              </a:rPr>
              <a:t>（２）</a:t>
            </a:r>
            <a:endParaRPr kumimoji="1" lang="en-US" altLang="ja-JP" sz="900" b="1" dirty="0">
              <a:latin typeface="BIZ UDゴシック" panose="020B0400000000000000" pitchFamily="49" charset="-128"/>
              <a:ea typeface="BIZ UDゴシック" panose="020B0400000000000000" pitchFamily="49" charset="-128"/>
            </a:endParaRPr>
          </a:p>
          <a:p>
            <a:pPr algn="ctr"/>
            <a:r>
              <a:rPr kumimoji="1" lang="ja-JP" altLang="en-US" sz="900" b="1" dirty="0">
                <a:latin typeface="BIZ UDゴシック" panose="020B0400000000000000" pitchFamily="49" charset="-128"/>
                <a:ea typeface="BIZ UDゴシック" panose="020B0400000000000000" pitchFamily="49" charset="-128"/>
              </a:rPr>
              <a:t>生産性向上、</a:t>
            </a:r>
            <a:endParaRPr kumimoji="1" lang="en-US" altLang="ja-JP" sz="900" b="1" dirty="0">
              <a:latin typeface="BIZ UDゴシック" panose="020B0400000000000000" pitchFamily="49" charset="-128"/>
              <a:ea typeface="BIZ UDゴシック" panose="020B0400000000000000" pitchFamily="49" charset="-128"/>
            </a:endParaRPr>
          </a:p>
          <a:p>
            <a:pPr algn="ctr"/>
            <a:r>
              <a:rPr kumimoji="1" lang="ja-JP" altLang="en-US" sz="900" b="1" dirty="0">
                <a:latin typeface="BIZ UDゴシック" panose="020B0400000000000000" pitchFamily="49" charset="-128"/>
                <a:ea typeface="BIZ UDゴシック" panose="020B0400000000000000" pitchFamily="49" charset="-128"/>
              </a:rPr>
              <a:t>労働環境・処遇の改善</a:t>
            </a:r>
          </a:p>
        </p:txBody>
      </p:sp>
      <p:sp>
        <p:nvSpPr>
          <p:cNvPr id="40" name="テキスト ボックス 39">
            <a:extLst>
              <a:ext uri="{FF2B5EF4-FFF2-40B4-BE49-F238E27FC236}">
                <a16:creationId xmlns:a16="http://schemas.microsoft.com/office/drawing/2014/main" id="{D0D009DA-5BD1-473D-B41D-0661486C39E7}"/>
              </a:ext>
            </a:extLst>
          </p:cNvPr>
          <p:cNvSpPr txBox="1"/>
          <p:nvPr/>
        </p:nvSpPr>
        <p:spPr>
          <a:xfrm>
            <a:off x="4169432" y="4968503"/>
            <a:ext cx="1660561" cy="369332"/>
          </a:xfrm>
          <a:prstGeom prst="rect">
            <a:avLst/>
          </a:prstGeom>
          <a:noFill/>
        </p:spPr>
        <p:txBody>
          <a:bodyPr wrap="square" rtlCol="0">
            <a:spAutoFit/>
          </a:bodyPr>
          <a:lstStyle/>
          <a:p>
            <a:r>
              <a:rPr kumimoji="1" lang="ja-JP" altLang="en-US" sz="900" dirty="0">
                <a:latin typeface="BIZ UDゴシック" panose="020B0400000000000000" pitchFamily="49" charset="-128"/>
                <a:ea typeface="BIZ UDゴシック" panose="020B0400000000000000" pitchFamily="49" charset="-128"/>
              </a:rPr>
              <a:t>現場での業務改善の枠組、</a:t>
            </a:r>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しくみづくりへの支援</a:t>
            </a:r>
          </a:p>
        </p:txBody>
      </p:sp>
      <p:sp>
        <p:nvSpPr>
          <p:cNvPr id="41" name="グラフィックス 83">
            <a:extLst>
              <a:ext uri="{FF2B5EF4-FFF2-40B4-BE49-F238E27FC236}">
                <a16:creationId xmlns:a16="http://schemas.microsoft.com/office/drawing/2014/main" id="{6E5081CC-7EDC-4B15-B5AD-25D1727E5DD1}"/>
              </a:ext>
            </a:extLst>
          </p:cNvPr>
          <p:cNvSpPr/>
          <p:nvPr/>
        </p:nvSpPr>
        <p:spPr>
          <a:xfrm>
            <a:off x="5745256" y="4205311"/>
            <a:ext cx="1660561" cy="1725259"/>
          </a:xfrm>
          <a:custGeom>
            <a:avLst/>
            <a:gdLst>
              <a:gd name="connsiteX0" fmla="*/ 679212 w 1501295"/>
              <a:gd name="connsiteY0" fmla="*/ 19142 h 1689341"/>
              <a:gd name="connsiteX1" fmla="*/ 822087 w 1501295"/>
              <a:gd name="connsiteY1" fmla="*/ 19142 h 1689341"/>
              <a:gd name="connsiteX2" fmla="*/ 1429858 w 1501295"/>
              <a:gd name="connsiteY2" fmla="*/ 370040 h 1689341"/>
              <a:gd name="connsiteX3" fmla="*/ 1501295 w 1501295"/>
              <a:gd name="connsiteY3" fmla="*/ 493774 h 1689341"/>
              <a:gd name="connsiteX4" fmla="*/ 1501295 w 1501295"/>
              <a:gd name="connsiteY4" fmla="*/ 1195573 h 1689341"/>
              <a:gd name="connsiteX5" fmla="*/ 1429858 w 1501295"/>
              <a:gd name="connsiteY5" fmla="*/ 1319303 h 1689341"/>
              <a:gd name="connsiteX6" fmla="*/ 822087 w 1501295"/>
              <a:gd name="connsiteY6" fmla="*/ 1670204 h 1689341"/>
              <a:gd name="connsiteX7" fmla="*/ 679212 w 1501295"/>
              <a:gd name="connsiteY7" fmla="*/ 1670204 h 1689341"/>
              <a:gd name="connsiteX8" fmla="*/ 71438 w 1501295"/>
              <a:gd name="connsiteY8" fmla="*/ 1319303 h 1689341"/>
              <a:gd name="connsiteX9" fmla="*/ 0 w 1501295"/>
              <a:gd name="connsiteY9" fmla="*/ 1195573 h 1689341"/>
              <a:gd name="connsiteX10" fmla="*/ 0 w 1501295"/>
              <a:gd name="connsiteY10" fmla="*/ 493774 h 1689341"/>
              <a:gd name="connsiteX11" fmla="*/ 71438 w 1501295"/>
              <a:gd name="connsiteY11" fmla="*/ 370040 h 1689341"/>
              <a:gd name="connsiteX12" fmla="*/ 679212 w 1501295"/>
              <a:gd name="connsiteY12" fmla="*/ 19142 h 168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1295" h="1689341">
                <a:moveTo>
                  <a:pt x="679212" y="19142"/>
                </a:moveTo>
                <a:cubicBezTo>
                  <a:pt x="723417" y="-6381"/>
                  <a:pt x="777881" y="-6381"/>
                  <a:pt x="822087" y="19142"/>
                </a:cubicBezTo>
                <a:lnTo>
                  <a:pt x="1429858" y="370040"/>
                </a:lnTo>
                <a:cubicBezTo>
                  <a:pt x="1474063" y="395563"/>
                  <a:pt x="1501295" y="442730"/>
                  <a:pt x="1501295" y="493774"/>
                </a:cubicBezTo>
                <a:lnTo>
                  <a:pt x="1501295" y="1195573"/>
                </a:lnTo>
                <a:cubicBezTo>
                  <a:pt x="1501295" y="1246618"/>
                  <a:pt x="1474063" y="1293785"/>
                  <a:pt x="1429858" y="1319303"/>
                </a:cubicBezTo>
                <a:lnTo>
                  <a:pt x="822087" y="1670204"/>
                </a:lnTo>
                <a:cubicBezTo>
                  <a:pt x="777881" y="1695721"/>
                  <a:pt x="723417" y="1695721"/>
                  <a:pt x="679212" y="1670204"/>
                </a:cubicBezTo>
                <a:lnTo>
                  <a:pt x="71438" y="1319303"/>
                </a:lnTo>
                <a:cubicBezTo>
                  <a:pt x="27232" y="1293785"/>
                  <a:pt x="0" y="1246618"/>
                  <a:pt x="0" y="1195573"/>
                </a:cubicBezTo>
                <a:lnTo>
                  <a:pt x="0" y="493774"/>
                </a:lnTo>
                <a:cubicBezTo>
                  <a:pt x="0" y="442730"/>
                  <a:pt x="27232" y="395563"/>
                  <a:pt x="71438" y="370040"/>
                </a:cubicBezTo>
                <a:lnTo>
                  <a:pt x="679212" y="19142"/>
                </a:lnTo>
                <a:close/>
              </a:path>
            </a:pathLst>
          </a:custGeom>
          <a:solidFill>
            <a:srgbClr val="FFFF00">
              <a:alpha val="20000"/>
            </a:srgbClr>
          </a:solidFill>
          <a:ln w="254000" cap="rnd">
            <a:solidFill>
              <a:srgbClr val="FFFF00">
                <a:alpha val="20000"/>
              </a:srgbClr>
            </a:solidFill>
            <a:prstDash val="solid"/>
            <a:round/>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a:p>
        </p:txBody>
      </p:sp>
      <p:sp>
        <p:nvSpPr>
          <p:cNvPr id="42" name="テキスト ボックス 41">
            <a:extLst>
              <a:ext uri="{FF2B5EF4-FFF2-40B4-BE49-F238E27FC236}">
                <a16:creationId xmlns:a16="http://schemas.microsoft.com/office/drawing/2014/main" id="{EB584863-8FE0-4C9D-9679-857E17AB26AD}"/>
              </a:ext>
            </a:extLst>
          </p:cNvPr>
          <p:cNvSpPr txBox="1"/>
          <p:nvPr/>
        </p:nvSpPr>
        <p:spPr>
          <a:xfrm>
            <a:off x="5910652" y="4421265"/>
            <a:ext cx="1348900" cy="369332"/>
          </a:xfrm>
          <a:prstGeom prst="rect">
            <a:avLst/>
          </a:prstGeom>
          <a:noFill/>
        </p:spPr>
        <p:txBody>
          <a:bodyPr wrap="square" rtlCol="0">
            <a:spAutoFit/>
          </a:bodyPr>
          <a:lstStyle/>
          <a:p>
            <a:pPr algn="ctr"/>
            <a:r>
              <a:rPr kumimoji="1" lang="ja-JP" altLang="en-US" sz="900" b="1" dirty="0">
                <a:latin typeface="BIZ UDゴシック" panose="020B0400000000000000" pitchFamily="49" charset="-128"/>
                <a:ea typeface="BIZ UDゴシック" panose="020B0400000000000000" pitchFamily="49" charset="-128"/>
              </a:rPr>
              <a:t>（３）</a:t>
            </a:r>
            <a:endParaRPr kumimoji="1" lang="en-US" altLang="ja-JP" sz="900" b="1" dirty="0">
              <a:latin typeface="BIZ UDゴシック" panose="020B0400000000000000" pitchFamily="49" charset="-128"/>
              <a:ea typeface="BIZ UDゴシック" panose="020B0400000000000000" pitchFamily="49" charset="-128"/>
            </a:endParaRPr>
          </a:p>
          <a:p>
            <a:pPr algn="ctr"/>
            <a:r>
              <a:rPr kumimoji="1" lang="ja-JP" altLang="en-US" sz="900" b="1" dirty="0">
                <a:latin typeface="BIZ UDゴシック" panose="020B0400000000000000" pitchFamily="49" charset="-128"/>
                <a:ea typeface="BIZ UDゴシック" panose="020B0400000000000000" pitchFamily="49" charset="-128"/>
              </a:rPr>
              <a:t>資質の向上</a:t>
            </a:r>
          </a:p>
        </p:txBody>
      </p:sp>
      <p:sp>
        <p:nvSpPr>
          <p:cNvPr id="43" name="テキスト ボックス 42">
            <a:extLst>
              <a:ext uri="{FF2B5EF4-FFF2-40B4-BE49-F238E27FC236}">
                <a16:creationId xmlns:a16="http://schemas.microsoft.com/office/drawing/2014/main" id="{D2F3FDCC-DE0C-44B7-8193-120AAA92B2A6}"/>
              </a:ext>
            </a:extLst>
          </p:cNvPr>
          <p:cNvSpPr txBox="1"/>
          <p:nvPr/>
        </p:nvSpPr>
        <p:spPr>
          <a:xfrm>
            <a:off x="5625900" y="4991254"/>
            <a:ext cx="1920037" cy="507831"/>
          </a:xfrm>
          <a:prstGeom prst="rect">
            <a:avLst/>
          </a:prstGeom>
          <a:noFill/>
        </p:spPr>
        <p:txBody>
          <a:bodyPr wrap="square" rtlCol="0">
            <a:spAutoFit/>
          </a:bodyPr>
          <a:lstStyle/>
          <a:p>
            <a:pPr algn="ctr"/>
            <a:r>
              <a:rPr kumimoji="1" lang="ja-JP" altLang="en-US" sz="900" dirty="0">
                <a:latin typeface="BIZ UDゴシック" panose="020B0400000000000000" pitchFamily="49" charset="-128"/>
                <a:ea typeface="BIZ UDゴシック" panose="020B0400000000000000" pitchFamily="49" charset="-128"/>
              </a:rPr>
              <a:t>府として提供する、</a:t>
            </a:r>
            <a:endParaRPr kumimoji="1" lang="en-US" altLang="ja-JP" sz="900" dirty="0">
              <a:latin typeface="BIZ UDゴシック" panose="020B0400000000000000" pitchFamily="49" charset="-128"/>
              <a:ea typeface="BIZ UDゴシック" panose="020B0400000000000000" pitchFamily="49" charset="-128"/>
            </a:endParaRPr>
          </a:p>
          <a:p>
            <a:pPr algn="ctr"/>
            <a:r>
              <a:rPr kumimoji="1" lang="ja-JP" altLang="en-US" sz="900" dirty="0">
                <a:latin typeface="BIZ UDゴシック" panose="020B0400000000000000" pitchFamily="49" charset="-128"/>
                <a:ea typeface="BIZ UDゴシック" panose="020B0400000000000000" pitchFamily="49" charset="-128"/>
              </a:rPr>
              <a:t>資質を向上させる研修等の</a:t>
            </a:r>
            <a:endParaRPr kumimoji="1" lang="en-US" altLang="ja-JP" sz="900" dirty="0">
              <a:latin typeface="BIZ UDゴシック" panose="020B0400000000000000" pitchFamily="49" charset="-128"/>
              <a:ea typeface="BIZ UDゴシック" panose="020B0400000000000000" pitchFamily="49" charset="-128"/>
            </a:endParaRPr>
          </a:p>
          <a:p>
            <a:pPr algn="ctr"/>
            <a:r>
              <a:rPr kumimoji="1" lang="ja-JP" altLang="en-US" sz="900" dirty="0">
                <a:latin typeface="BIZ UDゴシック" panose="020B0400000000000000" pitchFamily="49" charset="-128"/>
                <a:ea typeface="BIZ UDゴシック" panose="020B0400000000000000" pitchFamily="49" charset="-128"/>
              </a:rPr>
              <a:t>支援策</a:t>
            </a:r>
          </a:p>
        </p:txBody>
      </p:sp>
      <p:sp>
        <p:nvSpPr>
          <p:cNvPr id="44" name="テキスト ボックス 43">
            <a:extLst>
              <a:ext uri="{FF2B5EF4-FFF2-40B4-BE49-F238E27FC236}">
                <a16:creationId xmlns:a16="http://schemas.microsoft.com/office/drawing/2014/main" id="{C80C7A46-8EFA-46F8-A2C9-6CD185163D0D}"/>
              </a:ext>
            </a:extLst>
          </p:cNvPr>
          <p:cNvSpPr txBox="1"/>
          <p:nvPr/>
        </p:nvSpPr>
        <p:spPr>
          <a:xfrm>
            <a:off x="3098169" y="6374121"/>
            <a:ext cx="3762082" cy="261610"/>
          </a:xfrm>
          <a:prstGeom prst="rect">
            <a:avLst/>
          </a:prstGeom>
          <a:noFill/>
        </p:spPr>
        <p:txBody>
          <a:bodyPr wrap="square" rtlCol="0">
            <a:spAutoFit/>
          </a:bodyPr>
          <a:lstStyle/>
          <a:p>
            <a:pPr algn="ctr"/>
            <a:r>
              <a:rPr kumimoji="1" lang="ja-JP" altLang="en-US" sz="1100" b="1" u="sng" dirty="0">
                <a:solidFill>
                  <a:srgbClr val="FF0000"/>
                </a:solidFill>
                <a:latin typeface="UD デジタル 教科書体 NP-B" panose="02020700000000000000" pitchFamily="18" charset="-128"/>
                <a:ea typeface="UD デジタル 教科書体 NP-B" panose="02020700000000000000" pitchFamily="18" charset="-128"/>
              </a:rPr>
              <a:t>より効果的な人材確保策の展開</a:t>
            </a:r>
          </a:p>
        </p:txBody>
      </p:sp>
      <p:sp>
        <p:nvSpPr>
          <p:cNvPr id="45" name="グラフィックス 67">
            <a:extLst>
              <a:ext uri="{FF2B5EF4-FFF2-40B4-BE49-F238E27FC236}">
                <a16:creationId xmlns:a16="http://schemas.microsoft.com/office/drawing/2014/main" id="{382C595D-09F0-4629-B2BA-90DD8ED24A97}"/>
              </a:ext>
            </a:extLst>
          </p:cNvPr>
          <p:cNvSpPr/>
          <p:nvPr/>
        </p:nvSpPr>
        <p:spPr>
          <a:xfrm rot="10800000">
            <a:off x="3082874" y="6133466"/>
            <a:ext cx="255820" cy="187128"/>
          </a:xfrm>
          <a:custGeom>
            <a:avLst/>
            <a:gdLst>
              <a:gd name="connsiteX0" fmla="*/ 598574 w 1362126"/>
              <a:gd name="connsiteY0" fmla="*/ 47625 h 1204912"/>
              <a:gd name="connsiteX1" fmla="*/ 763553 w 1362126"/>
              <a:gd name="connsiteY1" fmla="*/ 47625 h 1204912"/>
              <a:gd name="connsiteX2" fmla="*/ 1349223 w 1362126"/>
              <a:gd name="connsiteY2" fmla="*/ 1062038 h 1204912"/>
              <a:gd name="connsiteX3" fmla="*/ 1266737 w 1362126"/>
              <a:gd name="connsiteY3" fmla="*/ 1204913 h 1204912"/>
              <a:gd name="connsiteX4" fmla="*/ 95392 w 1362126"/>
              <a:gd name="connsiteY4" fmla="*/ 1204913 h 1204912"/>
              <a:gd name="connsiteX5" fmla="*/ 12903 w 1362126"/>
              <a:gd name="connsiteY5" fmla="*/ 1062038 h 1204912"/>
              <a:gd name="connsiteX6" fmla="*/ 598574 w 1362126"/>
              <a:gd name="connsiteY6" fmla="*/ 47625 h 120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126" h="1204912">
                <a:moveTo>
                  <a:pt x="598574" y="47625"/>
                </a:moveTo>
                <a:cubicBezTo>
                  <a:pt x="635237" y="-15875"/>
                  <a:pt x="726890" y="-15875"/>
                  <a:pt x="763553" y="47625"/>
                </a:cubicBezTo>
                <a:lnTo>
                  <a:pt x="1349223" y="1062038"/>
                </a:lnTo>
                <a:cubicBezTo>
                  <a:pt x="1385885" y="1125541"/>
                  <a:pt x="1340060" y="1204913"/>
                  <a:pt x="1266737" y="1204913"/>
                </a:cubicBezTo>
                <a:lnTo>
                  <a:pt x="95392" y="1204913"/>
                </a:lnTo>
                <a:cubicBezTo>
                  <a:pt x="22069" y="1204913"/>
                  <a:pt x="-23759" y="1125541"/>
                  <a:pt x="12903" y="1062038"/>
                </a:cubicBezTo>
                <a:lnTo>
                  <a:pt x="598574" y="47625"/>
                </a:lnTo>
                <a:close/>
              </a:path>
            </a:pathLst>
          </a:custGeom>
          <a:solidFill>
            <a:schemeClr val="accent4">
              <a:lumMod val="60000"/>
              <a:lumOff val="40000"/>
              <a:alpha val="40000"/>
            </a:schemeClr>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a:p>
        </p:txBody>
      </p:sp>
      <p:sp>
        <p:nvSpPr>
          <p:cNvPr id="50" name="グラフィックス 67">
            <a:extLst>
              <a:ext uri="{FF2B5EF4-FFF2-40B4-BE49-F238E27FC236}">
                <a16:creationId xmlns:a16="http://schemas.microsoft.com/office/drawing/2014/main" id="{2B4A82BE-20A1-4267-BD9A-60F3FF55F70F}"/>
              </a:ext>
            </a:extLst>
          </p:cNvPr>
          <p:cNvSpPr/>
          <p:nvPr/>
        </p:nvSpPr>
        <p:spPr>
          <a:xfrm rot="10800000">
            <a:off x="4776926" y="6139616"/>
            <a:ext cx="255820" cy="187128"/>
          </a:xfrm>
          <a:custGeom>
            <a:avLst/>
            <a:gdLst>
              <a:gd name="connsiteX0" fmla="*/ 598574 w 1362126"/>
              <a:gd name="connsiteY0" fmla="*/ 47625 h 1204912"/>
              <a:gd name="connsiteX1" fmla="*/ 763553 w 1362126"/>
              <a:gd name="connsiteY1" fmla="*/ 47625 h 1204912"/>
              <a:gd name="connsiteX2" fmla="*/ 1349223 w 1362126"/>
              <a:gd name="connsiteY2" fmla="*/ 1062038 h 1204912"/>
              <a:gd name="connsiteX3" fmla="*/ 1266737 w 1362126"/>
              <a:gd name="connsiteY3" fmla="*/ 1204913 h 1204912"/>
              <a:gd name="connsiteX4" fmla="*/ 95392 w 1362126"/>
              <a:gd name="connsiteY4" fmla="*/ 1204913 h 1204912"/>
              <a:gd name="connsiteX5" fmla="*/ 12903 w 1362126"/>
              <a:gd name="connsiteY5" fmla="*/ 1062038 h 1204912"/>
              <a:gd name="connsiteX6" fmla="*/ 598574 w 1362126"/>
              <a:gd name="connsiteY6" fmla="*/ 47625 h 120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126" h="1204912">
                <a:moveTo>
                  <a:pt x="598574" y="47625"/>
                </a:moveTo>
                <a:cubicBezTo>
                  <a:pt x="635237" y="-15875"/>
                  <a:pt x="726890" y="-15875"/>
                  <a:pt x="763553" y="47625"/>
                </a:cubicBezTo>
                <a:lnTo>
                  <a:pt x="1349223" y="1062038"/>
                </a:lnTo>
                <a:cubicBezTo>
                  <a:pt x="1385885" y="1125541"/>
                  <a:pt x="1340060" y="1204913"/>
                  <a:pt x="1266737" y="1204913"/>
                </a:cubicBezTo>
                <a:lnTo>
                  <a:pt x="95392" y="1204913"/>
                </a:lnTo>
                <a:cubicBezTo>
                  <a:pt x="22069" y="1204913"/>
                  <a:pt x="-23759" y="1125541"/>
                  <a:pt x="12903" y="1062038"/>
                </a:cubicBezTo>
                <a:lnTo>
                  <a:pt x="598574" y="47625"/>
                </a:lnTo>
                <a:close/>
              </a:path>
            </a:pathLst>
          </a:custGeom>
          <a:solidFill>
            <a:schemeClr val="accent6">
              <a:lumMod val="60000"/>
              <a:lumOff val="40000"/>
              <a:alpha val="40000"/>
            </a:schemeClr>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a:p>
        </p:txBody>
      </p:sp>
      <p:sp>
        <p:nvSpPr>
          <p:cNvPr id="58" name="グラフィックス 67">
            <a:extLst>
              <a:ext uri="{FF2B5EF4-FFF2-40B4-BE49-F238E27FC236}">
                <a16:creationId xmlns:a16="http://schemas.microsoft.com/office/drawing/2014/main" id="{653307C2-2648-4260-A805-A2B9BB13F5AA}"/>
              </a:ext>
            </a:extLst>
          </p:cNvPr>
          <p:cNvSpPr/>
          <p:nvPr/>
        </p:nvSpPr>
        <p:spPr>
          <a:xfrm rot="10800000">
            <a:off x="6447626" y="6129280"/>
            <a:ext cx="255820" cy="187128"/>
          </a:xfrm>
          <a:custGeom>
            <a:avLst/>
            <a:gdLst>
              <a:gd name="connsiteX0" fmla="*/ 598574 w 1362126"/>
              <a:gd name="connsiteY0" fmla="*/ 47625 h 1204912"/>
              <a:gd name="connsiteX1" fmla="*/ 763553 w 1362126"/>
              <a:gd name="connsiteY1" fmla="*/ 47625 h 1204912"/>
              <a:gd name="connsiteX2" fmla="*/ 1349223 w 1362126"/>
              <a:gd name="connsiteY2" fmla="*/ 1062038 h 1204912"/>
              <a:gd name="connsiteX3" fmla="*/ 1266737 w 1362126"/>
              <a:gd name="connsiteY3" fmla="*/ 1204913 h 1204912"/>
              <a:gd name="connsiteX4" fmla="*/ 95392 w 1362126"/>
              <a:gd name="connsiteY4" fmla="*/ 1204913 h 1204912"/>
              <a:gd name="connsiteX5" fmla="*/ 12903 w 1362126"/>
              <a:gd name="connsiteY5" fmla="*/ 1062038 h 1204912"/>
              <a:gd name="connsiteX6" fmla="*/ 598574 w 1362126"/>
              <a:gd name="connsiteY6" fmla="*/ 47625 h 120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126" h="1204912">
                <a:moveTo>
                  <a:pt x="598574" y="47625"/>
                </a:moveTo>
                <a:cubicBezTo>
                  <a:pt x="635237" y="-15875"/>
                  <a:pt x="726890" y="-15875"/>
                  <a:pt x="763553" y="47625"/>
                </a:cubicBezTo>
                <a:lnTo>
                  <a:pt x="1349223" y="1062038"/>
                </a:lnTo>
                <a:cubicBezTo>
                  <a:pt x="1385885" y="1125541"/>
                  <a:pt x="1340060" y="1204913"/>
                  <a:pt x="1266737" y="1204913"/>
                </a:cubicBezTo>
                <a:lnTo>
                  <a:pt x="95392" y="1204913"/>
                </a:lnTo>
                <a:cubicBezTo>
                  <a:pt x="22069" y="1204913"/>
                  <a:pt x="-23759" y="1125541"/>
                  <a:pt x="12903" y="1062038"/>
                </a:cubicBezTo>
                <a:lnTo>
                  <a:pt x="598574" y="47625"/>
                </a:lnTo>
                <a:close/>
              </a:path>
            </a:pathLst>
          </a:custGeom>
          <a:solidFill>
            <a:srgbClr val="FFFF00">
              <a:alpha val="40000"/>
            </a:srgbClr>
          </a:solidFill>
          <a:ln w="95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a:p>
        </p:txBody>
      </p:sp>
      <p:grpSp>
        <p:nvGrpSpPr>
          <p:cNvPr id="59" name="グループ化 58">
            <a:extLst>
              <a:ext uri="{FF2B5EF4-FFF2-40B4-BE49-F238E27FC236}">
                <a16:creationId xmlns:a16="http://schemas.microsoft.com/office/drawing/2014/main" id="{00B5029D-8DB6-48DA-A8B6-154DA907BC22}"/>
              </a:ext>
            </a:extLst>
          </p:cNvPr>
          <p:cNvGrpSpPr/>
          <p:nvPr/>
        </p:nvGrpSpPr>
        <p:grpSpPr>
          <a:xfrm>
            <a:off x="4927740" y="2853767"/>
            <a:ext cx="3645416" cy="309265"/>
            <a:chOff x="1026337" y="2850560"/>
            <a:chExt cx="3645416" cy="309265"/>
          </a:xfrm>
        </p:grpSpPr>
        <p:sp>
          <p:nvSpPr>
            <p:cNvPr id="65" name="正方形/長方形 64">
              <a:extLst>
                <a:ext uri="{FF2B5EF4-FFF2-40B4-BE49-F238E27FC236}">
                  <a16:creationId xmlns:a16="http://schemas.microsoft.com/office/drawing/2014/main" id="{B7217775-7D01-4A75-990F-1358299BE120}"/>
                </a:ext>
              </a:extLst>
            </p:cNvPr>
            <p:cNvSpPr/>
            <p:nvPr/>
          </p:nvSpPr>
          <p:spPr>
            <a:xfrm>
              <a:off x="1026337" y="2850560"/>
              <a:ext cx="3600000" cy="309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テキスト ボックス 65">
              <a:extLst>
                <a:ext uri="{FF2B5EF4-FFF2-40B4-BE49-F238E27FC236}">
                  <a16:creationId xmlns:a16="http://schemas.microsoft.com/office/drawing/2014/main" id="{46589A95-59E8-40A2-BEF5-72AD0344844A}"/>
                </a:ext>
              </a:extLst>
            </p:cNvPr>
            <p:cNvSpPr txBox="1"/>
            <p:nvPr/>
          </p:nvSpPr>
          <p:spPr>
            <a:xfrm>
              <a:off x="1026338" y="2873315"/>
              <a:ext cx="3645415" cy="261610"/>
            </a:xfrm>
            <a:prstGeom prst="rect">
              <a:avLst/>
            </a:prstGeom>
            <a:noFill/>
          </p:spPr>
          <p:txBody>
            <a:bodyPr wrap="square">
              <a:spAutoFit/>
            </a:bodyPr>
            <a:lstStyle/>
            <a:p>
              <a:pPr defTabSz="914400">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rPr>
                <a:t>②専門性の向上によるサービスの充実</a:t>
              </a:r>
              <a:endParaRPr kumimoji="1" lang="en-US" altLang="ja-JP" sz="1100" b="1" strike="sngStrike" kern="1200" dirty="0">
                <a:solidFill>
                  <a:schemeClr val="tx1"/>
                </a:solidFill>
                <a:latin typeface="BIZ UDゴシック" panose="020B0400000000000000" pitchFamily="49" charset="-128"/>
                <a:ea typeface="BIZ UDゴシック" panose="020B0400000000000000" pitchFamily="49" charset="-128"/>
                <a:cs typeface="+mn-cs"/>
              </a:endParaRPr>
            </a:p>
          </p:txBody>
        </p:sp>
      </p:grpSp>
      <p:grpSp>
        <p:nvGrpSpPr>
          <p:cNvPr id="17" name="グループ化 16">
            <a:extLst>
              <a:ext uri="{FF2B5EF4-FFF2-40B4-BE49-F238E27FC236}">
                <a16:creationId xmlns:a16="http://schemas.microsoft.com/office/drawing/2014/main" id="{590C41AB-42F6-4BDF-821A-562438B5D0E5}"/>
              </a:ext>
            </a:extLst>
          </p:cNvPr>
          <p:cNvGrpSpPr/>
          <p:nvPr/>
        </p:nvGrpSpPr>
        <p:grpSpPr>
          <a:xfrm>
            <a:off x="3920698" y="6177359"/>
            <a:ext cx="194400" cy="113400"/>
            <a:chOff x="3809057" y="6134332"/>
            <a:chExt cx="250871" cy="189551"/>
          </a:xfrm>
        </p:grpSpPr>
        <p:pic>
          <p:nvPicPr>
            <p:cNvPr id="10" name="図 9">
              <a:extLst>
                <a:ext uri="{FF2B5EF4-FFF2-40B4-BE49-F238E27FC236}">
                  <a16:creationId xmlns:a16="http://schemas.microsoft.com/office/drawing/2014/main" id="{8EABAE15-15B6-4670-A158-AEB387470C85}"/>
                </a:ext>
              </a:extLst>
            </p:cNvPr>
            <p:cNvPicPr>
              <a:picLocks noChangeAspect="1"/>
            </p:cNvPicPr>
            <p:nvPr/>
          </p:nvPicPr>
          <p:blipFill rotWithShape="1">
            <a:blip r:embed="rId3"/>
            <a:srcRect l="50858" r="-2"/>
            <a:stretch/>
          </p:blipFill>
          <p:spPr>
            <a:xfrm>
              <a:off x="3934094" y="6134332"/>
              <a:ext cx="125834" cy="188992"/>
            </a:xfrm>
            <a:prstGeom prst="rect">
              <a:avLst/>
            </a:prstGeom>
          </p:spPr>
        </p:pic>
        <p:pic>
          <p:nvPicPr>
            <p:cNvPr id="11" name="図 10">
              <a:extLst>
                <a:ext uri="{FF2B5EF4-FFF2-40B4-BE49-F238E27FC236}">
                  <a16:creationId xmlns:a16="http://schemas.microsoft.com/office/drawing/2014/main" id="{5BBD899A-D449-4011-B884-985D77BEADDF}"/>
                </a:ext>
              </a:extLst>
            </p:cNvPr>
            <p:cNvPicPr>
              <a:picLocks noChangeAspect="1"/>
            </p:cNvPicPr>
            <p:nvPr/>
          </p:nvPicPr>
          <p:blipFill rotWithShape="1">
            <a:blip r:embed="rId4"/>
            <a:srcRect r="51012"/>
            <a:stretch/>
          </p:blipFill>
          <p:spPr>
            <a:xfrm>
              <a:off x="3809057" y="6134891"/>
              <a:ext cx="125436" cy="188992"/>
            </a:xfrm>
            <a:prstGeom prst="rect">
              <a:avLst/>
            </a:prstGeom>
          </p:spPr>
        </p:pic>
      </p:grpSp>
      <p:grpSp>
        <p:nvGrpSpPr>
          <p:cNvPr id="16" name="グループ化 15">
            <a:extLst>
              <a:ext uri="{FF2B5EF4-FFF2-40B4-BE49-F238E27FC236}">
                <a16:creationId xmlns:a16="http://schemas.microsoft.com/office/drawing/2014/main" id="{5C207C06-CAC8-4615-940D-014FB505CD35}"/>
              </a:ext>
            </a:extLst>
          </p:cNvPr>
          <p:cNvGrpSpPr/>
          <p:nvPr/>
        </p:nvGrpSpPr>
        <p:grpSpPr>
          <a:xfrm>
            <a:off x="5638102" y="6175652"/>
            <a:ext cx="194075" cy="113066"/>
            <a:chOff x="4572000" y="3501633"/>
            <a:chExt cx="250451" cy="188992"/>
          </a:xfrm>
        </p:grpSpPr>
        <p:pic>
          <p:nvPicPr>
            <p:cNvPr id="14" name="図 13">
              <a:extLst>
                <a:ext uri="{FF2B5EF4-FFF2-40B4-BE49-F238E27FC236}">
                  <a16:creationId xmlns:a16="http://schemas.microsoft.com/office/drawing/2014/main" id="{0F363637-3B72-41D8-9344-32C4DAD64E22}"/>
                </a:ext>
              </a:extLst>
            </p:cNvPr>
            <p:cNvPicPr>
              <a:picLocks noChangeAspect="1"/>
            </p:cNvPicPr>
            <p:nvPr/>
          </p:nvPicPr>
          <p:blipFill rotWithShape="1">
            <a:blip r:embed="rId3"/>
            <a:srcRect r="50856"/>
            <a:stretch/>
          </p:blipFill>
          <p:spPr>
            <a:xfrm>
              <a:off x="4572000" y="3501633"/>
              <a:ext cx="125834" cy="188992"/>
            </a:xfrm>
            <a:prstGeom prst="rect">
              <a:avLst/>
            </a:prstGeom>
          </p:spPr>
        </p:pic>
        <p:pic>
          <p:nvPicPr>
            <p:cNvPr id="15" name="図 14">
              <a:extLst>
                <a:ext uri="{FF2B5EF4-FFF2-40B4-BE49-F238E27FC236}">
                  <a16:creationId xmlns:a16="http://schemas.microsoft.com/office/drawing/2014/main" id="{8507F40C-F0BC-4F63-9CC6-C2DBE6568C30}"/>
                </a:ext>
              </a:extLst>
            </p:cNvPr>
            <p:cNvPicPr>
              <a:picLocks noChangeAspect="1"/>
            </p:cNvPicPr>
            <p:nvPr/>
          </p:nvPicPr>
          <p:blipFill rotWithShape="1">
            <a:blip r:embed="rId5"/>
            <a:srcRect l="50856"/>
            <a:stretch/>
          </p:blipFill>
          <p:spPr>
            <a:xfrm>
              <a:off x="4696617" y="3501633"/>
              <a:ext cx="125834" cy="188992"/>
            </a:xfrm>
            <a:prstGeom prst="rect">
              <a:avLst/>
            </a:prstGeom>
          </p:spPr>
        </p:pic>
      </p:grpSp>
      <p:grpSp>
        <p:nvGrpSpPr>
          <p:cNvPr id="24" name="グループ化 23">
            <a:extLst>
              <a:ext uri="{FF2B5EF4-FFF2-40B4-BE49-F238E27FC236}">
                <a16:creationId xmlns:a16="http://schemas.microsoft.com/office/drawing/2014/main" id="{5D4A0C41-887F-4A94-9F05-C3CF17830F02}"/>
              </a:ext>
            </a:extLst>
          </p:cNvPr>
          <p:cNvGrpSpPr/>
          <p:nvPr/>
        </p:nvGrpSpPr>
        <p:grpSpPr>
          <a:xfrm>
            <a:off x="9403809" y="5357716"/>
            <a:ext cx="198540" cy="141442"/>
            <a:chOff x="3410900" y="6099440"/>
            <a:chExt cx="198540" cy="141442"/>
          </a:xfrm>
        </p:grpSpPr>
        <p:pic>
          <p:nvPicPr>
            <p:cNvPr id="18" name="図 17">
              <a:extLst>
                <a:ext uri="{FF2B5EF4-FFF2-40B4-BE49-F238E27FC236}">
                  <a16:creationId xmlns:a16="http://schemas.microsoft.com/office/drawing/2014/main" id="{AC5A4957-0F56-461E-A5B1-CD932F1C448F}"/>
                </a:ext>
              </a:extLst>
            </p:cNvPr>
            <p:cNvPicPr>
              <a:picLocks noChangeAspect="1"/>
            </p:cNvPicPr>
            <p:nvPr/>
          </p:nvPicPr>
          <p:blipFill rotWithShape="1">
            <a:blip r:embed="rId4"/>
            <a:srcRect l="50000" t="1" b="1445"/>
            <a:stretch/>
          </p:blipFill>
          <p:spPr>
            <a:xfrm>
              <a:off x="3510275" y="6100082"/>
              <a:ext cx="99165" cy="130642"/>
            </a:xfrm>
            <a:prstGeom prst="rect">
              <a:avLst/>
            </a:prstGeom>
          </p:spPr>
        </p:pic>
        <p:pic>
          <p:nvPicPr>
            <p:cNvPr id="19" name="図 18">
              <a:extLst>
                <a:ext uri="{FF2B5EF4-FFF2-40B4-BE49-F238E27FC236}">
                  <a16:creationId xmlns:a16="http://schemas.microsoft.com/office/drawing/2014/main" id="{80E3210E-4281-4233-9476-7C43AC1C198F}"/>
                </a:ext>
              </a:extLst>
            </p:cNvPr>
            <p:cNvPicPr>
              <a:picLocks noChangeAspect="1"/>
            </p:cNvPicPr>
            <p:nvPr/>
          </p:nvPicPr>
          <p:blipFill rotWithShape="1">
            <a:blip r:embed="rId5"/>
            <a:srcRect t="1" r="50000" b="-6702"/>
            <a:stretch/>
          </p:blipFill>
          <p:spPr>
            <a:xfrm>
              <a:off x="3410900" y="6099440"/>
              <a:ext cx="99165" cy="141442"/>
            </a:xfrm>
            <a:prstGeom prst="rect">
              <a:avLst/>
            </a:prstGeom>
          </p:spPr>
        </p:pic>
      </p:grpSp>
      <p:grpSp>
        <p:nvGrpSpPr>
          <p:cNvPr id="70" name="グループ化 69">
            <a:extLst>
              <a:ext uri="{FF2B5EF4-FFF2-40B4-BE49-F238E27FC236}">
                <a16:creationId xmlns:a16="http://schemas.microsoft.com/office/drawing/2014/main" id="{6061855F-266E-4F4F-ACB7-E3077F7A333E}"/>
              </a:ext>
            </a:extLst>
          </p:cNvPr>
          <p:cNvGrpSpPr/>
          <p:nvPr/>
        </p:nvGrpSpPr>
        <p:grpSpPr>
          <a:xfrm flipH="1">
            <a:off x="9453391" y="5789128"/>
            <a:ext cx="198540" cy="141442"/>
            <a:chOff x="3410900" y="6099440"/>
            <a:chExt cx="198540" cy="141442"/>
          </a:xfrm>
        </p:grpSpPr>
        <p:pic>
          <p:nvPicPr>
            <p:cNvPr id="71" name="図 70">
              <a:extLst>
                <a:ext uri="{FF2B5EF4-FFF2-40B4-BE49-F238E27FC236}">
                  <a16:creationId xmlns:a16="http://schemas.microsoft.com/office/drawing/2014/main" id="{910F4F52-0914-47FB-BA07-FFD32EC799AF}"/>
                </a:ext>
              </a:extLst>
            </p:cNvPr>
            <p:cNvPicPr>
              <a:picLocks noChangeAspect="1"/>
            </p:cNvPicPr>
            <p:nvPr/>
          </p:nvPicPr>
          <p:blipFill rotWithShape="1">
            <a:blip r:embed="rId4"/>
            <a:srcRect l="50000" t="1" b="1445"/>
            <a:stretch/>
          </p:blipFill>
          <p:spPr>
            <a:xfrm>
              <a:off x="3510275" y="6100082"/>
              <a:ext cx="99165" cy="130642"/>
            </a:xfrm>
            <a:prstGeom prst="rect">
              <a:avLst/>
            </a:prstGeom>
          </p:spPr>
        </p:pic>
        <p:pic>
          <p:nvPicPr>
            <p:cNvPr id="72" name="図 71">
              <a:extLst>
                <a:ext uri="{FF2B5EF4-FFF2-40B4-BE49-F238E27FC236}">
                  <a16:creationId xmlns:a16="http://schemas.microsoft.com/office/drawing/2014/main" id="{9340CEAE-CDB6-447D-B26D-DF632C15F351}"/>
                </a:ext>
              </a:extLst>
            </p:cNvPr>
            <p:cNvPicPr>
              <a:picLocks noChangeAspect="1"/>
            </p:cNvPicPr>
            <p:nvPr/>
          </p:nvPicPr>
          <p:blipFill rotWithShape="1">
            <a:blip r:embed="rId5"/>
            <a:srcRect t="1" r="50000" b="-6702"/>
            <a:stretch/>
          </p:blipFill>
          <p:spPr>
            <a:xfrm>
              <a:off x="3410900" y="6099440"/>
              <a:ext cx="99165" cy="141442"/>
            </a:xfrm>
            <a:prstGeom prst="rect">
              <a:avLst/>
            </a:prstGeom>
          </p:spPr>
        </p:pic>
      </p:grpSp>
      <p:sp>
        <p:nvSpPr>
          <p:cNvPr id="25" name="正方形/長方形 24">
            <a:extLst>
              <a:ext uri="{FF2B5EF4-FFF2-40B4-BE49-F238E27FC236}">
                <a16:creationId xmlns:a16="http://schemas.microsoft.com/office/drawing/2014/main" id="{8A86F7EA-5D80-459E-BD78-6DB6BD66461B}"/>
              </a:ext>
            </a:extLst>
          </p:cNvPr>
          <p:cNvSpPr/>
          <p:nvPr/>
        </p:nvSpPr>
        <p:spPr>
          <a:xfrm>
            <a:off x="1574803" y="3997149"/>
            <a:ext cx="6140996" cy="2795537"/>
          </a:xfrm>
          <a:prstGeom prst="rect">
            <a:avLst/>
          </a:prstGeom>
          <a:no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017021F1-2D8E-468B-954C-8B7658AA3DE4}"/>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８</a:t>
            </a:r>
          </a:p>
        </p:txBody>
      </p:sp>
    </p:spTree>
    <p:extLst>
      <p:ext uri="{BB962C8B-B14F-4D97-AF65-F5344CB8AC3E}">
        <p14:creationId xmlns:p14="http://schemas.microsoft.com/office/powerpoint/2010/main" val="4388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直角三角形 31">
            <a:extLst>
              <a:ext uri="{FF2B5EF4-FFF2-40B4-BE49-F238E27FC236}">
                <a16:creationId xmlns:a16="http://schemas.microsoft.com/office/drawing/2014/main" id="{3D8BD426-5A44-47E7-8F92-A7C9F7F45D57}"/>
              </a:ext>
            </a:extLst>
          </p:cNvPr>
          <p:cNvSpPr>
            <a:spLocks noChangeAspect="1"/>
          </p:cNvSpPr>
          <p:nvPr/>
        </p:nvSpPr>
        <p:spPr>
          <a:xfrm rot="5400000">
            <a:off x="982872" y="5804377"/>
            <a:ext cx="453670" cy="504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6A0CD367-DBD5-4255-9E33-CA88A4A185C7}"/>
              </a:ext>
            </a:extLst>
          </p:cNvPr>
          <p:cNvSpPr/>
          <p:nvPr/>
        </p:nvSpPr>
        <p:spPr>
          <a:xfrm>
            <a:off x="456730" y="1128228"/>
            <a:ext cx="8434390" cy="856343"/>
          </a:xfrm>
          <a:prstGeom prst="roundRect">
            <a:avLst>
              <a:gd name="adj" fmla="val 50000"/>
            </a:avLst>
          </a:prstGeom>
          <a:solidFill>
            <a:schemeClr val="bg2">
              <a:lumMod val="90000"/>
              <a:alpha val="6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20000"/>
              </a:lnSpc>
              <a:spcAft>
                <a:spcPts val="300"/>
              </a:spcAft>
            </a:pPr>
            <a:endParaRPr kumimoji="1" lang="ja-JP" altLang="en-US" sz="1200" b="1" dirty="0">
              <a:solidFill>
                <a:schemeClr val="bg1"/>
              </a:solidFill>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３．中間見直しに向けて</a:t>
            </a:r>
          </a:p>
        </p:txBody>
      </p:sp>
      <p:sp>
        <p:nvSpPr>
          <p:cNvPr id="10" name="角丸四角形 3">
            <a:extLst>
              <a:ext uri="{FF2B5EF4-FFF2-40B4-BE49-F238E27FC236}">
                <a16:creationId xmlns:a16="http://schemas.microsoft.com/office/drawing/2014/main" id="{9B35A70F-AB3B-4653-B70A-090F182D7E4C}"/>
              </a:ext>
            </a:extLst>
          </p:cNvPr>
          <p:cNvSpPr/>
          <p:nvPr/>
        </p:nvSpPr>
        <p:spPr>
          <a:xfrm>
            <a:off x="456730" y="2008183"/>
            <a:ext cx="8612924" cy="82831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04A427FA-3FBA-4E28-93CA-DE5CA1C72A2B}"/>
              </a:ext>
            </a:extLst>
          </p:cNvPr>
          <p:cNvSpPr txBox="1"/>
          <p:nvPr/>
        </p:nvSpPr>
        <p:spPr>
          <a:xfrm>
            <a:off x="99490" y="505240"/>
            <a:ext cx="6043615" cy="271869"/>
          </a:xfrm>
          <a:prstGeom prst="rect">
            <a:avLst/>
          </a:prstGeom>
          <a:noFill/>
        </p:spPr>
        <p:txBody>
          <a:bodyPr wrap="square" rtlCol="0">
            <a:spAutoFit/>
          </a:bodyPr>
          <a:lstStyle/>
          <a:p>
            <a:pPr>
              <a:lnSpc>
                <a:spcPts val="1400"/>
              </a:lnSpc>
            </a:pPr>
            <a:r>
              <a:rPr kumimoji="1" lang="ja-JP" altLang="en-US" sz="1200" b="1" dirty="0">
                <a:latin typeface="BIZ UDゴシック" panose="020B0400000000000000" pitchFamily="49" charset="-128"/>
                <a:ea typeface="BIZ UDゴシック" panose="020B0400000000000000" pitchFamily="49" charset="-128"/>
              </a:rPr>
              <a:t>（２）</a:t>
            </a:r>
            <a:r>
              <a:rPr kumimoji="1" lang="ja-JP" altLang="en-US" sz="1200" b="1" dirty="0">
                <a:solidFill>
                  <a:schemeClr val="tx1"/>
                </a:solidFill>
                <a:latin typeface="BIZ UDゴシック" panose="020B0400000000000000" pitchFamily="49" charset="-128"/>
                <a:ea typeface="BIZ UDゴシック" panose="020B0400000000000000" pitchFamily="49" charset="-128"/>
              </a:rPr>
              <a:t>中間見直しで取り入れる</a:t>
            </a:r>
            <a:r>
              <a:rPr kumimoji="1" lang="ja-JP" altLang="en-US" sz="1200" b="1" dirty="0">
                <a:latin typeface="BIZ UDゴシック" panose="020B0400000000000000" pitchFamily="49" charset="-128"/>
                <a:ea typeface="BIZ UDゴシック" panose="020B0400000000000000" pitchFamily="49" charset="-128"/>
              </a:rPr>
              <a:t>ポイント</a:t>
            </a:r>
          </a:p>
        </p:txBody>
      </p:sp>
      <p:sp>
        <p:nvSpPr>
          <p:cNvPr id="9" name="四角形: 角を丸くする 8">
            <a:extLst>
              <a:ext uri="{FF2B5EF4-FFF2-40B4-BE49-F238E27FC236}">
                <a16:creationId xmlns:a16="http://schemas.microsoft.com/office/drawing/2014/main" id="{89D854B5-B086-4909-8A73-B95802413B6E}"/>
              </a:ext>
            </a:extLst>
          </p:cNvPr>
          <p:cNvSpPr/>
          <p:nvPr/>
        </p:nvSpPr>
        <p:spPr>
          <a:xfrm>
            <a:off x="471180" y="1149103"/>
            <a:ext cx="1781570" cy="838722"/>
          </a:xfrm>
          <a:prstGeom prst="roundRect">
            <a:avLst>
              <a:gd name="adj" fmla="val 50000"/>
            </a:avLst>
          </a:prstGeom>
          <a:solidFill>
            <a:schemeClr val="accent5">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ts val="1300"/>
              </a:lnSpc>
              <a:spcAft>
                <a:spcPts val="300"/>
              </a:spcAft>
            </a:pPr>
            <a:endParaRPr kumimoji="1"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C66D151E-0E43-47C1-A034-52D038C2621F}"/>
              </a:ext>
            </a:extLst>
          </p:cNvPr>
          <p:cNvSpPr txBox="1"/>
          <p:nvPr/>
        </p:nvSpPr>
        <p:spPr>
          <a:xfrm>
            <a:off x="568099" y="1342939"/>
            <a:ext cx="1587732" cy="430887"/>
          </a:xfrm>
          <a:prstGeom prst="rect">
            <a:avLst/>
          </a:prstGeom>
          <a:noFill/>
        </p:spPr>
        <p:txBody>
          <a:bodyPr wrap="square" rtlCol="0">
            <a:spAutoFit/>
          </a:bodyPr>
          <a:lstStyle/>
          <a:p>
            <a:pPr algn="ctr"/>
            <a:r>
              <a:rPr kumimoji="1" lang="ja-JP" altLang="en-US" sz="1100" dirty="0">
                <a:solidFill>
                  <a:schemeClr val="bg1"/>
                </a:solidFill>
                <a:latin typeface="BIZ UDゴシック" panose="020B0400000000000000" pitchFamily="49" charset="-128"/>
                <a:ea typeface="BIZ UDゴシック" panose="020B0400000000000000" pitchFamily="49" charset="-128"/>
              </a:rPr>
              <a:t>介護現場における</a:t>
            </a:r>
            <a:endParaRPr kumimoji="1" lang="en-US" altLang="ja-JP" sz="1100"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dirty="0">
                <a:solidFill>
                  <a:schemeClr val="bg1"/>
                </a:solidFill>
                <a:latin typeface="BIZ UDゴシック" panose="020B0400000000000000" pitchFamily="49" charset="-128"/>
                <a:ea typeface="BIZ UDゴシック" panose="020B0400000000000000" pitchFamily="49" charset="-128"/>
              </a:rPr>
              <a:t>生産性向上とは</a:t>
            </a:r>
          </a:p>
        </p:txBody>
      </p:sp>
      <p:sp>
        <p:nvSpPr>
          <p:cNvPr id="12" name="テキスト ボックス 11">
            <a:extLst>
              <a:ext uri="{FF2B5EF4-FFF2-40B4-BE49-F238E27FC236}">
                <a16:creationId xmlns:a16="http://schemas.microsoft.com/office/drawing/2014/main" id="{F83E57B1-1600-4445-AC63-3D21547C110A}"/>
              </a:ext>
            </a:extLst>
          </p:cNvPr>
          <p:cNvSpPr txBox="1"/>
          <p:nvPr/>
        </p:nvSpPr>
        <p:spPr>
          <a:xfrm>
            <a:off x="342203" y="833158"/>
            <a:ext cx="6043615" cy="271869"/>
          </a:xfrm>
          <a:prstGeom prst="rect">
            <a:avLst/>
          </a:prstGeom>
          <a:noFill/>
        </p:spPr>
        <p:txBody>
          <a:bodyPr wrap="square" rtlCol="0">
            <a:spAutoFit/>
          </a:bodyPr>
          <a:lstStyle/>
          <a:p>
            <a:pPr>
              <a:lnSpc>
                <a:spcPts val="1400"/>
              </a:lnSpc>
            </a:pPr>
            <a:r>
              <a:rPr kumimoji="1" lang="ja-JP" altLang="en-US" sz="1200" b="1" dirty="0">
                <a:latin typeface="BIZ UDゴシック" panose="020B0400000000000000" pitchFamily="49" charset="-128"/>
                <a:ea typeface="BIZ UDゴシック" panose="020B0400000000000000" pitchFamily="49" charset="-128"/>
              </a:rPr>
              <a:t>➀ 生産性向上の推進</a:t>
            </a:r>
            <a:r>
              <a:rPr kumimoji="1" lang="ja-JP" altLang="en-US" sz="1200" b="1" dirty="0">
                <a:solidFill>
                  <a:schemeClr val="tx1"/>
                </a:solidFill>
                <a:latin typeface="BIZ UDゴシック" panose="020B0400000000000000" pitchFamily="49" charset="-128"/>
                <a:ea typeface="BIZ UDゴシック" panose="020B0400000000000000" pitchFamily="49" charset="-128"/>
              </a:rPr>
              <a:t>：テクノロジーの導入とタスクシフト・シェア</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5C8D222C-160B-456F-86F7-8AAAEC6131DD}"/>
              </a:ext>
            </a:extLst>
          </p:cNvPr>
          <p:cNvSpPr txBox="1"/>
          <p:nvPr/>
        </p:nvSpPr>
        <p:spPr>
          <a:xfrm>
            <a:off x="2516586" y="1168374"/>
            <a:ext cx="6170684" cy="810478"/>
          </a:xfrm>
          <a:prstGeom prst="rect">
            <a:avLst/>
          </a:prstGeom>
          <a:noFill/>
          <a:ln>
            <a:noFill/>
            <a:prstDash val="sysDash"/>
          </a:ln>
        </p:spPr>
        <p:txBody>
          <a:bodyPr wrap="square" rtlCol="0">
            <a:spAutoFit/>
          </a:bodyPr>
          <a:lstStyle/>
          <a:p>
            <a:pPr>
              <a:lnSpc>
                <a:spcPts val="1400"/>
              </a:lnSpc>
            </a:pPr>
            <a:r>
              <a:rPr kumimoji="1" lang="ja-JP" altLang="en-US" sz="1100" dirty="0">
                <a:latin typeface="BIZ UDゴシック" panose="020B0400000000000000" pitchFamily="49" charset="-128"/>
                <a:ea typeface="BIZ UDゴシック" panose="020B0400000000000000" pitchFamily="49" charset="-128"/>
              </a:rPr>
              <a:t>介護ロボット等のテクノロジーを活用し、業務の改善や効率化等を進めることにより、</a:t>
            </a:r>
            <a:endParaRPr kumimoji="1" lang="en-US" altLang="ja-JP" sz="1100" dirty="0">
              <a:latin typeface="BIZ UDゴシック" panose="020B0400000000000000" pitchFamily="49" charset="-128"/>
              <a:ea typeface="BIZ UDゴシック" panose="020B0400000000000000" pitchFamily="49" charset="-128"/>
            </a:endParaRPr>
          </a:p>
          <a:p>
            <a:pPr>
              <a:lnSpc>
                <a:spcPts val="1400"/>
              </a:lnSpc>
            </a:pPr>
            <a:r>
              <a:rPr kumimoji="1" lang="ja-JP" altLang="en-US" sz="1100" b="1" u="sng" dirty="0">
                <a:solidFill>
                  <a:srgbClr val="FF0000"/>
                </a:solidFill>
                <a:latin typeface="BIZ UDゴシック" panose="020B0400000000000000" pitchFamily="49" charset="-128"/>
                <a:ea typeface="BIZ UDゴシック" panose="020B0400000000000000" pitchFamily="49" charset="-128"/>
              </a:rPr>
              <a:t>職員の業務負担の軽減を図る</a:t>
            </a:r>
            <a:r>
              <a:rPr kumimoji="1" lang="ja-JP" altLang="en-US" sz="1100" dirty="0">
                <a:latin typeface="BIZ UDゴシック" panose="020B0400000000000000" pitchFamily="49" charset="-128"/>
                <a:ea typeface="BIZ UDゴシック" panose="020B0400000000000000" pitchFamily="49" charset="-128"/>
              </a:rPr>
              <a:t>とともに、業務の改善や効率化により生み出した時間を直接的な介護ケアの業務に充て、利用者と職員が接する時間を増やすなど、</a:t>
            </a:r>
            <a:r>
              <a:rPr kumimoji="1" lang="ja-JP" altLang="en-US" sz="1100" b="1" u="sng" dirty="0">
                <a:solidFill>
                  <a:srgbClr val="FF0000"/>
                </a:solidFill>
                <a:latin typeface="BIZ UDゴシック" panose="020B0400000000000000" pitchFamily="49" charset="-128"/>
                <a:ea typeface="BIZ UDゴシック" panose="020B0400000000000000" pitchFamily="49" charset="-128"/>
              </a:rPr>
              <a:t>介護サービスの質の向上にもつなげていく</a:t>
            </a:r>
            <a:r>
              <a:rPr kumimoji="1" lang="ja-JP" altLang="en-US" sz="1100" dirty="0">
                <a:latin typeface="BIZ UDゴシック" panose="020B0400000000000000" pitchFamily="49" charset="-128"/>
                <a:ea typeface="BIZ UDゴシック" panose="020B0400000000000000" pitchFamily="49" charset="-128"/>
              </a:rPr>
              <a:t>こと</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43" name="テキスト ボックス 42">
            <a:extLst>
              <a:ext uri="{FF2B5EF4-FFF2-40B4-BE49-F238E27FC236}">
                <a16:creationId xmlns:a16="http://schemas.microsoft.com/office/drawing/2014/main" id="{5E9EA8E1-CDB9-464F-ADF1-797F17F46423}"/>
              </a:ext>
            </a:extLst>
          </p:cNvPr>
          <p:cNvSpPr txBox="1"/>
          <p:nvPr/>
        </p:nvSpPr>
        <p:spPr>
          <a:xfrm>
            <a:off x="950673" y="5355533"/>
            <a:ext cx="7940447" cy="241733"/>
          </a:xfrm>
          <a:prstGeom prst="rect">
            <a:avLst/>
          </a:prstGeom>
          <a:noFill/>
          <a:ln>
            <a:noFill/>
            <a:prstDash val="sysDash"/>
          </a:ln>
        </p:spPr>
        <p:txBody>
          <a:bodyPr wrap="square" rtlCol="0">
            <a:spAutoFit/>
          </a:bodyPr>
          <a:lstStyle/>
          <a:p>
            <a:pPr>
              <a:lnSpc>
                <a:spcPts val="1400"/>
              </a:lnSpc>
            </a:pPr>
            <a:r>
              <a:rPr kumimoji="1" lang="ja-JP" altLang="en-US" sz="800" dirty="0">
                <a:latin typeface="BIZ UDゴシック" panose="020B0400000000000000" pitchFamily="49" charset="-128"/>
                <a:ea typeface="BIZ UDゴシック" panose="020B0400000000000000" pitchFamily="49" charset="-128"/>
              </a:rPr>
              <a:t>（出典）厚生労働省　令和５年度介護現場の生産性向上に関する普及・定着促進事業　「生産性向上の取組に関する介護事業所向けフォローアップセミナー」資料</a:t>
            </a:r>
            <a:endParaRPr kumimoji="1" lang="en-US" altLang="ja-JP" sz="800" dirty="0">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7EB9EC7C-5905-42BC-8EF7-AD7AB501E7AA}"/>
              </a:ext>
            </a:extLst>
          </p:cNvPr>
          <p:cNvPicPr>
            <a:picLocks noChangeAspect="1"/>
          </p:cNvPicPr>
          <p:nvPr/>
        </p:nvPicPr>
        <p:blipFill>
          <a:blip r:embed="rId2"/>
          <a:stretch>
            <a:fillRect/>
          </a:stretch>
        </p:blipFill>
        <p:spPr>
          <a:xfrm>
            <a:off x="2408258" y="2205055"/>
            <a:ext cx="4327483" cy="3231562"/>
          </a:xfrm>
          <a:prstGeom prst="rect">
            <a:avLst/>
          </a:prstGeom>
        </p:spPr>
      </p:pic>
      <p:sp>
        <p:nvSpPr>
          <p:cNvPr id="2" name="テキスト ボックス 1">
            <a:extLst>
              <a:ext uri="{FF2B5EF4-FFF2-40B4-BE49-F238E27FC236}">
                <a16:creationId xmlns:a16="http://schemas.microsoft.com/office/drawing/2014/main" id="{835E6786-5B7B-4F96-9B89-644E709FB0EA}"/>
              </a:ext>
            </a:extLst>
          </p:cNvPr>
          <p:cNvSpPr txBox="1"/>
          <p:nvPr/>
        </p:nvSpPr>
        <p:spPr>
          <a:xfrm>
            <a:off x="5713829" y="4441999"/>
            <a:ext cx="1227299"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（タスクシフト・シェア）</a:t>
            </a:r>
          </a:p>
        </p:txBody>
      </p:sp>
      <p:sp>
        <p:nvSpPr>
          <p:cNvPr id="16" name="テキスト ボックス 15">
            <a:extLst>
              <a:ext uri="{FF2B5EF4-FFF2-40B4-BE49-F238E27FC236}">
                <a16:creationId xmlns:a16="http://schemas.microsoft.com/office/drawing/2014/main" id="{C81F8758-10C6-4651-BC21-B2359246FAA7}"/>
              </a:ext>
            </a:extLst>
          </p:cNvPr>
          <p:cNvSpPr txBox="1"/>
          <p:nvPr/>
        </p:nvSpPr>
        <p:spPr>
          <a:xfrm>
            <a:off x="1150178" y="5967759"/>
            <a:ext cx="7416790" cy="784958"/>
          </a:xfrm>
          <a:prstGeom prst="rect">
            <a:avLst/>
          </a:prstGeom>
          <a:noFill/>
          <a:ln>
            <a:noFill/>
            <a:prstDash val="sysDash"/>
          </a:ln>
        </p:spPr>
        <p:txBody>
          <a:bodyPr wrap="square" rtlCol="0">
            <a:spAutoFit/>
          </a:bodyPr>
          <a:lstStyle/>
          <a:p>
            <a:pPr>
              <a:lnSpc>
                <a:spcPts val="1400"/>
              </a:lnSpc>
            </a:pPr>
            <a:r>
              <a:rPr kumimoji="1" lang="ja-JP" altLang="en-US" sz="1050" dirty="0">
                <a:latin typeface="BIZ UDゴシック" panose="020B0400000000000000" pitchFamily="49" charset="-128"/>
                <a:ea typeface="BIZ UDゴシック" panose="020B0400000000000000" pitchFamily="49" charset="-128"/>
              </a:rPr>
              <a:t>　　</a:t>
            </a:r>
            <a:r>
              <a:rPr kumimoji="1" lang="en-US" altLang="ja-JP" sz="1050" dirty="0">
                <a:latin typeface="BIZ UDゴシック" panose="020B0400000000000000" pitchFamily="49" charset="-128"/>
                <a:ea typeface="BIZ UDゴシック" panose="020B0400000000000000" pitchFamily="49" charset="-128"/>
              </a:rPr>
              <a:t>2040 </a:t>
            </a:r>
            <a:r>
              <a:rPr kumimoji="1" lang="ja-JP" altLang="en-US" sz="1050" dirty="0">
                <a:latin typeface="BIZ UDゴシック" panose="020B0400000000000000" pitchFamily="49" charset="-128"/>
                <a:ea typeface="BIZ UDゴシック" panose="020B0400000000000000" pitchFamily="49" charset="-128"/>
              </a:rPr>
              <a:t>年に向けて、生産年齢人口の減少が進み、介護人材が今後も逼迫することが見込まれる中、将来の人材の</a:t>
            </a:r>
            <a:endParaRPr kumimoji="1" lang="en-US" altLang="ja-JP" sz="1050" dirty="0">
              <a:latin typeface="BIZ UDゴシック" panose="020B0400000000000000" pitchFamily="49" charset="-128"/>
              <a:ea typeface="BIZ UDゴシック" panose="020B0400000000000000" pitchFamily="49" charset="-128"/>
            </a:endParaRPr>
          </a:p>
          <a:p>
            <a:pPr>
              <a:lnSpc>
                <a:spcPts val="1400"/>
              </a:lnSpc>
            </a:pPr>
            <a:r>
              <a:rPr kumimoji="1" lang="ja-JP" altLang="en-US" sz="1050" dirty="0">
                <a:latin typeface="BIZ UDゴシック" panose="020B0400000000000000" pitchFamily="49" charset="-128"/>
                <a:ea typeface="BIZ UDゴシック" panose="020B0400000000000000" pitchFamily="49" charset="-128"/>
              </a:rPr>
              <a:t>　需給の動向を見越して、従来通りの方法の継続ではなく、前もってテクノロジー導入や業務の見直し・介護助手等</a:t>
            </a:r>
            <a:endParaRPr kumimoji="1" lang="en-US" altLang="ja-JP" sz="1050" dirty="0">
              <a:latin typeface="BIZ UDゴシック" panose="020B0400000000000000" pitchFamily="49" charset="-128"/>
              <a:ea typeface="BIZ UDゴシック" panose="020B0400000000000000" pitchFamily="49" charset="-128"/>
            </a:endParaRPr>
          </a:p>
          <a:p>
            <a:pPr>
              <a:lnSpc>
                <a:spcPts val="1400"/>
              </a:lnSpc>
            </a:pPr>
            <a:r>
              <a:rPr kumimoji="1" lang="ja-JP" altLang="en-US" sz="1050" dirty="0">
                <a:latin typeface="BIZ UDゴシック" panose="020B0400000000000000" pitchFamily="49" charset="-128"/>
                <a:ea typeface="BIZ UDゴシック" panose="020B0400000000000000" pitchFamily="49" charset="-128"/>
              </a:rPr>
              <a:t>　への業務のタスクシフト</a:t>
            </a:r>
            <a:r>
              <a:rPr kumimoji="1" lang="en-US" altLang="ja-JP" sz="1050" dirty="0">
                <a:latin typeface="BIZ UDゴシック" panose="020B0400000000000000" pitchFamily="49" charset="-128"/>
                <a:ea typeface="BIZ UDゴシック" panose="020B0400000000000000" pitchFamily="49" charset="-128"/>
              </a:rPr>
              <a:t>/</a:t>
            </a:r>
            <a:r>
              <a:rPr kumimoji="1" lang="ja-JP" altLang="en-US" sz="1050" dirty="0">
                <a:latin typeface="BIZ UDゴシック" panose="020B0400000000000000" pitchFamily="49" charset="-128"/>
                <a:ea typeface="BIZ UDゴシック" panose="020B0400000000000000" pitchFamily="49" charset="-128"/>
              </a:rPr>
              <a:t>シェアを行うことが必要である。　　　　　　　　　　　</a:t>
            </a:r>
            <a:endParaRPr kumimoji="1" lang="en-US" altLang="ja-JP" sz="1050" dirty="0">
              <a:latin typeface="BIZ UDゴシック" panose="020B0400000000000000" pitchFamily="49" charset="-128"/>
              <a:ea typeface="BIZ UDゴシック" panose="020B0400000000000000" pitchFamily="49" charset="-128"/>
            </a:endParaRPr>
          </a:p>
          <a:p>
            <a:pPr>
              <a:lnSpc>
                <a:spcPts val="1400"/>
              </a:lnSpc>
            </a:pPr>
            <a:r>
              <a:rPr kumimoji="1" lang="ja-JP" altLang="en-US" sz="1050" dirty="0">
                <a:latin typeface="BIZ UDゴシック" panose="020B0400000000000000" pitchFamily="49" charset="-128"/>
                <a:ea typeface="BIZ UDゴシック" panose="020B0400000000000000" pitchFamily="49" charset="-128"/>
              </a:rPr>
              <a:t>　　　　　　　　　　　　　　　　　　　　　　　　　　　</a:t>
            </a:r>
            <a:r>
              <a:rPr kumimoji="1" lang="ja-JP" altLang="en-US" sz="800" dirty="0">
                <a:latin typeface="BIZ UDゴシック" panose="020B0400000000000000" pitchFamily="49" charset="-128"/>
                <a:ea typeface="BIZ UDゴシック" panose="020B0400000000000000" pitchFamily="49" charset="-128"/>
              </a:rPr>
              <a:t>（出展）</a:t>
            </a:r>
            <a:r>
              <a:rPr kumimoji="1" lang="en-US" altLang="ja-JP" sz="800" dirty="0">
                <a:latin typeface="BIZ UDゴシック" panose="020B0400000000000000" pitchFamily="49" charset="-128"/>
                <a:ea typeface="BIZ UDゴシック" panose="020B0400000000000000" pitchFamily="49" charset="-128"/>
              </a:rPr>
              <a:t>2040</a:t>
            </a:r>
            <a:r>
              <a:rPr kumimoji="1" lang="ja-JP" altLang="en-US" sz="800" dirty="0">
                <a:latin typeface="BIZ UDゴシック" panose="020B0400000000000000" pitchFamily="49" charset="-128"/>
                <a:ea typeface="BIZ UDゴシック" panose="020B0400000000000000" pitchFamily="49" charset="-128"/>
              </a:rPr>
              <a:t>年に向けたサービス提供体制等のあり方に関するとりまとめ</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5E57E418-60DC-4C75-A68B-38A7B2DC91FA}"/>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９</a:t>
            </a:r>
          </a:p>
        </p:txBody>
      </p:sp>
      <p:sp>
        <p:nvSpPr>
          <p:cNvPr id="20" name="正方形/長方形 19">
            <a:extLst>
              <a:ext uri="{FF2B5EF4-FFF2-40B4-BE49-F238E27FC236}">
                <a16:creationId xmlns:a16="http://schemas.microsoft.com/office/drawing/2014/main" id="{08D336CC-2A73-404F-8A5B-0BFA2142A105}"/>
              </a:ext>
            </a:extLst>
          </p:cNvPr>
          <p:cNvSpPr/>
          <p:nvPr/>
        </p:nvSpPr>
        <p:spPr>
          <a:xfrm>
            <a:off x="950672" y="5829992"/>
            <a:ext cx="7509571" cy="939338"/>
          </a:xfrm>
          <a:prstGeom prst="rect">
            <a:avLst/>
          </a:prstGeom>
          <a:noFill/>
          <a:ln w="6350">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a:extLst>
              <a:ext uri="{FF2B5EF4-FFF2-40B4-BE49-F238E27FC236}">
                <a16:creationId xmlns:a16="http://schemas.microsoft.com/office/drawing/2014/main" id="{B22647B6-DF9D-4B82-AC48-5BADCD3004EF}"/>
              </a:ext>
            </a:extLst>
          </p:cNvPr>
          <p:cNvSpPr>
            <a:spLocks noChangeAspect="1"/>
          </p:cNvSpPr>
          <p:nvPr/>
        </p:nvSpPr>
        <p:spPr>
          <a:xfrm rot="5400000">
            <a:off x="976460" y="5816728"/>
            <a:ext cx="388860" cy="43200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角三角形 3">
            <a:extLst>
              <a:ext uri="{FF2B5EF4-FFF2-40B4-BE49-F238E27FC236}">
                <a16:creationId xmlns:a16="http://schemas.microsoft.com/office/drawing/2014/main" id="{9717EA65-F272-43B8-BA23-619B7F3052A4}"/>
              </a:ext>
            </a:extLst>
          </p:cNvPr>
          <p:cNvSpPr>
            <a:spLocks noChangeAspect="1"/>
          </p:cNvSpPr>
          <p:nvPr/>
        </p:nvSpPr>
        <p:spPr>
          <a:xfrm rot="5400000">
            <a:off x="977004" y="5810635"/>
            <a:ext cx="348964" cy="38767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255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３．中間見直しに向けて</a:t>
            </a:r>
          </a:p>
        </p:txBody>
      </p:sp>
      <p:sp>
        <p:nvSpPr>
          <p:cNvPr id="10" name="角丸四角形 3">
            <a:extLst>
              <a:ext uri="{FF2B5EF4-FFF2-40B4-BE49-F238E27FC236}">
                <a16:creationId xmlns:a16="http://schemas.microsoft.com/office/drawing/2014/main" id="{9B35A70F-AB3B-4653-B70A-090F182D7E4C}"/>
              </a:ext>
            </a:extLst>
          </p:cNvPr>
          <p:cNvSpPr/>
          <p:nvPr/>
        </p:nvSpPr>
        <p:spPr>
          <a:xfrm>
            <a:off x="456730" y="304995"/>
            <a:ext cx="8612924" cy="82831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20356FB9-DF4D-4F51-9147-03DAED0D8A76}"/>
              </a:ext>
            </a:extLst>
          </p:cNvPr>
          <p:cNvSpPr txBox="1"/>
          <p:nvPr/>
        </p:nvSpPr>
        <p:spPr>
          <a:xfrm>
            <a:off x="382384" y="620468"/>
            <a:ext cx="3425313" cy="276999"/>
          </a:xfrm>
          <a:prstGeom prst="rect">
            <a:avLst/>
          </a:prstGeom>
          <a:noFill/>
        </p:spPr>
        <p:txBody>
          <a:bodyPr wrap="square">
            <a:spAutoFit/>
          </a:bodyPr>
          <a:lstStyle/>
          <a:p>
            <a:r>
              <a:rPr lang="ja-JP" altLang="en-US" sz="1200" b="1" dirty="0">
                <a:latin typeface="BIZ UDゴシック" panose="020B0400000000000000" pitchFamily="49" charset="-128"/>
                <a:ea typeface="BIZ UDゴシック" panose="020B0400000000000000" pitchFamily="49" charset="-128"/>
              </a:rPr>
              <a:t>府における生産性向上推進の取組</a:t>
            </a:r>
          </a:p>
        </p:txBody>
      </p:sp>
      <p:sp>
        <p:nvSpPr>
          <p:cNvPr id="29" name="正方形/長方形 28">
            <a:extLst>
              <a:ext uri="{FF2B5EF4-FFF2-40B4-BE49-F238E27FC236}">
                <a16:creationId xmlns:a16="http://schemas.microsoft.com/office/drawing/2014/main" id="{434C725D-E54C-40CC-ADFB-7233FDB9EBEE}"/>
              </a:ext>
            </a:extLst>
          </p:cNvPr>
          <p:cNvSpPr/>
          <p:nvPr/>
        </p:nvSpPr>
        <p:spPr>
          <a:xfrm>
            <a:off x="415636" y="648122"/>
            <a:ext cx="2461034" cy="243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F28B745-BA72-4D6F-A04B-BC0206016945}"/>
              </a:ext>
            </a:extLst>
          </p:cNvPr>
          <p:cNvSpPr txBox="1"/>
          <p:nvPr/>
        </p:nvSpPr>
        <p:spPr>
          <a:xfrm>
            <a:off x="304943" y="1066000"/>
            <a:ext cx="3905278" cy="2760820"/>
          </a:xfrm>
          <a:prstGeom prst="rect">
            <a:avLst/>
          </a:prstGeom>
          <a:noFill/>
          <a:ln>
            <a:noFill/>
            <a:prstDash val="sysDash"/>
          </a:ln>
        </p:spPr>
        <p:txBody>
          <a:bodyPr wrap="square" rtlCol="0">
            <a:spAutoFit/>
          </a:bodyPr>
          <a:lstStyle/>
          <a:p>
            <a:pPr>
              <a:lnSpc>
                <a:spcPts val="1400"/>
              </a:lnSpc>
            </a:pPr>
            <a:r>
              <a:rPr kumimoji="1" lang="ja-JP" altLang="en-US" sz="1100" dirty="0">
                <a:latin typeface="BIZ UDゴシック" panose="020B0400000000000000" pitchFamily="49" charset="-128"/>
                <a:ea typeface="BIZ UDゴシック" panose="020B0400000000000000" pitchFamily="49" charset="-128"/>
              </a:rPr>
              <a:t>〇大阪府介護生産性向上支援センターの設置</a:t>
            </a:r>
            <a:endParaRPr kumimoji="1" lang="en-US" altLang="ja-JP" sz="1100" dirty="0">
              <a:latin typeface="BIZ UDゴシック" panose="020B0400000000000000" pitchFamily="49" charset="-128"/>
              <a:ea typeface="BIZ UDゴシック" panose="020B0400000000000000" pitchFamily="49" charset="-128"/>
            </a:endParaRPr>
          </a:p>
          <a:p>
            <a:pPr>
              <a:lnSpc>
                <a:spcPts val="1400"/>
              </a:lnSpc>
            </a:pPr>
            <a:r>
              <a:rPr kumimoji="1" lang="ja-JP" altLang="en-US" sz="1100" dirty="0">
                <a:latin typeface="BIZ UDゴシック" panose="020B0400000000000000" pitchFamily="49" charset="-128"/>
                <a:ea typeface="BIZ UDゴシック" panose="020B0400000000000000" pitchFamily="49" charset="-128"/>
              </a:rPr>
              <a:t>　介護現場における業務改善を進め、介護従事者の負担を軽減し、介護サービスの質の向上につなげるため、令和６年６⽉に設置した「⼤阪府介護⽣産性向上⽀援センター」において、介護現場の⽣産性向上や⼈材確保等に関する相談への対応や、介護テクノロジーの導⼊・活⽤にかかる伴⾛⽀援型研修等を実施し、介護事業者の⽣産性向上等の取組みを⽀援。</a:t>
            </a:r>
            <a:endParaRPr kumimoji="1" lang="en-US" altLang="ja-JP" sz="1100" dirty="0">
              <a:latin typeface="BIZ UDゴシック" panose="020B0400000000000000" pitchFamily="49" charset="-128"/>
              <a:ea typeface="BIZ UDゴシック" panose="020B0400000000000000" pitchFamily="49" charset="-128"/>
            </a:endParaRPr>
          </a:p>
          <a:p>
            <a:pPr>
              <a:lnSpc>
                <a:spcPts val="1400"/>
              </a:lnSpc>
            </a:pPr>
            <a:endParaRPr kumimoji="1" lang="en-US" altLang="ja-JP" sz="1100" dirty="0">
              <a:latin typeface="BIZ UDゴシック" panose="020B0400000000000000" pitchFamily="49" charset="-128"/>
              <a:ea typeface="BIZ UDゴシック" panose="020B0400000000000000" pitchFamily="49" charset="-128"/>
            </a:endParaRPr>
          </a:p>
          <a:p>
            <a:pPr>
              <a:lnSpc>
                <a:spcPts val="1400"/>
              </a:lnSpc>
            </a:pPr>
            <a:r>
              <a:rPr kumimoji="1" lang="ja-JP" altLang="en-US" sz="1100" dirty="0">
                <a:latin typeface="BIZ UDゴシック" panose="020B0400000000000000" pitchFamily="49" charset="-128"/>
                <a:ea typeface="BIZ UDゴシック" panose="020B0400000000000000" pitchFamily="49" charset="-128"/>
              </a:rPr>
              <a:t>〇介護テクノロジー導入支援事業補助金</a:t>
            </a:r>
            <a:endParaRPr kumimoji="1" lang="en-US" altLang="ja-JP" sz="1100" dirty="0">
              <a:latin typeface="BIZ UDゴシック" panose="020B0400000000000000" pitchFamily="49" charset="-128"/>
              <a:ea typeface="BIZ UDゴシック" panose="020B0400000000000000" pitchFamily="49" charset="-128"/>
            </a:endParaRPr>
          </a:p>
          <a:p>
            <a:pPr>
              <a:lnSpc>
                <a:spcPts val="1400"/>
              </a:lnSpc>
            </a:pPr>
            <a:r>
              <a:rPr kumimoji="1" lang="ja-JP" altLang="en-US" sz="1100" dirty="0">
                <a:latin typeface="BIZ UDゴシック" panose="020B0400000000000000" pitchFamily="49" charset="-128"/>
                <a:ea typeface="BIZ UDゴシック" panose="020B0400000000000000" pitchFamily="49" charset="-128"/>
              </a:rPr>
              <a:t>　介護事業者に対し、職場環境改善やサービスの質の向上に資する⽣産性向上の取組みを促進するため、介護テクノロジーを導⼊する費⽤の⼀部を助成。</a:t>
            </a:r>
            <a:endParaRPr kumimoji="1" lang="en-US" altLang="ja-JP" sz="1100" dirty="0">
              <a:latin typeface="BIZ UDゴシック" panose="020B0400000000000000" pitchFamily="49" charset="-128"/>
              <a:ea typeface="BIZ UDゴシック" panose="020B0400000000000000" pitchFamily="49" charset="-128"/>
            </a:endParaRPr>
          </a:p>
          <a:p>
            <a:pPr>
              <a:lnSpc>
                <a:spcPts val="1400"/>
              </a:lnSpc>
            </a:pPr>
            <a:endParaRPr kumimoji="1" lang="en-US" altLang="ja-JP" sz="1100" dirty="0">
              <a:latin typeface="BIZ UDゴシック" panose="020B0400000000000000" pitchFamily="49" charset="-128"/>
              <a:ea typeface="BIZ UDゴシック" panose="020B0400000000000000" pitchFamily="49" charset="-128"/>
            </a:endParaRPr>
          </a:p>
          <a:p>
            <a:pPr>
              <a:lnSpc>
                <a:spcPts val="1400"/>
              </a:lnSpc>
            </a:pPr>
            <a:r>
              <a:rPr kumimoji="1" lang="ja-JP" altLang="en-US" sz="1100" dirty="0">
                <a:latin typeface="BIZ UDゴシック" panose="020B0400000000000000" pitchFamily="49" charset="-128"/>
                <a:ea typeface="BIZ UDゴシック" panose="020B0400000000000000" pitchFamily="49" charset="-128"/>
              </a:rPr>
              <a:t>　</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22819490-EF6D-4016-9D4C-5CB354FD1772}"/>
              </a:ext>
            </a:extLst>
          </p:cNvPr>
          <p:cNvSpPr txBox="1"/>
          <p:nvPr/>
        </p:nvSpPr>
        <p:spPr>
          <a:xfrm>
            <a:off x="1432981" y="6010356"/>
            <a:ext cx="7217299" cy="415498"/>
          </a:xfrm>
          <a:prstGeom prst="rect">
            <a:avLst/>
          </a:prstGeom>
          <a:noFill/>
        </p:spPr>
        <p:txBody>
          <a:bodyPr wrap="square">
            <a:spAutoFit/>
          </a:bodyPr>
          <a:lstStyle/>
          <a:p>
            <a:r>
              <a:rPr lang="ja-JP" alt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介護人材の確保</a:t>
            </a:r>
            <a:r>
              <a:rPr lang="ja-JP" altLang="en-US" sz="105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定着</a:t>
            </a:r>
            <a:r>
              <a:rPr lang="ja-JP" altLang="en-US"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に向け、</a:t>
            </a:r>
            <a:r>
              <a:rPr lang="ja-JP" alt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介護従事者の業務負担を軽減し、働きやすい職場環境づくりを進める</a:t>
            </a:r>
            <a:r>
              <a:rPr lang="ja-JP" altLang="en-US" sz="105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ためには、</a:t>
            </a:r>
            <a:endParaRPr lang="en-US" altLang="ja-JP" sz="105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ja-JP" sz="1050" b="1" u="sng"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介護現場それぞれの課題に沿った生産性向上の取組を進められるよう支援すること</a:t>
            </a:r>
            <a:r>
              <a:rPr lang="ja-JP" altLang="ja-JP" sz="105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が重要</a:t>
            </a:r>
            <a:endParaRPr lang="en-US" altLang="ja-JP" sz="700" dirty="0">
              <a:latin typeface="BIZ UDゴシック" panose="020B0400000000000000" pitchFamily="49" charset="-128"/>
              <a:ea typeface="BIZ UDゴシック" panose="020B0400000000000000" pitchFamily="49" charset="-128"/>
            </a:endParaRPr>
          </a:p>
        </p:txBody>
      </p:sp>
      <p:sp>
        <p:nvSpPr>
          <p:cNvPr id="27" name="正方形/長方形 26">
            <a:extLst>
              <a:ext uri="{FF2B5EF4-FFF2-40B4-BE49-F238E27FC236}">
                <a16:creationId xmlns:a16="http://schemas.microsoft.com/office/drawing/2014/main" id="{D28DA727-13C4-4D81-B759-5BF42E8155BA}"/>
              </a:ext>
            </a:extLst>
          </p:cNvPr>
          <p:cNvSpPr/>
          <p:nvPr/>
        </p:nvSpPr>
        <p:spPr>
          <a:xfrm>
            <a:off x="4210221" y="541153"/>
            <a:ext cx="4704131" cy="3517500"/>
          </a:xfrm>
          <a:prstGeom prst="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A8F314F7-AB08-4FCD-A8BB-8152A1CAC6E9}"/>
              </a:ext>
            </a:extLst>
          </p:cNvPr>
          <p:cNvGrpSpPr/>
          <p:nvPr/>
        </p:nvGrpSpPr>
        <p:grpSpPr>
          <a:xfrm>
            <a:off x="4518252" y="3354321"/>
            <a:ext cx="4118817" cy="540109"/>
            <a:chOff x="6666218" y="6393263"/>
            <a:chExt cx="6053517" cy="1357372"/>
          </a:xfrm>
        </p:grpSpPr>
        <p:sp>
          <p:nvSpPr>
            <p:cNvPr id="31" name="テキスト ボックス 30">
              <a:extLst>
                <a:ext uri="{FF2B5EF4-FFF2-40B4-BE49-F238E27FC236}">
                  <a16:creationId xmlns:a16="http://schemas.microsoft.com/office/drawing/2014/main" id="{AFADFB74-FA2C-4D02-A59C-ACEF87BDBD24}"/>
                </a:ext>
              </a:extLst>
            </p:cNvPr>
            <p:cNvSpPr txBox="1"/>
            <p:nvPr/>
          </p:nvSpPr>
          <p:spPr>
            <a:xfrm>
              <a:off x="6783574" y="6393263"/>
              <a:ext cx="5925312" cy="1357372"/>
            </a:xfrm>
            <a:prstGeom prst="rect">
              <a:avLst/>
            </a:prstGeom>
            <a:solidFill>
              <a:schemeClr val="accent2">
                <a:lumMod val="20000"/>
                <a:lumOff val="80000"/>
              </a:schemeClr>
            </a:solidFill>
            <a:ln w="19050">
              <a:solidFill>
                <a:schemeClr val="accent2">
                  <a:lumMod val="60000"/>
                  <a:lumOff val="40000"/>
                </a:schemeClr>
              </a:solidFill>
            </a:ln>
          </p:spPr>
          <p:txBody>
            <a:bodyPr wrap="square" rtlCol="0">
              <a:spAutoFit/>
            </a:bodyPr>
            <a:lstStyle/>
            <a:p>
              <a:endParaRPr kumimoji="1" lang="ja-JP" altLang="en-US" dirty="0"/>
            </a:p>
          </p:txBody>
        </p:sp>
        <p:sp>
          <p:nvSpPr>
            <p:cNvPr id="33" name="テキスト ボックス 99">
              <a:extLst>
                <a:ext uri="{FF2B5EF4-FFF2-40B4-BE49-F238E27FC236}">
                  <a16:creationId xmlns:a16="http://schemas.microsoft.com/office/drawing/2014/main" id="{6554B7F0-7BBD-45DB-86C0-46BDC3D5AEA6}"/>
                </a:ext>
              </a:extLst>
            </p:cNvPr>
            <p:cNvSpPr txBox="1"/>
            <p:nvPr/>
          </p:nvSpPr>
          <p:spPr>
            <a:xfrm>
              <a:off x="6666218" y="6433116"/>
              <a:ext cx="6053517" cy="1305452"/>
            </a:xfrm>
            <a:prstGeom prst="rect">
              <a:avLst/>
            </a:prstGeom>
            <a:noFill/>
          </p:spPr>
          <p:txBody>
            <a:bodyPr wrap="square" rtlCol="0">
              <a:noAutofit/>
            </a:bodyPr>
            <a:lstStyle/>
            <a:p>
              <a:pPr indent="133350">
                <a:lnSpc>
                  <a:spcPts val="1500"/>
                </a:lnSpc>
              </a:pPr>
              <a:r>
                <a:rPr lang="ja-JP" sz="800" b="1" u="sng"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a:t>
              </a:r>
              <a:r>
                <a:rPr lang="ja-JP" altLang="en-US" sz="800" b="1" u="sng"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テクノロジー</a:t>
              </a:r>
              <a:r>
                <a:rPr lang="ja-JP" sz="800" b="1" u="sng"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導入支援事業（介護事業者に対し導入費用の一部を補助）</a:t>
              </a:r>
              <a:endParaRPr lang="ja-JP" sz="800" b="1"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just">
                <a:lnSpc>
                  <a:spcPts val="1500"/>
                </a:lnSpc>
              </a:pPr>
              <a:r>
                <a:rPr lang="ja-JP" sz="800"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800"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a:t>
              </a:r>
              <a:r>
                <a:rPr lang="ja-JP" altLang="en-US" sz="800"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７</a:t>
              </a:r>
              <a:r>
                <a:rPr lang="ja-JP" sz="800"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予算額　</a:t>
              </a:r>
              <a:r>
                <a:rPr lang="ja-JP" altLang="en-US" sz="800"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800"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1,380,425</a:t>
              </a:r>
              <a:r>
                <a:rPr lang="ja-JP" sz="800"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千円</a:t>
              </a:r>
              <a:r>
                <a:rPr lang="ja-JP" altLang="en-US" sz="800"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800"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R6</a:t>
              </a:r>
              <a:r>
                <a:rPr lang="ja-JP" altLang="en-US" sz="800"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年度　</a:t>
              </a:r>
              <a:r>
                <a:rPr lang="en-US" altLang="ja-JP" sz="8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1,364,288</a:t>
              </a:r>
              <a:r>
                <a:rPr lang="ja-JP" altLang="en-US" sz="800"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千円）</a:t>
              </a:r>
              <a:endParaRPr lang="en-US" altLang="ja-JP" sz="800" kern="12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grpSp>
      <p:pic>
        <p:nvPicPr>
          <p:cNvPr id="34" name="図 33">
            <a:extLst>
              <a:ext uri="{FF2B5EF4-FFF2-40B4-BE49-F238E27FC236}">
                <a16:creationId xmlns:a16="http://schemas.microsoft.com/office/drawing/2014/main" id="{B0F8BFEE-63B4-4E90-A0F0-A11AF4C31DEB}"/>
              </a:ext>
            </a:extLst>
          </p:cNvPr>
          <p:cNvPicPr>
            <a:picLocks noChangeAspect="1"/>
          </p:cNvPicPr>
          <p:nvPr/>
        </p:nvPicPr>
        <p:blipFill>
          <a:blip r:embed="rId3"/>
          <a:stretch>
            <a:fillRect/>
          </a:stretch>
        </p:blipFill>
        <p:spPr>
          <a:xfrm>
            <a:off x="4296407" y="655972"/>
            <a:ext cx="4511675" cy="2557309"/>
          </a:xfrm>
          <a:prstGeom prst="rect">
            <a:avLst/>
          </a:prstGeom>
        </p:spPr>
      </p:pic>
      <p:sp>
        <p:nvSpPr>
          <p:cNvPr id="48" name="四角形: 角を丸くする 47">
            <a:extLst>
              <a:ext uri="{FF2B5EF4-FFF2-40B4-BE49-F238E27FC236}">
                <a16:creationId xmlns:a16="http://schemas.microsoft.com/office/drawing/2014/main" id="{E44E8C80-1AA5-412C-877F-97D2F62B7A88}"/>
              </a:ext>
            </a:extLst>
          </p:cNvPr>
          <p:cNvSpPr/>
          <p:nvPr/>
        </p:nvSpPr>
        <p:spPr>
          <a:xfrm>
            <a:off x="562183" y="4197924"/>
            <a:ext cx="8434390" cy="726087"/>
          </a:xfrm>
          <a:prstGeom prst="roundRect">
            <a:avLst>
              <a:gd name="adj" fmla="val 50000"/>
            </a:avLst>
          </a:prstGeom>
          <a:solidFill>
            <a:schemeClr val="bg2">
              <a:lumMod val="90000"/>
              <a:alpha val="6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20000"/>
              </a:lnSpc>
              <a:spcAft>
                <a:spcPts val="300"/>
              </a:spcAft>
            </a:pPr>
            <a:endParaRPr kumimoji="1" lang="ja-JP" altLang="en-US" sz="1200" b="1" dirty="0">
              <a:solidFill>
                <a:schemeClr val="bg1"/>
              </a:solidFill>
              <a:latin typeface="BIZ UDゴシック" panose="020B0400000000000000" pitchFamily="49" charset="-128"/>
              <a:ea typeface="BIZ UDゴシック" panose="020B0400000000000000" pitchFamily="49" charset="-128"/>
            </a:endParaRPr>
          </a:p>
        </p:txBody>
      </p:sp>
      <p:sp>
        <p:nvSpPr>
          <p:cNvPr id="49" name="四角形: 角を丸くする 48">
            <a:extLst>
              <a:ext uri="{FF2B5EF4-FFF2-40B4-BE49-F238E27FC236}">
                <a16:creationId xmlns:a16="http://schemas.microsoft.com/office/drawing/2014/main" id="{5C43A8BA-0813-4EE1-A740-F43B78D96F3F}"/>
              </a:ext>
            </a:extLst>
          </p:cNvPr>
          <p:cNvSpPr/>
          <p:nvPr/>
        </p:nvSpPr>
        <p:spPr>
          <a:xfrm>
            <a:off x="125947" y="4211278"/>
            <a:ext cx="1602426" cy="726087"/>
          </a:xfrm>
          <a:prstGeom prst="roundRect">
            <a:avLst>
              <a:gd name="adj" fmla="val 50000"/>
            </a:avLst>
          </a:prstGeom>
          <a:solidFill>
            <a:schemeClr val="accent5">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ts val="1300"/>
              </a:lnSpc>
              <a:spcAft>
                <a:spcPts val="300"/>
              </a:spcAft>
            </a:pPr>
            <a:endParaRPr kumimoji="1"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51" name="テキスト ボックス 50">
            <a:extLst>
              <a:ext uri="{FF2B5EF4-FFF2-40B4-BE49-F238E27FC236}">
                <a16:creationId xmlns:a16="http://schemas.microsoft.com/office/drawing/2014/main" id="{F16C821F-FADE-4C7B-B536-11D4B0C786D8}"/>
              </a:ext>
            </a:extLst>
          </p:cNvPr>
          <p:cNvSpPr txBox="1"/>
          <p:nvPr/>
        </p:nvSpPr>
        <p:spPr>
          <a:xfrm>
            <a:off x="140641" y="4367998"/>
            <a:ext cx="1587732" cy="464230"/>
          </a:xfrm>
          <a:prstGeom prst="rect">
            <a:avLst/>
          </a:prstGeom>
          <a:noFill/>
        </p:spPr>
        <p:txBody>
          <a:bodyPr wrap="square" rtlCol="0">
            <a:spAutoFit/>
          </a:bodyPr>
          <a:lstStyle/>
          <a:p>
            <a:pPr algn="ctr">
              <a:lnSpc>
                <a:spcPts val="1300"/>
              </a:lnSpc>
              <a:spcAft>
                <a:spcPts val="300"/>
              </a:spcAft>
            </a:pPr>
            <a:r>
              <a:rPr kumimoji="1" lang="ja-JP" altLang="en-US" sz="1100" dirty="0">
                <a:solidFill>
                  <a:schemeClr val="bg1"/>
                </a:solidFill>
                <a:latin typeface="BIZ UDゴシック" panose="020B0400000000000000" pitchFamily="49" charset="-128"/>
                <a:ea typeface="BIZ UDゴシック" panose="020B0400000000000000" pitchFamily="49" charset="-128"/>
              </a:rPr>
              <a:t>テクノロジー導入の</a:t>
            </a:r>
            <a:endParaRPr kumimoji="1" lang="en-US" altLang="ja-JP" sz="1100" dirty="0">
              <a:solidFill>
                <a:schemeClr val="bg1"/>
              </a:solidFill>
              <a:latin typeface="BIZ UDゴシック" panose="020B0400000000000000" pitchFamily="49" charset="-128"/>
              <a:ea typeface="BIZ UDゴシック" panose="020B0400000000000000" pitchFamily="49" charset="-128"/>
            </a:endParaRPr>
          </a:p>
          <a:p>
            <a:pPr algn="ctr">
              <a:lnSpc>
                <a:spcPts val="1300"/>
              </a:lnSpc>
              <a:spcAft>
                <a:spcPts val="300"/>
              </a:spcAft>
            </a:pPr>
            <a:r>
              <a:rPr kumimoji="1" lang="ja-JP" altLang="en-US" sz="1100" dirty="0">
                <a:solidFill>
                  <a:schemeClr val="bg1"/>
                </a:solidFill>
                <a:latin typeface="BIZ UDゴシック" panose="020B0400000000000000" pitchFamily="49" charset="-128"/>
                <a:ea typeface="BIZ UDゴシック" panose="020B0400000000000000" pitchFamily="49" charset="-128"/>
              </a:rPr>
              <a:t>メリット</a:t>
            </a:r>
          </a:p>
        </p:txBody>
      </p:sp>
      <p:sp>
        <p:nvSpPr>
          <p:cNvPr id="54" name="正方形/長方形 53">
            <a:extLst>
              <a:ext uri="{FF2B5EF4-FFF2-40B4-BE49-F238E27FC236}">
                <a16:creationId xmlns:a16="http://schemas.microsoft.com/office/drawing/2014/main" id="{B0BAFFEF-1215-4D9A-8F5C-79FFDBDFE4DD}"/>
              </a:ext>
            </a:extLst>
          </p:cNvPr>
          <p:cNvSpPr/>
          <p:nvPr/>
        </p:nvSpPr>
        <p:spPr>
          <a:xfrm>
            <a:off x="7941945" y="4436856"/>
            <a:ext cx="881619" cy="28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496475EC-501C-4631-A84A-25F0F7599522}"/>
              </a:ext>
            </a:extLst>
          </p:cNvPr>
          <p:cNvSpPr txBox="1"/>
          <p:nvPr/>
        </p:nvSpPr>
        <p:spPr>
          <a:xfrm>
            <a:off x="7875443" y="4464614"/>
            <a:ext cx="1054629" cy="243593"/>
          </a:xfrm>
          <a:prstGeom prst="rect">
            <a:avLst/>
          </a:prstGeom>
          <a:noFill/>
        </p:spPr>
        <p:txBody>
          <a:bodyPr wrap="square" rtlCol="0">
            <a:spAutoFit/>
          </a:bodyPr>
          <a:lstStyle/>
          <a:p>
            <a:pPr algn="ctr">
              <a:lnSpc>
                <a:spcPts val="1400"/>
              </a:lnSpc>
            </a:pPr>
            <a:r>
              <a:rPr kumimoji="1" lang="ja-JP" altLang="en-US" sz="900" dirty="0">
                <a:latin typeface="BIZ UDゴシック" panose="020B0400000000000000" pitchFamily="49" charset="-128"/>
                <a:ea typeface="BIZ UDゴシック" panose="020B0400000000000000" pitchFamily="49" charset="-128"/>
              </a:rPr>
              <a:t>参考資料１</a:t>
            </a:r>
            <a:r>
              <a:rPr kumimoji="1" lang="en-US" altLang="ja-JP" sz="900" dirty="0">
                <a:latin typeface="BIZ UDゴシック" panose="020B0400000000000000" pitchFamily="49" charset="-128"/>
                <a:ea typeface="BIZ UDゴシック" panose="020B0400000000000000" pitchFamily="49" charset="-128"/>
              </a:rPr>
              <a:t>(15)</a:t>
            </a:r>
            <a:endParaRPr kumimoji="1" lang="ja-JP" altLang="en-US" sz="900" dirty="0">
              <a:latin typeface="BIZ UDゴシック" panose="020B0400000000000000" pitchFamily="49" charset="-128"/>
              <a:ea typeface="BIZ UDゴシック" panose="020B0400000000000000" pitchFamily="49" charset="-128"/>
            </a:endParaRPr>
          </a:p>
        </p:txBody>
      </p:sp>
      <p:sp>
        <p:nvSpPr>
          <p:cNvPr id="56" name="テキスト ボックス 55">
            <a:extLst>
              <a:ext uri="{FF2B5EF4-FFF2-40B4-BE49-F238E27FC236}">
                <a16:creationId xmlns:a16="http://schemas.microsoft.com/office/drawing/2014/main" id="{E868B0A2-82B2-43F9-81A1-4055367F3624}"/>
              </a:ext>
            </a:extLst>
          </p:cNvPr>
          <p:cNvSpPr txBox="1"/>
          <p:nvPr/>
        </p:nvSpPr>
        <p:spPr>
          <a:xfrm>
            <a:off x="1724846" y="4361829"/>
            <a:ext cx="6170684" cy="426848"/>
          </a:xfrm>
          <a:prstGeom prst="rect">
            <a:avLst/>
          </a:prstGeom>
          <a:noFill/>
          <a:ln>
            <a:noFill/>
            <a:prstDash val="sysDash"/>
          </a:ln>
        </p:spPr>
        <p:txBody>
          <a:bodyPr wrap="square" rtlCol="0">
            <a:spAutoFit/>
          </a:bodyPr>
          <a:lstStyle/>
          <a:p>
            <a:pPr>
              <a:lnSpc>
                <a:spcPts val="1400"/>
              </a:lnSpc>
            </a:pPr>
            <a:r>
              <a:rPr kumimoji="1" lang="ja-JP" altLang="en-US" sz="1100" dirty="0">
                <a:latin typeface="BIZ UDゴシック" panose="020B0400000000000000" pitchFamily="49" charset="-128"/>
                <a:ea typeface="BIZ UDゴシック" panose="020B0400000000000000" pitchFamily="49" charset="-128"/>
              </a:rPr>
              <a:t>介護ロボットや</a:t>
            </a:r>
            <a:r>
              <a:rPr kumimoji="1" lang="en-US" altLang="ja-JP" sz="1100" dirty="0">
                <a:latin typeface="BIZ UDゴシック" panose="020B0400000000000000" pitchFamily="49" charset="-128"/>
                <a:ea typeface="BIZ UDゴシック" panose="020B0400000000000000" pitchFamily="49" charset="-128"/>
              </a:rPr>
              <a:t>ICT</a:t>
            </a:r>
            <a:r>
              <a:rPr kumimoji="1" lang="ja-JP" altLang="en-US" sz="1100" dirty="0">
                <a:latin typeface="BIZ UDゴシック" panose="020B0400000000000000" pitchFamily="49" charset="-128"/>
                <a:ea typeface="BIZ UDゴシック" panose="020B0400000000000000" pitchFamily="49" charset="-128"/>
              </a:rPr>
              <a:t>等のテクノロジーを導入・活用することで、介護サービスの質の向上、職員の負担軽減、高齢者等の自立支援による生活の質の維持・向上が図られる</a:t>
            </a:r>
          </a:p>
        </p:txBody>
      </p:sp>
      <p:sp>
        <p:nvSpPr>
          <p:cNvPr id="32" name="四角形: 角を丸くする 31">
            <a:extLst>
              <a:ext uri="{FF2B5EF4-FFF2-40B4-BE49-F238E27FC236}">
                <a16:creationId xmlns:a16="http://schemas.microsoft.com/office/drawing/2014/main" id="{DF559E6A-A396-4588-94DA-F6924F12FBB9}"/>
              </a:ext>
            </a:extLst>
          </p:cNvPr>
          <p:cNvSpPr/>
          <p:nvPr/>
        </p:nvSpPr>
        <p:spPr>
          <a:xfrm>
            <a:off x="562183" y="4973608"/>
            <a:ext cx="8434390" cy="864000"/>
          </a:xfrm>
          <a:prstGeom prst="roundRect">
            <a:avLst>
              <a:gd name="adj" fmla="val 50000"/>
            </a:avLst>
          </a:prstGeom>
          <a:solidFill>
            <a:schemeClr val="bg2">
              <a:lumMod val="90000"/>
              <a:alpha val="6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20000"/>
              </a:lnSpc>
              <a:spcAft>
                <a:spcPts val="300"/>
              </a:spcAft>
            </a:pPr>
            <a:endParaRPr kumimoji="1" lang="ja-JP" altLang="en-US" sz="1200" b="1" dirty="0">
              <a:solidFill>
                <a:schemeClr val="bg1"/>
              </a:solidFill>
              <a:latin typeface="BIZ UDゴシック" panose="020B0400000000000000" pitchFamily="49" charset="-128"/>
              <a:ea typeface="BIZ UDゴシック" panose="020B0400000000000000" pitchFamily="49" charset="-128"/>
            </a:endParaRPr>
          </a:p>
        </p:txBody>
      </p:sp>
      <p:sp>
        <p:nvSpPr>
          <p:cNvPr id="35" name="四角形: 角を丸くする 34">
            <a:extLst>
              <a:ext uri="{FF2B5EF4-FFF2-40B4-BE49-F238E27FC236}">
                <a16:creationId xmlns:a16="http://schemas.microsoft.com/office/drawing/2014/main" id="{48244B4C-FBDD-4C6D-B0C7-2763D9E809AE}"/>
              </a:ext>
            </a:extLst>
          </p:cNvPr>
          <p:cNvSpPr/>
          <p:nvPr/>
        </p:nvSpPr>
        <p:spPr>
          <a:xfrm>
            <a:off x="125947" y="4977336"/>
            <a:ext cx="1602426" cy="864000"/>
          </a:xfrm>
          <a:prstGeom prst="roundRect">
            <a:avLst>
              <a:gd name="adj" fmla="val 50000"/>
            </a:avLst>
          </a:prstGeom>
          <a:solidFill>
            <a:schemeClr val="accent5">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ts val="1300"/>
              </a:lnSpc>
              <a:spcAft>
                <a:spcPts val="300"/>
              </a:spcAft>
            </a:pPr>
            <a:endParaRPr kumimoji="1"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EC7AB6CF-0528-496B-B1A9-29D3A3022B48}"/>
              </a:ext>
            </a:extLst>
          </p:cNvPr>
          <p:cNvSpPr txBox="1"/>
          <p:nvPr/>
        </p:nvSpPr>
        <p:spPr>
          <a:xfrm>
            <a:off x="112176" y="5207899"/>
            <a:ext cx="1587732" cy="425758"/>
          </a:xfrm>
          <a:prstGeom prst="rect">
            <a:avLst/>
          </a:prstGeom>
          <a:noFill/>
        </p:spPr>
        <p:txBody>
          <a:bodyPr wrap="square" rtlCol="0">
            <a:spAutoFit/>
          </a:bodyPr>
          <a:lstStyle/>
          <a:p>
            <a:pPr algn="ctr">
              <a:lnSpc>
                <a:spcPts val="1300"/>
              </a:lnSpc>
              <a:spcAft>
                <a:spcPts val="300"/>
              </a:spcAft>
            </a:pPr>
            <a:r>
              <a:rPr kumimoji="1" lang="ja-JP" altLang="en-US" sz="1100" dirty="0">
                <a:solidFill>
                  <a:schemeClr val="bg1"/>
                </a:solidFill>
                <a:latin typeface="BIZ UDゴシック" panose="020B0400000000000000" pitchFamily="49" charset="-128"/>
                <a:ea typeface="BIZ UDゴシック" panose="020B0400000000000000" pitchFamily="49" charset="-128"/>
              </a:rPr>
              <a:t>タスクシフト・シェアのメリット</a:t>
            </a:r>
          </a:p>
        </p:txBody>
      </p:sp>
      <p:sp>
        <p:nvSpPr>
          <p:cNvPr id="37" name="正方形/長方形 36">
            <a:extLst>
              <a:ext uri="{FF2B5EF4-FFF2-40B4-BE49-F238E27FC236}">
                <a16:creationId xmlns:a16="http://schemas.microsoft.com/office/drawing/2014/main" id="{3C24C2CC-34AC-4E93-A6F5-564B0A803561}"/>
              </a:ext>
            </a:extLst>
          </p:cNvPr>
          <p:cNvSpPr/>
          <p:nvPr/>
        </p:nvSpPr>
        <p:spPr>
          <a:xfrm>
            <a:off x="7941946" y="5271138"/>
            <a:ext cx="881619" cy="28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EB9514E1-BBBA-47FF-AFC7-A54A390EF06E}"/>
              </a:ext>
            </a:extLst>
          </p:cNvPr>
          <p:cNvSpPr txBox="1"/>
          <p:nvPr/>
        </p:nvSpPr>
        <p:spPr>
          <a:xfrm>
            <a:off x="7892067" y="5298896"/>
            <a:ext cx="988127" cy="243593"/>
          </a:xfrm>
          <a:prstGeom prst="rect">
            <a:avLst/>
          </a:prstGeom>
          <a:noFill/>
        </p:spPr>
        <p:txBody>
          <a:bodyPr wrap="square" rtlCol="0">
            <a:spAutoFit/>
          </a:bodyPr>
          <a:lstStyle/>
          <a:p>
            <a:pPr algn="ctr">
              <a:lnSpc>
                <a:spcPts val="1400"/>
              </a:lnSpc>
            </a:pPr>
            <a:r>
              <a:rPr kumimoji="1" lang="ja-JP" altLang="en-US" sz="900" dirty="0">
                <a:latin typeface="BIZ UDゴシック" panose="020B0400000000000000" pitchFamily="49" charset="-128"/>
                <a:ea typeface="BIZ UDゴシック" panose="020B0400000000000000" pitchFamily="49" charset="-128"/>
              </a:rPr>
              <a:t>参考資料１</a:t>
            </a:r>
            <a:r>
              <a:rPr kumimoji="1" lang="en-US" altLang="ja-JP" sz="900" dirty="0">
                <a:latin typeface="BIZ UDゴシック" panose="020B0400000000000000" pitchFamily="49" charset="-128"/>
                <a:ea typeface="BIZ UDゴシック" panose="020B0400000000000000" pitchFamily="49" charset="-128"/>
              </a:rPr>
              <a:t>(16)</a:t>
            </a:r>
            <a:endParaRPr kumimoji="1" lang="ja-JP" altLang="en-US" sz="900" dirty="0">
              <a:latin typeface="BIZ UDゴシック" panose="020B0400000000000000" pitchFamily="49" charset="-128"/>
              <a:ea typeface="BIZ UDゴシック" panose="020B0400000000000000" pitchFamily="49" charset="-128"/>
            </a:endParaRPr>
          </a:p>
        </p:txBody>
      </p:sp>
      <p:sp>
        <p:nvSpPr>
          <p:cNvPr id="39" name="テキスト ボックス 38">
            <a:extLst>
              <a:ext uri="{FF2B5EF4-FFF2-40B4-BE49-F238E27FC236}">
                <a16:creationId xmlns:a16="http://schemas.microsoft.com/office/drawing/2014/main" id="{99341034-3880-4312-9035-76938A6C3062}"/>
              </a:ext>
            </a:extLst>
          </p:cNvPr>
          <p:cNvSpPr txBox="1"/>
          <p:nvPr/>
        </p:nvSpPr>
        <p:spPr>
          <a:xfrm>
            <a:off x="1724846" y="5015308"/>
            <a:ext cx="6213573" cy="785921"/>
          </a:xfrm>
          <a:prstGeom prst="rect">
            <a:avLst/>
          </a:prstGeom>
          <a:noFill/>
          <a:ln>
            <a:noFill/>
            <a:prstDash val="sysDash"/>
          </a:ln>
        </p:spPr>
        <p:txBody>
          <a:bodyPr wrap="square" rtlCol="0">
            <a:spAutoFit/>
          </a:bodyPr>
          <a:lstStyle/>
          <a:p>
            <a:pPr>
              <a:lnSpc>
                <a:spcPts val="1400"/>
              </a:lnSpc>
            </a:pPr>
            <a:r>
              <a:rPr kumimoji="1" lang="ja-JP" altLang="en-US" sz="1100" dirty="0">
                <a:latin typeface="BIZ UDゴシック" panose="020B0400000000000000" pitchFamily="49" charset="-128"/>
                <a:ea typeface="BIZ UDゴシック" panose="020B0400000000000000" pitchFamily="49" charset="-128"/>
              </a:rPr>
              <a:t>利用者に直接触れる移動・排泄・食事等の介助や清拭などの専門性の高い直接的な介護業務と、清掃・洗濯、配膳、必要品の買出しなどのそれ以外の間接的な業務等に仕分けを行い、介護職員が直接的な介護業務を行い、介護助手が間接業務を行うことで、適切な役割分担の下でケアの質の向上が図られる</a:t>
            </a:r>
            <a:endParaRPr kumimoji="1" lang="en-US" altLang="ja-JP" sz="1100" dirty="0">
              <a:latin typeface="BIZ UDゴシック" panose="020B0400000000000000" pitchFamily="49" charset="-128"/>
              <a:ea typeface="BIZ UDゴシック" panose="020B0400000000000000" pitchFamily="49" charset="-128"/>
            </a:endParaRPr>
          </a:p>
        </p:txBody>
      </p:sp>
      <p:pic>
        <p:nvPicPr>
          <p:cNvPr id="60" name="グラフィックス 59" descr="電球 単色塗りつぶし">
            <a:extLst>
              <a:ext uri="{FF2B5EF4-FFF2-40B4-BE49-F238E27FC236}">
                <a16:creationId xmlns:a16="http://schemas.microsoft.com/office/drawing/2014/main" id="{82BF2C2A-AA89-4224-930E-462D2FFC1F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449" y="6105092"/>
            <a:ext cx="353231" cy="353231"/>
          </a:xfrm>
          <a:prstGeom prst="rect">
            <a:avLst/>
          </a:prstGeom>
        </p:spPr>
      </p:pic>
      <p:grpSp>
        <p:nvGrpSpPr>
          <p:cNvPr id="61" name="グループ化 60">
            <a:extLst>
              <a:ext uri="{FF2B5EF4-FFF2-40B4-BE49-F238E27FC236}">
                <a16:creationId xmlns:a16="http://schemas.microsoft.com/office/drawing/2014/main" id="{5C2602D7-3D4C-4865-A8AF-3E6177C36B8A}"/>
              </a:ext>
            </a:extLst>
          </p:cNvPr>
          <p:cNvGrpSpPr>
            <a:grpSpLocks noChangeAspect="1"/>
          </p:cNvGrpSpPr>
          <p:nvPr/>
        </p:nvGrpSpPr>
        <p:grpSpPr>
          <a:xfrm rot="19700392">
            <a:off x="1015639" y="5961040"/>
            <a:ext cx="299277" cy="207387"/>
            <a:chOff x="781669" y="2750507"/>
            <a:chExt cx="757760" cy="544548"/>
          </a:xfrm>
          <a:solidFill>
            <a:schemeClr val="accent4">
              <a:lumMod val="40000"/>
              <a:lumOff val="60000"/>
            </a:schemeClr>
          </a:solidFill>
        </p:grpSpPr>
        <p:sp>
          <p:nvSpPr>
            <p:cNvPr id="62" name="二等辺三角形 61">
              <a:extLst>
                <a:ext uri="{FF2B5EF4-FFF2-40B4-BE49-F238E27FC236}">
                  <a16:creationId xmlns:a16="http://schemas.microsoft.com/office/drawing/2014/main" id="{623446DD-B6FA-4F90-818B-943B28FAA0A8}"/>
                </a:ext>
              </a:extLst>
            </p:cNvPr>
            <p:cNvSpPr/>
            <p:nvPr/>
          </p:nvSpPr>
          <p:spPr>
            <a:xfrm rot="10800000">
              <a:off x="1045638" y="2750507"/>
              <a:ext cx="229822" cy="528564"/>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sz="1600" dirty="0">
                <a:solidFill>
                  <a:schemeClr val="accent1"/>
                </a:solidFill>
              </a:endParaRPr>
            </a:p>
          </p:txBody>
        </p:sp>
        <p:sp>
          <p:nvSpPr>
            <p:cNvPr id="63" name="二等辺三角形 62">
              <a:extLst>
                <a:ext uri="{FF2B5EF4-FFF2-40B4-BE49-F238E27FC236}">
                  <a16:creationId xmlns:a16="http://schemas.microsoft.com/office/drawing/2014/main" id="{AFA95782-6D08-45C8-85EF-38393A6FF2BF}"/>
                </a:ext>
              </a:extLst>
            </p:cNvPr>
            <p:cNvSpPr/>
            <p:nvPr/>
          </p:nvSpPr>
          <p:spPr>
            <a:xfrm rot="9000000">
              <a:off x="781669" y="2882774"/>
              <a:ext cx="229822" cy="412281"/>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sz="1600" dirty="0">
                <a:solidFill>
                  <a:schemeClr val="accent1"/>
                </a:solidFill>
              </a:endParaRPr>
            </a:p>
          </p:txBody>
        </p:sp>
        <p:sp>
          <p:nvSpPr>
            <p:cNvPr id="64" name="二等辺三角形 63">
              <a:extLst>
                <a:ext uri="{FF2B5EF4-FFF2-40B4-BE49-F238E27FC236}">
                  <a16:creationId xmlns:a16="http://schemas.microsoft.com/office/drawing/2014/main" id="{01E88089-C159-4FF7-AE06-4DAFB58BBFD8}"/>
                </a:ext>
              </a:extLst>
            </p:cNvPr>
            <p:cNvSpPr/>
            <p:nvPr/>
          </p:nvSpPr>
          <p:spPr>
            <a:xfrm rot="12600000" flipH="1">
              <a:off x="1309607" y="2882774"/>
              <a:ext cx="229822" cy="412281"/>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sz="1600" dirty="0">
                <a:solidFill>
                  <a:schemeClr val="accent1"/>
                </a:solidFill>
              </a:endParaRPr>
            </a:p>
          </p:txBody>
        </p:sp>
      </p:grpSp>
      <p:cxnSp>
        <p:nvCxnSpPr>
          <p:cNvPr id="66" name="直線コネクタ 65">
            <a:extLst>
              <a:ext uri="{FF2B5EF4-FFF2-40B4-BE49-F238E27FC236}">
                <a16:creationId xmlns:a16="http://schemas.microsoft.com/office/drawing/2014/main" id="{59DB2DE1-7959-457C-8FFE-1055AC299F6B}"/>
              </a:ext>
            </a:extLst>
          </p:cNvPr>
          <p:cNvCxnSpPr>
            <a:cxnSpLocks/>
          </p:cNvCxnSpPr>
          <p:nvPr/>
        </p:nvCxnSpPr>
        <p:spPr>
          <a:xfrm flipV="1">
            <a:off x="1262073" y="6437767"/>
            <a:ext cx="7107432" cy="20855"/>
          </a:xfrm>
          <a:prstGeom prst="line">
            <a:avLst/>
          </a:prstGeom>
          <a:ln w="12700">
            <a:solidFill>
              <a:schemeClr val="accent4">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2EEC5925-C53E-4E6A-BA93-5471B51C4DAF}"/>
              </a:ext>
            </a:extLst>
          </p:cNvPr>
          <p:cNvSpPr txBox="1"/>
          <p:nvPr/>
        </p:nvSpPr>
        <p:spPr>
          <a:xfrm>
            <a:off x="8712918" y="6514601"/>
            <a:ext cx="377236"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10</a:t>
            </a:r>
            <a:endParaRPr kumimoji="1" lang="ja-JP" altLang="en-US" sz="1400" dirty="0">
              <a:latin typeface="HG教科書体" panose="02020609000000000000" pitchFamily="17" charset="-128"/>
              <a:ea typeface="HG教科書体" panose="02020609000000000000" pitchFamily="17" charset="-128"/>
            </a:endParaRPr>
          </a:p>
        </p:txBody>
      </p:sp>
      <p:grpSp>
        <p:nvGrpSpPr>
          <p:cNvPr id="4" name="グループ化 3">
            <a:extLst>
              <a:ext uri="{FF2B5EF4-FFF2-40B4-BE49-F238E27FC236}">
                <a16:creationId xmlns:a16="http://schemas.microsoft.com/office/drawing/2014/main" id="{FB909A98-7EE8-26A6-C808-9E8E799D0D98}"/>
              </a:ext>
            </a:extLst>
          </p:cNvPr>
          <p:cNvGrpSpPr/>
          <p:nvPr/>
        </p:nvGrpSpPr>
        <p:grpSpPr>
          <a:xfrm>
            <a:off x="1895832" y="6548478"/>
            <a:ext cx="7629098" cy="268555"/>
            <a:chOff x="2256050" y="2012511"/>
            <a:chExt cx="7629098" cy="268555"/>
          </a:xfrm>
        </p:grpSpPr>
        <p:sp>
          <p:nvSpPr>
            <p:cNvPr id="24" name="テキスト ボックス 23">
              <a:extLst>
                <a:ext uri="{FF2B5EF4-FFF2-40B4-BE49-F238E27FC236}">
                  <a16:creationId xmlns:a16="http://schemas.microsoft.com/office/drawing/2014/main" id="{7CD2BF84-F37A-4D2C-A936-5C05D25D4636}"/>
                </a:ext>
              </a:extLst>
            </p:cNvPr>
            <p:cNvSpPr txBox="1"/>
            <p:nvPr/>
          </p:nvSpPr>
          <p:spPr>
            <a:xfrm>
              <a:off x="2256050" y="2018964"/>
              <a:ext cx="7629098" cy="247312"/>
            </a:xfrm>
            <a:prstGeom prst="rect">
              <a:avLst/>
            </a:prstGeom>
            <a:noFill/>
            <a:ln>
              <a:noFill/>
              <a:prstDash val="sysDash"/>
            </a:ln>
          </p:spPr>
          <p:txBody>
            <a:bodyPr wrap="square" rtlCol="0">
              <a:spAutoFit/>
            </a:bodyPr>
            <a:lstStyle/>
            <a:p>
              <a:pPr>
                <a:lnSpc>
                  <a:spcPts val="1400"/>
                </a:lnSpc>
              </a:pPr>
              <a:r>
                <a:rPr kumimoji="1" lang="ja-JP" altLang="en-US" sz="1000" dirty="0">
                  <a:latin typeface="BIZ UDゴシック" panose="020B0400000000000000" pitchFamily="49" charset="-128"/>
                  <a:ea typeface="BIZ UDゴシック" panose="020B0400000000000000" pitchFamily="49" charset="-128"/>
                </a:rPr>
                <a:t>（参考）障がい福祉現場における生産性向上、保育現場における保育</a:t>
              </a:r>
              <a:r>
                <a:rPr kumimoji="1" lang="en-US" altLang="ja-JP" sz="1000" dirty="0">
                  <a:latin typeface="BIZ UDゴシック" panose="020B0400000000000000" pitchFamily="49" charset="-128"/>
                  <a:ea typeface="BIZ UDゴシック" panose="020B0400000000000000" pitchFamily="49" charset="-128"/>
                </a:rPr>
                <a:t>DX</a:t>
              </a:r>
              <a:r>
                <a:rPr kumimoji="1" lang="ja-JP" altLang="en-US" sz="1000" dirty="0">
                  <a:latin typeface="BIZ UDゴシック" panose="020B0400000000000000" pitchFamily="49" charset="-128"/>
                  <a:ea typeface="BIZ UDゴシック" panose="020B0400000000000000" pitchFamily="49" charset="-128"/>
                </a:rPr>
                <a:t>の推進については　　　　　　　　のとおり</a:t>
              </a:r>
              <a:endParaRPr kumimoji="1" lang="en-US" altLang="ja-JP" sz="1000" dirty="0">
                <a:latin typeface="BIZ UDゴシック" panose="020B0400000000000000" pitchFamily="49" charset="-128"/>
                <a:ea typeface="BIZ UDゴシック" panose="020B0400000000000000" pitchFamily="49" charset="-128"/>
              </a:endParaRPr>
            </a:p>
          </p:txBody>
        </p:sp>
        <p:sp>
          <p:nvSpPr>
            <p:cNvPr id="2" name="正方形/長方形 1">
              <a:extLst>
                <a:ext uri="{FF2B5EF4-FFF2-40B4-BE49-F238E27FC236}">
                  <a16:creationId xmlns:a16="http://schemas.microsoft.com/office/drawing/2014/main" id="{502BFDB1-84B0-4F9E-BD5B-4EADDEC89E6B}"/>
                </a:ext>
              </a:extLst>
            </p:cNvPr>
            <p:cNvSpPr/>
            <p:nvPr/>
          </p:nvSpPr>
          <p:spPr>
            <a:xfrm>
              <a:off x="7485845" y="2018998"/>
              <a:ext cx="881619" cy="262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4C0D069-0F77-4E2C-A865-B1CE96A6343E}"/>
                </a:ext>
              </a:extLst>
            </p:cNvPr>
            <p:cNvSpPr txBox="1"/>
            <p:nvPr/>
          </p:nvSpPr>
          <p:spPr>
            <a:xfrm>
              <a:off x="7411027" y="2012511"/>
              <a:ext cx="1049217" cy="243593"/>
            </a:xfrm>
            <a:prstGeom prst="rect">
              <a:avLst/>
            </a:prstGeom>
            <a:noFill/>
          </p:spPr>
          <p:txBody>
            <a:bodyPr wrap="square" rtlCol="0">
              <a:spAutoFit/>
            </a:bodyPr>
            <a:lstStyle/>
            <a:p>
              <a:pPr algn="ctr">
                <a:lnSpc>
                  <a:spcPts val="1400"/>
                </a:lnSpc>
              </a:pPr>
              <a:r>
                <a:rPr kumimoji="1" lang="ja-JP" altLang="en-US" sz="900" dirty="0">
                  <a:latin typeface="BIZ UDゴシック" panose="020B0400000000000000" pitchFamily="49" charset="-128"/>
                  <a:ea typeface="BIZ UDゴシック" panose="020B0400000000000000" pitchFamily="49" charset="-128"/>
                </a:rPr>
                <a:t>参考資料１</a:t>
              </a:r>
              <a:r>
                <a:rPr kumimoji="1" lang="en-US" altLang="ja-JP" sz="900" dirty="0">
                  <a:latin typeface="BIZ UDゴシック" panose="020B0400000000000000" pitchFamily="49" charset="-128"/>
                  <a:ea typeface="BIZ UDゴシック" panose="020B0400000000000000" pitchFamily="49" charset="-128"/>
                </a:rPr>
                <a:t>(17)</a:t>
              </a:r>
              <a:endParaRPr kumimoji="1" lang="ja-JP" altLang="en-US" sz="900" dirty="0">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2510452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8BCAB457-97B0-431D-8244-6BFA57F1D5FE}"/>
              </a:ext>
            </a:extLst>
          </p:cNvPr>
          <p:cNvSpPr/>
          <p:nvPr/>
        </p:nvSpPr>
        <p:spPr>
          <a:xfrm>
            <a:off x="1402018" y="3211743"/>
            <a:ext cx="4732775" cy="2744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四角形: 角を丸くする 84">
            <a:extLst>
              <a:ext uri="{FF2B5EF4-FFF2-40B4-BE49-F238E27FC236}">
                <a16:creationId xmlns:a16="http://schemas.microsoft.com/office/drawing/2014/main" id="{E417A769-DA70-422B-883E-C2A5F8334250}"/>
              </a:ext>
            </a:extLst>
          </p:cNvPr>
          <p:cNvSpPr/>
          <p:nvPr/>
        </p:nvSpPr>
        <p:spPr>
          <a:xfrm>
            <a:off x="456730" y="1128228"/>
            <a:ext cx="8434390" cy="856343"/>
          </a:xfrm>
          <a:prstGeom prst="roundRect">
            <a:avLst>
              <a:gd name="adj" fmla="val 50000"/>
            </a:avLst>
          </a:prstGeom>
          <a:solidFill>
            <a:schemeClr val="bg2">
              <a:lumMod val="90000"/>
              <a:alpha val="6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20000"/>
              </a:lnSpc>
              <a:spcAft>
                <a:spcPts val="300"/>
              </a:spcAft>
            </a:pPr>
            <a:endParaRPr kumimoji="1" lang="ja-JP" altLang="en-US" sz="1200" b="1" dirty="0">
              <a:solidFill>
                <a:schemeClr val="bg1"/>
              </a:solidFill>
              <a:latin typeface="BIZ UDゴシック" panose="020B0400000000000000" pitchFamily="49" charset="-128"/>
              <a:ea typeface="BIZ UDゴシック" panose="020B0400000000000000" pitchFamily="49" charset="-128"/>
            </a:endParaRPr>
          </a:p>
        </p:txBody>
      </p:sp>
      <p:sp>
        <p:nvSpPr>
          <p:cNvPr id="86" name="四角形: 角を丸くする 85">
            <a:extLst>
              <a:ext uri="{FF2B5EF4-FFF2-40B4-BE49-F238E27FC236}">
                <a16:creationId xmlns:a16="http://schemas.microsoft.com/office/drawing/2014/main" id="{7CECE248-6EBB-43F3-84F0-A0707E639131}"/>
              </a:ext>
            </a:extLst>
          </p:cNvPr>
          <p:cNvSpPr/>
          <p:nvPr/>
        </p:nvSpPr>
        <p:spPr>
          <a:xfrm>
            <a:off x="471180" y="1149103"/>
            <a:ext cx="1781570" cy="838722"/>
          </a:xfrm>
          <a:prstGeom prst="roundRect">
            <a:avLst>
              <a:gd name="adj" fmla="val 50000"/>
            </a:avLst>
          </a:prstGeom>
          <a:solidFill>
            <a:schemeClr val="accent5">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ts val="1300"/>
              </a:lnSpc>
              <a:spcAft>
                <a:spcPts val="300"/>
              </a:spcAft>
            </a:pPr>
            <a:endParaRPr kumimoji="1"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4ED49580-E123-4974-806D-8E1D89005114}"/>
              </a:ext>
            </a:extLst>
          </p:cNvPr>
          <p:cNvSpPr txBox="1"/>
          <p:nvPr/>
        </p:nvSpPr>
        <p:spPr>
          <a:xfrm>
            <a:off x="342203" y="823432"/>
            <a:ext cx="6043615" cy="271869"/>
          </a:xfrm>
          <a:prstGeom prst="rect">
            <a:avLst/>
          </a:prstGeom>
          <a:noFill/>
        </p:spPr>
        <p:txBody>
          <a:bodyPr wrap="square" rtlCol="0">
            <a:spAutoFit/>
          </a:bodyPr>
          <a:lstStyle/>
          <a:p>
            <a:pPr>
              <a:lnSpc>
                <a:spcPts val="1400"/>
              </a:lnSpc>
            </a:pPr>
            <a:r>
              <a:rPr kumimoji="1" lang="ja-JP" altLang="en-US" sz="1200" b="1" dirty="0">
                <a:latin typeface="BIZ UDゴシック" panose="020B0400000000000000" pitchFamily="49" charset="-128"/>
                <a:ea typeface="BIZ UDゴシック" panose="020B0400000000000000" pitchFamily="49" charset="-128"/>
              </a:rPr>
              <a:t>② </a:t>
            </a:r>
            <a:r>
              <a:rPr kumimoji="1" lang="ja-JP" altLang="en-US" sz="1200" b="1" dirty="0">
                <a:solidFill>
                  <a:schemeClr val="tx1"/>
                </a:solidFill>
                <a:latin typeface="BIZ UDゴシック" panose="020B0400000000000000" pitchFamily="49" charset="-128"/>
                <a:ea typeface="BIZ UDゴシック" panose="020B0400000000000000" pitchFamily="49" charset="-128"/>
              </a:rPr>
              <a:t>外国人介護人材の定着促進</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３．中間見直しに向けて</a:t>
            </a:r>
          </a:p>
        </p:txBody>
      </p:sp>
      <p:sp>
        <p:nvSpPr>
          <p:cNvPr id="22" name="テキスト ボックス 21">
            <a:extLst>
              <a:ext uri="{FF2B5EF4-FFF2-40B4-BE49-F238E27FC236}">
                <a16:creationId xmlns:a16="http://schemas.microsoft.com/office/drawing/2014/main" id="{2D9D49FD-454C-450A-801A-5BE2D11ABECD}"/>
              </a:ext>
            </a:extLst>
          </p:cNvPr>
          <p:cNvSpPr txBox="1"/>
          <p:nvPr/>
        </p:nvSpPr>
        <p:spPr>
          <a:xfrm>
            <a:off x="99490" y="505240"/>
            <a:ext cx="6043615" cy="271869"/>
          </a:xfrm>
          <a:prstGeom prst="rect">
            <a:avLst/>
          </a:prstGeom>
          <a:noFill/>
        </p:spPr>
        <p:txBody>
          <a:bodyPr wrap="square" rtlCol="0">
            <a:spAutoFit/>
          </a:bodyPr>
          <a:lstStyle/>
          <a:p>
            <a:pPr>
              <a:lnSpc>
                <a:spcPts val="1400"/>
              </a:lnSpc>
            </a:pPr>
            <a:r>
              <a:rPr kumimoji="1" lang="ja-JP" altLang="en-US" sz="1200" b="1" dirty="0">
                <a:latin typeface="BIZ UDゴシック" panose="020B0400000000000000" pitchFamily="49" charset="-128"/>
                <a:ea typeface="BIZ UDゴシック" panose="020B0400000000000000" pitchFamily="49" charset="-128"/>
              </a:rPr>
              <a:t>（２）</a:t>
            </a:r>
            <a:r>
              <a:rPr kumimoji="1" lang="ja-JP" altLang="en-US" sz="1200" b="1" dirty="0">
                <a:solidFill>
                  <a:schemeClr val="tx1"/>
                </a:solidFill>
                <a:latin typeface="BIZ UDゴシック" panose="020B0400000000000000" pitchFamily="49" charset="-128"/>
                <a:ea typeface="BIZ UDゴシック" panose="020B0400000000000000" pitchFamily="49" charset="-128"/>
              </a:rPr>
              <a:t>中間見直しで取り入れる</a:t>
            </a:r>
            <a:r>
              <a:rPr kumimoji="1" lang="ja-JP" altLang="en-US" sz="1200" b="1" dirty="0">
                <a:latin typeface="BIZ UDゴシック" panose="020B0400000000000000" pitchFamily="49" charset="-128"/>
                <a:ea typeface="BIZ UDゴシック" panose="020B0400000000000000" pitchFamily="49" charset="-128"/>
              </a:rPr>
              <a:t>ポイント</a:t>
            </a:r>
          </a:p>
        </p:txBody>
      </p:sp>
      <p:sp>
        <p:nvSpPr>
          <p:cNvPr id="30" name="テキスト ボックス 29">
            <a:extLst>
              <a:ext uri="{FF2B5EF4-FFF2-40B4-BE49-F238E27FC236}">
                <a16:creationId xmlns:a16="http://schemas.microsoft.com/office/drawing/2014/main" id="{54B66403-0925-4835-9B99-DFC0675F75C1}"/>
              </a:ext>
            </a:extLst>
          </p:cNvPr>
          <p:cNvSpPr txBox="1"/>
          <p:nvPr/>
        </p:nvSpPr>
        <p:spPr>
          <a:xfrm>
            <a:off x="551473" y="1320404"/>
            <a:ext cx="1587732" cy="464230"/>
          </a:xfrm>
          <a:prstGeom prst="rect">
            <a:avLst/>
          </a:prstGeom>
          <a:noFill/>
        </p:spPr>
        <p:txBody>
          <a:bodyPr wrap="square" rtlCol="0">
            <a:spAutoFit/>
          </a:bodyPr>
          <a:lstStyle/>
          <a:p>
            <a:pPr algn="ctr">
              <a:lnSpc>
                <a:spcPts val="1300"/>
              </a:lnSpc>
              <a:spcAft>
                <a:spcPts val="300"/>
              </a:spcAft>
            </a:pPr>
            <a:r>
              <a:rPr kumimoji="1" lang="ja-JP" altLang="en-US" sz="1100" dirty="0">
                <a:solidFill>
                  <a:schemeClr val="bg1"/>
                </a:solidFill>
                <a:latin typeface="BIZ UDゴシック" panose="020B0400000000000000" pitchFamily="49" charset="-128"/>
                <a:ea typeface="BIZ UDゴシック" panose="020B0400000000000000" pitchFamily="49" charset="-128"/>
              </a:rPr>
              <a:t>外国人介護人材の</a:t>
            </a:r>
            <a:endParaRPr kumimoji="1" lang="en-US" altLang="ja-JP" sz="1100" dirty="0">
              <a:solidFill>
                <a:schemeClr val="bg1"/>
              </a:solidFill>
              <a:latin typeface="BIZ UDゴシック" panose="020B0400000000000000" pitchFamily="49" charset="-128"/>
              <a:ea typeface="BIZ UDゴシック" panose="020B0400000000000000" pitchFamily="49" charset="-128"/>
            </a:endParaRPr>
          </a:p>
          <a:p>
            <a:pPr algn="ctr">
              <a:lnSpc>
                <a:spcPts val="1300"/>
              </a:lnSpc>
              <a:spcAft>
                <a:spcPts val="300"/>
              </a:spcAft>
            </a:pPr>
            <a:r>
              <a:rPr kumimoji="1" lang="ja-JP" altLang="en-US" sz="1100" dirty="0">
                <a:solidFill>
                  <a:schemeClr val="bg1"/>
                </a:solidFill>
                <a:latin typeface="BIZ UDゴシック" panose="020B0400000000000000" pitchFamily="49" charset="-128"/>
                <a:ea typeface="BIZ UDゴシック" panose="020B0400000000000000" pitchFamily="49" charset="-128"/>
              </a:rPr>
              <a:t>定着に向けた課題</a:t>
            </a:r>
            <a:endParaRPr kumimoji="1" lang="en-US" altLang="ja-JP" sz="1100" dirty="0">
              <a:solidFill>
                <a:schemeClr val="bg1"/>
              </a:solidFill>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7662E4DF-36E5-4C56-9215-E6737F821A78}"/>
              </a:ext>
            </a:extLst>
          </p:cNvPr>
          <p:cNvSpPr txBox="1"/>
          <p:nvPr/>
        </p:nvSpPr>
        <p:spPr>
          <a:xfrm>
            <a:off x="2397369" y="1245169"/>
            <a:ext cx="6289901" cy="606384"/>
          </a:xfrm>
          <a:prstGeom prst="rect">
            <a:avLst/>
          </a:prstGeom>
          <a:noFill/>
          <a:ln>
            <a:noFill/>
            <a:prstDash val="sysDash"/>
          </a:ln>
        </p:spPr>
        <p:txBody>
          <a:bodyPr wrap="square" rtlCol="0">
            <a:spAutoFit/>
          </a:bodyPr>
          <a:lstStyle/>
          <a:p>
            <a:pPr>
              <a:lnSpc>
                <a:spcPts val="1400"/>
              </a:lnSpc>
            </a:pPr>
            <a:r>
              <a:rPr lang="ja-JP" altLang="en-US" sz="1100" dirty="0">
                <a:latin typeface="BIZ UDゴシック" panose="020B0400000000000000" pitchFamily="49" charset="-128"/>
                <a:ea typeface="BIZ UDゴシック" panose="020B0400000000000000" pitchFamily="49" charset="-128"/>
              </a:rPr>
              <a:t>外国人介護人材が長期に渡り介護職員として日本で働くためには、</a:t>
            </a:r>
            <a:r>
              <a:rPr lang="ja-JP" altLang="en-US" sz="1100" b="1" u="sng" dirty="0">
                <a:solidFill>
                  <a:srgbClr val="FF0000"/>
                </a:solidFill>
                <a:latin typeface="BIZ UDゴシック" panose="020B0400000000000000" pitchFamily="49" charset="-128"/>
                <a:ea typeface="BIZ UDゴシック" panose="020B0400000000000000" pitchFamily="49" charset="-128"/>
              </a:rPr>
              <a:t>介護福祉士の</a:t>
            </a:r>
            <a:endParaRPr lang="en-US" altLang="ja-JP" sz="1100" b="1" u="sng" dirty="0">
              <a:solidFill>
                <a:srgbClr val="FF0000"/>
              </a:solidFill>
              <a:latin typeface="BIZ UDゴシック" panose="020B0400000000000000" pitchFamily="49" charset="-128"/>
              <a:ea typeface="BIZ UDゴシック" panose="020B0400000000000000" pitchFamily="49" charset="-128"/>
            </a:endParaRPr>
          </a:p>
          <a:p>
            <a:pPr>
              <a:lnSpc>
                <a:spcPts val="1400"/>
              </a:lnSpc>
            </a:pPr>
            <a:r>
              <a:rPr lang="ja-JP" altLang="en-US" sz="1100" b="1" u="sng" dirty="0">
                <a:solidFill>
                  <a:srgbClr val="FF0000"/>
                </a:solidFill>
                <a:latin typeface="BIZ UDゴシック" panose="020B0400000000000000" pitchFamily="49" charset="-128"/>
                <a:ea typeface="BIZ UDゴシック" panose="020B0400000000000000" pitchFamily="49" charset="-128"/>
              </a:rPr>
              <a:t>国家資格を取得し、在留資格「介護」に切り替える必要</a:t>
            </a:r>
            <a:r>
              <a:rPr lang="ja-JP" altLang="en-US" sz="1100" dirty="0">
                <a:latin typeface="BIZ UDゴシック" panose="020B0400000000000000" pitchFamily="49" charset="-128"/>
                <a:ea typeface="BIZ UDゴシック" panose="020B0400000000000000" pitchFamily="49" charset="-128"/>
              </a:rPr>
              <a:t>があるが、</a:t>
            </a:r>
            <a:r>
              <a:rPr kumimoji="0" lang="ja-JP" altLang="en-US" sz="11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外国人介護人</a:t>
            </a:r>
            <a:endParaRPr kumimoji="0" lang="en-US" altLang="ja-JP" sz="11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a:lnSpc>
                <a:spcPts val="1400"/>
              </a:lnSpc>
            </a:pPr>
            <a:r>
              <a:rPr kumimoji="0" lang="ja-JP" altLang="en-US" sz="11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材の介護福祉士国家試験の合格率は、全体の合格率と比較して著しく低い</a:t>
            </a:r>
            <a:endParaRPr lang="en-US" altLang="ja-JP" sz="1100" dirty="0">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1CC97C44-8AFD-453D-9F85-49849A88946C}"/>
              </a:ext>
            </a:extLst>
          </p:cNvPr>
          <p:cNvSpPr txBox="1"/>
          <p:nvPr/>
        </p:nvSpPr>
        <p:spPr>
          <a:xfrm>
            <a:off x="1273580" y="2232560"/>
            <a:ext cx="7340597" cy="261610"/>
          </a:xfrm>
          <a:prstGeom prst="rect">
            <a:avLst/>
          </a:prstGeom>
          <a:noFill/>
        </p:spPr>
        <p:txBody>
          <a:bodyPr wrap="square">
            <a:spAutoFit/>
          </a:bodyPr>
          <a:lstStyle/>
          <a:p>
            <a:r>
              <a:rPr kumimoji="0" lang="ja-JP" altLang="en-US" sz="1100" b="1"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日本語能力のレベルが高い者は合格率が高く</a:t>
            </a:r>
            <a:r>
              <a:rPr kumimoji="0" lang="ja-JP" altLang="en-US" sz="11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、日本語能力試験</a:t>
            </a:r>
            <a:r>
              <a:rPr kumimoji="0" lang="en-US" altLang="ja-JP" sz="11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N2</a:t>
            </a:r>
            <a:r>
              <a:rPr kumimoji="0" lang="ja-JP" altLang="en-US" sz="11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で</a:t>
            </a:r>
            <a:r>
              <a:rPr kumimoji="0" lang="en-US" altLang="ja-JP" sz="11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53.4</a:t>
            </a:r>
            <a:r>
              <a:rPr kumimoji="0" lang="ja-JP" altLang="en-US" sz="11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en-US" altLang="ja-JP" sz="11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N1</a:t>
            </a:r>
            <a:r>
              <a:rPr kumimoji="0" lang="ja-JP" altLang="en-US" sz="11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では</a:t>
            </a:r>
            <a:r>
              <a:rPr kumimoji="0" lang="en-US" altLang="ja-JP" sz="11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86.7</a:t>
            </a:r>
            <a:r>
              <a:rPr kumimoji="0" lang="ja-JP" altLang="en-US" sz="1100" i="0"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％が合格している</a:t>
            </a:r>
            <a:endParaRPr lang="ja-JP" altLang="en-US" sz="1100" dirty="0"/>
          </a:p>
        </p:txBody>
      </p:sp>
      <p:pic>
        <p:nvPicPr>
          <p:cNvPr id="43" name="グラフィックス 42" descr="電球 単色塗りつぶし">
            <a:extLst>
              <a:ext uri="{FF2B5EF4-FFF2-40B4-BE49-F238E27FC236}">
                <a16:creationId xmlns:a16="http://schemas.microsoft.com/office/drawing/2014/main" id="{37C7F554-2D35-4BFA-ACA9-D0ED0A2D4B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7516" y="6382177"/>
            <a:ext cx="319126" cy="319126"/>
          </a:xfrm>
          <a:prstGeom prst="rect">
            <a:avLst/>
          </a:prstGeom>
        </p:spPr>
      </p:pic>
      <p:cxnSp>
        <p:nvCxnSpPr>
          <p:cNvPr id="44" name="直線コネクタ 43">
            <a:extLst>
              <a:ext uri="{FF2B5EF4-FFF2-40B4-BE49-F238E27FC236}">
                <a16:creationId xmlns:a16="http://schemas.microsoft.com/office/drawing/2014/main" id="{CB1278E1-DFAB-42C9-A9CE-583D4A415503}"/>
              </a:ext>
            </a:extLst>
          </p:cNvPr>
          <p:cNvCxnSpPr>
            <a:cxnSpLocks/>
          </p:cNvCxnSpPr>
          <p:nvPr/>
        </p:nvCxnSpPr>
        <p:spPr>
          <a:xfrm flipV="1">
            <a:off x="1353652" y="2494170"/>
            <a:ext cx="6591291" cy="11047"/>
          </a:xfrm>
          <a:prstGeom prst="line">
            <a:avLst/>
          </a:prstGeom>
          <a:ln w="1270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9" name="グラフィックス 88" descr="矢印: 時計回りの曲線 単色塗りつぶし">
            <a:extLst>
              <a:ext uri="{FF2B5EF4-FFF2-40B4-BE49-F238E27FC236}">
                <a16:creationId xmlns:a16="http://schemas.microsoft.com/office/drawing/2014/main" id="{E3E607CB-801D-4568-8F35-20E7FE45B5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831875" flipH="1">
            <a:off x="788686" y="2044015"/>
            <a:ext cx="541489" cy="541489"/>
          </a:xfrm>
          <a:prstGeom prst="rect">
            <a:avLst/>
          </a:prstGeom>
        </p:spPr>
      </p:pic>
      <p:pic>
        <p:nvPicPr>
          <p:cNvPr id="91" name="グラフィックス 90" descr="矢印: 時計回りの曲線 単色塗りつぶし">
            <a:extLst>
              <a:ext uri="{FF2B5EF4-FFF2-40B4-BE49-F238E27FC236}">
                <a16:creationId xmlns:a16="http://schemas.microsoft.com/office/drawing/2014/main" id="{E7BDFEFD-6231-48A7-8F83-21C69825CB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831875" flipH="1">
            <a:off x="788686" y="2535396"/>
            <a:ext cx="541489" cy="541489"/>
          </a:xfrm>
          <a:prstGeom prst="rect">
            <a:avLst/>
          </a:prstGeom>
        </p:spPr>
      </p:pic>
      <p:sp>
        <p:nvSpPr>
          <p:cNvPr id="92" name="テキスト ボックス 91">
            <a:extLst>
              <a:ext uri="{FF2B5EF4-FFF2-40B4-BE49-F238E27FC236}">
                <a16:creationId xmlns:a16="http://schemas.microsoft.com/office/drawing/2014/main" id="{71C906D3-28AE-4ABB-A660-E4F65B4EC1AD}"/>
              </a:ext>
            </a:extLst>
          </p:cNvPr>
          <p:cNvSpPr txBox="1"/>
          <p:nvPr/>
        </p:nvSpPr>
        <p:spPr>
          <a:xfrm>
            <a:off x="1273581" y="2716949"/>
            <a:ext cx="5709112" cy="261610"/>
          </a:xfrm>
          <a:prstGeom prst="rect">
            <a:avLst/>
          </a:prstGeom>
          <a:noFill/>
        </p:spPr>
        <p:txBody>
          <a:bodyPr wrap="square">
            <a:spAutoFit/>
          </a:bodyPr>
          <a:lstStyle/>
          <a:p>
            <a:r>
              <a:rPr lang="ja-JP" altLang="en-US" sz="1100" dirty="0">
                <a:latin typeface="BIZ UDゴシック" panose="020B0400000000000000" pitchFamily="49" charset="-128"/>
                <a:ea typeface="BIZ UDゴシック" panose="020B0400000000000000" pitchFamily="49" charset="-128"/>
              </a:rPr>
              <a:t>府内の多くの施設においても、外国人介護人材受入後の日本語の学習支援を求めている</a:t>
            </a:r>
          </a:p>
        </p:txBody>
      </p:sp>
      <p:cxnSp>
        <p:nvCxnSpPr>
          <p:cNvPr id="93" name="直線コネクタ 92">
            <a:extLst>
              <a:ext uri="{FF2B5EF4-FFF2-40B4-BE49-F238E27FC236}">
                <a16:creationId xmlns:a16="http://schemas.microsoft.com/office/drawing/2014/main" id="{21A7FEE3-D5E5-4BC5-BBC1-5CBA3B0E7C39}"/>
              </a:ext>
            </a:extLst>
          </p:cNvPr>
          <p:cNvCxnSpPr>
            <a:cxnSpLocks/>
          </p:cNvCxnSpPr>
          <p:nvPr/>
        </p:nvCxnSpPr>
        <p:spPr>
          <a:xfrm>
            <a:off x="1353652" y="2999273"/>
            <a:ext cx="5554224" cy="0"/>
          </a:xfrm>
          <a:prstGeom prst="line">
            <a:avLst/>
          </a:prstGeom>
          <a:ln w="1270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4" name="図 93">
            <a:extLst>
              <a:ext uri="{FF2B5EF4-FFF2-40B4-BE49-F238E27FC236}">
                <a16:creationId xmlns:a16="http://schemas.microsoft.com/office/drawing/2014/main" id="{7C885D64-6D0B-4C8E-8BC9-6E8783227AB5}"/>
              </a:ext>
            </a:extLst>
          </p:cNvPr>
          <p:cNvPicPr>
            <a:picLocks noChangeAspect="1"/>
          </p:cNvPicPr>
          <p:nvPr/>
        </p:nvPicPr>
        <p:blipFill>
          <a:blip r:embed="rId6"/>
          <a:stretch>
            <a:fillRect/>
          </a:stretch>
        </p:blipFill>
        <p:spPr>
          <a:xfrm>
            <a:off x="1870550" y="4168544"/>
            <a:ext cx="4811017" cy="2013322"/>
          </a:xfrm>
          <a:prstGeom prst="rect">
            <a:avLst/>
          </a:prstGeom>
          <a:ln w="6350">
            <a:noFill/>
          </a:ln>
        </p:spPr>
      </p:pic>
      <p:sp>
        <p:nvSpPr>
          <p:cNvPr id="95" name="テキスト ボックス 94">
            <a:extLst>
              <a:ext uri="{FF2B5EF4-FFF2-40B4-BE49-F238E27FC236}">
                <a16:creationId xmlns:a16="http://schemas.microsoft.com/office/drawing/2014/main" id="{7CFC386B-31FC-40A1-9C2A-C1C8F44169DD}"/>
              </a:ext>
            </a:extLst>
          </p:cNvPr>
          <p:cNvSpPr txBox="1"/>
          <p:nvPr/>
        </p:nvSpPr>
        <p:spPr>
          <a:xfrm>
            <a:off x="6471376" y="5795796"/>
            <a:ext cx="1153824" cy="246221"/>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（単位：施設）</a:t>
            </a:r>
          </a:p>
        </p:txBody>
      </p:sp>
      <p:sp>
        <p:nvSpPr>
          <p:cNvPr id="97" name="テキスト ボックス 96">
            <a:extLst>
              <a:ext uri="{FF2B5EF4-FFF2-40B4-BE49-F238E27FC236}">
                <a16:creationId xmlns:a16="http://schemas.microsoft.com/office/drawing/2014/main" id="{6AE52450-C134-4AED-A6EF-8DB8D5818296}"/>
              </a:ext>
            </a:extLst>
          </p:cNvPr>
          <p:cNvSpPr txBox="1"/>
          <p:nvPr/>
        </p:nvSpPr>
        <p:spPr>
          <a:xfrm>
            <a:off x="1697291" y="3975464"/>
            <a:ext cx="6679394" cy="253916"/>
          </a:xfrm>
          <a:prstGeom prst="rect">
            <a:avLst/>
          </a:prstGeom>
          <a:noFill/>
        </p:spPr>
        <p:txBody>
          <a:bodyPr wrap="square">
            <a:spAutoFit/>
          </a:bodyPr>
          <a:lstStyle/>
          <a:p>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現在、外国人介護人材を受け入れていると回答した</a:t>
            </a:r>
            <a:r>
              <a:rPr lang="en-US" altLang="ja-JP" sz="1000" b="0" i="0" u="none" strike="noStrike" dirty="0">
                <a:solidFill>
                  <a:srgbClr val="000000"/>
                </a:solidFill>
                <a:effectLst/>
                <a:latin typeface="BIZ UDゴシック" panose="020B0400000000000000" pitchFamily="49" charset="-128"/>
                <a:ea typeface="BIZ UDゴシック" panose="020B0400000000000000" pitchFamily="49" charset="-128"/>
              </a:rPr>
              <a:t>269</a:t>
            </a:r>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施設が、外国人介護人材の受入後に必要と感じる支援</a:t>
            </a:r>
            <a:endParaRPr lang="ja-JP" altLang="en-US" sz="1000" dirty="0">
              <a:latin typeface="BIZ UDゴシック" panose="020B0400000000000000" pitchFamily="49" charset="-128"/>
              <a:ea typeface="BIZ UDゴシック" panose="020B0400000000000000" pitchFamily="49" charset="-128"/>
            </a:endParaRPr>
          </a:p>
        </p:txBody>
      </p:sp>
      <p:graphicFrame>
        <p:nvGraphicFramePr>
          <p:cNvPr id="98" name="表 97">
            <a:extLst>
              <a:ext uri="{FF2B5EF4-FFF2-40B4-BE49-F238E27FC236}">
                <a16:creationId xmlns:a16="http://schemas.microsoft.com/office/drawing/2014/main" id="{29E19D59-97E9-454A-ACA4-0951B0E998A5}"/>
              </a:ext>
            </a:extLst>
          </p:cNvPr>
          <p:cNvGraphicFramePr>
            <a:graphicFrameLocks noGrp="1"/>
          </p:cNvGraphicFramePr>
          <p:nvPr>
            <p:extLst>
              <p:ext uri="{D42A27DB-BD31-4B8C-83A1-F6EECF244321}">
                <p14:modId xmlns:p14="http://schemas.microsoft.com/office/powerpoint/2010/main" val="2022065392"/>
              </p:ext>
            </p:extLst>
          </p:nvPr>
        </p:nvGraphicFramePr>
        <p:xfrm>
          <a:off x="1454854" y="3275879"/>
          <a:ext cx="5660842" cy="687103"/>
        </p:xfrm>
        <a:graphic>
          <a:graphicData uri="http://schemas.openxmlformats.org/drawingml/2006/table">
            <a:tbl>
              <a:tblPr/>
              <a:tblGrid>
                <a:gridCol w="5660842">
                  <a:extLst>
                    <a:ext uri="{9D8B030D-6E8A-4147-A177-3AD203B41FA5}">
                      <a16:colId xmlns:a16="http://schemas.microsoft.com/office/drawing/2014/main" val="2599024390"/>
                    </a:ext>
                  </a:extLst>
                </a:gridCol>
              </a:tblGrid>
              <a:tr h="687103">
                <a:tc>
                  <a:txBody>
                    <a:bodyPr/>
                    <a:lstStyle/>
                    <a:p>
                      <a:pPr algn="l" fontAlgn="t"/>
                      <a:r>
                        <a:rPr lang="ja-JP" altLang="en-US" sz="900" b="0" dirty="0">
                          <a:solidFill>
                            <a:schemeClr val="bg1"/>
                          </a:solidFill>
                          <a:latin typeface="BIZ UDゴシック" panose="020B0400000000000000" pitchFamily="49" charset="-128"/>
                          <a:ea typeface="BIZ UDゴシック" panose="020B0400000000000000" pitchFamily="49" charset="-128"/>
                        </a:rPr>
                        <a:t>外国人介護人材の受入状況等に関するアンケート</a:t>
                      </a:r>
                      <a:r>
                        <a:rPr lang="ja-JP" altLang="en-US" sz="900" b="0" i="0" u="none" strike="noStrike" dirty="0">
                          <a:solidFill>
                            <a:schemeClr val="bg1"/>
                          </a:solidFill>
                          <a:effectLst/>
                          <a:latin typeface="BIZ UDゴシック" panose="020B0400000000000000" pitchFamily="49" charset="-128"/>
                          <a:ea typeface="BIZ UDゴシック" panose="020B0400000000000000" pitchFamily="49" charset="-128"/>
                        </a:rPr>
                        <a:t>（令和６年７月府福祉人材・法人指導課）</a:t>
                      </a:r>
                      <a:endParaRPr lang="en-US" altLang="ja-JP" sz="900" b="0" i="0" u="none" strike="noStrike" dirty="0">
                        <a:solidFill>
                          <a:schemeClr val="bg1"/>
                        </a:solidFill>
                        <a:effectLst/>
                        <a:latin typeface="BIZ UDゴシック" panose="020B0400000000000000" pitchFamily="49" charset="-128"/>
                        <a:ea typeface="BIZ UDゴシック" panose="020B0400000000000000" pitchFamily="49" charset="-128"/>
                      </a:endParaRPr>
                    </a:p>
                    <a:p>
                      <a:pPr algn="l" fontAlgn="t"/>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調査対象　：府内</a:t>
                      </a:r>
                      <a:r>
                        <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rPr>
                        <a:t>1,598</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施設（指定介護老人福祉施設、介護老人保健施設、介護医療院、グループホーム）</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fontAlgn="t"/>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有効回答数：</a:t>
                      </a:r>
                      <a:r>
                        <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rPr>
                        <a:t>400</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施設（回答率</a:t>
                      </a:r>
                      <a:r>
                        <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rPr>
                        <a:t>25.0</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a:t>
                      </a:r>
                    </a:p>
                  </a:txBody>
                  <a:tcPr marL="6350" marR="6350" marT="6350" marB="0">
                    <a:lnL>
                      <a:noFill/>
                    </a:lnL>
                    <a:lnR>
                      <a:noFill/>
                    </a:lnR>
                    <a:lnT>
                      <a:noFill/>
                    </a:lnT>
                    <a:lnB>
                      <a:noFill/>
                    </a:lnB>
                  </a:tcPr>
                </a:tc>
                <a:extLst>
                  <a:ext uri="{0D108BD9-81ED-4DB2-BD59-A6C34878D82A}">
                    <a16:rowId xmlns:a16="http://schemas.microsoft.com/office/drawing/2014/main" val="1164367866"/>
                  </a:ext>
                </a:extLst>
              </a:tr>
            </a:tbl>
          </a:graphicData>
        </a:graphic>
      </p:graphicFrame>
      <p:sp>
        <p:nvSpPr>
          <p:cNvPr id="9" name="正方形/長方形 8">
            <a:extLst>
              <a:ext uri="{FF2B5EF4-FFF2-40B4-BE49-F238E27FC236}">
                <a16:creationId xmlns:a16="http://schemas.microsoft.com/office/drawing/2014/main" id="{3B0B3E58-2509-41D6-89D7-42983D9E132C}"/>
              </a:ext>
            </a:extLst>
          </p:cNvPr>
          <p:cNvSpPr/>
          <p:nvPr/>
        </p:nvSpPr>
        <p:spPr>
          <a:xfrm>
            <a:off x="1685066" y="3917273"/>
            <a:ext cx="6461407" cy="226459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BF1D2F83-C62E-4F79-8895-27C9047C8971}"/>
              </a:ext>
            </a:extLst>
          </p:cNvPr>
          <p:cNvSpPr txBox="1"/>
          <p:nvPr/>
        </p:nvSpPr>
        <p:spPr>
          <a:xfrm>
            <a:off x="7032433" y="4136653"/>
            <a:ext cx="1126265" cy="253916"/>
          </a:xfrm>
          <a:prstGeom prst="rect">
            <a:avLst/>
          </a:prstGeom>
          <a:noFill/>
        </p:spPr>
        <p:txBody>
          <a:bodyPr wrap="square">
            <a:spAutoFit/>
          </a:bodyPr>
          <a:lstStyle/>
          <a:p>
            <a:r>
              <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rPr>
              <a:t>（複数回答可）</a:t>
            </a:r>
            <a:endParaRPr lang="ja-JP" altLang="en-US" sz="1000" dirty="0">
              <a:latin typeface="BIZ UDゴシック" panose="020B0400000000000000" pitchFamily="49" charset="-128"/>
              <a:ea typeface="BIZ UDゴシック" panose="020B0400000000000000" pitchFamily="49" charset="-128"/>
            </a:endParaRPr>
          </a:p>
        </p:txBody>
      </p:sp>
      <p:grpSp>
        <p:nvGrpSpPr>
          <p:cNvPr id="101" name="グループ化 100">
            <a:extLst>
              <a:ext uri="{FF2B5EF4-FFF2-40B4-BE49-F238E27FC236}">
                <a16:creationId xmlns:a16="http://schemas.microsoft.com/office/drawing/2014/main" id="{EED9930D-7398-478A-8F73-E95304EC0897}"/>
              </a:ext>
            </a:extLst>
          </p:cNvPr>
          <p:cNvGrpSpPr>
            <a:grpSpLocks noChangeAspect="1"/>
          </p:cNvGrpSpPr>
          <p:nvPr/>
        </p:nvGrpSpPr>
        <p:grpSpPr>
          <a:xfrm rot="19700392">
            <a:off x="1120600" y="6247197"/>
            <a:ext cx="270381" cy="187364"/>
            <a:chOff x="781669" y="2750507"/>
            <a:chExt cx="757760" cy="544548"/>
          </a:xfrm>
          <a:solidFill>
            <a:schemeClr val="accent4">
              <a:lumMod val="40000"/>
              <a:lumOff val="60000"/>
            </a:schemeClr>
          </a:solidFill>
        </p:grpSpPr>
        <p:sp>
          <p:nvSpPr>
            <p:cNvPr id="102" name="二等辺三角形 101">
              <a:extLst>
                <a:ext uri="{FF2B5EF4-FFF2-40B4-BE49-F238E27FC236}">
                  <a16:creationId xmlns:a16="http://schemas.microsoft.com/office/drawing/2014/main" id="{1766AC0D-D9AC-4DD0-A128-0F95E08ECA8F}"/>
                </a:ext>
              </a:extLst>
            </p:cNvPr>
            <p:cNvSpPr/>
            <p:nvPr/>
          </p:nvSpPr>
          <p:spPr>
            <a:xfrm rot="10800000">
              <a:off x="1045638" y="2750507"/>
              <a:ext cx="229822" cy="528564"/>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sz="1600" dirty="0">
                <a:solidFill>
                  <a:schemeClr val="accent1"/>
                </a:solidFill>
              </a:endParaRPr>
            </a:p>
          </p:txBody>
        </p:sp>
        <p:sp>
          <p:nvSpPr>
            <p:cNvPr id="103" name="二等辺三角形 102">
              <a:extLst>
                <a:ext uri="{FF2B5EF4-FFF2-40B4-BE49-F238E27FC236}">
                  <a16:creationId xmlns:a16="http://schemas.microsoft.com/office/drawing/2014/main" id="{2913CEB0-C57C-4EA6-A2AD-C9223869BA5D}"/>
                </a:ext>
              </a:extLst>
            </p:cNvPr>
            <p:cNvSpPr/>
            <p:nvPr/>
          </p:nvSpPr>
          <p:spPr>
            <a:xfrm rot="9000000">
              <a:off x="781669" y="2882774"/>
              <a:ext cx="229822" cy="412281"/>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sz="1600" dirty="0">
                <a:solidFill>
                  <a:schemeClr val="accent1"/>
                </a:solidFill>
              </a:endParaRPr>
            </a:p>
          </p:txBody>
        </p:sp>
        <p:sp>
          <p:nvSpPr>
            <p:cNvPr id="104" name="二等辺三角形 103">
              <a:extLst>
                <a:ext uri="{FF2B5EF4-FFF2-40B4-BE49-F238E27FC236}">
                  <a16:creationId xmlns:a16="http://schemas.microsoft.com/office/drawing/2014/main" id="{F2BF93E2-9DBE-49ED-ADFB-0BF6B5FEA655}"/>
                </a:ext>
              </a:extLst>
            </p:cNvPr>
            <p:cNvSpPr/>
            <p:nvPr/>
          </p:nvSpPr>
          <p:spPr>
            <a:xfrm rot="12600000" flipH="1">
              <a:off x="1309607" y="2882774"/>
              <a:ext cx="229822" cy="412281"/>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sz="1600" dirty="0">
                <a:solidFill>
                  <a:schemeClr val="accent1"/>
                </a:solidFill>
              </a:endParaRPr>
            </a:p>
          </p:txBody>
        </p:sp>
      </p:grpSp>
      <p:sp>
        <p:nvSpPr>
          <p:cNvPr id="106" name="テキスト ボックス 105">
            <a:extLst>
              <a:ext uri="{FF2B5EF4-FFF2-40B4-BE49-F238E27FC236}">
                <a16:creationId xmlns:a16="http://schemas.microsoft.com/office/drawing/2014/main" id="{A8A2744F-AE7A-4437-8495-4675BA36AF7F}"/>
              </a:ext>
            </a:extLst>
          </p:cNvPr>
          <p:cNvSpPr txBox="1"/>
          <p:nvPr/>
        </p:nvSpPr>
        <p:spPr>
          <a:xfrm>
            <a:off x="1486764" y="6419926"/>
            <a:ext cx="7340598" cy="261610"/>
          </a:xfrm>
          <a:prstGeom prst="rect">
            <a:avLst/>
          </a:prstGeom>
          <a:noFill/>
        </p:spPr>
        <p:txBody>
          <a:bodyPr wrap="square">
            <a:spAutoFit/>
          </a:bodyPr>
          <a:lstStyle/>
          <a:p>
            <a:r>
              <a:rPr lang="ja-JP" altLang="en-US" sz="1100" dirty="0">
                <a:latin typeface="BIZ UDゴシック" panose="020B0400000000000000" pitchFamily="49" charset="-128"/>
                <a:ea typeface="BIZ UDゴシック" panose="020B0400000000000000" pitchFamily="49" charset="-128"/>
              </a:rPr>
              <a:t>外国人介護人材の定着促進のため、</a:t>
            </a:r>
            <a:r>
              <a:rPr lang="ja-JP" altLang="en-US" sz="1100" b="1" u="sng" dirty="0">
                <a:solidFill>
                  <a:srgbClr val="FF0000"/>
                </a:solidFill>
                <a:latin typeface="BIZ UDゴシック" panose="020B0400000000000000" pitchFamily="49" charset="-128"/>
                <a:ea typeface="BIZ UDゴシック" panose="020B0400000000000000" pitchFamily="49" charset="-128"/>
              </a:rPr>
              <a:t>介護福祉士資格取得に向けた日本語の学習支援</a:t>
            </a:r>
            <a:r>
              <a:rPr lang="ja-JP" altLang="en-US" sz="1100" dirty="0">
                <a:latin typeface="BIZ UDゴシック" panose="020B0400000000000000" pitchFamily="49" charset="-128"/>
                <a:ea typeface="BIZ UDゴシック" panose="020B0400000000000000" pitchFamily="49" charset="-128"/>
              </a:rPr>
              <a:t>を行っていくことが必要</a:t>
            </a:r>
          </a:p>
        </p:txBody>
      </p:sp>
      <p:cxnSp>
        <p:nvCxnSpPr>
          <p:cNvPr id="34" name="直線コネクタ 33">
            <a:extLst>
              <a:ext uri="{FF2B5EF4-FFF2-40B4-BE49-F238E27FC236}">
                <a16:creationId xmlns:a16="http://schemas.microsoft.com/office/drawing/2014/main" id="{374F74CA-8454-4128-8CB5-8753977AC482}"/>
              </a:ext>
            </a:extLst>
          </p:cNvPr>
          <p:cNvCxnSpPr>
            <a:cxnSpLocks/>
          </p:cNvCxnSpPr>
          <p:nvPr/>
        </p:nvCxnSpPr>
        <p:spPr>
          <a:xfrm flipV="1">
            <a:off x="1370140" y="6683433"/>
            <a:ext cx="7050650" cy="10707"/>
          </a:xfrm>
          <a:prstGeom prst="line">
            <a:avLst/>
          </a:prstGeom>
          <a:ln w="12700">
            <a:solidFill>
              <a:schemeClr val="accent4">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5D051C97-9C68-4777-AAEB-8933EF79C51B}"/>
              </a:ext>
            </a:extLst>
          </p:cNvPr>
          <p:cNvSpPr txBox="1"/>
          <p:nvPr/>
        </p:nvSpPr>
        <p:spPr>
          <a:xfrm>
            <a:off x="8712918" y="6514601"/>
            <a:ext cx="377236"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11</a:t>
            </a:r>
            <a:endParaRPr kumimoji="1" lang="ja-JP" altLang="en-US" sz="1400" dirty="0">
              <a:latin typeface="HG教科書体" panose="02020609000000000000" pitchFamily="17" charset="-128"/>
              <a:ea typeface="HG教科書体" panose="02020609000000000000" pitchFamily="17" charset="-128"/>
            </a:endParaRPr>
          </a:p>
        </p:txBody>
      </p:sp>
      <p:sp>
        <p:nvSpPr>
          <p:cNvPr id="37" name="正方形/長方形 36">
            <a:extLst>
              <a:ext uri="{FF2B5EF4-FFF2-40B4-BE49-F238E27FC236}">
                <a16:creationId xmlns:a16="http://schemas.microsoft.com/office/drawing/2014/main" id="{A05A2F42-6696-45F2-94EF-1AEFA633BDE3}"/>
              </a:ext>
            </a:extLst>
          </p:cNvPr>
          <p:cNvSpPr/>
          <p:nvPr/>
        </p:nvSpPr>
        <p:spPr>
          <a:xfrm>
            <a:off x="7877587" y="1397709"/>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5D3DA5EF-B95C-4C64-8AA8-66F5BB9501D3}"/>
              </a:ext>
            </a:extLst>
          </p:cNvPr>
          <p:cNvSpPr txBox="1"/>
          <p:nvPr/>
        </p:nvSpPr>
        <p:spPr>
          <a:xfrm>
            <a:off x="7825403" y="1408841"/>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(18)</a:t>
            </a:r>
            <a:endParaRPr kumimoji="1" lang="ja-JP" altLang="en-US" sz="800" dirty="0">
              <a:latin typeface="BIZ UDゴシック" panose="020B0400000000000000" pitchFamily="49" charset="-128"/>
              <a:ea typeface="BIZ UDゴシック" panose="020B0400000000000000" pitchFamily="49" charset="-128"/>
            </a:endParaRPr>
          </a:p>
        </p:txBody>
      </p:sp>
      <p:sp>
        <p:nvSpPr>
          <p:cNvPr id="39" name="正方形/長方形 38">
            <a:extLst>
              <a:ext uri="{FF2B5EF4-FFF2-40B4-BE49-F238E27FC236}">
                <a16:creationId xmlns:a16="http://schemas.microsoft.com/office/drawing/2014/main" id="{6601B60E-8D5C-4F4F-A046-11A7829CB009}"/>
              </a:ext>
            </a:extLst>
          </p:cNvPr>
          <p:cNvSpPr/>
          <p:nvPr/>
        </p:nvSpPr>
        <p:spPr>
          <a:xfrm>
            <a:off x="8044548" y="2219970"/>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019B5BDA-96A7-487F-9080-0378DAFEEF37}"/>
              </a:ext>
            </a:extLst>
          </p:cNvPr>
          <p:cNvSpPr txBox="1"/>
          <p:nvPr/>
        </p:nvSpPr>
        <p:spPr>
          <a:xfrm>
            <a:off x="7992364" y="2231102"/>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(19)</a:t>
            </a:r>
            <a:endParaRPr kumimoji="1" lang="ja-JP" altLang="en-US" sz="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9435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a:extLst>
              <a:ext uri="{FF2B5EF4-FFF2-40B4-BE49-F238E27FC236}">
                <a16:creationId xmlns:a16="http://schemas.microsoft.com/office/drawing/2014/main" id="{112FB37A-6C11-43A3-8D76-06FE88925A3C}"/>
              </a:ext>
            </a:extLst>
          </p:cNvPr>
          <p:cNvSpPr/>
          <p:nvPr/>
        </p:nvSpPr>
        <p:spPr>
          <a:xfrm>
            <a:off x="5153891" y="3257807"/>
            <a:ext cx="3757354" cy="2982304"/>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CF71CFF-D2B8-4EE9-BF1C-F2CDDEF2154A}"/>
              </a:ext>
            </a:extLst>
          </p:cNvPr>
          <p:cNvSpPr txBox="1"/>
          <p:nvPr/>
        </p:nvSpPr>
        <p:spPr>
          <a:xfrm>
            <a:off x="0" y="-396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４．本日ご議論いただきたいこと</a:t>
            </a:r>
          </a:p>
        </p:txBody>
      </p:sp>
      <p:sp>
        <p:nvSpPr>
          <p:cNvPr id="38" name="テキスト ボックス 37">
            <a:extLst>
              <a:ext uri="{FF2B5EF4-FFF2-40B4-BE49-F238E27FC236}">
                <a16:creationId xmlns:a16="http://schemas.microsoft.com/office/drawing/2014/main" id="{C37D519D-C7CD-4552-AA46-245EF85FE38D}"/>
              </a:ext>
            </a:extLst>
          </p:cNvPr>
          <p:cNvSpPr txBox="1"/>
          <p:nvPr/>
        </p:nvSpPr>
        <p:spPr>
          <a:xfrm>
            <a:off x="261216" y="777109"/>
            <a:ext cx="8030441" cy="354969"/>
          </a:xfrm>
          <a:prstGeom prst="rect">
            <a:avLst/>
          </a:prstGeom>
          <a:noFill/>
        </p:spPr>
        <p:txBody>
          <a:bodyPr wrap="square">
            <a:spAutoFit/>
          </a:bodyPr>
          <a:lstStyle/>
          <a:p>
            <a:pPr>
              <a:lnSpc>
                <a:spcPts val="25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　</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p:txBody>
      </p:sp>
      <p:sp>
        <p:nvSpPr>
          <p:cNvPr id="8" name="四角形: 角を丸くする 7">
            <a:extLst>
              <a:ext uri="{FF2B5EF4-FFF2-40B4-BE49-F238E27FC236}">
                <a16:creationId xmlns:a16="http://schemas.microsoft.com/office/drawing/2014/main" id="{D820C85A-2713-C768-7436-79B847290B00}"/>
              </a:ext>
            </a:extLst>
          </p:cNvPr>
          <p:cNvSpPr/>
          <p:nvPr/>
        </p:nvSpPr>
        <p:spPr>
          <a:xfrm>
            <a:off x="210788" y="847637"/>
            <a:ext cx="8739247" cy="1446615"/>
          </a:xfrm>
          <a:prstGeom prst="roundRect">
            <a:avLst>
              <a:gd name="adj" fmla="val 6382"/>
            </a:avLst>
          </a:prstGeom>
          <a:no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lnSpc>
                <a:spcPct val="120000"/>
              </a:lnSpc>
              <a:spcAft>
                <a:spcPts val="300"/>
              </a:spcAft>
            </a:pPr>
            <a:endParaRPr kumimoji="1" lang="ja-JP" altLang="en-US" dirty="0">
              <a:solidFill>
                <a:schemeClr val="tx2"/>
              </a:solidFill>
            </a:endParaRPr>
          </a:p>
        </p:txBody>
      </p:sp>
      <p:sp>
        <p:nvSpPr>
          <p:cNvPr id="9" name="四角形: 角を丸くする 8">
            <a:extLst>
              <a:ext uri="{FF2B5EF4-FFF2-40B4-BE49-F238E27FC236}">
                <a16:creationId xmlns:a16="http://schemas.microsoft.com/office/drawing/2014/main" id="{75EAAC13-AEA8-8CA6-F384-98EF85C46C48}"/>
              </a:ext>
            </a:extLst>
          </p:cNvPr>
          <p:cNvSpPr/>
          <p:nvPr/>
        </p:nvSpPr>
        <p:spPr>
          <a:xfrm>
            <a:off x="354805" y="617889"/>
            <a:ext cx="6768752" cy="429052"/>
          </a:xfrm>
          <a:prstGeom prst="roundRect">
            <a:avLst>
              <a:gd name="adj" fmla="val 50000"/>
            </a:avLst>
          </a:prstGeom>
          <a:solidFill>
            <a:schemeClr val="accent5">
              <a:lumMod val="5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20000"/>
              </a:lnSpc>
              <a:spcAft>
                <a:spcPts val="300"/>
              </a:spcAft>
            </a:pPr>
            <a:r>
              <a:rPr kumimoji="1" lang="ja-JP" altLang="en-US" sz="1200" b="1" dirty="0">
                <a:solidFill>
                  <a:schemeClr val="bg1"/>
                </a:solidFill>
                <a:latin typeface="BIZ UDゴシック" panose="020B0400000000000000" pitchFamily="49" charset="-128"/>
                <a:ea typeface="BIZ UDゴシック" panose="020B0400000000000000" pitchFamily="49" charset="-128"/>
              </a:rPr>
              <a:t>（１）「３（２）中間見直しで取り入れるポイント」について</a:t>
            </a:r>
          </a:p>
        </p:txBody>
      </p:sp>
      <p:sp>
        <p:nvSpPr>
          <p:cNvPr id="10" name="四角形: 角を丸くする 9">
            <a:extLst>
              <a:ext uri="{FF2B5EF4-FFF2-40B4-BE49-F238E27FC236}">
                <a16:creationId xmlns:a16="http://schemas.microsoft.com/office/drawing/2014/main" id="{383745D2-3954-94C6-3752-7558E23B421F}"/>
              </a:ext>
            </a:extLst>
          </p:cNvPr>
          <p:cNvSpPr/>
          <p:nvPr/>
        </p:nvSpPr>
        <p:spPr>
          <a:xfrm>
            <a:off x="261216" y="2609562"/>
            <a:ext cx="8739247" cy="4015684"/>
          </a:xfrm>
          <a:prstGeom prst="roundRect">
            <a:avLst>
              <a:gd name="adj" fmla="val 6382"/>
            </a:avLst>
          </a:prstGeom>
          <a:noFill/>
          <a:ln>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lnSpc>
                <a:spcPct val="120000"/>
              </a:lnSpc>
              <a:spcAft>
                <a:spcPts val="300"/>
              </a:spcAft>
            </a:pPr>
            <a:endParaRPr kumimoji="1" lang="ja-JP" altLang="en-US" dirty="0">
              <a:solidFill>
                <a:schemeClr val="tx2"/>
              </a:solidFill>
            </a:endParaRPr>
          </a:p>
        </p:txBody>
      </p:sp>
      <p:sp>
        <p:nvSpPr>
          <p:cNvPr id="11" name="四角形: 角を丸くする 10">
            <a:extLst>
              <a:ext uri="{FF2B5EF4-FFF2-40B4-BE49-F238E27FC236}">
                <a16:creationId xmlns:a16="http://schemas.microsoft.com/office/drawing/2014/main" id="{B6E38E2F-3541-209F-76BD-C9F7FD5609F2}"/>
              </a:ext>
            </a:extLst>
          </p:cNvPr>
          <p:cNvSpPr/>
          <p:nvPr/>
        </p:nvSpPr>
        <p:spPr>
          <a:xfrm>
            <a:off x="354805" y="2409035"/>
            <a:ext cx="6768752" cy="429052"/>
          </a:xfrm>
          <a:prstGeom prst="roundRect">
            <a:avLst>
              <a:gd name="adj" fmla="val 50000"/>
            </a:avLst>
          </a:prstGeom>
          <a:solidFill>
            <a:schemeClr val="accent5">
              <a:lumMod val="5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20000"/>
              </a:lnSpc>
              <a:spcAft>
                <a:spcPts val="300"/>
              </a:spcAft>
            </a:pPr>
            <a:r>
              <a:rPr kumimoji="1" lang="ja-JP" altLang="en-US" sz="1200" b="1" dirty="0">
                <a:solidFill>
                  <a:schemeClr val="bg1"/>
                </a:solidFill>
                <a:latin typeface="BIZ UDゴシック" panose="020B0400000000000000" pitchFamily="49" charset="-128"/>
                <a:ea typeface="BIZ UDゴシック" panose="020B0400000000000000" pitchFamily="49" charset="-128"/>
              </a:rPr>
              <a:t>（２）「３（１）方向性及び取組項目の中間見直し案」について</a:t>
            </a:r>
          </a:p>
        </p:txBody>
      </p:sp>
      <p:sp>
        <p:nvSpPr>
          <p:cNvPr id="13" name="テキスト ボックス 12">
            <a:extLst>
              <a:ext uri="{FF2B5EF4-FFF2-40B4-BE49-F238E27FC236}">
                <a16:creationId xmlns:a16="http://schemas.microsoft.com/office/drawing/2014/main" id="{C722E4EB-D275-4C24-9C0F-FCF5B0EF610B}"/>
              </a:ext>
            </a:extLst>
          </p:cNvPr>
          <p:cNvSpPr txBox="1"/>
          <p:nvPr/>
        </p:nvSpPr>
        <p:spPr>
          <a:xfrm>
            <a:off x="496782" y="1117012"/>
            <a:ext cx="8150433"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〇国の人材確保の動向や府域の現状から、今年度の中間見直しにおける主なポイントは以下の２点と考えている。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大きな方向性として</a:t>
            </a:r>
            <a:r>
              <a:rPr lang="ja-JP" altLang="en-US" sz="1200" b="1" u="sng" dirty="0">
                <a:solidFill>
                  <a:srgbClr val="FF0000"/>
                </a:solidFill>
                <a:latin typeface="BIZ UDゴシック" panose="020B0400000000000000" pitchFamily="49" charset="-128"/>
                <a:ea typeface="BIZ UDゴシック" panose="020B0400000000000000" pitchFamily="49" charset="-128"/>
              </a:rPr>
              <a:t>追加するべき点</a:t>
            </a:r>
            <a:r>
              <a:rPr lang="ja-JP" altLang="en-US" sz="1200" dirty="0">
                <a:latin typeface="BIZ UDゴシック" panose="020B0400000000000000" pitchFamily="49" charset="-128"/>
                <a:ea typeface="BIZ UDゴシック" panose="020B0400000000000000" pitchFamily="49" charset="-128"/>
              </a:rPr>
              <a:t>はあるか。</a:t>
            </a:r>
          </a:p>
        </p:txBody>
      </p:sp>
      <p:sp>
        <p:nvSpPr>
          <p:cNvPr id="16" name="テキスト ボックス 15">
            <a:extLst>
              <a:ext uri="{FF2B5EF4-FFF2-40B4-BE49-F238E27FC236}">
                <a16:creationId xmlns:a16="http://schemas.microsoft.com/office/drawing/2014/main" id="{A4D3D625-EBE1-4794-A685-423EF97DC901}"/>
              </a:ext>
            </a:extLst>
          </p:cNvPr>
          <p:cNvSpPr txBox="1"/>
          <p:nvPr/>
        </p:nvSpPr>
        <p:spPr>
          <a:xfrm>
            <a:off x="496782" y="2961904"/>
            <a:ext cx="4414667" cy="969496"/>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〇中間見直し案は、</a:t>
            </a:r>
            <a:r>
              <a:rPr lang="ja-JP" altLang="en-US" sz="1200" b="1" u="sng" dirty="0">
                <a:solidFill>
                  <a:srgbClr val="FF0000"/>
                </a:solidFill>
                <a:latin typeface="BIZ UDゴシック" panose="020B0400000000000000" pitchFamily="49" charset="-128"/>
                <a:ea typeface="BIZ UDゴシック" panose="020B0400000000000000" pitchFamily="49" charset="-128"/>
              </a:rPr>
              <a:t>今取り組むべき方向性</a:t>
            </a:r>
            <a:r>
              <a:rPr lang="ja-JP" altLang="en-US" sz="1200" dirty="0">
                <a:latin typeface="BIZ UDゴシック" panose="020B0400000000000000" pitchFamily="49" charset="-128"/>
                <a:ea typeface="BIZ UDゴシック" panose="020B0400000000000000" pitchFamily="49" charset="-128"/>
              </a:rPr>
              <a:t>や</a:t>
            </a:r>
            <a:r>
              <a:rPr lang="ja-JP" altLang="en-US" sz="1200" b="1" u="sng" dirty="0">
                <a:solidFill>
                  <a:srgbClr val="FF0000"/>
                </a:solidFill>
                <a:latin typeface="BIZ UDゴシック" panose="020B0400000000000000" pitchFamily="49" charset="-128"/>
                <a:ea typeface="BIZ UDゴシック" panose="020B0400000000000000" pitchFamily="49" charset="-128"/>
              </a:rPr>
              <a:t>特に力を入れて</a:t>
            </a:r>
            <a:endParaRPr lang="en-US" altLang="ja-JP" sz="1200" b="1" u="sng" dirty="0">
              <a:solidFill>
                <a:srgbClr val="FF0000"/>
              </a:solidFill>
              <a:latin typeface="BIZ UDゴシック" panose="020B0400000000000000" pitchFamily="49" charset="-128"/>
              <a:ea typeface="BIZ UDゴシック" panose="020B0400000000000000" pitchFamily="49" charset="-128"/>
            </a:endParaRPr>
          </a:p>
          <a:p>
            <a:r>
              <a:rPr lang="ja-JP" altLang="en-US" sz="1200" b="1" dirty="0">
                <a:solidFill>
                  <a:srgbClr val="FF0000"/>
                </a:solidFill>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いくべき項目</a:t>
            </a:r>
            <a:r>
              <a:rPr lang="ja-JP" altLang="en-US" sz="1200" dirty="0">
                <a:latin typeface="BIZ UDゴシック" panose="020B0400000000000000" pitchFamily="49" charset="-128"/>
                <a:ea typeface="BIZ UDゴシック" panose="020B0400000000000000" pitchFamily="49" charset="-128"/>
              </a:rPr>
              <a:t>を正しく捉えているか。</a:t>
            </a:r>
            <a:endParaRPr lang="en-US" altLang="ja-JP" sz="1200" dirty="0">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・項目の表現が、誤って受け取られかねない</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・重点項目に違和感がある　　　　　　　　　等</a:t>
            </a:r>
          </a:p>
        </p:txBody>
      </p:sp>
      <p:sp>
        <p:nvSpPr>
          <p:cNvPr id="18" name="テキスト ボックス 17">
            <a:extLst>
              <a:ext uri="{FF2B5EF4-FFF2-40B4-BE49-F238E27FC236}">
                <a16:creationId xmlns:a16="http://schemas.microsoft.com/office/drawing/2014/main" id="{4180DBB4-A345-4101-A0C5-81BCC832BEF6}"/>
              </a:ext>
            </a:extLst>
          </p:cNvPr>
          <p:cNvSpPr txBox="1"/>
          <p:nvPr/>
        </p:nvSpPr>
        <p:spPr>
          <a:xfrm>
            <a:off x="583274" y="1671386"/>
            <a:ext cx="8150433"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　　①生産性向上の推進：</a:t>
            </a:r>
            <a:r>
              <a:rPr kumimoji="1" lang="ja-JP" altLang="en-US" sz="1200" dirty="0">
                <a:solidFill>
                  <a:schemeClr val="tx1"/>
                </a:solidFill>
                <a:latin typeface="BIZ UDゴシック" panose="020B0400000000000000" pitchFamily="49" charset="-128"/>
                <a:ea typeface="BIZ UDゴシック" panose="020B0400000000000000" pitchFamily="49" charset="-128"/>
              </a:rPr>
              <a:t>テクノロジーの導入とタスクシフト・シェア</a:t>
            </a:r>
            <a:endParaRPr lang="ja-JP" altLang="en-US"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②外国人介護人材の定着促進</a:t>
            </a:r>
          </a:p>
        </p:txBody>
      </p:sp>
      <p:sp>
        <p:nvSpPr>
          <p:cNvPr id="20" name="角丸四角形 3">
            <a:extLst>
              <a:ext uri="{FF2B5EF4-FFF2-40B4-BE49-F238E27FC236}">
                <a16:creationId xmlns:a16="http://schemas.microsoft.com/office/drawing/2014/main" id="{EA1C6F64-032A-4835-8571-DAFFA92709BA}"/>
              </a:ext>
            </a:extLst>
          </p:cNvPr>
          <p:cNvSpPr/>
          <p:nvPr/>
        </p:nvSpPr>
        <p:spPr>
          <a:xfrm>
            <a:off x="5769033" y="1994449"/>
            <a:ext cx="3142212" cy="34192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en-US" altLang="ja-JP" sz="1000" dirty="0">
                <a:solidFill>
                  <a:schemeClr val="tx1"/>
                </a:solidFill>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rPr>
              <a:t> </a:t>
            </a:r>
            <a:r>
              <a:rPr kumimoji="1" lang="ja-JP" altLang="en-US" sz="1000">
                <a:solidFill>
                  <a:schemeClr val="tx1"/>
                </a:solidFill>
                <a:latin typeface="BIZ UDゴシック" panose="020B0400000000000000" pitchFamily="49" charset="-128"/>
                <a:ea typeface="BIZ UDゴシック" panose="020B0400000000000000" pitchFamily="49" charset="-128"/>
              </a:rPr>
              <a:t>令和</a:t>
            </a:r>
            <a:r>
              <a:rPr kumimoji="1" lang="ja-JP" altLang="en-US" sz="1000" dirty="0">
                <a:solidFill>
                  <a:schemeClr val="tx1"/>
                </a:solidFill>
                <a:latin typeface="BIZ UDゴシック" panose="020B0400000000000000" pitchFamily="49" charset="-128"/>
                <a:ea typeface="BIZ UDゴシック" panose="020B0400000000000000" pitchFamily="49" charset="-128"/>
              </a:rPr>
              <a:t>９年度には、戦略の全体見直しを行う予定</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grpSp>
        <p:nvGrpSpPr>
          <p:cNvPr id="7" name="グループ化 6">
            <a:extLst>
              <a:ext uri="{FF2B5EF4-FFF2-40B4-BE49-F238E27FC236}">
                <a16:creationId xmlns:a16="http://schemas.microsoft.com/office/drawing/2014/main" id="{2D38D4BA-B715-459F-8714-D4F03E4D33C5}"/>
              </a:ext>
            </a:extLst>
          </p:cNvPr>
          <p:cNvGrpSpPr/>
          <p:nvPr/>
        </p:nvGrpSpPr>
        <p:grpSpPr>
          <a:xfrm>
            <a:off x="5253644" y="3512617"/>
            <a:ext cx="3679563" cy="2563394"/>
            <a:chOff x="5253644" y="3346361"/>
            <a:chExt cx="3679563" cy="2563394"/>
          </a:xfrm>
        </p:grpSpPr>
        <p:sp>
          <p:nvSpPr>
            <p:cNvPr id="32" name="四角形: 角を丸くする 31">
              <a:extLst>
                <a:ext uri="{FF2B5EF4-FFF2-40B4-BE49-F238E27FC236}">
                  <a16:creationId xmlns:a16="http://schemas.microsoft.com/office/drawing/2014/main" id="{316186B4-080B-47F4-8FB5-638354167AF9}"/>
                </a:ext>
              </a:extLst>
            </p:cNvPr>
            <p:cNvSpPr/>
            <p:nvPr/>
          </p:nvSpPr>
          <p:spPr>
            <a:xfrm>
              <a:off x="5353789" y="3467978"/>
              <a:ext cx="1080000" cy="137456"/>
            </a:xfrm>
            <a:prstGeom prst="roundRect">
              <a:avLst>
                <a:gd name="adj" fmla="val 5000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b"/>
            <a:lstStyle/>
            <a:p>
              <a:endParaRPr kumimoji="1" lang="ja-JP" altLang="en-US" dirty="0">
                <a:solidFill>
                  <a:schemeClr val="accent1"/>
                </a:solidFill>
              </a:endParaRPr>
            </a:p>
          </p:txBody>
        </p:sp>
        <p:sp>
          <p:nvSpPr>
            <p:cNvPr id="34" name="四角形: 角を丸くする 33">
              <a:extLst>
                <a:ext uri="{FF2B5EF4-FFF2-40B4-BE49-F238E27FC236}">
                  <a16:creationId xmlns:a16="http://schemas.microsoft.com/office/drawing/2014/main" id="{4309D191-A74A-48B7-9CC1-5E14F51E90DC}"/>
                </a:ext>
              </a:extLst>
            </p:cNvPr>
            <p:cNvSpPr/>
            <p:nvPr/>
          </p:nvSpPr>
          <p:spPr>
            <a:xfrm>
              <a:off x="5353789" y="5372897"/>
              <a:ext cx="1146763" cy="137456"/>
            </a:xfrm>
            <a:prstGeom prst="roundRect">
              <a:avLst>
                <a:gd name="adj" fmla="val 5000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b"/>
            <a:lstStyle/>
            <a:p>
              <a:endParaRPr kumimoji="1" lang="ja-JP" altLang="en-US" dirty="0">
                <a:solidFill>
                  <a:schemeClr val="accent1"/>
                </a:solidFill>
              </a:endParaRPr>
            </a:p>
          </p:txBody>
        </p:sp>
        <p:sp>
          <p:nvSpPr>
            <p:cNvPr id="35" name="四角形: 角を丸くする 34">
              <a:extLst>
                <a:ext uri="{FF2B5EF4-FFF2-40B4-BE49-F238E27FC236}">
                  <a16:creationId xmlns:a16="http://schemas.microsoft.com/office/drawing/2014/main" id="{0C12D8AC-88D1-4C42-9AA3-C36512A4D047}"/>
                </a:ext>
              </a:extLst>
            </p:cNvPr>
            <p:cNvSpPr/>
            <p:nvPr/>
          </p:nvSpPr>
          <p:spPr>
            <a:xfrm>
              <a:off x="5353788" y="4409808"/>
              <a:ext cx="2736000" cy="137456"/>
            </a:xfrm>
            <a:prstGeom prst="roundRect">
              <a:avLst>
                <a:gd name="adj" fmla="val 5000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b"/>
            <a:lstStyle/>
            <a:p>
              <a:endParaRPr kumimoji="1" lang="ja-JP" altLang="en-US" dirty="0">
                <a:solidFill>
                  <a:schemeClr val="accent1"/>
                </a:solidFill>
              </a:endParaRPr>
            </a:p>
          </p:txBody>
        </p:sp>
        <p:sp>
          <p:nvSpPr>
            <p:cNvPr id="23" name="テキスト ボックス 22">
              <a:extLst>
                <a:ext uri="{FF2B5EF4-FFF2-40B4-BE49-F238E27FC236}">
                  <a16:creationId xmlns:a16="http://schemas.microsoft.com/office/drawing/2014/main" id="{2D86E119-09B8-4406-BD03-A22435846392}"/>
                </a:ext>
              </a:extLst>
            </p:cNvPr>
            <p:cNvSpPr txBox="1"/>
            <p:nvPr/>
          </p:nvSpPr>
          <p:spPr>
            <a:xfrm>
              <a:off x="5253644" y="3346361"/>
              <a:ext cx="3679563" cy="2563394"/>
            </a:xfrm>
            <a:prstGeom prst="rect">
              <a:avLst/>
            </a:prstGeom>
            <a:noFill/>
          </p:spPr>
          <p:txBody>
            <a:bodyPr wrap="square">
              <a:spAutoFit/>
            </a:bodyPr>
            <a:lstStyle/>
            <a:p>
              <a:pPr>
                <a:lnSpc>
                  <a:spcPts val="1500"/>
                </a:lnSpc>
              </a:pPr>
              <a:r>
                <a:rPr lang="ja-JP" altLang="en-US" sz="1100" dirty="0">
                  <a:latin typeface="BIZ UDゴシック" panose="020B0400000000000000" pitchFamily="49" charset="-128"/>
                  <a:ea typeface="BIZ UDゴシック" panose="020B0400000000000000" pitchFamily="49" charset="-128"/>
                </a:rPr>
                <a:t>（１）参入促進</a:t>
              </a:r>
              <a:endParaRPr lang="en-US" altLang="ja-JP" sz="1100" dirty="0">
                <a:latin typeface="BIZ UDゴシック" panose="020B0400000000000000" pitchFamily="49" charset="-128"/>
                <a:ea typeface="BIZ UDゴシック" panose="020B0400000000000000" pitchFamily="49" charset="-128"/>
              </a:endParaRPr>
            </a:p>
            <a:p>
              <a:pPr>
                <a:lnSpc>
                  <a:spcPts val="1500"/>
                </a:lnSpc>
              </a:pPr>
              <a:r>
                <a:rPr lang="ja-JP" altLang="en-US" sz="1000" dirty="0">
                  <a:latin typeface="BIZ UDゴシック" panose="020B0400000000000000" pitchFamily="49" charset="-128"/>
                  <a:ea typeface="BIZ UDゴシック" panose="020B0400000000000000" pitchFamily="49" charset="-128"/>
                </a:rPr>
                <a:t>　　➀福祉のしごとの魅力発信とニーズに合わせた参入支援</a:t>
              </a:r>
              <a:endParaRPr lang="en-US" altLang="ja-JP" sz="1000" dirty="0">
                <a:latin typeface="BIZ UDゴシック" panose="020B0400000000000000" pitchFamily="49" charset="-128"/>
                <a:ea typeface="BIZ UDゴシック" panose="020B0400000000000000" pitchFamily="49" charset="-128"/>
              </a:endParaRPr>
            </a:p>
            <a:p>
              <a:pPr>
                <a:lnSpc>
                  <a:spcPts val="1500"/>
                </a:lnSpc>
              </a:pPr>
              <a:r>
                <a:rPr lang="ja-JP" altLang="en-US" sz="1000" dirty="0">
                  <a:latin typeface="BIZ UDゴシック" panose="020B0400000000000000" pitchFamily="49" charset="-128"/>
                  <a:ea typeface="BIZ UDゴシック" panose="020B0400000000000000" pitchFamily="49" charset="-128"/>
                </a:rPr>
                <a:t>　　②外国人介護人材の受入・定着促進</a:t>
              </a:r>
              <a:endParaRPr lang="en-US" altLang="ja-JP" sz="1000" dirty="0">
                <a:latin typeface="BIZ UDゴシック" panose="020B0400000000000000" pitchFamily="49" charset="-128"/>
                <a:ea typeface="BIZ UDゴシック" panose="020B0400000000000000" pitchFamily="49" charset="-128"/>
              </a:endParaRPr>
            </a:p>
            <a:p>
              <a:pPr>
                <a:lnSpc>
                  <a:spcPts val="1500"/>
                </a:lnSpc>
              </a:pPr>
              <a:r>
                <a:rPr lang="ja-JP" altLang="en-US" sz="1000" dirty="0">
                  <a:latin typeface="BIZ UDゴシック" panose="020B0400000000000000" pitchFamily="49" charset="-128"/>
                  <a:ea typeface="BIZ UDゴシック" panose="020B0400000000000000" pitchFamily="49" charset="-128"/>
                </a:rPr>
                <a:t>　　③これからを担う介護・福祉人材を育む</a:t>
              </a:r>
              <a:endParaRPr lang="en-US" altLang="ja-JP" sz="1000" dirty="0">
                <a:latin typeface="BIZ UDゴシック" panose="020B0400000000000000" pitchFamily="49" charset="-128"/>
                <a:ea typeface="BIZ UDゴシック" panose="020B0400000000000000" pitchFamily="49" charset="-128"/>
              </a:endParaRPr>
            </a:p>
            <a:p>
              <a:pPr>
                <a:lnSpc>
                  <a:spcPts val="1500"/>
                </a:lnSpc>
              </a:pPr>
              <a:endParaRPr lang="en-US" altLang="ja-JP" sz="1100" dirty="0">
                <a:latin typeface="BIZ UDゴシック" panose="020B0400000000000000" pitchFamily="49" charset="-128"/>
                <a:ea typeface="BIZ UDゴシック" panose="020B0400000000000000" pitchFamily="49" charset="-128"/>
              </a:endParaRPr>
            </a:p>
            <a:p>
              <a:pPr>
                <a:lnSpc>
                  <a:spcPts val="1500"/>
                </a:lnSpc>
              </a:pPr>
              <a:r>
                <a:rPr lang="ja-JP" altLang="en-US" sz="1100" dirty="0">
                  <a:latin typeface="BIZ UDゴシック" panose="020B0400000000000000" pitchFamily="49" charset="-128"/>
                  <a:ea typeface="BIZ UDゴシック" panose="020B0400000000000000" pitchFamily="49" charset="-128"/>
                </a:rPr>
                <a:t>（２）生産性向上、労働環境・処遇の改善</a:t>
              </a:r>
              <a:endParaRPr lang="en-US" altLang="ja-JP" sz="1100" dirty="0">
                <a:latin typeface="BIZ UDゴシック" panose="020B0400000000000000" pitchFamily="49" charset="-128"/>
                <a:ea typeface="BIZ UDゴシック" panose="020B0400000000000000" pitchFamily="49" charset="-128"/>
              </a:endParaRPr>
            </a:p>
            <a:p>
              <a:pPr>
                <a:lnSpc>
                  <a:spcPts val="1500"/>
                </a:lnSpc>
              </a:pPr>
              <a:r>
                <a:rPr lang="ja-JP" altLang="en-US" sz="1000" dirty="0">
                  <a:latin typeface="BIZ UDゴシック" panose="020B0400000000000000" pitchFamily="49" charset="-128"/>
                  <a:ea typeface="BIZ UDゴシック" panose="020B0400000000000000" pitchFamily="49" charset="-128"/>
                </a:rPr>
                <a:t>　　➀多様な働き方の導入と働きやすさの実現</a:t>
              </a:r>
              <a:endParaRPr lang="en-US" altLang="ja-JP" sz="1000" dirty="0">
                <a:latin typeface="BIZ UDゴシック" panose="020B0400000000000000" pitchFamily="49" charset="-128"/>
                <a:ea typeface="BIZ UDゴシック" panose="020B0400000000000000" pitchFamily="49" charset="-128"/>
              </a:endParaRPr>
            </a:p>
            <a:p>
              <a:pPr>
                <a:lnSpc>
                  <a:spcPts val="1500"/>
                </a:lnSpc>
              </a:pPr>
              <a:r>
                <a:rPr lang="ja-JP" altLang="en-US" sz="1000" dirty="0">
                  <a:latin typeface="BIZ UDゴシック" panose="020B0400000000000000" pitchFamily="49" charset="-128"/>
                  <a:ea typeface="BIZ UDゴシック" panose="020B0400000000000000" pitchFamily="49" charset="-128"/>
                </a:rPr>
                <a:t>　　②テクノロジー・</a:t>
              </a:r>
              <a:r>
                <a:rPr lang="en-US" altLang="ja-JP" sz="1000" dirty="0">
                  <a:latin typeface="BIZ UDゴシック" panose="020B0400000000000000" pitchFamily="49" charset="-128"/>
                  <a:ea typeface="BIZ UDゴシック" panose="020B0400000000000000" pitchFamily="49" charset="-128"/>
                </a:rPr>
                <a:t>DX</a:t>
              </a:r>
              <a:r>
                <a:rPr lang="ja-JP" altLang="en-US" sz="1000" dirty="0">
                  <a:latin typeface="BIZ UDゴシック" panose="020B0400000000000000" pitchFamily="49" charset="-128"/>
                  <a:ea typeface="BIZ UDゴシック" panose="020B0400000000000000" pitchFamily="49" charset="-128"/>
                </a:rPr>
                <a:t>の活用による職場環境の改善</a:t>
              </a:r>
              <a:endParaRPr lang="en-US" altLang="ja-JP" sz="1000" dirty="0">
                <a:latin typeface="BIZ UDゴシック" panose="020B0400000000000000" pitchFamily="49" charset="-128"/>
                <a:ea typeface="BIZ UDゴシック" panose="020B0400000000000000" pitchFamily="49" charset="-128"/>
              </a:endParaRPr>
            </a:p>
            <a:p>
              <a:pPr>
                <a:lnSpc>
                  <a:spcPts val="1500"/>
                </a:lnSpc>
              </a:pPr>
              <a:r>
                <a:rPr lang="ja-JP" altLang="en-US" sz="1000" dirty="0">
                  <a:latin typeface="BIZ UDゴシック" panose="020B0400000000000000" pitchFamily="49" charset="-128"/>
                  <a:ea typeface="BIZ UDゴシック" panose="020B0400000000000000" pitchFamily="49" charset="-128"/>
                </a:rPr>
                <a:t>　　③処遇の改善に係る国への要望</a:t>
              </a:r>
              <a:endParaRPr lang="en-US" altLang="ja-JP" sz="1000" dirty="0">
                <a:latin typeface="BIZ UDゴシック" panose="020B0400000000000000" pitchFamily="49" charset="-128"/>
                <a:ea typeface="BIZ UDゴシック" panose="020B0400000000000000" pitchFamily="49" charset="-128"/>
              </a:endParaRPr>
            </a:p>
            <a:p>
              <a:pPr>
                <a:lnSpc>
                  <a:spcPts val="1500"/>
                </a:lnSpc>
              </a:pPr>
              <a:endParaRPr lang="en-US" altLang="ja-JP" sz="1100" dirty="0">
                <a:latin typeface="BIZ UDゴシック" panose="020B0400000000000000" pitchFamily="49" charset="-128"/>
                <a:ea typeface="BIZ UDゴシック" panose="020B0400000000000000" pitchFamily="49" charset="-128"/>
              </a:endParaRPr>
            </a:p>
            <a:p>
              <a:pPr>
                <a:lnSpc>
                  <a:spcPts val="1500"/>
                </a:lnSpc>
              </a:pPr>
              <a:r>
                <a:rPr lang="ja-JP" altLang="en-US" sz="1100" dirty="0">
                  <a:latin typeface="BIZ UDゴシック" panose="020B0400000000000000" pitchFamily="49" charset="-128"/>
                  <a:ea typeface="BIZ UDゴシック" panose="020B0400000000000000" pitchFamily="49" charset="-128"/>
                </a:rPr>
                <a:t>（３）資質の向上</a:t>
              </a:r>
              <a:endParaRPr lang="en-US" altLang="ja-JP" sz="1100" dirty="0">
                <a:latin typeface="BIZ UDゴシック" panose="020B0400000000000000" pitchFamily="49" charset="-128"/>
                <a:ea typeface="BIZ UDゴシック" panose="020B0400000000000000" pitchFamily="49" charset="-128"/>
              </a:endParaRPr>
            </a:p>
            <a:p>
              <a:pPr>
                <a:lnSpc>
                  <a:spcPts val="1500"/>
                </a:lnSpc>
              </a:pPr>
              <a:r>
                <a:rPr lang="ja-JP" altLang="en-US" sz="1000" dirty="0">
                  <a:latin typeface="BIZ UDゴシック" panose="020B0400000000000000" pitchFamily="49" charset="-128"/>
                  <a:ea typeface="BIZ UDゴシック" panose="020B0400000000000000" pitchFamily="49" charset="-128"/>
                </a:rPr>
                <a:t>　　➀ゼロからの挑戦、スキルアップを支える体制の構築</a:t>
              </a:r>
              <a:endParaRPr lang="en-US" altLang="ja-JP" sz="1000" dirty="0">
                <a:latin typeface="BIZ UDゴシック" panose="020B0400000000000000" pitchFamily="49" charset="-128"/>
                <a:ea typeface="BIZ UDゴシック" panose="020B0400000000000000" pitchFamily="49" charset="-128"/>
              </a:endParaRPr>
            </a:p>
            <a:p>
              <a:pPr>
                <a:lnSpc>
                  <a:spcPts val="1500"/>
                </a:lnSpc>
              </a:pPr>
              <a:r>
                <a:rPr lang="ja-JP" altLang="en-US" sz="1000" dirty="0">
                  <a:latin typeface="BIZ UDゴシック" panose="020B0400000000000000" pitchFamily="49" charset="-128"/>
                  <a:ea typeface="BIZ UDゴシック" panose="020B0400000000000000" pitchFamily="49" charset="-128"/>
                </a:rPr>
                <a:t>　　②専門性の向上によるサービスの充実</a:t>
              </a:r>
            </a:p>
          </p:txBody>
        </p:sp>
      </p:grpSp>
      <p:sp>
        <p:nvSpPr>
          <p:cNvPr id="36" name="正方形/長方形 35">
            <a:extLst>
              <a:ext uri="{FF2B5EF4-FFF2-40B4-BE49-F238E27FC236}">
                <a16:creationId xmlns:a16="http://schemas.microsoft.com/office/drawing/2014/main" id="{B1D73010-AF29-497D-8C14-4CEB6314DD07}"/>
              </a:ext>
            </a:extLst>
          </p:cNvPr>
          <p:cNvSpPr/>
          <p:nvPr/>
        </p:nvSpPr>
        <p:spPr>
          <a:xfrm>
            <a:off x="5112124" y="3257808"/>
            <a:ext cx="62547" cy="2980800"/>
          </a:xfrm>
          <a:prstGeom prst="rect">
            <a:avLst/>
          </a:prstGeom>
          <a:solidFill>
            <a:schemeClr val="accent5">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DDFE6FEE-2A0C-4BB1-91AD-ECEB35C3AEFE}"/>
              </a:ext>
            </a:extLst>
          </p:cNvPr>
          <p:cNvSpPr txBox="1"/>
          <p:nvPr/>
        </p:nvSpPr>
        <p:spPr>
          <a:xfrm>
            <a:off x="5116479" y="3244732"/>
            <a:ext cx="1425371" cy="261610"/>
          </a:xfrm>
          <a:prstGeom prst="rect">
            <a:avLst/>
          </a:prstGeom>
          <a:noFill/>
        </p:spPr>
        <p:txBody>
          <a:bodyPr wrap="square">
            <a:spAutoFit/>
          </a:bodyPr>
          <a:lstStyle/>
          <a:p>
            <a:r>
              <a:rPr lang="ja-JP" altLang="en-US" sz="1100" b="1" dirty="0">
                <a:latin typeface="BIZ UDゴシック" panose="020B0400000000000000" pitchFamily="49" charset="-128"/>
                <a:ea typeface="BIZ UDゴシック" panose="020B0400000000000000" pitchFamily="49" charset="-128"/>
              </a:rPr>
              <a:t>＜中間見直し案＞</a:t>
            </a:r>
          </a:p>
        </p:txBody>
      </p:sp>
      <p:grpSp>
        <p:nvGrpSpPr>
          <p:cNvPr id="42" name="グループ化 41">
            <a:extLst>
              <a:ext uri="{FF2B5EF4-FFF2-40B4-BE49-F238E27FC236}">
                <a16:creationId xmlns:a16="http://schemas.microsoft.com/office/drawing/2014/main" id="{3A3B01BF-D0DA-441F-B469-BF2E27F10C24}"/>
              </a:ext>
            </a:extLst>
          </p:cNvPr>
          <p:cNvGrpSpPr/>
          <p:nvPr/>
        </p:nvGrpSpPr>
        <p:grpSpPr>
          <a:xfrm>
            <a:off x="8450736" y="3413277"/>
            <a:ext cx="398186" cy="341928"/>
            <a:chOff x="7484405" y="3386352"/>
            <a:chExt cx="398186" cy="341928"/>
          </a:xfrm>
        </p:grpSpPr>
        <p:sp>
          <p:nvSpPr>
            <p:cNvPr id="40" name="吹き出し: 円形 39">
              <a:extLst>
                <a:ext uri="{FF2B5EF4-FFF2-40B4-BE49-F238E27FC236}">
                  <a16:creationId xmlns:a16="http://schemas.microsoft.com/office/drawing/2014/main" id="{7767035F-F6C0-432A-BBED-8A56AB320680}"/>
                </a:ext>
              </a:extLst>
            </p:cNvPr>
            <p:cNvSpPr/>
            <p:nvPr/>
          </p:nvSpPr>
          <p:spPr>
            <a:xfrm flipH="1">
              <a:off x="7539498" y="3453960"/>
              <a:ext cx="288000" cy="216000"/>
            </a:xfrm>
            <a:prstGeom prst="wedgeEllipseCallout">
              <a:avLst>
                <a:gd name="adj1" fmla="val 38361"/>
                <a:gd name="adj2" fmla="val 60430"/>
              </a:avLst>
            </a:prstGeom>
            <a:solidFill>
              <a:schemeClr val="bg1"/>
            </a:solidFill>
            <a:ln w="9525">
              <a:solidFill>
                <a:schemeClr val="tx1"/>
              </a:solidFill>
            </a:ln>
            <a:effectLst>
              <a:reflection stA="45000" endPos="4000" dist="50800" dir="5400000" sy="-100000" algn="bl" rotWithShape="0"/>
            </a:effectLst>
            <a:scene3d>
              <a:camera prst="obliqueBottomRight"/>
              <a:lightRig rig="flat" dir="t"/>
            </a:scene3d>
            <a:sp3d prstMaterial="matte">
              <a:extrusionClr>
                <a:schemeClr val="accent1">
                  <a:lumMod val="20000"/>
                  <a:lumOff val="80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20000"/>
                </a:lnSpc>
                <a:spcAft>
                  <a:spcPts val="300"/>
                </a:spcAft>
              </a:pPr>
              <a:endParaRPr kumimoji="1" lang="ja-JP" altLang="en-US" dirty="0">
                <a:solidFill>
                  <a:schemeClr val="tx1"/>
                </a:solidFill>
              </a:endParaRPr>
            </a:p>
          </p:txBody>
        </p:sp>
        <p:sp>
          <p:nvSpPr>
            <p:cNvPr id="41" name="角丸四角形 3">
              <a:extLst>
                <a:ext uri="{FF2B5EF4-FFF2-40B4-BE49-F238E27FC236}">
                  <a16:creationId xmlns:a16="http://schemas.microsoft.com/office/drawing/2014/main" id="{E5752BC2-7765-4B23-8B60-8C37208E8680}"/>
                </a:ext>
              </a:extLst>
            </p:cNvPr>
            <p:cNvSpPr/>
            <p:nvPr/>
          </p:nvSpPr>
          <p:spPr>
            <a:xfrm>
              <a:off x="7484405" y="3386352"/>
              <a:ext cx="398186" cy="34192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重点</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p:txBody>
        </p:sp>
      </p:grpSp>
      <p:grpSp>
        <p:nvGrpSpPr>
          <p:cNvPr id="43" name="グループ化 42">
            <a:extLst>
              <a:ext uri="{FF2B5EF4-FFF2-40B4-BE49-F238E27FC236}">
                <a16:creationId xmlns:a16="http://schemas.microsoft.com/office/drawing/2014/main" id="{A1206BFD-4AE7-43D4-875B-1D1916C9B79A}"/>
              </a:ext>
            </a:extLst>
          </p:cNvPr>
          <p:cNvGrpSpPr/>
          <p:nvPr/>
        </p:nvGrpSpPr>
        <p:grpSpPr>
          <a:xfrm>
            <a:off x="7693129" y="3870463"/>
            <a:ext cx="398186" cy="341928"/>
            <a:chOff x="7509344" y="3386352"/>
            <a:chExt cx="398186" cy="341928"/>
          </a:xfrm>
        </p:grpSpPr>
        <p:sp>
          <p:nvSpPr>
            <p:cNvPr id="44" name="吹き出し: 円形 43">
              <a:extLst>
                <a:ext uri="{FF2B5EF4-FFF2-40B4-BE49-F238E27FC236}">
                  <a16:creationId xmlns:a16="http://schemas.microsoft.com/office/drawing/2014/main" id="{B3149901-FC84-4199-A8A8-D01482B16D05}"/>
                </a:ext>
              </a:extLst>
            </p:cNvPr>
            <p:cNvSpPr/>
            <p:nvPr/>
          </p:nvSpPr>
          <p:spPr>
            <a:xfrm flipH="1">
              <a:off x="7539498" y="3453960"/>
              <a:ext cx="288000" cy="216000"/>
            </a:xfrm>
            <a:prstGeom prst="wedgeEllipseCallout">
              <a:avLst>
                <a:gd name="adj1" fmla="val 75884"/>
                <a:gd name="adj2" fmla="val -4994"/>
              </a:avLst>
            </a:prstGeom>
            <a:solidFill>
              <a:schemeClr val="bg1"/>
            </a:solidFill>
            <a:ln w="9525">
              <a:solidFill>
                <a:schemeClr val="tx1"/>
              </a:solidFill>
            </a:ln>
            <a:effectLst>
              <a:reflection stA="45000" endPos="4000" dist="50800" dir="5400000" sy="-100000" algn="bl" rotWithShape="0"/>
            </a:effectLst>
            <a:scene3d>
              <a:camera prst="obliqueBottomRight"/>
              <a:lightRig rig="flat" dir="t"/>
            </a:scene3d>
            <a:sp3d prstMaterial="matte">
              <a:extrusionClr>
                <a:schemeClr val="accent1">
                  <a:lumMod val="20000"/>
                  <a:lumOff val="80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20000"/>
                </a:lnSpc>
                <a:spcAft>
                  <a:spcPts val="300"/>
                </a:spcAft>
              </a:pPr>
              <a:endParaRPr kumimoji="1" lang="ja-JP" altLang="en-US" dirty="0">
                <a:solidFill>
                  <a:schemeClr val="tx1"/>
                </a:solidFill>
              </a:endParaRPr>
            </a:p>
          </p:txBody>
        </p:sp>
        <p:sp>
          <p:nvSpPr>
            <p:cNvPr id="45" name="角丸四角形 3">
              <a:extLst>
                <a:ext uri="{FF2B5EF4-FFF2-40B4-BE49-F238E27FC236}">
                  <a16:creationId xmlns:a16="http://schemas.microsoft.com/office/drawing/2014/main" id="{04D971DE-51E3-4F18-9002-925FF2158F99}"/>
                </a:ext>
              </a:extLst>
            </p:cNvPr>
            <p:cNvSpPr/>
            <p:nvPr/>
          </p:nvSpPr>
          <p:spPr>
            <a:xfrm>
              <a:off x="7509344" y="3386352"/>
              <a:ext cx="398186" cy="34192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重点</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p:txBody>
        </p:sp>
      </p:grpSp>
      <p:grpSp>
        <p:nvGrpSpPr>
          <p:cNvPr id="46" name="グループ化 45">
            <a:extLst>
              <a:ext uri="{FF2B5EF4-FFF2-40B4-BE49-F238E27FC236}">
                <a16:creationId xmlns:a16="http://schemas.microsoft.com/office/drawing/2014/main" id="{E5376720-718C-4DF2-948A-058C22266B98}"/>
              </a:ext>
            </a:extLst>
          </p:cNvPr>
          <p:cNvGrpSpPr/>
          <p:nvPr/>
        </p:nvGrpSpPr>
        <p:grpSpPr>
          <a:xfrm>
            <a:off x="8018464" y="4525470"/>
            <a:ext cx="398186" cy="341928"/>
            <a:chOff x="7492718" y="3386352"/>
            <a:chExt cx="398186" cy="341928"/>
          </a:xfrm>
        </p:grpSpPr>
        <p:sp>
          <p:nvSpPr>
            <p:cNvPr id="47" name="吹き出し: 円形 46">
              <a:extLst>
                <a:ext uri="{FF2B5EF4-FFF2-40B4-BE49-F238E27FC236}">
                  <a16:creationId xmlns:a16="http://schemas.microsoft.com/office/drawing/2014/main" id="{C54A0154-FA44-4C5E-BB29-EF3FC2206B5D}"/>
                </a:ext>
              </a:extLst>
            </p:cNvPr>
            <p:cNvSpPr/>
            <p:nvPr/>
          </p:nvSpPr>
          <p:spPr>
            <a:xfrm flipH="1">
              <a:off x="7539498" y="3453960"/>
              <a:ext cx="288000" cy="216000"/>
            </a:xfrm>
            <a:prstGeom prst="wedgeEllipseCallout">
              <a:avLst>
                <a:gd name="adj1" fmla="val 52793"/>
                <a:gd name="adj2" fmla="val 48885"/>
              </a:avLst>
            </a:prstGeom>
            <a:solidFill>
              <a:schemeClr val="bg1"/>
            </a:solidFill>
            <a:ln w="9525">
              <a:solidFill>
                <a:schemeClr val="tx1"/>
              </a:solidFill>
            </a:ln>
            <a:effectLst>
              <a:reflection stA="45000" endPos="4000" dist="50800" dir="5400000" sy="-100000" algn="bl" rotWithShape="0"/>
            </a:effectLst>
            <a:scene3d>
              <a:camera prst="obliqueBottomRight"/>
              <a:lightRig rig="flat" dir="t"/>
            </a:scene3d>
            <a:sp3d prstMaterial="matte">
              <a:extrusionClr>
                <a:schemeClr val="accent1">
                  <a:lumMod val="20000"/>
                  <a:lumOff val="80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20000"/>
                </a:lnSpc>
                <a:spcAft>
                  <a:spcPts val="300"/>
                </a:spcAft>
              </a:pPr>
              <a:endParaRPr kumimoji="1" lang="ja-JP" altLang="en-US" dirty="0">
                <a:solidFill>
                  <a:schemeClr val="tx1"/>
                </a:solidFill>
              </a:endParaRPr>
            </a:p>
          </p:txBody>
        </p:sp>
        <p:sp>
          <p:nvSpPr>
            <p:cNvPr id="48" name="角丸四角形 3">
              <a:extLst>
                <a:ext uri="{FF2B5EF4-FFF2-40B4-BE49-F238E27FC236}">
                  <a16:creationId xmlns:a16="http://schemas.microsoft.com/office/drawing/2014/main" id="{81BF8943-39D5-4CFE-95AC-9CEED2108663}"/>
                </a:ext>
              </a:extLst>
            </p:cNvPr>
            <p:cNvSpPr/>
            <p:nvPr/>
          </p:nvSpPr>
          <p:spPr>
            <a:xfrm>
              <a:off x="7492718" y="3386352"/>
              <a:ext cx="398186" cy="34192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重点</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p:txBody>
        </p:sp>
      </p:grpSp>
      <p:grpSp>
        <p:nvGrpSpPr>
          <p:cNvPr id="49" name="グループ化 48">
            <a:extLst>
              <a:ext uri="{FF2B5EF4-FFF2-40B4-BE49-F238E27FC236}">
                <a16:creationId xmlns:a16="http://schemas.microsoft.com/office/drawing/2014/main" id="{2ACC699D-6811-4D9A-9355-DB0EDA74EAA7}"/>
              </a:ext>
            </a:extLst>
          </p:cNvPr>
          <p:cNvGrpSpPr/>
          <p:nvPr/>
        </p:nvGrpSpPr>
        <p:grpSpPr>
          <a:xfrm>
            <a:off x="8379240" y="4691417"/>
            <a:ext cx="398186" cy="341928"/>
            <a:chOff x="7484405" y="3386352"/>
            <a:chExt cx="398186" cy="341928"/>
          </a:xfrm>
        </p:grpSpPr>
        <p:sp>
          <p:nvSpPr>
            <p:cNvPr id="50" name="吹き出し: 円形 49">
              <a:extLst>
                <a:ext uri="{FF2B5EF4-FFF2-40B4-BE49-F238E27FC236}">
                  <a16:creationId xmlns:a16="http://schemas.microsoft.com/office/drawing/2014/main" id="{1B82BE3E-C53B-4334-9776-42F64C5EBB01}"/>
                </a:ext>
              </a:extLst>
            </p:cNvPr>
            <p:cNvSpPr/>
            <p:nvPr/>
          </p:nvSpPr>
          <p:spPr>
            <a:xfrm flipH="1">
              <a:off x="7539498" y="3453960"/>
              <a:ext cx="288000" cy="216000"/>
            </a:xfrm>
            <a:prstGeom prst="wedgeEllipseCallout">
              <a:avLst>
                <a:gd name="adj1" fmla="val 38361"/>
                <a:gd name="adj2" fmla="val 60430"/>
              </a:avLst>
            </a:prstGeom>
            <a:solidFill>
              <a:schemeClr val="bg1"/>
            </a:solidFill>
            <a:ln w="9525">
              <a:solidFill>
                <a:schemeClr val="tx1"/>
              </a:solidFill>
            </a:ln>
            <a:effectLst>
              <a:reflection stA="45000" endPos="4000" dist="50800" dir="5400000" sy="-100000" algn="bl" rotWithShape="0"/>
            </a:effectLst>
            <a:scene3d>
              <a:camera prst="obliqueBottomRight"/>
              <a:lightRig rig="flat" dir="t"/>
            </a:scene3d>
            <a:sp3d prstMaterial="matte">
              <a:extrusionClr>
                <a:schemeClr val="accent1">
                  <a:lumMod val="20000"/>
                  <a:lumOff val="80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20000"/>
                </a:lnSpc>
                <a:spcAft>
                  <a:spcPts val="300"/>
                </a:spcAft>
              </a:pPr>
              <a:endParaRPr kumimoji="1" lang="ja-JP" altLang="en-US" dirty="0">
                <a:solidFill>
                  <a:schemeClr val="tx1"/>
                </a:solidFill>
              </a:endParaRPr>
            </a:p>
          </p:txBody>
        </p:sp>
        <p:sp>
          <p:nvSpPr>
            <p:cNvPr id="51" name="角丸四角形 3">
              <a:extLst>
                <a:ext uri="{FF2B5EF4-FFF2-40B4-BE49-F238E27FC236}">
                  <a16:creationId xmlns:a16="http://schemas.microsoft.com/office/drawing/2014/main" id="{A93B0EE3-3F63-495A-80FA-4C2996FB2E1C}"/>
                </a:ext>
              </a:extLst>
            </p:cNvPr>
            <p:cNvSpPr/>
            <p:nvPr/>
          </p:nvSpPr>
          <p:spPr>
            <a:xfrm>
              <a:off x="7484405" y="3386352"/>
              <a:ext cx="398186" cy="34192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700" dirty="0">
                  <a:solidFill>
                    <a:schemeClr val="tx1"/>
                  </a:solidFill>
                  <a:latin typeface="BIZ UDゴシック" panose="020B0400000000000000" pitchFamily="49" charset="-128"/>
                  <a:ea typeface="BIZ UDゴシック" panose="020B0400000000000000" pitchFamily="49" charset="-128"/>
                </a:rPr>
                <a:t>重点</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p:txBody>
        </p:sp>
      </p:grpSp>
      <p:sp>
        <p:nvSpPr>
          <p:cNvPr id="67" name="テキスト ボックス 66">
            <a:extLst>
              <a:ext uri="{FF2B5EF4-FFF2-40B4-BE49-F238E27FC236}">
                <a16:creationId xmlns:a16="http://schemas.microsoft.com/office/drawing/2014/main" id="{A5361389-B19F-483B-89DC-26E0484B513F}"/>
              </a:ext>
            </a:extLst>
          </p:cNvPr>
          <p:cNvSpPr txBox="1"/>
          <p:nvPr/>
        </p:nvSpPr>
        <p:spPr>
          <a:xfrm>
            <a:off x="495778" y="4131927"/>
            <a:ext cx="4616346" cy="98488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〇また</a:t>
            </a:r>
            <a:r>
              <a:rPr lang="ja-JP" altLang="en-US" sz="1200">
                <a:latin typeface="BIZ UDゴシック" panose="020B0400000000000000" pitchFamily="49" charset="-128"/>
                <a:ea typeface="BIZ UDゴシック" panose="020B0400000000000000" pitchFamily="49" charset="-128"/>
              </a:rPr>
              <a:t>、今後２年間</a:t>
            </a:r>
            <a:r>
              <a:rPr lang="ja-JP" altLang="en-US" sz="1200" dirty="0">
                <a:latin typeface="BIZ UDゴシック" panose="020B0400000000000000" pitchFamily="49" charset="-128"/>
                <a:ea typeface="BIZ UDゴシック" panose="020B0400000000000000" pitchFamily="49" charset="-128"/>
              </a:rPr>
              <a:t>、戦略に基づき各施策に</a:t>
            </a:r>
            <a:r>
              <a:rPr lang="ja-JP" altLang="en-US" sz="1200" b="1" u="sng" dirty="0">
                <a:solidFill>
                  <a:srgbClr val="FF0000"/>
                </a:solidFill>
                <a:latin typeface="BIZ UDゴシック" panose="020B0400000000000000" pitchFamily="49" charset="-128"/>
                <a:ea typeface="BIZ UDゴシック" panose="020B0400000000000000" pitchFamily="49" charset="-128"/>
              </a:rPr>
              <a:t>取り組む際の考</a:t>
            </a:r>
            <a:endParaRPr lang="en-US" altLang="ja-JP" sz="1200" b="1" u="sng" dirty="0">
              <a:solidFill>
                <a:srgbClr val="FF0000"/>
              </a:solidFill>
              <a:latin typeface="BIZ UDゴシック" panose="020B0400000000000000" pitchFamily="49" charset="-128"/>
              <a:ea typeface="BIZ UDゴシック" panose="020B0400000000000000" pitchFamily="49" charset="-128"/>
            </a:endParaRPr>
          </a:p>
          <a:p>
            <a:r>
              <a:rPr lang="ja-JP" altLang="en-US" sz="1200" dirty="0">
                <a:solidFill>
                  <a:srgbClr val="FF0000"/>
                </a:solidFill>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え方</a:t>
            </a:r>
            <a:r>
              <a:rPr lang="ja-JP" altLang="en-US" sz="1200" dirty="0">
                <a:latin typeface="BIZ UDゴシック" panose="020B0400000000000000" pitchFamily="49" charset="-128"/>
                <a:ea typeface="BIZ UDゴシック" panose="020B0400000000000000" pitchFamily="49" charset="-128"/>
              </a:rPr>
              <a:t>や</a:t>
            </a:r>
            <a:r>
              <a:rPr lang="ja-JP" altLang="en-US" sz="1200" b="1" u="sng" dirty="0">
                <a:solidFill>
                  <a:srgbClr val="FF0000"/>
                </a:solidFill>
                <a:latin typeface="BIZ UDゴシック" panose="020B0400000000000000" pitchFamily="49" charset="-128"/>
                <a:ea typeface="BIZ UDゴシック" panose="020B0400000000000000" pitchFamily="49" charset="-128"/>
              </a:rPr>
              <a:t>持っておくべき視点</a:t>
            </a:r>
            <a:r>
              <a:rPr lang="ja-JP" altLang="en-US" sz="1200" dirty="0">
                <a:latin typeface="BIZ UDゴシック" panose="020B0400000000000000" pitchFamily="49" charset="-128"/>
                <a:ea typeface="BIZ UDゴシック" panose="020B0400000000000000" pitchFamily="49" charset="-128"/>
              </a:rPr>
              <a:t>について、どのように考えるか。</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・生産性向上</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外国人介護人材などの相乗効果を意識した展開</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・人材を「人財」と捉え、多面的な支援策の検討　　　　等</a:t>
            </a:r>
            <a:endParaRPr lang="en-US" altLang="ja-JP" sz="1100" dirty="0">
              <a:latin typeface="BIZ UDゴシック" panose="020B0400000000000000" pitchFamily="49" charset="-128"/>
              <a:ea typeface="BIZ UDゴシック" panose="020B0400000000000000" pitchFamily="49" charset="-128"/>
            </a:endParaRPr>
          </a:p>
        </p:txBody>
      </p:sp>
      <p:sp>
        <p:nvSpPr>
          <p:cNvPr id="68" name="テキスト ボックス 67">
            <a:extLst>
              <a:ext uri="{FF2B5EF4-FFF2-40B4-BE49-F238E27FC236}">
                <a16:creationId xmlns:a16="http://schemas.microsoft.com/office/drawing/2014/main" id="{16974BEE-4085-4F1D-8901-AE5012339FB4}"/>
              </a:ext>
            </a:extLst>
          </p:cNvPr>
          <p:cNvSpPr txBox="1"/>
          <p:nvPr/>
        </p:nvSpPr>
        <p:spPr>
          <a:xfrm>
            <a:off x="494097" y="5383816"/>
            <a:ext cx="4414667" cy="1169551"/>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〇各取組項目における取組内容例は、次スライドのとおり。</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今後、府として取り組むことが望まれる具体的な支援策</a:t>
            </a:r>
            <a:r>
              <a:rPr lang="ja-JP" altLang="en-US" sz="1200" dirty="0">
                <a:latin typeface="BIZ UDゴシック" panose="020B0400000000000000" pitchFamily="49" charset="-128"/>
                <a:ea typeface="BIZ UDゴシック" panose="020B0400000000000000" pitchFamily="49" charset="-128"/>
              </a:rPr>
              <a:t>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ついて、ご意見をいただきたい。</a:t>
            </a:r>
            <a:endParaRPr lang="en-US" altLang="ja-JP" sz="1200" dirty="0">
              <a:latin typeface="BIZ UDゴシック" panose="020B0400000000000000" pitchFamily="49" charset="-128"/>
              <a:ea typeface="BIZ UDゴシック" panose="020B0400000000000000" pitchFamily="49" charset="-128"/>
            </a:endParaRPr>
          </a:p>
          <a:p>
            <a:endParaRPr lang="en-US" altLang="ja-JP" sz="12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・新たな支援策の提案、内容や期待される効果</a:t>
            </a:r>
            <a:endParaRPr lang="en-US" altLang="ja-JP" sz="1100" dirty="0">
              <a:latin typeface="BIZ UDゴシック" panose="020B0400000000000000" pitchFamily="49" charset="-128"/>
              <a:ea typeface="BIZ UDゴシック" panose="020B0400000000000000" pitchFamily="49" charset="-128"/>
            </a:endParaRPr>
          </a:p>
          <a:p>
            <a:r>
              <a:rPr lang="ja-JP" altLang="en-US" sz="1100" dirty="0">
                <a:latin typeface="BIZ UDゴシック" panose="020B0400000000000000" pitchFamily="49" charset="-128"/>
                <a:ea typeface="BIZ UDゴシック" panose="020B0400000000000000" pitchFamily="49" charset="-128"/>
              </a:rPr>
              <a:t>　　・現行取組の強化　　　　　　　　　　　　　　等</a:t>
            </a:r>
          </a:p>
        </p:txBody>
      </p:sp>
      <p:sp>
        <p:nvSpPr>
          <p:cNvPr id="54" name="テキスト ボックス 53">
            <a:extLst>
              <a:ext uri="{FF2B5EF4-FFF2-40B4-BE49-F238E27FC236}">
                <a16:creationId xmlns:a16="http://schemas.microsoft.com/office/drawing/2014/main" id="{FC8BB1F2-C32B-4D21-BBCE-E4EFE873EE58}"/>
              </a:ext>
            </a:extLst>
          </p:cNvPr>
          <p:cNvSpPr txBox="1"/>
          <p:nvPr/>
        </p:nvSpPr>
        <p:spPr>
          <a:xfrm>
            <a:off x="8712918" y="6514601"/>
            <a:ext cx="377236"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12</a:t>
            </a:r>
            <a:endParaRPr kumimoji="1" lang="ja-JP" altLang="en-US" sz="14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299621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396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４．本日ご議論いただきたいこと</a:t>
            </a:r>
          </a:p>
        </p:txBody>
      </p:sp>
      <p:graphicFrame>
        <p:nvGraphicFramePr>
          <p:cNvPr id="37" name="表 36">
            <a:extLst>
              <a:ext uri="{FF2B5EF4-FFF2-40B4-BE49-F238E27FC236}">
                <a16:creationId xmlns:a16="http://schemas.microsoft.com/office/drawing/2014/main" id="{5D7C93E8-A105-4D50-BDDA-32F67E57F3D2}"/>
              </a:ext>
            </a:extLst>
          </p:cNvPr>
          <p:cNvGraphicFramePr>
            <a:graphicFrameLocks noGrp="1"/>
          </p:cNvGraphicFramePr>
          <p:nvPr>
            <p:extLst>
              <p:ext uri="{D42A27DB-BD31-4B8C-83A1-F6EECF244321}">
                <p14:modId xmlns:p14="http://schemas.microsoft.com/office/powerpoint/2010/main" val="3889299139"/>
              </p:ext>
            </p:extLst>
          </p:nvPr>
        </p:nvGraphicFramePr>
        <p:xfrm>
          <a:off x="340823" y="964276"/>
          <a:ext cx="8535327" cy="5551652"/>
        </p:xfrm>
        <a:graphic>
          <a:graphicData uri="http://schemas.openxmlformats.org/drawingml/2006/table">
            <a:tbl>
              <a:tblPr>
                <a:tableStyleId>{2D5ABB26-0587-4C30-8999-92F81FD0307C}</a:tableStyleId>
              </a:tblPr>
              <a:tblGrid>
                <a:gridCol w="881148">
                  <a:extLst>
                    <a:ext uri="{9D8B030D-6E8A-4147-A177-3AD203B41FA5}">
                      <a16:colId xmlns:a16="http://schemas.microsoft.com/office/drawing/2014/main" val="3549143530"/>
                    </a:ext>
                  </a:extLst>
                </a:gridCol>
                <a:gridCol w="2552007">
                  <a:extLst>
                    <a:ext uri="{9D8B030D-6E8A-4147-A177-3AD203B41FA5}">
                      <a16:colId xmlns:a16="http://schemas.microsoft.com/office/drawing/2014/main" val="4164506147"/>
                    </a:ext>
                  </a:extLst>
                </a:gridCol>
                <a:gridCol w="5102172">
                  <a:extLst>
                    <a:ext uri="{9D8B030D-6E8A-4147-A177-3AD203B41FA5}">
                      <a16:colId xmlns:a16="http://schemas.microsoft.com/office/drawing/2014/main" val="3847804136"/>
                    </a:ext>
                  </a:extLst>
                </a:gridCol>
              </a:tblGrid>
              <a:tr h="511652">
                <a:tc>
                  <a:txBody>
                    <a:bodyPr/>
                    <a:lstStyle/>
                    <a:p>
                      <a:pPr algn="ctr">
                        <a:lnSpc>
                          <a:spcPts val="1300"/>
                        </a:lnSpc>
                        <a:spcAft>
                          <a:spcPts val="0"/>
                        </a:spcAft>
                      </a:pPr>
                      <a:r>
                        <a:rPr lang="ja-JP" altLang="en-US" sz="1000" b="1" kern="100" dirty="0">
                          <a:effectLst/>
                          <a:latin typeface="BIZ UDゴシック" panose="020B0400000000000000" pitchFamily="49" charset="-128"/>
                          <a:ea typeface="BIZ UDゴシック" panose="020B0400000000000000" pitchFamily="49" charset="-128"/>
                        </a:rPr>
                        <a:t>方向性</a:t>
                      </a:r>
                      <a:endParaRPr lang="ja-JP" sz="10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algn="ctr" defTabSz="914400" rtl="0" eaLnBrk="1" latinLnBrk="0" hangingPunct="1">
                        <a:lnSpc>
                          <a:spcPts val="1300"/>
                        </a:lnSpc>
                        <a:spcAft>
                          <a:spcPts val="0"/>
                        </a:spcAft>
                      </a:pPr>
                      <a:r>
                        <a:rPr kumimoji="1" lang="ja-JP" altLang="en-US" sz="1000" b="1" kern="100" dirty="0">
                          <a:solidFill>
                            <a:schemeClr val="tx1"/>
                          </a:solidFill>
                          <a:effectLst/>
                          <a:latin typeface="BIZ UDゴシック" panose="020B0400000000000000" pitchFamily="49" charset="-128"/>
                          <a:ea typeface="BIZ UDゴシック" panose="020B0400000000000000" pitchFamily="49" charset="-128"/>
                          <a:cs typeface="+mn-cs"/>
                        </a:rPr>
                        <a:t>取組項目</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kern="100" dirty="0">
                          <a:solidFill>
                            <a:schemeClr val="tx1"/>
                          </a:solidFill>
                          <a:effectLst/>
                          <a:latin typeface="BIZ UDゴシック" panose="020B0400000000000000" pitchFamily="49" charset="-128"/>
                          <a:ea typeface="BIZ UDゴシック" panose="020B0400000000000000" pitchFamily="49" charset="-128"/>
                          <a:cs typeface="+mn-cs"/>
                        </a:rPr>
                        <a:t>（例）主な取組内容（現在府が実施している事業を、割り振りなおしたもの）</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111755039"/>
                  </a:ext>
                </a:extLst>
              </a:tr>
              <a:tr h="792000">
                <a:tc rowSpan="3">
                  <a:txBody>
                    <a:bodyPr/>
                    <a:lstStyle/>
                    <a:p>
                      <a:pPr algn="ctr"/>
                      <a:r>
                        <a:rPr lang="ja-JP" altLang="en-US" sz="1000" b="1" dirty="0">
                          <a:solidFill>
                            <a:schemeClr val="tx1"/>
                          </a:solidFill>
                          <a:latin typeface="BIZ UDゴシック" panose="020B0400000000000000" pitchFamily="49" charset="-128"/>
                          <a:ea typeface="BIZ UDゴシック" panose="020B0400000000000000" pitchFamily="49" charset="-128"/>
                        </a:rPr>
                        <a:t>（１）</a:t>
                      </a:r>
                      <a:endParaRPr lang="en-US" altLang="ja-JP" sz="1000" b="1"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000" b="1" dirty="0">
                          <a:solidFill>
                            <a:schemeClr val="tx1"/>
                          </a:solidFill>
                          <a:latin typeface="BIZ UDゴシック" panose="020B0400000000000000" pitchFamily="49" charset="-128"/>
                          <a:ea typeface="BIZ UDゴシック" panose="020B0400000000000000" pitchFamily="49" charset="-128"/>
                        </a:rPr>
                        <a:t>参入促進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l">
                        <a:spcBef>
                          <a:spcPts val="600"/>
                        </a:spcBef>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rPr>
                        <a:t>➀</a:t>
                      </a:r>
                      <a:r>
                        <a:rPr lang="ja-JP" altLang="en-US" sz="1000" b="0" dirty="0">
                          <a:solidFill>
                            <a:schemeClr val="tx1"/>
                          </a:solidFill>
                          <a:latin typeface="BIZ UDゴシック" panose="020B0400000000000000" pitchFamily="49" charset="-128"/>
                          <a:ea typeface="BIZ UDゴシック" panose="020B0400000000000000" pitchFamily="49" charset="-128"/>
                        </a:rPr>
                        <a:t>福祉のしごとの魅力発信とニーズに合わせた参入支援</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000" b="0" strike="noStrike" dirty="0">
                          <a:solidFill>
                            <a:schemeClr val="tx1"/>
                          </a:solidFill>
                          <a:latin typeface="BIZ UDゴシック" panose="020B0400000000000000" pitchFamily="49" charset="-128"/>
                          <a:ea typeface="BIZ UDゴシック" panose="020B0400000000000000" pitchFamily="49" charset="-128"/>
                        </a:rPr>
                        <a:t>〇福祉体験の機会を提供する等、福祉のしごとの魅力発信</a:t>
                      </a:r>
                      <a:endParaRPr lang="en-US" altLang="ja-JP" sz="1000" b="0" strike="noStrike" dirty="0">
                        <a:solidFill>
                          <a:schemeClr val="tx1"/>
                        </a:solidFill>
                        <a:latin typeface="BIZ UDゴシック" panose="020B0400000000000000" pitchFamily="49" charset="-128"/>
                        <a:ea typeface="BIZ UDゴシック" panose="020B0400000000000000" pitchFamily="49"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000" b="0" strike="noStrike" dirty="0">
                          <a:solidFill>
                            <a:schemeClr val="tx1"/>
                          </a:solidFill>
                          <a:latin typeface="BIZ UDゴシック" panose="020B0400000000000000" pitchFamily="49" charset="-128"/>
                          <a:ea typeface="BIZ UDゴシック" panose="020B0400000000000000" pitchFamily="49" charset="-128"/>
                        </a:rPr>
                        <a:t>〇潜在介護福祉士、潜在保育士の再就職に向けた支援</a:t>
                      </a:r>
                      <a:endParaRPr lang="en-US" altLang="ja-JP" sz="1000" b="0" strike="noStrike" dirty="0">
                        <a:solidFill>
                          <a:schemeClr val="tx1"/>
                        </a:solidFill>
                        <a:latin typeface="BIZ UDゴシック" panose="020B0400000000000000" pitchFamily="49" charset="-128"/>
                        <a:ea typeface="BIZ UDゴシック" panose="020B0400000000000000" pitchFamily="49"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000" b="0" strike="noStrike" dirty="0">
                          <a:solidFill>
                            <a:schemeClr val="tx1"/>
                          </a:solidFill>
                          <a:latin typeface="BIZ UDゴシック" panose="020B0400000000000000" pitchFamily="49" charset="-128"/>
                          <a:ea typeface="BIZ UDゴシック" panose="020B0400000000000000" pitchFamily="49" charset="-128"/>
                        </a:rPr>
                        <a:t>〇介護助手等、周辺業務の担い手の採用支援</a:t>
                      </a:r>
                      <a:endParaRPr lang="en-US" altLang="ja-JP" sz="1000" b="0" strike="noStrike" dirty="0">
                        <a:solidFill>
                          <a:schemeClr val="tx1"/>
                        </a:solidFill>
                        <a:latin typeface="BIZ UDゴシック" panose="020B0400000000000000" pitchFamily="49" charset="-128"/>
                        <a:ea typeface="BIZ UDゴシック" panose="020B0400000000000000" pitchFamily="49"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000" b="0" strike="noStrike" dirty="0">
                          <a:solidFill>
                            <a:schemeClr val="tx1"/>
                          </a:solidFill>
                          <a:latin typeface="BIZ UDゴシック" panose="020B0400000000000000" pitchFamily="49" charset="-128"/>
                          <a:ea typeface="BIZ UDゴシック" panose="020B0400000000000000" pitchFamily="49" charset="-128"/>
                        </a:rPr>
                        <a:t>〇大阪福祉人材支援センター、大阪府保育士・保育所支援センターの運営</a:t>
                      </a:r>
                      <a:endParaRPr lang="en-US" altLang="ja-JP" sz="1000" b="0" strike="noStrike" dirty="0">
                        <a:solidFill>
                          <a:schemeClr val="tx1"/>
                        </a:solidFill>
                        <a:latin typeface="BIZ UDゴシック" panose="020B0400000000000000" pitchFamily="49" charset="-128"/>
                        <a:ea typeface="BIZ UDゴシック" panose="020B0400000000000000" pitchFamily="49"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755234493"/>
                  </a:ext>
                </a:extLst>
              </a:tr>
              <a:tr h="57600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latin typeface="BIZ UDゴシック" panose="020B0400000000000000" pitchFamily="49" charset="-128"/>
                          <a:ea typeface="BIZ UDゴシック" panose="020B0400000000000000" pitchFamily="49" charset="-128"/>
                        </a:rPr>
                        <a:t>②</a:t>
                      </a:r>
                      <a:r>
                        <a:rPr kumimoji="1" lang="ja-JP" altLang="en-US" sz="1000" b="0" kern="1200" dirty="0">
                          <a:solidFill>
                            <a:schemeClr val="tx1"/>
                          </a:solidFill>
                          <a:latin typeface="BIZ UDゴシック" panose="020B0400000000000000" pitchFamily="49" charset="-128"/>
                          <a:ea typeface="BIZ UDゴシック" panose="020B0400000000000000" pitchFamily="49" charset="-128"/>
                        </a:rPr>
                        <a:t>外国人介護人材の受入・定着促進</a:t>
                      </a:r>
                      <a:endParaRPr lang="en-US" altLang="ja-JP" sz="1000" b="0" dirty="0">
                        <a:solidFill>
                          <a:schemeClr val="tx1"/>
                        </a:solidFill>
                        <a:latin typeface="BIZ UDゴシック" panose="020B0400000000000000" pitchFamily="49" charset="-128"/>
                        <a:ea typeface="BIZ UDゴシック" panose="020B0400000000000000" pitchFamily="49"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strike="noStrike" kern="1200" dirty="0">
                          <a:solidFill>
                            <a:schemeClr val="tx1"/>
                          </a:solidFill>
                          <a:latin typeface="BIZ UDゴシック" panose="020B0400000000000000" pitchFamily="49" charset="-128"/>
                          <a:ea typeface="BIZ UDゴシック" panose="020B0400000000000000" pitchFamily="49" charset="-128"/>
                          <a:cs typeface="+mn-cs"/>
                        </a:rPr>
                        <a:t>〇初めて外国人介護人材の採用を検討する施設等へ、情報提供等の支援</a:t>
                      </a:r>
                      <a:endParaRPr kumimoji="1" lang="en-US" altLang="ja-JP" sz="1000" b="0" strike="noStrike"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strike="noStrike" kern="1200" dirty="0">
                          <a:solidFill>
                            <a:schemeClr val="tx1"/>
                          </a:solidFill>
                          <a:latin typeface="BIZ UDゴシック" panose="020B0400000000000000" pitchFamily="49" charset="-128"/>
                          <a:ea typeface="BIZ UDゴシック" panose="020B0400000000000000" pitchFamily="49" charset="-128"/>
                          <a:cs typeface="+mn-cs"/>
                        </a:rPr>
                        <a:t>〇外国人介護人材と外国人介護人材を受け入れる施設に対する研修</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804701968"/>
                  </a:ext>
                </a:extLst>
              </a:tr>
              <a:tr h="576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latin typeface="BIZ UDゴシック" panose="020B0400000000000000" pitchFamily="49" charset="-128"/>
                          <a:ea typeface="BIZ UDゴシック" panose="020B0400000000000000" pitchFamily="49" charset="-128"/>
                        </a:rPr>
                        <a:t>③これからを担う介護・福祉人材を育む</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strike="noStrike" dirty="0">
                          <a:solidFill>
                            <a:schemeClr val="tx1"/>
                          </a:solidFill>
                          <a:latin typeface="BIZ UDゴシック" panose="020B0400000000000000" pitchFamily="49" charset="-128"/>
                          <a:ea typeface="BIZ UDゴシック" panose="020B0400000000000000" pitchFamily="49" charset="-128"/>
                        </a:rPr>
                        <a:t>〇介護・福祉応援貸付金、保育士応援貸付金への補助</a:t>
                      </a:r>
                      <a:endParaRPr lang="en-US" altLang="ja-JP" sz="1000" b="0" strike="noStrike"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strike="noStrike" dirty="0">
                          <a:solidFill>
                            <a:schemeClr val="tx1"/>
                          </a:solidFill>
                          <a:latin typeface="BIZ UDゴシック" panose="020B0400000000000000" pitchFamily="49" charset="-128"/>
                          <a:ea typeface="BIZ UDゴシック" panose="020B0400000000000000" pitchFamily="49" charset="-128"/>
                        </a:rPr>
                        <a:t>〇公共職業訓練を通じた離職者への就職支援</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606008"/>
                  </a:ext>
                </a:extLst>
              </a:tr>
              <a:tr h="792000">
                <a:tc rowSpan="3">
                  <a:txBody>
                    <a:bodyPr/>
                    <a:lstStyle/>
                    <a:p>
                      <a:pPr algn="ctr"/>
                      <a:r>
                        <a:rPr lang="ja-JP" altLang="en-US" sz="1000" b="1" dirty="0">
                          <a:solidFill>
                            <a:schemeClr val="tx1"/>
                          </a:solidFill>
                          <a:latin typeface="BIZ UDゴシック" panose="020B0400000000000000" pitchFamily="49" charset="-128"/>
                          <a:ea typeface="BIZ UDゴシック" panose="020B0400000000000000" pitchFamily="49" charset="-128"/>
                        </a:rPr>
                        <a:t>（２）</a:t>
                      </a:r>
                      <a:endParaRPr lang="en-US" altLang="ja-JP" sz="1000" b="1"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BIZ UDゴシック" panose="020B0400000000000000" pitchFamily="49" charset="-128"/>
                          <a:ea typeface="BIZ UDゴシック" panose="020B0400000000000000" pitchFamily="49" charset="-128"/>
                        </a:rPr>
                        <a:t>生産性向上、労働環境・</a:t>
                      </a:r>
                      <a:endParaRPr lang="en-US" altLang="ja-JP" sz="1000" b="1"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BIZ UDゴシック" panose="020B0400000000000000" pitchFamily="49" charset="-128"/>
                          <a:ea typeface="BIZ UDゴシック" panose="020B0400000000000000" pitchFamily="49" charset="-128"/>
                        </a:rPr>
                        <a:t>処遇の改善</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rPr>
                        <a:t>①多様な働き方の導入と働きやすさの実現</a:t>
                      </a:r>
                      <a:endParaRPr kumimoji="1" lang="en-US" altLang="ja-JP" sz="1000" b="0" strike="sngStrike" kern="1200" dirty="0">
                        <a:solidFill>
                          <a:schemeClr val="tx1"/>
                        </a:solidFill>
                        <a:latin typeface="BIZ UDゴシック" panose="020B0400000000000000" pitchFamily="49" charset="-128"/>
                        <a:ea typeface="BIZ UDゴシック" panose="020B0400000000000000" pitchFamily="49" charset="-128"/>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strike="noStrike" kern="1200" dirty="0">
                          <a:solidFill>
                            <a:schemeClr val="tx1"/>
                          </a:solidFill>
                          <a:latin typeface="BIZ UDゴシック" panose="020B0400000000000000" pitchFamily="49" charset="-128"/>
                          <a:ea typeface="BIZ UDゴシック" panose="020B0400000000000000" pitchFamily="49" charset="-128"/>
                          <a:cs typeface="+mn-cs"/>
                        </a:rPr>
                        <a:t>〇多様な働き方のしくみづくり（業務仕分け・選択的週休３日制の導入支援）</a:t>
                      </a:r>
                      <a:endParaRPr kumimoji="1" lang="en-US" altLang="ja-JP" sz="1000" b="0" strike="noStrike"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strike="noStrike" kern="1200" dirty="0">
                          <a:solidFill>
                            <a:schemeClr val="tx1"/>
                          </a:solidFill>
                          <a:latin typeface="BIZ UDゴシック" panose="020B0400000000000000" pitchFamily="49" charset="-128"/>
                          <a:ea typeface="BIZ UDゴシック" panose="020B0400000000000000" pitchFamily="49" charset="-128"/>
                          <a:cs typeface="+mn-cs"/>
                        </a:rPr>
                        <a:t>〇大阪府介護生産性向上支援センターの設置、運営</a:t>
                      </a:r>
                      <a:endParaRPr kumimoji="1" lang="en-US" altLang="ja-JP" sz="1000" b="0" strike="noStrike"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strike="noStrike" kern="1200" dirty="0">
                          <a:solidFill>
                            <a:schemeClr val="tx1"/>
                          </a:solidFill>
                          <a:latin typeface="BIZ UDゴシック" panose="020B0400000000000000" pitchFamily="49" charset="-128"/>
                          <a:ea typeface="BIZ UDゴシック" panose="020B0400000000000000" pitchFamily="49" charset="-128"/>
                          <a:cs typeface="+mn-cs"/>
                        </a:rPr>
                        <a:t>〇カスタマーハラスメント対策の推進、周知</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511893979"/>
                  </a:ext>
                </a:extLst>
              </a:tr>
              <a:tr h="576000">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lang="ja-JP" altLang="en-US" sz="1000" b="0" dirty="0">
                          <a:solidFill>
                            <a:schemeClr val="tx1"/>
                          </a:solidFill>
                          <a:latin typeface="BIZ UDゴシック" panose="020B0400000000000000" pitchFamily="49" charset="-128"/>
                          <a:ea typeface="BIZ UDゴシック" panose="020B0400000000000000" pitchFamily="49" charset="-128"/>
                        </a:rPr>
                        <a:t>②テクノロジー・</a:t>
                      </a:r>
                      <a:r>
                        <a:rPr lang="en-US" altLang="ja-JP" sz="1000" b="0" dirty="0">
                          <a:solidFill>
                            <a:schemeClr val="tx1"/>
                          </a:solidFill>
                          <a:latin typeface="BIZ UDゴシック" panose="020B0400000000000000" pitchFamily="49" charset="-128"/>
                          <a:ea typeface="BIZ UDゴシック" panose="020B0400000000000000" pitchFamily="49" charset="-128"/>
                        </a:rPr>
                        <a:t>DX</a:t>
                      </a:r>
                      <a:r>
                        <a:rPr lang="ja-JP" altLang="en-US" sz="1000" b="0" dirty="0">
                          <a:solidFill>
                            <a:schemeClr val="tx1"/>
                          </a:solidFill>
                          <a:latin typeface="BIZ UDゴシック" panose="020B0400000000000000" pitchFamily="49" charset="-128"/>
                          <a:ea typeface="BIZ UDゴシック" panose="020B0400000000000000" pitchFamily="49" charset="-128"/>
                        </a:rPr>
                        <a:t>の活用による職場環境の改善</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strike="noStrike" dirty="0">
                          <a:solidFill>
                            <a:schemeClr val="tx1"/>
                          </a:solidFill>
                          <a:latin typeface="BIZ UDゴシック" panose="020B0400000000000000" pitchFamily="49" charset="-128"/>
                          <a:ea typeface="BIZ UDゴシック" panose="020B0400000000000000" pitchFamily="49" charset="-128"/>
                        </a:rPr>
                        <a:t>〇テクノロジー・</a:t>
                      </a:r>
                      <a:r>
                        <a:rPr lang="en-US" altLang="ja-JP" sz="1000" b="0" strike="noStrike" dirty="0">
                          <a:solidFill>
                            <a:schemeClr val="tx1"/>
                          </a:solidFill>
                          <a:latin typeface="BIZ UDゴシック" panose="020B0400000000000000" pitchFamily="49" charset="-128"/>
                          <a:ea typeface="BIZ UDゴシック" panose="020B0400000000000000" pitchFamily="49" charset="-128"/>
                        </a:rPr>
                        <a:t>DX</a:t>
                      </a:r>
                      <a:r>
                        <a:rPr lang="ja-JP" altLang="en-US" sz="1000" b="0" strike="noStrike" dirty="0">
                          <a:solidFill>
                            <a:schemeClr val="tx1"/>
                          </a:solidFill>
                          <a:latin typeface="BIZ UDゴシック" panose="020B0400000000000000" pitchFamily="49" charset="-128"/>
                          <a:ea typeface="BIZ UDゴシック" panose="020B0400000000000000" pitchFamily="49" charset="-128"/>
                        </a:rPr>
                        <a:t>導入に向けた伴走支援、補助</a:t>
                      </a:r>
                      <a:endParaRPr lang="en-US" altLang="ja-JP" sz="1000" b="0" strike="noStrike"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strike="noStrike" kern="1200" dirty="0">
                          <a:solidFill>
                            <a:schemeClr val="tx1"/>
                          </a:solidFill>
                          <a:latin typeface="BIZ UDゴシック" panose="020B0400000000000000" pitchFamily="49" charset="-128"/>
                          <a:ea typeface="BIZ UDゴシック" panose="020B0400000000000000" pitchFamily="49" charset="-128"/>
                          <a:cs typeface="+mn-cs"/>
                        </a:rPr>
                        <a:t>〇ロボット・</a:t>
                      </a:r>
                      <a:r>
                        <a:rPr kumimoji="1" lang="en-US" altLang="ja-JP" sz="1000" b="0" strike="noStrike" kern="1200" dirty="0">
                          <a:solidFill>
                            <a:schemeClr val="tx1"/>
                          </a:solidFill>
                          <a:latin typeface="BIZ UDゴシック" panose="020B0400000000000000" pitchFamily="49" charset="-128"/>
                          <a:ea typeface="BIZ UDゴシック" panose="020B0400000000000000" pitchFamily="49" charset="-128"/>
                          <a:cs typeface="+mn-cs"/>
                        </a:rPr>
                        <a:t>ICT</a:t>
                      </a:r>
                      <a:r>
                        <a:rPr kumimoji="1" lang="ja-JP" altLang="en-US" sz="1000" b="0" strike="noStrike" kern="1200" dirty="0">
                          <a:solidFill>
                            <a:schemeClr val="tx1"/>
                          </a:solidFill>
                          <a:latin typeface="BIZ UDゴシック" panose="020B0400000000000000" pitchFamily="49" charset="-128"/>
                          <a:ea typeface="BIZ UDゴシック" panose="020B0400000000000000" pitchFamily="49" charset="-128"/>
                          <a:cs typeface="+mn-cs"/>
                        </a:rPr>
                        <a:t>活用を推進するセミナー等の情報提供</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94691087"/>
                  </a:ext>
                </a:extLst>
              </a:tr>
              <a:tr h="576000">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rPr>
                        <a:t>③処遇の改善に係る国への要望</a:t>
                      </a:r>
                      <a:endParaRPr kumimoji="1" lang="ja-JP" altLang="en-US" sz="1000" b="0" strike="sngStrike" kern="1200" dirty="0">
                        <a:solidFill>
                          <a:schemeClr val="tx1"/>
                        </a:solidFill>
                        <a:latin typeface="BIZ UDゴシック" panose="020B0400000000000000" pitchFamily="49" charset="-128"/>
                        <a:ea typeface="BIZ UDゴシック" panose="020B0400000000000000" pitchFamily="49" charset="-128"/>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00" b="0" strike="noStrike" kern="1200" dirty="0">
                          <a:solidFill>
                            <a:schemeClr val="tx1"/>
                          </a:solidFill>
                          <a:latin typeface="BIZ UDゴシック" panose="020B0400000000000000" pitchFamily="49" charset="-128"/>
                          <a:ea typeface="BIZ UDゴシック" panose="020B0400000000000000" pitchFamily="49" charset="-128"/>
                          <a:cs typeface="+mn-cs"/>
                        </a:rPr>
                        <a:t>〇あらゆる機会をつうじた、処遇の改善に係る国への要望</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694735"/>
                  </a:ext>
                </a:extLst>
              </a:tr>
              <a:tr h="576000">
                <a:tc rowSpan="2">
                  <a:txBody>
                    <a:bodyPr/>
                    <a:lstStyle/>
                    <a:p>
                      <a:pPr algn="ctr"/>
                      <a:r>
                        <a:rPr lang="ja-JP" altLang="en-US" sz="1000" b="1" dirty="0">
                          <a:solidFill>
                            <a:schemeClr val="tx1"/>
                          </a:solidFill>
                          <a:latin typeface="BIZ UDゴシック" panose="020B0400000000000000" pitchFamily="49" charset="-128"/>
                          <a:ea typeface="BIZ UDゴシック" panose="020B0400000000000000" pitchFamily="49" charset="-128"/>
                        </a:rPr>
                        <a:t>（３）</a:t>
                      </a:r>
                      <a:endParaRPr lang="en-US" altLang="ja-JP" sz="1000" b="1"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000" b="1" dirty="0">
                          <a:solidFill>
                            <a:schemeClr val="tx1"/>
                          </a:solidFill>
                          <a:latin typeface="BIZ UDゴシック" panose="020B0400000000000000" pitchFamily="49" charset="-128"/>
                          <a:ea typeface="BIZ UDゴシック" panose="020B0400000000000000" pitchFamily="49" charset="-128"/>
                        </a:rPr>
                        <a:t>資質の向上</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kumimoji="1" lang="ja-JP" altLang="en-US" sz="1000" b="0" kern="1200" dirty="0">
                          <a:solidFill>
                            <a:schemeClr val="tx1"/>
                          </a:solidFill>
                          <a:latin typeface="BIZ UDゴシック" panose="020B0400000000000000" pitchFamily="49" charset="-128"/>
                          <a:ea typeface="BIZ UDゴシック" panose="020B0400000000000000" pitchFamily="49" charset="-128"/>
                        </a:rPr>
                        <a:t>➀ゼロからの挑戦、スキルアップを支える体制の構築</a:t>
                      </a:r>
                      <a:endParaRPr lang="ja-JP" altLang="en-US" sz="1000" dirty="0">
                        <a:solidFill>
                          <a:schemeClr val="tx1"/>
                        </a:solidFill>
                        <a:latin typeface="BIZ UDゴシック" panose="020B0400000000000000" pitchFamily="49" charset="-128"/>
                        <a:ea typeface="BIZ UDゴシック" panose="020B0400000000000000" pitchFamily="49"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r>
                        <a:rPr lang="ja-JP" altLang="en-US" sz="1000" b="0" strike="noStrike" dirty="0">
                          <a:solidFill>
                            <a:schemeClr val="tx1"/>
                          </a:solidFill>
                          <a:latin typeface="BIZ UDゴシック" panose="020B0400000000000000" pitchFamily="49" charset="-128"/>
                          <a:ea typeface="BIZ UDゴシック" panose="020B0400000000000000" pitchFamily="49" charset="-128"/>
                        </a:rPr>
                        <a:t>〇入職後の無資格・未経験者への研修</a:t>
                      </a:r>
                      <a:endParaRPr lang="en-US" altLang="ja-JP" sz="1000" b="0" strike="noStrike" dirty="0">
                        <a:solidFill>
                          <a:schemeClr val="tx1"/>
                        </a:solidFill>
                        <a:latin typeface="BIZ UDゴシック" panose="020B0400000000000000" pitchFamily="49" charset="-128"/>
                        <a:ea typeface="BIZ UDゴシック" panose="020B0400000000000000" pitchFamily="49" charset="-128"/>
                      </a:endParaRPr>
                    </a:p>
                    <a:p>
                      <a:r>
                        <a:rPr lang="ja-JP" altLang="en-US" sz="1000" b="0" strike="noStrike" dirty="0">
                          <a:solidFill>
                            <a:schemeClr val="tx1"/>
                          </a:solidFill>
                          <a:latin typeface="BIZ UDゴシック" panose="020B0400000000000000" pitchFamily="49" charset="-128"/>
                          <a:ea typeface="BIZ UDゴシック" panose="020B0400000000000000" pitchFamily="49" charset="-128"/>
                        </a:rPr>
                        <a:t>〇初任者研修・実務者研修を職員に受講させる施設への費用補助</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085883533"/>
                  </a:ext>
                </a:extLst>
              </a:tr>
              <a:tr h="576000">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rPr>
                        <a:t>②専門性の向上によるサービスの充実</a:t>
                      </a:r>
                      <a:endPar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strike="noStrike" kern="1200" dirty="0">
                          <a:solidFill>
                            <a:schemeClr val="tx1"/>
                          </a:solidFill>
                          <a:latin typeface="BIZ UDゴシック" panose="020B0400000000000000" pitchFamily="49" charset="-128"/>
                          <a:ea typeface="BIZ UDゴシック" panose="020B0400000000000000" pitchFamily="49" charset="-128"/>
                          <a:cs typeface="+mn-cs"/>
                        </a:rPr>
                        <a:t>〇強度行動障がい支援者等、専門職の専門性を高める研修</a:t>
                      </a:r>
                      <a:endParaRPr kumimoji="1" lang="en-US" altLang="ja-JP" sz="1000" b="0" strike="noStrike" kern="1200" dirty="0">
                        <a:solidFill>
                          <a:schemeClr val="tx1"/>
                        </a:solidFill>
                        <a:latin typeface="BIZ UDゴシック" panose="020B0400000000000000" pitchFamily="49" charset="-128"/>
                        <a:ea typeface="BIZ UDゴシック" panose="020B0400000000000000" pitchFamily="49" charset="-128"/>
                        <a:cs typeface="+mn-cs"/>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55550"/>
                  </a:ext>
                </a:extLst>
              </a:tr>
            </a:tbl>
          </a:graphicData>
        </a:graphic>
      </p:graphicFrame>
      <p:sp>
        <p:nvSpPr>
          <p:cNvPr id="8" name="テキスト ボックス 7">
            <a:extLst>
              <a:ext uri="{FF2B5EF4-FFF2-40B4-BE49-F238E27FC236}">
                <a16:creationId xmlns:a16="http://schemas.microsoft.com/office/drawing/2014/main" id="{398EA5D5-B560-4EF2-AAC8-A8DADBDA04C7}"/>
              </a:ext>
            </a:extLst>
          </p:cNvPr>
          <p:cNvSpPr txBox="1"/>
          <p:nvPr/>
        </p:nvSpPr>
        <p:spPr>
          <a:xfrm>
            <a:off x="99490" y="505240"/>
            <a:ext cx="6043615" cy="271869"/>
          </a:xfrm>
          <a:prstGeom prst="rect">
            <a:avLst/>
          </a:prstGeom>
          <a:noFill/>
        </p:spPr>
        <p:txBody>
          <a:bodyPr wrap="square" rtlCol="0">
            <a:spAutoFit/>
          </a:bodyPr>
          <a:lstStyle/>
          <a:p>
            <a:pPr>
              <a:lnSpc>
                <a:spcPts val="1400"/>
              </a:lnSpc>
            </a:pPr>
            <a:r>
              <a:rPr kumimoji="1" lang="ja-JP" altLang="en-US" sz="1200" b="1" dirty="0">
                <a:latin typeface="BIZ UDゴシック" panose="020B0400000000000000" pitchFamily="49" charset="-128"/>
                <a:ea typeface="BIZ UDゴシック" panose="020B0400000000000000" pitchFamily="49" charset="-128"/>
              </a:rPr>
              <a:t>（参考）中間見直し案における各取組項目の主な取組内容例</a:t>
            </a:r>
          </a:p>
        </p:txBody>
      </p:sp>
      <p:sp>
        <p:nvSpPr>
          <p:cNvPr id="5" name="テキスト ボックス 4">
            <a:extLst>
              <a:ext uri="{FF2B5EF4-FFF2-40B4-BE49-F238E27FC236}">
                <a16:creationId xmlns:a16="http://schemas.microsoft.com/office/drawing/2014/main" id="{2C9E6B2F-42C2-4D5A-B3E2-8BFDE9267A60}"/>
              </a:ext>
            </a:extLst>
          </p:cNvPr>
          <p:cNvSpPr txBox="1"/>
          <p:nvPr/>
        </p:nvSpPr>
        <p:spPr>
          <a:xfrm>
            <a:off x="8712918" y="6514601"/>
            <a:ext cx="377236"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13</a:t>
            </a:r>
            <a:endParaRPr kumimoji="1" lang="ja-JP" altLang="en-US" sz="14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325358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図形 7">
            <a:extLst>
              <a:ext uri="{FF2B5EF4-FFF2-40B4-BE49-F238E27FC236}">
                <a16:creationId xmlns:a16="http://schemas.microsoft.com/office/drawing/2014/main" id="{0E8B085D-1AB1-464D-9DBB-D916FD567DCB}"/>
              </a:ext>
            </a:extLst>
          </p:cNvPr>
          <p:cNvSpPr/>
          <p:nvPr/>
        </p:nvSpPr>
        <p:spPr>
          <a:xfrm flipH="1">
            <a:off x="2869968" y="940007"/>
            <a:ext cx="1163783" cy="510071"/>
          </a:xfrm>
          <a:custGeom>
            <a:avLst/>
            <a:gdLst>
              <a:gd name="connsiteX0" fmla="*/ 100451 w 3168352"/>
              <a:gd name="connsiteY0" fmla="*/ 0 h 1080120"/>
              <a:gd name="connsiteX1" fmla="*/ 3067901 w 3168352"/>
              <a:gd name="connsiteY1" fmla="*/ 0 h 1080120"/>
              <a:gd name="connsiteX2" fmla="*/ 3168352 w 3168352"/>
              <a:gd name="connsiteY2" fmla="*/ 100451 h 1080120"/>
              <a:gd name="connsiteX3" fmla="*/ 3168352 w 3168352"/>
              <a:gd name="connsiteY3" fmla="*/ 763645 h 1080120"/>
              <a:gd name="connsiteX4" fmla="*/ 3067901 w 3168352"/>
              <a:gd name="connsiteY4" fmla="*/ 864096 h 1080120"/>
              <a:gd name="connsiteX5" fmla="*/ 2705305 w 3168352"/>
              <a:gd name="connsiteY5" fmla="*/ 864096 h 1080120"/>
              <a:gd name="connsiteX6" fmla="*/ 2707578 w 3168352"/>
              <a:gd name="connsiteY6" fmla="*/ 878510 h 1080120"/>
              <a:gd name="connsiteX7" fmla="*/ 2826610 w 3168352"/>
              <a:gd name="connsiteY7" fmla="*/ 1080119 h 1080120"/>
              <a:gd name="connsiteX8" fmla="*/ 2826609 w 3168352"/>
              <a:gd name="connsiteY8" fmla="*/ 1080120 h 1080120"/>
              <a:gd name="connsiteX9" fmla="*/ 2578287 w 3168352"/>
              <a:gd name="connsiteY9" fmla="*/ 948161 h 1080120"/>
              <a:gd name="connsiteX10" fmla="*/ 2472602 w 3168352"/>
              <a:gd name="connsiteY10" fmla="*/ 864096 h 1080120"/>
              <a:gd name="connsiteX11" fmla="*/ 100451 w 3168352"/>
              <a:gd name="connsiteY11" fmla="*/ 864096 h 1080120"/>
              <a:gd name="connsiteX12" fmla="*/ 0 w 3168352"/>
              <a:gd name="connsiteY12" fmla="*/ 763645 h 1080120"/>
              <a:gd name="connsiteX13" fmla="*/ 0 w 3168352"/>
              <a:gd name="connsiteY13" fmla="*/ 100451 h 1080120"/>
              <a:gd name="connsiteX14" fmla="*/ 100451 w 3168352"/>
              <a:gd name="connsiteY14"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8352" h="1080120">
                <a:moveTo>
                  <a:pt x="100451" y="0"/>
                </a:moveTo>
                <a:lnTo>
                  <a:pt x="3067901" y="0"/>
                </a:lnTo>
                <a:cubicBezTo>
                  <a:pt x="3123379" y="0"/>
                  <a:pt x="3168352" y="44973"/>
                  <a:pt x="3168352" y="100451"/>
                </a:cubicBezTo>
                <a:lnTo>
                  <a:pt x="3168352" y="763645"/>
                </a:lnTo>
                <a:cubicBezTo>
                  <a:pt x="3168352" y="819123"/>
                  <a:pt x="3123379" y="864096"/>
                  <a:pt x="3067901" y="864096"/>
                </a:cubicBezTo>
                <a:lnTo>
                  <a:pt x="2705305" y="864096"/>
                </a:lnTo>
                <a:lnTo>
                  <a:pt x="2707578" y="878510"/>
                </a:lnTo>
                <a:cubicBezTo>
                  <a:pt x="2726784" y="940095"/>
                  <a:pt x="2766168" y="1007977"/>
                  <a:pt x="2826610" y="1080119"/>
                </a:cubicBezTo>
                <a:lnTo>
                  <a:pt x="2826609" y="1080120"/>
                </a:lnTo>
                <a:cubicBezTo>
                  <a:pt x="2735331" y="1040712"/>
                  <a:pt x="2651580" y="995741"/>
                  <a:pt x="2578287" y="948161"/>
                </a:cubicBezTo>
                <a:lnTo>
                  <a:pt x="2472602" y="864096"/>
                </a:lnTo>
                <a:lnTo>
                  <a:pt x="100451" y="864096"/>
                </a:lnTo>
                <a:cubicBezTo>
                  <a:pt x="44973" y="864096"/>
                  <a:pt x="0" y="819123"/>
                  <a:pt x="0" y="763645"/>
                </a:cubicBezTo>
                <a:lnTo>
                  <a:pt x="0" y="100451"/>
                </a:lnTo>
                <a:cubicBezTo>
                  <a:pt x="0" y="44973"/>
                  <a:pt x="44973" y="0"/>
                  <a:pt x="100451" y="0"/>
                </a:cubicBezTo>
                <a:close/>
              </a:path>
            </a:pathLst>
          </a:custGeom>
          <a:solidFill>
            <a:schemeClr val="bg1"/>
          </a:solidFill>
          <a:ln w="12700">
            <a:solidFill>
              <a:schemeClr val="tx1"/>
            </a:solidFill>
          </a:ln>
          <a:effectLst>
            <a:outerShdw dist="25400" dir="2700000" algn="tl" rotWithShape="0">
              <a:schemeClr val="accent5">
                <a:lumMod val="20000"/>
                <a:lumOff val="80000"/>
              </a:schemeClr>
            </a:outerShdw>
          </a:effectLst>
          <a:scene3d>
            <a:camera prst="orthographicFront"/>
            <a:lightRig rig="threePt" dir="t"/>
          </a:scene3d>
          <a:sp3d contourW="19050" prstMaterial="legacyWirefram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252000" rtlCol="0" anchor="ctr">
            <a:noAutofit/>
          </a:bodyPr>
          <a:lstStyle/>
          <a:p>
            <a:pPr algn="ctr">
              <a:lnSpc>
                <a:spcPct val="120000"/>
              </a:lnSpc>
              <a:spcAft>
                <a:spcPts val="300"/>
              </a:spcAft>
            </a:pPr>
            <a:endParaRPr kumimoji="1" lang="ja-JP" altLang="en-US" dirty="0">
              <a:solidFill>
                <a:schemeClr val="tx1"/>
              </a:solidFill>
            </a:endParaRPr>
          </a:p>
        </p:txBody>
      </p:sp>
      <p:sp>
        <p:nvSpPr>
          <p:cNvPr id="6" name="テキスト ボックス 5">
            <a:extLst>
              <a:ext uri="{FF2B5EF4-FFF2-40B4-BE49-F238E27FC236}">
                <a16:creationId xmlns:a16="http://schemas.microsoft.com/office/drawing/2014/main" id="{6CF71CFF-D2B8-4EE9-BF1C-F2CDDEF2154A}"/>
              </a:ext>
            </a:extLst>
          </p:cNvPr>
          <p:cNvSpPr txBox="1"/>
          <p:nvPr/>
        </p:nvSpPr>
        <p:spPr>
          <a:xfrm>
            <a:off x="0" y="-396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５．今後のスケジュール（予定）</a:t>
            </a:r>
          </a:p>
        </p:txBody>
      </p:sp>
      <p:sp>
        <p:nvSpPr>
          <p:cNvPr id="3" name="テキスト ボックス 2">
            <a:extLst>
              <a:ext uri="{FF2B5EF4-FFF2-40B4-BE49-F238E27FC236}">
                <a16:creationId xmlns:a16="http://schemas.microsoft.com/office/drawing/2014/main" id="{DA3B1021-5BCC-46AC-871D-F4B1907021A4}"/>
              </a:ext>
            </a:extLst>
          </p:cNvPr>
          <p:cNvSpPr txBox="1"/>
          <p:nvPr/>
        </p:nvSpPr>
        <p:spPr>
          <a:xfrm>
            <a:off x="607868" y="1016768"/>
            <a:ext cx="7928263" cy="4524315"/>
          </a:xfrm>
          <a:prstGeom prst="rect">
            <a:avLst/>
          </a:prstGeom>
          <a:noFill/>
        </p:spPr>
        <p:txBody>
          <a:bodyPr wrap="square">
            <a:spAutoFit/>
          </a:bodyPr>
          <a:lstStyle/>
          <a:p>
            <a:r>
              <a:rPr lang="ja-JP" altLang="en-US" u="sng" dirty="0">
                <a:latin typeface="BIZ UDゴシック" panose="020B0400000000000000" pitchFamily="49" charset="-128"/>
                <a:ea typeface="BIZ UDゴシック" panose="020B0400000000000000" pitchFamily="49" charset="-128"/>
              </a:rPr>
              <a:t>令和７年７月</a:t>
            </a:r>
            <a:r>
              <a:rPr lang="en-US" altLang="ja-JP" u="sng" dirty="0">
                <a:latin typeface="BIZ UDゴシック" panose="020B0400000000000000" pitchFamily="49" charset="-128"/>
                <a:ea typeface="BIZ UDゴシック" panose="020B0400000000000000" pitchFamily="49" charset="-128"/>
              </a:rPr>
              <a:t>29</a:t>
            </a:r>
            <a:r>
              <a:rPr lang="ja-JP" altLang="en-US" u="sng" dirty="0">
                <a:latin typeface="BIZ UDゴシック" panose="020B0400000000000000" pitchFamily="49" charset="-128"/>
                <a:ea typeface="BIZ UDゴシック" panose="020B0400000000000000" pitchFamily="49" charset="-128"/>
              </a:rPr>
              <a:t>日</a:t>
            </a:r>
            <a:r>
              <a:rPr lang="en-US" altLang="ja-JP" dirty="0">
                <a:latin typeface="BIZ UDゴシック" panose="020B0400000000000000" pitchFamily="49" charset="-128"/>
                <a:ea typeface="BIZ UDゴシック" panose="020B0400000000000000" pitchFamily="49" charset="-128"/>
              </a:rPr>
              <a:t>		</a:t>
            </a:r>
          </a:p>
          <a:p>
            <a:endParaRPr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第１回</a:t>
            </a:r>
            <a:r>
              <a:rPr lang="ja-JP" altLang="ja-JP" kern="100" dirty="0">
                <a:effectLst/>
                <a:ea typeface="BIZ UDゴシック" panose="020B0400000000000000" pitchFamily="49" charset="-128"/>
                <a:cs typeface="Times New Roman" panose="02020603050405020304" pitchFamily="18" charset="0"/>
              </a:rPr>
              <a:t>介護・福祉人材確保戦略検討分科会</a:t>
            </a:r>
            <a:r>
              <a:rPr lang="ja-JP" altLang="en-US" kern="100" dirty="0">
                <a:effectLst/>
                <a:ea typeface="BIZ UDゴシック" panose="020B0400000000000000" pitchFamily="49" charset="-128"/>
                <a:cs typeface="Times New Roman" panose="02020603050405020304" pitchFamily="18" charset="0"/>
              </a:rPr>
              <a:t>　開催</a:t>
            </a:r>
            <a:endParaRPr lang="en-US" altLang="ja-JP" kern="100" dirty="0">
              <a:effectLst/>
              <a:ea typeface="BIZ UDゴシック" panose="020B0400000000000000" pitchFamily="49" charset="-128"/>
              <a:cs typeface="Times New Roman" panose="02020603050405020304" pitchFamily="18" charset="0"/>
            </a:endParaRPr>
          </a:p>
          <a:p>
            <a:endParaRPr lang="en-US" altLang="ja-JP" kern="100" dirty="0">
              <a:effectLst/>
              <a:ea typeface="BIZ UDゴシック" panose="020B0400000000000000" pitchFamily="49" charset="-128"/>
              <a:cs typeface="Times New Roman" panose="02020603050405020304" pitchFamily="18" charset="0"/>
            </a:endParaRPr>
          </a:p>
          <a:p>
            <a:endParaRPr lang="en-US" altLang="ja-JP" kern="100" dirty="0">
              <a:ea typeface="BIZ UDゴシック" panose="020B0400000000000000" pitchFamily="49" charset="-128"/>
              <a:cs typeface="Times New Roman" panose="02020603050405020304" pitchFamily="18" charset="0"/>
            </a:endParaRPr>
          </a:p>
          <a:p>
            <a:endParaRPr lang="en-US" altLang="ja-JP" kern="100" dirty="0">
              <a:ea typeface="BIZ UDゴシック" panose="020B0400000000000000" pitchFamily="49" charset="-128"/>
              <a:cs typeface="Times New Roman" panose="02020603050405020304" pitchFamily="18" charset="0"/>
            </a:endParaRPr>
          </a:p>
          <a:p>
            <a:r>
              <a:rPr lang="ja-JP" altLang="en-US" u="sng" kern="100" dirty="0">
                <a:ea typeface="BIZ UDゴシック" panose="020B0400000000000000" pitchFamily="49" charset="-128"/>
                <a:cs typeface="Times New Roman" panose="02020603050405020304" pitchFamily="18" charset="0"/>
              </a:rPr>
              <a:t>令和８年１月頃</a:t>
            </a:r>
            <a:endParaRPr lang="en-US" altLang="ja-JP" u="sng" kern="100" dirty="0">
              <a:ea typeface="BIZ UDゴシック" panose="020B0400000000000000" pitchFamily="49" charset="-128"/>
              <a:cs typeface="Times New Roman" panose="02020603050405020304" pitchFamily="18" charset="0"/>
            </a:endParaRPr>
          </a:p>
          <a:p>
            <a:endParaRPr lang="en-US" altLang="ja-JP" kern="100" dirty="0">
              <a:ea typeface="BIZ UDゴシック" panose="020B0400000000000000" pitchFamily="49" charset="-128"/>
              <a:cs typeface="Times New Roman" panose="02020603050405020304" pitchFamily="18" charset="0"/>
            </a:endParaRPr>
          </a:p>
          <a:p>
            <a:r>
              <a:rPr lang="en-US" altLang="ja-JP" kern="100" dirty="0">
                <a:ea typeface="BIZ UDゴシック" panose="020B0400000000000000" pitchFamily="49" charset="-128"/>
                <a:cs typeface="Times New Roman" panose="02020603050405020304" pitchFamily="18" charset="0"/>
              </a:rPr>
              <a:t>	</a:t>
            </a:r>
            <a:r>
              <a:rPr lang="ja-JP" altLang="en-US" kern="100" dirty="0">
                <a:ea typeface="BIZ UDゴシック" panose="020B0400000000000000" pitchFamily="49" charset="-128"/>
                <a:cs typeface="Times New Roman" panose="02020603050405020304" pitchFamily="18" charset="0"/>
              </a:rPr>
              <a:t>第２回</a:t>
            </a:r>
            <a:r>
              <a:rPr lang="ja-JP" altLang="ja-JP" kern="100" dirty="0">
                <a:effectLst/>
                <a:ea typeface="BIZ UDゴシック" panose="020B0400000000000000" pitchFamily="49" charset="-128"/>
                <a:cs typeface="Times New Roman" panose="02020603050405020304" pitchFamily="18" charset="0"/>
              </a:rPr>
              <a:t>介護・福祉人材確保戦略検討分科会</a:t>
            </a:r>
            <a:r>
              <a:rPr lang="ja-JP" altLang="en-US" kern="100" dirty="0">
                <a:effectLst/>
                <a:ea typeface="BIZ UDゴシック" panose="020B0400000000000000" pitchFamily="49" charset="-128"/>
                <a:cs typeface="Times New Roman" panose="02020603050405020304" pitchFamily="18" charset="0"/>
              </a:rPr>
              <a:t>　開催</a:t>
            </a:r>
            <a:endParaRPr lang="en-US" altLang="ja-JP" kern="100" dirty="0">
              <a:effectLst/>
              <a:ea typeface="BIZ UDゴシック" panose="020B0400000000000000" pitchFamily="49" charset="-128"/>
              <a:cs typeface="Times New Roman" panose="02020603050405020304" pitchFamily="18" charset="0"/>
            </a:endParaRPr>
          </a:p>
          <a:p>
            <a:endParaRPr lang="en-US" altLang="ja-JP" kern="100" dirty="0">
              <a:effectLst/>
              <a:ea typeface="BIZ UDゴシック" panose="020B0400000000000000" pitchFamily="49" charset="-128"/>
              <a:cs typeface="Times New Roman" panose="02020603050405020304" pitchFamily="18" charset="0"/>
            </a:endParaRPr>
          </a:p>
          <a:p>
            <a:endParaRPr lang="en-US" altLang="ja-JP" kern="100" dirty="0">
              <a:ea typeface="BIZ UDゴシック" panose="020B0400000000000000" pitchFamily="49" charset="-128"/>
              <a:cs typeface="Times New Roman" panose="02020603050405020304" pitchFamily="18" charset="0"/>
            </a:endParaRPr>
          </a:p>
          <a:p>
            <a:endParaRPr lang="en-US" altLang="ja-JP" kern="100" dirty="0">
              <a:ea typeface="BIZ UDゴシック" panose="020B0400000000000000" pitchFamily="49" charset="-128"/>
              <a:cs typeface="Times New Roman" panose="02020603050405020304" pitchFamily="18" charset="0"/>
            </a:endParaRPr>
          </a:p>
          <a:p>
            <a:r>
              <a:rPr lang="ja-JP" altLang="en-US" u="sng" kern="100" dirty="0">
                <a:ea typeface="BIZ UDゴシック" panose="020B0400000000000000" pitchFamily="49" charset="-128"/>
                <a:cs typeface="Times New Roman" panose="02020603050405020304" pitchFamily="18" charset="0"/>
              </a:rPr>
              <a:t>令和８年３月</a:t>
            </a:r>
            <a:r>
              <a:rPr lang="en-US" altLang="ja-JP" kern="100" dirty="0">
                <a:ea typeface="BIZ UDゴシック" panose="020B0400000000000000" pitchFamily="49" charset="-128"/>
                <a:cs typeface="Times New Roman" panose="02020603050405020304" pitchFamily="18" charset="0"/>
              </a:rPr>
              <a:t>		</a:t>
            </a:r>
          </a:p>
          <a:p>
            <a:endParaRPr lang="en-US" altLang="ja-JP" kern="100" dirty="0">
              <a:ea typeface="BIZ UDゴシック" panose="020B0400000000000000" pitchFamily="49" charset="-128"/>
              <a:cs typeface="Times New Roman" panose="02020603050405020304" pitchFamily="18" charset="0"/>
            </a:endParaRPr>
          </a:p>
          <a:p>
            <a:r>
              <a:rPr lang="en-US" altLang="ja-JP" kern="100" dirty="0">
                <a:ea typeface="BIZ UDゴシック" panose="020B0400000000000000" pitchFamily="49" charset="-128"/>
                <a:cs typeface="Times New Roman" panose="02020603050405020304" pitchFamily="18" charset="0"/>
              </a:rPr>
              <a:t>	</a:t>
            </a:r>
            <a:r>
              <a:rPr lang="ja-JP" altLang="en-US" kern="100" dirty="0">
                <a:ea typeface="BIZ UDゴシック" panose="020B0400000000000000" pitchFamily="49" charset="-128"/>
                <a:cs typeface="Times New Roman" panose="02020603050405020304" pitchFamily="18" charset="0"/>
              </a:rPr>
              <a:t>「大阪府介護・福祉人材確保戦略</a:t>
            </a:r>
            <a:r>
              <a:rPr lang="en-US" altLang="ja-JP" kern="100" dirty="0">
                <a:ea typeface="BIZ UDゴシック" panose="020B0400000000000000" pitchFamily="49" charset="-128"/>
                <a:cs typeface="Times New Roman" panose="02020603050405020304" pitchFamily="18" charset="0"/>
              </a:rPr>
              <a:t>2023</a:t>
            </a:r>
            <a:r>
              <a:rPr lang="ja-JP" altLang="en-US" kern="100" dirty="0">
                <a:ea typeface="BIZ UDゴシック" panose="020B0400000000000000" pitchFamily="49" charset="-128"/>
                <a:cs typeface="Times New Roman" panose="02020603050405020304" pitchFamily="18" charset="0"/>
              </a:rPr>
              <a:t>」中間見直し　公表</a:t>
            </a:r>
            <a:endParaRPr lang="ja-JP" altLang="en-US" dirty="0"/>
          </a:p>
          <a:p>
            <a:endParaRPr lang="ja-JP" altLang="en-US" dirty="0">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F25CDE3E-9BF5-4337-A8C8-4053256EE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012" y="4830845"/>
            <a:ext cx="365169" cy="365169"/>
          </a:xfrm>
          <a:prstGeom prst="rect">
            <a:avLst/>
          </a:prstGeom>
        </p:spPr>
      </p:pic>
      <p:sp>
        <p:nvSpPr>
          <p:cNvPr id="2" name="テキスト ボックス 1">
            <a:extLst>
              <a:ext uri="{FF2B5EF4-FFF2-40B4-BE49-F238E27FC236}">
                <a16:creationId xmlns:a16="http://schemas.microsoft.com/office/drawing/2014/main" id="{1970603A-193C-4329-A9E0-423D671C018B}"/>
              </a:ext>
            </a:extLst>
          </p:cNvPr>
          <p:cNvSpPr txBox="1"/>
          <p:nvPr/>
        </p:nvSpPr>
        <p:spPr>
          <a:xfrm>
            <a:off x="2923999" y="1004676"/>
            <a:ext cx="1255223" cy="276999"/>
          </a:xfrm>
          <a:prstGeom prst="rect">
            <a:avLst/>
          </a:prstGeom>
          <a:noFill/>
        </p:spPr>
        <p:txBody>
          <a:bodyPr wrap="square" rtlCol="0">
            <a:spAutoFit/>
          </a:bodyPr>
          <a:lstStyle/>
          <a:p>
            <a:r>
              <a:rPr kumimoji="1" lang="ja-JP" altLang="en-US" sz="1200" dirty="0">
                <a:latin typeface="BIZ UDゴシック" panose="020B0400000000000000" pitchFamily="49" charset="-128"/>
                <a:ea typeface="BIZ UDゴシック" panose="020B0400000000000000" pitchFamily="49" charset="-128"/>
              </a:rPr>
              <a:t>本日の会議</a:t>
            </a:r>
          </a:p>
        </p:txBody>
      </p:sp>
      <p:grpSp>
        <p:nvGrpSpPr>
          <p:cNvPr id="11" name="グループ化 10">
            <a:extLst>
              <a:ext uri="{FF2B5EF4-FFF2-40B4-BE49-F238E27FC236}">
                <a16:creationId xmlns:a16="http://schemas.microsoft.com/office/drawing/2014/main" id="{1C3FBBC6-4C47-479D-A17B-D0E61F774D3B}"/>
              </a:ext>
            </a:extLst>
          </p:cNvPr>
          <p:cNvGrpSpPr>
            <a:grpSpLocks noChangeAspect="1"/>
          </p:cNvGrpSpPr>
          <p:nvPr/>
        </p:nvGrpSpPr>
        <p:grpSpPr>
          <a:xfrm rot="1899608" flipH="1">
            <a:off x="7411930" y="4686220"/>
            <a:ext cx="270381" cy="187364"/>
            <a:chOff x="781669" y="2750507"/>
            <a:chExt cx="757760" cy="544548"/>
          </a:xfrm>
          <a:solidFill>
            <a:schemeClr val="accent4">
              <a:lumMod val="40000"/>
              <a:lumOff val="60000"/>
            </a:schemeClr>
          </a:solidFill>
        </p:grpSpPr>
        <p:sp>
          <p:nvSpPr>
            <p:cNvPr id="12" name="二等辺三角形 11">
              <a:extLst>
                <a:ext uri="{FF2B5EF4-FFF2-40B4-BE49-F238E27FC236}">
                  <a16:creationId xmlns:a16="http://schemas.microsoft.com/office/drawing/2014/main" id="{4C7E7839-F2EC-4FAB-B266-0ACBC10A0A19}"/>
                </a:ext>
              </a:extLst>
            </p:cNvPr>
            <p:cNvSpPr/>
            <p:nvPr/>
          </p:nvSpPr>
          <p:spPr>
            <a:xfrm rot="10800000">
              <a:off x="1045638" y="2750507"/>
              <a:ext cx="229822" cy="528564"/>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sz="1600" dirty="0">
                <a:solidFill>
                  <a:schemeClr val="accent1"/>
                </a:solidFill>
              </a:endParaRPr>
            </a:p>
          </p:txBody>
        </p:sp>
        <p:sp>
          <p:nvSpPr>
            <p:cNvPr id="13" name="二等辺三角形 12">
              <a:extLst>
                <a:ext uri="{FF2B5EF4-FFF2-40B4-BE49-F238E27FC236}">
                  <a16:creationId xmlns:a16="http://schemas.microsoft.com/office/drawing/2014/main" id="{1A131F6F-5084-4E8D-A2F4-D44A3BE92F42}"/>
                </a:ext>
              </a:extLst>
            </p:cNvPr>
            <p:cNvSpPr/>
            <p:nvPr/>
          </p:nvSpPr>
          <p:spPr>
            <a:xfrm rot="9000000">
              <a:off x="781669" y="2882774"/>
              <a:ext cx="229822" cy="412281"/>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sz="1600" dirty="0">
                <a:solidFill>
                  <a:schemeClr val="accent1"/>
                </a:solidFill>
              </a:endParaRPr>
            </a:p>
          </p:txBody>
        </p:sp>
        <p:sp>
          <p:nvSpPr>
            <p:cNvPr id="14" name="二等辺三角形 13">
              <a:extLst>
                <a:ext uri="{FF2B5EF4-FFF2-40B4-BE49-F238E27FC236}">
                  <a16:creationId xmlns:a16="http://schemas.microsoft.com/office/drawing/2014/main" id="{81BF8879-823A-4010-9FD9-2288A19CE1D0}"/>
                </a:ext>
              </a:extLst>
            </p:cNvPr>
            <p:cNvSpPr/>
            <p:nvPr/>
          </p:nvSpPr>
          <p:spPr>
            <a:xfrm rot="12600000" flipH="1">
              <a:off x="1309607" y="2882774"/>
              <a:ext cx="229822" cy="412281"/>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spcAft>
                  <a:spcPts val="600"/>
                </a:spcAft>
              </a:pPr>
              <a:endParaRPr kumimoji="1" lang="ja-JP" altLang="en-US" sz="1600" dirty="0">
                <a:solidFill>
                  <a:schemeClr val="accent1"/>
                </a:solidFill>
              </a:endParaRPr>
            </a:p>
          </p:txBody>
        </p:sp>
      </p:grpSp>
      <p:sp>
        <p:nvSpPr>
          <p:cNvPr id="15" name="テキスト ボックス 14">
            <a:extLst>
              <a:ext uri="{FF2B5EF4-FFF2-40B4-BE49-F238E27FC236}">
                <a16:creationId xmlns:a16="http://schemas.microsoft.com/office/drawing/2014/main" id="{42D46BAC-645A-4E66-8117-A39965446BF0}"/>
              </a:ext>
            </a:extLst>
          </p:cNvPr>
          <p:cNvSpPr txBox="1"/>
          <p:nvPr/>
        </p:nvSpPr>
        <p:spPr>
          <a:xfrm>
            <a:off x="8712918" y="6514601"/>
            <a:ext cx="377236" cy="307777"/>
          </a:xfrm>
          <a:prstGeom prst="rect">
            <a:avLst/>
          </a:prstGeom>
          <a:noFill/>
        </p:spPr>
        <p:txBody>
          <a:bodyPr wrap="square" rtlCol="0">
            <a:spAutoFit/>
          </a:bodyPr>
          <a:lstStyle/>
          <a:p>
            <a:pPr algn="ctr"/>
            <a:r>
              <a:rPr kumimoji="1" lang="en-US" altLang="ja-JP" sz="1400" dirty="0">
                <a:latin typeface="HG教科書体" panose="02020609000000000000" pitchFamily="17" charset="-128"/>
                <a:ea typeface="HG教科書体" panose="02020609000000000000" pitchFamily="17" charset="-128"/>
              </a:rPr>
              <a:t>14</a:t>
            </a:r>
            <a:endParaRPr kumimoji="1" lang="ja-JP" altLang="en-US" sz="1400" dirty="0">
              <a:latin typeface="HG教科書体" panose="02020609000000000000" pitchFamily="17" charset="-128"/>
              <a:ea typeface="HG教科書体" panose="02020609000000000000" pitchFamily="17" charset="-128"/>
            </a:endParaRPr>
          </a:p>
        </p:txBody>
      </p:sp>
    </p:spTree>
    <p:extLst>
      <p:ext uri="{BB962C8B-B14F-4D97-AF65-F5344CB8AC3E}">
        <p14:creationId xmlns:p14="http://schemas.microsoft.com/office/powerpoint/2010/main" val="227276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1">
              <a:lumMod val="75000"/>
            </a:schemeClr>
          </a:solidFill>
        </p:spPr>
        <p:txBody>
          <a:bodyPr wrap="square" rtlCol="0" anchor="ctr">
            <a:noAutofit/>
          </a:bodyPr>
          <a:lstStyle/>
          <a:p>
            <a:r>
              <a:rPr kumimoji="1" lang="ja-JP" altLang="en-US" sz="1200" b="1">
                <a:solidFill>
                  <a:schemeClr val="bg1"/>
                </a:solidFill>
                <a:latin typeface="BIZ UDゴシック" panose="020B0400000000000000" pitchFamily="49" charset="-128"/>
                <a:ea typeface="BIZ UDゴシック" panose="020B0400000000000000" pitchFamily="49" charset="-128"/>
              </a:rPr>
              <a:t>　もくじ</a:t>
            </a:r>
            <a:endParaRPr kumimoji="1" lang="ja-JP" altLang="en-US" sz="1200" b="1" dirty="0">
              <a:solidFill>
                <a:schemeClr val="bg1"/>
              </a:solidFill>
              <a:latin typeface="BIZ UDゴシック" panose="020B0400000000000000" pitchFamily="49" charset="-128"/>
              <a:ea typeface="BIZ UDゴシック" panose="020B0400000000000000" pitchFamily="49" charset="-128"/>
            </a:endParaRPr>
          </a:p>
        </p:txBody>
      </p:sp>
      <p:sp>
        <p:nvSpPr>
          <p:cNvPr id="8" name="角丸四角形 3">
            <a:extLst>
              <a:ext uri="{FF2B5EF4-FFF2-40B4-BE49-F238E27FC236}">
                <a16:creationId xmlns:a16="http://schemas.microsoft.com/office/drawing/2014/main" id="{DB702B65-79A5-4427-BB7A-2171E59F5605}"/>
              </a:ext>
            </a:extLst>
          </p:cNvPr>
          <p:cNvSpPr/>
          <p:nvPr/>
        </p:nvSpPr>
        <p:spPr>
          <a:xfrm>
            <a:off x="556483" y="722513"/>
            <a:ext cx="6999786" cy="3161995"/>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9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rPr>
              <a:t>　１．大阪府介護・福祉人材確保戦略について　</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a:lnSpc>
                <a:spcPts val="29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rPr>
              <a:t>　２．現状と国の動向</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a:lnSpc>
                <a:spcPts val="29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　　（１）介護・福祉人材確保の現状</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29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　　（２）人材確保に係る国の動向</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29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　　（３）「大阪府介護・福祉人材確保戦略</a:t>
            </a:r>
            <a:r>
              <a:rPr kumimoji="1" lang="en-US" altLang="ja-JP" sz="1200" dirty="0">
                <a:solidFill>
                  <a:schemeClr val="tx1"/>
                </a:solidFill>
                <a:latin typeface="BIZ UDゴシック" panose="020B0400000000000000" pitchFamily="49" charset="-128"/>
                <a:ea typeface="BIZ UDゴシック" panose="020B0400000000000000" pitchFamily="49" charset="-128"/>
              </a:rPr>
              <a:t>2023</a:t>
            </a:r>
            <a:r>
              <a:rPr kumimoji="1" lang="ja-JP" altLang="en-US" sz="1200" dirty="0">
                <a:solidFill>
                  <a:schemeClr val="tx1"/>
                </a:solidFill>
                <a:latin typeface="BIZ UDゴシック" panose="020B0400000000000000" pitchFamily="49" charset="-128"/>
                <a:ea typeface="BIZ UDゴシック" panose="020B0400000000000000" pitchFamily="49" charset="-128"/>
              </a:rPr>
              <a:t>」に係る取組状況</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29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rPr>
              <a:t>　３．中間見直しに向けて</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a:lnSpc>
                <a:spcPts val="29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　　（１）方向性及び取組項目の中間見直し案</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29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　　（２）中間見直しで取り入れるポイント</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29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　　　　①生産性向上の推進：テクノロジーの導入とタスクシフト・シェア</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29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　　　　②外国人介護人材の定着促進</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29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rPr>
              <a:t>　４．</a:t>
            </a:r>
            <a:r>
              <a:rPr kumimoji="1" lang="ja-JP" altLang="en-US" sz="1200" dirty="0">
                <a:solidFill>
                  <a:schemeClr val="tx1"/>
                </a:solidFill>
                <a:latin typeface="BIZ UDゴシック" panose="020B0400000000000000" pitchFamily="49" charset="-128"/>
                <a:ea typeface="BIZ UDゴシック" panose="020B0400000000000000" pitchFamily="49" charset="-128"/>
              </a:rPr>
              <a:t>本日ご議論いただきたいこと</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29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　　（１）「３（２）中間見直しで取り入れるポイント」について</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2900"/>
              </a:lnSpc>
            </a:pPr>
            <a:r>
              <a:rPr kumimoji="1" lang="ja-JP" altLang="en-US" sz="1200" dirty="0">
                <a:solidFill>
                  <a:schemeClr val="tx1"/>
                </a:solidFill>
                <a:latin typeface="BIZ UDゴシック" panose="020B0400000000000000" pitchFamily="49" charset="-128"/>
                <a:ea typeface="BIZ UDゴシック" panose="020B0400000000000000" pitchFamily="49" charset="-128"/>
              </a:rPr>
              <a:t>　　（２）「３（１）方向性及び取組項目の中間見直し案」について</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pPr>
              <a:lnSpc>
                <a:spcPts val="29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rPr>
              <a:t>　５．今後のスケジュール（予定）</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2998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二等辺三角形 40">
            <a:extLst>
              <a:ext uri="{FF2B5EF4-FFF2-40B4-BE49-F238E27FC236}">
                <a16:creationId xmlns:a16="http://schemas.microsoft.com/office/drawing/2014/main" id="{A9570710-16CB-4BFE-A52C-91E7916820F1}"/>
              </a:ext>
            </a:extLst>
          </p:cNvPr>
          <p:cNvSpPr>
            <a:spLocks noChangeAspect="1"/>
          </p:cNvSpPr>
          <p:nvPr/>
        </p:nvSpPr>
        <p:spPr>
          <a:xfrm>
            <a:off x="289685" y="5340251"/>
            <a:ext cx="3060000" cy="139469"/>
          </a:xfrm>
          <a:prstGeom prst="triangle">
            <a:avLst>
              <a:gd name="adj" fmla="val 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b"/>
          <a:lstStyle/>
          <a:p>
            <a:endParaRPr kumimoji="1" lang="ja-JP" altLang="en-US" dirty="0">
              <a:solidFill>
                <a:schemeClr val="accent1"/>
              </a:solidFill>
            </a:endParaRPr>
          </a:p>
        </p:txBody>
      </p:sp>
      <p:sp>
        <p:nvSpPr>
          <p:cNvPr id="39" name="二等辺三角形 38">
            <a:extLst>
              <a:ext uri="{FF2B5EF4-FFF2-40B4-BE49-F238E27FC236}">
                <a16:creationId xmlns:a16="http://schemas.microsoft.com/office/drawing/2014/main" id="{D19F60CE-0A42-419C-97CF-2382605B89F7}"/>
              </a:ext>
            </a:extLst>
          </p:cNvPr>
          <p:cNvSpPr>
            <a:spLocks noChangeAspect="1"/>
          </p:cNvSpPr>
          <p:nvPr/>
        </p:nvSpPr>
        <p:spPr>
          <a:xfrm>
            <a:off x="289685" y="650129"/>
            <a:ext cx="2880000" cy="131265"/>
          </a:xfrm>
          <a:prstGeom prst="triangle">
            <a:avLst>
              <a:gd name="adj" fmla="val 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b"/>
          <a:lstStyle/>
          <a:p>
            <a:endParaRPr kumimoji="1" lang="ja-JP" altLang="en-US" dirty="0">
              <a:solidFill>
                <a:schemeClr val="accent1"/>
              </a:solidFill>
            </a:endParaRPr>
          </a:p>
        </p:txBody>
      </p:sp>
      <p:sp>
        <p:nvSpPr>
          <p:cNvPr id="3" name="矢印: 五方向 2">
            <a:extLst>
              <a:ext uri="{FF2B5EF4-FFF2-40B4-BE49-F238E27FC236}">
                <a16:creationId xmlns:a16="http://schemas.microsoft.com/office/drawing/2014/main" id="{239C43ED-DC42-4641-628B-6E342F04281A}"/>
              </a:ext>
            </a:extLst>
          </p:cNvPr>
          <p:cNvSpPr/>
          <p:nvPr/>
        </p:nvSpPr>
        <p:spPr>
          <a:xfrm rot="5400000">
            <a:off x="-1166141" y="2787153"/>
            <a:ext cx="4102096" cy="365169"/>
          </a:xfrm>
          <a:prstGeom prst="homePlat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07A2403-23EF-49C2-A49E-3E682E7F8532}"/>
              </a:ext>
            </a:extLst>
          </p:cNvPr>
          <p:cNvSpPr/>
          <p:nvPr/>
        </p:nvSpPr>
        <p:spPr>
          <a:xfrm>
            <a:off x="1165753" y="2268034"/>
            <a:ext cx="7709422" cy="28690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87E54F7-93F9-42E8-BF99-9369233D2369}"/>
              </a:ext>
            </a:extLst>
          </p:cNvPr>
          <p:cNvSpPr/>
          <p:nvPr/>
        </p:nvSpPr>
        <p:spPr>
          <a:xfrm>
            <a:off x="1165753" y="934747"/>
            <a:ext cx="7709422" cy="28690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0A33F857-CF7F-4A50-9882-1E219C269D31}"/>
              </a:ext>
            </a:extLst>
          </p:cNvPr>
          <p:cNvSpPr/>
          <p:nvPr/>
        </p:nvSpPr>
        <p:spPr>
          <a:xfrm>
            <a:off x="1165753" y="918690"/>
            <a:ext cx="7709422" cy="1191298"/>
          </a:xfrm>
          <a:prstGeom prst="rect">
            <a:avLst/>
          </a:prstGeom>
          <a:noFill/>
          <a:ln w="254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CF71CFF-D2B8-4EE9-BF1C-F2CDDEF2154A}"/>
              </a:ext>
            </a:extLst>
          </p:cNvPr>
          <p:cNvSpPr txBox="1"/>
          <p:nvPr/>
        </p:nvSpPr>
        <p:spPr>
          <a:xfrm>
            <a:off x="0" y="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１．大阪府介護・福祉人材確保戦略について　</a:t>
            </a:r>
          </a:p>
        </p:txBody>
      </p:sp>
      <p:sp>
        <p:nvSpPr>
          <p:cNvPr id="5" name="角丸四角形 3">
            <a:extLst>
              <a:ext uri="{FF2B5EF4-FFF2-40B4-BE49-F238E27FC236}">
                <a16:creationId xmlns:a16="http://schemas.microsoft.com/office/drawing/2014/main" id="{B2491DF5-CCA7-47D0-B0AC-0A1E5A41AD06}"/>
              </a:ext>
            </a:extLst>
          </p:cNvPr>
          <p:cNvSpPr/>
          <p:nvPr/>
        </p:nvSpPr>
        <p:spPr>
          <a:xfrm>
            <a:off x="1266046" y="845094"/>
            <a:ext cx="6446280" cy="54864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平成</a:t>
            </a:r>
            <a:r>
              <a:rPr kumimoji="1" lang="en-US" altLang="ja-JP" sz="1100" b="1" dirty="0">
                <a:solidFill>
                  <a:schemeClr val="tx1"/>
                </a:solidFill>
                <a:latin typeface="BIZ UDゴシック" panose="020B0400000000000000" pitchFamily="49" charset="-128"/>
                <a:ea typeface="BIZ UDゴシック" panose="020B0400000000000000" pitchFamily="49" charset="-128"/>
              </a:rPr>
              <a:t>29</a:t>
            </a:r>
            <a:r>
              <a:rPr kumimoji="1" lang="ja-JP" altLang="en-US" sz="1100" b="1" dirty="0">
                <a:solidFill>
                  <a:schemeClr val="tx1"/>
                </a:solidFill>
                <a:latin typeface="BIZ UDゴシック" panose="020B0400000000000000" pitchFamily="49" charset="-128"/>
                <a:ea typeface="BIZ UDゴシック" panose="020B0400000000000000" pitchFamily="49" charset="-128"/>
              </a:rPr>
              <a:t>年</a:t>
            </a:r>
            <a:r>
              <a:rPr kumimoji="1" lang="en-US" altLang="ja-JP" sz="1100" b="1" dirty="0">
                <a:solidFill>
                  <a:schemeClr val="tx1"/>
                </a:solidFill>
                <a:latin typeface="BIZ UDゴシック" panose="020B0400000000000000" pitchFamily="49" charset="-128"/>
                <a:ea typeface="BIZ UDゴシック" panose="020B0400000000000000" pitchFamily="49" charset="-128"/>
              </a:rPr>
              <a:t>11</a:t>
            </a:r>
            <a:r>
              <a:rPr kumimoji="1" lang="ja-JP" altLang="en-US" sz="1100" b="1" dirty="0">
                <a:solidFill>
                  <a:schemeClr val="tx1"/>
                </a:solidFill>
                <a:latin typeface="BIZ UDゴシック" panose="020B0400000000000000" pitchFamily="49" charset="-128"/>
                <a:ea typeface="BIZ UDゴシック" panose="020B0400000000000000" pitchFamily="49" charset="-128"/>
              </a:rPr>
              <a:t>月</a:t>
            </a:r>
            <a:r>
              <a:rPr kumimoji="1" lang="en-US" altLang="ja-JP" sz="1100" b="1" dirty="0">
                <a:solidFill>
                  <a:schemeClr val="tx1"/>
                </a:solidFill>
                <a:latin typeface="BIZ UDゴシック" panose="020B0400000000000000" pitchFamily="49" charset="-128"/>
                <a:ea typeface="BIZ UDゴシック" panose="020B0400000000000000" pitchFamily="49" charset="-128"/>
              </a:rPr>
              <a:t>		</a:t>
            </a:r>
            <a:r>
              <a:rPr kumimoji="1" lang="ja-JP" altLang="en-US" sz="1100" b="1" dirty="0">
                <a:solidFill>
                  <a:schemeClr val="tx1"/>
                </a:solidFill>
                <a:latin typeface="BIZ UDゴシック" panose="020B0400000000000000" pitchFamily="49" charset="-128"/>
                <a:ea typeface="BIZ UDゴシック" panose="020B0400000000000000" pitchFamily="49" charset="-128"/>
              </a:rPr>
              <a:t>「大阪府介護・福祉人材確保戦略」策定</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p:txBody>
      </p:sp>
      <p:sp>
        <p:nvSpPr>
          <p:cNvPr id="16" name="角丸四角形 3">
            <a:extLst>
              <a:ext uri="{FF2B5EF4-FFF2-40B4-BE49-F238E27FC236}">
                <a16:creationId xmlns:a16="http://schemas.microsoft.com/office/drawing/2014/main" id="{C05BB0B8-4717-4440-95FA-36EE16CA1272}"/>
              </a:ext>
            </a:extLst>
          </p:cNvPr>
          <p:cNvSpPr/>
          <p:nvPr/>
        </p:nvSpPr>
        <p:spPr>
          <a:xfrm>
            <a:off x="216131" y="426116"/>
            <a:ext cx="6999786" cy="54864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rPr>
              <a:t>大阪府介護・福祉人材確保戦略の経過</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18" name="角丸四角形 3">
            <a:extLst>
              <a:ext uri="{FF2B5EF4-FFF2-40B4-BE49-F238E27FC236}">
                <a16:creationId xmlns:a16="http://schemas.microsoft.com/office/drawing/2014/main" id="{82385028-286F-400E-AC45-5C9A1A869101}"/>
              </a:ext>
            </a:extLst>
          </p:cNvPr>
          <p:cNvSpPr/>
          <p:nvPr/>
        </p:nvSpPr>
        <p:spPr>
          <a:xfrm>
            <a:off x="1248596" y="1256569"/>
            <a:ext cx="7546265" cy="806491"/>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 高齢者をはじめ、障がい者・子どもなどすべての人々を地域で支えるための仕組みである「地域共生社会」を構築していくためには、その基盤となる介護・福祉人材を量・質ともに安定的に確保していくことが最大の課題</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19" name="角丸四角形 3">
            <a:extLst>
              <a:ext uri="{FF2B5EF4-FFF2-40B4-BE49-F238E27FC236}">
                <a16:creationId xmlns:a16="http://schemas.microsoft.com/office/drawing/2014/main" id="{CBED35B5-E38F-44FD-BDF5-97A0CA62AB97}"/>
              </a:ext>
            </a:extLst>
          </p:cNvPr>
          <p:cNvSpPr/>
          <p:nvPr/>
        </p:nvSpPr>
        <p:spPr>
          <a:xfrm>
            <a:off x="1266046" y="2161991"/>
            <a:ext cx="6446280" cy="54864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令和５年３月</a:t>
            </a:r>
            <a:r>
              <a:rPr kumimoji="1" lang="en-US" altLang="ja-JP" sz="1100" b="1" dirty="0">
                <a:solidFill>
                  <a:schemeClr val="tx1"/>
                </a:solidFill>
                <a:latin typeface="BIZ UDゴシック" panose="020B0400000000000000" pitchFamily="49" charset="-128"/>
                <a:ea typeface="BIZ UDゴシック" panose="020B0400000000000000" pitchFamily="49" charset="-128"/>
              </a:rPr>
              <a:t>		</a:t>
            </a:r>
            <a:r>
              <a:rPr kumimoji="1" lang="ja-JP" altLang="en-US" sz="1100" b="1" dirty="0">
                <a:solidFill>
                  <a:schemeClr val="tx1"/>
                </a:solidFill>
                <a:latin typeface="BIZ UDゴシック" panose="020B0400000000000000" pitchFamily="49" charset="-128"/>
                <a:ea typeface="BIZ UDゴシック" panose="020B0400000000000000" pitchFamily="49" charset="-128"/>
              </a:rPr>
              <a:t>「大阪府介護・福祉人材確保戦略</a:t>
            </a:r>
            <a:r>
              <a:rPr kumimoji="1" lang="en-US" altLang="ja-JP" sz="1100" b="1" dirty="0">
                <a:solidFill>
                  <a:schemeClr val="tx1"/>
                </a:solidFill>
                <a:latin typeface="BIZ UDゴシック" panose="020B0400000000000000" pitchFamily="49" charset="-128"/>
                <a:ea typeface="BIZ UDゴシック" panose="020B0400000000000000" pitchFamily="49" charset="-128"/>
              </a:rPr>
              <a:t>2023</a:t>
            </a:r>
            <a:r>
              <a:rPr kumimoji="1" lang="ja-JP" altLang="en-US" sz="1100" b="1" dirty="0">
                <a:solidFill>
                  <a:schemeClr val="tx1"/>
                </a:solidFill>
                <a:latin typeface="BIZ UDゴシック" panose="020B0400000000000000" pitchFamily="49" charset="-128"/>
                <a:ea typeface="BIZ UDゴシック" panose="020B0400000000000000" pitchFamily="49" charset="-128"/>
              </a:rPr>
              <a:t>」策定（現戦略へ見直し）</a:t>
            </a:r>
            <a:r>
              <a:rPr kumimoji="1" lang="en-US" altLang="ja-JP" sz="1100" b="1" dirty="0">
                <a:solidFill>
                  <a:schemeClr val="tx1"/>
                </a:solidFill>
                <a:latin typeface="BIZ UDゴシック" panose="020B0400000000000000" pitchFamily="49" charset="-128"/>
                <a:ea typeface="BIZ UDゴシック" panose="020B0400000000000000" pitchFamily="49" charset="-128"/>
              </a:rPr>
              <a:t>	</a:t>
            </a:r>
          </a:p>
        </p:txBody>
      </p:sp>
      <p:sp>
        <p:nvSpPr>
          <p:cNvPr id="20" name="角丸四角形 3">
            <a:extLst>
              <a:ext uri="{FF2B5EF4-FFF2-40B4-BE49-F238E27FC236}">
                <a16:creationId xmlns:a16="http://schemas.microsoft.com/office/drawing/2014/main" id="{3157451D-A07F-43E4-BA42-62D38A407FE9}"/>
              </a:ext>
            </a:extLst>
          </p:cNvPr>
          <p:cNvSpPr/>
          <p:nvPr/>
        </p:nvSpPr>
        <p:spPr>
          <a:xfrm>
            <a:off x="1730891" y="1776453"/>
            <a:ext cx="7280101" cy="394657"/>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1000" b="1" u="sng" dirty="0">
                <a:solidFill>
                  <a:srgbClr val="FF0000"/>
                </a:solidFill>
                <a:latin typeface="BIZ UDゴシック" panose="020B0400000000000000" pitchFamily="49" charset="-128"/>
                <a:ea typeface="BIZ UDゴシック" panose="020B0400000000000000" pitchFamily="49" charset="-128"/>
              </a:rPr>
              <a:t>オール大阪で介護・福祉人材を確保するための取組として取りまとめ</a:t>
            </a:r>
            <a:r>
              <a:rPr kumimoji="1" lang="ja-JP" altLang="en-US" sz="800" dirty="0">
                <a:solidFill>
                  <a:schemeClr val="tx1"/>
                </a:solidFill>
                <a:latin typeface="BIZ UDゴシック" panose="020B0400000000000000" pitchFamily="49" charset="-128"/>
                <a:ea typeface="BIZ UDゴシック" panose="020B0400000000000000" pitchFamily="49" charset="-128"/>
              </a:rPr>
              <a:t>（大阪府社会福祉審議会介護・福祉人材確保等検討専門部会）</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4" name="矢印: 右 3">
            <a:extLst>
              <a:ext uri="{FF2B5EF4-FFF2-40B4-BE49-F238E27FC236}">
                <a16:creationId xmlns:a16="http://schemas.microsoft.com/office/drawing/2014/main" id="{7DDEAA3D-0434-4686-AE5E-59A5E69CD649}"/>
              </a:ext>
            </a:extLst>
          </p:cNvPr>
          <p:cNvSpPr/>
          <p:nvPr/>
        </p:nvSpPr>
        <p:spPr>
          <a:xfrm>
            <a:off x="1438095" y="1816760"/>
            <a:ext cx="234605" cy="208836"/>
          </a:xfrm>
          <a:prstGeom prst="rightArrow">
            <a:avLst/>
          </a:prstGeom>
          <a:solidFill>
            <a:schemeClr val="accent1">
              <a:lumMod val="5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A75E5C6C-C95C-4786-89E4-518BA84DCD68}"/>
              </a:ext>
            </a:extLst>
          </p:cNvPr>
          <p:cNvSpPr/>
          <p:nvPr/>
        </p:nvSpPr>
        <p:spPr>
          <a:xfrm>
            <a:off x="1165753" y="2251977"/>
            <a:ext cx="7709422" cy="1191298"/>
          </a:xfrm>
          <a:prstGeom prst="rect">
            <a:avLst/>
          </a:prstGeom>
          <a:noFill/>
          <a:ln w="254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3">
            <a:extLst>
              <a:ext uri="{FF2B5EF4-FFF2-40B4-BE49-F238E27FC236}">
                <a16:creationId xmlns:a16="http://schemas.microsoft.com/office/drawing/2014/main" id="{AE0BAD9A-BAFE-4DCC-B6C3-715C2C9D5A82}"/>
              </a:ext>
            </a:extLst>
          </p:cNvPr>
          <p:cNvSpPr/>
          <p:nvPr/>
        </p:nvSpPr>
        <p:spPr>
          <a:xfrm>
            <a:off x="216131" y="5131615"/>
            <a:ext cx="6999786" cy="54864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rPr>
              <a:t>大阪府介護・福祉人材確保戦略の位置付け</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30" name="角丸四角形 3">
            <a:extLst>
              <a:ext uri="{FF2B5EF4-FFF2-40B4-BE49-F238E27FC236}">
                <a16:creationId xmlns:a16="http://schemas.microsoft.com/office/drawing/2014/main" id="{63319B0B-BDC5-49B8-A9CC-3374BE629E0F}"/>
              </a:ext>
            </a:extLst>
          </p:cNvPr>
          <p:cNvSpPr/>
          <p:nvPr/>
        </p:nvSpPr>
        <p:spPr>
          <a:xfrm>
            <a:off x="1337082" y="2591487"/>
            <a:ext cx="7457779" cy="806491"/>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　介護・福祉人材の確保にかかる国制度の改正に加え、介護・福祉分野の職業がエッセンシャルワークとして社会的に重要な役割を担っていることが、コロナ禍において再認識された</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31" name="角丸四角形 3">
            <a:extLst>
              <a:ext uri="{FF2B5EF4-FFF2-40B4-BE49-F238E27FC236}">
                <a16:creationId xmlns:a16="http://schemas.microsoft.com/office/drawing/2014/main" id="{AEA54C59-0FA2-4183-AFED-144B05C2E8CF}"/>
              </a:ext>
            </a:extLst>
          </p:cNvPr>
          <p:cNvSpPr/>
          <p:nvPr/>
        </p:nvSpPr>
        <p:spPr>
          <a:xfrm>
            <a:off x="1730084" y="3108316"/>
            <a:ext cx="7311343" cy="394657"/>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取組実績の点検結果を踏まえ、介護・福祉人材確保に向けた一層の取組を実施できるよう</a:t>
            </a:r>
            <a:r>
              <a:rPr kumimoji="1" lang="ja-JP" altLang="en-US" sz="1000" b="1" u="sng" dirty="0">
                <a:solidFill>
                  <a:srgbClr val="FF0000"/>
                </a:solidFill>
                <a:latin typeface="BIZ UDゴシック" panose="020B0400000000000000" pitchFamily="49" charset="-128"/>
                <a:ea typeface="BIZ UDゴシック" panose="020B0400000000000000" pitchFamily="49" charset="-128"/>
              </a:rPr>
              <a:t>内容の整理と見直し</a:t>
            </a:r>
            <a:r>
              <a:rPr kumimoji="1" lang="ja-JP" altLang="en-US" sz="1000" dirty="0">
                <a:solidFill>
                  <a:schemeClr val="tx1"/>
                </a:solidFill>
                <a:latin typeface="BIZ UDゴシック" panose="020B0400000000000000" pitchFamily="49" charset="-128"/>
                <a:ea typeface="BIZ UDゴシック" panose="020B0400000000000000" pitchFamily="49" charset="-128"/>
              </a:rPr>
              <a:t>の実施</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32" name="矢印: 右 31">
            <a:extLst>
              <a:ext uri="{FF2B5EF4-FFF2-40B4-BE49-F238E27FC236}">
                <a16:creationId xmlns:a16="http://schemas.microsoft.com/office/drawing/2014/main" id="{16755D5C-4017-4441-9A13-3445CE73E0F0}"/>
              </a:ext>
            </a:extLst>
          </p:cNvPr>
          <p:cNvSpPr/>
          <p:nvPr/>
        </p:nvSpPr>
        <p:spPr>
          <a:xfrm>
            <a:off x="1438095" y="3167653"/>
            <a:ext cx="234605" cy="208836"/>
          </a:xfrm>
          <a:prstGeom prst="rightArrow">
            <a:avLst/>
          </a:prstGeom>
          <a:solidFill>
            <a:schemeClr val="accent1">
              <a:lumMod val="5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964725BB-50C3-4179-8220-91E885C1D2BF}"/>
              </a:ext>
            </a:extLst>
          </p:cNvPr>
          <p:cNvSpPr/>
          <p:nvPr/>
        </p:nvSpPr>
        <p:spPr>
          <a:xfrm>
            <a:off x="1165753" y="3586700"/>
            <a:ext cx="7709422" cy="28690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18E4170C-451C-404F-A8A0-68393CC73586}"/>
              </a:ext>
            </a:extLst>
          </p:cNvPr>
          <p:cNvSpPr/>
          <p:nvPr/>
        </p:nvSpPr>
        <p:spPr>
          <a:xfrm>
            <a:off x="1165753" y="3570642"/>
            <a:ext cx="7709422" cy="1380845"/>
          </a:xfrm>
          <a:prstGeom prst="rect">
            <a:avLst/>
          </a:prstGeom>
          <a:noFill/>
          <a:ln w="254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3">
            <a:extLst>
              <a:ext uri="{FF2B5EF4-FFF2-40B4-BE49-F238E27FC236}">
                <a16:creationId xmlns:a16="http://schemas.microsoft.com/office/drawing/2014/main" id="{DA09E474-D006-4CEB-A714-A9EAF7148338}"/>
              </a:ext>
            </a:extLst>
          </p:cNvPr>
          <p:cNvSpPr/>
          <p:nvPr/>
        </p:nvSpPr>
        <p:spPr>
          <a:xfrm>
            <a:off x="1337082" y="3910153"/>
            <a:ext cx="7457779" cy="806491"/>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　団塊の世代が後期高齢者となる</a:t>
            </a:r>
            <a:r>
              <a:rPr kumimoji="1" lang="en-US" altLang="ja-JP" sz="1000" dirty="0">
                <a:solidFill>
                  <a:schemeClr val="tx1"/>
                </a:solidFill>
                <a:latin typeface="BIZ UDゴシック" panose="020B0400000000000000" pitchFamily="49" charset="-128"/>
                <a:ea typeface="BIZ UDゴシック" panose="020B0400000000000000" pitchFamily="49" charset="-128"/>
              </a:rPr>
              <a:t>2025</a:t>
            </a:r>
            <a:r>
              <a:rPr kumimoji="1" lang="ja-JP" altLang="en-US" sz="1000" dirty="0">
                <a:solidFill>
                  <a:schemeClr val="tx1"/>
                </a:solidFill>
                <a:latin typeface="BIZ UDゴシック" panose="020B0400000000000000" pitchFamily="49" charset="-128"/>
                <a:ea typeface="BIZ UDゴシック" panose="020B0400000000000000" pitchFamily="49" charset="-128"/>
              </a:rPr>
              <a:t>年を迎え、生産性の向上促進や外国人介護人材の増加など、介護・福祉人材をとりまく環境が大きく変動してきた</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47" name="角丸四角形 3">
            <a:extLst>
              <a:ext uri="{FF2B5EF4-FFF2-40B4-BE49-F238E27FC236}">
                <a16:creationId xmlns:a16="http://schemas.microsoft.com/office/drawing/2014/main" id="{4DAE54C1-3C63-438B-A770-762FD4B26A93}"/>
              </a:ext>
            </a:extLst>
          </p:cNvPr>
          <p:cNvSpPr/>
          <p:nvPr/>
        </p:nvSpPr>
        <p:spPr>
          <a:xfrm>
            <a:off x="1699650" y="4405903"/>
            <a:ext cx="6860290" cy="394657"/>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「大阪府介護・福祉人材確保戦略</a:t>
            </a:r>
            <a:r>
              <a:rPr kumimoji="1" lang="en-US" altLang="ja-JP" sz="1000" dirty="0">
                <a:solidFill>
                  <a:schemeClr val="tx1"/>
                </a:solidFill>
                <a:latin typeface="BIZ UDゴシック" panose="020B0400000000000000" pitchFamily="49" charset="-128"/>
                <a:ea typeface="BIZ UDゴシック" panose="020B0400000000000000" pitchFamily="49" charset="-128"/>
              </a:rPr>
              <a:t>2023</a:t>
            </a:r>
            <a:r>
              <a:rPr kumimoji="1" lang="ja-JP" altLang="en-US" sz="1000" dirty="0">
                <a:solidFill>
                  <a:schemeClr val="tx1"/>
                </a:solidFill>
                <a:latin typeface="BIZ UDゴシック" panose="020B0400000000000000" pitchFamily="49" charset="-128"/>
                <a:ea typeface="BIZ UDゴシック" panose="020B0400000000000000" pitchFamily="49" charset="-128"/>
              </a:rPr>
              <a:t>」の中間年度であることから、国の動向や取組状況を勘案しながら、</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nSpc>
                <a:spcPts val="1700"/>
              </a:lnSpc>
            </a:pPr>
            <a:r>
              <a:rPr kumimoji="1" lang="ja-JP" altLang="en-US" sz="1000" dirty="0">
                <a:solidFill>
                  <a:schemeClr val="tx1"/>
                </a:solidFill>
                <a:latin typeface="BIZ UDゴシック" panose="020B0400000000000000" pitchFamily="49" charset="-128"/>
                <a:ea typeface="BIZ UDゴシック" panose="020B0400000000000000" pitchFamily="49" charset="-128"/>
              </a:rPr>
              <a:t>　より一層の効果的な事業推進をめざし、</a:t>
            </a:r>
            <a:r>
              <a:rPr kumimoji="1" lang="ja-JP" altLang="en-US" sz="1000" b="1" u="sng" dirty="0">
                <a:solidFill>
                  <a:srgbClr val="FF0000"/>
                </a:solidFill>
                <a:latin typeface="BIZ UDゴシック" panose="020B0400000000000000" pitchFamily="49" charset="-128"/>
                <a:ea typeface="BIZ UDゴシック" panose="020B0400000000000000" pitchFamily="49" charset="-128"/>
              </a:rPr>
              <a:t>取組内容の整理と見直し</a:t>
            </a:r>
            <a:r>
              <a:rPr kumimoji="1" lang="ja-JP" altLang="en-US" sz="1000" dirty="0">
                <a:solidFill>
                  <a:schemeClr val="tx1"/>
                </a:solidFill>
                <a:latin typeface="BIZ UDゴシック" panose="020B0400000000000000" pitchFamily="49" charset="-128"/>
                <a:ea typeface="BIZ UDゴシック" panose="020B0400000000000000" pitchFamily="49" charset="-128"/>
              </a:rPr>
              <a:t>の実施</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48" name="矢印: 右 47">
            <a:extLst>
              <a:ext uri="{FF2B5EF4-FFF2-40B4-BE49-F238E27FC236}">
                <a16:creationId xmlns:a16="http://schemas.microsoft.com/office/drawing/2014/main" id="{B40A054E-9C0B-443C-84CD-5019CF5F6FEB}"/>
              </a:ext>
            </a:extLst>
          </p:cNvPr>
          <p:cNvSpPr/>
          <p:nvPr/>
        </p:nvSpPr>
        <p:spPr>
          <a:xfrm>
            <a:off x="1438095" y="4565051"/>
            <a:ext cx="234605" cy="208836"/>
          </a:xfrm>
          <a:prstGeom prst="rightArrow">
            <a:avLst/>
          </a:prstGeom>
          <a:solidFill>
            <a:schemeClr val="accent1">
              <a:lumMod val="5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3">
            <a:extLst>
              <a:ext uri="{FF2B5EF4-FFF2-40B4-BE49-F238E27FC236}">
                <a16:creationId xmlns:a16="http://schemas.microsoft.com/office/drawing/2014/main" id="{59FAC1BC-8252-45E1-94DA-1BB8C1C70FB8}"/>
              </a:ext>
            </a:extLst>
          </p:cNvPr>
          <p:cNvSpPr/>
          <p:nvPr/>
        </p:nvSpPr>
        <p:spPr>
          <a:xfrm>
            <a:off x="1241374" y="3490250"/>
            <a:ext cx="7669482" cy="54864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令和７年度</a:t>
            </a:r>
            <a:r>
              <a:rPr kumimoji="1" lang="en-US" altLang="ja-JP" sz="1100" b="1" dirty="0">
                <a:solidFill>
                  <a:schemeClr val="tx1"/>
                </a:solidFill>
                <a:latin typeface="BIZ UDゴシック" panose="020B0400000000000000" pitchFamily="49" charset="-128"/>
                <a:ea typeface="BIZ UDゴシック" panose="020B0400000000000000" pitchFamily="49" charset="-128"/>
              </a:rPr>
              <a:t>		</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「大阪府介護・福祉人材確保戦略</a:t>
            </a:r>
            <a:r>
              <a:rPr kumimoji="1" lang="en-US" altLang="ja-JP" sz="1100" b="1" dirty="0">
                <a:solidFill>
                  <a:schemeClr val="tx1"/>
                </a:solidFill>
                <a:latin typeface="BIZ UDゴシック" panose="020B0400000000000000" pitchFamily="49" charset="-128"/>
                <a:ea typeface="BIZ UDゴシック" panose="020B0400000000000000" pitchFamily="49" charset="-128"/>
              </a:rPr>
              <a:t>2023</a:t>
            </a:r>
            <a:r>
              <a:rPr kumimoji="1" lang="ja-JP" altLang="en-US" sz="1100" b="1" dirty="0">
                <a:solidFill>
                  <a:schemeClr val="tx1"/>
                </a:solidFill>
                <a:latin typeface="BIZ UDゴシック" panose="020B0400000000000000" pitchFamily="49" charset="-128"/>
                <a:ea typeface="BIZ UDゴシック" panose="020B0400000000000000" pitchFamily="49" charset="-128"/>
              </a:rPr>
              <a:t>」の中間見直しを実施</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p:txBody>
      </p:sp>
      <p:sp>
        <p:nvSpPr>
          <p:cNvPr id="54" name="角丸四角形 3">
            <a:extLst>
              <a:ext uri="{FF2B5EF4-FFF2-40B4-BE49-F238E27FC236}">
                <a16:creationId xmlns:a16="http://schemas.microsoft.com/office/drawing/2014/main" id="{F84ABC63-F7B0-4269-AAE8-6B01D66A9E89}"/>
              </a:ext>
            </a:extLst>
          </p:cNvPr>
          <p:cNvSpPr/>
          <p:nvPr/>
        </p:nvSpPr>
        <p:spPr>
          <a:xfrm>
            <a:off x="607043" y="5544037"/>
            <a:ext cx="7457779" cy="89404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1050" dirty="0">
                <a:solidFill>
                  <a:schemeClr val="tx1"/>
                </a:solidFill>
                <a:latin typeface="BIZ UDゴシック" panose="020B0400000000000000" pitchFamily="49" charset="-128"/>
                <a:ea typeface="BIZ UDゴシック" panose="020B0400000000000000" pitchFamily="49" charset="-128"/>
              </a:rPr>
              <a:t>〇府内の人材確保に関する課題等を踏まえ、</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pPr>
              <a:lnSpc>
                <a:spcPts val="1700"/>
              </a:lnSpc>
            </a:pPr>
            <a:r>
              <a:rPr kumimoji="1" lang="ja-JP" altLang="en-US" sz="1050" b="1" dirty="0">
                <a:solidFill>
                  <a:srgbClr val="FF0000"/>
                </a:solidFill>
                <a:latin typeface="BIZ UDゴシック" panose="020B0400000000000000" pitchFamily="49" charset="-128"/>
                <a:ea typeface="BIZ UDゴシック" panose="020B0400000000000000" pitchFamily="49" charset="-128"/>
              </a:rPr>
              <a:t>　</a:t>
            </a:r>
            <a:r>
              <a:rPr kumimoji="1" lang="ja-JP" altLang="en-US" sz="1050" b="1" u="sng" dirty="0">
                <a:solidFill>
                  <a:srgbClr val="FF0000"/>
                </a:solidFill>
                <a:latin typeface="BIZ UDゴシック" panose="020B0400000000000000" pitchFamily="49" charset="-128"/>
                <a:ea typeface="BIZ UDゴシック" panose="020B0400000000000000" pitchFamily="49" charset="-128"/>
              </a:rPr>
              <a:t>府・市町村・福祉サービスを行う事業者及び関係団体等が実施すべき施策の方向性</a:t>
            </a:r>
            <a:r>
              <a:rPr kumimoji="1" lang="ja-JP" altLang="en-US" sz="1050" dirty="0">
                <a:solidFill>
                  <a:schemeClr val="tx1"/>
                </a:solidFill>
                <a:latin typeface="BIZ UDゴシック" panose="020B0400000000000000" pitchFamily="49" charset="-128"/>
                <a:ea typeface="BIZ UDゴシック" panose="020B0400000000000000" pitchFamily="49" charset="-128"/>
              </a:rPr>
              <a:t>を示す</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57" name="角丸四角形 3">
            <a:extLst>
              <a:ext uri="{FF2B5EF4-FFF2-40B4-BE49-F238E27FC236}">
                <a16:creationId xmlns:a16="http://schemas.microsoft.com/office/drawing/2014/main" id="{C0972078-9E8C-439A-8B09-2BBD589665C9}"/>
              </a:ext>
            </a:extLst>
          </p:cNvPr>
          <p:cNvSpPr/>
          <p:nvPr/>
        </p:nvSpPr>
        <p:spPr>
          <a:xfrm>
            <a:off x="782851" y="6351576"/>
            <a:ext cx="6040837" cy="348892"/>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en-US" altLang="ja-JP" sz="1050" dirty="0">
                <a:solidFill>
                  <a:schemeClr val="tx1"/>
                </a:solidFill>
                <a:latin typeface="BIZ UDゴシック" panose="020B0400000000000000" pitchFamily="49" charset="-128"/>
                <a:ea typeface="BIZ UDゴシック" panose="020B0400000000000000" pitchFamily="49" charset="-128"/>
              </a:rPr>
              <a:t>【</a:t>
            </a:r>
            <a:r>
              <a:rPr kumimoji="1" lang="ja-JP" altLang="en-US" sz="1050" dirty="0">
                <a:solidFill>
                  <a:schemeClr val="tx1"/>
                </a:solidFill>
                <a:latin typeface="BIZ UDゴシック" panose="020B0400000000000000" pitchFamily="49" charset="-128"/>
                <a:ea typeface="BIZ UDゴシック" panose="020B0400000000000000" pitchFamily="49" charset="-128"/>
              </a:rPr>
              <a:t>関連する主な行政計画</a:t>
            </a:r>
            <a:r>
              <a:rPr kumimoji="1" lang="en-US" altLang="ja-JP" sz="1050" dirty="0">
                <a:solidFill>
                  <a:schemeClr val="tx1"/>
                </a:solidFill>
                <a:latin typeface="BIZ UDゴシック" panose="020B0400000000000000" pitchFamily="49" charset="-128"/>
                <a:ea typeface="BIZ UDゴシック" panose="020B0400000000000000" pitchFamily="49" charset="-128"/>
              </a:rPr>
              <a:t>】</a:t>
            </a:r>
            <a:r>
              <a:rPr kumimoji="1" lang="ja-JP" altLang="en-US" sz="1050" dirty="0">
                <a:solidFill>
                  <a:schemeClr val="tx1"/>
                </a:solidFill>
                <a:latin typeface="BIZ UDゴシック" panose="020B0400000000000000" pitchFamily="49" charset="-128"/>
                <a:ea typeface="BIZ UDゴシック" panose="020B0400000000000000" pitchFamily="49" charset="-128"/>
              </a:rPr>
              <a:t>大阪府高齢者計画、大阪府障がい者計画、大阪府子ども計画</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34" name="角丸四角形 3">
            <a:extLst>
              <a:ext uri="{FF2B5EF4-FFF2-40B4-BE49-F238E27FC236}">
                <a16:creationId xmlns:a16="http://schemas.microsoft.com/office/drawing/2014/main" id="{655B3B1E-70FA-4E6C-95AD-F985AD96975A}"/>
              </a:ext>
            </a:extLst>
          </p:cNvPr>
          <p:cNvSpPr/>
          <p:nvPr/>
        </p:nvSpPr>
        <p:spPr>
          <a:xfrm>
            <a:off x="607043" y="6101159"/>
            <a:ext cx="7457779" cy="69294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1050" dirty="0">
                <a:solidFill>
                  <a:schemeClr val="tx1"/>
                </a:solidFill>
                <a:latin typeface="BIZ UDゴシック" panose="020B0400000000000000" pitchFamily="49" charset="-128"/>
                <a:ea typeface="BIZ UDゴシック" panose="020B0400000000000000" pitchFamily="49" charset="-128"/>
              </a:rPr>
              <a:t>〇戦略で示す方向性を各行政計画に適宜反映し、確実に事業を行っていく</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pic>
        <p:nvPicPr>
          <p:cNvPr id="13" name="図 12">
            <a:extLst>
              <a:ext uri="{FF2B5EF4-FFF2-40B4-BE49-F238E27FC236}">
                <a16:creationId xmlns:a16="http://schemas.microsoft.com/office/drawing/2014/main" id="{C58A8D83-4CF7-42DB-8D70-6C5D47D75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9635">
            <a:off x="495304" y="4079416"/>
            <a:ext cx="300045" cy="281910"/>
          </a:xfrm>
          <a:prstGeom prst="rect">
            <a:avLst/>
          </a:prstGeom>
        </p:spPr>
      </p:pic>
      <p:pic>
        <p:nvPicPr>
          <p:cNvPr id="11" name="図 10">
            <a:extLst>
              <a:ext uri="{FF2B5EF4-FFF2-40B4-BE49-F238E27FC236}">
                <a16:creationId xmlns:a16="http://schemas.microsoft.com/office/drawing/2014/main" id="{41571988-DF0C-4B57-9C2A-CD9850D27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67" y="4103480"/>
            <a:ext cx="365169" cy="365169"/>
          </a:xfrm>
          <a:prstGeom prst="rect">
            <a:avLst/>
          </a:prstGeom>
        </p:spPr>
      </p:pic>
      <p:sp>
        <p:nvSpPr>
          <p:cNvPr id="7" name="テキスト ボックス 6">
            <a:extLst>
              <a:ext uri="{FF2B5EF4-FFF2-40B4-BE49-F238E27FC236}">
                <a16:creationId xmlns:a16="http://schemas.microsoft.com/office/drawing/2014/main" id="{3B0DEDAB-634F-7B41-5D29-AA852076B46F}"/>
              </a:ext>
            </a:extLst>
          </p:cNvPr>
          <p:cNvSpPr txBox="1"/>
          <p:nvPr/>
        </p:nvSpPr>
        <p:spPr>
          <a:xfrm>
            <a:off x="202709" y="891286"/>
            <a:ext cx="933269" cy="400110"/>
          </a:xfrm>
          <a:prstGeom prst="rect">
            <a:avLst/>
          </a:prstGeom>
          <a:noFill/>
        </p:spPr>
        <p:txBody>
          <a:bodyPr wrap="none" rtlCol="0">
            <a:spAutoFit/>
          </a:bodyPr>
          <a:lstStyle/>
          <a:p>
            <a:r>
              <a:rPr kumimoji="1" lang="en-US" altLang="ja-JP" sz="2000" b="1" dirty="0">
                <a:latin typeface="BIZ UDPゴシック" panose="020B0400000000000000" pitchFamily="50" charset="-128"/>
                <a:ea typeface="BIZ UDPゴシック" panose="020B0400000000000000" pitchFamily="50" charset="-128"/>
              </a:rPr>
              <a:t>20</a:t>
            </a:r>
            <a:r>
              <a:rPr kumimoji="1" lang="en-US" altLang="ja-JP" sz="2000" b="1" dirty="0">
                <a:solidFill>
                  <a:schemeClr val="bg1"/>
                </a:solidFill>
                <a:latin typeface="BIZ UDPゴシック" panose="020B0400000000000000" pitchFamily="50" charset="-128"/>
                <a:ea typeface="BIZ UDPゴシック" panose="020B0400000000000000" pitchFamily="50" charset="-128"/>
              </a:rPr>
              <a:t>19</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E872DCF-AFD3-5E01-B6E1-C1255F1113A9}"/>
              </a:ext>
            </a:extLst>
          </p:cNvPr>
          <p:cNvSpPr txBox="1"/>
          <p:nvPr/>
        </p:nvSpPr>
        <p:spPr>
          <a:xfrm>
            <a:off x="210403" y="2199690"/>
            <a:ext cx="966931" cy="400110"/>
          </a:xfrm>
          <a:prstGeom prst="rect">
            <a:avLst/>
          </a:prstGeom>
          <a:noFill/>
        </p:spPr>
        <p:txBody>
          <a:bodyPr wrap="none" rtlCol="0">
            <a:spAutoFit/>
          </a:bodyPr>
          <a:lstStyle/>
          <a:p>
            <a:r>
              <a:rPr kumimoji="1" lang="en-US" altLang="ja-JP" sz="2000" b="1" dirty="0">
                <a:latin typeface="BIZ UDPゴシック" panose="020B0400000000000000" pitchFamily="50" charset="-128"/>
                <a:ea typeface="BIZ UDPゴシック" panose="020B0400000000000000" pitchFamily="50" charset="-128"/>
              </a:rPr>
              <a:t>20</a:t>
            </a:r>
            <a:r>
              <a:rPr kumimoji="1" lang="en-US" altLang="ja-JP" sz="2000" b="1" dirty="0">
                <a:solidFill>
                  <a:schemeClr val="bg1"/>
                </a:solidFill>
                <a:latin typeface="BIZ UDPゴシック" panose="020B0400000000000000" pitchFamily="50" charset="-128"/>
                <a:ea typeface="BIZ UDPゴシック" panose="020B0400000000000000" pitchFamily="50" charset="-128"/>
              </a:rPr>
              <a:t>23</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1FFC2DD-0C97-616A-611A-E6541313DB1A}"/>
              </a:ext>
            </a:extLst>
          </p:cNvPr>
          <p:cNvSpPr txBox="1"/>
          <p:nvPr/>
        </p:nvSpPr>
        <p:spPr>
          <a:xfrm>
            <a:off x="210402" y="3516407"/>
            <a:ext cx="966931" cy="400110"/>
          </a:xfrm>
          <a:prstGeom prst="rect">
            <a:avLst/>
          </a:prstGeom>
          <a:noFill/>
        </p:spPr>
        <p:txBody>
          <a:bodyPr wrap="none" rtlCol="0">
            <a:spAutoFit/>
          </a:bodyPr>
          <a:lstStyle/>
          <a:p>
            <a:r>
              <a:rPr kumimoji="1" lang="en-US" altLang="ja-JP" sz="2000" b="1" dirty="0">
                <a:latin typeface="BIZ UDPゴシック" panose="020B0400000000000000" pitchFamily="50" charset="-128"/>
                <a:ea typeface="BIZ UDPゴシック" panose="020B0400000000000000" pitchFamily="50" charset="-128"/>
              </a:rPr>
              <a:t>20</a:t>
            </a:r>
            <a:r>
              <a:rPr kumimoji="1" lang="en-US" altLang="ja-JP" sz="2000" b="1" dirty="0">
                <a:solidFill>
                  <a:schemeClr val="bg1"/>
                </a:solidFill>
                <a:latin typeface="BIZ UDPゴシック" panose="020B0400000000000000" pitchFamily="50" charset="-128"/>
                <a:ea typeface="BIZ UDPゴシック" panose="020B0400000000000000" pitchFamily="50" charset="-128"/>
              </a:rPr>
              <a:t>2</a:t>
            </a:r>
            <a:r>
              <a:rPr kumimoji="1" lang="ja-JP" altLang="en-US" sz="2000" b="1" dirty="0">
                <a:solidFill>
                  <a:schemeClr val="bg1"/>
                </a:solidFill>
                <a:latin typeface="BIZ UDPゴシック" panose="020B0400000000000000" pitchFamily="50" charset="-128"/>
                <a:ea typeface="BIZ UDPゴシック" panose="020B0400000000000000" pitchFamily="50" charset="-128"/>
              </a:rPr>
              <a:t>５</a:t>
            </a:r>
          </a:p>
        </p:txBody>
      </p:sp>
      <p:sp>
        <p:nvSpPr>
          <p:cNvPr id="43" name="角丸四角形 3">
            <a:extLst>
              <a:ext uri="{FF2B5EF4-FFF2-40B4-BE49-F238E27FC236}">
                <a16:creationId xmlns:a16="http://schemas.microsoft.com/office/drawing/2014/main" id="{BC4208B3-DB85-4931-9439-C9622EA29136}"/>
              </a:ext>
            </a:extLst>
          </p:cNvPr>
          <p:cNvSpPr/>
          <p:nvPr/>
        </p:nvSpPr>
        <p:spPr>
          <a:xfrm>
            <a:off x="5947377" y="4939718"/>
            <a:ext cx="3009208" cy="34192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kumimoji="1" lang="en-US" altLang="ja-JP" sz="1000" dirty="0">
                <a:solidFill>
                  <a:schemeClr val="tx1"/>
                </a:solidFill>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rPr>
              <a:t>令和９年度には、戦略の全体見直しを行う予定</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51965F16-3DEC-45E9-86C9-F29738096AB3}"/>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１</a:t>
            </a:r>
          </a:p>
        </p:txBody>
      </p:sp>
    </p:spTree>
    <p:extLst>
      <p:ext uri="{BB962C8B-B14F-4D97-AF65-F5344CB8AC3E}">
        <p14:creationId xmlns:p14="http://schemas.microsoft.com/office/powerpoint/2010/main" val="218199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1BF4336D-430E-4DA7-95F3-ADB6B561C450}"/>
              </a:ext>
            </a:extLst>
          </p:cNvPr>
          <p:cNvSpPr/>
          <p:nvPr/>
        </p:nvSpPr>
        <p:spPr>
          <a:xfrm>
            <a:off x="374574" y="1190476"/>
            <a:ext cx="8394852" cy="1978872"/>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1 つの角を丸める 2">
            <a:extLst>
              <a:ext uri="{FF2B5EF4-FFF2-40B4-BE49-F238E27FC236}">
                <a16:creationId xmlns:a16="http://schemas.microsoft.com/office/drawing/2014/main" id="{11A822F0-D317-48EC-ADAF-7C413F31E836}"/>
              </a:ext>
            </a:extLst>
          </p:cNvPr>
          <p:cNvSpPr/>
          <p:nvPr/>
        </p:nvSpPr>
        <p:spPr>
          <a:xfrm>
            <a:off x="374574" y="872812"/>
            <a:ext cx="1296000" cy="324000"/>
          </a:xfrm>
          <a:prstGeom prst="round1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5E4CD1E-E964-41BD-ABB9-AA3848E6E174}"/>
              </a:ext>
            </a:extLst>
          </p:cNvPr>
          <p:cNvSpPr txBox="1"/>
          <p:nvPr/>
        </p:nvSpPr>
        <p:spPr>
          <a:xfrm>
            <a:off x="390628" y="890664"/>
            <a:ext cx="1213728" cy="271869"/>
          </a:xfrm>
          <a:prstGeom prst="rect">
            <a:avLst/>
          </a:prstGeom>
          <a:noFill/>
        </p:spPr>
        <p:txBody>
          <a:bodyPr wrap="square" rtlCol="0">
            <a:spAutoFit/>
          </a:bodyPr>
          <a:lstStyle/>
          <a:p>
            <a:pPr algn="ctr">
              <a:lnSpc>
                <a:spcPts val="1400"/>
              </a:lnSpc>
            </a:pPr>
            <a:r>
              <a:rPr kumimoji="1" lang="ja-JP" altLang="en-US" sz="1200" b="1" dirty="0">
                <a:solidFill>
                  <a:schemeClr val="bg1"/>
                </a:solidFill>
                <a:latin typeface="BIZ UDゴシック" panose="020B0400000000000000" pitchFamily="49" charset="-128"/>
                <a:ea typeface="BIZ UDゴシック" panose="020B0400000000000000" pitchFamily="49" charset="-128"/>
              </a:rPr>
              <a:t>介護分野</a:t>
            </a:r>
          </a:p>
        </p:txBody>
      </p:sp>
      <p:sp>
        <p:nvSpPr>
          <p:cNvPr id="6" name="テキスト ボックス 5">
            <a:extLst>
              <a:ext uri="{FF2B5EF4-FFF2-40B4-BE49-F238E27FC236}">
                <a16:creationId xmlns:a16="http://schemas.microsoft.com/office/drawing/2014/main" id="{6CF71CFF-D2B8-4EE9-BF1C-F2CDDEF2154A}"/>
              </a:ext>
            </a:extLst>
          </p:cNvPr>
          <p:cNvSpPr txBox="1"/>
          <p:nvPr/>
        </p:nvSpPr>
        <p:spPr>
          <a:xfrm>
            <a:off x="0" y="-396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２．現状と国の動向</a:t>
            </a:r>
          </a:p>
        </p:txBody>
      </p:sp>
      <p:sp>
        <p:nvSpPr>
          <p:cNvPr id="5" name="テキスト ボックス 4">
            <a:extLst>
              <a:ext uri="{FF2B5EF4-FFF2-40B4-BE49-F238E27FC236}">
                <a16:creationId xmlns:a16="http://schemas.microsoft.com/office/drawing/2014/main" id="{EEDB89DE-6D58-4A79-A975-67264A876F81}"/>
              </a:ext>
            </a:extLst>
          </p:cNvPr>
          <p:cNvSpPr txBox="1"/>
          <p:nvPr/>
        </p:nvSpPr>
        <p:spPr>
          <a:xfrm>
            <a:off x="99490" y="505240"/>
            <a:ext cx="6043615" cy="271869"/>
          </a:xfrm>
          <a:prstGeom prst="rect">
            <a:avLst/>
          </a:prstGeom>
          <a:noFill/>
        </p:spPr>
        <p:txBody>
          <a:bodyPr wrap="square" rtlCol="0">
            <a:spAutoFit/>
          </a:bodyPr>
          <a:lstStyle/>
          <a:p>
            <a:pPr>
              <a:lnSpc>
                <a:spcPts val="1400"/>
              </a:lnSpc>
            </a:pPr>
            <a:r>
              <a:rPr kumimoji="1" lang="ja-JP" altLang="en-US" sz="1200" b="1" dirty="0">
                <a:latin typeface="BIZ UDゴシック" panose="020B0400000000000000" pitchFamily="49" charset="-128"/>
                <a:ea typeface="BIZ UDゴシック" panose="020B0400000000000000" pitchFamily="49" charset="-128"/>
              </a:rPr>
              <a:t>（１）介護・福祉人材確保の現状</a:t>
            </a:r>
          </a:p>
        </p:txBody>
      </p:sp>
      <p:sp>
        <p:nvSpPr>
          <p:cNvPr id="12" name="テキスト ボックス 11">
            <a:extLst>
              <a:ext uri="{FF2B5EF4-FFF2-40B4-BE49-F238E27FC236}">
                <a16:creationId xmlns:a16="http://schemas.microsoft.com/office/drawing/2014/main" id="{C1465A74-9F1A-48C2-9569-051A39BCCB16}"/>
              </a:ext>
            </a:extLst>
          </p:cNvPr>
          <p:cNvSpPr txBox="1"/>
          <p:nvPr/>
        </p:nvSpPr>
        <p:spPr>
          <a:xfrm>
            <a:off x="536838" y="1235101"/>
            <a:ext cx="7186656"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a:t>
            </a:r>
            <a:r>
              <a:rPr lang="en-US" altLang="ja-JP" sz="1200" dirty="0">
                <a:latin typeface="BIZ UDゴシック" panose="020B0400000000000000" pitchFamily="49" charset="-128"/>
                <a:ea typeface="BIZ UDゴシック" panose="020B0400000000000000" pitchFamily="49" charset="-128"/>
              </a:rPr>
              <a:t>2040</a:t>
            </a:r>
            <a:r>
              <a:rPr lang="ja-JP" altLang="en-US" sz="1200" dirty="0">
                <a:latin typeface="BIZ UDゴシック" panose="020B0400000000000000" pitchFamily="49" charset="-128"/>
                <a:ea typeface="BIZ UDゴシック" panose="020B0400000000000000" pitchFamily="49" charset="-128"/>
              </a:rPr>
              <a:t>（令和</a:t>
            </a:r>
            <a:r>
              <a:rPr lang="en-US" altLang="ja-JP" sz="1200" dirty="0">
                <a:latin typeface="BIZ UDゴシック" panose="020B0400000000000000" pitchFamily="49" charset="-128"/>
                <a:ea typeface="BIZ UDゴシック" panose="020B0400000000000000" pitchFamily="49" charset="-128"/>
              </a:rPr>
              <a:t>22</a:t>
            </a:r>
            <a:r>
              <a:rPr lang="ja-JP" altLang="en-US" sz="1200" dirty="0">
                <a:latin typeface="BIZ UDゴシック" panose="020B0400000000000000" pitchFamily="49" charset="-128"/>
                <a:ea typeface="BIZ UDゴシック" panose="020B0400000000000000" pitchFamily="49" charset="-128"/>
              </a:rPr>
              <a:t>）年度には、</a:t>
            </a:r>
            <a:r>
              <a:rPr lang="ja-JP" altLang="en-US" sz="1200" b="1" u="sng" dirty="0">
                <a:solidFill>
                  <a:srgbClr val="FF0000"/>
                </a:solidFill>
                <a:latin typeface="BIZ UDゴシック" panose="020B0400000000000000" pitchFamily="49" charset="-128"/>
                <a:ea typeface="BIZ UDゴシック" panose="020B0400000000000000" pitchFamily="49" charset="-128"/>
              </a:rPr>
              <a:t>全国で約</a:t>
            </a:r>
            <a:r>
              <a:rPr lang="en-US" altLang="ja-JP" sz="1200" b="1" u="sng" dirty="0">
                <a:solidFill>
                  <a:srgbClr val="FF0000"/>
                </a:solidFill>
                <a:latin typeface="BIZ UDゴシック" panose="020B0400000000000000" pitchFamily="49" charset="-128"/>
                <a:ea typeface="BIZ UDゴシック" panose="020B0400000000000000" pitchFamily="49" charset="-128"/>
              </a:rPr>
              <a:t>272</a:t>
            </a:r>
            <a:r>
              <a:rPr lang="ja-JP" altLang="en-US" sz="1200" b="1" u="sng" dirty="0">
                <a:solidFill>
                  <a:srgbClr val="FF0000"/>
                </a:solidFill>
                <a:latin typeface="BIZ UDゴシック" panose="020B0400000000000000" pitchFamily="49" charset="-128"/>
                <a:ea typeface="BIZ UDゴシック" panose="020B0400000000000000" pitchFamily="49" charset="-128"/>
              </a:rPr>
              <a:t>万人の介護職員が必要</a:t>
            </a:r>
            <a:r>
              <a:rPr lang="ja-JP" altLang="en-US" sz="1200" dirty="0">
                <a:latin typeface="BIZ UDゴシック" panose="020B0400000000000000" pitchFamily="49" charset="-128"/>
                <a:ea typeface="BIZ UDゴシック" panose="020B0400000000000000" pitchFamily="49" charset="-128"/>
              </a:rPr>
              <a:t>と見込まれている中、令和５年度の</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介護職員数が、集計開始以降</a:t>
            </a:r>
            <a:r>
              <a:rPr lang="ja-JP" altLang="en-US" sz="1200" b="1" u="sng" dirty="0">
                <a:solidFill>
                  <a:srgbClr val="FF0000"/>
                </a:solidFill>
                <a:latin typeface="BIZ UDゴシック" panose="020B0400000000000000" pitchFamily="49" charset="-128"/>
                <a:ea typeface="BIZ UDゴシック" panose="020B0400000000000000" pitchFamily="49" charset="-128"/>
              </a:rPr>
              <a:t>初めて減少に転じた</a:t>
            </a:r>
            <a:endParaRPr lang="ja-JP" altLang="en-US" sz="1200" dirty="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100A7855-DE61-404F-A6C9-E2E98AE29D6C}"/>
              </a:ext>
            </a:extLst>
          </p:cNvPr>
          <p:cNvSpPr txBox="1"/>
          <p:nvPr/>
        </p:nvSpPr>
        <p:spPr>
          <a:xfrm>
            <a:off x="523492" y="1691637"/>
            <a:ext cx="7761853" cy="276999"/>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〇府域では、</a:t>
            </a:r>
            <a:r>
              <a:rPr lang="en-US" altLang="ja-JP" sz="1200" b="1" u="sng" dirty="0">
                <a:solidFill>
                  <a:srgbClr val="FF0000"/>
                </a:solidFill>
                <a:latin typeface="BIZ UDゴシック" panose="020B0400000000000000" pitchFamily="49" charset="-128"/>
                <a:ea typeface="BIZ UDゴシック" panose="020B0400000000000000" pitchFamily="49" charset="-128"/>
              </a:rPr>
              <a:t>2030</a:t>
            </a:r>
            <a:r>
              <a:rPr lang="ja-JP" altLang="en-US" sz="1200" b="1" u="sng" dirty="0">
                <a:solidFill>
                  <a:srgbClr val="FF0000"/>
                </a:solidFill>
                <a:latin typeface="BIZ UDゴシック" panose="020B0400000000000000" pitchFamily="49" charset="-128"/>
                <a:ea typeface="BIZ UDゴシック" panose="020B0400000000000000" pitchFamily="49" charset="-128"/>
              </a:rPr>
              <a:t>（令和</a:t>
            </a:r>
            <a:r>
              <a:rPr lang="en-US" altLang="ja-JP" sz="1200" b="1" u="sng" dirty="0">
                <a:solidFill>
                  <a:srgbClr val="FF0000"/>
                </a:solidFill>
                <a:latin typeface="BIZ UDゴシック" panose="020B0400000000000000" pitchFamily="49" charset="-128"/>
                <a:ea typeface="BIZ UDゴシック" panose="020B0400000000000000" pitchFamily="49" charset="-128"/>
              </a:rPr>
              <a:t>12</a:t>
            </a:r>
            <a:r>
              <a:rPr lang="ja-JP" altLang="en-US" sz="1200" b="1" u="sng" dirty="0">
                <a:solidFill>
                  <a:srgbClr val="FF0000"/>
                </a:solidFill>
                <a:latin typeface="BIZ UDゴシック" panose="020B0400000000000000" pitchFamily="49" charset="-128"/>
                <a:ea typeface="BIZ UDゴシック" panose="020B0400000000000000" pitchFamily="49" charset="-128"/>
              </a:rPr>
              <a:t>）年に</a:t>
            </a:r>
            <a:r>
              <a:rPr lang="en-US" altLang="ja-JP" sz="1200" b="1" u="sng" dirty="0">
                <a:solidFill>
                  <a:srgbClr val="FF0000"/>
                </a:solidFill>
                <a:latin typeface="BIZ UDゴシック" panose="020B0400000000000000" pitchFamily="49" charset="-128"/>
                <a:ea typeface="BIZ UDゴシック" panose="020B0400000000000000" pitchFamily="49" charset="-128"/>
              </a:rPr>
              <a:t>40,654</a:t>
            </a:r>
            <a:r>
              <a:rPr lang="ja-JP" altLang="en-US" sz="1200" b="1" u="sng" dirty="0">
                <a:solidFill>
                  <a:srgbClr val="FF0000"/>
                </a:solidFill>
                <a:latin typeface="BIZ UDゴシック" panose="020B0400000000000000" pitchFamily="49" charset="-128"/>
                <a:ea typeface="BIZ UDゴシック" panose="020B0400000000000000" pitchFamily="49" charset="-128"/>
              </a:rPr>
              <a:t>人の介護職員が不足</a:t>
            </a:r>
            <a:r>
              <a:rPr lang="ja-JP" altLang="en-US" sz="1200" dirty="0">
                <a:latin typeface="BIZ UDゴシック" panose="020B0400000000000000" pitchFamily="49" charset="-128"/>
                <a:ea typeface="BIZ UDゴシック" panose="020B0400000000000000" pitchFamily="49" charset="-128"/>
              </a:rPr>
              <a:t>すると推計されている</a:t>
            </a:r>
            <a:endParaRPr lang="en-US" altLang="ja-JP" sz="1200"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38D3379B-F2CA-4161-A970-D6E98EBED7C2}"/>
              </a:ext>
            </a:extLst>
          </p:cNvPr>
          <p:cNvSpPr txBox="1"/>
          <p:nvPr/>
        </p:nvSpPr>
        <p:spPr>
          <a:xfrm>
            <a:off x="523491" y="2385340"/>
            <a:ext cx="7149855"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〇物価高騰等の影響により全産業の平均賃金が大きく上昇する中、介護職員の賃金は、随時の報酬改</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定がないこと等により微増にとどまっており、賃金の差が広がっている</a:t>
            </a:r>
          </a:p>
        </p:txBody>
      </p:sp>
      <p:sp>
        <p:nvSpPr>
          <p:cNvPr id="19" name="テキスト ボックス 18">
            <a:extLst>
              <a:ext uri="{FF2B5EF4-FFF2-40B4-BE49-F238E27FC236}">
                <a16:creationId xmlns:a16="http://schemas.microsoft.com/office/drawing/2014/main" id="{699EE51A-81CA-40A8-8F04-BB135F37D834}"/>
              </a:ext>
            </a:extLst>
          </p:cNvPr>
          <p:cNvSpPr txBox="1"/>
          <p:nvPr/>
        </p:nvSpPr>
        <p:spPr>
          <a:xfrm>
            <a:off x="523492" y="2043165"/>
            <a:ext cx="7761853" cy="276999"/>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〇介護関係の有効求人倍率も依然として高く、全職業より高い水準で推移</a:t>
            </a:r>
            <a:endParaRPr lang="en-US" altLang="ja-JP" sz="1200"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84448DC3-5911-4F19-A450-A26B272E7787}"/>
              </a:ext>
            </a:extLst>
          </p:cNvPr>
          <p:cNvSpPr txBox="1"/>
          <p:nvPr/>
        </p:nvSpPr>
        <p:spPr>
          <a:xfrm>
            <a:off x="536837" y="3634807"/>
            <a:ext cx="7761853"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〇障がい福祉サービス等の利用者数の増加率が、障がい福祉分野の</a:t>
            </a:r>
            <a:r>
              <a:rPr lang="ja-JP" altLang="en-US" sz="1200" b="1" u="sng" dirty="0">
                <a:solidFill>
                  <a:srgbClr val="FF0000"/>
                </a:solidFill>
                <a:latin typeface="BIZ UDゴシック" panose="020B0400000000000000" pitchFamily="49" charset="-128"/>
                <a:ea typeface="BIZ UDゴシック" panose="020B0400000000000000" pitchFamily="49" charset="-128"/>
              </a:rPr>
              <a:t>福祉・介護職員数の増加率を</a:t>
            </a:r>
            <a:endParaRPr lang="en-US" altLang="ja-JP" sz="1200" b="1" u="sng" dirty="0">
              <a:solidFill>
                <a:srgbClr val="FF0000"/>
              </a:solidFill>
              <a:latin typeface="BIZ UDゴシック" panose="020B0400000000000000" pitchFamily="49" charset="-128"/>
              <a:ea typeface="BIZ UDゴシック" panose="020B0400000000000000" pitchFamily="49" charset="-128"/>
            </a:endParaRPr>
          </a:p>
          <a:p>
            <a:r>
              <a:rPr lang="ja-JP" altLang="en-US" sz="1200" dirty="0">
                <a:solidFill>
                  <a:srgbClr val="FF0000"/>
                </a:solidFill>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上回っており</a:t>
            </a:r>
            <a:r>
              <a:rPr lang="ja-JP" altLang="en-US" sz="1200" dirty="0">
                <a:latin typeface="BIZ UDゴシック" panose="020B0400000000000000" pitchFamily="49" charset="-128"/>
                <a:ea typeface="BIZ UDゴシック" panose="020B0400000000000000" pitchFamily="49" charset="-128"/>
              </a:rPr>
              <a:t>、障がい福祉関係職種の</a:t>
            </a:r>
            <a:r>
              <a:rPr lang="ja-JP" altLang="en-US" sz="1200" b="1" u="sng" dirty="0">
                <a:solidFill>
                  <a:srgbClr val="FF0000"/>
                </a:solidFill>
                <a:latin typeface="BIZ UDゴシック" panose="020B0400000000000000" pitchFamily="49" charset="-128"/>
                <a:ea typeface="BIZ UDゴシック" panose="020B0400000000000000" pitchFamily="49" charset="-128"/>
              </a:rPr>
              <a:t>有効求人倍率は、全職種より高い水準</a:t>
            </a:r>
            <a:r>
              <a:rPr lang="ja-JP" altLang="en-US" sz="1200" dirty="0">
                <a:latin typeface="BIZ UDゴシック" panose="020B0400000000000000" pitchFamily="49" charset="-128"/>
                <a:ea typeface="BIZ UDゴシック" panose="020B0400000000000000" pitchFamily="49" charset="-128"/>
              </a:rPr>
              <a:t>で推移</a:t>
            </a:r>
            <a:endParaRPr lang="en-US" altLang="ja-JP" sz="1200"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3CA5E502-E82C-4138-BDC4-A91E5838451D}"/>
              </a:ext>
            </a:extLst>
          </p:cNvPr>
          <p:cNvSpPr txBox="1"/>
          <p:nvPr/>
        </p:nvSpPr>
        <p:spPr>
          <a:xfrm>
            <a:off x="536837" y="4586923"/>
            <a:ext cx="7761853" cy="276999"/>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〇約８割の障がい福祉サービス等で、職員が不足している又は余裕がないと回答</a:t>
            </a:r>
            <a:endParaRPr lang="en-US" altLang="ja-JP" sz="1200" dirty="0">
              <a:latin typeface="BIZ UDゴシック" panose="020B0400000000000000" pitchFamily="49" charset="-128"/>
              <a:ea typeface="BIZ UDゴシック" panose="020B0400000000000000" pitchFamily="49" charset="-128"/>
            </a:endParaRPr>
          </a:p>
        </p:txBody>
      </p:sp>
      <p:sp>
        <p:nvSpPr>
          <p:cNvPr id="23" name="正方形/長方形 22">
            <a:extLst>
              <a:ext uri="{FF2B5EF4-FFF2-40B4-BE49-F238E27FC236}">
                <a16:creationId xmlns:a16="http://schemas.microsoft.com/office/drawing/2014/main" id="{10632C02-BB58-4D3E-BD4A-D728820DB39C}"/>
              </a:ext>
            </a:extLst>
          </p:cNvPr>
          <p:cNvSpPr/>
          <p:nvPr/>
        </p:nvSpPr>
        <p:spPr>
          <a:xfrm>
            <a:off x="374574" y="3587312"/>
            <a:ext cx="8394852" cy="1380399"/>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四角形: 1 つの角を丸める 23">
            <a:extLst>
              <a:ext uri="{FF2B5EF4-FFF2-40B4-BE49-F238E27FC236}">
                <a16:creationId xmlns:a16="http://schemas.microsoft.com/office/drawing/2014/main" id="{7193A50C-EF29-4253-9FC5-4C2CE2A43127}"/>
              </a:ext>
            </a:extLst>
          </p:cNvPr>
          <p:cNvSpPr/>
          <p:nvPr/>
        </p:nvSpPr>
        <p:spPr>
          <a:xfrm>
            <a:off x="374573" y="3269646"/>
            <a:ext cx="1296000" cy="324000"/>
          </a:xfrm>
          <a:prstGeom prst="round1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3156A310-D4E2-43B9-8A54-1B91BA9508D6}"/>
              </a:ext>
            </a:extLst>
          </p:cNvPr>
          <p:cNvSpPr txBox="1"/>
          <p:nvPr/>
        </p:nvSpPr>
        <p:spPr>
          <a:xfrm>
            <a:off x="365688" y="3287498"/>
            <a:ext cx="1295999" cy="271869"/>
          </a:xfrm>
          <a:prstGeom prst="rect">
            <a:avLst/>
          </a:prstGeom>
          <a:noFill/>
        </p:spPr>
        <p:txBody>
          <a:bodyPr wrap="square" rtlCol="0">
            <a:spAutoFit/>
          </a:bodyPr>
          <a:lstStyle/>
          <a:p>
            <a:pPr algn="ctr">
              <a:lnSpc>
                <a:spcPts val="1400"/>
              </a:lnSpc>
            </a:pPr>
            <a:r>
              <a:rPr kumimoji="1" lang="ja-JP" altLang="en-US" sz="1200" b="1" dirty="0">
                <a:solidFill>
                  <a:schemeClr val="bg1"/>
                </a:solidFill>
                <a:latin typeface="BIZ UDゴシック" panose="020B0400000000000000" pitchFamily="49" charset="-128"/>
                <a:ea typeface="BIZ UDゴシック" panose="020B0400000000000000" pitchFamily="49" charset="-128"/>
              </a:rPr>
              <a:t>障がい福祉分野</a:t>
            </a:r>
          </a:p>
        </p:txBody>
      </p:sp>
      <p:sp>
        <p:nvSpPr>
          <p:cNvPr id="26" name="テキスト ボックス 25">
            <a:extLst>
              <a:ext uri="{FF2B5EF4-FFF2-40B4-BE49-F238E27FC236}">
                <a16:creationId xmlns:a16="http://schemas.microsoft.com/office/drawing/2014/main" id="{78AB8C27-133E-4CAC-A3D9-813D6A7AFBFF}"/>
              </a:ext>
            </a:extLst>
          </p:cNvPr>
          <p:cNvSpPr txBox="1"/>
          <p:nvPr/>
        </p:nvSpPr>
        <p:spPr>
          <a:xfrm>
            <a:off x="552891" y="5496613"/>
            <a:ext cx="8070326"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〇保育士の</a:t>
            </a:r>
            <a:r>
              <a:rPr lang="ja-JP" altLang="en-US" sz="1200" b="1" u="sng" dirty="0">
                <a:solidFill>
                  <a:srgbClr val="FF0000"/>
                </a:solidFill>
                <a:latin typeface="BIZ UDゴシック" panose="020B0400000000000000" pitchFamily="49" charset="-128"/>
                <a:ea typeface="BIZ UDゴシック" panose="020B0400000000000000" pitchFamily="49" charset="-128"/>
              </a:rPr>
              <a:t>有効求人倍率が全職種より高い水準</a:t>
            </a:r>
            <a:r>
              <a:rPr lang="ja-JP" altLang="en-US" sz="1200" dirty="0">
                <a:latin typeface="BIZ UDゴシック" panose="020B0400000000000000" pitchFamily="49" charset="-128"/>
                <a:ea typeface="BIZ UDゴシック" panose="020B0400000000000000" pitchFamily="49" charset="-128"/>
              </a:rPr>
              <a:t>で推移している中、</a:t>
            </a:r>
            <a:r>
              <a:rPr lang="ja-JP" altLang="en-US" sz="1200" b="1" u="sng" dirty="0">
                <a:solidFill>
                  <a:srgbClr val="FF0000"/>
                </a:solidFill>
                <a:latin typeface="BIZ UDゴシック" panose="020B0400000000000000" pitchFamily="49" charset="-128"/>
                <a:ea typeface="BIZ UDゴシック" panose="020B0400000000000000" pitchFamily="49" charset="-128"/>
              </a:rPr>
              <a:t>配置基準の改善や「こども誰でも</a:t>
            </a:r>
            <a:endParaRPr lang="en-US" altLang="ja-JP" sz="1200" b="1" u="sng" dirty="0">
              <a:solidFill>
                <a:srgbClr val="FF0000"/>
              </a:solidFill>
              <a:latin typeface="BIZ UDゴシック" panose="020B0400000000000000" pitchFamily="49" charset="-128"/>
              <a:ea typeface="BIZ UDゴシック" panose="020B0400000000000000" pitchFamily="49" charset="-128"/>
            </a:endParaRPr>
          </a:p>
          <a:p>
            <a:r>
              <a:rPr lang="ja-JP" altLang="en-US" sz="1200" b="1" dirty="0">
                <a:solidFill>
                  <a:srgbClr val="FF0000"/>
                </a:solidFill>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通園制度」の制度化</a:t>
            </a:r>
            <a:r>
              <a:rPr lang="ja-JP" altLang="en-US" sz="1200" dirty="0">
                <a:latin typeface="BIZ UDゴシック" panose="020B0400000000000000" pitchFamily="49" charset="-128"/>
                <a:ea typeface="BIZ UDゴシック" panose="020B0400000000000000" pitchFamily="49" charset="-128"/>
              </a:rPr>
              <a:t>に伴い、今後も保育士の確保が必要</a:t>
            </a:r>
          </a:p>
        </p:txBody>
      </p:sp>
      <p:sp>
        <p:nvSpPr>
          <p:cNvPr id="27" name="テキスト ボックス 26">
            <a:extLst>
              <a:ext uri="{FF2B5EF4-FFF2-40B4-BE49-F238E27FC236}">
                <a16:creationId xmlns:a16="http://schemas.microsoft.com/office/drawing/2014/main" id="{CBB140A9-4616-4C9B-885F-F61C6E3CDD70}"/>
              </a:ext>
            </a:extLst>
          </p:cNvPr>
          <p:cNvSpPr txBox="1"/>
          <p:nvPr/>
        </p:nvSpPr>
        <p:spPr>
          <a:xfrm>
            <a:off x="552891" y="5991530"/>
            <a:ext cx="8232589" cy="276999"/>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〇一方、保育士養成校の入学者数は、大学・短大・専門学校の入学者の減少傾向を上回るペースで減少</a:t>
            </a:r>
            <a:endParaRPr lang="en-US" altLang="ja-JP" sz="1200" dirty="0">
              <a:latin typeface="BIZ UDゴシック" panose="020B0400000000000000" pitchFamily="49" charset="-128"/>
              <a:ea typeface="BIZ UDゴシック" panose="020B0400000000000000" pitchFamily="49" charset="-128"/>
            </a:endParaRPr>
          </a:p>
        </p:txBody>
      </p:sp>
      <p:sp>
        <p:nvSpPr>
          <p:cNvPr id="28" name="正方形/長方形 27">
            <a:extLst>
              <a:ext uri="{FF2B5EF4-FFF2-40B4-BE49-F238E27FC236}">
                <a16:creationId xmlns:a16="http://schemas.microsoft.com/office/drawing/2014/main" id="{5A187776-FFCE-4A74-8F97-2B12AA367064}"/>
              </a:ext>
            </a:extLst>
          </p:cNvPr>
          <p:cNvSpPr/>
          <p:nvPr/>
        </p:nvSpPr>
        <p:spPr>
          <a:xfrm>
            <a:off x="390628" y="5415867"/>
            <a:ext cx="8394852" cy="130081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1 つの角を丸める 28">
            <a:extLst>
              <a:ext uri="{FF2B5EF4-FFF2-40B4-BE49-F238E27FC236}">
                <a16:creationId xmlns:a16="http://schemas.microsoft.com/office/drawing/2014/main" id="{F7675ACF-BFCA-4D9F-9674-6AEB45A94F66}"/>
              </a:ext>
            </a:extLst>
          </p:cNvPr>
          <p:cNvSpPr/>
          <p:nvPr/>
        </p:nvSpPr>
        <p:spPr>
          <a:xfrm>
            <a:off x="390628" y="5080782"/>
            <a:ext cx="1296000" cy="324000"/>
          </a:xfrm>
          <a:prstGeom prst="round1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A01F71B-DA3E-4B27-AE9B-EBE16261850F}"/>
              </a:ext>
            </a:extLst>
          </p:cNvPr>
          <p:cNvSpPr txBox="1"/>
          <p:nvPr/>
        </p:nvSpPr>
        <p:spPr>
          <a:xfrm>
            <a:off x="406682" y="5098634"/>
            <a:ext cx="1213728" cy="271869"/>
          </a:xfrm>
          <a:prstGeom prst="rect">
            <a:avLst/>
          </a:prstGeom>
          <a:noFill/>
        </p:spPr>
        <p:txBody>
          <a:bodyPr wrap="square" rtlCol="0">
            <a:spAutoFit/>
          </a:bodyPr>
          <a:lstStyle/>
          <a:p>
            <a:pPr algn="ctr">
              <a:lnSpc>
                <a:spcPts val="1400"/>
              </a:lnSpc>
            </a:pPr>
            <a:r>
              <a:rPr kumimoji="1" lang="ja-JP" altLang="en-US" sz="1200" b="1" dirty="0">
                <a:solidFill>
                  <a:schemeClr val="bg1"/>
                </a:solidFill>
                <a:latin typeface="BIZ UDゴシック" panose="020B0400000000000000" pitchFamily="49" charset="-128"/>
                <a:ea typeface="BIZ UDゴシック" panose="020B0400000000000000" pitchFamily="49" charset="-128"/>
              </a:rPr>
              <a:t>保育分野</a:t>
            </a:r>
          </a:p>
        </p:txBody>
      </p:sp>
      <p:sp>
        <p:nvSpPr>
          <p:cNvPr id="31" name="テキスト ボックス 30">
            <a:extLst>
              <a:ext uri="{FF2B5EF4-FFF2-40B4-BE49-F238E27FC236}">
                <a16:creationId xmlns:a16="http://schemas.microsoft.com/office/drawing/2014/main" id="{2D8614F0-3E63-4B00-8BD8-1FFC30B9D335}"/>
              </a:ext>
            </a:extLst>
          </p:cNvPr>
          <p:cNvSpPr txBox="1"/>
          <p:nvPr/>
        </p:nvSpPr>
        <p:spPr>
          <a:xfrm>
            <a:off x="552891" y="6348799"/>
            <a:ext cx="7902083" cy="276999"/>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〇府域では、</a:t>
            </a:r>
            <a:r>
              <a:rPr lang="ja-JP" altLang="en-US" sz="1200" b="1" u="sng" dirty="0">
                <a:solidFill>
                  <a:srgbClr val="FF0000"/>
                </a:solidFill>
                <a:latin typeface="BIZ UDゴシック" panose="020B0400000000000000" pitchFamily="49" charset="-128"/>
                <a:ea typeface="BIZ UDゴシック" panose="020B0400000000000000" pitchFamily="49" charset="-128"/>
              </a:rPr>
              <a:t>令和７年度に最大約</a:t>
            </a:r>
            <a:r>
              <a:rPr lang="en-US" altLang="ja-JP" sz="1200" b="1" u="sng" dirty="0">
                <a:solidFill>
                  <a:srgbClr val="FF0000"/>
                </a:solidFill>
                <a:latin typeface="BIZ UDゴシック" panose="020B0400000000000000" pitchFamily="49" charset="-128"/>
                <a:ea typeface="BIZ UDゴシック" panose="020B0400000000000000" pitchFamily="49" charset="-128"/>
              </a:rPr>
              <a:t>3,700</a:t>
            </a:r>
            <a:r>
              <a:rPr lang="ja-JP" altLang="en-US" sz="1200" b="1" u="sng" dirty="0">
                <a:solidFill>
                  <a:srgbClr val="FF0000"/>
                </a:solidFill>
                <a:latin typeface="BIZ UDゴシック" panose="020B0400000000000000" pitchFamily="49" charset="-128"/>
                <a:ea typeface="BIZ UDゴシック" panose="020B0400000000000000" pitchFamily="49" charset="-128"/>
              </a:rPr>
              <a:t>人の保育士・保育教諭が不足する</a:t>
            </a:r>
            <a:r>
              <a:rPr lang="ja-JP" altLang="en-US" sz="1200" dirty="0">
                <a:latin typeface="BIZ UDゴシック" panose="020B0400000000000000" pitchFamily="49" charset="-128"/>
                <a:ea typeface="BIZ UDゴシック" panose="020B0400000000000000" pitchFamily="49" charset="-128"/>
              </a:rPr>
              <a:t>見込み</a:t>
            </a:r>
          </a:p>
        </p:txBody>
      </p:sp>
      <p:sp>
        <p:nvSpPr>
          <p:cNvPr id="32" name="テキスト ボックス 31">
            <a:extLst>
              <a:ext uri="{FF2B5EF4-FFF2-40B4-BE49-F238E27FC236}">
                <a16:creationId xmlns:a16="http://schemas.microsoft.com/office/drawing/2014/main" id="{DADDA534-4FA1-436A-8081-D9303E9B9F70}"/>
              </a:ext>
            </a:extLst>
          </p:cNvPr>
          <p:cNvSpPr txBox="1"/>
          <p:nvPr/>
        </p:nvSpPr>
        <p:spPr>
          <a:xfrm>
            <a:off x="536837" y="4099210"/>
            <a:ext cx="6798074"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〇府域でも、障がい福祉サービス従事者数は年々増加しているものの、</a:t>
            </a:r>
            <a:r>
              <a:rPr lang="ja-JP" altLang="en-US" sz="1200" b="1" u="sng" dirty="0">
                <a:solidFill>
                  <a:srgbClr val="FF0000"/>
                </a:solidFill>
                <a:latin typeface="BIZ UDゴシック" panose="020B0400000000000000" pitchFamily="49" charset="-128"/>
                <a:ea typeface="BIZ UDゴシック" panose="020B0400000000000000" pitchFamily="49" charset="-128"/>
              </a:rPr>
              <a:t>障がい福祉サービスの</a:t>
            </a:r>
          </a:p>
          <a:p>
            <a:r>
              <a:rPr lang="ja-JP" altLang="en-US" sz="1200" dirty="0">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利用者数等も増加</a:t>
            </a:r>
            <a:r>
              <a:rPr lang="ja-JP" altLang="en-US" sz="1200" dirty="0">
                <a:latin typeface="BIZ UDゴシック" panose="020B0400000000000000" pitchFamily="49" charset="-128"/>
                <a:ea typeface="BIZ UDゴシック" panose="020B0400000000000000" pitchFamily="49" charset="-128"/>
              </a:rPr>
              <a:t>しており、人材不足が今後さらに深刻となる見込み</a:t>
            </a:r>
          </a:p>
        </p:txBody>
      </p:sp>
      <p:sp>
        <p:nvSpPr>
          <p:cNvPr id="2" name="正方形/長方形 1">
            <a:extLst>
              <a:ext uri="{FF2B5EF4-FFF2-40B4-BE49-F238E27FC236}">
                <a16:creationId xmlns:a16="http://schemas.microsoft.com/office/drawing/2014/main" id="{47B299EC-28C9-4B6D-93D2-44909059E2DD}"/>
              </a:ext>
            </a:extLst>
          </p:cNvPr>
          <p:cNvSpPr/>
          <p:nvPr/>
        </p:nvSpPr>
        <p:spPr>
          <a:xfrm>
            <a:off x="7805650" y="1268353"/>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E6F1F3AF-023B-41AE-A41B-47E49C7013B4}"/>
              </a:ext>
            </a:extLst>
          </p:cNvPr>
          <p:cNvSpPr txBox="1"/>
          <p:nvPr/>
        </p:nvSpPr>
        <p:spPr>
          <a:xfrm>
            <a:off x="7736840" y="1296111"/>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１</a:t>
            </a:r>
            <a:r>
              <a:rPr kumimoji="1" lang="en-US" altLang="ja-JP" sz="800" dirty="0">
                <a:latin typeface="BIZ UDゴシック" panose="020B0400000000000000" pitchFamily="49" charset="-128"/>
                <a:ea typeface="BIZ UDゴシック" panose="020B0400000000000000" pitchFamily="49" charset="-128"/>
              </a:rPr>
              <a:t>)</a:t>
            </a:r>
            <a:endParaRPr kumimoji="1" lang="ja-JP" altLang="en-US" sz="800" dirty="0">
              <a:latin typeface="BIZ UDゴシック" panose="020B0400000000000000" pitchFamily="49" charset="-128"/>
              <a:ea typeface="BIZ UDゴシック" panose="020B0400000000000000" pitchFamily="49" charset="-128"/>
            </a:endParaRPr>
          </a:p>
        </p:txBody>
      </p:sp>
      <p:sp>
        <p:nvSpPr>
          <p:cNvPr id="41" name="テキスト ボックス 40">
            <a:extLst>
              <a:ext uri="{FF2B5EF4-FFF2-40B4-BE49-F238E27FC236}">
                <a16:creationId xmlns:a16="http://schemas.microsoft.com/office/drawing/2014/main" id="{E523D01C-2FE0-4625-8354-DBE6F7543FDC}"/>
              </a:ext>
            </a:extLst>
          </p:cNvPr>
          <p:cNvSpPr txBox="1"/>
          <p:nvPr/>
        </p:nvSpPr>
        <p:spPr>
          <a:xfrm>
            <a:off x="523492" y="2837941"/>
            <a:ext cx="7282154" cy="271869"/>
          </a:xfrm>
          <a:prstGeom prst="rect">
            <a:avLst/>
          </a:prstGeom>
          <a:noFill/>
        </p:spPr>
        <p:txBody>
          <a:bodyPr wrap="square">
            <a:spAutoFit/>
          </a:bodyPr>
          <a:lstStyle/>
          <a:p>
            <a:pPr>
              <a:lnSpc>
                <a:spcPts val="1400"/>
              </a:lnSpc>
            </a:pPr>
            <a:r>
              <a:rPr kumimoji="1" lang="ja-JP" altLang="en-US" sz="1200" dirty="0">
                <a:latin typeface="BIZ UDゴシック" panose="020B0400000000000000" pitchFamily="49" charset="-128"/>
                <a:ea typeface="BIZ UDゴシック" panose="020B0400000000000000" pitchFamily="49" charset="-128"/>
              </a:rPr>
              <a:t>○日本での</a:t>
            </a:r>
            <a:r>
              <a:rPr lang="ja-JP" altLang="en-US" sz="1200" dirty="0">
                <a:latin typeface="BIZ UDゴシック" panose="020B0400000000000000" pitchFamily="49" charset="-128"/>
                <a:ea typeface="BIZ UDゴシック" panose="020B0400000000000000" pitchFamily="49" charset="-128"/>
              </a:rPr>
              <a:t>就労</a:t>
            </a:r>
            <a:r>
              <a:rPr kumimoji="1" lang="ja-JP" altLang="en-US" sz="1200" dirty="0">
                <a:latin typeface="BIZ UDゴシック" panose="020B0400000000000000" pitchFamily="49" charset="-128"/>
                <a:ea typeface="BIZ UDゴシック" panose="020B0400000000000000" pitchFamily="49" charset="-128"/>
              </a:rPr>
              <a:t>を希望する</a:t>
            </a:r>
            <a:r>
              <a:rPr kumimoji="1" lang="ja-JP" altLang="en-US" sz="1200" b="1" u="sng" dirty="0">
                <a:solidFill>
                  <a:srgbClr val="FF0000"/>
                </a:solidFill>
                <a:latin typeface="BIZ UDゴシック" panose="020B0400000000000000" pitchFamily="49" charset="-128"/>
                <a:ea typeface="BIZ UDゴシック" panose="020B0400000000000000" pitchFamily="49" charset="-128"/>
              </a:rPr>
              <a:t>外国人介護人材が年々増加</a:t>
            </a:r>
            <a:r>
              <a:rPr kumimoji="1" lang="ja-JP" altLang="en-US" sz="1200" dirty="0">
                <a:latin typeface="BIZ UDゴシック" panose="020B0400000000000000" pitchFamily="49" charset="-128"/>
                <a:ea typeface="BIZ UDゴシック" panose="020B0400000000000000" pitchFamily="49" charset="-128"/>
              </a:rPr>
              <a:t>する一方、介護福祉士国家試験の合格率が低い</a:t>
            </a:r>
          </a:p>
        </p:txBody>
      </p:sp>
      <p:sp>
        <p:nvSpPr>
          <p:cNvPr id="46" name="テキスト ボックス 45">
            <a:extLst>
              <a:ext uri="{FF2B5EF4-FFF2-40B4-BE49-F238E27FC236}">
                <a16:creationId xmlns:a16="http://schemas.microsoft.com/office/drawing/2014/main" id="{F1E803F7-8EEF-49FA-9BF9-1F382AC9000F}"/>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２</a:t>
            </a:r>
          </a:p>
        </p:txBody>
      </p:sp>
      <p:sp>
        <p:nvSpPr>
          <p:cNvPr id="57" name="正方形/長方形 56">
            <a:extLst>
              <a:ext uri="{FF2B5EF4-FFF2-40B4-BE49-F238E27FC236}">
                <a16:creationId xmlns:a16="http://schemas.microsoft.com/office/drawing/2014/main" id="{3D01CBBD-4265-45CC-AC4C-A0B37A865D33}"/>
              </a:ext>
            </a:extLst>
          </p:cNvPr>
          <p:cNvSpPr/>
          <p:nvPr/>
        </p:nvSpPr>
        <p:spPr>
          <a:xfrm>
            <a:off x="7805646" y="1686317"/>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3631CDBC-37A4-4DBE-B7A1-56B213D5D26C}"/>
              </a:ext>
            </a:extLst>
          </p:cNvPr>
          <p:cNvSpPr txBox="1"/>
          <p:nvPr/>
        </p:nvSpPr>
        <p:spPr>
          <a:xfrm>
            <a:off x="7736836" y="1714075"/>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２</a:t>
            </a:r>
            <a:r>
              <a:rPr kumimoji="1" lang="en-US" altLang="ja-JP" sz="800" dirty="0">
                <a:latin typeface="BIZ UDゴシック" panose="020B0400000000000000" pitchFamily="49" charset="-128"/>
                <a:ea typeface="BIZ UDゴシック" panose="020B0400000000000000" pitchFamily="49" charset="-128"/>
              </a:rPr>
              <a:t>)</a:t>
            </a:r>
            <a:endParaRPr kumimoji="1" lang="ja-JP" altLang="en-US" sz="800" dirty="0">
              <a:latin typeface="BIZ UDゴシック" panose="020B0400000000000000" pitchFamily="49" charset="-128"/>
              <a:ea typeface="BIZ UDゴシック" panose="020B0400000000000000" pitchFamily="49" charset="-128"/>
            </a:endParaRPr>
          </a:p>
        </p:txBody>
      </p:sp>
      <p:sp>
        <p:nvSpPr>
          <p:cNvPr id="59" name="正方形/長方形 58">
            <a:extLst>
              <a:ext uri="{FF2B5EF4-FFF2-40B4-BE49-F238E27FC236}">
                <a16:creationId xmlns:a16="http://schemas.microsoft.com/office/drawing/2014/main" id="{B1D4DC4D-D169-48B8-AAEF-F13ED283E8A5}"/>
              </a:ext>
            </a:extLst>
          </p:cNvPr>
          <p:cNvSpPr/>
          <p:nvPr/>
        </p:nvSpPr>
        <p:spPr>
          <a:xfrm>
            <a:off x="7807170" y="2059861"/>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689FC9D6-32C0-4B83-978A-74880F74607B}"/>
              </a:ext>
            </a:extLst>
          </p:cNvPr>
          <p:cNvSpPr txBox="1"/>
          <p:nvPr/>
        </p:nvSpPr>
        <p:spPr>
          <a:xfrm>
            <a:off x="7754986" y="2070993"/>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３</a:t>
            </a:r>
            <a:r>
              <a:rPr kumimoji="1" lang="en-US" altLang="ja-JP" sz="800" dirty="0">
                <a:latin typeface="BIZ UDゴシック" panose="020B0400000000000000" pitchFamily="49" charset="-128"/>
                <a:ea typeface="BIZ UDゴシック" panose="020B0400000000000000" pitchFamily="49" charset="-128"/>
              </a:rPr>
              <a:t>)</a:t>
            </a:r>
            <a:endParaRPr kumimoji="1" lang="ja-JP" altLang="en-US" sz="800" dirty="0">
              <a:latin typeface="BIZ UDゴシック" panose="020B0400000000000000" pitchFamily="49" charset="-128"/>
              <a:ea typeface="BIZ UDゴシック" panose="020B0400000000000000" pitchFamily="49" charset="-128"/>
            </a:endParaRPr>
          </a:p>
        </p:txBody>
      </p:sp>
      <p:sp>
        <p:nvSpPr>
          <p:cNvPr id="61" name="正方形/長方形 60">
            <a:extLst>
              <a:ext uri="{FF2B5EF4-FFF2-40B4-BE49-F238E27FC236}">
                <a16:creationId xmlns:a16="http://schemas.microsoft.com/office/drawing/2014/main" id="{7F2DD691-33EF-47CC-AB37-206F2282C8C7}"/>
              </a:ext>
            </a:extLst>
          </p:cNvPr>
          <p:cNvSpPr/>
          <p:nvPr/>
        </p:nvSpPr>
        <p:spPr>
          <a:xfrm>
            <a:off x="7807170" y="2406391"/>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61D3B0D5-C191-4A35-9C62-AA229EE86DC0}"/>
              </a:ext>
            </a:extLst>
          </p:cNvPr>
          <p:cNvSpPr txBox="1"/>
          <p:nvPr/>
        </p:nvSpPr>
        <p:spPr>
          <a:xfrm>
            <a:off x="7754986" y="2417523"/>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４</a:t>
            </a:r>
            <a:r>
              <a:rPr kumimoji="1" lang="en-US" altLang="ja-JP" sz="800" dirty="0">
                <a:latin typeface="BIZ UDゴシック" panose="020B0400000000000000" pitchFamily="49" charset="-128"/>
                <a:ea typeface="BIZ UDゴシック" panose="020B0400000000000000" pitchFamily="49" charset="-128"/>
              </a:rPr>
              <a:t>)</a:t>
            </a:r>
            <a:endParaRPr kumimoji="1" lang="ja-JP" altLang="en-US" sz="800" dirty="0">
              <a:latin typeface="BIZ UDゴシック" panose="020B0400000000000000" pitchFamily="49" charset="-128"/>
              <a:ea typeface="BIZ UDゴシック" panose="020B0400000000000000" pitchFamily="49" charset="-128"/>
            </a:endParaRPr>
          </a:p>
        </p:txBody>
      </p:sp>
      <p:sp>
        <p:nvSpPr>
          <p:cNvPr id="63" name="正方形/長方形 62">
            <a:extLst>
              <a:ext uri="{FF2B5EF4-FFF2-40B4-BE49-F238E27FC236}">
                <a16:creationId xmlns:a16="http://schemas.microsoft.com/office/drawing/2014/main" id="{B3E0598D-2120-4AF6-965C-1463D98137D9}"/>
              </a:ext>
            </a:extLst>
          </p:cNvPr>
          <p:cNvSpPr/>
          <p:nvPr/>
        </p:nvSpPr>
        <p:spPr>
          <a:xfrm>
            <a:off x="7806669" y="2769936"/>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737AFC32-571A-472C-BD9F-01F78EC23EB5}"/>
              </a:ext>
            </a:extLst>
          </p:cNvPr>
          <p:cNvSpPr txBox="1"/>
          <p:nvPr/>
        </p:nvSpPr>
        <p:spPr>
          <a:xfrm>
            <a:off x="7754485" y="2781068"/>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５</a:t>
            </a:r>
            <a:r>
              <a:rPr kumimoji="1" lang="en-US" altLang="ja-JP" sz="800" dirty="0">
                <a:latin typeface="BIZ UDゴシック" panose="020B0400000000000000" pitchFamily="49" charset="-128"/>
                <a:ea typeface="BIZ UDゴシック" panose="020B0400000000000000" pitchFamily="49" charset="-128"/>
              </a:rPr>
              <a:t>)</a:t>
            </a:r>
            <a:endParaRPr kumimoji="1" lang="ja-JP" altLang="en-US" sz="800" dirty="0">
              <a:latin typeface="BIZ UDゴシック" panose="020B0400000000000000" pitchFamily="49" charset="-128"/>
              <a:ea typeface="BIZ UDゴシック" panose="020B0400000000000000" pitchFamily="49" charset="-128"/>
            </a:endParaRPr>
          </a:p>
        </p:txBody>
      </p:sp>
      <p:sp>
        <p:nvSpPr>
          <p:cNvPr id="65" name="正方形/長方形 64">
            <a:extLst>
              <a:ext uri="{FF2B5EF4-FFF2-40B4-BE49-F238E27FC236}">
                <a16:creationId xmlns:a16="http://schemas.microsoft.com/office/drawing/2014/main" id="{862B3EE4-CFD4-47EA-85B7-492C3AEB3F05}"/>
              </a:ext>
            </a:extLst>
          </p:cNvPr>
          <p:cNvSpPr/>
          <p:nvPr/>
        </p:nvSpPr>
        <p:spPr>
          <a:xfrm>
            <a:off x="7803646" y="3716367"/>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1A20E820-C17D-4D0A-A934-2275D1E9BAEF}"/>
              </a:ext>
            </a:extLst>
          </p:cNvPr>
          <p:cNvSpPr txBox="1"/>
          <p:nvPr/>
        </p:nvSpPr>
        <p:spPr>
          <a:xfrm>
            <a:off x="7751462" y="3727499"/>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６</a:t>
            </a:r>
            <a:r>
              <a:rPr kumimoji="1" lang="en-US" altLang="ja-JP" sz="800" dirty="0">
                <a:latin typeface="BIZ UDゴシック" panose="020B0400000000000000" pitchFamily="49" charset="-128"/>
                <a:ea typeface="BIZ UDゴシック" panose="020B0400000000000000" pitchFamily="49" charset="-128"/>
              </a:rPr>
              <a:t>)</a:t>
            </a:r>
            <a:endParaRPr kumimoji="1" lang="ja-JP" altLang="en-US" sz="800" dirty="0">
              <a:latin typeface="BIZ UDゴシック" panose="020B0400000000000000" pitchFamily="49" charset="-128"/>
              <a:ea typeface="BIZ UDゴシック" panose="020B0400000000000000" pitchFamily="49" charset="-128"/>
            </a:endParaRPr>
          </a:p>
        </p:txBody>
      </p:sp>
      <p:sp>
        <p:nvSpPr>
          <p:cNvPr id="67" name="正方形/長方形 66">
            <a:extLst>
              <a:ext uri="{FF2B5EF4-FFF2-40B4-BE49-F238E27FC236}">
                <a16:creationId xmlns:a16="http://schemas.microsoft.com/office/drawing/2014/main" id="{BC0A9A21-363D-4962-AE0C-EB09857A9B6E}"/>
              </a:ext>
            </a:extLst>
          </p:cNvPr>
          <p:cNvSpPr/>
          <p:nvPr/>
        </p:nvSpPr>
        <p:spPr>
          <a:xfrm>
            <a:off x="7815124" y="4191515"/>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C0912FE4-102E-4B14-BFE0-1C95FF9B9F53}"/>
              </a:ext>
            </a:extLst>
          </p:cNvPr>
          <p:cNvSpPr txBox="1"/>
          <p:nvPr/>
        </p:nvSpPr>
        <p:spPr>
          <a:xfrm>
            <a:off x="7762940" y="4202647"/>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７</a:t>
            </a:r>
            <a:r>
              <a:rPr kumimoji="1" lang="en-US" altLang="ja-JP" sz="800" dirty="0">
                <a:latin typeface="BIZ UDゴシック" panose="020B0400000000000000" pitchFamily="49" charset="-128"/>
                <a:ea typeface="BIZ UDゴシック" panose="020B0400000000000000" pitchFamily="49" charset="-128"/>
              </a:rPr>
              <a:t>)</a:t>
            </a:r>
            <a:endParaRPr kumimoji="1" lang="ja-JP" altLang="en-US" sz="800" dirty="0">
              <a:latin typeface="BIZ UDゴシック" panose="020B0400000000000000" pitchFamily="49" charset="-128"/>
              <a:ea typeface="BIZ UDゴシック" panose="020B0400000000000000" pitchFamily="49" charset="-128"/>
            </a:endParaRPr>
          </a:p>
        </p:txBody>
      </p:sp>
      <p:sp>
        <p:nvSpPr>
          <p:cNvPr id="69" name="正方形/長方形 68">
            <a:extLst>
              <a:ext uri="{FF2B5EF4-FFF2-40B4-BE49-F238E27FC236}">
                <a16:creationId xmlns:a16="http://schemas.microsoft.com/office/drawing/2014/main" id="{286AC228-C161-42DC-BCB2-4F0C0E048CD1}"/>
              </a:ext>
            </a:extLst>
          </p:cNvPr>
          <p:cNvSpPr/>
          <p:nvPr/>
        </p:nvSpPr>
        <p:spPr>
          <a:xfrm>
            <a:off x="7816255" y="4571976"/>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38069141-A2B6-4D23-871B-F4D2CC645939}"/>
              </a:ext>
            </a:extLst>
          </p:cNvPr>
          <p:cNvSpPr txBox="1"/>
          <p:nvPr/>
        </p:nvSpPr>
        <p:spPr>
          <a:xfrm>
            <a:off x="7764071" y="4583108"/>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８</a:t>
            </a:r>
            <a:r>
              <a:rPr kumimoji="1" lang="en-US" altLang="ja-JP" sz="800" dirty="0">
                <a:latin typeface="BIZ UDゴシック" panose="020B0400000000000000" pitchFamily="49" charset="-128"/>
                <a:ea typeface="BIZ UDゴシック" panose="020B0400000000000000" pitchFamily="49" charset="-128"/>
              </a:rPr>
              <a:t>)</a:t>
            </a:r>
            <a:endParaRPr kumimoji="1" lang="ja-JP" altLang="en-US" sz="800" dirty="0">
              <a:latin typeface="BIZ UDゴシック" panose="020B0400000000000000" pitchFamily="49" charset="-128"/>
              <a:ea typeface="BIZ UDゴシック" panose="020B0400000000000000" pitchFamily="49" charset="-128"/>
            </a:endParaRPr>
          </a:p>
        </p:txBody>
      </p:sp>
      <p:sp>
        <p:nvSpPr>
          <p:cNvPr id="71" name="正方形/長方形 70">
            <a:extLst>
              <a:ext uri="{FF2B5EF4-FFF2-40B4-BE49-F238E27FC236}">
                <a16:creationId xmlns:a16="http://schemas.microsoft.com/office/drawing/2014/main" id="{F1D126A0-2002-43A5-98EB-85C3B229467C}"/>
              </a:ext>
            </a:extLst>
          </p:cNvPr>
          <p:cNvSpPr/>
          <p:nvPr/>
        </p:nvSpPr>
        <p:spPr>
          <a:xfrm>
            <a:off x="7814051" y="5519395"/>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523FBCDA-B06E-4EBA-A31B-F94D19B93D66}"/>
              </a:ext>
            </a:extLst>
          </p:cNvPr>
          <p:cNvSpPr txBox="1"/>
          <p:nvPr/>
        </p:nvSpPr>
        <p:spPr>
          <a:xfrm>
            <a:off x="7761867" y="5530527"/>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９</a:t>
            </a:r>
            <a:r>
              <a:rPr kumimoji="1" lang="en-US" altLang="ja-JP" sz="800" dirty="0">
                <a:latin typeface="BIZ UDゴシック" panose="020B0400000000000000" pitchFamily="49" charset="-128"/>
                <a:ea typeface="BIZ UDゴシック" panose="020B0400000000000000" pitchFamily="49" charset="-128"/>
              </a:rPr>
              <a:t>)</a:t>
            </a:r>
            <a:endParaRPr kumimoji="1" lang="ja-JP" altLang="en-US" sz="800" dirty="0">
              <a:latin typeface="BIZ UDゴシック" panose="020B0400000000000000" pitchFamily="49" charset="-128"/>
              <a:ea typeface="BIZ UDゴシック" panose="020B0400000000000000" pitchFamily="49" charset="-128"/>
            </a:endParaRPr>
          </a:p>
        </p:txBody>
      </p:sp>
      <p:sp>
        <p:nvSpPr>
          <p:cNvPr id="73" name="正方形/長方形 72">
            <a:extLst>
              <a:ext uri="{FF2B5EF4-FFF2-40B4-BE49-F238E27FC236}">
                <a16:creationId xmlns:a16="http://schemas.microsoft.com/office/drawing/2014/main" id="{094A4100-3E2F-49AB-8193-83A0E7FE4407}"/>
              </a:ext>
            </a:extLst>
          </p:cNvPr>
          <p:cNvSpPr/>
          <p:nvPr/>
        </p:nvSpPr>
        <p:spPr>
          <a:xfrm>
            <a:off x="7814051" y="5976842"/>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F893ADA4-CC6E-4EEB-B82F-C4268C9F6EA1}"/>
              </a:ext>
            </a:extLst>
          </p:cNvPr>
          <p:cNvSpPr txBox="1"/>
          <p:nvPr/>
        </p:nvSpPr>
        <p:spPr>
          <a:xfrm>
            <a:off x="7761867" y="5987974"/>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(10)</a:t>
            </a:r>
            <a:endParaRPr kumimoji="1" lang="ja-JP" altLang="en-US" sz="800" dirty="0">
              <a:latin typeface="BIZ UDゴシック" panose="020B0400000000000000" pitchFamily="49" charset="-128"/>
              <a:ea typeface="BIZ UDゴシック" panose="020B0400000000000000" pitchFamily="49" charset="-128"/>
            </a:endParaRPr>
          </a:p>
        </p:txBody>
      </p:sp>
      <p:sp>
        <p:nvSpPr>
          <p:cNvPr id="75" name="正方形/長方形 74">
            <a:extLst>
              <a:ext uri="{FF2B5EF4-FFF2-40B4-BE49-F238E27FC236}">
                <a16:creationId xmlns:a16="http://schemas.microsoft.com/office/drawing/2014/main" id="{A7372EA8-E78C-4E01-A15A-227F7A494511}"/>
              </a:ext>
            </a:extLst>
          </p:cNvPr>
          <p:cNvSpPr/>
          <p:nvPr/>
        </p:nvSpPr>
        <p:spPr>
          <a:xfrm>
            <a:off x="7818348" y="6358303"/>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1621EC00-651C-4F3F-99AD-BF8E7A6FEA7A}"/>
              </a:ext>
            </a:extLst>
          </p:cNvPr>
          <p:cNvSpPr txBox="1"/>
          <p:nvPr/>
        </p:nvSpPr>
        <p:spPr>
          <a:xfrm>
            <a:off x="7766164" y="6369435"/>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(11)</a:t>
            </a:r>
            <a:endParaRPr kumimoji="1" lang="ja-JP" altLang="en-US" sz="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2790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CF71CFF-D2B8-4EE9-BF1C-F2CDDEF2154A}"/>
              </a:ext>
            </a:extLst>
          </p:cNvPr>
          <p:cNvSpPr txBox="1"/>
          <p:nvPr/>
        </p:nvSpPr>
        <p:spPr>
          <a:xfrm>
            <a:off x="0" y="-396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２．現状と国の動向</a:t>
            </a:r>
          </a:p>
        </p:txBody>
      </p:sp>
      <p:sp>
        <p:nvSpPr>
          <p:cNvPr id="5" name="テキスト ボックス 4">
            <a:extLst>
              <a:ext uri="{FF2B5EF4-FFF2-40B4-BE49-F238E27FC236}">
                <a16:creationId xmlns:a16="http://schemas.microsoft.com/office/drawing/2014/main" id="{EEDB89DE-6D58-4A79-A975-67264A876F81}"/>
              </a:ext>
            </a:extLst>
          </p:cNvPr>
          <p:cNvSpPr txBox="1"/>
          <p:nvPr/>
        </p:nvSpPr>
        <p:spPr>
          <a:xfrm>
            <a:off x="99490" y="505240"/>
            <a:ext cx="6043615" cy="271869"/>
          </a:xfrm>
          <a:prstGeom prst="rect">
            <a:avLst/>
          </a:prstGeom>
          <a:noFill/>
        </p:spPr>
        <p:txBody>
          <a:bodyPr wrap="square" rtlCol="0">
            <a:spAutoFit/>
          </a:bodyPr>
          <a:lstStyle/>
          <a:p>
            <a:pPr>
              <a:lnSpc>
                <a:spcPts val="1400"/>
              </a:lnSpc>
            </a:pPr>
            <a:r>
              <a:rPr kumimoji="1" lang="ja-JP" altLang="en-US" sz="1200" b="1" dirty="0">
                <a:latin typeface="BIZ UDゴシック" panose="020B0400000000000000" pitchFamily="49" charset="-128"/>
                <a:ea typeface="BIZ UDゴシック" panose="020B0400000000000000" pitchFamily="49" charset="-128"/>
              </a:rPr>
              <a:t>（２）人材確保に係る国の動向</a:t>
            </a:r>
          </a:p>
        </p:txBody>
      </p:sp>
      <p:sp>
        <p:nvSpPr>
          <p:cNvPr id="14" name="正方形/長方形 13">
            <a:extLst>
              <a:ext uri="{FF2B5EF4-FFF2-40B4-BE49-F238E27FC236}">
                <a16:creationId xmlns:a16="http://schemas.microsoft.com/office/drawing/2014/main" id="{05D26F1E-8578-479E-B1B5-041918638CC0}"/>
              </a:ext>
            </a:extLst>
          </p:cNvPr>
          <p:cNvSpPr/>
          <p:nvPr/>
        </p:nvSpPr>
        <p:spPr>
          <a:xfrm>
            <a:off x="374574" y="1190475"/>
            <a:ext cx="8394852" cy="2238525"/>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四角形: 1 つの角を丸める 14">
            <a:extLst>
              <a:ext uri="{FF2B5EF4-FFF2-40B4-BE49-F238E27FC236}">
                <a16:creationId xmlns:a16="http://schemas.microsoft.com/office/drawing/2014/main" id="{B54842E7-E147-4730-8F5A-32239CD95D21}"/>
              </a:ext>
            </a:extLst>
          </p:cNvPr>
          <p:cNvSpPr/>
          <p:nvPr/>
        </p:nvSpPr>
        <p:spPr>
          <a:xfrm>
            <a:off x="374574" y="872812"/>
            <a:ext cx="1296000" cy="324000"/>
          </a:xfrm>
          <a:prstGeom prst="round1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1FD5E45-9363-4B19-B1A1-5B5613FB56B8}"/>
              </a:ext>
            </a:extLst>
          </p:cNvPr>
          <p:cNvSpPr txBox="1"/>
          <p:nvPr/>
        </p:nvSpPr>
        <p:spPr>
          <a:xfrm>
            <a:off x="390628" y="890664"/>
            <a:ext cx="1213728" cy="271869"/>
          </a:xfrm>
          <a:prstGeom prst="rect">
            <a:avLst/>
          </a:prstGeom>
          <a:noFill/>
        </p:spPr>
        <p:txBody>
          <a:bodyPr wrap="square" rtlCol="0">
            <a:spAutoFit/>
          </a:bodyPr>
          <a:lstStyle/>
          <a:p>
            <a:pPr algn="ctr">
              <a:lnSpc>
                <a:spcPts val="1400"/>
              </a:lnSpc>
            </a:pPr>
            <a:r>
              <a:rPr kumimoji="1" lang="ja-JP" altLang="en-US" sz="1200" b="1" dirty="0">
                <a:solidFill>
                  <a:schemeClr val="bg1"/>
                </a:solidFill>
                <a:latin typeface="BIZ UDゴシック" panose="020B0400000000000000" pitchFamily="49" charset="-128"/>
                <a:ea typeface="BIZ UDゴシック" panose="020B0400000000000000" pitchFamily="49" charset="-128"/>
              </a:rPr>
              <a:t>介護分野</a:t>
            </a:r>
          </a:p>
        </p:txBody>
      </p:sp>
      <p:sp>
        <p:nvSpPr>
          <p:cNvPr id="30" name="正方形/長方形 29">
            <a:extLst>
              <a:ext uri="{FF2B5EF4-FFF2-40B4-BE49-F238E27FC236}">
                <a16:creationId xmlns:a16="http://schemas.microsoft.com/office/drawing/2014/main" id="{D7D389C6-B138-4397-B04B-6D46EA2E9034}"/>
              </a:ext>
            </a:extLst>
          </p:cNvPr>
          <p:cNvSpPr/>
          <p:nvPr/>
        </p:nvSpPr>
        <p:spPr>
          <a:xfrm>
            <a:off x="374574" y="3888111"/>
            <a:ext cx="8394852" cy="1264834"/>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1 つの角を丸める 30">
            <a:extLst>
              <a:ext uri="{FF2B5EF4-FFF2-40B4-BE49-F238E27FC236}">
                <a16:creationId xmlns:a16="http://schemas.microsoft.com/office/drawing/2014/main" id="{681440DE-E0B1-4F22-9B75-951C423E3074}"/>
              </a:ext>
            </a:extLst>
          </p:cNvPr>
          <p:cNvSpPr/>
          <p:nvPr/>
        </p:nvSpPr>
        <p:spPr>
          <a:xfrm>
            <a:off x="374574" y="3560597"/>
            <a:ext cx="1296000" cy="324000"/>
          </a:xfrm>
          <a:prstGeom prst="round1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44645683-A3C3-4C85-8E25-07D044EB4B2F}"/>
              </a:ext>
            </a:extLst>
          </p:cNvPr>
          <p:cNvSpPr/>
          <p:nvPr/>
        </p:nvSpPr>
        <p:spPr>
          <a:xfrm>
            <a:off x="390628" y="5611107"/>
            <a:ext cx="8394852" cy="110557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四角形: 1 つの角を丸める 35">
            <a:extLst>
              <a:ext uri="{FF2B5EF4-FFF2-40B4-BE49-F238E27FC236}">
                <a16:creationId xmlns:a16="http://schemas.microsoft.com/office/drawing/2014/main" id="{6024B586-7740-4694-AB7E-F19AA7B99521}"/>
              </a:ext>
            </a:extLst>
          </p:cNvPr>
          <p:cNvSpPr/>
          <p:nvPr/>
        </p:nvSpPr>
        <p:spPr>
          <a:xfrm>
            <a:off x="390628" y="5280290"/>
            <a:ext cx="1296000" cy="324000"/>
          </a:xfrm>
          <a:prstGeom prst="round1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FCD44099-79C2-4782-B514-72DAE501B946}"/>
              </a:ext>
            </a:extLst>
          </p:cNvPr>
          <p:cNvSpPr txBox="1"/>
          <p:nvPr/>
        </p:nvSpPr>
        <p:spPr>
          <a:xfrm>
            <a:off x="406682" y="5298142"/>
            <a:ext cx="1213728" cy="271869"/>
          </a:xfrm>
          <a:prstGeom prst="rect">
            <a:avLst/>
          </a:prstGeom>
          <a:noFill/>
        </p:spPr>
        <p:txBody>
          <a:bodyPr wrap="square" rtlCol="0">
            <a:spAutoFit/>
          </a:bodyPr>
          <a:lstStyle/>
          <a:p>
            <a:pPr algn="ctr">
              <a:lnSpc>
                <a:spcPts val="1400"/>
              </a:lnSpc>
            </a:pPr>
            <a:r>
              <a:rPr kumimoji="1" lang="ja-JP" altLang="en-US" sz="1200" b="1" dirty="0">
                <a:solidFill>
                  <a:schemeClr val="bg1"/>
                </a:solidFill>
                <a:latin typeface="BIZ UDゴシック" panose="020B0400000000000000" pitchFamily="49" charset="-128"/>
                <a:ea typeface="BIZ UDゴシック" panose="020B0400000000000000" pitchFamily="49" charset="-128"/>
              </a:rPr>
              <a:t>保育分野</a:t>
            </a:r>
          </a:p>
        </p:txBody>
      </p:sp>
      <p:sp>
        <p:nvSpPr>
          <p:cNvPr id="52" name="テキスト ボックス 51">
            <a:extLst>
              <a:ext uri="{FF2B5EF4-FFF2-40B4-BE49-F238E27FC236}">
                <a16:creationId xmlns:a16="http://schemas.microsoft.com/office/drawing/2014/main" id="{CA093512-3957-495E-B8C1-62D0D934F487}"/>
              </a:ext>
            </a:extLst>
          </p:cNvPr>
          <p:cNvSpPr txBox="1"/>
          <p:nvPr/>
        </p:nvSpPr>
        <p:spPr>
          <a:xfrm>
            <a:off x="536838" y="1891803"/>
            <a:ext cx="7186656" cy="646331"/>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〇高齢化が進み、生産年齢人口が減少していく中で、</a:t>
            </a:r>
            <a:r>
              <a:rPr lang="ja-JP" altLang="en-US" sz="1200" b="1" u="sng" dirty="0">
                <a:solidFill>
                  <a:srgbClr val="FF0000"/>
                </a:solidFill>
                <a:latin typeface="BIZ UDゴシック" panose="020B0400000000000000" pitchFamily="49" charset="-128"/>
                <a:ea typeface="BIZ UDゴシック" panose="020B0400000000000000" pitchFamily="49" charset="-128"/>
              </a:rPr>
              <a:t>今後の介護人材確保策として特に力を入れてい</a:t>
            </a:r>
            <a:endParaRPr lang="en-US" altLang="ja-JP" sz="1200" b="1" u="sng" dirty="0">
              <a:solidFill>
                <a:srgbClr val="FF0000"/>
              </a:solidFill>
              <a:latin typeface="BIZ UDゴシック" panose="020B0400000000000000" pitchFamily="49" charset="-128"/>
              <a:ea typeface="BIZ UDゴシック" panose="020B0400000000000000" pitchFamily="49" charset="-128"/>
            </a:endParaRPr>
          </a:p>
          <a:p>
            <a:r>
              <a:rPr lang="ja-JP" altLang="en-US" sz="1200" b="1" dirty="0">
                <a:solidFill>
                  <a:srgbClr val="FF0000"/>
                </a:solidFill>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くべき点等について検討</a:t>
            </a:r>
            <a:r>
              <a:rPr lang="ja-JP" altLang="en-US" sz="1200" dirty="0">
                <a:latin typeface="BIZ UDゴシック" panose="020B0400000000000000" pitchFamily="49" charset="-128"/>
                <a:ea typeface="BIZ UDゴシック" panose="020B0400000000000000" pitchFamily="49" charset="-128"/>
              </a:rPr>
              <a:t>するため、社会保障審議会福祉部会に福祉人材確保専門委員会が設置され、</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今秋にとりまとめが出される見込み</a:t>
            </a:r>
          </a:p>
        </p:txBody>
      </p:sp>
      <p:sp>
        <p:nvSpPr>
          <p:cNvPr id="53" name="テキスト ボックス 52">
            <a:extLst>
              <a:ext uri="{FF2B5EF4-FFF2-40B4-BE49-F238E27FC236}">
                <a16:creationId xmlns:a16="http://schemas.microsoft.com/office/drawing/2014/main" id="{241B5867-7CC1-470C-B380-03768C67CEDA}"/>
              </a:ext>
            </a:extLst>
          </p:cNvPr>
          <p:cNvSpPr txBox="1"/>
          <p:nvPr/>
        </p:nvSpPr>
        <p:spPr>
          <a:xfrm>
            <a:off x="536838" y="4624695"/>
            <a:ext cx="8033584"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a:t>
            </a:r>
            <a:r>
              <a:rPr lang="en-US" altLang="ja-JP" sz="1200" dirty="0">
                <a:latin typeface="BIZ UDゴシック" panose="020B0400000000000000" pitchFamily="49" charset="-128"/>
                <a:ea typeface="BIZ UDゴシック" panose="020B0400000000000000" pitchFamily="49" charset="-128"/>
              </a:rPr>
              <a:t>2040</a:t>
            </a:r>
            <a:r>
              <a:rPr lang="ja-JP" altLang="en-US" sz="1200" dirty="0">
                <a:latin typeface="BIZ UDゴシック" panose="020B0400000000000000" pitchFamily="49" charset="-128"/>
                <a:ea typeface="BIZ UDゴシック" panose="020B0400000000000000" pitchFamily="49" charset="-128"/>
              </a:rPr>
              <a:t>年に向けたサービス提供体制等のあり方」検討会において、介護分野等の取組も参考としつつ、</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他分野と連携できる部分は連携しながら、施策を進めていくことが必要とされている</a:t>
            </a:r>
          </a:p>
        </p:txBody>
      </p:sp>
      <p:sp>
        <p:nvSpPr>
          <p:cNvPr id="20" name="テキスト ボックス 19">
            <a:extLst>
              <a:ext uri="{FF2B5EF4-FFF2-40B4-BE49-F238E27FC236}">
                <a16:creationId xmlns:a16="http://schemas.microsoft.com/office/drawing/2014/main" id="{0377EAA4-1DE3-4ECE-A4E7-0040B126C5DC}"/>
              </a:ext>
            </a:extLst>
          </p:cNvPr>
          <p:cNvSpPr txBox="1"/>
          <p:nvPr/>
        </p:nvSpPr>
        <p:spPr>
          <a:xfrm>
            <a:off x="536838" y="3947081"/>
            <a:ext cx="7186656" cy="646331"/>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〇国においては、障がい福祉分野における人材の確保に向けて、障がい福祉サービス報酬において、　　</a:t>
            </a:r>
          </a:p>
          <a:p>
            <a:r>
              <a:rPr lang="ja-JP" altLang="en-US" sz="1200" dirty="0">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処遇改善のための措置を講ずる</a:t>
            </a:r>
            <a:r>
              <a:rPr lang="ja-JP" altLang="en-US" sz="1200" dirty="0">
                <a:latin typeface="BIZ UDゴシック" panose="020B0400000000000000" pitchFamily="49" charset="-128"/>
                <a:ea typeface="BIZ UDゴシック" panose="020B0400000000000000" pitchFamily="49" charset="-128"/>
              </a:rPr>
              <a:t>とともに、</a:t>
            </a:r>
            <a:r>
              <a:rPr lang="ja-JP" altLang="en-US" sz="1200" b="1" u="sng" dirty="0">
                <a:solidFill>
                  <a:srgbClr val="FF0000"/>
                </a:solidFill>
                <a:latin typeface="BIZ UDゴシック" panose="020B0400000000000000" pitchFamily="49" charset="-128"/>
                <a:ea typeface="BIZ UDゴシック" panose="020B0400000000000000" pitchFamily="49" charset="-128"/>
              </a:rPr>
              <a:t>生産性向上・職場環境改善等による更なる賃上げ等を支　</a:t>
            </a:r>
          </a:p>
          <a:p>
            <a:r>
              <a:rPr lang="ja-JP" altLang="en-US" sz="1200" b="1" dirty="0">
                <a:solidFill>
                  <a:srgbClr val="FF0000"/>
                </a:solidFill>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援</a:t>
            </a:r>
            <a:r>
              <a:rPr lang="ja-JP" altLang="en-US" sz="1200" dirty="0">
                <a:latin typeface="BIZ UDゴシック" panose="020B0400000000000000" pitchFamily="49" charset="-128"/>
                <a:ea typeface="BIZ UDゴシック" panose="020B0400000000000000" pitchFamily="49" charset="-128"/>
              </a:rPr>
              <a:t>することとされている</a:t>
            </a:r>
          </a:p>
        </p:txBody>
      </p:sp>
      <p:sp>
        <p:nvSpPr>
          <p:cNvPr id="21" name="テキスト ボックス 20">
            <a:extLst>
              <a:ext uri="{FF2B5EF4-FFF2-40B4-BE49-F238E27FC236}">
                <a16:creationId xmlns:a16="http://schemas.microsoft.com/office/drawing/2014/main" id="{C2CFA0F3-3871-4940-9D9D-CCB6EEA8D34F}"/>
              </a:ext>
            </a:extLst>
          </p:cNvPr>
          <p:cNvSpPr txBox="1"/>
          <p:nvPr/>
        </p:nvSpPr>
        <p:spPr>
          <a:xfrm>
            <a:off x="536838" y="1246893"/>
            <a:ext cx="7186656" cy="646331"/>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〇国においては、</a:t>
            </a:r>
            <a:r>
              <a:rPr lang="ja-JP" altLang="en-US" sz="1200" b="1" u="sng" dirty="0">
                <a:solidFill>
                  <a:srgbClr val="FF0000"/>
                </a:solidFill>
                <a:latin typeface="BIZ UDゴシック" panose="020B0400000000000000" pitchFamily="49" charset="-128"/>
                <a:ea typeface="BIZ UDゴシック" panose="020B0400000000000000" pitchFamily="49" charset="-128"/>
              </a:rPr>
              <a:t>➀介護職員の処遇改善、②多様な人材の確保・育成、③離職防止・定着促進・生産</a:t>
            </a:r>
            <a:endParaRPr lang="en-US" altLang="ja-JP" sz="1200" b="1" u="sng" dirty="0">
              <a:solidFill>
                <a:srgbClr val="FF0000"/>
              </a:solidFill>
              <a:latin typeface="BIZ UDゴシック" panose="020B0400000000000000" pitchFamily="49" charset="-128"/>
              <a:ea typeface="BIZ UDゴシック" panose="020B0400000000000000" pitchFamily="49" charset="-128"/>
            </a:endParaRPr>
          </a:p>
          <a:p>
            <a:r>
              <a:rPr lang="ja-JP" altLang="en-US" sz="1200" b="1" dirty="0">
                <a:solidFill>
                  <a:srgbClr val="FF0000"/>
                </a:solidFill>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性向上、④介護職の魅力向上、⑤外国人材の受入環境整備</a:t>
            </a:r>
            <a:r>
              <a:rPr lang="ja-JP" altLang="en-US" sz="1200" dirty="0">
                <a:latin typeface="BIZ UDゴシック" panose="020B0400000000000000" pitchFamily="49" charset="-128"/>
                <a:ea typeface="BIZ UDゴシック" panose="020B0400000000000000" pitchFamily="49" charset="-128"/>
              </a:rPr>
              <a:t>を柱とし、総合的な介護人材確保対策に</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取り組んでいる</a:t>
            </a:r>
          </a:p>
        </p:txBody>
      </p:sp>
      <p:sp>
        <p:nvSpPr>
          <p:cNvPr id="22" name="テキスト ボックス 21">
            <a:extLst>
              <a:ext uri="{FF2B5EF4-FFF2-40B4-BE49-F238E27FC236}">
                <a16:creationId xmlns:a16="http://schemas.microsoft.com/office/drawing/2014/main" id="{D90A8C41-5D35-41D4-93E1-86E289E4EF37}"/>
              </a:ext>
            </a:extLst>
          </p:cNvPr>
          <p:cNvSpPr txBox="1"/>
          <p:nvPr/>
        </p:nvSpPr>
        <p:spPr>
          <a:xfrm>
            <a:off x="536838" y="2542978"/>
            <a:ext cx="7186656" cy="830997"/>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〇国において、「</a:t>
            </a:r>
            <a:r>
              <a:rPr lang="en-US" altLang="ja-JP" sz="1200" dirty="0">
                <a:latin typeface="BIZ UDゴシック" panose="020B0400000000000000" pitchFamily="49" charset="-128"/>
                <a:ea typeface="BIZ UDゴシック" panose="020B0400000000000000" pitchFamily="49" charset="-128"/>
              </a:rPr>
              <a:t>2040</a:t>
            </a:r>
            <a:r>
              <a:rPr lang="ja-JP" altLang="en-US" sz="1200" dirty="0">
                <a:latin typeface="BIZ UDゴシック" panose="020B0400000000000000" pitchFamily="49" charset="-128"/>
                <a:ea typeface="BIZ UDゴシック" panose="020B0400000000000000" pitchFamily="49" charset="-128"/>
              </a:rPr>
              <a:t>年に向けたサービス提供体制等のあり方」検討会が設置され、サービス需要の</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変化に応じた提供体制の構築と併せて、人材確保・生産性の向上・経営支援などの方向性や、</a:t>
            </a:r>
            <a:r>
              <a:rPr lang="ja-JP" altLang="en-US" sz="1200" b="1" u="sng" dirty="0">
                <a:solidFill>
                  <a:srgbClr val="FF0000"/>
                </a:solidFill>
                <a:latin typeface="BIZ UDゴシック" panose="020B0400000000000000" pitchFamily="49" charset="-128"/>
                <a:ea typeface="BIZ UDゴシック" panose="020B0400000000000000" pitchFamily="49" charset="-128"/>
              </a:rPr>
              <a:t>他の</a:t>
            </a:r>
            <a:endParaRPr lang="en-US" altLang="ja-JP" sz="1200" b="1" u="sng" dirty="0">
              <a:solidFill>
                <a:srgbClr val="FF0000"/>
              </a:solidFill>
              <a:latin typeface="BIZ UDゴシック" panose="020B0400000000000000" pitchFamily="49" charset="-128"/>
              <a:ea typeface="BIZ UDゴシック" panose="020B0400000000000000" pitchFamily="49" charset="-128"/>
            </a:endParaRPr>
          </a:p>
          <a:p>
            <a:r>
              <a:rPr lang="ja-JP" altLang="en-US" sz="1200" b="1" dirty="0">
                <a:solidFill>
                  <a:srgbClr val="FF0000"/>
                </a:solidFill>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福祉サービスも含めた共通の課題についての検討が行われ、</a:t>
            </a:r>
            <a:r>
              <a:rPr lang="ja-JP" altLang="en-US" sz="1200" dirty="0">
                <a:latin typeface="BIZ UDゴシック" panose="020B0400000000000000" pitchFamily="49" charset="-128"/>
                <a:ea typeface="BIZ UDゴシック" panose="020B0400000000000000" pitchFamily="49" charset="-128"/>
              </a:rPr>
              <a:t>令和７年７月</a:t>
            </a:r>
            <a:r>
              <a:rPr lang="en-US" altLang="ja-JP" sz="1200" dirty="0">
                <a:latin typeface="BIZ UDゴシック" panose="020B0400000000000000" pitchFamily="49" charset="-128"/>
                <a:ea typeface="BIZ UDゴシック" panose="020B0400000000000000" pitchFamily="49" charset="-128"/>
              </a:rPr>
              <a:t>25</a:t>
            </a:r>
            <a:r>
              <a:rPr lang="ja-JP" altLang="en-US" sz="1200" dirty="0">
                <a:latin typeface="BIZ UDゴシック" panose="020B0400000000000000" pitchFamily="49" charset="-128"/>
                <a:ea typeface="BIZ UDゴシック" panose="020B0400000000000000" pitchFamily="49" charset="-128"/>
              </a:rPr>
              <a:t>日にとりまとめを公表。</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７月</a:t>
            </a:r>
            <a:r>
              <a:rPr lang="en-US" altLang="ja-JP" sz="1200" dirty="0">
                <a:latin typeface="BIZ UDゴシック" panose="020B0400000000000000" pitchFamily="49" charset="-128"/>
                <a:ea typeface="BIZ UDゴシック" panose="020B0400000000000000" pitchFamily="49" charset="-128"/>
              </a:rPr>
              <a:t>28</a:t>
            </a:r>
            <a:r>
              <a:rPr lang="ja-JP" altLang="en-US" sz="1200" dirty="0">
                <a:latin typeface="BIZ UDゴシック" panose="020B0400000000000000" pitchFamily="49" charset="-128"/>
                <a:ea typeface="BIZ UDゴシック" panose="020B0400000000000000" pitchFamily="49" charset="-128"/>
              </a:rPr>
              <a:t>日には社会保障審議会介護保険部会で報告された。</a:t>
            </a:r>
            <a:endParaRPr lang="ja-JP" altLang="en-US" sz="1200" b="1" u="sng" dirty="0">
              <a:solidFill>
                <a:srgbClr val="FF0000"/>
              </a:solidFill>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6471732C-0711-4E43-A39E-3043D84932C5}"/>
              </a:ext>
            </a:extLst>
          </p:cNvPr>
          <p:cNvSpPr txBox="1"/>
          <p:nvPr/>
        </p:nvSpPr>
        <p:spPr>
          <a:xfrm>
            <a:off x="365688" y="3586761"/>
            <a:ext cx="1295999" cy="271869"/>
          </a:xfrm>
          <a:prstGeom prst="rect">
            <a:avLst/>
          </a:prstGeom>
          <a:noFill/>
        </p:spPr>
        <p:txBody>
          <a:bodyPr wrap="square" rtlCol="0">
            <a:spAutoFit/>
          </a:bodyPr>
          <a:lstStyle/>
          <a:p>
            <a:pPr algn="ctr">
              <a:lnSpc>
                <a:spcPts val="1400"/>
              </a:lnSpc>
            </a:pPr>
            <a:r>
              <a:rPr kumimoji="1" lang="ja-JP" altLang="en-US" sz="1200" b="1" dirty="0">
                <a:solidFill>
                  <a:schemeClr val="bg1"/>
                </a:solidFill>
                <a:latin typeface="BIZ UDゴシック" panose="020B0400000000000000" pitchFamily="49" charset="-128"/>
                <a:ea typeface="BIZ UDゴシック" panose="020B0400000000000000" pitchFamily="49" charset="-128"/>
              </a:rPr>
              <a:t>障がい福祉分野</a:t>
            </a:r>
          </a:p>
        </p:txBody>
      </p:sp>
      <p:sp>
        <p:nvSpPr>
          <p:cNvPr id="29" name="テキスト ボックス 28">
            <a:extLst>
              <a:ext uri="{FF2B5EF4-FFF2-40B4-BE49-F238E27FC236}">
                <a16:creationId xmlns:a16="http://schemas.microsoft.com/office/drawing/2014/main" id="{F7765B2F-5FA5-4AE7-A354-8A58CD91554A}"/>
              </a:ext>
            </a:extLst>
          </p:cNvPr>
          <p:cNvSpPr txBox="1"/>
          <p:nvPr/>
        </p:nvSpPr>
        <p:spPr>
          <a:xfrm>
            <a:off x="536838" y="5704897"/>
            <a:ext cx="8033584"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〇令和７年</a:t>
            </a:r>
            <a:r>
              <a:rPr lang="en-US" altLang="ja-JP" sz="1200" dirty="0">
                <a:latin typeface="BIZ UDゴシック" panose="020B0400000000000000" pitchFamily="49" charset="-128"/>
                <a:ea typeface="BIZ UDゴシック" panose="020B0400000000000000" pitchFamily="49" charset="-128"/>
              </a:rPr>
              <a:t>10</a:t>
            </a:r>
            <a:r>
              <a:rPr lang="ja-JP" altLang="en-US" sz="1200" dirty="0">
                <a:latin typeface="BIZ UDゴシック" panose="020B0400000000000000" pitchFamily="49" charset="-128"/>
                <a:ea typeface="BIZ UDゴシック" panose="020B0400000000000000" pitchFamily="49" charset="-128"/>
              </a:rPr>
              <a:t>月１日施行の改正児童福法改正により、</a:t>
            </a:r>
            <a:r>
              <a:rPr lang="ja-JP" altLang="en-US" sz="1200" b="1" u="sng" dirty="0">
                <a:solidFill>
                  <a:srgbClr val="FF0000"/>
                </a:solidFill>
                <a:latin typeface="BIZ UDゴシック" panose="020B0400000000000000" pitchFamily="49" charset="-128"/>
                <a:ea typeface="BIZ UDゴシック" panose="020B0400000000000000" pitchFamily="49" charset="-128"/>
              </a:rPr>
              <a:t>都道府県に保育士・保育所支援センターの設置</a:t>
            </a:r>
            <a:endParaRPr lang="en-US" altLang="ja-JP" sz="1200" b="1" u="sng" dirty="0">
              <a:solidFill>
                <a:srgbClr val="FF0000"/>
              </a:solidFill>
              <a:latin typeface="BIZ UDゴシック" panose="020B0400000000000000" pitchFamily="49" charset="-128"/>
              <a:ea typeface="BIZ UDゴシック" panose="020B0400000000000000" pitchFamily="49" charset="-128"/>
            </a:endParaRPr>
          </a:p>
          <a:p>
            <a:r>
              <a:rPr lang="ja-JP" altLang="en-US" sz="1200" b="1" dirty="0">
                <a:solidFill>
                  <a:srgbClr val="FF0000"/>
                </a:solidFill>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が義務付け</a:t>
            </a:r>
            <a:r>
              <a:rPr lang="ja-JP" altLang="en-US" sz="1200" dirty="0">
                <a:latin typeface="BIZ UDゴシック" panose="020B0400000000000000" pitchFamily="49" charset="-128"/>
                <a:ea typeface="BIZ UDゴシック" panose="020B0400000000000000" pitchFamily="49" charset="-128"/>
              </a:rPr>
              <a:t>られる</a:t>
            </a:r>
            <a:endParaRPr lang="en-US" altLang="ja-JP" sz="1200" dirty="0">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65E4EF59-7F3C-47FD-A61C-F274AFE138A6}"/>
              </a:ext>
            </a:extLst>
          </p:cNvPr>
          <p:cNvSpPr txBox="1"/>
          <p:nvPr/>
        </p:nvSpPr>
        <p:spPr>
          <a:xfrm>
            <a:off x="536838" y="6217483"/>
            <a:ext cx="8033584"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○また、同改正により、地域限定保育士試験について、全国の都道府県が実施可能となる</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（現在は国家戦略特区制度による試験のため、大阪府、神奈川県、沖縄県のみ）</a:t>
            </a:r>
            <a:endParaRPr lang="en-US" altLang="ja-JP" sz="1200" dirty="0">
              <a:latin typeface="BIZ UDゴシック" panose="020B0400000000000000" pitchFamily="49" charset="-128"/>
              <a:ea typeface="BIZ UDゴシック" panose="020B0400000000000000" pitchFamily="49" charset="-128"/>
            </a:endParaRPr>
          </a:p>
        </p:txBody>
      </p:sp>
      <p:sp>
        <p:nvSpPr>
          <p:cNvPr id="33" name="テキスト ボックス 32">
            <a:extLst>
              <a:ext uri="{FF2B5EF4-FFF2-40B4-BE49-F238E27FC236}">
                <a16:creationId xmlns:a16="http://schemas.microsoft.com/office/drawing/2014/main" id="{9D008069-C2CF-44AB-8AF7-F47D63E32D66}"/>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３</a:t>
            </a:r>
          </a:p>
        </p:txBody>
      </p:sp>
      <p:sp>
        <p:nvSpPr>
          <p:cNvPr id="34" name="正方形/長方形 33">
            <a:extLst>
              <a:ext uri="{FF2B5EF4-FFF2-40B4-BE49-F238E27FC236}">
                <a16:creationId xmlns:a16="http://schemas.microsoft.com/office/drawing/2014/main" id="{B6B531EE-24FE-4C65-8E65-8E4DE869E57A}"/>
              </a:ext>
            </a:extLst>
          </p:cNvPr>
          <p:cNvSpPr/>
          <p:nvPr/>
        </p:nvSpPr>
        <p:spPr>
          <a:xfrm>
            <a:off x="7775678" y="1344961"/>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8EA47F74-8813-47D2-9640-0B3F6E09EA85}"/>
              </a:ext>
            </a:extLst>
          </p:cNvPr>
          <p:cNvSpPr txBox="1"/>
          <p:nvPr/>
        </p:nvSpPr>
        <p:spPr>
          <a:xfrm>
            <a:off x="7723494" y="1356093"/>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(12)</a:t>
            </a:r>
            <a:endParaRPr kumimoji="1" lang="ja-JP" altLang="en-US" sz="800" dirty="0">
              <a:latin typeface="BIZ UDゴシック" panose="020B0400000000000000" pitchFamily="49" charset="-128"/>
              <a:ea typeface="BIZ UDゴシック" panose="020B0400000000000000" pitchFamily="49" charset="-128"/>
            </a:endParaRPr>
          </a:p>
        </p:txBody>
      </p:sp>
      <p:sp>
        <p:nvSpPr>
          <p:cNvPr id="39" name="正方形/長方形 38">
            <a:extLst>
              <a:ext uri="{FF2B5EF4-FFF2-40B4-BE49-F238E27FC236}">
                <a16:creationId xmlns:a16="http://schemas.microsoft.com/office/drawing/2014/main" id="{FA4D5B70-489F-4484-BA57-9AA4A5874A50}"/>
              </a:ext>
            </a:extLst>
          </p:cNvPr>
          <p:cNvSpPr/>
          <p:nvPr/>
        </p:nvSpPr>
        <p:spPr>
          <a:xfrm>
            <a:off x="7775678" y="3979474"/>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42A0B281-F86A-4FEA-B2B6-5AD382A3D237}"/>
              </a:ext>
            </a:extLst>
          </p:cNvPr>
          <p:cNvSpPr txBox="1"/>
          <p:nvPr/>
        </p:nvSpPr>
        <p:spPr>
          <a:xfrm>
            <a:off x="7723494" y="3990606"/>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(13)</a:t>
            </a:r>
            <a:endParaRPr kumimoji="1" lang="ja-JP" altLang="en-US" sz="800" dirty="0">
              <a:latin typeface="BIZ UDゴシック" panose="020B0400000000000000" pitchFamily="49" charset="-128"/>
              <a:ea typeface="BIZ UDゴシック" panose="020B0400000000000000" pitchFamily="49" charset="-128"/>
            </a:endParaRPr>
          </a:p>
        </p:txBody>
      </p:sp>
      <p:sp>
        <p:nvSpPr>
          <p:cNvPr id="43" name="正方形/長方形 42">
            <a:extLst>
              <a:ext uri="{FF2B5EF4-FFF2-40B4-BE49-F238E27FC236}">
                <a16:creationId xmlns:a16="http://schemas.microsoft.com/office/drawing/2014/main" id="{3320EF9F-DE64-4411-B22E-B67E6E843D0C}"/>
              </a:ext>
            </a:extLst>
          </p:cNvPr>
          <p:cNvSpPr/>
          <p:nvPr/>
        </p:nvSpPr>
        <p:spPr>
          <a:xfrm>
            <a:off x="7775678" y="6006819"/>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547C403A-A080-4B4F-B5BF-12D71B01690D}"/>
              </a:ext>
            </a:extLst>
          </p:cNvPr>
          <p:cNvSpPr txBox="1"/>
          <p:nvPr/>
        </p:nvSpPr>
        <p:spPr>
          <a:xfrm>
            <a:off x="7723494" y="6017951"/>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参考資料１</a:t>
            </a:r>
            <a:r>
              <a:rPr kumimoji="1" lang="en-US" altLang="ja-JP" sz="800" dirty="0">
                <a:latin typeface="BIZ UDゴシック" panose="020B0400000000000000" pitchFamily="49" charset="-128"/>
                <a:ea typeface="BIZ UDゴシック" panose="020B0400000000000000" pitchFamily="49" charset="-128"/>
              </a:rPr>
              <a:t>(14)</a:t>
            </a:r>
            <a:endParaRPr kumimoji="1" lang="ja-JP" altLang="en-US" sz="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65761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A49596AE-65C2-4001-B68C-EA14B1CDE68C}"/>
              </a:ext>
            </a:extLst>
          </p:cNvPr>
          <p:cNvSpPr/>
          <p:nvPr/>
        </p:nvSpPr>
        <p:spPr>
          <a:xfrm>
            <a:off x="728084" y="2016487"/>
            <a:ext cx="8106279" cy="1855409"/>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4" name="表 7">
            <a:extLst>
              <a:ext uri="{FF2B5EF4-FFF2-40B4-BE49-F238E27FC236}">
                <a16:creationId xmlns:a16="http://schemas.microsoft.com/office/drawing/2014/main" id="{B74E5468-EF09-4C5C-9FE3-93F9ABA8B6A2}"/>
              </a:ext>
            </a:extLst>
          </p:cNvPr>
          <p:cNvGraphicFramePr>
            <a:graphicFrameLocks noGrp="1"/>
          </p:cNvGraphicFramePr>
          <p:nvPr>
            <p:extLst>
              <p:ext uri="{D42A27DB-BD31-4B8C-83A1-F6EECF244321}">
                <p14:modId xmlns:p14="http://schemas.microsoft.com/office/powerpoint/2010/main" val="1985094935"/>
              </p:ext>
            </p:extLst>
          </p:nvPr>
        </p:nvGraphicFramePr>
        <p:xfrm>
          <a:off x="842911" y="2325314"/>
          <a:ext cx="7915838" cy="1112520"/>
        </p:xfrm>
        <a:graphic>
          <a:graphicData uri="http://schemas.openxmlformats.org/drawingml/2006/table">
            <a:tbl>
              <a:tblPr firstRow="1" bandRow="1">
                <a:tableStyleId>{5A111915-BE36-4E01-A7E5-04B1672EAD32}</a:tableStyleId>
              </a:tblPr>
              <a:tblGrid>
                <a:gridCol w="987686">
                  <a:extLst>
                    <a:ext uri="{9D8B030D-6E8A-4147-A177-3AD203B41FA5}">
                      <a16:colId xmlns:a16="http://schemas.microsoft.com/office/drawing/2014/main" val="3453285817"/>
                    </a:ext>
                  </a:extLst>
                </a:gridCol>
                <a:gridCol w="2108568">
                  <a:extLst>
                    <a:ext uri="{9D8B030D-6E8A-4147-A177-3AD203B41FA5}">
                      <a16:colId xmlns:a16="http://schemas.microsoft.com/office/drawing/2014/main" val="3460847890"/>
                    </a:ext>
                  </a:extLst>
                </a:gridCol>
                <a:gridCol w="2711016">
                  <a:extLst>
                    <a:ext uri="{9D8B030D-6E8A-4147-A177-3AD203B41FA5}">
                      <a16:colId xmlns:a16="http://schemas.microsoft.com/office/drawing/2014/main" val="3379348977"/>
                    </a:ext>
                  </a:extLst>
                </a:gridCol>
                <a:gridCol w="2108568">
                  <a:extLst>
                    <a:ext uri="{9D8B030D-6E8A-4147-A177-3AD203B41FA5}">
                      <a16:colId xmlns:a16="http://schemas.microsoft.com/office/drawing/2014/main" val="1303486568"/>
                    </a:ext>
                  </a:extLst>
                </a:gridCol>
              </a:tblGrid>
              <a:tr h="370840">
                <a:tc>
                  <a:txBody>
                    <a:bodyPr/>
                    <a:lstStyle/>
                    <a:p>
                      <a:pPr algn="ctr"/>
                      <a:r>
                        <a:rPr kumimoji="1" lang="ja-JP" altLang="en-US" sz="1050" b="0" dirty="0">
                          <a:solidFill>
                            <a:schemeClr val="tx1"/>
                          </a:solidFill>
                          <a:latin typeface="BIZ UDゴシック" panose="020B0400000000000000" pitchFamily="49" charset="-128"/>
                          <a:ea typeface="BIZ UDゴシック" panose="020B0400000000000000" pitchFamily="49" charset="-128"/>
                        </a:rPr>
                        <a:t>自己評価</a:t>
                      </a:r>
                      <a:r>
                        <a:rPr kumimoji="1" lang="en-US" altLang="ja-JP" sz="900" b="0" dirty="0">
                          <a:solidFill>
                            <a:schemeClr val="tx1"/>
                          </a:solidFill>
                          <a:latin typeface="BIZ UDゴシック" panose="020B0400000000000000" pitchFamily="49" charset="-128"/>
                          <a:ea typeface="BIZ UDゴシック" panose="020B0400000000000000" pitchFamily="49" charset="-128"/>
                        </a:rPr>
                        <a:t>(※)</a:t>
                      </a:r>
                      <a:endParaRPr kumimoji="1" lang="ja-JP" altLang="en-US" sz="900" b="0" dirty="0">
                        <a:solidFill>
                          <a:schemeClr val="tx1"/>
                        </a:solidFill>
                        <a:latin typeface="BIZ UDゴシック" panose="020B0400000000000000" pitchFamily="49" charset="-128"/>
                        <a:ea typeface="BIZ UDゴシック" panose="020B0400000000000000" pitchFamily="49" charset="-128"/>
                      </a:endParaRPr>
                    </a:p>
                  </a:txBody>
                  <a:tcPr anchor="ctr">
                    <a:lnL w="9525" cap="flat" cmpd="sng" algn="ctr">
                      <a:solidFill>
                        <a:schemeClr val="accent5">
                          <a:lumMod val="60000"/>
                          <a:lumOff val="40000"/>
                        </a:schemeClr>
                      </a:solidFill>
                      <a:prstDash val="solid"/>
                      <a:round/>
                      <a:headEnd type="none" w="med" len="med"/>
                      <a:tailEnd type="none" w="med" len="med"/>
                    </a:lnL>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r>
                        <a:rPr lang="ja-JP" altLang="en-US" sz="1050" b="0" dirty="0">
                          <a:solidFill>
                            <a:schemeClr val="tx1"/>
                          </a:solidFill>
                          <a:latin typeface="BIZ UDゴシック" panose="020B0400000000000000" pitchFamily="49" charset="-128"/>
                          <a:ea typeface="BIZ UDゴシック" panose="020B0400000000000000" pitchFamily="49" charset="-128"/>
                        </a:rPr>
                        <a:t>（１）参入促進</a:t>
                      </a:r>
                      <a:r>
                        <a:rPr lang="en-US" altLang="ja-JP" sz="1050" b="0" dirty="0">
                          <a:solidFill>
                            <a:schemeClr val="tx1"/>
                          </a:solidFill>
                          <a:latin typeface="BIZ UDゴシック" panose="020B0400000000000000" pitchFamily="49" charset="-128"/>
                          <a:ea typeface="BIZ UDゴシック" panose="020B0400000000000000" pitchFamily="49" charset="-128"/>
                        </a:rPr>
                        <a:t>【26</a:t>
                      </a:r>
                      <a:r>
                        <a:rPr lang="ja-JP" altLang="en-US" sz="1050" b="0" dirty="0">
                          <a:solidFill>
                            <a:schemeClr val="tx1"/>
                          </a:solidFill>
                          <a:latin typeface="BIZ UDゴシック" panose="020B0400000000000000" pitchFamily="49" charset="-128"/>
                          <a:ea typeface="BIZ UDゴシック" panose="020B0400000000000000" pitchFamily="49" charset="-128"/>
                        </a:rPr>
                        <a:t>事業</a:t>
                      </a:r>
                      <a:r>
                        <a:rPr lang="en-US" altLang="ja-JP" sz="1050" b="0" dirty="0">
                          <a:solidFill>
                            <a:schemeClr val="tx1"/>
                          </a:solidFill>
                          <a:latin typeface="BIZ UDゴシック" panose="020B0400000000000000" pitchFamily="49" charset="-128"/>
                          <a:ea typeface="BIZ UDゴシック" panose="020B0400000000000000" pitchFamily="49" charset="-128"/>
                        </a:rPr>
                        <a:t>】</a:t>
                      </a:r>
                      <a:endParaRPr kumimoji="1" lang="ja-JP" altLang="en-US" sz="1050" b="0" dirty="0">
                        <a:solidFill>
                          <a:schemeClr val="tx1"/>
                        </a:solidFill>
                        <a:latin typeface="BIZ UDゴシック" panose="020B0400000000000000" pitchFamily="49" charset="-128"/>
                        <a:ea typeface="BIZ UDゴシック" panose="020B0400000000000000" pitchFamily="49" charset="-128"/>
                      </a:endParaRPr>
                    </a:p>
                  </a:txBody>
                  <a:tcPr anchor="ct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r>
                        <a:rPr lang="ja-JP" altLang="en-US" sz="1050" b="0" dirty="0">
                          <a:solidFill>
                            <a:schemeClr val="tx1"/>
                          </a:solidFill>
                          <a:latin typeface="BIZ UDゴシック" panose="020B0400000000000000" pitchFamily="49" charset="-128"/>
                          <a:ea typeface="BIZ UDゴシック" panose="020B0400000000000000" pitchFamily="49" charset="-128"/>
                        </a:rPr>
                        <a:t>（２）労働環境・処遇の改善</a:t>
                      </a:r>
                      <a:r>
                        <a:rPr lang="en-US" altLang="ja-JP" sz="1050" b="0" dirty="0">
                          <a:solidFill>
                            <a:schemeClr val="tx1"/>
                          </a:solidFill>
                          <a:latin typeface="BIZ UDゴシック" panose="020B0400000000000000" pitchFamily="49" charset="-128"/>
                          <a:ea typeface="BIZ UDゴシック" panose="020B0400000000000000" pitchFamily="49" charset="-128"/>
                        </a:rPr>
                        <a:t>【</a:t>
                      </a:r>
                      <a:r>
                        <a:rPr lang="ja-JP" altLang="en-US" sz="1050" b="0" dirty="0">
                          <a:solidFill>
                            <a:schemeClr val="tx1"/>
                          </a:solidFill>
                          <a:latin typeface="BIZ UDゴシック" panose="020B0400000000000000" pitchFamily="49" charset="-128"/>
                          <a:ea typeface="BIZ UDゴシック" panose="020B0400000000000000" pitchFamily="49" charset="-128"/>
                        </a:rPr>
                        <a:t>８事業</a:t>
                      </a:r>
                      <a:r>
                        <a:rPr lang="en-US" altLang="ja-JP" sz="1050" b="0" dirty="0">
                          <a:solidFill>
                            <a:schemeClr val="tx1"/>
                          </a:solidFill>
                          <a:latin typeface="BIZ UDゴシック" panose="020B0400000000000000" pitchFamily="49" charset="-128"/>
                          <a:ea typeface="BIZ UDゴシック" panose="020B0400000000000000" pitchFamily="49" charset="-128"/>
                        </a:rPr>
                        <a:t>】</a:t>
                      </a:r>
                      <a:endParaRPr kumimoji="1" lang="ja-JP" altLang="en-US" sz="1050" b="0" dirty="0">
                        <a:solidFill>
                          <a:schemeClr val="tx1"/>
                        </a:solidFill>
                        <a:latin typeface="BIZ UDゴシック" panose="020B0400000000000000" pitchFamily="49" charset="-128"/>
                        <a:ea typeface="BIZ UDゴシック" panose="020B0400000000000000" pitchFamily="49" charset="-128"/>
                      </a:endParaRPr>
                    </a:p>
                  </a:txBody>
                  <a:tcPr anchor="ct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tc>
                  <a:txBody>
                    <a:bodyPr/>
                    <a:lstStyle/>
                    <a:p>
                      <a:pPr algn="ctr"/>
                      <a:r>
                        <a:rPr lang="ja-JP" altLang="en-US" sz="1050" b="0" dirty="0">
                          <a:solidFill>
                            <a:schemeClr val="tx1"/>
                          </a:solidFill>
                          <a:latin typeface="BIZ UDゴシック" panose="020B0400000000000000" pitchFamily="49" charset="-128"/>
                          <a:ea typeface="BIZ UDゴシック" panose="020B0400000000000000" pitchFamily="49" charset="-128"/>
                        </a:rPr>
                        <a:t>（３）資質の向上</a:t>
                      </a:r>
                      <a:r>
                        <a:rPr lang="en-US" altLang="ja-JP" sz="1050" b="0" dirty="0">
                          <a:solidFill>
                            <a:schemeClr val="tx1"/>
                          </a:solidFill>
                          <a:latin typeface="BIZ UDゴシック" panose="020B0400000000000000" pitchFamily="49" charset="-128"/>
                          <a:ea typeface="BIZ UDゴシック" panose="020B0400000000000000" pitchFamily="49" charset="-128"/>
                        </a:rPr>
                        <a:t>【26</a:t>
                      </a:r>
                      <a:r>
                        <a:rPr lang="ja-JP" altLang="en-US" sz="1050" b="0" dirty="0">
                          <a:solidFill>
                            <a:schemeClr val="tx1"/>
                          </a:solidFill>
                          <a:latin typeface="BIZ UDゴシック" panose="020B0400000000000000" pitchFamily="49" charset="-128"/>
                          <a:ea typeface="BIZ UDゴシック" panose="020B0400000000000000" pitchFamily="49" charset="-128"/>
                        </a:rPr>
                        <a:t>事業</a:t>
                      </a:r>
                      <a:r>
                        <a:rPr lang="en-US" altLang="ja-JP" sz="1050" b="0" dirty="0">
                          <a:solidFill>
                            <a:schemeClr val="tx1"/>
                          </a:solidFill>
                          <a:latin typeface="BIZ UDゴシック" panose="020B0400000000000000" pitchFamily="49" charset="-128"/>
                          <a:ea typeface="BIZ UDゴシック" panose="020B0400000000000000" pitchFamily="49" charset="-128"/>
                        </a:rPr>
                        <a:t>】</a:t>
                      </a:r>
                      <a:endParaRPr kumimoji="1" lang="ja-JP" altLang="en-US" sz="1050" b="0" dirty="0">
                        <a:solidFill>
                          <a:schemeClr val="tx1"/>
                        </a:solidFill>
                        <a:latin typeface="BIZ UDゴシック" panose="020B0400000000000000" pitchFamily="49" charset="-128"/>
                        <a:ea typeface="BIZ UDゴシック" panose="020B0400000000000000" pitchFamily="49" charset="-128"/>
                      </a:endParaRPr>
                    </a:p>
                  </a:txBody>
                  <a:tcPr anchor="ctr">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268270095"/>
                  </a:ext>
                </a:extLst>
              </a:tr>
              <a:tr h="370840">
                <a:tc>
                  <a:txBody>
                    <a:bodyPr/>
                    <a:lstStyle/>
                    <a:p>
                      <a:pPr algn="ctr"/>
                      <a:r>
                        <a:rPr kumimoji="1" lang="ja-JP" altLang="en-US" sz="1100" dirty="0">
                          <a:latin typeface="BIZ UDゴシック" panose="020B0400000000000000" pitchFamily="49" charset="-128"/>
                          <a:ea typeface="BIZ UDゴシック" panose="020B0400000000000000" pitchFamily="49" charset="-128"/>
                        </a:rPr>
                        <a:t>〇</a:t>
                      </a:r>
                    </a:p>
                  </a:txBody>
                  <a:tcPr anchor="ctr">
                    <a:lnL w="9525" cap="flat" cmpd="sng" algn="ctr">
                      <a:solidFill>
                        <a:schemeClr val="accent5">
                          <a:lumMod val="60000"/>
                          <a:lumOff val="40000"/>
                        </a:schemeClr>
                      </a:solidFill>
                      <a:prstDash val="solid"/>
                      <a:round/>
                      <a:headEnd type="none" w="med" len="med"/>
                      <a:tailEnd type="none" w="med" len="med"/>
                    </a:lnL>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sz="1050" dirty="0">
                          <a:latin typeface="BIZ UDゴシック" panose="020B0400000000000000" pitchFamily="49" charset="-128"/>
                          <a:ea typeface="BIZ UDゴシック" panose="020B0400000000000000" pitchFamily="49" charset="-128"/>
                        </a:rPr>
                        <a:t>22</a:t>
                      </a:r>
                      <a:r>
                        <a:rPr kumimoji="1" lang="ja-JP" altLang="en-US" sz="1050" dirty="0">
                          <a:latin typeface="BIZ UDゴシック" panose="020B0400000000000000" pitchFamily="49" charset="-128"/>
                          <a:ea typeface="BIZ UDゴシック" panose="020B0400000000000000" pitchFamily="49" charset="-128"/>
                        </a:rPr>
                        <a:t>事業</a:t>
                      </a:r>
                    </a:p>
                  </a:txBody>
                  <a:tcPr anchor="ct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８事業</a:t>
                      </a:r>
                    </a:p>
                  </a:txBody>
                  <a:tcPr anchor="ct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sz="1050" dirty="0">
                          <a:latin typeface="BIZ UDゴシック" panose="020B0400000000000000" pitchFamily="49" charset="-128"/>
                          <a:ea typeface="BIZ UDゴシック" panose="020B0400000000000000" pitchFamily="49" charset="-128"/>
                        </a:rPr>
                        <a:t>26</a:t>
                      </a:r>
                      <a:r>
                        <a:rPr kumimoji="1" lang="ja-JP" altLang="en-US" sz="1050" dirty="0">
                          <a:latin typeface="BIZ UDゴシック" panose="020B0400000000000000" pitchFamily="49" charset="-128"/>
                          <a:ea typeface="BIZ UDゴシック" panose="020B0400000000000000" pitchFamily="49" charset="-128"/>
                        </a:rPr>
                        <a:t>事業</a:t>
                      </a:r>
                    </a:p>
                  </a:txBody>
                  <a:tcPr anchor="ctr">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88160977"/>
                  </a:ext>
                </a:extLst>
              </a:tr>
              <a:tr h="370840">
                <a:tc>
                  <a:txBody>
                    <a:bodyPr/>
                    <a:lstStyle/>
                    <a:p>
                      <a:pPr algn="ctr"/>
                      <a:r>
                        <a:rPr kumimoji="1" lang="ja-JP" altLang="en-US" sz="1100" dirty="0">
                          <a:latin typeface="BIZ UDゴシック" panose="020B0400000000000000" pitchFamily="49" charset="-128"/>
                          <a:ea typeface="BIZ UDゴシック" panose="020B0400000000000000" pitchFamily="49" charset="-128"/>
                        </a:rPr>
                        <a:t>△</a:t>
                      </a:r>
                    </a:p>
                  </a:txBody>
                  <a:tcPr anchor="ctr">
                    <a:lnL w="9525" cap="flat" cmpd="sng" algn="ctr">
                      <a:solidFill>
                        <a:schemeClr val="accent5">
                          <a:lumMod val="60000"/>
                          <a:lumOff val="40000"/>
                        </a:schemeClr>
                      </a:solidFill>
                      <a:prstDash val="solid"/>
                      <a:round/>
                      <a:headEnd type="none" w="med" len="med"/>
                      <a:tailEnd type="none" w="med" len="med"/>
                    </a:lnL>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ja-JP" altLang="en-US" sz="1050" dirty="0">
                          <a:latin typeface="BIZ UDゴシック" panose="020B0400000000000000" pitchFamily="49" charset="-128"/>
                          <a:ea typeface="BIZ UDゴシック" panose="020B0400000000000000" pitchFamily="49" charset="-128"/>
                        </a:rPr>
                        <a:t>４事業</a:t>
                      </a:r>
                    </a:p>
                  </a:txBody>
                  <a:tcPr anchor="ct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sz="1050" dirty="0">
                          <a:latin typeface="BIZ UDゴシック" panose="020B0400000000000000" pitchFamily="49" charset="-128"/>
                          <a:ea typeface="BIZ UDゴシック" panose="020B0400000000000000" pitchFamily="49" charset="-128"/>
                        </a:rPr>
                        <a:t>―</a:t>
                      </a:r>
                      <a:endParaRPr kumimoji="1" lang="ja-JP" altLang="en-US" sz="1050" dirty="0">
                        <a:latin typeface="BIZ UDゴシック" panose="020B0400000000000000" pitchFamily="49" charset="-128"/>
                        <a:ea typeface="BIZ UDゴシック" panose="020B0400000000000000" pitchFamily="49" charset="-128"/>
                      </a:endParaRPr>
                    </a:p>
                  </a:txBody>
                  <a:tcPr anchor="ct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ゴシック" panose="020B0400000000000000" pitchFamily="49" charset="-128"/>
                          <a:ea typeface="BIZ UDゴシック" panose="020B0400000000000000" pitchFamily="49" charset="-128"/>
                        </a:rPr>
                        <a:t>―</a:t>
                      </a:r>
                      <a:endParaRPr kumimoji="1" lang="ja-JP" altLang="en-US" sz="1050" dirty="0">
                        <a:latin typeface="BIZ UDゴシック" panose="020B0400000000000000" pitchFamily="49" charset="-128"/>
                        <a:ea typeface="BIZ UDゴシック" panose="020B0400000000000000" pitchFamily="49" charset="-128"/>
                      </a:endParaRPr>
                    </a:p>
                  </a:txBody>
                  <a:tcPr anchor="ctr">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948249659"/>
                  </a:ext>
                </a:extLst>
              </a:tr>
            </a:tbl>
          </a:graphicData>
        </a:graphic>
      </p:graphicFrame>
      <p:sp>
        <p:nvSpPr>
          <p:cNvPr id="57" name="二等辺三角形 56">
            <a:extLst>
              <a:ext uri="{FF2B5EF4-FFF2-40B4-BE49-F238E27FC236}">
                <a16:creationId xmlns:a16="http://schemas.microsoft.com/office/drawing/2014/main" id="{4DCC8707-13A5-4CF7-96CA-816D56C8D087}"/>
              </a:ext>
            </a:extLst>
          </p:cNvPr>
          <p:cNvSpPr>
            <a:spLocks/>
          </p:cNvSpPr>
          <p:nvPr/>
        </p:nvSpPr>
        <p:spPr>
          <a:xfrm>
            <a:off x="531444" y="4310567"/>
            <a:ext cx="2417295" cy="144000"/>
          </a:xfrm>
          <a:prstGeom prst="triangle">
            <a:avLst>
              <a:gd name="adj" fmla="val 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b"/>
          <a:lstStyle/>
          <a:p>
            <a:endParaRPr kumimoji="1" lang="ja-JP" altLang="en-US" dirty="0">
              <a:solidFill>
                <a:schemeClr val="accent1"/>
              </a:solidFill>
            </a:endParaRPr>
          </a:p>
        </p:txBody>
      </p:sp>
      <p:sp>
        <p:nvSpPr>
          <p:cNvPr id="56" name="二等辺三角形 55">
            <a:extLst>
              <a:ext uri="{FF2B5EF4-FFF2-40B4-BE49-F238E27FC236}">
                <a16:creationId xmlns:a16="http://schemas.microsoft.com/office/drawing/2014/main" id="{32F23B9E-0B7B-4EAD-B867-8EC715BCA850}"/>
              </a:ext>
            </a:extLst>
          </p:cNvPr>
          <p:cNvSpPr>
            <a:spLocks/>
          </p:cNvSpPr>
          <p:nvPr/>
        </p:nvSpPr>
        <p:spPr>
          <a:xfrm>
            <a:off x="564748" y="994470"/>
            <a:ext cx="2417295" cy="144000"/>
          </a:xfrm>
          <a:prstGeom prst="triangle">
            <a:avLst>
              <a:gd name="adj" fmla="val 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b"/>
          <a:lstStyle/>
          <a:p>
            <a:endParaRPr kumimoji="1" lang="ja-JP" altLang="en-US" dirty="0">
              <a:solidFill>
                <a:schemeClr val="accent1"/>
              </a:solidFill>
            </a:endParaRPr>
          </a:p>
        </p:txBody>
      </p:sp>
      <p:sp>
        <p:nvSpPr>
          <p:cNvPr id="9" name="四角形: 角を丸くする 8">
            <a:extLst>
              <a:ext uri="{FF2B5EF4-FFF2-40B4-BE49-F238E27FC236}">
                <a16:creationId xmlns:a16="http://schemas.microsoft.com/office/drawing/2014/main" id="{CB67FD0B-7ACD-4150-A0FD-64FE8EE28C93}"/>
              </a:ext>
            </a:extLst>
          </p:cNvPr>
          <p:cNvSpPr/>
          <p:nvPr/>
        </p:nvSpPr>
        <p:spPr>
          <a:xfrm>
            <a:off x="789541" y="5742851"/>
            <a:ext cx="7828071" cy="937202"/>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CF71CFF-D2B8-4EE9-BF1C-F2CDDEF2154A}"/>
              </a:ext>
            </a:extLst>
          </p:cNvPr>
          <p:cNvSpPr txBox="1"/>
          <p:nvPr/>
        </p:nvSpPr>
        <p:spPr>
          <a:xfrm>
            <a:off x="0" y="-396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２．現状と国の動向</a:t>
            </a:r>
          </a:p>
        </p:txBody>
      </p:sp>
      <p:sp>
        <p:nvSpPr>
          <p:cNvPr id="5" name="テキスト ボックス 4">
            <a:extLst>
              <a:ext uri="{FF2B5EF4-FFF2-40B4-BE49-F238E27FC236}">
                <a16:creationId xmlns:a16="http://schemas.microsoft.com/office/drawing/2014/main" id="{EEDB89DE-6D58-4A79-A975-67264A876F81}"/>
              </a:ext>
            </a:extLst>
          </p:cNvPr>
          <p:cNvSpPr txBox="1"/>
          <p:nvPr/>
        </p:nvSpPr>
        <p:spPr>
          <a:xfrm>
            <a:off x="99490" y="505240"/>
            <a:ext cx="6043615" cy="271869"/>
          </a:xfrm>
          <a:prstGeom prst="rect">
            <a:avLst/>
          </a:prstGeom>
          <a:noFill/>
        </p:spPr>
        <p:txBody>
          <a:bodyPr wrap="square" rtlCol="0">
            <a:spAutoFit/>
          </a:bodyPr>
          <a:lstStyle/>
          <a:p>
            <a:pPr>
              <a:lnSpc>
                <a:spcPts val="1400"/>
              </a:lnSpc>
            </a:pPr>
            <a:r>
              <a:rPr kumimoji="1" lang="ja-JP" altLang="en-US" sz="1200" b="1" dirty="0">
                <a:latin typeface="BIZ UDゴシック" panose="020B0400000000000000" pitchFamily="49" charset="-128"/>
                <a:ea typeface="BIZ UDゴシック" panose="020B0400000000000000" pitchFamily="49" charset="-128"/>
              </a:rPr>
              <a:t>（３）「大阪府介護・福祉人材確保戦略</a:t>
            </a:r>
            <a:r>
              <a:rPr kumimoji="1" lang="en-US" altLang="ja-JP" sz="1200" b="1" dirty="0">
                <a:latin typeface="BIZ UDゴシック" panose="020B0400000000000000" pitchFamily="49" charset="-128"/>
                <a:ea typeface="BIZ UDゴシック" panose="020B0400000000000000" pitchFamily="49" charset="-128"/>
              </a:rPr>
              <a:t>2023</a:t>
            </a:r>
            <a:r>
              <a:rPr kumimoji="1" lang="ja-JP" altLang="en-US" sz="1200" b="1" dirty="0">
                <a:latin typeface="BIZ UDゴシック" panose="020B0400000000000000" pitchFamily="49" charset="-128"/>
                <a:ea typeface="BIZ UDゴシック" panose="020B0400000000000000" pitchFamily="49" charset="-128"/>
              </a:rPr>
              <a:t>」にかかる取組状況</a:t>
            </a:r>
          </a:p>
        </p:txBody>
      </p:sp>
      <p:sp>
        <p:nvSpPr>
          <p:cNvPr id="31" name="テキスト ボックス 30">
            <a:extLst>
              <a:ext uri="{FF2B5EF4-FFF2-40B4-BE49-F238E27FC236}">
                <a16:creationId xmlns:a16="http://schemas.microsoft.com/office/drawing/2014/main" id="{5A3239ED-2457-4A05-87F8-E0830DFFDFB4}"/>
              </a:ext>
            </a:extLst>
          </p:cNvPr>
          <p:cNvSpPr txBox="1"/>
          <p:nvPr/>
        </p:nvSpPr>
        <p:spPr>
          <a:xfrm>
            <a:off x="789541" y="4599053"/>
            <a:ext cx="8030441" cy="276999"/>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〇直接的かつ定量的な目に見える成果として評価することは難しいものの、一定の実績を出している事業が多い。</a:t>
            </a:r>
          </a:p>
        </p:txBody>
      </p:sp>
      <p:sp>
        <p:nvSpPr>
          <p:cNvPr id="32" name="テキスト ボックス 31">
            <a:extLst>
              <a:ext uri="{FF2B5EF4-FFF2-40B4-BE49-F238E27FC236}">
                <a16:creationId xmlns:a16="http://schemas.microsoft.com/office/drawing/2014/main" id="{584DB077-AB9B-4EBA-9FFD-6907270CBDAB}"/>
              </a:ext>
            </a:extLst>
          </p:cNvPr>
          <p:cNvSpPr txBox="1"/>
          <p:nvPr/>
        </p:nvSpPr>
        <p:spPr>
          <a:xfrm>
            <a:off x="789541" y="4892059"/>
            <a:ext cx="8030441" cy="276999"/>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〇各事業の関連性が意識されておらず、「点」に留まる傾向がみえる。</a:t>
            </a:r>
          </a:p>
        </p:txBody>
      </p:sp>
      <p:sp>
        <p:nvSpPr>
          <p:cNvPr id="71" name="テキスト ボックス 70">
            <a:extLst>
              <a:ext uri="{FF2B5EF4-FFF2-40B4-BE49-F238E27FC236}">
                <a16:creationId xmlns:a16="http://schemas.microsoft.com/office/drawing/2014/main" id="{8AAD154E-C287-4BFC-B32F-484D7CEA82FD}"/>
              </a:ext>
            </a:extLst>
          </p:cNvPr>
          <p:cNvSpPr txBox="1"/>
          <p:nvPr/>
        </p:nvSpPr>
        <p:spPr>
          <a:xfrm>
            <a:off x="656398" y="5999213"/>
            <a:ext cx="8030441" cy="577081"/>
          </a:xfrm>
          <a:prstGeom prst="rect">
            <a:avLst/>
          </a:prstGeom>
          <a:noFill/>
        </p:spPr>
        <p:txBody>
          <a:bodyPr wrap="square">
            <a:spAutoFit/>
          </a:bodyPr>
          <a:lstStyle/>
          <a:p>
            <a:pPr algn="ctr"/>
            <a:r>
              <a:rPr lang="ja-JP" altLang="en-US" sz="1200" b="1" dirty="0">
                <a:latin typeface="BIZ UDゴシック" panose="020B0400000000000000" pitchFamily="49" charset="-128"/>
                <a:ea typeface="BIZ UDゴシック" panose="020B0400000000000000" pitchFamily="49" charset="-128"/>
              </a:rPr>
              <a:t>３つの方向性「（１）参入促進、（２）労働環境・処遇の改善、（３）資質の向上」を継続し、</a:t>
            </a:r>
            <a:endParaRPr lang="en-US" altLang="ja-JP" sz="1200" b="1" dirty="0">
              <a:latin typeface="BIZ UDゴシック" panose="020B0400000000000000" pitchFamily="49" charset="-128"/>
              <a:ea typeface="BIZ UDゴシック" panose="020B0400000000000000" pitchFamily="49" charset="-128"/>
            </a:endParaRPr>
          </a:p>
          <a:p>
            <a:pPr algn="ctr">
              <a:lnSpc>
                <a:spcPts val="900"/>
              </a:lnSpc>
            </a:pPr>
            <a:endParaRPr lang="en-US" altLang="ja-JP" sz="1200" b="1" dirty="0">
              <a:latin typeface="BIZ UDゴシック" panose="020B0400000000000000" pitchFamily="49" charset="-128"/>
              <a:ea typeface="BIZ UDゴシック" panose="020B0400000000000000" pitchFamily="49" charset="-128"/>
            </a:endParaRPr>
          </a:p>
          <a:p>
            <a:pPr algn="ctr"/>
            <a:r>
              <a:rPr lang="ja-JP" altLang="en-US" sz="1200" b="1" dirty="0">
                <a:latin typeface="BIZ UDゴシック" panose="020B0400000000000000" pitchFamily="49" charset="-128"/>
                <a:ea typeface="BIZ UDゴシック" panose="020B0400000000000000" pitchFamily="49" charset="-128"/>
              </a:rPr>
              <a:t>アウトカムを意識した、事業連動性のある取組項目となるよう、取組内容の整理と見直しを行う</a:t>
            </a:r>
          </a:p>
        </p:txBody>
      </p:sp>
      <p:sp>
        <p:nvSpPr>
          <p:cNvPr id="36" name="テキスト ボックス 35">
            <a:extLst>
              <a:ext uri="{FF2B5EF4-FFF2-40B4-BE49-F238E27FC236}">
                <a16:creationId xmlns:a16="http://schemas.microsoft.com/office/drawing/2014/main" id="{9B7AA2F7-B4D4-45F1-BF0A-89755F288F77}"/>
              </a:ext>
            </a:extLst>
          </p:cNvPr>
          <p:cNvSpPr txBox="1"/>
          <p:nvPr/>
        </p:nvSpPr>
        <p:spPr>
          <a:xfrm>
            <a:off x="606480" y="1212247"/>
            <a:ext cx="8030441" cy="714042"/>
          </a:xfrm>
          <a:prstGeom prst="rect">
            <a:avLst/>
          </a:prstGeom>
          <a:noFill/>
        </p:spPr>
        <p:txBody>
          <a:bodyPr wrap="square">
            <a:spAutoFit/>
          </a:bodyPr>
          <a:lstStyle/>
          <a:p>
            <a:pPr>
              <a:lnSpc>
                <a:spcPts val="1700"/>
              </a:lnSpc>
            </a:pPr>
            <a:r>
              <a:rPr lang="ja-JP" altLang="en-US" sz="1200" dirty="0">
                <a:latin typeface="BIZ UDゴシック" panose="020B0400000000000000" pitchFamily="49" charset="-128"/>
                <a:ea typeface="BIZ UDゴシック" panose="020B0400000000000000" pitchFamily="49" charset="-128"/>
              </a:rPr>
              <a:t>　令和５年からの２年間、３つの方向性「（１）参入促進、（２）労働環境・処遇の改善、（３）資質の向上」に沿って取組を進めてきた。</a:t>
            </a:r>
            <a:endParaRPr lang="en-US" altLang="ja-JP" sz="1200" dirty="0">
              <a:latin typeface="BIZ UDゴシック" panose="020B0400000000000000" pitchFamily="49" charset="-128"/>
              <a:ea typeface="BIZ UDゴシック" panose="020B0400000000000000" pitchFamily="49" charset="-128"/>
            </a:endParaRPr>
          </a:p>
          <a:p>
            <a:pPr>
              <a:lnSpc>
                <a:spcPts val="1700"/>
              </a:lnSpc>
            </a:pPr>
            <a:r>
              <a:rPr lang="ja-JP" altLang="en-US" sz="1200" dirty="0">
                <a:latin typeface="BIZ UDゴシック" panose="020B0400000000000000" pitchFamily="49" charset="-128"/>
                <a:ea typeface="BIZ UDゴシック" panose="020B0400000000000000" pitchFamily="49" charset="-128"/>
              </a:rPr>
              <a:t>　各取組の事業概要・実績・自己評価及び令和７年度新規事業については　　　　　　　のとおり。</a:t>
            </a:r>
            <a:endParaRPr lang="en-US" altLang="ja-JP" sz="1200" dirty="0">
              <a:latin typeface="BIZ UDゴシック" panose="020B0400000000000000" pitchFamily="49" charset="-128"/>
              <a:ea typeface="BIZ UDゴシック" panose="020B0400000000000000" pitchFamily="49" charset="-128"/>
            </a:endParaRPr>
          </a:p>
        </p:txBody>
      </p:sp>
      <p:sp>
        <p:nvSpPr>
          <p:cNvPr id="41" name="テキスト ボックス 40">
            <a:extLst>
              <a:ext uri="{FF2B5EF4-FFF2-40B4-BE49-F238E27FC236}">
                <a16:creationId xmlns:a16="http://schemas.microsoft.com/office/drawing/2014/main" id="{EF6245DE-38C2-492A-8B4C-65643F09E0C1}"/>
              </a:ext>
            </a:extLst>
          </p:cNvPr>
          <p:cNvSpPr txBox="1"/>
          <p:nvPr/>
        </p:nvSpPr>
        <p:spPr>
          <a:xfrm>
            <a:off x="682588" y="2078558"/>
            <a:ext cx="8030441"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「大阪府介護・福祉人材確保戦略</a:t>
            </a:r>
            <a:r>
              <a:rPr lang="en-US" altLang="ja-JP" sz="900" dirty="0">
                <a:latin typeface="BIZ UDゴシック" panose="020B0400000000000000" pitchFamily="49" charset="-128"/>
                <a:ea typeface="BIZ UDゴシック" panose="020B0400000000000000" pitchFamily="49" charset="-128"/>
              </a:rPr>
              <a:t>2023</a:t>
            </a:r>
            <a:r>
              <a:rPr lang="ja-JP" altLang="en-US" sz="900" dirty="0">
                <a:latin typeface="BIZ UDゴシック" panose="020B0400000000000000" pitchFamily="49" charset="-128"/>
                <a:ea typeface="BIZ UDゴシック" panose="020B0400000000000000" pitchFamily="49" charset="-128"/>
              </a:rPr>
              <a:t>」にかかる</a:t>
            </a:r>
            <a:r>
              <a:rPr lang="en-US" altLang="ja-JP" sz="900" dirty="0">
                <a:latin typeface="BIZ UDゴシック" panose="020B0400000000000000" pitchFamily="49" charset="-128"/>
                <a:ea typeface="BIZ UDゴシック" panose="020B0400000000000000" pitchFamily="49" charset="-128"/>
              </a:rPr>
              <a:t>R6</a:t>
            </a:r>
            <a:r>
              <a:rPr lang="ja-JP" altLang="en-US" sz="900" dirty="0">
                <a:latin typeface="BIZ UDゴシック" panose="020B0400000000000000" pitchFamily="49" charset="-128"/>
                <a:ea typeface="BIZ UDゴシック" panose="020B0400000000000000" pitchFamily="49" charset="-128"/>
              </a:rPr>
              <a:t>取組状況（３つの方向性別）</a:t>
            </a:r>
            <a:endParaRPr lang="en-US" altLang="ja-JP" sz="900" dirty="0">
              <a:latin typeface="BIZ UDゴシック" panose="020B0400000000000000" pitchFamily="49" charset="-128"/>
              <a:ea typeface="BIZ UDゴシック" panose="020B0400000000000000" pitchFamily="49" charset="-128"/>
            </a:endParaRPr>
          </a:p>
        </p:txBody>
      </p:sp>
      <p:sp>
        <p:nvSpPr>
          <p:cNvPr id="44" name="角丸四角形 3">
            <a:extLst>
              <a:ext uri="{FF2B5EF4-FFF2-40B4-BE49-F238E27FC236}">
                <a16:creationId xmlns:a16="http://schemas.microsoft.com/office/drawing/2014/main" id="{8CFA03DB-FB15-44D7-A2C9-B5BB331B238B}"/>
              </a:ext>
            </a:extLst>
          </p:cNvPr>
          <p:cNvSpPr/>
          <p:nvPr/>
        </p:nvSpPr>
        <p:spPr>
          <a:xfrm>
            <a:off x="515390" y="791877"/>
            <a:ext cx="2277686" cy="39605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戦略期間の取組状況</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p:txBody>
      </p:sp>
      <p:sp>
        <p:nvSpPr>
          <p:cNvPr id="46" name="角丸四角形 3">
            <a:extLst>
              <a:ext uri="{FF2B5EF4-FFF2-40B4-BE49-F238E27FC236}">
                <a16:creationId xmlns:a16="http://schemas.microsoft.com/office/drawing/2014/main" id="{22D6976A-339E-4BEC-B614-9F0F63746127}"/>
              </a:ext>
            </a:extLst>
          </p:cNvPr>
          <p:cNvSpPr/>
          <p:nvPr/>
        </p:nvSpPr>
        <p:spPr>
          <a:xfrm>
            <a:off x="490449" y="4109832"/>
            <a:ext cx="1969547" cy="54864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取組状況からみえる現状</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p:txBody>
      </p:sp>
      <p:sp>
        <p:nvSpPr>
          <p:cNvPr id="13" name="二等辺三角形 12">
            <a:extLst>
              <a:ext uri="{FF2B5EF4-FFF2-40B4-BE49-F238E27FC236}">
                <a16:creationId xmlns:a16="http://schemas.microsoft.com/office/drawing/2014/main" id="{2AA89AD4-71BB-4421-99C3-69E226915579}"/>
              </a:ext>
            </a:extLst>
          </p:cNvPr>
          <p:cNvSpPr/>
          <p:nvPr/>
        </p:nvSpPr>
        <p:spPr>
          <a:xfrm rot="10800000">
            <a:off x="3200133" y="5378416"/>
            <a:ext cx="2843129" cy="268239"/>
          </a:xfrm>
          <a:prstGeom prst="triangle">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F4B14E0-654A-406A-A05A-2C8AA26D80B6}"/>
              </a:ext>
            </a:extLst>
          </p:cNvPr>
          <p:cNvSpPr/>
          <p:nvPr/>
        </p:nvSpPr>
        <p:spPr>
          <a:xfrm>
            <a:off x="728084" y="4534254"/>
            <a:ext cx="7933778" cy="747967"/>
          </a:xfrm>
          <a:prstGeom prst="rect">
            <a:avLst/>
          </a:prstGeom>
          <a:noFill/>
          <a:ln w="9525">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6">
            <a:extLst>
              <a:ext uri="{FF2B5EF4-FFF2-40B4-BE49-F238E27FC236}">
                <a16:creationId xmlns:a16="http://schemas.microsoft.com/office/drawing/2014/main" id="{00000000-0008-0000-0000-000007000000}"/>
              </a:ext>
            </a:extLst>
          </p:cNvPr>
          <p:cNvSpPr txBox="1"/>
          <p:nvPr/>
        </p:nvSpPr>
        <p:spPr>
          <a:xfrm>
            <a:off x="1152120" y="3558711"/>
            <a:ext cx="5442516" cy="246221"/>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1000" dirty="0">
                <a:latin typeface="BIZ UDゴシック" panose="020B0400000000000000" pitchFamily="49" charset="-128"/>
                <a:ea typeface="BIZ UDゴシック" panose="020B0400000000000000" pitchFamily="49" charset="-128"/>
              </a:rPr>
              <a:t>(※)</a:t>
            </a:r>
            <a:r>
              <a:rPr kumimoji="1" lang="ja-JP" altLang="en-US" sz="1000" dirty="0">
                <a:latin typeface="BIZ UDゴシック" panose="020B0400000000000000" pitchFamily="49" charset="-128"/>
                <a:ea typeface="BIZ UDゴシック" panose="020B0400000000000000" pitchFamily="49" charset="-128"/>
              </a:rPr>
              <a:t>自己評価の基準　　　◎：予定以上　　〇：概ね予定どおり　　△：予定どおりでない</a:t>
            </a:r>
            <a:endParaRPr kumimoji="1" lang="en-US" altLang="ja-JP" sz="1000"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E18E640E-CBFE-46A3-854E-D10B228CAD15}"/>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４</a:t>
            </a:r>
          </a:p>
        </p:txBody>
      </p:sp>
      <p:sp>
        <p:nvSpPr>
          <p:cNvPr id="23" name="正方形/長方形 22">
            <a:extLst>
              <a:ext uri="{FF2B5EF4-FFF2-40B4-BE49-F238E27FC236}">
                <a16:creationId xmlns:a16="http://schemas.microsoft.com/office/drawing/2014/main" id="{DB8E5741-1E30-4C26-B955-D532E01B9585}"/>
              </a:ext>
            </a:extLst>
          </p:cNvPr>
          <p:cNvSpPr/>
          <p:nvPr/>
        </p:nvSpPr>
        <p:spPr>
          <a:xfrm>
            <a:off x="5828741" y="1600306"/>
            <a:ext cx="881619" cy="288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5EC9F544-25C9-4EEB-BF5B-5F1569F9ABDD}"/>
              </a:ext>
            </a:extLst>
          </p:cNvPr>
          <p:cNvSpPr txBox="1"/>
          <p:nvPr/>
        </p:nvSpPr>
        <p:spPr>
          <a:xfrm>
            <a:off x="5776557" y="1611438"/>
            <a:ext cx="1006486" cy="243593"/>
          </a:xfrm>
          <a:prstGeom prst="rect">
            <a:avLst/>
          </a:prstGeom>
          <a:noFill/>
        </p:spPr>
        <p:txBody>
          <a:bodyPr wrap="square" rtlCol="0">
            <a:spAutoFit/>
          </a:bodyPr>
          <a:lstStyle/>
          <a:p>
            <a:pPr algn="ctr">
              <a:lnSpc>
                <a:spcPts val="1400"/>
              </a:lnSpc>
            </a:pPr>
            <a:r>
              <a:rPr kumimoji="1" lang="ja-JP" altLang="en-US" sz="800" dirty="0">
                <a:latin typeface="BIZ UDゴシック" panose="020B0400000000000000" pitchFamily="49" charset="-128"/>
                <a:ea typeface="BIZ UDゴシック" panose="020B0400000000000000" pitchFamily="49" charset="-128"/>
              </a:rPr>
              <a:t>参考資料２</a:t>
            </a:r>
          </a:p>
        </p:txBody>
      </p:sp>
    </p:spTree>
    <p:extLst>
      <p:ext uri="{BB962C8B-B14F-4D97-AF65-F5344CB8AC3E}">
        <p14:creationId xmlns:p14="http://schemas.microsoft.com/office/powerpoint/2010/main" val="65645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表 44">
            <a:extLst>
              <a:ext uri="{FF2B5EF4-FFF2-40B4-BE49-F238E27FC236}">
                <a16:creationId xmlns:a16="http://schemas.microsoft.com/office/drawing/2014/main" id="{0C84F04D-F59E-4CB2-9BC3-9C8AFEEF7CDA}"/>
              </a:ext>
            </a:extLst>
          </p:cNvPr>
          <p:cNvGraphicFramePr>
            <a:graphicFrameLocks noGrp="1"/>
          </p:cNvGraphicFramePr>
          <p:nvPr>
            <p:extLst>
              <p:ext uri="{D42A27DB-BD31-4B8C-83A1-F6EECF244321}">
                <p14:modId xmlns:p14="http://schemas.microsoft.com/office/powerpoint/2010/main" val="1707426415"/>
              </p:ext>
            </p:extLst>
          </p:nvPr>
        </p:nvGraphicFramePr>
        <p:xfrm>
          <a:off x="4601972" y="1645169"/>
          <a:ext cx="4251083" cy="4867545"/>
        </p:xfrm>
        <a:graphic>
          <a:graphicData uri="http://schemas.openxmlformats.org/drawingml/2006/table">
            <a:tbl>
              <a:tblPr>
                <a:tableStyleId>{2D5ABB26-0587-4C30-8999-92F81FD0307C}</a:tableStyleId>
              </a:tblPr>
              <a:tblGrid>
                <a:gridCol w="894964">
                  <a:extLst>
                    <a:ext uri="{9D8B030D-6E8A-4147-A177-3AD203B41FA5}">
                      <a16:colId xmlns:a16="http://schemas.microsoft.com/office/drawing/2014/main" val="3549143530"/>
                    </a:ext>
                  </a:extLst>
                </a:gridCol>
                <a:gridCol w="3356119">
                  <a:extLst>
                    <a:ext uri="{9D8B030D-6E8A-4147-A177-3AD203B41FA5}">
                      <a16:colId xmlns:a16="http://schemas.microsoft.com/office/drawing/2014/main" val="4164506147"/>
                    </a:ext>
                  </a:extLst>
                </a:gridCol>
              </a:tblGrid>
              <a:tr h="648818">
                <a:tc>
                  <a:txBody>
                    <a:bodyPr/>
                    <a:lstStyle/>
                    <a:p>
                      <a:pPr algn="ctr">
                        <a:lnSpc>
                          <a:spcPts val="1300"/>
                        </a:lnSpc>
                        <a:spcAft>
                          <a:spcPts val="0"/>
                        </a:spcAft>
                      </a:pPr>
                      <a:r>
                        <a:rPr lang="ja-JP" altLang="en-US" sz="1000" b="1" kern="100" dirty="0">
                          <a:effectLst/>
                          <a:latin typeface="BIZ UDゴシック" panose="020B0400000000000000" pitchFamily="49" charset="-128"/>
                          <a:ea typeface="BIZ UDゴシック" panose="020B0400000000000000" pitchFamily="49" charset="-128"/>
                        </a:rPr>
                        <a:t>方向性</a:t>
                      </a:r>
                      <a:endParaRPr lang="ja-JP" sz="10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algn="ctr" defTabSz="914400" rtl="0" eaLnBrk="1" latinLnBrk="0" hangingPunct="1">
                        <a:lnSpc>
                          <a:spcPts val="1300"/>
                        </a:lnSpc>
                        <a:spcAft>
                          <a:spcPts val="0"/>
                        </a:spcAft>
                      </a:pPr>
                      <a:r>
                        <a:rPr kumimoji="1" lang="ja-JP" altLang="en-US" sz="1000" b="1" kern="100" dirty="0">
                          <a:solidFill>
                            <a:schemeClr val="tx1"/>
                          </a:solidFill>
                          <a:effectLst/>
                          <a:latin typeface="BIZ UDゴシック" panose="020B0400000000000000" pitchFamily="49" charset="-128"/>
                          <a:ea typeface="BIZ UDゴシック" panose="020B0400000000000000" pitchFamily="49" charset="-128"/>
                          <a:cs typeface="+mn-cs"/>
                        </a:rPr>
                        <a:t>取組項目</a:t>
                      </a:r>
                    </a:p>
                  </a:txBody>
                  <a:tcPr marL="62865" marR="62865"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111755039"/>
                  </a:ext>
                </a:extLst>
              </a:tr>
              <a:tr h="625281">
                <a:tc rowSpan="3">
                  <a:txBody>
                    <a:bodyPr/>
                    <a:lstStyle/>
                    <a:p>
                      <a:pPr algn="ctr"/>
                      <a:r>
                        <a:rPr lang="ja-JP" altLang="en-US" sz="1000" b="1" dirty="0">
                          <a:solidFill>
                            <a:schemeClr val="tx1"/>
                          </a:solidFill>
                          <a:latin typeface="BIZ UDゴシック" panose="020B0400000000000000" pitchFamily="49" charset="-128"/>
                          <a:ea typeface="BIZ UDゴシック" panose="020B0400000000000000" pitchFamily="49" charset="-128"/>
                        </a:rPr>
                        <a:t>（１）</a:t>
                      </a:r>
                      <a:endParaRPr lang="en-US" altLang="ja-JP" sz="1000" b="1"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000" b="1" dirty="0">
                          <a:solidFill>
                            <a:schemeClr val="tx1"/>
                          </a:solidFill>
                          <a:latin typeface="BIZ UDゴシック" panose="020B0400000000000000" pitchFamily="49" charset="-128"/>
                          <a:ea typeface="BIZ UDゴシック" panose="020B0400000000000000" pitchFamily="49" charset="-128"/>
                        </a:rPr>
                        <a:t>参入促進</a:t>
                      </a:r>
                      <a:endParaRPr lang="en-US" altLang="ja-JP" sz="1000" b="1" dirty="0">
                        <a:solidFill>
                          <a:schemeClr val="tx1"/>
                        </a:solidFill>
                        <a:latin typeface="BIZ UDゴシック" panose="020B0400000000000000" pitchFamily="49" charset="-128"/>
                        <a:ea typeface="BIZ UDゴシック" panose="020B0400000000000000" pitchFamily="49" charset="-128"/>
                      </a:endParaRPr>
                    </a:p>
                    <a:p>
                      <a:pPr algn="ctr"/>
                      <a:endParaRPr lang="ja-JP" altLang="en-US" sz="1000" b="1" dirty="0">
                        <a:solidFill>
                          <a:schemeClr val="tx1"/>
                        </a:solidFill>
                        <a:latin typeface="BIZ UDゴシック" panose="020B0400000000000000" pitchFamily="49" charset="-128"/>
                        <a:ea typeface="BIZ UDゴシック" panose="020B0400000000000000" pitchFamily="49" charset="-128"/>
                      </a:endParaRPr>
                    </a:p>
                  </a:txBody>
                  <a:tcPr marL="62865" marR="62865"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1" kern="1200" dirty="0">
                          <a:solidFill>
                            <a:schemeClr val="tx1"/>
                          </a:solidFill>
                          <a:latin typeface="BIZ UDゴシック" panose="020B0400000000000000" pitchFamily="49" charset="-128"/>
                          <a:ea typeface="BIZ UDゴシック" panose="020B0400000000000000" pitchFamily="49" charset="-128"/>
                        </a:rPr>
                        <a:t>➀</a:t>
                      </a:r>
                      <a:r>
                        <a:rPr lang="ja-JP" altLang="en-US" sz="1000" b="1" dirty="0">
                          <a:solidFill>
                            <a:schemeClr val="tx1"/>
                          </a:solidFill>
                          <a:latin typeface="BIZ UDゴシック" panose="020B0400000000000000" pitchFamily="49" charset="-128"/>
                          <a:ea typeface="BIZ UDゴシック" panose="020B0400000000000000" pitchFamily="49" charset="-128"/>
                        </a:rPr>
                        <a:t>福祉のしごとの魅力発信とニーズに合わせた</a:t>
                      </a:r>
                      <a:endParaRPr lang="en-US" altLang="ja-JP" sz="1000" b="1" dirty="0">
                        <a:solidFill>
                          <a:schemeClr val="tx1"/>
                        </a:solidFill>
                        <a:latin typeface="BIZ UDゴシック" panose="020B0400000000000000" pitchFamily="49" charset="-128"/>
                        <a:ea typeface="BIZ UDゴシック" panose="020B0400000000000000" pitchFamily="49"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BIZ UDゴシック" panose="020B0400000000000000" pitchFamily="49" charset="-128"/>
                          <a:ea typeface="BIZ UDゴシック" panose="020B0400000000000000" pitchFamily="49" charset="-128"/>
                        </a:rPr>
                        <a:t>　参入支援</a:t>
                      </a:r>
                      <a:endParaRPr lang="ja-JP" altLang="en-US" sz="1000" b="0" dirty="0">
                        <a:solidFill>
                          <a:schemeClr val="tx1"/>
                        </a:solidFill>
                        <a:latin typeface="BIZ UDゴシック" panose="020B0400000000000000" pitchFamily="49" charset="-128"/>
                        <a:ea typeface="BIZ UDゴシック" panose="020B0400000000000000" pitchFamily="49" charset="-128"/>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4924450"/>
                  </a:ext>
                </a:extLst>
              </a:tr>
              <a:tr h="625282">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BIZ UDゴシック" panose="020B0400000000000000" pitchFamily="49" charset="-128"/>
                          <a:ea typeface="BIZ UDゴシック" panose="020B0400000000000000" pitchFamily="49" charset="-128"/>
                        </a:rPr>
                        <a:t>②</a:t>
                      </a:r>
                      <a:r>
                        <a:rPr kumimoji="1" lang="ja-JP" altLang="en-US" sz="1000" b="1" kern="1200" dirty="0">
                          <a:solidFill>
                            <a:schemeClr val="tx1"/>
                          </a:solidFill>
                          <a:latin typeface="BIZ UDゴシック" panose="020B0400000000000000" pitchFamily="49" charset="-128"/>
                          <a:ea typeface="BIZ UDゴシック" panose="020B0400000000000000" pitchFamily="49" charset="-128"/>
                        </a:rPr>
                        <a:t>外国人介護人材の受入・定着促進</a:t>
                      </a:r>
                      <a:endParaRPr lang="ja-JP" altLang="en-US" sz="1000" b="1" dirty="0">
                        <a:solidFill>
                          <a:schemeClr val="tx1"/>
                        </a:solidFill>
                        <a:latin typeface="BIZ UDゴシック" panose="020B0400000000000000" pitchFamily="49" charset="-128"/>
                        <a:ea typeface="BIZ UDゴシック" panose="020B0400000000000000" pitchFamily="49" charset="-128"/>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393662"/>
                  </a:ext>
                </a:extLst>
              </a:tr>
              <a:tr h="625281">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latin typeface="BIZ UDゴシック" panose="020B0400000000000000" pitchFamily="49" charset="-128"/>
                          <a:ea typeface="BIZ UDゴシック" panose="020B0400000000000000" pitchFamily="49" charset="-128"/>
                        </a:rPr>
                        <a:t>③これからを担う介護・福祉人材を育む</a:t>
                      </a: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6486191"/>
                  </a:ext>
                </a:extLst>
              </a:tr>
              <a:tr h="468000">
                <a:tc rowSpan="3">
                  <a:txBody>
                    <a:bodyPr/>
                    <a:lstStyle/>
                    <a:p>
                      <a:pPr algn="ctr"/>
                      <a:r>
                        <a:rPr lang="ja-JP" altLang="en-US" sz="1000" b="1" dirty="0">
                          <a:solidFill>
                            <a:schemeClr val="tx1"/>
                          </a:solidFill>
                          <a:latin typeface="BIZ UDゴシック" panose="020B0400000000000000" pitchFamily="49" charset="-128"/>
                          <a:ea typeface="BIZ UDゴシック" panose="020B0400000000000000" pitchFamily="49" charset="-128"/>
                        </a:rPr>
                        <a:t>（２）</a:t>
                      </a:r>
                      <a:endParaRPr lang="en-US" altLang="ja-JP" sz="1000" b="1"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BIZ UDゴシック" panose="020B0400000000000000" pitchFamily="49" charset="-128"/>
                          <a:ea typeface="BIZ UDゴシック" panose="020B0400000000000000" pitchFamily="49" charset="-128"/>
                        </a:rPr>
                        <a:t>生産性向上、労働環境・</a:t>
                      </a:r>
                      <a:endParaRPr lang="en-US" altLang="ja-JP" sz="1000" b="1"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tx1"/>
                          </a:solidFill>
                          <a:latin typeface="BIZ UDゴシック" panose="020B0400000000000000" pitchFamily="49" charset="-128"/>
                          <a:ea typeface="BIZ UDゴシック" panose="020B0400000000000000" pitchFamily="49" charset="-128"/>
                        </a:rPr>
                        <a:t>処遇の改善</a:t>
                      </a:r>
                    </a:p>
                  </a:txBody>
                  <a:tcPr marL="62865" marR="62865"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kern="1200" dirty="0">
                          <a:solidFill>
                            <a:schemeClr val="tx1"/>
                          </a:solidFill>
                          <a:latin typeface="BIZ UDゴシック" panose="020B0400000000000000" pitchFamily="49" charset="-128"/>
                          <a:ea typeface="BIZ UDゴシック" panose="020B0400000000000000" pitchFamily="49" charset="-128"/>
                        </a:rPr>
                        <a:t>①多様な働き方の導入と働きやすさの実現</a:t>
                      </a:r>
                      <a:endParaRPr kumimoji="1" lang="en-US" altLang="ja-JP" sz="1000" b="1" strike="sngStrike" kern="1200" dirty="0">
                        <a:solidFill>
                          <a:schemeClr val="tx1"/>
                        </a:solidFill>
                        <a:latin typeface="BIZ UDゴシック" panose="020B0400000000000000" pitchFamily="49" charset="-128"/>
                        <a:ea typeface="BIZ UDゴシック" panose="020B0400000000000000" pitchFamily="49" charset="-128"/>
                        <a:cs typeface="+mn-cs"/>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511893979"/>
                  </a:ext>
                </a:extLst>
              </a:tr>
              <a:tr h="468000">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1" kern="1200" dirty="0">
                          <a:solidFill>
                            <a:schemeClr val="tx1"/>
                          </a:solidFill>
                          <a:latin typeface="BIZ UDゴシック" panose="020B0400000000000000" pitchFamily="49" charset="-128"/>
                          <a:ea typeface="BIZ UDゴシック" panose="020B0400000000000000" pitchFamily="49" charset="-128"/>
                          <a:cs typeface="+mn-cs"/>
                        </a:rPr>
                        <a:t>②テクノロジーの活用・</a:t>
                      </a:r>
                      <a:r>
                        <a:rPr kumimoji="1" lang="en-US" altLang="ja-JP" sz="1000" b="1" kern="1200" dirty="0">
                          <a:solidFill>
                            <a:schemeClr val="tx1"/>
                          </a:solidFill>
                          <a:latin typeface="BIZ UDゴシック" panose="020B0400000000000000" pitchFamily="49" charset="-128"/>
                          <a:ea typeface="BIZ UDゴシック" panose="020B0400000000000000" pitchFamily="49" charset="-128"/>
                          <a:cs typeface="+mn-cs"/>
                        </a:rPr>
                        <a:t>DX</a:t>
                      </a:r>
                      <a:r>
                        <a:rPr kumimoji="1" lang="ja-JP" altLang="en-US" sz="1000" b="1" kern="1200" dirty="0">
                          <a:solidFill>
                            <a:schemeClr val="tx1"/>
                          </a:solidFill>
                          <a:latin typeface="BIZ UDゴシック" panose="020B0400000000000000" pitchFamily="49" charset="-128"/>
                          <a:ea typeface="BIZ UDゴシック" panose="020B0400000000000000" pitchFamily="49" charset="-128"/>
                          <a:cs typeface="+mn-cs"/>
                        </a:rPr>
                        <a:t>による職場環境の改善</a:t>
                      </a: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94691087"/>
                  </a:ext>
                </a:extLst>
              </a:tr>
              <a:tr h="468961">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rPr>
                        <a:t>③処遇の改善に係る国への要望</a:t>
                      </a:r>
                      <a:endParaRPr kumimoji="1" lang="ja-JP" altLang="en-US" sz="1000" b="0" strike="sngStrike" kern="1200" dirty="0">
                        <a:solidFill>
                          <a:schemeClr val="tx1"/>
                        </a:solidFill>
                        <a:latin typeface="BIZ UDゴシック" panose="020B0400000000000000" pitchFamily="49" charset="-128"/>
                        <a:ea typeface="BIZ UDゴシック" panose="020B0400000000000000" pitchFamily="49" charset="-128"/>
                        <a:cs typeface="+mn-cs"/>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694735"/>
                  </a:ext>
                </a:extLst>
              </a:tr>
              <a:tr h="468961">
                <a:tc rowSpan="2">
                  <a:txBody>
                    <a:bodyPr/>
                    <a:lstStyle/>
                    <a:p>
                      <a:pPr algn="ctr"/>
                      <a:r>
                        <a:rPr lang="ja-JP" altLang="en-US" sz="1000" b="1" dirty="0">
                          <a:solidFill>
                            <a:schemeClr val="tx1"/>
                          </a:solidFill>
                          <a:latin typeface="BIZ UDゴシック" panose="020B0400000000000000" pitchFamily="49" charset="-128"/>
                          <a:ea typeface="BIZ UDゴシック" panose="020B0400000000000000" pitchFamily="49" charset="-128"/>
                        </a:rPr>
                        <a:t>（３）</a:t>
                      </a:r>
                      <a:endParaRPr lang="en-US" altLang="ja-JP" sz="1000" b="1"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000" b="1" dirty="0">
                          <a:solidFill>
                            <a:schemeClr val="tx1"/>
                          </a:solidFill>
                          <a:latin typeface="BIZ UDゴシック" panose="020B0400000000000000" pitchFamily="49" charset="-128"/>
                          <a:ea typeface="BIZ UDゴシック" panose="020B0400000000000000" pitchFamily="49" charset="-128"/>
                        </a:rPr>
                        <a:t>資質の向上</a:t>
                      </a:r>
                    </a:p>
                  </a:txBody>
                  <a:tcPr marL="62865" marR="62865"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kumimoji="1" lang="ja-JP" altLang="en-US" sz="1000" b="0" kern="1200" dirty="0">
                          <a:solidFill>
                            <a:schemeClr val="tx1"/>
                          </a:solidFill>
                          <a:latin typeface="BIZ UDゴシック" panose="020B0400000000000000" pitchFamily="49" charset="-128"/>
                          <a:ea typeface="BIZ UDゴシック" panose="020B0400000000000000" pitchFamily="49" charset="-128"/>
                        </a:rPr>
                        <a:t>➀ゼロからの挑戦、スキルアップを支える体制の構築</a:t>
                      </a:r>
                      <a:endParaRPr lang="ja-JP" altLang="en-US" sz="1000" dirty="0">
                        <a:solidFill>
                          <a:schemeClr val="tx1"/>
                        </a:solidFill>
                        <a:latin typeface="BIZ UDゴシック" panose="020B0400000000000000" pitchFamily="49" charset="-128"/>
                        <a:ea typeface="BIZ UDゴシック" panose="020B0400000000000000" pitchFamily="49" charset="-128"/>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4085883533"/>
                  </a:ext>
                </a:extLst>
              </a:tr>
              <a:tr h="468961">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rPr>
                        <a:t>②専門性の向上によるサービスの充実</a:t>
                      </a:r>
                      <a:endPar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355550"/>
                  </a:ext>
                </a:extLst>
              </a:tr>
            </a:tbl>
          </a:graphicData>
        </a:graphic>
      </p:graphicFrame>
      <p:sp>
        <p:nvSpPr>
          <p:cNvPr id="8" name="フローチャート: 端子 7">
            <a:extLst>
              <a:ext uri="{FF2B5EF4-FFF2-40B4-BE49-F238E27FC236}">
                <a16:creationId xmlns:a16="http://schemas.microsoft.com/office/drawing/2014/main" id="{07E91F62-AA5E-4598-A858-41B490B5F775}"/>
              </a:ext>
            </a:extLst>
          </p:cNvPr>
          <p:cNvSpPr/>
          <p:nvPr/>
        </p:nvSpPr>
        <p:spPr>
          <a:xfrm>
            <a:off x="520690" y="1224660"/>
            <a:ext cx="1579418" cy="381143"/>
          </a:xfrm>
          <a:prstGeom prst="flowChartTermina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CF71CFF-D2B8-4EE9-BF1C-F2CDDEF2154A}"/>
              </a:ext>
            </a:extLst>
          </p:cNvPr>
          <p:cNvSpPr txBox="1"/>
          <p:nvPr/>
        </p:nvSpPr>
        <p:spPr>
          <a:xfrm>
            <a:off x="0" y="-396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３．中間見直しに向けて</a:t>
            </a:r>
          </a:p>
        </p:txBody>
      </p:sp>
      <p:sp>
        <p:nvSpPr>
          <p:cNvPr id="5" name="テキスト ボックス 4">
            <a:extLst>
              <a:ext uri="{FF2B5EF4-FFF2-40B4-BE49-F238E27FC236}">
                <a16:creationId xmlns:a16="http://schemas.microsoft.com/office/drawing/2014/main" id="{EEDB89DE-6D58-4A79-A975-67264A876F81}"/>
              </a:ext>
            </a:extLst>
          </p:cNvPr>
          <p:cNvSpPr txBox="1"/>
          <p:nvPr/>
        </p:nvSpPr>
        <p:spPr>
          <a:xfrm>
            <a:off x="99490" y="505240"/>
            <a:ext cx="6043615" cy="271869"/>
          </a:xfrm>
          <a:prstGeom prst="rect">
            <a:avLst/>
          </a:prstGeom>
          <a:noFill/>
        </p:spPr>
        <p:txBody>
          <a:bodyPr wrap="square" rtlCol="0">
            <a:spAutoFit/>
          </a:bodyPr>
          <a:lstStyle/>
          <a:p>
            <a:pPr>
              <a:lnSpc>
                <a:spcPts val="1400"/>
              </a:lnSpc>
            </a:pPr>
            <a:r>
              <a:rPr kumimoji="1" lang="ja-JP" altLang="en-US" sz="1200" b="1" dirty="0">
                <a:latin typeface="BIZ UDゴシック" panose="020B0400000000000000" pitchFamily="49" charset="-128"/>
                <a:ea typeface="BIZ UDゴシック" panose="020B0400000000000000" pitchFamily="49" charset="-128"/>
              </a:rPr>
              <a:t>（１）方向性及び取組項目の中間見直し案</a:t>
            </a:r>
          </a:p>
        </p:txBody>
      </p:sp>
      <p:graphicFrame>
        <p:nvGraphicFramePr>
          <p:cNvPr id="36" name="表 35">
            <a:extLst>
              <a:ext uri="{FF2B5EF4-FFF2-40B4-BE49-F238E27FC236}">
                <a16:creationId xmlns:a16="http://schemas.microsoft.com/office/drawing/2014/main" id="{ADDC31E6-81C4-4812-A6CD-F4CE33115138}"/>
              </a:ext>
            </a:extLst>
          </p:cNvPr>
          <p:cNvGraphicFramePr>
            <a:graphicFrameLocks noGrp="1"/>
          </p:cNvGraphicFramePr>
          <p:nvPr>
            <p:extLst>
              <p:ext uri="{D42A27DB-BD31-4B8C-83A1-F6EECF244321}">
                <p14:modId xmlns:p14="http://schemas.microsoft.com/office/powerpoint/2010/main" val="3427520623"/>
              </p:ext>
            </p:extLst>
          </p:nvPr>
        </p:nvGraphicFramePr>
        <p:xfrm>
          <a:off x="520690" y="1645168"/>
          <a:ext cx="3168000" cy="4867549"/>
        </p:xfrm>
        <a:graphic>
          <a:graphicData uri="http://schemas.openxmlformats.org/drawingml/2006/table">
            <a:tbl>
              <a:tblPr>
                <a:tableStyleId>{2D5ABB26-0587-4C30-8999-92F81FD0307C}</a:tableStyleId>
              </a:tblPr>
              <a:tblGrid>
                <a:gridCol w="864000">
                  <a:extLst>
                    <a:ext uri="{9D8B030D-6E8A-4147-A177-3AD203B41FA5}">
                      <a16:colId xmlns:a16="http://schemas.microsoft.com/office/drawing/2014/main" val="3549143530"/>
                    </a:ext>
                  </a:extLst>
                </a:gridCol>
                <a:gridCol w="2304000">
                  <a:extLst>
                    <a:ext uri="{9D8B030D-6E8A-4147-A177-3AD203B41FA5}">
                      <a16:colId xmlns:a16="http://schemas.microsoft.com/office/drawing/2014/main" val="243981671"/>
                    </a:ext>
                  </a:extLst>
                </a:gridCol>
              </a:tblGrid>
              <a:tr h="648822">
                <a:tc>
                  <a:txBody>
                    <a:bodyPr/>
                    <a:lstStyle/>
                    <a:p>
                      <a:pPr algn="ctr">
                        <a:lnSpc>
                          <a:spcPts val="1300"/>
                        </a:lnSpc>
                        <a:spcAft>
                          <a:spcPts val="0"/>
                        </a:spcAft>
                      </a:pPr>
                      <a:r>
                        <a:rPr lang="ja-JP" altLang="en-US" sz="1000" b="0" kern="100" dirty="0">
                          <a:effectLst/>
                          <a:latin typeface="BIZ UDゴシック" panose="020B0400000000000000" pitchFamily="49" charset="-128"/>
                          <a:ea typeface="BIZ UDゴシック" panose="020B0400000000000000" pitchFamily="49" charset="-128"/>
                        </a:rPr>
                        <a:t>方向性</a:t>
                      </a:r>
                      <a:endParaRPr lang="ja-JP" sz="10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ts val="1300"/>
                        </a:lnSpc>
                        <a:spcAft>
                          <a:spcPts val="0"/>
                        </a:spcAft>
                      </a:pPr>
                      <a:r>
                        <a:rPr lang="ja-JP" altLang="en-US" sz="1000" b="0" dirty="0">
                          <a:effectLst/>
                          <a:latin typeface="BIZ UDゴシック" panose="020B0400000000000000" pitchFamily="49" charset="-128"/>
                          <a:ea typeface="BIZ UDゴシック" panose="020B0400000000000000" pitchFamily="49" charset="-128"/>
                        </a:rPr>
                        <a:t>取組項目</a:t>
                      </a:r>
                      <a:endParaRPr lang="ja-JP" sz="1000" b="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111755039"/>
                  </a:ext>
                </a:extLst>
              </a:tr>
              <a:tr h="468961">
                <a:tc rowSpan="4">
                  <a:txBody>
                    <a:bodyPr/>
                    <a:lstStyle/>
                    <a:p>
                      <a:pPr algn="ctr"/>
                      <a:r>
                        <a:rPr lang="ja-JP" altLang="en-US" sz="1000" b="0" dirty="0">
                          <a:solidFill>
                            <a:schemeClr val="tx1"/>
                          </a:solidFill>
                          <a:latin typeface="BIZ UDゴシック" panose="020B0400000000000000" pitchFamily="49" charset="-128"/>
                          <a:ea typeface="BIZ UDゴシック" panose="020B0400000000000000" pitchFamily="49" charset="-128"/>
                        </a:rPr>
                        <a:t>（１）</a:t>
                      </a:r>
                      <a:endParaRPr lang="en-US" altLang="ja-JP" sz="1000" b="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000" b="0" dirty="0">
                          <a:solidFill>
                            <a:schemeClr val="tx1"/>
                          </a:solidFill>
                          <a:latin typeface="BIZ UDゴシック" panose="020B0400000000000000" pitchFamily="49" charset="-128"/>
                          <a:ea typeface="BIZ UDゴシック" panose="020B0400000000000000" pitchFamily="49" charset="-128"/>
                        </a:rPr>
                        <a:t>参入促進</a:t>
                      </a:r>
                      <a:endParaRPr lang="en-US" altLang="ja-JP" sz="1000" b="0" dirty="0">
                        <a:solidFill>
                          <a:schemeClr val="tx1"/>
                        </a:solidFill>
                        <a:latin typeface="BIZ UDゴシック" panose="020B0400000000000000" pitchFamily="49" charset="-128"/>
                        <a:ea typeface="BIZ UDゴシック" panose="020B0400000000000000" pitchFamily="49" charset="-128"/>
                      </a:endParaRPr>
                    </a:p>
                    <a:p>
                      <a:pPr algn="ctr"/>
                      <a:endParaRPr lang="ja-JP" altLang="en-US" sz="1000" b="0" dirty="0">
                        <a:solidFill>
                          <a:schemeClr val="tx1"/>
                        </a:solidFill>
                        <a:latin typeface="BIZ UDゴシック" panose="020B0400000000000000" pitchFamily="49" charset="-128"/>
                        <a:ea typeface="BIZ UDゴシック" panose="020B0400000000000000" pitchFamily="49" charset="-128"/>
                      </a:endParaRPr>
                    </a:p>
                  </a:txBody>
                  <a:tcPr marL="62865" marR="62865"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rPr>
                        <a:t>➀将来の介護・福祉を担う人材の　　　　　</a:t>
                      </a:r>
                      <a:endParaRPr kumimoji="1" lang="en-US" altLang="ja-JP" sz="1000" b="0"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rPr>
                        <a:t>　確保に向けた教育との連携  </a:t>
                      </a: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4924450"/>
                  </a:ext>
                </a:extLst>
              </a:tr>
              <a:tr h="468961">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rPr>
                        <a:t>②外国人介護人材の受入促進と　　　</a:t>
                      </a:r>
                      <a:endParaRPr kumimoji="1" lang="en-US" altLang="ja-JP" sz="1000" b="0"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rPr>
                        <a:t>　育成</a:t>
                      </a:r>
                      <a:endParaRPr kumimoji="1" lang="en-US" altLang="ja-JP" sz="1000" b="0" kern="1200" dirty="0">
                        <a:solidFill>
                          <a:schemeClr val="tx1"/>
                        </a:solidFill>
                        <a:latin typeface="BIZ UDゴシック" panose="020B0400000000000000" pitchFamily="49" charset="-128"/>
                        <a:ea typeface="BIZ UDゴシック" panose="020B0400000000000000" pitchFamily="49" charset="-128"/>
                        <a:cs typeface="+mn-cs"/>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55234493"/>
                  </a:ext>
                </a:extLst>
              </a:tr>
              <a:tr h="468961">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rPr>
                        <a:t>③ターゲットに応じた参入支援と　　</a:t>
                      </a:r>
                      <a:endParaRPr kumimoji="1" lang="en-US" altLang="ja-JP" sz="1000" b="0"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rPr>
                        <a:t>　マッチングの強化</a:t>
                      </a: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804701968"/>
                  </a:ext>
                </a:extLst>
              </a:tr>
              <a:tr h="468961">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lang="ja-JP" altLang="en-US" sz="1000" b="0" dirty="0">
                          <a:solidFill>
                            <a:schemeClr val="tx1"/>
                          </a:solidFill>
                          <a:latin typeface="BIZ UDゴシック" panose="020B0400000000000000" pitchFamily="49" charset="-128"/>
                          <a:ea typeface="BIZ UDゴシック" panose="020B0400000000000000" pitchFamily="49" charset="-128"/>
                        </a:rPr>
                        <a:t>④介護・福祉人材の養成</a:t>
                      </a:r>
                      <a:endParaRPr lang="en-US" altLang="ja-JP" sz="1000" b="0" dirty="0">
                        <a:solidFill>
                          <a:schemeClr val="tx1"/>
                        </a:solidFill>
                        <a:latin typeface="BIZ UDゴシック" panose="020B0400000000000000" pitchFamily="49" charset="-128"/>
                        <a:ea typeface="BIZ UDゴシック" panose="020B0400000000000000" pitchFamily="49" charset="-128"/>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606008"/>
                  </a:ext>
                </a:extLst>
              </a:tr>
              <a:tr h="936000">
                <a:tc rowSpan="2">
                  <a:txBody>
                    <a:bodyPr/>
                    <a:lstStyle/>
                    <a:p>
                      <a:pPr algn="ctr"/>
                      <a:r>
                        <a:rPr lang="ja-JP" altLang="en-US" sz="1000" b="0" dirty="0">
                          <a:solidFill>
                            <a:schemeClr val="tx1"/>
                          </a:solidFill>
                          <a:latin typeface="BIZ UDゴシック" panose="020B0400000000000000" pitchFamily="49" charset="-128"/>
                          <a:ea typeface="BIZ UDゴシック" panose="020B0400000000000000" pitchFamily="49" charset="-128"/>
                        </a:rPr>
                        <a:t>（２）</a:t>
                      </a:r>
                      <a:endParaRPr lang="en-US" altLang="ja-JP" sz="1000" b="0"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latin typeface="BIZ UDゴシック" panose="020B0400000000000000" pitchFamily="49" charset="-128"/>
                          <a:ea typeface="BIZ UDゴシック" panose="020B0400000000000000" pitchFamily="49" charset="-128"/>
                        </a:rPr>
                        <a:t>労働環境・</a:t>
                      </a:r>
                      <a:endParaRPr lang="en-US" altLang="ja-JP" sz="1000" b="0"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latin typeface="BIZ UDゴシック" panose="020B0400000000000000" pitchFamily="49" charset="-128"/>
                          <a:ea typeface="BIZ UDゴシック" panose="020B0400000000000000" pitchFamily="49" charset="-128"/>
                        </a:rPr>
                        <a:t>処遇の改善</a:t>
                      </a:r>
                    </a:p>
                  </a:txBody>
                  <a:tcPr marL="62865" marR="62865"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rPr>
                        <a:t>➀早期離職防止と業務改善による　　</a:t>
                      </a:r>
                      <a:endParaRPr kumimoji="1" lang="en-US" altLang="ja-JP" sz="1000" b="0"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rPr>
                        <a:t>　定着の促進</a:t>
                      </a: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11893979"/>
                  </a:ext>
                </a:extLst>
              </a:tr>
              <a:tr h="468961">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rPr>
                        <a:t>②介護・福祉職員の処遇改善に　　　　</a:t>
                      </a:r>
                      <a:endParaRPr kumimoji="1" lang="en-US" altLang="ja-JP" sz="1000" b="0"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rPr>
                        <a:t>　係る国への要望</a:t>
                      </a: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694735"/>
                  </a:ext>
                </a:extLst>
              </a:tr>
              <a:tr h="468961">
                <a:tc rowSpan="2">
                  <a:txBody>
                    <a:bodyPr/>
                    <a:lstStyle/>
                    <a:p>
                      <a:pPr algn="ctr"/>
                      <a:r>
                        <a:rPr lang="ja-JP" altLang="en-US" sz="1000" b="0" dirty="0">
                          <a:solidFill>
                            <a:schemeClr val="tx1"/>
                          </a:solidFill>
                          <a:latin typeface="BIZ UDゴシック" panose="020B0400000000000000" pitchFamily="49" charset="-128"/>
                          <a:ea typeface="BIZ UDゴシック" panose="020B0400000000000000" pitchFamily="49" charset="-128"/>
                        </a:rPr>
                        <a:t>（３）</a:t>
                      </a:r>
                      <a:endParaRPr lang="en-US" altLang="ja-JP" sz="1000" b="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000" b="0" dirty="0">
                          <a:solidFill>
                            <a:schemeClr val="tx1"/>
                          </a:solidFill>
                          <a:latin typeface="BIZ UDゴシック" panose="020B0400000000000000" pitchFamily="49" charset="-128"/>
                          <a:ea typeface="BIZ UDゴシック" panose="020B0400000000000000" pitchFamily="49" charset="-128"/>
                        </a:rPr>
                        <a:t>資質の向上</a:t>
                      </a:r>
                    </a:p>
                  </a:txBody>
                  <a:tcPr marL="62865" marR="62865"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rPr>
                        <a:t>➀業務遂行力の充実に向けた資質　　　</a:t>
                      </a:r>
                      <a:endParaRPr kumimoji="1" lang="en-US" altLang="ja-JP" sz="1000" b="0"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rPr>
                        <a:t>　の向上</a:t>
                      </a: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085883533"/>
                  </a:ext>
                </a:extLst>
              </a:tr>
              <a:tr h="468961">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00" b="0" kern="1200" dirty="0">
                          <a:solidFill>
                            <a:schemeClr val="tx1"/>
                          </a:solidFill>
                          <a:latin typeface="BIZ UDゴシック" panose="020B0400000000000000" pitchFamily="49" charset="-128"/>
                          <a:ea typeface="BIZ UDゴシック" panose="020B0400000000000000" pitchFamily="49" charset="-128"/>
                        </a:rPr>
                        <a:t>②専門職・専門的職員の資質向上</a:t>
                      </a:r>
                      <a:endParaRPr kumimoji="1" lang="ja-JP" altLang="en-US" sz="1000" b="0" kern="1200" dirty="0">
                        <a:solidFill>
                          <a:schemeClr val="tx1"/>
                        </a:solidFill>
                        <a:latin typeface="BIZ UDゴシック" panose="020B0400000000000000" pitchFamily="49" charset="-128"/>
                        <a:ea typeface="BIZ UDゴシック" panose="020B0400000000000000" pitchFamily="49" charset="-128"/>
                        <a:cs typeface="+mn-cs"/>
                      </a:endParaRPr>
                    </a:p>
                  </a:txBody>
                  <a:tcPr marL="62865" marR="62865"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355550"/>
                  </a:ext>
                </a:extLst>
              </a:tr>
            </a:tbl>
          </a:graphicData>
        </a:graphic>
      </p:graphicFrame>
      <p:sp>
        <p:nvSpPr>
          <p:cNvPr id="38" name="テキスト ボックス 37">
            <a:extLst>
              <a:ext uri="{FF2B5EF4-FFF2-40B4-BE49-F238E27FC236}">
                <a16:creationId xmlns:a16="http://schemas.microsoft.com/office/drawing/2014/main" id="{C37D519D-C7CD-4552-AA46-245EF85FE38D}"/>
              </a:ext>
            </a:extLst>
          </p:cNvPr>
          <p:cNvSpPr txBox="1"/>
          <p:nvPr/>
        </p:nvSpPr>
        <p:spPr>
          <a:xfrm>
            <a:off x="440228" y="808154"/>
            <a:ext cx="8030441" cy="261610"/>
          </a:xfrm>
          <a:prstGeom prst="rect">
            <a:avLst/>
          </a:prstGeom>
          <a:noFill/>
        </p:spPr>
        <p:txBody>
          <a:bodyPr wrap="square">
            <a:spAutoFit/>
          </a:bodyPr>
          <a:lstStyle/>
          <a:p>
            <a:r>
              <a:rPr lang="ja-JP" altLang="en-US" sz="1100">
                <a:latin typeface="BIZ UDゴシック" panose="020B0400000000000000" pitchFamily="49" charset="-128"/>
                <a:ea typeface="BIZ UDゴシック" panose="020B0400000000000000" pitchFamily="49" charset="-128"/>
              </a:rPr>
              <a:t>国の動向及びこれまでの取組状況を踏まえた中間見直し案は、以下のとおり。</a:t>
            </a:r>
            <a:endParaRPr lang="ja-JP" altLang="en-US" sz="1100" dirty="0">
              <a:latin typeface="BIZ UDゴシック" panose="020B0400000000000000" pitchFamily="49" charset="-128"/>
              <a:ea typeface="BIZ UDゴシック" panose="020B0400000000000000" pitchFamily="49" charset="-128"/>
            </a:endParaRPr>
          </a:p>
        </p:txBody>
      </p:sp>
      <p:sp>
        <p:nvSpPr>
          <p:cNvPr id="39" name="テキスト ボックス 38">
            <a:extLst>
              <a:ext uri="{FF2B5EF4-FFF2-40B4-BE49-F238E27FC236}">
                <a16:creationId xmlns:a16="http://schemas.microsoft.com/office/drawing/2014/main" id="{664517D6-D3DC-4C1D-9C17-B134D452CE36}"/>
              </a:ext>
            </a:extLst>
          </p:cNvPr>
          <p:cNvSpPr txBox="1"/>
          <p:nvPr/>
        </p:nvSpPr>
        <p:spPr>
          <a:xfrm>
            <a:off x="631767" y="1245430"/>
            <a:ext cx="1346662" cy="307777"/>
          </a:xfrm>
          <a:prstGeom prst="rect">
            <a:avLst/>
          </a:prstGeom>
          <a:noFill/>
        </p:spPr>
        <p:txBody>
          <a:bodyPr wrap="square">
            <a:spAutoFit/>
          </a:bodyPr>
          <a:lstStyle/>
          <a:p>
            <a:pPr algn="ctr"/>
            <a:r>
              <a:rPr lang="ja-JP" altLang="en-US" sz="1400" dirty="0">
                <a:solidFill>
                  <a:schemeClr val="bg1"/>
                </a:solidFill>
                <a:latin typeface="BIZ UDゴシック" panose="020B0400000000000000" pitchFamily="49" charset="-128"/>
                <a:ea typeface="BIZ UDゴシック" panose="020B0400000000000000" pitchFamily="49" charset="-128"/>
              </a:rPr>
              <a:t>現戦略</a:t>
            </a:r>
          </a:p>
        </p:txBody>
      </p:sp>
      <p:sp>
        <p:nvSpPr>
          <p:cNvPr id="17" name="フローチャート: 端子 16">
            <a:extLst>
              <a:ext uri="{FF2B5EF4-FFF2-40B4-BE49-F238E27FC236}">
                <a16:creationId xmlns:a16="http://schemas.microsoft.com/office/drawing/2014/main" id="{6B3ABD43-2B3E-4DB5-852D-03EF32DE1FFD}"/>
              </a:ext>
            </a:extLst>
          </p:cNvPr>
          <p:cNvSpPr/>
          <p:nvPr/>
        </p:nvSpPr>
        <p:spPr>
          <a:xfrm>
            <a:off x="4640887" y="1225178"/>
            <a:ext cx="1579418" cy="381143"/>
          </a:xfrm>
          <a:prstGeom prst="flowChartTermina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3BF026F-C5A2-44DE-93D4-BE6D98979E18}"/>
              </a:ext>
            </a:extLst>
          </p:cNvPr>
          <p:cNvSpPr txBox="1"/>
          <p:nvPr/>
        </p:nvSpPr>
        <p:spPr>
          <a:xfrm>
            <a:off x="4601973" y="1245948"/>
            <a:ext cx="1657245" cy="307777"/>
          </a:xfrm>
          <a:prstGeom prst="rect">
            <a:avLst/>
          </a:prstGeom>
          <a:noFill/>
        </p:spPr>
        <p:txBody>
          <a:bodyPr wrap="square">
            <a:spAutoFit/>
          </a:bodyPr>
          <a:lstStyle/>
          <a:p>
            <a:pPr algn="ctr"/>
            <a:r>
              <a:rPr lang="ja-JP" altLang="en-US" sz="1400" dirty="0">
                <a:solidFill>
                  <a:schemeClr val="bg1"/>
                </a:solidFill>
                <a:latin typeface="BIZ UDゴシック" panose="020B0400000000000000" pitchFamily="49" charset="-128"/>
                <a:ea typeface="BIZ UDゴシック" panose="020B0400000000000000" pitchFamily="49" charset="-128"/>
              </a:rPr>
              <a:t>中間見直し案</a:t>
            </a:r>
          </a:p>
        </p:txBody>
      </p:sp>
      <p:grpSp>
        <p:nvGrpSpPr>
          <p:cNvPr id="7" name="グループ化 6">
            <a:extLst>
              <a:ext uri="{FF2B5EF4-FFF2-40B4-BE49-F238E27FC236}">
                <a16:creationId xmlns:a16="http://schemas.microsoft.com/office/drawing/2014/main" id="{E650AE3A-983C-46A9-97BC-263F5A7B29CA}"/>
              </a:ext>
            </a:extLst>
          </p:cNvPr>
          <p:cNvGrpSpPr/>
          <p:nvPr/>
        </p:nvGrpSpPr>
        <p:grpSpPr>
          <a:xfrm>
            <a:off x="3352836" y="2353639"/>
            <a:ext cx="300698" cy="369332"/>
            <a:chOff x="4089862" y="2626821"/>
            <a:chExt cx="300698" cy="369332"/>
          </a:xfrm>
        </p:grpSpPr>
        <p:sp>
          <p:nvSpPr>
            <p:cNvPr id="2" name="楕円 1">
              <a:extLst>
                <a:ext uri="{FF2B5EF4-FFF2-40B4-BE49-F238E27FC236}">
                  <a16:creationId xmlns:a16="http://schemas.microsoft.com/office/drawing/2014/main" id="{ECF625D3-DFAE-43A4-ACCD-A48A3C2A0DC6}"/>
                </a:ext>
              </a:extLst>
            </p:cNvPr>
            <p:cNvSpPr/>
            <p:nvPr/>
          </p:nvSpPr>
          <p:spPr>
            <a:xfrm>
              <a:off x="4089862" y="2651760"/>
              <a:ext cx="300698" cy="331419"/>
            </a:xfrm>
            <a:prstGeom prst="ellipse">
              <a:avLst/>
            </a:prstGeom>
            <a:solidFill>
              <a:schemeClr val="accent2">
                <a:lumMod val="5000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2243AFFF-56F5-4DB4-B1C6-F45DCFB3FD8F}"/>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grpSp>
        <p:nvGrpSpPr>
          <p:cNvPr id="23" name="グループ化 22">
            <a:extLst>
              <a:ext uri="{FF2B5EF4-FFF2-40B4-BE49-F238E27FC236}">
                <a16:creationId xmlns:a16="http://schemas.microsoft.com/office/drawing/2014/main" id="{002F4739-103A-4F9B-B26A-DF38443E9048}"/>
              </a:ext>
            </a:extLst>
          </p:cNvPr>
          <p:cNvGrpSpPr/>
          <p:nvPr/>
        </p:nvGrpSpPr>
        <p:grpSpPr>
          <a:xfrm>
            <a:off x="8468341" y="2398430"/>
            <a:ext cx="300698" cy="369332"/>
            <a:chOff x="4089862" y="2626821"/>
            <a:chExt cx="300698" cy="369332"/>
          </a:xfrm>
        </p:grpSpPr>
        <p:sp>
          <p:nvSpPr>
            <p:cNvPr id="24" name="楕円 23">
              <a:extLst>
                <a:ext uri="{FF2B5EF4-FFF2-40B4-BE49-F238E27FC236}">
                  <a16:creationId xmlns:a16="http://schemas.microsoft.com/office/drawing/2014/main" id="{3F16A308-7712-407F-9222-F4BE874EBE17}"/>
                </a:ext>
              </a:extLst>
            </p:cNvPr>
            <p:cNvSpPr/>
            <p:nvPr/>
          </p:nvSpPr>
          <p:spPr>
            <a:xfrm>
              <a:off x="4089862" y="2651760"/>
              <a:ext cx="300698" cy="331419"/>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96BACB9-4100-4239-ABF3-C36FDFCB44FA}"/>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grpSp>
        <p:nvGrpSpPr>
          <p:cNvPr id="26" name="グループ化 25">
            <a:extLst>
              <a:ext uri="{FF2B5EF4-FFF2-40B4-BE49-F238E27FC236}">
                <a16:creationId xmlns:a16="http://schemas.microsoft.com/office/drawing/2014/main" id="{8211DCDB-76F7-4E45-B14D-22F10EDAC676}"/>
              </a:ext>
            </a:extLst>
          </p:cNvPr>
          <p:cNvGrpSpPr/>
          <p:nvPr/>
        </p:nvGrpSpPr>
        <p:grpSpPr>
          <a:xfrm>
            <a:off x="8468341" y="4195223"/>
            <a:ext cx="300698" cy="369332"/>
            <a:chOff x="4089862" y="2626821"/>
            <a:chExt cx="300698" cy="369332"/>
          </a:xfrm>
        </p:grpSpPr>
        <p:sp>
          <p:nvSpPr>
            <p:cNvPr id="27" name="楕円 26">
              <a:extLst>
                <a:ext uri="{FF2B5EF4-FFF2-40B4-BE49-F238E27FC236}">
                  <a16:creationId xmlns:a16="http://schemas.microsoft.com/office/drawing/2014/main" id="{93A5BC6F-E5F9-4365-8BF9-0500872CE853}"/>
                </a:ext>
              </a:extLst>
            </p:cNvPr>
            <p:cNvSpPr/>
            <p:nvPr/>
          </p:nvSpPr>
          <p:spPr>
            <a:xfrm>
              <a:off x="4089862" y="2651760"/>
              <a:ext cx="300698" cy="331419"/>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CAB34DA-A450-41ED-ADAD-3C3F10C604F7}"/>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grpSp>
        <p:nvGrpSpPr>
          <p:cNvPr id="29" name="グループ化 28">
            <a:extLst>
              <a:ext uri="{FF2B5EF4-FFF2-40B4-BE49-F238E27FC236}">
                <a16:creationId xmlns:a16="http://schemas.microsoft.com/office/drawing/2014/main" id="{68030C96-BBCF-46C7-98AE-28F221AA1885}"/>
              </a:ext>
            </a:extLst>
          </p:cNvPr>
          <p:cNvGrpSpPr/>
          <p:nvPr/>
        </p:nvGrpSpPr>
        <p:grpSpPr>
          <a:xfrm>
            <a:off x="8467725" y="4680214"/>
            <a:ext cx="300698" cy="369332"/>
            <a:chOff x="4089862" y="2626821"/>
            <a:chExt cx="300698" cy="369332"/>
          </a:xfrm>
        </p:grpSpPr>
        <p:sp>
          <p:nvSpPr>
            <p:cNvPr id="30" name="楕円 29">
              <a:extLst>
                <a:ext uri="{FF2B5EF4-FFF2-40B4-BE49-F238E27FC236}">
                  <a16:creationId xmlns:a16="http://schemas.microsoft.com/office/drawing/2014/main" id="{B7E92FAA-0773-4D4A-BE85-D791DB4FD224}"/>
                </a:ext>
              </a:extLst>
            </p:cNvPr>
            <p:cNvSpPr/>
            <p:nvPr/>
          </p:nvSpPr>
          <p:spPr>
            <a:xfrm>
              <a:off x="4089862" y="2651760"/>
              <a:ext cx="300698" cy="331419"/>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DF09F59-921D-4F61-97A2-1046425680E4}"/>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sp>
        <p:nvSpPr>
          <p:cNvPr id="12" name="グラフィックス 15" descr="矢印: 直線 単色塗りつぶし">
            <a:extLst>
              <a:ext uri="{FF2B5EF4-FFF2-40B4-BE49-F238E27FC236}">
                <a16:creationId xmlns:a16="http://schemas.microsoft.com/office/drawing/2014/main" id="{5EEEF073-690B-BB81-F861-AC5C4EE4E0A8}"/>
              </a:ext>
            </a:extLst>
          </p:cNvPr>
          <p:cNvSpPr/>
          <p:nvPr/>
        </p:nvSpPr>
        <p:spPr>
          <a:xfrm rot="10800000">
            <a:off x="3688690" y="3883373"/>
            <a:ext cx="759297" cy="391138"/>
          </a:xfrm>
          <a:custGeom>
            <a:avLst/>
            <a:gdLst>
              <a:gd name="connsiteX0" fmla="*/ 251844 w 923352"/>
              <a:gd name="connsiteY0" fmla="*/ 125908 h 503631"/>
              <a:gd name="connsiteX1" fmla="*/ 251844 w 923352"/>
              <a:gd name="connsiteY1" fmla="*/ 0 h 503631"/>
              <a:gd name="connsiteX2" fmla="*/ 29 w 923352"/>
              <a:gd name="connsiteY2" fmla="*/ 251816 h 503631"/>
              <a:gd name="connsiteX3" fmla="*/ 251844 w 923352"/>
              <a:gd name="connsiteY3" fmla="*/ 503631 h 503631"/>
              <a:gd name="connsiteX4" fmla="*/ 251844 w 923352"/>
              <a:gd name="connsiteY4" fmla="*/ 377723 h 503631"/>
              <a:gd name="connsiteX5" fmla="*/ 923352 w 923352"/>
              <a:gd name="connsiteY5" fmla="*/ 251816 h 503631"/>
              <a:gd name="connsiteX6" fmla="*/ 251844 w 923352"/>
              <a:gd name="connsiteY6" fmla="*/ 125908 h 50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352" h="503631">
                <a:moveTo>
                  <a:pt x="251844" y="125908"/>
                </a:moveTo>
                <a:lnTo>
                  <a:pt x="251844" y="0"/>
                </a:lnTo>
                <a:lnTo>
                  <a:pt x="29" y="251816"/>
                </a:lnTo>
                <a:cubicBezTo>
                  <a:pt x="-3119" y="251816"/>
                  <a:pt x="251844" y="503631"/>
                  <a:pt x="251844" y="503631"/>
                </a:cubicBezTo>
                <a:lnTo>
                  <a:pt x="251844" y="377723"/>
                </a:lnTo>
                <a:lnTo>
                  <a:pt x="923352" y="251816"/>
                </a:lnTo>
                <a:lnTo>
                  <a:pt x="251844" y="125908"/>
                </a:lnTo>
                <a:close/>
              </a:path>
            </a:pathLst>
          </a:custGeom>
          <a:gradFill flip="none" rotWithShape="1">
            <a:gsLst>
              <a:gs pos="62000">
                <a:schemeClr val="tx2">
                  <a:lumMod val="60000"/>
                  <a:lumOff val="40000"/>
                </a:schemeClr>
              </a:gs>
              <a:gs pos="17000">
                <a:schemeClr val="bg1"/>
              </a:gs>
              <a:gs pos="100000">
                <a:schemeClr val="tx2"/>
              </a:gs>
            </a:gsLst>
            <a:lin ang="10800000" scaled="1"/>
            <a:tileRect/>
          </a:gradFill>
          <a:ln w="10418"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a:p>
        </p:txBody>
      </p:sp>
      <p:grpSp>
        <p:nvGrpSpPr>
          <p:cNvPr id="32" name="グループ化 31">
            <a:extLst>
              <a:ext uri="{FF2B5EF4-FFF2-40B4-BE49-F238E27FC236}">
                <a16:creationId xmlns:a16="http://schemas.microsoft.com/office/drawing/2014/main" id="{AD53065A-2863-49C4-8578-4EB0B536AED7}"/>
              </a:ext>
            </a:extLst>
          </p:cNvPr>
          <p:cNvGrpSpPr/>
          <p:nvPr/>
        </p:nvGrpSpPr>
        <p:grpSpPr>
          <a:xfrm>
            <a:off x="8475416" y="3000529"/>
            <a:ext cx="300698" cy="369332"/>
            <a:chOff x="4089862" y="2626821"/>
            <a:chExt cx="300698" cy="369332"/>
          </a:xfrm>
        </p:grpSpPr>
        <p:sp>
          <p:nvSpPr>
            <p:cNvPr id="33" name="楕円 32">
              <a:extLst>
                <a:ext uri="{FF2B5EF4-FFF2-40B4-BE49-F238E27FC236}">
                  <a16:creationId xmlns:a16="http://schemas.microsoft.com/office/drawing/2014/main" id="{81DB4EC2-ED59-408F-AA63-F4E845CA09DB}"/>
                </a:ext>
              </a:extLst>
            </p:cNvPr>
            <p:cNvSpPr/>
            <p:nvPr/>
          </p:nvSpPr>
          <p:spPr>
            <a:xfrm>
              <a:off x="4089862" y="2651760"/>
              <a:ext cx="300698" cy="331419"/>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AB804AF7-13D0-4AA3-8AF9-C37E8E723174}"/>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grpSp>
        <p:nvGrpSpPr>
          <p:cNvPr id="35" name="グループ化 34">
            <a:extLst>
              <a:ext uri="{FF2B5EF4-FFF2-40B4-BE49-F238E27FC236}">
                <a16:creationId xmlns:a16="http://schemas.microsoft.com/office/drawing/2014/main" id="{AA29559C-6FC0-421A-82E8-52B2804B84AC}"/>
              </a:ext>
            </a:extLst>
          </p:cNvPr>
          <p:cNvGrpSpPr/>
          <p:nvPr/>
        </p:nvGrpSpPr>
        <p:grpSpPr>
          <a:xfrm>
            <a:off x="3352220" y="2811021"/>
            <a:ext cx="300698" cy="369332"/>
            <a:chOff x="4089862" y="2626821"/>
            <a:chExt cx="300698" cy="369332"/>
          </a:xfrm>
        </p:grpSpPr>
        <p:sp>
          <p:nvSpPr>
            <p:cNvPr id="40" name="楕円 39">
              <a:extLst>
                <a:ext uri="{FF2B5EF4-FFF2-40B4-BE49-F238E27FC236}">
                  <a16:creationId xmlns:a16="http://schemas.microsoft.com/office/drawing/2014/main" id="{903AF69B-DCEE-4386-AC86-B9FF34C1041A}"/>
                </a:ext>
              </a:extLst>
            </p:cNvPr>
            <p:cNvSpPr/>
            <p:nvPr/>
          </p:nvSpPr>
          <p:spPr>
            <a:xfrm>
              <a:off x="4089862" y="2651760"/>
              <a:ext cx="300698" cy="331419"/>
            </a:xfrm>
            <a:prstGeom prst="ellipse">
              <a:avLst/>
            </a:prstGeom>
            <a:solidFill>
              <a:schemeClr val="accent2">
                <a:lumMod val="5000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A6547096-66AC-4201-94C2-FAFD3B44F2F5}"/>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grpSp>
        <p:nvGrpSpPr>
          <p:cNvPr id="42" name="グループ化 41">
            <a:extLst>
              <a:ext uri="{FF2B5EF4-FFF2-40B4-BE49-F238E27FC236}">
                <a16:creationId xmlns:a16="http://schemas.microsoft.com/office/drawing/2014/main" id="{D1CAE581-5BCB-4C79-B0B8-B4FF5844C28A}"/>
              </a:ext>
            </a:extLst>
          </p:cNvPr>
          <p:cNvGrpSpPr/>
          <p:nvPr/>
        </p:nvGrpSpPr>
        <p:grpSpPr>
          <a:xfrm>
            <a:off x="3352220" y="4564555"/>
            <a:ext cx="300698" cy="369332"/>
            <a:chOff x="4089862" y="2626821"/>
            <a:chExt cx="300698" cy="369332"/>
          </a:xfrm>
        </p:grpSpPr>
        <p:sp>
          <p:nvSpPr>
            <p:cNvPr id="43" name="楕円 42">
              <a:extLst>
                <a:ext uri="{FF2B5EF4-FFF2-40B4-BE49-F238E27FC236}">
                  <a16:creationId xmlns:a16="http://schemas.microsoft.com/office/drawing/2014/main" id="{4AB18A74-5FD8-4E23-B904-C6E3BDB347D3}"/>
                </a:ext>
              </a:extLst>
            </p:cNvPr>
            <p:cNvSpPr/>
            <p:nvPr/>
          </p:nvSpPr>
          <p:spPr>
            <a:xfrm>
              <a:off x="4089862" y="2651760"/>
              <a:ext cx="300698" cy="331419"/>
            </a:xfrm>
            <a:prstGeom prst="ellipse">
              <a:avLst/>
            </a:prstGeom>
            <a:solidFill>
              <a:schemeClr val="accent2">
                <a:lumMod val="5000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DBADB497-22CE-4946-8133-A41770182412}"/>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sp>
        <p:nvSpPr>
          <p:cNvPr id="37" name="テキスト ボックス 36">
            <a:extLst>
              <a:ext uri="{FF2B5EF4-FFF2-40B4-BE49-F238E27FC236}">
                <a16:creationId xmlns:a16="http://schemas.microsoft.com/office/drawing/2014/main" id="{511AA2D3-4508-4ED4-8767-DAD3D8286AFE}"/>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５</a:t>
            </a:r>
          </a:p>
        </p:txBody>
      </p:sp>
    </p:spTree>
    <p:extLst>
      <p:ext uri="{BB962C8B-B14F-4D97-AF65-F5344CB8AC3E}">
        <p14:creationId xmlns:p14="http://schemas.microsoft.com/office/powerpoint/2010/main" val="107935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9">
            <a:extLst>
              <a:ext uri="{FF2B5EF4-FFF2-40B4-BE49-F238E27FC236}">
                <a16:creationId xmlns:a16="http://schemas.microsoft.com/office/drawing/2014/main" id="{E1F880C8-DD61-42A2-9E6A-7259B4B75A0F}"/>
              </a:ext>
            </a:extLst>
          </p:cNvPr>
          <p:cNvGraphicFramePr>
            <a:graphicFrameLocks noGrp="1"/>
          </p:cNvGraphicFramePr>
          <p:nvPr>
            <p:extLst>
              <p:ext uri="{D42A27DB-BD31-4B8C-83A1-F6EECF244321}">
                <p14:modId xmlns:p14="http://schemas.microsoft.com/office/powerpoint/2010/main" val="971050159"/>
              </p:ext>
            </p:extLst>
          </p:nvPr>
        </p:nvGraphicFramePr>
        <p:xfrm>
          <a:off x="571054" y="1205803"/>
          <a:ext cx="8092317" cy="2098840"/>
        </p:xfrm>
        <a:graphic>
          <a:graphicData uri="http://schemas.openxmlformats.org/drawingml/2006/table">
            <a:tbl>
              <a:tblPr firstRow="1" bandRow="1">
                <a:tableStyleId>{2D5ABB26-0587-4C30-8999-92F81FD0307C}</a:tableStyleId>
              </a:tblPr>
              <a:tblGrid>
                <a:gridCol w="260219">
                  <a:extLst>
                    <a:ext uri="{9D8B030D-6E8A-4147-A177-3AD203B41FA5}">
                      <a16:colId xmlns:a16="http://schemas.microsoft.com/office/drawing/2014/main" val="2109529292"/>
                    </a:ext>
                  </a:extLst>
                </a:gridCol>
                <a:gridCol w="3433157">
                  <a:extLst>
                    <a:ext uri="{9D8B030D-6E8A-4147-A177-3AD203B41FA5}">
                      <a16:colId xmlns:a16="http://schemas.microsoft.com/office/drawing/2014/main" val="2180769805"/>
                    </a:ext>
                  </a:extLst>
                </a:gridCol>
                <a:gridCol w="789709">
                  <a:extLst>
                    <a:ext uri="{9D8B030D-6E8A-4147-A177-3AD203B41FA5}">
                      <a16:colId xmlns:a16="http://schemas.microsoft.com/office/drawing/2014/main" val="3403879275"/>
                    </a:ext>
                  </a:extLst>
                </a:gridCol>
                <a:gridCol w="274319">
                  <a:extLst>
                    <a:ext uri="{9D8B030D-6E8A-4147-A177-3AD203B41FA5}">
                      <a16:colId xmlns:a16="http://schemas.microsoft.com/office/drawing/2014/main" val="4141102940"/>
                    </a:ext>
                  </a:extLst>
                </a:gridCol>
                <a:gridCol w="3334913">
                  <a:extLst>
                    <a:ext uri="{9D8B030D-6E8A-4147-A177-3AD203B41FA5}">
                      <a16:colId xmlns:a16="http://schemas.microsoft.com/office/drawing/2014/main" val="736970552"/>
                    </a:ext>
                  </a:extLst>
                </a:gridCol>
              </a:tblGrid>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kern="100" dirty="0">
                          <a:solidFill>
                            <a:schemeClr val="tx1"/>
                          </a:solidFill>
                          <a:effectLst/>
                          <a:latin typeface="BIZ UDゴシック" panose="020B0400000000000000" pitchFamily="49" charset="-128"/>
                          <a:ea typeface="BIZ UDゴシック" panose="020B0400000000000000" pitchFamily="49" charset="-128"/>
                          <a:cs typeface="+mn-cs"/>
                        </a:rPr>
                        <a:t>取組項目</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99337224"/>
                  </a:ext>
                </a:extLst>
              </a:tr>
              <a:tr h="432000">
                <a:tc>
                  <a:txBody>
                    <a:bodyPr/>
                    <a:lstStyle/>
                    <a:p>
                      <a:r>
                        <a:rPr kumimoji="1" lang="ja-JP" altLang="en-US" sz="1100" dirty="0">
                          <a:latin typeface="BIZ UDゴシック" panose="020B0400000000000000" pitchFamily="49" charset="-128"/>
                          <a:ea typeface="BIZ UDゴシック" panose="020B0400000000000000" pitchFamily="49" charset="-128"/>
                        </a:rPr>
                        <a:t>➀</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100" dirty="0">
                          <a:latin typeface="BIZ UDゴシック" panose="020B0400000000000000" pitchFamily="49" charset="-128"/>
                          <a:ea typeface="BIZ UDゴシック" panose="020B0400000000000000" pitchFamily="49" charset="-128"/>
                        </a:rPr>
                        <a:t>将来の介護・福祉を担う人材の確保に向けた</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教育との連携 </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6">
                  <a:txBody>
                    <a:bodyPr/>
                    <a:lstStyle/>
                    <a:p>
                      <a:endParaRPr kumimoji="1" lang="ja-JP" altLang="en-US" sz="1100" dirty="0">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100" b="1" dirty="0">
                          <a:solidFill>
                            <a:schemeClr val="tx1"/>
                          </a:solidFill>
                          <a:latin typeface="BIZ UDゴシック" panose="020B0400000000000000" pitchFamily="49" charset="-128"/>
                          <a:ea typeface="BIZ UDゴシック" panose="020B0400000000000000" pitchFamily="49" charset="-128"/>
                        </a:rPr>
                        <a:t>➀</a:t>
                      </a: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100" b="1" dirty="0">
                          <a:solidFill>
                            <a:schemeClr val="tx1"/>
                          </a:solidFill>
                          <a:latin typeface="BIZ UDゴシック" panose="020B0400000000000000" pitchFamily="49" charset="-128"/>
                          <a:ea typeface="BIZ UDゴシック" panose="020B0400000000000000" pitchFamily="49" charset="-128"/>
                        </a:rPr>
                        <a:t>福祉のしごとの魅力発信とニーズに合わせた</a:t>
                      </a:r>
                      <a:endParaRPr lang="en-US" altLang="ja-JP" sz="1100" b="1" dirty="0">
                        <a:solidFill>
                          <a:schemeClr val="tx1"/>
                        </a:solidFill>
                        <a:latin typeface="BIZ UDゴシック" panose="020B0400000000000000" pitchFamily="49" charset="-128"/>
                        <a:ea typeface="BIZ UDゴシック" panose="020B0400000000000000" pitchFamily="49"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100" b="1" dirty="0">
                          <a:solidFill>
                            <a:schemeClr val="tx1"/>
                          </a:solidFill>
                          <a:latin typeface="BIZ UDゴシック" panose="020B0400000000000000" pitchFamily="49" charset="-128"/>
                          <a:ea typeface="BIZ UDゴシック" panose="020B0400000000000000" pitchFamily="49" charset="-128"/>
                        </a:rPr>
                        <a:t>参入支援</a:t>
                      </a:r>
                      <a:endParaRPr lang="ja-JP" altLang="en-US" sz="1100" b="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14046"/>
                  </a:ext>
                </a:extLst>
              </a:tr>
              <a:tr h="144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②</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外国人介護人材の受入促進と育成</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11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tx1"/>
                          </a:solidFill>
                          <a:latin typeface="BIZ UDゴシック" panose="020B0400000000000000" pitchFamily="49" charset="-128"/>
                          <a:ea typeface="BIZ UDゴシック" panose="020B0400000000000000" pitchFamily="49" charset="-128"/>
                        </a:rPr>
                        <a:t>➀</a:t>
                      </a:r>
                      <a:endParaRPr lang="ja-JP" altLang="en-US" sz="11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685168203"/>
                  </a:ext>
                </a:extLst>
              </a:tr>
              <a:tr h="288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100" b="1" dirty="0">
                          <a:solidFill>
                            <a:schemeClr val="tx1"/>
                          </a:solidFill>
                          <a:latin typeface="BIZ UDゴシック" panose="020B0400000000000000" pitchFamily="49" charset="-128"/>
                          <a:ea typeface="BIZ UDゴシック" panose="020B0400000000000000" pitchFamily="49" charset="-128"/>
                        </a:rPr>
                        <a:t>②</a:t>
                      </a: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tx1"/>
                          </a:solidFill>
                          <a:latin typeface="BIZ UDゴシック" panose="020B0400000000000000" pitchFamily="49" charset="-128"/>
                          <a:ea typeface="BIZ UDゴシック" panose="020B0400000000000000" pitchFamily="49" charset="-128"/>
                        </a:rPr>
                        <a:t>外国人介護人材の受入・定着促進</a:t>
                      </a:r>
                      <a:endParaRPr lang="ja-JP" altLang="en-US" sz="1100" b="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0943708"/>
                  </a:ext>
                </a:extLst>
              </a:tr>
              <a:tr h="288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③</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ターゲットに応じた参入支援とマッチングの強化</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11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100" b="1" dirty="0">
                          <a:solidFill>
                            <a:schemeClr val="tx1"/>
                          </a:solidFill>
                          <a:latin typeface="BIZ UDゴシック" panose="020B0400000000000000" pitchFamily="49" charset="-128"/>
                          <a:ea typeface="BIZ UDゴシック" panose="020B0400000000000000" pitchFamily="49" charset="-128"/>
                        </a:rPr>
                        <a:t>②</a:t>
                      </a:r>
                      <a:endParaRPr lang="en-US" altLang="ja-JP" sz="1100" b="1" dirty="0">
                        <a:solidFill>
                          <a:schemeClr val="tx1"/>
                        </a:solidFill>
                        <a:highlight>
                          <a:srgbClr val="FFFF00"/>
                        </a:highlight>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938953888"/>
                  </a:ext>
                </a:extLst>
              </a:tr>
              <a:tr h="144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ゴシック" panose="020B0400000000000000" pitchFamily="49" charset="-128"/>
                          <a:ea typeface="BIZ UDゴシック" panose="020B0400000000000000" pitchFamily="49" charset="-128"/>
                        </a:rPr>
                        <a:t>③</a:t>
                      </a:r>
                    </a:p>
                  </a:txBody>
                  <a:tcPr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ゴシック" panose="020B0400000000000000" pitchFamily="49" charset="-128"/>
                          <a:ea typeface="BIZ UDゴシック" panose="020B0400000000000000" pitchFamily="49" charset="-128"/>
                        </a:rPr>
                        <a:t>これからを担う介護・福祉人材を育む</a:t>
                      </a:r>
                    </a:p>
                  </a:txBody>
                  <a:tcPr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457431"/>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ゴシック" panose="020B0400000000000000" pitchFamily="49" charset="-128"/>
                          <a:ea typeface="BIZ UDゴシック" panose="020B0400000000000000" pitchFamily="49" charset="-128"/>
                        </a:rPr>
                        <a:t>④</a:t>
                      </a:r>
                      <a:endParaRPr lang="en-US" altLang="ja-JP" sz="11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ゴシック" panose="020B0400000000000000" pitchFamily="49" charset="-128"/>
                          <a:ea typeface="BIZ UDゴシック" panose="020B0400000000000000" pitchFamily="49" charset="-128"/>
                        </a:rPr>
                        <a:t>介護・福祉人材の養成</a:t>
                      </a:r>
                      <a:endParaRPr lang="en-US" altLang="ja-JP" sz="11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11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ゴシック" panose="020B0400000000000000" pitchFamily="49" charset="-128"/>
                          <a:ea typeface="BIZ UDゴシック" panose="020B0400000000000000" pitchFamily="49" charset="-128"/>
                        </a:rPr>
                        <a:t>③</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813076904"/>
                  </a:ext>
                </a:extLst>
              </a:tr>
            </a:tbl>
          </a:graphicData>
        </a:graphic>
      </p:graphicFrame>
      <p:sp>
        <p:nvSpPr>
          <p:cNvPr id="60" name="正方形/長方形 59">
            <a:extLst>
              <a:ext uri="{FF2B5EF4-FFF2-40B4-BE49-F238E27FC236}">
                <a16:creationId xmlns:a16="http://schemas.microsoft.com/office/drawing/2014/main" id="{90D24843-C1C4-4473-83AD-94B696A416B0}"/>
              </a:ext>
            </a:extLst>
          </p:cNvPr>
          <p:cNvSpPr/>
          <p:nvPr/>
        </p:nvSpPr>
        <p:spPr>
          <a:xfrm>
            <a:off x="1026337" y="4820677"/>
            <a:ext cx="4680000" cy="309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テキスト ボックス 56">
            <a:extLst>
              <a:ext uri="{FF2B5EF4-FFF2-40B4-BE49-F238E27FC236}">
                <a16:creationId xmlns:a16="http://schemas.microsoft.com/office/drawing/2014/main" id="{FE485061-D11F-46E2-924E-1B10F5CE8F55}"/>
              </a:ext>
            </a:extLst>
          </p:cNvPr>
          <p:cNvSpPr txBox="1"/>
          <p:nvPr/>
        </p:nvSpPr>
        <p:spPr>
          <a:xfrm>
            <a:off x="1026338" y="4843432"/>
            <a:ext cx="257307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BIZ UDゴシック" panose="020B0400000000000000" pitchFamily="49" charset="-128"/>
                <a:ea typeface="BIZ UDゴシック" panose="020B0400000000000000" pitchFamily="49" charset="-128"/>
              </a:rPr>
              <a:t>②外国人介護人材の受入・定着促進</a:t>
            </a:r>
            <a:endParaRPr lang="ja-JP" altLang="en-US" sz="1100" dirty="0">
              <a:solidFill>
                <a:schemeClr val="tx1"/>
              </a:solidFill>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6CF71CFF-D2B8-4EE9-BF1C-F2CDDEF2154A}"/>
              </a:ext>
            </a:extLst>
          </p:cNvPr>
          <p:cNvSpPr txBox="1"/>
          <p:nvPr/>
        </p:nvSpPr>
        <p:spPr>
          <a:xfrm>
            <a:off x="0" y="-396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３．中間見直しに向けて</a:t>
            </a:r>
          </a:p>
        </p:txBody>
      </p:sp>
      <p:grpSp>
        <p:nvGrpSpPr>
          <p:cNvPr id="20" name="グループ化 19">
            <a:extLst>
              <a:ext uri="{FF2B5EF4-FFF2-40B4-BE49-F238E27FC236}">
                <a16:creationId xmlns:a16="http://schemas.microsoft.com/office/drawing/2014/main" id="{CA8B76A6-1A9F-4A12-ADA2-FD6BB095291A}"/>
              </a:ext>
            </a:extLst>
          </p:cNvPr>
          <p:cNvGrpSpPr/>
          <p:nvPr/>
        </p:nvGrpSpPr>
        <p:grpSpPr>
          <a:xfrm>
            <a:off x="8306221" y="2248756"/>
            <a:ext cx="300698" cy="369332"/>
            <a:chOff x="4089862" y="2626821"/>
            <a:chExt cx="300698" cy="369332"/>
          </a:xfrm>
        </p:grpSpPr>
        <p:sp>
          <p:nvSpPr>
            <p:cNvPr id="21" name="楕円 20">
              <a:extLst>
                <a:ext uri="{FF2B5EF4-FFF2-40B4-BE49-F238E27FC236}">
                  <a16:creationId xmlns:a16="http://schemas.microsoft.com/office/drawing/2014/main" id="{41722D14-0AD0-4F87-AE84-E8110DFBF0F6}"/>
                </a:ext>
              </a:extLst>
            </p:cNvPr>
            <p:cNvSpPr/>
            <p:nvPr/>
          </p:nvSpPr>
          <p:spPr>
            <a:xfrm>
              <a:off x="4089862" y="2651760"/>
              <a:ext cx="300698" cy="331419"/>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1A1B769-FA2E-4C64-BA00-7DFA7E75377C}"/>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sp>
        <p:nvSpPr>
          <p:cNvPr id="12" name="グラフィックス 15" descr="矢印: 直線 単色塗りつぶし">
            <a:extLst>
              <a:ext uri="{FF2B5EF4-FFF2-40B4-BE49-F238E27FC236}">
                <a16:creationId xmlns:a16="http://schemas.microsoft.com/office/drawing/2014/main" id="{5EEEF073-690B-BB81-F861-AC5C4EE4E0A8}"/>
              </a:ext>
            </a:extLst>
          </p:cNvPr>
          <p:cNvSpPr/>
          <p:nvPr/>
        </p:nvSpPr>
        <p:spPr>
          <a:xfrm rot="10800000">
            <a:off x="4253666" y="2160843"/>
            <a:ext cx="759297" cy="391138"/>
          </a:xfrm>
          <a:custGeom>
            <a:avLst/>
            <a:gdLst>
              <a:gd name="connsiteX0" fmla="*/ 251844 w 923352"/>
              <a:gd name="connsiteY0" fmla="*/ 125908 h 503631"/>
              <a:gd name="connsiteX1" fmla="*/ 251844 w 923352"/>
              <a:gd name="connsiteY1" fmla="*/ 0 h 503631"/>
              <a:gd name="connsiteX2" fmla="*/ 29 w 923352"/>
              <a:gd name="connsiteY2" fmla="*/ 251816 h 503631"/>
              <a:gd name="connsiteX3" fmla="*/ 251844 w 923352"/>
              <a:gd name="connsiteY3" fmla="*/ 503631 h 503631"/>
              <a:gd name="connsiteX4" fmla="*/ 251844 w 923352"/>
              <a:gd name="connsiteY4" fmla="*/ 377723 h 503631"/>
              <a:gd name="connsiteX5" fmla="*/ 923352 w 923352"/>
              <a:gd name="connsiteY5" fmla="*/ 251816 h 503631"/>
              <a:gd name="connsiteX6" fmla="*/ 251844 w 923352"/>
              <a:gd name="connsiteY6" fmla="*/ 125908 h 50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352" h="503631">
                <a:moveTo>
                  <a:pt x="251844" y="125908"/>
                </a:moveTo>
                <a:lnTo>
                  <a:pt x="251844" y="0"/>
                </a:lnTo>
                <a:lnTo>
                  <a:pt x="29" y="251816"/>
                </a:lnTo>
                <a:cubicBezTo>
                  <a:pt x="-3119" y="251816"/>
                  <a:pt x="251844" y="503631"/>
                  <a:pt x="251844" y="503631"/>
                </a:cubicBezTo>
                <a:lnTo>
                  <a:pt x="251844" y="377723"/>
                </a:lnTo>
                <a:lnTo>
                  <a:pt x="923352" y="251816"/>
                </a:lnTo>
                <a:lnTo>
                  <a:pt x="251844" y="125908"/>
                </a:lnTo>
                <a:close/>
              </a:path>
            </a:pathLst>
          </a:custGeom>
          <a:gradFill flip="none" rotWithShape="1">
            <a:gsLst>
              <a:gs pos="62000">
                <a:schemeClr val="tx2">
                  <a:lumMod val="60000"/>
                  <a:lumOff val="40000"/>
                </a:schemeClr>
              </a:gs>
              <a:gs pos="17000">
                <a:schemeClr val="bg1"/>
              </a:gs>
              <a:gs pos="100000">
                <a:schemeClr val="tx2"/>
              </a:gs>
            </a:gsLst>
            <a:lin ang="10800000" scaled="1"/>
            <a:tileRect/>
          </a:gradFill>
          <a:ln w="10418"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a:p>
        </p:txBody>
      </p:sp>
      <p:grpSp>
        <p:nvGrpSpPr>
          <p:cNvPr id="32" name="グループ化 31">
            <a:extLst>
              <a:ext uri="{FF2B5EF4-FFF2-40B4-BE49-F238E27FC236}">
                <a16:creationId xmlns:a16="http://schemas.microsoft.com/office/drawing/2014/main" id="{AD53065A-2863-49C4-8578-4EB0B536AED7}"/>
              </a:ext>
            </a:extLst>
          </p:cNvPr>
          <p:cNvGrpSpPr/>
          <p:nvPr/>
        </p:nvGrpSpPr>
        <p:grpSpPr>
          <a:xfrm>
            <a:off x="8306221" y="1646469"/>
            <a:ext cx="300698" cy="369332"/>
            <a:chOff x="4089862" y="2626821"/>
            <a:chExt cx="300698" cy="369332"/>
          </a:xfrm>
        </p:grpSpPr>
        <p:sp>
          <p:nvSpPr>
            <p:cNvPr id="33" name="楕円 32">
              <a:extLst>
                <a:ext uri="{FF2B5EF4-FFF2-40B4-BE49-F238E27FC236}">
                  <a16:creationId xmlns:a16="http://schemas.microsoft.com/office/drawing/2014/main" id="{81DB4EC2-ED59-408F-AA63-F4E845CA09DB}"/>
                </a:ext>
              </a:extLst>
            </p:cNvPr>
            <p:cNvSpPr/>
            <p:nvPr/>
          </p:nvSpPr>
          <p:spPr>
            <a:xfrm>
              <a:off x="4089862" y="2651760"/>
              <a:ext cx="300698" cy="331419"/>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AB804AF7-13D0-4AA3-8AF9-C37E8E723174}"/>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sp>
        <p:nvSpPr>
          <p:cNvPr id="46" name="二等辺三角形 45">
            <a:extLst>
              <a:ext uri="{FF2B5EF4-FFF2-40B4-BE49-F238E27FC236}">
                <a16:creationId xmlns:a16="http://schemas.microsoft.com/office/drawing/2014/main" id="{4AFD878A-73D5-44C8-8B09-E9FCD4C962EE}"/>
              </a:ext>
            </a:extLst>
          </p:cNvPr>
          <p:cNvSpPr>
            <a:spLocks noChangeAspect="1"/>
          </p:cNvSpPr>
          <p:nvPr/>
        </p:nvSpPr>
        <p:spPr>
          <a:xfrm>
            <a:off x="281372" y="650129"/>
            <a:ext cx="2880000" cy="131265"/>
          </a:xfrm>
          <a:prstGeom prst="triangle">
            <a:avLst>
              <a:gd name="adj" fmla="val 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b"/>
          <a:lstStyle/>
          <a:p>
            <a:endParaRPr kumimoji="1" lang="ja-JP" altLang="en-US" dirty="0">
              <a:solidFill>
                <a:schemeClr val="accent1"/>
              </a:solidFill>
            </a:endParaRPr>
          </a:p>
        </p:txBody>
      </p:sp>
      <p:sp>
        <p:nvSpPr>
          <p:cNvPr id="47" name="角丸四角形 3">
            <a:extLst>
              <a:ext uri="{FF2B5EF4-FFF2-40B4-BE49-F238E27FC236}">
                <a16:creationId xmlns:a16="http://schemas.microsoft.com/office/drawing/2014/main" id="{4FAE06F7-0CE0-41C0-812C-42D9FB99E1D6}"/>
              </a:ext>
            </a:extLst>
          </p:cNvPr>
          <p:cNvSpPr/>
          <p:nvPr/>
        </p:nvSpPr>
        <p:spPr>
          <a:xfrm>
            <a:off x="216131" y="422423"/>
            <a:ext cx="6999786" cy="54864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rPr>
              <a:t>各方向性における見直しの観点</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8" name="矢印: 五方向 47">
            <a:extLst>
              <a:ext uri="{FF2B5EF4-FFF2-40B4-BE49-F238E27FC236}">
                <a16:creationId xmlns:a16="http://schemas.microsoft.com/office/drawing/2014/main" id="{9343066D-C109-4A8B-ACDA-E5608975ED9C}"/>
              </a:ext>
            </a:extLst>
          </p:cNvPr>
          <p:cNvSpPr/>
          <p:nvPr/>
        </p:nvSpPr>
        <p:spPr>
          <a:xfrm>
            <a:off x="565767" y="881263"/>
            <a:ext cx="3240000" cy="324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CD5C66B7-A681-436A-84D8-CEE300C6F70D}"/>
              </a:ext>
            </a:extLst>
          </p:cNvPr>
          <p:cNvSpPr txBox="1"/>
          <p:nvPr/>
        </p:nvSpPr>
        <p:spPr>
          <a:xfrm>
            <a:off x="523629" y="909416"/>
            <a:ext cx="1295999" cy="271869"/>
          </a:xfrm>
          <a:prstGeom prst="rect">
            <a:avLst/>
          </a:prstGeom>
          <a:noFill/>
        </p:spPr>
        <p:txBody>
          <a:bodyPr wrap="square" rtlCol="0">
            <a:spAutoFit/>
          </a:bodyPr>
          <a:lstStyle/>
          <a:p>
            <a:pPr>
              <a:lnSpc>
                <a:spcPts val="1400"/>
              </a:lnSpc>
            </a:pPr>
            <a:r>
              <a:rPr kumimoji="1" lang="ja-JP" altLang="en-US" sz="1200" b="1" dirty="0">
                <a:latin typeface="BIZ UDゴシック" panose="020B0400000000000000" pitchFamily="49" charset="-128"/>
                <a:ea typeface="BIZ UDゴシック" panose="020B0400000000000000" pitchFamily="49" charset="-128"/>
              </a:rPr>
              <a:t>（１）参入促進</a:t>
            </a:r>
          </a:p>
        </p:txBody>
      </p:sp>
      <p:sp>
        <p:nvSpPr>
          <p:cNvPr id="51" name="テキスト ボックス 50">
            <a:extLst>
              <a:ext uri="{FF2B5EF4-FFF2-40B4-BE49-F238E27FC236}">
                <a16:creationId xmlns:a16="http://schemas.microsoft.com/office/drawing/2014/main" id="{A87F5CB5-3C36-4E3C-87C9-A795998EDAA9}"/>
              </a:ext>
            </a:extLst>
          </p:cNvPr>
          <p:cNvSpPr txBox="1"/>
          <p:nvPr/>
        </p:nvSpPr>
        <p:spPr>
          <a:xfrm>
            <a:off x="1282324" y="5161298"/>
            <a:ext cx="7323979"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〇近年増加している外国人介護人材が、より長い期間、介護・障がい福祉の分野で活躍できるよう、</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外国人介護人材の定着促進の視点を追加</a:t>
            </a:r>
            <a:endParaRPr lang="en-US" altLang="ja-JP" sz="1200" b="1" u="sng" dirty="0">
              <a:solidFill>
                <a:srgbClr val="FF0000"/>
              </a:solidFill>
              <a:latin typeface="BIZ UDゴシック" panose="020B0400000000000000" pitchFamily="49" charset="-128"/>
              <a:ea typeface="BIZ UDゴシック" panose="020B0400000000000000" pitchFamily="49" charset="-128"/>
            </a:endParaRPr>
          </a:p>
        </p:txBody>
      </p:sp>
      <p:sp>
        <p:nvSpPr>
          <p:cNvPr id="52" name="テキスト ボックス 51">
            <a:extLst>
              <a:ext uri="{FF2B5EF4-FFF2-40B4-BE49-F238E27FC236}">
                <a16:creationId xmlns:a16="http://schemas.microsoft.com/office/drawing/2014/main" id="{08F771A4-2FC3-4F73-9005-22A6B5447007}"/>
              </a:ext>
            </a:extLst>
          </p:cNvPr>
          <p:cNvSpPr txBox="1"/>
          <p:nvPr/>
        </p:nvSpPr>
        <p:spPr>
          <a:xfrm>
            <a:off x="1282325" y="4189090"/>
            <a:ext cx="7861676"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〇福祉のしごとへのマイナスイメージを払拭するため、教育とも連携した</a:t>
            </a:r>
            <a:r>
              <a:rPr lang="ja-JP" altLang="en-US" sz="1200" b="1" u="sng" dirty="0">
                <a:solidFill>
                  <a:srgbClr val="FF0000"/>
                </a:solidFill>
                <a:latin typeface="BIZ UDゴシック" panose="020B0400000000000000" pitchFamily="49" charset="-128"/>
                <a:ea typeface="BIZ UDゴシック" panose="020B0400000000000000" pitchFamily="49" charset="-128"/>
              </a:rPr>
              <a:t>魅力発信によるイメージアップの</a:t>
            </a:r>
            <a:endParaRPr lang="en-US" altLang="ja-JP" sz="1200" b="1" u="sng" dirty="0">
              <a:solidFill>
                <a:srgbClr val="FF0000"/>
              </a:solidFill>
              <a:latin typeface="BIZ UDゴシック" panose="020B0400000000000000" pitchFamily="49" charset="-128"/>
              <a:ea typeface="BIZ UDゴシック" panose="020B0400000000000000" pitchFamily="49" charset="-128"/>
            </a:endParaRPr>
          </a:p>
          <a:p>
            <a:r>
              <a:rPr lang="ja-JP" altLang="en-US" sz="1200" b="1" dirty="0">
                <a:solidFill>
                  <a:srgbClr val="FF0000"/>
                </a:solidFill>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観点を強化</a:t>
            </a:r>
            <a:r>
              <a:rPr lang="ja-JP" altLang="en-US" sz="1200" dirty="0">
                <a:latin typeface="BIZ UDゴシック" panose="020B0400000000000000" pitchFamily="49" charset="-128"/>
                <a:ea typeface="BIZ UDゴシック" panose="020B0400000000000000" pitchFamily="49" charset="-128"/>
              </a:rPr>
              <a:t>するとともに、人材側・雇用側それぞれのニーズを拾い上げていく</a:t>
            </a:r>
          </a:p>
        </p:txBody>
      </p:sp>
      <p:sp>
        <p:nvSpPr>
          <p:cNvPr id="53" name="テキスト ボックス 52">
            <a:extLst>
              <a:ext uri="{FF2B5EF4-FFF2-40B4-BE49-F238E27FC236}">
                <a16:creationId xmlns:a16="http://schemas.microsoft.com/office/drawing/2014/main" id="{740A21AE-98DA-4F46-9B5E-EC464E8B02B9}"/>
              </a:ext>
            </a:extLst>
          </p:cNvPr>
          <p:cNvSpPr txBox="1"/>
          <p:nvPr/>
        </p:nvSpPr>
        <p:spPr>
          <a:xfrm>
            <a:off x="1289175" y="6207871"/>
            <a:ext cx="8150433"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〇「これからの担い手」をより多く獲得していくため、引き続き養成施設や研修の指定等や、</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学ぶ意欲のある方の修学を応援する修学資金の貸付け等を行う</a:t>
            </a:r>
          </a:p>
        </p:txBody>
      </p:sp>
      <p:sp>
        <p:nvSpPr>
          <p:cNvPr id="54" name="テキスト ボックス 53">
            <a:extLst>
              <a:ext uri="{FF2B5EF4-FFF2-40B4-BE49-F238E27FC236}">
                <a16:creationId xmlns:a16="http://schemas.microsoft.com/office/drawing/2014/main" id="{5E5F6A2C-CCC8-4A77-80B2-6B32C8AD4904}"/>
              </a:ext>
            </a:extLst>
          </p:cNvPr>
          <p:cNvSpPr txBox="1"/>
          <p:nvPr/>
        </p:nvSpPr>
        <p:spPr>
          <a:xfrm>
            <a:off x="570438" y="1359343"/>
            <a:ext cx="3444607"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（現戦略）</a:t>
            </a:r>
            <a:endParaRPr lang="en-US" altLang="ja-JP" sz="1000" dirty="0">
              <a:latin typeface="BIZ UDゴシック" panose="020B0400000000000000" pitchFamily="49" charset="-128"/>
              <a:ea typeface="BIZ UDゴシック" panose="020B0400000000000000" pitchFamily="49" charset="-128"/>
            </a:endParaRPr>
          </a:p>
        </p:txBody>
      </p:sp>
      <p:sp>
        <p:nvSpPr>
          <p:cNvPr id="55" name="テキスト ボックス 54">
            <a:extLst>
              <a:ext uri="{FF2B5EF4-FFF2-40B4-BE49-F238E27FC236}">
                <a16:creationId xmlns:a16="http://schemas.microsoft.com/office/drawing/2014/main" id="{79E1DAF7-0766-4F81-976F-C5B74D5A7E91}"/>
              </a:ext>
            </a:extLst>
          </p:cNvPr>
          <p:cNvSpPr txBox="1"/>
          <p:nvPr/>
        </p:nvSpPr>
        <p:spPr>
          <a:xfrm>
            <a:off x="5062841" y="1359472"/>
            <a:ext cx="3749117"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（中間見直し案）</a:t>
            </a:r>
            <a:endParaRPr lang="en-US" altLang="ja-JP" sz="1000" dirty="0">
              <a:latin typeface="BIZ UDゴシック" panose="020B0400000000000000" pitchFamily="49" charset="-128"/>
              <a:ea typeface="BIZ UDゴシック" panose="020B0400000000000000" pitchFamily="49" charset="-128"/>
            </a:endParaRPr>
          </a:p>
        </p:txBody>
      </p:sp>
      <p:sp>
        <p:nvSpPr>
          <p:cNvPr id="56" name="テキスト ボックス 55">
            <a:extLst>
              <a:ext uri="{FF2B5EF4-FFF2-40B4-BE49-F238E27FC236}">
                <a16:creationId xmlns:a16="http://schemas.microsoft.com/office/drawing/2014/main" id="{452E363B-12B8-49AE-99C5-A6E63BA0801E}"/>
              </a:ext>
            </a:extLst>
          </p:cNvPr>
          <p:cNvSpPr txBox="1"/>
          <p:nvPr/>
        </p:nvSpPr>
        <p:spPr>
          <a:xfrm>
            <a:off x="723966" y="3507022"/>
            <a:ext cx="3749117" cy="261610"/>
          </a:xfrm>
          <a:prstGeom prst="rect">
            <a:avLst/>
          </a:prstGeom>
          <a:noFill/>
        </p:spPr>
        <p:txBody>
          <a:bodyPr wrap="square">
            <a:spAutoFit/>
          </a:bodyPr>
          <a:lstStyle/>
          <a:p>
            <a:r>
              <a:rPr lang="ja-JP" altLang="en-US" sz="1100" dirty="0">
                <a:latin typeface="BIZ UDゴシック" panose="020B0400000000000000" pitchFamily="49" charset="-128"/>
                <a:ea typeface="BIZ UDゴシック" panose="020B0400000000000000" pitchFamily="49" charset="-128"/>
              </a:rPr>
              <a:t>（見直しの観点）</a:t>
            </a:r>
            <a:endParaRPr lang="en-US" altLang="ja-JP" sz="1100" dirty="0">
              <a:latin typeface="BIZ UDゴシック" panose="020B0400000000000000" pitchFamily="49" charset="-128"/>
              <a:ea typeface="BIZ UDゴシック" panose="020B0400000000000000" pitchFamily="49" charset="-128"/>
            </a:endParaRPr>
          </a:p>
        </p:txBody>
      </p:sp>
      <p:sp>
        <p:nvSpPr>
          <p:cNvPr id="61" name="正方形/長方形 60">
            <a:extLst>
              <a:ext uri="{FF2B5EF4-FFF2-40B4-BE49-F238E27FC236}">
                <a16:creationId xmlns:a16="http://schemas.microsoft.com/office/drawing/2014/main" id="{894E4F2A-D24D-4A4C-A311-41B153461599}"/>
              </a:ext>
            </a:extLst>
          </p:cNvPr>
          <p:cNvSpPr/>
          <p:nvPr/>
        </p:nvSpPr>
        <p:spPr>
          <a:xfrm>
            <a:off x="1026338" y="3815286"/>
            <a:ext cx="4680000" cy="309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97900C68-4043-4FE4-A892-B9B92D9C0660}"/>
              </a:ext>
            </a:extLst>
          </p:cNvPr>
          <p:cNvSpPr txBox="1"/>
          <p:nvPr/>
        </p:nvSpPr>
        <p:spPr>
          <a:xfrm>
            <a:off x="1026339" y="3838041"/>
            <a:ext cx="4036502" cy="261610"/>
          </a:xfrm>
          <a:prstGeom prst="rect">
            <a:avLst/>
          </a:prstGeom>
          <a:noFill/>
        </p:spPr>
        <p:txBody>
          <a:bodyPr wrap="square">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➀</a:t>
            </a:r>
            <a:r>
              <a:rPr lang="ja-JP" altLang="en-US" sz="1100" dirty="0">
                <a:solidFill>
                  <a:schemeClr val="tx1"/>
                </a:solidFill>
                <a:latin typeface="BIZ UDゴシック" panose="020B0400000000000000" pitchFamily="49" charset="-128"/>
                <a:ea typeface="BIZ UDゴシック" panose="020B0400000000000000" pitchFamily="49" charset="-128"/>
              </a:rPr>
              <a:t>福祉のしごとの魅力発信とニーズに合わせた参入支援</a:t>
            </a:r>
            <a:endParaRPr lang="en-US" altLang="ja-JP" sz="1100" dirty="0">
              <a:solidFill>
                <a:schemeClr val="tx1"/>
              </a:solidFill>
              <a:latin typeface="BIZ UDゴシック" panose="020B0400000000000000" pitchFamily="49" charset="-128"/>
              <a:ea typeface="BIZ UDゴシック" panose="020B0400000000000000" pitchFamily="49" charset="-128"/>
            </a:endParaRPr>
          </a:p>
        </p:txBody>
      </p:sp>
      <p:sp>
        <p:nvSpPr>
          <p:cNvPr id="63" name="正方形/長方形 62">
            <a:extLst>
              <a:ext uri="{FF2B5EF4-FFF2-40B4-BE49-F238E27FC236}">
                <a16:creationId xmlns:a16="http://schemas.microsoft.com/office/drawing/2014/main" id="{596C7B40-867A-4887-A7CB-E98E99C34006}"/>
              </a:ext>
            </a:extLst>
          </p:cNvPr>
          <p:cNvSpPr/>
          <p:nvPr/>
        </p:nvSpPr>
        <p:spPr>
          <a:xfrm>
            <a:off x="1026337" y="5839803"/>
            <a:ext cx="4680000" cy="309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a:extLst>
              <a:ext uri="{FF2B5EF4-FFF2-40B4-BE49-F238E27FC236}">
                <a16:creationId xmlns:a16="http://schemas.microsoft.com/office/drawing/2014/main" id="{E8B29773-319F-4ABA-99D9-59DCB5B471D6}"/>
              </a:ext>
            </a:extLst>
          </p:cNvPr>
          <p:cNvSpPr txBox="1"/>
          <p:nvPr/>
        </p:nvSpPr>
        <p:spPr>
          <a:xfrm>
            <a:off x="1026339" y="5862558"/>
            <a:ext cx="3227328" cy="261610"/>
          </a:xfrm>
          <a:prstGeom prst="rect">
            <a:avLst/>
          </a:prstGeom>
          <a:noFill/>
        </p:spPr>
        <p:txBody>
          <a:bodyPr wrap="square">
            <a:spAutoFit/>
          </a:bodyPr>
          <a:lstStyle/>
          <a:p>
            <a:pPr defTabSz="1280160">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③</a:t>
            </a:r>
            <a:r>
              <a:rPr lang="ja-JP" altLang="en-US" sz="1100" b="0" dirty="0">
                <a:solidFill>
                  <a:schemeClr val="tx1"/>
                </a:solidFill>
                <a:latin typeface="BIZ UDゴシック" panose="020B0400000000000000" pitchFamily="49" charset="-128"/>
                <a:ea typeface="BIZ UDゴシック" panose="020B0400000000000000" pitchFamily="49" charset="-128"/>
              </a:rPr>
              <a:t>これからを担う介護・福祉人材を育む</a:t>
            </a:r>
          </a:p>
        </p:txBody>
      </p:sp>
      <p:grpSp>
        <p:nvGrpSpPr>
          <p:cNvPr id="65" name="グループ化 64">
            <a:extLst>
              <a:ext uri="{FF2B5EF4-FFF2-40B4-BE49-F238E27FC236}">
                <a16:creationId xmlns:a16="http://schemas.microsoft.com/office/drawing/2014/main" id="{EA397693-ABF4-4A26-91A2-9761D44C086A}"/>
              </a:ext>
            </a:extLst>
          </p:cNvPr>
          <p:cNvGrpSpPr/>
          <p:nvPr/>
        </p:nvGrpSpPr>
        <p:grpSpPr>
          <a:xfrm>
            <a:off x="3894779" y="1586925"/>
            <a:ext cx="300698" cy="369332"/>
            <a:chOff x="4089862" y="2626821"/>
            <a:chExt cx="300698" cy="369332"/>
          </a:xfrm>
        </p:grpSpPr>
        <p:sp>
          <p:nvSpPr>
            <p:cNvPr id="66" name="楕円 65">
              <a:extLst>
                <a:ext uri="{FF2B5EF4-FFF2-40B4-BE49-F238E27FC236}">
                  <a16:creationId xmlns:a16="http://schemas.microsoft.com/office/drawing/2014/main" id="{E334888B-C74E-46CD-935E-A5536B07B7C8}"/>
                </a:ext>
              </a:extLst>
            </p:cNvPr>
            <p:cNvSpPr/>
            <p:nvPr/>
          </p:nvSpPr>
          <p:spPr>
            <a:xfrm>
              <a:off x="4089862" y="2651760"/>
              <a:ext cx="300698" cy="331419"/>
            </a:xfrm>
            <a:prstGeom prst="ellipse">
              <a:avLst/>
            </a:prstGeom>
            <a:solidFill>
              <a:schemeClr val="accent2">
                <a:lumMod val="5000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BA9CBE7C-3465-429F-8ABC-53508306230B}"/>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grpSp>
        <p:nvGrpSpPr>
          <p:cNvPr id="68" name="グループ化 67">
            <a:extLst>
              <a:ext uri="{FF2B5EF4-FFF2-40B4-BE49-F238E27FC236}">
                <a16:creationId xmlns:a16="http://schemas.microsoft.com/office/drawing/2014/main" id="{20ED1FB7-DA71-4A9E-8CC9-D20EAE442946}"/>
              </a:ext>
            </a:extLst>
          </p:cNvPr>
          <p:cNvGrpSpPr/>
          <p:nvPr/>
        </p:nvGrpSpPr>
        <p:grpSpPr>
          <a:xfrm>
            <a:off x="3894163" y="2044318"/>
            <a:ext cx="300698" cy="369332"/>
            <a:chOff x="4089862" y="2626821"/>
            <a:chExt cx="300698" cy="369332"/>
          </a:xfrm>
        </p:grpSpPr>
        <p:sp>
          <p:nvSpPr>
            <p:cNvPr id="69" name="楕円 68">
              <a:extLst>
                <a:ext uri="{FF2B5EF4-FFF2-40B4-BE49-F238E27FC236}">
                  <a16:creationId xmlns:a16="http://schemas.microsoft.com/office/drawing/2014/main" id="{1D479E84-8E38-4C08-AF0B-95161921A56A}"/>
                </a:ext>
              </a:extLst>
            </p:cNvPr>
            <p:cNvSpPr/>
            <p:nvPr/>
          </p:nvSpPr>
          <p:spPr>
            <a:xfrm>
              <a:off x="4089862" y="2651760"/>
              <a:ext cx="300698" cy="331419"/>
            </a:xfrm>
            <a:prstGeom prst="ellipse">
              <a:avLst/>
            </a:prstGeom>
            <a:solidFill>
              <a:schemeClr val="accent2">
                <a:lumMod val="5000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129DEA3D-C6D3-406D-9CBC-84A27567285F}"/>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sp>
        <p:nvSpPr>
          <p:cNvPr id="36" name="テキスト ボックス 35">
            <a:extLst>
              <a:ext uri="{FF2B5EF4-FFF2-40B4-BE49-F238E27FC236}">
                <a16:creationId xmlns:a16="http://schemas.microsoft.com/office/drawing/2014/main" id="{56C5230C-499E-4A53-8B3C-262D20584E67}"/>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６</a:t>
            </a:r>
          </a:p>
        </p:txBody>
      </p:sp>
    </p:spTree>
    <p:extLst>
      <p:ext uri="{BB962C8B-B14F-4D97-AF65-F5344CB8AC3E}">
        <p14:creationId xmlns:p14="http://schemas.microsoft.com/office/powerpoint/2010/main" val="273301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90D24843-C1C4-4473-83AD-94B696A416B0}"/>
              </a:ext>
            </a:extLst>
          </p:cNvPr>
          <p:cNvSpPr/>
          <p:nvPr/>
        </p:nvSpPr>
        <p:spPr>
          <a:xfrm>
            <a:off x="1026337" y="4280347"/>
            <a:ext cx="4680000" cy="309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テキスト ボックス 56">
            <a:extLst>
              <a:ext uri="{FF2B5EF4-FFF2-40B4-BE49-F238E27FC236}">
                <a16:creationId xmlns:a16="http://schemas.microsoft.com/office/drawing/2014/main" id="{FE485061-D11F-46E2-924E-1B10F5CE8F55}"/>
              </a:ext>
            </a:extLst>
          </p:cNvPr>
          <p:cNvSpPr txBox="1"/>
          <p:nvPr/>
        </p:nvSpPr>
        <p:spPr>
          <a:xfrm>
            <a:off x="1026338" y="4303102"/>
            <a:ext cx="3749117" cy="261610"/>
          </a:xfrm>
          <a:prstGeom prst="rect">
            <a:avLst/>
          </a:prstGeom>
          <a:noFill/>
        </p:spPr>
        <p:txBody>
          <a:bodyPr wrap="square">
            <a:spAutoFit/>
          </a:bodyPr>
          <a:lstStyle/>
          <a:p>
            <a:pPr defTabSz="914400">
              <a:defRPr/>
            </a:pPr>
            <a:r>
              <a:rPr kumimoji="1" lang="ja-JP" altLang="en-US" sz="1100" kern="1200" dirty="0">
                <a:solidFill>
                  <a:schemeClr val="tx1"/>
                </a:solidFill>
                <a:latin typeface="BIZ UDゴシック" panose="020B0400000000000000" pitchFamily="49" charset="-128"/>
                <a:ea typeface="BIZ UDゴシック" panose="020B0400000000000000" pitchFamily="49" charset="-128"/>
              </a:rPr>
              <a:t>➀多様な働き方の導入と働きやすさの実現</a:t>
            </a:r>
            <a:endParaRPr kumimoji="1" lang="en-US" altLang="ja-JP" sz="1100" strike="sngStrike" kern="1200" dirty="0">
              <a:solidFill>
                <a:schemeClr val="tx1"/>
              </a:solidFill>
              <a:latin typeface="BIZ UDゴシック" panose="020B0400000000000000" pitchFamily="49" charset="-128"/>
              <a:ea typeface="BIZ UDゴシック" panose="020B0400000000000000" pitchFamily="49" charset="-128"/>
              <a:cs typeface="+mn-cs"/>
            </a:endParaRPr>
          </a:p>
        </p:txBody>
      </p:sp>
      <p:graphicFrame>
        <p:nvGraphicFramePr>
          <p:cNvPr id="9" name="表 9">
            <a:extLst>
              <a:ext uri="{FF2B5EF4-FFF2-40B4-BE49-F238E27FC236}">
                <a16:creationId xmlns:a16="http://schemas.microsoft.com/office/drawing/2014/main" id="{AE64D611-65B0-433E-BD4D-B2F59B72381E}"/>
              </a:ext>
            </a:extLst>
          </p:cNvPr>
          <p:cNvGraphicFramePr>
            <a:graphicFrameLocks noGrp="1"/>
          </p:cNvGraphicFramePr>
          <p:nvPr>
            <p:extLst>
              <p:ext uri="{D42A27DB-BD31-4B8C-83A1-F6EECF244321}">
                <p14:modId xmlns:p14="http://schemas.microsoft.com/office/powerpoint/2010/main" val="2222821016"/>
              </p:ext>
            </p:extLst>
          </p:nvPr>
        </p:nvGraphicFramePr>
        <p:xfrm>
          <a:off x="571054" y="1205803"/>
          <a:ext cx="8209038" cy="1666840"/>
        </p:xfrm>
        <a:graphic>
          <a:graphicData uri="http://schemas.openxmlformats.org/drawingml/2006/table">
            <a:tbl>
              <a:tblPr firstRow="1" bandRow="1">
                <a:tableStyleId>{2D5ABB26-0587-4C30-8999-92F81FD0307C}</a:tableStyleId>
              </a:tblPr>
              <a:tblGrid>
                <a:gridCol w="260219">
                  <a:extLst>
                    <a:ext uri="{9D8B030D-6E8A-4147-A177-3AD203B41FA5}">
                      <a16:colId xmlns:a16="http://schemas.microsoft.com/office/drawing/2014/main" val="2109529292"/>
                    </a:ext>
                  </a:extLst>
                </a:gridCol>
                <a:gridCol w="3433157">
                  <a:extLst>
                    <a:ext uri="{9D8B030D-6E8A-4147-A177-3AD203B41FA5}">
                      <a16:colId xmlns:a16="http://schemas.microsoft.com/office/drawing/2014/main" val="2180769805"/>
                    </a:ext>
                  </a:extLst>
                </a:gridCol>
                <a:gridCol w="789709">
                  <a:extLst>
                    <a:ext uri="{9D8B030D-6E8A-4147-A177-3AD203B41FA5}">
                      <a16:colId xmlns:a16="http://schemas.microsoft.com/office/drawing/2014/main" val="3403879275"/>
                    </a:ext>
                  </a:extLst>
                </a:gridCol>
                <a:gridCol w="325120">
                  <a:extLst>
                    <a:ext uri="{9D8B030D-6E8A-4147-A177-3AD203B41FA5}">
                      <a16:colId xmlns:a16="http://schemas.microsoft.com/office/drawing/2014/main" val="4141102940"/>
                    </a:ext>
                  </a:extLst>
                </a:gridCol>
                <a:gridCol w="3400833">
                  <a:extLst>
                    <a:ext uri="{9D8B030D-6E8A-4147-A177-3AD203B41FA5}">
                      <a16:colId xmlns:a16="http://schemas.microsoft.com/office/drawing/2014/main" val="2893413768"/>
                    </a:ext>
                  </a:extLst>
                </a:gridCol>
              </a:tblGrid>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kern="100" dirty="0">
                          <a:solidFill>
                            <a:schemeClr val="tx1"/>
                          </a:solidFill>
                          <a:effectLst/>
                          <a:latin typeface="BIZ UDゴシック" panose="020B0400000000000000" pitchFamily="49" charset="-128"/>
                          <a:ea typeface="BIZ UDゴシック" panose="020B0400000000000000" pitchFamily="49" charset="-128"/>
                          <a:cs typeface="+mn-cs"/>
                        </a:rPr>
                        <a:t>取組項目</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kern="100" dirty="0">
                        <a:solidFill>
                          <a:schemeClr val="tx1"/>
                        </a:solidFill>
                        <a:effectLst/>
                        <a:latin typeface="BIZ UDゴシック" panose="020B0400000000000000" pitchFamily="49" charset="-128"/>
                        <a:ea typeface="BIZ UDゴシック" panose="020B0400000000000000" pitchFamily="49"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9337224"/>
                  </a:ext>
                </a:extLst>
              </a:tr>
              <a:tr h="432000">
                <a:tc rowSpan="2">
                  <a:txBody>
                    <a:bodyPr/>
                    <a:lstStyle/>
                    <a:p>
                      <a:r>
                        <a:rPr kumimoji="1" lang="ja-JP" altLang="en-US" sz="1100" dirty="0">
                          <a:latin typeface="BIZ UDゴシック" panose="020B0400000000000000" pitchFamily="49" charset="-128"/>
                          <a:ea typeface="BIZ UDゴシック" panose="020B0400000000000000" pitchFamily="49" charset="-128"/>
                        </a:rPr>
                        <a:t>➀</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r>
                        <a:rPr kumimoji="1" lang="ja-JP" altLang="en-US" sz="1100" b="0" kern="1200" dirty="0">
                          <a:solidFill>
                            <a:schemeClr val="tx1"/>
                          </a:solidFill>
                          <a:latin typeface="BIZ UDゴシック" panose="020B0400000000000000" pitchFamily="49" charset="-128"/>
                          <a:ea typeface="BIZ UDゴシック" panose="020B0400000000000000" pitchFamily="49" charset="-128"/>
                        </a:rPr>
                        <a:t>早期離職防止と業務改善による定着の促進</a:t>
                      </a:r>
                      <a:endParaRPr kumimoji="1" lang="ja-JP" altLang="en-US" sz="1100" dirty="0">
                        <a:latin typeface="BIZ UDゴシック" panose="020B0400000000000000" pitchFamily="49" charset="-128"/>
                        <a:ea typeface="BIZ UDゴシック" panose="020B0400000000000000" pitchFamily="49" charset="-128"/>
                      </a:endParaRP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endParaRPr kumimoji="1" lang="ja-JP" altLang="en-US" sz="1100" dirty="0">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100" b="1" dirty="0">
                          <a:latin typeface="BIZ UDゴシック" panose="020B0400000000000000" pitchFamily="49" charset="-128"/>
                          <a:ea typeface="BIZ UDゴシック" panose="020B0400000000000000" pitchFamily="49" charset="-128"/>
                        </a:rPr>
                        <a:t>➀</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tx1"/>
                          </a:solidFill>
                          <a:latin typeface="BIZ UDゴシック" panose="020B0400000000000000" pitchFamily="49" charset="-128"/>
                          <a:ea typeface="BIZ UDゴシック" panose="020B0400000000000000" pitchFamily="49" charset="-128"/>
                        </a:rPr>
                        <a:t>多様な働き方の導入と働きやすさの実現</a:t>
                      </a:r>
                      <a:endParaRPr kumimoji="1" lang="en-US" altLang="ja-JP" sz="1100" b="1" strike="sngStrike"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14046"/>
                  </a:ext>
                </a:extLst>
              </a:tr>
              <a:tr h="4320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1100" dirty="0">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tx1"/>
                          </a:solidFill>
                          <a:latin typeface="BIZ UDゴシック" panose="020B0400000000000000" pitchFamily="49" charset="-128"/>
                          <a:ea typeface="BIZ UDゴシック" panose="020B0400000000000000" pitchFamily="49" charset="-128"/>
                        </a:rPr>
                        <a:t>②</a:t>
                      </a:r>
                      <a:endParaRPr lang="ja-JP" altLang="en-US" sz="11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tx1"/>
                          </a:solidFill>
                          <a:latin typeface="BIZ UDゴシック" panose="020B0400000000000000" pitchFamily="49" charset="-128"/>
                          <a:ea typeface="BIZ UDゴシック" panose="020B0400000000000000" pitchFamily="49" charset="-128"/>
                          <a:cs typeface="+mn-cs"/>
                        </a:rPr>
                        <a:t>テクノロジーの活用・</a:t>
                      </a:r>
                      <a:r>
                        <a:rPr kumimoji="1" lang="en-US" altLang="ja-JP" sz="1100" b="1" kern="1200" dirty="0">
                          <a:solidFill>
                            <a:schemeClr val="tx1"/>
                          </a:solidFill>
                          <a:latin typeface="BIZ UDゴシック" panose="020B0400000000000000" pitchFamily="49" charset="-128"/>
                          <a:ea typeface="BIZ UDゴシック" panose="020B0400000000000000" pitchFamily="49" charset="-128"/>
                          <a:cs typeface="+mn-cs"/>
                        </a:rPr>
                        <a:t>DX</a:t>
                      </a:r>
                      <a:r>
                        <a:rPr kumimoji="1" lang="ja-JP" altLang="en-US" sz="1100" b="1" kern="1200" dirty="0">
                          <a:solidFill>
                            <a:schemeClr val="tx1"/>
                          </a:solidFill>
                          <a:latin typeface="BIZ UDゴシック" panose="020B0400000000000000" pitchFamily="49" charset="-128"/>
                          <a:ea typeface="BIZ UDゴシック" panose="020B0400000000000000" pitchFamily="49" charset="-128"/>
                          <a:cs typeface="+mn-cs"/>
                        </a:rPr>
                        <a:t>による職場環境の</a:t>
                      </a:r>
                      <a:endParaRPr kumimoji="1" lang="en-US" altLang="ja-JP" sz="1100" b="1"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1" kern="1200" dirty="0">
                          <a:solidFill>
                            <a:schemeClr val="tx1"/>
                          </a:solidFill>
                          <a:latin typeface="BIZ UDゴシック" panose="020B0400000000000000" pitchFamily="49" charset="-128"/>
                          <a:ea typeface="BIZ UDゴシック" panose="020B0400000000000000" pitchFamily="49" charset="-128"/>
                          <a:cs typeface="+mn-cs"/>
                        </a:rPr>
                        <a:t>改善</a:t>
                      </a: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168203"/>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②</a:t>
                      </a: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rPr>
                        <a:t>介護・福祉職員の処遇改善に係る国への要望</a:t>
                      </a:r>
                      <a:endPar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11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ゴシック" panose="020B0400000000000000" pitchFamily="49" charset="-128"/>
                          <a:ea typeface="BIZ UDゴシック" panose="020B0400000000000000" pitchFamily="49" charset="-128"/>
                        </a:rPr>
                        <a:t>③</a:t>
                      </a:r>
                      <a:endParaRPr lang="en-US" altLang="ja-JP" sz="11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rPr>
                        <a:t>処遇の改善に係る国への要望</a:t>
                      </a:r>
                      <a:endParaRPr lang="en-US" altLang="ja-JP" sz="1100" b="1"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8953888"/>
                  </a:ext>
                </a:extLst>
              </a:tr>
            </a:tbl>
          </a:graphicData>
        </a:graphic>
      </p:graphicFrame>
      <p:sp>
        <p:nvSpPr>
          <p:cNvPr id="6" name="テキスト ボックス 5">
            <a:extLst>
              <a:ext uri="{FF2B5EF4-FFF2-40B4-BE49-F238E27FC236}">
                <a16:creationId xmlns:a16="http://schemas.microsoft.com/office/drawing/2014/main" id="{6CF71CFF-D2B8-4EE9-BF1C-F2CDDEF2154A}"/>
              </a:ext>
            </a:extLst>
          </p:cNvPr>
          <p:cNvSpPr txBox="1"/>
          <p:nvPr/>
        </p:nvSpPr>
        <p:spPr>
          <a:xfrm>
            <a:off x="0" y="-3960"/>
            <a:ext cx="9144000" cy="394657"/>
          </a:xfrm>
          <a:prstGeom prst="rect">
            <a:avLst/>
          </a:prstGeom>
          <a:solidFill>
            <a:schemeClr val="accent1">
              <a:lumMod val="75000"/>
            </a:schemeClr>
          </a:solidFill>
        </p:spPr>
        <p:txBody>
          <a:bodyPr wrap="square" rtlCol="0" anchor="ctr">
            <a:noAutofit/>
          </a:bodyPr>
          <a:lstStyle/>
          <a:p>
            <a:r>
              <a:rPr kumimoji="1" lang="ja-JP" altLang="en-US" sz="1200" b="1" dirty="0">
                <a:solidFill>
                  <a:schemeClr val="bg1"/>
                </a:solidFill>
                <a:latin typeface="BIZ UDゴシック" panose="020B0400000000000000" pitchFamily="49" charset="-128"/>
                <a:ea typeface="BIZ UDゴシック" panose="020B0400000000000000" pitchFamily="49" charset="-128"/>
              </a:rPr>
              <a:t>　３．中間見直しに向けて</a:t>
            </a:r>
          </a:p>
        </p:txBody>
      </p:sp>
      <p:grpSp>
        <p:nvGrpSpPr>
          <p:cNvPr id="20" name="グループ化 19">
            <a:extLst>
              <a:ext uri="{FF2B5EF4-FFF2-40B4-BE49-F238E27FC236}">
                <a16:creationId xmlns:a16="http://schemas.microsoft.com/office/drawing/2014/main" id="{CA8B76A6-1A9F-4A12-ADA2-FD6BB095291A}"/>
              </a:ext>
            </a:extLst>
          </p:cNvPr>
          <p:cNvGrpSpPr/>
          <p:nvPr/>
        </p:nvGrpSpPr>
        <p:grpSpPr>
          <a:xfrm>
            <a:off x="8306221" y="1600362"/>
            <a:ext cx="300698" cy="369332"/>
            <a:chOff x="4089862" y="2626821"/>
            <a:chExt cx="300698" cy="369332"/>
          </a:xfrm>
        </p:grpSpPr>
        <p:sp>
          <p:nvSpPr>
            <p:cNvPr id="21" name="楕円 20">
              <a:extLst>
                <a:ext uri="{FF2B5EF4-FFF2-40B4-BE49-F238E27FC236}">
                  <a16:creationId xmlns:a16="http://schemas.microsoft.com/office/drawing/2014/main" id="{41722D14-0AD0-4F87-AE84-E8110DFBF0F6}"/>
                </a:ext>
              </a:extLst>
            </p:cNvPr>
            <p:cNvSpPr/>
            <p:nvPr/>
          </p:nvSpPr>
          <p:spPr>
            <a:xfrm>
              <a:off x="4089862" y="2651760"/>
              <a:ext cx="300698" cy="331419"/>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1A1B769-FA2E-4C64-BA00-7DFA7E75377C}"/>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sp>
        <p:nvSpPr>
          <p:cNvPr id="12" name="グラフィックス 15" descr="矢印: 直線 単色塗りつぶし">
            <a:extLst>
              <a:ext uri="{FF2B5EF4-FFF2-40B4-BE49-F238E27FC236}">
                <a16:creationId xmlns:a16="http://schemas.microsoft.com/office/drawing/2014/main" id="{5EEEF073-690B-BB81-F861-AC5C4EE4E0A8}"/>
              </a:ext>
            </a:extLst>
          </p:cNvPr>
          <p:cNvSpPr/>
          <p:nvPr/>
        </p:nvSpPr>
        <p:spPr>
          <a:xfrm rot="10800000">
            <a:off x="4253666" y="2044465"/>
            <a:ext cx="759297" cy="391138"/>
          </a:xfrm>
          <a:custGeom>
            <a:avLst/>
            <a:gdLst>
              <a:gd name="connsiteX0" fmla="*/ 251844 w 923352"/>
              <a:gd name="connsiteY0" fmla="*/ 125908 h 503631"/>
              <a:gd name="connsiteX1" fmla="*/ 251844 w 923352"/>
              <a:gd name="connsiteY1" fmla="*/ 0 h 503631"/>
              <a:gd name="connsiteX2" fmla="*/ 29 w 923352"/>
              <a:gd name="connsiteY2" fmla="*/ 251816 h 503631"/>
              <a:gd name="connsiteX3" fmla="*/ 251844 w 923352"/>
              <a:gd name="connsiteY3" fmla="*/ 503631 h 503631"/>
              <a:gd name="connsiteX4" fmla="*/ 251844 w 923352"/>
              <a:gd name="connsiteY4" fmla="*/ 377723 h 503631"/>
              <a:gd name="connsiteX5" fmla="*/ 923352 w 923352"/>
              <a:gd name="connsiteY5" fmla="*/ 251816 h 503631"/>
              <a:gd name="connsiteX6" fmla="*/ 251844 w 923352"/>
              <a:gd name="connsiteY6" fmla="*/ 125908 h 50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352" h="503631">
                <a:moveTo>
                  <a:pt x="251844" y="125908"/>
                </a:moveTo>
                <a:lnTo>
                  <a:pt x="251844" y="0"/>
                </a:lnTo>
                <a:lnTo>
                  <a:pt x="29" y="251816"/>
                </a:lnTo>
                <a:cubicBezTo>
                  <a:pt x="-3119" y="251816"/>
                  <a:pt x="251844" y="503631"/>
                  <a:pt x="251844" y="503631"/>
                </a:cubicBezTo>
                <a:lnTo>
                  <a:pt x="251844" y="377723"/>
                </a:lnTo>
                <a:lnTo>
                  <a:pt x="923352" y="251816"/>
                </a:lnTo>
                <a:lnTo>
                  <a:pt x="251844" y="125908"/>
                </a:lnTo>
                <a:close/>
              </a:path>
            </a:pathLst>
          </a:custGeom>
          <a:gradFill flip="none" rotWithShape="1">
            <a:gsLst>
              <a:gs pos="62000">
                <a:schemeClr val="tx2">
                  <a:lumMod val="60000"/>
                  <a:lumOff val="40000"/>
                </a:schemeClr>
              </a:gs>
              <a:gs pos="17000">
                <a:schemeClr val="bg1"/>
              </a:gs>
              <a:gs pos="100000">
                <a:schemeClr val="tx2"/>
              </a:gs>
            </a:gsLst>
            <a:lin ang="10800000" scaled="1"/>
            <a:tileRect/>
          </a:gradFill>
          <a:ln w="10418"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a:p>
        </p:txBody>
      </p:sp>
      <p:grpSp>
        <p:nvGrpSpPr>
          <p:cNvPr id="32" name="グループ化 31">
            <a:extLst>
              <a:ext uri="{FF2B5EF4-FFF2-40B4-BE49-F238E27FC236}">
                <a16:creationId xmlns:a16="http://schemas.microsoft.com/office/drawing/2014/main" id="{AD53065A-2863-49C4-8578-4EB0B536AED7}"/>
              </a:ext>
            </a:extLst>
          </p:cNvPr>
          <p:cNvGrpSpPr/>
          <p:nvPr/>
        </p:nvGrpSpPr>
        <p:grpSpPr>
          <a:xfrm>
            <a:off x="8306221" y="2028855"/>
            <a:ext cx="300698" cy="369332"/>
            <a:chOff x="4089862" y="2626821"/>
            <a:chExt cx="300698" cy="369332"/>
          </a:xfrm>
        </p:grpSpPr>
        <p:sp>
          <p:nvSpPr>
            <p:cNvPr id="33" name="楕円 32">
              <a:extLst>
                <a:ext uri="{FF2B5EF4-FFF2-40B4-BE49-F238E27FC236}">
                  <a16:creationId xmlns:a16="http://schemas.microsoft.com/office/drawing/2014/main" id="{81DB4EC2-ED59-408F-AA63-F4E845CA09DB}"/>
                </a:ext>
              </a:extLst>
            </p:cNvPr>
            <p:cNvSpPr/>
            <p:nvPr/>
          </p:nvSpPr>
          <p:spPr>
            <a:xfrm>
              <a:off x="4089862" y="2651760"/>
              <a:ext cx="300698" cy="331419"/>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AB804AF7-13D0-4AA3-8AF9-C37E8E723174}"/>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sp>
        <p:nvSpPr>
          <p:cNvPr id="46" name="二等辺三角形 45">
            <a:extLst>
              <a:ext uri="{FF2B5EF4-FFF2-40B4-BE49-F238E27FC236}">
                <a16:creationId xmlns:a16="http://schemas.microsoft.com/office/drawing/2014/main" id="{4AFD878A-73D5-44C8-8B09-E9FCD4C962EE}"/>
              </a:ext>
            </a:extLst>
          </p:cNvPr>
          <p:cNvSpPr>
            <a:spLocks noChangeAspect="1"/>
          </p:cNvSpPr>
          <p:nvPr/>
        </p:nvSpPr>
        <p:spPr>
          <a:xfrm>
            <a:off x="281372" y="650129"/>
            <a:ext cx="2880000" cy="131265"/>
          </a:xfrm>
          <a:prstGeom prst="triangle">
            <a:avLst>
              <a:gd name="adj" fmla="val 0"/>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b"/>
          <a:lstStyle/>
          <a:p>
            <a:endParaRPr kumimoji="1" lang="ja-JP" altLang="en-US" dirty="0">
              <a:solidFill>
                <a:schemeClr val="accent1"/>
              </a:solidFill>
            </a:endParaRPr>
          </a:p>
        </p:txBody>
      </p:sp>
      <p:sp>
        <p:nvSpPr>
          <p:cNvPr id="47" name="角丸四角形 3">
            <a:extLst>
              <a:ext uri="{FF2B5EF4-FFF2-40B4-BE49-F238E27FC236}">
                <a16:creationId xmlns:a16="http://schemas.microsoft.com/office/drawing/2014/main" id="{4FAE06F7-0CE0-41C0-812C-42D9FB99E1D6}"/>
              </a:ext>
            </a:extLst>
          </p:cNvPr>
          <p:cNvSpPr/>
          <p:nvPr/>
        </p:nvSpPr>
        <p:spPr>
          <a:xfrm>
            <a:off x="216131" y="422423"/>
            <a:ext cx="6999786" cy="548640"/>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5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rPr>
              <a:t>各方向性における見直しの観点</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8" name="矢印: 五方向 47">
            <a:extLst>
              <a:ext uri="{FF2B5EF4-FFF2-40B4-BE49-F238E27FC236}">
                <a16:creationId xmlns:a16="http://schemas.microsoft.com/office/drawing/2014/main" id="{9343066D-C109-4A8B-ACDA-E5608975ED9C}"/>
              </a:ext>
            </a:extLst>
          </p:cNvPr>
          <p:cNvSpPr/>
          <p:nvPr/>
        </p:nvSpPr>
        <p:spPr>
          <a:xfrm>
            <a:off x="565767" y="881263"/>
            <a:ext cx="3240000" cy="32400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CD5C66B7-A681-436A-84D8-CEE300C6F70D}"/>
              </a:ext>
            </a:extLst>
          </p:cNvPr>
          <p:cNvSpPr txBox="1"/>
          <p:nvPr/>
        </p:nvSpPr>
        <p:spPr>
          <a:xfrm>
            <a:off x="523629" y="909416"/>
            <a:ext cx="3491416" cy="276999"/>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（２）生産性向上、労働環境・処遇の改善</a:t>
            </a:r>
            <a:endParaRPr lang="ja-JP" altLang="en-US" sz="1200" b="1" dirty="0">
              <a:solidFill>
                <a:schemeClr val="tx1"/>
              </a:solidFill>
              <a:latin typeface="BIZ UDゴシック" panose="020B0400000000000000" pitchFamily="49" charset="-128"/>
              <a:ea typeface="BIZ UDゴシック" panose="020B0400000000000000" pitchFamily="49" charset="-128"/>
            </a:endParaRPr>
          </a:p>
        </p:txBody>
      </p:sp>
      <p:sp>
        <p:nvSpPr>
          <p:cNvPr id="51" name="テキスト ボックス 50">
            <a:extLst>
              <a:ext uri="{FF2B5EF4-FFF2-40B4-BE49-F238E27FC236}">
                <a16:creationId xmlns:a16="http://schemas.microsoft.com/office/drawing/2014/main" id="{A87F5CB5-3C36-4E3C-87C9-A795998EDAA9}"/>
              </a:ext>
            </a:extLst>
          </p:cNvPr>
          <p:cNvSpPr txBox="1"/>
          <p:nvPr/>
        </p:nvSpPr>
        <p:spPr>
          <a:xfrm>
            <a:off x="1282324" y="4620968"/>
            <a:ext cx="7323979"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a:t>
            </a:r>
            <a:r>
              <a:rPr kumimoji="1" lang="ja-JP" altLang="en-US" sz="1200" dirty="0">
                <a:solidFill>
                  <a:schemeClr val="tx1"/>
                </a:solidFill>
                <a:latin typeface="BIZ UDゴシック" panose="020B0400000000000000" pitchFamily="49" charset="-128"/>
                <a:ea typeface="BIZ UDゴシック" panose="020B0400000000000000" pitchFamily="49" charset="-128"/>
              </a:rPr>
              <a:t>タスクシフト・シェア</a:t>
            </a:r>
            <a:r>
              <a:rPr lang="ja-JP" altLang="en-US" sz="1200" dirty="0">
                <a:latin typeface="BIZ UDゴシック" panose="020B0400000000000000" pitchFamily="49" charset="-128"/>
                <a:ea typeface="BIZ UDゴシック" panose="020B0400000000000000" pitchFamily="49" charset="-128"/>
              </a:rPr>
              <a:t>を始めとした多様な働き方の導入やカスタマーハラスメント対策の推進等、</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職員の働きやすさという視点を重視</a:t>
            </a:r>
            <a:endParaRPr lang="en-US" altLang="ja-JP" sz="1200" b="1" u="sng" dirty="0">
              <a:solidFill>
                <a:srgbClr val="FF0000"/>
              </a:solidFill>
              <a:latin typeface="BIZ UDゴシック" panose="020B0400000000000000" pitchFamily="49" charset="-128"/>
              <a:ea typeface="BIZ UDゴシック" panose="020B0400000000000000" pitchFamily="49" charset="-128"/>
            </a:endParaRPr>
          </a:p>
        </p:txBody>
      </p:sp>
      <p:sp>
        <p:nvSpPr>
          <p:cNvPr id="52" name="テキスト ボックス 51">
            <a:extLst>
              <a:ext uri="{FF2B5EF4-FFF2-40B4-BE49-F238E27FC236}">
                <a16:creationId xmlns:a16="http://schemas.microsoft.com/office/drawing/2014/main" id="{08F771A4-2FC3-4F73-9005-22A6B5447007}"/>
              </a:ext>
            </a:extLst>
          </p:cNvPr>
          <p:cNvSpPr txBox="1"/>
          <p:nvPr/>
        </p:nvSpPr>
        <p:spPr>
          <a:xfrm>
            <a:off x="1282325" y="5555990"/>
            <a:ext cx="7861676"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〇職員に、より長期で働いていただけるよう、</a:t>
            </a:r>
            <a:r>
              <a:rPr lang="ja-JP" altLang="en-US" sz="1200" b="1" u="sng" dirty="0">
                <a:solidFill>
                  <a:srgbClr val="FF0000"/>
                </a:solidFill>
                <a:latin typeface="BIZ UDゴシック" panose="020B0400000000000000" pitchFamily="49" charset="-128"/>
                <a:ea typeface="BIZ UDゴシック" panose="020B0400000000000000" pitchFamily="49" charset="-128"/>
              </a:rPr>
              <a:t>テクノロジー・</a:t>
            </a:r>
            <a:r>
              <a:rPr lang="en-US" altLang="ja-JP" sz="1200" b="1" u="sng" dirty="0">
                <a:solidFill>
                  <a:srgbClr val="FF0000"/>
                </a:solidFill>
                <a:latin typeface="BIZ UDゴシック" panose="020B0400000000000000" pitchFamily="49" charset="-128"/>
                <a:ea typeface="BIZ UDゴシック" panose="020B0400000000000000" pitchFamily="49" charset="-128"/>
              </a:rPr>
              <a:t>DX</a:t>
            </a:r>
            <a:r>
              <a:rPr lang="ja-JP" altLang="en-US" sz="1200" b="1" u="sng" dirty="0">
                <a:solidFill>
                  <a:srgbClr val="FF0000"/>
                </a:solidFill>
                <a:latin typeface="BIZ UDゴシック" panose="020B0400000000000000" pitchFamily="49" charset="-128"/>
                <a:ea typeface="BIZ UDゴシック" panose="020B0400000000000000" pitchFamily="49" charset="-128"/>
              </a:rPr>
              <a:t>の導入推進による業務負担軽減や</a:t>
            </a:r>
            <a:endParaRPr lang="en-US" altLang="ja-JP" sz="1200" b="1" u="sng" dirty="0">
              <a:solidFill>
                <a:srgbClr val="FF0000"/>
              </a:solidFill>
              <a:latin typeface="BIZ UDゴシック" panose="020B0400000000000000" pitchFamily="49" charset="-128"/>
              <a:ea typeface="BIZ UDゴシック" panose="020B0400000000000000" pitchFamily="49" charset="-128"/>
            </a:endParaRPr>
          </a:p>
          <a:p>
            <a:r>
              <a:rPr lang="ja-JP" altLang="en-US" sz="1200" b="1" dirty="0">
                <a:solidFill>
                  <a:srgbClr val="FF0000"/>
                </a:solidFill>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職場環境改善の視点を追加</a:t>
            </a:r>
          </a:p>
        </p:txBody>
      </p:sp>
      <p:sp>
        <p:nvSpPr>
          <p:cNvPr id="53" name="テキスト ボックス 52">
            <a:extLst>
              <a:ext uri="{FF2B5EF4-FFF2-40B4-BE49-F238E27FC236}">
                <a16:creationId xmlns:a16="http://schemas.microsoft.com/office/drawing/2014/main" id="{740A21AE-98DA-4F46-9B5E-EC464E8B02B9}"/>
              </a:ext>
            </a:extLst>
          </p:cNvPr>
          <p:cNvSpPr txBox="1"/>
          <p:nvPr/>
        </p:nvSpPr>
        <p:spPr>
          <a:xfrm>
            <a:off x="1289175" y="6475052"/>
            <a:ext cx="7584859" cy="276999"/>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〇福祉に携わる職員の処遇の改善に係る国への要望</a:t>
            </a:r>
          </a:p>
        </p:txBody>
      </p:sp>
      <p:sp>
        <p:nvSpPr>
          <p:cNvPr id="54" name="テキスト ボックス 53">
            <a:extLst>
              <a:ext uri="{FF2B5EF4-FFF2-40B4-BE49-F238E27FC236}">
                <a16:creationId xmlns:a16="http://schemas.microsoft.com/office/drawing/2014/main" id="{5E5F6A2C-CCC8-4A77-80B2-6B32C8AD4904}"/>
              </a:ext>
            </a:extLst>
          </p:cNvPr>
          <p:cNvSpPr txBox="1"/>
          <p:nvPr/>
        </p:nvSpPr>
        <p:spPr>
          <a:xfrm>
            <a:off x="570438" y="1359343"/>
            <a:ext cx="3444607"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（現戦略）</a:t>
            </a:r>
            <a:endParaRPr lang="en-US" altLang="ja-JP" sz="1000" dirty="0">
              <a:latin typeface="BIZ UDゴシック" panose="020B0400000000000000" pitchFamily="49" charset="-128"/>
              <a:ea typeface="BIZ UDゴシック" panose="020B0400000000000000" pitchFamily="49" charset="-128"/>
            </a:endParaRPr>
          </a:p>
        </p:txBody>
      </p:sp>
      <p:sp>
        <p:nvSpPr>
          <p:cNvPr id="55" name="テキスト ボックス 54">
            <a:extLst>
              <a:ext uri="{FF2B5EF4-FFF2-40B4-BE49-F238E27FC236}">
                <a16:creationId xmlns:a16="http://schemas.microsoft.com/office/drawing/2014/main" id="{79E1DAF7-0766-4F81-976F-C5B74D5A7E91}"/>
              </a:ext>
            </a:extLst>
          </p:cNvPr>
          <p:cNvSpPr txBox="1"/>
          <p:nvPr/>
        </p:nvSpPr>
        <p:spPr>
          <a:xfrm>
            <a:off x="5062841" y="1359472"/>
            <a:ext cx="3749117"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（中間見直し案）</a:t>
            </a:r>
            <a:endParaRPr lang="en-US" altLang="ja-JP" sz="1000" dirty="0">
              <a:latin typeface="BIZ UDゴシック" panose="020B0400000000000000" pitchFamily="49" charset="-128"/>
              <a:ea typeface="BIZ UDゴシック" panose="020B0400000000000000" pitchFamily="49" charset="-128"/>
            </a:endParaRPr>
          </a:p>
        </p:txBody>
      </p:sp>
      <p:sp>
        <p:nvSpPr>
          <p:cNvPr id="56" name="テキスト ボックス 55">
            <a:extLst>
              <a:ext uri="{FF2B5EF4-FFF2-40B4-BE49-F238E27FC236}">
                <a16:creationId xmlns:a16="http://schemas.microsoft.com/office/drawing/2014/main" id="{452E363B-12B8-49AE-99C5-A6E63BA0801E}"/>
              </a:ext>
            </a:extLst>
          </p:cNvPr>
          <p:cNvSpPr txBox="1"/>
          <p:nvPr/>
        </p:nvSpPr>
        <p:spPr>
          <a:xfrm>
            <a:off x="723966" y="3108009"/>
            <a:ext cx="3749117" cy="261610"/>
          </a:xfrm>
          <a:prstGeom prst="rect">
            <a:avLst/>
          </a:prstGeom>
          <a:noFill/>
        </p:spPr>
        <p:txBody>
          <a:bodyPr wrap="square">
            <a:spAutoFit/>
          </a:bodyPr>
          <a:lstStyle/>
          <a:p>
            <a:r>
              <a:rPr lang="ja-JP" altLang="en-US" sz="1100" dirty="0">
                <a:latin typeface="BIZ UDゴシック" panose="020B0400000000000000" pitchFamily="49" charset="-128"/>
                <a:ea typeface="BIZ UDゴシック" panose="020B0400000000000000" pitchFamily="49" charset="-128"/>
              </a:rPr>
              <a:t>（見直しの観点）</a:t>
            </a:r>
            <a:endParaRPr lang="en-US" altLang="ja-JP" sz="1100" dirty="0">
              <a:latin typeface="BIZ UDゴシック" panose="020B0400000000000000" pitchFamily="49" charset="-128"/>
              <a:ea typeface="BIZ UDゴシック" panose="020B0400000000000000" pitchFamily="49" charset="-128"/>
            </a:endParaRPr>
          </a:p>
        </p:txBody>
      </p:sp>
      <p:sp>
        <p:nvSpPr>
          <p:cNvPr id="61" name="正方形/長方形 60">
            <a:extLst>
              <a:ext uri="{FF2B5EF4-FFF2-40B4-BE49-F238E27FC236}">
                <a16:creationId xmlns:a16="http://schemas.microsoft.com/office/drawing/2014/main" id="{894E4F2A-D24D-4A4C-A311-41B153461599}"/>
              </a:ext>
            </a:extLst>
          </p:cNvPr>
          <p:cNvSpPr/>
          <p:nvPr/>
        </p:nvSpPr>
        <p:spPr>
          <a:xfrm>
            <a:off x="1026337" y="5182186"/>
            <a:ext cx="4680000" cy="309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97900C68-4043-4FE4-A892-B9B92D9C0660}"/>
              </a:ext>
            </a:extLst>
          </p:cNvPr>
          <p:cNvSpPr txBox="1"/>
          <p:nvPr/>
        </p:nvSpPr>
        <p:spPr>
          <a:xfrm>
            <a:off x="1026338" y="5204941"/>
            <a:ext cx="478425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ゴシック" panose="020B0400000000000000" pitchFamily="49" charset="-128"/>
                <a:ea typeface="BIZ UDゴシック" panose="020B0400000000000000" pitchFamily="49" charset="-128"/>
              </a:rPr>
              <a:t>②テクノロジーの活用・</a:t>
            </a:r>
            <a:r>
              <a:rPr kumimoji="1" lang="en-US" altLang="ja-JP" sz="1100" dirty="0">
                <a:latin typeface="BIZ UDゴシック" panose="020B0400000000000000" pitchFamily="49" charset="-128"/>
                <a:ea typeface="BIZ UDゴシック" panose="020B0400000000000000" pitchFamily="49" charset="-128"/>
              </a:rPr>
              <a:t>DX</a:t>
            </a:r>
            <a:r>
              <a:rPr kumimoji="1" lang="ja-JP" altLang="en-US" sz="1100" dirty="0">
                <a:latin typeface="BIZ UDゴシック" panose="020B0400000000000000" pitchFamily="49" charset="-128"/>
                <a:ea typeface="BIZ UDゴシック" panose="020B0400000000000000" pitchFamily="49" charset="-128"/>
              </a:rPr>
              <a:t>による職場環境の改善</a:t>
            </a:r>
            <a:endParaRPr lang="ja-JP" altLang="en-US" sz="1100" dirty="0">
              <a:solidFill>
                <a:schemeClr val="tx1"/>
              </a:solidFill>
              <a:latin typeface="BIZ UDゴシック" panose="020B0400000000000000" pitchFamily="49" charset="-128"/>
              <a:ea typeface="BIZ UDゴシック" panose="020B0400000000000000" pitchFamily="49" charset="-128"/>
            </a:endParaRPr>
          </a:p>
        </p:txBody>
      </p:sp>
      <p:sp>
        <p:nvSpPr>
          <p:cNvPr id="63" name="正方形/長方形 62">
            <a:extLst>
              <a:ext uri="{FF2B5EF4-FFF2-40B4-BE49-F238E27FC236}">
                <a16:creationId xmlns:a16="http://schemas.microsoft.com/office/drawing/2014/main" id="{596C7B40-867A-4887-A7CB-E98E99C34006}"/>
              </a:ext>
            </a:extLst>
          </p:cNvPr>
          <p:cNvSpPr/>
          <p:nvPr/>
        </p:nvSpPr>
        <p:spPr>
          <a:xfrm>
            <a:off x="1026337" y="6106984"/>
            <a:ext cx="4680000" cy="309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a:extLst>
              <a:ext uri="{FF2B5EF4-FFF2-40B4-BE49-F238E27FC236}">
                <a16:creationId xmlns:a16="http://schemas.microsoft.com/office/drawing/2014/main" id="{E8B29773-319F-4ABA-99D9-59DCB5B471D6}"/>
              </a:ext>
            </a:extLst>
          </p:cNvPr>
          <p:cNvSpPr txBox="1"/>
          <p:nvPr/>
        </p:nvSpPr>
        <p:spPr>
          <a:xfrm>
            <a:off x="1026338" y="6129739"/>
            <a:ext cx="2248877" cy="261610"/>
          </a:xfrm>
          <a:prstGeom prst="rect">
            <a:avLst/>
          </a:prstGeom>
          <a:noFill/>
        </p:spPr>
        <p:txBody>
          <a:bodyPr wrap="square">
            <a:spAutoFit/>
          </a:bodyPr>
          <a:lstStyle/>
          <a:p>
            <a:pPr defTabSz="1280160">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③</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rPr>
              <a:t>処遇の改善に係る国への要望</a:t>
            </a:r>
            <a:endParaRPr lang="en-US" altLang="ja-JP" sz="1100" b="1" dirty="0">
              <a:solidFill>
                <a:schemeClr val="tx1"/>
              </a:solidFill>
              <a:latin typeface="BIZ UDゴシック" panose="020B0400000000000000" pitchFamily="49" charset="-128"/>
              <a:ea typeface="BIZ UDゴシック" panose="020B0400000000000000" pitchFamily="49" charset="-128"/>
            </a:endParaRPr>
          </a:p>
        </p:txBody>
      </p:sp>
      <p:sp>
        <p:nvSpPr>
          <p:cNvPr id="36" name="正方形/長方形 35">
            <a:extLst>
              <a:ext uri="{FF2B5EF4-FFF2-40B4-BE49-F238E27FC236}">
                <a16:creationId xmlns:a16="http://schemas.microsoft.com/office/drawing/2014/main" id="{5878812B-2A76-4548-847E-2CDB7D6BB73A}"/>
              </a:ext>
            </a:extLst>
          </p:cNvPr>
          <p:cNvSpPr/>
          <p:nvPr/>
        </p:nvSpPr>
        <p:spPr>
          <a:xfrm>
            <a:off x="1026337" y="3391187"/>
            <a:ext cx="4680000" cy="309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46F96E07-DAAB-4A80-9CC6-4ED05B59127F}"/>
              </a:ext>
            </a:extLst>
          </p:cNvPr>
          <p:cNvSpPr txBox="1"/>
          <p:nvPr/>
        </p:nvSpPr>
        <p:spPr>
          <a:xfrm>
            <a:off x="1026338" y="3413942"/>
            <a:ext cx="3446745" cy="261610"/>
          </a:xfrm>
          <a:prstGeom prst="rect">
            <a:avLst/>
          </a:prstGeom>
          <a:noFill/>
        </p:spPr>
        <p:txBody>
          <a:bodyPr wrap="square">
            <a:spAutoFit/>
          </a:bodyPr>
          <a:lstStyle/>
          <a:p>
            <a:pPr defTabSz="914400">
              <a:defRPr/>
            </a:pPr>
            <a:r>
              <a:rPr kumimoji="1" lang="en-US" altLang="ja-JP" sz="1100" kern="1200" dirty="0">
                <a:solidFill>
                  <a:schemeClr val="tx1"/>
                </a:solidFill>
                <a:latin typeface="BIZ UDゴシック" panose="020B0400000000000000" pitchFamily="49" charset="-128"/>
                <a:ea typeface="BIZ UDゴシック" panose="020B0400000000000000" pitchFamily="49" charset="-128"/>
              </a:rPr>
              <a:t>【</a:t>
            </a:r>
            <a:r>
              <a:rPr kumimoji="1" lang="ja-JP" altLang="en-US" sz="1100" kern="1200" dirty="0">
                <a:solidFill>
                  <a:schemeClr val="tx1"/>
                </a:solidFill>
                <a:latin typeface="BIZ UDゴシック" panose="020B0400000000000000" pitchFamily="49" charset="-128"/>
                <a:ea typeface="BIZ UDゴシック" panose="020B0400000000000000" pitchFamily="49" charset="-128"/>
              </a:rPr>
              <a:t>方向性</a:t>
            </a:r>
            <a:r>
              <a:rPr kumimoji="1" lang="en-US" altLang="ja-JP" sz="1100" kern="1200" dirty="0">
                <a:solidFill>
                  <a:schemeClr val="tx1"/>
                </a:solidFill>
                <a:latin typeface="BIZ UDゴシック" panose="020B0400000000000000" pitchFamily="49" charset="-128"/>
                <a:ea typeface="BIZ UDゴシック" panose="020B0400000000000000" pitchFamily="49" charset="-128"/>
              </a:rPr>
              <a:t>】</a:t>
            </a:r>
            <a:r>
              <a:rPr kumimoji="1" lang="ja-JP" altLang="en-US" sz="1100" kern="1200" dirty="0">
                <a:solidFill>
                  <a:schemeClr val="tx1"/>
                </a:solidFill>
                <a:latin typeface="BIZ UDゴシック" panose="020B0400000000000000" pitchFamily="49" charset="-128"/>
                <a:ea typeface="BIZ UDゴシック" panose="020B0400000000000000" pitchFamily="49" charset="-128"/>
              </a:rPr>
              <a:t>生産性向上、労働環境・処遇の改善</a:t>
            </a:r>
            <a:endParaRPr kumimoji="1" lang="en-US" altLang="ja-JP" sz="1100" strike="sngStrike" kern="1200" dirty="0">
              <a:solidFill>
                <a:schemeClr val="tx1"/>
              </a:solidFill>
              <a:latin typeface="BIZ UDゴシック" panose="020B0400000000000000" pitchFamily="49" charset="-128"/>
              <a:ea typeface="BIZ UDゴシック" panose="020B0400000000000000" pitchFamily="49" charset="-128"/>
              <a:cs typeface="+mn-cs"/>
            </a:endParaRPr>
          </a:p>
        </p:txBody>
      </p:sp>
      <p:sp>
        <p:nvSpPr>
          <p:cNvPr id="38" name="テキスト ボックス 37">
            <a:extLst>
              <a:ext uri="{FF2B5EF4-FFF2-40B4-BE49-F238E27FC236}">
                <a16:creationId xmlns:a16="http://schemas.microsoft.com/office/drawing/2014/main" id="{0B33A740-2320-4E79-9773-77F5CD313916}"/>
              </a:ext>
            </a:extLst>
          </p:cNvPr>
          <p:cNvSpPr txBox="1"/>
          <p:nvPr/>
        </p:nvSpPr>
        <p:spPr>
          <a:xfrm>
            <a:off x="1282325" y="3702918"/>
            <a:ext cx="7088592" cy="461665"/>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〇生産年齢人口の減少や将来の人材の需給動向の中でも持続可能な体制を整えていくため、</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rPr>
              <a:t>戦略の柱である方向性に「生産性向上」の考え方を追加</a:t>
            </a:r>
            <a:endParaRPr lang="en-US" altLang="ja-JP" sz="1200" b="1" u="sng" dirty="0">
              <a:solidFill>
                <a:srgbClr val="FF0000"/>
              </a:solidFill>
              <a:latin typeface="BIZ UDゴシック" panose="020B0400000000000000" pitchFamily="49" charset="-128"/>
              <a:ea typeface="BIZ UDゴシック" panose="020B0400000000000000" pitchFamily="49" charset="-128"/>
            </a:endParaRPr>
          </a:p>
        </p:txBody>
      </p:sp>
      <p:grpSp>
        <p:nvGrpSpPr>
          <p:cNvPr id="39" name="グループ化 38">
            <a:extLst>
              <a:ext uri="{FF2B5EF4-FFF2-40B4-BE49-F238E27FC236}">
                <a16:creationId xmlns:a16="http://schemas.microsoft.com/office/drawing/2014/main" id="{DBE1649C-E733-4580-B9ED-BC7C50FCB1D6}"/>
              </a:ext>
            </a:extLst>
          </p:cNvPr>
          <p:cNvGrpSpPr/>
          <p:nvPr/>
        </p:nvGrpSpPr>
        <p:grpSpPr>
          <a:xfrm>
            <a:off x="3876745" y="1809185"/>
            <a:ext cx="300698" cy="369332"/>
            <a:chOff x="4089862" y="2626821"/>
            <a:chExt cx="300698" cy="369332"/>
          </a:xfrm>
        </p:grpSpPr>
        <p:sp>
          <p:nvSpPr>
            <p:cNvPr id="40" name="楕円 39">
              <a:extLst>
                <a:ext uri="{FF2B5EF4-FFF2-40B4-BE49-F238E27FC236}">
                  <a16:creationId xmlns:a16="http://schemas.microsoft.com/office/drawing/2014/main" id="{3119E0AD-0E5B-4593-B766-C17D19051592}"/>
                </a:ext>
              </a:extLst>
            </p:cNvPr>
            <p:cNvSpPr/>
            <p:nvPr/>
          </p:nvSpPr>
          <p:spPr>
            <a:xfrm>
              <a:off x="4089862" y="2651760"/>
              <a:ext cx="300698" cy="331419"/>
            </a:xfrm>
            <a:prstGeom prst="ellipse">
              <a:avLst/>
            </a:prstGeom>
            <a:solidFill>
              <a:schemeClr val="accent2">
                <a:lumMod val="50000"/>
              </a:scheme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8407987E-559E-4D07-BADF-81366C6F1E5D}"/>
                </a:ext>
              </a:extLst>
            </p:cNvPr>
            <p:cNvSpPr txBox="1"/>
            <p:nvPr/>
          </p:nvSpPr>
          <p:spPr>
            <a:xfrm>
              <a:off x="4089862" y="2626821"/>
              <a:ext cx="300082" cy="369332"/>
            </a:xfrm>
            <a:prstGeom prst="rect">
              <a:avLst/>
            </a:prstGeom>
            <a:noFill/>
          </p:spPr>
          <p:txBody>
            <a:bodyPr wrap="none" rtlCol="0">
              <a:spAutoFit/>
            </a:bodyPr>
            <a:lstStyle/>
            <a:p>
              <a:r>
                <a:rPr kumimoji="1" lang="ja-JP" altLang="en-US" sz="900" b="1" dirty="0">
                  <a:solidFill>
                    <a:schemeClr val="bg1"/>
                  </a:solidFill>
                  <a:latin typeface="BIZ UDゴシック" panose="020B0400000000000000" pitchFamily="49" charset="-128"/>
                  <a:ea typeface="BIZ UDゴシック" panose="020B0400000000000000" pitchFamily="49" charset="-128"/>
                </a:rPr>
                <a:t>重</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900" b="1" dirty="0">
                  <a:solidFill>
                    <a:schemeClr val="bg1"/>
                  </a:solidFill>
                  <a:latin typeface="BIZ UDゴシック" panose="020B0400000000000000" pitchFamily="49" charset="-128"/>
                  <a:ea typeface="BIZ UDゴシック" panose="020B0400000000000000" pitchFamily="49" charset="-128"/>
                </a:rPr>
                <a:t>点</a:t>
              </a:r>
            </a:p>
          </p:txBody>
        </p:sp>
      </p:grpSp>
      <p:sp>
        <p:nvSpPr>
          <p:cNvPr id="35" name="テキスト ボックス 34">
            <a:extLst>
              <a:ext uri="{FF2B5EF4-FFF2-40B4-BE49-F238E27FC236}">
                <a16:creationId xmlns:a16="http://schemas.microsoft.com/office/drawing/2014/main" id="{1B8A6B1F-170D-4737-9241-3253D3EBF540}"/>
              </a:ext>
            </a:extLst>
          </p:cNvPr>
          <p:cNvSpPr txBox="1"/>
          <p:nvPr/>
        </p:nvSpPr>
        <p:spPr>
          <a:xfrm>
            <a:off x="8743326" y="6514601"/>
            <a:ext cx="346827" cy="307777"/>
          </a:xfrm>
          <a:prstGeom prst="rect">
            <a:avLst/>
          </a:prstGeom>
          <a:noFill/>
        </p:spPr>
        <p:txBody>
          <a:bodyPr wrap="square" rtlCol="0">
            <a:spAutoFit/>
          </a:bodyPr>
          <a:lstStyle/>
          <a:p>
            <a:pPr algn="ctr"/>
            <a:r>
              <a:rPr kumimoji="1" lang="ja-JP" altLang="en-US" sz="1400" dirty="0">
                <a:latin typeface="HG教科書体" panose="02020609000000000000" pitchFamily="17" charset="-128"/>
                <a:ea typeface="HG教科書体" panose="02020609000000000000" pitchFamily="17" charset="-128"/>
              </a:rPr>
              <a:t>７</a:t>
            </a:r>
          </a:p>
        </p:txBody>
      </p:sp>
    </p:spTree>
    <p:extLst>
      <p:ext uri="{BB962C8B-B14F-4D97-AF65-F5344CB8AC3E}">
        <p14:creationId xmlns:p14="http://schemas.microsoft.com/office/powerpoint/2010/main" val="14120563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2002</TotalTime>
  <Words>4675</Words>
  <Application>Microsoft Office PowerPoint</Application>
  <PresentationFormat>画面に合わせる (4:3)</PresentationFormat>
  <Paragraphs>475</Paragraphs>
  <Slides>16</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BIZ UDPゴシック</vt:lpstr>
      <vt:lpstr>BIZ UDゴシック</vt:lpstr>
      <vt:lpstr>HG教科書体</vt:lpstr>
      <vt:lpstr>Meiryo UI</vt:lpstr>
      <vt:lpstr>UD デジタル 教科書体 NK-R</vt:lpstr>
      <vt:lpstr>UD デジタル 教科書体 NP-B</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辰巳　貞江</dc:creator>
  <cp:lastModifiedBy>辰巳　貞江</cp:lastModifiedBy>
  <cp:revision>179</cp:revision>
  <cp:lastPrinted>2025-07-29T01:29:17Z</cp:lastPrinted>
  <dcterms:created xsi:type="dcterms:W3CDTF">2025-06-30T09:59:46Z</dcterms:created>
  <dcterms:modified xsi:type="dcterms:W3CDTF">2025-08-25T01:18:05Z</dcterms:modified>
</cp:coreProperties>
</file>