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9" r:id="rId3"/>
    <p:sldId id="320" r:id="rId4"/>
    <p:sldId id="314" r:id="rId5"/>
    <p:sldId id="315" r:id="rId6"/>
    <p:sldId id="316" r:id="rId7"/>
    <p:sldId id="317" r:id="rId8"/>
    <p:sldId id="318" r:id="rId9"/>
    <p:sldId id="335" r:id="rId10"/>
    <p:sldId id="321" r:id="rId11"/>
    <p:sldId id="319" r:id="rId12"/>
    <p:sldId id="322" r:id="rId13"/>
    <p:sldId id="323" r:id="rId14"/>
    <p:sldId id="324" r:id="rId15"/>
    <p:sldId id="325" r:id="rId16"/>
    <p:sldId id="326" r:id="rId17"/>
    <p:sldId id="327" r:id="rId18"/>
    <p:sldId id="331" r:id="rId19"/>
    <p:sldId id="332" r:id="rId20"/>
    <p:sldId id="329" r:id="rId21"/>
    <p:sldId id="330" r:id="rId22"/>
    <p:sldId id="333" r:id="rId23"/>
    <p:sldId id="334" r:id="rId2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辰巳　貞江" initials="辰巳　貞江" lastIdx="1" clrIdx="0">
    <p:extLst>
      <p:ext uri="{19B8F6BF-5375-455C-9EA6-DF929625EA0E}">
        <p15:presenceInfo xmlns:p15="http://schemas.microsoft.com/office/powerpoint/2012/main" userId="S::TatsumiS@lan.pref.osaka.jp::b0673048-9a92-4f61-b551-165d964235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8" autoAdjust="0"/>
    <p:restoredTop sz="96318" autoAdjust="0"/>
  </p:normalViewPr>
  <p:slideViewPr>
    <p:cSldViewPr snapToGrid="0">
      <p:cViewPr varScale="1">
        <p:scale>
          <a:sx n="113" d="100"/>
          <a:sy n="113" d="100"/>
        </p:scale>
        <p:origin x="19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3E58C5-7D58-4877-9FB3-194936A6A4F5}" type="datetimeFigureOut">
              <a:rPr kumimoji="1" lang="ja-JP" altLang="en-US" smtClean="0"/>
              <a:t>2025/8/25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244031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3E58C5-7D58-4877-9FB3-194936A6A4F5}" type="datetimeFigureOut">
              <a:rPr kumimoji="1" lang="ja-JP" altLang="en-US" smtClean="0"/>
              <a:t>2025/8/25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16260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3E58C5-7D58-4877-9FB3-194936A6A4F5}" type="datetimeFigureOut">
              <a:rPr kumimoji="1" lang="ja-JP" altLang="en-US" smtClean="0"/>
              <a:t>2025/8/25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264222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3E58C5-7D58-4877-9FB3-194936A6A4F5}" type="datetimeFigureOut">
              <a:rPr kumimoji="1" lang="ja-JP" altLang="en-US" smtClean="0"/>
              <a:t>2025/8/25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164621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A3E58C5-7D58-4877-9FB3-194936A6A4F5}" type="datetimeFigureOut">
              <a:rPr kumimoji="1" lang="ja-JP" altLang="en-US" smtClean="0"/>
              <a:t>2025/8/25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424963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3E58C5-7D58-4877-9FB3-194936A6A4F5}" type="datetimeFigureOut">
              <a:rPr kumimoji="1" lang="ja-JP" altLang="en-US" smtClean="0"/>
              <a:t>2025/8/25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403850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A3E58C5-7D58-4877-9FB3-194936A6A4F5}" type="datetimeFigureOut">
              <a:rPr kumimoji="1" lang="ja-JP" altLang="en-US" smtClean="0"/>
              <a:t>2025/8/25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392742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3E58C5-7D58-4877-9FB3-194936A6A4F5}" type="datetimeFigureOut">
              <a:rPr kumimoji="1" lang="ja-JP" altLang="en-US" smtClean="0"/>
              <a:t>2025/8/25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110941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E58C5-7D58-4877-9FB3-194936A6A4F5}" type="datetimeFigureOut">
              <a:rPr kumimoji="1" lang="ja-JP" altLang="en-US" smtClean="0"/>
              <a:t>2025/8/25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202007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3E58C5-7D58-4877-9FB3-194936A6A4F5}" type="datetimeFigureOut">
              <a:rPr kumimoji="1" lang="ja-JP" altLang="en-US" smtClean="0"/>
              <a:t>2025/8/25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85721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3E58C5-7D58-4877-9FB3-194936A6A4F5}" type="datetimeFigureOut">
              <a:rPr kumimoji="1" lang="ja-JP" altLang="en-US" smtClean="0"/>
              <a:t>2025/8/25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222523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E58C5-7D58-4877-9FB3-194936A6A4F5}" type="datetimeFigureOut">
              <a:rPr kumimoji="1" lang="ja-JP" altLang="en-US" smtClean="0"/>
              <a:t>2025/8/25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25251-8F13-46F7-ACD5-ED1F80853411}" type="slidenum">
              <a:rPr kumimoji="1" lang="ja-JP" altLang="en-US" smtClean="0"/>
              <a:t>‹#›</a:t>
            </a:fld>
            <a:endParaRPr kumimoji="1" lang="ja-JP" altLang="en-US"/>
          </a:p>
        </p:txBody>
      </p:sp>
    </p:spTree>
    <p:extLst>
      <p:ext uri="{BB962C8B-B14F-4D97-AF65-F5344CB8AC3E}">
        <p14:creationId xmlns:p14="http://schemas.microsoft.com/office/powerpoint/2010/main" val="839285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547D089-7DBB-497E-AB26-628B55AE5447}"/>
              </a:ext>
            </a:extLst>
          </p:cNvPr>
          <p:cNvSpPr/>
          <p:nvPr/>
        </p:nvSpPr>
        <p:spPr>
          <a:xfrm>
            <a:off x="0" y="1068636"/>
            <a:ext cx="9144000" cy="24898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78CE6A41-AE42-4810-8FD7-492C5A92ADA0}"/>
              </a:ext>
            </a:extLst>
          </p:cNvPr>
          <p:cNvSpPr txBox="1"/>
          <p:nvPr/>
        </p:nvSpPr>
        <p:spPr>
          <a:xfrm>
            <a:off x="4432454" y="5789364"/>
            <a:ext cx="3466641" cy="584775"/>
          </a:xfrm>
          <a:prstGeom prst="rect">
            <a:avLst/>
          </a:prstGeom>
          <a:noFill/>
        </p:spPr>
        <p:txBody>
          <a:bodyPr wrap="square" rtlCol="0">
            <a:spAutoFit/>
          </a:bodyPr>
          <a:lstStyle/>
          <a:p>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令和７年７月</a:t>
            </a: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29</a:t>
            </a: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大阪府福祉人材・法人指導課</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62B2EB30-B7EF-4CEA-A6D1-226D2F26B6CB}"/>
              </a:ext>
            </a:extLst>
          </p:cNvPr>
          <p:cNvSpPr txBox="1"/>
          <p:nvPr/>
        </p:nvSpPr>
        <p:spPr>
          <a:xfrm>
            <a:off x="110170" y="1599010"/>
            <a:ext cx="8857560" cy="1569660"/>
          </a:xfrm>
          <a:prstGeom prst="rect">
            <a:avLst/>
          </a:prstGeom>
          <a:noFill/>
        </p:spPr>
        <p:txBody>
          <a:bodyPr wrap="square" rtlCol="0">
            <a:spAutoFit/>
          </a:bodyPr>
          <a:lstStyle/>
          <a:p>
            <a:pPr algn="ctr"/>
            <a:r>
              <a:rPr kumimoji="1" lang="ja-JP" altLang="en-US" sz="3200" b="1" dirty="0">
                <a:solidFill>
                  <a:schemeClr val="bg1"/>
                </a:solidFill>
                <a:latin typeface="BIZ UDゴシック" panose="020B0400000000000000" pitchFamily="49" charset="-128"/>
                <a:ea typeface="BIZ UDゴシック" panose="020B0400000000000000" pitchFamily="49" charset="-128"/>
              </a:rPr>
              <a:t>第１回介護・福祉人材確保戦略検討分科会</a:t>
            </a:r>
            <a:endParaRPr kumimoji="1" lang="en-US" altLang="ja-JP" sz="3200" b="1" dirty="0">
              <a:solidFill>
                <a:schemeClr val="bg1"/>
              </a:solidFill>
              <a:latin typeface="BIZ UDゴシック" panose="020B0400000000000000" pitchFamily="49" charset="-128"/>
              <a:ea typeface="BIZ UDゴシック" panose="020B0400000000000000" pitchFamily="49" charset="-128"/>
            </a:endParaRPr>
          </a:p>
          <a:p>
            <a:pPr algn="ctr"/>
            <a:endParaRPr kumimoji="1" lang="en-US" altLang="ja-JP" sz="32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3200" b="1" dirty="0">
                <a:solidFill>
                  <a:schemeClr val="bg1"/>
                </a:solidFill>
                <a:latin typeface="BIZ UDゴシック" panose="020B0400000000000000" pitchFamily="49" charset="-128"/>
                <a:ea typeface="BIZ UDゴシック" panose="020B0400000000000000" pitchFamily="49" charset="-128"/>
              </a:rPr>
              <a:t>参考資料１</a:t>
            </a:r>
          </a:p>
        </p:txBody>
      </p:sp>
      <p:sp>
        <p:nvSpPr>
          <p:cNvPr id="6" name="テキスト ボックス 5">
            <a:extLst>
              <a:ext uri="{FF2B5EF4-FFF2-40B4-BE49-F238E27FC236}">
                <a16:creationId xmlns:a16="http://schemas.microsoft.com/office/drawing/2014/main" id="{A1E0022D-7D4C-4CD0-BC25-619D6D8B00E5}"/>
              </a:ext>
            </a:extLst>
          </p:cNvPr>
          <p:cNvSpPr txBox="1"/>
          <p:nvPr/>
        </p:nvSpPr>
        <p:spPr>
          <a:xfrm>
            <a:off x="7604424" y="168263"/>
            <a:ext cx="1467068" cy="400110"/>
          </a:xfrm>
          <a:prstGeom prst="rect">
            <a:avLst/>
          </a:prstGeom>
          <a:noFill/>
          <a:ln w="25400">
            <a:solidFill>
              <a:schemeClr val="tx1"/>
            </a:solidFill>
          </a:ln>
        </p:spPr>
        <p:txBody>
          <a:bodyPr wrap="none" rtlCol="0">
            <a:spAutoFit/>
          </a:bodyPr>
          <a:lstStyle/>
          <a:p>
            <a:pPr algn="ctr"/>
            <a:r>
              <a:rPr kumimoji="1" lang="ja-JP" altLang="en-US" sz="2000" b="1" dirty="0">
                <a:latin typeface="BIZ UDゴシック" panose="020B0400000000000000" pitchFamily="49" charset="-128"/>
                <a:ea typeface="BIZ UDゴシック" panose="020B0400000000000000" pitchFamily="49" charset="-128"/>
              </a:rPr>
              <a:t>参考資料１</a:t>
            </a:r>
          </a:p>
        </p:txBody>
      </p:sp>
      <p:pic>
        <p:nvPicPr>
          <p:cNvPr id="7" name="図 6">
            <a:extLst>
              <a:ext uri="{FF2B5EF4-FFF2-40B4-BE49-F238E27FC236}">
                <a16:creationId xmlns:a16="http://schemas.microsoft.com/office/drawing/2014/main" id="{5C775B45-2751-46AD-8055-0CC27955D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267" y="5258990"/>
            <a:ext cx="1361656" cy="1209232"/>
          </a:xfrm>
          <a:prstGeom prst="rect">
            <a:avLst/>
          </a:prstGeom>
        </p:spPr>
      </p:pic>
    </p:spTree>
    <p:extLst>
      <p:ext uri="{BB962C8B-B14F-4D97-AF65-F5344CB8AC3E}">
        <p14:creationId xmlns:p14="http://schemas.microsoft.com/office/powerpoint/2010/main" val="394889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52EAF2C-6C5C-48EC-A555-1B4049A8AEC6}"/>
              </a:ext>
            </a:extLst>
          </p:cNvPr>
          <p:cNvPicPr>
            <a:picLocks noChangeAspect="1"/>
          </p:cNvPicPr>
          <p:nvPr/>
        </p:nvPicPr>
        <p:blipFill>
          <a:blip r:embed="rId2"/>
          <a:stretch>
            <a:fillRect/>
          </a:stretch>
        </p:blipFill>
        <p:spPr>
          <a:xfrm>
            <a:off x="4259599" y="3762892"/>
            <a:ext cx="3853006" cy="1231499"/>
          </a:xfrm>
          <a:prstGeom prst="rect">
            <a:avLst/>
          </a:prstGeom>
        </p:spPr>
      </p:pic>
      <p:pic>
        <p:nvPicPr>
          <p:cNvPr id="3" name="図 2">
            <a:extLst>
              <a:ext uri="{FF2B5EF4-FFF2-40B4-BE49-F238E27FC236}">
                <a16:creationId xmlns:a16="http://schemas.microsoft.com/office/drawing/2014/main" id="{9F46DA65-D42A-47B8-AF5C-36F2C81711FE}"/>
              </a:ext>
            </a:extLst>
          </p:cNvPr>
          <p:cNvPicPr>
            <a:picLocks noChangeAspect="1"/>
          </p:cNvPicPr>
          <p:nvPr/>
        </p:nvPicPr>
        <p:blipFill>
          <a:blip r:embed="rId3"/>
          <a:stretch>
            <a:fillRect/>
          </a:stretch>
        </p:blipFill>
        <p:spPr>
          <a:xfrm>
            <a:off x="684629" y="3773358"/>
            <a:ext cx="2127688" cy="2347163"/>
          </a:xfrm>
          <a:prstGeom prst="rect">
            <a:avLst/>
          </a:prstGeom>
        </p:spPr>
      </p:pic>
      <p:pic>
        <p:nvPicPr>
          <p:cNvPr id="2" name="図 1">
            <a:extLst>
              <a:ext uri="{FF2B5EF4-FFF2-40B4-BE49-F238E27FC236}">
                <a16:creationId xmlns:a16="http://schemas.microsoft.com/office/drawing/2014/main" id="{88DF18B8-9155-43C2-9DB1-A2C455E4CCFF}"/>
              </a:ext>
            </a:extLst>
          </p:cNvPr>
          <p:cNvPicPr>
            <a:picLocks noChangeAspect="1"/>
          </p:cNvPicPr>
          <p:nvPr/>
        </p:nvPicPr>
        <p:blipFill>
          <a:blip r:embed="rId4"/>
          <a:stretch>
            <a:fillRect/>
          </a:stretch>
        </p:blipFill>
        <p:spPr>
          <a:xfrm>
            <a:off x="642194" y="1844347"/>
            <a:ext cx="5261304" cy="1341236"/>
          </a:xfrm>
          <a:prstGeom prst="rect">
            <a:avLst/>
          </a:prstGeom>
        </p:spPr>
      </p:pic>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参考資料１（７）</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○府域でも、障がい福祉サービス従事者数は年々増加しているものの、障がい福祉サービスの</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　利用者数等も増加しており、人材不足が今後さらに深刻となる見込み</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EAB19D34-30B5-4710-959E-60571EB6ED0D}"/>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９</a:t>
            </a:r>
          </a:p>
        </p:txBody>
      </p:sp>
      <p:sp>
        <p:nvSpPr>
          <p:cNvPr id="26" name="Rectangle 10">
            <a:extLst>
              <a:ext uri="{FF2B5EF4-FFF2-40B4-BE49-F238E27FC236}">
                <a16:creationId xmlns:a16="http://schemas.microsoft.com/office/drawing/2014/main" id="{1CF59F1F-D92C-4D5F-9123-EAA1901FF1A1}"/>
              </a:ext>
            </a:extLst>
          </p:cNvPr>
          <p:cNvSpPr>
            <a:spLocks noChangeArrowheads="1"/>
          </p:cNvSpPr>
          <p:nvPr/>
        </p:nvSpPr>
        <p:spPr bwMode="auto">
          <a:xfrm>
            <a:off x="247876" y="1582737"/>
            <a:ext cx="34515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88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88900" algn="l" defTabSz="914400" rtl="0" eaLnBrk="0" fontAlgn="base" latinLnBrk="0" hangingPunct="0">
              <a:lnSpc>
                <a:spcPct val="100000"/>
              </a:lnSpc>
              <a:spcBef>
                <a:spcPct val="0"/>
              </a:spcBef>
              <a:spcAft>
                <a:spcPct val="0"/>
              </a:spcAft>
              <a:buClrTx/>
              <a:buSzTx/>
              <a:buFontTx/>
              <a:buNone/>
              <a:tabLst/>
            </a:pP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表１</a:t>
            </a: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障がい者手帳所持者数等の将来推計（単位：人）</a:t>
            </a:r>
            <a:endParaRPr kumimoji="0" lang="ja-JP" altLang="ja-JP" sz="600" b="0" i="0" u="none" strike="noStrike" cap="none" normalizeH="0" baseline="0" dirty="0">
              <a:ln>
                <a:noFill/>
              </a:ln>
              <a:solidFill>
                <a:schemeClr val="tx1"/>
              </a:solidFill>
              <a:effectLst/>
            </a:endParaRPr>
          </a:p>
          <a:p>
            <a:pPr marL="0" marR="0" lvl="0" indent="889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 name="テキスト ボックス 28">
            <a:extLst>
              <a:ext uri="{FF2B5EF4-FFF2-40B4-BE49-F238E27FC236}">
                <a16:creationId xmlns:a16="http://schemas.microsoft.com/office/drawing/2014/main" id="{3B96C913-B104-4773-AF1A-DCFEBCFF48B6}"/>
              </a:ext>
            </a:extLst>
          </p:cNvPr>
          <p:cNvSpPr txBox="1">
            <a:spLocks noChangeArrowheads="1"/>
          </p:cNvSpPr>
          <p:nvPr/>
        </p:nvSpPr>
        <p:spPr bwMode="auto">
          <a:xfrm>
            <a:off x="541338" y="3156536"/>
            <a:ext cx="403066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【出典】第５次大阪府障がい者計画</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9" name="テキスト ボックス 26">
            <a:extLst>
              <a:ext uri="{FF2B5EF4-FFF2-40B4-BE49-F238E27FC236}">
                <a16:creationId xmlns:a16="http://schemas.microsoft.com/office/drawing/2014/main" id="{A2B19451-1F1C-41B0-B200-CA03918DDCC5}"/>
              </a:ext>
            </a:extLst>
          </p:cNvPr>
          <p:cNvSpPr txBox="1">
            <a:spLocks noChangeArrowheads="1"/>
          </p:cNvSpPr>
          <p:nvPr/>
        </p:nvSpPr>
        <p:spPr bwMode="auto">
          <a:xfrm>
            <a:off x="4211093" y="4979341"/>
            <a:ext cx="31115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）介護給付費、訓練等給付費、サービス利用計画の合計</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30" name="テキスト ボックス 22">
            <a:extLst>
              <a:ext uri="{FF2B5EF4-FFF2-40B4-BE49-F238E27FC236}">
                <a16:creationId xmlns:a16="http://schemas.microsoft.com/office/drawing/2014/main" id="{C7BC92C3-7889-42C6-9DD0-39821F15CBFD}"/>
              </a:ext>
            </a:extLst>
          </p:cNvPr>
          <p:cNvSpPr txBox="1">
            <a:spLocks noChangeArrowheads="1"/>
          </p:cNvSpPr>
          <p:nvPr/>
        </p:nvSpPr>
        <p:spPr bwMode="auto">
          <a:xfrm>
            <a:off x="4211093" y="5127362"/>
            <a:ext cx="30130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）介護給付費、訓練等給付費、障がい児給付費の合計</a:t>
            </a:r>
            <a:endParaRPr kumimoji="0" lang="ja-JP"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31" name="テキスト ボックス 24">
            <a:extLst>
              <a:ext uri="{FF2B5EF4-FFF2-40B4-BE49-F238E27FC236}">
                <a16:creationId xmlns:a16="http://schemas.microsoft.com/office/drawing/2014/main" id="{6D22943C-F3B3-4C93-B4E4-AEEA762A945E}"/>
              </a:ext>
            </a:extLst>
          </p:cNvPr>
          <p:cNvSpPr txBox="1">
            <a:spLocks noChangeArrowheads="1"/>
          </p:cNvSpPr>
          <p:nvPr/>
        </p:nvSpPr>
        <p:spPr bwMode="auto">
          <a:xfrm>
            <a:off x="4211093" y="5363169"/>
            <a:ext cx="3687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【出典】国保連データ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3" name="テキスト ボックス 32">
            <a:extLst>
              <a:ext uri="{FF2B5EF4-FFF2-40B4-BE49-F238E27FC236}">
                <a16:creationId xmlns:a16="http://schemas.microsoft.com/office/drawing/2014/main" id="{0434B5B7-4B08-4AD0-93AD-E0665453FCC2}"/>
              </a:ext>
            </a:extLst>
          </p:cNvPr>
          <p:cNvSpPr txBox="1"/>
          <p:nvPr/>
        </p:nvSpPr>
        <p:spPr>
          <a:xfrm>
            <a:off x="363271" y="3492886"/>
            <a:ext cx="4694464" cy="246221"/>
          </a:xfrm>
          <a:prstGeom prst="rect">
            <a:avLst/>
          </a:prstGeom>
          <a:noFill/>
        </p:spPr>
        <p:txBody>
          <a:bodyPr wrap="square">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表</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障がい福祉サービス従事者（常勤換算） （単位：人）</a:t>
            </a:r>
          </a:p>
        </p:txBody>
      </p:sp>
      <p:sp>
        <p:nvSpPr>
          <p:cNvPr id="34" name="Rectangle 24">
            <a:extLst>
              <a:ext uri="{FF2B5EF4-FFF2-40B4-BE49-F238E27FC236}">
                <a16:creationId xmlns:a16="http://schemas.microsoft.com/office/drawing/2014/main" id="{BEB438CE-D883-4A92-9EB8-148986A95711}"/>
              </a:ext>
            </a:extLst>
          </p:cNvPr>
          <p:cNvSpPr>
            <a:spLocks noChangeArrowheads="1"/>
          </p:cNvSpPr>
          <p:nvPr/>
        </p:nvSpPr>
        <p:spPr bwMode="auto">
          <a:xfrm>
            <a:off x="3896019" y="3502717"/>
            <a:ext cx="3018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111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88900" algn="l" defTabSz="914400" rtl="0" eaLnBrk="0" fontAlgn="base" latinLnBrk="0" hangingPunct="0">
              <a:lnSpc>
                <a:spcPct val="100000"/>
              </a:lnSpc>
              <a:spcBef>
                <a:spcPct val="0"/>
              </a:spcBef>
              <a:spcAft>
                <a:spcPct val="0"/>
              </a:spcAft>
              <a:buClrTx/>
              <a:buSzTx/>
              <a:buFontTx/>
              <a:buNone/>
              <a:tabLst/>
            </a:pP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３</a:t>
            </a:r>
            <a:r>
              <a:rPr lang="en-US" altLang="ja-JP" sz="1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障がい福祉サービス利用者数 （単位：人）</a:t>
            </a:r>
            <a:endParaRPr kumimoji="0" lang="ja-JP" altLang="ja-JP" sz="600" b="0" i="0" u="none" strike="noStrike" cap="none" normalizeH="0" baseline="0" dirty="0">
              <a:ln>
                <a:noFill/>
              </a:ln>
              <a:solidFill>
                <a:schemeClr val="tx1"/>
              </a:solidFill>
              <a:effectLst/>
            </a:endParaRPr>
          </a:p>
          <a:p>
            <a:pPr marL="0" marR="0" lvl="0" indent="889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 name="テキスト ボックス 35">
            <a:extLst>
              <a:ext uri="{FF2B5EF4-FFF2-40B4-BE49-F238E27FC236}">
                <a16:creationId xmlns:a16="http://schemas.microsoft.com/office/drawing/2014/main" id="{91135217-6370-4654-9501-19EE2D463FFF}"/>
              </a:ext>
            </a:extLst>
          </p:cNvPr>
          <p:cNvSpPr txBox="1"/>
          <p:nvPr/>
        </p:nvSpPr>
        <p:spPr>
          <a:xfrm>
            <a:off x="652160" y="6104452"/>
            <a:ext cx="4694464" cy="230832"/>
          </a:xfrm>
          <a:prstGeom prst="rect">
            <a:avLst/>
          </a:prstGeom>
          <a:noFill/>
        </p:spPr>
        <p:txBody>
          <a:bodyPr wrap="square">
            <a:spAutoFit/>
          </a:bodyPr>
          <a:lstStyle/>
          <a:p>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注）入所施設等サービスは含まない</a:t>
            </a:r>
            <a:r>
              <a:rPr lang="ja-JP" altLang="en-US" sz="900" dirty="0"/>
              <a:t> </a:t>
            </a:r>
          </a:p>
        </p:txBody>
      </p:sp>
      <p:sp>
        <p:nvSpPr>
          <p:cNvPr id="37" name="テキスト ボックス 36">
            <a:extLst>
              <a:ext uri="{FF2B5EF4-FFF2-40B4-BE49-F238E27FC236}">
                <a16:creationId xmlns:a16="http://schemas.microsoft.com/office/drawing/2014/main" id="{B7BCC7C0-B1BA-4F51-A966-FACF174E91EB}"/>
              </a:ext>
            </a:extLst>
          </p:cNvPr>
          <p:cNvSpPr txBox="1"/>
          <p:nvPr/>
        </p:nvSpPr>
        <p:spPr>
          <a:xfrm>
            <a:off x="586911" y="6315297"/>
            <a:ext cx="5752874" cy="230832"/>
          </a:xfrm>
          <a:prstGeom prst="rect">
            <a:avLst/>
          </a:prstGeom>
          <a:noFill/>
        </p:spPr>
        <p:txBody>
          <a:bodyPr wrap="square">
            <a:spAutoFit/>
          </a:bodyPr>
          <a:lstStyle/>
          <a:p>
            <a:r>
              <a:rPr lang="en-US" altLang="ja-JP" sz="900" dirty="0"/>
              <a:t>【</a:t>
            </a:r>
            <a:r>
              <a:rPr lang="ja-JP" altLang="en-US" sz="900" dirty="0"/>
              <a:t>出典</a:t>
            </a:r>
            <a:r>
              <a:rPr lang="en-US" altLang="ja-JP" sz="900" dirty="0"/>
              <a:t>】</a:t>
            </a:r>
            <a:r>
              <a:rPr lang="ja-JP" altLang="en-US" sz="900" dirty="0"/>
              <a:t>厚生労働省「社会福祉施設等調査」データ</a:t>
            </a:r>
          </a:p>
        </p:txBody>
      </p:sp>
    </p:spTree>
    <p:extLst>
      <p:ext uri="{BB962C8B-B14F-4D97-AF65-F5344CB8AC3E}">
        <p14:creationId xmlns:p14="http://schemas.microsoft.com/office/powerpoint/2010/main" val="38088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参考資料１（８）</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○約８割の障がい福祉サービス等で、職員が不足している又は余裕がないと回答</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041521EC-D5B6-420B-B13B-61B2C9261611}"/>
              </a:ext>
            </a:extLst>
          </p:cNvPr>
          <p:cNvPicPr>
            <a:picLocks noChangeAspect="1"/>
          </p:cNvPicPr>
          <p:nvPr/>
        </p:nvPicPr>
        <p:blipFill rotWithShape="1">
          <a:blip r:embed="rId2"/>
          <a:srcRect r="4135" b="8044"/>
          <a:stretch/>
        </p:blipFill>
        <p:spPr>
          <a:xfrm>
            <a:off x="2356665" y="1720545"/>
            <a:ext cx="3878999" cy="4724217"/>
          </a:xfrm>
          <a:prstGeom prst="rect">
            <a:avLst/>
          </a:prstGeom>
        </p:spPr>
      </p:pic>
      <p:pic>
        <p:nvPicPr>
          <p:cNvPr id="14" name="図 13">
            <a:extLst>
              <a:ext uri="{FF2B5EF4-FFF2-40B4-BE49-F238E27FC236}">
                <a16:creationId xmlns:a16="http://schemas.microsoft.com/office/drawing/2014/main" id="{6D3F2C20-1065-47EB-9432-8CCCEF21CBA9}"/>
              </a:ext>
            </a:extLst>
          </p:cNvPr>
          <p:cNvPicPr>
            <a:picLocks noChangeAspect="1"/>
          </p:cNvPicPr>
          <p:nvPr/>
        </p:nvPicPr>
        <p:blipFill>
          <a:blip r:embed="rId3"/>
          <a:stretch>
            <a:fillRect/>
          </a:stretch>
        </p:blipFill>
        <p:spPr>
          <a:xfrm>
            <a:off x="2577177" y="1400994"/>
            <a:ext cx="3437974" cy="356076"/>
          </a:xfrm>
          <a:prstGeom prst="rect">
            <a:avLst/>
          </a:prstGeom>
        </p:spPr>
      </p:pic>
      <p:sp>
        <p:nvSpPr>
          <p:cNvPr id="15" name="テキスト ボックス 14">
            <a:extLst>
              <a:ext uri="{FF2B5EF4-FFF2-40B4-BE49-F238E27FC236}">
                <a16:creationId xmlns:a16="http://schemas.microsoft.com/office/drawing/2014/main" id="{A0EDD431-9E27-48D9-9239-88A5D94EA73A}"/>
              </a:ext>
            </a:extLst>
          </p:cNvPr>
          <p:cNvSpPr txBox="1"/>
          <p:nvPr/>
        </p:nvSpPr>
        <p:spPr>
          <a:xfrm>
            <a:off x="1277369" y="6563027"/>
            <a:ext cx="4345447"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（出典）「</a:t>
            </a:r>
            <a:r>
              <a:rPr lang="en-US" altLang="ja-JP" sz="900" dirty="0">
                <a:latin typeface="BIZ UDゴシック" panose="020B0400000000000000" pitchFamily="49" charset="-128"/>
                <a:ea typeface="BIZ UDゴシック" panose="020B0400000000000000" pitchFamily="49" charset="-128"/>
              </a:rPr>
              <a:t>2040</a:t>
            </a:r>
            <a:r>
              <a:rPr lang="ja-JP" altLang="en-US" sz="900" dirty="0">
                <a:latin typeface="BIZ UDゴシック" panose="020B0400000000000000" pitchFamily="49" charset="-128"/>
                <a:ea typeface="BIZ UDゴシック" panose="020B0400000000000000" pitchFamily="49" charset="-128"/>
              </a:rPr>
              <a:t>年に向けたサービス提供体制等のあり方」検討会　第６回資料</a:t>
            </a:r>
          </a:p>
        </p:txBody>
      </p:sp>
      <p:sp>
        <p:nvSpPr>
          <p:cNvPr id="17" name="正方形/長方形 16">
            <a:extLst>
              <a:ext uri="{FF2B5EF4-FFF2-40B4-BE49-F238E27FC236}">
                <a16:creationId xmlns:a16="http://schemas.microsoft.com/office/drawing/2014/main" id="{CA627187-13BE-4435-94D9-38577FC95C02}"/>
              </a:ext>
            </a:extLst>
          </p:cNvPr>
          <p:cNvSpPr/>
          <p:nvPr/>
        </p:nvSpPr>
        <p:spPr>
          <a:xfrm>
            <a:off x="3941481" y="2136858"/>
            <a:ext cx="1953660" cy="63083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7845D08B-D3BC-4EE0-9506-3AE8B6468439}"/>
              </a:ext>
            </a:extLst>
          </p:cNvPr>
          <p:cNvPicPr>
            <a:picLocks noChangeAspect="1"/>
          </p:cNvPicPr>
          <p:nvPr/>
        </p:nvPicPr>
        <p:blipFill rotWithShape="1">
          <a:blip r:embed="rId2"/>
          <a:srcRect l="-1" t="95507" r="32648"/>
          <a:stretch/>
        </p:blipFill>
        <p:spPr>
          <a:xfrm>
            <a:off x="5895141" y="6213930"/>
            <a:ext cx="2725286" cy="230832"/>
          </a:xfrm>
          <a:prstGeom prst="rect">
            <a:avLst/>
          </a:prstGeom>
        </p:spPr>
      </p:pic>
      <p:sp>
        <p:nvSpPr>
          <p:cNvPr id="13" name="テキスト ボックス 12">
            <a:extLst>
              <a:ext uri="{FF2B5EF4-FFF2-40B4-BE49-F238E27FC236}">
                <a16:creationId xmlns:a16="http://schemas.microsoft.com/office/drawing/2014/main" id="{F0DDCBF8-DC1D-44A5-A1A5-60ABC3CCD679}"/>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10</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214131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参考資料１（９）</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○保育士の有効求人倍率が全職種より高い水準で推移している中、配置基準の改善や</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　「こども誰でも通園制度」の制度化に伴い、今後も保育士の確保が必要</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4E3EF158-D711-4A40-927A-B4D7C4093874}"/>
              </a:ext>
            </a:extLst>
          </p:cNvPr>
          <p:cNvPicPr>
            <a:picLocks noChangeAspect="1"/>
          </p:cNvPicPr>
          <p:nvPr/>
        </p:nvPicPr>
        <p:blipFill>
          <a:blip r:embed="rId2"/>
          <a:stretch>
            <a:fillRect/>
          </a:stretch>
        </p:blipFill>
        <p:spPr>
          <a:xfrm>
            <a:off x="1348194" y="1471132"/>
            <a:ext cx="6591846" cy="4560638"/>
          </a:xfrm>
          <a:prstGeom prst="rect">
            <a:avLst/>
          </a:prstGeom>
        </p:spPr>
      </p:pic>
      <p:sp>
        <p:nvSpPr>
          <p:cNvPr id="10" name="角丸四角形 3">
            <a:extLst>
              <a:ext uri="{FF2B5EF4-FFF2-40B4-BE49-F238E27FC236}">
                <a16:creationId xmlns:a16="http://schemas.microsoft.com/office/drawing/2014/main" id="{740369DC-4C52-4FA9-B987-98FEE0CF1126}"/>
              </a:ext>
            </a:extLst>
          </p:cNvPr>
          <p:cNvSpPr/>
          <p:nvPr/>
        </p:nvSpPr>
        <p:spPr>
          <a:xfrm>
            <a:off x="836888" y="6279653"/>
            <a:ext cx="5525812" cy="367332"/>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BIZ UDゴシック" panose="020B0400000000000000" pitchFamily="49" charset="-128"/>
                <a:ea typeface="BIZ UDゴシック" panose="020B0400000000000000" pitchFamily="49" charset="-128"/>
              </a:rPr>
              <a:t>（出典）「</a:t>
            </a:r>
            <a:r>
              <a:rPr lang="en-US" altLang="ja-JP" sz="900" dirty="0">
                <a:solidFill>
                  <a:schemeClr val="tx1"/>
                </a:solidFill>
                <a:latin typeface="BIZ UDゴシック" panose="020B0400000000000000" pitchFamily="49" charset="-128"/>
                <a:ea typeface="BIZ UDゴシック" panose="020B0400000000000000" pitchFamily="49" charset="-128"/>
              </a:rPr>
              <a:t>2040</a:t>
            </a:r>
            <a:r>
              <a:rPr lang="ja-JP" altLang="en-US" sz="900" dirty="0">
                <a:solidFill>
                  <a:schemeClr val="tx1"/>
                </a:solidFill>
                <a:latin typeface="BIZ UDゴシック" panose="020B0400000000000000" pitchFamily="49" charset="-128"/>
                <a:ea typeface="BIZ UDゴシック" panose="020B0400000000000000" pitchFamily="49" charset="-128"/>
              </a:rPr>
              <a:t>年に向けたサービス提供体制等のあり方」検討会　第６回資料</a:t>
            </a:r>
          </a:p>
        </p:txBody>
      </p:sp>
      <p:sp>
        <p:nvSpPr>
          <p:cNvPr id="8" name="テキスト ボックス 7">
            <a:extLst>
              <a:ext uri="{FF2B5EF4-FFF2-40B4-BE49-F238E27FC236}">
                <a16:creationId xmlns:a16="http://schemas.microsoft.com/office/drawing/2014/main" id="{82CFBBD0-91E1-43FC-AB44-7AE842C09EAE}"/>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11</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328965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a:t>
            </a:r>
            <a:r>
              <a:rPr kumimoji="1" lang="en-US" altLang="ja-JP" sz="1200" b="1" dirty="0">
                <a:solidFill>
                  <a:schemeClr val="bg1"/>
                </a:solidFill>
                <a:latin typeface="BIZ UDゴシック" panose="020B0400000000000000" pitchFamily="49" charset="-128"/>
                <a:ea typeface="BIZ UDゴシック" panose="020B0400000000000000" pitchFamily="49" charset="-128"/>
              </a:rPr>
              <a:t>10</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○保育士養成校の入学者数は、大学・短大・専門学校の入学者の減少傾向を上回るペースで減少</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B23B2C78-8F8D-4AC1-AABE-F5F3C3B0D820}"/>
              </a:ext>
            </a:extLst>
          </p:cNvPr>
          <p:cNvPicPr>
            <a:picLocks noChangeAspect="1"/>
          </p:cNvPicPr>
          <p:nvPr/>
        </p:nvPicPr>
        <p:blipFill>
          <a:blip r:embed="rId2"/>
          <a:stretch>
            <a:fillRect/>
          </a:stretch>
        </p:blipFill>
        <p:spPr>
          <a:xfrm>
            <a:off x="1360682" y="1491274"/>
            <a:ext cx="6983218" cy="4520353"/>
          </a:xfrm>
          <a:prstGeom prst="rect">
            <a:avLst/>
          </a:prstGeom>
        </p:spPr>
      </p:pic>
      <p:sp>
        <p:nvSpPr>
          <p:cNvPr id="7" name="角丸四角形 3">
            <a:extLst>
              <a:ext uri="{FF2B5EF4-FFF2-40B4-BE49-F238E27FC236}">
                <a16:creationId xmlns:a16="http://schemas.microsoft.com/office/drawing/2014/main" id="{24E65514-2BF8-4682-AB5D-2E45D2878FDF}"/>
              </a:ext>
            </a:extLst>
          </p:cNvPr>
          <p:cNvSpPr/>
          <p:nvPr/>
        </p:nvSpPr>
        <p:spPr>
          <a:xfrm>
            <a:off x="836888" y="6279653"/>
            <a:ext cx="5525812" cy="367332"/>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BIZ UDゴシック" panose="020B0400000000000000" pitchFamily="49" charset="-128"/>
                <a:ea typeface="BIZ UDゴシック" panose="020B0400000000000000" pitchFamily="49" charset="-128"/>
              </a:rPr>
              <a:t>（出典）「</a:t>
            </a:r>
            <a:r>
              <a:rPr lang="en-US" altLang="ja-JP" sz="900" dirty="0">
                <a:solidFill>
                  <a:schemeClr val="tx1"/>
                </a:solidFill>
                <a:latin typeface="BIZ UDゴシック" panose="020B0400000000000000" pitchFamily="49" charset="-128"/>
                <a:ea typeface="BIZ UDゴシック" panose="020B0400000000000000" pitchFamily="49" charset="-128"/>
              </a:rPr>
              <a:t>2040</a:t>
            </a:r>
            <a:r>
              <a:rPr lang="ja-JP" altLang="en-US" sz="900" dirty="0">
                <a:solidFill>
                  <a:schemeClr val="tx1"/>
                </a:solidFill>
                <a:latin typeface="BIZ UDゴシック" panose="020B0400000000000000" pitchFamily="49" charset="-128"/>
                <a:ea typeface="BIZ UDゴシック" panose="020B0400000000000000" pitchFamily="49" charset="-128"/>
              </a:rPr>
              <a:t>年に向けたサービス提供体制等のあり方」検討会　第６回資料</a:t>
            </a:r>
          </a:p>
        </p:txBody>
      </p:sp>
      <p:sp>
        <p:nvSpPr>
          <p:cNvPr id="8" name="テキスト ボックス 7">
            <a:extLst>
              <a:ext uri="{FF2B5EF4-FFF2-40B4-BE49-F238E27FC236}">
                <a16:creationId xmlns:a16="http://schemas.microsoft.com/office/drawing/2014/main" id="{1CEDAEC4-BDF8-4A36-8176-E915E9889C9C}"/>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12</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389615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a:t>
            </a:r>
            <a:r>
              <a:rPr kumimoji="1" lang="en-US" altLang="ja-JP" sz="1200" b="1" dirty="0">
                <a:solidFill>
                  <a:schemeClr val="bg1"/>
                </a:solidFill>
                <a:latin typeface="BIZ UDゴシック" panose="020B0400000000000000" pitchFamily="49" charset="-128"/>
                <a:ea typeface="BIZ UDゴシック" panose="020B0400000000000000" pitchFamily="49" charset="-128"/>
              </a:rPr>
              <a:t>11</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○府域では、令和７年度に最大約</a:t>
            </a:r>
            <a:r>
              <a:rPr kumimoji="1" lang="en-US" altLang="ja-JP" sz="1400" dirty="0">
                <a:solidFill>
                  <a:schemeClr val="tx1"/>
                </a:solidFill>
                <a:latin typeface="BIZ UDゴシック" panose="020B0400000000000000" pitchFamily="49" charset="-128"/>
                <a:ea typeface="BIZ UDゴシック" panose="020B0400000000000000" pitchFamily="49" charset="-128"/>
              </a:rPr>
              <a:t>3,700</a:t>
            </a:r>
            <a:r>
              <a:rPr kumimoji="1" lang="ja-JP" altLang="en-US" sz="1400" dirty="0">
                <a:solidFill>
                  <a:schemeClr val="tx1"/>
                </a:solidFill>
                <a:latin typeface="BIZ UDゴシック" panose="020B0400000000000000" pitchFamily="49" charset="-128"/>
                <a:ea typeface="BIZ UDゴシック" panose="020B0400000000000000" pitchFamily="49" charset="-128"/>
              </a:rPr>
              <a:t>人の保育士・保育教諭が不足する見込み</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B877A478-80EA-4438-A2A0-3EEC822ECB20}"/>
              </a:ext>
            </a:extLst>
          </p:cNvPr>
          <p:cNvSpPr txBox="1"/>
          <p:nvPr/>
        </p:nvSpPr>
        <p:spPr>
          <a:xfrm>
            <a:off x="1017775" y="6207682"/>
            <a:ext cx="5420327"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出典）大阪府子ども計画</a:t>
            </a:r>
          </a:p>
        </p:txBody>
      </p:sp>
      <p:pic>
        <p:nvPicPr>
          <p:cNvPr id="7" name="図 6">
            <a:extLst>
              <a:ext uri="{FF2B5EF4-FFF2-40B4-BE49-F238E27FC236}">
                <a16:creationId xmlns:a16="http://schemas.microsoft.com/office/drawing/2014/main" id="{69506D58-2274-4857-A057-F28ACE573670}"/>
              </a:ext>
            </a:extLst>
          </p:cNvPr>
          <p:cNvPicPr>
            <a:picLocks noChangeAspect="1"/>
          </p:cNvPicPr>
          <p:nvPr/>
        </p:nvPicPr>
        <p:blipFill>
          <a:blip r:embed="rId2"/>
          <a:stretch>
            <a:fillRect/>
          </a:stretch>
        </p:blipFill>
        <p:spPr>
          <a:xfrm>
            <a:off x="840121" y="1743463"/>
            <a:ext cx="7612782" cy="4065250"/>
          </a:xfrm>
          <a:prstGeom prst="rect">
            <a:avLst/>
          </a:prstGeom>
        </p:spPr>
      </p:pic>
      <p:sp>
        <p:nvSpPr>
          <p:cNvPr id="10" name="正方形/長方形 9">
            <a:extLst>
              <a:ext uri="{FF2B5EF4-FFF2-40B4-BE49-F238E27FC236}">
                <a16:creationId xmlns:a16="http://schemas.microsoft.com/office/drawing/2014/main" id="{5A1D6E64-9C91-44F9-AD9B-FBEC72CCEECD}"/>
              </a:ext>
            </a:extLst>
          </p:cNvPr>
          <p:cNvSpPr/>
          <p:nvPr/>
        </p:nvSpPr>
        <p:spPr>
          <a:xfrm>
            <a:off x="3033718" y="3988535"/>
            <a:ext cx="1221759" cy="85728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D295445-E167-4C21-AE31-00545AB254E7}"/>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13</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3034646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a:t>
            </a:r>
            <a:r>
              <a:rPr kumimoji="1" lang="en-US" altLang="ja-JP" sz="1200" b="1" dirty="0">
                <a:solidFill>
                  <a:schemeClr val="bg1"/>
                </a:solidFill>
                <a:latin typeface="BIZ UDゴシック" panose="020B0400000000000000" pitchFamily="49" charset="-128"/>
                <a:ea typeface="BIZ UDゴシック" panose="020B0400000000000000" pitchFamily="49" charset="-128"/>
              </a:rPr>
              <a:t>12</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○国においては、➀介護職員の処遇改善、②多様な人材の確保・育成、③離職防止・定着促進・生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産性向上、④介護職の魅力向上、⑤外国人材の受入環境整備を柱とし、総合的な介護人材確保対</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策に取り組んでいる</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414729" y="542703"/>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1A6602E3-82F2-43E5-AC3E-C457D2B0E6D3}"/>
              </a:ext>
            </a:extLst>
          </p:cNvPr>
          <p:cNvPicPr>
            <a:picLocks noChangeAspect="1"/>
          </p:cNvPicPr>
          <p:nvPr/>
        </p:nvPicPr>
        <p:blipFill>
          <a:blip r:embed="rId2"/>
          <a:stretch>
            <a:fillRect/>
          </a:stretch>
        </p:blipFill>
        <p:spPr>
          <a:xfrm>
            <a:off x="334418" y="1534603"/>
            <a:ext cx="8475163" cy="4745050"/>
          </a:xfrm>
          <a:prstGeom prst="rect">
            <a:avLst/>
          </a:prstGeom>
        </p:spPr>
      </p:pic>
      <p:sp>
        <p:nvSpPr>
          <p:cNvPr id="12" name="角丸四角形 3">
            <a:extLst>
              <a:ext uri="{FF2B5EF4-FFF2-40B4-BE49-F238E27FC236}">
                <a16:creationId xmlns:a16="http://schemas.microsoft.com/office/drawing/2014/main" id="{0410B338-BECB-4522-91F3-C61DB76125C9}"/>
              </a:ext>
            </a:extLst>
          </p:cNvPr>
          <p:cNvSpPr/>
          <p:nvPr/>
        </p:nvSpPr>
        <p:spPr>
          <a:xfrm>
            <a:off x="836888" y="6279653"/>
            <a:ext cx="5525812" cy="52420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（出典）社会保障審議会福祉部会福祉人材確保専門委員会　第１回資料</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802B590D-5BB8-408A-866E-48C5B696DCC3}"/>
              </a:ext>
            </a:extLst>
          </p:cNvPr>
          <p:cNvSpPr/>
          <p:nvPr/>
        </p:nvSpPr>
        <p:spPr>
          <a:xfrm>
            <a:off x="334418" y="1596373"/>
            <a:ext cx="1429068" cy="455133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CE5589D-F69D-42D6-A549-D2B36817567A}"/>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14</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29372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a:t>
            </a:r>
            <a:r>
              <a:rPr kumimoji="1" lang="en-US" altLang="ja-JP" sz="1200" b="1" dirty="0">
                <a:solidFill>
                  <a:schemeClr val="bg1"/>
                </a:solidFill>
                <a:latin typeface="BIZ UDゴシック" panose="020B0400000000000000" pitchFamily="49" charset="-128"/>
                <a:ea typeface="BIZ UDゴシック" panose="020B0400000000000000" pitchFamily="49" charset="-128"/>
              </a:rPr>
              <a:t>13</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○障がい福祉分野における人材の確保に向けて、障がい福祉サービス報酬において、処遇改善のた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めの措置を講ずるとともに、生産性向上・職場環境改善等による更なる賃上げ等を支援すること</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とされている</a:t>
            </a:r>
          </a:p>
          <a:p>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3">
            <a:extLst>
              <a:ext uri="{FF2B5EF4-FFF2-40B4-BE49-F238E27FC236}">
                <a16:creationId xmlns:a16="http://schemas.microsoft.com/office/drawing/2014/main" id="{0410B338-BECB-4522-91F3-C61DB76125C9}"/>
              </a:ext>
            </a:extLst>
          </p:cNvPr>
          <p:cNvSpPr/>
          <p:nvPr/>
        </p:nvSpPr>
        <p:spPr>
          <a:xfrm>
            <a:off x="836888" y="6279653"/>
            <a:ext cx="5525812" cy="52420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（出典）令和７年３月</a:t>
            </a:r>
            <a:r>
              <a:rPr kumimoji="1" lang="zh-TW" altLang="en-US" sz="900" dirty="0">
                <a:solidFill>
                  <a:schemeClr val="tx1"/>
                </a:solidFill>
                <a:latin typeface="BIZ UDゴシック" panose="020B0400000000000000" pitchFamily="49" charset="-128"/>
                <a:ea typeface="BIZ UDゴシック" panose="020B0400000000000000" pitchFamily="49" charset="-128"/>
              </a:rPr>
              <a:t>障害保健福祉関係主管課長会議資料</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ECBA51DE-CBC7-4747-BA56-06B9EF29C30A}"/>
              </a:ext>
            </a:extLst>
          </p:cNvPr>
          <p:cNvPicPr>
            <a:picLocks noChangeAspect="1"/>
          </p:cNvPicPr>
          <p:nvPr/>
        </p:nvPicPr>
        <p:blipFill rotWithShape="1">
          <a:blip r:embed="rId2"/>
          <a:srcRect t="5900"/>
          <a:stretch/>
        </p:blipFill>
        <p:spPr>
          <a:xfrm>
            <a:off x="1155197" y="1536035"/>
            <a:ext cx="7151915" cy="4745552"/>
          </a:xfrm>
          <a:prstGeom prst="rect">
            <a:avLst/>
          </a:prstGeom>
        </p:spPr>
      </p:pic>
      <p:sp>
        <p:nvSpPr>
          <p:cNvPr id="8" name="テキスト ボックス 7">
            <a:extLst>
              <a:ext uri="{FF2B5EF4-FFF2-40B4-BE49-F238E27FC236}">
                <a16:creationId xmlns:a16="http://schemas.microsoft.com/office/drawing/2014/main" id="{85391842-6148-4A70-B612-39FE1C4C46D9}"/>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15</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240356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a:t>
            </a:r>
            <a:r>
              <a:rPr kumimoji="1" lang="en-US" altLang="ja-JP" sz="1200" b="1" dirty="0">
                <a:solidFill>
                  <a:schemeClr val="bg1"/>
                </a:solidFill>
                <a:latin typeface="BIZ UDゴシック" panose="020B0400000000000000" pitchFamily="49" charset="-128"/>
                <a:ea typeface="BIZ UDゴシック" panose="020B0400000000000000" pitchFamily="49" charset="-128"/>
              </a:rPr>
              <a:t>14</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○保育人材の確保に向け、都道府県に保育士・保育所支援センターの設置義務付け、地域限定保育</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士試験について、全国の都道府県が実施可能となる（現在は国家戦略特区制度による試験のため、</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大阪府、神奈川県、沖縄県のみ）等の総合的な対策が進められている</a:t>
            </a:r>
          </a:p>
          <a:p>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2A6DCB25-4763-4A76-9426-587EC4F60A77}"/>
              </a:ext>
            </a:extLst>
          </p:cNvPr>
          <p:cNvPicPr>
            <a:picLocks noChangeAspect="1"/>
          </p:cNvPicPr>
          <p:nvPr/>
        </p:nvPicPr>
        <p:blipFill rotWithShape="1">
          <a:blip r:embed="rId2"/>
          <a:srcRect t="1343"/>
          <a:stretch/>
        </p:blipFill>
        <p:spPr>
          <a:xfrm>
            <a:off x="836888" y="1384493"/>
            <a:ext cx="7245755" cy="5064939"/>
          </a:xfrm>
          <a:prstGeom prst="rect">
            <a:avLst/>
          </a:prstGeom>
        </p:spPr>
      </p:pic>
      <p:sp>
        <p:nvSpPr>
          <p:cNvPr id="10" name="角丸四角形 3">
            <a:extLst>
              <a:ext uri="{FF2B5EF4-FFF2-40B4-BE49-F238E27FC236}">
                <a16:creationId xmlns:a16="http://schemas.microsoft.com/office/drawing/2014/main" id="{BC3B4E3D-31B8-4EA1-9B34-57A3601C5DE3}"/>
              </a:ext>
            </a:extLst>
          </p:cNvPr>
          <p:cNvSpPr/>
          <p:nvPr/>
        </p:nvSpPr>
        <p:spPr>
          <a:xfrm>
            <a:off x="836888" y="6446706"/>
            <a:ext cx="5525812" cy="367332"/>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BIZ UDゴシック" panose="020B0400000000000000" pitchFamily="49" charset="-128"/>
                <a:ea typeface="BIZ UDゴシック" panose="020B0400000000000000" pitchFamily="49" charset="-128"/>
              </a:rPr>
              <a:t>（出典）「</a:t>
            </a:r>
            <a:r>
              <a:rPr lang="en-US" altLang="ja-JP" sz="900" dirty="0">
                <a:solidFill>
                  <a:schemeClr val="tx1"/>
                </a:solidFill>
                <a:latin typeface="BIZ UDゴシック" panose="020B0400000000000000" pitchFamily="49" charset="-128"/>
                <a:ea typeface="BIZ UDゴシック" panose="020B0400000000000000" pitchFamily="49" charset="-128"/>
              </a:rPr>
              <a:t>2040</a:t>
            </a:r>
            <a:r>
              <a:rPr lang="ja-JP" altLang="en-US" sz="900" dirty="0">
                <a:solidFill>
                  <a:schemeClr val="tx1"/>
                </a:solidFill>
                <a:latin typeface="BIZ UDゴシック" panose="020B0400000000000000" pitchFamily="49" charset="-128"/>
                <a:ea typeface="BIZ UDゴシック" panose="020B0400000000000000" pitchFamily="49" charset="-128"/>
              </a:rPr>
              <a:t>年に向けたサービス提供体制等のあり方」検討会　第６回資料</a:t>
            </a:r>
          </a:p>
        </p:txBody>
      </p:sp>
      <p:sp>
        <p:nvSpPr>
          <p:cNvPr id="8" name="テキスト ボックス 7">
            <a:extLst>
              <a:ext uri="{FF2B5EF4-FFF2-40B4-BE49-F238E27FC236}">
                <a16:creationId xmlns:a16="http://schemas.microsoft.com/office/drawing/2014/main" id="{832E7733-18D4-4E77-B5FA-0C9FB8EEE47B}"/>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16</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260256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a:t>
            </a:r>
            <a:r>
              <a:rPr kumimoji="1" lang="en-US" altLang="ja-JP" sz="1200" b="1" dirty="0">
                <a:solidFill>
                  <a:schemeClr val="bg1"/>
                </a:solidFill>
                <a:latin typeface="BIZ UDゴシック" panose="020B0400000000000000" pitchFamily="49" charset="-128"/>
                <a:ea typeface="BIZ UDゴシック" panose="020B0400000000000000" pitchFamily="49" charset="-128"/>
              </a:rPr>
              <a:t>15</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○介護ロボットや</a:t>
            </a:r>
            <a:r>
              <a:rPr kumimoji="1" lang="en-US" altLang="ja-JP" sz="1400" dirty="0">
                <a:solidFill>
                  <a:schemeClr val="tx1"/>
                </a:solidFill>
                <a:latin typeface="BIZ UDゴシック" panose="020B0400000000000000" pitchFamily="49" charset="-128"/>
                <a:ea typeface="BIZ UDゴシック" panose="020B0400000000000000" pitchFamily="49" charset="-128"/>
              </a:rPr>
              <a:t>ICT</a:t>
            </a:r>
            <a:r>
              <a:rPr kumimoji="1" lang="ja-JP" altLang="en-US" sz="1400" dirty="0">
                <a:solidFill>
                  <a:schemeClr val="tx1"/>
                </a:solidFill>
                <a:latin typeface="BIZ UDゴシック" panose="020B0400000000000000" pitchFamily="49" charset="-128"/>
                <a:ea typeface="BIZ UDゴシック" panose="020B0400000000000000" pitchFamily="49" charset="-128"/>
              </a:rPr>
              <a:t>等のテクノロジーを導入・活用することで、介護サービスの質の向上、</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　職員の負担軽減、高齢者等の自立支援による生活の質の維持・向上が図られる</a:t>
            </a:r>
          </a:p>
          <a:p>
            <a:pPr>
              <a:lnSpc>
                <a:spcPct val="150000"/>
              </a:lnSpc>
            </a:pP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42703"/>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E123D511-D931-4A2C-9DDC-C7CAB5DC4754}"/>
              </a:ext>
            </a:extLst>
          </p:cNvPr>
          <p:cNvSpPr txBox="1"/>
          <p:nvPr/>
        </p:nvSpPr>
        <p:spPr>
          <a:xfrm>
            <a:off x="255064" y="4971863"/>
            <a:ext cx="5420327"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（出典）いずれも、</a:t>
            </a:r>
            <a:r>
              <a:rPr lang="zh-TW" altLang="en-US" sz="900" dirty="0">
                <a:latin typeface="BIZ UDゴシック" panose="020B0400000000000000" pitchFamily="49" charset="-128"/>
                <a:ea typeface="BIZ UDゴシック" panose="020B0400000000000000" pitchFamily="49" charset="-128"/>
              </a:rPr>
              <a:t>社会保障審議会介護保険部会</a:t>
            </a:r>
            <a:r>
              <a:rPr lang="ja-JP" altLang="en-US" sz="900" dirty="0">
                <a:latin typeface="BIZ UDゴシック" panose="020B0400000000000000" pitchFamily="49" charset="-128"/>
                <a:ea typeface="BIZ UDゴシック" panose="020B0400000000000000" pitchFamily="49" charset="-128"/>
              </a:rPr>
              <a:t>　</a:t>
            </a:r>
            <a:r>
              <a:rPr lang="zh-TW" altLang="en-US" sz="900" dirty="0">
                <a:latin typeface="BIZ UDゴシック" panose="020B0400000000000000" pitchFamily="49" charset="-128"/>
                <a:ea typeface="BIZ UDゴシック" panose="020B0400000000000000" pitchFamily="49" charset="-128"/>
              </a:rPr>
              <a:t>第</a:t>
            </a:r>
            <a:r>
              <a:rPr lang="en-US" altLang="zh-TW" sz="900" dirty="0">
                <a:latin typeface="BIZ UDゴシック" panose="020B0400000000000000" pitchFamily="49" charset="-128"/>
                <a:ea typeface="BIZ UDゴシック" panose="020B0400000000000000" pitchFamily="49" charset="-128"/>
              </a:rPr>
              <a:t>120</a:t>
            </a:r>
            <a:r>
              <a:rPr lang="zh-TW" altLang="en-US" sz="900" dirty="0">
                <a:latin typeface="BIZ UDゴシック" panose="020B0400000000000000" pitchFamily="49" charset="-128"/>
                <a:ea typeface="BIZ UDゴシック" panose="020B0400000000000000" pitchFamily="49" charset="-128"/>
              </a:rPr>
              <a:t>回</a:t>
            </a:r>
            <a:r>
              <a:rPr lang="ja-JP" altLang="en-US" sz="900" dirty="0">
                <a:latin typeface="BIZ UDゴシック" panose="020B0400000000000000" pitchFamily="49" charset="-128"/>
                <a:ea typeface="BIZ UDゴシック" panose="020B0400000000000000" pitchFamily="49" charset="-128"/>
              </a:rPr>
              <a:t>資料（</a:t>
            </a:r>
            <a:r>
              <a:rPr lang="zh-TW" altLang="en-US" sz="900" dirty="0">
                <a:latin typeface="BIZ UDゴシック" panose="020B0400000000000000" pitchFamily="49" charset="-128"/>
                <a:ea typeface="BIZ UDゴシック" panose="020B0400000000000000" pitchFamily="49" charset="-128"/>
              </a:rPr>
              <a:t>資料</a:t>
            </a:r>
            <a:r>
              <a:rPr lang="en-US" altLang="zh-TW" sz="900" dirty="0">
                <a:latin typeface="BIZ UDゴシック" panose="020B0400000000000000" pitchFamily="49" charset="-128"/>
                <a:ea typeface="BIZ UDゴシック" panose="020B0400000000000000" pitchFamily="49" charset="-128"/>
              </a:rPr>
              <a:t>3</a:t>
            </a:r>
            <a:r>
              <a:rPr lang="zh-TW" altLang="en-US" sz="900" dirty="0">
                <a:latin typeface="BIZ UDゴシック" panose="020B0400000000000000" pitchFamily="49" charset="-128"/>
                <a:ea typeface="BIZ UDゴシック" panose="020B0400000000000000" pitchFamily="49" charset="-128"/>
              </a:rPr>
              <a:t>）</a:t>
            </a:r>
          </a:p>
        </p:txBody>
      </p:sp>
      <p:sp>
        <p:nvSpPr>
          <p:cNvPr id="7" name="テキスト ボックス 6">
            <a:extLst>
              <a:ext uri="{FF2B5EF4-FFF2-40B4-BE49-F238E27FC236}">
                <a16:creationId xmlns:a16="http://schemas.microsoft.com/office/drawing/2014/main" id="{48678780-D653-447A-8061-12A6535B212F}"/>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17</a:t>
            </a:r>
            <a:endParaRPr kumimoji="1" lang="ja-JP" altLang="en-US" sz="1400" dirty="0">
              <a:latin typeface="HG教科書体" panose="02020609000000000000" pitchFamily="17" charset="-128"/>
              <a:ea typeface="HG教科書体" panose="02020609000000000000" pitchFamily="17" charset="-128"/>
            </a:endParaRPr>
          </a:p>
        </p:txBody>
      </p:sp>
      <p:pic>
        <p:nvPicPr>
          <p:cNvPr id="12" name="図 11">
            <a:extLst>
              <a:ext uri="{FF2B5EF4-FFF2-40B4-BE49-F238E27FC236}">
                <a16:creationId xmlns:a16="http://schemas.microsoft.com/office/drawing/2014/main" id="{7AA69EC6-DB8A-4450-B251-618520C4D1DE}"/>
              </a:ext>
            </a:extLst>
          </p:cNvPr>
          <p:cNvPicPr>
            <a:picLocks noChangeAspect="1"/>
          </p:cNvPicPr>
          <p:nvPr/>
        </p:nvPicPr>
        <p:blipFill>
          <a:blip r:embed="rId2"/>
          <a:stretch>
            <a:fillRect/>
          </a:stretch>
        </p:blipFill>
        <p:spPr>
          <a:xfrm>
            <a:off x="127511" y="1491598"/>
            <a:ext cx="4144813" cy="2614156"/>
          </a:xfrm>
          <a:prstGeom prst="rect">
            <a:avLst/>
          </a:prstGeom>
        </p:spPr>
      </p:pic>
      <p:pic>
        <p:nvPicPr>
          <p:cNvPr id="13" name="図 12">
            <a:extLst>
              <a:ext uri="{FF2B5EF4-FFF2-40B4-BE49-F238E27FC236}">
                <a16:creationId xmlns:a16="http://schemas.microsoft.com/office/drawing/2014/main" id="{8D677E49-D03B-4D53-9F8D-F7DBADEAD7AA}"/>
              </a:ext>
            </a:extLst>
          </p:cNvPr>
          <p:cNvPicPr>
            <a:picLocks noChangeAspect="1"/>
          </p:cNvPicPr>
          <p:nvPr/>
        </p:nvPicPr>
        <p:blipFill>
          <a:blip r:embed="rId3"/>
          <a:stretch>
            <a:fillRect/>
          </a:stretch>
        </p:blipFill>
        <p:spPr>
          <a:xfrm>
            <a:off x="4310822" y="3098387"/>
            <a:ext cx="4779332" cy="3276155"/>
          </a:xfrm>
          <a:prstGeom prst="rect">
            <a:avLst/>
          </a:prstGeom>
        </p:spPr>
      </p:pic>
    </p:spTree>
    <p:extLst>
      <p:ext uri="{BB962C8B-B14F-4D97-AF65-F5344CB8AC3E}">
        <p14:creationId xmlns:p14="http://schemas.microsoft.com/office/powerpoint/2010/main" val="168036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a:t>
            </a:r>
            <a:r>
              <a:rPr kumimoji="1" lang="en-US" altLang="ja-JP" sz="1200" b="1" dirty="0">
                <a:solidFill>
                  <a:schemeClr val="bg1"/>
                </a:solidFill>
                <a:latin typeface="BIZ UDゴシック" panose="020B0400000000000000" pitchFamily="49" charset="-128"/>
                <a:ea typeface="BIZ UDゴシック" panose="020B0400000000000000" pitchFamily="49" charset="-128"/>
              </a:rPr>
              <a:t>16</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〇利用者に直接触れる移動・排泄・食事等の介助や清拭などの専門性の高い直接的な介護業務と、　</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清掃・洗濯、配膳、必要品の買出しなどのそれ以外の間接的な業務等に仕分けを行い、</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介護職員が直接的な介護業務を行い、介護助手が間接業務を行うことで、適切な役割分担の下で</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ケアの質の向上が図られる</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103301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03295636-35ED-41D9-A10A-89C343AC50D8}"/>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18</a:t>
            </a:r>
            <a:endParaRPr kumimoji="1" lang="ja-JP" altLang="en-US" sz="1400" dirty="0">
              <a:latin typeface="HG教科書体" panose="02020609000000000000" pitchFamily="17" charset="-128"/>
              <a:ea typeface="HG教科書体" panose="02020609000000000000" pitchFamily="17" charset="-128"/>
            </a:endParaRPr>
          </a:p>
        </p:txBody>
      </p:sp>
      <p:sp>
        <p:nvSpPr>
          <p:cNvPr id="12" name="角丸四角形 3">
            <a:extLst>
              <a:ext uri="{FF2B5EF4-FFF2-40B4-BE49-F238E27FC236}">
                <a16:creationId xmlns:a16="http://schemas.microsoft.com/office/drawing/2014/main" id="{40A7AC9A-F1F1-4CD9-8081-51CD70D3ED6C}"/>
              </a:ext>
            </a:extLst>
          </p:cNvPr>
          <p:cNvSpPr/>
          <p:nvPr/>
        </p:nvSpPr>
        <p:spPr>
          <a:xfrm>
            <a:off x="0" y="4072032"/>
            <a:ext cx="2659571" cy="52420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ts val="25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（出典）生産性向上に資するガイドライン</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13" name="図 12">
            <a:extLst>
              <a:ext uri="{FF2B5EF4-FFF2-40B4-BE49-F238E27FC236}">
                <a16:creationId xmlns:a16="http://schemas.microsoft.com/office/drawing/2014/main" id="{25A8474B-5160-4ECB-A49B-98554BE435A5}"/>
              </a:ext>
            </a:extLst>
          </p:cNvPr>
          <p:cNvPicPr>
            <a:picLocks noChangeAspect="1"/>
          </p:cNvPicPr>
          <p:nvPr/>
        </p:nvPicPr>
        <p:blipFill>
          <a:blip r:embed="rId2"/>
          <a:stretch>
            <a:fillRect/>
          </a:stretch>
        </p:blipFill>
        <p:spPr>
          <a:xfrm>
            <a:off x="156967" y="1748159"/>
            <a:ext cx="4023683" cy="2456845"/>
          </a:xfrm>
          <a:prstGeom prst="rect">
            <a:avLst/>
          </a:prstGeom>
        </p:spPr>
      </p:pic>
      <p:pic>
        <p:nvPicPr>
          <p:cNvPr id="14" name="図 13">
            <a:extLst>
              <a:ext uri="{FF2B5EF4-FFF2-40B4-BE49-F238E27FC236}">
                <a16:creationId xmlns:a16="http://schemas.microsoft.com/office/drawing/2014/main" id="{CA6DE5D2-6ABD-461B-9734-1A766A0A07C0}"/>
              </a:ext>
            </a:extLst>
          </p:cNvPr>
          <p:cNvPicPr>
            <a:picLocks noChangeAspect="1"/>
          </p:cNvPicPr>
          <p:nvPr/>
        </p:nvPicPr>
        <p:blipFill>
          <a:blip r:embed="rId3"/>
          <a:stretch>
            <a:fillRect/>
          </a:stretch>
        </p:blipFill>
        <p:spPr>
          <a:xfrm>
            <a:off x="4253859" y="3130092"/>
            <a:ext cx="4733174" cy="3278213"/>
          </a:xfrm>
          <a:prstGeom prst="rect">
            <a:avLst/>
          </a:prstGeom>
        </p:spPr>
      </p:pic>
      <p:sp>
        <p:nvSpPr>
          <p:cNvPr id="15" name="角丸四角形 3">
            <a:extLst>
              <a:ext uri="{FF2B5EF4-FFF2-40B4-BE49-F238E27FC236}">
                <a16:creationId xmlns:a16="http://schemas.microsoft.com/office/drawing/2014/main" id="{104C4561-63E0-4B99-A852-6028FDB34F1D}"/>
              </a:ext>
            </a:extLst>
          </p:cNvPr>
          <p:cNvSpPr/>
          <p:nvPr/>
        </p:nvSpPr>
        <p:spPr>
          <a:xfrm>
            <a:off x="4326399" y="6351521"/>
            <a:ext cx="4663588" cy="52420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ts val="25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（出典）社会保障審議会介護保険部会　第</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99</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回資料（資料</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18264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参考資料１（１）</a:t>
            </a:r>
          </a:p>
        </p:txBody>
      </p:sp>
      <p:sp>
        <p:nvSpPr>
          <p:cNvPr id="8" name="角丸四角形 3">
            <a:extLst>
              <a:ext uri="{FF2B5EF4-FFF2-40B4-BE49-F238E27FC236}">
                <a16:creationId xmlns:a16="http://schemas.microsoft.com/office/drawing/2014/main" id="{DB702B65-79A5-4427-BB7A-2171E59F5605}"/>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〇</a:t>
            </a:r>
            <a:r>
              <a:rPr lang="en-US" altLang="ja-JP" sz="1400" dirty="0">
                <a:solidFill>
                  <a:schemeClr val="tx1"/>
                </a:solidFill>
                <a:latin typeface="BIZ UDゴシック" panose="020B0400000000000000" pitchFamily="49" charset="-128"/>
                <a:ea typeface="BIZ UDゴシック" panose="020B0400000000000000" pitchFamily="49" charset="-128"/>
              </a:rPr>
              <a:t>2040</a:t>
            </a:r>
            <a:r>
              <a:rPr lang="ja-JP" altLang="en-US" sz="1400" dirty="0">
                <a:solidFill>
                  <a:schemeClr val="tx1"/>
                </a:solidFill>
                <a:latin typeface="BIZ UDゴシック" panose="020B0400000000000000" pitchFamily="49" charset="-128"/>
                <a:ea typeface="BIZ UDゴシック" panose="020B0400000000000000" pitchFamily="49" charset="-128"/>
              </a:rPr>
              <a:t>（令和</a:t>
            </a:r>
            <a:r>
              <a:rPr lang="en-US" altLang="ja-JP" sz="1400" dirty="0">
                <a:solidFill>
                  <a:schemeClr val="tx1"/>
                </a:solidFill>
                <a:latin typeface="BIZ UDゴシック" panose="020B0400000000000000" pitchFamily="49" charset="-128"/>
                <a:ea typeface="BIZ UDゴシック" panose="020B0400000000000000" pitchFamily="49" charset="-128"/>
              </a:rPr>
              <a:t>22</a:t>
            </a:r>
            <a:r>
              <a:rPr lang="ja-JP" altLang="en-US" sz="1400" dirty="0">
                <a:solidFill>
                  <a:schemeClr val="tx1"/>
                </a:solidFill>
                <a:latin typeface="BIZ UDゴシック" panose="020B0400000000000000" pitchFamily="49" charset="-128"/>
                <a:ea typeface="BIZ UDゴシック" panose="020B0400000000000000" pitchFamily="49" charset="-128"/>
              </a:rPr>
              <a:t>）年度には、全国で約</a:t>
            </a:r>
            <a:r>
              <a:rPr lang="en-US" altLang="ja-JP" sz="1400" dirty="0">
                <a:solidFill>
                  <a:schemeClr val="tx1"/>
                </a:solidFill>
                <a:latin typeface="BIZ UDゴシック" panose="020B0400000000000000" pitchFamily="49" charset="-128"/>
                <a:ea typeface="BIZ UDゴシック" panose="020B0400000000000000" pitchFamily="49" charset="-128"/>
              </a:rPr>
              <a:t>272</a:t>
            </a:r>
            <a:r>
              <a:rPr lang="ja-JP" altLang="en-US" sz="1400" dirty="0">
                <a:solidFill>
                  <a:schemeClr val="tx1"/>
                </a:solidFill>
                <a:latin typeface="BIZ UDゴシック" panose="020B0400000000000000" pitchFamily="49" charset="-128"/>
                <a:ea typeface="BIZ UDゴシック" panose="020B0400000000000000" pitchFamily="49" charset="-128"/>
              </a:rPr>
              <a:t>万人の介護職員が必要と見込まれている中、</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ja-JP" altLang="en-US" sz="1400" dirty="0">
                <a:solidFill>
                  <a:schemeClr val="tx1"/>
                </a:solidFill>
                <a:latin typeface="BIZ UDゴシック" panose="020B0400000000000000" pitchFamily="49" charset="-128"/>
                <a:ea typeface="BIZ UDゴシック" panose="020B0400000000000000" pitchFamily="49" charset="-128"/>
              </a:rPr>
              <a:t>　令和５年度の介護職員数が、集計開始以降初めて減少に転じた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0" name="角丸四角形 3">
            <a:extLst>
              <a:ext uri="{FF2B5EF4-FFF2-40B4-BE49-F238E27FC236}">
                <a16:creationId xmlns:a16="http://schemas.microsoft.com/office/drawing/2014/main" id="{9B35A70F-AB3B-4653-B70A-090F182D7E4C}"/>
              </a:ext>
            </a:extLst>
          </p:cNvPr>
          <p:cNvSpPr/>
          <p:nvPr/>
        </p:nvSpPr>
        <p:spPr>
          <a:xfrm>
            <a:off x="456730" y="2092230"/>
            <a:ext cx="8612924" cy="82831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723A5F6B-4670-41C7-A2C3-D252AA04CEC8}"/>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a:extLst>
              <a:ext uri="{FF2B5EF4-FFF2-40B4-BE49-F238E27FC236}">
                <a16:creationId xmlns:a16="http://schemas.microsoft.com/office/drawing/2014/main" id="{F3446B61-92D6-44DF-8218-67866B247DAD}"/>
              </a:ext>
            </a:extLst>
          </p:cNvPr>
          <p:cNvPicPr>
            <a:picLocks noChangeAspect="1"/>
          </p:cNvPicPr>
          <p:nvPr/>
        </p:nvPicPr>
        <p:blipFill>
          <a:blip r:embed="rId2"/>
          <a:stretch>
            <a:fillRect/>
          </a:stretch>
        </p:blipFill>
        <p:spPr>
          <a:xfrm>
            <a:off x="640715" y="1554645"/>
            <a:ext cx="7602718" cy="4609935"/>
          </a:xfrm>
          <a:prstGeom prst="rect">
            <a:avLst/>
          </a:prstGeom>
        </p:spPr>
      </p:pic>
      <p:sp>
        <p:nvSpPr>
          <p:cNvPr id="16" name="角丸四角形 3">
            <a:extLst>
              <a:ext uri="{FF2B5EF4-FFF2-40B4-BE49-F238E27FC236}">
                <a16:creationId xmlns:a16="http://schemas.microsoft.com/office/drawing/2014/main" id="{422CB8C6-56F5-4A56-A0E7-ED73B4D2B0A7}"/>
              </a:ext>
            </a:extLst>
          </p:cNvPr>
          <p:cNvSpPr/>
          <p:nvPr/>
        </p:nvSpPr>
        <p:spPr>
          <a:xfrm>
            <a:off x="836888" y="6279653"/>
            <a:ext cx="5525812" cy="52420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（出典）社会保障審議会福祉部会福祉人材確保専門委員会　第１回資料</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4FD843C7-A468-4B04-9043-72421EDB4AC8}"/>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１</a:t>
            </a:r>
          </a:p>
        </p:txBody>
      </p:sp>
    </p:spTree>
    <p:extLst>
      <p:ext uri="{BB962C8B-B14F-4D97-AF65-F5344CB8AC3E}">
        <p14:creationId xmlns:p14="http://schemas.microsoft.com/office/powerpoint/2010/main" val="429463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a:t>
            </a:r>
            <a:r>
              <a:rPr kumimoji="1" lang="en-US" altLang="ja-JP" sz="1200" b="1" dirty="0">
                <a:solidFill>
                  <a:schemeClr val="bg1"/>
                </a:solidFill>
                <a:latin typeface="BIZ UDゴシック" panose="020B0400000000000000" pitchFamily="49" charset="-128"/>
                <a:ea typeface="BIZ UDゴシック" panose="020B0400000000000000" pitchFamily="49" charset="-128"/>
              </a:rPr>
              <a:t>17</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○障がい福祉現場においても、直接処遇業務の効率化・質の向上、間接業務の負担軽減をめざし、</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　生産性向上が進められている</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0F767C09-10EB-44E6-B632-C5F37F41B64D}"/>
              </a:ext>
            </a:extLst>
          </p:cNvPr>
          <p:cNvPicPr>
            <a:picLocks noChangeAspect="1"/>
          </p:cNvPicPr>
          <p:nvPr/>
        </p:nvPicPr>
        <p:blipFill rotWithShape="1">
          <a:blip r:embed="rId2"/>
          <a:srcRect l="800"/>
          <a:stretch/>
        </p:blipFill>
        <p:spPr>
          <a:xfrm>
            <a:off x="1090246" y="1442020"/>
            <a:ext cx="7020120" cy="4979409"/>
          </a:xfrm>
          <a:prstGeom prst="rect">
            <a:avLst/>
          </a:prstGeom>
        </p:spPr>
      </p:pic>
      <p:sp>
        <p:nvSpPr>
          <p:cNvPr id="10" name="角丸四角形 3">
            <a:extLst>
              <a:ext uri="{FF2B5EF4-FFF2-40B4-BE49-F238E27FC236}">
                <a16:creationId xmlns:a16="http://schemas.microsoft.com/office/drawing/2014/main" id="{0BD88892-2629-4D4B-A947-25382E07CB76}"/>
              </a:ext>
            </a:extLst>
          </p:cNvPr>
          <p:cNvSpPr/>
          <p:nvPr/>
        </p:nvSpPr>
        <p:spPr>
          <a:xfrm>
            <a:off x="845680" y="6517044"/>
            <a:ext cx="5525812" cy="367332"/>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BIZ UDゴシック" panose="020B0400000000000000" pitchFamily="49" charset="-128"/>
                <a:ea typeface="BIZ UDゴシック" panose="020B0400000000000000" pitchFamily="49" charset="-128"/>
              </a:rPr>
              <a:t>（出典）「</a:t>
            </a:r>
            <a:r>
              <a:rPr lang="en-US" altLang="ja-JP" sz="900" dirty="0">
                <a:solidFill>
                  <a:schemeClr val="tx1"/>
                </a:solidFill>
                <a:latin typeface="BIZ UDゴシック" panose="020B0400000000000000" pitchFamily="49" charset="-128"/>
                <a:ea typeface="BIZ UDゴシック" panose="020B0400000000000000" pitchFamily="49" charset="-128"/>
              </a:rPr>
              <a:t>2040</a:t>
            </a:r>
            <a:r>
              <a:rPr lang="ja-JP" altLang="en-US" sz="900" dirty="0">
                <a:solidFill>
                  <a:schemeClr val="tx1"/>
                </a:solidFill>
                <a:latin typeface="BIZ UDゴシック" panose="020B0400000000000000" pitchFamily="49" charset="-128"/>
                <a:ea typeface="BIZ UDゴシック" panose="020B0400000000000000" pitchFamily="49" charset="-128"/>
              </a:rPr>
              <a:t>年に向けたサービス提供体制等のあり方」検討会　第６回資料</a:t>
            </a:r>
          </a:p>
        </p:txBody>
      </p:sp>
      <p:sp>
        <p:nvSpPr>
          <p:cNvPr id="8" name="テキスト ボックス 7">
            <a:extLst>
              <a:ext uri="{FF2B5EF4-FFF2-40B4-BE49-F238E27FC236}">
                <a16:creationId xmlns:a16="http://schemas.microsoft.com/office/drawing/2014/main" id="{867DA841-CD5F-467C-BE5A-76AB8EC0F86D}"/>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19</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3268255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a:t>
            </a:r>
            <a:r>
              <a:rPr kumimoji="1" lang="en-US" altLang="ja-JP" sz="1200" b="1" dirty="0">
                <a:solidFill>
                  <a:schemeClr val="bg1"/>
                </a:solidFill>
                <a:latin typeface="BIZ UDゴシック" panose="020B0400000000000000" pitchFamily="49" charset="-128"/>
                <a:ea typeface="BIZ UDゴシック" panose="020B0400000000000000" pitchFamily="49" charset="-128"/>
              </a:rPr>
              <a:t>17</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○保育現場においては、保育所等における</a:t>
            </a:r>
            <a:r>
              <a:rPr kumimoji="1" lang="en-US" altLang="ja-JP" sz="1400" dirty="0">
                <a:solidFill>
                  <a:schemeClr val="tx1"/>
                </a:solidFill>
                <a:latin typeface="BIZ UDゴシック" panose="020B0400000000000000" pitchFamily="49" charset="-128"/>
                <a:ea typeface="BIZ UDゴシック" panose="020B0400000000000000" pitchFamily="49" charset="-128"/>
              </a:rPr>
              <a:t>ICT</a:t>
            </a:r>
            <a:r>
              <a:rPr kumimoji="1" lang="ja-JP" altLang="en-US" sz="1400" dirty="0">
                <a:solidFill>
                  <a:schemeClr val="tx1"/>
                </a:solidFill>
                <a:latin typeface="BIZ UDゴシック" panose="020B0400000000000000" pitchFamily="49" charset="-128"/>
                <a:ea typeface="BIZ UDゴシック" panose="020B0400000000000000" pitchFamily="49" charset="-128"/>
              </a:rPr>
              <a:t>環境整備など、保育</a:t>
            </a:r>
            <a:r>
              <a:rPr kumimoji="1" lang="en-US" altLang="ja-JP" sz="1400" dirty="0">
                <a:solidFill>
                  <a:schemeClr val="tx1"/>
                </a:solidFill>
                <a:latin typeface="BIZ UDゴシック" panose="020B0400000000000000" pitchFamily="49" charset="-128"/>
                <a:ea typeface="BIZ UDゴシック" panose="020B0400000000000000" pitchFamily="49" charset="-128"/>
              </a:rPr>
              <a:t>DX</a:t>
            </a:r>
            <a:r>
              <a:rPr kumimoji="1" lang="ja-JP" altLang="en-US" sz="1400" dirty="0">
                <a:solidFill>
                  <a:schemeClr val="tx1"/>
                </a:solidFill>
                <a:latin typeface="BIZ UDゴシック" panose="020B0400000000000000" pitchFamily="49" charset="-128"/>
                <a:ea typeface="BIZ UDゴシック" panose="020B0400000000000000" pitchFamily="49" charset="-128"/>
              </a:rPr>
              <a:t>の推進による業務改善が</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　進められている</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1836C35A-9BB0-4F73-AEAA-FFE8C3E9D2EE}"/>
              </a:ext>
            </a:extLst>
          </p:cNvPr>
          <p:cNvPicPr>
            <a:picLocks noChangeAspect="1"/>
          </p:cNvPicPr>
          <p:nvPr/>
        </p:nvPicPr>
        <p:blipFill rotWithShape="1">
          <a:blip r:embed="rId2"/>
          <a:srcRect t="1519"/>
          <a:stretch/>
        </p:blipFill>
        <p:spPr>
          <a:xfrm>
            <a:off x="1086498" y="1420658"/>
            <a:ext cx="6971004" cy="4894639"/>
          </a:xfrm>
          <a:prstGeom prst="rect">
            <a:avLst/>
          </a:prstGeom>
        </p:spPr>
      </p:pic>
      <p:sp>
        <p:nvSpPr>
          <p:cNvPr id="12" name="正方形/長方形 11">
            <a:extLst>
              <a:ext uri="{FF2B5EF4-FFF2-40B4-BE49-F238E27FC236}">
                <a16:creationId xmlns:a16="http://schemas.microsoft.com/office/drawing/2014/main" id="{E1AE2ABA-1C9C-4D55-8CF8-0C866D60A75B}"/>
              </a:ext>
            </a:extLst>
          </p:cNvPr>
          <p:cNvSpPr/>
          <p:nvPr/>
        </p:nvSpPr>
        <p:spPr>
          <a:xfrm>
            <a:off x="4572001" y="2811980"/>
            <a:ext cx="3543300" cy="52721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3">
            <a:extLst>
              <a:ext uri="{FF2B5EF4-FFF2-40B4-BE49-F238E27FC236}">
                <a16:creationId xmlns:a16="http://schemas.microsoft.com/office/drawing/2014/main" id="{735C5310-F115-4D60-A77A-4B5E1985F532}"/>
              </a:ext>
            </a:extLst>
          </p:cNvPr>
          <p:cNvSpPr/>
          <p:nvPr/>
        </p:nvSpPr>
        <p:spPr>
          <a:xfrm>
            <a:off x="836888" y="6349989"/>
            <a:ext cx="5525812" cy="367332"/>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BIZ UDゴシック" panose="020B0400000000000000" pitchFamily="49" charset="-128"/>
                <a:ea typeface="BIZ UDゴシック" panose="020B0400000000000000" pitchFamily="49" charset="-128"/>
              </a:rPr>
              <a:t>（出典）「</a:t>
            </a:r>
            <a:r>
              <a:rPr lang="en-US" altLang="ja-JP" sz="900" dirty="0">
                <a:solidFill>
                  <a:schemeClr val="tx1"/>
                </a:solidFill>
                <a:latin typeface="BIZ UDゴシック" panose="020B0400000000000000" pitchFamily="49" charset="-128"/>
                <a:ea typeface="BIZ UDゴシック" panose="020B0400000000000000" pitchFamily="49" charset="-128"/>
              </a:rPr>
              <a:t>2040</a:t>
            </a:r>
            <a:r>
              <a:rPr lang="ja-JP" altLang="en-US" sz="900" dirty="0">
                <a:solidFill>
                  <a:schemeClr val="tx1"/>
                </a:solidFill>
                <a:latin typeface="BIZ UDゴシック" panose="020B0400000000000000" pitchFamily="49" charset="-128"/>
                <a:ea typeface="BIZ UDゴシック" panose="020B0400000000000000" pitchFamily="49" charset="-128"/>
              </a:rPr>
              <a:t>年に向けたサービス提供体制等のあり方」検討会　第６回資料</a:t>
            </a:r>
          </a:p>
        </p:txBody>
      </p:sp>
      <p:sp>
        <p:nvSpPr>
          <p:cNvPr id="8" name="テキスト ボックス 7">
            <a:extLst>
              <a:ext uri="{FF2B5EF4-FFF2-40B4-BE49-F238E27FC236}">
                <a16:creationId xmlns:a16="http://schemas.microsoft.com/office/drawing/2014/main" id="{87ABE054-2104-484A-8A2F-58C2E40D8EDC}"/>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20</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3393195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8301519-0300-4B27-A0AD-621A836771D9}"/>
              </a:ext>
            </a:extLst>
          </p:cNvPr>
          <p:cNvPicPr>
            <a:picLocks noChangeAspect="1"/>
          </p:cNvPicPr>
          <p:nvPr/>
        </p:nvPicPr>
        <p:blipFill>
          <a:blip r:embed="rId2"/>
          <a:stretch>
            <a:fillRect/>
          </a:stretch>
        </p:blipFill>
        <p:spPr>
          <a:xfrm>
            <a:off x="527623" y="1382670"/>
            <a:ext cx="7947096" cy="5012276"/>
          </a:xfrm>
          <a:prstGeom prst="rect">
            <a:avLst/>
          </a:prstGeom>
        </p:spPr>
      </p:pic>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a:t>
            </a:r>
            <a:r>
              <a:rPr kumimoji="1" lang="en-US" altLang="ja-JP" sz="1200" b="1" dirty="0">
                <a:solidFill>
                  <a:schemeClr val="bg1"/>
                </a:solidFill>
                <a:latin typeface="BIZ UDゴシック" panose="020B0400000000000000" pitchFamily="49" charset="-128"/>
                <a:ea typeface="BIZ UDゴシック" panose="020B0400000000000000" pitchFamily="49" charset="-128"/>
              </a:rPr>
              <a:t>18</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○外国人介護人材が長期に渡り介護職員として日本で働くためには、介護福祉士の国家資格を取得</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　し、在留資格「介護」に切り替える必要がある</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E123D511-D931-4A2C-9DDC-C7CAB5DC4754}"/>
              </a:ext>
            </a:extLst>
          </p:cNvPr>
          <p:cNvSpPr txBox="1"/>
          <p:nvPr/>
        </p:nvSpPr>
        <p:spPr>
          <a:xfrm>
            <a:off x="738476" y="6474595"/>
            <a:ext cx="5420327"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（出典）</a:t>
            </a:r>
            <a:r>
              <a:rPr kumimoji="1" lang="ja-JP" altLang="en-US" sz="900" dirty="0">
                <a:solidFill>
                  <a:schemeClr val="tx1"/>
                </a:solidFill>
                <a:latin typeface="BIZ UDゴシック" panose="020B0400000000000000" pitchFamily="49" charset="-128"/>
                <a:ea typeface="BIZ UDゴシック" panose="020B0400000000000000" pitchFamily="49" charset="-128"/>
              </a:rPr>
              <a:t>社会保障審議会福祉部会福祉人材確保専門委員会　第１回資料</a:t>
            </a:r>
            <a:endParaRPr lang="ja-JP" altLang="en-US" sz="9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7B0D3B57-7458-4BC6-9183-1ABF593629D5}"/>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21</a:t>
            </a:r>
            <a:endParaRPr kumimoji="1" lang="ja-JP" altLang="en-US" sz="1400" dirty="0">
              <a:latin typeface="HG教科書体" panose="02020609000000000000" pitchFamily="17" charset="-128"/>
              <a:ea typeface="HG教科書体" panose="02020609000000000000" pitchFamily="17" charset="-128"/>
            </a:endParaRPr>
          </a:p>
        </p:txBody>
      </p:sp>
      <p:sp>
        <p:nvSpPr>
          <p:cNvPr id="3" name="フリーフォーム: 図形 2">
            <a:extLst>
              <a:ext uri="{FF2B5EF4-FFF2-40B4-BE49-F238E27FC236}">
                <a16:creationId xmlns:a16="http://schemas.microsoft.com/office/drawing/2014/main" id="{7921609E-BAD4-4069-BBE4-B52774CD8507}"/>
              </a:ext>
            </a:extLst>
          </p:cNvPr>
          <p:cNvSpPr/>
          <p:nvPr/>
        </p:nvSpPr>
        <p:spPr>
          <a:xfrm>
            <a:off x="1007262" y="4267563"/>
            <a:ext cx="7467457" cy="1281793"/>
          </a:xfrm>
          <a:custGeom>
            <a:avLst/>
            <a:gdLst>
              <a:gd name="connsiteX0" fmla="*/ 0 w 7609115"/>
              <a:gd name="connsiteY0" fmla="*/ 0 h 1281793"/>
              <a:gd name="connsiteX1" fmla="*/ 7609115 w 7609115"/>
              <a:gd name="connsiteY1" fmla="*/ 24493 h 1281793"/>
              <a:gd name="connsiteX2" fmla="*/ 7592786 w 7609115"/>
              <a:gd name="connsiteY2" fmla="*/ 644979 h 1281793"/>
              <a:gd name="connsiteX3" fmla="*/ 3763736 w 7609115"/>
              <a:gd name="connsiteY3" fmla="*/ 644979 h 1281793"/>
              <a:gd name="connsiteX4" fmla="*/ 3763736 w 7609115"/>
              <a:gd name="connsiteY4" fmla="*/ 1273629 h 1281793"/>
              <a:gd name="connsiteX5" fmla="*/ 24493 w 7609115"/>
              <a:gd name="connsiteY5" fmla="*/ 1281793 h 1281793"/>
              <a:gd name="connsiteX6" fmla="*/ 0 w 7609115"/>
              <a:gd name="connsiteY6" fmla="*/ 0 h 128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9115" h="1281793">
                <a:moveTo>
                  <a:pt x="0" y="0"/>
                </a:moveTo>
                <a:lnTo>
                  <a:pt x="7609115" y="24493"/>
                </a:lnTo>
                <a:lnTo>
                  <a:pt x="7592786" y="644979"/>
                </a:lnTo>
                <a:lnTo>
                  <a:pt x="3763736" y="644979"/>
                </a:lnTo>
                <a:lnTo>
                  <a:pt x="3763736" y="1273629"/>
                </a:lnTo>
                <a:lnTo>
                  <a:pt x="24493" y="1281793"/>
                </a:lnTo>
                <a:cubicBezTo>
                  <a:pt x="27215" y="851807"/>
                  <a:pt x="29936" y="421822"/>
                  <a:pt x="0" y="0"/>
                </a:cubicBezTo>
                <a:close/>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544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28CC518-1973-4E0F-9166-09ABDB9D5ED0}"/>
              </a:ext>
            </a:extLst>
          </p:cNvPr>
          <p:cNvPicPr>
            <a:picLocks noChangeAspect="1"/>
          </p:cNvPicPr>
          <p:nvPr/>
        </p:nvPicPr>
        <p:blipFill>
          <a:blip r:embed="rId2"/>
          <a:stretch>
            <a:fillRect/>
          </a:stretch>
        </p:blipFill>
        <p:spPr>
          <a:xfrm>
            <a:off x="956489" y="1674988"/>
            <a:ext cx="7432707" cy="4640309"/>
          </a:xfrm>
          <a:prstGeom prst="rect">
            <a:avLst/>
          </a:prstGeom>
        </p:spPr>
      </p:pic>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a:t>
            </a:r>
            <a:r>
              <a:rPr kumimoji="1" lang="en-US" altLang="ja-JP" sz="1200" b="1" dirty="0">
                <a:solidFill>
                  <a:schemeClr val="bg1"/>
                </a:solidFill>
                <a:latin typeface="BIZ UDゴシック" panose="020B0400000000000000" pitchFamily="49" charset="-128"/>
                <a:ea typeface="BIZ UDゴシック" panose="020B0400000000000000" pitchFamily="49" charset="-128"/>
              </a:rPr>
              <a:t>19</a:t>
            </a:r>
            <a:r>
              <a:rPr kumimoji="1" lang="ja-JP" altLang="en-US" sz="1200" b="1" dirty="0">
                <a:solidFill>
                  <a:schemeClr val="bg1"/>
                </a:solidFill>
                <a:latin typeface="BIZ UDゴシック" panose="020B0400000000000000" pitchFamily="49" charset="-128"/>
                <a:ea typeface="BIZ UDゴシック" panose="020B0400000000000000" pitchFamily="49" charset="-128"/>
              </a:rPr>
              <a:t>）</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○日本語能力のレベルが高い者は介護福祉士国家試験の合格率が高く、日本語能力試験</a:t>
            </a:r>
            <a:r>
              <a:rPr kumimoji="1" lang="en-US" altLang="ja-JP" sz="1400" dirty="0">
                <a:solidFill>
                  <a:schemeClr val="tx1"/>
                </a:solidFill>
                <a:latin typeface="BIZ UDゴシック" panose="020B0400000000000000" pitchFamily="49" charset="-128"/>
                <a:ea typeface="BIZ UDゴシック" panose="020B0400000000000000" pitchFamily="49" charset="-128"/>
              </a:rPr>
              <a:t>N2</a:t>
            </a:r>
            <a:r>
              <a:rPr kumimoji="1" lang="ja-JP" altLang="en-US" sz="1400" dirty="0">
                <a:solidFill>
                  <a:schemeClr val="tx1"/>
                </a:solidFill>
                <a:latin typeface="BIZ UDゴシック" panose="020B0400000000000000" pitchFamily="49" charset="-128"/>
                <a:ea typeface="BIZ UDゴシック" panose="020B0400000000000000" pitchFamily="49" charset="-128"/>
              </a:rPr>
              <a:t>で</a:t>
            </a:r>
            <a:r>
              <a:rPr kumimoji="1" lang="en-US" altLang="ja-JP" sz="1400" dirty="0">
                <a:solidFill>
                  <a:schemeClr val="tx1"/>
                </a:solidFill>
                <a:latin typeface="BIZ UDゴシック" panose="020B0400000000000000" pitchFamily="49" charset="-128"/>
                <a:ea typeface="BIZ UDゴシック" panose="020B0400000000000000" pitchFamily="49" charset="-128"/>
              </a:rPr>
              <a:t>53.4</a:t>
            </a:r>
            <a:r>
              <a:rPr kumimoji="1" lang="ja-JP" altLang="en-US" sz="1400" dirty="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　</a:t>
            </a:r>
            <a:r>
              <a:rPr kumimoji="1" lang="en-US" altLang="ja-JP" sz="1400" dirty="0">
                <a:solidFill>
                  <a:schemeClr val="tx1"/>
                </a:solidFill>
                <a:latin typeface="BIZ UDゴシック" panose="020B0400000000000000" pitchFamily="49" charset="-128"/>
                <a:ea typeface="BIZ UDゴシック" panose="020B0400000000000000" pitchFamily="49" charset="-128"/>
              </a:rPr>
              <a:t>N1</a:t>
            </a:r>
            <a:r>
              <a:rPr kumimoji="1" lang="ja-JP" altLang="en-US" sz="1400" dirty="0">
                <a:solidFill>
                  <a:schemeClr val="tx1"/>
                </a:solidFill>
                <a:latin typeface="BIZ UDゴシック" panose="020B0400000000000000" pitchFamily="49" charset="-128"/>
                <a:ea typeface="BIZ UDゴシック" panose="020B0400000000000000" pitchFamily="49" charset="-128"/>
              </a:rPr>
              <a:t>では</a:t>
            </a:r>
            <a:r>
              <a:rPr kumimoji="1" lang="en-US" altLang="ja-JP" sz="1400" dirty="0">
                <a:solidFill>
                  <a:schemeClr val="tx1"/>
                </a:solidFill>
                <a:latin typeface="BIZ UDゴシック" panose="020B0400000000000000" pitchFamily="49" charset="-128"/>
                <a:ea typeface="BIZ UDゴシック" panose="020B0400000000000000" pitchFamily="49" charset="-128"/>
              </a:rPr>
              <a:t>86.7</a:t>
            </a:r>
            <a:r>
              <a:rPr kumimoji="1" lang="ja-JP" altLang="en-US" sz="1400" dirty="0">
                <a:solidFill>
                  <a:schemeClr val="tx1"/>
                </a:solidFill>
                <a:latin typeface="BIZ UDゴシック" panose="020B0400000000000000" pitchFamily="49" charset="-128"/>
                <a:ea typeface="BIZ UDゴシック" panose="020B0400000000000000" pitchFamily="49" charset="-128"/>
              </a:rPr>
              <a:t>％が合格している</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E123D511-D931-4A2C-9DDC-C7CAB5DC4754}"/>
              </a:ext>
            </a:extLst>
          </p:cNvPr>
          <p:cNvSpPr txBox="1"/>
          <p:nvPr/>
        </p:nvSpPr>
        <p:spPr>
          <a:xfrm>
            <a:off x="738476" y="6412150"/>
            <a:ext cx="6846145"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（出典）令和６年度老人保健健康増進等事業「外国人介護人材の介護福祉士国家資格取得の支援強化に関する調査研究事業」</a:t>
            </a:r>
          </a:p>
        </p:txBody>
      </p:sp>
      <p:sp>
        <p:nvSpPr>
          <p:cNvPr id="12" name="正方形/長方形 11">
            <a:extLst>
              <a:ext uri="{FF2B5EF4-FFF2-40B4-BE49-F238E27FC236}">
                <a16:creationId xmlns:a16="http://schemas.microsoft.com/office/drawing/2014/main" id="{480E494D-4B05-41C4-A7C5-BAD1D86AF7DA}"/>
              </a:ext>
            </a:extLst>
          </p:cNvPr>
          <p:cNvSpPr/>
          <p:nvPr/>
        </p:nvSpPr>
        <p:spPr>
          <a:xfrm>
            <a:off x="947697" y="1440975"/>
            <a:ext cx="3756188" cy="2743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日本語能力試験のレベル別国家試験（筆記試験）の合否</a:t>
            </a:r>
          </a:p>
        </p:txBody>
      </p:sp>
      <p:sp>
        <p:nvSpPr>
          <p:cNvPr id="2" name="正方形/長方形 1">
            <a:extLst>
              <a:ext uri="{FF2B5EF4-FFF2-40B4-BE49-F238E27FC236}">
                <a16:creationId xmlns:a16="http://schemas.microsoft.com/office/drawing/2014/main" id="{180539C7-9DF4-427A-80BA-C7373474D02C}"/>
              </a:ext>
            </a:extLst>
          </p:cNvPr>
          <p:cNvSpPr/>
          <p:nvPr/>
        </p:nvSpPr>
        <p:spPr>
          <a:xfrm>
            <a:off x="1167785" y="2130880"/>
            <a:ext cx="6114755" cy="1371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3070734-9B48-49ED-ADB8-0888741CB3DF}"/>
              </a:ext>
            </a:extLst>
          </p:cNvPr>
          <p:cNvSpPr/>
          <p:nvPr/>
        </p:nvSpPr>
        <p:spPr>
          <a:xfrm>
            <a:off x="5536474" y="5968558"/>
            <a:ext cx="3011533" cy="44359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テキスト ボックス 9">
            <a:extLst>
              <a:ext uri="{FF2B5EF4-FFF2-40B4-BE49-F238E27FC236}">
                <a16:creationId xmlns:a16="http://schemas.microsoft.com/office/drawing/2014/main" id="{6EFFA897-0107-4C6B-9820-79FE9E9E1FED}"/>
              </a:ext>
            </a:extLst>
          </p:cNvPr>
          <p:cNvSpPr txBox="1"/>
          <p:nvPr/>
        </p:nvSpPr>
        <p:spPr>
          <a:xfrm>
            <a:off x="8695592" y="6514601"/>
            <a:ext cx="394562"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22</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354263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参考資料１（１）</a:t>
            </a:r>
          </a:p>
        </p:txBody>
      </p:sp>
      <p:sp>
        <p:nvSpPr>
          <p:cNvPr id="8" name="角丸四角形 3">
            <a:extLst>
              <a:ext uri="{FF2B5EF4-FFF2-40B4-BE49-F238E27FC236}">
                <a16:creationId xmlns:a16="http://schemas.microsoft.com/office/drawing/2014/main" id="{DB702B65-79A5-4427-BB7A-2171E59F5605}"/>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〇</a:t>
            </a:r>
            <a:r>
              <a:rPr lang="en-US" altLang="ja-JP" sz="1400" dirty="0">
                <a:solidFill>
                  <a:schemeClr val="tx1"/>
                </a:solidFill>
                <a:latin typeface="BIZ UDゴシック" panose="020B0400000000000000" pitchFamily="49" charset="-128"/>
                <a:ea typeface="BIZ UDゴシック" panose="020B0400000000000000" pitchFamily="49" charset="-128"/>
              </a:rPr>
              <a:t>2040</a:t>
            </a:r>
            <a:r>
              <a:rPr lang="ja-JP" altLang="en-US" sz="1400" dirty="0">
                <a:solidFill>
                  <a:schemeClr val="tx1"/>
                </a:solidFill>
                <a:latin typeface="BIZ UDゴシック" panose="020B0400000000000000" pitchFamily="49" charset="-128"/>
                <a:ea typeface="BIZ UDゴシック" panose="020B0400000000000000" pitchFamily="49" charset="-128"/>
              </a:rPr>
              <a:t>（令和</a:t>
            </a:r>
            <a:r>
              <a:rPr lang="en-US" altLang="ja-JP" sz="1400" dirty="0">
                <a:solidFill>
                  <a:schemeClr val="tx1"/>
                </a:solidFill>
                <a:latin typeface="BIZ UDゴシック" panose="020B0400000000000000" pitchFamily="49" charset="-128"/>
                <a:ea typeface="BIZ UDゴシック" panose="020B0400000000000000" pitchFamily="49" charset="-128"/>
              </a:rPr>
              <a:t>22</a:t>
            </a:r>
            <a:r>
              <a:rPr lang="ja-JP" altLang="en-US" sz="1400" dirty="0">
                <a:solidFill>
                  <a:schemeClr val="tx1"/>
                </a:solidFill>
                <a:latin typeface="BIZ UDゴシック" panose="020B0400000000000000" pitchFamily="49" charset="-128"/>
                <a:ea typeface="BIZ UDゴシック" panose="020B0400000000000000" pitchFamily="49" charset="-128"/>
              </a:rPr>
              <a:t>）年度には、全国で約</a:t>
            </a:r>
            <a:r>
              <a:rPr lang="en-US" altLang="ja-JP" sz="1400" dirty="0">
                <a:solidFill>
                  <a:schemeClr val="tx1"/>
                </a:solidFill>
                <a:latin typeface="BIZ UDゴシック" panose="020B0400000000000000" pitchFamily="49" charset="-128"/>
                <a:ea typeface="BIZ UDゴシック" panose="020B0400000000000000" pitchFamily="49" charset="-128"/>
              </a:rPr>
              <a:t>272</a:t>
            </a:r>
            <a:r>
              <a:rPr lang="ja-JP" altLang="en-US" sz="1400" dirty="0">
                <a:solidFill>
                  <a:schemeClr val="tx1"/>
                </a:solidFill>
                <a:latin typeface="BIZ UDゴシック" panose="020B0400000000000000" pitchFamily="49" charset="-128"/>
                <a:ea typeface="BIZ UDゴシック" panose="020B0400000000000000" pitchFamily="49" charset="-128"/>
              </a:rPr>
              <a:t>万人の介護職員が必要と見込まれている中、</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ja-JP" altLang="en-US" sz="1400" dirty="0">
                <a:solidFill>
                  <a:schemeClr val="tx1"/>
                </a:solidFill>
                <a:latin typeface="BIZ UDゴシック" panose="020B0400000000000000" pitchFamily="49" charset="-128"/>
                <a:ea typeface="BIZ UDゴシック" panose="020B0400000000000000" pitchFamily="49" charset="-128"/>
              </a:rPr>
              <a:t>　令和５年度の介護職員数が、集計開始以降初めて減少に転じた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0" name="角丸四角形 3">
            <a:extLst>
              <a:ext uri="{FF2B5EF4-FFF2-40B4-BE49-F238E27FC236}">
                <a16:creationId xmlns:a16="http://schemas.microsoft.com/office/drawing/2014/main" id="{9B35A70F-AB3B-4653-B70A-090F182D7E4C}"/>
              </a:ext>
            </a:extLst>
          </p:cNvPr>
          <p:cNvSpPr/>
          <p:nvPr/>
        </p:nvSpPr>
        <p:spPr>
          <a:xfrm>
            <a:off x="456730" y="2092230"/>
            <a:ext cx="8612924" cy="82831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723A5F6B-4670-41C7-A2C3-D252AA04CEC8}"/>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角丸四角形 3">
            <a:extLst>
              <a:ext uri="{FF2B5EF4-FFF2-40B4-BE49-F238E27FC236}">
                <a16:creationId xmlns:a16="http://schemas.microsoft.com/office/drawing/2014/main" id="{5EE3F9D8-11BF-4B18-AF16-D8F6C432CAD8}"/>
              </a:ext>
            </a:extLst>
          </p:cNvPr>
          <p:cNvSpPr/>
          <p:nvPr/>
        </p:nvSpPr>
        <p:spPr>
          <a:xfrm>
            <a:off x="836888" y="6279653"/>
            <a:ext cx="5525812" cy="52420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（出典）社会保障審議会福祉部会福祉人材確保専門委員会　第１回資料</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E1EDEDC1-71E5-4184-896A-B8820943CF6B}"/>
              </a:ext>
            </a:extLst>
          </p:cNvPr>
          <p:cNvPicPr>
            <a:picLocks noChangeAspect="1"/>
          </p:cNvPicPr>
          <p:nvPr/>
        </p:nvPicPr>
        <p:blipFill>
          <a:blip r:embed="rId2"/>
          <a:stretch>
            <a:fillRect/>
          </a:stretch>
        </p:blipFill>
        <p:spPr>
          <a:xfrm>
            <a:off x="750223" y="1465284"/>
            <a:ext cx="7342217" cy="4711631"/>
          </a:xfrm>
          <a:prstGeom prst="rect">
            <a:avLst/>
          </a:prstGeom>
        </p:spPr>
      </p:pic>
      <p:sp>
        <p:nvSpPr>
          <p:cNvPr id="14" name="正方形/長方形 13">
            <a:extLst>
              <a:ext uri="{FF2B5EF4-FFF2-40B4-BE49-F238E27FC236}">
                <a16:creationId xmlns:a16="http://schemas.microsoft.com/office/drawing/2014/main" id="{3B962A30-2A71-4394-BFC8-85384BD98AFB}"/>
              </a:ext>
            </a:extLst>
          </p:cNvPr>
          <p:cNvSpPr/>
          <p:nvPr/>
        </p:nvSpPr>
        <p:spPr>
          <a:xfrm>
            <a:off x="6253843" y="1828800"/>
            <a:ext cx="1379765" cy="292441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2BA6752-D354-4444-AA2F-96381DB270D2}"/>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２</a:t>
            </a:r>
          </a:p>
        </p:txBody>
      </p:sp>
    </p:spTree>
    <p:extLst>
      <p:ext uri="{BB962C8B-B14F-4D97-AF65-F5344CB8AC3E}">
        <p14:creationId xmlns:p14="http://schemas.microsoft.com/office/powerpoint/2010/main" val="288276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参考資料１（２）</a:t>
            </a:r>
          </a:p>
        </p:txBody>
      </p:sp>
      <p:sp>
        <p:nvSpPr>
          <p:cNvPr id="10" name="角丸四角形 3">
            <a:extLst>
              <a:ext uri="{FF2B5EF4-FFF2-40B4-BE49-F238E27FC236}">
                <a16:creationId xmlns:a16="http://schemas.microsoft.com/office/drawing/2014/main" id="{9B35A70F-AB3B-4653-B70A-090F182D7E4C}"/>
              </a:ext>
            </a:extLst>
          </p:cNvPr>
          <p:cNvSpPr/>
          <p:nvPr/>
        </p:nvSpPr>
        <p:spPr>
          <a:xfrm>
            <a:off x="456730" y="2092230"/>
            <a:ext cx="8612924" cy="82831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9" name="角丸四角形 3">
            <a:extLst>
              <a:ext uri="{FF2B5EF4-FFF2-40B4-BE49-F238E27FC236}">
                <a16:creationId xmlns:a16="http://schemas.microsoft.com/office/drawing/2014/main" id="{E082ED00-ED60-438E-92E7-BD499820E280}"/>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〇府域では、</a:t>
            </a:r>
            <a:r>
              <a:rPr kumimoji="1" lang="en-US" altLang="ja-JP" sz="1400" dirty="0">
                <a:solidFill>
                  <a:schemeClr val="tx1"/>
                </a:solidFill>
                <a:latin typeface="BIZ UDゴシック" panose="020B0400000000000000" pitchFamily="49" charset="-128"/>
                <a:ea typeface="BIZ UDゴシック" panose="020B0400000000000000" pitchFamily="49" charset="-128"/>
              </a:rPr>
              <a:t>2030</a:t>
            </a:r>
            <a:r>
              <a:rPr kumimoji="1" lang="ja-JP" altLang="en-US" sz="1400" dirty="0">
                <a:solidFill>
                  <a:schemeClr val="tx1"/>
                </a:solidFill>
                <a:latin typeface="BIZ UDゴシック" panose="020B0400000000000000" pitchFamily="49" charset="-128"/>
                <a:ea typeface="BIZ UDゴシック" panose="020B0400000000000000" pitchFamily="49" charset="-128"/>
              </a:rPr>
              <a:t>（令和</a:t>
            </a:r>
            <a:r>
              <a:rPr kumimoji="1" lang="en-US" altLang="ja-JP" sz="1400" dirty="0">
                <a:solidFill>
                  <a:schemeClr val="tx1"/>
                </a:solidFill>
                <a:latin typeface="BIZ UDゴシック" panose="020B0400000000000000" pitchFamily="49" charset="-128"/>
                <a:ea typeface="BIZ UDゴシック" panose="020B0400000000000000" pitchFamily="49" charset="-128"/>
              </a:rPr>
              <a:t>12</a:t>
            </a:r>
            <a:r>
              <a:rPr kumimoji="1" lang="ja-JP" altLang="en-US" sz="1400" dirty="0">
                <a:solidFill>
                  <a:schemeClr val="tx1"/>
                </a:solidFill>
                <a:latin typeface="BIZ UDゴシック" panose="020B0400000000000000" pitchFamily="49" charset="-128"/>
                <a:ea typeface="BIZ UDゴシック" panose="020B0400000000000000" pitchFamily="49" charset="-128"/>
              </a:rPr>
              <a:t>）年に</a:t>
            </a:r>
            <a:r>
              <a:rPr kumimoji="1" lang="en-US" altLang="ja-JP" sz="1400" dirty="0">
                <a:solidFill>
                  <a:schemeClr val="tx1"/>
                </a:solidFill>
                <a:latin typeface="BIZ UDゴシック" panose="020B0400000000000000" pitchFamily="49" charset="-128"/>
                <a:ea typeface="BIZ UDゴシック" panose="020B0400000000000000" pitchFamily="49" charset="-128"/>
              </a:rPr>
              <a:t>40,654</a:t>
            </a:r>
            <a:r>
              <a:rPr kumimoji="1" lang="ja-JP" altLang="en-US" sz="1400" dirty="0">
                <a:solidFill>
                  <a:schemeClr val="tx1"/>
                </a:solidFill>
                <a:latin typeface="BIZ UDゴシック" panose="020B0400000000000000" pitchFamily="49" charset="-128"/>
                <a:ea typeface="BIZ UDゴシック" panose="020B0400000000000000" pitchFamily="49" charset="-128"/>
              </a:rPr>
              <a:t>人の介護職員が不足すると推計されている</a:t>
            </a:r>
          </a:p>
        </p:txBody>
      </p:sp>
      <p:sp>
        <p:nvSpPr>
          <p:cNvPr id="11" name="正方形/長方形 10">
            <a:extLst>
              <a:ext uri="{FF2B5EF4-FFF2-40B4-BE49-F238E27FC236}">
                <a16:creationId xmlns:a16="http://schemas.microsoft.com/office/drawing/2014/main" id="{3BD3295B-682C-407E-8F23-132624C795FC}"/>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BBF539B0-F5F0-4AFC-BAF3-C060914D9B7D}"/>
              </a:ext>
            </a:extLst>
          </p:cNvPr>
          <p:cNvPicPr>
            <a:picLocks noChangeAspect="1"/>
          </p:cNvPicPr>
          <p:nvPr/>
        </p:nvPicPr>
        <p:blipFill>
          <a:blip r:embed="rId2"/>
          <a:stretch>
            <a:fillRect/>
          </a:stretch>
        </p:blipFill>
        <p:spPr>
          <a:xfrm>
            <a:off x="1363269" y="1501832"/>
            <a:ext cx="6808166" cy="4813465"/>
          </a:xfrm>
          <a:prstGeom prst="rect">
            <a:avLst/>
          </a:prstGeom>
        </p:spPr>
      </p:pic>
      <p:sp>
        <p:nvSpPr>
          <p:cNvPr id="13" name="角丸四角形 3">
            <a:extLst>
              <a:ext uri="{FF2B5EF4-FFF2-40B4-BE49-F238E27FC236}">
                <a16:creationId xmlns:a16="http://schemas.microsoft.com/office/drawing/2014/main" id="{5EE3F9D8-11BF-4B18-AF16-D8F6C432CAD8}"/>
              </a:ext>
            </a:extLst>
          </p:cNvPr>
          <p:cNvSpPr/>
          <p:nvPr/>
        </p:nvSpPr>
        <p:spPr>
          <a:xfrm>
            <a:off x="972565" y="6088373"/>
            <a:ext cx="3512214" cy="52420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（出典）大阪府高齢者計画</a:t>
            </a:r>
            <a:r>
              <a:rPr kumimoji="1" lang="en-US" altLang="ja-JP" sz="900" dirty="0">
                <a:solidFill>
                  <a:schemeClr val="tx1"/>
                </a:solidFill>
                <a:latin typeface="BIZ UDゴシック" panose="020B0400000000000000" pitchFamily="49" charset="-128"/>
                <a:ea typeface="BIZ UDゴシック" panose="020B0400000000000000" pitchFamily="49" charset="-128"/>
              </a:rPr>
              <a:t>2024</a:t>
            </a:r>
          </a:p>
        </p:txBody>
      </p:sp>
      <p:sp>
        <p:nvSpPr>
          <p:cNvPr id="15" name="正方形/長方形 14">
            <a:extLst>
              <a:ext uri="{FF2B5EF4-FFF2-40B4-BE49-F238E27FC236}">
                <a16:creationId xmlns:a16="http://schemas.microsoft.com/office/drawing/2014/main" id="{3B723B8B-5BEB-4991-B51A-BA5CDEC58F5D}"/>
              </a:ext>
            </a:extLst>
          </p:cNvPr>
          <p:cNvSpPr/>
          <p:nvPr/>
        </p:nvSpPr>
        <p:spPr>
          <a:xfrm>
            <a:off x="1305104" y="2225628"/>
            <a:ext cx="6866331" cy="313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2CA8735-638E-4176-9DC0-22819F9EA645}"/>
              </a:ext>
            </a:extLst>
          </p:cNvPr>
          <p:cNvSpPr/>
          <p:nvPr/>
        </p:nvSpPr>
        <p:spPr>
          <a:xfrm>
            <a:off x="6020325" y="3205932"/>
            <a:ext cx="919318" cy="43533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249C555-5AC8-4F0E-9EFB-818C290D23AF}"/>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３</a:t>
            </a:r>
          </a:p>
        </p:txBody>
      </p:sp>
    </p:spTree>
    <p:extLst>
      <p:ext uri="{BB962C8B-B14F-4D97-AF65-F5344CB8AC3E}">
        <p14:creationId xmlns:p14="http://schemas.microsoft.com/office/powerpoint/2010/main" val="4066116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参考資料１（３）</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〇介護関係の有効求人倍率も依然として高く、全職業より高い水準で推移</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7577240F-6F89-463B-AFA9-A573A4EB84F6}"/>
              </a:ext>
            </a:extLst>
          </p:cNvPr>
          <p:cNvPicPr>
            <a:picLocks noChangeAspect="1"/>
          </p:cNvPicPr>
          <p:nvPr/>
        </p:nvPicPr>
        <p:blipFill>
          <a:blip r:embed="rId2"/>
          <a:stretch>
            <a:fillRect/>
          </a:stretch>
        </p:blipFill>
        <p:spPr>
          <a:xfrm>
            <a:off x="955462" y="1657397"/>
            <a:ext cx="7300765" cy="4454703"/>
          </a:xfrm>
          <a:prstGeom prst="rect">
            <a:avLst/>
          </a:prstGeom>
        </p:spPr>
      </p:pic>
      <p:sp>
        <p:nvSpPr>
          <p:cNvPr id="17" name="角丸四角形 3">
            <a:extLst>
              <a:ext uri="{FF2B5EF4-FFF2-40B4-BE49-F238E27FC236}">
                <a16:creationId xmlns:a16="http://schemas.microsoft.com/office/drawing/2014/main" id="{2E33B96A-00A9-48D5-BB58-12CFBC52D3F4}"/>
              </a:ext>
            </a:extLst>
          </p:cNvPr>
          <p:cNvSpPr/>
          <p:nvPr/>
        </p:nvSpPr>
        <p:spPr>
          <a:xfrm>
            <a:off x="836888" y="6279653"/>
            <a:ext cx="5525812" cy="52420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（出典）社会保障審議会福祉部会福祉人材確保専門委員会　第１回資料</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5826D91E-29BA-4010-A5DE-F1AD151F5C77}"/>
              </a:ext>
            </a:extLst>
          </p:cNvPr>
          <p:cNvSpPr/>
          <p:nvPr/>
        </p:nvSpPr>
        <p:spPr>
          <a:xfrm rot="2044880">
            <a:off x="467531" y="5614813"/>
            <a:ext cx="1226820" cy="359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F0CA8A4-8713-4D7C-A9C5-881B0F37C604}"/>
              </a:ext>
            </a:extLst>
          </p:cNvPr>
          <p:cNvSpPr/>
          <p:nvPr/>
        </p:nvSpPr>
        <p:spPr>
          <a:xfrm>
            <a:off x="2800350" y="1489844"/>
            <a:ext cx="5455877" cy="174321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61A4049-316D-4EBD-B9FB-7A3A3521B51D}"/>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４</a:t>
            </a:r>
          </a:p>
        </p:txBody>
      </p:sp>
    </p:spTree>
    <p:extLst>
      <p:ext uri="{BB962C8B-B14F-4D97-AF65-F5344CB8AC3E}">
        <p14:creationId xmlns:p14="http://schemas.microsoft.com/office/powerpoint/2010/main" val="226572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参考資料１（４）</a:t>
            </a:r>
          </a:p>
        </p:txBody>
      </p:sp>
      <p:sp>
        <p:nvSpPr>
          <p:cNvPr id="13" name="角丸四角形 3">
            <a:extLst>
              <a:ext uri="{FF2B5EF4-FFF2-40B4-BE49-F238E27FC236}">
                <a16:creationId xmlns:a16="http://schemas.microsoft.com/office/drawing/2014/main" id="{5EE3F9D8-11BF-4B18-AF16-D8F6C432CAD8}"/>
              </a:ext>
            </a:extLst>
          </p:cNvPr>
          <p:cNvSpPr/>
          <p:nvPr/>
        </p:nvSpPr>
        <p:spPr>
          <a:xfrm>
            <a:off x="988893" y="6361564"/>
            <a:ext cx="4522000" cy="52420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lang="ja-JP" altLang="en-US" sz="900" dirty="0">
                <a:solidFill>
                  <a:schemeClr val="tx1"/>
                </a:solidFill>
                <a:latin typeface="BIZ UDゴシック" panose="020B0400000000000000" pitchFamily="49" charset="-128"/>
                <a:ea typeface="BIZ UDゴシック" panose="020B0400000000000000" pitchFamily="49" charset="-128"/>
              </a:rPr>
              <a:t>（出典）第</a:t>
            </a:r>
            <a:r>
              <a:rPr lang="en-US" altLang="ja-JP" sz="900" dirty="0">
                <a:solidFill>
                  <a:schemeClr val="tx1"/>
                </a:solidFill>
                <a:latin typeface="BIZ UDゴシック" panose="020B0400000000000000" pitchFamily="49" charset="-128"/>
                <a:ea typeface="BIZ UDゴシック" panose="020B0400000000000000" pitchFamily="49" charset="-128"/>
              </a:rPr>
              <a:t>245</a:t>
            </a:r>
            <a:r>
              <a:rPr lang="ja-JP" altLang="en-US" sz="900" dirty="0">
                <a:solidFill>
                  <a:schemeClr val="tx1"/>
                </a:solidFill>
                <a:latin typeface="BIZ UDゴシック" panose="020B0400000000000000" pitchFamily="49" charset="-128"/>
                <a:ea typeface="BIZ UDゴシック" panose="020B0400000000000000" pitchFamily="49" charset="-128"/>
              </a:rPr>
              <a:t>回社会保障審議会介護給付費分科会（</a:t>
            </a:r>
            <a:r>
              <a:rPr lang="en-US" altLang="ja-JP" sz="900" dirty="0">
                <a:solidFill>
                  <a:schemeClr val="tx1"/>
                </a:solidFill>
                <a:latin typeface="BIZ UDゴシック" panose="020B0400000000000000" pitchFamily="49" charset="-128"/>
                <a:ea typeface="BIZ UDゴシック" panose="020B0400000000000000" pitchFamily="49" charset="-128"/>
              </a:rPr>
              <a:t>R7.3.24</a:t>
            </a:r>
            <a:r>
              <a:rPr lang="ja-JP" altLang="en-US" sz="900" dirty="0">
                <a:solidFill>
                  <a:schemeClr val="tx1"/>
                </a:solidFill>
                <a:latin typeface="BIZ UDゴシック" panose="020B0400000000000000" pitchFamily="49" charset="-128"/>
                <a:ea typeface="BIZ UDゴシック" panose="020B0400000000000000" pitchFamily="49" charset="-128"/>
              </a:rPr>
              <a:t>）</a:t>
            </a:r>
            <a:r>
              <a:rPr lang="en-US" altLang="ja-JP" sz="900" dirty="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参考資料</a:t>
            </a:r>
            <a:r>
              <a:rPr lang="en-US" altLang="ja-JP" sz="900" dirty="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より</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〇</a:t>
            </a:r>
            <a:r>
              <a:rPr lang="ja-JP" altLang="en-US" sz="1400" dirty="0">
                <a:solidFill>
                  <a:schemeClr val="tx1"/>
                </a:solidFill>
                <a:latin typeface="BIZ UDゴシック" panose="020B0400000000000000" pitchFamily="49" charset="-128"/>
                <a:ea typeface="BIZ UDゴシック" panose="020B0400000000000000" pitchFamily="49" charset="-128"/>
              </a:rPr>
              <a:t>物価高騰等の影響により全産業の平均賃金が大きく上昇する中、介護職員の賃金は、随時の報酬</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ja-JP" altLang="en-US" sz="1400" dirty="0">
                <a:solidFill>
                  <a:schemeClr val="tx1"/>
                </a:solidFill>
                <a:latin typeface="BIZ UDゴシック" panose="020B0400000000000000" pitchFamily="49" charset="-128"/>
                <a:ea typeface="BIZ UDゴシック" panose="020B0400000000000000" pitchFamily="49" charset="-128"/>
              </a:rPr>
              <a:t>　改定がないこと等により微増にとどまっており、賃金の差が広がっている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ja-JP" altLang="en-US" sz="1400" dirty="0">
                <a:solidFill>
                  <a:schemeClr val="tx1"/>
                </a:solidFill>
                <a:latin typeface="BIZ UDゴシック" panose="020B0400000000000000" pitchFamily="49" charset="-128"/>
                <a:ea typeface="BIZ UDゴシック" panose="020B0400000000000000" pitchFamily="49" charset="-128"/>
              </a:rPr>
              <a:t>　（訪問介護においては、令和６年度報酬改定で報酬が引き下げられた。）</a:t>
            </a:r>
          </a:p>
          <a:p>
            <a:pPr>
              <a:lnSpc>
                <a:spcPct val="150000"/>
              </a:lnSpc>
            </a:pP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4"/>
            <a:ext cx="8394852" cy="11160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BAB13A63-662D-4810-88D4-CA897EC820B9}"/>
              </a:ext>
            </a:extLst>
          </p:cNvPr>
          <p:cNvPicPr/>
          <p:nvPr/>
        </p:nvPicPr>
        <p:blipFill>
          <a:blip r:embed="rId2"/>
          <a:stretch>
            <a:fillRect/>
          </a:stretch>
        </p:blipFill>
        <p:spPr>
          <a:xfrm>
            <a:off x="1260225" y="1847984"/>
            <a:ext cx="6481763" cy="4513580"/>
          </a:xfrm>
          <a:prstGeom prst="rect">
            <a:avLst/>
          </a:prstGeom>
        </p:spPr>
      </p:pic>
      <p:sp>
        <p:nvSpPr>
          <p:cNvPr id="10" name="正方形/長方形 9">
            <a:extLst>
              <a:ext uri="{FF2B5EF4-FFF2-40B4-BE49-F238E27FC236}">
                <a16:creationId xmlns:a16="http://schemas.microsoft.com/office/drawing/2014/main" id="{C459CCB8-B43C-4363-A496-DD9F3BE7D100}"/>
              </a:ext>
            </a:extLst>
          </p:cNvPr>
          <p:cNvSpPr/>
          <p:nvPr/>
        </p:nvSpPr>
        <p:spPr>
          <a:xfrm>
            <a:off x="5510893" y="2395401"/>
            <a:ext cx="2372882" cy="288199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4409CE9-4D56-4F77-BFFB-563183D9EEEA}"/>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５</a:t>
            </a:r>
          </a:p>
        </p:txBody>
      </p:sp>
    </p:spTree>
    <p:extLst>
      <p:ext uri="{BB962C8B-B14F-4D97-AF65-F5344CB8AC3E}">
        <p14:creationId xmlns:p14="http://schemas.microsoft.com/office/powerpoint/2010/main" val="94786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415A147-5D7A-4EA9-9597-1C7D3D4CE3BF}"/>
              </a:ext>
            </a:extLst>
          </p:cNvPr>
          <p:cNvPicPr>
            <a:picLocks noChangeAspect="1"/>
          </p:cNvPicPr>
          <p:nvPr/>
        </p:nvPicPr>
        <p:blipFill>
          <a:blip r:embed="rId2"/>
          <a:stretch>
            <a:fillRect/>
          </a:stretch>
        </p:blipFill>
        <p:spPr>
          <a:xfrm>
            <a:off x="1339298" y="1771905"/>
            <a:ext cx="4755292" cy="2664183"/>
          </a:xfrm>
          <a:prstGeom prst="rect">
            <a:avLst/>
          </a:prstGeom>
        </p:spPr>
      </p:pic>
      <p:pic>
        <p:nvPicPr>
          <p:cNvPr id="2" name="図 1">
            <a:extLst>
              <a:ext uri="{FF2B5EF4-FFF2-40B4-BE49-F238E27FC236}">
                <a16:creationId xmlns:a16="http://schemas.microsoft.com/office/drawing/2014/main" id="{CD5E2C75-4F3D-4C84-8641-7EADAD5F2FE2}"/>
              </a:ext>
            </a:extLst>
          </p:cNvPr>
          <p:cNvPicPr>
            <a:picLocks noChangeAspect="1"/>
          </p:cNvPicPr>
          <p:nvPr/>
        </p:nvPicPr>
        <p:blipFill>
          <a:blip r:embed="rId3"/>
          <a:stretch>
            <a:fillRect/>
          </a:stretch>
        </p:blipFill>
        <p:spPr>
          <a:xfrm>
            <a:off x="1055077" y="5018156"/>
            <a:ext cx="7017796" cy="1379071"/>
          </a:xfrm>
          <a:prstGeom prst="rect">
            <a:avLst/>
          </a:prstGeom>
        </p:spPr>
      </p:pic>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参考資料１（５）</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○日本での就労を希望する外国人介護人材が年々増加する一方、介護福祉士国家試験の合格率が</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　低い</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7CEBD79F-2A72-44D5-8B47-FB45E35AF579}"/>
              </a:ext>
            </a:extLst>
          </p:cNvPr>
          <p:cNvSpPr txBox="1"/>
          <p:nvPr/>
        </p:nvSpPr>
        <p:spPr>
          <a:xfrm>
            <a:off x="6134213" y="3991203"/>
            <a:ext cx="2862834" cy="423129"/>
          </a:xfrm>
          <a:prstGeom prst="rect">
            <a:avLst/>
          </a:prstGeom>
          <a:noFill/>
          <a:ln>
            <a:noFill/>
            <a:prstDash val="sysDash"/>
          </a:ln>
        </p:spPr>
        <p:txBody>
          <a:bodyPr wrap="square" rtlCol="0">
            <a:spAutoFit/>
          </a:bodyPr>
          <a:lstStyle/>
          <a:p>
            <a:pPr>
              <a:lnSpc>
                <a:spcPts val="1400"/>
              </a:lnSpc>
            </a:pPr>
            <a:r>
              <a:rPr kumimoji="1" lang="ja-JP" altLang="en-US" sz="900" dirty="0">
                <a:latin typeface="BIZ UDゴシック" panose="020B0400000000000000" pitchFamily="49" charset="-128"/>
                <a:ea typeface="BIZ UDゴシック" panose="020B0400000000000000" pitchFamily="49" charset="-128"/>
              </a:rPr>
              <a:t>（出典）在留資格ごとに異なる時点での</a:t>
            </a:r>
            <a:endParaRPr kumimoji="1" lang="en-US" altLang="ja-JP" sz="900" dirty="0">
              <a:latin typeface="BIZ UDゴシック" panose="020B0400000000000000" pitchFamily="49" charset="-128"/>
              <a:ea typeface="BIZ UDゴシック" panose="020B0400000000000000" pitchFamily="49" charset="-128"/>
            </a:endParaRPr>
          </a:p>
          <a:p>
            <a:pPr>
              <a:lnSpc>
                <a:spcPts val="1400"/>
              </a:lnSpc>
            </a:pPr>
            <a:r>
              <a:rPr kumimoji="1" lang="ja-JP" altLang="en-US" sz="900" dirty="0">
                <a:latin typeface="BIZ UDゴシック" panose="020B0400000000000000" pitchFamily="49" charset="-128"/>
                <a:ea typeface="BIZ UDゴシック" panose="020B0400000000000000" pitchFamily="49" charset="-128"/>
              </a:rPr>
              <a:t>　　　　情報を集計し、府独自で算出したデータ</a:t>
            </a:r>
            <a:endParaRPr kumimoji="1" lang="en-US" altLang="ja-JP" sz="900" dirty="0">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9DB4721D-2ECD-4C7B-A72B-2B600035D4A2}"/>
              </a:ext>
            </a:extLst>
          </p:cNvPr>
          <p:cNvSpPr/>
          <p:nvPr/>
        </p:nvSpPr>
        <p:spPr>
          <a:xfrm>
            <a:off x="1055077" y="4774517"/>
            <a:ext cx="3540207" cy="2743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過去</a:t>
            </a:r>
            <a:r>
              <a:rPr kumimoji="1" lang="ja-JP" altLang="en-US" sz="1000" b="1" dirty="0">
                <a:solidFill>
                  <a:prstClr val="black"/>
                </a:solidFill>
                <a:latin typeface="BIZ UDゴシック" panose="020B0400000000000000" pitchFamily="49" charset="-128"/>
                <a:ea typeface="BIZ UDゴシック" panose="020B0400000000000000" pitchFamily="49" charset="-128"/>
              </a:rPr>
              <a:t>３</a:t>
            </a:r>
            <a:r>
              <a:rPr kumimoji="1"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年間の介護福祉士国家試験受験者数及び合格率</a:t>
            </a:r>
          </a:p>
        </p:txBody>
      </p:sp>
      <p:sp>
        <p:nvSpPr>
          <p:cNvPr id="17" name="テキスト ボックス 16">
            <a:extLst>
              <a:ext uri="{FF2B5EF4-FFF2-40B4-BE49-F238E27FC236}">
                <a16:creationId xmlns:a16="http://schemas.microsoft.com/office/drawing/2014/main" id="{4DFA7E84-84EE-4356-9F1D-368AB341B037}"/>
              </a:ext>
            </a:extLst>
          </p:cNvPr>
          <p:cNvSpPr txBox="1"/>
          <p:nvPr/>
        </p:nvSpPr>
        <p:spPr>
          <a:xfrm>
            <a:off x="1348619" y="6342197"/>
            <a:ext cx="7188630"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（出典）厚生労働省</a:t>
            </a:r>
            <a:r>
              <a:rPr lang="ja-JP" altLang="en-US" sz="900" dirty="0">
                <a:solidFill>
                  <a:prstClr val="black"/>
                </a:solidFill>
                <a:latin typeface="BIZ UDゴシック" panose="020B0400000000000000" pitchFamily="49" charset="-128"/>
                <a:ea typeface="BIZ UDゴシック" panose="020B0400000000000000" pitchFamily="49" charset="-128"/>
              </a:rPr>
              <a:t>報道発表資料</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第</a:t>
            </a: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35</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37</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回介護福祉士国家試験合格発表について　掲載資料より抽出作成</a:t>
            </a:r>
          </a:p>
        </p:txBody>
      </p:sp>
      <p:sp>
        <p:nvSpPr>
          <p:cNvPr id="18" name="正方形/長方形 17">
            <a:extLst>
              <a:ext uri="{FF2B5EF4-FFF2-40B4-BE49-F238E27FC236}">
                <a16:creationId xmlns:a16="http://schemas.microsoft.com/office/drawing/2014/main" id="{26F71083-3F88-4794-A712-D324E91E4947}"/>
              </a:ext>
            </a:extLst>
          </p:cNvPr>
          <p:cNvSpPr/>
          <p:nvPr/>
        </p:nvSpPr>
        <p:spPr>
          <a:xfrm>
            <a:off x="3861087" y="5517721"/>
            <a:ext cx="558513" cy="73067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354DB39-8358-41A5-B47C-ECAF1FAA5095}"/>
              </a:ext>
            </a:extLst>
          </p:cNvPr>
          <p:cNvSpPr/>
          <p:nvPr/>
        </p:nvSpPr>
        <p:spPr>
          <a:xfrm>
            <a:off x="7365531" y="5507033"/>
            <a:ext cx="570917" cy="74136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06DFA7C-ADAF-4334-BDF5-65CA2DC608D2}"/>
              </a:ext>
            </a:extLst>
          </p:cNvPr>
          <p:cNvSpPr/>
          <p:nvPr/>
        </p:nvSpPr>
        <p:spPr>
          <a:xfrm>
            <a:off x="5025100" y="5517721"/>
            <a:ext cx="558513" cy="73067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BBE143B-6362-4708-BBEA-683F9A15CFF3}"/>
              </a:ext>
            </a:extLst>
          </p:cNvPr>
          <p:cNvSpPr/>
          <p:nvPr/>
        </p:nvSpPr>
        <p:spPr>
          <a:xfrm>
            <a:off x="1055077" y="1464428"/>
            <a:ext cx="5704952" cy="2743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府内介護施設・事業所における外国人介護人材受入状況（各年度ごとの受け入れ人数の推移）</a:t>
            </a:r>
          </a:p>
        </p:txBody>
      </p:sp>
      <p:sp>
        <p:nvSpPr>
          <p:cNvPr id="21" name="テキスト ボックス 20">
            <a:extLst>
              <a:ext uri="{FF2B5EF4-FFF2-40B4-BE49-F238E27FC236}">
                <a16:creationId xmlns:a16="http://schemas.microsoft.com/office/drawing/2014/main" id="{2985E1F9-8126-4198-ACBF-42142D7339B5}"/>
              </a:ext>
            </a:extLst>
          </p:cNvPr>
          <p:cNvSpPr txBox="1"/>
          <p:nvPr/>
        </p:nvSpPr>
        <p:spPr>
          <a:xfrm>
            <a:off x="5359836" y="3762270"/>
            <a:ext cx="1120010" cy="241733"/>
          </a:xfrm>
          <a:prstGeom prst="rect">
            <a:avLst/>
          </a:prstGeom>
          <a:noFill/>
          <a:ln>
            <a:noFill/>
            <a:prstDash val="sysDash"/>
          </a:ln>
        </p:spPr>
        <p:txBody>
          <a:bodyPr wrap="square" rtlCol="0">
            <a:spAutoFit/>
          </a:bodyPr>
          <a:lstStyle/>
          <a:p>
            <a:pPr>
              <a:lnSpc>
                <a:spcPts val="1400"/>
              </a:lnSpc>
            </a:pPr>
            <a:r>
              <a:rPr kumimoji="1" lang="ja-JP" altLang="en-US" sz="800" dirty="0">
                <a:latin typeface="BIZ UDゴシック" panose="020B0400000000000000" pitchFamily="49" charset="-128"/>
                <a:ea typeface="BIZ UDゴシック" panose="020B0400000000000000" pitchFamily="49" charset="-128"/>
              </a:rPr>
              <a:t>（単位：人）</a:t>
            </a:r>
            <a:endParaRPr kumimoji="1" lang="en-US" altLang="ja-JP" sz="800"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DEF548DA-81E1-4DD4-8503-054578A30911}"/>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６</a:t>
            </a:r>
          </a:p>
        </p:txBody>
      </p:sp>
      <p:sp>
        <p:nvSpPr>
          <p:cNvPr id="23" name="正方形/長方形 22">
            <a:extLst>
              <a:ext uri="{FF2B5EF4-FFF2-40B4-BE49-F238E27FC236}">
                <a16:creationId xmlns:a16="http://schemas.microsoft.com/office/drawing/2014/main" id="{0B9640D8-DAFF-4063-A6B5-59B974F8ECCB}"/>
              </a:ext>
            </a:extLst>
          </p:cNvPr>
          <p:cNvSpPr/>
          <p:nvPr/>
        </p:nvSpPr>
        <p:spPr>
          <a:xfrm>
            <a:off x="5427057" y="1782879"/>
            <a:ext cx="707156" cy="266026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2C449729-E092-4010-A57B-19A7E6286B35}"/>
              </a:ext>
            </a:extLst>
          </p:cNvPr>
          <p:cNvSpPr/>
          <p:nvPr/>
        </p:nvSpPr>
        <p:spPr>
          <a:xfrm>
            <a:off x="6189114" y="5507033"/>
            <a:ext cx="570916" cy="74136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689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参考資料１（６）</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○障がい福祉サービス等の利用者数の増加率が、障がい福祉分野の福祉・介護職員数の増加率を</a:t>
            </a:r>
          </a:p>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　上回っており、障がい福祉関係職種の有効求人倍率は、全職種より高い水準で推移</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45C43AAE-6E9D-4FA9-B094-00DD24EEE73E}"/>
              </a:ext>
            </a:extLst>
          </p:cNvPr>
          <p:cNvPicPr>
            <a:picLocks noChangeAspect="1"/>
          </p:cNvPicPr>
          <p:nvPr/>
        </p:nvPicPr>
        <p:blipFill>
          <a:blip r:embed="rId2"/>
          <a:stretch>
            <a:fillRect/>
          </a:stretch>
        </p:blipFill>
        <p:spPr>
          <a:xfrm>
            <a:off x="527623" y="1585209"/>
            <a:ext cx="7878510" cy="4542165"/>
          </a:xfrm>
          <a:prstGeom prst="rect">
            <a:avLst/>
          </a:prstGeom>
        </p:spPr>
      </p:pic>
      <p:sp>
        <p:nvSpPr>
          <p:cNvPr id="21" name="正方形/長方形 20">
            <a:extLst>
              <a:ext uri="{FF2B5EF4-FFF2-40B4-BE49-F238E27FC236}">
                <a16:creationId xmlns:a16="http://schemas.microsoft.com/office/drawing/2014/main" id="{360699D4-98D3-4584-9626-0B9EDC7A6D3E}"/>
              </a:ext>
            </a:extLst>
          </p:cNvPr>
          <p:cNvSpPr/>
          <p:nvPr/>
        </p:nvSpPr>
        <p:spPr>
          <a:xfrm>
            <a:off x="6972359" y="2932309"/>
            <a:ext cx="1644018" cy="288066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3">
            <a:extLst>
              <a:ext uri="{FF2B5EF4-FFF2-40B4-BE49-F238E27FC236}">
                <a16:creationId xmlns:a16="http://schemas.microsoft.com/office/drawing/2014/main" id="{994A05FB-FF5A-4662-991D-C59304E25F71}"/>
              </a:ext>
            </a:extLst>
          </p:cNvPr>
          <p:cNvSpPr/>
          <p:nvPr/>
        </p:nvSpPr>
        <p:spPr>
          <a:xfrm>
            <a:off x="836888" y="6279653"/>
            <a:ext cx="5525812" cy="367332"/>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BIZ UDゴシック" panose="020B0400000000000000" pitchFamily="49" charset="-128"/>
                <a:ea typeface="BIZ UDゴシック" panose="020B0400000000000000" pitchFamily="49" charset="-128"/>
              </a:rPr>
              <a:t>（出典）「</a:t>
            </a:r>
            <a:r>
              <a:rPr lang="en-US" altLang="ja-JP" sz="900" dirty="0">
                <a:solidFill>
                  <a:schemeClr val="tx1"/>
                </a:solidFill>
                <a:latin typeface="BIZ UDゴシック" panose="020B0400000000000000" pitchFamily="49" charset="-128"/>
                <a:ea typeface="BIZ UDゴシック" panose="020B0400000000000000" pitchFamily="49" charset="-128"/>
              </a:rPr>
              <a:t>2040</a:t>
            </a:r>
            <a:r>
              <a:rPr lang="ja-JP" altLang="en-US" sz="900" dirty="0">
                <a:solidFill>
                  <a:schemeClr val="tx1"/>
                </a:solidFill>
                <a:latin typeface="BIZ UDゴシック" panose="020B0400000000000000" pitchFamily="49" charset="-128"/>
                <a:ea typeface="BIZ UDゴシック" panose="020B0400000000000000" pitchFamily="49" charset="-128"/>
              </a:rPr>
              <a:t>年に向けたサービス提供体制等のあり方」検討会　第６回資料</a:t>
            </a:r>
          </a:p>
        </p:txBody>
      </p:sp>
      <p:sp>
        <p:nvSpPr>
          <p:cNvPr id="10" name="テキスト ボックス 9">
            <a:extLst>
              <a:ext uri="{FF2B5EF4-FFF2-40B4-BE49-F238E27FC236}">
                <a16:creationId xmlns:a16="http://schemas.microsoft.com/office/drawing/2014/main" id="{948F88A8-C18A-440F-BFE5-3178D40303B7}"/>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７</a:t>
            </a:r>
          </a:p>
        </p:txBody>
      </p:sp>
    </p:spTree>
    <p:extLst>
      <p:ext uri="{BB962C8B-B14F-4D97-AF65-F5344CB8AC3E}">
        <p14:creationId xmlns:p14="http://schemas.microsoft.com/office/powerpoint/2010/main" val="27635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6">
              <a:lumMod val="50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参考資料１（６）</a:t>
            </a:r>
          </a:p>
        </p:txBody>
      </p:sp>
      <p:sp>
        <p:nvSpPr>
          <p:cNvPr id="9" name="角丸四角形 3">
            <a:extLst>
              <a:ext uri="{FF2B5EF4-FFF2-40B4-BE49-F238E27FC236}">
                <a16:creationId xmlns:a16="http://schemas.microsoft.com/office/drawing/2014/main" id="{5F7816BB-CB9F-4E71-8F59-6F2F4C2D41FC}"/>
              </a:ext>
            </a:extLst>
          </p:cNvPr>
          <p:cNvSpPr/>
          <p:nvPr/>
        </p:nvSpPr>
        <p:spPr>
          <a:xfrm>
            <a:off x="527623" y="542703"/>
            <a:ext cx="8088754" cy="4821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○障がい福祉サービス等の利用者数の増加率が、障がい福祉分野の福祉・介護職員数の増加率を</a:t>
            </a:r>
          </a:p>
          <a:p>
            <a:pPr>
              <a:lnSpc>
                <a:spcPct val="1500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　上回っており、障がい福祉関係職種の有効求人倍率は、全職種より高い水準で推移</a:t>
            </a:r>
          </a:p>
        </p:txBody>
      </p:sp>
      <p:sp>
        <p:nvSpPr>
          <p:cNvPr id="11" name="正方形/長方形 10">
            <a:extLst>
              <a:ext uri="{FF2B5EF4-FFF2-40B4-BE49-F238E27FC236}">
                <a16:creationId xmlns:a16="http://schemas.microsoft.com/office/drawing/2014/main" id="{286EA382-A235-4E87-AE75-96171E0E4086}"/>
              </a:ext>
            </a:extLst>
          </p:cNvPr>
          <p:cNvSpPr/>
          <p:nvPr/>
        </p:nvSpPr>
        <p:spPr>
          <a:xfrm>
            <a:off x="374574" y="532015"/>
            <a:ext cx="8394852" cy="7710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BCC41879-74D3-4348-B5E3-CAB37AC10D3B}"/>
              </a:ext>
            </a:extLst>
          </p:cNvPr>
          <p:cNvPicPr>
            <a:picLocks noChangeAspect="1"/>
          </p:cNvPicPr>
          <p:nvPr/>
        </p:nvPicPr>
        <p:blipFill>
          <a:blip r:embed="rId2"/>
          <a:stretch>
            <a:fillRect/>
          </a:stretch>
        </p:blipFill>
        <p:spPr>
          <a:xfrm>
            <a:off x="374574" y="1646601"/>
            <a:ext cx="8104660" cy="4553280"/>
          </a:xfrm>
          <a:prstGeom prst="rect">
            <a:avLst/>
          </a:prstGeom>
        </p:spPr>
      </p:pic>
      <p:sp>
        <p:nvSpPr>
          <p:cNvPr id="21" name="正方形/長方形 20">
            <a:extLst>
              <a:ext uri="{FF2B5EF4-FFF2-40B4-BE49-F238E27FC236}">
                <a16:creationId xmlns:a16="http://schemas.microsoft.com/office/drawing/2014/main" id="{360699D4-98D3-4584-9626-0B9EDC7A6D3E}"/>
              </a:ext>
            </a:extLst>
          </p:cNvPr>
          <p:cNvSpPr/>
          <p:nvPr/>
        </p:nvSpPr>
        <p:spPr>
          <a:xfrm>
            <a:off x="6278394" y="1895445"/>
            <a:ext cx="2073670" cy="8082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3">
            <a:extLst>
              <a:ext uri="{FF2B5EF4-FFF2-40B4-BE49-F238E27FC236}">
                <a16:creationId xmlns:a16="http://schemas.microsoft.com/office/drawing/2014/main" id="{6778078F-E840-43E2-9495-E5D093F66EBC}"/>
              </a:ext>
            </a:extLst>
          </p:cNvPr>
          <p:cNvSpPr/>
          <p:nvPr/>
        </p:nvSpPr>
        <p:spPr>
          <a:xfrm>
            <a:off x="836888" y="6279653"/>
            <a:ext cx="5525812" cy="367332"/>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00" dirty="0">
                <a:solidFill>
                  <a:schemeClr val="tx1"/>
                </a:solidFill>
                <a:latin typeface="BIZ UDゴシック" panose="020B0400000000000000" pitchFamily="49" charset="-128"/>
                <a:ea typeface="BIZ UDゴシック" panose="020B0400000000000000" pitchFamily="49" charset="-128"/>
              </a:rPr>
              <a:t>（出典）「</a:t>
            </a:r>
            <a:r>
              <a:rPr lang="en-US" altLang="ja-JP" sz="900" dirty="0">
                <a:solidFill>
                  <a:schemeClr val="tx1"/>
                </a:solidFill>
                <a:latin typeface="BIZ UDゴシック" panose="020B0400000000000000" pitchFamily="49" charset="-128"/>
                <a:ea typeface="BIZ UDゴシック" panose="020B0400000000000000" pitchFamily="49" charset="-128"/>
              </a:rPr>
              <a:t>2040</a:t>
            </a:r>
            <a:r>
              <a:rPr lang="ja-JP" altLang="en-US" sz="900" dirty="0">
                <a:solidFill>
                  <a:schemeClr val="tx1"/>
                </a:solidFill>
                <a:latin typeface="BIZ UDゴシック" panose="020B0400000000000000" pitchFamily="49" charset="-128"/>
                <a:ea typeface="BIZ UDゴシック" panose="020B0400000000000000" pitchFamily="49" charset="-128"/>
              </a:rPr>
              <a:t>年に向けたサービス提供体制等のあり方」検討会　第６回資料</a:t>
            </a:r>
          </a:p>
        </p:txBody>
      </p:sp>
      <p:sp>
        <p:nvSpPr>
          <p:cNvPr id="10" name="テキスト ボックス 9">
            <a:extLst>
              <a:ext uri="{FF2B5EF4-FFF2-40B4-BE49-F238E27FC236}">
                <a16:creationId xmlns:a16="http://schemas.microsoft.com/office/drawing/2014/main" id="{41E16BCF-E3E2-4D6B-B2A6-3E906457CA74}"/>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８</a:t>
            </a:r>
          </a:p>
        </p:txBody>
      </p:sp>
    </p:spTree>
    <p:extLst>
      <p:ext uri="{BB962C8B-B14F-4D97-AF65-F5344CB8AC3E}">
        <p14:creationId xmlns:p14="http://schemas.microsoft.com/office/powerpoint/2010/main" val="18298627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3919</TotalTime>
  <Words>1654</Words>
  <Application>Microsoft Office PowerPoint</Application>
  <PresentationFormat>画面に合わせる (4:3)</PresentationFormat>
  <Paragraphs>132</Paragraphs>
  <Slides>23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BIZ UDゴシック</vt:lpstr>
      <vt:lpstr>HG教科書体</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辰巳　貞江</dc:creator>
  <cp:lastModifiedBy>辰巳　貞江</cp:lastModifiedBy>
  <cp:revision>364</cp:revision>
  <cp:lastPrinted>2025-07-08T07:35:06Z</cp:lastPrinted>
  <dcterms:created xsi:type="dcterms:W3CDTF">2025-05-14T04:07:03Z</dcterms:created>
  <dcterms:modified xsi:type="dcterms:W3CDTF">2025-08-25T01:22:55Z</dcterms:modified>
</cp:coreProperties>
</file>