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坂本　麗奈" initials="坂本　麗奈" lastIdx="4" clrIdx="0">
    <p:extLst>
      <p:ext uri="{19B8F6BF-5375-455C-9EA6-DF929625EA0E}">
        <p15:presenceInfo xmlns:p15="http://schemas.microsoft.com/office/powerpoint/2012/main" userId="S::SakamotoRe@lan.pref.osaka.jp::9e2ee19c-791a-4ee3-819d-06b5d9afa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3DC"/>
    <a:srgbClr val="FFA3A3"/>
    <a:srgbClr val="B3EBFF"/>
    <a:srgbClr val="C39ADA"/>
    <a:srgbClr val="F9BDF3"/>
    <a:srgbClr val="2A7838"/>
    <a:srgbClr val="215F5C"/>
    <a:srgbClr val="FF5D5D"/>
    <a:srgbClr val="FA9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1382" y="-1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79724" cy="490538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551" y="0"/>
            <a:ext cx="2879724" cy="490538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300"/>
            </a:lvl1pPr>
          </a:lstStyle>
          <a:p>
            <a:fld id="{7380D5FD-5DF5-4A4C-8ADB-8068FA47BB3D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7413" y="1222375"/>
            <a:ext cx="2332037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5164" y="4705350"/>
            <a:ext cx="5316537" cy="3849689"/>
          </a:xfrm>
          <a:prstGeom prst="rect">
            <a:avLst/>
          </a:prstGeom>
        </p:spPr>
        <p:txBody>
          <a:bodyPr vert="horz" lIns="91414" tIns="45706" rIns="91414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286875"/>
            <a:ext cx="2879724" cy="490538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551" y="9286875"/>
            <a:ext cx="2879724" cy="490538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300"/>
            </a:lvl1pPr>
          </a:lstStyle>
          <a:p>
            <a:fld id="{7F176306-6C5E-495C-BA48-E4B5FA9AA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2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46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1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09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7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95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6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4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82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91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7981-EFB3-452A-BA88-06FC3569931B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CCFC-7A5D-4848-AB34-8579E41E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3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5F1E217-491B-4018-8329-5A20FC6B4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3" y="29676"/>
            <a:ext cx="3632036" cy="272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7DFF02A-14BA-48C3-BA60-26A0B50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95" y="37143"/>
            <a:ext cx="3632039" cy="272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92468CD-24A1-49E1-B780-B5F92265D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4" y="2764434"/>
            <a:ext cx="3632428" cy="261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F6AF51DA-DC24-4AAA-B92B-27EF68454CD0}"/>
              </a:ext>
            </a:extLst>
          </p:cNvPr>
          <p:cNvSpPr/>
          <p:nvPr/>
        </p:nvSpPr>
        <p:spPr>
          <a:xfrm>
            <a:off x="290946" y="6658959"/>
            <a:ext cx="4026001" cy="30941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A7F4A17-06A6-4F96-AE36-EFCD5E446F66}"/>
              </a:ext>
            </a:extLst>
          </p:cNvPr>
          <p:cNvSpPr/>
          <p:nvPr/>
        </p:nvSpPr>
        <p:spPr>
          <a:xfrm>
            <a:off x="290945" y="5400193"/>
            <a:ext cx="6829206" cy="5759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EC6F3A14-FAB0-4989-A9F0-2668CF1DA00E}"/>
              </a:ext>
            </a:extLst>
          </p:cNvPr>
          <p:cNvSpPr/>
          <p:nvPr/>
        </p:nvSpPr>
        <p:spPr>
          <a:xfrm>
            <a:off x="290945" y="9771738"/>
            <a:ext cx="6931745" cy="7022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EF79F8B5-3123-4D19-9E09-D36D27AB30E9}"/>
              </a:ext>
            </a:extLst>
          </p:cNvPr>
          <p:cNvSpPr/>
          <p:nvPr/>
        </p:nvSpPr>
        <p:spPr>
          <a:xfrm>
            <a:off x="290946" y="5998105"/>
            <a:ext cx="6829206" cy="6176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22156EB-6ED2-4381-9D2C-5FA5D81BD1E2}"/>
              </a:ext>
            </a:extLst>
          </p:cNvPr>
          <p:cNvSpPr txBox="1"/>
          <p:nvPr/>
        </p:nvSpPr>
        <p:spPr>
          <a:xfrm>
            <a:off x="290945" y="9821884"/>
            <a:ext cx="334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主催：ダイヤモンドトレール活性化実行委員会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構成団体：３府県１０市町村</a:t>
            </a:r>
          </a:p>
          <a:p>
            <a:r>
              <a:rPr kumimoji="1"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河内長野市、和泉市、太子町、河南町、千早赤阪村</a:t>
            </a:r>
            <a:endParaRPr kumimoji="1" lang="en-US" altLang="zh-TW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奈良県</a:t>
            </a:r>
            <a:r>
              <a:rPr kumimoji="1" lang="en-US" altLang="zh-TW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五條市、御所市、香芝市、葛城市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和歌山県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橋本市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4D5DFC-CB59-47C3-BC88-E7FA119B01A6}"/>
              </a:ext>
            </a:extLst>
          </p:cNvPr>
          <p:cNvSpPr txBox="1"/>
          <p:nvPr/>
        </p:nvSpPr>
        <p:spPr>
          <a:xfrm>
            <a:off x="1615569" y="5441905"/>
            <a:ext cx="5440992" cy="45397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1371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en-US" altLang="ja-JP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1918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kumimoji="1" lang="en-US" altLang="ja-JP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2026</a:t>
            </a:r>
            <a:r>
              <a:rPr kumimoji="1" lang="ja-JP" altLang="en-US" sz="1371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ja-JP" altLang="en-US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ja-JP" altLang="en-US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</a:t>
            </a:r>
            <a:r>
              <a:rPr kumimoji="1" lang="ja-JP" altLang="en-US" sz="1567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235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1371" b="1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2672A9-E5F1-44EF-824C-30C6DA43AD39}"/>
              </a:ext>
            </a:extLst>
          </p:cNvPr>
          <p:cNvSpPr txBox="1"/>
          <p:nvPr/>
        </p:nvSpPr>
        <p:spPr>
          <a:xfrm>
            <a:off x="3632259" y="9840518"/>
            <a:ext cx="359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協賛：一般社団法人大阪府山岳連盟、一般財団法人大阪府みどり公社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株式会社紀伊見荘、金剛葛城観光開発株式会社、南海電気鉄道株式会社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まつまさ有限会社、</a:t>
            </a:r>
            <a:r>
              <a:rPr kumimoji="1" lang="en-US" altLang="ja-JP" sz="800" dirty="0" err="1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RunNext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協力：ダイヤモンドトレール活性化実行委員会民間連携・協力事業者　　　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E53FFE8-8726-4437-8614-2AD055F4E3C0}"/>
              </a:ext>
            </a:extLst>
          </p:cNvPr>
          <p:cNvSpPr/>
          <p:nvPr/>
        </p:nvSpPr>
        <p:spPr>
          <a:xfrm>
            <a:off x="623750" y="6098127"/>
            <a:ext cx="987305" cy="353408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7B98AB9-8C42-4FF1-B379-5CF92FE4FAAB}"/>
              </a:ext>
            </a:extLst>
          </p:cNvPr>
          <p:cNvSpPr txBox="1"/>
          <p:nvPr/>
        </p:nvSpPr>
        <p:spPr>
          <a:xfrm>
            <a:off x="1615102" y="6016693"/>
            <a:ext cx="3332221" cy="5143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742" b="1" dirty="0">
                <a:ln w="22225">
                  <a:noFill/>
                </a:ln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ダイトレを巡る四季</a:t>
            </a:r>
            <a:endParaRPr kumimoji="1" lang="en-US" altLang="ja-JP" sz="2742" b="1" dirty="0">
              <a:ln w="22225">
                <a:noFill/>
              </a:ln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E5678C8A-9C2C-4391-A152-BA20C7C4D864}"/>
              </a:ext>
            </a:extLst>
          </p:cNvPr>
          <p:cNvSpPr/>
          <p:nvPr/>
        </p:nvSpPr>
        <p:spPr>
          <a:xfrm>
            <a:off x="5133169" y="5940845"/>
            <a:ext cx="1829310" cy="78272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6301983-4B36-404D-9678-1AB0B5413DD8}"/>
              </a:ext>
            </a:extLst>
          </p:cNvPr>
          <p:cNvSpPr txBox="1"/>
          <p:nvPr/>
        </p:nvSpPr>
        <p:spPr>
          <a:xfrm>
            <a:off x="4998270" y="5980311"/>
            <a:ext cx="1996539" cy="63478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indent="130569" algn="ctr"/>
            <a:r>
              <a:rPr lang="ja-JP" altLang="ja-JP" sz="1175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ダイトレ周辺で撮影した</a:t>
            </a:r>
            <a:endParaRPr lang="en-US" altLang="ja-JP" sz="1175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indent="130569" algn="ctr"/>
            <a:r>
              <a:rPr lang="ja-JP" altLang="ja-JP" sz="1175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四季折々の季節を</a:t>
            </a:r>
            <a:endParaRPr lang="en-US" altLang="ja-JP" sz="1175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indent="130569" algn="ctr"/>
            <a:r>
              <a:rPr lang="ja-JP" altLang="ja-JP" sz="1175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感じられる写真</a:t>
            </a:r>
            <a:r>
              <a:rPr lang="ja-JP" altLang="en-US" sz="1175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を募集</a:t>
            </a:r>
            <a:endParaRPr lang="en-US" altLang="ja-JP" sz="1175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A5E9B20-3AAB-4D00-A2F6-6B8C0D659207}"/>
              </a:ext>
            </a:extLst>
          </p:cNvPr>
          <p:cNvSpPr/>
          <p:nvPr/>
        </p:nvSpPr>
        <p:spPr>
          <a:xfrm>
            <a:off x="623749" y="5483174"/>
            <a:ext cx="991352" cy="361630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応募期間</a:t>
            </a: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BFF18686-A2B3-46B3-93B3-82CA07856106}"/>
              </a:ext>
            </a:extLst>
          </p:cNvPr>
          <p:cNvSpPr/>
          <p:nvPr/>
        </p:nvSpPr>
        <p:spPr>
          <a:xfrm>
            <a:off x="623749" y="6640438"/>
            <a:ext cx="991352" cy="361630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賞・副賞</a:t>
            </a:r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35D491B1-3B53-403A-A5A0-7B93C199511C}"/>
              </a:ext>
            </a:extLst>
          </p:cNvPr>
          <p:cNvSpPr/>
          <p:nvPr/>
        </p:nvSpPr>
        <p:spPr>
          <a:xfrm>
            <a:off x="4485637" y="6747759"/>
            <a:ext cx="2611581" cy="2384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B8241E0-68B8-4771-8C67-FB5465AD08CA}"/>
              </a:ext>
            </a:extLst>
          </p:cNvPr>
          <p:cNvSpPr txBox="1"/>
          <p:nvPr/>
        </p:nvSpPr>
        <p:spPr>
          <a:xfrm>
            <a:off x="4554477" y="7115649"/>
            <a:ext cx="2411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ダイヤモンドトレール（通称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</a:t>
            </a:r>
            <a:r>
              <a:rPr kumimoji="1" lang="ja-JP" altLang="en-US" sz="800" b="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ダイトレ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）は、金剛葛城山系の稜線を縦走する長距離自然歩道です。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奈良県香芝市の屯鶴峯から、二上山、大和葛城山、金剛山、岩湧山、大阪府和泉市の槇尾山を結ぶコースで、全長約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45km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に及びます。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ダイトレは昭和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年（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1971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年）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月に開設して以降、多くの登山者に親しまれています。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E165546E-D3D9-4B58-9533-3ACB2AD513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28" y="8322624"/>
            <a:ext cx="2503749" cy="51465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30DD1654-C478-4A85-A8D6-82D0204DDB5D}"/>
              </a:ext>
            </a:extLst>
          </p:cNvPr>
          <p:cNvSpPr/>
          <p:nvPr/>
        </p:nvSpPr>
        <p:spPr>
          <a:xfrm>
            <a:off x="4527210" y="6679692"/>
            <a:ext cx="1481795" cy="361630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ダイトレとは？</a:t>
            </a: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FD1845B0-0E2C-47F5-A2D5-B7242632AF1E}"/>
              </a:ext>
            </a:extLst>
          </p:cNvPr>
          <p:cNvSpPr/>
          <p:nvPr/>
        </p:nvSpPr>
        <p:spPr>
          <a:xfrm>
            <a:off x="4391068" y="9204704"/>
            <a:ext cx="2647252" cy="343328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175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応募方法や詳細については裏面へ☞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F1DB6B8-9BA9-4C84-A20B-3180F439D142}"/>
              </a:ext>
            </a:extLst>
          </p:cNvPr>
          <p:cNvSpPr txBox="1"/>
          <p:nvPr/>
        </p:nvSpPr>
        <p:spPr>
          <a:xfrm>
            <a:off x="3373241" y="6955770"/>
            <a:ext cx="8505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副賞の例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  <a:endParaRPr lang="ja-JP" altLang="en-US" sz="8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64808B9-EC29-4439-A319-C2B426F9FC23}"/>
              </a:ext>
            </a:extLst>
          </p:cNvPr>
          <p:cNvSpPr txBox="1"/>
          <p:nvPr/>
        </p:nvSpPr>
        <p:spPr>
          <a:xfrm>
            <a:off x="3383123" y="7753606"/>
            <a:ext cx="975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紀伊見荘オリジナル</a:t>
            </a:r>
            <a:endParaRPr lang="en-US" altLang="ja-JP" sz="6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真田幸村ポロシャツ</a:t>
            </a:r>
            <a:endParaRPr lang="en-US" altLang="ja-JP" sz="6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B99F4A5-2D77-4F85-9A63-B2D87E2845B4}"/>
              </a:ext>
            </a:extLst>
          </p:cNvPr>
          <p:cNvSpPr txBox="1"/>
          <p:nvPr/>
        </p:nvSpPr>
        <p:spPr>
          <a:xfrm>
            <a:off x="219098" y="2432330"/>
            <a:ext cx="17190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2024</a:t>
            </a:r>
            <a:r>
              <a:rPr lang="ja-JP" altLang="en-US" sz="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　ダイトレ大賞作品</a:t>
            </a:r>
            <a:endParaRPr lang="ja-JP" altLang="en-US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D927C55-19AC-4F61-9322-DDCC918E5934}"/>
              </a:ext>
            </a:extLst>
          </p:cNvPr>
          <p:cNvSpPr txBox="1"/>
          <p:nvPr/>
        </p:nvSpPr>
        <p:spPr>
          <a:xfrm>
            <a:off x="4648962" y="5780759"/>
            <a:ext cx="2471189" cy="21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撮影日は</a:t>
            </a:r>
            <a:r>
              <a:rPr kumimoji="1" lang="en-US" altLang="ja-JP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日以降のものが対象です。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8ACF17C-875D-4FBE-9A3D-1727A81C7662}"/>
              </a:ext>
            </a:extLst>
          </p:cNvPr>
          <p:cNvSpPr txBox="1"/>
          <p:nvPr/>
        </p:nvSpPr>
        <p:spPr>
          <a:xfrm>
            <a:off x="572206" y="6967392"/>
            <a:ext cx="242249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ダイトレ大賞１点</a:t>
            </a:r>
            <a:endParaRPr kumimoji="1" lang="en-US" altLang="ja-JP" sz="1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C7C7965-8B30-4376-98D1-041F8011E40D}"/>
              </a:ext>
            </a:extLst>
          </p:cNvPr>
          <p:cNvSpPr txBox="1"/>
          <p:nvPr/>
        </p:nvSpPr>
        <p:spPr>
          <a:xfrm>
            <a:off x="507502" y="8215627"/>
            <a:ext cx="290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①紀伊見荘オリジナル真田幸村・昌幸クリアファイル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800" dirty="0" err="1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RunNext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ゲーター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③チャレンジダイトレ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記念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シャツ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④金剛山　野草と木の花ハンドブック　３部セット</a:t>
            </a: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⑤南海電鉄オリジナルシャーペン・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色ボールペンセット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⑥カッシー、蓮花ちゃんオリジナルグッズ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C92DB38-51D7-4DF3-895E-E8DEC56B5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20" y="2778183"/>
            <a:ext cx="2748006" cy="258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C9C2C64-04F3-48F3-8340-132169752059}"/>
              </a:ext>
            </a:extLst>
          </p:cNvPr>
          <p:cNvSpPr txBox="1"/>
          <p:nvPr/>
        </p:nvSpPr>
        <p:spPr>
          <a:xfrm>
            <a:off x="503114" y="7148269"/>
            <a:ext cx="2940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①紀伊見荘オリジナル真田幸村ポロシャツ　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点セット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②葛城山ロープウェイ　ペア往復乗車券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800" dirty="0" err="1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RunNext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ゲーター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④チャレンジダイトレ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記念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シャツ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⑤金剛山　野草と木の花ハンドブック　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部セット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⑥南海電鉄オリジナルシャーペン・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色ボールペンセット</a:t>
            </a: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⑦「カッシー」、「蓮花ちゃん」オリジナルグッズ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C96561-2154-4258-BBC0-978363B9380A}"/>
              </a:ext>
            </a:extLst>
          </p:cNvPr>
          <p:cNvSpPr txBox="1"/>
          <p:nvPr/>
        </p:nvSpPr>
        <p:spPr>
          <a:xfrm>
            <a:off x="502936" y="9136728"/>
            <a:ext cx="295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①葛城山オリジナルエコバッグ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②まつまさ提供　おからクッキー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③南海電鉄オリジナルシャーペン・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色ボールペンセット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④カッシー、蓮花ちゃんオリジナルグッズ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F11904F-0B39-44B4-B464-E586D9378EA8}"/>
              </a:ext>
            </a:extLst>
          </p:cNvPr>
          <p:cNvSpPr txBox="1"/>
          <p:nvPr/>
        </p:nvSpPr>
        <p:spPr>
          <a:xfrm>
            <a:off x="584437" y="8045408"/>
            <a:ext cx="242249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優秀賞　春夏賞２点　秋冬賞</a:t>
            </a:r>
            <a:r>
              <a:rPr kumimoji="1" lang="en-US" altLang="ja-JP" sz="1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1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endParaRPr kumimoji="1" lang="en-US" altLang="ja-JP" sz="1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5EDF9DC-93AE-4E4A-870E-2EE4A6FF71EA}"/>
              </a:ext>
            </a:extLst>
          </p:cNvPr>
          <p:cNvSpPr txBox="1"/>
          <p:nvPr/>
        </p:nvSpPr>
        <p:spPr>
          <a:xfrm>
            <a:off x="606843" y="8981862"/>
            <a:ext cx="242249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入賞　５点程度</a:t>
            </a:r>
            <a:endParaRPr kumimoji="1" lang="en-US" altLang="ja-JP" sz="1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BC1F35AA-D6E7-4367-823C-90C17B0A1C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9" t="15798" r="20926" b="17828"/>
          <a:stretch/>
        </p:blipFill>
        <p:spPr>
          <a:xfrm>
            <a:off x="3520409" y="8989670"/>
            <a:ext cx="578281" cy="524695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9960BFB-032C-473D-BAF7-D7788B37E12F}"/>
              </a:ext>
            </a:extLst>
          </p:cNvPr>
          <p:cNvSpPr txBox="1"/>
          <p:nvPr/>
        </p:nvSpPr>
        <p:spPr>
          <a:xfrm>
            <a:off x="3491396" y="8745287"/>
            <a:ext cx="86025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600" dirty="0" err="1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RunNext</a:t>
            </a:r>
            <a:r>
              <a:rPr kumimoji="1" lang="ja-JP" altLang="en-US" sz="6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ゲーター</a:t>
            </a:r>
            <a:endParaRPr lang="en-US" altLang="ja-JP" sz="6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5761C01-F9B9-44AB-8C89-1C225397BD71}"/>
              </a:ext>
            </a:extLst>
          </p:cNvPr>
          <p:cNvSpPr txBox="1"/>
          <p:nvPr/>
        </p:nvSpPr>
        <p:spPr>
          <a:xfrm>
            <a:off x="3182461" y="9497394"/>
            <a:ext cx="12675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まつまさ提供　おからクッキー</a:t>
            </a:r>
            <a:endParaRPr lang="en-US" altLang="ja-JP" sz="6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5255AEDD-9A41-431D-9B54-F7B90A4A7A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1810" r="4793"/>
          <a:stretch/>
        </p:blipFill>
        <p:spPr>
          <a:xfrm rot="5400000">
            <a:off x="3540045" y="7075229"/>
            <a:ext cx="541570" cy="802236"/>
          </a:xfrm>
          <a:prstGeom prst="rect">
            <a:avLst/>
          </a:prstGeom>
        </p:spPr>
      </p:pic>
      <p:sp>
        <p:nvSpPr>
          <p:cNvPr id="11" name="ひし形 10">
            <a:extLst>
              <a:ext uri="{FF2B5EF4-FFF2-40B4-BE49-F238E27FC236}">
                <a16:creationId xmlns:a16="http://schemas.microsoft.com/office/drawing/2014/main" id="{5D4B6325-217F-41E9-888D-26B106DBA999}"/>
              </a:ext>
            </a:extLst>
          </p:cNvPr>
          <p:cNvSpPr/>
          <p:nvPr/>
        </p:nvSpPr>
        <p:spPr>
          <a:xfrm>
            <a:off x="2014335" y="1242248"/>
            <a:ext cx="3603192" cy="2780438"/>
          </a:xfrm>
          <a:prstGeom prst="diamond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59786AD-16F1-4C3E-B405-9E722B55F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09" y="1431891"/>
            <a:ext cx="1350666" cy="706712"/>
          </a:xfrm>
          <a:prstGeom prst="rect">
            <a:avLst/>
          </a:prstGeom>
          <a:effectLst/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E36025-9F37-48F7-8B27-4F7C01F219AF}"/>
              </a:ext>
            </a:extLst>
          </p:cNvPr>
          <p:cNvSpPr txBox="1"/>
          <p:nvPr/>
        </p:nvSpPr>
        <p:spPr>
          <a:xfrm>
            <a:off x="2177720" y="2165471"/>
            <a:ext cx="3204237" cy="15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133" kern="700" spc="-294" dirty="0">
                <a:ln w="15875">
                  <a:noFill/>
                </a:ln>
                <a:solidFill>
                  <a:srgbClr val="2A7838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ダイトレ</a:t>
            </a:r>
            <a:endParaRPr kumimoji="1" lang="en-US" altLang="ja-JP" sz="3133" kern="700" spc="-294" dirty="0">
              <a:ln w="15875">
                <a:noFill/>
              </a:ln>
              <a:solidFill>
                <a:srgbClr val="2A7838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133" kern="700" spc="-294" dirty="0">
                <a:ln w="15875">
                  <a:noFill/>
                </a:ln>
                <a:solidFill>
                  <a:srgbClr val="2A7838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フォトコンテスト</a:t>
            </a:r>
            <a:endParaRPr kumimoji="1" lang="en-US" altLang="ja-JP" sz="3133" kern="700" spc="-294" dirty="0">
              <a:ln w="15875">
                <a:noFill/>
              </a:ln>
              <a:solidFill>
                <a:srgbClr val="2A7838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133" kern="700" spc="-294" dirty="0">
                <a:ln w="15875">
                  <a:noFill/>
                </a:ln>
                <a:solidFill>
                  <a:srgbClr val="2A7838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２０２５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05BDD437-93E2-4A9D-9431-77B2D7F25030}"/>
              </a:ext>
            </a:extLst>
          </p:cNvPr>
          <p:cNvSpPr/>
          <p:nvPr/>
        </p:nvSpPr>
        <p:spPr>
          <a:xfrm rot="1040619">
            <a:off x="4790894" y="1716239"/>
            <a:ext cx="489540" cy="799792"/>
          </a:xfrm>
          <a:prstGeom prst="roundRect">
            <a:avLst/>
          </a:prstGeom>
          <a:solidFill>
            <a:srgbClr val="2A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E9048D0-C0C4-4F17-922C-66DD3CAF80BB}"/>
              </a:ext>
            </a:extLst>
          </p:cNvPr>
          <p:cNvSpPr/>
          <p:nvPr/>
        </p:nvSpPr>
        <p:spPr>
          <a:xfrm rot="1023245">
            <a:off x="4851549" y="1766047"/>
            <a:ext cx="383896" cy="665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45D8A88A-D293-4CBD-8000-9D9BAA0FFB2C}"/>
              </a:ext>
            </a:extLst>
          </p:cNvPr>
          <p:cNvSpPr/>
          <p:nvPr/>
        </p:nvSpPr>
        <p:spPr>
          <a:xfrm rot="20513879">
            <a:off x="2324275" y="1900766"/>
            <a:ext cx="674945" cy="473723"/>
          </a:xfrm>
          <a:prstGeom prst="roundRect">
            <a:avLst/>
          </a:prstGeom>
          <a:solidFill>
            <a:srgbClr val="2A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B27812A1-708B-4F02-877B-BDE2DAD68E05}"/>
              </a:ext>
            </a:extLst>
          </p:cNvPr>
          <p:cNvSpPr/>
          <p:nvPr/>
        </p:nvSpPr>
        <p:spPr>
          <a:xfrm rot="20596740">
            <a:off x="2317289" y="2227911"/>
            <a:ext cx="171605" cy="147609"/>
          </a:xfrm>
          <a:prstGeom prst="roundRect">
            <a:avLst/>
          </a:prstGeom>
          <a:solidFill>
            <a:srgbClr val="2A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34" name="円: 塗りつぶしなし 33">
            <a:extLst>
              <a:ext uri="{FF2B5EF4-FFF2-40B4-BE49-F238E27FC236}">
                <a16:creationId xmlns:a16="http://schemas.microsoft.com/office/drawing/2014/main" id="{CF482C27-B874-4FD1-8E00-F325A2418C43}"/>
              </a:ext>
            </a:extLst>
          </p:cNvPr>
          <p:cNvSpPr/>
          <p:nvPr/>
        </p:nvSpPr>
        <p:spPr>
          <a:xfrm>
            <a:off x="2483844" y="1927784"/>
            <a:ext cx="373529" cy="389172"/>
          </a:xfrm>
          <a:prstGeom prst="donut">
            <a:avLst>
              <a:gd name="adj" fmla="val 269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>
              <a:blipFill>
                <a:blip r:embed="rId10"/>
                <a:tile tx="0" ty="0" sx="100000" sy="100000" flip="none" algn="tl"/>
              </a:blip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09F6D4-586C-4DD6-9ED5-9FB8669FE95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773" t="11119" r="14512" b="6875"/>
          <a:stretch/>
        </p:blipFill>
        <p:spPr>
          <a:xfrm>
            <a:off x="3405401" y="8174192"/>
            <a:ext cx="819382" cy="593890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DAC41-99FC-48C2-A20A-0E97B88EADBC}"/>
              </a:ext>
            </a:extLst>
          </p:cNvPr>
          <p:cNvSpPr txBox="1"/>
          <p:nvPr/>
        </p:nvSpPr>
        <p:spPr>
          <a:xfrm>
            <a:off x="1550671" y="6717576"/>
            <a:ext cx="2224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7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副賞の内容は予告なく変更する場合があります</a:t>
            </a:r>
            <a:endParaRPr kumimoji="1" lang="en-US" altLang="ja-JP" sz="7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5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2A444DD7-94F1-46C6-B1D8-FCEA4B678C1F}"/>
              </a:ext>
            </a:extLst>
          </p:cNvPr>
          <p:cNvSpPr/>
          <p:nvPr/>
        </p:nvSpPr>
        <p:spPr>
          <a:xfrm>
            <a:off x="284018" y="9494792"/>
            <a:ext cx="3479185" cy="10636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FC6EFCA-23DF-4F02-913D-D53AB8C425B4}"/>
              </a:ext>
            </a:extLst>
          </p:cNvPr>
          <p:cNvSpPr/>
          <p:nvPr/>
        </p:nvSpPr>
        <p:spPr>
          <a:xfrm>
            <a:off x="3774536" y="2287388"/>
            <a:ext cx="3501121" cy="45412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6A595ED-EFE0-429B-B821-A5529D29977D}"/>
              </a:ext>
            </a:extLst>
          </p:cNvPr>
          <p:cNvSpPr/>
          <p:nvPr/>
        </p:nvSpPr>
        <p:spPr>
          <a:xfrm>
            <a:off x="284018" y="2292680"/>
            <a:ext cx="3356150" cy="71605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3EB99B3-7B2F-4196-8382-9E3290490DC0}"/>
              </a:ext>
            </a:extLst>
          </p:cNvPr>
          <p:cNvSpPr/>
          <p:nvPr/>
        </p:nvSpPr>
        <p:spPr>
          <a:xfrm>
            <a:off x="284019" y="189020"/>
            <a:ext cx="6991638" cy="19583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6500899-27CF-4281-BD60-931B64DBCBA7}"/>
              </a:ext>
            </a:extLst>
          </p:cNvPr>
          <p:cNvSpPr/>
          <p:nvPr/>
        </p:nvSpPr>
        <p:spPr>
          <a:xfrm>
            <a:off x="562142" y="255170"/>
            <a:ext cx="991352" cy="341733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応募方法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C07D1D-5C96-41A2-8385-5E1A1187FF1F}"/>
              </a:ext>
            </a:extLst>
          </p:cNvPr>
          <p:cNvSpPr txBox="1"/>
          <p:nvPr/>
        </p:nvSpPr>
        <p:spPr>
          <a:xfrm>
            <a:off x="503860" y="596036"/>
            <a:ext cx="106027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71" dirty="0">
                <a:solidFill>
                  <a:srgbClr val="2A7838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</a:rPr>
              <a:t>STEP</a:t>
            </a:r>
            <a:r>
              <a:rPr kumimoji="1" lang="ja-JP" altLang="en-US" sz="1371" dirty="0">
                <a:solidFill>
                  <a:srgbClr val="2A7838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</a:rPr>
              <a:t>①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22022F2-20D2-4662-B610-D3357232F398}"/>
              </a:ext>
            </a:extLst>
          </p:cNvPr>
          <p:cNvSpPr txBox="1"/>
          <p:nvPr/>
        </p:nvSpPr>
        <p:spPr>
          <a:xfrm>
            <a:off x="3366209" y="582178"/>
            <a:ext cx="1060271" cy="30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71" dirty="0">
                <a:solidFill>
                  <a:srgbClr val="2A7838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</a:rPr>
              <a:t>STEP</a:t>
            </a:r>
            <a:r>
              <a:rPr kumimoji="1" lang="ja-JP" altLang="en-US" sz="1371" dirty="0">
                <a:solidFill>
                  <a:srgbClr val="2A7838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</a:rPr>
              <a:t>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677FEFE-D7A3-48D2-BE3D-4AEB4EF77E4D}"/>
              </a:ext>
            </a:extLst>
          </p:cNvPr>
          <p:cNvSpPr txBox="1"/>
          <p:nvPr/>
        </p:nvSpPr>
        <p:spPr>
          <a:xfrm>
            <a:off x="1273739" y="559827"/>
            <a:ext cx="260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Instagram</a:t>
            </a:r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ダイトレ公式アカウントをフォロー！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183F2A8-6750-4C68-83B1-9B30E0866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2" y="1020270"/>
            <a:ext cx="710277" cy="81582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B01E356-0D4A-4A24-8CDF-B8AF10E4D31A}"/>
              </a:ext>
            </a:extLst>
          </p:cNvPr>
          <p:cNvSpPr txBox="1"/>
          <p:nvPr/>
        </p:nvSpPr>
        <p:spPr>
          <a:xfrm>
            <a:off x="4141250" y="559826"/>
            <a:ext cx="2732888" cy="170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Instagram</a:t>
            </a:r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〇「</a:t>
            </a:r>
            <a:r>
              <a:rPr kumimoji="1" lang="en-US" altLang="ja-JP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#</a:t>
            </a:r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ダイトレフォトコンテスト</a:t>
            </a:r>
            <a:r>
              <a:rPr kumimoji="1" lang="en-US" altLang="ja-JP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のハッシュタグをつけて投稿！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〇投稿の際、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ダイトレ公式アカウント（</a:t>
            </a:r>
            <a:r>
              <a:rPr kumimoji="1" lang="en-US" altLang="ja-JP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@diamondo_trail)</a:t>
            </a: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をタグ付けしてください。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〇投稿の際、以下について簡単な説明をして</a:t>
            </a:r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ください。</a:t>
            </a:r>
            <a:endParaRPr kumimoji="1" lang="ja-JP" altLang="en-US" sz="6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①撮影場所（例：金剛山で）</a:t>
            </a: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②撮影日（例：今年２月１日に）</a:t>
            </a:r>
          </a:p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③何を被写体としたか（例：樹氷を撮影しました）</a:t>
            </a:r>
          </a:p>
          <a:p>
            <a:endParaRPr kumimoji="1"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A7F2D06-773E-4E15-8BC0-86D9E4FBDB7B}"/>
              </a:ext>
            </a:extLst>
          </p:cNvPr>
          <p:cNvSpPr txBox="1"/>
          <p:nvPr/>
        </p:nvSpPr>
        <p:spPr>
          <a:xfrm>
            <a:off x="1211710" y="899625"/>
            <a:ext cx="2353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5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75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非公開アカウントでの応募はできません。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A479407-9E70-4CA7-B0AF-DE9A4BD48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36" y="1175905"/>
            <a:ext cx="386281" cy="386102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32BE8599-864A-48C7-B9E8-416DFDC924FC}"/>
              </a:ext>
            </a:extLst>
          </p:cNvPr>
          <p:cNvSpPr/>
          <p:nvPr/>
        </p:nvSpPr>
        <p:spPr>
          <a:xfrm>
            <a:off x="3194736" y="985459"/>
            <a:ext cx="347678" cy="485010"/>
          </a:xfrm>
          <a:prstGeom prst="rightArrow">
            <a:avLst>
              <a:gd name="adj1" fmla="val 62819"/>
              <a:gd name="adj2" fmla="val 50000"/>
            </a:avLst>
          </a:prstGeom>
          <a:solidFill>
            <a:srgbClr val="2A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>
              <a:solidFill>
                <a:srgbClr val="2A7838"/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B3E02E77-BE4A-4443-BC3C-161A1F5305A5}"/>
              </a:ext>
            </a:extLst>
          </p:cNvPr>
          <p:cNvSpPr/>
          <p:nvPr/>
        </p:nvSpPr>
        <p:spPr>
          <a:xfrm>
            <a:off x="586632" y="2475480"/>
            <a:ext cx="1180788" cy="326300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応募の条件</a:t>
            </a:r>
            <a:endParaRPr kumimoji="1" lang="en-US" altLang="ja-JP" sz="1371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4CD3B93-88E3-412D-AC3C-D1F2A51573E7}"/>
              </a:ext>
            </a:extLst>
          </p:cNvPr>
          <p:cNvSpPr/>
          <p:nvPr/>
        </p:nvSpPr>
        <p:spPr>
          <a:xfrm>
            <a:off x="3824191" y="9262680"/>
            <a:ext cx="3479184" cy="13026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EF950A1-F6CC-4146-AA19-C80C7AB2C7A8}"/>
              </a:ext>
            </a:extLst>
          </p:cNvPr>
          <p:cNvSpPr txBox="1"/>
          <p:nvPr/>
        </p:nvSpPr>
        <p:spPr>
          <a:xfrm>
            <a:off x="306766" y="2786866"/>
            <a:ext cx="3386064" cy="676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１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令和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７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１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月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６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月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）から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令和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８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年１月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４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日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）に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撮影したものに限ります。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２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応募者が応募についての適法な権利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（著作権、肖像権等）を有するものに限ります。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３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一度の投稿で応募できる作品は１点と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なります。一度の投稿に複数の写真を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掲載している場合は、１枚目の写真のみ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応募作品とみなします。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なお、応募作品の点数に制限はありません。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４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作品の縦横比は問いません。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５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ご自身の</a:t>
            </a:r>
            <a:r>
              <a:rPr lang="en-US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SNS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やブログで公開した作品も応募可能です。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lvl="0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６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作品については以下の条件を満たしたものに限ります。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①</a:t>
            </a:r>
            <a:r>
              <a:rPr lang="en-US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AI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によって生成されたものでないもの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②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実際の印象からかけ離れるような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en-US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  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過度の加工をしていないもの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③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静止画であるもの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（動画は審査の対象外となります。）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④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組写真や、写真に対して文字等を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加筆・合成をしていないもの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⑤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撮影禁止や危険な場所で撮影した写真でないもの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⑥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差別的発言、公序良俗に反する写真、宗教・政治活動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を目的とする写真でないもの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⑦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第三者の著作権、肖像権その他の権利を侵害するおそ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れのないもの</a:t>
            </a: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⑧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過去に他のコンテストで入賞した作品でないもの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７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写真に個人が特定される人物が写っている場合は、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応募前にその人物の同意を得ておくこと。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また、その人物が未成年の場合は保護者の同意を得る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こと。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なお、応募があった場合は同意があったものとします。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８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応募者の居住地は問いません。ただし、賞品の届け先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が日本国内であること。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endParaRPr lang="ja-JP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９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未成年者の応募には保護者の同意を必要とします。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なお、応募があった場合は保護者の同意があったもの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とします。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en-US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受賞に際し、応募作品の元データを無償提供し、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 募集</a:t>
            </a:r>
            <a:r>
              <a:rPr lang="ja-JP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要項に同意した者であること。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en-US" altLang="ja-JP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応募に際しては、ホームページの募集要項を</a:t>
            </a:r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330152" algn="just"/>
            <a:r>
              <a:rPr lang="ja-JP" altLang="en-US" sz="850" kern="1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ご確認ください。</a:t>
            </a:r>
          </a:p>
          <a:p>
            <a:pPr marR="330152" algn="just"/>
            <a:endParaRPr lang="en-US" altLang="ja-JP" sz="850" kern="1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D060D7B0-255B-469A-B39D-0669F4B81498}"/>
              </a:ext>
            </a:extLst>
          </p:cNvPr>
          <p:cNvSpPr/>
          <p:nvPr/>
        </p:nvSpPr>
        <p:spPr>
          <a:xfrm>
            <a:off x="3835614" y="9358204"/>
            <a:ext cx="1632495" cy="289689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お問い合わせ先</a:t>
            </a:r>
            <a:endParaRPr kumimoji="1" lang="en-US" altLang="ja-JP" sz="1371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1271609-66A4-4748-A3F7-D8E110473525}"/>
              </a:ext>
            </a:extLst>
          </p:cNvPr>
          <p:cNvSpPr txBox="1"/>
          <p:nvPr/>
        </p:nvSpPr>
        <p:spPr>
          <a:xfrm>
            <a:off x="1227670" y="1612471"/>
            <a:ext cx="626984" cy="18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8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Instagram</a:t>
            </a:r>
            <a:endParaRPr kumimoji="1" lang="ja-JP" altLang="en-US" sz="588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0531D2F-12F6-4C4C-9341-27EFEBC07569}"/>
              </a:ext>
            </a:extLst>
          </p:cNvPr>
          <p:cNvSpPr txBox="1"/>
          <p:nvPr/>
        </p:nvSpPr>
        <p:spPr>
          <a:xfrm>
            <a:off x="3875566" y="9689796"/>
            <a:ext cx="3212712" cy="88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ダイヤモンドトレール活性化実行委員会事務局</a:t>
            </a:r>
            <a:endParaRPr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9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大阪府南河内農と緑の総合事務所　地域政策室</a:t>
            </a:r>
            <a:endParaRPr lang="en-US" altLang="ja-JP" sz="9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〒</a:t>
            </a:r>
            <a:r>
              <a:rPr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584-0031</a:t>
            </a:r>
            <a:r>
              <a:rPr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大阪府富田林市寿町</a:t>
            </a:r>
            <a:r>
              <a:rPr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2-6-1</a:t>
            </a:r>
            <a:r>
              <a:rPr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南河内府民センタービル</a:t>
            </a:r>
          </a:p>
          <a:p>
            <a:r>
              <a:rPr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電話：</a:t>
            </a:r>
            <a:r>
              <a:rPr lang="en-US" altLang="zh-TW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0721-25-1131</a:t>
            </a:r>
            <a:r>
              <a:rPr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（内線</a:t>
            </a:r>
            <a:r>
              <a:rPr lang="en-US" altLang="zh-TW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r>
              <a:rPr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zh-TW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272</a:t>
            </a:r>
            <a:r>
              <a:rPr lang="zh-TW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  <a:p>
            <a:r>
              <a:rPr lang="ja-JP" altLang="en-US" sz="783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メール：</a:t>
            </a:r>
            <a:r>
              <a:rPr lang="en-US" altLang="ja-JP" sz="686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minamikawachinotomidori-g03@sbox.pref.osaka.lg.jp</a:t>
            </a:r>
          </a:p>
          <a:p>
            <a:endParaRPr lang="en-US" altLang="ja-JP" sz="979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51C86FC1-BBA5-4931-9B23-D70B51CD3CBC}"/>
              </a:ext>
            </a:extLst>
          </p:cNvPr>
          <p:cNvSpPr/>
          <p:nvPr/>
        </p:nvSpPr>
        <p:spPr>
          <a:xfrm>
            <a:off x="3970963" y="2475479"/>
            <a:ext cx="994819" cy="322986"/>
          </a:xfrm>
          <a:prstGeom prst="roundRect">
            <a:avLst/>
          </a:prstGeom>
          <a:solidFill>
            <a:srgbClr val="2A7838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71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投稿例</a:t>
            </a:r>
            <a:endParaRPr kumimoji="1" lang="en-US" altLang="ja-JP" sz="1371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CEB1807-57BE-494F-9CDC-054C9417B152}"/>
              </a:ext>
            </a:extLst>
          </p:cNvPr>
          <p:cNvSpPr/>
          <p:nvPr/>
        </p:nvSpPr>
        <p:spPr>
          <a:xfrm>
            <a:off x="3933897" y="5574663"/>
            <a:ext cx="1919602" cy="20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2BCB06E-CA62-4836-BCAB-50C523BA4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7" y="9581229"/>
            <a:ext cx="922539" cy="922539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0530201-D2C0-4A28-BF5D-16E2E1C203AB}"/>
              </a:ext>
            </a:extLst>
          </p:cNvPr>
          <p:cNvSpPr txBox="1"/>
          <p:nvPr/>
        </p:nvSpPr>
        <p:spPr>
          <a:xfrm>
            <a:off x="1346691" y="9720201"/>
            <a:ext cx="2297539" cy="514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37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☜ホームページはこちら！</a:t>
            </a:r>
            <a:br>
              <a:rPr kumimoji="1" lang="en-US" altLang="ja-JP" sz="1371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1371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1CA1D4-5EE2-4F30-9EF1-EF0D82CB3907}"/>
              </a:ext>
            </a:extLst>
          </p:cNvPr>
          <p:cNvSpPr txBox="1"/>
          <p:nvPr/>
        </p:nvSpPr>
        <p:spPr>
          <a:xfrm>
            <a:off x="1501391" y="9996887"/>
            <a:ext cx="201369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3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チラシ掲載写真（投稿例除く）は昨年度のダイトレ大賞、部門賞、入賞作品です。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888EAF4F-260D-4B30-808D-ED029F548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00">
            <a:off x="2433705" y="1600004"/>
            <a:ext cx="1435607" cy="80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69BC9CD5-7EAD-4923-A74E-7DAEC39F6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494">
            <a:off x="2368700" y="2566134"/>
            <a:ext cx="1443090" cy="96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861BDFE-C6F1-4BC7-A4A7-7731B9911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25">
            <a:off x="5521352" y="2498447"/>
            <a:ext cx="1387803" cy="92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2B830BC-0684-4443-ADCC-604B6EFB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449">
            <a:off x="4114084" y="2878335"/>
            <a:ext cx="1207183" cy="80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5965B6CD-95B0-40CD-890B-8A29DB8D9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669">
            <a:off x="5345065" y="7346881"/>
            <a:ext cx="1863424" cy="139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F4BD7EA-6BFF-4F9D-8603-B90682A2A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119">
            <a:off x="3801540" y="7063687"/>
            <a:ext cx="1393370" cy="174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25F2093-4969-4B65-AF54-63579F09E9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429" t="29967" r="17294" b="28303"/>
          <a:stretch/>
        </p:blipFill>
        <p:spPr>
          <a:xfrm>
            <a:off x="3848080" y="4021851"/>
            <a:ext cx="2136816" cy="239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DF1138A3-25DC-448B-B910-2192A0295C6F}"/>
              </a:ext>
            </a:extLst>
          </p:cNvPr>
          <p:cNvSpPr/>
          <p:nvPr/>
        </p:nvSpPr>
        <p:spPr>
          <a:xfrm rot="10800000" flipV="1">
            <a:off x="4925708" y="4800457"/>
            <a:ext cx="169830" cy="80295"/>
          </a:xfrm>
          <a:prstGeom prst="triangle">
            <a:avLst>
              <a:gd name="adj" fmla="val 4936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43BA466E-8F14-4030-8705-9BAC98B2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6267">
            <a:off x="5280053" y="4332530"/>
            <a:ext cx="687827" cy="547664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5363A648-6E6C-47CC-BBBE-345628BE2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86139" y="5906248"/>
            <a:ext cx="954762" cy="547664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57FAFF24-B7A1-43EB-BBB7-1684B4682258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2414">
            <a:off x="5142717" y="5271215"/>
            <a:ext cx="948898" cy="467044"/>
          </a:xfrm>
          <a:prstGeom prst="rect">
            <a:avLst/>
          </a:prstGeom>
        </p:spPr>
      </p:pic>
      <p:sp>
        <p:nvSpPr>
          <p:cNvPr id="48" name="吹き出し: 角を丸めた四角形 47">
            <a:extLst>
              <a:ext uri="{FF2B5EF4-FFF2-40B4-BE49-F238E27FC236}">
                <a16:creationId xmlns:a16="http://schemas.microsoft.com/office/drawing/2014/main" id="{3D15C41B-65A8-4C5A-923E-B1092E2BCE75}"/>
              </a:ext>
            </a:extLst>
          </p:cNvPr>
          <p:cNvSpPr/>
          <p:nvPr/>
        </p:nvSpPr>
        <p:spPr>
          <a:xfrm>
            <a:off x="4765342" y="4576534"/>
            <a:ext cx="538214" cy="180815"/>
          </a:xfrm>
          <a:prstGeom prst="wedgeRoundRectCallout">
            <a:avLst>
              <a:gd name="adj1" fmla="val 18840"/>
              <a:gd name="adj2" fmla="val 2412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9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8A619BE-70BC-4A9E-A097-B238756F34D8}"/>
              </a:ext>
            </a:extLst>
          </p:cNvPr>
          <p:cNvSpPr txBox="1"/>
          <p:nvPr/>
        </p:nvSpPr>
        <p:spPr>
          <a:xfrm>
            <a:off x="4720784" y="4573590"/>
            <a:ext cx="672469" cy="18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88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diamondo_trail</a:t>
            </a:r>
          </a:p>
        </p:txBody>
      </p:sp>
      <p:sp>
        <p:nvSpPr>
          <p:cNvPr id="61" name="フローチャート: 結合子 60">
            <a:extLst>
              <a:ext uri="{FF2B5EF4-FFF2-40B4-BE49-F238E27FC236}">
                <a16:creationId xmlns:a16="http://schemas.microsoft.com/office/drawing/2014/main" id="{DC8BAE09-D265-4138-887C-8243DD94E821}"/>
              </a:ext>
            </a:extLst>
          </p:cNvPr>
          <p:cNvSpPr/>
          <p:nvPr/>
        </p:nvSpPr>
        <p:spPr>
          <a:xfrm>
            <a:off x="5908076" y="4139731"/>
            <a:ext cx="1203551" cy="704412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40BD1CE-61C0-454D-9707-9020CC224E3D}"/>
              </a:ext>
            </a:extLst>
          </p:cNvPr>
          <p:cNvSpPr txBox="1"/>
          <p:nvPr/>
        </p:nvSpPr>
        <p:spPr>
          <a:xfrm>
            <a:off x="5818379" y="4261102"/>
            <a:ext cx="137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投稿する際は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タグ付けを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してください！</a:t>
            </a:r>
          </a:p>
        </p:txBody>
      </p:sp>
      <p:sp>
        <p:nvSpPr>
          <p:cNvPr id="67" name="フローチャート: 結合子 66">
            <a:extLst>
              <a:ext uri="{FF2B5EF4-FFF2-40B4-BE49-F238E27FC236}">
                <a16:creationId xmlns:a16="http://schemas.microsoft.com/office/drawing/2014/main" id="{1592943F-EE12-4DD7-83DB-2506BB168827}"/>
              </a:ext>
            </a:extLst>
          </p:cNvPr>
          <p:cNvSpPr/>
          <p:nvPr/>
        </p:nvSpPr>
        <p:spPr>
          <a:xfrm>
            <a:off x="5973673" y="5624701"/>
            <a:ext cx="1348951" cy="74349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072810E-14FE-4301-8047-F2C6283C9F03}"/>
              </a:ext>
            </a:extLst>
          </p:cNvPr>
          <p:cNvSpPr txBox="1"/>
          <p:nvPr/>
        </p:nvSpPr>
        <p:spPr>
          <a:xfrm>
            <a:off x="5880866" y="5782276"/>
            <a:ext cx="1575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ハッシュタグ「＃ダイトレ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フォトコンテスト</a:t>
            </a:r>
            <a:r>
              <a:rPr kumimoji="1" lang="en-US" altLang="ja-JP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2025</a:t>
            </a:r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kumimoji="1" lang="en-US" altLang="ja-JP" sz="800" dirty="0">
              <a:solidFill>
                <a:srgbClr val="2A783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をつけて投稿！</a:t>
            </a:r>
          </a:p>
        </p:txBody>
      </p:sp>
      <p:sp>
        <p:nvSpPr>
          <p:cNvPr id="83" name="フローチャート: 結合子 82">
            <a:extLst>
              <a:ext uri="{FF2B5EF4-FFF2-40B4-BE49-F238E27FC236}">
                <a16:creationId xmlns:a16="http://schemas.microsoft.com/office/drawing/2014/main" id="{4972C5CF-636D-4930-9C26-4A322440F332}"/>
              </a:ext>
            </a:extLst>
          </p:cNvPr>
          <p:cNvSpPr/>
          <p:nvPr/>
        </p:nvSpPr>
        <p:spPr>
          <a:xfrm>
            <a:off x="5880248" y="4834327"/>
            <a:ext cx="1236340" cy="8619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8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2509F2-0110-49B7-AD51-03F0E0F10B63}"/>
              </a:ext>
            </a:extLst>
          </p:cNvPr>
          <p:cNvSpPr txBox="1"/>
          <p:nvPr/>
        </p:nvSpPr>
        <p:spPr>
          <a:xfrm>
            <a:off x="6066054" y="5009530"/>
            <a:ext cx="9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2A783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撮影日、場所、被写体について簡単に説明！</a:t>
            </a:r>
          </a:p>
        </p:txBody>
      </p:sp>
    </p:spTree>
    <p:extLst>
      <p:ext uri="{BB962C8B-B14F-4D97-AF65-F5344CB8AC3E}">
        <p14:creationId xmlns:p14="http://schemas.microsoft.com/office/powerpoint/2010/main" val="302696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2556</TotalTime>
  <Words>1058</Words>
  <Application>Microsoft Office PowerPoint</Application>
  <PresentationFormat>ユーザー設定</PresentationFormat>
  <Paragraphs>138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UD デジタル 教科書体 N-B</vt:lpstr>
      <vt:lpstr>UD デジタル 教科書体 NP-B</vt:lpstr>
      <vt:lpstr>游ゴシック</vt:lpstr>
      <vt:lpstr>Arial</vt:lpstr>
      <vt:lpstr>Arial Black</vt:lpstr>
      <vt:lpstr>Calibri</vt:lpstr>
      <vt:lpstr>Calibri Light</vt:lpstr>
      <vt:lpstr>Franklin Gothic Book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ダイトレフォトコンテスト2024</dc:title>
  <dc:creator>坂本　麗奈</dc:creator>
  <cp:lastModifiedBy>澤田　浩幸</cp:lastModifiedBy>
  <cp:revision>190</cp:revision>
  <cp:lastPrinted>2025-07-30T02:41:09Z</cp:lastPrinted>
  <dcterms:created xsi:type="dcterms:W3CDTF">2024-07-08T04:38:51Z</dcterms:created>
  <dcterms:modified xsi:type="dcterms:W3CDTF">2025-07-30T09:16:13Z</dcterms:modified>
</cp:coreProperties>
</file>