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4"/>
    <p:sldMasterId id="2147483746" r:id="rId5"/>
    <p:sldMasterId id="2147483754" r:id="rId6"/>
  </p:sldMasterIdLst>
  <p:notesMasterIdLst>
    <p:notesMasterId r:id="rId18"/>
  </p:notesMasterIdLst>
  <p:sldIdLst>
    <p:sldId id="823" r:id="rId7"/>
    <p:sldId id="824" r:id="rId8"/>
    <p:sldId id="818" r:id="rId9"/>
    <p:sldId id="819" r:id="rId10"/>
    <p:sldId id="263" r:id="rId11"/>
    <p:sldId id="825" r:id="rId12"/>
    <p:sldId id="810" r:id="rId13"/>
    <p:sldId id="826" r:id="rId14"/>
    <p:sldId id="814" r:id="rId15"/>
    <p:sldId id="682" r:id="rId16"/>
    <p:sldId id="815" r:id="rId1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4472C4"/>
    <a:srgbClr val="604A7B"/>
    <a:srgbClr val="00CCFF"/>
    <a:srgbClr val="00FF99"/>
    <a:srgbClr val="41719C"/>
    <a:srgbClr val="1F4E79"/>
    <a:srgbClr val="FCD5B5"/>
    <a:srgbClr val="8FAAD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3" autoAdjust="0"/>
    <p:restoredTop sz="94333" autoAdjust="0"/>
  </p:normalViewPr>
  <p:slideViewPr>
    <p:cSldViewPr snapToGrid="0">
      <p:cViewPr varScale="1">
        <p:scale>
          <a:sx n="68" d="100"/>
          <a:sy n="68" d="100"/>
        </p:scale>
        <p:origin x="15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0168w$\&#20316;&#26989;&#29992;\01&#32207;&#21209;&#38306;&#20418;\24%20&#39135;&#12525;&#12473;\00%20&#9733;&#35336;&#30011;\30%20&#28040;&#36027;&#32773;&#24847;&#35672;&#35519;&#26619;(R6)\05&#32080;&#26524;\&#35519;&#26619;&#32080;&#26524;&#12414;&#12392;&#12417;\&#39135;&#21697;&#12525;&#12473;&#21066;&#28187;&#12395;&#21462;&#12426;&#32068;&#12416;&#20154;&#12398;&#21106;&#2151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27813487599758E-2"/>
          <c:y val="6.1189841533265697E-2"/>
          <c:w val="0.81918892982851887"/>
          <c:h val="0.823759521307311"/>
        </c:manualLayout>
      </c:layout>
      <c:barChart>
        <c:barDir val="col"/>
        <c:grouping val="stacked"/>
        <c:varyColors val="0"/>
        <c:ser>
          <c:idx val="0"/>
          <c:order val="0"/>
          <c:tx>
            <c:strRef>
              <c:f>Sheet1!$B$21</c:f>
              <c:strCache>
                <c:ptCount val="1"/>
                <c:pt idx="0">
                  <c:v>家庭系</c:v>
                </c:pt>
              </c:strCache>
            </c:strRef>
          </c:tx>
          <c:spPr>
            <a:solidFill>
              <a:schemeClr val="accent2"/>
            </a:solidFill>
            <a:ln>
              <a:noFill/>
            </a:ln>
            <a:effectLst/>
          </c:spPr>
          <c:invertIfNegative val="0"/>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22B2-4BE6-A4FB-B039C1D2A2E0}"/>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22B2-4BE6-A4FB-B039C1D2A2E0}"/>
              </c:ext>
            </c:extLst>
          </c:dPt>
          <c:dPt>
            <c:idx val="7"/>
            <c:invertIfNegative val="0"/>
            <c:bubble3D val="0"/>
            <c:spPr>
              <a:pattFill prst="wdUpDiag">
                <a:fgClr>
                  <a:schemeClr val="accent2"/>
                </a:fgClr>
                <a:bgClr>
                  <a:schemeClr val="bg1"/>
                </a:bgClr>
              </a:pattFill>
              <a:ln>
                <a:noFill/>
              </a:ln>
              <a:effectLst/>
            </c:spPr>
            <c:extLst>
              <c:ext xmlns:c16="http://schemas.microsoft.com/office/drawing/2014/chart" uri="{C3380CC4-5D6E-409C-BE32-E72D297353CC}">
                <c16:uniqueId val="{00000005-22B2-4BE6-A4FB-B039C1D2A2E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6-22B2-4BE6-A4FB-B039C1D2A2E0}"/>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7-22B2-4BE6-A4FB-B039C1D2A2E0}"/>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8-22B2-4BE6-A4FB-B039C1D2A2E0}"/>
                </c:ext>
              </c:extLst>
            </c:dLbl>
            <c:dLbl>
              <c:idx val="7"/>
              <c:spPr>
                <a:solidFill>
                  <a:schemeClr val="bg1">
                    <a:lumMod val="95000"/>
                    <a:alpha val="4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5-22B2-4BE6-A4FB-B039C1D2A2E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Sheet1!$C$20:$J$20</c:f>
              <c:strCache>
                <c:ptCount val="8"/>
                <c:pt idx="0">
                  <c:v>2000</c:v>
                </c:pt>
                <c:pt idx="3">
                  <c:v>2019</c:v>
                </c:pt>
                <c:pt idx="4">
                  <c:v>2022</c:v>
                </c:pt>
                <c:pt idx="5">
                  <c:v>2025(予測)</c:v>
                </c:pt>
                <c:pt idx="6">
                  <c:v>2030(予測)</c:v>
                </c:pt>
                <c:pt idx="7">
                  <c:v>2030(目標)</c:v>
                </c:pt>
              </c:strCache>
            </c:strRef>
          </c:cat>
          <c:val>
            <c:numRef>
              <c:f>Sheet1!$C$21:$J$21</c:f>
              <c:numCache>
                <c:formatCode>General</c:formatCode>
                <c:ptCount val="8"/>
                <c:pt idx="0">
                  <c:v>32.200000000000003</c:v>
                </c:pt>
                <c:pt idx="3">
                  <c:v>20.8</c:v>
                </c:pt>
                <c:pt idx="4">
                  <c:v>20.5</c:v>
                </c:pt>
                <c:pt idx="5">
                  <c:v>20.2</c:v>
                </c:pt>
                <c:pt idx="6">
                  <c:v>19.5</c:v>
                </c:pt>
                <c:pt idx="7">
                  <c:v>16.100000000000001</c:v>
                </c:pt>
              </c:numCache>
            </c:numRef>
          </c:val>
          <c:extLst>
            <c:ext xmlns:c16="http://schemas.microsoft.com/office/drawing/2014/chart" uri="{C3380CC4-5D6E-409C-BE32-E72D297353CC}">
              <c16:uniqueId val="{00000009-22B2-4BE6-A4FB-B039C1D2A2E0}"/>
            </c:ext>
          </c:extLst>
        </c:ser>
        <c:ser>
          <c:idx val="1"/>
          <c:order val="1"/>
          <c:tx>
            <c:strRef>
              <c:f>Sheet1!$B$22</c:f>
              <c:strCache>
                <c:ptCount val="1"/>
                <c:pt idx="0">
                  <c:v>事業系</c:v>
                </c:pt>
              </c:strCache>
            </c:strRef>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B-22B2-4BE6-A4FB-B039C1D2A2E0}"/>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22B2-4BE6-A4FB-B039C1D2A2E0}"/>
              </c:ext>
            </c:extLst>
          </c:dPt>
          <c:dPt>
            <c:idx val="7"/>
            <c:invertIfNegative val="0"/>
            <c:bubble3D val="0"/>
            <c:spPr>
              <a:pattFill prst="wdUpDiag">
                <a:fgClr>
                  <a:schemeClr val="accent1"/>
                </a:fgClr>
                <a:bgClr>
                  <a:schemeClr val="bg1"/>
                </a:bgClr>
              </a:pattFill>
              <a:ln>
                <a:noFill/>
              </a:ln>
              <a:effectLst/>
            </c:spPr>
            <c:extLst>
              <c:ext xmlns:c16="http://schemas.microsoft.com/office/drawing/2014/chart" uri="{C3380CC4-5D6E-409C-BE32-E72D297353CC}">
                <c16:uniqueId val="{0000000F-22B2-4BE6-A4FB-B039C1D2A2E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0-22B2-4BE6-A4FB-B039C1D2A2E0}"/>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1-22B2-4BE6-A4FB-B039C1D2A2E0}"/>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2-22B2-4BE6-A4FB-B039C1D2A2E0}"/>
                </c:ext>
              </c:extLst>
            </c:dLbl>
            <c:dLbl>
              <c:idx val="7"/>
              <c:spPr>
                <a:solidFill>
                  <a:schemeClr val="bg1">
                    <a:lumMod val="95000"/>
                    <a:alpha val="4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F-22B2-4BE6-A4FB-B039C1D2A2E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Sheet1!$C$20:$J$20</c:f>
              <c:strCache>
                <c:ptCount val="8"/>
                <c:pt idx="0">
                  <c:v>2000</c:v>
                </c:pt>
                <c:pt idx="3">
                  <c:v>2019</c:v>
                </c:pt>
                <c:pt idx="4">
                  <c:v>2022</c:v>
                </c:pt>
                <c:pt idx="5">
                  <c:v>2025(予測)</c:v>
                </c:pt>
                <c:pt idx="6">
                  <c:v>2030(予測)</c:v>
                </c:pt>
                <c:pt idx="7">
                  <c:v>2030(目標)</c:v>
                </c:pt>
              </c:strCache>
            </c:strRef>
          </c:cat>
          <c:val>
            <c:numRef>
              <c:f>Sheet1!$C$22:$J$22</c:f>
              <c:numCache>
                <c:formatCode>General</c:formatCode>
                <c:ptCount val="8"/>
                <c:pt idx="0">
                  <c:v>33.200000000000003</c:v>
                </c:pt>
                <c:pt idx="3">
                  <c:v>22.3</c:v>
                </c:pt>
                <c:pt idx="4">
                  <c:v>17.3</c:v>
                </c:pt>
                <c:pt idx="5">
                  <c:v>19.5</c:v>
                </c:pt>
                <c:pt idx="6">
                  <c:v>18.5</c:v>
                </c:pt>
                <c:pt idx="7">
                  <c:v>16.600000000000001</c:v>
                </c:pt>
              </c:numCache>
            </c:numRef>
          </c:val>
          <c:extLst>
            <c:ext xmlns:c16="http://schemas.microsoft.com/office/drawing/2014/chart" uri="{C3380CC4-5D6E-409C-BE32-E72D297353CC}">
              <c16:uniqueId val="{00000013-22B2-4BE6-A4FB-B039C1D2A2E0}"/>
            </c:ext>
          </c:extLst>
        </c:ser>
        <c:dLbls>
          <c:showLegendKey val="0"/>
          <c:showVal val="0"/>
          <c:showCatName val="0"/>
          <c:showSerName val="0"/>
          <c:showPercent val="0"/>
          <c:showBubbleSize val="0"/>
        </c:dLbls>
        <c:gapWidth val="150"/>
        <c:overlap val="100"/>
        <c:serLines>
          <c:spPr>
            <a:ln w="9525" cap="flat" cmpd="sng" algn="ctr">
              <a:solidFill>
                <a:sysClr val="windowText" lastClr="000000"/>
              </a:solidFill>
              <a:prstDash val="dash"/>
              <a:round/>
            </a:ln>
            <a:effectLst/>
          </c:spPr>
        </c:serLines>
        <c:axId val="679326080"/>
        <c:axId val="679326912"/>
      </c:barChart>
      <c:catAx>
        <c:axId val="6793260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79326912"/>
        <c:crosses val="autoZero"/>
        <c:auto val="1"/>
        <c:lblAlgn val="ctr"/>
        <c:lblOffset val="100"/>
        <c:noMultiLvlLbl val="0"/>
      </c:catAx>
      <c:valAx>
        <c:axId val="679326912"/>
        <c:scaling>
          <c:orientation val="minMax"/>
        </c:scaling>
        <c:delete val="0"/>
        <c:axPos val="l"/>
        <c:majorGridlines>
          <c:spPr>
            <a:ln w="9525" cap="flat" cmpd="sng" algn="ctr">
              <a:solidFill>
                <a:schemeClr val="bg2">
                  <a:lumMod val="90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79326080"/>
        <c:crosses val="autoZero"/>
        <c:crossBetween val="between"/>
      </c:valAx>
      <c:spPr>
        <a:noFill/>
        <a:ln>
          <a:solidFill>
            <a:schemeClr val="tx1"/>
          </a:solidFill>
        </a:ln>
        <a:effectLst/>
      </c:spPr>
    </c:plotArea>
    <c:legend>
      <c:legendPos val="b"/>
      <c:layout>
        <c:manualLayout>
          <c:xMode val="edge"/>
          <c:yMode val="edge"/>
          <c:x val="0.69106738447763949"/>
          <c:y val="9.8466069010610752E-2"/>
          <c:w val="0.20632499062617177"/>
          <c:h val="9.7544470345378706E-2"/>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41470371117806E-2"/>
          <c:y val="9.3783691975955936E-3"/>
          <c:w val="0.88907803052462064"/>
          <c:h val="0.74124547704052446"/>
        </c:manualLayout>
      </c:layout>
      <c:barChart>
        <c:barDir val="col"/>
        <c:grouping val="clustered"/>
        <c:varyColors val="0"/>
        <c:ser>
          <c:idx val="0"/>
          <c:order val="0"/>
          <c:tx>
            <c:strRef>
              <c:f>認知度の推移!$B$20</c:f>
              <c:strCache>
                <c:ptCount val="1"/>
                <c:pt idx="0">
                  <c:v>大阪府</c:v>
                </c:pt>
              </c:strCache>
            </c:strRef>
          </c:tx>
          <c:spPr>
            <a:solidFill>
              <a:srgbClr val="FFFF00"/>
            </a:solidFill>
            <a:ln>
              <a:noFill/>
            </a:ln>
            <a:effectLst/>
          </c:spPr>
          <c:invertIfNegative val="0"/>
          <c:cat>
            <c:numRef>
              <c:f>認知度の推移!$A$21:$A$27</c:f>
              <c:numCache>
                <c:formatCode>General</c:formatCode>
                <c:ptCount val="7"/>
                <c:pt idx="0">
                  <c:v>2018</c:v>
                </c:pt>
                <c:pt idx="1">
                  <c:v>2019</c:v>
                </c:pt>
                <c:pt idx="2">
                  <c:v>2020</c:v>
                </c:pt>
                <c:pt idx="3">
                  <c:v>2021</c:v>
                </c:pt>
                <c:pt idx="4">
                  <c:v>2022</c:v>
                </c:pt>
                <c:pt idx="5">
                  <c:v>2023</c:v>
                </c:pt>
                <c:pt idx="6">
                  <c:v>2024</c:v>
                </c:pt>
              </c:numCache>
            </c:numRef>
          </c:cat>
          <c:val>
            <c:numRef>
              <c:f>認知度の推移!$B$21:$B$27</c:f>
              <c:numCache>
                <c:formatCode>General</c:formatCode>
                <c:ptCount val="7"/>
                <c:pt idx="0">
                  <c:v>0</c:v>
                </c:pt>
                <c:pt idx="1">
                  <c:v>0</c:v>
                </c:pt>
                <c:pt idx="2">
                  <c:v>86.3</c:v>
                </c:pt>
                <c:pt idx="3">
                  <c:v>0</c:v>
                </c:pt>
                <c:pt idx="4">
                  <c:v>0</c:v>
                </c:pt>
                <c:pt idx="5">
                  <c:v>0</c:v>
                </c:pt>
                <c:pt idx="6">
                  <c:v>85.7</c:v>
                </c:pt>
              </c:numCache>
            </c:numRef>
          </c:val>
          <c:extLst>
            <c:ext xmlns:c16="http://schemas.microsoft.com/office/drawing/2014/chart" uri="{C3380CC4-5D6E-409C-BE32-E72D297353CC}">
              <c16:uniqueId val="{00000000-E6D5-4BF5-8FC5-A9C2AEA4D292}"/>
            </c:ext>
          </c:extLst>
        </c:ser>
        <c:dLbls>
          <c:showLegendKey val="0"/>
          <c:showVal val="0"/>
          <c:showCatName val="0"/>
          <c:showSerName val="0"/>
          <c:showPercent val="0"/>
          <c:showBubbleSize val="0"/>
        </c:dLbls>
        <c:gapWidth val="219"/>
        <c:overlap val="-27"/>
        <c:axId val="1089524319"/>
        <c:axId val="1089522655"/>
      </c:barChart>
      <c:lineChart>
        <c:grouping val="standard"/>
        <c:varyColors val="0"/>
        <c:ser>
          <c:idx val="1"/>
          <c:order val="1"/>
          <c:tx>
            <c:strRef>
              <c:f>認知度の推移!$C$20</c:f>
              <c:strCache>
                <c:ptCount val="1"/>
                <c:pt idx="0">
                  <c:v>消費者庁</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3333333333333332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D5-4BF5-8FC5-A9C2AEA4D292}"/>
                </c:ext>
              </c:extLst>
            </c:dLbl>
            <c:dLbl>
              <c:idx val="1"/>
              <c:layout>
                <c:manualLayout>
                  <c:x val="-5.0925337632079971E-17"/>
                  <c:y val="-4.1666666666666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D5-4BF5-8FC5-A9C2AEA4D292}"/>
                </c:ext>
              </c:extLst>
            </c:dLbl>
            <c:dLbl>
              <c:idx val="2"/>
              <c:layout>
                <c:manualLayout>
                  <c:x val="0"/>
                  <c:y val="-9.259259259259261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D5-4BF5-8FC5-A9C2AEA4D292}"/>
                </c:ext>
              </c:extLst>
            </c:dLbl>
            <c:dLbl>
              <c:idx val="3"/>
              <c:layout>
                <c:manualLayout>
                  <c:x val="0"/>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D5-4BF5-8FC5-A9C2AEA4D292}"/>
                </c:ext>
              </c:extLst>
            </c:dLbl>
            <c:dLbl>
              <c:idx val="4"/>
              <c:layout>
                <c:manualLayout>
                  <c:x val="-2.7777777777778798E-3"/>
                  <c:y val="-7.407407407407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D5-4BF5-8FC5-A9C2AEA4D292}"/>
                </c:ext>
              </c:extLst>
            </c:dLbl>
            <c:dLbl>
              <c:idx val="5"/>
              <c:layout>
                <c:manualLayout>
                  <c:x val="-3.162680043447421E-2"/>
                  <c:y val="-4.6425255338904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D5-4BF5-8FC5-A9C2AEA4D292}"/>
                </c:ext>
              </c:extLst>
            </c:dLbl>
            <c:dLbl>
              <c:idx val="6"/>
              <c:layout>
                <c:manualLayout>
                  <c:x val="-1.3383006181473563E-2"/>
                  <c:y val="-7.8249631728685334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A7085891-8C08-4CC2-8ECA-73385111FB06}" type="VALUE">
                      <a:rPr lang="en-US" altLang="ja-JP" sz="1200"/>
                      <a:pPr>
                        <a:defRPr sz="1200" b="1">
                          <a:latin typeface="Meiryo UI" panose="020B0604030504040204" pitchFamily="50" charset="-128"/>
                          <a:ea typeface="Meiryo UI"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6D5-4BF5-8FC5-A9C2AEA4D29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認知度の推移!$A$21:$A$27</c:f>
              <c:numCache>
                <c:formatCode>General</c:formatCode>
                <c:ptCount val="7"/>
                <c:pt idx="0">
                  <c:v>2018</c:v>
                </c:pt>
                <c:pt idx="1">
                  <c:v>2019</c:v>
                </c:pt>
                <c:pt idx="2">
                  <c:v>2020</c:v>
                </c:pt>
                <c:pt idx="3">
                  <c:v>2021</c:v>
                </c:pt>
                <c:pt idx="4">
                  <c:v>2022</c:v>
                </c:pt>
                <c:pt idx="5">
                  <c:v>2023</c:v>
                </c:pt>
                <c:pt idx="6">
                  <c:v>2024</c:v>
                </c:pt>
              </c:numCache>
            </c:numRef>
          </c:cat>
          <c:val>
            <c:numRef>
              <c:f>認知度の推移!$C$21:$C$27</c:f>
              <c:numCache>
                <c:formatCode>General</c:formatCode>
                <c:ptCount val="7"/>
                <c:pt idx="0">
                  <c:v>74.5</c:v>
                </c:pt>
                <c:pt idx="1">
                  <c:v>80.2</c:v>
                </c:pt>
                <c:pt idx="2">
                  <c:v>79.400000000000006</c:v>
                </c:pt>
                <c:pt idx="3">
                  <c:v>80.900000000000006</c:v>
                </c:pt>
                <c:pt idx="4">
                  <c:v>81.099999999999994</c:v>
                </c:pt>
                <c:pt idx="5">
                  <c:v>80.8</c:v>
                </c:pt>
                <c:pt idx="6">
                  <c:v>78.8</c:v>
                </c:pt>
              </c:numCache>
            </c:numRef>
          </c:val>
          <c:smooth val="0"/>
          <c:extLst>
            <c:ext xmlns:c16="http://schemas.microsoft.com/office/drawing/2014/chart" uri="{C3380CC4-5D6E-409C-BE32-E72D297353CC}">
              <c16:uniqueId val="{00000008-E6D5-4BF5-8FC5-A9C2AEA4D292}"/>
            </c:ext>
          </c:extLst>
        </c:ser>
        <c:dLbls>
          <c:showLegendKey val="0"/>
          <c:showVal val="0"/>
          <c:showCatName val="0"/>
          <c:showSerName val="0"/>
          <c:showPercent val="0"/>
          <c:showBubbleSize val="0"/>
        </c:dLbls>
        <c:marker val="1"/>
        <c:smooth val="0"/>
        <c:axId val="1089524319"/>
        <c:axId val="1089522655"/>
      </c:lineChart>
      <c:catAx>
        <c:axId val="108952431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ja-JP"/>
          </a:p>
        </c:txPr>
        <c:crossAx val="1089522655"/>
        <c:crosses val="autoZero"/>
        <c:auto val="1"/>
        <c:lblAlgn val="ctr"/>
        <c:lblOffset val="100"/>
        <c:noMultiLvlLbl val="0"/>
      </c:catAx>
      <c:valAx>
        <c:axId val="1089522655"/>
        <c:scaling>
          <c:orientation val="minMax"/>
        </c:scaling>
        <c:delete val="1"/>
        <c:axPos val="l"/>
        <c:majorGridlines>
          <c:spPr>
            <a:ln w="9525" cap="flat" cmpd="sng" algn="ctr">
              <a:noFill/>
              <a:prstDash val="dash"/>
              <a:round/>
            </a:ln>
            <a:effectLst/>
          </c:spPr>
        </c:majorGridlines>
        <c:numFmt formatCode="General" sourceLinked="1"/>
        <c:majorTickMark val="none"/>
        <c:minorTickMark val="none"/>
        <c:tickLblPos val="nextTo"/>
        <c:crossAx val="1089524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61561652552826E-2"/>
          <c:y val="2.5811948371225409E-2"/>
          <c:w val="0.92427687669489433"/>
          <c:h val="0.76361417681631771"/>
        </c:manualLayout>
      </c:layout>
      <c:barChart>
        <c:barDir val="col"/>
        <c:grouping val="clustered"/>
        <c:varyColors val="0"/>
        <c:ser>
          <c:idx val="0"/>
          <c:order val="0"/>
          <c:spPr>
            <a:solidFill>
              <a:schemeClr val="accent1"/>
            </a:solidFill>
            <a:ln>
              <a:noFill/>
            </a:ln>
            <a:effectLst/>
          </c:spPr>
          <c:invertIfNegative val="0"/>
          <c:dPt>
            <c:idx val="2"/>
            <c:invertIfNegative val="0"/>
            <c:bubble3D val="0"/>
            <c:spPr>
              <a:pattFill prst="ltUpDiag">
                <a:fgClr>
                  <a:schemeClr val="accent1"/>
                </a:fgClr>
                <a:bgClr>
                  <a:schemeClr val="bg1"/>
                </a:bgClr>
              </a:pattFill>
              <a:ln>
                <a:noFill/>
              </a:ln>
              <a:effectLst/>
            </c:spPr>
            <c:extLst>
              <c:ext xmlns:c16="http://schemas.microsoft.com/office/drawing/2014/chart" uri="{C3380CC4-5D6E-409C-BE32-E72D297353CC}">
                <c16:uniqueId val="{00000001-002B-4F8F-BDE0-170D68737D65}"/>
              </c:ext>
            </c:extLst>
          </c:dPt>
          <c:dPt>
            <c:idx val="3"/>
            <c:invertIfNegative val="0"/>
            <c:bubble3D val="0"/>
            <c:spPr>
              <a:pattFill prst="ltUpDiag">
                <a:fgClr>
                  <a:schemeClr val="accent1"/>
                </a:fgClr>
                <a:bgClr>
                  <a:schemeClr val="bg1"/>
                </a:bgClr>
              </a:pattFill>
              <a:ln>
                <a:noFill/>
              </a:ln>
              <a:effectLst/>
            </c:spPr>
            <c:extLst>
              <c:ext xmlns:c16="http://schemas.microsoft.com/office/drawing/2014/chart" uri="{C3380CC4-5D6E-409C-BE32-E72D297353CC}">
                <c16:uniqueId val="{00000003-002B-4F8F-BDE0-170D68737D65}"/>
              </c:ext>
            </c:extLst>
          </c:dPt>
          <c:cat>
            <c:strRef>
              <c:f>Sheet1!$A$73:$A$75</c:f>
              <c:strCache>
                <c:ptCount val="3"/>
                <c:pt idx="0">
                  <c:v>2020</c:v>
                </c:pt>
                <c:pt idx="1">
                  <c:v>2024</c:v>
                </c:pt>
                <c:pt idx="2">
                  <c:v>2030(目標)</c:v>
                </c:pt>
              </c:strCache>
            </c:strRef>
          </c:cat>
          <c:val>
            <c:numRef>
              <c:f>Sheet1!$B$73:$B$75</c:f>
              <c:numCache>
                <c:formatCode>?0.0;\-?0.0;\-</c:formatCode>
                <c:ptCount val="3"/>
                <c:pt idx="0" formatCode="0.0;\-0.0;\-">
                  <c:v>81.900000000000006</c:v>
                </c:pt>
                <c:pt idx="1">
                  <c:v>86.4</c:v>
                </c:pt>
                <c:pt idx="2" formatCode="General">
                  <c:v>90</c:v>
                </c:pt>
              </c:numCache>
            </c:numRef>
          </c:val>
          <c:extLst>
            <c:ext xmlns:c16="http://schemas.microsoft.com/office/drawing/2014/chart" uri="{C3380CC4-5D6E-409C-BE32-E72D297353CC}">
              <c16:uniqueId val="{00000004-002B-4F8F-BDE0-170D68737D65}"/>
            </c:ext>
          </c:extLst>
        </c:ser>
        <c:dLbls>
          <c:showLegendKey val="0"/>
          <c:showVal val="0"/>
          <c:showCatName val="0"/>
          <c:showSerName val="0"/>
          <c:showPercent val="0"/>
          <c:showBubbleSize val="0"/>
        </c:dLbls>
        <c:gapWidth val="219"/>
        <c:overlap val="-27"/>
        <c:axId val="727709904"/>
        <c:axId val="727703664"/>
      </c:barChart>
      <c:catAx>
        <c:axId val="727709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ea"/>
                <a:ea typeface="+mn-ea"/>
                <a:cs typeface="+mn-cs"/>
              </a:defRPr>
            </a:pPr>
            <a:endParaRPr lang="ja-JP"/>
          </a:p>
        </c:txPr>
        <c:crossAx val="727703664"/>
        <c:crosses val="autoZero"/>
        <c:auto val="1"/>
        <c:lblAlgn val="ctr"/>
        <c:lblOffset val="100"/>
        <c:noMultiLvlLbl val="0"/>
      </c:catAx>
      <c:valAx>
        <c:axId val="727703664"/>
        <c:scaling>
          <c:orientation val="minMax"/>
          <c:min val="0"/>
        </c:scaling>
        <c:delete val="1"/>
        <c:axPos val="l"/>
        <c:majorGridlines>
          <c:spPr>
            <a:ln w="9525" cap="flat" cmpd="sng" algn="ctr">
              <a:noFill/>
              <a:prstDash val="dash"/>
              <a:round/>
            </a:ln>
            <a:effectLst/>
          </c:spPr>
        </c:majorGridlines>
        <c:numFmt formatCode="0.0;\-0.0;\-" sourceLinked="1"/>
        <c:majorTickMark val="none"/>
        <c:minorTickMark val="none"/>
        <c:tickLblPos val="nextTo"/>
        <c:crossAx val="7277099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68596237305914E-2"/>
          <c:y val="6.4095072531517985E-2"/>
          <c:w val="0.92898116772005113"/>
          <c:h val="0.90737683763555521"/>
        </c:manualLayout>
      </c:layout>
      <c:barChart>
        <c:barDir val="col"/>
        <c:grouping val="clustered"/>
        <c:varyColors val="0"/>
        <c:ser>
          <c:idx val="1"/>
          <c:order val="0"/>
          <c:tx>
            <c:strRef>
              <c:f>Sheet1!$A$47</c:f>
              <c:strCache>
                <c:ptCount val="1"/>
                <c:pt idx="0">
                  <c:v>2020年度</c:v>
                </c:pt>
              </c:strCache>
            </c:strRef>
          </c:tx>
          <c:spPr>
            <a:solidFill>
              <a:schemeClr val="accent2"/>
            </a:solidFill>
            <a:ln>
              <a:noFill/>
            </a:ln>
            <a:effectLst/>
          </c:spPr>
          <c:invertIfNegative val="0"/>
          <c:val>
            <c:numRef>
              <c:f>Sheet1!$B$47:$I$47</c:f>
              <c:numCache>
                <c:formatCode>0.0;\-0.0;\-</c:formatCode>
                <c:ptCount val="8"/>
                <c:pt idx="0">
                  <c:v>76</c:v>
                </c:pt>
                <c:pt idx="1">
                  <c:v>53.300000000000004</c:v>
                </c:pt>
                <c:pt idx="2">
                  <c:v>52.7</c:v>
                </c:pt>
                <c:pt idx="3">
                  <c:v>41.699999999999996</c:v>
                </c:pt>
                <c:pt idx="4">
                  <c:v>41.199999999999996</c:v>
                </c:pt>
                <c:pt idx="5">
                  <c:v>32.6</c:v>
                </c:pt>
                <c:pt idx="6">
                  <c:v>28.7</c:v>
                </c:pt>
                <c:pt idx="7">
                  <c:v>25.900000000000002</c:v>
                </c:pt>
              </c:numCache>
            </c:numRef>
          </c:val>
          <c:extLst>
            <c:ext xmlns:c16="http://schemas.microsoft.com/office/drawing/2014/chart" uri="{C3380CC4-5D6E-409C-BE32-E72D297353CC}">
              <c16:uniqueId val="{00000000-7003-421C-A083-BCAAD06821AA}"/>
            </c:ext>
          </c:extLst>
        </c:ser>
        <c:ser>
          <c:idx val="0"/>
          <c:order val="1"/>
          <c:tx>
            <c:strRef>
              <c:f>Sheet1!$A$46</c:f>
              <c:strCache>
                <c:ptCount val="1"/>
                <c:pt idx="0">
                  <c:v>2024年度</c:v>
                </c:pt>
              </c:strCache>
            </c:strRef>
          </c:tx>
          <c:spPr>
            <a:solidFill>
              <a:srgbClr val="0070C0"/>
            </a:solidFill>
            <a:ln>
              <a:noFill/>
            </a:ln>
            <a:effectLst/>
          </c:spPr>
          <c:invertIfNegative val="0"/>
          <c:cat>
            <c:strRef>
              <c:f>Sheet1!$B$45:$V$45</c:f>
              <c:strCache>
                <c:ptCount val="21"/>
                <c:pt idx="0">
                  <c:v>残さずに
食べる</c:v>
                </c:pt>
                <c:pt idx="1">
                  <c:v>冷凍保存を活用する</c:v>
                </c:pt>
                <c:pt idx="2">
                  <c:v>「賞味期限」を過ぎてもすぐ捨てるのではなく、自分で食べられるか判断する</c:v>
                </c:pt>
                <c:pt idx="3">
                  <c:v>飲食店等で注文し過ぎない</c:v>
                </c:pt>
                <c:pt idx="4">
                  <c:v>料理を作り過ぎない　</c:v>
                </c:pt>
                <c:pt idx="5">
                  <c:v>日頃から
冷蔵庫等の食材の種類・量・期限表示を確認し、使い切るようにしている</c:v>
                </c:pt>
                <c:pt idx="6">
                  <c:v>食べきれる量を購入する（小分け商品、少量パック商品、バラ売り等を必要に応じ活用）</c:v>
                </c:pt>
                <c:pt idx="7">
                  <c:v>残った料理を別の料理に作り替える
(リメイクする)</c:v>
                </c:pt>
                <c:pt idx="8">
                  <c:v>防災備蓄食品は、備蓄した食品を定期的に消費し、食べた分だけ買い足していくローリングストック法を活用している</c:v>
                </c:pt>
                <c:pt idx="9">
                  <c:v>期限間近による値引き商品・ポイント還元の商品を率先して選ぶ　</c:v>
                </c:pt>
                <c:pt idx="10">
                  <c:v>商品棚の手前に並ぶ期限の近い商品を購入する（いわゆる「てまえどり」）</c:v>
                </c:pt>
                <c:pt idx="11">
                  <c:v>恵方巻やクリスマスケーキなどの季節商品を事前予約する</c:v>
                </c:pt>
                <c:pt idx="12">
                  <c:v>外食時には、小盛メニュー等希望に沿った量で料理を提供する店を選ぶ</c:v>
                </c:pt>
                <c:pt idx="13">
                  <c:v>飲食店で食べきれなかった料理を持ち帰って食べる</c:v>
                </c:pt>
                <c:pt idx="14">
                  <c:v>宴会や会食などの大人数で外食する場合は、3010運動を心がける</c:v>
                </c:pt>
                <c:pt idx="15">
                  <c:v>フードシェアリングサービスやアップサイクル商品など、食品ロス削減につながる商品を選んで購入する</c:v>
                </c:pt>
                <c:pt idx="16">
                  <c:v>賞味期限がまだあるものの使用する予定のない食品はフードドライブを通じて寄贈する</c:v>
                </c:pt>
                <c:pt idx="17">
                  <c:v>その他</c:v>
                </c:pt>
                <c:pt idx="18">
                  <c:v>取り組んでいることがある・計</c:v>
                </c:pt>
                <c:pt idx="19">
                  <c:v>２項目以上取り組んでいることがある</c:v>
                </c:pt>
                <c:pt idx="20">
                  <c:v>取り組んでいることはない</c:v>
                </c:pt>
              </c:strCache>
            </c:strRef>
          </c:cat>
          <c:val>
            <c:numRef>
              <c:f>Sheet1!$B$46:$V$46</c:f>
              <c:numCache>
                <c:formatCode>?0.0;\-?0.0;\-</c:formatCode>
                <c:ptCount val="21"/>
                <c:pt idx="0">
                  <c:v>78.8</c:v>
                </c:pt>
                <c:pt idx="1">
                  <c:v>51.3</c:v>
                </c:pt>
                <c:pt idx="2">
                  <c:v>51.3</c:v>
                </c:pt>
                <c:pt idx="3">
                  <c:v>46.6</c:v>
                </c:pt>
                <c:pt idx="4">
                  <c:v>40.4</c:v>
                </c:pt>
                <c:pt idx="5">
                  <c:v>38</c:v>
                </c:pt>
                <c:pt idx="6">
                  <c:v>36.4</c:v>
                </c:pt>
                <c:pt idx="7">
                  <c:v>26.2</c:v>
                </c:pt>
                <c:pt idx="8">
                  <c:v>15.6</c:v>
                </c:pt>
                <c:pt idx="9">
                  <c:v>40.1</c:v>
                </c:pt>
                <c:pt idx="10">
                  <c:v>17.2</c:v>
                </c:pt>
                <c:pt idx="11">
                  <c:v>9.3000000000000007</c:v>
                </c:pt>
                <c:pt idx="12">
                  <c:v>7.3</c:v>
                </c:pt>
                <c:pt idx="13">
                  <c:v>9.1999999999999993</c:v>
                </c:pt>
                <c:pt idx="14">
                  <c:v>2.5</c:v>
                </c:pt>
                <c:pt idx="15">
                  <c:v>4.3</c:v>
                </c:pt>
                <c:pt idx="16">
                  <c:v>4.3</c:v>
                </c:pt>
                <c:pt idx="17">
                  <c:v>0.1</c:v>
                </c:pt>
                <c:pt idx="18">
                  <c:v>94.6</c:v>
                </c:pt>
                <c:pt idx="19">
                  <c:v>86.4</c:v>
                </c:pt>
                <c:pt idx="20">
                  <c:v>5.4</c:v>
                </c:pt>
              </c:numCache>
            </c:numRef>
          </c:val>
          <c:extLst>
            <c:ext xmlns:c16="http://schemas.microsoft.com/office/drawing/2014/chart" uri="{C3380CC4-5D6E-409C-BE32-E72D297353CC}">
              <c16:uniqueId val="{00000001-7003-421C-A083-BCAAD06821AA}"/>
            </c:ext>
          </c:extLst>
        </c:ser>
        <c:dLbls>
          <c:showLegendKey val="0"/>
          <c:showVal val="0"/>
          <c:showCatName val="0"/>
          <c:showSerName val="0"/>
          <c:showPercent val="0"/>
          <c:showBubbleSize val="0"/>
        </c:dLbls>
        <c:gapWidth val="219"/>
        <c:overlap val="-27"/>
        <c:axId val="1840576351"/>
        <c:axId val="1840578847"/>
      </c:barChart>
      <c:catAx>
        <c:axId val="1840576351"/>
        <c:scaling>
          <c:orientation val="minMax"/>
        </c:scaling>
        <c:delete val="1"/>
        <c:axPos val="b"/>
        <c:numFmt formatCode="General" sourceLinked="1"/>
        <c:majorTickMark val="none"/>
        <c:minorTickMark val="none"/>
        <c:tickLblPos val="nextTo"/>
        <c:crossAx val="1840578847"/>
        <c:crossesAt val="0"/>
        <c:auto val="1"/>
        <c:lblAlgn val="ctr"/>
        <c:lblOffset val="100"/>
        <c:noMultiLvlLbl val="0"/>
      </c:catAx>
      <c:valAx>
        <c:axId val="1840578847"/>
        <c:scaling>
          <c:orientation val="minMax"/>
          <c:max val="100"/>
          <c:min val="0"/>
        </c:scaling>
        <c:delete val="0"/>
        <c:axPos val="l"/>
        <c:majorGridlines>
          <c:spPr>
            <a:ln w="9525" cap="flat" cmpd="sng" algn="ctr">
              <a:solidFill>
                <a:schemeClr val="tx1"/>
              </a:solidFill>
              <a:prstDash val="dash"/>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840576351"/>
        <c:crosses val="autoZero"/>
        <c:crossBetween val="between"/>
        <c:majorUnit val="10"/>
      </c:valAx>
      <c:spPr>
        <a:noFill/>
        <a:ln>
          <a:solidFill>
            <a:schemeClr val="tx1"/>
          </a:solidFill>
        </a:ln>
        <a:effectLst/>
      </c:spPr>
    </c:plotArea>
    <c:legend>
      <c:legendPos val="r"/>
      <c:layout>
        <c:manualLayout>
          <c:xMode val="edge"/>
          <c:yMode val="edge"/>
          <c:x val="0.64876062692868286"/>
          <c:y val="0.12667987390414556"/>
          <c:w val="0.10741312739712172"/>
          <c:h val="0.21169019766959404"/>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0.41586</cdr:x>
      <cdr:y>0.03128</cdr:y>
    </cdr:from>
    <cdr:to>
      <cdr:x>0.62019</cdr:x>
      <cdr:y>0.15206</cdr:y>
    </cdr:to>
    <cdr:sp macro="" textlink="">
      <cdr:nvSpPr>
        <cdr:cNvPr id="2" name="正方形/長方形 1">
          <a:extLst xmlns:a="http://schemas.openxmlformats.org/drawingml/2006/main">
            <a:ext uri="{FF2B5EF4-FFF2-40B4-BE49-F238E27FC236}">
              <a16:creationId xmlns:a16="http://schemas.microsoft.com/office/drawing/2014/main" id="{797A84C0-826A-47B3-81F2-91A202F48966}"/>
            </a:ext>
          </a:extLst>
        </cdr:cNvPr>
        <cdr:cNvSpPr/>
      </cdr:nvSpPr>
      <cdr:spPr>
        <a:xfrm xmlns:a="http://schemas.openxmlformats.org/drawingml/2006/main">
          <a:off x="1486623" y="71727"/>
          <a:ext cx="730446"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xmlns:a="http://schemas.openxmlformats.org/drawingml/2006/main">
          <a:r>
            <a:rPr lang="en-US" altLang="ja-JP" sz="1200" b="1" dirty="0">
              <a:solidFill>
                <a:srgbClr val="FF0000"/>
              </a:solidFill>
              <a:latin typeface="Meiryo UI" panose="020B0604030504040204" pitchFamily="50" charset="-128"/>
              <a:ea typeface="Meiryo UI" panose="020B0604030504040204" pitchFamily="50" charset="-128"/>
            </a:rPr>
            <a:t>86.4</a:t>
          </a:r>
          <a:r>
            <a:rPr lang="ja-JP" altLang="en-US" sz="1200" b="1" dirty="0">
              <a:solidFill>
                <a:srgbClr val="FF0000"/>
              </a:solidFill>
              <a:latin typeface="Meiryo UI" panose="020B0604030504040204" pitchFamily="50" charset="-128"/>
              <a:ea typeface="Meiryo UI" panose="020B0604030504040204" pitchFamily="50" charset="-128"/>
            </a:rPr>
            <a:t>％</a:t>
          </a:r>
          <a:endParaRPr lang="en-US" altLang="ja-JP" sz="1200" b="1" dirty="0">
            <a:solidFill>
              <a:srgbClr val="FF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0.73342</cdr:x>
      <cdr:y>0.00633</cdr:y>
    </cdr:from>
    <cdr:to>
      <cdr:x>0.89021</cdr:x>
      <cdr:y>0.11892</cdr:y>
    </cdr:to>
    <cdr:sp macro="" textlink="">
      <cdr:nvSpPr>
        <cdr:cNvPr id="4" name="正方形/長方形 3">
          <a:extLst xmlns:a="http://schemas.openxmlformats.org/drawingml/2006/main">
            <a:ext uri="{FF2B5EF4-FFF2-40B4-BE49-F238E27FC236}">
              <a16:creationId xmlns:a16="http://schemas.microsoft.com/office/drawing/2014/main" id="{914B28D4-5D05-4023-960B-3DA8DA449934}"/>
            </a:ext>
          </a:extLst>
        </cdr:cNvPr>
        <cdr:cNvSpPr/>
      </cdr:nvSpPr>
      <cdr:spPr>
        <a:xfrm xmlns:a="http://schemas.openxmlformats.org/drawingml/2006/main">
          <a:off x="2706145" y="15565"/>
          <a:ext cx="578521"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dirty="0">
              <a:latin typeface="Meiryo UI" panose="020B0604030504040204" pitchFamily="50" charset="-128"/>
              <a:ea typeface="Meiryo UI" panose="020B0604030504040204" pitchFamily="50" charset="-128"/>
            </a:rPr>
            <a:t>90</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6" tIns="46113" rIns="92226" bIns="461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221" y="0"/>
            <a:ext cx="2950374" cy="498966"/>
          </a:xfrm>
          <a:prstGeom prst="rect">
            <a:avLst/>
          </a:prstGeom>
        </p:spPr>
        <p:txBody>
          <a:bodyPr vert="horz" lIns="92226" tIns="46113" rIns="92226" bIns="46113" rtlCol="0"/>
          <a:lstStyle>
            <a:lvl1pPr algn="r">
              <a:defRPr sz="1200"/>
            </a:lvl1pPr>
          </a:lstStyle>
          <a:p>
            <a:fld id="{3485B599-4712-4623-AF36-6C0FF6E9917D}" type="datetimeFigureOut">
              <a:rPr kumimoji="1" lang="ja-JP" altLang="en-US" smtClean="0"/>
              <a:t>2025/7/18</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26" tIns="46113" rIns="92226" bIns="46113" rtlCol="0" anchor="ctr"/>
          <a:lstStyle/>
          <a:p>
            <a:endParaRPr lang="ja-JP" altLang="en-US" dirty="0"/>
          </a:p>
        </p:txBody>
      </p:sp>
      <p:sp>
        <p:nvSpPr>
          <p:cNvPr id="5" name="ノート プレースホルダー 4"/>
          <p:cNvSpPr>
            <a:spLocks noGrp="1"/>
          </p:cNvSpPr>
          <p:nvPr>
            <p:ph type="body" sz="quarter" idx="3"/>
          </p:nvPr>
        </p:nvSpPr>
        <p:spPr>
          <a:xfrm>
            <a:off x="680240" y="4783358"/>
            <a:ext cx="5446723" cy="3913364"/>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3"/>
            <a:ext cx="2950375" cy="498966"/>
          </a:xfrm>
          <a:prstGeom prst="rect">
            <a:avLst/>
          </a:prstGeom>
        </p:spPr>
        <p:txBody>
          <a:bodyPr vert="horz" lIns="92226" tIns="46113" rIns="92226" bIns="461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226" tIns="46113" rIns="92226" bIns="46113" rtlCol="0" anchor="b"/>
          <a:lstStyle>
            <a:lvl1pPr algn="r">
              <a:defRPr sz="1200"/>
            </a:lvl1pPr>
          </a:lstStyle>
          <a:p>
            <a:fld id="{F69BF6C2-1A91-4C55-8810-75A890F093AD}" type="slidenum">
              <a:rPr kumimoji="1" lang="ja-JP" altLang="en-US" smtClean="0"/>
              <a:t>‹#›</a:t>
            </a:fld>
            <a:endParaRPr kumimoji="1" lang="ja-JP" altLang="en-US" dirty="0"/>
          </a:p>
        </p:txBody>
      </p:sp>
    </p:spTree>
    <p:extLst>
      <p:ext uri="{BB962C8B-B14F-4D97-AF65-F5344CB8AC3E}">
        <p14:creationId xmlns:p14="http://schemas.microsoft.com/office/powerpoint/2010/main" val="654583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7" indent="-179357">
              <a:tabLst>
                <a:tab pos="360301"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C77AA-7151-4A8D-8C26-E58B9E1A327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4973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7" indent="-179357">
              <a:tabLst>
                <a:tab pos="360301"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C77AA-7151-4A8D-8C26-E58B9E1A327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402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7" indent="-179357">
              <a:tabLst>
                <a:tab pos="360301"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C77AA-7151-4A8D-8C26-E58B9E1A327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9306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4FC2D8-EE2E-4247-9630-A4EB9C9AEBA5}" type="datetime1">
              <a:rPr kumimoji="1" lang="ja-JP" altLang="en-US" smtClean="0"/>
              <a:t>2025/7/18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40516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1362D-A9BD-4CC8-A7E0-2BE61E8CF641}" type="datetime1">
              <a:rPr kumimoji="1" lang="ja-JP" altLang="en-US" smtClean="0"/>
              <a:t>2025/7/18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5721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CD3378-F8FE-4738-9DA7-0610C056775F}" type="datetime1">
              <a:rPr kumimoji="1" lang="ja-JP" altLang="en-US" smtClean="0"/>
              <a:t>2025/7/18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76533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EB0E46-4664-445D-A08A-355127D9B610}" type="datetime1">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990340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AFF2A2C-A528-4E2A-949B-5E751DCB01AD}" type="datetime1">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364586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1128C9-7147-4D94-AF65-E4A7B195B972}" type="datetime1">
              <a:rPr kumimoji="1" lang="ja-JP" altLang="en-US" smtClean="0"/>
              <a:t>2025/7/18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45122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C312FBC-C4C8-4DF9-ADF5-FDE4CC8932CD}" type="datetime1">
              <a:rPr kumimoji="1" lang="ja-JP" altLang="en-US" smtClean="0"/>
              <a:t>2025/7/18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3708986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DAF623-7211-4EE0-BDEC-43551C73AE56}" type="datetime1">
              <a:rPr kumimoji="1" lang="ja-JP" altLang="en-US" smtClean="0"/>
              <a:t>2025/7/18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1540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64919F-F3C3-49FC-AEB8-A4B362C9AF36}" type="datetime1">
              <a:rPr kumimoji="1" lang="ja-JP" altLang="en-US" smtClean="0"/>
              <a:t>2025/7/18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82980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4FC2D8-EE2E-4247-9630-A4EB9C9AEBA5}" type="datetime1">
              <a:rPr kumimoji="1" lang="ja-JP" altLang="en-US" smtClean="0"/>
              <a:t>2025/7/18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262822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9813A-7451-421C-8200-BD2A19293ED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BCAD73-9888-423B-8C9F-4B9E5BE09252}"/>
              </a:ext>
            </a:extLst>
          </p:cNvPr>
          <p:cNvSpPr>
            <a:spLocks noGrp="1"/>
          </p:cNvSpPr>
          <p:nvPr>
            <p:ph type="subTitle" idx="1"/>
          </p:nvPr>
        </p:nvSpPr>
        <p:spPr>
          <a:xfrm>
            <a:off x="1143000" y="3602038"/>
            <a:ext cx="6858000" cy="1655762"/>
          </a:xfrm>
        </p:spPr>
        <p:txBody>
          <a:bodyPr/>
          <a:lstStyle>
            <a:lvl1pPr marL="0" indent="0" algn="ctr">
              <a:buNone/>
              <a:defRPr sz="1800"/>
            </a:lvl1pPr>
            <a:lvl2pPr marL="342905" indent="0" algn="ctr">
              <a:buNone/>
              <a:defRPr sz="1500"/>
            </a:lvl2pPr>
            <a:lvl3pPr marL="685809" indent="0" algn="ctr">
              <a:buNone/>
              <a:defRPr sz="1351"/>
            </a:lvl3pPr>
            <a:lvl4pPr marL="1028714" indent="0" algn="ctr">
              <a:buNone/>
              <a:defRPr sz="1200"/>
            </a:lvl4pPr>
            <a:lvl5pPr marL="1371620" indent="0" algn="ctr">
              <a:buNone/>
              <a:defRPr sz="1200"/>
            </a:lvl5pPr>
            <a:lvl6pPr marL="1714524" indent="0" algn="ctr">
              <a:buNone/>
              <a:defRPr sz="1200"/>
            </a:lvl6pPr>
            <a:lvl7pPr marL="2057429" indent="0" algn="ctr">
              <a:buNone/>
              <a:defRPr sz="1200"/>
            </a:lvl7pPr>
            <a:lvl8pPr marL="2400334" indent="0" algn="ctr">
              <a:buNone/>
              <a:defRPr sz="1200"/>
            </a:lvl8pPr>
            <a:lvl9pPr marL="2743238"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2385E81-C166-4B9E-B19C-FD285127B39E}"/>
              </a:ext>
            </a:extLst>
          </p:cNvPr>
          <p:cNvSpPr>
            <a:spLocks noGrp="1"/>
          </p:cNvSpPr>
          <p:nvPr>
            <p:ph type="dt" sz="half" idx="10"/>
          </p:nvPr>
        </p:nvSpPr>
        <p:spPr/>
        <p:txBody>
          <a:bodyPr/>
          <a:lstStyle/>
          <a:p>
            <a:fld id="{D205A187-EB77-489C-91F2-BFAF2F0C08D0}" type="datetime1">
              <a:rPr kumimoji="1" lang="ja-JP" altLang="en-US" smtClean="0"/>
              <a:t>2025/7/18</a:t>
            </a:fld>
            <a:endParaRPr kumimoji="1" lang="ja-JP" altLang="en-US"/>
          </a:p>
        </p:txBody>
      </p:sp>
      <p:sp>
        <p:nvSpPr>
          <p:cNvPr id="5" name="フッター プレースホルダー 4">
            <a:extLst>
              <a:ext uri="{FF2B5EF4-FFF2-40B4-BE49-F238E27FC236}">
                <a16:creationId xmlns:a16="http://schemas.microsoft.com/office/drawing/2014/main" id="{D63415BE-F655-43B2-981F-30A9114CC1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1E117F-AB04-4A6C-9710-3C522B5D3E4D}"/>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75321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850A9-2649-4B67-9D69-E800A01DEA8E}" type="datetime1">
              <a:rPr kumimoji="1" lang="ja-JP" altLang="en-US" smtClean="0"/>
              <a:t>2025/7/18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864815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A5EC7-536A-4DCA-9EA4-C2333978C4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99FBD4-25E8-404A-89A0-7C35353F41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4F5BA3-AE4A-49BC-92DE-D1E95CAC7085}"/>
              </a:ext>
            </a:extLst>
          </p:cNvPr>
          <p:cNvSpPr>
            <a:spLocks noGrp="1"/>
          </p:cNvSpPr>
          <p:nvPr>
            <p:ph type="dt" sz="half" idx="10"/>
          </p:nvPr>
        </p:nvSpPr>
        <p:spPr/>
        <p:txBody>
          <a:bodyPr/>
          <a:lstStyle/>
          <a:p>
            <a:fld id="{EECBFD3D-F98F-43CF-B901-1B115D48727E}" type="datetime1">
              <a:rPr kumimoji="1" lang="ja-JP" altLang="en-US" smtClean="0"/>
              <a:t>2025/7/18</a:t>
            </a:fld>
            <a:endParaRPr kumimoji="1" lang="ja-JP" altLang="en-US"/>
          </a:p>
        </p:txBody>
      </p:sp>
      <p:sp>
        <p:nvSpPr>
          <p:cNvPr id="5" name="フッター プレースホルダー 4">
            <a:extLst>
              <a:ext uri="{FF2B5EF4-FFF2-40B4-BE49-F238E27FC236}">
                <a16:creationId xmlns:a16="http://schemas.microsoft.com/office/drawing/2014/main" id="{C984F0CB-8A5D-41F7-A457-35A2881F27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87E942-B72F-41BE-BF29-F91AB98FD904}"/>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2803096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A140D-908A-4F34-9E97-6678837521BE}"/>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EA695D-17AC-4E42-A767-C70BCFE94D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5" indent="0">
              <a:buNone/>
              <a:defRPr sz="1500">
                <a:solidFill>
                  <a:schemeClr val="tx1">
                    <a:tint val="75000"/>
                  </a:schemeClr>
                </a:solidFill>
              </a:defRPr>
            </a:lvl2pPr>
            <a:lvl3pPr marL="685809" indent="0">
              <a:buNone/>
              <a:defRPr sz="1351">
                <a:solidFill>
                  <a:schemeClr val="tx1">
                    <a:tint val="75000"/>
                  </a:schemeClr>
                </a:solidFill>
              </a:defRPr>
            </a:lvl3pPr>
            <a:lvl4pPr marL="1028714" indent="0">
              <a:buNone/>
              <a:defRPr sz="1200">
                <a:solidFill>
                  <a:schemeClr val="tx1">
                    <a:tint val="75000"/>
                  </a:schemeClr>
                </a:solidFill>
              </a:defRPr>
            </a:lvl4pPr>
            <a:lvl5pPr marL="1371620" indent="0">
              <a:buNone/>
              <a:defRPr sz="1200">
                <a:solidFill>
                  <a:schemeClr val="tx1">
                    <a:tint val="75000"/>
                  </a:schemeClr>
                </a:solidFill>
              </a:defRPr>
            </a:lvl5pPr>
            <a:lvl6pPr marL="1714524" indent="0">
              <a:buNone/>
              <a:defRPr sz="1200">
                <a:solidFill>
                  <a:schemeClr val="tx1">
                    <a:tint val="75000"/>
                  </a:schemeClr>
                </a:solidFill>
              </a:defRPr>
            </a:lvl6pPr>
            <a:lvl7pPr marL="2057429" indent="0">
              <a:buNone/>
              <a:defRPr sz="1200">
                <a:solidFill>
                  <a:schemeClr val="tx1">
                    <a:tint val="75000"/>
                  </a:schemeClr>
                </a:solidFill>
              </a:defRPr>
            </a:lvl7pPr>
            <a:lvl8pPr marL="2400334" indent="0">
              <a:buNone/>
              <a:defRPr sz="1200">
                <a:solidFill>
                  <a:schemeClr val="tx1">
                    <a:tint val="75000"/>
                  </a:schemeClr>
                </a:solidFill>
              </a:defRPr>
            </a:lvl8pPr>
            <a:lvl9pPr marL="2743238"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D91F26-48A2-47B7-BB55-F8A081E7FEA2}"/>
              </a:ext>
            </a:extLst>
          </p:cNvPr>
          <p:cNvSpPr>
            <a:spLocks noGrp="1"/>
          </p:cNvSpPr>
          <p:nvPr>
            <p:ph type="dt" sz="half" idx="10"/>
          </p:nvPr>
        </p:nvSpPr>
        <p:spPr/>
        <p:txBody>
          <a:bodyPr/>
          <a:lstStyle/>
          <a:p>
            <a:fld id="{50CF48C0-9C87-42D1-8F3B-C7469A9CE58B}" type="datetime1">
              <a:rPr kumimoji="1" lang="ja-JP" altLang="en-US" smtClean="0"/>
              <a:t>2025/7/18</a:t>
            </a:fld>
            <a:endParaRPr kumimoji="1" lang="ja-JP" altLang="en-US"/>
          </a:p>
        </p:txBody>
      </p:sp>
      <p:sp>
        <p:nvSpPr>
          <p:cNvPr id="5" name="フッター プレースホルダー 4">
            <a:extLst>
              <a:ext uri="{FF2B5EF4-FFF2-40B4-BE49-F238E27FC236}">
                <a16:creationId xmlns:a16="http://schemas.microsoft.com/office/drawing/2014/main" id="{F7700A94-05D2-4204-B71F-7269019FDF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16FAA8-933F-419F-B95B-CC94EEA88947}"/>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329401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EA9F4-B075-410C-8221-AB34DAE416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9C480D-D246-4F12-9E4A-1385FFECCC39}"/>
              </a:ext>
            </a:extLst>
          </p:cNvPr>
          <p:cNvSpPr>
            <a:spLocks noGrp="1"/>
          </p:cNvSpPr>
          <p:nvPr>
            <p:ph sz="half" idx="1"/>
          </p:nvPr>
        </p:nvSpPr>
        <p:spPr>
          <a:xfrm>
            <a:off x="628651"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7D5C6D-5B2A-46A3-90E0-D506D0990F05}"/>
              </a:ext>
            </a:extLst>
          </p:cNvPr>
          <p:cNvSpPr>
            <a:spLocks noGrp="1"/>
          </p:cNvSpPr>
          <p:nvPr>
            <p:ph sz="half" idx="2"/>
          </p:nvPr>
        </p:nvSpPr>
        <p:spPr>
          <a:xfrm>
            <a:off x="4629151"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11F9D9-D135-4E7A-B323-F89361C3BEB4}"/>
              </a:ext>
            </a:extLst>
          </p:cNvPr>
          <p:cNvSpPr>
            <a:spLocks noGrp="1"/>
          </p:cNvSpPr>
          <p:nvPr>
            <p:ph type="dt" sz="half" idx="10"/>
          </p:nvPr>
        </p:nvSpPr>
        <p:spPr/>
        <p:txBody>
          <a:bodyPr/>
          <a:lstStyle/>
          <a:p>
            <a:fld id="{57986CD1-D0C6-41FE-8E9F-13DA0E0CD0AD}" type="datetime1">
              <a:rPr kumimoji="1" lang="ja-JP" altLang="en-US" smtClean="0"/>
              <a:t>2025/7/18</a:t>
            </a:fld>
            <a:endParaRPr kumimoji="1" lang="ja-JP" altLang="en-US"/>
          </a:p>
        </p:txBody>
      </p:sp>
      <p:sp>
        <p:nvSpPr>
          <p:cNvPr id="6" name="フッター プレースホルダー 5">
            <a:extLst>
              <a:ext uri="{FF2B5EF4-FFF2-40B4-BE49-F238E27FC236}">
                <a16:creationId xmlns:a16="http://schemas.microsoft.com/office/drawing/2014/main" id="{4D2F8768-0EB3-4306-A181-92E611E078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9A4463-1B8C-407A-B55A-5465A72672B3}"/>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2100036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6C508-C4E8-4A3A-9ED9-0064E42BA2C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5CDE59-78C9-4B8B-B2CF-0F1025F25A9F}"/>
              </a:ext>
            </a:extLst>
          </p:cNvPr>
          <p:cNvSpPr>
            <a:spLocks noGrp="1"/>
          </p:cNvSpPr>
          <p:nvPr>
            <p:ph type="body" idx="1"/>
          </p:nvPr>
        </p:nvSpPr>
        <p:spPr>
          <a:xfrm>
            <a:off x="629841" y="1681163"/>
            <a:ext cx="3868340" cy="823912"/>
          </a:xfrm>
        </p:spPr>
        <p:txBody>
          <a:bodyPr anchor="b"/>
          <a:lstStyle>
            <a:lvl1pPr marL="0" indent="0">
              <a:buNone/>
              <a:defRPr sz="1800" b="1"/>
            </a:lvl1pPr>
            <a:lvl2pPr marL="342905" indent="0">
              <a:buNone/>
              <a:defRPr sz="1500" b="1"/>
            </a:lvl2pPr>
            <a:lvl3pPr marL="685809" indent="0">
              <a:buNone/>
              <a:defRPr sz="1351" b="1"/>
            </a:lvl3pPr>
            <a:lvl4pPr marL="1028714" indent="0">
              <a:buNone/>
              <a:defRPr sz="1200" b="1"/>
            </a:lvl4pPr>
            <a:lvl5pPr marL="1371620" indent="0">
              <a:buNone/>
              <a:defRPr sz="1200" b="1"/>
            </a:lvl5pPr>
            <a:lvl6pPr marL="1714524" indent="0">
              <a:buNone/>
              <a:defRPr sz="1200" b="1"/>
            </a:lvl6pPr>
            <a:lvl7pPr marL="2057429" indent="0">
              <a:buNone/>
              <a:defRPr sz="1200" b="1"/>
            </a:lvl7pPr>
            <a:lvl8pPr marL="2400334" indent="0">
              <a:buNone/>
              <a:defRPr sz="1200" b="1"/>
            </a:lvl8pPr>
            <a:lvl9pPr marL="2743238"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FF067A-52C7-4F9D-8688-9C573829B456}"/>
              </a:ext>
            </a:extLst>
          </p:cNvPr>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592649-4BF8-4CAE-AC8C-BB1809F5C300}"/>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5" indent="0">
              <a:buNone/>
              <a:defRPr sz="1500" b="1"/>
            </a:lvl2pPr>
            <a:lvl3pPr marL="685809" indent="0">
              <a:buNone/>
              <a:defRPr sz="1351" b="1"/>
            </a:lvl3pPr>
            <a:lvl4pPr marL="1028714" indent="0">
              <a:buNone/>
              <a:defRPr sz="1200" b="1"/>
            </a:lvl4pPr>
            <a:lvl5pPr marL="1371620" indent="0">
              <a:buNone/>
              <a:defRPr sz="1200" b="1"/>
            </a:lvl5pPr>
            <a:lvl6pPr marL="1714524" indent="0">
              <a:buNone/>
              <a:defRPr sz="1200" b="1"/>
            </a:lvl6pPr>
            <a:lvl7pPr marL="2057429" indent="0">
              <a:buNone/>
              <a:defRPr sz="1200" b="1"/>
            </a:lvl7pPr>
            <a:lvl8pPr marL="2400334" indent="0">
              <a:buNone/>
              <a:defRPr sz="1200" b="1"/>
            </a:lvl8pPr>
            <a:lvl9pPr marL="2743238"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729D7A-1792-4918-AC0D-68F07DD08069}"/>
              </a:ext>
            </a:extLst>
          </p:cNvPr>
          <p:cNvSpPr>
            <a:spLocks noGrp="1"/>
          </p:cNvSpPr>
          <p:nvPr>
            <p:ph sz="quarter" idx="4"/>
          </p:nvPr>
        </p:nvSpPr>
        <p:spPr>
          <a:xfrm>
            <a:off x="4629151"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2177B26-51B1-43ED-B4B6-3BD50CDC7D2E}"/>
              </a:ext>
            </a:extLst>
          </p:cNvPr>
          <p:cNvSpPr>
            <a:spLocks noGrp="1"/>
          </p:cNvSpPr>
          <p:nvPr>
            <p:ph type="dt" sz="half" idx="10"/>
          </p:nvPr>
        </p:nvSpPr>
        <p:spPr/>
        <p:txBody>
          <a:bodyPr/>
          <a:lstStyle/>
          <a:p>
            <a:fld id="{431C992B-1C1D-4F00-AAAB-2EA0334678B3}" type="datetime1">
              <a:rPr kumimoji="1" lang="ja-JP" altLang="en-US" smtClean="0"/>
              <a:t>2025/7/18</a:t>
            </a:fld>
            <a:endParaRPr kumimoji="1" lang="ja-JP" altLang="en-US"/>
          </a:p>
        </p:txBody>
      </p:sp>
      <p:sp>
        <p:nvSpPr>
          <p:cNvPr id="8" name="フッター プレースホルダー 7">
            <a:extLst>
              <a:ext uri="{FF2B5EF4-FFF2-40B4-BE49-F238E27FC236}">
                <a16:creationId xmlns:a16="http://schemas.microsoft.com/office/drawing/2014/main" id="{1D72C130-B50F-4B5A-BE7B-5666D7B5BE7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74D6B65-EDBB-4286-93F4-D4906C3D5334}"/>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1670507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38875-6598-4060-A703-D75031A740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3C9F43-115C-4B85-B175-87656C47982C}"/>
              </a:ext>
            </a:extLst>
          </p:cNvPr>
          <p:cNvSpPr>
            <a:spLocks noGrp="1"/>
          </p:cNvSpPr>
          <p:nvPr>
            <p:ph type="dt" sz="half" idx="10"/>
          </p:nvPr>
        </p:nvSpPr>
        <p:spPr/>
        <p:txBody>
          <a:bodyPr/>
          <a:lstStyle/>
          <a:p>
            <a:fld id="{20BAC389-71DD-4D3B-AC3B-B8BDB4938EA9}" type="datetime1">
              <a:rPr kumimoji="1" lang="ja-JP" altLang="en-US" smtClean="0"/>
              <a:t>2025/7/18</a:t>
            </a:fld>
            <a:endParaRPr kumimoji="1" lang="ja-JP" altLang="en-US"/>
          </a:p>
        </p:txBody>
      </p:sp>
      <p:sp>
        <p:nvSpPr>
          <p:cNvPr id="4" name="フッター プレースホルダー 3">
            <a:extLst>
              <a:ext uri="{FF2B5EF4-FFF2-40B4-BE49-F238E27FC236}">
                <a16:creationId xmlns:a16="http://schemas.microsoft.com/office/drawing/2014/main" id="{41BDBE79-E69F-4812-88CA-F859A3BB5C0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E5C7CAA-7E8B-4609-8142-683C67444A91}"/>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2534700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73895D-9F83-4662-91C2-83846CCEC8E0}"/>
              </a:ext>
            </a:extLst>
          </p:cNvPr>
          <p:cNvSpPr>
            <a:spLocks noGrp="1"/>
          </p:cNvSpPr>
          <p:nvPr>
            <p:ph type="dt" sz="half" idx="10"/>
          </p:nvPr>
        </p:nvSpPr>
        <p:spPr/>
        <p:txBody>
          <a:bodyPr/>
          <a:lstStyle/>
          <a:p>
            <a:fld id="{C54608A8-426C-42CE-B15D-1E4CCE7D66CD}" type="datetime1">
              <a:rPr kumimoji="1" lang="ja-JP" altLang="en-US" smtClean="0"/>
              <a:t>2025/7/18</a:t>
            </a:fld>
            <a:endParaRPr kumimoji="1" lang="ja-JP" altLang="en-US"/>
          </a:p>
        </p:txBody>
      </p:sp>
      <p:sp>
        <p:nvSpPr>
          <p:cNvPr id="3" name="フッター プレースホルダー 2">
            <a:extLst>
              <a:ext uri="{FF2B5EF4-FFF2-40B4-BE49-F238E27FC236}">
                <a16:creationId xmlns:a16="http://schemas.microsoft.com/office/drawing/2014/main" id="{5C8CD891-AE93-4051-B55D-223FB6049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7432D08-A2FD-434E-82D7-2265671AB35F}"/>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41082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F73458-FAA6-41F7-8E7B-4FC0C4E4D096}"/>
              </a:ext>
            </a:extLst>
          </p:cNvPr>
          <p:cNvSpPr>
            <a:spLocks noGrp="1"/>
          </p:cNvSpPr>
          <p:nvPr>
            <p:ph type="title"/>
          </p:nvPr>
        </p:nvSpPr>
        <p:spPr>
          <a:xfrm>
            <a:off x="629842"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887395-1F8F-4F1C-8ED7-202D1DF45832}"/>
              </a:ext>
            </a:extLst>
          </p:cNvPr>
          <p:cNvSpPr>
            <a:spLocks noGrp="1"/>
          </p:cNvSpPr>
          <p:nvPr>
            <p:ph idx="1"/>
          </p:nvPr>
        </p:nvSpPr>
        <p:spPr>
          <a:xfrm>
            <a:off x="3887392" y="987427"/>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2E668F-3281-4630-85C4-4136B068D6E5}"/>
              </a:ext>
            </a:extLst>
          </p:cNvPr>
          <p:cNvSpPr>
            <a:spLocks noGrp="1"/>
          </p:cNvSpPr>
          <p:nvPr>
            <p:ph type="body" sz="half" idx="2"/>
          </p:nvPr>
        </p:nvSpPr>
        <p:spPr>
          <a:xfrm>
            <a:off x="629842" y="2057400"/>
            <a:ext cx="2949178" cy="3811588"/>
          </a:xfrm>
        </p:spPr>
        <p:txBody>
          <a:bodyPr/>
          <a:lstStyle>
            <a:lvl1pPr marL="0" indent="0">
              <a:buNone/>
              <a:defRPr sz="1200"/>
            </a:lvl1pPr>
            <a:lvl2pPr marL="342905" indent="0">
              <a:buNone/>
              <a:defRPr sz="1051"/>
            </a:lvl2pPr>
            <a:lvl3pPr marL="685809" indent="0">
              <a:buNone/>
              <a:defRPr sz="900"/>
            </a:lvl3pPr>
            <a:lvl4pPr marL="1028714" indent="0">
              <a:buNone/>
              <a:defRPr sz="751"/>
            </a:lvl4pPr>
            <a:lvl5pPr marL="1371620" indent="0">
              <a:buNone/>
              <a:defRPr sz="751"/>
            </a:lvl5pPr>
            <a:lvl6pPr marL="1714524" indent="0">
              <a:buNone/>
              <a:defRPr sz="751"/>
            </a:lvl6pPr>
            <a:lvl7pPr marL="2057429" indent="0">
              <a:buNone/>
              <a:defRPr sz="751"/>
            </a:lvl7pPr>
            <a:lvl8pPr marL="2400334" indent="0">
              <a:buNone/>
              <a:defRPr sz="751"/>
            </a:lvl8pPr>
            <a:lvl9pPr marL="2743238" indent="0">
              <a:buNone/>
              <a:defRPr sz="75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BB2B28-1EAC-4C16-B75B-C46CB8DACA31}"/>
              </a:ext>
            </a:extLst>
          </p:cNvPr>
          <p:cNvSpPr>
            <a:spLocks noGrp="1"/>
          </p:cNvSpPr>
          <p:nvPr>
            <p:ph type="dt" sz="half" idx="10"/>
          </p:nvPr>
        </p:nvSpPr>
        <p:spPr/>
        <p:txBody>
          <a:bodyPr/>
          <a:lstStyle/>
          <a:p>
            <a:fld id="{A9A7CE7D-F4B8-4006-9FFD-97F19CB63C03}" type="datetime1">
              <a:rPr kumimoji="1" lang="ja-JP" altLang="en-US" smtClean="0"/>
              <a:t>2025/7/18</a:t>
            </a:fld>
            <a:endParaRPr kumimoji="1" lang="ja-JP" altLang="en-US"/>
          </a:p>
        </p:txBody>
      </p:sp>
      <p:sp>
        <p:nvSpPr>
          <p:cNvPr id="6" name="フッター プレースホルダー 5">
            <a:extLst>
              <a:ext uri="{FF2B5EF4-FFF2-40B4-BE49-F238E27FC236}">
                <a16:creationId xmlns:a16="http://schemas.microsoft.com/office/drawing/2014/main" id="{DDD41FFC-A35A-4E03-B4D5-540CD4CF2A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12EC71-8084-40F4-890B-3387742F2707}"/>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4011579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949BD-BEEF-4899-92C0-4CBED7A26805}"/>
              </a:ext>
            </a:extLst>
          </p:cNvPr>
          <p:cNvSpPr>
            <a:spLocks noGrp="1"/>
          </p:cNvSpPr>
          <p:nvPr>
            <p:ph type="title"/>
          </p:nvPr>
        </p:nvSpPr>
        <p:spPr>
          <a:xfrm>
            <a:off x="629842"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EDB555-54E7-4B20-A2B2-352D8216B074}"/>
              </a:ext>
            </a:extLst>
          </p:cNvPr>
          <p:cNvSpPr>
            <a:spLocks noGrp="1"/>
          </p:cNvSpPr>
          <p:nvPr>
            <p:ph type="pic" idx="1"/>
          </p:nvPr>
        </p:nvSpPr>
        <p:spPr>
          <a:xfrm>
            <a:off x="3887392" y="987427"/>
            <a:ext cx="4629151" cy="4873625"/>
          </a:xfrm>
        </p:spPr>
        <p:txBody>
          <a:bodyPr/>
          <a:lstStyle>
            <a:lvl1pPr marL="0" indent="0">
              <a:buNone/>
              <a:defRPr sz="2400"/>
            </a:lvl1pPr>
            <a:lvl2pPr marL="342905" indent="0">
              <a:buNone/>
              <a:defRPr sz="2100"/>
            </a:lvl2pPr>
            <a:lvl3pPr marL="685809" indent="0">
              <a:buNone/>
              <a:defRPr sz="1800"/>
            </a:lvl3pPr>
            <a:lvl4pPr marL="1028714" indent="0">
              <a:buNone/>
              <a:defRPr sz="1500"/>
            </a:lvl4pPr>
            <a:lvl5pPr marL="1371620" indent="0">
              <a:buNone/>
              <a:defRPr sz="1500"/>
            </a:lvl5pPr>
            <a:lvl6pPr marL="1714524" indent="0">
              <a:buNone/>
              <a:defRPr sz="1500"/>
            </a:lvl6pPr>
            <a:lvl7pPr marL="2057429" indent="0">
              <a:buNone/>
              <a:defRPr sz="1500"/>
            </a:lvl7pPr>
            <a:lvl8pPr marL="2400334" indent="0">
              <a:buNone/>
              <a:defRPr sz="1500"/>
            </a:lvl8pPr>
            <a:lvl9pPr marL="2743238"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53B4959-4D76-470A-B187-084DD86986EF}"/>
              </a:ext>
            </a:extLst>
          </p:cNvPr>
          <p:cNvSpPr>
            <a:spLocks noGrp="1"/>
          </p:cNvSpPr>
          <p:nvPr>
            <p:ph type="body" sz="half" idx="2"/>
          </p:nvPr>
        </p:nvSpPr>
        <p:spPr>
          <a:xfrm>
            <a:off x="629842" y="2057400"/>
            <a:ext cx="2949178" cy="3811588"/>
          </a:xfrm>
        </p:spPr>
        <p:txBody>
          <a:bodyPr/>
          <a:lstStyle>
            <a:lvl1pPr marL="0" indent="0">
              <a:buNone/>
              <a:defRPr sz="1200"/>
            </a:lvl1pPr>
            <a:lvl2pPr marL="342905" indent="0">
              <a:buNone/>
              <a:defRPr sz="1051"/>
            </a:lvl2pPr>
            <a:lvl3pPr marL="685809" indent="0">
              <a:buNone/>
              <a:defRPr sz="900"/>
            </a:lvl3pPr>
            <a:lvl4pPr marL="1028714" indent="0">
              <a:buNone/>
              <a:defRPr sz="751"/>
            </a:lvl4pPr>
            <a:lvl5pPr marL="1371620" indent="0">
              <a:buNone/>
              <a:defRPr sz="751"/>
            </a:lvl5pPr>
            <a:lvl6pPr marL="1714524" indent="0">
              <a:buNone/>
              <a:defRPr sz="751"/>
            </a:lvl6pPr>
            <a:lvl7pPr marL="2057429" indent="0">
              <a:buNone/>
              <a:defRPr sz="751"/>
            </a:lvl7pPr>
            <a:lvl8pPr marL="2400334" indent="0">
              <a:buNone/>
              <a:defRPr sz="751"/>
            </a:lvl8pPr>
            <a:lvl9pPr marL="2743238" indent="0">
              <a:buNone/>
              <a:defRPr sz="75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827F0A-BE7D-48B2-903A-65267A9AD664}"/>
              </a:ext>
            </a:extLst>
          </p:cNvPr>
          <p:cNvSpPr>
            <a:spLocks noGrp="1"/>
          </p:cNvSpPr>
          <p:nvPr>
            <p:ph type="dt" sz="half" idx="10"/>
          </p:nvPr>
        </p:nvSpPr>
        <p:spPr/>
        <p:txBody>
          <a:bodyPr/>
          <a:lstStyle/>
          <a:p>
            <a:fld id="{8D58BEE4-5CE0-4113-94B0-8B4A31DDD98F}" type="datetime1">
              <a:rPr kumimoji="1" lang="ja-JP" altLang="en-US" smtClean="0"/>
              <a:t>2025/7/18</a:t>
            </a:fld>
            <a:endParaRPr kumimoji="1" lang="ja-JP" altLang="en-US"/>
          </a:p>
        </p:txBody>
      </p:sp>
      <p:sp>
        <p:nvSpPr>
          <p:cNvPr id="6" name="フッター プレースホルダー 5">
            <a:extLst>
              <a:ext uri="{FF2B5EF4-FFF2-40B4-BE49-F238E27FC236}">
                <a16:creationId xmlns:a16="http://schemas.microsoft.com/office/drawing/2014/main" id="{A3C50E55-E2F5-45B0-A015-0F41AFA929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7D02EF-DA06-455D-A721-508FDF8E526B}"/>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561234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A2433-1009-47AC-B9A2-335E06E7AD7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93174B6-271B-4B58-A1AD-769F3E5065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9CF3C9-1041-41D8-8A81-CE5982E823E9}"/>
              </a:ext>
            </a:extLst>
          </p:cNvPr>
          <p:cNvSpPr>
            <a:spLocks noGrp="1"/>
          </p:cNvSpPr>
          <p:nvPr>
            <p:ph type="dt" sz="half" idx="10"/>
          </p:nvPr>
        </p:nvSpPr>
        <p:spPr/>
        <p:txBody>
          <a:bodyPr/>
          <a:lstStyle/>
          <a:p>
            <a:fld id="{3E591507-2646-4359-85ED-58BDE4394A74}" type="datetime1">
              <a:rPr kumimoji="1" lang="ja-JP" altLang="en-US" smtClean="0"/>
              <a:t>2025/7/18</a:t>
            </a:fld>
            <a:endParaRPr kumimoji="1" lang="ja-JP" altLang="en-US"/>
          </a:p>
        </p:txBody>
      </p:sp>
      <p:sp>
        <p:nvSpPr>
          <p:cNvPr id="5" name="フッター プレースホルダー 4">
            <a:extLst>
              <a:ext uri="{FF2B5EF4-FFF2-40B4-BE49-F238E27FC236}">
                <a16:creationId xmlns:a16="http://schemas.microsoft.com/office/drawing/2014/main" id="{7697D377-656E-42B2-AC11-B65D3C80D7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E69A06-67C8-4ED8-B018-A79DF1EB4426}"/>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1338395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0BFBF35-AE88-430E-8A5B-BFA1BDD5D36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6FA641-E37F-428E-BBC1-97CA0486E079}"/>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E86302-64E5-46F2-BC35-D646CB672544}"/>
              </a:ext>
            </a:extLst>
          </p:cNvPr>
          <p:cNvSpPr>
            <a:spLocks noGrp="1"/>
          </p:cNvSpPr>
          <p:nvPr>
            <p:ph type="dt" sz="half" idx="10"/>
          </p:nvPr>
        </p:nvSpPr>
        <p:spPr/>
        <p:txBody>
          <a:bodyPr/>
          <a:lstStyle/>
          <a:p>
            <a:fld id="{5DD2527B-5394-4E22-B30B-A19152174A7C}" type="datetime1">
              <a:rPr kumimoji="1" lang="ja-JP" altLang="en-US" smtClean="0"/>
              <a:t>2025/7/18</a:t>
            </a:fld>
            <a:endParaRPr kumimoji="1" lang="ja-JP" altLang="en-US"/>
          </a:p>
        </p:txBody>
      </p:sp>
      <p:sp>
        <p:nvSpPr>
          <p:cNvPr id="5" name="フッター プレースホルダー 4">
            <a:extLst>
              <a:ext uri="{FF2B5EF4-FFF2-40B4-BE49-F238E27FC236}">
                <a16:creationId xmlns:a16="http://schemas.microsoft.com/office/drawing/2014/main" id="{5ED188E3-DFF3-461E-BA17-979DA585A8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3D16-F876-4E48-8300-CDF5A6682D90}"/>
              </a:ext>
            </a:extLst>
          </p:cNvPr>
          <p:cNvSpPr>
            <a:spLocks noGrp="1"/>
          </p:cNvSpPr>
          <p:nvPr>
            <p:ph type="sldNum" sz="quarter" idx="12"/>
          </p:nvPr>
        </p:nvSpPr>
        <p:spPr/>
        <p:txBody>
          <a:body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2974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38D1E0-7C4D-4843-A211-706127AE13B2}" type="datetime1">
              <a:rPr kumimoji="1" lang="ja-JP" altLang="en-US" smtClean="0"/>
              <a:t>2025/7/18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372601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38A2D5A-2D46-4739-89D9-6924FC027602}" type="datetime1">
              <a:rPr kumimoji="1" lang="ja-JP" altLang="en-US" smtClean="0"/>
              <a:t>2025/7/18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240556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C5A9A1-3A47-4241-80D1-C1CEB0D7C8E5}" type="datetime1">
              <a:rPr kumimoji="1" lang="ja-JP" altLang="en-US" smtClean="0"/>
              <a:t>2025/7/18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262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D2770A-5880-4724-A4FC-C3CB444B7A75}" type="datetime1">
              <a:rPr kumimoji="1" lang="ja-JP" altLang="en-US" smtClean="0"/>
              <a:t>2025/7/18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38103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4F4F0-3381-424F-B2CA-76FE90A6E551}" type="datetime1">
              <a:rPr kumimoji="1" lang="ja-JP" altLang="en-US" smtClean="0"/>
              <a:t>2025/7/18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261606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084EC2-6556-4F2E-AE00-35E8C750DFFC}" type="datetime1">
              <a:rPr kumimoji="1" lang="ja-JP" altLang="en-US" smtClean="0"/>
              <a:t>2025/7/18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383467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545E44-2E18-447F-BCE9-3D4FCA45DA6F}" type="datetime1">
              <a:rPr kumimoji="1" lang="ja-JP" altLang="en-US" smtClean="0"/>
              <a:t>2025/7/18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67648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6BED7-6C73-47DA-AEC8-0FC3CE2458CB}" type="datetime1">
              <a:rPr kumimoji="1" lang="ja-JP" altLang="en-US" smtClean="0"/>
              <a:t>2025/7/18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20257220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6EBDC1-6480-4224-8402-E67ADBFA7022}" type="datetime1">
              <a:rPr kumimoji="1" lang="ja-JP" altLang="en-US" smtClean="0"/>
              <a:t>2025/7/18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4037775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50E094A-44DB-4761-8359-8D214ABF655F}"/>
              </a:ext>
            </a:extLst>
          </p:cNvPr>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FC3008-B008-4DDB-973C-0DA91E910CAF}"/>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E3B4F1-ECD6-4317-8110-D4BE220FC112}"/>
              </a:ext>
            </a:extLst>
          </p:cNvPr>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9F9AC0-19D4-4485-B035-23976135B708}" type="datetime1">
              <a:rPr kumimoji="1" lang="ja-JP" altLang="en-US" smtClean="0"/>
              <a:t>2025/7/18</a:t>
            </a:fld>
            <a:endParaRPr kumimoji="1" lang="ja-JP" altLang="en-US"/>
          </a:p>
        </p:txBody>
      </p:sp>
      <p:sp>
        <p:nvSpPr>
          <p:cNvPr id="5" name="フッター プレースホルダー 4">
            <a:extLst>
              <a:ext uri="{FF2B5EF4-FFF2-40B4-BE49-F238E27FC236}">
                <a16:creationId xmlns:a16="http://schemas.microsoft.com/office/drawing/2014/main" id="{F564C4DF-9186-4BBD-8577-B2DF7C82EFCC}"/>
              </a:ext>
            </a:extLst>
          </p:cNvPr>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D2B551-067E-460F-973D-188BEE12419D}"/>
              </a:ext>
            </a:extLst>
          </p:cNvPr>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7C127F-7211-4E98-90EE-3418E53416AC}" type="slidenum">
              <a:rPr kumimoji="1" lang="ja-JP" altLang="en-US" smtClean="0"/>
              <a:t>‹#›</a:t>
            </a:fld>
            <a:endParaRPr kumimoji="1" lang="ja-JP" altLang="en-US"/>
          </a:p>
        </p:txBody>
      </p:sp>
    </p:spTree>
    <p:extLst>
      <p:ext uri="{BB962C8B-B14F-4D97-AF65-F5344CB8AC3E}">
        <p14:creationId xmlns:p14="http://schemas.microsoft.com/office/powerpoint/2010/main" val="67419777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685809"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3" indent="-171453" algn="l" defTabSz="685809" rtl="0" eaLnBrk="1" latinLnBrk="0" hangingPunct="1">
        <a:lnSpc>
          <a:spcPct val="90000"/>
        </a:lnSpc>
        <a:spcBef>
          <a:spcPts val="751"/>
        </a:spcBef>
        <a:buFont typeface="Arial" panose="020B0604020202020204" pitchFamily="34" charset="0"/>
        <a:buChar char="•"/>
        <a:defRPr kumimoji="1" sz="2100" kern="1200">
          <a:solidFill>
            <a:schemeClr val="tx1"/>
          </a:solidFill>
          <a:latin typeface="+mn-lt"/>
          <a:ea typeface="+mn-ea"/>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63" indent="-171453" algn="l" defTabSz="685809"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68" indent="-171453" algn="l" defTabSz="685809"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4pPr>
      <a:lvl5pPr marL="1543072" indent="-171453" algn="l" defTabSz="685809"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5pPr>
      <a:lvl6pPr marL="1885977" indent="-171453" algn="l" defTabSz="685809"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6pPr>
      <a:lvl7pPr marL="2228882" indent="-171453" algn="l" defTabSz="685809"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7pPr>
      <a:lvl8pPr marL="2571786" indent="-171453" algn="l" defTabSz="685809"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8pPr>
      <a:lvl9pPr marL="2914691" indent="-171453" algn="l" defTabSz="685809"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9pPr>
    </p:bodyStyle>
    <p:otherStyle>
      <a:defPPr>
        <a:defRPr lang="ja-JP"/>
      </a:defPPr>
      <a:lvl1pPr marL="0" algn="l" defTabSz="685809" rtl="0" eaLnBrk="1" latinLnBrk="0" hangingPunct="1">
        <a:defRPr kumimoji="1" sz="1351" kern="1200">
          <a:solidFill>
            <a:schemeClr val="tx1"/>
          </a:solidFill>
          <a:latin typeface="+mn-lt"/>
          <a:ea typeface="+mn-ea"/>
          <a:cs typeface="+mn-cs"/>
        </a:defRPr>
      </a:lvl1pPr>
      <a:lvl2pPr marL="342905" algn="l" defTabSz="685809" rtl="0" eaLnBrk="1" latinLnBrk="0" hangingPunct="1">
        <a:defRPr kumimoji="1" sz="1351" kern="1200">
          <a:solidFill>
            <a:schemeClr val="tx1"/>
          </a:solidFill>
          <a:latin typeface="+mn-lt"/>
          <a:ea typeface="+mn-ea"/>
          <a:cs typeface="+mn-cs"/>
        </a:defRPr>
      </a:lvl2pPr>
      <a:lvl3pPr marL="685809" algn="l" defTabSz="685809" rtl="0" eaLnBrk="1" latinLnBrk="0" hangingPunct="1">
        <a:defRPr kumimoji="1" sz="1351" kern="1200">
          <a:solidFill>
            <a:schemeClr val="tx1"/>
          </a:solidFill>
          <a:latin typeface="+mn-lt"/>
          <a:ea typeface="+mn-ea"/>
          <a:cs typeface="+mn-cs"/>
        </a:defRPr>
      </a:lvl3pPr>
      <a:lvl4pPr marL="1028714" algn="l" defTabSz="685809" rtl="0" eaLnBrk="1" latinLnBrk="0" hangingPunct="1">
        <a:defRPr kumimoji="1" sz="1351" kern="1200">
          <a:solidFill>
            <a:schemeClr val="tx1"/>
          </a:solidFill>
          <a:latin typeface="+mn-lt"/>
          <a:ea typeface="+mn-ea"/>
          <a:cs typeface="+mn-cs"/>
        </a:defRPr>
      </a:lvl4pPr>
      <a:lvl5pPr marL="1371620" algn="l" defTabSz="685809" rtl="0" eaLnBrk="1" latinLnBrk="0" hangingPunct="1">
        <a:defRPr kumimoji="1" sz="1351" kern="1200">
          <a:solidFill>
            <a:schemeClr val="tx1"/>
          </a:solidFill>
          <a:latin typeface="+mn-lt"/>
          <a:ea typeface="+mn-ea"/>
          <a:cs typeface="+mn-cs"/>
        </a:defRPr>
      </a:lvl5pPr>
      <a:lvl6pPr marL="1714524" algn="l" defTabSz="685809" rtl="0" eaLnBrk="1" latinLnBrk="0" hangingPunct="1">
        <a:defRPr kumimoji="1" sz="1351" kern="1200">
          <a:solidFill>
            <a:schemeClr val="tx1"/>
          </a:solidFill>
          <a:latin typeface="+mn-lt"/>
          <a:ea typeface="+mn-ea"/>
          <a:cs typeface="+mn-cs"/>
        </a:defRPr>
      </a:lvl6pPr>
      <a:lvl7pPr marL="2057429" algn="l" defTabSz="685809" rtl="0" eaLnBrk="1" latinLnBrk="0" hangingPunct="1">
        <a:defRPr kumimoji="1" sz="1351" kern="1200">
          <a:solidFill>
            <a:schemeClr val="tx1"/>
          </a:solidFill>
          <a:latin typeface="+mn-lt"/>
          <a:ea typeface="+mn-ea"/>
          <a:cs typeface="+mn-cs"/>
        </a:defRPr>
      </a:lvl7pPr>
      <a:lvl8pPr marL="2400334" algn="l" defTabSz="685809" rtl="0" eaLnBrk="1" latinLnBrk="0" hangingPunct="1">
        <a:defRPr kumimoji="1" sz="1351" kern="1200">
          <a:solidFill>
            <a:schemeClr val="tx1"/>
          </a:solidFill>
          <a:latin typeface="+mn-lt"/>
          <a:ea typeface="+mn-ea"/>
          <a:cs typeface="+mn-cs"/>
        </a:defRPr>
      </a:lvl8pPr>
      <a:lvl9pPr marL="2743238" algn="l" defTabSz="685809" rtl="0" eaLnBrk="1" latinLnBrk="0" hangingPunct="1">
        <a:defRPr kumimoji="1"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p:cNvSpPr txBox="1"/>
          <p:nvPr/>
        </p:nvSpPr>
        <p:spPr>
          <a:xfrm>
            <a:off x="7668344" y="275121"/>
            <a:ext cx="1224136" cy="5452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資料２</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251520" y="1925543"/>
            <a:ext cx="8640960" cy="4077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a:t>
            </a:r>
            <a:r>
              <a:rPr kumimoji="1" lang="ja-JP" altLang="en-US" sz="2800" b="1" dirty="0">
                <a:solidFill>
                  <a:prstClr val="black"/>
                </a:solidFill>
                <a:latin typeface="Meiryo UI" panose="020B0604030504040204" pitchFamily="50" charset="-128"/>
                <a:ea typeface="Meiryo UI" panose="020B0604030504040204" pitchFamily="50" charset="-128"/>
              </a:rPr>
              <a:t>国の現状について</a:t>
            </a:r>
            <a:endParaRPr kumimoji="1" lang="en-US" altLang="ja-JP" sz="28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　</a:t>
            </a:r>
            <a:r>
              <a:rPr kumimoji="1" lang="ja-JP" altLang="en-US" sz="2400" b="1" dirty="0">
                <a:solidFill>
                  <a:prstClr val="black"/>
                </a:solidFill>
                <a:latin typeface="Meiryo UI" panose="020B0604030504040204" pitchFamily="50" charset="-128"/>
                <a:ea typeface="Meiryo UI" panose="020B0604030504040204" pitchFamily="50" charset="-128"/>
              </a:rPr>
              <a:t>全国の食品ロス発生量（推計）</a:t>
            </a:r>
            <a:br>
              <a:rPr kumimoji="1" lang="en-US" altLang="ja-JP" sz="2400" b="1" dirty="0">
                <a:solidFill>
                  <a:prstClr val="black"/>
                </a:solidFill>
                <a:latin typeface="Meiryo UI" panose="020B0604030504040204" pitchFamily="50" charset="-128"/>
                <a:ea typeface="Meiryo UI" panose="020B0604030504040204" pitchFamily="50" charset="-128"/>
              </a:rPr>
            </a:br>
            <a:r>
              <a:rPr kumimoji="1" lang="ja-JP" altLang="en-US" sz="2400" b="1" dirty="0">
                <a:solidFill>
                  <a:prstClr val="black"/>
                </a:solidFill>
                <a:latin typeface="Meiryo UI" panose="020B0604030504040204" pitchFamily="50" charset="-128"/>
                <a:ea typeface="Meiryo UI" panose="020B0604030504040204" pitchFamily="50" charset="-128"/>
              </a:rPr>
              <a:t>　　（２）　食品ロスの削減の推進に関する基本的な方針</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大阪府の現状について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　</a:t>
            </a:r>
            <a:r>
              <a:rPr kumimoji="1" lang="ja-JP" altLang="en-US" sz="2400" b="1" dirty="0">
                <a:solidFill>
                  <a:prstClr val="black"/>
                </a:solidFill>
                <a:latin typeface="Meiryo UI" panose="020B0604030504040204" pitchFamily="50" charset="-128"/>
                <a:ea typeface="Meiryo UI" panose="020B0604030504040204" pitchFamily="50" charset="-128"/>
              </a:rPr>
              <a:t>大阪府の食品ロス発生量（推計）</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　食品ロス削減に取り組む府民の意識及び割合</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（３）　これまでの取組にかかる関係者ヒアリングの結果</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395536" y="1080584"/>
            <a:ext cx="84969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＜食品ロス削減の現状について＞</a:t>
            </a:r>
          </a:p>
        </p:txBody>
      </p:sp>
    </p:spTree>
    <p:extLst>
      <p:ext uri="{BB962C8B-B14F-4D97-AF65-F5344CB8AC3E}">
        <p14:creationId xmlns:p14="http://schemas.microsoft.com/office/powerpoint/2010/main" val="101905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E5FFBFCE-E685-4CA8-B713-40DE4904C649}"/>
              </a:ext>
            </a:extLst>
          </p:cNvPr>
          <p:cNvGraphicFramePr/>
          <p:nvPr>
            <p:extLst>
              <p:ext uri="{D42A27DB-BD31-4B8C-83A1-F6EECF244321}">
                <p14:modId xmlns:p14="http://schemas.microsoft.com/office/powerpoint/2010/main" val="912078731"/>
              </p:ext>
            </p:extLst>
          </p:nvPr>
        </p:nvGraphicFramePr>
        <p:xfrm>
          <a:off x="19315" y="1227461"/>
          <a:ext cx="8867787" cy="375012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図 20">
            <a:extLst>
              <a:ext uri="{FF2B5EF4-FFF2-40B4-BE49-F238E27FC236}">
                <a16:creationId xmlns:a16="http://schemas.microsoft.com/office/drawing/2014/main" id="{AE9A792B-5378-412C-919C-56B34C50008D}"/>
              </a:ext>
            </a:extLst>
          </p:cNvPr>
          <p:cNvPicPr/>
          <p:nvPr/>
        </p:nvPicPr>
        <p:blipFill>
          <a:blip r:embed="rId3">
            <a:extLst>
              <a:ext uri="{28A0092B-C50C-407E-A947-70E740481C1C}">
                <a14:useLocalDpi xmlns:a14="http://schemas.microsoft.com/office/drawing/2010/main" val="0"/>
              </a:ext>
            </a:extLst>
          </a:blip>
          <a:stretch>
            <a:fillRect/>
          </a:stretch>
        </p:blipFill>
        <p:spPr>
          <a:xfrm>
            <a:off x="574944" y="4892049"/>
            <a:ext cx="8246170" cy="1834257"/>
          </a:xfrm>
          <a:prstGeom prst="rect">
            <a:avLst/>
          </a:prstGeom>
        </p:spPr>
      </p:pic>
      <p:sp>
        <p:nvSpPr>
          <p:cNvPr id="8" name="テキスト ボックス 1">
            <a:extLst>
              <a:ext uri="{FF2B5EF4-FFF2-40B4-BE49-F238E27FC236}">
                <a16:creationId xmlns:a16="http://schemas.microsoft.com/office/drawing/2014/main" id="{876CE0EB-4261-46B7-A21E-EDF9ADA9203C}"/>
              </a:ext>
            </a:extLst>
          </p:cNvPr>
          <p:cNvSpPr txBox="1">
            <a:spLocks noChangeArrowheads="1"/>
          </p:cNvSpPr>
          <p:nvPr/>
        </p:nvSpPr>
        <p:spPr bwMode="auto">
          <a:xfrm>
            <a:off x="424206" y="519275"/>
            <a:ext cx="8396908" cy="584775"/>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45399" eaLnBrk="0" fontAlgn="base" hangingPunct="0">
              <a:spcBef>
                <a:spcPct val="0"/>
              </a:spcBef>
              <a:spcAft>
                <a:spcPct val="0"/>
              </a:spcAft>
              <a:buNone/>
              <a:defRPr/>
            </a:pPr>
            <a:r>
              <a:rPr lang="ja-JP" altLang="en-US"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 </a:t>
            </a:r>
            <a:r>
              <a:rPr lang="en-US" altLang="ja-JP"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2024</a:t>
            </a:r>
            <a:r>
              <a:rPr lang="ja-JP" altLang="en-US"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年度の調査において、新たに追加した「値引き・ポイント還元」の取組割合が多い。</a:t>
            </a:r>
          </a:p>
          <a:p>
            <a:pPr defTabSz="545399" eaLnBrk="0" fontAlgn="base" hangingPunct="0">
              <a:spcBef>
                <a:spcPct val="0"/>
              </a:spcBef>
              <a:spcAft>
                <a:spcPct val="0"/>
              </a:spcAft>
              <a:buNone/>
              <a:defRPr/>
            </a:pPr>
            <a:r>
              <a:rPr lang="ja-JP" altLang="en-US"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 既存の項目についても、</a:t>
            </a:r>
            <a:r>
              <a:rPr lang="en-US" altLang="ja-JP"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2020</a:t>
            </a:r>
            <a:r>
              <a:rPr lang="ja-JP" altLang="en-US"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年度と比べて、同程度ないし増加の傾向にある。</a:t>
            </a:r>
          </a:p>
        </p:txBody>
      </p:sp>
      <p:sp>
        <p:nvSpPr>
          <p:cNvPr id="9" name="正方形/長方形 8">
            <a:extLst>
              <a:ext uri="{FF2B5EF4-FFF2-40B4-BE49-F238E27FC236}">
                <a16:creationId xmlns:a16="http://schemas.microsoft.com/office/drawing/2014/main" id="{E363CD3A-58D3-4D88-BC24-9211E5711347}"/>
              </a:ext>
            </a:extLst>
          </p:cNvPr>
          <p:cNvSpPr/>
          <p:nvPr/>
        </p:nvSpPr>
        <p:spPr>
          <a:xfrm>
            <a:off x="5500" y="1186325"/>
            <a:ext cx="569444" cy="248658"/>
          </a:xfrm>
          <a:prstGeom prst="rect">
            <a:avLst/>
          </a:prstGeom>
          <a:noFill/>
        </p:spPr>
        <p:txBody>
          <a:bodyPr wrap="square">
            <a:spAutoFit/>
          </a:bodyPr>
          <a:lstStyle/>
          <a:p>
            <a:pPr defTabSz="844073"/>
            <a:r>
              <a:rPr lang="ja-JP" altLang="en-US" sz="1016" dirty="0">
                <a:solidFill>
                  <a:prstClr val="black"/>
                </a:solidFill>
                <a:latin typeface="Meiryo UI" panose="020B0604030504040204" pitchFamily="50" charset="-128"/>
                <a:ea typeface="Meiryo UI" panose="020B0604030504040204" pitchFamily="50" charset="-128"/>
              </a:rPr>
              <a:t>（％）</a:t>
            </a:r>
            <a:endParaRPr lang="en-US" altLang="ja-JP" sz="1016"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
            <a:extLst>
              <a:ext uri="{FF2B5EF4-FFF2-40B4-BE49-F238E27FC236}">
                <a16:creationId xmlns:a16="http://schemas.microsoft.com/office/drawing/2014/main" id="{C888F0DA-0243-4B07-B479-A534B1227ED2}"/>
              </a:ext>
            </a:extLst>
          </p:cNvPr>
          <p:cNvSpPr txBox="1">
            <a:spLocks noChangeArrowheads="1"/>
          </p:cNvSpPr>
          <p:nvPr/>
        </p:nvSpPr>
        <p:spPr bwMode="auto">
          <a:xfrm>
            <a:off x="2041539" y="1186325"/>
            <a:ext cx="53129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545399" eaLnBrk="0" fontAlgn="base" hangingPunct="0">
              <a:lnSpc>
                <a:spcPts val="1800"/>
              </a:lnSpc>
              <a:spcBef>
                <a:spcPct val="0"/>
              </a:spcBef>
              <a:spcAft>
                <a:spcPct val="0"/>
              </a:spcAft>
              <a:buNone/>
              <a:defRPr/>
            </a:pPr>
            <a:r>
              <a:rPr lang="ja-JP" altLang="en-US" sz="1600" b="1"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食品ロス削減に係る府民の意識調査（各取組の割合）</a:t>
            </a:r>
            <a:endParaRPr lang="en-US" altLang="ja-JP" sz="1600" b="1"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3" name="Rectangle 2">
            <a:extLst>
              <a:ext uri="{FF2B5EF4-FFF2-40B4-BE49-F238E27FC236}">
                <a16:creationId xmlns:a16="http://schemas.microsoft.com/office/drawing/2014/main" id="{32168609-FF21-4925-B795-D7DBCB2431F6}"/>
              </a:ext>
            </a:extLst>
          </p:cNvPr>
          <p:cNvSpPr txBox="1">
            <a:spLocks noChangeArrowheads="1"/>
          </p:cNvSpPr>
          <p:nvPr/>
        </p:nvSpPr>
        <p:spPr>
          <a:xfrm>
            <a:off x="0" y="-42572"/>
            <a:ext cx="9144000" cy="438436"/>
          </a:xfrm>
          <a:prstGeom prst="rect">
            <a:avLst/>
          </a:prstGeom>
          <a:solidFill>
            <a:srgbClr val="5B9BD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0" cap="none" spc="0" normalizeH="0" baseline="0" noProof="0" dirty="0">
              <a:ln>
                <a:noFill/>
              </a:ln>
              <a:solidFill>
                <a:prstClr val="white"/>
              </a:solidFill>
              <a:effectLst/>
              <a:uLnTx/>
              <a:uFillTx/>
              <a:latin typeface="Meiryo UI"/>
              <a:ea typeface="BIZ UDゴシック" panose="020B0400000000000000" pitchFamily="49" charset="-128"/>
              <a:cs typeface="Meiryo UI" pitchFamily="50" charset="-128"/>
            </a:endParaRPr>
          </a:p>
        </p:txBody>
      </p:sp>
      <p:sp>
        <p:nvSpPr>
          <p:cNvPr id="14" name="テキスト ボックス 13">
            <a:extLst>
              <a:ext uri="{FF2B5EF4-FFF2-40B4-BE49-F238E27FC236}">
                <a16:creationId xmlns:a16="http://schemas.microsoft.com/office/drawing/2014/main" id="{A51A0BFB-4721-40C8-9879-42A298047608}"/>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2000" b="1" dirty="0">
                <a:solidFill>
                  <a:prstClr val="white"/>
                </a:solidFill>
                <a:latin typeface="Meiryo UI" panose="020B0604030504040204" pitchFamily="50" charset="-128"/>
                <a:ea typeface="Meiryo UI" panose="020B0604030504040204" pitchFamily="50" charset="-128"/>
              </a:rPr>
              <a:t>２</a:t>
            </a:r>
            <a:r>
              <a:rPr lang="ja-JP" altLang="en-US" sz="2000" b="1" dirty="0">
                <a:solidFill>
                  <a:prstClr val="white"/>
                </a:solidFill>
                <a:latin typeface="Meiryo UI" panose="020B0604030504040204" pitchFamily="50" charset="-128"/>
                <a:ea typeface="Meiryo UI" panose="020B0604030504040204" pitchFamily="50" charset="-128"/>
              </a:rPr>
              <a:t>（２） 食品ロス削減に取り組む府民の意識及び割合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スライド番号プレースホルダー 3">
            <a:extLst>
              <a:ext uri="{FF2B5EF4-FFF2-40B4-BE49-F238E27FC236}">
                <a16:creationId xmlns:a16="http://schemas.microsoft.com/office/drawing/2014/main" id="{2F4D71AA-E85C-4D47-995E-B8F229C26EB9}"/>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７</a:t>
            </a:r>
          </a:p>
        </p:txBody>
      </p:sp>
    </p:spTree>
    <p:extLst>
      <p:ext uri="{BB962C8B-B14F-4D97-AF65-F5344CB8AC3E}">
        <p14:creationId xmlns:p14="http://schemas.microsoft.com/office/powerpoint/2010/main" val="36238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17003C2A-ECD2-4C94-827F-E34AA33578D0}"/>
              </a:ext>
            </a:extLst>
          </p:cNvPr>
          <p:cNvSpPr/>
          <p:nvPr/>
        </p:nvSpPr>
        <p:spPr>
          <a:xfrm>
            <a:off x="167292" y="578593"/>
            <a:ext cx="8598778" cy="6133292"/>
          </a:xfrm>
          <a:prstGeom prst="rect">
            <a:avLst/>
          </a:prstGeom>
          <a:solidFill>
            <a:schemeClr val="bg1">
              <a:alpha val="8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defRPr/>
            </a:pPr>
            <a:r>
              <a:rPr lang="ja-JP" altLang="en-US" sz="1600" dirty="0">
                <a:solidFill>
                  <a:schemeClr val="tx1"/>
                </a:solidFill>
                <a:latin typeface="+mn-ea"/>
              </a:rPr>
              <a:t>◎ </a:t>
            </a:r>
            <a:r>
              <a:rPr lang="ja-JP" altLang="en-US" sz="1600" b="1" dirty="0">
                <a:solidFill>
                  <a:schemeClr val="tx1"/>
                </a:solidFill>
                <a:latin typeface="+mn-ea"/>
              </a:rPr>
              <a:t>関係者へのヒアリング・・・府の基本的施策に基づく具体的取組について分析するため、実施。</a:t>
            </a:r>
            <a:endParaRPr lang="en-US" altLang="ja-JP" sz="1600" b="1" dirty="0">
              <a:solidFill>
                <a:schemeClr val="tx1"/>
              </a:solidFill>
              <a:latin typeface="+mn-ea"/>
            </a:endParaRPr>
          </a:p>
          <a:p>
            <a:pPr marL="360363" indent="-360363">
              <a:defRPr/>
            </a:pPr>
            <a:r>
              <a:rPr lang="ja-JP" altLang="en-US" sz="1400" b="1" dirty="0">
                <a:solidFill>
                  <a:schemeClr val="tx1"/>
                </a:solidFill>
                <a:latin typeface="+mn-ea"/>
              </a:rPr>
              <a:t>　　</a:t>
            </a:r>
            <a:r>
              <a:rPr lang="ja-JP" altLang="en-US" sz="1400" dirty="0">
                <a:solidFill>
                  <a:schemeClr val="tx1"/>
                </a:solidFill>
                <a:latin typeface="+mn-ea"/>
              </a:rPr>
              <a:t>　  事業系ヒアリング対象：ネットワーク懇話会メンバー、パートナーシップ事業者などの府内事業者</a:t>
            </a:r>
            <a:endParaRPr lang="en-US" altLang="ja-JP" sz="1400" dirty="0">
              <a:solidFill>
                <a:schemeClr val="tx1"/>
              </a:solidFill>
              <a:latin typeface="+mn-ea"/>
            </a:endParaRPr>
          </a:p>
          <a:p>
            <a:pPr marL="360363" indent="-360363">
              <a:defRPr/>
            </a:pPr>
            <a:r>
              <a:rPr lang="ja-JP" altLang="en-US" sz="1400" dirty="0">
                <a:solidFill>
                  <a:schemeClr val="tx1"/>
                </a:solidFill>
                <a:latin typeface="+mn-ea"/>
              </a:rPr>
              <a:t>　　　  家庭系ヒアリング対象：もったいないやん活動隊員、学生プロジェクトの教員（消費者啓発の関係者）</a:t>
            </a:r>
          </a:p>
          <a:p>
            <a:pPr marL="360363" indent="-360363">
              <a:defRPr/>
            </a:pPr>
            <a:r>
              <a:rPr lang="ja-JP" altLang="en-US" sz="1600" dirty="0">
                <a:solidFill>
                  <a:schemeClr val="tx1"/>
                </a:solidFill>
                <a:latin typeface="+mn-ea"/>
              </a:rPr>
              <a:t>　</a:t>
            </a:r>
            <a:endParaRPr lang="en-US" altLang="ja-JP" sz="1600" dirty="0">
              <a:solidFill>
                <a:schemeClr val="tx1"/>
              </a:solidFill>
              <a:latin typeface="+mn-ea"/>
            </a:endParaRPr>
          </a:p>
          <a:p>
            <a:pPr marL="360363" indent="-360363">
              <a:lnSpc>
                <a:spcPts val="2100"/>
              </a:lnSpc>
              <a:defRPr/>
            </a:pPr>
            <a:r>
              <a:rPr lang="ja-JP" altLang="en-US" sz="1600" dirty="0">
                <a:solidFill>
                  <a:schemeClr val="tx1"/>
                </a:solidFill>
                <a:latin typeface="+mn-ea"/>
              </a:rPr>
              <a:t> </a:t>
            </a:r>
            <a:endParaRPr lang="en-US" altLang="ja-JP" sz="1600" dirty="0">
              <a:solidFill>
                <a:schemeClr val="tx1"/>
              </a:solidFill>
              <a:latin typeface="+mn-ea"/>
            </a:endParaRPr>
          </a:p>
          <a:p>
            <a:pPr marL="360363" indent="-360363">
              <a:lnSpc>
                <a:spcPts val="2100"/>
              </a:lnSpc>
              <a:defRPr/>
            </a:pPr>
            <a:r>
              <a:rPr lang="ja-JP" altLang="en-US" sz="1600" dirty="0">
                <a:solidFill>
                  <a:schemeClr val="tx1"/>
                </a:solidFill>
                <a:latin typeface="+mn-ea"/>
              </a:rPr>
              <a:t>  ◆ 事業者で発生する食品ロスについては、</a:t>
            </a:r>
            <a:r>
              <a:rPr lang="ja-JP" altLang="en-US" sz="1600" u="sng" dirty="0">
                <a:solidFill>
                  <a:schemeClr val="tx1"/>
                </a:solidFill>
                <a:latin typeface="+mn-ea"/>
              </a:rPr>
              <a:t>削減が一定進んでいる状況である</a:t>
            </a:r>
            <a:r>
              <a:rPr lang="ja-JP" altLang="en-US" sz="1600" dirty="0">
                <a:solidFill>
                  <a:schemeClr val="tx1"/>
                </a:solidFill>
                <a:latin typeface="+mn-ea"/>
              </a:rPr>
              <a:t>。</a:t>
            </a:r>
            <a:br>
              <a:rPr lang="en-US" altLang="ja-JP" sz="1600" dirty="0">
                <a:solidFill>
                  <a:schemeClr val="tx1"/>
                </a:solidFill>
                <a:latin typeface="+mn-ea"/>
              </a:rPr>
            </a:br>
            <a:endParaRPr lang="ja-JP" altLang="en-US" sz="1600" dirty="0">
              <a:solidFill>
                <a:schemeClr val="tx1"/>
              </a:solidFill>
              <a:latin typeface="+mn-ea"/>
            </a:endParaRPr>
          </a:p>
          <a:p>
            <a:pPr marL="360363" indent="-360363">
              <a:lnSpc>
                <a:spcPts val="2100"/>
              </a:lnSpc>
              <a:defRPr/>
            </a:pPr>
            <a:r>
              <a:rPr lang="ja-JP" altLang="en-US" sz="1600" dirty="0">
                <a:solidFill>
                  <a:schemeClr val="tx1"/>
                </a:solidFill>
                <a:latin typeface="+mn-ea"/>
              </a:rPr>
              <a:t>  ◆ 事業者においては、システム化や外部委託化により、食品ロスと労力の削減を図る方向性であり、</a:t>
            </a:r>
            <a:endParaRPr lang="en-US" altLang="ja-JP" sz="1600" dirty="0">
              <a:solidFill>
                <a:schemeClr val="tx1"/>
              </a:solidFill>
              <a:latin typeface="+mn-ea"/>
            </a:endParaRPr>
          </a:p>
          <a:p>
            <a:pPr marL="360363" indent="-360363">
              <a:lnSpc>
                <a:spcPts val="2100"/>
              </a:lnSpc>
              <a:defRPr/>
            </a:pPr>
            <a:r>
              <a:rPr lang="ja-JP" altLang="en-US" sz="1600" dirty="0">
                <a:solidFill>
                  <a:schemeClr val="tx1"/>
                </a:solidFill>
                <a:latin typeface="+mn-ea"/>
              </a:rPr>
              <a:t>　   </a:t>
            </a:r>
            <a:r>
              <a:rPr lang="ja-JP" altLang="en-US" sz="1600" u="sng" dirty="0">
                <a:solidFill>
                  <a:schemeClr val="tx1"/>
                </a:solidFill>
                <a:latin typeface="+mn-ea"/>
              </a:rPr>
              <a:t>食品ロスの発生抑制に重点が置かれている</a:t>
            </a:r>
            <a:r>
              <a:rPr lang="ja-JP" altLang="en-US" sz="1600" dirty="0">
                <a:solidFill>
                  <a:schemeClr val="tx1"/>
                </a:solidFill>
                <a:latin typeface="+mn-ea"/>
              </a:rPr>
              <a:t>。</a:t>
            </a:r>
            <a:br>
              <a:rPr lang="en-US" altLang="ja-JP" sz="1600" dirty="0">
                <a:solidFill>
                  <a:schemeClr val="tx1"/>
                </a:solidFill>
                <a:latin typeface="+mn-ea"/>
              </a:rPr>
            </a:br>
            <a:endParaRPr lang="en-US" altLang="ja-JP" sz="1600" dirty="0">
              <a:solidFill>
                <a:schemeClr val="tx1"/>
              </a:solidFill>
              <a:latin typeface="+mn-ea"/>
            </a:endParaRPr>
          </a:p>
          <a:p>
            <a:pPr marL="360363" indent="-360363">
              <a:lnSpc>
                <a:spcPts val="2100"/>
              </a:lnSpc>
              <a:defRPr/>
            </a:pPr>
            <a:r>
              <a:rPr lang="ja-JP" altLang="en-US" sz="1600" dirty="0">
                <a:solidFill>
                  <a:schemeClr val="tx1"/>
                </a:solidFill>
                <a:latin typeface="+mn-ea"/>
              </a:rPr>
              <a:t>  ◆ 持ち帰り・寄附については、有事の際のリスクが問題視されており、法的整理が望まれている。</a:t>
            </a:r>
            <a:br>
              <a:rPr lang="en-US" altLang="ja-JP" sz="1600" dirty="0">
                <a:solidFill>
                  <a:schemeClr val="tx1"/>
                </a:solidFill>
                <a:latin typeface="+mn-ea"/>
              </a:rPr>
            </a:br>
            <a:endParaRPr lang="en-US" altLang="ja-JP" sz="1600" dirty="0">
              <a:solidFill>
                <a:schemeClr val="tx1"/>
              </a:solidFill>
              <a:latin typeface="+mn-ea"/>
            </a:endParaRPr>
          </a:p>
          <a:p>
            <a:pPr marL="360363" indent="-360363">
              <a:lnSpc>
                <a:spcPts val="2100"/>
              </a:lnSpc>
              <a:defRPr/>
            </a:pPr>
            <a:r>
              <a:rPr lang="ja-JP" altLang="en-US" sz="1600" dirty="0">
                <a:solidFill>
                  <a:schemeClr val="tx1"/>
                </a:solidFill>
                <a:latin typeface="+mn-ea"/>
              </a:rPr>
              <a:t>  ◆ </a:t>
            </a:r>
            <a:r>
              <a:rPr lang="ja-JP" altLang="en-US" sz="1600" u="sng" dirty="0">
                <a:solidFill>
                  <a:schemeClr val="tx1"/>
                </a:solidFill>
                <a:latin typeface="+mn-ea"/>
              </a:rPr>
              <a:t>消費者（顧客）行動による食品ロス</a:t>
            </a:r>
            <a:r>
              <a:rPr lang="ja-JP" altLang="en-US" sz="1600" dirty="0">
                <a:solidFill>
                  <a:schemeClr val="tx1"/>
                </a:solidFill>
                <a:latin typeface="+mn-ea"/>
              </a:rPr>
              <a:t>については、事業者からの働きかけが難しく、行政に、</a:t>
            </a:r>
            <a:endParaRPr lang="en-US" altLang="ja-JP" sz="1600" dirty="0">
              <a:solidFill>
                <a:schemeClr val="tx1"/>
              </a:solidFill>
              <a:latin typeface="+mn-ea"/>
            </a:endParaRPr>
          </a:p>
          <a:p>
            <a:pPr marL="360363" indent="-360363">
              <a:lnSpc>
                <a:spcPts val="2100"/>
              </a:lnSpc>
              <a:defRPr/>
            </a:pPr>
            <a:r>
              <a:rPr lang="ja-JP" altLang="en-US" sz="1600" dirty="0">
                <a:solidFill>
                  <a:schemeClr val="tx1"/>
                </a:solidFill>
                <a:latin typeface="+mn-ea"/>
              </a:rPr>
              <a:t>　　　その役割が期待されている。</a:t>
            </a:r>
            <a:endParaRPr lang="en-US" altLang="ja-JP" sz="1600" dirty="0">
              <a:solidFill>
                <a:schemeClr val="tx1"/>
              </a:solidFill>
              <a:latin typeface="+mn-ea"/>
            </a:endParaRPr>
          </a:p>
          <a:p>
            <a:pPr marL="360363" indent="-360363">
              <a:lnSpc>
                <a:spcPts val="2100"/>
              </a:lnSpc>
              <a:defRPr/>
            </a:pPr>
            <a:endParaRPr lang="en-US" altLang="ja-JP" sz="1600" dirty="0">
              <a:solidFill>
                <a:schemeClr val="tx1"/>
              </a:solidFill>
              <a:latin typeface="+mn-ea"/>
            </a:endParaRPr>
          </a:p>
          <a:p>
            <a:pPr marL="360363" indent="-360363">
              <a:lnSpc>
                <a:spcPts val="2100"/>
              </a:lnSpc>
              <a:defRPr/>
            </a:pPr>
            <a:endParaRPr lang="en-US" altLang="ja-JP" sz="1600" dirty="0">
              <a:solidFill>
                <a:schemeClr val="tx1"/>
              </a:solidFill>
              <a:latin typeface="+mn-ea"/>
            </a:endParaRPr>
          </a:p>
          <a:p>
            <a:pPr marL="360363" indent="-360363">
              <a:lnSpc>
                <a:spcPts val="2100"/>
              </a:lnSpc>
              <a:defRPr/>
            </a:pPr>
            <a:endParaRPr lang="en-US" altLang="ja-JP" sz="1600" dirty="0">
              <a:solidFill>
                <a:schemeClr val="tx1"/>
              </a:solidFill>
              <a:latin typeface="+mn-ea"/>
            </a:endParaRPr>
          </a:p>
          <a:p>
            <a:pPr marL="360363" indent="-360363">
              <a:lnSpc>
                <a:spcPts val="2100"/>
              </a:lnSpc>
              <a:defRPr/>
            </a:pPr>
            <a:r>
              <a:rPr lang="ja-JP" altLang="en-US" sz="1600" dirty="0">
                <a:solidFill>
                  <a:schemeClr val="tx1"/>
                </a:solidFill>
                <a:latin typeface="+mn-ea"/>
              </a:rPr>
              <a:t>  ◇ ボランティア・学生等による継続的な取組推進には、活動のメリットを可視化することが必要である。</a:t>
            </a:r>
            <a:br>
              <a:rPr lang="en-US" altLang="ja-JP" sz="1600" dirty="0">
                <a:solidFill>
                  <a:schemeClr val="tx1"/>
                </a:solidFill>
                <a:latin typeface="+mn-ea"/>
              </a:rPr>
            </a:br>
            <a:endParaRPr lang="ja-JP" altLang="en-US" sz="1600" dirty="0">
              <a:solidFill>
                <a:schemeClr val="tx1"/>
              </a:solidFill>
              <a:latin typeface="+mn-ea"/>
            </a:endParaRPr>
          </a:p>
          <a:p>
            <a:pPr marL="360363" indent="-360363">
              <a:lnSpc>
                <a:spcPts val="2100"/>
              </a:lnSpc>
              <a:defRPr/>
            </a:pPr>
            <a:r>
              <a:rPr lang="ja-JP" altLang="en-US" sz="1600" dirty="0">
                <a:solidFill>
                  <a:schemeClr val="tx1"/>
                </a:solidFill>
                <a:latin typeface="+mn-ea"/>
              </a:rPr>
              <a:t>  ◇ </a:t>
            </a:r>
            <a:r>
              <a:rPr lang="ja-JP" altLang="en-US" sz="1600" u="sng" dirty="0">
                <a:solidFill>
                  <a:schemeClr val="tx1"/>
                </a:solidFill>
                <a:latin typeface="+mn-ea"/>
              </a:rPr>
              <a:t>活動隊員間や、企業との連携による交流・課題解決に向けた取組</a:t>
            </a:r>
            <a:r>
              <a:rPr lang="ja-JP" altLang="en-US" sz="1600" dirty="0">
                <a:solidFill>
                  <a:schemeClr val="tx1"/>
                </a:solidFill>
                <a:latin typeface="+mn-ea"/>
              </a:rPr>
              <a:t>が、活動隊員のメリット、学び、</a:t>
            </a:r>
            <a:endParaRPr lang="en-US" altLang="ja-JP" sz="1600" dirty="0">
              <a:solidFill>
                <a:schemeClr val="tx1"/>
              </a:solidFill>
              <a:latin typeface="+mn-ea"/>
            </a:endParaRPr>
          </a:p>
          <a:p>
            <a:pPr marL="360363" indent="-360363">
              <a:lnSpc>
                <a:spcPts val="2100"/>
              </a:lnSpc>
              <a:defRPr/>
            </a:pPr>
            <a:r>
              <a:rPr lang="en-US" altLang="ja-JP" sz="1600" dirty="0">
                <a:solidFill>
                  <a:schemeClr val="tx1"/>
                </a:solidFill>
                <a:latin typeface="+mn-ea"/>
              </a:rPr>
              <a:t>     </a:t>
            </a:r>
            <a:r>
              <a:rPr lang="ja-JP" altLang="en-US" sz="1600" dirty="0">
                <a:solidFill>
                  <a:schemeClr val="tx1"/>
                </a:solidFill>
                <a:latin typeface="+mn-ea"/>
              </a:rPr>
              <a:t>活動の拡大に繋がると思われる。</a:t>
            </a:r>
            <a:br>
              <a:rPr lang="en-US" altLang="ja-JP" sz="1600" dirty="0">
                <a:solidFill>
                  <a:schemeClr val="tx1"/>
                </a:solidFill>
                <a:latin typeface="+mn-ea"/>
              </a:rPr>
            </a:br>
            <a:endParaRPr lang="ja-JP" altLang="en-US" sz="1600" dirty="0">
              <a:solidFill>
                <a:schemeClr val="tx1"/>
              </a:solidFill>
              <a:latin typeface="+mn-ea"/>
            </a:endParaRPr>
          </a:p>
          <a:p>
            <a:pPr marL="360363" indent="-360363">
              <a:lnSpc>
                <a:spcPts val="2100"/>
              </a:lnSpc>
              <a:defRPr/>
            </a:pPr>
            <a:r>
              <a:rPr lang="ja-JP" altLang="en-US" sz="1600" dirty="0">
                <a:solidFill>
                  <a:schemeClr val="tx1"/>
                </a:solidFill>
                <a:latin typeface="+mn-ea"/>
              </a:rPr>
              <a:t>  ◇ 企業等との連携には、企業等に対しても、</a:t>
            </a:r>
            <a:r>
              <a:rPr lang="ja-JP" altLang="en-US" sz="1600" u="sng" dirty="0">
                <a:solidFill>
                  <a:schemeClr val="tx1"/>
                </a:solidFill>
                <a:latin typeface="+mn-ea"/>
              </a:rPr>
              <a:t>ボランティアや学生等の取組を知ってもらう</a:t>
            </a:r>
            <a:r>
              <a:rPr lang="ja-JP" altLang="en-US" sz="1600" dirty="0">
                <a:solidFill>
                  <a:schemeClr val="tx1"/>
                </a:solidFill>
                <a:latin typeface="+mn-ea"/>
              </a:rPr>
              <a:t>ことが有効である。</a:t>
            </a:r>
            <a:endParaRPr lang="en-US" altLang="ja-JP" sz="1600" dirty="0">
              <a:solidFill>
                <a:schemeClr val="tx1"/>
              </a:solidFill>
              <a:latin typeface="+mn-ea"/>
            </a:endParaRPr>
          </a:p>
          <a:p>
            <a:pPr marL="360363" indent="-360363">
              <a:defRPr/>
            </a:pPr>
            <a:endParaRPr lang="ja-JP" altLang="en-US" sz="1600" dirty="0">
              <a:solidFill>
                <a:schemeClr val="tx1"/>
              </a:solidFill>
              <a:latin typeface="+mn-ea"/>
            </a:endParaRPr>
          </a:p>
          <a:p>
            <a:pPr marL="360363" indent="-360363">
              <a:defRPr/>
            </a:pPr>
            <a:endParaRPr lang="en-US" altLang="ja-JP" sz="1600" dirty="0">
              <a:solidFill>
                <a:schemeClr val="tx1"/>
              </a:solidFill>
              <a:latin typeface="+mn-ea"/>
            </a:endParaRPr>
          </a:p>
        </p:txBody>
      </p:sp>
      <p:sp>
        <p:nvSpPr>
          <p:cNvPr id="30" name="テキスト ボックス 29">
            <a:extLst>
              <a:ext uri="{FF2B5EF4-FFF2-40B4-BE49-F238E27FC236}">
                <a16:creationId xmlns:a16="http://schemas.microsoft.com/office/drawing/2014/main" id="{89A78A7C-C771-43C0-935F-8050EFC9BA96}"/>
              </a:ext>
            </a:extLst>
          </p:cNvPr>
          <p:cNvSpPr txBox="1"/>
          <p:nvPr/>
        </p:nvSpPr>
        <p:spPr>
          <a:xfrm>
            <a:off x="243242" y="1439515"/>
            <a:ext cx="2160593"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rPr>
              <a:t>事業者へのヒアリング</a:t>
            </a:r>
            <a:r>
              <a:rPr lang="ja-JP" altLang="en-US" sz="1400" b="1" dirty="0">
                <a:solidFill>
                  <a:prstClr val="black"/>
                </a:solidFill>
                <a:latin typeface="+mn-ea"/>
              </a:rPr>
              <a:t>結果</a:t>
            </a:r>
            <a:endParaRPr kumimoji="0" lang="en-US" altLang="ja-JP" sz="1400" b="1" i="0" u="none" strike="noStrike" kern="1200" cap="none" spc="0" normalizeH="0" baseline="0" noProof="0" dirty="0">
              <a:ln>
                <a:noFill/>
              </a:ln>
              <a:solidFill>
                <a:prstClr val="black"/>
              </a:solidFill>
              <a:effectLst/>
              <a:uLnTx/>
              <a:uFillTx/>
              <a:latin typeface="+mn-ea"/>
            </a:endParaRPr>
          </a:p>
        </p:txBody>
      </p:sp>
      <p:sp>
        <p:nvSpPr>
          <p:cNvPr id="12" name="テキスト ボックス 11">
            <a:extLst>
              <a:ext uri="{FF2B5EF4-FFF2-40B4-BE49-F238E27FC236}">
                <a16:creationId xmlns:a16="http://schemas.microsoft.com/office/drawing/2014/main" id="{C9062851-9119-4827-B561-F0185E9DA6D5}"/>
              </a:ext>
            </a:extLst>
          </p:cNvPr>
          <p:cNvSpPr txBox="1"/>
          <p:nvPr/>
        </p:nvSpPr>
        <p:spPr>
          <a:xfrm>
            <a:off x="243241" y="4511961"/>
            <a:ext cx="4649269"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rPr>
              <a:t>もったいないやん活動隊・学生プロジェクトへのヒアリング</a:t>
            </a:r>
            <a:r>
              <a:rPr lang="ja-JP" altLang="en-US" sz="1400" b="1" dirty="0">
                <a:solidFill>
                  <a:prstClr val="black"/>
                </a:solidFill>
                <a:latin typeface="+mn-ea"/>
              </a:rPr>
              <a:t>結果</a:t>
            </a:r>
            <a:endParaRPr kumimoji="0" lang="en-US" altLang="ja-JP" sz="1400" b="1" i="0" u="none" strike="noStrike" kern="1200" cap="none" spc="0" normalizeH="0" baseline="0" noProof="0" dirty="0">
              <a:ln>
                <a:noFill/>
              </a:ln>
              <a:solidFill>
                <a:prstClr val="black"/>
              </a:solidFill>
              <a:effectLst/>
              <a:uLnTx/>
              <a:uFillTx/>
              <a:latin typeface="+mn-ea"/>
            </a:endParaRPr>
          </a:p>
        </p:txBody>
      </p:sp>
      <p:sp>
        <p:nvSpPr>
          <p:cNvPr id="13" name="タイトル 1">
            <a:extLst>
              <a:ext uri="{FF2B5EF4-FFF2-40B4-BE49-F238E27FC236}">
                <a16:creationId xmlns:a16="http://schemas.microsoft.com/office/drawing/2014/main" id="{05BED007-A694-4F3A-89C4-6AA8C8FD9D1E}"/>
              </a:ext>
            </a:extLst>
          </p:cNvPr>
          <p:cNvSpPr txBox="1">
            <a:spLocks/>
          </p:cNvSpPr>
          <p:nvPr/>
        </p:nvSpPr>
        <p:spPr>
          <a:xfrm>
            <a:off x="7827265" y="-47414"/>
            <a:ext cx="1316736" cy="52776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nSpc>
                <a:spcPct val="100000"/>
              </a:lnSpc>
              <a:spcBef>
                <a:spcPts val="0"/>
              </a:spcBef>
              <a:defRPr/>
            </a:pPr>
            <a:r>
              <a:rPr lang="en-US" altLang="ja-JP"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R7.4.17</a:t>
            </a: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（木）流通対策室</a:t>
            </a:r>
            <a:endParaRPr kumimoji="1" lang="ja-JP" altLang="en-US" sz="12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Rectangle 2">
            <a:extLst>
              <a:ext uri="{FF2B5EF4-FFF2-40B4-BE49-F238E27FC236}">
                <a16:creationId xmlns:a16="http://schemas.microsoft.com/office/drawing/2014/main" id="{1EC65716-B097-464E-BB9E-EE70CF70DB94}"/>
              </a:ext>
            </a:extLst>
          </p:cNvPr>
          <p:cNvSpPr txBox="1">
            <a:spLocks noChangeArrowheads="1"/>
          </p:cNvSpPr>
          <p:nvPr/>
        </p:nvSpPr>
        <p:spPr>
          <a:xfrm>
            <a:off x="0" y="-47414"/>
            <a:ext cx="9144000" cy="438436"/>
          </a:xfrm>
          <a:prstGeom prst="rect">
            <a:avLst/>
          </a:prstGeom>
          <a:solidFill>
            <a:schemeClr val="accent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endParaRPr kumimoji="1" lang="ja-JP" altLang="en-US" sz="2000" b="1" i="0" u="none" strike="noStrike" kern="1200" cap="none" spc="0" normalizeH="0" baseline="0" noProof="0" dirty="0">
              <a:ln>
                <a:noFill/>
              </a:ln>
              <a:solidFill>
                <a:schemeClr val="bg1"/>
              </a:solidFill>
              <a:uLnTx/>
              <a:uFillTx/>
              <a:ea typeface="BIZ UDゴシック" panose="020B0400000000000000" pitchFamily="49" charset="-128"/>
              <a:cs typeface="Meiryo UI" pitchFamily="50" charset="-128"/>
            </a:endParaRPr>
          </a:p>
        </p:txBody>
      </p:sp>
      <p:sp>
        <p:nvSpPr>
          <p:cNvPr id="9" name="テキスト ボックス 8">
            <a:extLst>
              <a:ext uri="{FF2B5EF4-FFF2-40B4-BE49-F238E27FC236}">
                <a16:creationId xmlns:a16="http://schemas.microsoft.com/office/drawing/2014/main" id="{BC62291D-B412-40B3-92F6-F69F58299A4A}"/>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2000" b="1" dirty="0">
                <a:solidFill>
                  <a:prstClr val="white"/>
                </a:solidFill>
                <a:latin typeface="Meiryo UI" panose="020B0604030504040204" pitchFamily="50" charset="-128"/>
                <a:ea typeface="Meiryo UI" panose="020B0604030504040204" pitchFamily="50" charset="-128"/>
              </a:rPr>
              <a:t>２</a:t>
            </a:r>
            <a:r>
              <a:rPr lang="ja-JP" altLang="en-US" sz="2000" b="1" dirty="0">
                <a:solidFill>
                  <a:prstClr val="white"/>
                </a:solidFill>
                <a:latin typeface="Meiryo UI" panose="020B0604030504040204" pitchFamily="50" charset="-128"/>
                <a:ea typeface="Meiryo UI" panose="020B0604030504040204" pitchFamily="50" charset="-128"/>
              </a:rPr>
              <a:t>（３） これまでの取組にかかる関係者ヒアリングの結果</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3">
            <a:extLst>
              <a:ext uri="{FF2B5EF4-FFF2-40B4-BE49-F238E27FC236}">
                <a16:creationId xmlns:a16="http://schemas.microsoft.com/office/drawing/2014/main" id="{21F66E1B-3ADF-4F82-A44D-DD3F00DED6B8}"/>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８</a:t>
            </a:r>
          </a:p>
        </p:txBody>
      </p:sp>
    </p:spTree>
    <p:extLst>
      <p:ext uri="{BB962C8B-B14F-4D97-AF65-F5344CB8AC3E}">
        <p14:creationId xmlns:p14="http://schemas.microsoft.com/office/powerpoint/2010/main" val="100475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1390237"/>
            <a:ext cx="8640960" cy="4077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国の現状について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　全国の食品ロス発生量（推計）</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　食品ロスの削減の推進に関する基本的な方針</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t>２　大阪府の現状について</a:t>
            </a:r>
            <a:endParaRPr kumimoji="1" lang="en-US" altLang="ja-JP" sz="28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t>　　（１）　大阪府の食品ロス発生量（推計）</a:t>
            </a:r>
            <a:br>
              <a:rPr kumimoji="1" lang="en-US" altLang="ja-JP"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t>　　（２）　食品ロス削減に取り組む府民の意識及び割合</a:t>
            </a:r>
            <a:br>
              <a:rPr kumimoji="1" lang="en-US" altLang="ja-JP"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t>　　（３）　これまでの取組にかかる関係者ヒアリングの結果</a:t>
            </a:r>
            <a:endParaRPr kumimoji="1" lang="en-US" altLang="ja-JP" sz="2400" b="0"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794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sp>
        <p:nvSpPr>
          <p:cNvPr id="18" name="Rectangle 2">
            <a:extLst>
              <a:ext uri="{FF2B5EF4-FFF2-40B4-BE49-F238E27FC236}">
                <a16:creationId xmlns:a16="http://schemas.microsoft.com/office/drawing/2014/main" id="{52DA4DF8-24A7-7ED6-6DB3-D93A9E9F62D0}"/>
              </a:ext>
            </a:extLst>
          </p:cNvPr>
          <p:cNvSpPr txBox="1">
            <a:spLocks noChangeArrowheads="1"/>
          </p:cNvSpPr>
          <p:nvPr/>
        </p:nvSpPr>
        <p:spPr>
          <a:xfrm>
            <a:off x="0" y="-26987"/>
            <a:ext cx="9144000" cy="438436"/>
          </a:xfrm>
          <a:prstGeom prst="rect">
            <a:avLst/>
          </a:prstGeom>
          <a:solidFill>
            <a:schemeClr val="accent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endParaRPr kumimoji="1" lang="ja-JP" altLang="en-US" sz="2000" b="1" i="0" u="none" strike="noStrike" kern="1200" cap="none" spc="0" normalizeH="0" baseline="0" noProof="0" dirty="0">
              <a:ln>
                <a:noFill/>
              </a:ln>
              <a:solidFill>
                <a:schemeClr val="bg1"/>
              </a:solidFill>
              <a:uLnTx/>
              <a:uFillTx/>
              <a:ea typeface="BIZ UDゴシック" panose="020B0400000000000000" pitchFamily="49" charset="-128"/>
              <a:cs typeface="Meiryo UI" pitchFamily="50" charset="-128"/>
            </a:endParaRPr>
          </a:p>
        </p:txBody>
      </p:sp>
      <p:sp>
        <p:nvSpPr>
          <p:cNvPr id="34" name="正方形/長方形 33">
            <a:extLst>
              <a:ext uri="{FF2B5EF4-FFF2-40B4-BE49-F238E27FC236}">
                <a16:creationId xmlns:a16="http://schemas.microsoft.com/office/drawing/2014/main" id="{90D0D92E-3BFA-43C9-9A33-60C7A4C2E1D7}"/>
              </a:ext>
            </a:extLst>
          </p:cNvPr>
          <p:cNvSpPr/>
          <p:nvPr/>
        </p:nvSpPr>
        <p:spPr>
          <a:xfrm>
            <a:off x="6702458" y="436728"/>
            <a:ext cx="2313093" cy="6298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gn="r">
              <a:lnSpc>
                <a:spcPts val="1800"/>
              </a:lnSpc>
              <a:defRPr/>
            </a:pPr>
            <a:r>
              <a:rPr lang="en-US" altLang="ja-JP" sz="900" dirty="0">
                <a:solidFill>
                  <a:schemeClr val="tx1"/>
                </a:solidFill>
                <a:latin typeface="+mn-ea"/>
              </a:rPr>
              <a:t>【</a:t>
            </a:r>
            <a:r>
              <a:rPr lang="ja-JP" altLang="en-US" sz="900" dirty="0">
                <a:solidFill>
                  <a:schemeClr val="tx1"/>
                </a:solidFill>
                <a:latin typeface="+mn-ea"/>
              </a:rPr>
              <a:t>出展</a:t>
            </a:r>
            <a:r>
              <a:rPr lang="en-US" altLang="ja-JP" sz="900" dirty="0">
                <a:solidFill>
                  <a:schemeClr val="tx1"/>
                </a:solidFill>
                <a:latin typeface="+mn-ea"/>
              </a:rPr>
              <a:t>】 </a:t>
            </a:r>
            <a:r>
              <a:rPr lang="ja-JP" altLang="en-US" sz="900" dirty="0">
                <a:solidFill>
                  <a:schemeClr val="tx1"/>
                </a:solidFill>
                <a:latin typeface="+mn-ea"/>
              </a:rPr>
              <a:t>我が国の食品ロスの発生量の推移等</a:t>
            </a:r>
            <a:endParaRPr lang="en-US" altLang="ja-JP" sz="900" dirty="0">
              <a:solidFill>
                <a:schemeClr val="tx1"/>
              </a:solidFill>
              <a:latin typeface="+mn-ea"/>
            </a:endParaRPr>
          </a:p>
          <a:p>
            <a:pPr marL="360363" indent="-360363" algn="r">
              <a:lnSpc>
                <a:spcPts val="1800"/>
              </a:lnSpc>
              <a:defRPr/>
            </a:pPr>
            <a:r>
              <a:rPr lang="en-US" altLang="ja-JP" sz="900" dirty="0">
                <a:solidFill>
                  <a:schemeClr val="tx1"/>
                </a:solidFill>
                <a:latin typeface="+mn-ea"/>
              </a:rPr>
              <a:t>(2025</a:t>
            </a:r>
            <a:r>
              <a:rPr lang="ja-JP" altLang="en-US" sz="900" dirty="0">
                <a:solidFill>
                  <a:schemeClr val="tx1"/>
                </a:solidFill>
                <a:latin typeface="+mn-ea"/>
              </a:rPr>
              <a:t>年</a:t>
            </a:r>
            <a:r>
              <a:rPr lang="en-US" altLang="ja-JP" sz="900" dirty="0">
                <a:solidFill>
                  <a:schemeClr val="tx1"/>
                </a:solidFill>
                <a:latin typeface="+mn-ea"/>
              </a:rPr>
              <a:t>06</a:t>
            </a:r>
            <a:r>
              <a:rPr lang="ja-JP" altLang="en-US" sz="900" dirty="0">
                <a:solidFill>
                  <a:schemeClr val="tx1"/>
                </a:solidFill>
                <a:latin typeface="+mn-ea"/>
              </a:rPr>
              <a:t>月</a:t>
            </a:r>
            <a:r>
              <a:rPr lang="en-US" altLang="ja-JP" sz="900" dirty="0">
                <a:solidFill>
                  <a:schemeClr val="tx1"/>
                </a:solidFill>
                <a:latin typeface="+mn-ea"/>
              </a:rPr>
              <a:t>27</a:t>
            </a:r>
            <a:r>
              <a:rPr lang="ja-JP" altLang="en-US" sz="900" dirty="0">
                <a:solidFill>
                  <a:schemeClr val="tx1"/>
                </a:solidFill>
                <a:latin typeface="+mn-ea"/>
              </a:rPr>
              <a:t>日環境省プレスリリース資料</a:t>
            </a:r>
            <a:r>
              <a:rPr lang="en-US" altLang="ja-JP" sz="900" dirty="0">
                <a:solidFill>
                  <a:schemeClr val="tx1"/>
                </a:solidFill>
                <a:latin typeface="+mn-ea"/>
              </a:rPr>
              <a:t>)</a:t>
            </a: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r>
              <a:rPr lang="ja-JP" altLang="en-US" sz="1200" dirty="0">
                <a:solidFill>
                  <a:schemeClr val="tx1"/>
                </a:solidFill>
                <a:latin typeface="+mn-ea"/>
              </a:rPr>
              <a:t>　</a:t>
            </a:r>
          </a:p>
          <a:p>
            <a:pPr marL="360363" indent="-360363">
              <a:lnSpc>
                <a:spcPts val="1800"/>
              </a:lnSpc>
              <a:defRPr/>
            </a:pPr>
            <a:endParaRPr lang="ja-JP" altLang="en-US" sz="1200" dirty="0">
              <a:solidFill>
                <a:schemeClr val="tx1"/>
              </a:solidFill>
              <a:latin typeface="+mn-ea"/>
            </a:endParaRPr>
          </a:p>
        </p:txBody>
      </p:sp>
      <p:pic>
        <p:nvPicPr>
          <p:cNvPr id="4" name="図 3">
            <a:extLst>
              <a:ext uri="{FF2B5EF4-FFF2-40B4-BE49-F238E27FC236}">
                <a16:creationId xmlns:a16="http://schemas.microsoft.com/office/drawing/2014/main" id="{1D627FC6-6990-4754-9EC3-87346B6C5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66" y="902120"/>
            <a:ext cx="8211268" cy="5241551"/>
          </a:xfrm>
          <a:prstGeom prst="rect">
            <a:avLst/>
          </a:prstGeom>
        </p:spPr>
      </p:pic>
      <p:sp>
        <p:nvSpPr>
          <p:cNvPr id="7" name="正方形/長方形 6">
            <a:extLst>
              <a:ext uri="{FF2B5EF4-FFF2-40B4-BE49-F238E27FC236}">
                <a16:creationId xmlns:a16="http://schemas.microsoft.com/office/drawing/2014/main" id="{844432DD-228A-4B4F-A40F-3C9BEFF1329A}"/>
              </a:ext>
            </a:extLst>
          </p:cNvPr>
          <p:cNvSpPr/>
          <p:nvPr/>
        </p:nvSpPr>
        <p:spPr>
          <a:xfrm>
            <a:off x="466366" y="6306261"/>
            <a:ext cx="8211268" cy="407935"/>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360363" marR="0" lvl="0" indent="-360363" algn="l" defTabSz="457200" rtl="0" eaLnBrk="1" fontAlgn="auto" latinLnBrk="0" hangingPunct="1">
              <a:lnSpc>
                <a:spcPts val="1800"/>
              </a:lnSpc>
              <a:spcBef>
                <a:spcPts val="0"/>
              </a:spcBef>
              <a:spcAft>
                <a:spcPts val="0"/>
              </a:spcAft>
              <a:buClrTx/>
              <a:buSzTx/>
              <a:buFontTx/>
              <a:buNone/>
              <a:tabLst/>
              <a:defRPr/>
            </a:pPr>
            <a:r>
              <a:rPr lang="en-US" altLang="ja-JP" sz="1400" dirty="0">
                <a:solidFill>
                  <a:schemeClr val="tx1"/>
                </a:solidFill>
                <a:latin typeface="+mn-ea"/>
              </a:rPr>
              <a:t>【</a:t>
            </a:r>
            <a:r>
              <a:rPr lang="ja-JP" altLang="en-US" sz="1400" dirty="0">
                <a:solidFill>
                  <a:schemeClr val="tx1"/>
                </a:solidFill>
                <a:latin typeface="+mn-ea"/>
              </a:rPr>
              <a:t> 国の削減目標（当初 </a:t>
            </a:r>
            <a:r>
              <a:rPr lang="en-US" altLang="ja-JP" sz="1400" dirty="0">
                <a:solidFill>
                  <a:schemeClr val="tx1"/>
                </a:solidFill>
                <a:latin typeface="+mn-ea"/>
              </a:rPr>
              <a:t>】</a:t>
            </a:r>
            <a:r>
              <a:rPr lang="ja-JP" altLang="en-US" sz="1400" dirty="0">
                <a:solidFill>
                  <a:schemeClr val="tx1"/>
                </a:solidFill>
                <a:latin typeface="+mn-ea"/>
              </a:rPr>
              <a:t>　</a:t>
            </a:r>
            <a:r>
              <a:rPr kumimoji="0" lang="ja-JP" altLang="en-US" sz="1400" b="0" i="0" u="none" strike="noStrike" kern="1200" cap="none" spc="0" normalizeH="0" baseline="0" noProof="0" dirty="0">
                <a:ln>
                  <a:noFill/>
                </a:ln>
                <a:solidFill>
                  <a:schemeClr val="tx1"/>
                </a:solidFill>
                <a:effectLst/>
                <a:uLnTx/>
                <a:uFillTx/>
                <a:latin typeface="+mn-ea"/>
              </a:rPr>
              <a:t>事業系・家庭系ともに、</a:t>
            </a:r>
            <a:r>
              <a:rPr kumimoji="0" lang="en-US" altLang="ja-JP" sz="1400" b="0" i="0" u="none" strike="noStrike" kern="1200" cap="none" spc="0" normalizeH="0" baseline="0" noProof="0" dirty="0">
                <a:ln>
                  <a:noFill/>
                </a:ln>
                <a:solidFill>
                  <a:schemeClr val="tx1"/>
                </a:solidFill>
                <a:effectLst/>
                <a:uLnTx/>
                <a:uFillTx/>
                <a:latin typeface="+mn-ea"/>
              </a:rPr>
              <a:t>2000</a:t>
            </a:r>
            <a:r>
              <a:rPr kumimoji="0" lang="ja-JP" altLang="en-US" sz="1400" b="0" i="0" u="none" strike="noStrike" kern="1200" cap="none" spc="0" normalizeH="0" baseline="0" noProof="0" dirty="0">
                <a:ln>
                  <a:noFill/>
                </a:ln>
                <a:solidFill>
                  <a:schemeClr val="tx1"/>
                </a:solidFill>
                <a:effectLst/>
                <a:uLnTx/>
                <a:uFillTx/>
                <a:latin typeface="+mn-ea"/>
              </a:rPr>
              <a:t>年度比で</a:t>
            </a:r>
            <a:r>
              <a:rPr kumimoji="0" lang="en-US" altLang="ja-JP" sz="1400" b="0" i="0" u="none" strike="noStrike" kern="1200" cap="none" spc="0" normalizeH="0" baseline="0" noProof="0" dirty="0">
                <a:ln>
                  <a:noFill/>
                </a:ln>
                <a:solidFill>
                  <a:schemeClr val="tx1"/>
                </a:solidFill>
                <a:effectLst/>
                <a:uLnTx/>
                <a:uFillTx/>
                <a:latin typeface="+mn-ea"/>
              </a:rPr>
              <a:t>2030</a:t>
            </a:r>
            <a:r>
              <a:rPr kumimoji="0" lang="ja-JP" altLang="en-US" sz="1400" b="0" i="0" u="none" strike="noStrike" kern="1200" cap="none" spc="0" normalizeH="0" baseline="0" noProof="0" dirty="0">
                <a:ln>
                  <a:noFill/>
                </a:ln>
                <a:solidFill>
                  <a:schemeClr val="tx1"/>
                </a:solidFill>
                <a:effectLst/>
                <a:uLnTx/>
                <a:uFillTx/>
                <a:latin typeface="+mn-ea"/>
              </a:rPr>
              <a:t>年度までに</a:t>
            </a:r>
            <a:r>
              <a:rPr kumimoji="0" lang="ja-JP" altLang="en-US" sz="1400" b="1" i="0" u="none" strike="noStrike" kern="1200" cap="none" spc="0" normalizeH="0" baseline="0" noProof="0" dirty="0">
                <a:ln>
                  <a:noFill/>
                </a:ln>
                <a:solidFill>
                  <a:schemeClr val="tx1"/>
                </a:solidFill>
                <a:effectLst/>
                <a:uLnTx/>
                <a:uFillTx/>
                <a:latin typeface="+mn-ea"/>
              </a:rPr>
              <a:t>食品ロス量の半減</a:t>
            </a:r>
            <a:r>
              <a:rPr kumimoji="0" lang="ja-JP" altLang="en-US" sz="1400" b="0" i="0" u="none" strike="noStrike" kern="1200" cap="none" spc="0" normalizeH="0" baseline="0" noProof="0" dirty="0">
                <a:ln>
                  <a:noFill/>
                </a:ln>
                <a:solidFill>
                  <a:schemeClr val="tx1"/>
                </a:solidFill>
                <a:effectLst/>
                <a:uLnTx/>
                <a:uFillTx/>
                <a:latin typeface="+mn-ea"/>
              </a:rPr>
              <a:t>をめざす</a:t>
            </a:r>
            <a:r>
              <a:rPr kumimoji="0" lang="ja-JP" altLang="en-US" sz="1500" b="0" i="0" u="none" strike="noStrike" kern="1200" cap="none" spc="0" normalizeH="0" baseline="0" noProof="0" dirty="0">
                <a:ln>
                  <a:noFill/>
                </a:ln>
                <a:solidFill>
                  <a:schemeClr val="tx1"/>
                </a:solidFill>
                <a:effectLst/>
                <a:uLnTx/>
                <a:uFillTx/>
                <a:latin typeface="+mn-ea"/>
              </a:rPr>
              <a:t>。</a:t>
            </a:r>
            <a:endParaRPr kumimoji="0" lang="en-US" altLang="ja-JP" sz="1500" b="0" i="0" u="none" strike="noStrike" kern="1200" cap="none" spc="0" normalizeH="0" baseline="0" noProof="0" dirty="0">
              <a:ln>
                <a:noFill/>
              </a:ln>
              <a:solidFill>
                <a:schemeClr val="tx1"/>
              </a:solidFill>
              <a:effectLst/>
              <a:uLnTx/>
              <a:uFillTx/>
              <a:latin typeface="+mn-ea"/>
            </a:endParaRPr>
          </a:p>
        </p:txBody>
      </p:sp>
      <p:sp>
        <p:nvSpPr>
          <p:cNvPr id="8" name="テキスト ボックス 7">
            <a:extLst>
              <a:ext uri="{FF2B5EF4-FFF2-40B4-BE49-F238E27FC236}">
                <a16:creationId xmlns:a16="http://schemas.microsoft.com/office/drawing/2014/main" id="{97F57613-D353-43E4-855E-9218F19E4C07}"/>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１</a:t>
            </a:r>
            <a:r>
              <a:rPr lang="ja-JP" altLang="en-US" sz="2000" b="1" dirty="0">
                <a:solidFill>
                  <a:prstClr val="white"/>
                </a:solidFill>
                <a:latin typeface="Meiryo UI" panose="020B0604030504040204" pitchFamily="50" charset="-128"/>
                <a:ea typeface="Meiryo UI" panose="020B0604030504040204" pitchFamily="50" charset="-128"/>
              </a:rPr>
              <a:t>（１） 全国の食品ロス発生量（推計）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3">
            <a:extLst>
              <a:ext uri="{FF2B5EF4-FFF2-40B4-BE49-F238E27FC236}">
                <a16:creationId xmlns:a16="http://schemas.microsoft.com/office/drawing/2014/main" id="{AFDB24DD-AC54-4C60-BAA2-C3DFA72F7911}"/>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１</a:t>
            </a:r>
          </a:p>
        </p:txBody>
      </p:sp>
      <p:sp>
        <p:nvSpPr>
          <p:cNvPr id="27" name="正方形/長方形 26">
            <a:extLst>
              <a:ext uri="{FF2B5EF4-FFF2-40B4-BE49-F238E27FC236}">
                <a16:creationId xmlns:a16="http://schemas.microsoft.com/office/drawing/2014/main" id="{17003C2A-ECD2-4C94-827F-E34AA33578D0}"/>
              </a:ext>
            </a:extLst>
          </p:cNvPr>
          <p:cNvSpPr/>
          <p:nvPr/>
        </p:nvSpPr>
        <p:spPr>
          <a:xfrm>
            <a:off x="294618" y="547589"/>
            <a:ext cx="5040953" cy="354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600"/>
              </a:lnSpc>
              <a:defRPr/>
            </a:pPr>
            <a:r>
              <a:rPr lang="ja-JP" altLang="en-US" sz="1600" b="1" dirty="0">
                <a:solidFill>
                  <a:schemeClr val="tx1"/>
                </a:solidFill>
                <a:latin typeface="+mn-ea"/>
              </a:rPr>
              <a:t>○ 国の食品ロス発生量推計値（</a:t>
            </a:r>
            <a:r>
              <a:rPr lang="en-US" altLang="ja-JP" sz="1600" b="1" dirty="0">
                <a:solidFill>
                  <a:schemeClr val="tx1"/>
                </a:solidFill>
                <a:latin typeface="+mn-ea"/>
              </a:rPr>
              <a:t>2023</a:t>
            </a:r>
            <a:r>
              <a:rPr lang="ja-JP" altLang="en-US" sz="1600" b="1" dirty="0">
                <a:solidFill>
                  <a:schemeClr val="tx1"/>
                </a:solidFill>
                <a:latin typeface="+mn-ea"/>
              </a:rPr>
              <a:t>（</a:t>
            </a:r>
            <a:r>
              <a:rPr lang="en-US" altLang="ja-JP" sz="1600" b="1" dirty="0">
                <a:solidFill>
                  <a:schemeClr val="tx1"/>
                </a:solidFill>
                <a:latin typeface="+mn-ea"/>
              </a:rPr>
              <a:t>R5</a:t>
            </a:r>
            <a:r>
              <a:rPr lang="ja-JP" altLang="en-US" sz="1600" b="1" dirty="0">
                <a:solidFill>
                  <a:schemeClr val="tx1"/>
                </a:solidFill>
                <a:latin typeface="+mn-ea"/>
              </a:rPr>
              <a:t>）年度）</a:t>
            </a: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p:txBody>
      </p:sp>
    </p:spTree>
    <p:extLst>
      <p:ext uri="{BB962C8B-B14F-4D97-AF65-F5344CB8AC3E}">
        <p14:creationId xmlns:p14="http://schemas.microsoft.com/office/powerpoint/2010/main" val="199437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pic>
        <p:nvPicPr>
          <p:cNvPr id="8" name="コンテンツ プレースホルダー 5">
            <a:extLst>
              <a:ext uri="{FF2B5EF4-FFF2-40B4-BE49-F238E27FC236}">
                <a16:creationId xmlns:a16="http://schemas.microsoft.com/office/drawing/2014/main" id="{7E62AEB5-9077-4B94-B071-BF82303E1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41" y="1787052"/>
            <a:ext cx="8354062" cy="5070948"/>
          </a:xfrm>
          <a:prstGeom prst="rect">
            <a:avLst/>
          </a:prstGeom>
        </p:spPr>
      </p:pic>
      <p:sp>
        <p:nvSpPr>
          <p:cNvPr id="34" name="正方形/長方形 33">
            <a:extLst>
              <a:ext uri="{FF2B5EF4-FFF2-40B4-BE49-F238E27FC236}">
                <a16:creationId xmlns:a16="http://schemas.microsoft.com/office/drawing/2014/main" id="{90D0D92E-3BFA-43C9-9A33-60C7A4C2E1D7}"/>
              </a:ext>
            </a:extLst>
          </p:cNvPr>
          <p:cNvSpPr/>
          <p:nvPr/>
        </p:nvSpPr>
        <p:spPr>
          <a:xfrm>
            <a:off x="6327644" y="1930542"/>
            <a:ext cx="2396359" cy="3074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800"/>
              </a:lnSpc>
              <a:defRPr/>
            </a:pPr>
            <a:r>
              <a:rPr lang="en-US" altLang="ja-JP" sz="900" dirty="0">
                <a:solidFill>
                  <a:schemeClr val="tx1"/>
                </a:solidFill>
                <a:latin typeface="+mn-ea"/>
              </a:rPr>
              <a:t>(2025</a:t>
            </a:r>
            <a:r>
              <a:rPr lang="ja-JP" altLang="en-US" sz="900" dirty="0">
                <a:solidFill>
                  <a:schemeClr val="tx1"/>
                </a:solidFill>
                <a:latin typeface="+mn-ea"/>
              </a:rPr>
              <a:t>年</a:t>
            </a:r>
            <a:r>
              <a:rPr lang="en-US" altLang="ja-JP" sz="900" dirty="0">
                <a:solidFill>
                  <a:schemeClr val="tx1"/>
                </a:solidFill>
                <a:latin typeface="+mn-ea"/>
              </a:rPr>
              <a:t>06</a:t>
            </a:r>
            <a:r>
              <a:rPr lang="ja-JP" altLang="en-US" sz="900" dirty="0">
                <a:solidFill>
                  <a:schemeClr val="tx1"/>
                </a:solidFill>
                <a:latin typeface="+mn-ea"/>
              </a:rPr>
              <a:t>月</a:t>
            </a:r>
            <a:r>
              <a:rPr lang="en-US" altLang="ja-JP" sz="900" dirty="0">
                <a:solidFill>
                  <a:schemeClr val="tx1"/>
                </a:solidFill>
                <a:latin typeface="+mn-ea"/>
              </a:rPr>
              <a:t>27</a:t>
            </a:r>
            <a:r>
              <a:rPr lang="ja-JP" altLang="en-US" sz="900" dirty="0">
                <a:solidFill>
                  <a:schemeClr val="tx1"/>
                </a:solidFill>
                <a:latin typeface="+mn-ea"/>
              </a:rPr>
              <a:t>日農水省プレスリリース資料</a:t>
            </a:r>
            <a:r>
              <a:rPr lang="en-US" altLang="ja-JP" sz="900" dirty="0">
                <a:solidFill>
                  <a:schemeClr val="tx1"/>
                </a:solidFill>
                <a:latin typeface="+mn-ea"/>
              </a:rPr>
              <a:t>)</a:t>
            </a: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r>
              <a:rPr lang="ja-JP" altLang="en-US" sz="1200" dirty="0">
                <a:solidFill>
                  <a:schemeClr val="tx1"/>
                </a:solidFill>
                <a:latin typeface="+mn-ea"/>
              </a:rPr>
              <a:t>　</a:t>
            </a:r>
          </a:p>
          <a:p>
            <a:pPr marL="360363" indent="-360363">
              <a:lnSpc>
                <a:spcPts val="1800"/>
              </a:lnSpc>
              <a:defRPr/>
            </a:pPr>
            <a:endParaRPr lang="ja-JP" altLang="en-US" sz="1200" dirty="0">
              <a:solidFill>
                <a:schemeClr val="tx1"/>
              </a:solidFill>
              <a:latin typeface="+mn-ea"/>
            </a:endParaRPr>
          </a:p>
        </p:txBody>
      </p:sp>
      <p:sp>
        <p:nvSpPr>
          <p:cNvPr id="10" name="正方形/長方形 9">
            <a:extLst>
              <a:ext uri="{FF2B5EF4-FFF2-40B4-BE49-F238E27FC236}">
                <a16:creationId xmlns:a16="http://schemas.microsoft.com/office/drawing/2014/main" id="{9860352C-3D9E-49EE-B2CC-44AA821C27F9}"/>
              </a:ext>
            </a:extLst>
          </p:cNvPr>
          <p:cNvSpPr/>
          <p:nvPr/>
        </p:nvSpPr>
        <p:spPr>
          <a:xfrm>
            <a:off x="231870" y="594932"/>
            <a:ext cx="8680259" cy="1072239"/>
          </a:xfrm>
          <a:prstGeom prst="rect">
            <a:avLst/>
          </a:prstGeom>
          <a:solidFill>
            <a:schemeClr val="bg1">
              <a:alpha val="8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nSpc>
                <a:spcPts val="2300"/>
              </a:lnSpc>
              <a:defRPr/>
            </a:pPr>
            <a:r>
              <a:rPr lang="ja-JP" altLang="en-US" sz="1600" dirty="0">
                <a:solidFill>
                  <a:schemeClr val="tx1"/>
                </a:solidFill>
                <a:latin typeface="+mn-ea"/>
              </a:rPr>
              <a:t>✓　</a:t>
            </a:r>
            <a:r>
              <a:rPr lang="en-US" altLang="ja-JP" sz="1600" dirty="0">
                <a:solidFill>
                  <a:schemeClr val="tx1"/>
                </a:solidFill>
                <a:latin typeface="+mn-ea"/>
              </a:rPr>
              <a:t>2023</a:t>
            </a:r>
            <a:r>
              <a:rPr lang="ja-JP" altLang="en-US" sz="1600" dirty="0">
                <a:solidFill>
                  <a:schemeClr val="tx1"/>
                </a:solidFill>
                <a:latin typeface="+mn-ea"/>
              </a:rPr>
              <a:t>年度において、全体量としては、前年度（</a:t>
            </a:r>
            <a:r>
              <a:rPr lang="en-US" altLang="ja-JP" sz="1600" dirty="0">
                <a:solidFill>
                  <a:schemeClr val="tx1"/>
                </a:solidFill>
                <a:latin typeface="+mn-ea"/>
              </a:rPr>
              <a:t>2022</a:t>
            </a:r>
            <a:r>
              <a:rPr lang="ja-JP" altLang="en-US" sz="1600" dirty="0">
                <a:solidFill>
                  <a:schemeClr val="tx1"/>
                </a:solidFill>
                <a:latin typeface="+mn-ea"/>
              </a:rPr>
              <a:t>年度）と比べて、削減が進んでいる。</a:t>
            </a:r>
            <a:endParaRPr lang="en-US" altLang="ja-JP" sz="1600" dirty="0">
              <a:solidFill>
                <a:schemeClr val="tx1"/>
              </a:solidFill>
              <a:latin typeface="+mn-ea"/>
            </a:endParaRPr>
          </a:p>
          <a:p>
            <a:pPr lvl="0">
              <a:lnSpc>
                <a:spcPts val="2300"/>
              </a:lnSpc>
              <a:defRPr/>
            </a:pPr>
            <a:r>
              <a:rPr lang="ja-JP" altLang="en-US" sz="1600" dirty="0">
                <a:solidFill>
                  <a:schemeClr val="tx1"/>
                </a:solidFill>
                <a:latin typeface="+mn-ea"/>
              </a:rPr>
              <a:t>✓　事業系食品ロスのうち、製造業の割合が最も多く、全体の約半分を占めている。</a:t>
            </a:r>
            <a:endParaRPr lang="en-US" altLang="ja-JP" sz="1600" dirty="0">
              <a:solidFill>
                <a:schemeClr val="tx1"/>
              </a:solidFill>
              <a:latin typeface="+mn-ea"/>
            </a:endParaRPr>
          </a:p>
          <a:p>
            <a:pPr lvl="0">
              <a:lnSpc>
                <a:spcPts val="2300"/>
              </a:lnSpc>
              <a:defRPr/>
            </a:pPr>
            <a:r>
              <a:rPr lang="ja-JP" altLang="en-US" sz="1600" dirty="0">
                <a:solidFill>
                  <a:schemeClr val="tx1"/>
                </a:solidFill>
                <a:latin typeface="+mn-ea"/>
              </a:rPr>
              <a:t>✓　一方で、外食産業については、前年度（</a:t>
            </a:r>
            <a:r>
              <a:rPr lang="en-US" altLang="ja-JP" sz="1600" dirty="0">
                <a:solidFill>
                  <a:schemeClr val="tx1"/>
                </a:solidFill>
                <a:latin typeface="+mn-ea"/>
              </a:rPr>
              <a:t>2022</a:t>
            </a:r>
            <a:r>
              <a:rPr lang="ja-JP" altLang="en-US" sz="1600" dirty="0">
                <a:solidFill>
                  <a:schemeClr val="tx1"/>
                </a:solidFill>
                <a:latin typeface="+mn-ea"/>
              </a:rPr>
              <a:t>年度）と比べて、約</a:t>
            </a:r>
            <a:r>
              <a:rPr lang="en-US" altLang="ja-JP" sz="1600" dirty="0">
                <a:solidFill>
                  <a:schemeClr val="tx1"/>
                </a:solidFill>
                <a:latin typeface="+mn-ea"/>
              </a:rPr>
              <a:t>6</a:t>
            </a:r>
            <a:r>
              <a:rPr lang="ja-JP" altLang="en-US" sz="1600" dirty="0">
                <a:solidFill>
                  <a:schemeClr val="tx1"/>
                </a:solidFill>
                <a:latin typeface="+mn-ea"/>
              </a:rPr>
              <a:t>万トンの増加が見られた。</a:t>
            </a:r>
            <a:endParaRPr kumimoji="0" lang="en-US" altLang="ja-JP" sz="1600" b="0" i="0" u="none" strike="noStrike" kern="1200" cap="none" spc="0" normalizeH="0" baseline="0" noProof="0" dirty="0">
              <a:ln>
                <a:noFill/>
              </a:ln>
              <a:solidFill>
                <a:schemeClr val="tx1"/>
              </a:solidFill>
              <a:effectLst/>
              <a:uLnTx/>
              <a:uFillTx/>
              <a:latin typeface="+mn-ea"/>
            </a:endParaRPr>
          </a:p>
        </p:txBody>
      </p:sp>
      <p:sp>
        <p:nvSpPr>
          <p:cNvPr id="11" name="Rectangle 2">
            <a:extLst>
              <a:ext uri="{FF2B5EF4-FFF2-40B4-BE49-F238E27FC236}">
                <a16:creationId xmlns:a16="http://schemas.microsoft.com/office/drawing/2014/main" id="{71BB034F-8341-48D6-A818-395DAD38A242}"/>
              </a:ext>
            </a:extLst>
          </p:cNvPr>
          <p:cNvSpPr txBox="1">
            <a:spLocks noChangeArrowheads="1"/>
          </p:cNvSpPr>
          <p:nvPr/>
        </p:nvSpPr>
        <p:spPr>
          <a:xfrm>
            <a:off x="0" y="0"/>
            <a:ext cx="9144000" cy="438436"/>
          </a:xfrm>
          <a:prstGeom prst="rect">
            <a:avLst/>
          </a:prstGeom>
          <a:solidFill>
            <a:schemeClr val="accent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endParaRPr kumimoji="1" lang="ja-JP" altLang="en-US" sz="2000" b="1" i="0" u="none" strike="noStrike" kern="1200" cap="none" spc="0" normalizeH="0" baseline="0" noProof="0" dirty="0">
              <a:ln>
                <a:noFill/>
              </a:ln>
              <a:solidFill>
                <a:schemeClr val="bg1"/>
              </a:solidFill>
              <a:uLnTx/>
              <a:uFillTx/>
              <a:ea typeface="BIZ UDゴシック" panose="020B0400000000000000" pitchFamily="49" charset="-128"/>
              <a:cs typeface="Meiryo UI" pitchFamily="50" charset="-128"/>
            </a:endParaRPr>
          </a:p>
        </p:txBody>
      </p:sp>
      <p:sp>
        <p:nvSpPr>
          <p:cNvPr id="12" name="テキスト ボックス 11">
            <a:extLst>
              <a:ext uri="{FF2B5EF4-FFF2-40B4-BE49-F238E27FC236}">
                <a16:creationId xmlns:a16="http://schemas.microsoft.com/office/drawing/2014/main" id="{E5D631F5-B54F-45EC-BA55-BA4485FEAF34}"/>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１</a:t>
            </a:r>
            <a:r>
              <a:rPr lang="ja-JP" altLang="en-US" sz="2000" b="1" dirty="0">
                <a:solidFill>
                  <a:prstClr val="white"/>
                </a:solidFill>
                <a:latin typeface="Meiryo UI" panose="020B0604030504040204" pitchFamily="50" charset="-128"/>
                <a:ea typeface="Meiryo UI" panose="020B0604030504040204" pitchFamily="50" charset="-128"/>
              </a:rPr>
              <a:t>（１） 全国の食品ロス発生量（推計）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スライド番号プレースホルダー 3">
            <a:extLst>
              <a:ext uri="{FF2B5EF4-FFF2-40B4-BE49-F238E27FC236}">
                <a16:creationId xmlns:a16="http://schemas.microsoft.com/office/drawing/2014/main" id="{9F0FB7DA-E013-4536-95FF-A6F6A396CD4E}"/>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２</a:t>
            </a:r>
          </a:p>
        </p:txBody>
      </p:sp>
    </p:spTree>
    <p:extLst>
      <p:ext uri="{BB962C8B-B14F-4D97-AF65-F5344CB8AC3E}">
        <p14:creationId xmlns:p14="http://schemas.microsoft.com/office/powerpoint/2010/main" val="343429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A52F8E30-42D1-4A32-9D6E-019BB8F20B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741" y="528243"/>
            <a:ext cx="8714517" cy="6066835"/>
          </a:xfrm>
        </p:spPr>
      </p:pic>
      <p:sp>
        <p:nvSpPr>
          <p:cNvPr id="5" name="Rectangle 2">
            <a:extLst>
              <a:ext uri="{FF2B5EF4-FFF2-40B4-BE49-F238E27FC236}">
                <a16:creationId xmlns:a16="http://schemas.microsoft.com/office/drawing/2014/main" id="{4C83CD9B-793B-4767-9C84-974F7EA635C2}"/>
              </a:ext>
            </a:extLst>
          </p:cNvPr>
          <p:cNvSpPr txBox="1">
            <a:spLocks noChangeArrowheads="1"/>
          </p:cNvSpPr>
          <p:nvPr/>
        </p:nvSpPr>
        <p:spPr>
          <a:xfrm>
            <a:off x="0" y="0"/>
            <a:ext cx="9144000" cy="438436"/>
          </a:xfrm>
          <a:prstGeom prst="rect">
            <a:avLst/>
          </a:prstGeom>
          <a:solidFill>
            <a:schemeClr val="accent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endParaRPr kumimoji="1" lang="ja-JP" altLang="en-US" sz="2000" b="1" i="0" u="none" strike="noStrike" kern="1200" cap="none" spc="0" normalizeH="0" baseline="0" noProof="0" dirty="0">
              <a:ln>
                <a:noFill/>
              </a:ln>
              <a:solidFill>
                <a:schemeClr val="bg1"/>
              </a:solidFill>
              <a:uLnTx/>
              <a:uFillTx/>
              <a:ea typeface="BIZ UDゴシック" panose="020B0400000000000000" pitchFamily="49" charset="-128"/>
              <a:cs typeface="Meiryo UI" pitchFamily="50" charset="-128"/>
            </a:endParaRPr>
          </a:p>
        </p:txBody>
      </p:sp>
      <p:sp>
        <p:nvSpPr>
          <p:cNvPr id="6" name="テキスト ボックス 5">
            <a:extLst>
              <a:ext uri="{FF2B5EF4-FFF2-40B4-BE49-F238E27FC236}">
                <a16:creationId xmlns:a16="http://schemas.microsoft.com/office/drawing/2014/main" id="{1242380F-E0B7-4543-8882-DB6A887A731C}"/>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１</a:t>
            </a:r>
            <a:r>
              <a:rPr lang="ja-JP" altLang="en-US" sz="2000" b="1" dirty="0">
                <a:solidFill>
                  <a:prstClr val="white"/>
                </a:solidFill>
                <a:latin typeface="Meiryo UI" panose="020B0604030504040204" pitchFamily="50" charset="-128"/>
                <a:ea typeface="Meiryo UI" panose="020B0604030504040204" pitchFamily="50" charset="-128"/>
              </a:rPr>
              <a:t>（２） 食品ロスの削減の推進に関する基本的な方針</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F52569E5-9880-42F5-B4A6-ED0F8AE2CA35}"/>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３</a:t>
            </a:r>
          </a:p>
        </p:txBody>
      </p:sp>
    </p:spTree>
    <p:extLst>
      <p:ext uri="{BB962C8B-B14F-4D97-AF65-F5344CB8AC3E}">
        <p14:creationId xmlns:p14="http://schemas.microsoft.com/office/powerpoint/2010/main" val="206878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1390237"/>
            <a:ext cx="8640960" cy="4077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t>１　国の現状について</a:t>
            </a:r>
            <a:endParaRPr kumimoji="1" lang="en-US" altLang="ja-JP" sz="28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t>　  （１）　全国の食品ロス発生量（推計）</a:t>
            </a:r>
            <a:br>
              <a:rPr kumimoji="1" lang="en-US" altLang="ja-JP"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rPr>
              <a:t>　　（２）　食品ロスの削減の推進に関する基本的な方針</a:t>
            </a:r>
            <a:endParaRPr kumimoji="1" lang="en-US" altLang="ja-JP" sz="2400" b="1" i="0" u="none" strike="noStrike" kern="1200" cap="none" spc="0" normalizeH="0" baseline="0" noProof="0" dirty="0">
              <a:ln>
                <a:noFill/>
              </a:ln>
              <a:solidFill>
                <a:schemeClr val="bg1">
                  <a:lumMod val="7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大阪府の現状について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　大阪府の食品ロス発生量（推計）</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　食品ロス削減に取り組む府民の意識及び割合</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（３）　これまでの取組にかかる関係者ヒアリングの結果</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66501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17003C2A-ECD2-4C94-827F-E34AA33578D0}"/>
              </a:ext>
            </a:extLst>
          </p:cNvPr>
          <p:cNvSpPr/>
          <p:nvPr/>
        </p:nvSpPr>
        <p:spPr>
          <a:xfrm>
            <a:off x="247473" y="488424"/>
            <a:ext cx="8838235" cy="7625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800"/>
              </a:lnSpc>
              <a:defRPr/>
            </a:pPr>
            <a:r>
              <a:rPr lang="ja-JP" altLang="en-US" sz="1600" b="1" dirty="0">
                <a:solidFill>
                  <a:schemeClr val="tx1"/>
                </a:solidFill>
                <a:latin typeface="+mn-ea"/>
              </a:rPr>
              <a:t>○ 食品ロス発生量等解析調査（</a:t>
            </a:r>
            <a:r>
              <a:rPr lang="en-US" altLang="ja-JP" sz="1600" b="1" dirty="0">
                <a:solidFill>
                  <a:schemeClr val="tx1"/>
                </a:solidFill>
                <a:latin typeface="+mn-ea"/>
              </a:rPr>
              <a:t>2022</a:t>
            </a:r>
            <a:r>
              <a:rPr lang="ja-JP" altLang="en-US" sz="1600" b="1" dirty="0">
                <a:solidFill>
                  <a:schemeClr val="tx1"/>
                </a:solidFill>
                <a:latin typeface="+mn-ea"/>
              </a:rPr>
              <a:t>（</a:t>
            </a:r>
            <a:r>
              <a:rPr lang="en-US" altLang="ja-JP" sz="1600" b="1" dirty="0">
                <a:solidFill>
                  <a:schemeClr val="tx1"/>
                </a:solidFill>
                <a:latin typeface="+mn-ea"/>
              </a:rPr>
              <a:t>R4</a:t>
            </a:r>
            <a:r>
              <a:rPr lang="ja-JP" altLang="en-US" sz="1600" b="1" dirty="0">
                <a:solidFill>
                  <a:schemeClr val="tx1"/>
                </a:solidFill>
                <a:latin typeface="+mn-ea"/>
              </a:rPr>
              <a:t>）年度）　　</a:t>
            </a:r>
            <a:r>
              <a:rPr lang="en-US" altLang="ja-JP" sz="1400" b="1" dirty="0">
                <a:solidFill>
                  <a:schemeClr val="tx1"/>
                </a:solidFill>
                <a:latin typeface="+mn-ea"/>
              </a:rPr>
              <a:t>※</a:t>
            </a:r>
            <a:r>
              <a:rPr lang="ja-JP" altLang="en-US" sz="1400" b="1" dirty="0">
                <a:solidFill>
                  <a:schemeClr val="tx1"/>
                </a:solidFill>
                <a:latin typeface="+mn-ea"/>
              </a:rPr>
              <a:t>調査は、</a:t>
            </a:r>
            <a:r>
              <a:rPr lang="en-US" altLang="ja-JP" sz="1400" b="1" dirty="0">
                <a:solidFill>
                  <a:schemeClr val="tx1"/>
                </a:solidFill>
                <a:latin typeface="+mn-ea"/>
              </a:rPr>
              <a:t>2024</a:t>
            </a:r>
            <a:r>
              <a:rPr lang="ja-JP" altLang="en-US" sz="1400" b="1" dirty="0">
                <a:solidFill>
                  <a:schemeClr val="tx1"/>
                </a:solidFill>
                <a:latin typeface="+mn-ea"/>
              </a:rPr>
              <a:t>（</a:t>
            </a:r>
            <a:r>
              <a:rPr lang="en-US" altLang="ja-JP" sz="1400" b="1" dirty="0">
                <a:solidFill>
                  <a:schemeClr val="tx1"/>
                </a:solidFill>
                <a:latin typeface="+mn-ea"/>
              </a:rPr>
              <a:t>R6</a:t>
            </a:r>
            <a:r>
              <a:rPr lang="ja-JP" altLang="en-US" sz="1400" b="1" dirty="0">
                <a:solidFill>
                  <a:schemeClr val="tx1"/>
                </a:solidFill>
                <a:latin typeface="+mn-ea"/>
              </a:rPr>
              <a:t>）年度に実施。</a:t>
            </a:r>
          </a:p>
          <a:p>
            <a:pPr indent="-360363">
              <a:lnSpc>
                <a:spcPts val="1800"/>
              </a:lnSpc>
              <a:defRPr/>
            </a:pPr>
            <a:r>
              <a:rPr lang="ja-JP" altLang="en-US" sz="1100" dirty="0">
                <a:solidFill>
                  <a:schemeClr val="tx1"/>
                </a:solidFill>
                <a:latin typeface="+mn-ea"/>
              </a:rPr>
              <a:t>     事業系：令和３年度、令和４年度大阪市「事業系一般廃棄物排出実態調査報告書」、　国「食品リサイクル法に基づく定期報告の結果」の公表データ</a:t>
            </a:r>
            <a:endParaRPr lang="en-US" altLang="ja-JP" sz="1100" dirty="0">
              <a:solidFill>
                <a:schemeClr val="tx1"/>
              </a:solidFill>
              <a:latin typeface="+mn-ea"/>
            </a:endParaRPr>
          </a:p>
          <a:p>
            <a:pPr indent="-360363">
              <a:lnSpc>
                <a:spcPts val="1800"/>
              </a:lnSpc>
              <a:defRPr/>
            </a:pPr>
            <a:r>
              <a:rPr lang="ja-JP" altLang="en-US" sz="1100" dirty="0">
                <a:solidFill>
                  <a:schemeClr val="tx1"/>
                </a:solidFill>
                <a:latin typeface="+mn-ea"/>
              </a:rPr>
              <a:t>     家庭系：大阪府内市町村の生活系ごみの調査結果等を用いて推計</a:t>
            </a:r>
          </a:p>
          <a:p>
            <a:pPr marL="360363" indent="-360363">
              <a:lnSpc>
                <a:spcPts val="1600"/>
              </a:lnSpc>
              <a:defRPr/>
            </a:pPr>
            <a:endParaRPr lang="ja-JP" altLang="en-US" sz="1200" dirty="0">
              <a:solidFill>
                <a:schemeClr val="tx1"/>
              </a:solidFill>
              <a:latin typeface="+mn-ea"/>
            </a:endParaRPr>
          </a:p>
          <a:p>
            <a:pPr marL="360363" indent="-360363">
              <a:lnSpc>
                <a:spcPts val="1600"/>
              </a:lnSpc>
              <a:defRPr/>
            </a:pPr>
            <a:endParaRPr lang="en-US" altLang="ja-JP" sz="1200" dirty="0">
              <a:solidFill>
                <a:schemeClr val="tx1"/>
              </a:solidFill>
              <a:latin typeface="+mn-ea"/>
            </a:endParaRPr>
          </a:p>
        </p:txBody>
      </p:sp>
      <p:sp>
        <p:nvSpPr>
          <p:cNvPr id="30" name="テキスト ボックス 29">
            <a:extLst>
              <a:ext uri="{FF2B5EF4-FFF2-40B4-BE49-F238E27FC236}">
                <a16:creationId xmlns:a16="http://schemas.microsoft.com/office/drawing/2014/main" id="{89A78A7C-C771-43C0-935F-8050EFC9BA96}"/>
              </a:ext>
            </a:extLst>
          </p:cNvPr>
          <p:cNvSpPr txBox="1"/>
          <p:nvPr/>
        </p:nvSpPr>
        <p:spPr>
          <a:xfrm>
            <a:off x="445126" y="1244819"/>
            <a:ext cx="1049194" cy="338554"/>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n-ea"/>
              </a:rPr>
              <a:t>推計結果</a:t>
            </a:r>
            <a:endParaRPr kumimoji="0" lang="en-US" altLang="ja-JP" sz="1600" b="1" i="0" u="none" strike="noStrike" kern="1200" cap="none" spc="0" normalizeH="0" baseline="0" noProof="0" dirty="0">
              <a:ln>
                <a:noFill/>
              </a:ln>
              <a:solidFill>
                <a:prstClr val="black"/>
              </a:solidFill>
              <a:effectLst/>
              <a:uLnTx/>
              <a:uFillTx/>
              <a:latin typeface="+mn-ea"/>
            </a:endParaRPr>
          </a:p>
        </p:txBody>
      </p:sp>
      <p:pic>
        <p:nvPicPr>
          <p:cNvPr id="33" name="図 32">
            <a:extLst>
              <a:ext uri="{FF2B5EF4-FFF2-40B4-BE49-F238E27FC236}">
                <a16:creationId xmlns:a16="http://schemas.microsoft.com/office/drawing/2014/main" id="{BAF616C2-7D7F-48A0-8F07-D4E9AFB2835D}"/>
              </a:ext>
            </a:extLst>
          </p:cNvPr>
          <p:cNvPicPr>
            <a:picLocks noChangeAspect="1"/>
          </p:cNvPicPr>
          <p:nvPr/>
        </p:nvPicPr>
        <p:blipFill>
          <a:blip r:embed="rId2"/>
          <a:stretch>
            <a:fillRect/>
          </a:stretch>
        </p:blipFill>
        <p:spPr>
          <a:xfrm>
            <a:off x="688221" y="4086921"/>
            <a:ext cx="3801419" cy="2344071"/>
          </a:xfrm>
          <a:prstGeom prst="rect">
            <a:avLst/>
          </a:prstGeom>
        </p:spPr>
      </p:pic>
      <p:sp>
        <p:nvSpPr>
          <p:cNvPr id="34" name="正方形/長方形 33">
            <a:extLst>
              <a:ext uri="{FF2B5EF4-FFF2-40B4-BE49-F238E27FC236}">
                <a16:creationId xmlns:a16="http://schemas.microsoft.com/office/drawing/2014/main" id="{90D0D92E-3BFA-43C9-9A33-60C7A4C2E1D7}"/>
              </a:ext>
            </a:extLst>
          </p:cNvPr>
          <p:cNvSpPr/>
          <p:nvPr/>
        </p:nvSpPr>
        <p:spPr>
          <a:xfrm>
            <a:off x="4854805" y="1583373"/>
            <a:ext cx="3966136" cy="2378392"/>
          </a:xfrm>
          <a:prstGeom prst="rect">
            <a:avLst/>
          </a:prstGeom>
          <a:solidFill>
            <a:schemeClr val="bg1">
              <a:alpha val="8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marR="0" lvl="0" indent="-360363" algn="l" defTabSz="457200" rtl="0" eaLnBrk="1" fontAlgn="auto" latinLnBrk="0" hangingPunct="1">
              <a:lnSpc>
                <a:spcPts val="2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n-ea"/>
                <a:cs typeface="+mn-cs"/>
              </a:rPr>
              <a:t>【</a:t>
            </a:r>
            <a:r>
              <a:rPr kumimoji="0" lang="ja-JP" altLang="en-US" sz="1400" b="0" i="0" u="none" strike="noStrike" kern="1200" cap="none" spc="0" normalizeH="0" baseline="0" noProof="0" dirty="0">
                <a:ln>
                  <a:noFill/>
                </a:ln>
                <a:solidFill>
                  <a:prstClr val="black"/>
                </a:solidFill>
                <a:effectLst/>
                <a:uLnTx/>
                <a:uFillTx/>
                <a:latin typeface="+mn-ea"/>
                <a:cs typeface="+mn-cs"/>
              </a:rPr>
              <a:t>業種別の傾向について</a:t>
            </a:r>
            <a:r>
              <a:rPr kumimoji="0" lang="en-US" altLang="ja-JP" sz="1400" b="0" i="0" u="none" strike="noStrike" kern="1200" cap="none" spc="0" normalizeH="0" baseline="0" noProof="0" dirty="0">
                <a:ln>
                  <a:noFill/>
                </a:ln>
                <a:solidFill>
                  <a:prstClr val="black"/>
                </a:solidFill>
                <a:effectLst/>
                <a:uLnTx/>
                <a:uFillTx/>
                <a:latin typeface="+mn-ea"/>
                <a:cs typeface="+mn-cs"/>
              </a:rPr>
              <a:t>】</a:t>
            </a:r>
          </a:p>
          <a:p>
            <a:pPr>
              <a:lnSpc>
                <a:spcPts val="2000"/>
              </a:lnSpc>
              <a:defRPr/>
            </a:pPr>
            <a:r>
              <a:rPr lang="ja-JP" altLang="en-US" sz="1400" dirty="0">
                <a:solidFill>
                  <a:schemeClr val="tx1"/>
                </a:solidFill>
                <a:latin typeface="+mn-ea"/>
              </a:rPr>
              <a:t> ◎ </a:t>
            </a:r>
            <a:r>
              <a:rPr lang="ja-JP" altLang="en-US" sz="1600" b="1" dirty="0">
                <a:solidFill>
                  <a:schemeClr val="tx1"/>
                </a:solidFill>
                <a:latin typeface="+mn-ea"/>
              </a:rPr>
              <a:t>府では、小売・外食産業の割合が高く、</a:t>
            </a:r>
            <a:endParaRPr lang="en-US" altLang="ja-JP" sz="1600" b="1" dirty="0">
              <a:solidFill>
                <a:schemeClr val="tx1"/>
              </a:solidFill>
              <a:latin typeface="+mn-ea"/>
            </a:endParaRPr>
          </a:p>
          <a:p>
            <a:pPr>
              <a:lnSpc>
                <a:spcPts val="2000"/>
              </a:lnSpc>
              <a:defRPr/>
            </a:pPr>
            <a:r>
              <a:rPr lang="en-US" altLang="ja-JP" sz="1600" b="1" dirty="0">
                <a:solidFill>
                  <a:schemeClr val="tx1"/>
                </a:solidFill>
                <a:latin typeface="+mn-ea"/>
              </a:rPr>
              <a:t>    2022</a:t>
            </a:r>
            <a:r>
              <a:rPr lang="ja-JP" altLang="en-US" sz="1600" b="1" dirty="0">
                <a:solidFill>
                  <a:schemeClr val="tx1"/>
                </a:solidFill>
                <a:latin typeface="+mn-ea"/>
              </a:rPr>
              <a:t>年度値の食品ロス発生量の減少に</a:t>
            </a:r>
            <a:endParaRPr lang="en-US" altLang="ja-JP" sz="1600" b="1" dirty="0">
              <a:solidFill>
                <a:schemeClr val="tx1"/>
              </a:solidFill>
              <a:latin typeface="+mn-ea"/>
            </a:endParaRPr>
          </a:p>
          <a:p>
            <a:pPr>
              <a:lnSpc>
                <a:spcPts val="2000"/>
              </a:lnSpc>
              <a:defRPr/>
            </a:pPr>
            <a:r>
              <a:rPr lang="en-US" altLang="ja-JP" sz="1600" b="1" dirty="0">
                <a:solidFill>
                  <a:schemeClr val="tx1"/>
                </a:solidFill>
                <a:latin typeface="+mn-ea"/>
              </a:rPr>
              <a:t>    </a:t>
            </a:r>
            <a:r>
              <a:rPr lang="ja-JP" altLang="en-US" sz="1600" b="1" dirty="0">
                <a:solidFill>
                  <a:schemeClr val="tx1"/>
                </a:solidFill>
                <a:latin typeface="+mn-ea"/>
              </a:rPr>
              <a:t>大きく寄与した。</a:t>
            </a:r>
            <a:endParaRPr lang="en-US" altLang="ja-JP" sz="1600" dirty="0">
              <a:solidFill>
                <a:schemeClr val="tx1"/>
              </a:solidFill>
              <a:latin typeface="+mn-ea"/>
            </a:endParaRPr>
          </a:p>
          <a:p>
            <a:pPr marL="360363" indent="-360363">
              <a:lnSpc>
                <a:spcPts val="2000"/>
              </a:lnSpc>
              <a:defRPr/>
            </a:pPr>
            <a:r>
              <a:rPr lang="en-US" altLang="ja-JP" sz="1400" dirty="0">
                <a:solidFill>
                  <a:schemeClr val="tx1"/>
                </a:solidFill>
                <a:latin typeface="+mn-ea"/>
              </a:rPr>
              <a:t>《</a:t>
            </a:r>
            <a:r>
              <a:rPr lang="ja-JP" altLang="en-US" sz="1400" dirty="0">
                <a:solidFill>
                  <a:schemeClr val="tx1"/>
                </a:solidFill>
                <a:latin typeface="+mn-ea"/>
              </a:rPr>
              <a:t>参考</a:t>
            </a:r>
            <a:r>
              <a:rPr lang="en-US" altLang="ja-JP" sz="1400" dirty="0">
                <a:solidFill>
                  <a:schemeClr val="tx1"/>
                </a:solidFill>
                <a:latin typeface="+mn-ea"/>
              </a:rPr>
              <a:t>》 </a:t>
            </a:r>
            <a:r>
              <a:rPr lang="ja-JP" altLang="en-US" sz="1400" dirty="0">
                <a:solidFill>
                  <a:schemeClr val="tx1"/>
                </a:solidFill>
                <a:latin typeface="+mn-ea"/>
              </a:rPr>
              <a:t>事業系の内訳（</a:t>
            </a:r>
            <a:r>
              <a:rPr lang="en-US" altLang="ja-JP" sz="1400" dirty="0">
                <a:solidFill>
                  <a:schemeClr val="tx1"/>
                </a:solidFill>
                <a:latin typeface="+mn-ea"/>
              </a:rPr>
              <a:t>2022</a:t>
            </a:r>
            <a:r>
              <a:rPr lang="ja-JP" altLang="en-US" sz="1400" dirty="0">
                <a:solidFill>
                  <a:schemeClr val="tx1"/>
                </a:solidFill>
                <a:latin typeface="+mn-ea"/>
              </a:rPr>
              <a:t>（</a:t>
            </a:r>
            <a:r>
              <a:rPr lang="en-US" altLang="ja-JP" sz="1400" dirty="0">
                <a:solidFill>
                  <a:schemeClr val="tx1"/>
                </a:solidFill>
                <a:latin typeface="+mn-ea"/>
              </a:rPr>
              <a:t>R4</a:t>
            </a:r>
            <a:r>
              <a:rPr lang="ja-JP" altLang="en-US" sz="1400" dirty="0">
                <a:solidFill>
                  <a:schemeClr val="tx1"/>
                </a:solidFill>
                <a:latin typeface="+mn-ea"/>
              </a:rPr>
              <a:t>）年度）</a:t>
            </a:r>
          </a:p>
          <a:p>
            <a:pPr marL="360363" indent="-360363">
              <a:lnSpc>
                <a:spcPts val="2000"/>
              </a:lnSpc>
              <a:defRPr/>
            </a:pPr>
            <a:r>
              <a:rPr lang="ja-JP" altLang="en-US" sz="1400" dirty="0">
                <a:solidFill>
                  <a:schemeClr val="tx1"/>
                </a:solidFill>
                <a:latin typeface="+mn-ea"/>
              </a:rPr>
              <a:t>  </a:t>
            </a:r>
            <a:r>
              <a:rPr lang="ja-JP" altLang="en-US" sz="1400" b="1" dirty="0">
                <a:solidFill>
                  <a:schemeClr val="tx1"/>
                </a:solidFill>
                <a:latin typeface="+mn-ea"/>
              </a:rPr>
              <a:t>　外食産業　：</a:t>
            </a:r>
            <a:r>
              <a:rPr lang="en-US" altLang="ja-JP" sz="1400" b="1" dirty="0">
                <a:solidFill>
                  <a:schemeClr val="tx1"/>
                </a:solidFill>
                <a:latin typeface="+mn-ea"/>
              </a:rPr>
              <a:t>8.2</a:t>
            </a:r>
            <a:r>
              <a:rPr lang="ja-JP" altLang="en-US" sz="1400" b="1" dirty="0">
                <a:solidFill>
                  <a:schemeClr val="tx1"/>
                </a:solidFill>
                <a:latin typeface="+mn-ea"/>
              </a:rPr>
              <a:t>万トン　（減少傾向）</a:t>
            </a:r>
          </a:p>
          <a:p>
            <a:pPr marL="360363" indent="-360363">
              <a:lnSpc>
                <a:spcPts val="2000"/>
              </a:lnSpc>
              <a:defRPr/>
            </a:pPr>
            <a:r>
              <a:rPr lang="ja-JP" altLang="en-US" sz="1400" dirty="0">
                <a:solidFill>
                  <a:schemeClr val="tx1"/>
                </a:solidFill>
                <a:latin typeface="+mn-ea"/>
              </a:rPr>
              <a:t>　</a:t>
            </a:r>
            <a:r>
              <a:rPr lang="ja-JP" altLang="en-US" sz="1400" b="1" dirty="0">
                <a:solidFill>
                  <a:schemeClr val="tx1"/>
                </a:solidFill>
                <a:latin typeface="+mn-ea"/>
              </a:rPr>
              <a:t>　食品小売業：</a:t>
            </a:r>
            <a:r>
              <a:rPr lang="en-US" altLang="ja-JP" sz="1400" b="1" dirty="0">
                <a:solidFill>
                  <a:schemeClr val="tx1"/>
                </a:solidFill>
                <a:latin typeface="+mn-ea"/>
              </a:rPr>
              <a:t>6.4</a:t>
            </a:r>
            <a:r>
              <a:rPr lang="ja-JP" altLang="en-US" sz="1400" b="1" dirty="0">
                <a:solidFill>
                  <a:schemeClr val="tx1"/>
                </a:solidFill>
                <a:latin typeface="+mn-ea"/>
              </a:rPr>
              <a:t>万トン　（減少傾向）</a:t>
            </a:r>
          </a:p>
          <a:p>
            <a:pPr marL="360363" indent="-360363">
              <a:lnSpc>
                <a:spcPts val="2000"/>
              </a:lnSpc>
              <a:defRPr/>
            </a:pPr>
            <a:r>
              <a:rPr lang="ja-JP" altLang="en-US" sz="1400" dirty="0">
                <a:solidFill>
                  <a:schemeClr val="tx1"/>
                </a:solidFill>
                <a:latin typeface="+mn-ea"/>
              </a:rPr>
              <a:t>　　食品製造業：</a:t>
            </a:r>
            <a:r>
              <a:rPr lang="en-US" altLang="ja-JP" sz="1400" dirty="0">
                <a:solidFill>
                  <a:schemeClr val="tx1"/>
                </a:solidFill>
                <a:latin typeface="+mn-ea"/>
              </a:rPr>
              <a:t>2.1</a:t>
            </a:r>
            <a:r>
              <a:rPr lang="ja-JP" altLang="en-US" sz="1400" dirty="0">
                <a:solidFill>
                  <a:schemeClr val="tx1"/>
                </a:solidFill>
                <a:latin typeface="+mn-ea"/>
              </a:rPr>
              <a:t>万トン　（ほぼ横ばい）</a:t>
            </a:r>
          </a:p>
          <a:p>
            <a:pPr marL="360363" indent="-360363">
              <a:lnSpc>
                <a:spcPts val="2000"/>
              </a:lnSpc>
              <a:defRPr/>
            </a:pPr>
            <a:r>
              <a:rPr lang="ja-JP" altLang="en-US" sz="1400" dirty="0">
                <a:solidFill>
                  <a:schemeClr val="tx1"/>
                </a:solidFill>
                <a:latin typeface="+mn-ea"/>
              </a:rPr>
              <a:t>　　食品卸売業：</a:t>
            </a:r>
            <a:r>
              <a:rPr lang="en-US" altLang="ja-JP" sz="1400" dirty="0">
                <a:solidFill>
                  <a:schemeClr val="tx1"/>
                </a:solidFill>
                <a:latin typeface="+mn-ea"/>
              </a:rPr>
              <a:t>0.7</a:t>
            </a:r>
            <a:r>
              <a:rPr lang="ja-JP" altLang="en-US" sz="1400" dirty="0">
                <a:solidFill>
                  <a:schemeClr val="tx1"/>
                </a:solidFill>
                <a:latin typeface="+mn-ea"/>
              </a:rPr>
              <a:t>万トン　（ほぼ横ばい）</a:t>
            </a:r>
            <a:endParaRPr lang="en-US" altLang="ja-JP" sz="1400" dirty="0">
              <a:solidFill>
                <a:schemeClr val="tx1"/>
              </a:solidFill>
              <a:latin typeface="+mn-ea"/>
            </a:endParaRPr>
          </a:p>
          <a:p>
            <a:pPr marL="360363" indent="-360363">
              <a:lnSpc>
                <a:spcPts val="1800"/>
              </a:lnSpc>
              <a:defRPr/>
            </a:pPr>
            <a:endParaRPr lang="en-US" altLang="ja-JP" sz="1200" dirty="0">
              <a:solidFill>
                <a:schemeClr val="tx1"/>
              </a:solidFill>
              <a:latin typeface="+mn-ea"/>
            </a:endParaRPr>
          </a:p>
          <a:p>
            <a:pPr marL="360363" indent="-360363">
              <a:lnSpc>
                <a:spcPts val="1800"/>
              </a:lnSpc>
              <a:defRPr/>
            </a:pPr>
            <a:r>
              <a:rPr lang="ja-JP" altLang="en-US" sz="1200" dirty="0">
                <a:solidFill>
                  <a:schemeClr val="tx1"/>
                </a:solidFill>
                <a:latin typeface="+mn-ea"/>
              </a:rPr>
              <a:t>　</a:t>
            </a:r>
          </a:p>
          <a:p>
            <a:pPr marL="360363" indent="-360363">
              <a:lnSpc>
                <a:spcPts val="1800"/>
              </a:lnSpc>
              <a:defRPr/>
            </a:pPr>
            <a:endParaRPr lang="ja-JP" altLang="en-US" sz="1200" dirty="0">
              <a:solidFill>
                <a:schemeClr val="tx1"/>
              </a:solidFill>
              <a:latin typeface="+mn-ea"/>
            </a:endParaRPr>
          </a:p>
        </p:txBody>
      </p:sp>
      <p:pic>
        <p:nvPicPr>
          <p:cNvPr id="3" name="図 2">
            <a:extLst>
              <a:ext uri="{FF2B5EF4-FFF2-40B4-BE49-F238E27FC236}">
                <a16:creationId xmlns:a16="http://schemas.microsoft.com/office/drawing/2014/main" id="{BBAA9EE3-EA34-44F7-84E1-E073833DCA0E}"/>
              </a:ext>
            </a:extLst>
          </p:cNvPr>
          <p:cNvPicPr>
            <a:picLocks noChangeAspect="1"/>
          </p:cNvPicPr>
          <p:nvPr/>
        </p:nvPicPr>
        <p:blipFill>
          <a:blip r:embed="rId3"/>
          <a:stretch>
            <a:fillRect/>
          </a:stretch>
        </p:blipFill>
        <p:spPr>
          <a:xfrm>
            <a:off x="5492978" y="3744633"/>
            <a:ext cx="2840206" cy="2735904"/>
          </a:xfrm>
          <a:prstGeom prst="rect">
            <a:avLst/>
          </a:prstGeom>
        </p:spPr>
      </p:pic>
      <p:sp>
        <p:nvSpPr>
          <p:cNvPr id="10" name="Rectangle 2">
            <a:extLst>
              <a:ext uri="{FF2B5EF4-FFF2-40B4-BE49-F238E27FC236}">
                <a16:creationId xmlns:a16="http://schemas.microsoft.com/office/drawing/2014/main" id="{7D74D053-23EF-4A68-8657-4B7FCE57C604}"/>
              </a:ext>
            </a:extLst>
          </p:cNvPr>
          <p:cNvSpPr txBox="1">
            <a:spLocks noChangeArrowheads="1"/>
          </p:cNvSpPr>
          <p:nvPr/>
        </p:nvSpPr>
        <p:spPr>
          <a:xfrm>
            <a:off x="0" y="-15623"/>
            <a:ext cx="9144000" cy="438436"/>
          </a:xfrm>
          <a:prstGeom prst="rect">
            <a:avLst/>
          </a:prstGeom>
          <a:solidFill>
            <a:schemeClr val="accent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endParaRPr kumimoji="1" lang="ja-JP" altLang="en-US" sz="2000" b="1" i="0" u="none" strike="noStrike" kern="1200" cap="none" spc="0" normalizeH="0" baseline="0" noProof="0" dirty="0">
              <a:ln>
                <a:noFill/>
              </a:ln>
              <a:solidFill>
                <a:schemeClr val="bg1"/>
              </a:solidFill>
              <a:uLnTx/>
              <a:uFillTx/>
              <a:ea typeface="BIZ UDゴシック" panose="020B0400000000000000" pitchFamily="49" charset="-128"/>
              <a:cs typeface="Meiryo UI" pitchFamily="50" charset="-128"/>
            </a:endParaRPr>
          </a:p>
        </p:txBody>
      </p:sp>
      <p:sp>
        <p:nvSpPr>
          <p:cNvPr id="11" name="テキスト ボックス 10">
            <a:extLst>
              <a:ext uri="{FF2B5EF4-FFF2-40B4-BE49-F238E27FC236}">
                <a16:creationId xmlns:a16="http://schemas.microsoft.com/office/drawing/2014/main" id="{B3D4CF8C-95E1-4E84-B135-7F9F1F1D323D}"/>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2000" b="1" dirty="0">
                <a:solidFill>
                  <a:prstClr val="white"/>
                </a:solidFill>
                <a:latin typeface="Meiryo UI" panose="020B0604030504040204" pitchFamily="50" charset="-128"/>
                <a:ea typeface="Meiryo UI" panose="020B0604030504040204" pitchFamily="50" charset="-128"/>
              </a:rPr>
              <a:t>２</a:t>
            </a:r>
            <a:r>
              <a:rPr lang="ja-JP" altLang="en-US" sz="2000" b="1" dirty="0">
                <a:solidFill>
                  <a:prstClr val="white"/>
                </a:solidFill>
                <a:latin typeface="Meiryo UI" panose="020B0604030504040204" pitchFamily="50" charset="-128"/>
                <a:ea typeface="Meiryo UI" panose="020B0604030504040204" pitchFamily="50" charset="-128"/>
              </a:rPr>
              <a:t>（１） 大阪府の食品ロス発生量（推計）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3">
            <a:extLst>
              <a:ext uri="{FF2B5EF4-FFF2-40B4-BE49-F238E27FC236}">
                <a16:creationId xmlns:a16="http://schemas.microsoft.com/office/drawing/2014/main" id="{A6054A99-728E-40EC-AF07-8EDE9489414A}"/>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４</a:t>
            </a:r>
          </a:p>
        </p:txBody>
      </p:sp>
      <p:sp>
        <p:nvSpPr>
          <p:cNvPr id="13" name="正方形/長方形 12">
            <a:extLst>
              <a:ext uri="{FF2B5EF4-FFF2-40B4-BE49-F238E27FC236}">
                <a16:creationId xmlns:a16="http://schemas.microsoft.com/office/drawing/2014/main" id="{69D64EE6-69CF-4A8E-A01B-C41F5E312DFD}"/>
              </a:ext>
            </a:extLst>
          </p:cNvPr>
          <p:cNvSpPr/>
          <p:nvPr/>
        </p:nvSpPr>
        <p:spPr>
          <a:xfrm>
            <a:off x="605863" y="1735493"/>
            <a:ext cx="3966137" cy="2236586"/>
          </a:xfrm>
          <a:prstGeom prst="rect">
            <a:avLst/>
          </a:prstGeom>
          <a:solidFill>
            <a:schemeClr val="bg1">
              <a:alpha val="8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2100"/>
              </a:lnSpc>
              <a:defRPr/>
            </a:pPr>
            <a:r>
              <a:rPr lang="en-US" altLang="ja-JP" sz="1600" dirty="0">
                <a:solidFill>
                  <a:schemeClr val="tx1"/>
                </a:solidFill>
                <a:latin typeface="+mn-ea"/>
              </a:rPr>
              <a:t>【2022</a:t>
            </a:r>
            <a:r>
              <a:rPr lang="ja-JP" altLang="en-US" sz="1600" dirty="0">
                <a:solidFill>
                  <a:schemeClr val="tx1"/>
                </a:solidFill>
                <a:latin typeface="+mn-ea"/>
              </a:rPr>
              <a:t>（</a:t>
            </a:r>
            <a:r>
              <a:rPr lang="en-US" altLang="ja-JP" sz="1600" dirty="0">
                <a:solidFill>
                  <a:schemeClr val="tx1"/>
                </a:solidFill>
                <a:latin typeface="+mn-ea"/>
              </a:rPr>
              <a:t>R4</a:t>
            </a:r>
            <a:r>
              <a:rPr lang="ja-JP" altLang="en-US" sz="1600" dirty="0">
                <a:solidFill>
                  <a:schemeClr val="tx1"/>
                </a:solidFill>
                <a:latin typeface="+mn-ea"/>
              </a:rPr>
              <a:t>）年度の傾向について</a:t>
            </a:r>
            <a:r>
              <a:rPr lang="en-US" altLang="ja-JP" sz="1600" dirty="0">
                <a:solidFill>
                  <a:schemeClr val="tx1"/>
                </a:solidFill>
                <a:latin typeface="+mn-ea"/>
              </a:rPr>
              <a:t>】</a:t>
            </a:r>
          </a:p>
          <a:p>
            <a:pPr marL="360363" indent="-360363">
              <a:lnSpc>
                <a:spcPts val="1800"/>
              </a:lnSpc>
              <a:defRPr/>
            </a:pPr>
            <a:r>
              <a:rPr lang="ja-JP" altLang="en-US" sz="1600" dirty="0">
                <a:solidFill>
                  <a:schemeClr val="tx1"/>
                </a:solidFill>
                <a:latin typeface="+mn-ea"/>
              </a:rPr>
              <a:t> ◎</a:t>
            </a:r>
            <a:r>
              <a:rPr lang="en-US" altLang="ja-JP" sz="1600" b="1" dirty="0">
                <a:solidFill>
                  <a:schemeClr val="tx1"/>
                </a:solidFill>
                <a:latin typeface="+mn-ea"/>
              </a:rPr>
              <a:t> </a:t>
            </a:r>
            <a:r>
              <a:rPr lang="ja-JP" altLang="en-US" sz="1600" b="1" dirty="0">
                <a:solidFill>
                  <a:schemeClr val="tx1"/>
                </a:solidFill>
                <a:latin typeface="+mn-ea"/>
              </a:rPr>
              <a:t>府の食品ロス発生量は減少傾向</a:t>
            </a:r>
            <a:endParaRPr lang="en-US" altLang="ja-JP" sz="1600" b="1" dirty="0">
              <a:solidFill>
                <a:schemeClr val="tx1"/>
              </a:solidFill>
              <a:latin typeface="+mn-ea"/>
            </a:endParaRPr>
          </a:p>
          <a:p>
            <a:pPr marL="360363" indent="-360363">
              <a:lnSpc>
                <a:spcPts val="1800"/>
              </a:lnSpc>
              <a:defRPr/>
            </a:pPr>
            <a:r>
              <a:rPr lang="en-US" altLang="ja-JP" sz="1600" b="1" dirty="0">
                <a:solidFill>
                  <a:schemeClr val="tx1"/>
                </a:solidFill>
                <a:latin typeface="+mn-ea"/>
              </a:rPr>
              <a:t>                 43.1</a:t>
            </a:r>
            <a:r>
              <a:rPr lang="ja-JP" altLang="en-US" sz="1600" b="1" dirty="0">
                <a:solidFill>
                  <a:schemeClr val="tx1"/>
                </a:solidFill>
                <a:latin typeface="+mn-ea"/>
              </a:rPr>
              <a:t>万ｔ→</a:t>
            </a:r>
            <a:r>
              <a:rPr lang="en-US" altLang="ja-JP" sz="1600" b="1" dirty="0">
                <a:solidFill>
                  <a:schemeClr val="tx1"/>
                </a:solidFill>
                <a:latin typeface="+mn-ea"/>
              </a:rPr>
              <a:t>37.8</a:t>
            </a:r>
            <a:r>
              <a:rPr lang="ja-JP" altLang="en-US" sz="1600" b="1" dirty="0">
                <a:solidFill>
                  <a:schemeClr val="tx1"/>
                </a:solidFill>
                <a:latin typeface="+mn-ea"/>
              </a:rPr>
              <a:t>万ｔ </a:t>
            </a:r>
            <a:endParaRPr lang="en-US" altLang="ja-JP" sz="1600" b="1" dirty="0">
              <a:solidFill>
                <a:schemeClr val="tx1"/>
              </a:solidFill>
              <a:latin typeface="+mn-ea"/>
            </a:endParaRPr>
          </a:p>
          <a:p>
            <a:pPr marL="360363" indent="-360363">
              <a:lnSpc>
                <a:spcPts val="1800"/>
              </a:lnSpc>
              <a:defRPr/>
            </a:pPr>
            <a:r>
              <a:rPr lang="ja-JP" altLang="en-US" sz="1600" b="1" dirty="0">
                <a:solidFill>
                  <a:schemeClr val="tx1"/>
                </a:solidFill>
                <a:latin typeface="+mn-ea"/>
              </a:rPr>
              <a:t> </a:t>
            </a:r>
          </a:p>
          <a:p>
            <a:pPr marL="360363" indent="-360363">
              <a:lnSpc>
                <a:spcPts val="1800"/>
              </a:lnSpc>
              <a:defRPr/>
            </a:pPr>
            <a:r>
              <a:rPr lang="ja-JP" altLang="en-US" sz="1600" dirty="0">
                <a:solidFill>
                  <a:schemeClr val="tx1"/>
                </a:solidFill>
                <a:latin typeface="+mn-ea"/>
              </a:rPr>
              <a:t> </a:t>
            </a:r>
            <a:r>
              <a:rPr lang="ja-JP" altLang="en-US" sz="1600" b="1" dirty="0">
                <a:solidFill>
                  <a:schemeClr val="tx1"/>
                </a:solidFill>
                <a:latin typeface="+mn-ea"/>
              </a:rPr>
              <a:t>◎ 事業系は</a:t>
            </a:r>
            <a:r>
              <a:rPr lang="en-US" altLang="ja-JP" sz="1600" b="1" dirty="0">
                <a:solidFill>
                  <a:schemeClr val="tx1"/>
                </a:solidFill>
                <a:latin typeface="+mn-ea"/>
              </a:rPr>
              <a:t>2022</a:t>
            </a:r>
            <a:r>
              <a:rPr lang="ja-JP" altLang="en-US" sz="1600" b="1" dirty="0">
                <a:solidFill>
                  <a:schemeClr val="tx1"/>
                </a:solidFill>
                <a:latin typeface="+mn-ea"/>
              </a:rPr>
              <a:t>年度に大幅に減少</a:t>
            </a:r>
            <a:endParaRPr lang="en-US" altLang="ja-JP" sz="1600" b="1" dirty="0">
              <a:solidFill>
                <a:schemeClr val="tx1"/>
              </a:solidFill>
              <a:latin typeface="+mn-ea"/>
            </a:endParaRPr>
          </a:p>
          <a:p>
            <a:pPr marL="360363" indent="-360363">
              <a:lnSpc>
                <a:spcPts val="1800"/>
              </a:lnSpc>
              <a:defRPr/>
            </a:pPr>
            <a:r>
              <a:rPr lang="en-US" altLang="ja-JP" sz="1600" b="1" dirty="0">
                <a:solidFill>
                  <a:schemeClr val="tx1"/>
                </a:solidFill>
                <a:latin typeface="+mn-ea"/>
              </a:rPr>
              <a:t>                 22.3</a:t>
            </a:r>
            <a:r>
              <a:rPr lang="ja-JP" altLang="en-US" sz="1600" b="1" dirty="0">
                <a:solidFill>
                  <a:schemeClr val="tx1"/>
                </a:solidFill>
                <a:latin typeface="+mn-ea"/>
              </a:rPr>
              <a:t>万ｔ→</a:t>
            </a:r>
            <a:r>
              <a:rPr lang="en-US" altLang="ja-JP" sz="1600" b="1" dirty="0">
                <a:solidFill>
                  <a:schemeClr val="tx1"/>
                </a:solidFill>
                <a:latin typeface="+mn-ea"/>
              </a:rPr>
              <a:t>17.3</a:t>
            </a:r>
            <a:r>
              <a:rPr lang="ja-JP" altLang="en-US" sz="1600" b="1" dirty="0">
                <a:solidFill>
                  <a:schemeClr val="tx1"/>
                </a:solidFill>
                <a:latin typeface="+mn-ea"/>
              </a:rPr>
              <a:t>万ｔ</a:t>
            </a:r>
            <a:endParaRPr lang="en-US" altLang="ja-JP" sz="1600" b="1" dirty="0">
              <a:solidFill>
                <a:schemeClr val="tx1"/>
              </a:solidFill>
              <a:latin typeface="+mn-ea"/>
            </a:endParaRPr>
          </a:p>
          <a:p>
            <a:pPr marL="360363" indent="-360363">
              <a:lnSpc>
                <a:spcPts val="1800"/>
              </a:lnSpc>
              <a:defRPr/>
            </a:pPr>
            <a:endParaRPr lang="ja-JP" altLang="en-US" sz="1600" b="1" dirty="0">
              <a:solidFill>
                <a:schemeClr val="tx1"/>
              </a:solidFill>
              <a:latin typeface="+mn-ea"/>
            </a:endParaRPr>
          </a:p>
          <a:p>
            <a:pPr marL="360363" indent="-360363">
              <a:lnSpc>
                <a:spcPts val="1800"/>
              </a:lnSpc>
              <a:defRPr/>
            </a:pPr>
            <a:r>
              <a:rPr lang="ja-JP" altLang="en-US" sz="1600" dirty="0">
                <a:solidFill>
                  <a:schemeClr val="tx1"/>
                </a:solidFill>
                <a:latin typeface="+mn-ea"/>
              </a:rPr>
              <a:t> </a:t>
            </a:r>
            <a:r>
              <a:rPr lang="ja-JP" altLang="en-US" sz="1600" b="1" dirty="0">
                <a:solidFill>
                  <a:schemeClr val="tx1"/>
                </a:solidFill>
                <a:latin typeface="+mn-ea"/>
              </a:rPr>
              <a:t>◎ 家庭系は微減～横ばいで推移 </a:t>
            </a:r>
            <a:endParaRPr lang="en-US" altLang="ja-JP" sz="1600" b="1" dirty="0">
              <a:solidFill>
                <a:schemeClr val="tx1"/>
              </a:solidFill>
              <a:latin typeface="+mn-ea"/>
            </a:endParaRPr>
          </a:p>
          <a:p>
            <a:pPr marL="360363" indent="-360363">
              <a:lnSpc>
                <a:spcPts val="1800"/>
              </a:lnSpc>
              <a:defRPr/>
            </a:pPr>
            <a:r>
              <a:rPr lang="en-US" altLang="ja-JP" sz="1600" b="1" dirty="0">
                <a:solidFill>
                  <a:schemeClr val="tx1"/>
                </a:solidFill>
                <a:latin typeface="+mn-ea"/>
              </a:rPr>
              <a:t>                 20.8</a:t>
            </a:r>
            <a:r>
              <a:rPr lang="ja-JP" altLang="en-US" sz="1600" b="1" dirty="0">
                <a:solidFill>
                  <a:schemeClr val="tx1"/>
                </a:solidFill>
                <a:latin typeface="+mn-ea"/>
              </a:rPr>
              <a:t>万ｔ→</a:t>
            </a:r>
            <a:r>
              <a:rPr lang="en-US" altLang="ja-JP" sz="1600" b="1" dirty="0">
                <a:solidFill>
                  <a:schemeClr val="tx1"/>
                </a:solidFill>
                <a:latin typeface="+mn-ea"/>
              </a:rPr>
              <a:t>20.5</a:t>
            </a:r>
            <a:r>
              <a:rPr lang="ja-JP" altLang="en-US" sz="1600" b="1" dirty="0">
                <a:solidFill>
                  <a:schemeClr val="tx1"/>
                </a:solidFill>
                <a:latin typeface="+mn-ea"/>
              </a:rPr>
              <a:t>万ｔ</a:t>
            </a:r>
          </a:p>
          <a:p>
            <a:pPr marL="360363" indent="-360363">
              <a:lnSpc>
                <a:spcPts val="2000"/>
              </a:lnSpc>
              <a:defRPr/>
            </a:pPr>
            <a:endParaRPr lang="en-US" altLang="ja-JP" sz="1400" dirty="0">
              <a:solidFill>
                <a:schemeClr val="tx1"/>
              </a:solidFill>
              <a:latin typeface="+mn-ea"/>
            </a:endParaRPr>
          </a:p>
          <a:p>
            <a:pPr marL="360363" indent="-360363">
              <a:lnSpc>
                <a:spcPts val="2000"/>
              </a:lnSpc>
              <a:defRPr/>
            </a:pPr>
            <a:endParaRPr lang="ja-JP" altLang="en-US" sz="1400" dirty="0">
              <a:solidFill>
                <a:schemeClr val="tx1"/>
              </a:solidFill>
              <a:latin typeface="+mn-ea"/>
            </a:endParaRPr>
          </a:p>
        </p:txBody>
      </p:sp>
      <p:sp>
        <p:nvSpPr>
          <p:cNvPr id="14" name="正方形/長方形 13">
            <a:extLst>
              <a:ext uri="{FF2B5EF4-FFF2-40B4-BE49-F238E27FC236}">
                <a16:creationId xmlns:a16="http://schemas.microsoft.com/office/drawing/2014/main" id="{BAB1A5EA-1029-42E8-8DF5-1376BD59B8F3}"/>
              </a:ext>
            </a:extLst>
          </p:cNvPr>
          <p:cNvSpPr/>
          <p:nvPr/>
        </p:nvSpPr>
        <p:spPr>
          <a:xfrm>
            <a:off x="810816" y="6363574"/>
            <a:ext cx="7522368" cy="370753"/>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360363" marR="0" lvl="0" indent="-360363" algn="l" defTabSz="457200" rtl="0" eaLnBrk="1" fontAlgn="auto" latinLnBrk="0" hangingPunct="1">
              <a:lnSpc>
                <a:spcPts val="1800"/>
              </a:lnSpc>
              <a:spcBef>
                <a:spcPts val="0"/>
              </a:spcBef>
              <a:spcAft>
                <a:spcPts val="0"/>
              </a:spcAft>
              <a:buClrTx/>
              <a:buSzTx/>
              <a:buFontTx/>
              <a:buNone/>
              <a:tabLst/>
              <a:defRPr/>
            </a:pPr>
            <a:r>
              <a:rPr lang="en-US" altLang="ja-JP" sz="1600" dirty="0">
                <a:solidFill>
                  <a:schemeClr val="tx1"/>
                </a:solidFill>
                <a:latin typeface="+mn-ea"/>
              </a:rPr>
              <a:t>【</a:t>
            </a:r>
            <a:r>
              <a:rPr lang="ja-JP" altLang="en-US" sz="1600" dirty="0">
                <a:solidFill>
                  <a:schemeClr val="tx1"/>
                </a:solidFill>
                <a:latin typeface="+mn-ea"/>
              </a:rPr>
              <a:t> 目標 </a:t>
            </a:r>
            <a:r>
              <a:rPr lang="en-US" altLang="ja-JP" sz="1600" dirty="0">
                <a:solidFill>
                  <a:schemeClr val="tx1"/>
                </a:solidFill>
                <a:latin typeface="+mn-ea"/>
              </a:rPr>
              <a:t>】</a:t>
            </a:r>
            <a:r>
              <a:rPr lang="ja-JP" altLang="en-US" sz="1600" dirty="0">
                <a:solidFill>
                  <a:schemeClr val="tx1"/>
                </a:solidFill>
                <a:latin typeface="+mn-ea"/>
              </a:rPr>
              <a:t> </a:t>
            </a:r>
            <a:r>
              <a:rPr kumimoji="0" lang="ja-JP" altLang="en-US" sz="1600" b="0" i="0" u="none" strike="noStrike" kern="1200" cap="none" spc="0" normalizeH="0" baseline="0" noProof="0" dirty="0">
                <a:ln>
                  <a:noFill/>
                </a:ln>
                <a:solidFill>
                  <a:schemeClr val="tx1"/>
                </a:solidFill>
                <a:effectLst/>
                <a:uLnTx/>
                <a:uFillTx/>
                <a:latin typeface="+mn-ea"/>
              </a:rPr>
              <a:t>事業系・家庭系ともに、</a:t>
            </a:r>
            <a:r>
              <a:rPr kumimoji="0" lang="en-US" altLang="ja-JP" sz="1600" b="0" i="0" u="none" strike="noStrike" kern="1200" cap="none" spc="0" normalizeH="0" baseline="0" noProof="0" dirty="0">
                <a:ln>
                  <a:noFill/>
                </a:ln>
                <a:solidFill>
                  <a:schemeClr val="tx1"/>
                </a:solidFill>
                <a:effectLst/>
                <a:uLnTx/>
                <a:uFillTx/>
                <a:latin typeface="+mn-ea"/>
              </a:rPr>
              <a:t>2000</a:t>
            </a:r>
            <a:r>
              <a:rPr kumimoji="0" lang="ja-JP" altLang="en-US" sz="1600" b="0" i="0" u="none" strike="noStrike" kern="1200" cap="none" spc="0" normalizeH="0" baseline="0" noProof="0" dirty="0">
                <a:ln>
                  <a:noFill/>
                </a:ln>
                <a:solidFill>
                  <a:schemeClr val="tx1"/>
                </a:solidFill>
                <a:effectLst/>
                <a:uLnTx/>
                <a:uFillTx/>
                <a:latin typeface="+mn-ea"/>
              </a:rPr>
              <a:t>年度比で</a:t>
            </a:r>
            <a:r>
              <a:rPr kumimoji="0" lang="en-US" altLang="ja-JP" sz="1600" b="0" i="0" u="none" strike="noStrike" kern="1200" cap="none" spc="0" normalizeH="0" baseline="0" noProof="0" dirty="0">
                <a:ln>
                  <a:noFill/>
                </a:ln>
                <a:solidFill>
                  <a:schemeClr val="tx1"/>
                </a:solidFill>
                <a:effectLst/>
                <a:uLnTx/>
                <a:uFillTx/>
                <a:latin typeface="+mn-ea"/>
              </a:rPr>
              <a:t>2030</a:t>
            </a:r>
            <a:r>
              <a:rPr kumimoji="0" lang="ja-JP" altLang="en-US" sz="1600" b="0" i="0" u="none" strike="noStrike" kern="1200" cap="none" spc="0" normalizeH="0" baseline="0" noProof="0" dirty="0">
                <a:ln>
                  <a:noFill/>
                </a:ln>
                <a:solidFill>
                  <a:schemeClr val="tx1"/>
                </a:solidFill>
                <a:effectLst/>
                <a:uLnTx/>
                <a:uFillTx/>
                <a:latin typeface="+mn-ea"/>
              </a:rPr>
              <a:t>年度に</a:t>
            </a:r>
            <a:r>
              <a:rPr kumimoji="0" lang="ja-JP" altLang="en-US" sz="1600" b="1" i="0" u="none" strike="noStrike" kern="1200" cap="none" spc="0" normalizeH="0" baseline="0" noProof="0" dirty="0">
                <a:ln>
                  <a:noFill/>
                </a:ln>
                <a:solidFill>
                  <a:schemeClr val="tx1"/>
                </a:solidFill>
                <a:effectLst/>
                <a:uLnTx/>
                <a:uFillTx/>
                <a:latin typeface="+mn-ea"/>
              </a:rPr>
              <a:t>食品ロス量の半減</a:t>
            </a:r>
            <a:r>
              <a:rPr kumimoji="0" lang="ja-JP" altLang="en-US" sz="1600" b="0" i="0" u="none" strike="noStrike" kern="1200" cap="none" spc="0" normalizeH="0" baseline="0" noProof="0" dirty="0">
                <a:ln>
                  <a:noFill/>
                </a:ln>
                <a:solidFill>
                  <a:schemeClr val="tx1"/>
                </a:solidFill>
                <a:effectLst/>
                <a:uLnTx/>
                <a:uFillTx/>
                <a:latin typeface="+mn-ea"/>
              </a:rPr>
              <a:t>をめざす。</a:t>
            </a:r>
            <a:endParaRPr kumimoji="0" lang="en-US" altLang="ja-JP" sz="1600" b="0" i="0" u="none" strike="noStrike" kern="1200" cap="none" spc="0" normalizeH="0" baseline="0" noProof="0" dirty="0">
              <a:ln>
                <a:noFill/>
              </a:ln>
              <a:solidFill>
                <a:schemeClr val="tx1"/>
              </a:solidFill>
              <a:effectLst/>
              <a:uLnTx/>
              <a:uFillTx/>
              <a:latin typeface="+mn-ea"/>
            </a:endParaRPr>
          </a:p>
        </p:txBody>
      </p:sp>
    </p:spTree>
    <p:extLst>
      <p:ext uri="{BB962C8B-B14F-4D97-AF65-F5344CB8AC3E}">
        <p14:creationId xmlns:p14="http://schemas.microsoft.com/office/powerpoint/2010/main" val="26170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17003C2A-ECD2-4C94-827F-E34AA33578D0}"/>
              </a:ext>
            </a:extLst>
          </p:cNvPr>
          <p:cNvSpPr/>
          <p:nvPr/>
        </p:nvSpPr>
        <p:spPr>
          <a:xfrm>
            <a:off x="247473" y="488424"/>
            <a:ext cx="8838235" cy="7625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marR="0" lvl="0" indent="-360363" algn="l" defTabSz="457200" rtl="0" eaLnBrk="1" fontAlgn="auto" latinLnBrk="0" hangingPunct="1">
              <a:lnSpc>
                <a:spcPts val="18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a:ea typeface="Meiryo UI"/>
                <a:cs typeface="+mn-cs"/>
              </a:rPr>
              <a:t>○ 食品ロス発生量等解析調査（</a:t>
            </a:r>
            <a:r>
              <a:rPr kumimoji="0" lang="en-US" altLang="ja-JP" sz="1600" b="1" i="0" u="none" strike="noStrike" kern="1200" cap="none" spc="0" normalizeH="0" baseline="0" noProof="0" dirty="0">
                <a:ln>
                  <a:noFill/>
                </a:ln>
                <a:solidFill>
                  <a:prstClr val="black"/>
                </a:solidFill>
                <a:effectLst/>
                <a:uLnTx/>
                <a:uFillTx/>
                <a:latin typeface="Meiryo UI"/>
                <a:ea typeface="Meiryo UI"/>
                <a:cs typeface="+mn-cs"/>
              </a:rPr>
              <a:t>2022</a:t>
            </a:r>
            <a:r>
              <a:rPr kumimoji="0" lang="ja-JP" altLang="en-US" sz="1600" b="1" i="0" u="none" strike="noStrike" kern="1200" cap="none" spc="0" normalizeH="0" baseline="0" noProof="0" dirty="0">
                <a:ln>
                  <a:noFill/>
                </a:ln>
                <a:solidFill>
                  <a:prstClr val="black"/>
                </a:solidFill>
                <a:effectLst/>
                <a:uLnTx/>
                <a:uFillTx/>
                <a:latin typeface="Meiryo UI"/>
                <a:ea typeface="Meiryo UI"/>
                <a:cs typeface="+mn-cs"/>
              </a:rPr>
              <a:t>（</a:t>
            </a:r>
            <a:r>
              <a:rPr kumimoji="0" lang="en-US" altLang="ja-JP" sz="1600" b="1" i="0" u="none" strike="noStrike" kern="1200" cap="none" spc="0" normalizeH="0" baseline="0" noProof="0" dirty="0">
                <a:ln>
                  <a:noFill/>
                </a:ln>
                <a:solidFill>
                  <a:prstClr val="black"/>
                </a:solidFill>
                <a:effectLst/>
                <a:uLnTx/>
                <a:uFillTx/>
                <a:latin typeface="Meiryo UI"/>
                <a:ea typeface="Meiryo UI"/>
                <a:cs typeface="+mn-cs"/>
              </a:rPr>
              <a:t>R4</a:t>
            </a:r>
            <a:r>
              <a:rPr kumimoji="0" lang="ja-JP" altLang="en-US" sz="1600" b="1" i="0" u="none" strike="noStrike" kern="1200" cap="none" spc="0" normalizeH="0" baseline="0" noProof="0" dirty="0">
                <a:ln>
                  <a:noFill/>
                </a:ln>
                <a:solidFill>
                  <a:prstClr val="black"/>
                </a:solidFill>
                <a:effectLst/>
                <a:uLnTx/>
                <a:uFillTx/>
                <a:latin typeface="Meiryo UI"/>
                <a:ea typeface="Meiryo UI"/>
                <a:cs typeface="+mn-cs"/>
              </a:rPr>
              <a:t>）年度）　　</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調査は、</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2024</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R6</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）年度に実施。</a:t>
            </a:r>
          </a:p>
          <a:p>
            <a:pPr marL="0" marR="0" lvl="0" indent="-360363" algn="l" defTabSz="457200" rtl="0" eaLnBrk="1" fontAlgn="auto" latinLnBrk="0" hangingPunct="1">
              <a:lnSpc>
                <a:spcPts val="18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     事業系：令和３年度、令和４年度大阪市「事業系一般廃棄物排出実態調査報告書」、　国「食品リサイクル法に基づく定期報告の結果」の公表データ</a:t>
            </a:r>
            <a:endParaRPr kumimoji="0"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360363" algn="l" defTabSz="457200" rtl="0" eaLnBrk="1" fontAlgn="auto" latinLnBrk="0" hangingPunct="1">
              <a:lnSpc>
                <a:spcPts val="18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     家庭系：大阪府内市町村の生活系ごみの調査結果等を用いて推計</a:t>
            </a:r>
          </a:p>
          <a:p>
            <a:pPr marL="360363" marR="0" lvl="0" indent="-360363" algn="l" defTabSz="457200" rtl="0" eaLnBrk="1" fontAlgn="auto" latinLnBrk="0" hangingPunct="1">
              <a:lnSpc>
                <a:spcPts val="16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pPr marL="360363" marR="0" lvl="0" indent="-360363" algn="l" defTabSz="457200" rtl="0" eaLnBrk="1" fontAlgn="auto" latinLnBrk="0" hangingPunct="1">
              <a:lnSpc>
                <a:spcPts val="16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89A78A7C-C771-43C0-935F-8050EFC9BA96}"/>
              </a:ext>
            </a:extLst>
          </p:cNvPr>
          <p:cNvSpPr txBox="1"/>
          <p:nvPr/>
        </p:nvSpPr>
        <p:spPr>
          <a:xfrm>
            <a:off x="445126" y="1244819"/>
            <a:ext cx="1049194" cy="338554"/>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a:ea typeface="Meiryo UI"/>
                <a:cs typeface="+mn-cs"/>
              </a:rPr>
              <a:t>推計結果</a:t>
            </a:r>
            <a:endParaRPr kumimoji="0" lang="en-US" altLang="ja-JP"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Rectangle 2">
            <a:extLst>
              <a:ext uri="{FF2B5EF4-FFF2-40B4-BE49-F238E27FC236}">
                <a16:creationId xmlns:a16="http://schemas.microsoft.com/office/drawing/2014/main" id="{7D74D053-23EF-4A68-8657-4B7FCE57C604}"/>
              </a:ext>
            </a:extLst>
          </p:cNvPr>
          <p:cNvSpPr txBox="1">
            <a:spLocks noChangeArrowheads="1"/>
          </p:cNvSpPr>
          <p:nvPr/>
        </p:nvSpPr>
        <p:spPr>
          <a:xfrm>
            <a:off x="0" y="-15623"/>
            <a:ext cx="9144000" cy="438436"/>
          </a:xfrm>
          <a:prstGeom prst="rect">
            <a:avLst/>
          </a:prstGeom>
          <a:solidFill>
            <a:schemeClr val="accent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prstClr val="white"/>
              </a:solidFill>
              <a:effectLst/>
              <a:uLnTx/>
              <a:uFillTx/>
              <a:latin typeface="Meiryo UI"/>
              <a:ea typeface="BIZ UDゴシック" panose="020B0400000000000000" pitchFamily="49" charset="-128"/>
              <a:cs typeface="Meiryo UI" pitchFamily="50" charset="-128"/>
            </a:endParaRPr>
          </a:p>
        </p:txBody>
      </p:sp>
      <p:sp>
        <p:nvSpPr>
          <p:cNvPr id="11" name="テキスト ボックス 10">
            <a:extLst>
              <a:ext uri="{FF2B5EF4-FFF2-40B4-BE49-F238E27FC236}">
                <a16:creationId xmlns:a16="http://schemas.microsoft.com/office/drawing/2014/main" id="{B3D4CF8C-95E1-4E84-B135-7F9F1F1D323D}"/>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a:t>
            </a: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 大阪府の食品ロス発生量（推計）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3">
            <a:extLst>
              <a:ext uri="{FF2B5EF4-FFF2-40B4-BE49-F238E27FC236}">
                <a16:creationId xmlns:a16="http://schemas.microsoft.com/office/drawing/2014/main" id="{A6054A99-728E-40EC-AF07-8EDE9489414A}"/>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５</a:t>
            </a:r>
          </a:p>
        </p:txBody>
      </p:sp>
      <p:sp>
        <p:nvSpPr>
          <p:cNvPr id="13" name="正方形/長方形 12">
            <a:extLst>
              <a:ext uri="{FF2B5EF4-FFF2-40B4-BE49-F238E27FC236}">
                <a16:creationId xmlns:a16="http://schemas.microsoft.com/office/drawing/2014/main" id="{69D64EE6-69CF-4A8E-A01B-C41F5E312DFD}"/>
              </a:ext>
            </a:extLst>
          </p:cNvPr>
          <p:cNvSpPr/>
          <p:nvPr/>
        </p:nvSpPr>
        <p:spPr>
          <a:xfrm>
            <a:off x="729226" y="1700091"/>
            <a:ext cx="7582892" cy="1288206"/>
          </a:xfrm>
          <a:prstGeom prst="rect">
            <a:avLst/>
          </a:prstGeom>
          <a:solidFill>
            <a:schemeClr val="bg1">
              <a:alpha val="8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marR="0" lvl="0" indent="-360363" algn="l" defTabSz="457200" rtl="0" eaLnBrk="1" fontAlgn="auto" latinLnBrk="0" hangingPunct="1">
              <a:lnSpc>
                <a:spcPts val="16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【2023</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R5</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）年度以降の将来予測</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a:t>
            </a:r>
          </a:p>
          <a:p>
            <a:pPr marL="360363" marR="0" lvl="0" indent="-360363" algn="l" defTabSz="457200" rtl="0" eaLnBrk="1" fontAlgn="auto" latinLnBrk="0" hangingPunct="1">
              <a:lnSpc>
                <a:spcPts val="1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  </a:t>
            </a:r>
            <a:r>
              <a:rPr lang="ja-JP" altLang="en-US" sz="1600" dirty="0">
                <a:solidFill>
                  <a:prstClr val="black"/>
                </a:solidFill>
                <a:latin typeface="Meiryo UI"/>
                <a:ea typeface="Meiryo UI"/>
              </a:rPr>
              <a:t>・</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　事業系の減少は、新型コロナの影響も考えられるため、</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2025</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R5</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）年度には、影響が小さくなり、再び増加する見込み。</a:t>
            </a:r>
          </a:p>
          <a:p>
            <a:pPr marL="360363" marR="0" lvl="0" indent="-360363" algn="l" defTabSz="457200" rtl="0" eaLnBrk="1" fontAlgn="auto" latinLnBrk="0" hangingPunct="1">
              <a:lnSpc>
                <a:spcPts val="1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  </a:t>
            </a:r>
            <a:r>
              <a:rPr lang="ja-JP" altLang="en-US" sz="1600" dirty="0">
                <a:solidFill>
                  <a:prstClr val="black"/>
                </a:solidFill>
                <a:latin typeface="Meiryo UI"/>
                <a:ea typeface="Meiryo UI"/>
              </a:rPr>
              <a:t>・</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　家庭系は、人口減少により、緩やかに減少する見込み。</a:t>
            </a:r>
          </a:p>
          <a:p>
            <a:pPr marL="360363" marR="0" lvl="0" indent="-360363" algn="l" defTabSz="457200" rtl="0" eaLnBrk="1" fontAlgn="auto" latinLnBrk="0" hangingPunct="1">
              <a:lnSpc>
                <a:spcPts val="16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  ・</a:t>
            </a:r>
            <a:r>
              <a:rPr lang="ja-JP" altLang="en-US" sz="1600" dirty="0">
                <a:solidFill>
                  <a:prstClr val="black"/>
                </a:solidFill>
                <a:latin typeface="Meiryo UI"/>
                <a:ea typeface="Meiryo UI"/>
              </a:rPr>
              <a:t>　</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全体量は、</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2030</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R12</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）年度に、約</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38</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万トンとなり、目標達成まで残り</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5.3</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万トン（</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38</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万ｔ </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- 32.7</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万ｔ）となる見込み。</a:t>
            </a:r>
          </a:p>
        </p:txBody>
      </p:sp>
      <p:sp>
        <p:nvSpPr>
          <p:cNvPr id="14" name="正方形/長方形 13">
            <a:extLst>
              <a:ext uri="{FF2B5EF4-FFF2-40B4-BE49-F238E27FC236}">
                <a16:creationId xmlns:a16="http://schemas.microsoft.com/office/drawing/2014/main" id="{BAB1A5EA-1029-42E8-8DF5-1376BD59B8F3}"/>
              </a:ext>
            </a:extLst>
          </p:cNvPr>
          <p:cNvSpPr/>
          <p:nvPr/>
        </p:nvSpPr>
        <p:spPr>
          <a:xfrm>
            <a:off x="810816" y="6363574"/>
            <a:ext cx="7522368" cy="370753"/>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360363" marR="0" lvl="0" indent="-360363" algn="l" defTabSz="457200" rtl="0" eaLnBrk="1" fontAlgn="auto" latinLnBrk="0" hangingPunct="1">
              <a:lnSpc>
                <a:spcPts val="18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 目標 </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 事業系・家庭系ともに、</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2000</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年度比で</a:t>
            </a:r>
            <a:r>
              <a:rPr kumimoji="0" lang="en-US" altLang="ja-JP" sz="1600" b="0" i="0" u="none" strike="noStrike" kern="1200" cap="none" spc="0" normalizeH="0" baseline="0" noProof="0" dirty="0">
                <a:ln>
                  <a:noFill/>
                </a:ln>
                <a:solidFill>
                  <a:prstClr val="black"/>
                </a:solidFill>
                <a:effectLst/>
                <a:uLnTx/>
                <a:uFillTx/>
                <a:latin typeface="Meiryo UI"/>
                <a:ea typeface="Meiryo UI"/>
                <a:cs typeface="+mn-cs"/>
              </a:rPr>
              <a:t>2030</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年度に</a:t>
            </a:r>
            <a:r>
              <a:rPr kumimoji="0" lang="ja-JP" altLang="en-US" sz="1600" b="1" i="0" u="none" strike="noStrike" kern="1200" cap="none" spc="0" normalizeH="0" baseline="0" noProof="0" dirty="0">
                <a:ln>
                  <a:noFill/>
                </a:ln>
                <a:solidFill>
                  <a:prstClr val="black"/>
                </a:solidFill>
                <a:effectLst/>
                <a:uLnTx/>
                <a:uFillTx/>
                <a:latin typeface="Meiryo UI"/>
                <a:ea typeface="Meiryo UI"/>
                <a:cs typeface="+mn-cs"/>
              </a:rPr>
              <a:t>食品ロス量の半減</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をめざす。</a:t>
            </a:r>
            <a:endParaRPr kumimoji="0" lang="en-US" altLang="ja-JP" sz="16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6" name="グラフ 15">
            <a:extLst>
              <a:ext uri="{FF2B5EF4-FFF2-40B4-BE49-F238E27FC236}">
                <a16:creationId xmlns:a16="http://schemas.microsoft.com/office/drawing/2014/main" id="{38039D73-3282-458D-B907-36A9C46BAD75}"/>
              </a:ext>
            </a:extLst>
          </p:cNvPr>
          <p:cNvGraphicFramePr>
            <a:graphicFrameLocks/>
          </p:cNvGraphicFramePr>
          <p:nvPr>
            <p:extLst>
              <p:ext uri="{D42A27DB-BD31-4B8C-83A1-F6EECF244321}">
                <p14:modId xmlns:p14="http://schemas.microsoft.com/office/powerpoint/2010/main" val="2353891812"/>
              </p:ext>
            </p:extLst>
          </p:nvPr>
        </p:nvGraphicFramePr>
        <p:xfrm>
          <a:off x="1021062" y="3060549"/>
          <a:ext cx="7291056" cy="3193364"/>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30DE08F6-3911-43AF-8A37-CB0397A98A26}"/>
              </a:ext>
            </a:extLst>
          </p:cNvPr>
          <p:cNvSpPr txBox="1"/>
          <p:nvPr/>
        </p:nvSpPr>
        <p:spPr>
          <a:xfrm>
            <a:off x="2248528" y="3967602"/>
            <a:ext cx="701040" cy="276999"/>
          </a:xfrm>
          <a:prstGeom prst="rect">
            <a:avLst/>
          </a:prstGeom>
          <a:noFill/>
        </p:spPr>
        <p:txBody>
          <a:bodyPr wrap="square" rtlCol="0">
            <a:spAutoFit/>
          </a:bodyPr>
          <a:lstStyle/>
          <a:p>
            <a:r>
              <a:rPr kumimoji="1" lang="ja-JP" altLang="en-US" sz="1200" b="1" dirty="0"/>
              <a:t>事業系</a:t>
            </a:r>
          </a:p>
        </p:txBody>
      </p:sp>
      <p:sp>
        <p:nvSpPr>
          <p:cNvPr id="17" name="テキスト ボックス 16">
            <a:extLst>
              <a:ext uri="{FF2B5EF4-FFF2-40B4-BE49-F238E27FC236}">
                <a16:creationId xmlns:a16="http://schemas.microsoft.com/office/drawing/2014/main" id="{BF601A48-7E86-436E-9199-199A04792195}"/>
              </a:ext>
            </a:extLst>
          </p:cNvPr>
          <p:cNvSpPr txBox="1"/>
          <p:nvPr/>
        </p:nvSpPr>
        <p:spPr>
          <a:xfrm>
            <a:off x="2248528" y="5124050"/>
            <a:ext cx="701040" cy="276999"/>
          </a:xfrm>
          <a:prstGeom prst="rect">
            <a:avLst/>
          </a:prstGeom>
          <a:noFill/>
        </p:spPr>
        <p:txBody>
          <a:bodyPr wrap="square" rtlCol="0">
            <a:spAutoFit/>
          </a:bodyPr>
          <a:lstStyle/>
          <a:p>
            <a:r>
              <a:rPr kumimoji="1" lang="ja-JP" altLang="en-US" sz="1200" b="1" dirty="0"/>
              <a:t>家庭系</a:t>
            </a:r>
          </a:p>
        </p:txBody>
      </p:sp>
      <p:sp>
        <p:nvSpPr>
          <p:cNvPr id="3" name="テキスト ボックス 2">
            <a:extLst>
              <a:ext uri="{FF2B5EF4-FFF2-40B4-BE49-F238E27FC236}">
                <a16:creationId xmlns:a16="http://schemas.microsoft.com/office/drawing/2014/main" id="{F54022B7-4689-4EAD-855C-173B6781653E}"/>
              </a:ext>
            </a:extLst>
          </p:cNvPr>
          <p:cNvSpPr txBox="1"/>
          <p:nvPr/>
        </p:nvSpPr>
        <p:spPr>
          <a:xfrm>
            <a:off x="729226" y="3167390"/>
            <a:ext cx="851457" cy="261610"/>
          </a:xfrm>
          <a:prstGeom prst="rect">
            <a:avLst/>
          </a:prstGeom>
          <a:noFill/>
        </p:spPr>
        <p:txBody>
          <a:bodyPr wrap="square" rtlCol="0">
            <a:spAutoFit/>
          </a:bodyPr>
          <a:lstStyle/>
          <a:p>
            <a:r>
              <a:rPr kumimoji="1" lang="ja-JP" altLang="en-US" sz="1100" dirty="0"/>
              <a:t>（万トン）</a:t>
            </a:r>
          </a:p>
        </p:txBody>
      </p:sp>
      <p:sp>
        <p:nvSpPr>
          <p:cNvPr id="18" name="テキスト ボックス 17">
            <a:extLst>
              <a:ext uri="{FF2B5EF4-FFF2-40B4-BE49-F238E27FC236}">
                <a16:creationId xmlns:a16="http://schemas.microsoft.com/office/drawing/2014/main" id="{EAB116BB-3716-4E3C-AA1F-5DB87A48439B}"/>
              </a:ext>
            </a:extLst>
          </p:cNvPr>
          <p:cNvSpPr txBox="1"/>
          <p:nvPr/>
        </p:nvSpPr>
        <p:spPr>
          <a:xfrm>
            <a:off x="1841221" y="3191354"/>
            <a:ext cx="569517" cy="261610"/>
          </a:xfrm>
          <a:prstGeom prst="rect">
            <a:avLst/>
          </a:prstGeom>
          <a:noFill/>
        </p:spPr>
        <p:txBody>
          <a:bodyPr wrap="square" rtlCol="0">
            <a:spAutoFit/>
          </a:bodyPr>
          <a:lstStyle/>
          <a:p>
            <a:r>
              <a:rPr kumimoji="1" lang="en-US" altLang="ja-JP" sz="1100" b="1" dirty="0">
                <a:latin typeface="+mj-lt"/>
              </a:rPr>
              <a:t>65.4</a:t>
            </a:r>
          </a:p>
        </p:txBody>
      </p:sp>
      <p:sp>
        <p:nvSpPr>
          <p:cNvPr id="19" name="テキスト ボックス 18">
            <a:extLst>
              <a:ext uri="{FF2B5EF4-FFF2-40B4-BE49-F238E27FC236}">
                <a16:creationId xmlns:a16="http://schemas.microsoft.com/office/drawing/2014/main" id="{F06C2090-B63C-4910-8619-63686DB357D9}"/>
              </a:ext>
            </a:extLst>
          </p:cNvPr>
          <p:cNvSpPr txBox="1"/>
          <p:nvPr/>
        </p:nvSpPr>
        <p:spPr>
          <a:xfrm>
            <a:off x="4039257" y="3982991"/>
            <a:ext cx="532743" cy="261610"/>
          </a:xfrm>
          <a:prstGeom prst="rect">
            <a:avLst/>
          </a:prstGeom>
          <a:noFill/>
        </p:spPr>
        <p:txBody>
          <a:bodyPr wrap="square" rtlCol="0">
            <a:spAutoFit/>
          </a:bodyPr>
          <a:lstStyle/>
          <a:p>
            <a:r>
              <a:rPr kumimoji="1" lang="en-US" altLang="ja-JP" sz="1100" b="1" dirty="0">
                <a:latin typeface="+mj-lt"/>
              </a:rPr>
              <a:t>43.1</a:t>
            </a:r>
          </a:p>
        </p:txBody>
      </p:sp>
      <p:sp>
        <p:nvSpPr>
          <p:cNvPr id="20" name="テキスト ボックス 19">
            <a:extLst>
              <a:ext uri="{FF2B5EF4-FFF2-40B4-BE49-F238E27FC236}">
                <a16:creationId xmlns:a16="http://schemas.microsoft.com/office/drawing/2014/main" id="{8E2F4182-295C-4005-9C8F-E5B02875128F}"/>
              </a:ext>
            </a:extLst>
          </p:cNvPr>
          <p:cNvSpPr txBox="1"/>
          <p:nvPr/>
        </p:nvSpPr>
        <p:spPr>
          <a:xfrm>
            <a:off x="4831728" y="4136035"/>
            <a:ext cx="532743" cy="261610"/>
          </a:xfrm>
          <a:prstGeom prst="rect">
            <a:avLst/>
          </a:prstGeom>
          <a:noFill/>
        </p:spPr>
        <p:txBody>
          <a:bodyPr wrap="square" rtlCol="0">
            <a:spAutoFit/>
          </a:bodyPr>
          <a:lstStyle/>
          <a:p>
            <a:r>
              <a:rPr kumimoji="1" lang="en-US" altLang="ja-JP" sz="1100" b="1" dirty="0">
                <a:latin typeface="+mj-lt"/>
              </a:rPr>
              <a:t>37.8</a:t>
            </a:r>
          </a:p>
        </p:txBody>
      </p:sp>
      <p:sp>
        <p:nvSpPr>
          <p:cNvPr id="21" name="テキスト ボックス 20">
            <a:extLst>
              <a:ext uri="{FF2B5EF4-FFF2-40B4-BE49-F238E27FC236}">
                <a16:creationId xmlns:a16="http://schemas.microsoft.com/office/drawing/2014/main" id="{59F3BA09-9FE9-48EA-99A7-8ED7D555F4FF}"/>
              </a:ext>
            </a:extLst>
          </p:cNvPr>
          <p:cNvSpPr txBox="1"/>
          <p:nvPr/>
        </p:nvSpPr>
        <p:spPr>
          <a:xfrm>
            <a:off x="5564641" y="4106101"/>
            <a:ext cx="532743" cy="261610"/>
          </a:xfrm>
          <a:prstGeom prst="rect">
            <a:avLst/>
          </a:prstGeom>
          <a:noFill/>
        </p:spPr>
        <p:txBody>
          <a:bodyPr wrap="square" rtlCol="0">
            <a:spAutoFit/>
          </a:bodyPr>
          <a:lstStyle/>
          <a:p>
            <a:r>
              <a:rPr kumimoji="1" lang="en-US" altLang="ja-JP" sz="1100" b="1" dirty="0">
                <a:latin typeface="+mj-lt"/>
              </a:rPr>
              <a:t>39.7</a:t>
            </a:r>
          </a:p>
        </p:txBody>
      </p:sp>
      <p:sp>
        <p:nvSpPr>
          <p:cNvPr id="22" name="テキスト ボックス 21">
            <a:extLst>
              <a:ext uri="{FF2B5EF4-FFF2-40B4-BE49-F238E27FC236}">
                <a16:creationId xmlns:a16="http://schemas.microsoft.com/office/drawing/2014/main" id="{370EC35D-E7B8-45C2-A6C2-EC305808A71C}"/>
              </a:ext>
            </a:extLst>
          </p:cNvPr>
          <p:cNvSpPr txBox="1"/>
          <p:nvPr/>
        </p:nvSpPr>
        <p:spPr>
          <a:xfrm>
            <a:off x="6305551" y="4113796"/>
            <a:ext cx="532743" cy="261610"/>
          </a:xfrm>
          <a:prstGeom prst="rect">
            <a:avLst/>
          </a:prstGeom>
          <a:noFill/>
        </p:spPr>
        <p:txBody>
          <a:bodyPr wrap="square" rtlCol="0">
            <a:spAutoFit/>
          </a:bodyPr>
          <a:lstStyle/>
          <a:p>
            <a:r>
              <a:rPr kumimoji="1" lang="en-US" altLang="ja-JP" sz="1100" b="1" dirty="0">
                <a:latin typeface="+mj-lt"/>
              </a:rPr>
              <a:t>38.0</a:t>
            </a:r>
          </a:p>
        </p:txBody>
      </p:sp>
      <p:sp>
        <p:nvSpPr>
          <p:cNvPr id="23" name="テキスト ボックス 22">
            <a:extLst>
              <a:ext uri="{FF2B5EF4-FFF2-40B4-BE49-F238E27FC236}">
                <a16:creationId xmlns:a16="http://schemas.microsoft.com/office/drawing/2014/main" id="{156B9B0F-7194-404D-9F60-487480F9EF13}"/>
              </a:ext>
            </a:extLst>
          </p:cNvPr>
          <p:cNvSpPr txBox="1"/>
          <p:nvPr/>
        </p:nvSpPr>
        <p:spPr>
          <a:xfrm>
            <a:off x="7038464" y="4346864"/>
            <a:ext cx="532743" cy="261610"/>
          </a:xfrm>
          <a:prstGeom prst="rect">
            <a:avLst/>
          </a:prstGeom>
          <a:noFill/>
        </p:spPr>
        <p:txBody>
          <a:bodyPr wrap="square" rtlCol="0">
            <a:spAutoFit/>
          </a:bodyPr>
          <a:lstStyle/>
          <a:p>
            <a:r>
              <a:rPr kumimoji="1" lang="en-US" altLang="ja-JP" sz="1100" b="1" dirty="0">
                <a:latin typeface="+mj-lt"/>
              </a:rPr>
              <a:t>32.7</a:t>
            </a:r>
          </a:p>
        </p:txBody>
      </p:sp>
    </p:spTree>
    <p:extLst>
      <p:ext uri="{BB962C8B-B14F-4D97-AF65-F5344CB8AC3E}">
        <p14:creationId xmlns:p14="http://schemas.microsoft.com/office/powerpoint/2010/main" val="98131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FB5EFFA9-56C9-445E-B31B-B597DFC4E76B}"/>
              </a:ext>
            </a:extLst>
          </p:cNvPr>
          <p:cNvGraphicFramePr>
            <a:graphicFrameLocks/>
          </p:cNvGraphicFramePr>
          <p:nvPr>
            <p:extLst>
              <p:ext uri="{D42A27DB-BD31-4B8C-83A1-F6EECF244321}">
                <p14:modId xmlns:p14="http://schemas.microsoft.com/office/powerpoint/2010/main" val="2786692632"/>
              </p:ext>
            </p:extLst>
          </p:nvPr>
        </p:nvGraphicFramePr>
        <p:xfrm>
          <a:off x="675486" y="3202762"/>
          <a:ext cx="3795722" cy="2708360"/>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a:extLst>
              <a:ext uri="{FF2B5EF4-FFF2-40B4-BE49-F238E27FC236}">
                <a16:creationId xmlns:a16="http://schemas.microsoft.com/office/drawing/2014/main" id="{574977D3-4DE9-4020-9BEC-C502D3E42CF8}"/>
              </a:ext>
            </a:extLst>
          </p:cNvPr>
          <p:cNvSpPr/>
          <p:nvPr/>
        </p:nvSpPr>
        <p:spPr>
          <a:xfrm>
            <a:off x="690093" y="3603696"/>
            <a:ext cx="495525" cy="276999"/>
          </a:xfrm>
          <a:prstGeom prst="rect">
            <a:avLst/>
          </a:prstGeom>
        </p:spPr>
        <p:txBody>
          <a:bodyPr wrap="square">
            <a:spAutoFit/>
          </a:bodyPr>
          <a:lstStyle/>
          <a:p>
            <a:pPr defTabSz="1181679"/>
            <a:r>
              <a:rPr lang="ja-JP" altLang="en-US" sz="1200" b="1" dirty="0">
                <a:latin typeface="Meiryo UI" panose="020B0604030504040204" pitchFamily="50" charset="-128"/>
                <a:ea typeface="Meiryo UI" panose="020B0604030504040204" pitchFamily="50" charset="-128"/>
              </a:rPr>
              <a:t>全国</a:t>
            </a:r>
            <a:r>
              <a:rPr lang="ja-JP" altLang="en-US" sz="12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5ACD03E1-5452-435C-BBEF-D84958ABB0C3}"/>
              </a:ext>
            </a:extLst>
          </p:cNvPr>
          <p:cNvSpPr/>
          <p:nvPr/>
        </p:nvSpPr>
        <p:spPr>
          <a:xfrm>
            <a:off x="1613888" y="4095277"/>
            <a:ext cx="1051447" cy="461665"/>
          </a:xfrm>
          <a:prstGeom prst="rect">
            <a:avLst/>
          </a:prstGeom>
        </p:spPr>
        <p:txBody>
          <a:bodyPr wrap="square">
            <a:spAutoFit/>
          </a:bodyPr>
          <a:lstStyle/>
          <a:p>
            <a:pPr defTabSz="1181679"/>
            <a:r>
              <a:rPr lang="ja-JP" altLang="en-US" sz="1200" b="1" dirty="0">
                <a:solidFill>
                  <a:srgbClr val="FF0000"/>
                </a:solidFill>
                <a:latin typeface="Meiryo UI" panose="020B0604030504040204" pitchFamily="50" charset="-128"/>
                <a:ea typeface="Meiryo UI" panose="020B0604030504040204" pitchFamily="50" charset="-128"/>
              </a:rPr>
              <a:t>府　</a:t>
            </a:r>
            <a:r>
              <a:rPr lang="en-US" altLang="ja-JP" sz="1200" b="1" dirty="0">
                <a:solidFill>
                  <a:srgbClr val="FF0000"/>
                </a:solidFill>
                <a:latin typeface="Meiryo UI" panose="020B0604030504040204" pitchFamily="50" charset="-128"/>
                <a:ea typeface="Meiryo UI" panose="020B0604030504040204" pitchFamily="50" charset="-128"/>
              </a:rPr>
              <a:t>2020</a:t>
            </a:r>
            <a:r>
              <a:rPr lang="ja-JP" altLang="en-US" sz="1200" b="1" dirty="0">
                <a:solidFill>
                  <a:srgbClr val="FF0000"/>
                </a:solidFill>
                <a:latin typeface="Meiryo UI" panose="020B0604030504040204" pitchFamily="50" charset="-128"/>
                <a:ea typeface="Meiryo UI" panose="020B0604030504040204" pitchFamily="50" charset="-128"/>
              </a:rPr>
              <a:t>年</a:t>
            </a:r>
            <a:endParaRPr lang="en-US" altLang="ja-JP" sz="1200" b="1" dirty="0">
              <a:solidFill>
                <a:srgbClr val="FF0000"/>
              </a:solidFill>
              <a:latin typeface="Meiryo UI" panose="020B0604030504040204" pitchFamily="50" charset="-128"/>
              <a:ea typeface="Meiryo UI" panose="020B0604030504040204" pitchFamily="50" charset="-128"/>
            </a:endParaRPr>
          </a:p>
          <a:p>
            <a:pPr defTabSz="1181679"/>
            <a:r>
              <a:rPr lang="ja-JP" altLang="en-US" sz="1200" b="1" dirty="0">
                <a:solidFill>
                  <a:srgbClr val="FF0000"/>
                </a:solidFill>
                <a:latin typeface="Meiryo UI" panose="020B0604030504040204" pitchFamily="50" charset="-128"/>
                <a:ea typeface="Meiryo UI" panose="020B0604030504040204" pitchFamily="50" charset="-128"/>
              </a:rPr>
              <a:t>　　　</a:t>
            </a:r>
            <a:r>
              <a:rPr lang="en-US" altLang="ja-JP" sz="1200" b="1" dirty="0">
                <a:solidFill>
                  <a:srgbClr val="FF0000"/>
                </a:solidFill>
                <a:latin typeface="Meiryo UI" panose="020B0604030504040204" pitchFamily="50" charset="-128"/>
                <a:ea typeface="Meiryo UI" panose="020B0604030504040204" pitchFamily="50" charset="-128"/>
              </a:rPr>
              <a:t>86.3</a:t>
            </a:r>
            <a:r>
              <a:rPr lang="ja-JP" altLang="en-US" sz="12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D76306F7-297B-4426-BC65-D5D0A7D2EEF1}"/>
              </a:ext>
            </a:extLst>
          </p:cNvPr>
          <p:cNvSpPr/>
          <p:nvPr/>
        </p:nvSpPr>
        <p:spPr>
          <a:xfrm>
            <a:off x="3520553" y="4095276"/>
            <a:ext cx="1051447" cy="461665"/>
          </a:xfrm>
          <a:prstGeom prst="rect">
            <a:avLst/>
          </a:prstGeom>
        </p:spPr>
        <p:txBody>
          <a:bodyPr wrap="square">
            <a:spAutoFit/>
          </a:bodyPr>
          <a:lstStyle/>
          <a:p>
            <a:pPr defTabSz="1181679"/>
            <a:r>
              <a:rPr lang="ja-JP" altLang="en-US" sz="1200" b="1" dirty="0">
                <a:solidFill>
                  <a:srgbClr val="FF0000"/>
                </a:solidFill>
                <a:latin typeface="Meiryo UI" panose="020B0604030504040204" pitchFamily="50" charset="-128"/>
                <a:ea typeface="Meiryo UI" panose="020B0604030504040204" pitchFamily="50" charset="-128"/>
              </a:rPr>
              <a:t>府　</a:t>
            </a:r>
            <a:r>
              <a:rPr lang="en-US" altLang="ja-JP" sz="1200" b="1" dirty="0">
                <a:solidFill>
                  <a:srgbClr val="FF0000"/>
                </a:solidFill>
                <a:latin typeface="Meiryo UI" panose="020B0604030504040204" pitchFamily="50" charset="-128"/>
                <a:ea typeface="Meiryo UI" panose="020B0604030504040204" pitchFamily="50" charset="-128"/>
              </a:rPr>
              <a:t>2024</a:t>
            </a:r>
            <a:r>
              <a:rPr lang="ja-JP" altLang="en-US" sz="1200" b="1" dirty="0">
                <a:solidFill>
                  <a:srgbClr val="FF0000"/>
                </a:solidFill>
                <a:latin typeface="Meiryo UI" panose="020B0604030504040204" pitchFamily="50" charset="-128"/>
                <a:ea typeface="Meiryo UI" panose="020B0604030504040204" pitchFamily="50" charset="-128"/>
              </a:rPr>
              <a:t>年</a:t>
            </a:r>
            <a:endParaRPr lang="en-US" altLang="ja-JP" sz="1200" b="1" dirty="0">
              <a:solidFill>
                <a:srgbClr val="FF0000"/>
              </a:solidFill>
              <a:latin typeface="Meiryo UI" panose="020B0604030504040204" pitchFamily="50" charset="-128"/>
              <a:ea typeface="Meiryo UI" panose="020B0604030504040204" pitchFamily="50" charset="-128"/>
            </a:endParaRPr>
          </a:p>
          <a:p>
            <a:pPr defTabSz="1181679"/>
            <a:r>
              <a:rPr lang="ja-JP" altLang="en-US" sz="1200" b="1" dirty="0">
                <a:solidFill>
                  <a:srgbClr val="FF0000"/>
                </a:solidFill>
                <a:latin typeface="Meiryo UI" panose="020B0604030504040204" pitchFamily="50" charset="-128"/>
                <a:ea typeface="Meiryo UI" panose="020B0604030504040204" pitchFamily="50" charset="-128"/>
              </a:rPr>
              <a:t>　　　</a:t>
            </a:r>
            <a:r>
              <a:rPr lang="en-US" altLang="ja-JP" sz="1200" b="1" dirty="0">
                <a:solidFill>
                  <a:srgbClr val="FF0000"/>
                </a:solidFill>
                <a:latin typeface="Meiryo UI" panose="020B0604030504040204" pitchFamily="50" charset="-128"/>
                <a:ea typeface="Meiryo UI" panose="020B0604030504040204" pitchFamily="50" charset="-128"/>
              </a:rPr>
              <a:t>85.7</a:t>
            </a:r>
            <a:r>
              <a:rPr lang="ja-JP" altLang="en-US" sz="1200" b="1" dirty="0">
                <a:solidFill>
                  <a:srgbClr val="FF0000"/>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7A647022-A3BE-4591-9F99-6FA3F84C7536}"/>
              </a:ext>
            </a:extLst>
          </p:cNvPr>
          <p:cNvSpPr txBox="1"/>
          <p:nvPr/>
        </p:nvSpPr>
        <p:spPr>
          <a:xfrm>
            <a:off x="5081044" y="2660590"/>
            <a:ext cx="3406957" cy="523220"/>
          </a:xfrm>
          <a:prstGeom prst="rect">
            <a:avLst/>
          </a:prstGeom>
          <a:noFill/>
          <a:ln>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rPr>
              <a:t>食品ロス削減の取組を二項目以上取り組む</a:t>
            </a:r>
            <a:endParaRPr kumimoji="0" lang="en-US" altLang="ja-JP" sz="1400" b="1" i="0" u="none" strike="noStrike" kern="1200" cap="none" spc="0" normalizeH="0" baseline="0" noProof="0" dirty="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rPr>
              <a:t>府民の割合</a:t>
            </a:r>
          </a:p>
        </p:txBody>
      </p:sp>
      <p:graphicFrame>
        <p:nvGraphicFramePr>
          <p:cNvPr id="24" name="グラフ 23">
            <a:extLst>
              <a:ext uri="{FF2B5EF4-FFF2-40B4-BE49-F238E27FC236}">
                <a16:creationId xmlns:a16="http://schemas.microsoft.com/office/drawing/2014/main" id="{29894D55-BF60-47F8-9EF6-0FE7DA893D98}"/>
              </a:ext>
            </a:extLst>
          </p:cNvPr>
          <p:cNvGraphicFramePr>
            <a:graphicFrameLocks/>
          </p:cNvGraphicFramePr>
          <p:nvPr>
            <p:extLst>
              <p:ext uri="{D42A27DB-BD31-4B8C-83A1-F6EECF244321}">
                <p14:modId xmlns:p14="http://schemas.microsoft.com/office/powerpoint/2010/main" val="2255473714"/>
              </p:ext>
            </p:extLst>
          </p:nvPr>
        </p:nvGraphicFramePr>
        <p:xfrm>
          <a:off x="5222524" y="3410268"/>
          <a:ext cx="3574795" cy="2293345"/>
        </p:xfrm>
        <a:graphic>
          <a:graphicData uri="http://schemas.openxmlformats.org/drawingml/2006/chart">
            <c:chart xmlns:c="http://schemas.openxmlformats.org/drawingml/2006/chart" xmlns:r="http://schemas.openxmlformats.org/officeDocument/2006/relationships" r:id="rId3"/>
          </a:graphicData>
        </a:graphic>
      </p:graphicFrame>
      <p:sp>
        <p:nvSpPr>
          <p:cNvPr id="25" name="正方形/長方形 24">
            <a:extLst>
              <a:ext uri="{FF2B5EF4-FFF2-40B4-BE49-F238E27FC236}">
                <a16:creationId xmlns:a16="http://schemas.microsoft.com/office/drawing/2014/main" id="{9126E4E9-5994-44DD-9EC6-50E41657EB69}"/>
              </a:ext>
            </a:extLst>
          </p:cNvPr>
          <p:cNvSpPr/>
          <p:nvPr/>
        </p:nvSpPr>
        <p:spPr>
          <a:xfrm>
            <a:off x="378629" y="503549"/>
            <a:ext cx="8164299" cy="700630"/>
          </a:xfrm>
          <a:prstGeom prst="rect">
            <a:avLst/>
          </a:prstGeom>
          <a:solidFill>
            <a:schemeClr val="bg1">
              <a:alpha val="8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2300"/>
              </a:lnSpc>
              <a:defRPr/>
            </a:pPr>
            <a:r>
              <a:rPr lang="ja-JP" altLang="en-US" sz="1600" b="1" dirty="0">
                <a:solidFill>
                  <a:schemeClr val="tx1"/>
                </a:solidFill>
                <a:latin typeface="+mn-ea"/>
              </a:rPr>
              <a:t>◎　</a:t>
            </a:r>
            <a:r>
              <a:rPr lang="ja-JP" altLang="en-US" sz="1600" dirty="0">
                <a:solidFill>
                  <a:schemeClr val="tx1"/>
                </a:solidFill>
                <a:latin typeface="+mn-ea"/>
              </a:rPr>
              <a:t>府の食品ロス問題の認知度及び二項目以上取り組む府民の割合について、高い水準を維持し、</a:t>
            </a:r>
            <a:endParaRPr lang="en-US" altLang="ja-JP" sz="1600" dirty="0">
              <a:solidFill>
                <a:schemeClr val="tx1"/>
              </a:solidFill>
              <a:latin typeface="+mn-ea"/>
            </a:endParaRPr>
          </a:p>
          <a:p>
            <a:pPr marL="360363" indent="-360363">
              <a:lnSpc>
                <a:spcPts val="2300"/>
              </a:lnSpc>
              <a:defRPr/>
            </a:pPr>
            <a:r>
              <a:rPr lang="en-US" altLang="ja-JP" sz="1600" dirty="0">
                <a:solidFill>
                  <a:schemeClr val="tx1"/>
                </a:solidFill>
                <a:latin typeface="+mn-ea"/>
              </a:rPr>
              <a:t>    </a:t>
            </a:r>
            <a:r>
              <a:rPr lang="ja-JP" altLang="en-US" sz="1600" dirty="0">
                <a:solidFill>
                  <a:schemeClr val="tx1"/>
                </a:solidFill>
                <a:latin typeface="+mn-ea"/>
              </a:rPr>
              <a:t>目標達成に向けて、堅調に推移している。</a:t>
            </a:r>
            <a:endParaRPr lang="en-US" altLang="ja-JP" sz="1600" dirty="0">
              <a:solidFill>
                <a:schemeClr val="tx1"/>
              </a:solidFill>
              <a:latin typeface="+mn-ea"/>
            </a:endParaRPr>
          </a:p>
          <a:p>
            <a:pPr marL="360363" indent="-360363">
              <a:defRPr/>
            </a:pPr>
            <a:r>
              <a:rPr lang="ja-JP" altLang="en-US" sz="1200" dirty="0">
                <a:solidFill>
                  <a:schemeClr val="tx1"/>
                </a:solidFill>
                <a:latin typeface="BIZ UDゴシック" panose="020B0400000000000000" pitchFamily="49" charset="-128"/>
                <a:ea typeface="BIZ UDゴシック" panose="020B0400000000000000" pitchFamily="49" charset="-128"/>
              </a:rPr>
              <a:t>　</a:t>
            </a:r>
          </a:p>
          <a:p>
            <a:pPr marL="360363" indent="-360363">
              <a:defRPr/>
            </a:pPr>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9" name="正方形/長方形 18">
            <a:extLst>
              <a:ext uri="{FF2B5EF4-FFF2-40B4-BE49-F238E27FC236}">
                <a16:creationId xmlns:a16="http://schemas.microsoft.com/office/drawing/2014/main" id="{E0F7B10F-8D5D-4085-8F5C-E5FDC4D7E780}"/>
              </a:ext>
            </a:extLst>
          </p:cNvPr>
          <p:cNvSpPr/>
          <p:nvPr/>
        </p:nvSpPr>
        <p:spPr>
          <a:xfrm>
            <a:off x="5483498" y="3505358"/>
            <a:ext cx="1099463" cy="276999"/>
          </a:xfrm>
          <a:prstGeom prst="rect">
            <a:avLst/>
          </a:prstGeom>
          <a:noFill/>
        </p:spPr>
        <p:txBody>
          <a:bodyPr wrap="square">
            <a:spAutoFit/>
          </a:bodyPr>
          <a:lstStyle/>
          <a:p>
            <a:pPr marL="0" marR="0" lvl="0" indent="0" defTabSz="1181679"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rPr>
              <a:t> </a:t>
            </a:r>
            <a:r>
              <a:rPr kumimoji="0" lang="en-US" altLang="ja-JP" sz="1200" b="1" i="0" u="none" strike="noStrike" kern="0" cap="none" spc="0" normalizeH="0" baseline="0" noProof="0" dirty="0">
                <a:ln>
                  <a:noFill/>
                </a:ln>
                <a:solidFill>
                  <a:prstClr val="black"/>
                </a:solidFill>
                <a:effectLst/>
                <a:uLnTx/>
                <a:uFillTx/>
              </a:rPr>
              <a:t>81.9</a:t>
            </a:r>
            <a:r>
              <a:rPr kumimoji="0" lang="ja-JP" altLang="en-US" sz="1200" b="1" i="0" u="none" strike="noStrike" kern="0" cap="none" spc="0" normalizeH="0" baseline="0" noProof="0" dirty="0">
                <a:ln>
                  <a:noFill/>
                </a:ln>
                <a:solidFill>
                  <a:prstClr val="black"/>
                </a:solidFill>
                <a:effectLst/>
                <a:uLnTx/>
                <a:uFillTx/>
              </a:rPr>
              <a:t>％</a:t>
            </a:r>
            <a:endParaRPr kumimoji="0" lang="en-US" altLang="ja-JP" sz="1200" b="1" i="0" u="none" strike="noStrike" kern="0" cap="none" spc="0" normalizeH="0" baseline="0" noProof="0" dirty="0">
              <a:ln>
                <a:noFill/>
              </a:ln>
              <a:solidFill>
                <a:prstClr val="black"/>
              </a:solidFill>
              <a:effectLst/>
              <a:uLnTx/>
              <a:uFillTx/>
            </a:endParaRPr>
          </a:p>
        </p:txBody>
      </p:sp>
      <p:sp>
        <p:nvSpPr>
          <p:cNvPr id="30" name="テキスト ボックス 29">
            <a:extLst>
              <a:ext uri="{FF2B5EF4-FFF2-40B4-BE49-F238E27FC236}">
                <a16:creationId xmlns:a16="http://schemas.microsoft.com/office/drawing/2014/main" id="{1B30D8E5-8565-4F7F-B46B-6C7C934B0AB3}"/>
              </a:ext>
            </a:extLst>
          </p:cNvPr>
          <p:cNvSpPr txBox="1"/>
          <p:nvPr/>
        </p:nvSpPr>
        <p:spPr>
          <a:xfrm>
            <a:off x="1084796" y="2660590"/>
            <a:ext cx="3185545" cy="307777"/>
          </a:xfrm>
          <a:prstGeom prst="rect">
            <a:avLst/>
          </a:prstGeom>
          <a:noFill/>
          <a:ln>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rPr>
              <a:t>食品ロス問題の認知度（府、全国）</a:t>
            </a:r>
          </a:p>
        </p:txBody>
      </p:sp>
      <p:sp>
        <p:nvSpPr>
          <p:cNvPr id="33" name="テキスト ボックス 1">
            <a:extLst>
              <a:ext uri="{FF2B5EF4-FFF2-40B4-BE49-F238E27FC236}">
                <a16:creationId xmlns:a16="http://schemas.microsoft.com/office/drawing/2014/main" id="{6A531E20-4571-4B1F-A7CD-56C2BB4A14F5}"/>
              </a:ext>
            </a:extLst>
          </p:cNvPr>
          <p:cNvSpPr txBox="1">
            <a:spLocks noChangeArrowheads="1"/>
          </p:cNvSpPr>
          <p:nvPr/>
        </p:nvSpPr>
        <p:spPr bwMode="auto">
          <a:xfrm>
            <a:off x="394685" y="1278353"/>
            <a:ext cx="4897129"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45399" eaLnBrk="0" fontAlgn="base" hangingPunct="0">
              <a:lnSpc>
                <a:spcPts val="1800"/>
              </a:lnSpc>
              <a:spcBef>
                <a:spcPct val="0"/>
              </a:spcBef>
              <a:spcAft>
                <a:spcPct val="0"/>
              </a:spcAft>
              <a:buNone/>
              <a:defRPr/>
            </a:pPr>
            <a:r>
              <a:rPr lang="ja-JP" altLang="en-US" sz="1600" b="1" dirty="0">
                <a:solidFill>
                  <a:srgbClr val="000000"/>
                </a:solidFill>
                <a:latin typeface="+mn-ea"/>
                <a:ea typeface="+mn-ea"/>
                <a:cs typeface="Microsoft Himalaya" panose="01010100010101010101" pitchFamily="2" charset="0"/>
              </a:rPr>
              <a:t>○ 食品ロス削減に係る府民の意識調査（</a:t>
            </a:r>
            <a:r>
              <a:rPr lang="en-US" altLang="ja-JP" sz="1600" b="1" dirty="0">
                <a:solidFill>
                  <a:srgbClr val="000000"/>
                </a:solidFill>
                <a:latin typeface="+mn-ea"/>
                <a:ea typeface="+mn-ea"/>
                <a:cs typeface="Microsoft Himalaya" panose="01010100010101010101" pitchFamily="2" charset="0"/>
              </a:rPr>
              <a:t>R6</a:t>
            </a:r>
            <a:r>
              <a:rPr lang="ja-JP" altLang="en-US" sz="1600" b="1" dirty="0">
                <a:solidFill>
                  <a:srgbClr val="000000"/>
                </a:solidFill>
                <a:latin typeface="+mn-ea"/>
                <a:ea typeface="+mn-ea"/>
                <a:cs typeface="Microsoft Himalaya" panose="01010100010101010101" pitchFamily="2" charset="0"/>
              </a:rPr>
              <a:t>）</a:t>
            </a:r>
          </a:p>
          <a:p>
            <a:pPr defTabSz="545399" eaLnBrk="0" fontAlgn="base" hangingPunct="0">
              <a:lnSpc>
                <a:spcPts val="1800"/>
              </a:lnSpc>
              <a:spcBef>
                <a:spcPct val="0"/>
              </a:spcBef>
              <a:spcAft>
                <a:spcPct val="0"/>
              </a:spcAft>
              <a:buNone/>
              <a:defRPr/>
            </a:pPr>
            <a:r>
              <a:rPr lang="ja-JP" altLang="en-US" sz="1200" dirty="0">
                <a:solidFill>
                  <a:srgbClr val="000000"/>
                </a:solidFill>
                <a:latin typeface="+mn-ea"/>
                <a:ea typeface="+mn-ea"/>
                <a:cs typeface="Microsoft Himalaya" panose="01010100010101010101" pitchFamily="2" charset="0"/>
              </a:rPr>
              <a:t>    　　対象：大阪府に居住する府民（</a:t>
            </a:r>
            <a:r>
              <a:rPr lang="en-US" altLang="ja-JP" sz="1200" dirty="0">
                <a:solidFill>
                  <a:srgbClr val="000000"/>
                </a:solidFill>
                <a:latin typeface="+mn-ea"/>
                <a:ea typeface="+mn-ea"/>
                <a:cs typeface="Microsoft Himalaya" panose="01010100010101010101" pitchFamily="2" charset="0"/>
              </a:rPr>
              <a:t>18</a:t>
            </a:r>
            <a:r>
              <a:rPr lang="ja-JP" altLang="en-US" sz="1200" dirty="0">
                <a:solidFill>
                  <a:srgbClr val="000000"/>
                </a:solidFill>
                <a:latin typeface="+mn-ea"/>
                <a:ea typeface="+mn-ea"/>
                <a:cs typeface="Microsoft Himalaya" panose="01010100010101010101" pitchFamily="2" charset="0"/>
              </a:rPr>
              <a:t>～</a:t>
            </a:r>
            <a:r>
              <a:rPr lang="en-US" altLang="ja-JP" sz="1200" dirty="0">
                <a:solidFill>
                  <a:srgbClr val="000000"/>
                </a:solidFill>
                <a:latin typeface="+mn-ea"/>
                <a:ea typeface="+mn-ea"/>
                <a:cs typeface="Microsoft Himalaya" panose="01010100010101010101" pitchFamily="2" charset="0"/>
              </a:rPr>
              <a:t>69</a:t>
            </a:r>
            <a:r>
              <a:rPr lang="ja-JP" altLang="en-US" sz="1200" dirty="0">
                <a:solidFill>
                  <a:srgbClr val="000000"/>
                </a:solidFill>
                <a:latin typeface="+mn-ea"/>
                <a:ea typeface="+mn-ea"/>
                <a:cs typeface="Microsoft Himalaya" panose="01010100010101010101" pitchFamily="2" charset="0"/>
              </a:rPr>
              <a:t>歳の男女）１</a:t>
            </a:r>
            <a:r>
              <a:rPr lang="en-US" altLang="ja-JP" sz="1200" dirty="0">
                <a:solidFill>
                  <a:srgbClr val="000000"/>
                </a:solidFill>
                <a:latin typeface="+mn-ea"/>
                <a:ea typeface="+mn-ea"/>
                <a:cs typeface="Microsoft Himalaya" panose="01010100010101010101" pitchFamily="2" charset="0"/>
              </a:rPr>
              <a:t>,</a:t>
            </a:r>
            <a:r>
              <a:rPr lang="ja-JP" altLang="en-US" sz="1200" dirty="0">
                <a:solidFill>
                  <a:srgbClr val="000000"/>
                </a:solidFill>
                <a:latin typeface="+mn-ea"/>
                <a:ea typeface="+mn-ea"/>
                <a:cs typeface="Microsoft Himalaya" panose="01010100010101010101" pitchFamily="2" charset="0"/>
              </a:rPr>
              <a:t>０００人</a:t>
            </a:r>
            <a:endParaRPr lang="en-US" altLang="ja-JP" sz="1200" dirty="0">
              <a:solidFill>
                <a:srgbClr val="000000"/>
              </a:solidFill>
              <a:latin typeface="+mn-ea"/>
              <a:ea typeface="+mn-ea"/>
              <a:cs typeface="Microsoft Himalaya" panose="01010100010101010101" pitchFamily="2" charset="0"/>
            </a:endParaRPr>
          </a:p>
          <a:p>
            <a:pPr defTabSz="545399" eaLnBrk="0" fontAlgn="base" hangingPunct="0">
              <a:lnSpc>
                <a:spcPts val="1800"/>
              </a:lnSpc>
              <a:spcBef>
                <a:spcPct val="0"/>
              </a:spcBef>
              <a:spcAft>
                <a:spcPct val="0"/>
              </a:spcAft>
              <a:buNone/>
              <a:defRPr/>
            </a:pPr>
            <a:r>
              <a:rPr lang="ja-JP" altLang="en-US" sz="1200" dirty="0">
                <a:solidFill>
                  <a:srgbClr val="000000"/>
                </a:solidFill>
                <a:latin typeface="+mn-ea"/>
                <a:ea typeface="+mn-ea"/>
                <a:cs typeface="Microsoft Himalaya" panose="01010100010101010101" pitchFamily="2" charset="0"/>
              </a:rPr>
              <a:t>   　　 調査方法：インターネット調査　　　　実施時期：令和６年</a:t>
            </a:r>
            <a:r>
              <a:rPr lang="en-US" altLang="ja-JP" sz="1200" dirty="0">
                <a:solidFill>
                  <a:srgbClr val="000000"/>
                </a:solidFill>
                <a:latin typeface="+mn-ea"/>
                <a:ea typeface="+mn-ea"/>
                <a:cs typeface="Microsoft Himalaya" panose="01010100010101010101" pitchFamily="2" charset="0"/>
              </a:rPr>
              <a:t>12</a:t>
            </a:r>
            <a:r>
              <a:rPr lang="ja-JP" altLang="en-US" sz="1200" dirty="0">
                <a:solidFill>
                  <a:srgbClr val="000000"/>
                </a:solidFill>
                <a:latin typeface="+mn-ea"/>
                <a:ea typeface="+mn-ea"/>
                <a:cs typeface="Microsoft Himalaya" panose="01010100010101010101" pitchFamily="2" charset="0"/>
              </a:rPr>
              <a:t>月</a:t>
            </a:r>
          </a:p>
        </p:txBody>
      </p:sp>
      <p:sp>
        <p:nvSpPr>
          <p:cNvPr id="16" name="正方形/長方形 15">
            <a:extLst>
              <a:ext uri="{FF2B5EF4-FFF2-40B4-BE49-F238E27FC236}">
                <a16:creationId xmlns:a16="http://schemas.microsoft.com/office/drawing/2014/main" id="{54787241-5AAA-4415-8351-532D52929DE4}"/>
              </a:ext>
            </a:extLst>
          </p:cNvPr>
          <p:cNvSpPr/>
          <p:nvPr/>
        </p:nvSpPr>
        <p:spPr>
          <a:xfrm>
            <a:off x="546755" y="5906599"/>
            <a:ext cx="8050489" cy="757642"/>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marR="0" lvl="0" indent="-360363" algn="l" defTabSz="457200" rtl="0" eaLnBrk="1" fontAlgn="auto" latinLnBrk="0" hangingPunct="1">
              <a:lnSpc>
                <a:spcPts val="1800"/>
              </a:lnSpc>
              <a:spcBef>
                <a:spcPts val="0"/>
              </a:spcBef>
              <a:spcAft>
                <a:spcPts val="0"/>
              </a:spcAft>
              <a:buClrTx/>
              <a:buSzTx/>
              <a:buFontTx/>
              <a:buNone/>
              <a:tabLst/>
              <a:defRPr/>
            </a:pPr>
            <a:r>
              <a:rPr lang="en-US" altLang="ja-JP" sz="1600" dirty="0">
                <a:solidFill>
                  <a:schemeClr val="tx1"/>
                </a:solidFill>
                <a:latin typeface="+mn-ea"/>
              </a:rPr>
              <a:t>【</a:t>
            </a:r>
            <a:r>
              <a:rPr lang="ja-JP" altLang="en-US" sz="1600" dirty="0">
                <a:solidFill>
                  <a:schemeClr val="tx1"/>
                </a:solidFill>
                <a:latin typeface="+mn-ea"/>
              </a:rPr>
              <a:t> 目標 </a:t>
            </a:r>
            <a:r>
              <a:rPr lang="en-US" altLang="ja-JP" sz="1600" dirty="0">
                <a:solidFill>
                  <a:schemeClr val="tx1"/>
                </a:solidFill>
                <a:latin typeface="+mn-ea"/>
              </a:rPr>
              <a:t>】</a:t>
            </a:r>
            <a:r>
              <a:rPr lang="ja-JP" altLang="en-US" sz="1600" dirty="0">
                <a:solidFill>
                  <a:schemeClr val="tx1"/>
                </a:solidFill>
                <a:latin typeface="+mn-ea"/>
              </a:rPr>
              <a:t>　食品ロス削減に取り組む府民の割合</a:t>
            </a:r>
            <a:endParaRPr lang="en-US" altLang="ja-JP" sz="1600" dirty="0">
              <a:solidFill>
                <a:schemeClr val="tx1"/>
              </a:solidFill>
              <a:latin typeface="+mn-ea"/>
            </a:endParaRPr>
          </a:p>
          <a:p>
            <a:pPr marL="360363" marR="0" lvl="0" indent="-360363" algn="l" defTabSz="457200" rtl="0" eaLnBrk="1" fontAlgn="auto" latinLnBrk="0" hangingPunct="1">
              <a:lnSpc>
                <a:spcPts val="18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chemeClr val="tx1"/>
                </a:solidFill>
                <a:effectLst/>
                <a:uLnTx/>
                <a:uFillTx/>
                <a:latin typeface="+mn-ea"/>
              </a:rPr>
              <a:t>　　　　　　→ </a:t>
            </a:r>
            <a:r>
              <a:rPr kumimoji="0" lang="en-US" altLang="ja-JP" sz="1600" b="0" i="0" u="none" strike="noStrike" kern="1200" cap="none" spc="0" normalizeH="0" baseline="0" noProof="0" dirty="0">
                <a:ln>
                  <a:noFill/>
                </a:ln>
                <a:solidFill>
                  <a:schemeClr val="tx1"/>
                </a:solidFill>
                <a:effectLst/>
                <a:uLnTx/>
                <a:uFillTx/>
                <a:latin typeface="+mn-ea"/>
              </a:rPr>
              <a:t>2030</a:t>
            </a:r>
            <a:r>
              <a:rPr kumimoji="0" lang="ja-JP" altLang="en-US" sz="1600" b="0" i="0" u="none" strike="noStrike" kern="1200" cap="none" spc="0" normalizeH="0" baseline="0" noProof="0" dirty="0">
                <a:ln>
                  <a:noFill/>
                </a:ln>
                <a:solidFill>
                  <a:schemeClr val="tx1"/>
                </a:solidFill>
                <a:effectLst/>
                <a:uLnTx/>
                <a:uFillTx/>
                <a:latin typeface="+mn-ea"/>
              </a:rPr>
              <a:t>年度までに、食品ロス削減のための複数（</a:t>
            </a:r>
            <a:r>
              <a:rPr lang="ja-JP" altLang="en-US" sz="1600" b="1" dirty="0">
                <a:solidFill>
                  <a:schemeClr val="tx1"/>
                </a:solidFill>
                <a:latin typeface="+mn-ea"/>
              </a:rPr>
              <a:t>２</a:t>
            </a:r>
            <a:r>
              <a:rPr kumimoji="0" lang="ja-JP" altLang="en-US" sz="1600" b="1" i="0" u="none" strike="noStrike" kern="1200" cap="none" spc="0" normalizeH="0" baseline="0" noProof="0" dirty="0">
                <a:ln>
                  <a:noFill/>
                </a:ln>
                <a:solidFill>
                  <a:schemeClr val="tx1"/>
                </a:solidFill>
                <a:effectLst/>
                <a:uLnTx/>
                <a:uFillTx/>
                <a:latin typeface="+mn-ea"/>
              </a:rPr>
              <a:t>項目以上）の取組を行う府民の　　　</a:t>
            </a:r>
            <a:endParaRPr kumimoji="0" lang="en-US" altLang="ja-JP" sz="1600" b="1" i="0" u="none" strike="noStrike" kern="1200" cap="none" spc="0" normalizeH="0" baseline="0" noProof="0" dirty="0">
              <a:ln>
                <a:noFill/>
              </a:ln>
              <a:solidFill>
                <a:schemeClr val="tx1"/>
              </a:solidFill>
              <a:effectLst/>
              <a:uLnTx/>
              <a:uFillTx/>
              <a:latin typeface="+mn-ea"/>
            </a:endParaRPr>
          </a:p>
          <a:p>
            <a:pPr marL="360363" marR="0" lvl="0" indent="-360363" algn="l" defTabSz="457200" rtl="0" eaLnBrk="1" fontAlgn="auto" latinLnBrk="0" hangingPunct="1">
              <a:lnSpc>
                <a:spcPts val="1800"/>
              </a:lnSpc>
              <a:spcBef>
                <a:spcPts val="0"/>
              </a:spcBef>
              <a:spcAft>
                <a:spcPts val="0"/>
              </a:spcAft>
              <a:buClrTx/>
              <a:buSzTx/>
              <a:buFontTx/>
              <a:buNone/>
              <a:tabLst/>
              <a:defRPr/>
            </a:pPr>
            <a:r>
              <a:rPr lang="ja-JP" altLang="en-US" sz="1600" b="1" dirty="0">
                <a:solidFill>
                  <a:schemeClr val="tx1"/>
                </a:solidFill>
                <a:latin typeface="+mn-ea"/>
              </a:rPr>
              <a:t>　　　　　　　　</a:t>
            </a:r>
            <a:r>
              <a:rPr kumimoji="0" lang="ja-JP" altLang="en-US" sz="1600" b="1" i="0" u="none" strike="noStrike" kern="1200" cap="none" spc="0" normalizeH="0" baseline="0" noProof="0" dirty="0">
                <a:ln>
                  <a:noFill/>
                </a:ln>
                <a:solidFill>
                  <a:schemeClr val="tx1"/>
                </a:solidFill>
                <a:effectLst/>
                <a:uLnTx/>
                <a:uFillTx/>
                <a:latin typeface="+mn-ea"/>
              </a:rPr>
              <a:t>割合を</a:t>
            </a:r>
            <a:r>
              <a:rPr kumimoji="0" lang="en-US" altLang="ja-JP" sz="1600" b="1" i="0" u="none" strike="noStrike" kern="1200" cap="none" spc="0" normalizeH="0" baseline="0" noProof="0" dirty="0">
                <a:ln>
                  <a:noFill/>
                </a:ln>
                <a:solidFill>
                  <a:schemeClr val="tx1"/>
                </a:solidFill>
                <a:effectLst/>
                <a:uLnTx/>
                <a:uFillTx/>
                <a:latin typeface="+mn-ea"/>
              </a:rPr>
              <a:t>90</a:t>
            </a:r>
            <a:r>
              <a:rPr kumimoji="0" lang="ja-JP" altLang="en-US" sz="1600" b="1" i="0" u="none" strike="noStrike" kern="1200" cap="none" spc="0" normalizeH="0" baseline="0" noProof="0" dirty="0">
                <a:ln>
                  <a:noFill/>
                </a:ln>
                <a:solidFill>
                  <a:schemeClr val="tx1"/>
                </a:solidFill>
                <a:effectLst/>
                <a:uLnTx/>
                <a:uFillTx/>
                <a:latin typeface="+mn-ea"/>
              </a:rPr>
              <a:t>％</a:t>
            </a:r>
            <a:r>
              <a:rPr kumimoji="0" lang="ja-JP" altLang="en-US" sz="1600" b="0" i="0" u="none" strike="noStrike" kern="1200" cap="none" spc="0" normalizeH="0" baseline="0" noProof="0" dirty="0">
                <a:ln>
                  <a:noFill/>
                </a:ln>
                <a:solidFill>
                  <a:schemeClr val="tx1"/>
                </a:solidFill>
                <a:effectLst/>
                <a:uLnTx/>
                <a:uFillTx/>
                <a:latin typeface="+mn-ea"/>
              </a:rPr>
              <a:t>とする。</a:t>
            </a:r>
          </a:p>
          <a:p>
            <a:pPr marL="360363" marR="0" lvl="0" indent="-360363" algn="l" defTabSz="457200" rtl="0" eaLnBrk="1" fontAlgn="auto" latinLnBrk="0" hangingPunct="1">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mn-ea"/>
              </a:rPr>
              <a:t>　</a:t>
            </a:r>
          </a:p>
          <a:p>
            <a:pPr marL="360363" marR="0" lvl="0" indent="-360363" algn="l" defTabSz="457200" rtl="0" eaLnBrk="1" fontAlgn="auto" latinLnBrk="0" hangingPunct="1">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schemeClr val="tx1"/>
              </a:solidFill>
              <a:effectLst/>
              <a:uLnTx/>
              <a:uFillTx/>
              <a:latin typeface="+mn-ea"/>
            </a:endParaRPr>
          </a:p>
        </p:txBody>
      </p:sp>
      <p:sp>
        <p:nvSpPr>
          <p:cNvPr id="17" name="Rectangle 2">
            <a:extLst>
              <a:ext uri="{FF2B5EF4-FFF2-40B4-BE49-F238E27FC236}">
                <a16:creationId xmlns:a16="http://schemas.microsoft.com/office/drawing/2014/main" id="{50B4FE98-FCA8-481E-806C-587D7B098C8C}"/>
              </a:ext>
            </a:extLst>
          </p:cNvPr>
          <p:cNvSpPr txBox="1">
            <a:spLocks noChangeArrowheads="1"/>
          </p:cNvSpPr>
          <p:nvPr/>
        </p:nvSpPr>
        <p:spPr>
          <a:xfrm>
            <a:off x="0" y="-9061"/>
            <a:ext cx="9144000" cy="438436"/>
          </a:xfrm>
          <a:prstGeom prst="rect">
            <a:avLst/>
          </a:prstGeom>
          <a:solidFill>
            <a:schemeClr val="accent5"/>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endParaRPr kumimoji="1" lang="ja-JP" altLang="en-US" sz="2000" b="1" i="0" u="none" strike="noStrike" kern="1200" cap="none" spc="0" normalizeH="0" baseline="0" noProof="0" dirty="0">
              <a:ln>
                <a:noFill/>
              </a:ln>
              <a:solidFill>
                <a:schemeClr val="bg1"/>
              </a:solidFill>
              <a:uLnTx/>
              <a:uFillTx/>
              <a:ea typeface="BIZ UDゴシック" panose="020B0400000000000000" pitchFamily="49" charset="-128"/>
              <a:cs typeface="Meiryo UI" pitchFamily="50" charset="-128"/>
            </a:endParaRPr>
          </a:p>
        </p:txBody>
      </p:sp>
      <p:sp>
        <p:nvSpPr>
          <p:cNvPr id="18" name="テキスト ボックス 17">
            <a:extLst>
              <a:ext uri="{FF2B5EF4-FFF2-40B4-BE49-F238E27FC236}">
                <a16:creationId xmlns:a16="http://schemas.microsoft.com/office/drawing/2014/main" id="{927D0AF3-CE52-4038-9911-E38D385A3D06}"/>
              </a:ext>
            </a:extLst>
          </p:cNvPr>
          <p:cNvSpPr txBox="1"/>
          <p:nvPr/>
        </p:nvSpPr>
        <p:spPr bwMode="white">
          <a:xfrm>
            <a:off x="0" y="-15111"/>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2000" b="1" dirty="0">
                <a:solidFill>
                  <a:prstClr val="white"/>
                </a:solidFill>
                <a:latin typeface="Meiryo UI" panose="020B0604030504040204" pitchFamily="50" charset="-128"/>
                <a:ea typeface="Meiryo UI" panose="020B0604030504040204" pitchFamily="50" charset="-128"/>
              </a:rPr>
              <a:t>２</a:t>
            </a:r>
            <a:r>
              <a:rPr lang="ja-JP" altLang="en-US" sz="2000" b="1" dirty="0">
                <a:solidFill>
                  <a:prstClr val="white"/>
                </a:solidFill>
                <a:latin typeface="Meiryo UI" panose="020B0604030504040204" pitchFamily="50" charset="-128"/>
                <a:ea typeface="Meiryo UI" panose="020B0604030504040204" pitchFamily="50" charset="-128"/>
              </a:rPr>
              <a:t>（２） 食品ロス削減に取り組む府民の意識及び割合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スライド番号プレースホルダー 3">
            <a:extLst>
              <a:ext uri="{FF2B5EF4-FFF2-40B4-BE49-F238E27FC236}">
                <a16:creationId xmlns:a16="http://schemas.microsoft.com/office/drawing/2014/main" id="{FE7E918D-E7D0-40A7-9A52-376923C34DA6}"/>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６</a:t>
            </a:r>
          </a:p>
        </p:txBody>
      </p:sp>
      <p:sp>
        <p:nvSpPr>
          <p:cNvPr id="27" name="テキスト ボックス 26">
            <a:extLst>
              <a:ext uri="{FF2B5EF4-FFF2-40B4-BE49-F238E27FC236}">
                <a16:creationId xmlns:a16="http://schemas.microsoft.com/office/drawing/2014/main" id="{401BF79C-7208-46CE-AA9C-81B4EA13544C}"/>
              </a:ext>
            </a:extLst>
          </p:cNvPr>
          <p:cNvSpPr txBox="1"/>
          <p:nvPr/>
        </p:nvSpPr>
        <p:spPr>
          <a:xfrm>
            <a:off x="661021" y="2098376"/>
            <a:ext cx="1049194" cy="338554"/>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n-ea"/>
              </a:rPr>
              <a:t>調査</a:t>
            </a:r>
            <a:r>
              <a:rPr kumimoji="0" lang="ja-JP" altLang="en-US" sz="1600" b="1" i="0" u="none" strike="noStrike" kern="1200" cap="none" spc="0" normalizeH="0" baseline="0" noProof="0" dirty="0">
                <a:ln>
                  <a:noFill/>
                </a:ln>
                <a:solidFill>
                  <a:prstClr val="black"/>
                </a:solidFill>
                <a:effectLst/>
                <a:uLnTx/>
                <a:uFillTx/>
                <a:latin typeface="+mn-ea"/>
              </a:rPr>
              <a:t>結果</a:t>
            </a:r>
            <a:endParaRPr kumimoji="0" lang="en-US" altLang="ja-JP" sz="16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674205908"/>
      </p:ext>
    </p:extLst>
  </p:cSld>
  <p:clrMapOvr>
    <a:masterClrMapping/>
  </p:clrMapOvr>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prstDash val="sysDot"/>
        </a:ln>
      </a:spPr>
      <a:bodyPr rtlCol="0" anchor="ctr"/>
      <a:lstStyle>
        <a:defPPr>
          <a:defRPr kumimoji="1" sz="1600" dirty="0" smtClean="0"/>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40134C-7CB6-4508-8788-F5EA431E3457}">
  <ds:schemaRefs>
    <ds:schemaRef ds:uri="35634cd0-3569-4851-a1b4-50b7f827baa3"/>
    <ds:schemaRef ds:uri="http://schemas.microsoft.com/office/2006/documentManagement/types"/>
    <ds:schemaRef ds:uri="http://www.w3.org/XML/1998/namespace"/>
    <ds:schemaRef ds:uri="http://schemas.microsoft.com/office/2006/metadata/properties"/>
    <ds:schemaRef ds:uri="1c12b689-f07b-4bae-9511-97f032f952c5"/>
    <ds:schemaRef ds:uri="http://schemas.microsoft.com/office/infopath/2007/PartnerControls"/>
    <ds:schemaRef ds:uri="http://purl.org/dc/terms/"/>
    <ds:schemaRef ds:uri="http://purl.org/dc/elements/1.1/"/>
    <ds:schemaRef ds:uri="http://schemas.openxmlformats.org/package/2006/metadata/core-properties"/>
    <ds:schemaRef ds:uri="http://purl.org/dc/dcmitype/"/>
    <ds:schemaRef ds:uri="70d7d652-1edb-4486-adb7-569848e2bdac"/>
  </ds:schemaRefs>
</ds:datastoreItem>
</file>

<file path=customXml/itemProps2.xml><?xml version="1.0" encoding="utf-8"?>
<ds:datastoreItem xmlns:ds="http://schemas.openxmlformats.org/officeDocument/2006/customXml" ds:itemID="{E0715CD5-F46A-4997-9E8B-BAA93DFA0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23542-67A4-42A8-BC40-9B2A2BC74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1627</Words>
  <Application>Microsoft Office PowerPoint</Application>
  <PresentationFormat>画面に合わせる (4:3)</PresentationFormat>
  <Paragraphs>165</Paragraphs>
  <Slides>11</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11</vt:i4>
      </vt:variant>
    </vt:vector>
  </HeadingPairs>
  <TitlesOfParts>
    <vt:vector size="21" baseType="lpstr">
      <vt:lpstr>BIZ UDゴシック</vt:lpstr>
      <vt:lpstr>HGSｺﾞｼｯｸM</vt:lpstr>
      <vt:lpstr>Meiryo UI</vt:lpstr>
      <vt:lpstr>游ゴシック</vt:lpstr>
      <vt:lpstr>游ゴシック Light</vt:lpstr>
      <vt:lpstr>Arial</vt:lpstr>
      <vt:lpstr>Calibri</vt:lpstr>
      <vt:lpstr>2_Office テーマ</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2025-07-18T05:40:02Z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